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2"/>
  </p:notesMasterIdLst>
  <p:handoutMasterIdLst>
    <p:handoutMasterId r:id="rId173"/>
  </p:handoutMasterIdLst>
  <p:sldIdLst>
    <p:sldId id="837" r:id="rId2"/>
    <p:sldId id="838" r:id="rId3"/>
    <p:sldId id="839" r:id="rId4"/>
    <p:sldId id="1534" r:id="rId5"/>
    <p:sldId id="541" r:id="rId6"/>
    <p:sldId id="534" r:id="rId7"/>
    <p:sldId id="524" r:id="rId8"/>
    <p:sldId id="535" r:id="rId9"/>
    <p:sldId id="536" r:id="rId10"/>
    <p:sldId id="537" r:id="rId11"/>
    <p:sldId id="525" r:id="rId12"/>
    <p:sldId id="538" r:id="rId13"/>
    <p:sldId id="526" r:id="rId14"/>
    <p:sldId id="539" r:id="rId15"/>
    <p:sldId id="834" r:id="rId16"/>
    <p:sldId id="819" r:id="rId17"/>
    <p:sldId id="820" r:id="rId18"/>
    <p:sldId id="821" r:id="rId19"/>
    <p:sldId id="822" r:id="rId20"/>
    <p:sldId id="823" r:id="rId21"/>
    <p:sldId id="824" r:id="rId22"/>
    <p:sldId id="832" r:id="rId23"/>
    <p:sldId id="506" r:id="rId24"/>
    <p:sldId id="749" r:id="rId25"/>
    <p:sldId id="755" r:id="rId26"/>
    <p:sldId id="545" r:id="rId27"/>
    <p:sldId id="509" r:id="rId28"/>
    <p:sldId id="331" r:id="rId29"/>
    <p:sldId id="338" r:id="rId30"/>
    <p:sldId id="339" r:id="rId31"/>
    <p:sldId id="398" r:id="rId32"/>
    <p:sldId id="340" r:id="rId33"/>
    <p:sldId id="394" r:id="rId34"/>
    <p:sldId id="395" r:id="rId35"/>
    <p:sldId id="396" r:id="rId36"/>
    <p:sldId id="342" r:id="rId37"/>
    <p:sldId id="343" r:id="rId38"/>
    <p:sldId id="344" r:id="rId39"/>
    <p:sldId id="345" r:id="rId40"/>
    <p:sldId id="346" r:id="rId41"/>
    <p:sldId id="399" r:id="rId42"/>
    <p:sldId id="347" r:id="rId43"/>
    <p:sldId id="348" r:id="rId44"/>
    <p:sldId id="349" r:id="rId45"/>
    <p:sldId id="390" r:id="rId46"/>
    <p:sldId id="389" r:id="rId47"/>
    <p:sldId id="350" r:id="rId48"/>
    <p:sldId id="410" r:id="rId49"/>
    <p:sldId id="411" r:id="rId50"/>
    <p:sldId id="507" r:id="rId51"/>
    <p:sldId id="508" r:id="rId52"/>
    <p:sldId id="514" r:id="rId53"/>
    <p:sldId id="405" r:id="rId54"/>
    <p:sldId id="352" r:id="rId55"/>
    <p:sldId id="353" r:id="rId56"/>
    <p:sldId id="355" r:id="rId57"/>
    <p:sldId id="418" r:id="rId58"/>
    <p:sldId id="419" r:id="rId59"/>
    <p:sldId id="404" r:id="rId60"/>
    <p:sldId id="477" r:id="rId61"/>
    <p:sldId id="478" r:id="rId62"/>
    <p:sldId id="479" r:id="rId63"/>
    <p:sldId id="515" r:id="rId64"/>
    <p:sldId id="406" r:id="rId65"/>
    <p:sldId id="358" r:id="rId66"/>
    <p:sldId id="359" r:id="rId67"/>
    <p:sldId id="360" r:id="rId68"/>
    <p:sldId id="412" r:id="rId69"/>
    <p:sldId id="361" r:id="rId70"/>
    <p:sldId id="362" r:id="rId71"/>
    <p:sldId id="363" r:id="rId72"/>
    <p:sldId id="516" r:id="rId73"/>
    <p:sldId id="422" r:id="rId74"/>
    <p:sldId id="364" r:id="rId75"/>
    <p:sldId id="408" r:id="rId76"/>
    <p:sldId id="365" r:id="rId77"/>
    <p:sldId id="370" r:id="rId78"/>
    <p:sldId id="429" r:id="rId79"/>
    <p:sldId id="372" r:id="rId80"/>
    <p:sldId id="373" r:id="rId81"/>
    <p:sldId id="517" r:id="rId82"/>
    <p:sldId id="374" r:id="rId83"/>
    <p:sldId id="375" r:id="rId84"/>
    <p:sldId id="376" r:id="rId85"/>
    <p:sldId id="377" r:id="rId86"/>
    <p:sldId id="476" r:id="rId87"/>
    <p:sldId id="379" r:id="rId88"/>
    <p:sldId id="380" r:id="rId89"/>
    <p:sldId id="381" r:id="rId90"/>
    <p:sldId id="382" r:id="rId91"/>
    <p:sldId id="383" r:id="rId92"/>
    <p:sldId id="518" r:id="rId93"/>
    <p:sldId id="480" r:id="rId94"/>
    <p:sldId id="481" r:id="rId95"/>
    <p:sldId id="260" r:id="rId96"/>
    <p:sldId id="261" r:id="rId97"/>
    <p:sldId id="262" r:id="rId98"/>
    <p:sldId id="263" r:id="rId99"/>
    <p:sldId id="482" r:id="rId100"/>
    <p:sldId id="483" r:id="rId101"/>
    <p:sldId id="266" r:id="rId102"/>
    <p:sldId id="484" r:id="rId103"/>
    <p:sldId id="268" r:id="rId104"/>
    <p:sldId id="485" r:id="rId105"/>
    <p:sldId id="486" r:id="rId106"/>
    <p:sldId id="271" r:id="rId107"/>
    <p:sldId id="272" r:id="rId108"/>
    <p:sldId id="326" r:id="rId109"/>
    <p:sldId id="487" r:id="rId110"/>
    <p:sldId id="488" r:id="rId111"/>
    <p:sldId id="489" r:id="rId112"/>
    <p:sldId id="276" r:id="rId113"/>
    <p:sldId id="490" r:id="rId114"/>
    <p:sldId id="277" r:id="rId115"/>
    <p:sldId id="278" r:id="rId116"/>
    <p:sldId id="279" r:id="rId117"/>
    <p:sldId id="280" r:id="rId118"/>
    <p:sldId id="281" r:id="rId119"/>
    <p:sldId id="282" r:id="rId120"/>
    <p:sldId id="491" r:id="rId121"/>
    <p:sldId id="284" r:id="rId122"/>
    <p:sldId id="285" r:id="rId123"/>
    <p:sldId id="286" r:id="rId124"/>
    <p:sldId id="287" r:id="rId125"/>
    <p:sldId id="288" r:id="rId126"/>
    <p:sldId id="289" r:id="rId127"/>
    <p:sldId id="290" r:id="rId128"/>
    <p:sldId id="291" r:id="rId129"/>
    <p:sldId id="292" r:id="rId130"/>
    <p:sldId id="293" r:id="rId131"/>
    <p:sldId id="329" r:id="rId132"/>
    <p:sldId id="294" r:id="rId133"/>
    <p:sldId id="295" r:id="rId134"/>
    <p:sldId id="296" r:id="rId135"/>
    <p:sldId id="297" r:id="rId136"/>
    <p:sldId id="298" r:id="rId137"/>
    <p:sldId id="1536" r:id="rId138"/>
    <p:sldId id="1537" r:id="rId139"/>
    <p:sldId id="1538" r:id="rId140"/>
    <p:sldId id="1539" r:id="rId141"/>
    <p:sldId id="302" r:id="rId142"/>
    <p:sldId id="303" r:id="rId143"/>
    <p:sldId id="304" r:id="rId144"/>
    <p:sldId id="305" r:id="rId145"/>
    <p:sldId id="306" r:id="rId146"/>
    <p:sldId id="307" r:id="rId147"/>
    <p:sldId id="327" r:id="rId148"/>
    <p:sldId id="309" r:id="rId149"/>
    <p:sldId id="310" r:id="rId150"/>
    <p:sldId id="311" r:id="rId151"/>
    <p:sldId id="312" r:id="rId152"/>
    <p:sldId id="313" r:id="rId153"/>
    <p:sldId id="314" r:id="rId154"/>
    <p:sldId id="315" r:id="rId155"/>
    <p:sldId id="316" r:id="rId156"/>
    <p:sldId id="317" r:id="rId157"/>
    <p:sldId id="493" r:id="rId158"/>
    <p:sldId id="494" r:id="rId159"/>
    <p:sldId id="332" r:id="rId160"/>
    <p:sldId id="530" r:id="rId161"/>
    <p:sldId id="318" r:id="rId162"/>
    <p:sldId id="319" r:id="rId163"/>
    <p:sldId id="320" r:id="rId164"/>
    <p:sldId id="542" r:id="rId165"/>
    <p:sldId id="321" r:id="rId166"/>
    <p:sldId id="322" r:id="rId167"/>
    <p:sldId id="323" r:id="rId168"/>
    <p:sldId id="1535" r:id="rId169"/>
    <p:sldId id="324" r:id="rId170"/>
    <p:sldId id="492" r:id="rId17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924" autoAdjust="0"/>
    <p:restoredTop sz="94660"/>
  </p:normalViewPr>
  <p:slideViewPr>
    <p:cSldViewPr>
      <p:cViewPr varScale="1">
        <p:scale>
          <a:sx n="84" d="100"/>
          <a:sy n="84" d="100"/>
        </p:scale>
        <p:origin x="749"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714"/>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ableStyles" Target="tableStyles.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0ADB2AF4-1CBA-413A-8966-ED5DB6AE2C5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 xmlns:a16="http://schemas.microsoft.com/office/drawing/2014/main" id="{CC2B7AD6-6D75-4F38-AAF0-55A34486D11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FC8045F-881B-41C1-9E58-64D066286EC8}" type="datetimeFigureOut">
              <a:rPr lang="en-US"/>
              <a:pPr>
                <a:defRPr/>
              </a:pPr>
              <a:t>10/12/2023</a:t>
            </a:fld>
            <a:endParaRPr lang="en-US"/>
          </a:p>
        </p:txBody>
      </p:sp>
      <p:sp>
        <p:nvSpPr>
          <p:cNvPr id="4" name="Footer Placeholder 3">
            <a:extLst>
              <a:ext uri="{FF2B5EF4-FFF2-40B4-BE49-F238E27FC236}">
                <a16:creationId xmlns="" xmlns:a16="http://schemas.microsoft.com/office/drawing/2014/main" id="{8754D16C-6E90-475F-B261-BF26B57BD2E0}"/>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 xmlns:a16="http://schemas.microsoft.com/office/drawing/2014/main" id="{05EBCF43-4D90-46C9-A0C9-087C0264528B}"/>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FDB0813-5B88-4B68-B946-E5FBC6478BDB}" type="slidenum">
              <a:rPr lang="en-US" altLang="en-US"/>
              <a:pPr>
                <a:defRPr/>
              </a:pPr>
              <a:t>‹#›</a:t>
            </a:fld>
            <a:endParaRPr lang="en-US" altLang="en-US"/>
          </a:p>
        </p:txBody>
      </p:sp>
    </p:spTree>
    <p:extLst>
      <p:ext uri="{BB962C8B-B14F-4D97-AF65-F5344CB8AC3E}">
        <p14:creationId xmlns:p14="http://schemas.microsoft.com/office/powerpoint/2010/main" val="2256923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A3969681-316E-443D-9A46-BB50FBE66A9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 xmlns:a16="http://schemas.microsoft.com/office/drawing/2014/main" id="{1F2F250F-565C-46BC-B813-3F3DFD6E60C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A5619DE-5BE4-471E-9053-1D205F818EE9}" type="datetimeFigureOut">
              <a:rPr lang="en-US"/>
              <a:pPr>
                <a:defRPr/>
              </a:pPr>
              <a:t>10/12/2023</a:t>
            </a:fld>
            <a:endParaRPr lang="en-US"/>
          </a:p>
        </p:txBody>
      </p:sp>
      <p:sp>
        <p:nvSpPr>
          <p:cNvPr id="4" name="Slide Image Placeholder 3">
            <a:extLst>
              <a:ext uri="{FF2B5EF4-FFF2-40B4-BE49-F238E27FC236}">
                <a16:creationId xmlns="" xmlns:a16="http://schemas.microsoft.com/office/drawing/2014/main" id="{3FA8FFA8-5DBA-46F9-A152-4DD3BD8B70C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 xmlns:a16="http://schemas.microsoft.com/office/drawing/2014/main" id="{6A7B4CF0-AA79-4995-A905-4797CCDEEFE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 xmlns:a16="http://schemas.microsoft.com/office/drawing/2014/main" id="{A45E40F6-241C-4268-995B-3494902A65A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 xmlns:a16="http://schemas.microsoft.com/office/drawing/2014/main" id="{401B3A0A-9B70-42E7-A8A0-26F65B490DF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44750F69-10C2-4617-9C28-5D42EC06A646}" type="slidenum">
              <a:rPr lang="en-US" altLang="en-US"/>
              <a:pPr>
                <a:defRPr/>
              </a:pPr>
              <a:t>‹#›</a:t>
            </a:fld>
            <a:endParaRPr lang="en-US" altLang="en-US"/>
          </a:p>
        </p:txBody>
      </p:sp>
    </p:spTree>
    <p:extLst>
      <p:ext uri="{BB962C8B-B14F-4D97-AF65-F5344CB8AC3E}">
        <p14:creationId xmlns:p14="http://schemas.microsoft.com/office/powerpoint/2010/main" val="34910639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44750F69-10C2-4617-9C28-5D42EC06A646}" type="slidenum">
              <a:rPr lang="en-US" altLang="en-US" smtClean="0"/>
              <a:pPr>
                <a:defRPr/>
              </a:pPr>
              <a:t>6</a:t>
            </a:fld>
            <a:endParaRPr lang="en-US" altLang="en-US"/>
          </a:p>
        </p:txBody>
      </p:sp>
    </p:spTree>
    <p:extLst>
      <p:ext uri="{BB962C8B-B14F-4D97-AF65-F5344CB8AC3E}">
        <p14:creationId xmlns:p14="http://schemas.microsoft.com/office/powerpoint/2010/main" val="1992390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a:solidFill>
              <a:srgbClr val="000000">
                <a:alpha val="100000"/>
              </a:srgbClr>
            </a:solidFill>
            <a:miter lim="800000"/>
          </a:ln>
        </p:spPr>
      </p:sp>
      <p:sp>
        <p:nvSpPr>
          <p:cNvPr id="11267"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112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cs typeface="Arial" panose="020B0604020202020204" pitchFamily="34" charset="0"/>
              </a:rPr>
              <a:t>26</a:t>
            </a:fld>
            <a:endParaRPr lang="en-US" altLang="en-US" dirty="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4151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 xmlns:a16="http://schemas.microsoft.com/office/drawing/2014/main" id="{64B8AF03-F6E0-4E7B-9D4D-3219AF34FC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 xmlns:a16="http://schemas.microsoft.com/office/drawing/2014/main" id="{E97B74B2-7BE6-439B-A69D-0B838D0E565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03428" name="Slide Number Placeholder 3">
            <a:extLst>
              <a:ext uri="{FF2B5EF4-FFF2-40B4-BE49-F238E27FC236}">
                <a16:creationId xmlns="" xmlns:a16="http://schemas.microsoft.com/office/drawing/2014/main" id="{3D0C117F-4696-4A6D-AD6A-CD444422F2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851A0AF-5B22-438A-AD52-EE9834F6D08C}" type="slidenum">
              <a:rPr lang="en-US" altLang="en-US" smtClean="0">
                <a:latin typeface="Calibri" panose="020F0502020204030204" pitchFamily="34" charset="0"/>
              </a:rPr>
              <a:pPr/>
              <a:t>98</a:t>
            </a:fld>
            <a:endParaRPr lang="en-US" altLang="en-US">
              <a:latin typeface="Calibri" panose="020F0502020204030204" pitchFamily="34" charset="0"/>
            </a:endParaRPr>
          </a:p>
        </p:txBody>
      </p:sp>
    </p:spTree>
    <p:extLst>
      <p:ext uri="{BB962C8B-B14F-4D97-AF65-F5344CB8AC3E}">
        <p14:creationId xmlns:p14="http://schemas.microsoft.com/office/powerpoint/2010/main" val="3685963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 xmlns:a16="http://schemas.microsoft.com/office/drawing/2014/main" id="{6DA69FDA-9381-48B9-A1A3-97D9154C46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a:extLst>
              <a:ext uri="{FF2B5EF4-FFF2-40B4-BE49-F238E27FC236}">
                <a16:creationId xmlns="" xmlns:a16="http://schemas.microsoft.com/office/drawing/2014/main" id="{A89FF2B4-ABC6-426C-8E25-D44DED2D321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18788" name="Slide Number Placeholder 3">
            <a:extLst>
              <a:ext uri="{FF2B5EF4-FFF2-40B4-BE49-F238E27FC236}">
                <a16:creationId xmlns="" xmlns:a16="http://schemas.microsoft.com/office/drawing/2014/main" id="{99BAA89B-6E1C-418D-B0F7-BD00FA1764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CAE7551-B3D1-42F9-9515-052ABE9E8D7E}" type="slidenum">
              <a:rPr lang="en-US" altLang="en-US" smtClean="0">
                <a:latin typeface="Calibri" panose="020F0502020204030204" pitchFamily="34" charset="0"/>
              </a:rPr>
              <a:pPr/>
              <a:t>112</a:t>
            </a:fld>
            <a:endParaRPr lang="en-US" altLang="en-US">
              <a:latin typeface="Calibri" panose="020F0502020204030204" pitchFamily="34" charset="0"/>
            </a:endParaRPr>
          </a:p>
        </p:txBody>
      </p:sp>
    </p:spTree>
    <p:extLst>
      <p:ext uri="{BB962C8B-B14F-4D97-AF65-F5344CB8AC3E}">
        <p14:creationId xmlns:p14="http://schemas.microsoft.com/office/powerpoint/2010/main" val="408445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 xmlns:a16="http://schemas.microsoft.com/office/drawing/2014/main" id="{5BF14F4A-D869-4368-A5A6-6080E38A6B2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a:extLst>
              <a:ext uri="{FF2B5EF4-FFF2-40B4-BE49-F238E27FC236}">
                <a16:creationId xmlns="" xmlns:a16="http://schemas.microsoft.com/office/drawing/2014/main" id="{BD28A672-2C6B-4A06-85C6-4239D0CEF8D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0836" name="Slide Number Placeholder 3">
            <a:extLst>
              <a:ext uri="{FF2B5EF4-FFF2-40B4-BE49-F238E27FC236}">
                <a16:creationId xmlns="" xmlns:a16="http://schemas.microsoft.com/office/drawing/2014/main" id="{243578C0-F9B6-4CF7-BC52-177B517D10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5408EDE-C4B7-41DD-8D2D-FB9A852B07DE}" type="slidenum">
              <a:rPr lang="en-US" altLang="en-US" smtClean="0">
                <a:latin typeface="Calibri" panose="020F0502020204030204" pitchFamily="34" charset="0"/>
              </a:rPr>
              <a:pPr/>
              <a:t>113</a:t>
            </a:fld>
            <a:endParaRPr lang="en-US" altLang="en-US">
              <a:latin typeface="Calibri" panose="020F0502020204030204" pitchFamily="34" charset="0"/>
            </a:endParaRPr>
          </a:p>
        </p:txBody>
      </p:sp>
    </p:spTree>
    <p:extLst>
      <p:ext uri="{BB962C8B-B14F-4D97-AF65-F5344CB8AC3E}">
        <p14:creationId xmlns:p14="http://schemas.microsoft.com/office/powerpoint/2010/main" val="169516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 xmlns:a16="http://schemas.microsoft.com/office/drawing/2014/main" id="{27B8CA46-D5AD-449C-A9A4-E2E1951198F1}"/>
              </a:ext>
            </a:extLst>
          </p:cNvPr>
          <p:cNvSpPr>
            <a:spLocks noGrp="1"/>
          </p:cNvSpPr>
          <p:nvPr>
            <p:ph type="dt" sz="half" idx="10"/>
          </p:nvPr>
        </p:nvSpPr>
        <p:spPr/>
        <p:txBody>
          <a:bodyPr/>
          <a:lstStyle>
            <a:lvl1pPr>
              <a:defRPr/>
            </a:lvl1pPr>
          </a:lstStyle>
          <a:p>
            <a:pPr>
              <a:defRPr/>
            </a:pPr>
            <a:fld id="{48C3FBD7-0A94-49F2-8E01-94246C2BD72D}" type="datetime1">
              <a:rPr lang="en-US" smtClean="0"/>
              <a:t>10/12/2023</a:t>
            </a:fld>
            <a:endParaRPr lang="en-US"/>
          </a:p>
        </p:txBody>
      </p:sp>
      <p:sp>
        <p:nvSpPr>
          <p:cNvPr id="5" name="Footer Placeholder 4">
            <a:extLst>
              <a:ext uri="{FF2B5EF4-FFF2-40B4-BE49-F238E27FC236}">
                <a16:creationId xmlns="" xmlns:a16="http://schemas.microsoft.com/office/drawing/2014/main" id="{D3C46101-BB0A-48F0-9825-2B276133C6C0}"/>
              </a:ext>
            </a:extLst>
          </p:cNvPr>
          <p:cNvSpPr>
            <a:spLocks noGrp="1"/>
          </p:cNvSpPr>
          <p:nvPr>
            <p:ph type="ftr" sz="quarter" idx="11"/>
          </p:nvPr>
        </p:nvSpPr>
        <p:spPr/>
        <p:txBody>
          <a:bodyPr/>
          <a:lstStyle>
            <a:lvl1pPr>
              <a:defRPr/>
            </a:lvl1pPr>
          </a:lstStyle>
          <a:p>
            <a:pPr>
              <a:defRPr/>
            </a:pPr>
            <a:r>
              <a:rPr lang="en-IN" smtClean="0"/>
              <a:t>Sana Anjum      DBMS             Unit-3</a:t>
            </a:r>
            <a:endParaRPr lang="en-US"/>
          </a:p>
        </p:txBody>
      </p:sp>
      <p:sp>
        <p:nvSpPr>
          <p:cNvPr id="6" name="Slide Number Placeholder 5">
            <a:extLst>
              <a:ext uri="{FF2B5EF4-FFF2-40B4-BE49-F238E27FC236}">
                <a16:creationId xmlns="" xmlns:a16="http://schemas.microsoft.com/office/drawing/2014/main" id="{62BD0EE9-FAA5-4AA4-B5D0-1C68B3749A01}"/>
              </a:ext>
            </a:extLst>
          </p:cNvPr>
          <p:cNvSpPr>
            <a:spLocks noGrp="1"/>
          </p:cNvSpPr>
          <p:nvPr>
            <p:ph type="sldNum" sz="quarter" idx="12"/>
          </p:nvPr>
        </p:nvSpPr>
        <p:spPr/>
        <p:txBody>
          <a:bodyPr/>
          <a:lstStyle>
            <a:lvl1pPr>
              <a:defRPr/>
            </a:lvl1pPr>
          </a:lstStyle>
          <a:p>
            <a:pPr>
              <a:defRPr/>
            </a:pPr>
            <a:fld id="{6A54D5EF-B41A-4949-9605-5AF10D35B518}" type="slidenum">
              <a:rPr lang="en-US" altLang="en-US"/>
              <a:pPr>
                <a:defRPr/>
              </a:pPr>
              <a:t>‹#›</a:t>
            </a:fld>
            <a:endParaRPr lang="en-US" altLang="en-US"/>
          </a:p>
        </p:txBody>
      </p:sp>
    </p:spTree>
    <p:extLst>
      <p:ext uri="{BB962C8B-B14F-4D97-AF65-F5344CB8AC3E}">
        <p14:creationId xmlns:p14="http://schemas.microsoft.com/office/powerpoint/2010/main" val="667838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6EB8A72-0AE7-4CD3-B519-0056D538A5EB}"/>
              </a:ext>
            </a:extLst>
          </p:cNvPr>
          <p:cNvSpPr>
            <a:spLocks noGrp="1"/>
          </p:cNvSpPr>
          <p:nvPr>
            <p:ph type="dt" sz="half" idx="10"/>
          </p:nvPr>
        </p:nvSpPr>
        <p:spPr/>
        <p:txBody>
          <a:bodyPr/>
          <a:lstStyle>
            <a:lvl1pPr>
              <a:defRPr/>
            </a:lvl1pPr>
          </a:lstStyle>
          <a:p>
            <a:pPr>
              <a:defRPr/>
            </a:pPr>
            <a:fld id="{9AC54328-A708-4A2E-AA19-CFC24F93B4A5}" type="datetime1">
              <a:rPr lang="en-US" smtClean="0"/>
              <a:t>10/12/2023</a:t>
            </a:fld>
            <a:endParaRPr lang="en-US"/>
          </a:p>
        </p:txBody>
      </p:sp>
      <p:sp>
        <p:nvSpPr>
          <p:cNvPr id="5" name="Footer Placeholder 4">
            <a:extLst>
              <a:ext uri="{FF2B5EF4-FFF2-40B4-BE49-F238E27FC236}">
                <a16:creationId xmlns="" xmlns:a16="http://schemas.microsoft.com/office/drawing/2014/main" id="{7567AAE4-B329-4C56-AA14-6F12BC623D48}"/>
              </a:ext>
            </a:extLst>
          </p:cNvPr>
          <p:cNvSpPr>
            <a:spLocks noGrp="1"/>
          </p:cNvSpPr>
          <p:nvPr>
            <p:ph type="ftr" sz="quarter" idx="11"/>
          </p:nvPr>
        </p:nvSpPr>
        <p:spPr/>
        <p:txBody>
          <a:bodyPr/>
          <a:lstStyle>
            <a:lvl1pPr>
              <a:defRPr/>
            </a:lvl1pPr>
          </a:lstStyle>
          <a:p>
            <a:pPr>
              <a:defRPr/>
            </a:pPr>
            <a:r>
              <a:rPr lang="en-IN" smtClean="0"/>
              <a:t>Sana Anjum      DBMS             Unit-3</a:t>
            </a:r>
            <a:endParaRPr lang="en-US"/>
          </a:p>
        </p:txBody>
      </p:sp>
      <p:sp>
        <p:nvSpPr>
          <p:cNvPr id="6" name="Slide Number Placeholder 5">
            <a:extLst>
              <a:ext uri="{FF2B5EF4-FFF2-40B4-BE49-F238E27FC236}">
                <a16:creationId xmlns="" xmlns:a16="http://schemas.microsoft.com/office/drawing/2014/main" id="{D49C83CB-411C-4032-8E39-90703E4A5B21}"/>
              </a:ext>
            </a:extLst>
          </p:cNvPr>
          <p:cNvSpPr>
            <a:spLocks noGrp="1"/>
          </p:cNvSpPr>
          <p:nvPr>
            <p:ph type="sldNum" sz="quarter" idx="12"/>
          </p:nvPr>
        </p:nvSpPr>
        <p:spPr/>
        <p:txBody>
          <a:bodyPr/>
          <a:lstStyle>
            <a:lvl1pPr>
              <a:defRPr/>
            </a:lvl1pPr>
          </a:lstStyle>
          <a:p>
            <a:pPr>
              <a:defRPr/>
            </a:pPr>
            <a:fld id="{BD83148F-EB89-486A-9ACF-7988FF21C5A2}" type="slidenum">
              <a:rPr lang="en-US" altLang="en-US"/>
              <a:pPr>
                <a:defRPr/>
              </a:pPr>
              <a:t>‹#›</a:t>
            </a:fld>
            <a:endParaRPr lang="en-US" altLang="en-US"/>
          </a:p>
        </p:txBody>
      </p:sp>
    </p:spTree>
    <p:extLst>
      <p:ext uri="{BB962C8B-B14F-4D97-AF65-F5344CB8AC3E}">
        <p14:creationId xmlns:p14="http://schemas.microsoft.com/office/powerpoint/2010/main" val="487943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4D00D2A-C42F-4EA5-8E96-9EF437752FA9}"/>
              </a:ext>
            </a:extLst>
          </p:cNvPr>
          <p:cNvSpPr>
            <a:spLocks noGrp="1"/>
          </p:cNvSpPr>
          <p:nvPr>
            <p:ph type="dt" sz="half" idx="10"/>
          </p:nvPr>
        </p:nvSpPr>
        <p:spPr/>
        <p:txBody>
          <a:bodyPr/>
          <a:lstStyle>
            <a:lvl1pPr>
              <a:defRPr/>
            </a:lvl1pPr>
          </a:lstStyle>
          <a:p>
            <a:pPr>
              <a:defRPr/>
            </a:pPr>
            <a:fld id="{8A5EDF9A-891F-4233-9284-354AE5DAE7F7}" type="datetime1">
              <a:rPr lang="en-US" smtClean="0"/>
              <a:t>10/12/2023</a:t>
            </a:fld>
            <a:endParaRPr lang="en-US"/>
          </a:p>
        </p:txBody>
      </p:sp>
      <p:sp>
        <p:nvSpPr>
          <p:cNvPr id="5" name="Footer Placeholder 4">
            <a:extLst>
              <a:ext uri="{FF2B5EF4-FFF2-40B4-BE49-F238E27FC236}">
                <a16:creationId xmlns="" xmlns:a16="http://schemas.microsoft.com/office/drawing/2014/main" id="{9188FD8B-C84C-4C00-A287-A7DB54BB5EC9}"/>
              </a:ext>
            </a:extLst>
          </p:cNvPr>
          <p:cNvSpPr>
            <a:spLocks noGrp="1"/>
          </p:cNvSpPr>
          <p:nvPr>
            <p:ph type="ftr" sz="quarter" idx="11"/>
          </p:nvPr>
        </p:nvSpPr>
        <p:spPr/>
        <p:txBody>
          <a:bodyPr/>
          <a:lstStyle>
            <a:lvl1pPr>
              <a:defRPr/>
            </a:lvl1pPr>
          </a:lstStyle>
          <a:p>
            <a:pPr>
              <a:defRPr/>
            </a:pPr>
            <a:r>
              <a:rPr lang="en-IN" smtClean="0"/>
              <a:t>Sana Anjum      DBMS             Unit-3</a:t>
            </a:r>
            <a:endParaRPr lang="en-US"/>
          </a:p>
        </p:txBody>
      </p:sp>
      <p:sp>
        <p:nvSpPr>
          <p:cNvPr id="6" name="Slide Number Placeholder 5">
            <a:extLst>
              <a:ext uri="{FF2B5EF4-FFF2-40B4-BE49-F238E27FC236}">
                <a16:creationId xmlns="" xmlns:a16="http://schemas.microsoft.com/office/drawing/2014/main" id="{85D0F3E9-D79E-49C3-B1C6-F6896A7739E8}"/>
              </a:ext>
            </a:extLst>
          </p:cNvPr>
          <p:cNvSpPr>
            <a:spLocks noGrp="1"/>
          </p:cNvSpPr>
          <p:nvPr>
            <p:ph type="sldNum" sz="quarter" idx="12"/>
          </p:nvPr>
        </p:nvSpPr>
        <p:spPr/>
        <p:txBody>
          <a:bodyPr/>
          <a:lstStyle>
            <a:lvl1pPr>
              <a:defRPr/>
            </a:lvl1pPr>
          </a:lstStyle>
          <a:p>
            <a:pPr>
              <a:defRPr/>
            </a:pPr>
            <a:fld id="{C74E738F-554D-4742-A444-ADDBDBEF9C08}" type="slidenum">
              <a:rPr lang="en-US" altLang="en-US"/>
              <a:pPr>
                <a:defRPr/>
              </a:pPr>
              <a:t>‹#›</a:t>
            </a:fld>
            <a:endParaRPr lang="en-US" altLang="en-US"/>
          </a:p>
        </p:txBody>
      </p:sp>
    </p:spTree>
    <p:extLst>
      <p:ext uri="{BB962C8B-B14F-4D97-AF65-F5344CB8AC3E}">
        <p14:creationId xmlns:p14="http://schemas.microsoft.com/office/powerpoint/2010/main" val="69872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2584307-FF9B-4290-9F3F-6007B38C33A2}"/>
              </a:ext>
            </a:extLst>
          </p:cNvPr>
          <p:cNvSpPr>
            <a:spLocks noGrp="1"/>
          </p:cNvSpPr>
          <p:nvPr>
            <p:ph type="dt" sz="half" idx="10"/>
          </p:nvPr>
        </p:nvSpPr>
        <p:spPr/>
        <p:txBody>
          <a:bodyPr/>
          <a:lstStyle>
            <a:lvl1pPr>
              <a:defRPr/>
            </a:lvl1pPr>
          </a:lstStyle>
          <a:p>
            <a:pPr>
              <a:defRPr/>
            </a:pPr>
            <a:fld id="{63755B87-F2F7-48AD-875D-FA89BF8CA280}" type="datetime1">
              <a:rPr lang="en-US" smtClean="0"/>
              <a:t>10/12/2023</a:t>
            </a:fld>
            <a:endParaRPr lang="en-US"/>
          </a:p>
        </p:txBody>
      </p:sp>
      <p:sp>
        <p:nvSpPr>
          <p:cNvPr id="5" name="Footer Placeholder 4">
            <a:extLst>
              <a:ext uri="{FF2B5EF4-FFF2-40B4-BE49-F238E27FC236}">
                <a16:creationId xmlns="" xmlns:a16="http://schemas.microsoft.com/office/drawing/2014/main" id="{C8C3CB5B-3870-4008-8680-B7C4DC849589}"/>
              </a:ext>
            </a:extLst>
          </p:cNvPr>
          <p:cNvSpPr>
            <a:spLocks noGrp="1"/>
          </p:cNvSpPr>
          <p:nvPr>
            <p:ph type="ftr" sz="quarter" idx="11"/>
          </p:nvPr>
        </p:nvSpPr>
        <p:spPr/>
        <p:txBody>
          <a:bodyPr/>
          <a:lstStyle>
            <a:lvl1pPr>
              <a:defRPr/>
            </a:lvl1pPr>
          </a:lstStyle>
          <a:p>
            <a:pPr>
              <a:defRPr/>
            </a:pPr>
            <a:r>
              <a:rPr lang="en-IN" smtClean="0"/>
              <a:t>Sana Anjum      DBMS             Unit-3</a:t>
            </a:r>
            <a:endParaRPr lang="en-US"/>
          </a:p>
        </p:txBody>
      </p:sp>
      <p:sp>
        <p:nvSpPr>
          <p:cNvPr id="6" name="Slide Number Placeholder 5">
            <a:extLst>
              <a:ext uri="{FF2B5EF4-FFF2-40B4-BE49-F238E27FC236}">
                <a16:creationId xmlns="" xmlns:a16="http://schemas.microsoft.com/office/drawing/2014/main" id="{2C8CD457-63F2-4713-96A3-51BA3696D455}"/>
              </a:ext>
            </a:extLst>
          </p:cNvPr>
          <p:cNvSpPr>
            <a:spLocks noGrp="1"/>
          </p:cNvSpPr>
          <p:nvPr>
            <p:ph type="sldNum" sz="quarter" idx="12"/>
          </p:nvPr>
        </p:nvSpPr>
        <p:spPr/>
        <p:txBody>
          <a:bodyPr/>
          <a:lstStyle>
            <a:lvl1pPr>
              <a:defRPr/>
            </a:lvl1pPr>
          </a:lstStyle>
          <a:p>
            <a:pPr>
              <a:defRPr/>
            </a:pPr>
            <a:fld id="{D535EA94-8758-4964-A0F3-98C7E4FAF374}" type="slidenum">
              <a:rPr lang="en-US" altLang="en-US"/>
              <a:pPr>
                <a:defRPr/>
              </a:pPr>
              <a:t>‹#›</a:t>
            </a:fld>
            <a:endParaRPr lang="en-US" altLang="en-US"/>
          </a:p>
        </p:txBody>
      </p:sp>
    </p:spTree>
    <p:extLst>
      <p:ext uri="{BB962C8B-B14F-4D97-AF65-F5344CB8AC3E}">
        <p14:creationId xmlns:p14="http://schemas.microsoft.com/office/powerpoint/2010/main" val="261683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41EF1B8-71A8-46BC-8223-2FA493F81D0F}"/>
              </a:ext>
            </a:extLst>
          </p:cNvPr>
          <p:cNvSpPr>
            <a:spLocks noGrp="1"/>
          </p:cNvSpPr>
          <p:nvPr>
            <p:ph type="dt" sz="half" idx="10"/>
          </p:nvPr>
        </p:nvSpPr>
        <p:spPr/>
        <p:txBody>
          <a:bodyPr/>
          <a:lstStyle>
            <a:lvl1pPr>
              <a:defRPr/>
            </a:lvl1pPr>
          </a:lstStyle>
          <a:p>
            <a:pPr>
              <a:defRPr/>
            </a:pPr>
            <a:fld id="{C96953BD-D658-415D-A91E-5B4E77E18522}" type="datetime1">
              <a:rPr lang="en-US" smtClean="0"/>
              <a:t>10/12/2023</a:t>
            </a:fld>
            <a:endParaRPr lang="en-US"/>
          </a:p>
        </p:txBody>
      </p:sp>
      <p:sp>
        <p:nvSpPr>
          <p:cNvPr id="5" name="Footer Placeholder 4">
            <a:extLst>
              <a:ext uri="{FF2B5EF4-FFF2-40B4-BE49-F238E27FC236}">
                <a16:creationId xmlns="" xmlns:a16="http://schemas.microsoft.com/office/drawing/2014/main" id="{B5B7EDBD-9511-4326-9CD1-9FFBB1437329}"/>
              </a:ext>
            </a:extLst>
          </p:cNvPr>
          <p:cNvSpPr>
            <a:spLocks noGrp="1"/>
          </p:cNvSpPr>
          <p:nvPr>
            <p:ph type="ftr" sz="quarter" idx="11"/>
          </p:nvPr>
        </p:nvSpPr>
        <p:spPr/>
        <p:txBody>
          <a:bodyPr/>
          <a:lstStyle>
            <a:lvl1pPr>
              <a:defRPr/>
            </a:lvl1pPr>
          </a:lstStyle>
          <a:p>
            <a:pPr>
              <a:defRPr/>
            </a:pPr>
            <a:r>
              <a:rPr lang="en-IN" smtClean="0"/>
              <a:t>Sana Anjum      DBMS             Unit-3</a:t>
            </a:r>
            <a:endParaRPr lang="en-US"/>
          </a:p>
        </p:txBody>
      </p:sp>
      <p:sp>
        <p:nvSpPr>
          <p:cNvPr id="6" name="Slide Number Placeholder 5">
            <a:extLst>
              <a:ext uri="{FF2B5EF4-FFF2-40B4-BE49-F238E27FC236}">
                <a16:creationId xmlns="" xmlns:a16="http://schemas.microsoft.com/office/drawing/2014/main" id="{C425ADEE-5F58-4DD2-9271-FC3D29401352}"/>
              </a:ext>
            </a:extLst>
          </p:cNvPr>
          <p:cNvSpPr>
            <a:spLocks noGrp="1"/>
          </p:cNvSpPr>
          <p:nvPr>
            <p:ph type="sldNum" sz="quarter" idx="12"/>
          </p:nvPr>
        </p:nvSpPr>
        <p:spPr/>
        <p:txBody>
          <a:bodyPr/>
          <a:lstStyle>
            <a:lvl1pPr>
              <a:defRPr/>
            </a:lvl1pPr>
          </a:lstStyle>
          <a:p>
            <a:pPr>
              <a:defRPr/>
            </a:pPr>
            <a:fld id="{A5437852-A956-4F95-8BA9-A31A3E0DE248}" type="slidenum">
              <a:rPr lang="en-US" altLang="en-US"/>
              <a:pPr>
                <a:defRPr/>
              </a:pPr>
              <a:t>‹#›</a:t>
            </a:fld>
            <a:endParaRPr lang="en-US" altLang="en-US"/>
          </a:p>
        </p:txBody>
      </p:sp>
    </p:spTree>
    <p:extLst>
      <p:ext uri="{BB962C8B-B14F-4D97-AF65-F5344CB8AC3E}">
        <p14:creationId xmlns:p14="http://schemas.microsoft.com/office/powerpoint/2010/main" val="72796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 xmlns:a16="http://schemas.microsoft.com/office/drawing/2014/main" id="{F715DA93-6449-40C8-8DA5-95784894F29A}"/>
              </a:ext>
            </a:extLst>
          </p:cNvPr>
          <p:cNvSpPr>
            <a:spLocks noGrp="1"/>
          </p:cNvSpPr>
          <p:nvPr>
            <p:ph type="dt" sz="half" idx="10"/>
          </p:nvPr>
        </p:nvSpPr>
        <p:spPr/>
        <p:txBody>
          <a:bodyPr/>
          <a:lstStyle>
            <a:lvl1pPr>
              <a:defRPr/>
            </a:lvl1pPr>
          </a:lstStyle>
          <a:p>
            <a:pPr>
              <a:defRPr/>
            </a:pPr>
            <a:fld id="{C6C9AE82-32F8-4971-92BF-BF272CA41F2F}" type="datetime1">
              <a:rPr lang="en-US" smtClean="0"/>
              <a:t>10/12/2023</a:t>
            </a:fld>
            <a:endParaRPr lang="en-US"/>
          </a:p>
        </p:txBody>
      </p:sp>
      <p:sp>
        <p:nvSpPr>
          <p:cNvPr id="6" name="Footer Placeholder 4">
            <a:extLst>
              <a:ext uri="{FF2B5EF4-FFF2-40B4-BE49-F238E27FC236}">
                <a16:creationId xmlns="" xmlns:a16="http://schemas.microsoft.com/office/drawing/2014/main" id="{B6C93076-EB3E-4623-8208-4F4D168650DE}"/>
              </a:ext>
            </a:extLst>
          </p:cNvPr>
          <p:cNvSpPr>
            <a:spLocks noGrp="1"/>
          </p:cNvSpPr>
          <p:nvPr>
            <p:ph type="ftr" sz="quarter" idx="11"/>
          </p:nvPr>
        </p:nvSpPr>
        <p:spPr/>
        <p:txBody>
          <a:bodyPr/>
          <a:lstStyle>
            <a:lvl1pPr>
              <a:defRPr/>
            </a:lvl1pPr>
          </a:lstStyle>
          <a:p>
            <a:pPr>
              <a:defRPr/>
            </a:pPr>
            <a:r>
              <a:rPr lang="en-IN" smtClean="0"/>
              <a:t>Sana Anjum      DBMS             Unit-3</a:t>
            </a:r>
            <a:endParaRPr lang="en-US"/>
          </a:p>
        </p:txBody>
      </p:sp>
      <p:sp>
        <p:nvSpPr>
          <p:cNvPr id="7" name="Slide Number Placeholder 5">
            <a:extLst>
              <a:ext uri="{FF2B5EF4-FFF2-40B4-BE49-F238E27FC236}">
                <a16:creationId xmlns="" xmlns:a16="http://schemas.microsoft.com/office/drawing/2014/main" id="{A08512BB-1B35-4CEF-8C7E-43D1DC801844}"/>
              </a:ext>
            </a:extLst>
          </p:cNvPr>
          <p:cNvSpPr>
            <a:spLocks noGrp="1"/>
          </p:cNvSpPr>
          <p:nvPr>
            <p:ph type="sldNum" sz="quarter" idx="12"/>
          </p:nvPr>
        </p:nvSpPr>
        <p:spPr/>
        <p:txBody>
          <a:bodyPr/>
          <a:lstStyle>
            <a:lvl1pPr>
              <a:defRPr/>
            </a:lvl1pPr>
          </a:lstStyle>
          <a:p>
            <a:pPr>
              <a:defRPr/>
            </a:pPr>
            <a:fld id="{69A676FD-EB62-4436-B4DE-6565816A11D9}" type="slidenum">
              <a:rPr lang="en-US" altLang="en-US"/>
              <a:pPr>
                <a:defRPr/>
              </a:pPr>
              <a:t>‹#›</a:t>
            </a:fld>
            <a:endParaRPr lang="en-US" altLang="en-US"/>
          </a:p>
        </p:txBody>
      </p:sp>
    </p:spTree>
    <p:extLst>
      <p:ext uri="{BB962C8B-B14F-4D97-AF65-F5344CB8AC3E}">
        <p14:creationId xmlns:p14="http://schemas.microsoft.com/office/powerpoint/2010/main" val="188981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 xmlns:a16="http://schemas.microsoft.com/office/drawing/2014/main" id="{5BF9C467-D977-4BBF-8221-F66ADA22B345}"/>
              </a:ext>
            </a:extLst>
          </p:cNvPr>
          <p:cNvSpPr>
            <a:spLocks noGrp="1"/>
          </p:cNvSpPr>
          <p:nvPr>
            <p:ph type="dt" sz="half" idx="10"/>
          </p:nvPr>
        </p:nvSpPr>
        <p:spPr/>
        <p:txBody>
          <a:bodyPr/>
          <a:lstStyle>
            <a:lvl1pPr>
              <a:defRPr/>
            </a:lvl1pPr>
          </a:lstStyle>
          <a:p>
            <a:pPr>
              <a:defRPr/>
            </a:pPr>
            <a:fld id="{4BF48CBD-7544-48BE-8073-5066C5F584FD}" type="datetime1">
              <a:rPr lang="en-US" smtClean="0"/>
              <a:t>10/12/2023</a:t>
            </a:fld>
            <a:endParaRPr lang="en-US"/>
          </a:p>
        </p:txBody>
      </p:sp>
      <p:sp>
        <p:nvSpPr>
          <p:cNvPr id="8" name="Footer Placeholder 4">
            <a:extLst>
              <a:ext uri="{FF2B5EF4-FFF2-40B4-BE49-F238E27FC236}">
                <a16:creationId xmlns="" xmlns:a16="http://schemas.microsoft.com/office/drawing/2014/main" id="{92432014-5164-465B-BEB1-DB0D79704880}"/>
              </a:ext>
            </a:extLst>
          </p:cNvPr>
          <p:cNvSpPr>
            <a:spLocks noGrp="1"/>
          </p:cNvSpPr>
          <p:nvPr>
            <p:ph type="ftr" sz="quarter" idx="11"/>
          </p:nvPr>
        </p:nvSpPr>
        <p:spPr/>
        <p:txBody>
          <a:bodyPr/>
          <a:lstStyle>
            <a:lvl1pPr>
              <a:defRPr/>
            </a:lvl1pPr>
          </a:lstStyle>
          <a:p>
            <a:pPr>
              <a:defRPr/>
            </a:pPr>
            <a:r>
              <a:rPr lang="en-IN" smtClean="0"/>
              <a:t>Sana Anjum      DBMS             Unit-3</a:t>
            </a:r>
            <a:endParaRPr lang="en-US"/>
          </a:p>
        </p:txBody>
      </p:sp>
      <p:sp>
        <p:nvSpPr>
          <p:cNvPr id="9" name="Slide Number Placeholder 5">
            <a:extLst>
              <a:ext uri="{FF2B5EF4-FFF2-40B4-BE49-F238E27FC236}">
                <a16:creationId xmlns="" xmlns:a16="http://schemas.microsoft.com/office/drawing/2014/main" id="{D63305A1-F4BF-4AEE-B35A-ABA6BA831B96}"/>
              </a:ext>
            </a:extLst>
          </p:cNvPr>
          <p:cNvSpPr>
            <a:spLocks noGrp="1"/>
          </p:cNvSpPr>
          <p:nvPr>
            <p:ph type="sldNum" sz="quarter" idx="12"/>
          </p:nvPr>
        </p:nvSpPr>
        <p:spPr/>
        <p:txBody>
          <a:bodyPr/>
          <a:lstStyle>
            <a:lvl1pPr>
              <a:defRPr/>
            </a:lvl1pPr>
          </a:lstStyle>
          <a:p>
            <a:pPr>
              <a:defRPr/>
            </a:pPr>
            <a:fld id="{A999CC06-67BA-4CF0-93E0-98E2305A23CD}" type="slidenum">
              <a:rPr lang="en-US" altLang="en-US"/>
              <a:pPr>
                <a:defRPr/>
              </a:pPr>
              <a:t>‹#›</a:t>
            </a:fld>
            <a:endParaRPr lang="en-US" altLang="en-US"/>
          </a:p>
        </p:txBody>
      </p:sp>
    </p:spTree>
    <p:extLst>
      <p:ext uri="{BB962C8B-B14F-4D97-AF65-F5344CB8AC3E}">
        <p14:creationId xmlns:p14="http://schemas.microsoft.com/office/powerpoint/2010/main" val="267625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 xmlns:a16="http://schemas.microsoft.com/office/drawing/2014/main" id="{7694CC19-D496-4E5B-9E66-E23FBEB2ED5E}"/>
              </a:ext>
            </a:extLst>
          </p:cNvPr>
          <p:cNvSpPr>
            <a:spLocks noGrp="1"/>
          </p:cNvSpPr>
          <p:nvPr>
            <p:ph type="dt" sz="half" idx="10"/>
          </p:nvPr>
        </p:nvSpPr>
        <p:spPr/>
        <p:txBody>
          <a:bodyPr/>
          <a:lstStyle>
            <a:lvl1pPr>
              <a:defRPr/>
            </a:lvl1pPr>
          </a:lstStyle>
          <a:p>
            <a:pPr>
              <a:defRPr/>
            </a:pPr>
            <a:fld id="{B1830CB6-310E-4B52-B3A1-0F8141037C0A}" type="datetime1">
              <a:rPr lang="en-US" smtClean="0"/>
              <a:t>10/12/2023</a:t>
            </a:fld>
            <a:endParaRPr lang="en-US"/>
          </a:p>
        </p:txBody>
      </p:sp>
      <p:sp>
        <p:nvSpPr>
          <p:cNvPr id="4" name="Footer Placeholder 4">
            <a:extLst>
              <a:ext uri="{FF2B5EF4-FFF2-40B4-BE49-F238E27FC236}">
                <a16:creationId xmlns="" xmlns:a16="http://schemas.microsoft.com/office/drawing/2014/main" id="{8E9E1C17-6693-4484-9DD4-B105F560747B}"/>
              </a:ext>
            </a:extLst>
          </p:cNvPr>
          <p:cNvSpPr>
            <a:spLocks noGrp="1"/>
          </p:cNvSpPr>
          <p:nvPr>
            <p:ph type="ftr" sz="quarter" idx="11"/>
          </p:nvPr>
        </p:nvSpPr>
        <p:spPr/>
        <p:txBody>
          <a:bodyPr/>
          <a:lstStyle>
            <a:lvl1pPr>
              <a:defRPr/>
            </a:lvl1pPr>
          </a:lstStyle>
          <a:p>
            <a:pPr>
              <a:defRPr/>
            </a:pPr>
            <a:r>
              <a:rPr lang="en-IN" smtClean="0"/>
              <a:t>Sana Anjum      DBMS             Unit-3</a:t>
            </a:r>
            <a:endParaRPr lang="en-US"/>
          </a:p>
        </p:txBody>
      </p:sp>
      <p:sp>
        <p:nvSpPr>
          <p:cNvPr id="5" name="Slide Number Placeholder 5">
            <a:extLst>
              <a:ext uri="{FF2B5EF4-FFF2-40B4-BE49-F238E27FC236}">
                <a16:creationId xmlns="" xmlns:a16="http://schemas.microsoft.com/office/drawing/2014/main" id="{9F954B46-34C8-42C9-922E-C0A79BE18D65}"/>
              </a:ext>
            </a:extLst>
          </p:cNvPr>
          <p:cNvSpPr>
            <a:spLocks noGrp="1"/>
          </p:cNvSpPr>
          <p:nvPr>
            <p:ph type="sldNum" sz="quarter" idx="12"/>
          </p:nvPr>
        </p:nvSpPr>
        <p:spPr/>
        <p:txBody>
          <a:bodyPr/>
          <a:lstStyle>
            <a:lvl1pPr>
              <a:defRPr/>
            </a:lvl1pPr>
          </a:lstStyle>
          <a:p>
            <a:pPr>
              <a:defRPr/>
            </a:pPr>
            <a:fld id="{0C2E8079-098D-4A12-AFA8-9E6200FFCF32}" type="slidenum">
              <a:rPr lang="en-US" altLang="en-US"/>
              <a:pPr>
                <a:defRPr/>
              </a:pPr>
              <a:t>‹#›</a:t>
            </a:fld>
            <a:endParaRPr lang="en-US" altLang="en-US"/>
          </a:p>
        </p:txBody>
      </p:sp>
    </p:spTree>
    <p:extLst>
      <p:ext uri="{BB962C8B-B14F-4D97-AF65-F5344CB8AC3E}">
        <p14:creationId xmlns:p14="http://schemas.microsoft.com/office/powerpoint/2010/main" val="2067335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D45F407E-9078-4D88-838C-B56865F0237C}"/>
              </a:ext>
            </a:extLst>
          </p:cNvPr>
          <p:cNvSpPr>
            <a:spLocks noGrp="1"/>
          </p:cNvSpPr>
          <p:nvPr>
            <p:ph type="dt" sz="half" idx="10"/>
          </p:nvPr>
        </p:nvSpPr>
        <p:spPr/>
        <p:txBody>
          <a:bodyPr/>
          <a:lstStyle>
            <a:lvl1pPr>
              <a:defRPr/>
            </a:lvl1pPr>
          </a:lstStyle>
          <a:p>
            <a:pPr>
              <a:defRPr/>
            </a:pPr>
            <a:fld id="{CAC49AC0-643D-4EF1-AD86-3F3935EEAF60}" type="datetime1">
              <a:rPr lang="en-US" smtClean="0"/>
              <a:t>10/12/2023</a:t>
            </a:fld>
            <a:endParaRPr lang="en-US"/>
          </a:p>
        </p:txBody>
      </p:sp>
      <p:sp>
        <p:nvSpPr>
          <p:cNvPr id="3" name="Footer Placeholder 4">
            <a:extLst>
              <a:ext uri="{FF2B5EF4-FFF2-40B4-BE49-F238E27FC236}">
                <a16:creationId xmlns="" xmlns:a16="http://schemas.microsoft.com/office/drawing/2014/main" id="{067A1A97-2D2C-430A-85F1-E8DDB68ECF99}"/>
              </a:ext>
            </a:extLst>
          </p:cNvPr>
          <p:cNvSpPr>
            <a:spLocks noGrp="1"/>
          </p:cNvSpPr>
          <p:nvPr>
            <p:ph type="ftr" sz="quarter" idx="11"/>
          </p:nvPr>
        </p:nvSpPr>
        <p:spPr/>
        <p:txBody>
          <a:bodyPr/>
          <a:lstStyle>
            <a:lvl1pPr>
              <a:defRPr/>
            </a:lvl1pPr>
          </a:lstStyle>
          <a:p>
            <a:pPr>
              <a:defRPr/>
            </a:pPr>
            <a:r>
              <a:rPr lang="en-IN" smtClean="0"/>
              <a:t>Sana Anjum      DBMS             Unit-3</a:t>
            </a:r>
            <a:endParaRPr lang="en-US"/>
          </a:p>
        </p:txBody>
      </p:sp>
      <p:sp>
        <p:nvSpPr>
          <p:cNvPr id="4" name="Slide Number Placeholder 5">
            <a:extLst>
              <a:ext uri="{FF2B5EF4-FFF2-40B4-BE49-F238E27FC236}">
                <a16:creationId xmlns="" xmlns:a16="http://schemas.microsoft.com/office/drawing/2014/main" id="{231D9260-E33C-4021-ACE0-BA7941355D65}"/>
              </a:ext>
            </a:extLst>
          </p:cNvPr>
          <p:cNvSpPr>
            <a:spLocks noGrp="1"/>
          </p:cNvSpPr>
          <p:nvPr>
            <p:ph type="sldNum" sz="quarter" idx="12"/>
          </p:nvPr>
        </p:nvSpPr>
        <p:spPr/>
        <p:txBody>
          <a:bodyPr/>
          <a:lstStyle>
            <a:lvl1pPr>
              <a:defRPr/>
            </a:lvl1pPr>
          </a:lstStyle>
          <a:p>
            <a:pPr>
              <a:defRPr/>
            </a:pPr>
            <a:fld id="{5171A215-BD3B-4FC3-A0A5-DDFBAC2FDF1A}" type="slidenum">
              <a:rPr lang="en-US" altLang="en-US"/>
              <a:pPr>
                <a:defRPr/>
              </a:pPr>
              <a:t>‹#›</a:t>
            </a:fld>
            <a:endParaRPr lang="en-US" altLang="en-US"/>
          </a:p>
        </p:txBody>
      </p:sp>
    </p:spTree>
    <p:extLst>
      <p:ext uri="{BB962C8B-B14F-4D97-AF65-F5344CB8AC3E}">
        <p14:creationId xmlns:p14="http://schemas.microsoft.com/office/powerpoint/2010/main" val="285306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6BC63249-979C-426E-832D-7C900F9B86ED}"/>
              </a:ext>
            </a:extLst>
          </p:cNvPr>
          <p:cNvSpPr>
            <a:spLocks noGrp="1"/>
          </p:cNvSpPr>
          <p:nvPr>
            <p:ph type="dt" sz="half" idx="10"/>
          </p:nvPr>
        </p:nvSpPr>
        <p:spPr/>
        <p:txBody>
          <a:bodyPr/>
          <a:lstStyle>
            <a:lvl1pPr>
              <a:defRPr/>
            </a:lvl1pPr>
          </a:lstStyle>
          <a:p>
            <a:pPr>
              <a:defRPr/>
            </a:pPr>
            <a:fld id="{0019D293-1425-4497-BA40-6925EA89E4A8}" type="datetime1">
              <a:rPr lang="en-US" smtClean="0"/>
              <a:t>10/12/2023</a:t>
            </a:fld>
            <a:endParaRPr lang="en-US"/>
          </a:p>
        </p:txBody>
      </p:sp>
      <p:sp>
        <p:nvSpPr>
          <p:cNvPr id="6" name="Footer Placeholder 4">
            <a:extLst>
              <a:ext uri="{FF2B5EF4-FFF2-40B4-BE49-F238E27FC236}">
                <a16:creationId xmlns="" xmlns:a16="http://schemas.microsoft.com/office/drawing/2014/main" id="{2F028044-BEDF-43B8-92DE-A31197836BE5}"/>
              </a:ext>
            </a:extLst>
          </p:cNvPr>
          <p:cNvSpPr>
            <a:spLocks noGrp="1"/>
          </p:cNvSpPr>
          <p:nvPr>
            <p:ph type="ftr" sz="quarter" idx="11"/>
          </p:nvPr>
        </p:nvSpPr>
        <p:spPr/>
        <p:txBody>
          <a:bodyPr/>
          <a:lstStyle>
            <a:lvl1pPr>
              <a:defRPr/>
            </a:lvl1pPr>
          </a:lstStyle>
          <a:p>
            <a:pPr>
              <a:defRPr/>
            </a:pPr>
            <a:r>
              <a:rPr lang="en-IN" smtClean="0"/>
              <a:t>Sana Anjum      DBMS             Unit-3</a:t>
            </a:r>
            <a:endParaRPr lang="en-US"/>
          </a:p>
        </p:txBody>
      </p:sp>
      <p:sp>
        <p:nvSpPr>
          <p:cNvPr id="7" name="Slide Number Placeholder 5">
            <a:extLst>
              <a:ext uri="{FF2B5EF4-FFF2-40B4-BE49-F238E27FC236}">
                <a16:creationId xmlns="" xmlns:a16="http://schemas.microsoft.com/office/drawing/2014/main" id="{F9D4847F-7556-490B-A71C-5DC75F5F2C11}"/>
              </a:ext>
            </a:extLst>
          </p:cNvPr>
          <p:cNvSpPr>
            <a:spLocks noGrp="1"/>
          </p:cNvSpPr>
          <p:nvPr>
            <p:ph type="sldNum" sz="quarter" idx="12"/>
          </p:nvPr>
        </p:nvSpPr>
        <p:spPr/>
        <p:txBody>
          <a:bodyPr/>
          <a:lstStyle>
            <a:lvl1pPr>
              <a:defRPr/>
            </a:lvl1pPr>
          </a:lstStyle>
          <a:p>
            <a:pPr>
              <a:defRPr/>
            </a:pPr>
            <a:fld id="{5AC9DF9A-2430-4598-BF34-F42C057991CC}" type="slidenum">
              <a:rPr lang="en-US" altLang="en-US"/>
              <a:pPr>
                <a:defRPr/>
              </a:pPr>
              <a:t>‹#›</a:t>
            </a:fld>
            <a:endParaRPr lang="en-US" altLang="en-US"/>
          </a:p>
        </p:txBody>
      </p:sp>
    </p:spTree>
    <p:extLst>
      <p:ext uri="{BB962C8B-B14F-4D97-AF65-F5344CB8AC3E}">
        <p14:creationId xmlns:p14="http://schemas.microsoft.com/office/powerpoint/2010/main" val="2244976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094E348C-F4F7-4F9E-B0C6-AE6DD5C50F50}"/>
              </a:ext>
            </a:extLst>
          </p:cNvPr>
          <p:cNvSpPr>
            <a:spLocks noGrp="1"/>
          </p:cNvSpPr>
          <p:nvPr>
            <p:ph type="dt" sz="half" idx="10"/>
          </p:nvPr>
        </p:nvSpPr>
        <p:spPr/>
        <p:txBody>
          <a:bodyPr/>
          <a:lstStyle>
            <a:lvl1pPr>
              <a:defRPr/>
            </a:lvl1pPr>
          </a:lstStyle>
          <a:p>
            <a:pPr>
              <a:defRPr/>
            </a:pPr>
            <a:fld id="{AD024484-2C6D-4416-9FF7-076F0F7EE3E0}" type="datetime1">
              <a:rPr lang="en-US" smtClean="0"/>
              <a:t>10/12/2023</a:t>
            </a:fld>
            <a:endParaRPr lang="en-US"/>
          </a:p>
        </p:txBody>
      </p:sp>
      <p:sp>
        <p:nvSpPr>
          <p:cNvPr id="6" name="Footer Placeholder 4">
            <a:extLst>
              <a:ext uri="{FF2B5EF4-FFF2-40B4-BE49-F238E27FC236}">
                <a16:creationId xmlns="" xmlns:a16="http://schemas.microsoft.com/office/drawing/2014/main" id="{5DB42C26-1BBD-4DB0-A916-8EC03CF9B9F5}"/>
              </a:ext>
            </a:extLst>
          </p:cNvPr>
          <p:cNvSpPr>
            <a:spLocks noGrp="1"/>
          </p:cNvSpPr>
          <p:nvPr>
            <p:ph type="ftr" sz="quarter" idx="11"/>
          </p:nvPr>
        </p:nvSpPr>
        <p:spPr/>
        <p:txBody>
          <a:bodyPr/>
          <a:lstStyle>
            <a:lvl1pPr>
              <a:defRPr/>
            </a:lvl1pPr>
          </a:lstStyle>
          <a:p>
            <a:pPr>
              <a:defRPr/>
            </a:pPr>
            <a:r>
              <a:rPr lang="en-IN" smtClean="0"/>
              <a:t>Sana Anjum      DBMS             Unit-3</a:t>
            </a:r>
            <a:endParaRPr lang="en-US"/>
          </a:p>
        </p:txBody>
      </p:sp>
      <p:sp>
        <p:nvSpPr>
          <p:cNvPr id="7" name="Slide Number Placeholder 5">
            <a:extLst>
              <a:ext uri="{FF2B5EF4-FFF2-40B4-BE49-F238E27FC236}">
                <a16:creationId xmlns="" xmlns:a16="http://schemas.microsoft.com/office/drawing/2014/main" id="{7E9994F2-4977-4382-9521-2D63F8AB514E}"/>
              </a:ext>
            </a:extLst>
          </p:cNvPr>
          <p:cNvSpPr>
            <a:spLocks noGrp="1"/>
          </p:cNvSpPr>
          <p:nvPr>
            <p:ph type="sldNum" sz="quarter" idx="12"/>
          </p:nvPr>
        </p:nvSpPr>
        <p:spPr/>
        <p:txBody>
          <a:bodyPr/>
          <a:lstStyle>
            <a:lvl1pPr>
              <a:defRPr/>
            </a:lvl1pPr>
          </a:lstStyle>
          <a:p>
            <a:pPr>
              <a:defRPr/>
            </a:pPr>
            <a:fld id="{5C09BFF8-5194-4437-A7A2-8A0EDA777EF7}" type="slidenum">
              <a:rPr lang="en-US" altLang="en-US"/>
              <a:pPr>
                <a:defRPr/>
              </a:pPr>
              <a:t>‹#›</a:t>
            </a:fld>
            <a:endParaRPr lang="en-US" altLang="en-US"/>
          </a:p>
        </p:txBody>
      </p:sp>
    </p:spTree>
    <p:extLst>
      <p:ext uri="{BB962C8B-B14F-4D97-AF65-F5344CB8AC3E}">
        <p14:creationId xmlns:p14="http://schemas.microsoft.com/office/powerpoint/2010/main" val="371567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A1EDA8DC-5B41-4D06-8A41-BE19D597043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 xmlns:a16="http://schemas.microsoft.com/office/drawing/2014/main" id="{0A666D4F-D0BF-4758-A45C-D48A60E843B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 xmlns:a16="http://schemas.microsoft.com/office/drawing/2014/main" id="{406F0409-3003-49BF-8707-62EDA9AB3C4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cs typeface="+mn-cs"/>
              </a:defRPr>
            </a:lvl1pPr>
          </a:lstStyle>
          <a:p>
            <a:pPr>
              <a:defRPr/>
            </a:pPr>
            <a:fld id="{B91A98BB-D1AA-42B1-B9C8-8094A1B8E2DF}" type="datetime1">
              <a:rPr lang="en-US" smtClean="0"/>
              <a:t>10/12/2023</a:t>
            </a:fld>
            <a:endParaRPr lang="en-US"/>
          </a:p>
        </p:txBody>
      </p:sp>
      <p:sp>
        <p:nvSpPr>
          <p:cNvPr id="5" name="Footer Placeholder 4">
            <a:extLst>
              <a:ext uri="{FF2B5EF4-FFF2-40B4-BE49-F238E27FC236}">
                <a16:creationId xmlns="" xmlns:a16="http://schemas.microsoft.com/office/drawing/2014/main" id="{98A188B7-A0AA-4A53-BFB4-C88FFEEA405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IN" smtClean="0"/>
              <a:t>Sana Anjum      DBMS             Unit-3</a:t>
            </a:r>
            <a:endParaRPr lang="en-US"/>
          </a:p>
        </p:txBody>
      </p:sp>
      <p:sp>
        <p:nvSpPr>
          <p:cNvPr id="6" name="Slide Number Placeholder 5">
            <a:extLst>
              <a:ext uri="{FF2B5EF4-FFF2-40B4-BE49-F238E27FC236}">
                <a16:creationId xmlns="" xmlns:a16="http://schemas.microsoft.com/office/drawing/2014/main" id="{A20D62D1-B401-4F03-A835-6E95D304C16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3A23DBC8-D019-4D45-B9D7-68CE0EF89A0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34.png"/><Relationship Id="rId4" Type="http://schemas.openxmlformats.org/officeDocument/2006/relationships/image" Target="../media/image33.png"/></Relationships>
</file>

<file path=ppt/slides/_rels/slide10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37.png"/><Relationship Id="rId4" Type="http://schemas.openxmlformats.org/officeDocument/2006/relationships/image" Target="../media/image36.png"/></Relationships>
</file>

<file path=ppt/slides/_rels/slide10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0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0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s://beginnersbook.com/2015/04/candidate-key-in-dbms/"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8.png"/></Relationships>
</file>

<file path=ppt/slides/_rels/slide1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7.jpeg"/><Relationship Id="rId4" Type="http://schemas.openxmlformats.org/officeDocument/2006/relationships/image" Target="../media/image52.png"/><Relationship Id="rId9" Type="http://schemas.openxmlformats.org/officeDocument/2006/relationships/image" Target="../media/image57.png"/></Relationships>
</file>

<file path=ppt/slides/_rels/slide1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9.png"/></Relationships>
</file>

<file path=ppt/slides/_rels/slide1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4.png"/><Relationship Id="rId4" Type="http://schemas.openxmlformats.org/officeDocument/2006/relationships/image" Target="../media/image63.png"/></Relationships>
</file>

<file path=ppt/slides/_rels/slide1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70.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hyperlink" Target="https://ecomputernotes.com/fundamental/what-is-a-database/advantages-and-disadvantages-of-dbms"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2.xml.rels><?xml version="1.0" encoding="UTF-8" standalone="yes"?>
<Relationships xmlns="http://schemas.openxmlformats.org/package/2006/relationships"><Relationship Id="rId3" Type="http://schemas.openxmlformats.org/officeDocument/2006/relationships/hyperlink" Target="https://ecomputernotes.com/fundamental/information-technology/what-do-you-mean-by-data-and-information"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71.png"/></Relationships>
</file>

<file path=ppt/slides/_rels/slide1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hyperlink" Target="https://www.youtube.com/watch?v=EFdvRm5nse0" TargetMode="External"/><Relationship Id="rId2" Type="http://schemas.openxmlformats.org/officeDocument/2006/relationships/hyperlink" Target="https://www.youtube.com/watch?v=1yUkun2r0N4"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8.png"/></Relationships>
</file>

<file path=ppt/slides/_rels/slide15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hyperlink" Target="http://www.aktuonline.com/papers/btech-cs-5-sem-database-management-system-ncs-502-2017-18.pdf" TargetMode="External"/><Relationship Id="rId2" Type="http://schemas.openxmlformats.org/officeDocument/2006/relationships/hyperlink" Target="http://www.aktuonline.com/papers/btech-cs-5-sem-data-base-management-system-rcs501-2020.pdf" TargetMode="Externa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8.png"/><Relationship Id="rId4" Type="http://schemas.openxmlformats.org/officeDocument/2006/relationships/hyperlink" Target="http://www.aktuonline.com/papers/btech-cs-5-sem-database-management-system-ncs-502-2016-17.pdf" TargetMode="External"/></Relationships>
</file>

<file path=ppt/slides/_rels/slide16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hyperlink" Target="https://nptel.ac.in/courses/106106220/" TargetMode="External"/><Relationship Id="rId2" Type="http://schemas.openxmlformats.org/officeDocument/2006/relationships/hyperlink" Target="https://nptel.ac.in/courses/106/104/106104135/"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www.youtube.com/watch?v=1057YmExS-I" TargetMode="External"/></Relationships>
</file>

<file path=ppt/slides/_rels/slide16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3EJlovevfcA&amp;list=PLxCzCOWd7aiFAN6I8CuViBuCdJgiOkT2Y&amp;index=2" TargetMode="External"/><Relationship Id="rId2" Type="http://schemas.openxmlformats.org/officeDocument/2006/relationships/hyperlink" Target="https://www.youtube.com/watch?v=kBdlM6hNDAE&amp;list=PLxCzCOWd7aiFAN6I8CuViBuCdJgiOkT2Y" TargetMode="Externa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nptel.ac.in/courses/106106220/" TargetMode="External"/><Relationship Id="rId2" Type="http://schemas.openxmlformats.org/officeDocument/2006/relationships/hyperlink" Target="https://nptel.ac.in/courses/106/104/106104135/"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www.youtube.com/watch?v=1057YmExS-I"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1580" y="858442"/>
            <a:ext cx="7932420" cy="490298"/>
          </a:xfrm>
        </p:spPr>
        <p:style>
          <a:lnRef idx="1">
            <a:schemeClr val="accent5"/>
          </a:lnRef>
          <a:fillRef idx="2">
            <a:schemeClr val="accent5"/>
          </a:fillRef>
          <a:effectRef idx="1">
            <a:schemeClr val="accent5"/>
          </a:effectRef>
          <a:fontRef idx="minor">
            <a:schemeClr val="dk1"/>
          </a:fontRef>
        </p:style>
        <p:txBody>
          <a:bodyPr rtlCol="0">
            <a:noAutofit/>
          </a:bodyPr>
          <a:lstStyle/>
          <a:p>
            <a:pPr algn="ctr">
              <a:defRPr/>
            </a:pPr>
            <a:r>
              <a:rPr lang="en-US" sz="1800" b="1" dirty="0">
                <a:latin typeface="Times New Roman" pitchFamily="18" charset="0"/>
                <a:cs typeface="Times New Roman" pitchFamily="18" charset="0"/>
              </a:rPr>
              <a:t>Evaluation Scheme</a:t>
            </a:r>
            <a:endParaRPr lang="en-IN" sz="1800" b="1" dirty="0">
              <a:latin typeface="Times New Roman" pitchFamily="18" charset="0"/>
              <a:cs typeface="Times New Roman" pitchFamily="18" charset="0"/>
            </a:endParaRPr>
          </a:p>
        </p:txBody>
      </p:sp>
      <p:sp>
        <p:nvSpPr>
          <p:cNvPr id="1029" name="Slide Number Placeholder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3CD0FC3-6874-4FDA-A4A4-21B5B5F3A25A}" type="slidenum">
              <a:rPr lang="en-US" smtClean="0">
                <a:solidFill>
                  <a:srgbClr val="898989"/>
                </a:solidFill>
              </a:rPr>
              <a:pPr/>
              <a:t>1</a:t>
            </a:fld>
            <a:endParaRPr lang="en-US">
              <a:solidFill>
                <a:srgbClr val="898989"/>
              </a:solidFill>
            </a:endParaRPr>
          </a:p>
        </p:txBody>
      </p:sp>
      <p:sp>
        <p:nvSpPr>
          <p:cNvPr id="1030" name="Date Placeholder 6"/>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fld id="{10462E2C-2D7F-4DB1-BA5B-04CC35439FCD}" type="datetime1">
              <a:rPr lang="en-US" smtClean="0">
                <a:solidFill>
                  <a:srgbClr val="898989"/>
                </a:solidFill>
              </a:rPr>
              <a:t>10/12/2023</a:t>
            </a:fld>
            <a:endParaRPr lang="en-US">
              <a:solidFill>
                <a:srgbClr val="898989"/>
              </a:solidFill>
            </a:endParaRPr>
          </a:p>
        </p:txBody>
      </p:sp>
      <p:pic>
        <p:nvPicPr>
          <p:cNvPr id="1031" name="Picture 14" descr="NIET"/>
          <p:cNvPicPr>
            <a:picLocks noChangeAspect="1" noChangeArrowheads="1"/>
          </p:cNvPicPr>
          <p:nvPr/>
        </p:nvPicPr>
        <p:blipFill>
          <a:blip r:embed="rId2" cstate="print"/>
          <a:srcRect/>
          <a:stretch>
            <a:fillRect/>
          </a:stretch>
        </p:blipFill>
        <p:spPr bwMode="auto">
          <a:xfrm>
            <a:off x="0" y="857251"/>
            <a:ext cx="982980" cy="468629"/>
          </a:xfrm>
          <a:prstGeom prst="rect">
            <a:avLst/>
          </a:prstGeom>
          <a:noFill/>
          <a:ln w="9525">
            <a:noFill/>
            <a:miter lim="800000"/>
            <a:headEnd/>
            <a:tailEnd/>
          </a:ln>
        </p:spPr>
      </p:pic>
      <p:pic>
        <p:nvPicPr>
          <p:cNvPr id="1027" name="Picture 3" descr="C:\Users\ragha\Desktop\Photo.JPG"/>
          <p:cNvPicPr>
            <a:picLocks noChangeAspect="1" noChangeArrowheads="1"/>
          </p:cNvPicPr>
          <p:nvPr/>
        </p:nvPicPr>
        <p:blipFill>
          <a:blip r:embed="rId3" cstate="print"/>
          <a:srcRect/>
          <a:stretch>
            <a:fillRect/>
          </a:stretch>
        </p:blipFill>
        <p:spPr bwMode="auto">
          <a:xfrm>
            <a:off x="1325166" y="1414463"/>
            <a:ext cx="6493669" cy="4029075"/>
          </a:xfrm>
          <a:prstGeom prst="rect">
            <a:avLst/>
          </a:prstGeom>
          <a:noFill/>
        </p:spPr>
      </p:pic>
      <p:sp>
        <p:nvSpPr>
          <p:cNvPr id="9" name="Footer Placeholder 8"/>
          <p:cNvSpPr>
            <a:spLocks noGrp="1"/>
          </p:cNvSpPr>
          <p:nvPr>
            <p:ph type="ftr" sz="quarter" idx="11"/>
          </p:nvPr>
        </p:nvSpPr>
        <p:spPr/>
        <p:txBody>
          <a:bodyPr/>
          <a:lstStyle/>
          <a:p>
            <a:r>
              <a:rPr lang="en-US" smtClean="0"/>
              <a:t>Sana Anjum      DBMS             Unit-3</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691809D-9F96-4604-B9E5-452CAE163038}"/>
              </a:ext>
            </a:extLst>
          </p:cNvPr>
          <p:cNvSpPr>
            <a:spLocks noGrp="1"/>
          </p:cNvSpPr>
          <p:nvPr>
            <p:ph type="dt" sz="quarter" idx="10"/>
          </p:nvPr>
        </p:nvSpPr>
        <p:spPr/>
        <p:txBody>
          <a:bodyPr/>
          <a:lstStyle/>
          <a:p>
            <a:pPr>
              <a:defRPr/>
            </a:pPr>
            <a:fld id="{552B1BBD-94CA-4C0D-AE60-16E6B58C5478}" type="datetime1">
              <a:rPr lang="en-US" smtClean="0"/>
              <a:t>10/12/2023</a:t>
            </a:fld>
            <a:endParaRPr lang="en-US"/>
          </a:p>
        </p:txBody>
      </p:sp>
      <p:sp>
        <p:nvSpPr>
          <p:cNvPr id="5" name="Footer Placeholder 4">
            <a:extLst>
              <a:ext uri="{FF2B5EF4-FFF2-40B4-BE49-F238E27FC236}">
                <a16:creationId xmlns="" xmlns:a16="http://schemas.microsoft.com/office/drawing/2014/main" id="{6B4052F8-E17A-4BB8-B86F-BDF4E5F386DC}"/>
              </a:ext>
            </a:extLst>
          </p:cNvPr>
          <p:cNvSpPr>
            <a:spLocks noGrp="1"/>
          </p:cNvSpPr>
          <p:nvPr>
            <p:ph type="ftr" sz="quarter" idx="11"/>
          </p:nvPr>
        </p:nvSpPr>
        <p:spPr/>
        <p:txBody>
          <a:bodyPr/>
          <a:lstStyle/>
          <a:p>
            <a:pPr>
              <a:defRPr/>
            </a:pPr>
            <a:r>
              <a:rPr lang="en-IN" smtClean="0"/>
              <a:t>Sana Anjum      DBMS             Unit-3</a:t>
            </a:r>
            <a:endParaRPr lang="en-US"/>
          </a:p>
        </p:txBody>
      </p:sp>
      <p:sp>
        <p:nvSpPr>
          <p:cNvPr id="16388" name="Slide Number Placeholder 5">
            <a:extLst>
              <a:ext uri="{FF2B5EF4-FFF2-40B4-BE49-F238E27FC236}">
                <a16:creationId xmlns="" xmlns:a16="http://schemas.microsoft.com/office/drawing/2014/main" id="{4C9275C9-AB17-4198-B765-0B663D5776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45915B9-0191-4737-AD5E-464E3D2FCAD8}" type="slidenum">
              <a:rPr lang="en-US" altLang="en-US" sz="1200" smtClean="0">
                <a:solidFill>
                  <a:srgbClr val="898989"/>
                </a:solidFill>
              </a:rPr>
              <a:pPr>
                <a:spcBef>
                  <a:spcPct val="0"/>
                </a:spcBef>
                <a:buFontTx/>
                <a:buNone/>
              </a:pPr>
              <a:t>10</a:t>
            </a:fld>
            <a:endParaRPr lang="en-US" altLang="en-US" sz="1200">
              <a:solidFill>
                <a:srgbClr val="898989"/>
              </a:solidFill>
            </a:endParaRPr>
          </a:p>
        </p:txBody>
      </p:sp>
      <p:graphicFrame>
        <p:nvGraphicFramePr>
          <p:cNvPr id="7" name="Content Placeholder 13">
            <a:extLst>
              <a:ext uri="{FF2B5EF4-FFF2-40B4-BE49-F238E27FC236}">
                <a16:creationId xmlns="" xmlns:a16="http://schemas.microsoft.com/office/drawing/2014/main" id="{EB12BBA8-2CDD-493A-B5B4-5EA71BDFF6B2}"/>
              </a:ext>
            </a:extLst>
          </p:cNvPr>
          <p:cNvGraphicFramePr>
            <a:graphicFrameLocks noGrp="1"/>
          </p:cNvGraphicFramePr>
          <p:nvPr>
            <p:ph idx="1"/>
          </p:nvPr>
        </p:nvGraphicFramePr>
        <p:xfrm>
          <a:off x="533400" y="1905000"/>
          <a:ext cx="8077200" cy="4130675"/>
        </p:xfrm>
        <a:graphic>
          <a:graphicData uri="http://schemas.openxmlformats.org/drawingml/2006/table">
            <a:tbl>
              <a:tblPr bandRow="1">
                <a:tableStyleId>{5C22544A-7EE6-4342-B048-85BDC9FD1C3A}</a:tableStyleId>
              </a:tblPr>
              <a:tblGrid>
                <a:gridCol w="8077200">
                  <a:extLst>
                    <a:ext uri="{9D8B030D-6E8A-4147-A177-3AD203B41FA5}">
                      <a16:colId xmlns="" xmlns:a16="http://schemas.microsoft.com/office/drawing/2014/main" val="20000"/>
                    </a:ext>
                  </a:extLst>
                </a:gridCol>
              </a:tblGrid>
              <a:tr h="670663">
                <a:tc>
                  <a:txBody>
                    <a:bodyPr/>
                    <a:lstStyle/>
                    <a:p>
                      <a:r>
                        <a:rPr lang="en-US" sz="1900" b="1" dirty="0"/>
                        <a:t>9. Individual and team work: </a:t>
                      </a:r>
                      <a:r>
                        <a:rPr lang="en-US" sz="1900" dirty="0"/>
                        <a:t>Function effectively as an individual, and as a member or leader in diverse teams, and in multidisciplinary settings. </a:t>
                      </a:r>
                    </a:p>
                  </a:txBody>
                  <a:tcPr marT="45727" marB="45727">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1249872">
                <a:tc>
                  <a:txBody>
                    <a:bodyPr/>
                    <a:lstStyle/>
                    <a:p>
                      <a:r>
                        <a:rPr lang="en-US" sz="1900" b="1" dirty="0"/>
                        <a:t>10. Communication: </a:t>
                      </a:r>
                      <a:r>
                        <a:rPr lang="en-US" sz="19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marT="45727" marB="45727">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1249872">
                <a:tc>
                  <a:txBody>
                    <a:bodyPr/>
                    <a:lstStyle/>
                    <a:p>
                      <a:r>
                        <a:rPr lang="en-US" sz="1900" b="1" dirty="0"/>
                        <a:t>11. Project management and finance:</a:t>
                      </a:r>
                      <a:r>
                        <a:rPr lang="en-US" sz="1900" dirty="0"/>
                        <a:t> Demonstrate knowledge and understanding of the engineering and management principles and apply these to one’s own work, as a member and leader in a team, to manage projects and in multidisciplinary environments.</a:t>
                      </a:r>
                    </a:p>
                  </a:txBody>
                  <a:tcPr marT="45727" marB="45727">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960268">
                <a:tc>
                  <a:txBody>
                    <a:bodyPr/>
                    <a:lstStyle/>
                    <a:p>
                      <a:r>
                        <a:rPr lang="en-US" sz="1900" b="1" dirty="0"/>
                        <a:t>12. Life-long learning: </a:t>
                      </a:r>
                      <a:r>
                        <a:rPr lang="en-US" sz="1900" dirty="0"/>
                        <a:t>Recognize the need for, and have the preparation and ability to engage in independent and life-long learning in the broadest context of technological change.</a:t>
                      </a:r>
                    </a:p>
                  </a:txBody>
                  <a:tcPr marT="45727" marB="45727">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16401" name="TextBox 7">
            <a:extLst>
              <a:ext uri="{FF2B5EF4-FFF2-40B4-BE49-F238E27FC236}">
                <a16:creationId xmlns="" xmlns:a16="http://schemas.microsoft.com/office/drawing/2014/main" id="{74D1CDDF-7200-4002-A6C7-9440DAF001FE}"/>
              </a:ext>
            </a:extLst>
          </p:cNvPr>
          <p:cNvSpPr txBox="1">
            <a:spLocks noChangeArrowheads="1"/>
          </p:cNvSpPr>
          <p:nvPr/>
        </p:nvSpPr>
        <p:spPr bwMode="auto">
          <a:xfrm>
            <a:off x="381000" y="1219200"/>
            <a:ext cx="935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Arial" panose="020B0604020202020204" pitchFamily="34" charset="0"/>
              </a:rPr>
              <a:t>Contd..</a:t>
            </a:r>
          </a:p>
        </p:txBody>
      </p:sp>
      <p:sp>
        <p:nvSpPr>
          <p:cNvPr id="9" name="Title 1">
            <a:extLst>
              <a:ext uri="{FF2B5EF4-FFF2-40B4-BE49-F238E27FC236}">
                <a16:creationId xmlns="" xmlns:a16="http://schemas.microsoft.com/office/drawing/2014/main" id="{84B685C3-0B84-44A9-95C8-44508ED48A08}"/>
              </a:ext>
            </a:extLst>
          </p:cNvPr>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latin typeface="Times New Roman" panose="02020603050405020304" pitchFamily="18" charset="0"/>
                <a:cs typeface="Times New Roman" panose="02020603050405020304" pitchFamily="18" charset="0"/>
              </a:rPr>
              <a:t>Program Outcomes (POs)</a:t>
            </a:r>
          </a:p>
        </p:txBody>
      </p:sp>
      <p:pic>
        <p:nvPicPr>
          <p:cNvPr id="16403" name="Picture 9">
            <a:extLst>
              <a:ext uri="{FF2B5EF4-FFF2-40B4-BE49-F238E27FC236}">
                <a16:creationId xmlns="" xmlns:a16="http://schemas.microsoft.com/office/drawing/2014/main" id="{45742E8E-3340-4D87-9918-E12EBFA3B1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165A737-9FAA-42E4-892F-C36736108195}"/>
              </a:ext>
            </a:extLst>
          </p:cNvPr>
          <p:cNvSpPr>
            <a:spLocks noGrp="1"/>
          </p:cNvSpPr>
          <p:nvPr>
            <p:ph type="dt" sz="quarter" idx="10"/>
          </p:nvPr>
        </p:nvSpPr>
        <p:spPr/>
        <p:txBody>
          <a:bodyPr/>
          <a:lstStyle/>
          <a:p>
            <a:pPr>
              <a:defRPr/>
            </a:pPr>
            <a:fld id="{D7E459F3-5D90-4091-82FD-F6D9073750DC}" type="datetime1">
              <a:rPr lang="en-US" smtClean="0"/>
              <a:t>10/12/2023</a:t>
            </a:fld>
            <a:endParaRPr lang="en-US"/>
          </a:p>
        </p:txBody>
      </p:sp>
      <p:sp>
        <p:nvSpPr>
          <p:cNvPr id="5" name="Footer Placeholder 4">
            <a:extLst>
              <a:ext uri="{FF2B5EF4-FFF2-40B4-BE49-F238E27FC236}">
                <a16:creationId xmlns="" xmlns:a16="http://schemas.microsoft.com/office/drawing/2014/main" id="{830001F3-AA92-44D8-BEBF-B33064CA0C45}"/>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05476" name="Slide Number Placeholder 5">
            <a:extLst>
              <a:ext uri="{FF2B5EF4-FFF2-40B4-BE49-F238E27FC236}">
                <a16:creationId xmlns="" xmlns:a16="http://schemas.microsoft.com/office/drawing/2014/main" id="{607748F7-2DB4-4F7A-8ADC-5E283D58983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E5505E-6699-4D84-8FDE-52833B4F2C55}" type="slidenum">
              <a:rPr lang="en-US" altLang="en-US" sz="1200" smtClean="0">
                <a:solidFill>
                  <a:srgbClr val="898989"/>
                </a:solidFill>
              </a:rPr>
              <a:pPr>
                <a:spcBef>
                  <a:spcPct val="0"/>
                </a:spcBef>
                <a:buFontTx/>
                <a:buNone/>
              </a:pPr>
              <a:t>100</a:t>
            </a:fld>
            <a:endParaRPr lang="en-US" altLang="en-US" sz="1200">
              <a:solidFill>
                <a:srgbClr val="898989"/>
              </a:solidFill>
            </a:endParaRPr>
          </a:p>
        </p:txBody>
      </p:sp>
      <p:sp>
        <p:nvSpPr>
          <p:cNvPr id="7" name="Title 1">
            <a:extLst>
              <a:ext uri="{FF2B5EF4-FFF2-40B4-BE49-F238E27FC236}">
                <a16:creationId xmlns="" xmlns:a16="http://schemas.microsoft.com/office/drawing/2014/main" id="{247EEDA2-C32F-4C30-9EA1-2782AA28989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a:solidFill>
                  <a:srgbClr val="FF0000"/>
                </a:solidFill>
                <a:cs typeface="Times New Roman" pitchFamily="18" charset="0"/>
              </a:rPr>
              <a:t>1. First Normal Form (1NF) (CO3)</a:t>
            </a:r>
            <a:r>
              <a:rPr lang="en-US" altLang="en-US" sz="3200" b="1" dirty="0">
                <a:solidFill>
                  <a:srgbClr val="FF0000"/>
                </a:solidFill>
              </a:rPr>
              <a:t> </a:t>
            </a:r>
            <a:endParaRPr lang="en-US" sz="3200" b="1" dirty="0">
              <a:solidFill>
                <a:srgbClr val="FF0000"/>
              </a:solidFill>
              <a:effectLst>
                <a:outerShdw blurRad="38100" dist="38100" dir="2700000" algn="tl">
                  <a:srgbClr val="000000">
                    <a:alpha val="43137"/>
                  </a:srgbClr>
                </a:outerShdw>
              </a:effectLst>
            </a:endParaRPr>
          </a:p>
        </p:txBody>
      </p:sp>
      <p:pic>
        <p:nvPicPr>
          <p:cNvPr id="105478" name="Picture 2" descr="E:\NIET\Project\xLogo11.png.pagespeed.ic.pydHLuCQEZ.png">
            <a:extLst>
              <a:ext uri="{FF2B5EF4-FFF2-40B4-BE49-F238E27FC236}">
                <a16:creationId xmlns="" xmlns:a16="http://schemas.microsoft.com/office/drawing/2014/main" id="{D48A3295-D3E9-41BC-8AA4-BC5CDBA36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9" name="Content Placeholder 2">
            <a:extLst>
              <a:ext uri="{FF2B5EF4-FFF2-40B4-BE49-F238E27FC236}">
                <a16:creationId xmlns="" xmlns:a16="http://schemas.microsoft.com/office/drawing/2014/main" id="{051C4888-1634-4A5F-82A8-5FC63D5AE067}"/>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pPr>
            <a:r>
              <a:rPr lang="en-US" altLang="en-US" sz="2400" b="1">
                <a:solidFill>
                  <a:srgbClr val="C00000"/>
                </a:solidFill>
                <a:cs typeface="Times New Roman" panose="02020603050405020304" pitchFamily="18" charset="0"/>
              </a:rPr>
              <a:t>	First Normal Form (1NF):- </a:t>
            </a:r>
            <a:r>
              <a:rPr lang="en-US" altLang="en-US" sz="2400">
                <a:cs typeface="Times New Roman" panose="02020603050405020304" pitchFamily="18" charset="0"/>
              </a:rPr>
              <a:t>As per the rule of 1NF,A relation cannot hold multiple values in a column. It should hold only atomic values.</a:t>
            </a:r>
          </a:p>
          <a:p>
            <a:pPr algn="just" eaLnBrk="1" hangingPunct="1">
              <a:buFont typeface="Arial" panose="020B0604020202020204" pitchFamily="34" charset="0"/>
              <a:buNone/>
            </a:pPr>
            <a:r>
              <a:rPr lang="en-US" altLang="en-US" sz="2400">
                <a:cs typeface="Times New Roman" panose="02020603050405020304" pitchFamily="18" charset="0"/>
              </a:rPr>
              <a:t>	</a:t>
            </a:r>
          </a:p>
          <a:p>
            <a:pPr eaLnBrk="1" hangingPunct="1">
              <a:buFont typeface="Arial" panose="020B0604020202020204" pitchFamily="34" charset="0"/>
              <a:buNone/>
            </a:pPr>
            <a:r>
              <a:rPr lang="en-US" altLang="en-US" sz="2400" b="1">
                <a:cs typeface="Times New Roman" panose="02020603050405020304" pitchFamily="18" charset="0"/>
              </a:rPr>
              <a:t>Means,</a:t>
            </a:r>
          </a:p>
          <a:p>
            <a:pPr algn="just" eaLnBrk="1" hangingPunct="1">
              <a:buFont typeface="Wingdings" panose="05000000000000000000" pitchFamily="2" charset="2"/>
              <a:buChar char="q"/>
            </a:pPr>
            <a:r>
              <a:rPr lang="en-US" altLang="en-US" sz="2400">
                <a:cs typeface="Times New Roman" panose="02020603050405020304" pitchFamily="18" charset="0"/>
              </a:rPr>
              <a:t>Disallows composite attributes, multivalued attribute in </a:t>
            </a:r>
            <a:r>
              <a:rPr lang="en-US" altLang="en-US" sz="2400" b="1">
                <a:cs typeface="Times New Roman" panose="02020603050405020304" pitchFamily="18" charset="0"/>
              </a:rPr>
              <a:t>relations</a:t>
            </a:r>
            <a:r>
              <a:rPr lang="en-US" altLang="en-US" sz="2400">
                <a:cs typeface="Times New Roman" panose="02020603050405020304" pitchFamily="18" charset="0"/>
              </a:rPr>
              <a:t>; </a:t>
            </a:r>
          </a:p>
          <a:p>
            <a:pPr algn="just">
              <a:buFont typeface="Wingdings" panose="05000000000000000000" pitchFamily="2" charset="2"/>
              <a:buChar char="q"/>
            </a:pPr>
            <a:r>
              <a:rPr lang="en-US" altLang="en-US" sz="2400"/>
              <a:t>The first normal form also disallows multivalued attributes that are themselves composite. These are called </a:t>
            </a:r>
            <a:r>
              <a:rPr lang="en-US" altLang="en-US" sz="2400" b="1">
                <a:solidFill>
                  <a:srgbClr val="FF0000"/>
                </a:solidFill>
              </a:rPr>
              <a:t>nested relations </a:t>
            </a:r>
            <a:r>
              <a:rPr lang="en-US" altLang="en-US" sz="2400"/>
              <a:t>because each tuple can have a relation within it.</a:t>
            </a:r>
            <a:endParaRPr lang="en-US" altLang="en-US" sz="2200"/>
          </a:p>
        </p:txBody>
      </p:sp>
      <p:pic>
        <p:nvPicPr>
          <p:cNvPr id="105480" name="Picture 7">
            <a:extLst>
              <a:ext uri="{FF2B5EF4-FFF2-40B4-BE49-F238E27FC236}">
                <a16:creationId xmlns="" xmlns:a16="http://schemas.microsoft.com/office/drawing/2014/main" id="{296ED621-219E-4151-A17D-CA04248385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4DDBE08-397F-4BF7-A7AE-59197F2E45EE}"/>
              </a:ext>
            </a:extLst>
          </p:cNvPr>
          <p:cNvSpPr>
            <a:spLocks noGrp="1"/>
          </p:cNvSpPr>
          <p:nvPr>
            <p:ph type="dt" sz="quarter" idx="10"/>
          </p:nvPr>
        </p:nvSpPr>
        <p:spPr/>
        <p:txBody>
          <a:bodyPr/>
          <a:lstStyle/>
          <a:p>
            <a:pPr>
              <a:defRPr/>
            </a:pPr>
            <a:fld id="{91E3FBFA-6A38-474B-814D-7D9D3E615343}" type="datetime1">
              <a:rPr lang="en-US" smtClean="0"/>
              <a:t>10/12/2023</a:t>
            </a:fld>
            <a:endParaRPr lang="en-US"/>
          </a:p>
        </p:txBody>
      </p:sp>
      <p:sp>
        <p:nvSpPr>
          <p:cNvPr id="5" name="Footer Placeholder 4">
            <a:extLst>
              <a:ext uri="{FF2B5EF4-FFF2-40B4-BE49-F238E27FC236}">
                <a16:creationId xmlns="" xmlns:a16="http://schemas.microsoft.com/office/drawing/2014/main" id="{084103A7-4C1E-44A2-89CF-5B736DC633EC}"/>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06500" name="Slide Number Placeholder 5">
            <a:extLst>
              <a:ext uri="{FF2B5EF4-FFF2-40B4-BE49-F238E27FC236}">
                <a16:creationId xmlns="" xmlns:a16="http://schemas.microsoft.com/office/drawing/2014/main" id="{56EDC52B-F73D-47C9-8187-96AFB34F72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6C379D7-048D-43F2-B58B-8AE9DBDF5B68}" type="slidenum">
              <a:rPr lang="en-US" altLang="en-US" sz="1200" smtClean="0">
                <a:solidFill>
                  <a:srgbClr val="898989"/>
                </a:solidFill>
              </a:rPr>
              <a:pPr>
                <a:spcBef>
                  <a:spcPct val="0"/>
                </a:spcBef>
                <a:buFontTx/>
                <a:buNone/>
              </a:pPr>
              <a:t>101</a:t>
            </a:fld>
            <a:endParaRPr lang="en-US" altLang="en-US" sz="1200">
              <a:solidFill>
                <a:srgbClr val="898989"/>
              </a:solidFill>
            </a:endParaRPr>
          </a:p>
        </p:txBody>
      </p:sp>
      <p:sp>
        <p:nvSpPr>
          <p:cNvPr id="7" name="Title 1">
            <a:extLst>
              <a:ext uri="{FF2B5EF4-FFF2-40B4-BE49-F238E27FC236}">
                <a16:creationId xmlns="" xmlns:a16="http://schemas.microsoft.com/office/drawing/2014/main" id="{3545087F-02E5-4A87-B995-8612F2F0089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a:solidFill>
                  <a:srgbClr val="FF0000"/>
                </a:solidFill>
              </a:rPr>
              <a:t>Example Normalization into 1NF(CO3)</a:t>
            </a:r>
            <a:endParaRPr lang="en-US" sz="3200" b="1" dirty="0">
              <a:solidFill>
                <a:srgbClr val="FF0000"/>
              </a:solidFill>
              <a:effectLst>
                <a:outerShdw blurRad="38100" dist="38100" dir="2700000" algn="tl">
                  <a:srgbClr val="000000">
                    <a:alpha val="43137"/>
                  </a:srgbClr>
                </a:outerShdw>
              </a:effectLst>
            </a:endParaRPr>
          </a:p>
        </p:txBody>
      </p:sp>
      <p:pic>
        <p:nvPicPr>
          <p:cNvPr id="106502" name="Picture 2" descr="E:\NIET\Project\xLogo11.png.pagespeed.ic.pydHLuCQEZ.png">
            <a:extLst>
              <a:ext uri="{FF2B5EF4-FFF2-40B4-BE49-F238E27FC236}">
                <a16:creationId xmlns="" xmlns:a16="http://schemas.microsoft.com/office/drawing/2014/main" id="{6CD03DA3-07FB-49E9-B7CF-5826E8C5E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 xmlns:a16="http://schemas.microsoft.com/office/drawing/2014/main" id="{2E0DD135-79A8-4E06-B94E-DF8C853B55A8}"/>
              </a:ext>
            </a:extLst>
          </p:cNvPr>
          <p:cNvSpPr>
            <a:spLocks noGrp="1"/>
          </p:cNvSpPr>
          <p:nvPr>
            <p:ph idx="1"/>
          </p:nvPr>
        </p:nvSpPr>
        <p:spPr>
          <a:xfrm>
            <a:off x="457200" y="914400"/>
            <a:ext cx="8229600" cy="5211763"/>
          </a:xfrm>
        </p:spPr>
        <p:txBody>
          <a:bodyPr/>
          <a:lstStyle/>
          <a:p>
            <a:pPr algn="just">
              <a:buFont typeface="Arial" panose="020B0604020202020204" pitchFamily="34" charset="0"/>
              <a:buNone/>
            </a:pPr>
            <a:r>
              <a:rPr lang="en-US" altLang="en-US" sz="2400"/>
              <a:t>1. Let us Consider following relation Schema Department.</a:t>
            </a:r>
          </a:p>
          <a:p>
            <a:pPr algn="just">
              <a:buFont typeface="Arial" panose="020B0604020202020204" pitchFamily="34" charset="0"/>
              <a:buNone/>
            </a:pPr>
            <a:endParaRPr lang="en-US" altLang="en-US" sz="2400"/>
          </a:p>
          <a:p>
            <a:pPr algn="just">
              <a:buFont typeface="Arial" panose="020B0604020202020204" pitchFamily="34" charset="0"/>
              <a:buNone/>
            </a:pPr>
            <a:endParaRPr lang="en-US" altLang="en-US" sz="2400"/>
          </a:p>
          <a:p>
            <a:pPr algn="just">
              <a:buFont typeface="Arial" panose="020B0604020202020204" pitchFamily="34" charset="0"/>
              <a:buNone/>
            </a:pPr>
            <a:endParaRPr lang="en-US" altLang="en-US" sz="2400"/>
          </a:p>
          <a:p>
            <a:pPr algn="just">
              <a:buFont typeface="Arial" panose="020B0604020202020204" pitchFamily="34" charset="0"/>
              <a:buNone/>
            </a:pPr>
            <a:r>
              <a:rPr lang="en-US" altLang="en-US" sz="2400"/>
              <a:t>2. Sample State of relation schema Department.</a:t>
            </a:r>
          </a:p>
          <a:p>
            <a:pPr algn="just">
              <a:buFont typeface="Arial" panose="020B0604020202020204" pitchFamily="34" charset="0"/>
              <a:buNone/>
            </a:pPr>
            <a:endParaRPr lang="en-US" altLang="en-US" sz="2400"/>
          </a:p>
          <a:p>
            <a:pPr algn="just">
              <a:buFont typeface="Arial" panose="020B0604020202020204" pitchFamily="34" charset="0"/>
              <a:buNone/>
            </a:pPr>
            <a:endParaRPr lang="en-US" altLang="en-US" sz="2400"/>
          </a:p>
          <a:p>
            <a:pPr algn="just">
              <a:buFont typeface="Arial" panose="020B0604020202020204" pitchFamily="34" charset="0"/>
              <a:buNone/>
            </a:pPr>
            <a:r>
              <a:rPr lang="en-US" altLang="en-US" sz="2400"/>
              <a:t>3. 1NF version relation Department with redundancy .</a:t>
            </a:r>
          </a:p>
          <a:p>
            <a:pPr algn="just">
              <a:buFont typeface="Arial" panose="020B0604020202020204" pitchFamily="34" charset="0"/>
              <a:buNone/>
            </a:pPr>
            <a:endParaRPr lang="en-US" altLang="en-US" sz="2400"/>
          </a:p>
          <a:p>
            <a:pPr algn="just">
              <a:buFont typeface="Arial" panose="020B0604020202020204" pitchFamily="34" charset="0"/>
              <a:buNone/>
            </a:pPr>
            <a:endParaRPr lang="en-US" altLang="en-US" sz="2800"/>
          </a:p>
          <a:p>
            <a:pPr algn="just">
              <a:buFont typeface="Arial" panose="020B0604020202020204" pitchFamily="34" charset="0"/>
              <a:buNone/>
            </a:pPr>
            <a:endParaRPr lang="en-US" altLang="en-US" sz="2800"/>
          </a:p>
          <a:p>
            <a:pPr algn="just">
              <a:buFont typeface="Arial" panose="020B0604020202020204" pitchFamily="34" charset="0"/>
              <a:buNone/>
            </a:pPr>
            <a:endParaRPr lang="en-US" altLang="en-US" sz="2800"/>
          </a:p>
        </p:txBody>
      </p:sp>
      <p:pic>
        <p:nvPicPr>
          <p:cNvPr id="99337" name="Picture 9">
            <a:extLst>
              <a:ext uri="{FF2B5EF4-FFF2-40B4-BE49-F238E27FC236}">
                <a16:creationId xmlns="" xmlns:a16="http://schemas.microsoft.com/office/drawing/2014/main" id="{7CB702C5-5D94-4644-BBFF-E6561BB50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0"/>
            <a:ext cx="60198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9" name="Picture 11">
            <a:extLst>
              <a:ext uri="{FF2B5EF4-FFF2-40B4-BE49-F238E27FC236}">
                <a16:creationId xmlns="" xmlns:a16="http://schemas.microsoft.com/office/drawing/2014/main" id="{04545EF1-664D-4301-BFFE-0A6E4D8ECB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048000"/>
            <a:ext cx="55721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41" name="Picture 13">
            <a:extLst>
              <a:ext uri="{FF2B5EF4-FFF2-40B4-BE49-F238E27FC236}">
                <a16:creationId xmlns="" xmlns:a16="http://schemas.microsoft.com/office/drawing/2014/main" id="{87813C9A-D2E8-4F56-80BD-75D13C27A6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495800"/>
            <a:ext cx="51816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7" name="Picture 10">
            <a:extLst>
              <a:ext uri="{FF2B5EF4-FFF2-40B4-BE49-F238E27FC236}">
                <a16:creationId xmlns="" xmlns:a16="http://schemas.microsoft.com/office/drawing/2014/main" id="{2CE262BE-BC0C-4EBA-86A2-5B7463DC266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9337"/>
                                        </p:tgtEl>
                                        <p:attrNameLst>
                                          <p:attrName>style.visibility</p:attrName>
                                        </p:attrNameLst>
                                      </p:cBhvr>
                                      <p:to>
                                        <p:strVal val="visible"/>
                                      </p:to>
                                    </p:set>
                                    <p:anim calcmode="lin" valueType="num">
                                      <p:cBhvr additive="base">
                                        <p:cTn id="13" dur="500" fill="hold"/>
                                        <p:tgtEl>
                                          <p:spTgt spid="99337"/>
                                        </p:tgtEl>
                                        <p:attrNameLst>
                                          <p:attrName>ppt_x</p:attrName>
                                        </p:attrNameLst>
                                      </p:cBhvr>
                                      <p:tavLst>
                                        <p:tav tm="0">
                                          <p:val>
                                            <p:strVal val="#ppt_x"/>
                                          </p:val>
                                        </p:tav>
                                        <p:tav tm="100000">
                                          <p:val>
                                            <p:strVal val="#ppt_x"/>
                                          </p:val>
                                        </p:tav>
                                      </p:tavLst>
                                    </p:anim>
                                    <p:anim calcmode="lin" valueType="num">
                                      <p:cBhvr additive="base">
                                        <p:cTn id="14" dur="500" fill="hold"/>
                                        <p:tgtEl>
                                          <p:spTgt spid="9933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9339"/>
                                        </p:tgtEl>
                                        <p:attrNameLst>
                                          <p:attrName>style.visibility</p:attrName>
                                        </p:attrNameLst>
                                      </p:cBhvr>
                                      <p:to>
                                        <p:strVal val="visible"/>
                                      </p:to>
                                    </p:set>
                                    <p:anim calcmode="lin" valueType="num">
                                      <p:cBhvr additive="base">
                                        <p:cTn id="25" dur="500" fill="hold"/>
                                        <p:tgtEl>
                                          <p:spTgt spid="99339"/>
                                        </p:tgtEl>
                                        <p:attrNameLst>
                                          <p:attrName>ppt_x</p:attrName>
                                        </p:attrNameLst>
                                      </p:cBhvr>
                                      <p:tavLst>
                                        <p:tav tm="0">
                                          <p:val>
                                            <p:strVal val="#ppt_x"/>
                                          </p:val>
                                        </p:tav>
                                        <p:tav tm="100000">
                                          <p:val>
                                            <p:strVal val="#ppt_x"/>
                                          </p:val>
                                        </p:tav>
                                      </p:tavLst>
                                    </p:anim>
                                    <p:anim calcmode="lin" valueType="num">
                                      <p:cBhvr additive="base">
                                        <p:cTn id="26" dur="500" fill="hold"/>
                                        <p:tgtEl>
                                          <p:spTgt spid="9933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99341"/>
                                        </p:tgtEl>
                                        <p:attrNameLst>
                                          <p:attrName>style.visibility</p:attrName>
                                        </p:attrNameLst>
                                      </p:cBhvr>
                                      <p:to>
                                        <p:strVal val="visible"/>
                                      </p:to>
                                    </p:set>
                                    <p:anim calcmode="lin" valueType="num">
                                      <p:cBhvr additive="base">
                                        <p:cTn id="37" dur="500" fill="hold"/>
                                        <p:tgtEl>
                                          <p:spTgt spid="99341"/>
                                        </p:tgtEl>
                                        <p:attrNameLst>
                                          <p:attrName>ppt_x</p:attrName>
                                        </p:attrNameLst>
                                      </p:cBhvr>
                                      <p:tavLst>
                                        <p:tav tm="0">
                                          <p:val>
                                            <p:strVal val="#ppt_x"/>
                                          </p:val>
                                        </p:tav>
                                        <p:tav tm="100000">
                                          <p:val>
                                            <p:strVal val="#ppt_x"/>
                                          </p:val>
                                        </p:tav>
                                      </p:tavLst>
                                    </p:anim>
                                    <p:anim calcmode="lin" valueType="num">
                                      <p:cBhvr additive="base">
                                        <p:cTn id="38" dur="500" fill="hold"/>
                                        <p:tgtEl>
                                          <p:spTgt spid="99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C3EFD77-2960-4F30-9F5C-B927B7088D18}"/>
              </a:ext>
            </a:extLst>
          </p:cNvPr>
          <p:cNvSpPr>
            <a:spLocks noGrp="1"/>
          </p:cNvSpPr>
          <p:nvPr>
            <p:ph type="dt" sz="quarter" idx="10"/>
          </p:nvPr>
        </p:nvSpPr>
        <p:spPr/>
        <p:txBody>
          <a:bodyPr/>
          <a:lstStyle/>
          <a:p>
            <a:pPr>
              <a:defRPr/>
            </a:pPr>
            <a:fld id="{D15992B0-52FC-4FED-918A-DCE9AC651BFD}" type="datetime1">
              <a:rPr lang="en-US" smtClean="0"/>
              <a:t>10/12/2023</a:t>
            </a:fld>
            <a:endParaRPr lang="en-US"/>
          </a:p>
        </p:txBody>
      </p:sp>
      <p:sp>
        <p:nvSpPr>
          <p:cNvPr id="5" name="Footer Placeholder 4">
            <a:extLst>
              <a:ext uri="{FF2B5EF4-FFF2-40B4-BE49-F238E27FC236}">
                <a16:creationId xmlns="" xmlns:a16="http://schemas.microsoft.com/office/drawing/2014/main" id="{BF8F97E4-9B78-4C33-A76C-7AC78AD09B4C}"/>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07524" name="Slide Number Placeholder 5">
            <a:extLst>
              <a:ext uri="{FF2B5EF4-FFF2-40B4-BE49-F238E27FC236}">
                <a16:creationId xmlns="" xmlns:a16="http://schemas.microsoft.com/office/drawing/2014/main" id="{35B66C8C-2A37-44E1-95D1-0EE3161A4D7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2DAEF16-A423-4DC9-9CF0-9CE84D5B4F7D}" type="slidenum">
              <a:rPr lang="en-US" altLang="en-US" sz="1200" smtClean="0">
                <a:solidFill>
                  <a:srgbClr val="898989"/>
                </a:solidFill>
              </a:rPr>
              <a:pPr>
                <a:spcBef>
                  <a:spcPct val="0"/>
                </a:spcBef>
                <a:buFontTx/>
                <a:buNone/>
              </a:pPr>
              <a:t>102</a:t>
            </a:fld>
            <a:endParaRPr lang="en-US" altLang="en-US" sz="1200">
              <a:solidFill>
                <a:srgbClr val="898989"/>
              </a:solidFill>
            </a:endParaRPr>
          </a:p>
        </p:txBody>
      </p:sp>
      <p:sp>
        <p:nvSpPr>
          <p:cNvPr id="7" name="Title 1">
            <a:extLst>
              <a:ext uri="{FF2B5EF4-FFF2-40B4-BE49-F238E27FC236}">
                <a16:creationId xmlns="" xmlns:a16="http://schemas.microsoft.com/office/drawing/2014/main" id="{C235CF03-90E8-45E8-BBBD-93E69209E5E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a:cs typeface="Times New Roman" pitchFamily="18" charset="0"/>
              </a:rPr>
              <a:t>First Normal Form (1NF)(CO3)</a:t>
            </a:r>
            <a:endParaRPr lang="en-US" sz="3200" b="1" dirty="0">
              <a:effectLst>
                <a:outerShdw blurRad="38100" dist="38100" dir="2700000" algn="tl">
                  <a:srgbClr val="000000">
                    <a:alpha val="43137"/>
                  </a:srgbClr>
                </a:outerShdw>
              </a:effectLst>
            </a:endParaRPr>
          </a:p>
        </p:txBody>
      </p:sp>
      <p:pic>
        <p:nvPicPr>
          <p:cNvPr id="107526" name="Picture 2" descr="E:\NIET\Project\xLogo11.png.pagespeed.ic.pydHLuCQEZ.png">
            <a:extLst>
              <a:ext uri="{FF2B5EF4-FFF2-40B4-BE49-F238E27FC236}">
                <a16:creationId xmlns="" xmlns:a16="http://schemas.microsoft.com/office/drawing/2014/main" id="{A573019D-48E0-49C1-AC4D-C0E9EACC2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9" name="Content Placeholder 2">
            <a:extLst>
              <a:ext uri="{FF2B5EF4-FFF2-40B4-BE49-F238E27FC236}">
                <a16:creationId xmlns="" xmlns:a16="http://schemas.microsoft.com/office/drawing/2014/main" id="{CCE35F7B-3016-44A8-B674-D586E6DEF010}"/>
              </a:ext>
            </a:extLst>
          </p:cNvPr>
          <p:cNvSpPr>
            <a:spLocks noGrp="1"/>
          </p:cNvSpPr>
          <p:nvPr>
            <p:ph idx="1"/>
          </p:nvPr>
        </p:nvSpPr>
        <p:spPr>
          <a:xfrm>
            <a:off x="228600" y="762000"/>
            <a:ext cx="8686800" cy="5715000"/>
          </a:xfrm>
        </p:spPr>
        <p:txBody>
          <a:bodyPr/>
          <a:lstStyle/>
          <a:p>
            <a:pPr algn="just" eaLnBrk="1" hangingPunct="1">
              <a:buFont typeface="Arial" panose="020B0604020202020204" pitchFamily="34" charset="0"/>
              <a:buNone/>
            </a:pPr>
            <a:endParaRPr lang="en-US" altLang="en-US" sz="2000">
              <a:solidFill>
                <a:srgbClr val="FF0000"/>
              </a:solidFill>
            </a:endParaRPr>
          </a:p>
          <a:p>
            <a:pPr algn="just" eaLnBrk="1" hangingPunct="1">
              <a:buFont typeface="Arial" panose="020B0604020202020204" pitchFamily="34" charset="0"/>
              <a:buNone/>
            </a:pPr>
            <a:endParaRPr lang="en-US" altLang="en-US" sz="2000">
              <a:solidFill>
                <a:srgbClr val="FF0000"/>
              </a:solidFill>
            </a:endParaRPr>
          </a:p>
          <a:p>
            <a:pPr algn="just" eaLnBrk="1" hangingPunct="1">
              <a:buFont typeface="Arial" panose="020B0604020202020204" pitchFamily="34" charset="0"/>
              <a:buNone/>
            </a:pPr>
            <a:endParaRPr lang="en-US" altLang="en-US" sz="2000">
              <a:solidFill>
                <a:srgbClr val="FF0000"/>
              </a:solidFill>
            </a:endParaRPr>
          </a:p>
          <a:p>
            <a:pPr algn="just" eaLnBrk="1" hangingPunct="1">
              <a:buFont typeface="Arial" panose="020B0604020202020204" pitchFamily="34" charset="0"/>
              <a:buNone/>
            </a:pPr>
            <a:endParaRPr lang="en-US" altLang="en-US" sz="2000">
              <a:solidFill>
                <a:srgbClr val="FF0000"/>
              </a:solidFill>
            </a:endParaRPr>
          </a:p>
          <a:p>
            <a:pPr algn="just" eaLnBrk="1" hangingPunct="1">
              <a:buFont typeface="Arial" panose="020B0604020202020204" pitchFamily="34" charset="0"/>
              <a:buNone/>
            </a:pPr>
            <a:endParaRPr lang="en-US" altLang="en-US" sz="2000">
              <a:solidFill>
                <a:srgbClr val="FF0000"/>
              </a:solidFill>
            </a:endParaRPr>
          </a:p>
          <a:p>
            <a:pPr algn="just" eaLnBrk="1" hangingPunct="1">
              <a:buFont typeface="Arial" panose="020B0604020202020204" pitchFamily="34" charset="0"/>
              <a:buNone/>
            </a:pPr>
            <a:r>
              <a:rPr lang="en-US" altLang="en-US" sz="2200" b="1">
                <a:solidFill>
                  <a:srgbClr val="002060"/>
                </a:solidFill>
              </a:rPr>
              <a:t>Solution:-</a:t>
            </a:r>
          </a:p>
          <a:p>
            <a:pPr algn="just" eaLnBrk="1" hangingPunct="1">
              <a:buFont typeface="Arial" panose="020B0604020202020204" pitchFamily="34" charset="0"/>
              <a:buNone/>
            </a:pPr>
            <a:r>
              <a:rPr lang="en-US" altLang="en-US" sz="2200">
                <a:solidFill>
                  <a:srgbClr val="FF0000"/>
                </a:solidFill>
              </a:rPr>
              <a:t> 	</a:t>
            </a:r>
            <a:r>
              <a:rPr lang="en-US" altLang="en-US" sz="2200"/>
              <a:t>Remove the attribute Dlocations from Department relation  that violates 1NF and place it in a separate relation DEPT_LOCATIONS with the primary key {Dnumber, Dlocation}. DEPT_LOCATIONS exists for </a:t>
            </a:r>
            <a:r>
              <a:rPr lang="en-US" altLang="en-US" sz="2200" i="1"/>
              <a:t>each location </a:t>
            </a:r>
            <a:r>
              <a:rPr lang="en-US" altLang="en-US" sz="2200"/>
              <a:t>of a department. This decomposes the non-1NF relation into 1NF relations.</a:t>
            </a:r>
            <a:r>
              <a:rPr lang="en-US" altLang="en-US" sz="2200">
                <a:solidFill>
                  <a:srgbClr val="FF0000"/>
                </a:solidFill>
              </a:rPr>
              <a:t> </a:t>
            </a:r>
            <a:endParaRPr lang="en-US" altLang="en-US" sz="2200"/>
          </a:p>
          <a:p>
            <a:pPr algn="just" eaLnBrk="1" hangingPunct="1"/>
            <a:endParaRPr lang="en-US" altLang="en-US" sz="2200"/>
          </a:p>
        </p:txBody>
      </p:sp>
      <p:pic>
        <p:nvPicPr>
          <p:cNvPr id="100362" name="Picture 10">
            <a:extLst>
              <a:ext uri="{FF2B5EF4-FFF2-40B4-BE49-F238E27FC236}">
                <a16:creationId xmlns="" xmlns:a16="http://schemas.microsoft.com/office/drawing/2014/main" id="{2C0D40A8-4F22-4BFA-991C-1D09D0B48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391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64" name="Picture 12">
            <a:extLst>
              <a:ext uri="{FF2B5EF4-FFF2-40B4-BE49-F238E27FC236}">
                <a16:creationId xmlns="" xmlns:a16="http://schemas.microsoft.com/office/drawing/2014/main" id="{F8CF7696-A934-495D-9844-40B5E54336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876800"/>
            <a:ext cx="314325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66" name="Picture 14">
            <a:extLst>
              <a:ext uri="{FF2B5EF4-FFF2-40B4-BE49-F238E27FC236}">
                <a16:creationId xmlns="" xmlns:a16="http://schemas.microsoft.com/office/drawing/2014/main" id="{06079F51-75A1-4C2B-B6EA-F165EA54D8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4572000"/>
            <a:ext cx="21621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31" name="Picture 10">
            <a:extLst>
              <a:ext uri="{FF2B5EF4-FFF2-40B4-BE49-F238E27FC236}">
                <a16:creationId xmlns="" xmlns:a16="http://schemas.microsoft.com/office/drawing/2014/main" id="{D1A93F15-AB03-4D51-B657-1025E68FB8A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0362"/>
                                        </p:tgtEl>
                                        <p:attrNameLst>
                                          <p:attrName>style.visibility</p:attrName>
                                        </p:attrNameLst>
                                      </p:cBhvr>
                                      <p:to>
                                        <p:strVal val="visible"/>
                                      </p:to>
                                    </p:set>
                                    <p:anim calcmode="lin" valueType="num">
                                      <p:cBhvr additive="base">
                                        <p:cTn id="7" dur="500" fill="hold"/>
                                        <p:tgtEl>
                                          <p:spTgt spid="100362"/>
                                        </p:tgtEl>
                                        <p:attrNameLst>
                                          <p:attrName>ppt_x</p:attrName>
                                        </p:attrNameLst>
                                      </p:cBhvr>
                                      <p:tavLst>
                                        <p:tav tm="0">
                                          <p:val>
                                            <p:strVal val="#ppt_x"/>
                                          </p:val>
                                        </p:tav>
                                        <p:tav tm="100000">
                                          <p:val>
                                            <p:strVal val="#ppt_x"/>
                                          </p:val>
                                        </p:tav>
                                      </p:tavLst>
                                    </p:anim>
                                    <p:anim calcmode="lin" valueType="num">
                                      <p:cBhvr additive="base">
                                        <p:cTn id="8" dur="500" fill="hold"/>
                                        <p:tgtEl>
                                          <p:spTgt spid="1003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0359">
                                            <p:txEl>
                                              <p:pRg st="5" end="5"/>
                                            </p:txEl>
                                          </p:spTgt>
                                        </p:tgtEl>
                                        <p:attrNameLst>
                                          <p:attrName>style.visibility</p:attrName>
                                        </p:attrNameLst>
                                      </p:cBhvr>
                                      <p:to>
                                        <p:strVal val="visible"/>
                                      </p:to>
                                    </p:set>
                                    <p:anim calcmode="lin" valueType="num">
                                      <p:cBhvr additive="base">
                                        <p:cTn id="13" dur="500" fill="hold"/>
                                        <p:tgtEl>
                                          <p:spTgt spid="10035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9">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0359">
                                            <p:txEl>
                                              <p:pRg st="6" end="6"/>
                                            </p:txEl>
                                          </p:spTgt>
                                        </p:tgtEl>
                                        <p:attrNameLst>
                                          <p:attrName>style.visibility</p:attrName>
                                        </p:attrNameLst>
                                      </p:cBhvr>
                                      <p:to>
                                        <p:strVal val="visible"/>
                                      </p:to>
                                    </p:set>
                                    <p:anim calcmode="lin" valueType="num">
                                      <p:cBhvr additive="base">
                                        <p:cTn id="17" dur="500" fill="hold"/>
                                        <p:tgtEl>
                                          <p:spTgt spid="100359">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03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00364"/>
                                        </p:tgtEl>
                                        <p:attrNameLst>
                                          <p:attrName>style.visibility</p:attrName>
                                        </p:attrNameLst>
                                      </p:cBhvr>
                                      <p:to>
                                        <p:strVal val="visible"/>
                                      </p:to>
                                    </p:set>
                                    <p:anim calcmode="lin" valueType="num">
                                      <p:cBhvr additive="base">
                                        <p:cTn id="23" dur="500" fill="hold"/>
                                        <p:tgtEl>
                                          <p:spTgt spid="100364"/>
                                        </p:tgtEl>
                                        <p:attrNameLst>
                                          <p:attrName>ppt_x</p:attrName>
                                        </p:attrNameLst>
                                      </p:cBhvr>
                                      <p:tavLst>
                                        <p:tav tm="0">
                                          <p:val>
                                            <p:strVal val="#ppt_x"/>
                                          </p:val>
                                        </p:tav>
                                        <p:tav tm="100000">
                                          <p:val>
                                            <p:strVal val="#ppt_x"/>
                                          </p:val>
                                        </p:tav>
                                      </p:tavLst>
                                    </p:anim>
                                    <p:anim calcmode="lin" valueType="num">
                                      <p:cBhvr additive="base">
                                        <p:cTn id="24" dur="500" fill="hold"/>
                                        <p:tgtEl>
                                          <p:spTgt spid="10036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00366"/>
                                        </p:tgtEl>
                                        <p:attrNameLst>
                                          <p:attrName>style.visibility</p:attrName>
                                        </p:attrNameLst>
                                      </p:cBhvr>
                                      <p:to>
                                        <p:strVal val="visible"/>
                                      </p:to>
                                    </p:set>
                                    <p:anim calcmode="lin" valueType="num">
                                      <p:cBhvr additive="base">
                                        <p:cTn id="29" dur="500" fill="hold"/>
                                        <p:tgtEl>
                                          <p:spTgt spid="100366"/>
                                        </p:tgtEl>
                                        <p:attrNameLst>
                                          <p:attrName>ppt_x</p:attrName>
                                        </p:attrNameLst>
                                      </p:cBhvr>
                                      <p:tavLst>
                                        <p:tav tm="0">
                                          <p:val>
                                            <p:strVal val="#ppt_x"/>
                                          </p:val>
                                        </p:tav>
                                        <p:tav tm="100000">
                                          <p:val>
                                            <p:strVal val="#ppt_x"/>
                                          </p:val>
                                        </p:tav>
                                      </p:tavLst>
                                    </p:anim>
                                    <p:anim calcmode="lin" valueType="num">
                                      <p:cBhvr additive="base">
                                        <p:cTn id="30" dur="500" fill="hold"/>
                                        <p:tgtEl>
                                          <p:spTgt spid="100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8905263-73D3-4DD5-BA7E-2AAECC47D68E}"/>
              </a:ext>
            </a:extLst>
          </p:cNvPr>
          <p:cNvSpPr>
            <a:spLocks noGrp="1"/>
          </p:cNvSpPr>
          <p:nvPr>
            <p:ph type="dt" sz="quarter" idx="10"/>
          </p:nvPr>
        </p:nvSpPr>
        <p:spPr/>
        <p:txBody>
          <a:bodyPr/>
          <a:lstStyle/>
          <a:p>
            <a:pPr>
              <a:defRPr/>
            </a:pPr>
            <a:fld id="{36671D94-1136-48D3-9DD7-44878608A153}" type="datetime1">
              <a:rPr lang="en-US" smtClean="0"/>
              <a:t>10/12/2023</a:t>
            </a:fld>
            <a:endParaRPr lang="en-US"/>
          </a:p>
        </p:txBody>
      </p:sp>
      <p:sp>
        <p:nvSpPr>
          <p:cNvPr id="5" name="Footer Placeholder 4">
            <a:extLst>
              <a:ext uri="{FF2B5EF4-FFF2-40B4-BE49-F238E27FC236}">
                <a16:creationId xmlns="" xmlns:a16="http://schemas.microsoft.com/office/drawing/2014/main" id="{2C0CB32F-428A-4BA3-9E2D-7ADCB2BE47AB}"/>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08548" name="Slide Number Placeholder 5">
            <a:extLst>
              <a:ext uri="{FF2B5EF4-FFF2-40B4-BE49-F238E27FC236}">
                <a16:creationId xmlns="" xmlns:a16="http://schemas.microsoft.com/office/drawing/2014/main" id="{F65CEF2B-39B9-489A-A05F-6B71B7967BB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467E8EE-69A6-43FE-8D53-152AF5373F9B}" type="slidenum">
              <a:rPr lang="en-US" altLang="en-US" sz="1200" smtClean="0">
                <a:solidFill>
                  <a:srgbClr val="898989"/>
                </a:solidFill>
              </a:rPr>
              <a:pPr>
                <a:spcBef>
                  <a:spcPct val="0"/>
                </a:spcBef>
                <a:buFontTx/>
                <a:buNone/>
              </a:pPr>
              <a:t>103</a:t>
            </a:fld>
            <a:endParaRPr lang="en-US" altLang="en-US" sz="1200">
              <a:solidFill>
                <a:srgbClr val="898989"/>
              </a:solidFill>
            </a:endParaRPr>
          </a:p>
        </p:txBody>
      </p:sp>
      <p:sp>
        <p:nvSpPr>
          <p:cNvPr id="7" name="Title 1">
            <a:extLst>
              <a:ext uri="{FF2B5EF4-FFF2-40B4-BE49-F238E27FC236}">
                <a16:creationId xmlns="" xmlns:a16="http://schemas.microsoft.com/office/drawing/2014/main" id="{1D27B78E-E350-4BF7-8001-B60572CCFDAE}"/>
              </a:ext>
            </a:extLst>
          </p:cNvPr>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a:solidFill>
                  <a:srgbClr val="FF0000"/>
                </a:solidFill>
              </a:rPr>
              <a:t>Normalization nested relations into 1NF(CO3)</a:t>
            </a:r>
            <a:endParaRPr lang="en-US" sz="3200" b="1" dirty="0">
              <a:solidFill>
                <a:srgbClr val="FF0000"/>
              </a:solidFill>
              <a:effectLst>
                <a:outerShdw blurRad="38100" dist="38100" dir="2700000" algn="tl">
                  <a:srgbClr val="000000">
                    <a:alpha val="43137"/>
                  </a:srgbClr>
                </a:outerShdw>
              </a:effectLst>
            </a:endParaRPr>
          </a:p>
        </p:txBody>
      </p:sp>
      <p:pic>
        <p:nvPicPr>
          <p:cNvPr id="108550" name="Picture 2" descr="E:\NIET\Project\xLogo11.png.pagespeed.ic.pydHLuCQEZ.png">
            <a:extLst>
              <a:ext uri="{FF2B5EF4-FFF2-40B4-BE49-F238E27FC236}">
                <a16:creationId xmlns="" xmlns:a16="http://schemas.microsoft.com/office/drawing/2014/main" id="{32D8A57C-D33F-4363-B16A-C3D6FEA98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1" name="Picture 2">
            <a:extLst>
              <a:ext uri="{FF2B5EF4-FFF2-40B4-BE49-F238E27FC236}">
                <a16:creationId xmlns="" xmlns:a16="http://schemas.microsoft.com/office/drawing/2014/main" id="{F0BE0B19-D5C9-41A8-9518-45872771D1C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524000"/>
            <a:ext cx="4219575" cy="447675"/>
          </a:xfrm>
        </p:spPr>
      </p:pic>
      <p:pic>
        <p:nvPicPr>
          <p:cNvPr id="108552" name="Picture 3">
            <a:extLst>
              <a:ext uri="{FF2B5EF4-FFF2-40B4-BE49-F238E27FC236}">
                <a16:creationId xmlns="" xmlns:a16="http://schemas.microsoft.com/office/drawing/2014/main" id="{A7E2F959-CB1A-4287-BC08-7A49E461F1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219200"/>
            <a:ext cx="35337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3" name="Picture 4">
            <a:extLst>
              <a:ext uri="{FF2B5EF4-FFF2-40B4-BE49-F238E27FC236}">
                <a16:creationId xmlns="" xmlns:a16="http://schemas.microsoft.com/office/drawing/2014/main" id="{37814C04-633E-485E-84E4-02B0F44EB5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8475" y="2559050"/>
            <a:ext cx="5810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4" name="Picture 5">
            <a:extLst>
              <a:ext uri="{FF2B5EF4-FFF2-40B4-BE49-F238E27FC236}">
                <a16:creationId xmlns="" xmlns:a16="http://schemas.microsoft.com/office/drawing/2014/main" id="{269F82E8-368B-4978-8717-451A3EA023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4363" y="4427538"/>
            <a:ext cx="307657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5" name="Rectangle 10">
            <a:extLst>
              <a:ext uri="{FF2B5EF4-FFF2-40B4-BE49-F238E27FC236}">
                <a16:creationId xmlns="" xmlns:a16="http://schemas.microsoft.com/office/drawing/2014/main" id="{D344A95A-5BBE-4A6D-A869-3727F24CBF00}"/>
              </a:ext>
            </a:extLst>
          </p:cNvPr>
          <p:cNvSpPr>
            <a:spLocks noChangeArrowheads="1"/>
          </p:cNvSpPr>
          <p:nvPr/>
        </p:nvSpPr>
        <p:spPr bwMode="auto">
          <a:xfrm>
            <a:off x="304800" y="9144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1800">
                <a:latin typeface="Arial" panose="020B0604020202020204" pitchFamily="34" charset="0"/>
              </a:rPr>
              <a:t>1. Let us Consider following relation Schema EMP_PROJ.</a:t>
            </a:r>
          </a:p>
        </p:txBody>
      </p:sp>
      <p:sp>
        <p:nvSpPr>
          <p:cNvPr id="108556" name="Rectangle 11">
            <a:extLst>
              <a:ext uri="{FF2B5EF4-FFF2-40B4-BE49-F238E27FC236}">
                <a16:creationId xmlns="" xmlns:a16="http://schemas.microsoft.com/office/drawing/2014/main" id="{404676FE-383F-4D95-B8E5-00B362E14399}"/>
              </a:ext>
            </a:extLst>
          </p:cNvPr>
          <p:cNvSpPr>
            <a:spLocks noChangeArrowheads="1"/>
          </p:cNvSpPr>
          <p:nvPr/>
        </p:nvSpPr>
        <p:spPr bwMode="auto">
          <a:xfrm>
            <a:off x="457200" y="2133600"/>
            <a:ext cx="838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1800">
                <a:latin typeface="Arial" panose="020B0604020202020204" pitchFamily="34" charset="0"/>
              </a:rPr>
              <a:t>2. Sample State of relation schema EMP_PROJ.</a:t>
            </a:r>
          </a:p>
        </p:txBody>
      </p:sp>
      <p:sp>
        <p:nvSpPr>
          <p:cNvPr id="108557" name="Rectangle 12">
            <a:extLst>
              <a:ext uri="{FF2B5EF4-FFF2-40B4-BE49-F238E27FC236}">
                <a16:creationId xmlns="" xmlns:a16="http://schemas.microsoft.com/office/drawing/2014/main" id="{C2E8B2ED-F7ED-4A74-96D2-C9E157EB2B83}"/>
              </a:ext>
            </a:extLst>
          </p:cNvPr>
          <p:cNvSpPr>
            <a:spLocks noChangeArrowheads="1"/>
          </p:cNvSpPr>
          <p:nvPr/>
        </p:nvSpPr>
        <p:spPr bwMode="auto">
          <a:xfrm>
            <a:off x="228600" y="4343400"/>
            <a:ext cx="571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1800">
                <a:latin typeface="Arial" panose="020B0604020202020204" pitchFamily="34" charset="0"/>
              </a:rPr>
              <a:t>3. Solution  1NF version relation EMP_PROJ</a:t>
            </a:r>
          </a:p>
        </p:txBody>
      </p:sp>
      <p:pic>
        <p:nvPicPr>
          <p:cNvPr id="108558" name="Picture 13">
            <a:extLst>
              <a:ext uri="{FF2B5EF4-FFF2-40B4-BE49-F238E27FC236}">
                <a16:creationId xmlns="" xmlns:a16="http://schemas.microsoft.com/office/drawing/2014/main" id="{B224EC1A-FC60-4C11-9564-EFC14B40539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0DCF501-BDA4-437B-9727-010CE9481067}"/>
              </a:ext>
            </a:extLst>
          </p:cNvPr>
          <p:cNvSpPr>
            <a:spLocks noGrp="1"/>
          </p:cNvSpPr>
          <p:nvPr>
            <p:ph type="dt" sz="quarter" idx="10"/>
          </p:nvPr>
        </p:nvSpPr>
        <p:spPr/>
        <p:txBody>
          <a:bodyPr/>
          <a:lstStyle/>
          <a:p>
            <a:pPr>
              <a:defRPr/>
            </a:pPr>
            <a:fld id="{7606D77B-77C5-42BE-A7E5-F9A9ABC2F18F}" type="datetime1">
              <a:rPr lang="en-US" smtClean="0"/>
              <a:t>10/12/2023</a:t>
            </a:fld>
            <a:endParaRPr lang="en-US"/>
          </a:p>
        </p:txBody>
      </p:sp>
      <p:sp>
        <p:nvSpPr>
          <p:cNvPr id="5" name="Footer Placeholder 4">
            <a:extLst>
              <a:ext uri="{FF2B5EF4-FFF2-40B4-BE49-F238E27FC236}">
                <a16:creationId xmlns="" xmlns:a16="http://schemas.microsoft.com/office/drawing/2014/main" id="{E021AC7F-7F7B-42DB-B9DC-890BB5890FD8}"/>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09572" name="Slide Number Placeholder 5">
            <a:extLst>
              <a:ext uri="{FF2B5EF4-FFF2-40B4-BE49-F238E27FC236}">
                <a16:creationId xmlns="" xmlns:a16="http://schemas.microsoft.com/office/drawing/2014/main" id="{DE0C7EDA-7953-4E10-B226-BF046AF972B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F96774-52B5-42D0-97FB-BD0662E54191}" type="slidenum">
              <a:rPr lang="en-US" altLang="en-US" sz="1200" smtClean="0">
                <a:solidFill>
                  <a:srgbClr val="898989"/>
                </a:solidFill>
              </a:rPr>
              <a:pPr>
                <a:spcBef>
                  <a:spcPct val="0"/>
                </a:spcBef>
                <a:buFontTx/>
                <a:buNone/>
              </a:pPr>
              <a:t>104</a:t>
            </a:fld>
            <a:endParaRPr lang="en-US" altLang="en-US" sz="1200">
              <a:solidFill>
                <a:srgbClr val="898989"/>
              </a:solidFill>
            </a:endParaRPr>
          </a:p>
        </p:txBody>
      </p:sp>
      <p:sp>
        <p:nvSpPr>
          <p:cNvPr id="7" name="Title 1">
            <a:extLst>
              <a:ext uri="{FF2B5EF4-FFF2-40B4-BE49-F238E27FC236}">
                <a16:creationId xmlns="" xmlns:a16="http://schemas.microsoft.com/office/drawing/2014/main" id="{B0D3F674-90AE-4C89-8D09-210D63B165D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a:solidFill>
                  <a:srgbClr val="FF0000"/>
                </a:solidFill>
                <a:cs typeface="Times New Roman" pitchFamily="18" charset="0"/>
              </a:rPr>
              <a:t>2. Second Normal Form (2NF)(CO3) </a:t>
            </a:r>
            <a:endParaRPr lang="en-US" sz="3200" b="1" dirty="0">
              <a:solidFill>
                <a:srgbClr val="FF0000"/>
              </a:solidFill>
              <a:effectLst>
                <a:outerShdw blurRad="38100" dist="38100" dir="2700000" algn="tl">
                  <a:srgbClr val="000000">
                    <a:alpha val="43137"/>
                  </a:srgbClr>
                </a:outerShdw>
              </a:effectLst>
            </a:endParaRPr>
          </a:p>
        </p:txBody>
      </p:sp>
      <p:pic>
        <p:nvPicPr>
          <p:cNvPr id="109574" name="Picture 2" descr="E:\NIET\Project\xLogo11.png.pagespeed.ic.pydHLuCQEZ.png">
            <a:extLst>
              <a:ext uri="{FF2B5EF4-FFF2-40B4-BE49-F238E27FC236}">
                <a16:creationId xmlns="" xmlns:a16="http://schemas.microsoft.com/office/drawing/2014/main" id="{09818D91-B8B5-4499-B665-DD8DEFD04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1" name="Content Placeholder 2">
            <a:extLst>
              <a:ext uri="{FF2B5EF4-FFF2-40B4-BE49-F238E27FC236}">
                <a16:creationId xmlns="" xmlns:a16="http://schemas.microsoft.com/office/drawing/2014/main" id="{988B11AC-4EB8-486A-9521-32BC952D4082}"/>
              </a:ext>
            </a:extLst>
          </p:cNvPr>
          <p:cNvSpPr>
            <a:spLocks noGrp="1"/>
          </p:cNvSpPr>
          <p:nvPr>
            <p:ph idx="1"/>
          </p:nvPr>
        </p:nvSpPr>
        <p:spPr>
          <a:xfrm>
            <a:off x="228600" y="838200"/>
            <a:ext cx="8534400" cy="5029200"/>
          </a:xfrm>
        </p:spPr>
        <p:txBody>
          <a:bodyPr/>
          <a:lstStyle/>
          <a:p>
            <a:pPr eaLnBrk="1" hangingPunct="1">
              <a:lnSpc>
                <a:spcPct val="90000"/>
              </a:lnSpc>
              <a:buFont typeface="Wingdings" pitchFamily="2" charset="2"/>
              <a:buNone/>
              <a:defRPr/>
            </a:pPr>
            <a:endParaRPr lang="en-US" altLang="en-US" sz="2400" dirty="0">
              <a:cs typeface="Times New Roman" pitchFamily="18" charset="0"/>
            </a:endParaRPr>
          </a:p>
          <a:p>
            <a:pPr algn="just" eaLnBrk="1" hangingPunct="1">
              <a:lnSpc>
                <a:spcPct val="90000"/>
              </a:lnSpc>
              <a:buFont typeface="Wingdings" pitchFamily="2" charset="2"/>
              <a:buNone/>
              <a:defRPr/>
            </a:pPr>
            <a:r>
              <a:rPr lang="en-US" altLang="en-US" sz="2400" dirty="0">
                <a:cs typeface="Times New Roman" pitchFamily="18" charset="0"/>
              </a:rPr>
              <a:t>Second Normal Form (2NF)  is based on the concept of  </a:t>
            </a:r>
            <a:r>
              <a:rPr lang="en-US" altLang="en-US" sz="2400" b="1" dirty="0">
                <a:solidFill>
                  <a:srgbClr val="FF0000"/>
                </a:solidFill>
                <a:cs typeface="Times New Roman" pitchFamily="18" charset="0"/>
              </a:rPr>
              <a:t>full functional dependency</a:t>
            </a:r>
            <a:r>
              <a:rPr lang="en-US" altLang="en-US" sz="2400" b="1" dirty="0">
                <a:cs typeface="Times New Roman" pitchFamily="18" charset="0"/>
              </a:rPr>
              <a:t> ,</a:t>
            </a:r>
            <a:r>
              <a:rPr lang="en-US" altLang="en-US" sz="2400" dirty="0">
                <a:cs typeface="Times New Roman" pitchFamily="18" charset="0"/>
              </a:rPr>
              <a:t>and </a:t>
            </a:r>
          </a:p>
          <a:p>
            <a:pPr eaLnBrk="1" hangingPunct="1">
              <a:lnSpc>
                <a:spcPct val="90000"/>
              </a:lnSpc>
              <a:buFont typeface="Wingdings" pitchFamily="2" charset="2"/>
              <a:buNone/>
              <a:defRPr/>
            </a:pPr>
            <a:endParaRPr lang="en-US" altLang="en-US" sz="2400" dirty="0">
              <a:solidFill>
                <a:srgbClr val="002060"/>
              </a:solidFill>
              <a:cs typeface="Times New Roman" pitchFamily="18" charset="0"/>
            </a:endParaRPr>
          </a:p>
          <a:p>
            <a:pPr eaLnBrk="1" hangingPunct="1">
              <a:lnSpc>
                <a:spcPct val="90000"/>
              </a:lnSpc>
              <a:buFont typeface="Wingdings" pitchFamily="2" charset="2"/>
              <a:buNone/>
              <a:defRPr/>
            </a:pPr>
            <a:r>
              <a:rPr lang="en-US" altLang="en-US" sz="2400" dirty="0">
                <a:solidFill>
                  <a:srgbClr val="002060"/>
                </a:solidFill>
                <a:cs typeface="Times New Roman" pitchFamily="18" charset="0"/>
              </a:rPr>
              <a:t>It also satisfy the following conditions:-</a:t>
            </a:r>
          </a:p>
          <a:p>
            <a:pPr eaLnBrk="1" hangingPunct="1">
              <a:lnSpc>
                <a:spcPct val="90000"/>
              </a:lnSpc>
              <a:buFont typeface="Wingdings" pitchFamily="2" charset="2"/>
              <a:buNone/>
              <a:defRPr/>
            </a:pPr>
            <a:endParaRPr lang="en-US" altLang="en-US" sz="2400" dirty="0">
              <a:solidFill>
                <a:srgbClr val="002060"/>
              </a:solidFill>
              <a:cs typeface="Times New Roman" pitchFamily="18" charset="0"/>
            </a:endParaRPr>
          </a:p>
          <a:p>
            <a:pPr marL="457200" indent="-457200" eaLnBrk="1" hangingPunct="1">
              <a:lnSpc>
                <a:spcPct val="90000"/>
              </a:lnSpc>
              <a:buFont typeface="Wingdings" pitchFamily="2" charset="2"/>
              <a:buAutoNum type="arabicPeriod"/>
              <a:defRPr/>
            </a:pPr>
            <a:r>
              <a:rPr lang="en-US" altLang="en-US" sz="2400" dirty="0">
                <a:cs typeface="Times New Roman" pitchFamily="18" charset="0"/>
              </a:rPr>
              <a:t>It is in the First Normal Form.</a:t>
            </a:r>
          </a:p>
          <a:p>
            <a:pPr marL="457200" indent="-457200" eaLnBrk="1" hangingPunct="1">
              <a:lnSpc>
                <a:spcPct val="90000"/>
              </a:lnSpc>
              <a:buFont typeface="Wingdings" pitchFamily="2" charset="2"/>
              <a:buAutoNum type="arabicPeriod"/>
              <a:defRPr/>
            </a:pPr>
            <a:r>
              <a:rPr lang="en-US" altLang="en-US" sz="2400" dirty="0">
                <a:cs typeface="Times New Roman" pitchFamily="18" charset="0"/>
              </a:rPr>
              <a:t>All non-Key attribute are fully functional dependent on the primary key or candidate key of a relation.</a:t>
            </a:r>
          </a:p>
          <a:p>
            <a:pPr marL="457200" indent="-457200" eaLnBrk="1" hangingPunct="1">
              <a:lnSpc>
                <a:spcPct val="90000"/>
              </a:lnSpc>
              <a:buFont typeface="Arial" panose="020B0604020202020204" pitchFamily="34" charset="0"/>
              <a:buNone/>
              <a:defRPr/>
            </a:pPr>
            <a:r>
              <a:rPr lang="en-US" altLang="en-US" sz="2400" b="1" dirty="0">
                <a:solidFill>
                  <a:srgbClr val="FF0000"/>
                </a:solidFill>
                <a:cs typeface="Times New Roman" pitchFamily="18" charset="0"/>
              </a:rPr>
              <a:t>Solution </a:t>
            </a:r>
          </a:p>
          <a:p>
            <a:pPr marL="457200" indent="-457200" eaLnBrk="1" hangingPunct="1">
              <a:lnSpc>
                <a:spcPct val="90000"/>
              </a:lnSpc>
              <a:buFont typeface="Arial" panose="020B0604020202020204" pitchFamily="34" charset="0"/>
              <a:buNone/>
              <a:defRPr/>
            </a:pPr>
            <a:r>
              <a:rPr lang="en-US" altLang="en-US" sz="2400" dirty="0">
                <a:cs typeface="Times New Roman" pitchFamily="18" charset="0"/>
              </a:rPr>
              <a:t>All partial dependencies are removed to place in another relation.</a:t>
            </a:r>
            <a:endParaRPr lang="en-US" altLang="en-US" sz="2400" b="1" dirty="0">
              <a:cs typeface="Times New Roman" pitchFamily="18" charset="0"/>
            </a:endParaRPr>
          </a:p>
          <a:p>
            <a:pPr eaLnBrk="1" hangingPunct="1">
              <a:lnSpc>
                <a:spcPct val="90000"/>
              </a:lnSpc>
              <a:buFont typeface="Wingdings" pitchFamily="2" charset="2"/>
              <a:buNone/>
              <a:defRPr/>
            </a:pPr>
            <a:r>
              <a:rPr lang="en-US" altLang="en-US" sz="2000" dirty="0">
                <a:cs typeface="Times New Roman" pitchFamily="18" charset="0"/>
              </a:rPr>
              <a:t>	</a:t>
            </a:r>
            <a:endParaRPr lang="en-US" altLang="en-US" sz="2000" dirty="0"/>
          </a:p>
          <a:p>
            <a:pPr algn="just" eaLnBrk="1" hangingPunct="1">
              <a:defRPr/>
            </a:pPr>
            <a:endParaRPr lang="en-US" sz="2200" dirty="0"/>
          </a:p>
        </p:txBody>
      </p:sp>
      <p:pic>
        <p:nvPicPr>
          <p:cNvPr id="109576" name="Picture 7">
            <a:extLst>
              <a:ext uri="{FF2B5EF4-FFF2-40B4-BE49-F238E27FC236}">
                <a16:creationId xmlns="" xmlns:a16="http://schemas.microsoft.com/office/drawing/2014/main" id="{48B93278-2E93-4F33-8F99-B6F92B6ABE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071">
                                            <p:txEl>
                                              <p:pRg st="1" end="1"/>
                                            </p:txEl>
                                          </p:spTgt>
                                        </p:tgtEl>
                                        <p:attrNameLst>
                                          <p:attrName>style.visibility</p:attrName>
                                        </p:attrNameLst>
                                      </p:cBhvr>
                                      <p:to>
                                        <p:strVal val="visible"/>
                                      </p:to>
                                    </p:set>
                                    <p:anim calcmode="lin" valueType="num">
                                      <p:cBhvr additive="base">
                                        <p:cTn id="7" dur="500" fill="hold"/>
                                        <p:tgtEl>
                                          <p:spTgt spid="880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8071">
                                            <p:txEl>
                                              <p:pRg st="3" end="3"/>
                                            </p:txEl>
                                          </p:spTgt>
                                        </p:tgtEl>
                                        <p:attrNameLst>
                                          <p:attrName>style.visibility</p:attrName>
                                        </p:attrNameLst>
                                      </p:cBhvr>
                                      <p:to>
                                        <p:strVal val="visible"/>
                                      </p:to>
                                    </p:set>
                                    <p:anim calcmode="lin" valueType="num">
                                      <p:cBhvr additive="base">
                                        <p:cTn id="13" dur="500" fill="hold"/>
                                        <p:tgtEl>
                                          <p:spTgt spid="8807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8071">
                                            <p:txEl>
                                              <p:pRg st="5" end="5"/>
                                            </p:txEl>
                                          </p:spTgt>
                                        </p:tgtEl>
                                        <p:attrNameLst>
                                          <p:attrName>style.visibility</p:attrName>
                                        </p:attrNameLst>
                                      </p:cBhvr>
                                      <p:to>
                                        <p:strVal val="visible"/>
                                      </p:to>
                                    </p:set>
                                    <p:anim calcmode="lin" valueType="num">
                                      <p:cBhvr additive="base">
                                        <p:cTn id="19" dur="500" fill="hold"/>
                                        <p:tgtEl>
                                          <p:spTgt spid="8807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8071">
                                            <p:txEl>
                                              <p:pRg st="6" end="6"/>
                                            </p:txEl>
                                          </p:spTgt>
                                        </p:tgtEl>
                                        <p:attrNameLst>
                                          <p:attrName>style.visibility</p:attrName>
                                        </p:attrNameLst>
                                      </p:cBhvr>
                                      <p:to>
                                        <p:strVal val="visible"/>
                                      </p:to>
                                    </p:set>
                                    <p:anim calcmode="lin" valueType="num">
                                      <p:cBhvr additive="base">
                                        <p:cTn id="25" dur="500" fill="hold"/>
                                        <p:tgtEl>
                                          <p:spTgt spid="8807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80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8071">
                                            <p:txEl>
                                              <p:pRg st="7" end="7"/>
                                            </p:txEl>
                                          </p:spTgt>
                                        </p:tgtEl>
                                        <p:attrNameLst>
                                          <p:attrName>style.visibility</p:attrName>
                                        </p:attrNameLst>
                                      </p:cBhvr>
                                      <p:to>
                                        <p:strVal val="visible"/>
                                      </p:to>
                                    </p:set>
                                    <p:anim calcmode="lin" valueType="num">
                                      <p:cBhvr additive="base">
                                        <p:cTn id="31" dur="500" fill="hold"/>
                                        <p:tgtEl>
                                          <p:spTgt spid="8807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80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8071">
                                            <p:txEl>
                                              <p:pRg st="8" end="8"/>
                                            </p:txEl>
                                          </p:spTgt>
                                        </p:tgtEl>
                                        <p:attrNameLst>
                                          <p:attrName>style.visibility</p:attrName>
                                        </p:attrNameLst>
                                      </p:cBhvr>
                                      <p:to>
                                        <p:strVal val="visible"/>
                                      </p:to>
                                    </p:set>
                                    <p:anim calcmode="lin" valueType="num">
                                      <p:cBhvr additive="base">
                                        <p:cTn id="37" dur="500" fill="hold"/>
                                        <p:tgtEl>
                                          <p:spTgt spid="8807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80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83AB1AE-902F-446B-AE93-AA30738732C6}"/>
              </a:ext>
            </a:extLst>
          </p:cNvPr>
          <p:cNvSpPr>
            <a:spLocks noGrp="1"/>
          </p:cNvSpPr>
          <p:nvPr>
            <p:ph type="dt" sz="quarter" idx="10"/>
          </p:nvPr>
        </p:nvSpPr>
        <p:spPr/>
        <p:txBody>
          <a:bodyPr/>
          <a:lstStyle/>
          <a:p>
            <a:pPr>
              <a:defRPr/>
            </a:pPr>
            <a:fld id="{49080D9C-C75C-4F05-86AF-72FDEC0ED7FD}" type="datetime1">
              <a:rPr lang="en-US" smtClean="0"/>
              <a:t>10/12/2023</a:t>
            </a:fld>
            <a:endParaRPr lang="en-US"/>
          </a:p>
        </p:txBody>
      </p:sp>
      <p:sp>
        <p:nvSpPr>
          <p:cNvPr id="5" name="Footer Placeholder 4">
            <a:extLst>
              <a:ext uri="{FF2B5EF4-FFF2-40B4-BE49-F238E27FC236}">
                <a16:creationId xmlns="" xmlns:a16="http://schemas.microsoft.com/office/drawing/2014/main" id="{A5DBC4FF-D6DB-4D01-BACF-646DDDF575DB}"/>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10596" name="Slide Number Placeholder 5">
            <a:extLst>
              <a:ext uri="{FF2B5EF4-FFF2-40B4-BE49-F238E27FC236}">
                <a16:creationId xmlns="" xmlns:a16="http://schemas.microsoft.com/office/drawing/2014/main" id="{CE523118-A50D-40EE-BA33-AB109ADFF1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021C26A-9E36-4920-89FD-23A56CB9BBD5}" type="slidenum">
              <a:rPr lang="en-US" altLang="en-US" sz="1200" smtClean="0">
                <a:solidFill>
                  <a:srgbClr val="898989"/>
                </a:solidFill>
              </a:rPr>
              <a:pPr>
                <a:spcBef>
                  <a:spcPct val="0"/>
                </a:spcBef>
                <a:buFontTx/>
                <a:buNone/>
              </a:pPr>
              <a:t>105</a:t>
            </a:fld>
            <a:endParaRPr lang="en-US" altLang="en-US" sz="1200">
              <a:solidFill>
                <a:srgbClr val="898989"/>
              </a:solidFill>
            </a:endParaRPr>
          </a:p>
        </p:txBody>
      </p:sp>
      <p:sp>
        <p:nvSpPr>
          <p:cNvPr id="7" name="Title 1">
            <a:extLst>
              <a:ext uri="{FF2B5EF4-FFF2-40B4-BE49-F238E27FC236}">
                <a16:creationId xmlns="" xmlns:a16="http://schemas.microsoft.com/office/drawing/2014/main" id="{59116B07-691B-4D61-822C-B38ED1396F6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a:solidFill>
                  <a:srgbClr val="FF0000"/>
                </a:solidFill>
                <a:cs typeface="Times New Roman" pitchFamily="18" charset="0"/>
              </a:rPr>
              <a:t>2. Second Normal Form (2NF)(CO3) </a:t>
            </a:r>
            <a:endParaRPr lang="en-US" sz="3200" b="1" dirty="0">
              <a:solidFill>
                <a:srgbClr val="FF0000"/>
              </a:solidFill>
              <a:effectLst>
                <a:outerShdw blurRad="38100" dist="38100" dir="2700000" algn="tl">
                  <a:srgbClr val="000000">
                    <a:alpha val="43137"/>
                  </a:srgbClr>
                </a:outerShdw>
              </a:effectLst>
            </a:endParaRPr>
          </a:p>
        </p:txBody>
      </p:sp>
      <p:pic>
        <p:nvPicPr>
          <p:cNvPr id="110598" name="Picture 2" descr="E:\NIET\Project\xLogo11.png.pagespeed.ic.pydHLuCQEZ.png">
            <a:extLst>
              <a:ext uri="{FF2B5EF4-FFF2-40B4-BE49-F238E27FC236}">
                <a16:creationId xmlns="" xmlns:a16="http://schemas.microsoft.com/office/drawing/2014/main" id="{4F5A0D62-8640-492E-883B-C9E1BA1C8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1" name="Content Placeholder 2">
            <a:extLst>
              <a:ext uri="{FF2B5EF4-FFF2-40B4-BE49-F238E27FC236}">
                <a16:creationId xmlns="" xmlns:a16="http://schemas.microsoft.com/office/drawing/2014/main" id="{D089493F-2CAA-42BB-8D14-1A6C9635CE3A}"/>
              </a:ext>
            </a:extLst>
          </p:cNvPr>
          <p:cNvSpPr>
            <a:spLocks noGrp="1"/>
          </p:cNvSpPr>
          <p:nvPr>
            <p:ph idx="1"/>
          </p:nvPr>
        </p:nvSpPr>
        <p:spPr>
          <a:xfrm>
            <a:off x="228600" y="838200"/>
            <a:ext cx="8534400" cy="5410200"/>
          </a:xfrm>
        </p:spPr>
        <p:txBody>
          <a:bodyPr/>
          <a:lstStyle/>
          <a:p>
            <a:pPr eaLnBrk="1" hangingPunct="1">
              <a:lnSpc>
                <a:spcPct val="90000"/>
              </a:lnSpc>
              <a:buFont typeface="Arial" panose="020B0604020202020204" pitchFamily="34" charset="0"/>
              <a:buNone/>
            </a:pPr>
            <a:r>
              <a:rPr lang="en-US" altLang="en-US" sz="2400" b="1">
                <a:solidFill>
                  <a:srgbClr val="C00000"/>
                </a:solidFill>
                <a:cs typeface="Times New Roman" panose="02020603050405020304" pitchFamily="18" charset="0"/>
              </a:rPr>
              <a:t>	Definition :-</a:t>
            </a:r>
          </a:p>
          <a:p>
            <a:pPr algn="just" eaLnBrk="1" hangingPunct="1">
              <a:lnSpc>
                <a:spcPct val="90000"/>
              </a:lnSpc>
              <a:buFont typeface="Arial" panose="020B0604020202020204" pitchFamily="34" charset="0"/>
              <a:buNone/>
            </a:pPr>
            <a:r>
              <a:rPr lang="en-US" altLang="en-US" sz="2400">
                <a:cs typeface="Times New Roman" panose="02020603050405020304" pitchFamily="18" charset="0"/>
              </a:rPr>
              <a:t>	A FD  X -&gt; Y is full functional dependency, if removal of any attribute A from X, the dependency </a:t>
            </a:r>
            <a:r>
              <a:rPr lang="en-US" altLang="en-US" sz="2400" b="1">
                <a:cs typeface="Times New Roman" panose="02020603050405020304" pitchFamily="18" charset="0"/>
              </a:rPr>
              <a:t>does not hold any more</a:t>
            </a:r>
            <a:r>
              <a:rPr lang="en-US" altLang="en-US" sz="2400">
                <a:cs typeface="Times New Roman" panose="02020603050405020304" pitchFamily="18" charset="0"/>
              </a:rPr>
              <a:t>.</a:t>
            </a:r>
          </a:p>
          <a:p>
            <a:pPr algn="just" eaLnBrk="1" hangingPunct="1">
              <a:lnSpc>
                <a:spcPct val="90000"/>
              </a:lnSpc>
              <a:buFont typeface="Arial" panose="020B0604020202020204" pitchFamily="34" charset="0"/>
              <a:buNone/>
            </a:pPr>
            <a:r>
              <a:rPr lang="en-US" altLang="en-US" sz="2400">
                <a:cs typeface="Times New Roman" panose="02020603050405020304" pitchFamily="18" charset="0"/>
              </a:rPr>
              <a:t>	That is for any attribute A </a:t>
            </a:r>
            <a:r>
              <a:rPr lang="en-US" altLang="en-US" sz="2400" b="1">
                <a:solidFill>
                  <a:srgbClr val="202124"/>
                </a:solidFill>
                <a:latin typeface="Arial" panose="020B0604020202020204" pitchFamily="34" charset="0"/>
              </a:rPr>
              <a:t>∈</a:t>
            </a:r>
            <a:r>
              <a:rPr lang="en-US" altLang="en-US" sz="2400">
                <a:solidFill>
                  <a:srgbClr val="202124"/>
                </a:solidFill>
                <a:latin typeface="Arial" panose="020B0604020202020204" pitchFamily="34" charset="0"/>
              </a:rPr>
              <a:t> </a:t>
            </a:r>
            <a:r>
              <a:rPr lang="en-US" altLang="en-US" sz="2400">
                <a:cs typeface="Times New Roman" panose="02020603050405020304" pitchFamily="18" charset="0"/>
              </a:rPr>
              <a:t>X,(X-{A}) does not functionally determines Y, else it is partial FD. :- (X-{A}) -&gt; Y</a:t>
            </a:r>
            <a:r>
              <a:rPr lang="en-US" altLang="en-US" sz="2400">
                <a:solidFill>
                  <a:srgbClr val="C00000"/>
                </a:solidFill>
                <a:cs typeface="Times New Roman" panose="02020603050405020304" pitchFamily="18" charset="0"/>
              </a:rPr>
              <a:t>(NOT hold </a:t>
            </a:r>
            <a:r>
              <a:rPr lang="en-US" altLang="en-US" sz="2400">
                <a:cs typeface="Times New Roman" panose="02020603050405020304" pitchFamily="18" charset="0"/>
              </a:rPr>
              <a:t>)</a:t>
            </a:r>
          </a:p>
          <a:p>
            <a:pPr algn="just" eaLnBrk="1" hangingPunct="1">
              <a:lnSpc>
                <a:spcPct val="90000"/>
              </a:lnSpc>
              <a:buFont typeface="Wingdings" panose="05000000000000000000" pitchFamily="2" charset="2"/>
              <a:buNone/>
            </a:pPr>
            <a:r>
              <a:rPr lang="en-US" altLang="en-US" sz="2400" u="sng">
                <a:solidFill>
                  <a:srgbClr val="C00000"/>
                </a:solidFill>
                <a:cs typeface="Times New Roman" panose="02020603050405020304" pitchFamily="18" charset="0"/>
              </a:rPr>
              <a:t>Examples:</a:t>
            </a:r>
            <a:r>
              <a:rPr lang="en-US" altLang="en-US" sz="2400">
                <a:cs typeface="Times New Roman" panose="02020603050405020304" pitchFamily="18" charset="0"/>
              </a:rPr>
              <a:t>- </a:t>
            </a:r>
          </a:p>
          <a:p>
            <a:pPr algn="just" eaLnBrk="1" hangingPunct="1">
              <a:lnSpc>
                <a:spcPct val="90000"/>
              </a:lnSpc>
              <a:buFont typeface="Wingdings" panose="05000000000000000000" pitchFamily="2" charset="2"/>
              <a:buNone/>
            </a:pPr>
            <a:r>
              <a:rPr lang="en-US" altLang="en-US" sz="2400">
                <a:cs typeface="Times New Roman" panose="02020603050405020304" pitchFamily="18" charset="0"/>
              </a:rPr>
              <a:t>	{SSN, PNUMBER} -&gt; HOURS is a full FD since neither SSN -&gt; HOURS nor PNUMBER -&gt; HOURS hold .</a:t>
            </a:r>
          </a:p>
          <a:p>
            <a:pPr algn="just" eaLnBrk="1" hangingPunct="1">
              <a:lnSpc>
                <a:spcPct val="90000"/>
              </a:lnSpc>
              <a:buFont typeface="Wingdings" panose="05000000000000000000" pitchFamily="2" charset="2"/>
              <a:buNone/>
            </a:pPr>
            <a:endParaRPr lang="en-US" altLang="en-US" sz="2400">
              <a:cs typeface="Times New Roman" panose="02020603050405020304" pitchFamily="18" charset="0"/>
            </a:endParaRPr>
          </a:p>
          <a:p>
            <a:pPr algn="just" eaLnBrk="1" hangingPunct="1">
              <a:lnSpc>
                <a:spcPct val="90000"/>
              </a:lnSpc>
              <a:buFont typeface="Wingdings" panose="05000000000000000000" pitchFamily="2" charset="2"/>
              <a:buNone/>
            </a:pPr>
            <a:r>
              <a:rPr lang="en-US" altLang="en-US" sz="2400" b="1">
                <a:solidFill>
                  <a:srgbClr val="FF0000"/>
                </a:solidFill>
                <a:cs typeface="Times New Roman" panose="02020603050405020304" pitchFamily="18" charset="0"/>
              </a:rPr>
              <a:t>	Partial Function Dependency :- A FD </a:t>
            </a:r>
            <a:r>
              <a:rPr lang="en-US" altLang="en-US" sz="2400">
                <a:cs typeface="Times New Roman" panose="02020603050405020304" pitchFamily="18" charset="0"/>
              </a:rPr>
              <a:t> X -&gt; Y, is a partial functional dependency if some attribute A </a:t>
            </a:r>
            <a:r>
              <a:rPr lang="en-US" altLang="en-US" sz="2400" b="1"/>
              <a:t> ∈</a:t>
            </a:r>
            <a:r>
              <a:rPr lang="en-US" altLang="en-US" sz="2400"/>
              <a:t>  X, can be removed from X and dependency still hold.</a:t>
            </a:r>
          </a:p>
          <a:p>
            <a:pPr algn="just" eaLnBrk="1" hangingPunct="1">
              <a:lnSpc>
                <a:spcPct val="90000"/>
              </a:lnSpc>
              <a:buFont typeface="Wingdings" panose="05000000000000000000" pitchFamily="2" charset="2"/>
              <a:buNone/>
            </a:pPr>
            <a:r>
              <a:rPr lang="en-US" altLang="en-US" sz="2400">
                <a:cs typeface="Times New Roman" panose="02020603050405020304" pitchFamily="18" charset="0"/>
              </a:rPr>
              <a:t>                  A </a:t>
            </a:r>
            <a:r>
              <a:rPr lang="en-US" altLang="en-US" sz="2400" b="1"/>
              <a:t> ∈</a:t>
            </a:r>
            <a:r>
              <a:rPr lang="en-US" altLang="en-US" sz="2400"/>
              <a:t>  X,</a:t>
            </a:r>
            <a:r>
              <a:rPr lang="en-US" altLang="en-US" sz="2400">
                <a:cs typeface="Times New Roman" panose="02020603050405020304" pitchFamily="18" charset="0"/>
              </a:rPr>
              <a:t> (X-{A}) -&gt; Y</a:t>
            </a:r>
            <a:r>
              <a:rPr lang="en-US" altLang="en-US" sz="2400">
                <a:solidFill>
                  <a:srgbClr val="C00000"/>
                </a:solidFill>
                <a:cs typeface="Times New Roman" panose="02020603050405020304" pitchFamily="18" charset="0"/>
              </a:rPr>
              <a:t>(hold </a:t>
            </a:r>
            <a:r>
              <a:rPr lang="en-US" altLang="en-US" sz="2400">
                <a:cs typeface="Times New Roman" panose="02020603050405020304" pitchFamily="18" charset="0"/>
              </a:rPr>
              <a:t>)</a:t>
            </a:r>
            <a:endParaRPr lang="en-US" altLang="en-US" sz="2400" b="1">
              <a:solidFill>
                <a:srgbClr val="FF0000"/>
              </a:solidFill>
              <a:cs typeface="Times New Roman" panose="02020603050405020304" pitchFamily="18" charset="0"/>
            </a:endParaRPr>
          </a:p>
          <a:p>
            <a:pPr algn="just" eaLnBrk="1" hangingPunct="1"/>
            <a:endParaRPr lang="en-US" altLang="en-US" sz="2200"/>
          </a:p>
        </p:txBody>
      </p:sp>
      <p:pic>
        <p:nvPicPr>
          <p:cNvPr id="110600" name="Picture 7">
            <a:extLst>
              <a:ext uri="{FF2B5EF4-FFF2-40B4-BE49-F238E27FC236}">
                <a16:creationId xmlns="" xmlns:a16="http://schemas.microsoft.com/office/drawing/2014/main" id="{898EDF7D-511D-4A2F-BB16-0B6DBF6810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3431">
                                            <p:txEl>
                                              <p:pRg st="0" end="0"/>
                                            </p:txEl>
                                          </p:spTgt>
                                        </p:tgtEl>
                                        <p:attrNameLst>
                                          <p:attrName>style.visibility</p:attrName>
                                        </p:attrNameLst>
                                      </p:cBhvr>
                                      <p:to>
                                        <p:strVal val="visible"/>
                                      </p:to>
                                    </p:set>
                                    <p:anim calcmode="lin" valueType="num">
                                      <p:cBhvr additive="base">
                                        <p:cTn id="7" dur="500" fill="hold"/>
                                        <p:tgtEl>
                                          <p:spTgt spid="1034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3431">
                                            <p:txEl>
                                              <p:pRg st="1" end="1"/>
                                            </p:txEl>
                                          </p:spTgt>
                                        </p:tgtEl>
                                        <p:attrNameLst>
                                          <p:attrName>style.visibility</p:attrName>
                                        </p:attrNameLst>
                                      </p:cBhvr>
                                      <p:to>
                                        <p:strVal val="visible"/>
                                      </p:to>
                                    </p:set>
                                    <p:anim calcmode="lin" valueType="num">
                                      <p:cBhvr additive="base">
                                        <p:cTn id="11" dur="500" fill="hold"/>
                                        <p:tgtEl>
                                          <p:spTgt spid="1034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4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03431">
                                            <p:txEl>
                                              <p:pRg st="2" end="2"/>
                                            </p:txEl>
                                          </p:spTgt>
                                        </p:tgtEl>
                                        <p:attrNameLst>
                                          <p:attrName>style.visibility</p:attrName>
                                        </p:attrNameLst>
                                      </p:cBhvr>
                                      <p:to>
                                        <p:strVal val="visible"/>
                                      </p:to>
                                    </p:set>
                                    <p:anim calcmode="lin" valueType="num">
                                      <p:cBhvr additive="base">
                                        <p:cTn id="17" dur="500" fill="hold"/>
                                        <p:tgtEl>
                                          <p:spTgt spid="1034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4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03431">
                                            <p:txEl>
                                              <p:pRg st="3" end="3"/>
                                            </p:txEl>
                                          </p:spTgt>
                                        </p:tgtEl>
                                        <p:attrNameLst>
                                          <p:attrName>style.visibility</p:attrName>
                                        </p:attrNameLst>
                                      </p:cBhvr>
                                      <p:to>
                                        <p:strVal val="visible"/>
                                      </p:to>
                                    </p:set>
                                    <p:anim calcmode="lin" valueType="num">
                                      <p:cBhvr additive="base">
                                        <p:cTn id="23" dur="500" fill="hold"/>
                                        <p:tgtEl>
                                          <p:spTgt spid="10343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43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3431">
                                            <p:txEl>
                                              <p:pRg st="4" end="4"/>
                                            </p:txEl>
                                          </p:spTgt>
                                        </p:tgtEl>
                                        <p:attrNameLst>
                                          <p:attrName>style.visibility</p:attrName>
                                        </p:attrNameLst>
                                      </p:cBhvr>
                                      <p:to>
                                        <p:strVal val="visible"/>
                                      </p:to>
                                    </p:set>
                                    <p:anim calcmode="lin" valueType="num">
                                      <p:cBhvr additive="base">
                                        <p:cTn id="27" dur="500" fill="hold"/>
                                        <p:tgtEl>
                                          <p:spTgt spid="10343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34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03431">
                                            <p:txEl>
                                              <p:pRg st="6" end="6"/>
                                            </p:txEl>
                                          </p:spTgt>
                                        </p:tgtEl>
                                        <p:attrNameLst>
                                          <p:attrName>style.visibility</p:attrName>
                                        </p:attrNameLst>
                                      </p:cBhvr>
                                      <p:to>
                                        <p:strVal val="visible"/>
                                      </p:to>
                                    </p:set>
                                    <p:anim calcmode="lin" valueType="num">
                                      <p:cBhvr additive="base">
                                        <p:cTn id="33" dur="500" fill="hold"/>
                                        <p:tgtEl>
                                          <p:spTgt spid="10343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343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3431">
                                            <p:txEl>
                                              <p:pRg st="7" end="7"/>
                                            </p:txEl>
                                          </p:spTgt>
                                        </p:tgtEl>
                                        <p:attrNameLst>
                                          <p:attrName>style.visibility</p:attrName>
                                        </p:attrNameLst>
                                      </p:cBhvr>
                                      <p:to>
                                        <p:strVal val="visible"/>
                                      </p:to>
                                    </p:set>
                                    <p:anim calcmode="lin" valueType="num">
                                      <p:cBhvr additive="base">
                                        <p:cTn id="37" dur="500" fill="hold"/>
                                        <p:tgtEl>
                                          <p:spTgt spid="10343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34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907EDF0-3516-45EF-8656-F5ABAAAF73AD}"/>
              </a:ext>
            </a:extLst>
          </p:cNvPr>
          <p:cNvSpPr>
            <a:spLocks noGrp="1"/>
          </p:cNvSpPr>
          <p:nvPr>
            <p:ph type="dt" sz="quarter" idx="10"/>
          </p:nvPr>
        </p:nvSpPr>
        <p:spPr/>
        <p:txBody>
          <a:bodyPr/>
          <a:lstStyle/>
          <a:p>
            <a:pPr>
              <a:defRPr/>
            </a:pPr>
            <a:fld id="{E505B482-80C8-4F08-92A3-5366AB5D4504}" type="datetime1">
              <a:rPr lang="en-US" smtClean="0"/>
              <a:t>10/12/2023</a:t>
            </a:fld>
            <a:endParaRPr lang="en-US"/>
          </a:p>
        </p:txBody>
      </p:sp>
      <p:sp>
        <p:nvSpPr>
          <p:cNvPr id="5" name="Footer Placeholder 4">
            <a:extLst>
              <a:ext uri="{FF2B5EF4-FFF2-40B4-BE49-F238E27FC236}">
                <a16:creationId xmlns="" xmlns:a16="http://schemas.microsoft.com/office/drawing/2014/main" id="{2D37BF9C-F2C0-4A4E-9C16-938D89AE1783}"/>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11620" name="Slide Number Placeholder 5">
            <a:extLst>
              <a:ext uri="{FF2B5EF4-FFF2-40B4-BE49-F238E27FC236}">
                <a16:creationId xmlns="" xmlns:a16="http://schemas.microsoft.com/office/drawing/2014/main" id="{2D73EDC6-C2F3-4925-81B2-A58005ED3AA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D4156C7-7BB6-425E-BD49-C13CCFCE8869}" type="slidenum">
              <a:rPr lang="en-US" altLang="en-US" sz="1200" smtClean="0">
                <a:solidFill>
                  <a:srgbClr val="898989"/>
                </a:solidFill>
              </a:rPr>
              <a:pPr>
                <a:spcBef>
                  <a:spcPct val="0"/>
                </a:spcBef>
                <a:buFontTx/>
                <a:buNone/>
              </a:pPr>
              <a:t>106</a:t>
            </a:fld>
            <a:endParaRPr lang="en-US" altLang="en-US" sz="1200">
              <a:solidFill>
                <a:srgbClr val="898989"/>
              </a:solidFill>
            </a:endParaRPr>
          </a:p>
        </p:txBody>
      </p:sp>
      <p:sp>
        <p:nvSpPr>
          <p:cNvPr id="7" name="Title 1">
            <a:extLst>
              <a:ext uri="{FF2B5EF4-FFF2-40B4-BE49-F238E27FC236}">
                <a16:creationId xmlns="" xmlns:a16="http://schemas.microsoft.com/office/drawing/2014/main" id="{BE2094BB-A6F7-45A0-BC4A-F04EA235598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endParaRPr lang="en-US" sz="3200" b="1" dirty="0">
              <a:effectLst>
                <a:outerShdw blurRad="38100" dist="38100" dir="2700000" algn="tl">
                  <a:srgbClr val="000000">
                    <a:alpha val="43137"/>
                  </a:srgbClr>
                </a:outerShdw>
              </a:effectLst>
            </a:endParaRPr>
          </a:p>
        </p:txBody>
      </p:sp>
      <p:pic>
        <p:nvPicPr>
          <p:cNvPr id="111622" name="Picture 2" descr="E:\NIET\Project\xLogo11.png.pagespeed.ic.pydHLuCQEZ.png">
            <a:extLst>
              <a:ext uri="{FF2B5EF4-FFF2-40B4-BE49-F238E27FC236}">
                <a16:creationId xmlns="" xmlns:a16="http://schemas.microsoft.com/office/drawing/2014/main" id="{4AF497BE-5AB2-4BD9-B03E-F654A8222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5" name="Content Placeholder 2">
            <a:extLst>
              <a:ext uri="{FF2B5EF4-FFF2-40B4-BE49-F238E27FC236}">
                <a16:creationId xmlns="" xmlns:a16="http://schemas.microsoft.com/office/drawing/2014/main" id="{652DE2D9-D0AB-450D-A6CB-FF2830F5357A}"/>
              </a:ext>
            </a:extLst>
          </p:cNvPr>
          <p:cNvSpPr>
            <a:spLocks noGrp="1"/>
          </p:cNvSpPr>
          <p:nvPr>
            <p:ph idx="1"/>
          </p:nvPr>
        </p:nvSpPr>
        <p:spPr>
          <a:xfrm>
            <a:off x="533400" y="857250"/>
            <a:ext cx="8229600" cy="5643563"/>
          </a:xfrm>
        </p:spPr>
        <p:txBody>
          <a:bodyPr/>
          <a:lstStyle/>
          <a:p>
            <a:pPr algn="just" eaLnBrk="1" hangingPunct="1">
              <a:buFont typeface="Arial" panose="020B0604020202020204" pitchFamily="34" charset="0"/>
              <a:buNone/>
            </a:pPr>
            <a:r>
              <a:rPr lang="en-US" altLang="en-US" sz="2300">
                <a:cs typeface="Times New Roman" panose="02020603050405020304" pitchFamily="18" charset="0"/>
              </a:rPr>
              <a:t>	A relation schema R is in </a:t>
            </a:r>
            <a:r>
              <a:rPr lang="en-US" altLang="en-US" sz="2300" b="1">
                <a:cs typeface="Times New Roman" panose="02020603050405020304" pitchFamily="18" charset="0"/>
              </a:rPr>
              <a:t>second normal form </a:t>
            </a:r>
            <a:r>
              <a:rPr lang="en-US" altLang="en-US" sz="2300">
                <a:cs typeface="Times New Roman" panose="02020603050405020304" pitchFamily="18" charset="0"/>
              </a:rPr>
              <a:t>(</a:t>
            </a:r>
            <a:r>
              <a:rPr lang="en-US" altLang="en-US" sz="2300" b="1">
                <a:cs typeface="Times New Roman" panose="02020603050405020304" pitchFamily="18" charset="0"/>
              </a:rPr>
              <a:t>2NF</a:t>
            </a:r>
            <a:r>
              <a:rPr lang="en-US" altLang="en-US" sz="2300">
                <a:cs typeface="Times New Roman" panose="02020603050405020304" pitchFamily="18" charset="0"/>
              </a:rPr>
              <a:t>) if every non-prime attribute A in R is fully functionally dependent on the primary key or candidate key of R.(means all non key attribute cannot be dependent on a subset of the primary key or candidate key ).</a:t>
            </a:r>
          </a:p>
          <a:p>
            <a:pPr algn="just" eaLnBrk="1" hangingPunct="1">
              <a:buFont typeface="Arial" panose="020B0604020202020204" pitchFamily="34" charset="0"/>
              <a:buNone/>
            </a:pPr>
            <a:r>
              <a:rPr lang="en-US" altLang="en-US" sz="2300">
                <a:cs typeface="Times New Roman" panose="02020603050405020304" pitchFamily="18" charset="0"/>
              </a:rPr>
              <a:t>	</a:t>
            </a:r>
            <a:r>
              <a:rPr lang="en-US" altLang="en-US" sz="2300" b="1">
                <a:cs typeface="Times New Roman" panose="02020603050405020304" pitchFamily="18" charset="0"/>
              </a:rPr>
              <a:t>Otherwise ,</a:t>
            </a:r>
          </a:p>
          <a:p>
            <a:pPr algn="just" eaLnBrk="1" hangingPunct="1">
              <a:buFont typeface="Arial" panose="020B0604020202020204" pitchFamily="34" charset="0"/>
              <a:buNone/>
            </a:pPr>
            <a:r>
              <a:rPr lang="en-US" altLang="en-US" sz="2300">
                <a:cs typeface="Times New Roman" panose="02020603050405020304" pitchFamily="18" charset="0"/>
              </a:rPr>
              <a:t>	R can be decomposed into 2NF relations via the process of 2NF normalization</a:t>
            </a:r>
            <a:r>
              <a:rPr lang="en-US" altLang="en-US" sz="2300"/>
              <a:t> .</a:t>
            </a:r>
          </a:p>
          <a:p>
            <a:pPr algn="just">
              <a:buFont typeface="Arial" panose="020B0604020202020204" pitchFamily="34" charset="0"/>
              <a:buNone/>
            </a:pPr>
            <a:r>
              <a:rPr lang="en-US" altLang="en-US" sz="2300" b="1">
                <a:solidFill>
                  <a:srgbClr val="FF0000"/>
                </a:solidFill>
              </a:rPr>
              <a:t>	Note :- </a:t>
            </a:r>
            <a:r>
              <a:rPr lang="en-US" altLang="en-US" sz="2300"/>
              <a:t>The test for 2NF involves testing for functional dependencies whose left-hand side attributes are part of the primary key. If the primary key contains a single attribute, the test need not be applied at all.</a:t>
            </a:r>
            <a:endParaRPr lang="en-US" altLang="en-US" sz="2300" b="1">
              <a:solidFill>
                <a:srgbClr val="FF0000"/>
              </a:solidFill>
            </a:endParaRPr>
          </a:p>
          <a:p>
            <a:pPr algn="just" eaLnBrk="1" hangingPunct="1">
              <a:buFont typeface="Arial" panose="020B0604020202020204" pitchFamily="34" charset="0"/>
              <a:buNone/>
            </a:pPr>
            <a:r>
              <a:rPr lang="en-US" altLang="en-US" sz="2300"/>
              <a:t>	If a primary key is not a composite primary key, such case all non key attribute are always fully dependent on the primary key .</a:t>
            </a:r>
          </a:p>
          <a:p>
            <a:pPr algn="just" eaLnBrk="1" hangingPunct="1"/>
            <a:endParaRPr lang="en-US" altLang="en-US" sz="2300"/>
          </a:p>
        </p:txBody>
      </p:sp>
      <p:sp>
        <p:nvSpPr>
          <p:cNvPr id="103432" name="Rectangle 9">
            <a:extLst>
              <a:ext uri="{FF2B5EF4-FFF2-40B4-BE49-F238E27FC236}">
                <a16:creationId xmlns="" xmlns:a16="http://schemas.microsoft.com/office/drawing/2014/main" id="{A6BFA036-CA90-4C94-8D2C-86E6438AEDD1}"/>
              </a:ext>
            </a:extLst>
          </p:cNvPr>
          <p:cNvSpPr>
            <a:spLocks noChangeArrowheads="1"/>
          </p:cNvSpPr>
          <p:nvPr/>
        </p:nvSpPr>
        <p:spPr bwMode="auto">
          <a:xfrm>
            <a:off x="1752600" y="0"/>
            <a:ext cx="7391400" cy="584200"/>
          </a:xfrm>
          <a:prstGeom prst="rect">
            <a:avLst/>
          </a:prstGeom>
          <a:noFill/>
          <a:ln w="9525">
            <a:noFill/>
            <a:miter lim="800000"/>
            <a:headEnd/>
            <a:tailEnd/>
          </a:ln>
        </p:spPr>
        <p:txBody>
          <a:bodyPr>
            <a:spAutoFit/>
          </a:bodyPr>
          <a:lstStyle/>
          <a:p>
            <a:pPr algn="ctr" fontAlgn="auto">
              <a:spcAft>
                <a:spcPts val="0"/>
              </a:spcAft>
              <a:defRPr/>
            </a:pPr>
            <a:r>
              <a:rPr lang="en-US" altLang="en-US" sz="3200" b="1" dirty="0">
                <a:solidFill>
                  <a:srgbClr val="FF0000"/>
                </a:solidFill>
                <a:cs typeface="Times New Roman" pitchFamily="18" charset="0"/>
              </a:rPr>
              <a:t>2. Second Normal Form (2NF)(CO3) </a:t>
            </a:r>
            <a:endParaRPr lang="en-US" sz="3200" b="1" dirty="0">
              <a:solidFill>
                <a:srgbClr val="FF0000"/>
              </a:solidFill>
              <a:effectLst>
                <a:outerShdw blurRad="38100" dist="38100" dir="2700000" algn="tl">
                  <a:srgbClr val="000000">
                    <a:alpha val="43137"/>
                  </a:srgbClr>
                </a:outerShdw>
              </a:effectLst>
            </a:endParaRPr>
          </a:p>
        </p:txBody>
      </p:sp>
      <p:pic>
        <p:nvPicPr>
          <p:cNvPr id="111625" name="Picture 8">
            <a:extLst>
              <a:ext uri="{FF2B5EF4-FFF2-40B4-BE49-F238E27FC236}">
                <a16:creationId xmlns="" xmlns:a16="http://schemas.microsoft.com/office/drawing/2014/main" id="{0B87E697-7AD0-40F5-AF13-4B380ED445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4455">
                                            <p:txEl>
                                              <p:pRg st="0" end="0"/>
                                            </p:txEl>
                                          </p:spTgt>
                                        </p:tgtEl>
                                        <p:attrNameLst>
                                          <p:attrName>style.visibility</p:attrName>
                                        </p:attrNameLst>
                                      </p:cBhvr>
                                      <p:to>
                                        <p:strVal val="visible"/>
                                      </p:to>
                                    </p:set>
                                    <p:anim calcmode="lin" valueType="num">
                                      <p:cBhvr additive="base">
                                        <p:cTn id="7" dur="500" fill="hold"/>
                                        <p:tgtEl>
                                          <p:spTgt spid="1044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4455">
                                            <p:txEl>
                                              <p:pRg st="1" end="1"/>
                                            </p:txEl>
                                          </p:spTgt>
                                        </p:tgtEl>
                                        <p:attrNameLst>
                                          <p:attrName>style.visibility</p:attrName>
                                        </p:attrNameLst>
                                      </p:cBhvr>
                                      <p:to>
                                        <p:strVal val="visible"/>
                                      </p:to>
                                    </p:set>
                                    <p:anim calcmode="lin" valueType="num">
                                      <p:cBhvr additive="base">
                                        <p:cTn id="13" dur="500" fill="hold"/>
                                        <p:tgtEl>
                                          <p:spTgt spid="1044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4455">
                                            <p:txEl>
                                              <p:pRg st="2" end="2"/>
                                            </p:txEl>
                                          </p:spTgt>
                                        </p:tgtEl>
                                        <p:attrNameLst>
                                          <p:attrName>style.visibility</p:attrName>
                                        </p:attrNameLst>
                                      </p:cBhvr>
                                      <p:to>
                                        <p:strVal val="visible"/>
                                      </p:to>
                                    </p:set>
                                    <p:anim calcmode="lin" valueType="num">
                                      <p:cBhvr additive="base">
                                        <p:cTn id="17" dur="500" fill="hold"/>
                                        <p:tgtEl>
                                          <p:spTgt spid="1044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44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04455">
                                            <p:txEl>
                                              <p:pRg st="3" end="3"/>
                                            </p:txEl>
                                          </p:spTgt>
                                        </p:tgtEl>
                                        <p:attrNameLst>
                                          <p:attrName>style.visibility</p:attrName>
                                        </p:attrNameLst>
                                      </p:cBhvr>
                                      <p:to>
                                        <p:strVal val="visible"/>
                                      </p:to>
                                    </p:set>
                                    <p:anim calcmode="lin" valueType="num">
                                      <p:cBhvr additive="base">
                                        <p:cTn id="23" dur="500" fill="hold"/>
                                        <p:tgtEl>
                                          <p:spTgt spid="10445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4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04455">
                                            <p:txEl>
                                              <p:pRg st="4" end="4"/>
                                            </p:txEl>
                                          </p:spTgt>
                                        </p:tgtEl>
                                        <p:attrNameLst>
                                          <p:attrName>style.visibility</p:attrName>
                                        </p:attrNameLst>
                                      </p:cBhvr>
                                      <p:to>
                                        <p:strVal val="visible"/>
                                      </p:to>
                                    </p:set>
                                    <p:anim calcmode="lin" valueType="num">
                                      <p:cBhvr additive="base">
                                        <p:cTn id="29" dur="500" fill="hold"/>
                                        <p:tgtEl>
                                          <p:spTgt spid="10445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44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8093448-F23D-45E7-B5FA-E64736D7C4E8}"/>
              </a:ext>
            </a:extLst>
          </p:cNvPr>
          <p:cNvSpPr>
            <a:spLocks noGrp="1"/>
          </p:cNvSpPr>
          <p:nvPr>
            <p:ph type="dt" sz="quarter" idx="10"/>
          </p:nvPr>
        </p:nvSpPr>
        <p:spPr/>
        <p:txBody>
          <a:bodyPr/>
          <a:lstStyle/>
          <a:p>
            <a:pPr>
              <a:defRPr/>
            </a:pPr>
            <a:fld id="{66F41E3C-68AD-41ED-89BC-EAEC0784BE8E}" type="datetime1">
              <a:rPr lang="en-US" smtClean="0"/>
              <a:t>10/12/2023</a:t>
            </a:fld>
            <a:endParaRPr lang="en-US"/>
          </a:p>
        </p:txBody>
      </p:sp>
      <p:sp>
        <p:nvSpPr>
          <p:cNvPr id="5" name="Footer Placeholder 4">
            <a:extLst>
              <a:ext uri="{FF2B5EF4-FFF2-40B4-BE49-F238E27FC236}">
                <a16:creationId xmlns="" xmlns:a16="http://schemas.microsoft.com/office/drawing/2014/main" id="{9625D3BA-3FB7-4F4D-B958-D2CD49A7ADC4}"/>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12644" name="Slide Number Placeholder 5">
            <a:extLst>
              <a:ext uri="{FF2B5EF4-FFF2-40B4-BE49-F238E27FC236}">
                <a16:creationId xmlns="" xmlns:a16="http://schemas.microsoft.com/office/drawing/2014/main" id="{4EFF241E-253A-46A5-897B-ED8EF09F846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A142C45-3319-4C70-AD6B-DBA9C06CCAD0}" type="slidenum">
              <a:rPr lang="en-US" altLang="en-US" sz="1200" smtClean="0">
                <a:solidFill>
                  <a:srgbClr val="898989"/>
                </a:solidFill>
              </a:rPr>
              <a:pPr>
                <a:spcBef>
                  <a:spcPct val="0"/>
                </a:spcBef>
                <a:buFontTx/>
                <a:buNone/>
              </a:pPr>
              <a:t>107</a:t>
            </a:fld>
            <a:endParaRPr lang="en-US" altLang="en-US" sz="1200">
              <a:solidFill>
                <a:srgbClr val="898989"/>
              </a:solidFill>
            </a:endParaRPr>
          </a:p>
        </p:txBody>
      </p:sp>
      <p:sp>
        <p:nvSpPr>
          <p:cNvPr id="7" name="Title 1">
            <a:extLst>
              <a:ext uri="{FF2B5EF4-FFF2-40B4-BE49-F238E27FC236}">
                <a16:creationId xmlns="" xmlns:a16="http://schemas.microsoft.com/office/drawing/2014/main" id="{BB4B2911-E738-457F-9384-CB8AD90C9EC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a:solidFill>
                  <a:srgbClr val="FF0000"/>
                </a:solidFill>
              </a:rPr>
              <a:t>Example 2NF (CO3)</a:t>
            </a:r>
            <a:endParaRPr lang="en-US" sz="3200" b="1" dirty="0">
              <a:solidFill>
                <a:srgbClr val="FF0000"/>
              </a:solidFill>
              <a:effectLst>
                <a:outerShdw blurRad="38100" dist="38100" dir="2700000" algn="tl">
                  <a:srgbClr val="000000">
                    <a:alpha val="43137"/>
                  </a:srgbClr>
                </a:outerShdw>
              </a:effectLst>
            </a:endParaRPr>
          </a:p>
        </p:txBody>
      </p:sp>
      <p:pic>
        <p:nvPicPr>
          <p:cNvPr id="112646" name="Picture 2" descr="E:\NIET\Project\xLogo11.png.pagespeed.ic.pydHLuCQEZ.png">
            <a:extLst>
              <a:ext uri="{FF2B5EF4-FFF2-40B4-BE49-F238E27FC236}">
                <a16:creationId xmlns="" xmlns:a16="http://schemas.microsoft.com/office/drawing/2014/main" id="{18962E8A-FA48-4DCE-8ABA-B1E121E17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9">
            <a:extLst>
              <a:ext uri="{FF2B5EF4-FFF2-40B4-BE49-F238E27FC236}">
                <a16:creationId xmlns="" xmlns:a16="http://schemas.microsoft.com/office/drawing/2014/main" id="{56CCAEFA-34BD-4CD7-B884-10F5F815ED21}"/>
              </a:ext>
            </a:extLst>
          </p:cNvPr>
          <p:cNvSpPr>
            <a:spLocks noGrp="1"/>
          </p:cNvSpPr>
          <p:nvPr>
            <p:ph idx="1"/>
          </p:nvPr>
        </p:nvSpPr>
        <p:spPr>
          <a:xfrm>
            <a:off x="228600" y="838200"/>
            <a:ext cx="8763000" cy="5591175"/>
          </a:xfrm>
        </p:spPr>
        <p:txBody>
          <a:bodyPr/>
          <a:lstStyle/>
          <a:p>
            <a:pPr algn="just">
              <a:buFont typeface="Arial" panose="020B0604020202020204" pitchFamily="34" charset="0"/>
              <a:buNone/>
            </a:pPr>
            <a:r>
              <a:rPr lang="en-US" altLang="en-US" sz="2400" b="1">
                <a:solidFill>
                  <a:srgbClr val="002060"/>
                </a:solidFill>
              </a:rPr>
              <a:t>	Let us Consider the following relation schema</a:t>
            </a:r>
            <a:r>
              <a:rPr lang="en-US" altLang="en-US" sz="2400"/>
              <a:t> </a:t>
            </a:r>
            <a:r>
              <a:rPr lang="en-US" altLang="en-US" sz="2400" b="1">
                <a:solidFill>
                  <a:srgbClr val="C00000"/>
                </a:solidFill>
              </a:rPr>
              <a:t>EMP_PROJ {SSN,Pnumber,hours,ename,pname,plocation}</a:t>
            </a:r>
            <a:r>
              <a:rPr lang="en-US" altLang="en-US" sz="2400"/>
              <a:t> </a:t>
            </a:r>
          </a:p>
          <a:p>
            <a:pPr algn="just">
              <a:buFont typeface="Arial" panose="020B0604020202020204" pitchFamily="34" charset="0"/>
              <a:buNone/>
            </a:pPr>
            <a:r>
              <a:rPr lang="en-US" altLang="en-US" sz="2400"/>
              <a:t>with FD Set F=</a:t>
            </a:r>
          </a:p>
          <a:p>
            <a:pPr algn="just">
              <a:buFont typeface="Arial" panose="020B0604020202020204" pitchFamily="34" charset="0"/>
              <a:buNone/>
            </a:pPr>
            <a:r>
              <a:rPr lang="en-US" altLang="en-US" sz="2400">
                <a:solidFill>
                  <a:srgbClr val="0070C0"/>
                </a:solidFill>
              </a:rPr>
              <a:t>FD1= {SSN,Pnumber} </a:t>
            </a:r>
            <a:r>
              <a:rPr lang="en-US" altLang="en-US" sz="2400">
                <a:solidFill>
                  <a:srgbClr val="0070C0"/>
                </a:solidFill>
                <a:cs typeface="Times New Roman" panose="02020603050405020304" pitchFamily="18" charset="0"/>
              </a:rPr>
              <a:t>-&gt; hours</a:t>
            </a:r>
            <a:endParaRPr lang="en-US" altLang="en-US" sz="2400">
              <a:solidFill>
                <a:srgbClr val="0070C0"/>
              </a:solidFill>
            </a:endParaRPr>
          </a:p>
          <a:p>
            <a:pPr algn="just">
              <a:buFont typeface="Arial" panose="020B0604020202020204" pitchFamily="34" charset="0"/>
              <a:buNone/>
            </a:pPr>
            <a:r>
              <a:rPr lang="en-US" altLang="en-US" sz="2400">
                <a:solidFill>
                  <a:srgbClr val="0070C0"/>
                </a:solidFill>
              </a:rPr>
              <a:t>FD2= {SSN}</a:t>
            </a:r>
            <a:r>
              <a:rPr lang="en-US" altLang="en-US" sz="2400">
                <a:solidFill>
                  <a:srgbClr val="0070C0"/>
                </a:solidFill>
                <a:cs typeface="Times New Roman" panose="02020603050405020304" pitchFamily="18" charset="0"/>
              </a:rPr>
              <a:t> -&gt; ename</a:t>
            </a:r>
            <a:endParaRPr lang="en-US" altLang="en-US" sz="2400">
              <a:solidFill>
                <a:srgbClr val="0070C0"/>
              </a:solidFill>
            </a:endParaRPr>
          </a:p>
          <a:p>
            <a:pPr algn="just">
              <a:buFont typeface="Arial" panose="020B0604020202020204" pitchFamily="34" charset="0"/>
              <a:buNone/>
            </a:pPr>
            <a:r>
              <a:rPr lang="en-US" altLang="en-US" sz="2400">
                <a:solidFill>
                  <a:srgbClr val="0070C0"/>
                </a:solidFill>
              </a:rPr>
              <a:t>FD3={Pnumber}</a:t>
            </a:r>
            <a:r>
              <a:rPr lang="en-US" altLang="en-US" sz="2400">
                <a:solidFill>
                  <a:srgbClr val="0070C0"/>
                </a:solidFill>
                <a:cs typeface="Times New Roman" panose="02020603050405020304" pitchFamily="18" charset="0"/>
              </a:rPr>
              <a:t> -&gt; {Pname,plocation}</a:t>
            </a:r>
          </a:p>
          <a:p>
            <a:pPr algn="just">
              <a:buFont typeface="Arial" panose="020B0604020202020204" pitchFamily="34" charset="0"/>
              <a:buNone/>
            </a:pPr>
            <a:endParaRPr lang="en-US" altLang="en-US" sz="2400">
              <a:solidFill>
                <a:srgbClr val="0070C0"/>
              </a:solidFill>
              <a:cs typeface="Times New Roman" panose="02020603050405020304" pitchFamily="18" charset="0"/>
            </a:endParaRPr>
          </a:p>
          <a:p>
            <a:pPr algn="just">
              <a:buFont typeface="Arial" panose="020B0604020202020204" pitchFamily="34" charset="0"/>
              <a:buNone/>
            </a:pPr>
            <a:r>
              <a:rPr lang="en-US" altLang="en-US" sz="2400">
                <a:cs typeface="Times New Roman" panose="02020603050405020304" pitchFamily="18" charset="0"/>
              </a:rPr>
              <a:t>	Check for 2NF,if it is not in 2NF then converted  into 2NF.(Relation have composite primary key {</a:t>
            </a:r>
            <a:r>
              <a:rPr lang="en-US" altLang="en-US" sz="2400" u="sng">
                <a:cs typeface="Times New Roman" panose="02020603050405020304" pitchFamily="18" charset="0"/>
              </a:rPr>
              <a:t>SSN, Pnumber</a:t>
            </a:r>
            <a:r>
              <a:rPr lang="en-US" altLang="en-US" sz="2400">
                <a:cs typeface="Times New Roman" panose="02020603050405020304" pitchFamily="18" charset="0"/>
              </a:rPr>
              <a:t>}).</a:t>
            </a:r>
          </a:p>
          <a:p>
            <a:pPr algn="just">
              <a:buFont typeface="Arial" panose="020B0604020202020204" pitchFamily="34" charset="0"/>
              <a:buNone/>
            </a:pPr>
            <a:endParaRPr lang="en-US" altLang="en-US" sz="2000"/>
          </a:p>
        </p:txBody>
      </p:sp>
      <p:pic>
        <p:nvPicPr>
          <p:cNvPr id="112648" name="Picture 7">
            <a:extLst>
              <a:ext uri="{FF2B5EF4-FFF2-40B4-BE49-F238E27FC236}">
                <a16:creationId xmlns="" xmlns:a16="http://schemas.microsoft.com/office/drawing/2014/main" id="{1E7D56D9-9032-4BEB-A6A1-4A62AD7F15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 calcmode="lin" valueType="num">
                                      <p:cBhvr additive="base">
                                        <p:cTn id="3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DA71192-F611-431A-A750-03D7CD26AA7E}"/>
              </a:ext>
            </a:extLst>
          </p:cNvPr>
          <p:cNvSpPr>
            <a:spLocks noGrp="1"/>
          </p:cNvSpPr>
          <p:nvPr>
            <p:ph type="dt" sz="quarter" idx="10"/>
          </p:nvPr>
        </p:nvSpPr>
        <p:spPr/>
        <p:txBody>
          <a:bodyPr/>
          <a:lstStyle/>
          <a:p>
            <a:pPr>
              <a:defRPr/>
            </a:pPr>
            <a:fld id="{EEB3BFCC-A1F2-4C3F-915D-3C84CCAF217A}" type="datetime1">
              <a:rPr lang="en-US" smtClean="0"/>
              <a:t>10/12/2023</a:t>
            </a:fld>
            <a:endParaRPr lang="en-US"/>
          </a:p>
        </p:txBody>
      </p:sp>
      <p:sp>
        <p:nvSpPr>
          <p:cNvPr id="5" name="Footer Placeholder 4">
            <a:extLst>
              <a:ext uri="{FF2B5EF4-FFF2-40B4-BE49-F238E27FC236}">
                <a16:creationId xmlns="" xmlns:a16="http://schemas.microsoft.com/office/drawing/2014/main" id="{3913ED0E-8F02-4234-9809-5C54D084D86E}"/>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13668" name="Slide Number Placeholder 5">
            <a:extLst>
              <a:ext uri="{FF2B5EF4-FFF2-40B4-BE49-F238E27FC236}">
                <a16:creationId xmlns="" xmlns:a16="http://schemas.microsoft.com/office/drawing/2014/main" id="{9E2DD44B-99FC-4B9C-8C34-288115F0673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BEDC4A-AF61-4A8B-9335-6C6E52A22AF9}" type="slidenum">
              <a:rPr lang="en-US" altLang="en-US" sz="1200" smtClean="0">
                <a:solidFill>
                  <a:srgbClr val="898989"/>
                </a:solidFill>
              </a:rPr>
              <a:pPr>
                <a:spcBef>
                  <a:spcPct val="0"/>
                </a:spcBef>
                <a:buFontTx/>
                <a:buNone/>
              </a:pPr>
              <a:t>108</a:t>
            </a:fld>
            <a:endParaRPr lang="en-US" altLang="en-US" sz="1200">
              <a:solidFill>
                <a:srgbClr val="898989"/>
              </a:solidFill>
            </a:endParaRPr>
          </a:p>
        </p:txBody>
      </p:sp>
      <p:sp>
        <p:nvSpPr>
          <p:cNvPr id="7" name="Title 1">
            <a:extLst>
              <a:ext uri="{FF2B5EF4-FFF2-40B4-BE49-F238E27FC236}">
                <a16:creationId xmlns="" xmlns:a16="http://schemas.microsoft.com/office/drawing/2014/main" id="{02E1F9B1-1FF7-44F2-872C-54694DF0561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a:solidFill>
                  <a:srgbClr val="FF0000"/>
                </a:solidFill>
              </a:rPr>
              <a:t>Example 2NF(CO3)</a:t>
            </a:r>
            <a:endParaRPr lang="en-US" sz="3200" b="1" dirty="0">
              <a:solidFill>
                <a:srgbClr val="FF0000"/>
              </a:solidFill>
              <a:effectLst>
                <a:outerShdw blurRad="38100" dist="38100" dir="2700000" algn="tl">
                  <a:srgbClr val="000000">
                    <a:alpha val="43137"/>
                  </a:srgbClr>
                </a:outerShdw>
              </a:effectLst>
            </a:endParaRPr>
          </a:p>
        </p:txBody>
      </p:sp>
      <p:pic>
        <p:nvPicPr>
          <p:cNvPr id="113670" name="Picture 2" descr="E:\NIET\Project\xLogo11.png.pagespeed.ic.pydHLuCQEZ.png">
            <a:extLst>
              <a:ext uri="{FF2B5EF4-FFF2-40B4-BE49-F238E27FC236}">
                <a16:creationId xmlns="" xmlns:a16="http://schemas.microsoft.com/office/drawing/2014/main" id="{9CDD810A-477B-4FDB-8F63-F2861A1E4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9">
            <a:extLst>
              <a:ext uri="{FF2B5EF4-FFF2-40B4-BE49-F238E27FC236}">
                <a16:creationId xmlns="" xmlns:a16="http://schemas.microsoft.com/office/drawing/2014/main" id="{46C2F22C-0BAF-4C40-A71D-EE805EEB89E0}"/>
              </a:ext>
            </a:extLst>
          </p:cNvPr>
          <p:cNvSpPr>
            <a:spLocks noGrp="1"/>
          </p:cNvSpPr>
          <p:nvPr>
            <p:ph idx="1"/>
          </p:nvPr>
        </p:nvSpPr>
        <p:spPr>
          <a:xfrm>
            <a:off x="381000" y="817563"/>
            <a:ext cx="8477250" cy="5540375"/>
          </a:xfrm>
        </p:spPr>
        <p:txBody>
          <a:bodyPr/>
          <a:lstStyle/>
          <a:p>
            <a:pPr algn="just">
              <a:buFont typeface="Arial" panose="020B0604020202020204" pitchFamily="34" charset="0"/>
              <a:buNone/>
            </a:pPr>
            <a:endParaRPr lang="en-US" altLang="en-US" sz="2200"/>
          </a:p>
          <a:p>
            <a:pPr algn="just">
              <a:buFont typeface="Arial" panose="020B0604020202020204" pitchFamily="34" charset="0"/>
              <a:buNone/>
            </a:pPr>
            <a:endParaRPr lang="en-US" altLang="en-US" sz="2200"/>
          </a:p>
          <a:p>
            <a:pPr algn="just">
              <a:buFont typeface="Arial" panose="020B0604020202020204" pitchFamily="34" charset="0"/>
              <a:buNone/>
            </a:pPr>
            <a:endParaRPr lang="en-US" altLang="en-US" sz="2200"/>
          </a:p>
          <a:p>
            <a:pPr algn="just">
              <a:buFont typeface="Arial" panose="020B0604020202020204" pitchFamily="34" charset="0"/>
              <a:buNone/>
            </a:pPr>
            <a:endParaRPr lang="en-US" altLang="en-US" sz="2200"/>
          </a:p>
          <a:p>
            <a:pPr algn="just">
              <a:buFont typeface="Arial" panose="020B0604020202020204" pitchFamily="34" charset="0"/>
              <a:buNone/>
            </a:pPr>
            <a:endParaRPr lang="en-US" altLang="en-US" sz="2200"/>
          </a:p>
          <a:p>
            <a:pPr algn="just">
              <a:buFont typeface="Arial" panose="020B0604020202020204" pitchFamily="34" charset="0"/>
              <a:buNone/>
            </a:pPr>
            <a:endParaRPr lang="en-US" altLang="en-US" sz="2200"/>
          </a:p>
          <a:p>
            <a:pPr algn="just">
              <a:buFont typeface="Arial" panose="020B0604020202020204" pitchFamily="34" charset="0"/>
              <a:buNone/>
            </a:pPr>
            <a:r>
              <a:rPr lang="en-US" altLang="en-US" sz="2200"/>
              <a:t>FD1= {SSN,Pnumber} </a:t>
            </a:r>
            <a:r>
              <a:rPr lang="en-US" altLang="en-US" sz="2200">
                <a:cs typeface="Times New Roman" panose="02020603050405020304" pitchFamily="18" charset="0"/>
              </a:rPr>
              <a:t>-&gt; hours      </a:t>
            </a:r>
            <a:r>
              <a:rPr lang="en-US" altLang="en-US" sz="2200">
                <a:solidFill>
                  <a:srgbClr val="FF0000"/>
                </a:solidFill>
                <a:cs typeface="Times New Roman" panose="02020603050405020304" pitchFamily="18" charset="0"/>
              </a:rPr>
              <a:t>(Fully Functional dependency)</a:t>
            </a:r>
          </a:p>
          <a:p>
            <a:pPr algn="just">
              <a:buFont typeface="Arial" panose="020B0604020202020204" pitchFamily="34" charset="0"/>
              <a:buNone/>
            </a:pPr>
            <a:r>
              <a:rPr lang="en-US" altLang="en-US" sz="2200"/>
              <a:t>FD2= {SSN}</a:t>
            </a:r>
            <a:r>
              <a:rPr lang="en-US" altLang="en-US" sz="2200">
                <a:cs typeface="Times New Roman" panose="02020603050405020304" pitchFamily="18" charset="0"/>
              </a:rPr>
              <a:t> -&gt; ename                       </a:t>
            </a:r>
            <a:r>
              <a:rPr lang="en-US" altLang="en-US" sz="2200">
                <a:solidFill>
                  <a:srgbClr val="FF0000"/>
                </a:solidFill>
                <a:cs typeface="Times New Roman" panose="02020603050405020304" pitchFamily="18" charset="0"/>
              </a:rPr>
              <a:t>(Partial Functional dependency)</a:t>
            </a:r>
          </a:p>
          <a:p>
            <a:pPr algn="just">
              <a:buFont typeface="Arial" panose="020B0604020202020204" pitchFamily="34" charset="0"/>
              <a:buNone/>
            </a:pPr>
            <a:r>
              <a:rPr lang="en-US" altLang="en-US" sz="2200">
                <a:cs typeface="Times New Roman" panose="02020603050405020304" pitchFamily="18" charset="0"/>
              </a:rPr>
              <a:t>	Therefore ename is partial dependent on SSN, which is only the part of the primary key. Therefore FD2 is not satisfied second normal form.</a:t>
            </a:r>
            <a:endParaRPr lang="en-US" altLang="en-US" sz="2200"/>
          </a:p>
          <a:p>
            <a:pPr algn="just">
              <a:buFont typeface="Arial" panose="020B0604020202020204" pitchFamily="34" charset="0"/>
              <a:buNone/>
            </a:pPr>
            <a:r>
              <a:rPr lang="en-US" altLang="en-US" sz="2200"/>
              <a:t>FD3={Pnumber}</a:t>
            </a:r>
            <a:r>
              <a:rPr lang="en-US" altLang="en-US" sz="2200">
                <a:cs typeface="Times New Roman" panose="02020603050405020304" pitchFamily="18" charset="0"/>
              </a:rPr>
              <a:t> -&gt; {Pname, plocation} </a:t>
            </a:r>
            <a:r>
              <a:rPr lang="en-US" altLang="en-US" sz="2200">
                <a:solidFill>
                  <a:srgbClr val="FF0000"/>
                </a:solidFill>
                <a:cs typeface="Times New Roman" panose="02020603050405020304" pitchFamily="18" charset="0"/>
              </a:rPr>
              <a:t>(Partial Functional dependency)</a:t>
            </a:r>
            <a:endParaRPr lang="en-US" altLang="en-US" sz="2200">
              <a:cs typeface="Times New Roman" panose="02020603050405020304" pitchFamily="18" charset="0"/>
            </a:endParaRPr>
          </a:p>
          <a:p>
            <a:pPr algn="just">
              <a:buFont typeface="Arial" panose="020B0604020202020204" pitchFamily="34" charset="0"/>
              <a:buNone/>
            </a:pPr>
            <a:r>
              <a:rPr lang="en-US" altLang="en-US" sz="2200">
                <a:cs typeface="Times New Roman" panose="02020603050405020304" pitchFamily="18" charset="0"/>
              </a:rPr>
              <a:t>	{Pname,Plocation } is also  partial dependent on Pnumber, which is only the part of the primary key. Therefore FD3 is not satisfied second normal form</a:t>
            </a:r>
            <a:endParaRPr lang="en-US" altLang="en-US" sz="2200"/>
          </a:p>
          <a:p>
            <a:pPr algn="just">
              <a:buFont typeface="Arial" panose="020B0604020202020204" pitchFamily="34" charset="0"/>
              <a:buNone/>
            </a:pPr>
            <a:endParaRPr lang="en-US" altLang="en-US" sz="2200"/>
          </a:p>
        </p:txBody>
      </p:sp>
      <p:pic>
        <p:nvPicPr>
          <p:cNvPr id="205827" name="Picture 3">
            <a:extLst>
              <a:ext uri="{FF2B5EF4-FFF2-40B4-BE49-F238E27FC236}">
                <a16:creationId xmlns="" xmlns:a16="http://schemas.microsoft.com/office/drawing/2014/main" id="{08AD1DC7-00E0-4C5B-8F48-6B94FDAA7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2357438"/>
            <a:ext cx="52578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3" name="Rectangle 8">
            <a:extLst>
              <a:ext uri="{FF2B5EF4-FFF2-40B4-BE49-F238E27FC236}">
                <a16:creationId xmlns="" xmlns:a16="http://schemas.microsoft.com/office/drawing/2014/main" id="{202F4927-D002-4172-B287-1E86727DC002}"/>
              </a:ext>
            </a:extLst>
          </p:cNvPr>
          <p:cNvSpPr>
            <a:spLocks noChangeArrowheads="1"/>
          </p:cNvSpPr>
          <p:nvPr/>
        </p:nvSpPr>
        <p:spPr bwMode="auto">
          <a:xfrm>
            <a:off x="928688" y="1071563"/>
            <a:ext cx="50911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 typeface="Arial" panose="020B0604020202020204" pitchFamily="34" charset="0"/>
              <a:buNone/>
            </a:pPr>
            <a:r>
              <a:rPr lang="en-US" altLang="en-US" sz="2200">
                <a:solidFill>
                  <a:srgbClr val="0070C0"/>
                </a:solidFill>
                <a:latin typeface="Arial" panose="020B0604020202020204" pitchFamily="34" charset="0"/>
              </a:rPr>
              <a:t>FD1= {SSN,Pnumber} </a:t>
            </a:r>
            <a:r>
              <a:rPr lang="en-US" altLang="en-US" sz="2200">
                <a:solidFill>
                  <a:srgbClr val="0070C0"/>
                </a:solidFill>
                <a:latin typeface="Arial" panose="020B0604020202020204" pitchFamily="34" charset="0"/>
                <a:cs typeface="Times New Roman" panose="02020603050405020304" pitchFamily="18" charset="0"/>
              </a:rPr>
              <a:t>-&gt; hours</a:t>
            </a:r>
            <a:endParaRPr lang="en-US" altLang="en-US" sz="2200">
              <a:solidFill>
                <a:srgbClr val="0070C0"/>
              </a:solidFill>
              <a:latin typeface="Arial" panose="020B0604020202020204" pitchFamily="34" charset="0"/>
            </a:endParaRPr>
          </a:p>
          <a:p>
            <a:pPr algn="just">
              <a:spcBef>
                <a:spcPct val="0"/>
              </a:spcBef>
              <a:buFont typeface="Arial" panose="020B0604020202020204" pitchFamily="34" charset="0"/>
              <a:buNone/>
            </a:pPr>
            <a:r>
              <a:rPr lang="en-US" altLang="en-US" sz="2200">
                <a:solidFill>
                  <a:srgbClr val="0070C0"/>
                </a:solidFill>
                <a:latin typeface="Arial" panose="020B0604020202020204" pitchFamily="34" charset="0"/>
              </a:rPr>
              <a:t>FD2= {SSN}</a:t>
            </a:r>
            <a:r>
              <a:rPr lang="en-US" altLang="en-US" sz="2200">
                <a:solidFill>
                  <a:srgbClr val="0070C0"/>
                </a:solidFill>
                <a:latin typeface="Arial" panose="020B0604020202020204" pitchFamily="34" charset="0"/>
                <a:cs typeface="Times New Roman" panose="02020603050405020304" pitchFamily="18" charset="0"/>
              </a:rPr>
              <a:t> -&gt; ename</a:t>
            </a:r>
            <a:endParaRPr lang="en-US" altLang="en-US" sz="2200">
              <a:solidFill>
                <a:srgbClr val="0070C0"/>
              </a:solidFill>
              <a:latin typeface="Arial" panose="020B0604020202020204" pitchFamily="34" charset="0"/>
            </a:endParaRPr>
          </a:p>
          <a:p>
            <a:pPr algn="just">
              <a:spcBef>
                <a:spcPct val="0"/>
              </a:spcBef>
              <a:buFont typeface="Arial" panose="020B0604020202020204" pitchFamily="34" charset="0"/>
              <a:buNone/>
            </a:pPr>
            <a:r>
              <a:rPr lang="en-US" altLang="en-US" sz="2200">
                <a:solidFill>
                  <a:srgbClr val="0070C0"/>
                </a:solidFill>
                <a:latin typeface="Arial" panose="020B0604020202020204" pitchFamily="34" charset="0"/>
              </a:rPr>
              <a:t>FD3={Pnumber} </a:t>
            </a:r>
            <a:r>
              <a:rPr lang="en-US" altLang="en-US" sz="2200">
                <a:solidFill>
                  <a:srgbClr val="0070C0"/>
                </a:solidFill>
                <a:latin typeface="Arial" panose="020B0604020202020204" pitchFamily="34" charset="0"/>
                <a:cs typeface="Times New Roman" panose="02020603050405020304" pitchFamily="18" charset="0"/>
              </a:rPr>
              <a:t>-&gt; {Pname,plocation}</a:t>
            </a:r>
            <a:endParaRPr lang="en-US" altLang="en-US" sz="2200">
              <a:latin typeface="Arial" panose="020B0604020202020204" pitchFamily="34" charset="0"/>
            </a:endParaRPr>
          </a:p>
        </p:txBody>
      </p:sp>
      <p:pic>
        <p:nvPicPr>
          <p:cNvPr id="113674" name="Picture 10">
            <a:extLst>
              <a:ext uri="{FF2B5EF4-FFF2-40B4-BE49-F238E27FC236}">
                <a16:creationId xmlns="" xmlns:a16="http://schemas.microsoft.com/office/drawing/2014/main" id="{D9B6790D-BC2A-4F0A-A96F-E8C684F630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5827"/>
                                        </p:tgtEl>
                                        <p:attrNameLst>
                                          <p:attrName>style.visibility</p:attrName>
                                        </p:attrNameLst>
                                      </p:cBhvr>
                                      <p:to>
                                        <p:strVal val="visible"/>
                                      </p:to>
                                    </p:set>
                                    <p:anim calcmode="lin" valueType="num">
                                      <p:cBhvr additive="base">
                                        <p:cTn id="7" dur="500" fill="hold"/>
                                        <p:tgtEl>
                                          <p:spTgt spid="205827"/>
                                        </p:tgtEl>
                                        <p:attrNameLst>
                                          <p:attrName>ppt_x</p:attrName>
                                        </p:attrNameLst>
                                      </p:cBhvr>
                                      <p:tavLst>
                                        <p:tav tm="0">
                                          <p:val>
                                            <p:strVal val="#ppt_x"/>
                                          </p:val>
                                        </p:tav>
                                        <p:tav tm="100000">
                                          <p:val>
                                            <p:strVal val="#ppt_x"/>
                                          </p:val>
                                        </p:tav>
                                      </p:tavLst>
                                    </p:anim>
                                    <p:anim calcmode="lin" valueType="num">
                                      <p:cBhvr additive="base">
                                        <p:cTn id="8" dur="500" fill="hold"/>
                                        <p:tgtEl>
                                          <p:spTgt spid="2058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anim calcmode="lin" valueType="num">
                                      <p:cBhvr additive="base">
                                        <p:cTn id="1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anim calcmode="lin" valueType="num">
                                      <p:cBhvr additive="base">
                                        <p:cTn id="19"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anim calcmode="lin" valueType="num">
                                      <p:cBhvr additive="base">
                                        <p:cTn id="25"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9" end="9"/>
                                            </p:txEl>
                                          </p:spTgt>
                                        </p:tgtEl>
                                        <p:attrNameLst>
                                          <p:attrName>style.visibility</p:attrName>
                                        </p:attrNameLst>
                                      </p:cBhvr>
                                      <p:to>
                                        <p:strVal val="visible"/>
                                      </p:to>
                                    </p:set>
                                    <p:anim calcmode="lin" valueType="num">
                                      <p:cBhvr additive="base">
                                        <p:cTn id="31"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10" end="10"/>
                                            </p:txEl>
                                          </p:spTgt>
                                        </p:tgtEl>
                                        <p:attrNameLst>
                                          <p:attrName>style.visibility</p:attrName>
                                        </p:attrNameLst>
                                      </p:cBhvr>
                                      <p:to>
                                        <p:strVal val="visible"/>
                                      </p:to>
                                    </p:set>
                                    <p:anim calcmode="lin" valueType="num">
                                      <p:cBhvr additive="base">
                                        <p:cTn id="37"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4AE82A0-9C7F-4C4C-B741-170835D40BD3}"/>
              </a:ext>
            </a:extLst>
          </p:cNvPr>
          <p:cNvSpPr>
            <a:spLocks noGrp="1"/>
          </p:cNvSpPr>
          <p:nvPr>
            <p:ph type="dt" sz="quarter" idx="10"/>
          </p:nvPr>
        </p:nvSpPr>
        <p:spPr/>
        <p:txBody>
          <a:bodyPr/>
          <a:lstStyle/>
          <a:p>
            <a:pPr>
              <a:defRPr/>
            </a:pPr>
            <a:fld id="{08CB2E1D-DC41-42D6-9DF5-A4C8C72FBBFA}" type="datetime1">
              <a:rPr lang="en-US" smtClean="0"/>
              <a:t>10/12/2023</a:t>
            </a:fld>
            <a:endParaRPr lang="en-US"/>
          </a:p>
        </p:txBody>
      </p:sp>
      <p:sp>
        <p:nvSpPr>
          <p:cNvPr id="5" name="Footer Placeholder 4">
            <a:extLst>
              <a:ext uri="{FF2B5EF4-FFF2-40B4-BE49-F238E27FC236}">
                <a16:creationId xmlns="" xmlns:a16="http://schemas.microsoft.com/office/drawing/2014/main" id="{08654AC1-FB1E-4128-ABC6-18D9EA88278E}"/>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14692" name="Slide Number Placeholder 5">
            <a:extLst>
              <a:ext uri="{FF2B5EF4-FFF2-40B4-BE49-F238E27FC236}">
                <a16:creationId xmlns="" xmlns:a16="http://schemas.microsoft.com/office/drawing/2014/main" id="{E275927C-1D56-4A8E-84AF-645ED3CE808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0E639E-F172-4250-BC44-3819A17A9579}" type="slidenum">
              <a:rPr lang="en-US" altLang="en-US" sz="1200" smtClean="0">
                <a:solidFill>
                  <a:srgbClr val="898989"/>
                </a:solidFill>
              </a:rPr>
              <a:pPr>
                <a:spcBef>
                  <a:spcPct val="0"/>
                </a:spcBef>
                <a:buFontTx/>
                <a:buNone/>
              </a:pPr>
              <a:t>109</a:t>
            </a:fld>
            <a:endParaRPr lang="en-US" altLang="en-US" sz="1200">
              <a:solidFill>
                <a:srgbClr val="898989"/>
              </a:solidFill>
            </a:endParaRPr>
          </a:p>
        </p:txBody>
      </p:sp>
      <p:sp>
        <p:nvSpPr>
          <p:cNvPr id="7" name="Title 1">
            <a:extLst>
              <a:ext uri="{FF2B5EF4-FFF2-40B4-BE49-F238E27FC236}">
                <a16:creationId xmlns="" xmlns:a16="http://schemas.microsoft.com/office/drawing/2014/main" id="{5CEDC8C5-7FA9-4C3F-955C-EF84BE5B483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a:solidFill>
                  <a:srgbClr val="FF0000"/>
                </a:solidFill>
              </a:rPr>
              <a:t>Example(CO3) </a:t>
            </a:r>
            <a:endParaRPr lang="en-US" sz="3200" b="1" dirty="0">
              <a:solidFill>
                <a:srgbClr val="FF0000"/>
              </a:solidFill>
              <a:effectLst>
                <a:outerShdw blurRad="38100" dist="38100" dir="2700000" algn="tl">
                  <a:srgbClr val="000000">
                    <a:alpha val="43137"/>
                  </a:srgbClr>
                </a:outerShdw>
              </a:effectLst>
            </a:endParaRPr>
          </a:p>
        </p:txBody>
      </p:sp>
      <p:pic>
        <p:nvPicPr>
          <p:cNvPr id="114694" name="Picture 2" descr="E:\NIET\Project\xLogo11.png.pagespeed.ic.pydHLuCQEZ.png">
            <a:extLst>
              <a:ext uri="{FF2B5EF4-FFF2-40B4-BE49-F238E27FC236}">
                <a16:creationId xmlns="" xmlns:a16="http://schemas.microsoft.com/office/drawing/2014/main" id="{F2469232-46CB-42D7-999B-F47353225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9">
            <a:extLst>
              <a:ext uri="{FF2B5EF4-FFF2-40B4-BE49-F238E27FC236}">
                <a16:creationId xmlns="" xmlns:a16="http://schemas.microsoft.com/office/drawing/2014/main" id="{9C3C6480-3FAF-4952-BF3E-14C49EF0BE1B}"/>
              </a:ext>
            </a:extLst>
          </p:cNvPr>
          <p:cNvSpPr>
            <a:spLocks noGrp="1"/>
          </p:cNvSpPr>
          <p:nvPr>
            <p:ph idx="1"/>
          </p:nvPr>
        </p:nvSpPr>
        <p:spPr>
          <a:xfrm>
            <a:off x="228600" y="838200"/>
            <a:ext cx="8763000" cy="5410200"/>
          </a:xfrm>
        </p:spPr>
        <p:txBody>
          <a:bodyPr/>
          <a:lstStyle/>
          <a:p>
            <a:pPr algn="just">
              <a:buFont typeface="Arial" panose="020B0604020202020204" pitchFamily="34" charset="0"/>
              <a:buNone/>
            </a:pPr>
            <a:r>
              <a:rPr lang="en-US" altLang="en-US" sz="2400" b="1" i="1">
                <a:solidFill>
                  <a:srgbClr val="C00000"/>
                </a:solidFill>
              </a:rPr>
              <a:t>Solution :- </a:t>
            </a:r>
          </a:p>
          <a:p>
            <a:pPr algn="just">
              <a:buFont typeface="Arial" panose="020B0604020202020204" pitchFamily="34" charset="0"/>
              <a:buNone/>
            </a:pPr>
            <a:r>
              <a:rPr lang="en-US" altLang="en-US" sz="2200">
                <a:cs typeface="Times New Roman" panose="02020603050405020304" pitchFamily="18" charset="0"/>
              </a:rPr>
              <a:t>	To bring relation EMP_PROJ into second normal form, We decompose the relation </a:t>
            </a:r>
            <a:endParaRPr lang="en-US" altLang="en-US" sz="2200"/>
          </a:p>
          <a:p>
            <a:pPr algn="just">
              <a:buFont typeface="Arial" panose="020B0604020202020204" pitchFamily="34" charset="0"/>
              <a:buNone/>
            </a:pPr>
            <a:endParaRPr lang="en-US" altLang="en-US" sz="2400">
              <a:cs typeface="Times New Roman" panose="02020603050405020304" pitchFamily="18" charset="0"/>
            </a:endParaRPr>
          </a:p>
          <a:p>
            <a:pPr algn="just">
              <a:buFont typeface="Arial" panose="020B0604020202020204" pitchFamily="34" charset="0"/>
              <a:buNone/>
            </a:pPr>
            <a:endParaRPr lang="en-US" altLang="en-US" sz="2400"/>
          </a:p>
          <a:p>
            <a:pPr algn="just">
              <a:buFont typeface="Arial" panose="020B0604020202020204" pitchFamily="34" charset="0"/>
              <a:buNone/>
            </a:pPr>
            <a:endParaRPr lang="en-US" altLang="en-US" sz="2400"/>
          </a:p>
        </p:txBody>
      </p:sp>
      <p:pic>
        <p:nvPicPr>
          <p:cNvPr id="105481" name="Picture 9">
            <a:extLst>
              <a:ext uri="{FF2B5EF4-FFF2-40B4-BE49-F238E27FC236}">
                <a16:creationId xmlns="" xmlns:a16="http://schemas.microsoft.com/office/drawing/2014/main" id="{0C4A4692-0878-465A-A16F-44D1DE7BF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563" y="2357438"/>
            <a:ext cx="45529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3" name="Picture 11">
            <a:extLst>
              <a:ext uri="{FF2B5EF4-FFF2-40B4-BE49-F238E27FC236}">
                <a16:creationId xmlns="" xmlns:a16="http://schemas.microsoft.com/office/drawing/2014/main" id="{18A07295-DA9A-4331-9708-F882D43279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3429000"/>
            <a:ext cx="1143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5" name="Picture 13">
            <a:extLst>
              <a:ext uri="{FF2B5EF4-FFF2-40B4-BE49-F238E27FC236}">
                <a16:creationId xmlns="" xmlns:a16="http://schemas.microsoft.com/office/drawing/2014/main" id="{235B7167-9304-49B3-A823-7287C828E7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75" y="4143375"/>
            <a:ext cx="24193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7" name="Picture 15">
            <a:extLst>
              <a:ext uri="{FF2B5EF4-FFF2-40B4-BE49-F238E27FC236}">
                <a16:creationId xmlns="" xmlns:a16="http://schemas.microsoft.com/office/drawing/2014/main" id="{A70E2482-A993-40B0-8911-BC4D0F73AA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7688" y="4357688"/>
            <a:ext cx="16097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9" name="Picture 17">
            <a:extLst>
              <a:ext uri="{FF2B5EF4-FFF2-40B4-BE49-F238E27FC236}">
                <a16:creationId xmlns="" xmlns:a16="http://schemas.microsoft.com/office/drawing/2014/main" id="{37442C01-8495-4186-8BE9-D063891E0B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4100" y="4357688"/>
            <a:ext cx="27955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01" name="Picture 12">
            <a:extLst>
              <a:ext uri="{FF2B5EF4-FFF2-40B4-BE49-F238E27FC236}">
                <a16:creationId xmlns="" xmlns:a16="http://schemas.microsoft.com/office/drawing/2014/main" id="{7D5C7DD5-3E21-4772-B1B5-3526D554AB1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5481"/>
                                        </p:tgtEl>
                                        <p:attrNameLst>
                                          <p:attrName>style.visibility</p:attrName>
                                        </p:attrNameLst>
                                      </p:cBhvr>
                                      <p:to>
                                        <p:strVal val="visible"/>
                                      </p:to>
                                    </p:set>
                                    <p:anim calcmode="lin" valueType="num">
                                      <p:cBhvr additive="base">
                                        <p:cTn id="19" dur="500" fill="hold"/>
                                        <p:tgtEl>
                                          <p:spTgt spid="105481"/>
                                        </p:tgtEl>
                                        <p:attrNameLst>
                                          <p:attrName>ppt_x</p:attrName>
                                        </p:attrNameLst>
                                      </p:cBhvr>
                                      <p:tavLst>
                                        <p:tav tm="0">
                                          <p:val>
                                            <p:strVal val="#ppt_x"/>
                                          </p:val>
                                        </p:tav>
                                        <p:tav tm="100000">
                                          <p:val>
                                            <p:strVal val="#ppt_x"/>
                                          </p:val>
                                        </p:tav>
                                      </p:tavLst>
                                    </p:anim>
                                    <p:anim calcmode="lin" valueType="num">
                                      <p:cBhvr additive="base">
                                        <p:cTn id="20" dur="500" fill="hold"/>
                                        <p:tgtEl>
                                          <p:spTgt spid="10548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5483"/>
                                        </p:tgtEl>
                                        <p:attrNameLst>
                                          <p:attrName>style.visibility</p:attrName>
                                        </p:attrNameLst>
                                      </p:cBhvr>
                                      <p:to>
                                        <p:strVal val="visible"/>
                                      </p:to>
                                    </p:set>
                                    <p:anim calcmode="lin" valueType="num">
                                      <p:cBhvr additive="base">
                                        <p:cTn id="25" dur="500" fill="hold"/>
                                        <p:tgtEl>
                                          <p:spTgt spid="105483"/>
                                        </p:tgtEl>
                                        <p:attrNameLst>
                                          <p:attrName>ppt_x</p:attrName>
                                        </p:attrNameLst>
                                      </p:cBhvr>
                                      <p:tavLst>
                                        <p:tav tm="0">
                                          <p:val>
                                            <p:strVal val="#ppt_x"/>
                                          </p:val>
                                        </p:tav>
                                        <p:tav tm="100000">
                                          <p:val>
                                            <p:strVal val="#ppt_x"/>
                                          </p:val>
                                        </p:tav>
                                      </p:tavLst>
                                    </p:anim>
                                    <p:anim calcmode="lin" valueType="num">
                                      <p:cBhvr additive="base">
                                        <p:cTn id="26" dur="500" fill="hold"/>
                                        <p:tgtEl>
                                          <p:spTgt spid="10548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5485"/>
                                        </p:tgtEl>
                                        <p:attrNameLst>
                                          <p:attrName>style.visibility</p:attrName>
                                        </p:attrNameLst>
                                      </p:cBhvr>
                                      <p:to>
                                        <p:strVal val="visible"/>
                                      </p:to>
                                    </p:set>
                                    <p:anim calcmode="lin" valueType="num">
                                      <p:cBhvr additive="base">
                                        <p:cTn id="31" dur="500" fill="hold"/>
                                        <p:tgtEl>
                                          <p:spTgt spid="105485"/>
                                        </p:tgtEl>
                                        <p:attrNameLst>
                                          <p:attrName>ppt_x</p:attrName>
                                        </p:attrNameLst>
                                      </p:cBhvr>
                                      <p:tavLst>
                                        <p:tav tm="0">
                                          <p:val>
                                            <p:strVal val="#ppt_x"/>
                                          </p:val>
                                        </p:tav>
                                        <p:tav tm="100000">
                                          <p:val>
                                            <p:strVal val="#ppt_x"/>
                                          </p:val>
                                        </p:tav>
                                      </p:tavLst>
                                    </p:anim>
                                    <p:anim calcmode="lin" valueType="num">
                                      <p:cBhvr additive="base">
                                        <p:cTn id="32" dur="500" fill="hold"/>
                                        <p:tgtEl>
                                          <p:spTgt spid="10548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5487"/>
                                        </p:tgtEl>
                                        <p:attrNameLst>
                                          <p:attrName>style.visibility</p:attrName>
                                        </p:attrNameLst>
                                      </p:cBhvr>
                                      <p:to>
                                        <p:strVal val="visible"/>
                                      </p:to>
                                    </p:set>
                                    <p:anim calcmode="lin" valueType="num">
                                      <p:cBhvr additive="base">
                                        <p:cTn id="37" dur="500" fill="hold"/>
                                        <p:tgtEl>
                                          <p:spTgt spid="105487"/>
                                        </p:tgtEl>
                                        <p:attrNameLst>
                                          <p:attrName>ppt_x</p:attrName>
                                        </p:attrNameLst>
                                      </p:cBhvr>
                                      <p:tavLst>
                                        <p:tav tm="0">
                                          <p:val>
                                            <p:strVal val="#ppt_x"/>
                                          </p:val>
                                        </p:tav>
                                        <p:tav tm="100000">
                                          <p:val>
                                            <p:strVal val="#ppt_x"/>
                                          </p:val>
                                        </p:tav>
                                      </p:tavLst>
                                    </p:anim>
                                    <p:anim calcmode="lin" valueType="num">
                                      <p:cBhvr additive="base">
                                        <p:cTn id="38" dur="500" fill="hold"/>
                                        <p:tgtEl>
                                          <p:spTgt spid="10548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05489"/>
                                        </p:tgtEl>
                                        <p:attrNameLst>
                                          <p:attrName>style.visibility</p:attrName>
                                        </p:attrNameLst>
                                      </p:cBhvr>
                                      <p:to>
                                        <p:strVal val="visible"/>
                                      </p:to>
                                    </p:set>
                                    <p:anim calcmode="lin" valueType="num">
                                      <p:cBhvr additive="base">
                                        <p:cTn id="43" dur="500" fill="hold"/>
                                        <p:tgtEl>
                                          <p:spTgt spid="105489"/>
                                        </p:tgtEl>
                                        <p:attrNameLst>
                                          <p:attrName>ppt_x</p:attrName>
                                        </p:attrNameLst>
                                      </p:cBhvr>
                                      <p:tavLst>
                                        <p:tav tm="0">
                                          <p:val>
                                            <p:strVal val="#ppt_x"/>
                                          </p:val>
                                        </p:tav>
                                        <p:tav tm="100000">
                                          <p:val>
                                            <p:strVal val="#ppt_x"/>
                                          </p:val>
                                        </p:tav>
                                      </p:tavLst>
                                    </p:anim>
                                    <p:anim calcmode="lin" valueType="num">
                                      <p:cBhvr additive="base">
                                        <p:cTn id="44" dur="500" fill="hold"/>
                                        <p:tgtEl>
                                          <p:spTgt spid="1054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4EBDB3D-FB4D-470D-A9FF-534D22F3878B}"/>
              </a:ext>
            </a:extLst>
          </p:cNvPr>
          <p:cNvSpPr>
            <a:spLocks noGrp="1"/>
          </p:cNvSpPr>
          <p:nvPr>
            <p:ph type="dt" sz="quarter" idx="10"/>
          </p:nvPr>
        </p:nvSpPr>
        <p:spPr/>
        <p:txBody>
          <a:bodyPr/>
          <a:lstStyle/>
          <a:p>
            <a:pPr>
              <a:defRPr/>
            </a:pPr>
            <a:fld id="{DF0A6144-0843-45D1-B978-2392C6DA69B4}" type="datetime1">
              <a:rPr lang="en-US" smtClean="0"/>
              <a:t>10/12/2023</a:t>
            </a:fld>
            <a:endParaRPr lang="en-US"/>
          </a:p>
        </p:txBody>
      </p:sp>
      <p:sp>
        <p:nvSpPr>
          <p:cNvPr id="5" name="Footer Placeholder 4">
            <a:extLst>
              <a:ext uri="{FF2B5EF4-FFF2-40B4-BE49-F238E27FC236}">
                <a16:creationId xmlns="" xmlns:a16="http://schemas.microsoft.com/office/drawing/2014/main" id="{627563D6-9489-4B83-AC57-A27BC4F0DF75}"/>
              </a:ext>
            </a:extLst>
          </p:cNvPr>
          <p:cNvSpPr>
            <a:spLocks noGrp="1"/>
          </p:cNvSpPr>
          <p:nvPr>
            <p:ph type="ftr" sz="quarter" idx="11"/>
          </p:nvPr>
        </p:nvSpPr>
        <p:spPr>
          <a:xfrm>
            <a:off x="2514600" y="6356350"/>
            <a:ext cx="5029200" cy="365125"/>
          </a:xfrm>
        </p:spPr>
        <p:txBody>
          <a:bodyPr/>
          <a:lstStyle/>
          <a:p>
            <a:pPr>
              <a:defRPr/>
            </a:pPr>
            <a:r>
              <a:rPr lang="en-IN" smtClean="0"/>
              <a:t>Sana Anjum      DBMS             Unit-3</a:t>
            </a:r>
            <a:endParaRPr lang="en-US"/>
          </a:p>
        </p:txBody>
      </p:sp>
      <p:sp>
        <p:nvSpPr>
          <p:cNvPr id="19460" name="Slide Number Placeholder 5">
            <a:extLst>
              <a:ext uri="{FF2B5EF4-FFF2-40B4-BE49-F238E27FC236}">
                <a16:creationId xmlns="" xmlns:a16="http://schemas.microsoft.com/office/drawing/2014/main" id="{E1153670-50C9-4434-8D48-75A083B085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4DC5C15-D50B-48B9-AC6A-9C9C4223F119}" type="slidenum">
              <a:rPr lang="en-US" altLang="en-US" sz="1200" smtClean="0">
                <a:solidFill>
                  <a:srgbClr val="898989"/>
                </a:solidFill>
              </a:rPr>
              <a:pPr>
                <a:spcBef>
                  <a:spcPct val="0"/>
                </a:spcBef>
                <a:buFontTx/>
                <a:buNone/>
              </a:pPr>
              <a:t>11</a:t>
            </a:fld>
            <a:endParaRPr lang="en-US" altLang="en-US" sz="1200">
              <a:solidFill>
                <a:srgbClr val="898989"/>
              </a:solidFill>
            </a:endParaRPr>
          </a:p>
        </p:txBody>
      </p:sp>
      <p:sp>
        <p:nvSpPr>
          <p:cNvPr id="7" name="Title 1">
            <a:extLst>
              <a:ext uri="{FF2B5EF4-FFF2-40B4-BE49-F238E27FC236}">
                <a16:creationId xmlns="" xmlns:a16="http://schemas.microsoft.com/office/drawing/2014/main" id="{7D96BA4E-F01C-40D5-A740-06106E805B4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COs and POs  Mapping</a:t>
            </a:r>
          </a:p>
        </p:txBody>
      </p:sp>
      <p:pic>
        <p:nvPicPr>
          <p:cNvPr id="19462" name="Picture 2" descr="E:\NIET\Project\xLogo11.png.pagespeed.ic.pydHLuCQEZ.png">
            <a:extLst>
              <a:ext uri="{FF2B5EF4-FFF2-40B4-BE49-F238E27FC236}">
                <a16:creationId xmlns="" xmlns:a16="http://schemas.microsoft.com/office/drawing/2014/main" id="{B186927B-8308-4D79-827E-7D4CB4D48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Content Placeholder 1">
            <a:extLst>
              <a:ext uri="{FF2B5EF4-FFF2-40B4-BE49-F238E27FC236}">
                <a16:creationId xmlns="" xmlns:a16="http://schemas.microsoft.com/office/drawing/2014/main" id="{08112D52-9EB4-41FB-998A-19FC3493EE1B}"/>
              </a:ext>
            </a:extLst>
          </p:cNvPr>
          <p:cNvGraphicFramePr>
            <a:graphicFrameLocks/>
          </p:cNvGraphicFramePr>
          <p:nvPr/>
        </p:nvGraphicFramePr>
        <p:xfrm>
          <a:off x="533400" y="1492250"/>
          <a:ext cx="8000999" cy="4527552"/>
        </p:xfrm>
        <a:graphic>
          <a:graphicData uri="http://schemas.openxmlformats.org/drawingml/2006/table">
            <a:tbl>
              <a:tblPr firstRow="1" firstCol="1" bandRow="1">
                <a:tableStyleId>{5C22544A-7EE6-4342-B048-85BDC9FD1C3A}</a:tableStyleId>
              </a:tblPr>
              <a:tblGrid>
                <a:gridCol w="1045544">
                  <a:extLst>
                    <a:ext uri="{9D8B030D-6E8A-4147-A177-3AD203B41FA5}">
                      <a16:colId xmlns="" xmlns:a16="http://schemas.microsoft.com/office/drawing/2014/main" val="20000"/>
                    </a:ext>
                  </a:extLst>
                </a:gridCol>
                <a:gridCol w="553613">
                  <a:extLst>
                    <a:ext uri="{9D8B030D-6E8A-4147-A177-3AD203B41FA5}">
                      <a16:colId xmlns="" xmlns:a16="http://schemas.microsoft.com/office/drawing/2014/main" val="20001"/>
                    </a:ext>
                  </a:extLst>
                </a:gridCol>
                <a:gridCol w="553613">
                  <a:extLst>
                    <a:ext uri="{9D8B030D-6E8A-4147-A177-3AD203B41FA5}">
                      <a16:colId xmlns="" xmlns:a16="http://schemas.microsoft.com/office/drawing/2014/main" val="20002"/>
                    </a:ext>
                  </a:extLst>
                </a:gridCol>
                <a:gridCol w="553613">
                  <a:extLst>
                    <a:ext uri="{9D8B030D-6E8A-4147-A177-3AD203B41FA5}">
                      <a16:colId xmlns="" xmlns:a16="http://schemas.microsoft.com/office/drawing/2014/main" val="20003"/>
                    </a:ext>
                  </a:extLst>
                </a:gridCol>
                <a:gridCol w="553613">
                  <a:extLst>
                    <a:ext uri="{9D8B030D-6E8A-4147-A177-3AD203B41FA5}">
                      <a16:colId xmlns="" xmlns:a16="http://schemas.microsoft.com/office/drawing/2014/main" val="20004"/>
                    </a:ext>
                  </a:extLst>
                </a:gridCol>
                <a:gridCol w="553613">
                  <a:extLst>
                    <a:ext uri="{9D8B030D-6E8A-4147-A177-3AD203B41FA5}">
                      <a16:colId xmlns="" xmlns:a16="http://schemas.microsoft.com/office/drawing/2014/main" val="20005"/>
                    </a:ext>
                  </a:extLst>
                </a:gridCol>
                <a:gridCol w="553613">
                  <a:extLst>
                    <a:ext uri="{9D8B030D-6E8A-4147-A177-3AD203B41FA5}">
                      <a16:colId xmlns="" xmlns:a16="http://schemas.microsoft.com/office/drawing/2014/main" val="20006"/>
                    </a:ext>
                  </a:extLst>
                </a:gridCol>
                <a:gridCol w="553613">
                  <a:extLst>
                    <a:ext uri="{9D8B030D-6E8A-4147-A177-3AD203B41FA5}">
                      <a16:colId xmlns="" xmlns:a16="http://schemas.microsoft.com/office/drawing/2014/main" val="20007"/>
                    </a:ext>
                  </a:extLst>
                </a:gridCol>
                <a:gridCol w="553613">
                  <a:extLst>
                    <a:ext uri="{9D8B030D-6E8A-4147-A177-3AD203B41FA5}">
                      <a16:colId xmlns="" xmlns:a16="http://schemas.microsoft.com/office/drawing/2014/main" val="20008"/>
                    </a:ext>
                  </a:extLst>
                </a:gridCol>
                <a:gridCol w="553613">
                  <a:extLst>
                    <a:ext uri="{9D8B030D-6E8A-4147-A177-3AD203B41FA5}">
                      <a16:colId xmlns="" xmlns:a16="http://schemas.microsoft.com/office/drawing/2014/main" val="20009"/>
                    </a:ext>
                  </a:extLst>
                </a:gridCol>
                <a:gridCol w="657646">
                  <a:extLst>
                    <a:ext uri="{9D8B030D-6E8A-4147-A177-3AD203B41FA5}">
                      <a16:colId xmlns="" xmlns:a16="http://schemas.microsoft.com/office/drawing/2014/main" val="20010"/>
                    </a:ext>
                  </a:extLst>
                </a:gridCol>
                <a:gridCol w="685997">
                  <a:extLst>
                    <a:ext uri="{9D8B030D-6E8A-4147-A177-3AD203B41FA5}">
                      <a16:colId xmlns="" xmlns:a16="http://schemas.microsoft.com/office/drawing/2014/main" val="20011"/>
                    </a:ext>
                  </a:extLst>
                </a:gridCol>
                <a:gridCol w="629295">
                  <a:extLst>
                    <a:ext uri="{9D8B030D-6E8A-4147-A177-3AD203B41FA5}">
                      <a16:colId xmlns="" xmlns:a16="http://schemas.microsoft.com/office/drawing/2014/main" val="20012"/>
                    </a:ext>
                  </a:extLst>
                </a:gridCol>
              </a:tblGrid>
              <a:tr h="1042866">
                <a:tc>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PO3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PO4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PO5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PO7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PO8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PO9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PO10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PO11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0000"/>
                  </a:ext>
                </a:extLst>
              </a:tr>
              <a:tr h="580781">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1"/>
                  </a:ext>
                </a:extLst>
              </a:tr>
              <a:tr h="58078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extLst>
                  <a:ext uri="{0D108BD9-81ED-4DB2-BD59-A6C34878D82A}">
                    <a16:rowId xmlns="" xmlns:a16="http://schemas.microsoft.com/office/drawing/2014/main" val="10002"/>
                  </a:ext>
                </a:extLst>
              </a:tr>
              <a:tr h="58078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dirty="0">
                          <a:solidFill>
                            <a:schemeClr val="tx1"/>
                          </a:solidFill>
                          <a:effectLst/>
                        </a:rPr>
                        <a:t>2</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solidFill>
                            <a:schemeClr val="tx1"/>
                          </a:solidFill>
                          <a:effectLst/>
                        </a:rPr>
                        <a:t>3</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solidFill>
                            <a:schemeClr val="tx1"/>
                          </a:solidFill>
                          <a:effectLst/>
                        </a:rPr>
                        <a:t>3</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solidFill>
                            <a:schemeClr val="tx1"/>
                          </a:solidFill>
                          <a:effectLst/>
                        </a:rPr>
                        <a:t>3</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solidFill>
                            <a:schemeClr val="tx1"/>
                          </a:solidFill>
                          <a:effectLst/>
                        </a:rPr>
                        <a:t>3</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solidFill>
                            <a:schemeClr val="tx1"/>
                          </a:solidFill>
                          <a:effectLst/>
                        </a:rPr>
                        <a:t>2</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solidFill>
                            <a:schemeClr val="tx1"/>
                          </a:solidFill>
                          <a:effectLst/>
                        </a:rPr>
                        <a:t>2</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solidFill>
                            <a:schemeClr val="tx1"/>
                          </a:solidFill>
                          <a:effectLst/>
                        </a:rPr>
                        <a:t>2</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solidFill>
                            <a:schemeClr val="tx1"/>
                          </a:solidFill>
                          <a:effectLst/>
                        </a:rPr>
                        <a:t>2</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solidFill>
                            <a:schemeClr val="tx1"/>
                          </a:solidFill>
                          <a:effectLst/>
                        </a:rPr>
                        <a:t>2</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solidFill>
                            <a:schemeClr val="tx1"/>
                          </a:solidFill>
                          <a:effectLst/>
                        </a:rPr>
                        <a:t>2</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solidFill>
                            <a:schemeClr val="tx1"/>
                          </a:solidFill>
                          <a:effectLst/>
                        </a:rPr>
                        <a:t>2</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3"/>
                  </a:ext>
                </a:extLst>
              </a:tr>
              <a:tr h="58078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extLst>
                  <a:ext uri="{0D108BD9-81ED-4DB2-BD59-A6C34878D82A}">
                    <a16:rowId xmlns="" xmlns:a16="http://schemas.microsoft.com/office/drawing/2014/main" val="10004"/>
                  </a:ext>
                </a:extLst>
              </a:tr>
              <a:tr h="58078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5"/>
                  </a:ext>
                </a:extLst>
              </a:tr>
              <a:tr h="580781">
                <a:tc>
                  <a:txBody>
                    <a:bodyPr/>
                    <a:lstStyle/>
                    <a:p>
                      <a:pPr algn="ctr">
                        <a:lnSpc>
                          <a:spcPct val="115000"/>
                        </a:lnSpc>
                        <a:spcAft>
                          <a:spcPts val="0"/>
                        </a:spcAft>
                      </a:pPr>
                      <a:r>
                        <a:rPr lang="en-US" sz="1400">
                          <a:effectLst/>
                        </a:rPr>
                        <a:t>AVG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2.80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2.60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2344801-9B2A-484D-BB0B-A4AA72110CC8}"/>
              </a:ext>
            </a:extLst>
          </p:cNvPr>
          <p:cNvSpPr>
            <a:spLocks noGrp="1"/>
          </p:cNvSpPr>
          <p:nvPr>
            <p:ph type="dt" sz="quarter" idx="10"/>
          </p:nvPr>
        </p:nvSpPr>
        <p:spPr/>
        <p:txBody>
          <a:bodyPr/>
          <a:lstStyle/>
          <a:p>
            <a:pPr>
              <a:defRPr/>
            </a:pPr>
            <a:fld id="{07852031-0333-4B8C-B8E9-B8975EA36366}" type="datetime1">
              <a:rPr lang="en-US" smtClean="0"/>
              <a:t>10/12/2023</a:t>
            </a:fld>
            <a:endParaRPr lang="en-US"/>
          </a:p>
        </p:txBody>
      </p:sp>
      <p:sp>
        <p:nvSpPr>
          <p:cNvPr id="5" name="Footer Placeholder 4">
            <a:extLst>
              <a:ext uri="{FF2B5EF4-FFF2-40B4-BE49-F238E27FC236}">
                <a16:creationId xmlns="" xmlns:a16="http://schemas.microsoft.com/office/drawing/2014/main" id="{90BE5133-F2CE-4327-BEC8-BCFFBD4E1A7F}"/>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15716" name="Slide Number Placeholder 5">
            <a:extLst>
              <a:ext uri="{FF2B5EF4-FFF2-40B4-BE49-F238E27FC236}">
                <a16:creationId xmlns="" xmlns:a16="http://schemas.microsoft.com/office/drawing/2014/main" id="{FF5B9F0C-491A-49F9-A6FE-969BE8F32B3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B1FCD6-978D-4186-BC89-AA913FDA8F6F}" type="slidenum">
              <a:rPr lang="en-US" altLang="en-US" sz="1200" smtClean="0">
                <a:solidFill>
                  <a:srgbClr val="898989"/>
                </a:solidFill>
              </a:rPr>
              <a:pPr>
                <a:spcBef>
                  <a:spcPct val="0"/>
                </a:spcBef>
                <a:buFontTx/>
                <a:buNone/>
              </a:pPr>
              <a:t>110</a:t>
            </a:fld>
            <a:endParaRPr lang="en-US" altLang="en-US" sz="1200">
              <a:solidFill>
                <a:srgbClr val="898989"/>
              </a:solidFill>
            </a:endParaRPr>
          </a:p>
        </p:txBody>
      </p:sp>
      <p:sp>
        <p:nvSpPr>
          <p:cNvPr id="7" name="Title 1">
            <a:extLst>
              <a:ext uri="{FF2B5EF4-FFF2-40B4-BE49-F238E27FC236}">
                <a16:creationId xmlns="" xmlns:a16="http://schemas.microsoft.com/office/drawing/2014/main" id="{D4B0E68B-4E29-483E-AEF0-EDAA662400C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a:solidFill>
                  <a:srgbClr val="FF0000"/>
                </a:solidFill>
                <a:cs typeface="Times New Roman" pitchFamily="18" charset="0"/>
              </a:rPr>
              <a:t>3. Third Normal Form (3NF)(CO3)</a:t>
            </a:r>
            <a:r>
              <a:rPr lang="en-US" altLang="en-US" sz="3200" dirty="0">
                <a:solidFill>
                  <a:srgbClr val="FF0000"/>
                </a:solidFill>
              </a:rPr>
              <a:t> </a:t>
            </a:r>
            <a:endParaRPr lang="en-US" sz="3200" b="1" dirty="0">
              <a:solidFill>
                <a:srgbClr val="FF0000"/>
              </a:solidFill>
              <a:effectLst>
                <a:outerShdw blurRad="38100" dist="38100" dir="2700000" algn="tl">
                  <a:srgbClr val="000000">
                    <a:alpha val="43137"/>
                  </a:srgbClr>
                </a:outerShdw>
              </a:effectLst>
            </a:endParaRPr>
          </a:p>
        </p:txBody>
      </p:sp>
      <p:pic>
        <p:nvPicPr>
          <p:cNvPr id="115718" name="Picture 2" descr="E:\NIET\Project\xLogo11.png.pagespeed.ic.pydHLuCQEZ.png">
            <a:extLst>
              <a:ext uri="{FF2B5EF4-FFF2-40B4-BE49-F238E27FC236}">
                <a16:creationId xmlns="" xmlns:a16="http://schemas.microsoft.com/office/drawing/2014/main" id="{1D7C61F5-1F26-4E6D-AEB5-AA1112C5D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3" name="Content Placeholder 2">
            <a:extLst>
              <a:ext uri="{FF2B5EF4-FFF2-40B4-BE49-F238E27FC236}">
                <a16:creationId xmlns="" xmlns:a16="http://schemas.microsoft.com/office/drawing/2014/main" id="{5F820A86-4F9F-4246-B3F5-B576DAC57FD4}"/>
              </a:ext>
            </a:extLst>
          </p:cNvPr>
          <p:cNvSpPr>
            <a:spLocks noGrp="1"/>
          </p:cNvSpPr>
          <p:nvPr>
            <p:ph idx="1"/>
          </p:nvPr>
        </p:nvSpPr>
        <p:spPr>
          <a:xfrm>
            <a:off x="533400" y="838200"/>
            <a:ext cx="8229600" cy="5486400"/>
          </a:xfrm>
        </p:spPr>
        <p:txBody>
          <a:bodyPr/>
          <a:lstStyle/>
          <a:p>
            <a:pPr>
              <a:buFont typeface="Arial" panose="020B0604020202020204" pitchFamily="34" charset="0"/>
              <a:buNone/>
            </a:pPr>
            <a:r>
              <a:rPr lang="en-US" altLang="en-US" sz="2400" b="1">
                <a:solidFill>
                  <a:srgbClr val="0070C0"/>
                </a:solidFill>
                <a:cs typeface="Times New Roman" panose="02020603050405020304" pitchFamily="18" charset="0"/>
              </a:rPr>
              <a:t>	Definition:-</a:t>
            </a:r>
          </a:p>
          <a:p>
            <a:pPr algn="just">
              <a:buFont typeface="Arial" panose="020B0604020202020204" pitchFamily="34" charset="0"/>
              <a:buNone/>
            </a:pPr>
            <a:r>
              <a:rPr lang="en-US" altLang="en-US" sz="2400" b="1">
                <a:solidFill>
                  <a:srgbClr val="0070C0"/>
                </a:solidFill>
                <a:cs typeface="Times New Roman" panose="02020603050405020304" pitchFamily="18" charset="0"/>
              </a:rPr>
              <a:t>	</a:t>
            </a:r>
            <a:r>
              <a:rPr lang="en-US" altLang="en-US" sz="2400"/>
              <a:t>A relation will be in 3NF if </a:t>
            </a:r>
            <a:r>
              <a:rPr lang="en-US" altLang="en-US" sz="2400" b="1">
                <a:solidFill>
                  <a:srgbClr val="C00000"/>
                </a:solidFill>
              </a:rPr>
              <a:t>it is in 2NF </a:t>
            </a:r>
            <a:r>
              <a:rPr lang="en-US" altLang="en-US" sz="2400"/>
              <a:t>and not contain any transitive partial dependency.</a:t>
            </a:r>
          </a:p>
          <a:p>
            <a:pPr algn="just">
              <a:buFont typeface="Arial" panose="020B0604020202020204" pitchFamily="34" charset="0"/>
              <a:buNone/>
            </a:pPr>
            <a:r>
              <a:rPr lang="en-US" altLang="en-US" sz="2400" b="1">
                <a:solidFill>
                  <a:srgbClr val="00B050"/>
                </a:solidFill>
                <a:cs typeface="Times New Roman" panose="02020603050405020304" pitchFamily="18" charset="0"/>
              </a:rPr>
              <a:t>Means ,</a:t>
            </a:r>
          </a:p>
          <a:p>
            <a:pPr algn="just">
              <a:buFont typeface="Arial" panose="020B0604020202020204" pitchFamily="34" charset="0"/>
              <a:buNone/>
            </a:pPr>
            <a:r>
              <a:rPr lang="en-US" altLang="en-US" sz="2400">
                <a:cs typeface="Times New Roman" panose="02020603050405020304" pitchFamily="18" charset="0"/>
              </a:rPr>
              <a:t>	Every Non Prime attribute of a relation must be dependent on the primary key.</a:t>
            </a:r>
          </a:p>
          <a:p>
            <a:pPr algn="just" eaLnBrk="1" hangingPunct="1">
              <a:buFont typeface="Arial" panose="020B0604020202020204" pitchFamily="34" charset="0"/>
              <a:buNone/>
            </a:pPr>
            <a:r>
              <a:rPr lang="en-US" altLang="en-US" sz="2400" b="1">
                <a:solidFill>
                  <a:srgbClr val="FF0000"/>
                </a:solidFill>
                <a:cs typeface="Times New Roman" panose="02020603050405020304" pitchFamily="18" charset="0"/>
              </a:rPr>
              <a:t>	Note:- </a:t>
            </a:r>
            <a:r>
              <a:rPr lang="en-US" altLang="en-US" sz="2400"/>
              <a:t>An attribute that is not part of any </a:t>
            </a:r>
            <a:r>
              <a:rPr lang="en-US" altLang="en-US" sz="2400" b="1">
                <a:hlinkClick r:id="rId3"/>
              </a:rPr>
              <a:t>candidate key</a:t>
            </a:r>
            <a:r>
              <a:rPr lang="en-US" altLang="en-US" sz="2400"/>
              <a:t> is known as non-prime attribute.</a:t>
            </a:r>
          </a:p>
          <a:p>
            <a:pPr algn="just" eaLnBrk="1" hangingPunct="1">
              <a:buFont typeface="Arial" panose="020B0604020202020204" pitchFamily="34" charset="0"/>
              <a:buNone/>
            </a:pPr>
            <a:r>
              <a:rPr lang="en-US" altLang="en-US" sz="2400" b="1">
                <a:solidFill>
                  <a:srgbClr val="FF0000"/>
                </a:solidFill>
                <a:cs typeface="Times New Roman" panose="02020603050405020304" pitchFamily="18" charset="0"/>
              </a:rPr>
              <a:t>	</a:t>
            </a:r>
            <a:endParaRPr lang="en-US" altLang="en-US" sz="2400">
              <a:cs typeface="Times New Roman" panose="02020603050405020304" pitchFamily="18" charset="0"/>
            </a:endParaRPr>
          </a:p>
          <a:p>
            <a:pPr>
              <a:buFont typeface="Arial" panose="020B0604020202020204" pitchFamily="34" charset="0"/>
              <a:buNone/>
            </a:pPr>
            <a:r>
              <a:rPr lang="en-US" altLang="en-US" sz="2400" b="1">
                <a:solidFill>
                  <a:srgbClr val="FF0000"/>
                </a:solidFill>
                <a:cs typeface="Times New Roman" panose="02020603050405020304" pitchFamily="18" charset="0"/>
              </a:rPr>
              <a:t>	</a:t>
            </a:r>
          </a:p>
          <a:p>
            <a:pPr>
              <a:buFont typeface="Arial" panose="020B0604020202020204" pitchFamily="34" charset="0"/>
              <a:buNone/>
            </a:pPr>
            <a:r>
              <a:rPr lang="en-US" altLang="en-US" sz="2400" b="1">
                <a:solidFill>
                  <a:srgbClr val="FF0000"/>
                </a:solidFill>
                <a:cs typeface="Times New Roman" panose="02020603050405020304" pitchFamily="18" charset="0"/>
              </a:rPr>
              <a:t>	Transitive Functional Dependency :- </a:t>
            </a:r>
            <a:r>
              <a:rPr lang="en-US" altLang="en-US" sz="2400"/>
              <a:t> If A-&gt;B and </a:t>
            </a:r>
            <a:r>
              <a:rPr lang="en-US" altLang="en-US" sz="2400" b="1">
                <a:solidFill>
                  <a:srgbClr val="C00000"/>
                </a:solidFill>
              </a:rPr>
              <a:t>B-&gt;C</a:t>
            </a:r>
            <a:r>
              <a:rPr lang="en-US" altLang="en-US" sz="2400"/>
              <a:t> are two FDs then A-&gt;C is called transitive dependency.</a:t>
            </a:r>
            <a:endParaRPr lang="en-US" altLang="en-US" sz="2400">
              <a:cs typeface="Times New Roman" panose="02020603050405020304" pitchFamily="18" charset="0"/>
            </a:endParaRPr>
          </a:p>
          <a:p>
            <a:pPr eaLnBrk="1" hangingPunct="1">
              <a:buFont typeface="Arial" panose="020B0604020202020204" pitchFamily="34" charset="0"/>
              <a:buNone/>
            </a:pPr>
            <a:endParaRPr lang="en-US" altLang="en-US" sz="2400">
              <a:cs typeface="Times New Roman" panose="02020603050405020304" pitchFamily="18" charset="0"/>
            </a:endParaRPr>
          </a:p>
        </p:txBody>
      </p:sp>
      <p:pic>
        <p:nvPicPr>
          <p:cNvPr id="115720" name="Picture 7">
            <a:extLst>
              <a:ext uri="{FF2B5EF4-FFF2-40B4-BE49-F238E27FC236}">
                <a16:creationId xmlns="" xmlns:a16="http://schemas.microsoft.com/office/drawing/2014/main" id="{A3FA2ABB-E346-468A-ABCB-E6501BF70B7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6503">
                                            <p:txEl>
                                              <p:pRg st="3" end="3"/>
                                            </p:txEl>
                                          </p:spTgt>
                                        </p:tgtEl>
                                        <p:attrNameLst>
                                          <p:attrName>style.visibility</p:attrName>
                                        </p:attrNameLst>
                                      </p:cBhvr>
                                      <p:to>
                                        <p:strVal val="visible"/>
                                      </p:to>
                                    </p:set>
                                    <p:anim calcmode="lin" valueType="num">
                                      <p:cBhvr additive="base">
                                        <p:cTn id="7" dur="500" fill="hold"/>
                                        <p:tgtEl>
                                          <p:spTgt spid="10650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5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6503">
                                            <p:txEl>
                                              <p:pRg st="4" end="4"/>
                                            </p:txEl>
                                          </p:spTgt>
                                        </p:tgtEl>
                                        <p:attrNameLst>
                                          <p:attrName>style.visibility</p:attrName>
                                        </p:attrNameLst>
                                      </p:cBhvr>
                                      <p:to>
                                        <p:strVal val="visible"/>
                                      </p:to>
                                    </p:set>
                                    <p:anim calcmode="lin" valueType="num">
                                      <p:cBhvr additive="base">
                                        <p:cTn id="13" dur="500" fill="hold"/>
                                        <p:tgtEl>
                                          <p:spTgt spid="10650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5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6503">
                                            <p:txEl>
                                              <p:pRg st="5" end="5"/>
                                            </p:txEl>
                                          </p:spTgt>
                                        </p:tgtEl>
                                        <p:attrNameLst>
                                          <p:attrName>style.visibility</p:attrName>
                                        </p:attrNameLst>
                                      </p:cBhvr>
                                      <p:to>
                                        <p:strVal val="visible"/>
                                      </p:to>
                                    </p:set>
                                    <p:anim calcmode="lin" valueType="num">
                                      <p:cBhvr additive="base">
                                        <p:cTn id="19" dur="500" fill="hold"/>
                                        <p:tgtEl>
                                          <p:spTgt spid="10650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5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6503">
                                            <p:txEl>
                                              <p:pRg st="6" end="6"/>
                                            </p:txEl>
                                          </p:spTgt>
                                        </p:tgtEl>
                                        <p:attrNameLst>
                                          <p:attrName>style.visibility</p:attrName>
                                        </p:attrNameLst>
                                      </p:cBhvr>
                                      <p:to>
                                        <p:strVal val="visible"/>
                                      </p:to>
                                    </p:set>
                                    <p:anim calcmode="lin" valueType="num">
                                      <p:cBhvr additive="base">
                                        <p:cTn id="25" dur="500" fill="hold"/>
                                        <p:tgtEl>
                                          <p:spTgt spid="10650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65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6503">
                                            <p:txEl>
                                              <p:pRg st="7" end="7"/>
                                            </p:txEl>
                                          </p:spTgt>
                                        </p:tgtEl>
                                        <p:attrNameLst>
                                          <p:attrName>style.visibility</p:attrName>
                                        </p:attrNameLst>
                                      </p:cBhvr>
                                      <p:to>
                                        <p:strVal val="visible"/>
                                      </p:to>
                                    </p:set>
                                    <p:anim calcmode="lin" valueType="num">
                                      <p:cBhvr additive="base">
                                        <p:cTn id="31" dur="500" fill="hold"/>
                                        <p:tgtEl>
                                          <p:spTgt spid="10650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65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3FD8AAD-EAC9-4697-BA24-5E64B5F3FC0D}"/>
              </a:ext>
            </a:extLst>
          </p:cNvPr>
          <p:cNvSpPr>
            <a:spLocks noGrp="1"/>
          </p:cNvSpPr>
          <p:nvPr>
            <p:ph type="dt" sz="quarter" idx="10"/>
          </p:nvPr>
        </p:nvSpPr>
        <p:spPr/>
        <p:txBody>
          <a:bodyPr/>
          <a:lstStyle/>
          <a:p>
            <a:pPr>
              <a:defRPr/>
            </a:pPr>
            <a:fld id="{1B0CCE96-7DEF-411F-886A-B165CDFEC87F}" type="datetime1">
              <a:rPr lang="en-US" smtClean="0"/>
              <a:t>10/12/2023</a:t>
            </a:fld>
            <a:endParaRPr lang="en-US"/>
          </a:p>
        </p:txBody>
      </p:sp>
      <p:sp>
        <p:nvSpPr>
          <p:cNvPr id="5" name="Footer Placeholder 4">
            <a:extLst>
              <a:ext uri="{FF2B5EF4-FFF2-40B4-BE49-F238E27FC236}">
                <a16:creationId xmlns="" xmlns:a16="http://schemas.microsoft.com/office/drawing/2014/main" id="{71534E05-7CB0-4AEC-BE12-88475997AF40}"/>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16740" name="Slide Number Placeholder 5">
            <a:extLst>
              <a:ext uri="{FF2B5EF4-FFF2-40B4-BE49-F238E27FC236}">
                <a16:creationId xmlns="" xmlns:a16="http://schemas.microsoft.com/office/drawing/2014/main" id="{EE76B94F-954F-404B-B6FE-630868FB146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C1A45F-2C92-40C4-8A31-F255C267B948}" type="slidenum">
              <a:rPr lang="en-US" altLang="en-US" sz="1200" smtClean="0">
                <a:solidFill>
                  <a:srgbClr val="898989"/>
                </a:solidFill>
              </a:rPr>
              <a:pPr>
                <a:spcBef>
                  <a:spcPct val="0"/>
                </a:spcBef>
                <a:buFontTx/>
                <a:buNone/>
              </a:pPr>
              <a:t>111</a:t>
            </a:fld>
            <a:endParaRPr lang="en-US" altLang="en-US" sz="1200">
              <a:solidFill>
                <a:srgbClr val="898989"/>
              </a:solidFill>
            </a:endParaRPr>
          </a:p>
        </p:txBody>
      </p:sp>
      <p:sp>
        <p:nvSpPr>
          <p:cNvPr id="7" name="Title 1">
            <a:extLst>
              <a:ext uri="{FF2B5EF4-FFF2-40B4-BE49-F238E27FC236}">
                <a16:creationId xmlns="" xmlns:a16="http://schemas.microsoft.com/office/drawing/2014/main" id="{B28A0683-0E3E-442B-9C2E-2728D1CB0DB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a:solidFill>
                  <a:srgbClr val="FF0000"/>
                </a:solidFill>
                <a:cs typeface="Times New Roman" pitchFamily="18" charset="0"/>
              </a:rPr>
              <a:t>3. Third Normal Form (3NF)(CO3)</a:t>
            </a:r>
            <a:r>
              <a:rPr lang="en-US" altLang="en-US" sz="3200" dirty="0">
                <a:solidFill>
                  <a:srgbClr val="FF0000"/>
                </a:solidFill>
              </a:rPr>
              <a:t> </a:t>
            </a:r>
            <a:endParaRPr lang="en-US" sz="3200" b="1" dirty="0">
              <a:solidFill>
                <a:srgbClr val="FF0000"/>
              </a:solidFill>
              <a:effectLst>
                <a:outerShdw blurRad="38100" dist="38100" dir="2700000" algn="tl">
                  <a:srgbClr val="000000">
                    <a:alpha val="43137"/>
                  </a:srgbClr>
                </a:outerShdw>
              </a:effectLst>
            </a:endParaRPr>
          </a:p>
        </p:txBody>
      </p:sp>
      <p:pic>
        <p:nvPicPr>
          <p:cNvPr id="116742" name="Picture 2" descr="E:\NIET\Project\xLogo11.png.pagespeed.ic.pydHLuCQEZ.png">
            <a:extLst>
              <a:ext uri="{FF2B5EF4-FFF2-40B4-BE49-F238E27FC236}">
                <a16:creationId xmlns="" xmlns:a16="http://schemas.microsoft.com/office/drawing/2014/main" id="{F5D4F726-8268-474F-9689-47017A429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7" name="Content Placeholder 2">
            <a:extLst>
              <a:ext uri="{FF2B5EF4-FFF2-40B4-BE49-F238E27FC236}">
                <a16:creationId xmlns="" xmlns:a16="http://schemas.microsoft.com/office/drawing/2014/main" id="{5C24E1A2-C64F-44B7-B90F-2E40121A4A62}"/>
              </a:ext>
            </a:extLst>
          </p:cNvPr>
          <p:cNvSpPr>
            <a:spLocks noGrp="1"/>
          </p:cNvSpPr>
          <p:nvPr>
            <p:ph idx="1"/>
          </p:nvPr>
        </p:nvSpPr>
        <p:spPr>
          <a:xfrm>
            <a:off x="214313" y="785813"/>
            <a:ext cx="8548687" cy="5643562"/>
          </a:xfrm>
        </p:spPr>
        <p:txBody>
          <a:bodyPr>
            <a:noAutofit/>
          </a:bodyPr>
          <a:lstStyle/>
          <a:p>
            <a:pPr algn="just">
              <a:lnSpc>
                <a:spcPct val="90000"/>
              </a:lnSpc>
              <a:buFont typeface="Arial" panose="020B0604020202020204" pitchFamily="34" charset="0"/>
              <a:buNone/>
              <a:defRPr/>
            </a:pPr>
            <a:r>
              <a:rPr lang="en-US" altLang="en-US" sz="2200" b="1" dirty="0">
                <a:solidFill>
                  <a:srgbClr val="0070C0"/>
                </a:solidFill>
                <a:cs typeface="Times New Roman" pitchFamily="18" charset="0"/>
              </a:rPr>
              <a:t>	A relation schema R is in third normal form (3NF)</a:t>
            </a:r>
            <a:r>
              <a:rPr lang="en-US" sz="2200" dirty="0"/>
              <a:t> if it holds </a:t>
            </a:r>
            <a:r>
              <a:rPr lang="en-US" sz="2200" dirty="0" err="1"/>
              <a:t>atleast</a:t>
            </a:r>
            <a:r>
              <a:rPr lang="en-US" sz="2200" dirty="0"/>
              <a:t> one of the following conditions for every</a:t>
            </a:r>
            <a:r>
              <a:rPr lang="en-US" altLang="en-US" sz="2200" b="1" dirty="0">
                <a:solidFill>
                  <a:srgbClr val="0070C0"/>
                </a:solidFill>
                <a:cs typeface="Times New Roman" pitchFamily="18" charset="0"/>
              </a:rPr>
              <a:t> FD X -&gt; A holds in R, </a:t>
            </a:r>
          </a:p>
          <a:p>
            <a:pPr marL="514350" indent="-514350" algn="just" eaLnBrk="1" hangingPunct="1">
              <a:buFont typeface="+mj-lt"/>
              <a:buAutoNum type="romanLcPeriod"/>
              <a:defRPr/>
            </a:pPr>
            <a:r>
              <a:rPr lang="en-US" altLang="en-US" sz="2200" b="1" dirty="0">
                <a:cs typeface="Times New Roman" pitchFamily="18" charset="0"/>
              </a:rPr>
              <a:t>X is a super key or,</a:t>
            </a:r>
          </a:p>
          <a:p>
            <a:pPr marL="514350" indent="-514350" algn="just">
              <a:buFont typeface="+mj-lt"/>
              <a:buAutoNum type="romanLcPeriod"/>
              <a:defRPr/>
            </a:pPr>
            <a:r>
              <a:rPr lang="en-US" altLang="en-US" sz="2200" dirty="0">
                <a:cs typeface="Times New Roman" pitchFamily="18" charset="0"/>
              </a:rPr>
              <a:t>A is a prime attribute of R.</a:t>
            </a:r>
            <a:r>
              <a:rPr lang="en-US" sz="2200" dirty="0"/>
              <a:t> (each element of A is part of some candidate key). </a:t>
            </a:r>
          </a:p>
          <a:p>
            <a:pPr marL="514350" indent="-514350" algn="just">
              <a:buFont typeface="Arial" panose="020B0604020202020204" pitchFamily="34" charset="0"/>
              <a:buNone/>
              <a:defRPr/>
            </a:pPr>
            <a:r>
              <a:rPr lang="en-US" sz="2200" b="1" dirty="0"/>
              <a:t>	</a:t>
            </a:r>
            <a:r>
              <a:rPr lang="en-US" sz="2200" dirty="0"/>
              <a:t>NOTE: Boyce-</a:t>
            </a:r>
            <a:r>
              <a:rPr lang="en-US" sz="2200" dirty="0" err="1"/>
              <a:t>Codd</a:t>
            </a:r>
            <a:r>
              <a:rPr lang="en-US" sz="2200" dirty="0"/>
              <a:t> normal form disallows condition (b) above </a:t>
            </a:r>
          </a:p>
          <a:p>
            <a:pPr marL="514350" indent="-514350" algn="just" eaLnBrk="1" hangingPunct="1">
              <a:buFont typeface="Arial" panose="020B0604020202020204" pitchFamily="34" charset="0"/>
              <a:buNone/>
              <a:defRPr/>
            </a:pPr>
            <a:endParaRPr lang="en-US" altLang="en-US" sz="2200" dirty="0">
              <a:cs typeface="Times New Roman" pitchFamily="18" charset="0"/>
            </a:endParaRPr>
          </a:p>
          <a:p>
            <a:pPr marL="514350" indent="-514350" algn="just" eaLnBrk="1" hangingPunct="1">
              <a:buFont typeface="Arial" panose="020B0604020202020204" pitchFamily="34" charset="0"/>
              <a:buNone/>
              <a:defRPr/>
            </a:pPr>
            <a:r>
              <a:rPr lang="en-US" altLang="en-US" sz="2200" dirty="0">
                <a:cs typeface="Times New Roman" pitchFamily="18" charset="0"/>
              </a:rPr>
              <a:t>	(LHS must be super key or candidate key or RHS is a prime attribute).</a:t>
            </a:r>
          </a:p>
          <a:p>
            <a:pPr marL="514350" indent="-514350" algn="just" eaLnBrk="1" hangingPunct="1">
              <a:buFont typeface="Arial" panose="020B0604020202020204" pitchFamily="34" charset="0"/>
              <a:buNone/>
              <a:defRPr/>
            </a:pPr>
            <a:r>
              <a:rPr lang="en-US" altLang="en-US" sz="2200" dirty="0">
                <a:cs typeface="Times New Roman" pitchFamily="18" charset="0"/>
              </a:rPr>
              <a:t>	So any FD’s in relation Schema R must be satisfied at least one above condition otherwise all transitive  FD’s non key attribute  are removed and placed in another relation.</a:t>
            </a:r>
          </a:p>
          <a:p>
            <a:pPr marL="514350" indent="-514350" eaLnBrk="1" hangingPunct="1">
              <a:buFont typeface="Arial" panose="020B0604020202020204" pitchFamily="34" charset="0"/>
              <a:buNone/>
              <a:defRPr/>
            </a:pPr>
            <a:r>
              <a:rPr lang="en-US" altLang="en-US" sz="2200" b="1" dirty="0">
                <a:solidFill>
                  <a:srgbClr val="FF0000"/>
                </a:solidFill>
                <a:cs typeface="Times New Roman" pitchFamily="18" charset="0"/>
              </a:rPr>
              <a:t>Example:-</a:t>
            </a:r>
          </a:p>
          <a:p>
            <a:pPr marL="514350" indent="-514350" eaLnBrk="1" hangingPunct="1">
              <a:buFont typeface="Arial" panose="020B0604020202020204" pitchFamily="34" charset="0"/>
              <a:buNone/>
              <a:defRPr/>
            </a:pPr>
            <a:r>
              <a:rPr lang="en-US" altLang="en-US" sz="2200" dirty="0">
                <a:cs typeface="Times New Roman" pitchFamily="18" charset="0"/>
              </a:rPr>
              <a:t>1. </a:t>
            </a:r>
            <a:r>
              <a:rPr lang="en-US" altLang="en-US" sz="2200" b="1" dirty="0">
                <a:solidFill>
                  <a:srgbClr val="0070C0"/>
                </a:solidFill>
                <a:cs typeface="Times New Roman" pitchFamily="18" charset="0"/>
              </a:rPr>
              <a:t>{XY -&gt; Z, Y -&gt; X }</a:t>
            </a:r>
            <a:r>
              <a:rPr lang="en-US" altLang="en-US" sz="2200" dirty="0">
                <a:cs typeface="Times New Roman" pitchFamily="18" charset="0"/>
              </a:rPr>
              <a:t> OK.</a:t>
            </a:r>
          </a:p>
          <a:p>
            <a:pPr marL="514350" indent="-514350" eaLnBrk="1" hangingPunct="1">
              <a:buFont typeface="Arial" panose="020B0604020202020204" pitchFamily="34" charset="0"/>
              <a:buNone/>
              <a:defRPr/>
            </a:pPr>
            <a:r>
              <a:rPr lang="en-US" altLang="en-US" sz="2200" dirty="0">
                <a:cs typeface="Times New Roman" pitchFamily="18" charset="0"/>
              </a:rPr>
              <a:t>2. </a:t>
            </a:r>
            <a:r>
              <a:rPr lang="en-US" altLang="en-US" sz="2200" b="1" dirty="0">
                <a:solidFill>
                  <a:srgbClr val="0070C0"/>
                </a:solidFill>
                <a:cs typeface="Times New Roman" pitchFamily="18" charset="0"/>
              </a:rPr>
              <a:t>{XY -&gt; Z, Z -&gt; t} </a:t>
            </a:r>
            <a:r>
              <a:rPr lang="en-US" altLang="en-US" sz="2200" dirty="0">
                <a:cs typeface="Times New Roman" pitchFamily="18" charset="0"/>
              </a:rPr>
              <a:t>Not OK.</a:t>
            </a:r>
          </a:p>
        </p:txBody>
      </p:sp>
      <p:pic>
        <p:nvPicPr>
          <p:cNvPr id="116744" name="Picture 7">
            <a:extLst>
              <a:ext uri="{FF2B5EF4-FFF2-40B4-BE49-F238E27FC236}">
                <a16:creationId xmlns="" xmlns:a16="http://schemas.microsoft.com/office/drawing/2014/main" id="{8DF2C81C-6329-4CB7-957A-65F3002BCF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7527">
                                            <p:txEl>
                                              <p:pRg st="0" end="0"/>
                                            </p:txEl>
                                          </p:spTgt>
                                        </p:tgtEl>
                                        <p:attrNameLst>
                                          <p:attrName>style.visibility</p:attrName>
                                        </p:attrNameLst>
                                      </p:cBhvr>
                                      <p:to>
                                        <p:strVal val="visible"/>
                                      </p:to>
                                    </p:set>
                                    <p:anim calcmode="lin" valueType="num">
                                      <p:cBhvr additive="base">
                                        <p:cTn id="7" dur="500" fill="hold"/>
                                        <p:tgtEl>
                                          <p:spTgt spid="1075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7527">
                                            <p:txEl>
                                              <p:pRg st="1" end="1"/>
                                            </p:txEl>
                                          </p:spTgt>
                                        </p:tgtEl>
                                        <p:attrNameLst>
                                          <p:attrName>style.visibility</p:attrName>
                                        </p:attrNameLst>
                                      </p:cBhvr>
                                      <p:to>
                                        <p:strVal val="visible"/>
                                      </p:to>
                                    </p:set>
                                    <p:anim calcmode="lin" valueType="num">
                                      <p:cBhvr additive="base">
                                        <p:cTn id="13" dur="500" fill="hold"/>
                                        <p:tgtEl>
                                          <p:spTgt spid="1075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7527">
                                            <p:txEl>
                                              <p:pRg st="2" end="2"/>
                                            </p:txEl>
                                          </p:spTgt>
                                        </p:tgtEl>
                                        <p:attrNameLst>
                                          <p:attrName>style.visibility</p:attrName>
                                        </p:attrNameLst>
                                      </p:cBhvr>
                                      <p:to>
                                        <p:strVal val="visible"/>
                                      </p:to>
                                    </p:set>
                                    <p:anim calcmode="lin" valueType="num">
                                      <p:cBhvr additive="base">
                                        <p:cTn id="19" dur="500" fill="hold"/>
                                        <p:tgtEl>
                                          <p:spTgt spid="1075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7527">
                                            <p:txEl>
                                              <p:pRg st="3" end="3"/>
                                            </p:txEl>
                                          </p:spTgt>
                                        </p:tgtEl>
                                        <p:attrNameLst>
                                          <p:attrName>style.visibility</p:attrName>
                                        </p:attrNameLst>
                                      </p:cBhvr>
                                      <p:to>
                                        <p:strVal val="visible"/>
                                      </p:to>
                                    </p:set>
                                    <p:anim calcmode="lin" valueType="num">
                                      <p:cBhvr additive="base">
                                        <p:cTn id="25" dur="500" fill="hold"/>
                                        <p:tgtEl>
                                          <p:spTgt spid="1075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7527">
                                            <p:txEl>
                                              <p:pRg st="5" end="5"/>
                                            </p:txEl>
                                          </p:spTgt>
                                        </p:tgtEl>
                                        <p:attrNameLst>
                                          <p:attrName>style.visibility</p:attrName>
                                        </p:attrNameLst>
                                      </p:cBhvr>
                                      <p:to>
                                        <p:strVal val="visible"/>
                                      </p:to>
                                    </p:set>
                                    <p:anim calcmode="lin" valueType="num">
                                      <p:cBhvr additive="base">
                                        <p:cTn id="31" dur="500" fill="hold"/>
                                        <p:tgtEl>
                                          <p:spTgt spid="1075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75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7527">
                                            <p:txEl>
                                              <p:pRg st="6" end="6"/>
                                            </p:txEl>
                                          </p:spTgt>
                                        </p:tgtEl>
                                        <p:attrNameLst>
                                          <p:attrName>style.visibility</p:attrName>
                                        </p:attrNameLst>
                                      </p:cBhvr>
                                      <p:to>
                                        <p:strVal val="visible"/>
                                      </p:to>
                                    </p:set>
                                    <p:anim calcmode="lin" valueType="num">
                                      <p:cBhvr additive="base">
                                        <p:cTn id="37" dur="500" fill="hold"/>
                                        <p:tgtEl>
                                          <p:spTgt spid="10752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75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07527">
                                            <p:txEl>
                                              <p:pRg st="7" end="7"/>
                                            </p:txEl>
                                          </p:spTgt>
                                        </p:tgtEl>
                                        <p:attrNameLst>
                                          <p:attrName>style.visibility</p:attrName>
                                        </p:attrNameLst>
                                      </p:cBhvr>
                                      <p:to>
                                        <p:strVal val="visible"/>
                                      </p:to>
                                    </p:set>
                                    <p:anim calcmode="lin" valueType="num">
                                      <p:cBhvr additive="base">
                                        <p:cTn id="43" dur="500" fill="hold"/>
                                        <p:tgtEl>
                                          <p:spTgt spid="10752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7527">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7527">
                                            <p:txEl>
                                              <p:pRg st="8" end="8"/>
                                            </p:txEl>
                                          </p:spTgt>
                                        </p:tgtEl>
                                        <p:attrNameLst>
                                          <p:attrName>style.visibility</p:attrName>
                                        </p:attrNameLst>
                                      </p:cBhvr>
                                      <p:to>
                                        <p:strVal val="visible"/>
                                      </p:to>
                                    </p:set>
                                    <p:anim calcmode="lin" valueType="num">
                                      <p:cBhvr additive="base">
                                        <p:cTn id="47" dur="500" fill="hold"/>
                                        <p:tgtEl>
                                          <p:spTgt spid="107527">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752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07527">
                                            <p:txEl>
                                              <p:pRg st="9" end="9"/>
                                            </p:txEl>
                                          </p:spTgt>
                                        </p:tgtEl>
                                        <p:attrNameLst>
                                          <p:attrName>style.visibility</p:attrName>
                                        </p:attrNameLst>
                                      </p:cBhvr>
                                      <p:to>
                                        <p:strVal val="visible"/>
                                      </p:to>
                                    </p:set>
                                    <p:anim calcmode="lin" valueType="num">
                                      <p:cBhvr additive="base">
                                        <p:cTn id="53" dur="500" fill="hold"/>
                                        <p:tgtEl>
                                          <p:spTgt spid="10752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752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0867BF8-0BCC-401C-8497-1CFA4974030A}"/>
              </a:ext>
            </a:extLst>
          </p:cNvPr>
          <p:cNvSpPr>
            <a:spLocks noGrp="1"/>
          </p:cNvSpPr>
          <p:nvPr>
            <p:ph type="dt" sz="quarter" idx="10"/>
          </p:nvPr>
        </p:nvSpPr>
        <p:spPr/>
        <p:txBody>
          <a:bodyPr/>
          <a:lstStyle/>
          <a:p>
            <a:pPr>
              <a:defRPr/>
            </a:pPr>
            <a:fld id="{64D66359-6106-4A6A-A46D-7F5485D17E62}" type="datetime1">
              <a:rPr lang="en-US" smtClean="0"/>
              <a:t>10/12/2023</a:t>
            </a:fld>
            <a:endParaRPr lang="en-US"/>
          </a:p>
        </p:txBody>
      </p:sp>
      <p:sp>
        <p:nvSpPr>
          <p:cNvPr id="5" name="Footer Placeholder 4">
            <a:extLst>
              <a:ext uri="{FF2B5EF4-FFF2-40B4-BE49-F238E27FC236}">
                <a16:creationId xmlns="" xmlns:a16="http://schemas.microsoft.com/office/drawing/2014/main" id="{1EB14C9A-3485-4542-BB34-C6026D489698}"/>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17764" name="Slide Number Placeholder 5">
            <a:extLst>
              <a:ext uri="{FF2B5EF4-FFF2-40B4-BE49-F238E27FC236}">
                <a16:creationId xmlns="" xmlns:a16="http://schemas.microsoft.com/office/drawing/2014/main" id="{3C5D520E-E3FB-42E0-9B52-EFE8341632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464BF9-8CD0-4F64-8D42-C00BF5F9754A}" type="slidenum">
              <a:rPr lang="en-US" altLang="en-US" sz="1200" smtClean="0">
                <a:solidFill>
                  <a:srgbClr val="898989"/>
                </a:solidFill>
              </a:rPr>
              <a:pPr>
                <a:spcBef>
                  <a:spcPct val="0"/>
                </a:spcBef>
                <a:buFontTx/>
                <a:buNone/>
              </a:pPr>
              <a:t>112</a:t>
            </a:fld>
            <a:endParaRPr lang="en-US" altLang="en-US" sz="1200">
              <a:solidFill>
                <a:srgbClr val="898989"/>
              </a:solidFill>
            </a:endParaRPr>
          </a:p>
        </p:txBody>
      </p:sp>
      <p:sp>
        <p:nvSpPr>
          <p:cNvPr id="7" name="Title 1">
            <a:extLst>
              <a:ext uri="{FF2B5EF4-FFF2-40B4-BE49-F238E27FC236}">
                <a16:creationId xmlns="" xmlns:a16="http://schemas.microsoft.com/office/drawing/2014/main" id="{F3FDF074-D11F-4D77-B3D3-192B52F7A6E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a:solidFill>
                  <a:srgbClr val="FF0000"/>
                </a:solidFill>
              </a:rPr>
              <a:t>Example 3NF(CO3)</a:t>
            </a:r>
            <a:endParaRPr lang="en-US" sz="3200" b="1" dirty="0">
              <a:solidFill>
                <a:srgbClr val="FF0000"/>
              </a:solidFill>
              <a:effectLst>
                <a:outerShdw blurRad="38100" dist="38100" dir="2700000" algn="tl">
                  <a:srgbClr val="000000">
                    <a:alpha val="43137"/>
                  </a:srgbClr>
                </a:outerShdw>
              </a:effectLst>
            </a:endParaRPr>
          </a:p>
        </p:txBody>
      </p:sp>
      <p:pic>
        <p:nvPicPr>
          <p:cNvPr id="117766" name="Picture 2" descr="E:\NIET\Project\xLogo11.png.pagespeed.ic.pydHLuCQEZ.png">
            <a:extLst>
              <a:ext uri="{FF2B5EF4-FFF2-40B4-BE49-F238E27FC236}">
                <a16:creationId xmlns="" xmlns:a16="http://schemas.microsoft.com/office/drawing/2014/main" id="{0892BC54-6EB3-4A3E-B3D6-4DF122E024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9">
            <a:extLst>
              <a:ext uri="{FF2B5EF4-FFF2-40B4-BE49-F238E27FC236}">
                <a16:creationId xmlns="" xmlns:a16="http://schemas.microsoft.com/office/drawing/2014/main" id="{AD9528F4-F569-44E4-BC7B-C6438721DD26}"/>
              </a:ext>
            </a:extLst>
          </p:cNvPr>
          <p:cNvSpPr>
            <a:spLocks noGrp="1"/>
          </p:cNvSpPr>
          <p:nvPr>
            <p:ph idx="1"/>
          </p:nvPr>
        </p:nvSpPr>
        <p:spPr>
          <a:xfrm>
            <a:off x="228600" y="762000"/>
            <a:ext cx="8763000" cy="5181600"/>
          </a:xfrm>
        </p:spPr>
        <p:txBody>
          <a:bodyPr/>
          <a:lstStyle/>
          <a:p>
            <a:pPr algn="just">
              <a:buFont typeface="Arial" panose="020B0604020202020204" pitchFamily="34" charset="0"/>
              <a:buNone/>
            </a:pPr>
            <a:r>
              <a:rPr lang="en-US" altLang="en-US" sz="2200" b="1">
                <a:solidFill>
                  <a:srgbClr val="002060"/>
                </a:solidFill>
              </a:rPr>
              <a:t>	Let us Consider the following relation schema EMP_DEPT {Ename,SSN,Bdate,address,Dnumber,Dname,Dmgr_ssn} with FD Set </a:t>
            </a:r>
          </a:p>
          <a:p>
            <a:pPr algn="just">
              <a:buFont typeface="Arial" panose="020B0604020202020204" pitchFamily="34" charset="0"/>
              <a:buNone/>
            </a:pPr>
            <a:endParaRPr lang="en-US" altLang="en-US" sz="2200" b="1">
              <a:solidFill>
                <a:srgbClr val="002060"/>
              </a:solidFill>
            </a:endParaRPr>
          </a:p>
          <a:p>
            <a:pPr algn="just">
              <a:buFont typeface="Arial" panose="020B0604020202020204" pitchFamily="34" charset="0"/>
              <a:buNone/>
            </a:pPr>
            <a:r>
              <a:rPr lang="en-US" altLang="en-US" sz="2200" b="1">
                <a:solidFill>
                  <a:srgbClr val="002060"/>
                </a:solidFill>
              </a:rPr>
              <a:t>FD1= SSN </a:t>
            </a:r>
            <a:r>
              <a:rPr lang="en-US" altLang="en-US" sz="2200" b="1">
                <a:solidFill>
                  <a:srgbClr val="002060"/>
                </a:solidFill>
                <a:cs typeface="Times New Roman" panose="02020603050405020304" pitchFamily="18" charset="0"/>
              </a:rPr>
              <a:t>-&gt; {Ename,Bdate,Address,Dnumber}</a:t>
            </a:r>
          </a:p>
          <a:p>
            <a:pPr algn="just">
              <a:buFont typeface="Arial" panose="020B0604020202020204" pitchFamily="34" charset="0"/>
              <a:buNone/>
            </a:pPr>
            <a:r>
              <a:rPr lang="en-US" altLang="en-US" sz="2200" b="1">
                <a:solidFill>
                  <a:srgbClr val="002060"/>
                </a:solidFill>
              </a:rPr>
              <a:t>FD2= Dnumber</a:t>
            </a:r>
            <a:r>
              <a:rPr lang="en-US" altLang="en-US" sz="2200" b="1">
                <a:solidFill>
                  <a:srgbClr val="002060"/>
                </a:solidFill>
                <a:cs typeface="Times New Roman" panose="02020603050405020304" pitchFamily="18" charset="0"/>
              </a:rPr>
              <a:t> -&gt; {Dname, Dmgr_ssn}</a:t>
            </a:r>
          </a:p>
          <a:p>
            <a:pPr algn="just">
              <a:buFont typeface="Arial" panose="020B0604020202020204" pitchFamily="34" charset="0"/>
              <a:buNone/>
            </a:pPr>
            <a:endParaRPr lang="en-US" altLang="en-US" sz="2200" b="1">
              <a:solidFill>
                <a:srgbClr val="002060"/>
              </a:solidFill>
            </a:endParaRPr>
          </a:p>
          <a:p>
            <a:pPr algn="just">
              <a:buFont typeface="Arial" panose="020B0604020202020204" pitchFamily="34" charset="0"/>
              <a:buNone/>
            </a:pPr>
            <a:r>
              <a:rPr lang="en-US" altLang="en-US" sz="2200">
                <a:cs typeface="Times New Roman" panose="02020603050405020304" pitchFamily="18" charset="0"/>
              </a:rPr>
              <a:t>Check for 3NF,if it is not in 3NF then converted  into 3NF. primary key SSN.</a:t>
            </a:r>
          </a:p>
          <a:p>
            <a:pPr algn="just">
              <a:buFont typeface="Arial" panose="020B0604020202020204" pitchFamily="34" charset="0"/>
              <a:buNone/>
            </a:pPr>
            <a:endParaRPr lang="en-US" altLang="en-US" sz="2400" b="1">
              <a:solidFill>
                <a:srgbClr val="FF0000"/>
              </a:solidFill>
              <a:cs typeface="Times New Roman" panose="02020603050405020304" pitchFamily="18" charset="0"/>
            </a:endParaRPr>
          </a:p>
          <a:p>
            <a:pPr algn="just">
              <a:buFont typeface="Arial" panose="020B0604020202020204" pitchFamily="34" charset="0"/>
              <a:buNone/>
            </a:pPr>
            <a:endParaRPr lang="en-US" altLang="en-US" sz="2400" b="1">
              <a:solidFill>
                <a:srgbClr val="FF0000"/>
              </a:solidFill>
              <a:cs typeface="Times New Roman" panose="02020603050405020304" pitchFamily="18" charset="0"/>
            </a:endParaRPr>
          </a:p>
          <a:p>
            <a:pPr algn="just">
              <a:buFont typeface="Arial" panose="020B0604020202020204" pitchFamily="34" charset="0"/>
              <a:buNone/>
            </a:pPr>
            <a:endParaRPr lang="en-US" altLang="en-US" sz="2400"/>
          </a:p>
          <a:p>
            <a:pPr algn="just">
              <a:buFont typeface="Arial" panose="020B0604020202020204" pitchFamily="34" charset="0"/>
              <a:buNone/>
            </a:pPr>
            <a:endParaRPr lang="en-US" altLang="en-US" sz="2400"/>
          </a:p>
        </p:txBody>
      </p:sp>
      <p:pic>
        <p:nvPicPr>
          <p:cNvPr id="108552" name="Picture 3">
            <a:extLst>
              <a:ext uri="{FF2B5EF4-FFF2-40B4-BE49-F238E27FC236}">
                <a16:creationId xmlns="" xmlns:a16="http://schemas.microsoft.com/office/drawing/2014/main" id="{E3A41C2E-0121-4501-B92B-E9AEFB313D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4143375"/>
            <a:ext cx="71628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9" name="Picture 8">
            <a:extLst>
              <a:ext uri="{FF2B5EF4-FFF2-40B4-BE49-F238E27FC236}">
                <a16:creationId xmlns="" xmlns:a16="http://schemas.microsoft.com/office/drawing/2014/main" id="{6A2FA275-733F-4908-9BF1-A9032BCD4EE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 calcmode="lin" valueType="num">
                                      <p:cBhvr additive="base">
                                        <p:cTn id="25"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8552"/>
                                        </p:tgtEl>
                                        <p:attrNameLst>
                                          <p:attrName>style.visibility</p:attrName>
                                        </p:attrNameLst>
                                      </p:cBhvr>
                                      <p:to>
                                        <p:strVal val="visible"/>
                                      </p:to>
                                    </p:set>
                                    <p:anim calcmode="lin" valueType="num">
                                      <p:cBhvr additive="base">
                                        <p:cTn id="31" dur="500" fill="hold"/>
                                        <p:tgtEl>
                                          <p:spTgt spid="108552"/>
                                        </p:tgtEl>
                                        <p:attrNameLst>
                                          <p:attrName>ppt_x</p:attrName>
                                        </p:attrNameLst>
                                      </p:cBhvr>
                                      <p:tavLst>
                                        <p:tav tm="0">
                                          <p:val>
                                            <p:strVal val="#ppt_x"/>
                                          </p:val>
                                        </p:tav>
                                        <p:tav tm="100000">
                                          <p:val>
                                            <p:strVal val="#ppt_x"/>
                                          </p:val>
                                        </p:tav>
                                      </p:tavLst>
                                    </p:anim>
                                    <p:anim calcmode="lin" valueType="num">
                                      <p:cBhvr additive="base">
                                        <p:cTn id="32" dur="500" fill="hold"/>
                                        <p:tgtEl>
                                          <p:spTgt spid="1085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095321CA-B477-4F50-9178-591AC6F542AB}"/>
              </a:ext>
            </a:extLst>
          </p:cNvPr>
          <p:cNvSpPr>
            <a:spLocks noGrp="1"/>
          </p:cNvSpPr>
          <p:nvPr>
            <p:ph type="dt" sz="quarter" idx="10"/>
          </p:nvPr>
        </p:nvSpPr>
        <p:spPr/>
        <p:txBody>
          <a:bodyPr/>
          <a:lstStyle/>
          <a:p>
            <a:pPr>
              <a:defRPr/>
            </a:pPr>
            <a:fld id="{9CEFF657-704F-4413-AA21-F231DFE68372}" type="datetime1">
              <a:rPr lang="en-US" smtClean="0"/>
              <a:t>10/12/2023</a:t>
            </a:fld>
            <a:endParaRPr lang="en-US"/>
          </a:p>
        </p:txBody>
      </p:sp>
      <p:sp>
        <p:nvSpPr>
          <p:cNvPr id="5" name="Footer Placeholder 4">
            <a:extLst>
              <a:ext uri="{FF2B5EF4-FFF2-40B4-BE49-F238E27FC236}">
                <a16:creationId xmlns="" xmlns:a16="http://schemas.microsoft.com/office/drawing/2014/main" id="{A41AE509-6CD7-4CCD-9CFD-A241FA049C5A}"/>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19812" name="Slide Number Placeholder 5">
            <a:extLst>
              <a:ext uri="{FF2B5EF4-FFF2-40B4-BE49-F238E27FC236}">
                <a16:creationId xmlns="" xmlns:a16="http://schemas.microsoft.com/office/drawing/2014/main" id="{3FB9122D-C8B9-4AF3-AA66-A1720C390E0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C8FB7DB-453E-4A4B-8089-42D5B865F035}" type="slidenum">
              <a:rPr lang="en-US" altLang="en-US" sz="1200" smtClean="0">
                <a:solidFill>
                  <a:srgbClr val="898989"/>
                </a:solidFill>
              </a:rPr>
              <a:pPr>
                <a:spcBef>
                  <a:spcPct val="0"/>
                </a:spcBef>
                <a:buFontTx/>
                <a:buNone/>
              </a:pPr>
              <a:t>113</a:t>
            </a:fld>
            <a:endParaRPr lang="en-US" altLang="en-US" sz="1200">
              <a:solidFill>
                <a:srgbClr val="898989"/>
              </a:solidFill>
            </a:endParaRPr>
          </a:p>
        </p:txBody>
      </p:sp>
      <p:sp>
        <p:nvSpPr>
          <p:cNvPr id="7" name="Title 1">
            <a:extLst>
              <a:ext uri="{FF2B5EF4-FFF2-40B4-BE49-F238E27FC236}">
                <a16:creationId xmlns="" xmlns:a16="http://schemas.microsoft.com/office/drawing/2014/main" id="{D0526E7B-A2E4-45F6-85C8-5EE0D76F704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a:solidFill>
                  <a:srgbClr val="FF0000"/>
                </a:solidFill>
              </a:rPr>
              <a:t>Example 3NF(CO3)</a:t>
            </a:r>
            <a:endParaRPr lang="en-US" sz="3200" b="1" dirty="0">
              <a:solidFill>
                <a:srgbClr val="FF0000"/>
              </a:solidFill>
              <a:effectLst>
                <a:outerShdw blurRad="38100" dist="38100" dir="2700000" algn="tl">
                  <a:srgbClr val="000000">
                    <a:alpha val="43137"/>
                  </a:srgbClr>
                </a:outerShdw>
              </a:effectLst>
            </a:endParaRPr>
          </a:p>
        </p:txBody>
      </p:sp>
      <p:pic>
        <p:nvPicPr>
          <p:cNvPr id="119814" name="Picture 2" descr="E:\NIET\Project\xLogo11.png.pagespeed.ic.pydHLuCQEZ.png">
            <a:extLst>
              <a:ext uri="{FF2B5EF4-FFF2-40B4-BE49-F238E27FC236}">
                <a16:creationId xmlns="" xmlns:a16="http://schemas.microsoft.com/office/drawing/2014/main" id="{FBC87713-BB49-4962-802D-78793C24C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9">
            <a:extLst>
              <a:ext uri="{FF2B5EF4-FFF2-40B4-BE49-F238E27FC236}">
                <a16:creationId xmlns="" xmlns:a16="http://schemas.microsoft.com/office/drawing/2014/main" id="{101CE116-2EB9-4CDD-B5B3-7BC043BE44AD}"/>
              </a:ext>
            </a:extLst>
          </p:cNvPr>
          <p:cNvSpPr>
            <a:spLocks noGrp="1"/>
          </p:cNvSpPr>
          <p:nvPr>
            <p:ph idx="1"/>
          </p:nvPr>
        </p:nvSpPr>
        <p:spPr>
          <a:xfrm>
            <a:off x="228600" y="762000"/>
            <a:ext cx="8763000" cy="5419725"/>
          </a:xfrm>
        </p:spPr>
        <p:txBody>
          <a:bodyPr/>
          <a:lstStyle/>
          <a:p>
            <a:pPr algn="just">
              <a:buFont typeface="Arial" panose="020B0604020202020204" pitchFamily="34" charset="0"/>
              <a:buNone/>
            </a:pPr>
            <a:endParaRPr lang="en-US" altLang="en-US" sz="2400" b="1">
              <a:solidFill>
                <a:srgbClr val="FF0000"/>
              </a:solidFill>
              <a:cs typeface="Times New Roman" panose="02020603050405020304" pitchFamily="18" charset="0"/>
            </a:endParaRPr>
          </a:p>
          <a:p>
            <a:pPr algn="just">
              <a:buFont typeface="Arial" panose="020B0604020202020204" pitchFamily="34" charset="0"/>
              <a:buNone/>
            </a:pPr>
            <a:r>
              <a:rPr lang="en-US" altLang="en-US" sz="2400" b="1">
                <a:solidFill>
                  <a:srgbClr val="FF0000"/>
                </a:solidFill>
                <a:cs typeface="Times New Roman" panose="02020603050405020304" pitchFamily="18" charset="0"/>
              </a:rPr>
              <a:t>Solution:-</a:t>
            </a:r>
          </a:p>
          <a:p>
            <a:pPr algn="just">
              <a:buFont typeface="Arial" panose="020B0604020202020204" pitchFamily="34" charset="0"/>
              <a:buNone/>
            </a:pPr>
            <a:r>
              <a:rPr lang="en-US" altLang="en-US" sz="2400">
                <a:solidFill>
                  <a:srgbClr val="00B050"/>
                </a:solidFill>
                <a:cs typeface="Times New Roman" panose="02020603050405020304" pitchFamily="18" charset="0"/>
              </a:rPr>
              <a:t>(primary key of relation EMP_DEPT  is  SSN)</a:t>
            </a:r>
            <a:endParaRPr lang="en-US" altLang="en-US" sz="2400" b="1">
              <a:solidFill>
                <a:srgbClr val="00B050"/>
              </a:solidFill>
              <a:cs typeface="Times New Roman" panose="02020603050405020304" pitchFamily="18" charset="0"/>
            </a:endParaRPr>
          </a:p>
          <a:p>
            <a:pPr algn="just">
              <a:buFont typeface="Arial" panose="020B0604020202020204" pitchFamily="34" charset="0"/>
              <a:buNone/>
            </a:pPr>
            <a:r>
              <a:rPr lang="en-US" altLang="en-US" sz="2400" b="1">
                <a:solidFill>
                  <a:srgbClr val="FF0000"/>
                </a:solidFill>
                <a:cs typeface="Times New Roman" panose="02020603050405020304" pitchFamily="18" charset="0"/>
              </a:rPr>
              <a:t>	1. </a:t>
            </a:r>
            <a:r>
              <a:rPr lang="en-US" altLang="en-US" sz="2400"/>
              <a:t>The relation schema EMP_DEPT  is in 2NF, since no partial dependencies on a key exist.</a:t>
            </a:r>
          </a:p>
          <a:p>
            <a:pPr algn="just">
              <a:buFont typeface="Arial" panose="020B0604020202020204" pitchFamily="34" charset="0"/>
              <a:buNone/>
            </a:pPr>
            <a:r>
              <a:rPr lang="en-US" altLang="en-US" sz="2400" b="1"/>
              <a:t>	2. </a:t>
            </a:r>
            <a:r>
              <a:rPr lang="en-US" altLang="en-US" sz="2400"/>
              <a:t>EMP_DEPT is not in 3NF because of the transitive dependency of DMGRSSN (and also DNAME) on SSN via DNUMBER.</a:t>
            </a:r>
            <a:endParaRPr lang="en-US" altLang="en-US" sz="2400" b="1">
              <a:solidFill>
                <a:srgbClr val="FF0000"/>
              </a:solidFill>
              <a:cs typeface="Times New Roman" panose="02020603050405020304" pitchFamily="18" charset="0"/>
            </a:endParaRPr>
          </a:p>
          <a:p>
            <a:pPr algn="just">
              <a:buFont typeface="Arial" panose="020B0604020202020204" pitchFamily="34" charset="0"/>
              <a:buNone/>
            </a:pPr>
            <a:r>
              <a:rPr lang="en-US" altLang="en-US" sz="1800" b="1">
                <a:solidFill>
                  <a:srgbClr val="0070C0"/>
                </a:solidFill>
                <a:cs typeface="Times New Roman" panose="02020603050405020304" pitchFamily="18" charset="0"/>
              </a:rPr>
              <a:t>	</a:t>
            </a:r>
            <a:r>
              <a:rPr lang="en-US" altLang="en-US" sz="2000" b="1">
                <a:solidFill>
                  <a:srgbClr val="0070C0"/>
                </a:solidFill>
                <a:cs typeface="Times New Roman" panose="02020603050405020304" pitchFamily="18" charset="0"/>
              </a:rPr>
              <a:t>(Dnumber is neither key itself nor a  RHS of FD  has  prime attributes. We can see that dependency of {dname,dmgr_ssn} on Dnumber is undesirable.</a:t>
            </a:r>
          </a:p>
          <a:p>
            <a:pPr algn="just">
              <a:buFont typeface="Arial" panose="020B0604020202020204" pitchFamily="34" charset="0"/>
              <a:buNone/>
            </a:pPr>
            <a:r>
              <a:rPr lang="en-US" altLang="en-US" sz="1800" b="1">
                <a:solidFill>
                  <a:srgbClr val="0070C0"/>
                </a:solidFill>
                <a:cs typeface="Times New Roman" panose="02020603050405020304" pitchFamily="18" charset="0"/>
              </a:rPr>
              <a:t>	</a:t>
            </a:r>
            <a:r>
              <a:rPr lang="en-US" altLang="en-US" sz="1800" b="1">
                <a:solidFill>
                  <a:srgbClr val="C00000"/>
                </a:solidFill>
                <a:cs typeface="Times New Roman" panose="02020603050405020304" pitchFamily="18" charset="0"/>
              </a:rPr>
              <a:t>How to achieve 3NF?</a:t>
            </a:r>
          </a:p>
          <a:p>
            <a:pPr algn="just">
              <a:buFont typeface="Arial" panose="020B0604020202020204" pitchFamily="34" charset="0"/>
              <a:buNone/>
            </a:pPr>
            <a:r>
              <a:rPr lang="en-US" altLang="en-US" sz="1800" b="1">
                <a:solidFill>
                  <a:srgbClr val="0070C0"/>
                </a:solidFill>
                <a:cs typeface="Times New Roman" panose="02020603050405020304" pitchFamily="18" charset="0"/>
              </a:rPr>
              <a:t>	 Hence to apply 3NF we need to decompose the relation EMP_Dept and convert  them in to 3NF.</a:t>
            </a:r>
            <a:endParaRPr lang="en-US" altLang="en-US" sz="2400" b="1">
              <a:solidFill>
                <a:srgbClr val="FF0000"/>
              </a:solidFill>
              <a:cs typeface="Times New Roman" panose="02020603050405020304" pitchFamily="18" charset="0"/>
            </a:endParaRPr>
          </a:p>
          <a:p>
            <a:pPr algn="just">
              <a:buFont typeface="Arial" panose="020B0604020202020204" pitchFamily="34" charset="0"/>
              <a:buNone/>
            </a:pPr>
            <a:endParaRPr lang="en-US" altLang="en-US" sz="2400"/>
          </a:p>
        </p:txBody>
      </p:sp>
      <p:pic>
        <p:nvPicPr>
          <p:cNvPr id="108552" name="Picture 3">
            <a:extLst>
              <a:ext uri="{FF2B5EF4-FFF2-40B4-BE49-F238E27FC236}">
                <a16:creationId xmlns="" xmlns:a16="http://schemas.microsoft.com/office/drawing/2014/main" id="{24632F48-6F26-4095-8ADE-228F9E1DA3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928688"/>
            <a:ext cx="71628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3" name="Picture 5">
            <a:extLst>
              <a:ext uri="{FF2B5EF4-FFF2-40B4-BE49-F238E27FC236}">
                <a16:creationId xmlns="" xmlns:a16="http://schemas.microsoft.com/office/drawing/2014/main" id="{B64F447B-07BA-4976-AAD8-F954D7AB0F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5938" y="5143500"/>
            <a:ext cx="32575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4" name="Picture 7">
            <a:extLst>
              <a:ext uri="{FF2B5EF4-FFF2-40B4-BE49-F238E27FC236}">
                <a16:creationId xmlns="" xmlns:a16="http://schemas.microsoft.com/office/drawing/2014/main" id="{3F1B60EF-CC85-4B90-9511-9B6CD0CA77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0688" y="5286375"/>
            <a:ext cx="24669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9" name="Picture 10">
            <a:extLst>
              <a:ext uri="{FF2B5EF4-FFF2-40B4-BE49-F238E27FC236}">
                <a16:creationId xmlns="" xmlns:a16="http://schemas.microsoft.com/office/drawing/2014/main" id="{43464397-1970-46D2-AD9D-346AA23D3D9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8552"/>
                                        </p:tgtEl>
                                        <p:attrNameLst>
                                          <p:attrName>style.visibility</p:attrName>
                                        </p:attrNameLst>
                                      </p:cBhvr>
                                      <p:to>
                                        <p:strVal val="visible"/>
                                      </p:to>
                                    </p:set>
                                    <p:anim calcmode="lin" valueType="num">
                                      <p:cBhvr additive="base">
                                        <p:cTn id="19" dur="500" fill="hold"/>
                                        <p:tgtEl>
                                          <p:spTgt spid="108552"/>
                                        </p:tgtEl>
                                        <p:attrNameLst>
                                          <p:attrName>ppt_x</p:attrName>
                                        </p:attrNameLst>
                                      </p:cBhvr>
                                      <p:tavLst>
                                        <p:tav tm="0">
                                          <p:val>
                                            <p:strVal val="#ppt_x"/>
                                          </p:val>
                                        </p:tav>
                                        <p:tav tm="100000">
                                          <p:val>
                                            <p:strVal val="#ppt_x"/>
                                          </p:val>
                                        </p:tav>
                                      </p:tavLst>
                                    </p:anim>
                                    <p:anim calcmode="lin" valueType="num">
                                      <p:cBhvr additive="base">
                                        <p:cTn id="20" dur="500" fill="hold"/>
                                        <p:tgtEl>
                                          <p:spTgt spid="10855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0">
                                            <p:txEl>
                                              <p:pRg st="7" end="7"/>
                                            </p:txEl>
                                          </p:spTgt>
                                        </p:tgtEl>
                                        <p:attrNameLst>
                                          <p:attrName>style.visibility</p:attrName>
                                        </p:attrNameLst>
                                      </p:cBhvr>
                                      <p:to>
                                        <p:strVal val="visible"/>
                                      </p:to>
                                    </p:set>
                                    <p:anim calcmode="lin" valueType="num">
                                      <p:cBhvr additive="base">
                                        <p:cTn id="49"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08553"/>
                                        </p:tgtEl>
                                        <p:attrNameLst>
                                          <p:attrName>style.visibility</p:attrName>
                                        </p:attrNameLst>
                                      </p:cBhvr>
                                      <p:to>
                                        <p:strVal val="visible"/>
                                      </p:to>
                                    </p:set>
                                    <p:anim calcmode="lin" valueType="num">
                                      <p:cBhvr additive="base">
                                        <p:cTn id="55" dur="500" fill="hold"/>
                                        <p:tgtEl>
                                          <p:spTgt spid="108553"/>
                                        </p:tgtEl>
                                        <p:attrNameLst>
                                          <p:attrName>ppt_x</p:attrName>
                                        </p:attrNameLst>
                                      </p:cBhvr>
                                      <p:tavLst>
                                        <p:tav tm="0">
                                          <p:val>
                                            <p:strVal val="#ppt_x"/>
                                          </p:val>
                                        </p:tav>
                                        <p:tav tm="100000">
                                          <p:val>
                                            <p:strVal val="#ppt_x"/>
                                          </p:val>
                                        </p:tav>
                                      </p:tavLst>
                                    </p:anim>
                                    <p:anim calcmode="lin" valueType="num">
                                      <p:cBhvr additive="base">
                                        <p:cTn id="56" dur="500" fill="hold"/>
                                        <p:tgtEl>
                                          <p:spTgt spid="108553"/>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08554"/>
                                        </p:tgtEl>
                                        <p:attrNameLst>
                                          <p:attrName>style.visibility</p:attrName>
                                        </p:attrNameLst>
                                      </p:cBhvr>
                                      <p:to>
                                        <p:strVal val="visible"/>
                                      </p:to>
                                    </p:set>
                                    <p:anim calcmode="lin" valueType="num">
                                      <p:cBhvr additive="base">
                                        <p:cTn id="61" dur="500" fill="hold"/>
                                        <p:tgtEl>
                                          <p:spTgt spid="108554"/>
                                        </p:tgtEl>
                                        <p:attrNameLst>
                                          <p:attrName>ppt_x</p:attrName>
                                        </p:attrNameLst>
                                      </p:cBhvr>
                                      <p:tavLst>
                                        <p:tav tm="0">
                                          <p:val>
                                            <p:strVal val="#ppt_x"/>
                                          </p:val>
                                        </p:tav>
                                        <p:tav tm="100000">
                                          <p:val>
                                            <p:strVal val="#ppt_x"/>
                                          </p:val>
                                        </p:tav>
                                      </p:tavLst>
                                    </p:anim>
                                    <p:anim calcmode="lin" valueType="num">
                                      <p:cBhvr additive="base">
                                        <p:cTn id="62" dur="500" fill="hold"/>
                                        <p:tgtEl>
                                          <p:spTgt spid="1085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3E5EE974-A7E2-4C81-904F-6780DDAB63D8}"/>
              </a:ext>
            </a:extLst>
          </p:cNvPr>
          <p:cNvSpPr>
            <a:spLocks noGrp="1"/>
          </p:cNvSpPr>
          <p:nvPr>
            <p:ph type="dt" sz="quarter" idx="10"/>
          </p:nvPr>
        </p:nvSpPr>
        <p:spPr/>
        <p:txBody>
          <a:bodyPr/>
          <a:lstStyle/>
          <a:p>
            <a:pPr>
              <a:defRPr/>
            </a:pPr>
            <a:fld id="{A26F4EFB-E31B-4785-B042-F6946E904D04}" type="datetime1">
              <a:rPr lang="en-US" smtClean="0"/>
              <a:t>10/12/2023</a:t>
            </a:fld>
            <a:endParaRPr lang="en-US"/>
          </a:p>
        </p:txBody>
      </p:sp>
      <p:sp>
        <p:nvSpPr>
          <p:cNvPr id="5" name="Footer Placeholder 4">
            <a:extLst>
              <a:ext uri="{FF2B5EF4-FFF2-40B4-BE49-F238E27FC236}">
                <a16:creationId xmlns="" xmlns:a16="http://schemas.microsoft.com/office/drawing/2014/main" id="{47352A02-D777-4713-8A2A-A76DB638A57B}"/>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21860" name="Slide Number Placeholder 5">
            <a:extLst>
              <a:ext uri="{FF2B5EF4-FFF2-40B4-BE49-F238E27FC236}">
                <a16:creationId xmlns="" xmlns:a16="http://schemas.microsoft.com/office/drawing/2014/main" id="{86C2BA30-571B-4964-BED6-FE6227788A5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7CF4D0-476A-4E31-B72A-3A206AA5353C}" type="slidenum">
              <a:rPr lang="en-US" altLang="en-US" sz="1200" smtClean="0">
                <a:solidFill>
                  <a:srgbClr val="898989"/>
                </a:solidFill>
              </a:rPr>
              <a:pPr>
                <a:spcBef>
                  <a:spcPct val="0"/>
                </a:spcBef>
                <a:buFontTx/>
                <a:buNone/>
              </a:pPr>
              <a:t>114</a:t>
            </a:fld>
            <a:endParaRPr lang="en-US" altLang="en-US" sz="1200">
              <a:solidFill>
                <a:srgbClr val="898989"/>
              </a:solidFill>
            </a:endParaRPr>
          </a:p>
        </p:txBody>
      </p:sp>
      <p:sp>
        <p:nvSpPr>
          <p:cNvPr id="7" name="Title 1">
            <a:extLst>
              <a:ext uri="{FF2B5EF4-FFF2-40B4-BE49-F238E27FC236}">
                <a16:creationId xmlns="" xmlns:a16="http://schemas.microsoft.com/office/drawing/2014/main" id="{8BF92E9B-70DE-4BFC-AAD8-7EAEC7ED3E4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a:solidFill>
                  <a:srgbClr val="FF0000"/>
                </a:solidFill>
                <a:cs typeface="Times New Roman" pitchFamily="18" charset="0"/>
              </a:rPr>
              <a:t>Example-2(CO3)  </a:t>
            </a:r>
            <a:endParaRPr lang="en-US" sz="3200" b="1" dirty="0">
              <a:solidFill>
                <a:srgbClr val="FF0000"/>
              </a:solidFill>
              <a:effectLst>
                <a:outerShdw blurRad="38100" dist="38100" dir="2700000" algn="tl">
                  <a:srgbClr val="000000">
                    <a:alpha val="43137"/>
                  </a:srgbClr>
                </a:outerShdw>
              </a:effectLst>
            </a:endParaRPr>
          </a:p>
        </p:txBody>
      </p:sp>
      <p:pic>
        <p:nvPicPr>
          <p:cNvPr id="121862" name="Picture 2" descr="E:\NIET\Project\xLogo11.png.pagespeed.ic.pydHLuCQEZ.png">
            <a:extLst>
              <a:ext uri="{FF2B5EF4-FFF2-40B4-BE49-F238E27FC236}">
                <a16:creationId xmlns="" xmlns:a16="http://schemas.microsoft.com/office/drawing/2014/main" id="{3769D2D2-40B3-478F-8F85-C574F815C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1" name="Content Placeholder 2">
            <a:extLst>
              <a:ext uri="{FF2B5EF4-FFF2-40B4-BE49-F238E27FC236}">
                <a16:creationId xmlns="" xmlns:a16="http://schemas.microsoft.com/office/drawing/2014/main" id="{C0D37D73-B392-4142-8F61-98B657F2081F}"/>
              </a:ext>
            </a:extLst>
          </p:cNvPr>
          <p:cNvSpPr>
            <a:spLocks noGrp="1"/>
          </p:cNvSpPr>
          <p:nvPr>
            <p:ph idx="1"/>
          </p:nvPr>
        </p:nvSpPr>
        <p:spPr>
          <a:xfrm>
            <a:off x="533400" y="838200"/>
            <a:ext cx="8229600" cy="5257800"/>
          </a:xfrm>
        </p:spPr>
        <p:txBody>
          <a:bodyPr>
            <a:normAutofit fontScale="92500" lnSpcReduction="20000"/>
          </a:bodyPr>
          <a:lstStyle/>
          <a:p>
            <a:pPr algn="just" eaLnBrk="1" hangingPunct="1">
              <a:buFont typeface="Wingdings" pitchFamily="2" charset="2"/>
              <a:buNone/>
              <a:defRPr/>
            </a:pPr>
            <a:r>
              <a:rPr lang="en-US" altLang="en-US" sz="2600" b="1" dirty="0">
                <a:solidFill>
                  <a:srgbClr val="002060"/>
                </a:solidFill>
                <a:cs typeface="Times New Roman" pitchFamily="18" charset="0"/>
              </a:rPr>
              <a:t>	Let us consider following relation  schema  Lots= </a:t>
            </a:r>
          </a:p>
          <a:p>
            <a:pPr algn="just" eaLnBrk="1" hangingPunct="1">
              <a:buFont typeface="Wingdings" pitchFamily="2" charset="2"/>
              <a:buNone/>
              <a:defRPr/>
            </a:pPr>
            <a:r>
              <a:rPr lang="en-US" altLang="en-US" sz="2600" b="1" dirty="0">
                <a:solidFill>
                  <a:srgbClr val="00B050"/>
                </a:solidFill>
                <a:cs typeface="Times New Roman" pitchFamily="18" charset="0"/>
              </a:rPr>
              <a:t>{</a:t>
            </a:r>
            <a:r>
              <a:rPr lang="en-US" altLang="en-US" sz="2600" b="1" dirty="0" err="1">
                <a:solidFill>
                  <a:srgbClr val="00B050"/>
                </a:solidFill>
                <a:cs typeface="Times New Roman" pitchFamily="18" charset="0"/>
              </a:rPr>
              <a:t>Property_id</a:t>
            </a:r>
            <a:r>
              <a:rPr lang="en-US" sz="2600" b="1" dirty="0">
                <a:solidFill>
                  <a:srgbClr val="00B050"/>
                </a:solidFill>
              </a:rPr>
              <a:t>, country </a:t>
            </a:r>
            <a:r>
              <a:rPr lang="en-US" sz="2600" b="1" dirty="0" err="1">
                <a:solidFill>
                  <a:srgbClr val="00B050"/>
                </a:solidFill>
              </a:rPr>
              <a:t>name,lotno,area</a:t>
            </a:r>
            <a:r>
              <a:rPr lang="en-US" sz="2600" b="1" dirty="0">
                <a:solidFill>
                  <a:srgbClr val="00B050"/>
                </a:solidFill>
              </a:rPr>
              <a:t>, </a:t>
            </a:r>
            <a:r>
              <a:rPr lang="en-US" sz="2600" b="1" dirty="0" err="1">
                <a:solidFill>
                  <a:srgbClr val="00B050"/>
                </a:solidFill>
              </a:rPr>
              <a:t>price,tax_rate</a:t>
            </a:r>
            <a:r>
              <a:rPr lang="en-US" sz="2600" b="1" dirty="0">
                <a:solidFill>
                  <a:srgbClr val="00B050"/>
                </a:solidFill>
              </a:rPr>
              <a:t>} </a:t>
            </a:r>
            <a:r>
              <a:rPr lang="en-US" sz="2600" dirty="0"/>
              <a:t>and  FD Set F= </a:t>
            </a:r>
          </a:p>
          <a:p>
            <a:pPr algn="just" eaLnBrk="1" hangingPunct="1">
              <a:buFont typeface="Wingdings" pitchFamily="2" charset="2"/>
              <a:buNone/>
              <a:defRPr/>
            </a:pPr>
            <a:r>
              <a:rPr lang="en-US" sz="2600" b="1" dirty="0">
                <a:solidFill>
                  <a:srgbClr val="C00000"/>
                </a:solidFill>
              </a:rPr>
              <a:t>FD1, </a:t>
            </a:r>
            <a:r>
              <a:rPr lang="en-US" sz="2600" dirty="0" err="1"/>
              <a:t>property_id</a:t>
            </a:r>
            <a:r>
              <a:rPr lang="en-US" altLang="en-US" sz="2600" dirty="0">
                <a:cs typeface="Times New Roman" pitchFamily="18" charset="0"/>
              </a:rPr>
              <a:t> -&gt;</a:t>
            </a:r>
            <a:r>
              <a:rPr lang="en-US" sz="2600" dirty="0"/>
              <a:t>{</a:t>
            </a:r>
            <a:r>
              <a:rPr lang="en-US" sz="2600" dirty="0" err="1"/>
              <a:t>Countryname,lotno,area,price,tax_rate</a:t>
            </a:r>
            <a:r>
              <a:rPr lang="en-US" sz="2600" dirty="0"/>
              <a:t>}</a:t>
            </a:r>
          </a:p>
          <a:p>
            <a:pPr algn="just" eaLnBrk="1" hangingPunct="1">
              <a:buFont typeface="Wingdings" pitchFamily="2" charset="2"/>
              <a:buNone/>
              <a:defRPr/>
            </a:pPr>
            <a:r>
              <a:rPr lang="en-US" sz="2600" b="1" dirty="0">
                <a:solidFill>
                  <a:srgbClr val="C00000"/>
                </a:solidFill>
              </a:rPr>
              <a:t>FD2, </a:t>
            </a:r>
            <a:r>
              <a:rPr lang="en-US" sz="2600" dirty="0"/>
              <a:t>{</a:t>
            </a:r>
            <a:r>
              <a:rPr lang="en-US" sz="2600" dirty="0" err="1"/>
              <a:t>CountryName,Lotno</a:t>
            </a:r>
            <a:r>
              <a:rPr lang="en-US" sz="2600" dirty="0"/>
              <a:t>}</a:t>
            </a:r>
            <a:r>
              <a:rPr lang="en-US" altLang="en-US" sz="2600" dirty="0">
                <a:cs typeface="Times New Roman" pitchFamily="18" charset="0"/>
              </a:rPr>
              <a:t> -&gt;</a:t>
            </a:r>
            <a:r>
              <a:rPr lang="en-US" sz="2600" dirty="0"/>
              <a:t> {</a:t>
            </a:r>
            <a:r>
              <a:rPr lang="en-US" sz="2600" dirty="0" err="1"/>
              <a:t>area,price,tax_rate,property_id</a:t>
            </a:r>
            <a:r>
              <a:rPr lang="en-US" sz="2600" dirty="0"/>
              <a:t>}</a:t>
            </a:r>
          </a:p>
          <a:p>
            <a:pPr algn="just" eaLnBrk="1" hangingPunct="1">
              <a:buFont typeface="Wingdings" pitchFamily="2" charset="2"/>
              <a:buNone/>
              <a:defRPr/>
            </a:pPr>
            <a:r>
              <a:rPr lang="en-US" sz="2600" b="1" dirty="0">
                <a:solidFill>
                  <a:srgbClr val="C00000"/>
                </a:solidFill>
              </a:rPr>
              <a:t>FD3,</a:t>
            </a:r>
            <a:r>
              <a:rPr lang="en-US" sz="2600" dirty="0"/>
              <a:t>Countryname</a:t>
            </a:r>
            <a:r>
              <a:rPr lang="en-US" altLang="en-US" sz="2600" dirty="0">
                <a:cs typeface="Times New Roman" pitchFamily="18" charset="0"/>
              </a:rPr>
              <a:t> -&gt; </a:t>
            </a:r>
            <a:r>
              <a:rPr lang="en-US" sz="2600" dirty="0" err="1"/>
              <a:t>tax_rate</a:t>
            </a:r>
            <a:endParaRPr lang="en-US" sz="2600" dirty="0"/>
          </a:p>
          <a:p>
            <a:pPr algn="just" eaLnBrk="1" hangingPunct="1">
              <a:buFont typeface="Wingdings" pitchFamily="2" charset="2"/>
              <a:buNone/>
              <a:defRPr/>
            </a:pPr>
            <a:r>
              <a:rPr lang="en-US" sz="2600" b="1" dirty="0">
                <a:solidFill>
                  <a:srgbClr val="C00000"/>
                </a:solidFill>
              </a:rPr>
              <a:t>FD4</a:t>
            </a:r>
            <a:r>
              <a:rPr lang="en-US" sz="2600" dirty="0"/>
              <a:t>, area</a:t>
            </a:r>
            <a:r>
              <a:rPr lang="en-US" altLang="en-US" sz="2600" dirty="0">
                <a:cs typeface="Times New Roman" pitchFamily="18" charset="0"/>
              </a:rPr>
              <a:t> -&gt; </a:t>
            </a:r>
            <a:r>
              <a:rPr lang="en-US" sz="2600" dirty="0"/>
              <a:t>price;</a:t>
            </a:r>
          </a:p>
          <a:p>
            <a:pPr algn="just" eaLnBrk="1" hangingPunct="1">
              <a:buFont typeface="Wingdings" pitchFamily="2" charset="2"/>
              <a:buNone/>
              <a:defRPr/>
            </a:pPr>
            <a:endParaRPr lang="en-US" sz="2600" dirty="0"/>
          </a:p>
          <a:p>
            <a:pPr algn="just" eaLnBrk="1" hangingPunct="1">
              <a:buFont typeface="Arial" panose="020B0604020202020204" pitchFamily="34" charset="0"/>
              <a:buNone/>
              <a:defRPr/>
            </a:pPr>
            <a:r>
              <a:rPr lang="en-US" sz="2600" dirty="0">
                <a:cs typeface="Times New Roman" pitchFamily="18" charset="0"/>
              </a:rPr>
              <a:t>	Check for 3NF, if it is not in 3NF then converted  into 3NF. </a:t>
            </a:r>
          </a:p>
          <a:p>
            <a:pPr algn="just" eaLnBrk="1" hangingPunct="1">
              <a:buFont typeface="Arial" panose="020B0604020202020204" pitchFamily="34" charset="0"/>
              <a:buNone/>
              <a:defRPr/>
            </a:pPr>
            <a:r>
              <a:rPr lang="en-US" sz="2600" dirty="0">
                <a:cs typeface="Times New Roman" pitchFamily="18" charset="0"/>
              </a:rPr>
              <a:t>	In this relation </a:t>
            </a:r>
            <a:r>
              <a:rPr lang="en-US" sz="2600" dirty="0" err="1">
                <a:cs typeface="Times New Roman" pitchFamily="18" charset="0"/>
              </a:rPr>
              <a:t>property_id</a:t>
            </a:r>
            <a:r>
              <a:rPr lang="en-US" sz="2600" dirty="0">
                <a:cs typeface="Times New Roman" pitchFamily="18" charset="0"/>
              </a:rPr>
              <a:t> is primary key and {</a:t>
            </a:r>
            <a:r>
              <a:rPr lang="en-US" sz="2600" dirty="0" err="1">
                <a:cs typeface="Times New Roman" pitchFamily="18" charset="0"/>
              </a:rPr>
              <a:t>countryname</a:t>
            </a:r>
            <a:r>
              <a:rPr lang="en-US" sz="2600" dirty="0">
                <a:cs typeface="Times New Roman" pitchFamily="18" charset="0"/>
              </a:rPr>
              <a:t>, </a:t>
            </a:r>
            <a:r>
              <a:rPr lang="en-US" sz="2600" dirty="0" err="1">
                <a:cs typeface="Times New Roman" pitchFamily="18" charset="0"/>
              </a:rPr>
              <a:t>lotno</a:t>
            </a:r>
            <a:r>
              <a:rPr lang="en-US" sz="2600" dirty="0">
                <a:cs typeface="Times New Roman" pitchFamily="18" charset="0"/>
              </a:rPr>
              <a:t>} as a </a:t>
            </a:r>
            <a:r>
              <a:rPr lang="en-US" sz="2600" dirty="0" err="1">
                <a:cs typeface="Times New Roman" pitchFamily="18" charset="0"/>
              </a:rPr>
              <a:t>candiadate</a:t>
            </a:r>
            <a:r>
              <a:rPr lang="en-US" sz="2600" dirty="0">
                <a:cs typeface="Times New Roman" pitchFamily="18" charset="0"/>
              </a:rPr>
              <a:t> key.</a:t>
            </a:r>
          </a:p>
          <a:p>
            <a:pPr algn="just" eaLnBrk="1" hangingPunct="1">
              <a:buFont typeface="Wingdings" pitchFamily="2" charset="2"/>
              <a:buNone/>
              <a:defRPr/>
            </a:pPr>
            <a:endParaRPr lang="en-US" sz="2400" dirty="0"/>
          </a:p>
          <a:p>
            <a:pPr algn="just" eaLnBrk="1" hangingPunct="1">
              <a:buFont typeface="Wingdings" pitchFamily="2" charset="2"/>
              <a:buNone/>
              <a:defRPr/>
            </a:pPr>
            <a:r>
              <a:rPr lang="en-US" sz="2400" dirty="0"/>
              <a:t> </a:t>
            </a:r>
          </a:p>
          <a:p>
            <a:pPr algn="just" eaLnBrk="1" hangingPunct="1">
              <a:buFont typeface="Wingdings" pitchFamily="2" charset="2"/>
              <a:buNone/>
              <a:defRPr/>
            </a:pPr>
            <a:r>
              <a:rPr lang="en-US" altLang="en-US" sz="2200" dirty="0">
                <a:cs typeface="Times New Roman" pitchFamily="18" charset="0"/>
              </a:rPr>
              <a:t> </a:t>
            </a:r>
          </a:p>
          <a:p>
            <a:pPr eaLnBrk="1" hangingPunct="1">
              <a:buFont typeface="Wingdings" pitchFamily="2" charset="2"/>
              <a:buNone/>
              <a:defRPr/>
            </a:pPr>
            <a:endParaRPr lang="en-US" altLang="en-US" sz="2200" dirty="0">
              <a:cs typeface="Times New Roman" pitchFamily="18" charset="0"/>
            </a:endParaRPr>
          </a:p>
          <a:p>
            <a:pPr eaLnBrk="1" hangingPunct="1">
              <a:buFont typeface="Wingdings" pitchFamily="2" charset="2"/>
              <a:buNone/>
              <a:defRPr/>
            </a:pPr>
            <a:endParaRPr lang="en-US" altLang="en-US" sz="2200" dirty="0">
              <a:cs typeface="Times New Roman" pitchFamily="18" charset="0"/>
            </a:endParaRPr>
          </a:p>
        </p:txBody>
      </p:sp>
      <p:pic>
        <p:nvPicPr>
          <p:cNvPr id="121864" name="Picture 7">
            <a:extLst>
              <a:ext uri="{FF2B5EF4-FFF2-40B4-BE49-F238E27FC236}">
                <a16:creationId xmlns="" xmlns:a16="http://schemas.microsoft.com/office/drawing/2014/main" id="{44FE4A7E-F9D8-4F61-95DA-8CA26B422D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B8BB139-1A33-48AB-B586-C9A0A8CA2AAF}"/>
              </a:ext>
            </a:extLst>
          </p:cNvPr>
          <p:cNvSpPr>
            <a:spLocks noGrp="1"/>
          </p:cNvSpPr>
          <p:nvPr>
            <p:ph type="dt" sz="quarter" idx="10"/>
          </p:nvPr>
        </p:nvSpPr>
        <p:spPr/>
        <p:txBody>
          <a:bodyPr/>
          <a:lstStyle/>
          <a:p>
            <a:pPr>
              <a:defRPr/>
            </a:pPr>
            <a:fld id="{28F9240E-C0A1-4CBC-8C18-6384C7A1A927}" type="datetime1">
              <a:rPr lang="en-US" smtClean="0"/>
              <a:t>10/12/2023</a:t>
            </a:fld>
            <a:endParaRPr lang="en-US"/>
          </a:p>
        </p:txBody>
      </p:sp>
      <p:sp>
        <p:nvSpPr>
          <p:cNvPr id="5" name="Footer Placeholder 4">
            <a:extLst>
              <a:ext uri="{FF2B5EF4-FFF2-40B4-BE49-F238E27FC236}">
                <a16:creationId xmlns="" xmlns:a16="http://schemas.microsoft.com/office/drawing/2014/main" id="{19854405-6C6B-45BE-A7F0-0166F6245E10}"/>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22884" name="Slide Number Placeholder 5">
            <a:extLst>
              <a:ext uri="{FF2B5EF4-FFF2-40B4-BE49-F238E27FC236}">
                <a16:creationId xmlns="" xmlns:a16="http://schemas.microsoft.com/office/drawing/2014/main" id="{B5E7A9EB-5E37-4145-A8EB-D7C0730C307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A68A3A-8C5C-4F92-822E-E988D471B3AB}" type="slidenum">
              <a:rPr lang="en-US" altLang="en-US" sz="1200" smtClean="0">
                <a:solidFill>
                  <a:srgbClr val="898989"/>
                </a:solidFill>
              </a:rPr>
              <a:pPr>
                <a:spcBef>
                  <a:spcPct val="0"/>
                </a:spcBef>
                <a:buFontTx/>
                <a:buNone/>
              </a:pPr>
              <a:t>115</a:t>
            </a:fld>
            <a:endParaRPr lang="en-US" altLang="en-US" sz="1200">
              <a:solidFill>
                <a:srgbClr val="898989"/>
              </a:solidFill>
            </a:endParaRPr>
          </a:p>
        </p:txBody>
      </p:sp>
      <p:sp>
        <p:nvSpPr>
          <p:cNvPr id="7" name="Title 1">
            <a:extLst>
              <a:ext uri="{FF2B5EF4-FFF2-40B4-BE49-F238E27FC236}">
                <a16:creationId xmlns="" xmlns:a16="http://schemas.microsoft.com/office/drawing/2014/main" id="{DBB7E0A0-5A17-4F30-B69A-A54609EF332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Solution(CO3)</a:t>
            </a:r>
          </a:p>
        </p:txBody>
      </p:sp>
      <p:pic>
        <p:nvPicPr>
          <p:cNvPr id="122886" name="Picture 2" descr="E:\NIET\Project\xLogo11.png.pagespeed.ic.pydHLuCQEZ.png">
            <a:extLst>
              <a:ext uri="{FF2B5EF4-FFF2-40B4-BE49-F238E27FC236}">
                <a16:creationId xmlns="" xmlns:a16="http://schemas.microsoft.com/office/drawing/2014/main" id="{D687617E-CBB0-46EF-99C0-CCF9ACB02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9" name="Picture 8">
            <a:extLst>
              <a:ext uri="{FF2B5EF4-FFF2-40B4-BE49-F238E27FC236}">
                <a16:creationId xmlns="" xmlns:a16="http://schemas.microsoft.com/office/drawing/2014/main" id="{58B44A22-AE01-4FBA-8BFB-CBAFB81626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66800" y="685800"/>
            <a:ext cx="7391400" cy="1905000"/>
          </a:xfrm>
        </p:spPr>
      </p:pic>
      <p:pic>
        <p:nvPicPr>
          <p:cNvPr id="122888" name="Picture 11">
            <a:extLst>
              <a:ext uri="{FF2B5EF4-FFF2-40B4-BE49-F238E27FC236}">
                <a16:creationId xmlns="" xmlns:a16="http://schemas.microsoft.com/office/drawing/2014/main" id="{170494C5-D953-452E-82BE-9FB23B11C0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990600"/>
            <a:ext cx="3905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603" name="Picture 11">
            <a:extLst>
              <a:ext uri="{FF2B5EF4-FFF2-40B4-BE49-F238E27FC236}">
                <a16:creationId xmlns="" xmlns:a16="http://schemas.microsoft.com/office/drawing/2014/main" id="{6C000E94-0667-4D8C-BE33-73DEBE57BE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667000"/>
            <a:ext cx="462915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604" name="Picture 12">
            <a:extLst>
              <a:ext uri="{FF2B5EF4-FFF2-40B4-BE49-F238E27FC236}">
                <a16:creationId xmlns="" xmlns:a16="http://schemas.microsoft.com/office/drawing/2014/main" id="{246EEA57-1790-43BA-ACB5-70107796B7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2514600"/>
            <a:ext cx="2428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605" name="Picture 13">
            <a:extLst>
              <a:ext uri="{FF2B5EF4-FFF2-40B4-BE49-F238E27FC236}">
                <a16:creationId xmlns="" xmlns:a16="http://schemas.microsoft.com/office/drawing/2014/main" id="{31786047-8DF3-426A-BA40-7FB40A096B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343400"/>
            <a:ext cx="452437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606" name="Picture 14">
            <a:extLst>
              <a:ext uri="{FF2B5EF4-FFF2-40B4-BE49-F238E27FC236}">
                <a16:creationId xmlns="" xmlns:a16="http://schemas.microsoft.com/office/drawing/2014/main" id="{488536CE-7262-4351-8E5B-9EA2CC632F8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4495800"/>
            <a:ext cx="17240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607" name="Picture 15">
            <a:extLst>
              <a:ext uri="{FF2B5EF4-FFF2-40B4-BE49-F238E27FC236}">
                <a16:creationId xmlns="" xmlns:a16="http://schemas.microsoft.com/office/drawing/2014/main" id="{B3753167-ADC2-4B6B-AD02-4A2808187A3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2362200"/>
            <a:ext cx="23431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4" name="Rectangle 13">
            <a:extLst>
              <a:ext uri="{FF2B5EF4-FFF2-40B4-BE49-F238E27FC236}">
                <a16:creationId xmlns="" xmlns:a16="http://schemas.microsoft.com/office/drawing/2014/main" id="{651DF418-ECE8-4570-8507-76564A01403C}"/>
              </a:ext>
            </a:extLst>
          </p:cNvPr>
          <p:cNvSpPr>
            <a:spLocks noChangeArrowheads="1"/>
          </p:cNvSpPr>
          <p:nvPr/>
        </p:nvSpPr>
        <p:spPr bwMode="auto">
          <a:xfrm>
            <a:off x="785813" y="5857875"/>
            <a:ext cx="785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Hence the transitive and partial dependencies that violate 3NF can be removed in any order. </a:t>
            </a:r>
          </a:p>
        </p:txBody>
      </p:sp>
      <p:pic>
        <p:nvPicPr>
          <p:cNvPr id="15" name="Picture 12">
            <a:extLst>
              <a:ext uri="{FF2B5EF4-FFF2-40B4-BE49-F238E27FC236}">
                <a16:creationId xmlns="" xmlns:a16="http://schemas.microsoft.com/office/drawing/2014/main" id="{D353733A-B118-4D11-9EB0-B24B61E183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4495800"/>
            <a:ext cx="2428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96" name="Picture 15">
            <a:extLst>
              <a:ext uri="{FF2B5EF4-FFF2-40B4-BE49-F238E27FC236}">
                <a16:creationId xmlns="" xmlns:a16="http://schemas.microsoft.com/office/drawing/2014/main" id="{19B3D8F7-B1D5-4169-AC7B-603DD1913EBA}"/>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0599"/>
                                        </p:tgtEl>
                                        <p:attrNameLst>
                                          <p:attrName>style.visibility</p:attrName>
                                        </p:attrNameLst>
                                      </p:cBhvr>
                                      <p:to>
                                        <p:strVal val="visible"/>
                                      </p:to>
                                    </p:set>
                                    <p:anim calcmode="lin" valueType="num">
                                      <p:cBhvr additive="base">
                                        <p:cTn id="7" dur="500" fill="hold"/>
                                        <p:tgtEl>
                                          <p:spTgt spid="110599"/>
                                        </p:tgtEl>
                                        <p:attrNameLst>
                                          <p:attrName>ppt_x</p:attrName>
                                        </p:attrNameLst>
                                      </p:cBhvr>
                                      <p:tavLst>
                                        <p:tav tm="0">
                                          <p:val>
                                            <p:strVal val="#ppt_x"/>
                                          </p:val>
                                        </p:tav>
                                        <p:tav tm="100000">
                                          <p:val>
                                            <p:strVal val="#ppt_x"/>
                                          </p:val>
                                        </p:tav>
                                      </p:tavLst>
                                    </p:anim>
                                    <p:anim calcmode="lin" valueType="num">
                                      <p:cBhvr additive="base">
                                        <p:cTn id="8" dur="500" fill="hold"/>
                                        <p:tgtEl>
                                          <p:spTgt spid="11059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0607"/>
                                        </p:tgtEl>
                                        <p:attrNameLst>
                                          <p:attrName>style.visibility</p:attrName>
                                        </p:attrNameLst>
                                      </p:cBhvr>
                                      <p:to>
                                        <p:strVal val="visible"/>
                                      </p:to>
                                    </p:set>
                                    <p:anim calcmode="lin" valueType="num">
                                      <p:cBhvr additive="base">
                                        <p:cTn id="13" dur="500" fill="hold"/>
                                        <p:tgtEl>
                                          <p:spTgt spid="110607"/>
                                        </p:tgtEl>
                                        <p:attrNameLst>
                                          <p:attrName>ppt_x</p:attrName>
                                        </p:attrNameLst>
                                      </p:cBhvr>
                                      <p:tavLst>
                                        <p:tav tm="0">
                                          <p:val>
                                            <p:strVal val="#ppt_x"/>
                                          </p:val>
                                        </p:tav>
                                        <p:tav tm="100000">
                                          <p:val>
                                            <p:strVal val="#ppt_x"/>
                                          </p:val>
                                        </p:tav>
                                      </p:tavLst>
                                    </p:anim>
                                    <p:anim calcmode="lin" valueType="num">
                                      <p:cBhvr additive="base">
                                        <p:cTn id="14" dur="500" fill="hold"/>
                                        <p:tgtEl>
                                          <p:spTgt spid="11060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0603"/>
                                        </p:tgtEl>
                                        <p:attrNameLst>
                                          <p:attrName>style.visibility</p:attrName>
                                        </p:attrNameLst>
                                      </p:cBhvr>
                                      <p:to>
                                        <p:strVal val="visible"/>
                                      </p:to>
                                    </p:set>
                                    <p:anim calcmode="lin" valueType="num">
                                      <p:cBhvr additive="base">
                                        <p:cTn id="19" dur="500" fill="hold"/>
                                        <p:tgtEl>
                                          <p:spTgt spid="110603"/>
                                        </p:tgtEl>
                                        <p:attrNameLst>
                                          <p:attrName>ppt_x</p:attrName>
                                        </p:attrNameLst>
                                      </p:cBhvr>
                                      <p:tavLst>
                                        <p:tav tm="0">
                                          <p:val>
                                            <p:strVal val="#ppt_x"/>
                                          </p:val>
                                        </p:tav>
                                        <p:tav tm="100000">
                                          <p:val>
                                            <p:strVal val="#ppt_x"/>
                                          </p:val>
                                        </p:tav>
                                      </p:tavLst>
                                    </p:anim>
                                    <p:anim calcmode="lin" valueType="num">
                                      <p:cBhvr additive="base">
                                        <p:cTn id="20" dur="500" fill="hold"/>
                                        <p:tgtEl>
                                          <p:spTgt spid="11060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0604"/>
                                        </p:tgtEl>
                                        <p:attrNameLst>
                                          <p:attrName>style.visibility</p:attrName>
                                        </p:attrNameLst>
                                      </p:cBhvr>
                                      <p:to>
                                        <p:strVal val="visible"/>
                                      </p:to>
                                    </p:set>
                                    <p:anim calcmode="lin" valueType="num">
                                      <p:cBhvr additive="base">
                                        <p:cTn id="25" dur="500" fill="hold"/>
                                        <p:tgtEl>
                                          <p:spTgt spid="110604"/>
                                        </p:tgtEl>
                                        <p:attrNameLst>
                                          <p:attrName>ppt_x</p:attrName>
                                        </p:attrNameLst>
                                      </p:cBhvr>
                                      <p:tavLst>
                                        <p:tav tm="0">
                                          <p:val>
                                            <p:strVal val="#ppt_x"/>
                                          </p:val>
                                        </p:tav>
                                        <p:tav tm="100000">
                                          <p:val>
                                            <p:strVal val="#ppt_x"/>
                                          </p:val>
                                        </p:tav>
                                      </p:tavLst>
                                    </p:anim>
                                    <p:anim calcmode="lin" valueType="num">
                                      <p:cBhvr additive="base">
                                        <p:cTn id="26" dur="500" fill="hold"/>
                                        <p:tgtEl>
                                          <p:spTgt spid="11060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0605"/>
                                        </p:tgtEl>
                                        <p:attrNameLst>
                                          <p:attrName>style.visibility</p:attrName>
                                        </p:attrNameLst>
                                      </p:cBhvr>
                                      <p:to>
                                        <p:strVal val="visible"/>
                                      </p:to>
                                    </p:set>
                                    <p:anim calcmode="lin" valueType="num">
                                      <p:cBhvr additive="base">
                                        <p:cTn id="31" dur="500" fill="hold"/>
                                        <p:tgtEl>
                                          <p:spTgt spid="110605"/>
                                        </p:tgtEl>
                                        <p:attrNameLst>
                                          <p:attrName>ppt_x</p:attrName>
                                        </p:attrNameLst>
                                      </p:cBhvr>
                                      <p:tavLst>
                                        <p:tav tm="0">
                                          <p:val>
                                            <p:strVal val="#ppt_x"/>
                                          </p:val>
                                        </p:tav>
                                        <p:tav tm="100000">
                                          <p:val>
                                            <p:strVal val="#ppt_x"/>
                                          </p:val>
                                        </p:tav>
                                      </p:tavLst>
                                    </p:anim>
                                    <p:anim calcmode="lin" valueType="num">
                                      <p:cBhvr additive="base">
                                        <p:cTn id="32" dur="500" fill="hold"/>
                                        <p:tgtEl>
                                          <p:spTgt spid="11060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0606"/>
                                        </p:tgtEl>
                                        <p:attrNameLst>
                                          <p:attrName>style.visibility</p:attrName>
                                        </p:attrNameLst>
                                      </p:cBhvr>
                                      <p:to>
                                        <p:strVal val="visible"/>
                                      </p:to>
                                    </p:set>
                                    <p:anim calcmode="lin" valueType="num">
                                      <p:cBhvr additive="base">
                                        <p:cTn id="37" dur="500" fill="hold"/>
                                        <p:tgtEl>
                                          <p:spTgt spid="110606"/>
                                        </p:tgtEl>
                                        <p:attrNameLst>
                                          <p:attrName>ppt_x</p:attrName>
                                        </p:attrNameLst>
                                      </p:cBhvr>
                                      <p:tavLst>
                                        <p:tav tm="0">
                                          <p:val>
                                            <p:strVal val="#ppt_x"/>
                                          </p:val>
                                        </p:tav>
                                        <p:tav tm="100000">
                                          <p:val>
                                            <p:strVal val="#ppt_x"/>
                                          </p:val>
                                        </p:tav>
                                      </p:tavLst>
                                    </p:anim>
                                    <p:anim calcmode="lin" valueType="num">
                                      <p:cBhvr additive="base">
                                        <p:cTn id="38" dur="500" fill="hold"/>
                                        <p:tgtEl>
                                          <p:spTgt spid="11060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312C8226-3025-4D6B-97C2-8CFB8BD0545C}"/>
              </a:ext>
            </a:extLst>
          </p:cNvPr>
          <p:cNvSpPr>
            <a:spLocks noGrp="1"/>
          </p:cNvSpPr>
          <p:nvPr>
            <p:ph type="dt" sz="quarter" idx="10"/>
          </p:nvPr>
        </p:nvSpPr>
        <p:spPr/>
        <p:txBody>
          <a:bodyPr/>
          <a:lstStyle/>
          <a:p>
            <a:pPr>
              <a:defRPr/>
            </a:pPr>
            <a:fld id="{7937D8EA-BD83-4541-950F-E8FA74AEE8AF}" type="datetime1">
              <a:rPr lang="en-US" smtClean="0"/>
              <a:t>10/12/2023</a:t>
            </a:fld>
            <a:endParaRPr lang="en-US"/>
          </a:p>
        </p:txBody>
      </p:sp>
      <p:sp>
        <p:nvSpPr>
          <p:cNvPr id="5" name="Footer Placeholder 4">
            <a:extLst>
              <a:ext uri="{FF2B5EF4-FFF2-40B4-BE49-F238E27FC236}">
                <a16:creationId xmlns="" xmlns:a16="http://schemas.microsoft.com/office/drawing/2014/main" id="{C13B1B40-0A72-474C-8FD6-2977628DCAA0}"/>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23908" name="Slide Number Placeholder 5">
            <a:extLst>
              <a:ext uri="{FF2B5EF4-FFF2-40B4-BE49-F238E27FC236}">
                <a16:creationId xmlns="" xmlns:a16="http://schemas.microsoft.com/office/drawing/2014/main" id="{EE66C169-8763-4D3D-A2BE-E0C447E6112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2F78376-58C4-4983-B722-D28B9C452216}" type="slidenum">
              <a:rPr lang="en-US" altLang="en-US" sz="1200" smtClean="0">
                <a:solidFill>
                  <a:srgbClr val="898989"/>
                </a:solidFill>
              </a:rPr>
              <a:pPr>
                <a:spcBef>
                  <a:spcPct val="0"/>
                </a:spcBef>
                <a:buFontTx/>
                <a:buNone/>
              </a:pPr>
              <a:t>116</a:t>
            </a:fld>
            <a:endParaRPr lang="en-US" altLang="en-US" sz="1200">
              <a:solidFill>
                <a:srgbClr val="898989"/>
              </a:solidFill>
            </a:endParaRPr>
          </a:p>
        </p:txBody>
      </p:sp>
      <p:sp>
        <p:nvSpPr>
          <p:cNvPr id="7" name="Title 1">
            <a:extLst>
              <a:ext uri="{FF2B5EF4-FFF2-40B4-BE49-F238E27FC236}">
                <a16:creationId xmlns="" xmlns:a16="http://schemas.microsoft.com/office/drawing/2014/main" id="{A6BF3298-7D4A-4B25-9F65-1C53EDDE494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Solution(CO3)</a:t>
            </a:r>
          </a:p>
        </p:txBody>
      </p:sp>
      <p:pic>
        <p:nvPicPr>
          <p:cNvPr id="123910" name="Picture 2" descr="E:\NIET\Project\xLogo11.png.pagespeed.ic.pydHLuCQEZ.png">
            <a:extLst>
              <a:ext uri="{FF2B5EF4-FFF2-40B4-BE49-F238E27FC236}">
                <a16:creationId xmlns="" xmlns:a16="http://schemas.microsoft.com/office/drawing/2014/main" id="{C384B36C-76EC-4853-9A48-F470F26E1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1" name="Content Placeholder 2">
            <a:extLst>
              <a:ext uri="{FF2B5EF4-FFF2-40B4-BE49-F238E27FC236}">
                <a16:creationId xmlns="" xmlns:a16="http://schemas.microsoft.com/office/drawing/2014/main" id="{6A572FF2-4DD7-406F-B82C-51771390BD2F}"/>
              </a:ext>
            </a:extLst>
          </p:cNvPr>
          <p:cNvSpPr>
            <a:spLocks noGrp="1"/>
          </p:cNvSpPr>
          <p:nvPr>
            <p:ph idx="1"/>
          </p:nvPr>
        </p:nvSpPr>
        <p:spPr>
          <a:xfrm>
            <a:off x="533400" y="1143000"/>
            <a:ext cx="8229600" cy="4724400"/>
          </a:xfrm>
        </p:spPr>
        <p:txBody>
          <a:bodyPr/>
          <a:lstStyle/>
          <a:p>
            <a:pPr algn="just" eaLnBrk="1" hangingPunct="1"/>
            <a:endParaRPr lang="en-US" altLang="en-US" sz="2200"/>
          </a:p>
        </p:txBody>
      </p:sp>
      <p:pic>
        <p:nvPicPr>
          <p:cNvPr id="123912" name="Picture 8">
            <a:extLst>
              <a:ext uri="{FF2B5EF4-FFF2-40B4-BE49-F238E27FC236}">
                <a16:creationId xmlns="" xmlns:a16="http://schemas.microsoft.com/office/drawing/2014/main" id="{D80BFAE5-61BA-45B1-8A0B-87384C1B8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43000"/>
            <a:ext cx="8077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3" name="Picture 9">
            <a:extLst>
              <a:ext uri="{FF2B5EF4-FFF2-40B4-BE49-F238E27FC236}">
                <a16:creationId xmlns="" xmlns:a16="http://schemas.microsoft.com/office/drawing/2014/main" id="{1F79DFF1-0111-4EB7-A55C-A2D08C15C3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038600"/>
            <a:ext cx="7924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4" name="Picture 9">
            <a:extLst>
              <a:ext uri="{FF2B5EF4-FFF2-40B4-BE49-F238E27FC236}">
                <a16:creationId xmlns="" xmlns:a16="http://schemas.microsoft.com/office/drawing/2014/main" id="{97EA248C-8FA5-4E60-AAAA-7CE9323CA47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B530B4A-F223-410F-8922-8EFFCEE061B1}"/>
              </a:ext>
            </a:extLst>
          </p:cNvPr>
          <p:cNvSpPr>
            <a:spLocks noGrp="1"/>
          </p:cNvSpPr>
          <p:nvPr>
            <p:ph type="dt" sz="quarter" idx="10"/>
          </p:nvPr>
        </p:nvSpPr>
        <p:spPr/>
        <p:txBody>
          <a:bodyPr/>
          <a:lstStyle/>
          <a:p>
            <a:pPr>
              <a:defRPr/>
            </a:pPr>
            <a:fld id="{2936420A-68DC-427A-92AE-A0A3E04C8EBB}" type="datetime1">
              <a:rPr lang="en-US" smtClean="0"/>
              <a:t>10/12/2023</a:t>
            </a:fld>
            <a:endParaRPr lang="en-US"/>
          </a:p>
        </p:txBody>
      </p:sp>
      <p:sp>
        <p:nvSpPr>
          <p:cNvPr id="5" name="Footer Placeholder 4">
            <a:extLst>
              <a:ext uri="{FF2B5EF4-FFF2-40B4-BE49-F238E27FC236}">
                <a16:creationId xmlns="" xmlns:a16="http://schemas.microsoft.com/office/drawing/2014/main" id="{773C7E38-0373-4495-A80D-42AD9B111CD3}"/>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24932" name="Slide Number Placeholder 5">
            <a:extLst>
              <a:ext uri="{FF2B5EF4-FFF2-40B4-BE49-F238E27FC236}">
                <a16:creationId xmlns="" xmlns:a16="http://schemas.microsoft.com/office/drawing/2014/main" id="{936B9ACC-C301-4DEA-ADA0-8E81D630897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477016B-774A-4394-A16E-3E2029841D89}" type="slidenum">
              <a:rPr lang="en-US" altLang="en-US" sz="1200" smtClean="0">
                <a:solidFill>
                  <a:srgbClr val="898989"/>
                </a:solidFill>
              </a:rPr>
              <a:pPr>
                <a:spcBef>
                  <a:spcPct val="0"/>
                </a:spcBef>
                <a:buFontTx/>
                <a:buNone/>
              </a:pPr>
              <a:t>117</a:t>
            </a:fld>
            <a:endParaRPr lang="en-US" altLang="en-US" sz="1200">
              <a:solidFill>
                <a:srgbClr val="898989"/>
              </a:solidFill>
            </a:endParaRPr>
          </a:p>
        </p:txBody>
      </p:sp>
      <p:sp>
        <p:nvSpPr>
          <p:cNvPr id="7" name="Title 1">
            <a:extLst>
              <a:ext uri="{FF2B5EF4-FFF2-40B4-BE49-F238E27FC236}">
                <a16:creationId xmlns="" xmlns:a16="http://schemas.microsoft.com/office/drawing/2014/main" id="{C4795515-EB00-4E71-BC5C-616DF1480333}"/>
              </a:ext>
            </a:extLst>
          </p:cNvPr>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endParaRPr lang="en-US" altLang="en-US" sz="2400" b="1" dirty="0">
              <a:solidFill>
                <a:srgbClr val="FF0000"/>
              </a:solidFill>
            </a:endParaRPr>
          </a:p>
          <a:p>
            <a:pPr algn="ctr" fontAlgn="auto">
              <a:spcAft>
                <a:spcPts val="0"/>
              </a:spcAft>
              <a:defRPr/>
            </a:pPr>
            <a:r>
              <a:rPr lang="en-US" altLang="en-US" sz="3200" b="1" dirty="0">
                <a:solidFill>
                  <a:srgbClr val="00B050"/>
                </a:solidFill>
              </a:rPr>
              <a:t>General Definitions of 1NF,2NF and 3NF(CO3) </a:t>
            </a:r>
            <a:r>
              <a:rPr lang="en-US" altLang="en-US" sz="2400" b="1" dirty="0">
                <a:solidFill>
                  <a:srgbClr val="FF0000"/>
                </a:solidFill>
              </a:rPr>
              <a:t/>
            </a:r>
            <a:br>
              <a:rPr lang="en-US" altLang="en-US" sz="2400" b="1" dirty="0">
                <a:solidFill>
                  <a:srgbClr val="FF0000"/>
                </a:solidFill>
              </a:rPr>
            </a:br>
            <a:endParaRPr lang="en-US" sz="2400" b="1" dirty="0">
              <a:solidFill>
                <a:srgbClr val="FF0000"/>
              </a:solidFill>
              <a:effectLst>
                <a:outerShdw blurRad="38100" dist="38100" dir="2700000" algn="tl">
                  <a:srgbClr val="000000">
                    <a:alpha val="43137"/>
                  </a:srgbClr>
                </a:outerShdw>
              </a:effectLst>
            </a:endParaRPr>
          </a:p>
        </p:txBody>
      </p:sp>
      <p:pic>
        <p:nvPicPr>
          <p:cNvPr id="124934" name="Picture 2" descr="E:\NIET\Project\xLogo11.png.pagespeed.ic.pydHLuCQEZ.png">
            <a:extLst>
              <a:ext uri="{FF2B5EF4-FFF2-40B4-BE49-F238E27FC236}">
                <a16:creationId xmlns="" xmlns:a16="http://schemas.microsoft.com/office/drawing/2014/main" id="{D1E27694-5711-41C0-911B-780D414EE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5" name="Content Placeholder 4">
            <a:extLst>
              <a:ext uri="{FF2B5EF4-FFF2-40B4-BE49-F238E27FC236}">
                <a16:creationId xmlns="" xmlns:a16="http://schemas.microsoft.com/office/drawing/2014/main" id="{CAABB947-3DF8-4D06-8C00-5ECA492A838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1143000"/>
            <a:ext cx="8686800" cy="4876800"/>
          </a:xfrm>
        </p:spPr>
      </p:pic>
      <p:pic>
        <p:nvPicPr>
          <p:cNvPr id="124936" name="Picture 7">
            <a:extLst>
              <a:ext uri="{FF2B5EF4-FFF2-40B4-BE49-F238E27FC236}">
                <a16:creationId xmlns="" xmlns:a16="http://schemas.microsoft.com/office/drawing/2014/main" id="{B7521015-C254-4F4E-9C96-C9E0F2F58C2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3C97A6D0-5C18-4712-BABE-19B70DDF5D56}"/>
              </a:ext>
            </a:extLst>
          </p:cNvPr>
          <p:cNvSpPr>
            <a:spLocks noGrp="1"/>
          </p:cNvSpPr>
          <p:nvPr>
            <p:ph type="dt" sz="quarter" idx="10"/>
          </p:nvPr>
        </p:nvSpPr>
        <p:spPr/>
        <p:txBody>
          <a:bodyPr/>
          <a:lstStyle/>
          <a:p>
            <a:pPr>
              <a:defRPr/>
            </a:pPr>
            <a:fld id="{BDB32CE1-1B20-4965-92D7-66FE580B6B66}" type="datetime1">
              <a:rPr lang="en-US" smtClean="0"/>
              <a:t>10/12/2023</a:t>
            </a:fld>
            <a:endParaRPr lang="en-US"/>
          </a:p>
        </p:txBody>
      </p:sp>
      <p:sp>
        <p:nvSpPr>
          <p:cNvPr id="5" name="Footer Placeholder 4">
            <a:extLst>
              <a:ext uri="{FF2B5EF4-FFF2-40B4-BE49-F238E27FC236}">
                <a16:creationId xmlns="" xmlns:a16="http://schemas.microsoft.com/office/drawing/2014/main" id="{6FEE29C7-FCDC-4B79-85B8-FD371B7F9B39}"/>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25956" name="Slide Number Placeholder 5">
            <a:extLst>
              <a:ext uri="{FF2B5EF4-FFF2-40B4-BE49-F238E27FC236}">
                <a16:creationId xmlns="" xmlns:a16="http://schemas.microsoft.com/office/drawing/2014/main" id="{9CE4CD61-A3AA-437F-8627-3FA3DA45384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8FA8E0A-7EB1-4AD6-87CE-1800B6681EF6}" type="slidenum">
              <a:rPr lang="en-US" altLang="en-US" sz="1200" smtClean="0">
                <a:solidFill>
                  <a:srgbClr val="898989"/>
                </a:solidFill>
              </a:rPr>
              <a:pPr>
                <a:spcBef>
                  <a:spcPct val="0"/>
                </a:spcBef>
                <a:buFontTx/>
                <a:buNone/>
              </a:pPr>
              <a:t>118</a:t>
            </a:fld>
            <a:endParaRPr lang="en-US" altLang="en-US" sz="1200">
              <a:solidFill>
                <a:srgbClr val="898989"/>
              </a:solidFill>
            </a:endParaRPr>
          </a:p>
        </p:txBody>
      </p:sp>
      <p:sp>
        <p:nvSpPr>
          <p:cNvPr id="7" name="Title 1">
            <a:extLst>
              <a:ext uri="{FF2B5EF4-FFF2-40B4-BE49-F238E27FC236}">
                <a16:creationId xmlns="" xmlns:a16="http://schemas.microsoft.com/office/drawing/2014/main" id="{6AE00C53-A8AA-474F-8E77-FBD905E4246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800" b="1" dirty="0">
                <a:effectLst>
                  <a:outerShdw blurRad="38100" dist="38100" dir="2700000" algn="tl">
                    <a:srgbClr val="000000">
                      <a:alpha val="43137"/>
                    </a:srgbClr>
                  </a:outerShdw>
                </a:effectLst>
              </a:rPr>
              <a:t>4. Boyce </a:t>
            </a:r>
            <a:r>
              <a:rPr lang="en-US" sz="2800" b="1" dirty="0" err="1">
                <a:effectLst>
                  <a:outerShdw blurRad="38100" dist="38100" dir="2700000" algn="tl">
                    <a:srgbClr val="000000">
                      <a:alpha val="43137"/>
                    </a:srgbClr>
                  </a:outerShdw>
                </a:effectLst>
              </a:rPr>
              <a:t>Codd</a:t>
            </a:r>
            <a:r>
              <a:rPr lang="en-US" sz="2800" b="1" dirty="0">
                <a:effectLst>
                  <a:outerShdw blurRad="38100" dist="38100" dir="2700000" algn="tl">
                    <a:srgbClr val="000000">
                      <a:alpha val="43137"/>
                    </a:srgbClr>
                  </a:outerShdw>
                </a:effectLst>
              </a:rPr>
              <a:t> Normal Form (BCNF) OR 3.5NF (CO3)</a:t>
            </a:r>
          </a:p>
        </p:txBody>
      </p:sp>
      <p:pic>
        <p:nvPicPr>
          <p:cNvPr id="125958" name="Picture 2" descr="E:\NIET\Project\xLogo11.png.pagespeed.ic.pydHLuCQEZ.png">
            <a:extLst>
              <a:ext uri="{FF2B5EF4-FFF2-40B4-BE49-F238E27FC236}">
                <a16:creationId xmlns="" xmlns:a16="http://schemas.microsoft.com/office/drawing/2014/main" id="{4EBBC1FD-8054-48F7-91FC-A28CF367B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7" name="Content Placeholder 2">
            <a:extLst>
              <a:ext uri="{FF2B5EF4-FFF2-40B4-BE49-F238E27FC236}">
                <a16:creationId xmlns="" xmlns:a16="http://schemas.microsoft.com/office/drawing/2014/main" id="{DA205082-8DAD-4F6F-945A-E10B8D7ABE8E}"/>
              </a:ext>
            </a:extLst>
          </p:cNvPr>
          <p:cNvSpPr>
            <a:spLocks noGrp="1"/>
          </p:cNvSpPr>
          <p:nvPr>
            <p:ph idx="1"/>
          </p:nvPr>
        </p:nvSpPr>
        <p:spPr>
          <a:xfrm>
            <a:off x="533400" y="838200"/>
            <a:ext cx="8229600" cy="5334000"/>
          </a:xfrm>
        </p:spPr>
        <p:txBody>
          <a:bodyPr>
            <a:noAutofit/>
          </a:bodyPr>
          <a:lstStyle/>
          <a:p>
            <a:pPr algn="just">
              <a:buFont typeface="Arial" panose="020B0604020202020204" pitchFamily="34" charset="0"/>
              <a:buNone/>
              <a:defRPr/>
            </a:pPr>
            <a:r>
              <a:rPr lang="en-US" sz="2000" dirty="0"/>
              <a:t>	 Boyce-</a:t>
            </a:r>
            <a:r>
              <a:rPr lang="en-US" sz="2000" dirty="0" err="1"/>
              <a:t>Codd</a:t>
            </a:r>
            <a:r>
              <a:rPr lang="en-US" sz="2000" dirty="0"/>
              <a:t> normal form (BCNF) was proposed as a simpler form of 3NF, but it was found to be stricter than 3NF, because every relation in BCNF is also in 3NF; however, a relation in 3NF is not necessarily in BCNF</a:t>
            </a:r>
          </a:p>
          <a:p>
            <a:pPr algn="just" eaLnBrk="1" hangingPunct="1">
              <a:buFont typeface="Arial" panose="020B0604020202020204" pitchFamily="34" charset="0"/>
              <a:buNone/>
              <a:defRPr/>
            </a:pPr>
            <a:r>
              <a:rPr lang="en-US" sz="2000" dirty="0"/>
              <a:t>	</a:t>
            </a:r>
            <a:r>
              <a:rPr lang="en-US" sz="2000" b="1" dirty="0">
                <a:solidFill>
                  <a:srgbClr val="C00000"/>
                </a:solidFill>
              </a:rPr>
              <a:t>The official qualification for BCNF are:-</a:t>
            </a:r>
          </a:p>
          <a:p>
            <a:pPr algn="just" eaLnBrk="1" hangingPunct="1">
              <a:buFont typeface="Wingdings" pitchFamily="2" charset="2"/>
              <a:buChar char="Ø"/>
              <a:defRPr/>
            </a:pPr>
            <a:r>
              <a:rPr lang="en-US" sz="2000" b="1" dirty="0"/>
              <a:t>A relation must be in 3NF.</a:t>
            </a:r>
          </a:p>
          <a:p>
            <a:pPr algn="just" eaLnBrk="1" hangingPunct="1">
              <a:buFont typeface="Wingdings" pitchFamily="2" charset="2"/>
              <a:buChar char="Ø"/>
              <a:defRPr/>
            </a:pPr>
            <a:r>
              <a:rPr lang="en-US" sz="2000" b="1" dirty="0"/>
              <a:t>All determinates are super keys,</a:t>
            </a:r>
          </a:p>
          <a:p>
            <a:pPr algn="just" eaLnBrk="1" hangingPunct="1">
              <a:buFont typeface="Wingdings" pitchFamily="2" charset="2"/>
              <a:buChar char="Ø"/>
              <a:defRPr/>
            </a:pPr>
            <a:r>
              <a:rPr lang="en-US" sz="2000" b="1" dirty="0"/>
              <a:t> if  determinates are not super key are removed to placed in another relation.</a:t>
            </a:r>
          </a:p>
          <a:p>
            <a:pPr>
              <a:buFont typeface="Arial" panose="020B0604020202020204" pitchFamily="34" charset="0"/>
              <a:buNone/>
              <a:defRPr/>
            </a:pPr>
            <a:r>
              <a:rPr lang="en-US" altLang="en-US" sz="2000" b="1" dirty="0">
                <a:solidFill>
                  <a:srgbClr val="FF0000"/>
                </a:solidFill>
                <a:cs typeface="Times New Roman" pitchFamily="18" charset="0"/>
              </a:rPr>
              <a:t>	Definition:- </a:t>
            </a:r>
            <a:r>
              <a:rPr lang="en-US" altLang="en-US" sz="2000" dirty="0">
                <a:cs typeface="Times New Roman" pitchFamily="18" charset="0"/>
              </a:rPr>
              <a:t>A relation schema R is in </a:t>
            </a:r>
            <a:r>
              <a:rPr lang="en-US" altLang="en-US" sz="2000" b="1" dirty="0">
                <a:cs typeface="Times New Roman" pitchFamily="18" charset="0"/>
              </a:rPr>
              <a:t>Boyce-</a:t>
            </a:r>
            <a:r>
              <a:rPr lang="en-US" altLang="en-US" sz="2000" b="1" dirty="0" err="1">
                <a:cs typeface="Times New Roman" pitchFamily="18" charset="0"/>
              </a:rPr>
              <a:t>Codd</a:t>
            </a:r>
            <a:r>
              <a:rPr lang="en-US" altLang="en-US" sz="2000" b="1" dirty="0">
                <a:cs typeface="Times New Roman" pitchFamily="18" charset="0"/>
              </a:rPr>
              <a:t> Normal Form </a:t>
            </a:r>
            <a:r>
              <a:rPr lang="en-US" altLang="en-US" sz="2000" dirty="0">
                <a:cs typeface="Times New Roman" pitchFamily="18" charset="0"/>
              </a:rPr>
              <a:t>(</a:t>
            </a:r>
            <a:r>
              <a:rPr lang="en-US" altLang="en-US" sz="2000" b="1" dirty="0">
                <a:cs typeface="Times New Roman" pitchFamily="18" charset="0"/>
              </a:rPr>
              <a:t>BCNF</a:t>
            </a:r>
            <a:r>
              <a:rPr lang="en-US" altLang="en-US" sz="2000" dirty="0">
                <a:cs typeface="Times New Roman" pitchFamily="18" charset="0"/>
              </a:rPr>
              <a:t>) if whenever an  FD X -&gt; Y holds in R,</a:t>
            </a:r>
          </a:p>
          <a:p>
            <a:pPr>
              <a:buFont typeface="Arial" panose="020B0604020202020204" pitchFamily="34" charset="0"/>
              <a:buNone/>
              <a:defRPr/>
            </a:pPr>
            <a:r>
              <a:rPr lang="en-US" altLang="en-US" sz="2000" dirty="0">
                <a:cs typeface="Times New Roman" pitchFamily="18" charset="0"/>
              </a:rPr>
              <a:t>	 </a:t>
            </a:r>
            <a:r>
              <a:rPr lang="en-US" sz="2000" dirty="0"/>
              <a:t>A relation R is in BCNF if every functional dependency X → Y, X is the super key of the Relation.</a:t>
            </a:r>
          </a:p>
          <a:p>
            <a:pPr>
              <a:buFont typeface="Arial" panose="020B0604020202020204" pitchFamily="34" charset="0"/>
              <a:buNone/>
              <a:defRPr/>
            </a:pPr>
            <a:r>
              <a:rPr lang="en-US" sz="2000" b="1" dirty="0">
                <a:solidFill>
                  <a:srgbClr val="00B050"/>
                </a:solidFill>
              </a:rPr>
              <a:t>Means</a:t>
            </a:r>
          </a:p>
          <a:p>
            <a:pPr marL="457200" indent="-457200" algn="just" eaLnBrk="1" hangingPunct="1">
              <a:buFont typeface="Arial" panose="020B0604020202020204" pitchFamily="34" charset="0"/>
              <a:buNone/>
              <a:defRPr/>
            </a:pPr>
            <a:r>
              <a:rPr lang="en-US" altLang="en-US" sz="2000" dirty="0">
                <a:cs typeface="Times New Roman" pitchFamily="18" charset="0"/>
              </a:rPr>
              <a:t>	A relation is in BCNF if every determinants  is a super key or candidate key .</a:t>
            </a:r>
          </a:p>
          <a:p>
            <a:pPr algn="just" eaLnBrk="1" hangingPunct="1">
              <a:buFont typeface="Arial" panose="020B0604020202020204" pitchFamily="34" charset="0"/>
              <a:buNone/>
              <a:defRPr/>
            </a:pPr>
            <a:endParaRPr lang="en-US" sz="2000" dirty="0"/>
          </a:p>
        </p:txBody>
      </p:sp>
      <p:pic>
        <p:nvPicPr>
          <p:cNvPr id="125960" name="Picture 7">
            <a:extLst>
              <a:ext uri="{FF2B5EF4-FFF2-40B4-BE49-F238E27FC236}">
                <a16:creationId xmlns="" xmlns:a16="http://schemas.microsoft.com/office/drawing/2014/main" id="{5D080BAA-989C-47FB-8715-C3E4651D89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47">
                                            <p:txEl>
                                              <p:pRg st="0" end="0"/>
                                            </p:txEl>
                                          </p:spTgt>
                                        </p:tgtEl>
                                        <p:attrNameLst>
                                          <p:attrName>style.visibility</p:attrName>
                                        </p:attrNameLst>
                                      </p:cBhvr>
                                      <p:to>
                                        <p:strVal val="visible"/>
                                      </p:to>
                                    </p:set>
                                    <p:anim calcmode="lin" valueType="num">
                                      <p:cBhvr additive="base">
                                        <p:cTn id="7" dur="500" fill="hold"/>
                                        <p:tgtEl>
                                          <p:spTgt spid="1126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647">
                                            <p:txEl>
                                              <p:pRg st="1" end="1"/>
                                            </p:txEl>
                                          </p:spTgt>
                                        </p:tgtEl>
                                        <p:attrNameLst>
                                          <p:attrName>style.visibility</p:attrName>
                                        </p:attrNameLst>
                                      </p:cBhvr>
                                      <p:to>
                                        <p:strVal val="visible"/>
                                      </p:to>
                                    </p:set>
                                    <p:anim calcmode="lin" valueType="num">
                                      <p:cBhvr additive="base">
                                        <p:cTn id="13" dur="500" fill="hold"/>
                                        <p:tgtEl>
                                          <p:spTgt spid="1126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47">
                                            <p:txEl>
                                              <p:pRg st="2" end="2"/>
                                            </p:txEl>
                                          </p:spTgt>
                                        </p:tgtEl>
                                        <p:attrNameLst>
                                          <p:attrName>style.visibility</p:attrName>
                                        </p:attrNameLst>
                                      </p:cBhvr>
                                      <p:to>
                                        <p:strVal val="visible"/>
                                      </p:to>
                                    </p:set>
                                    <p:anim calcmode="lin" valueType="num">
                                      <p:cBhvr additive="base">
                                        <p:cTn id="19" dur="500" fill="hold"/>
                                        <p:tgtEl>
                                          <p:spTgt spid="1126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2647">
                                            <p:txEl>
                                              <p:pRg st="3" end="3"/>
                                            </p:txEl>
                                          </p:spTgt>
                                        </p:tgtEl>
                                        <p:attrNameLst>
                                          <p:attrName>style.visibility</p:attrName>
                                        </p:attrNameLst>
                                      </p:cBhvr>
                                      <p:to>
                                        <p:strVal val="visible"/>
                                      </p:to>
                                    </p:set>
                                    <p:anim calcmode="lin" valueType="num">
                                      <p:cBhvr additive="base">
                                        <p:cTn id="25" dur="500" fill="hold"/>
                                        <p:tgtEl>
                                          <p:spTgt spid="1126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2647">
                                            <p:txEl>
                                              <p:pRg st="4" end="4"/>
                                            </p:txEl>
                                          </p:spTgt>
                                        </p:tgtEl>
                                        <p:attrNameLst>
                                          <p:attrName>style.visibility</p:attrName>
                                        </p:attrNameLst>
                                      </p:cBhvr>
                                      <p:to>
                                        <p:strVal val="visible"/>
                                      </p:to>
                                    </p:set>
                                    <p:anim calcmode="lin" valueType="num">
                                      <p:cBhvr additive="base">
                                        <p:cTn id="31" dur="500" fill="hold"/>
                                        <p:tgtEl>
                                          <p:spTgt spid="1126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2647">
                                            <p:txEl>
                                              <p:pRg st="5" end="5"/>
                                            </p:txEl>
                                          </p:spTgt>
                                        </p:tgtEl>
                                        <p:attrNameLst>
                                          <p:attrName>style.visibility</p:attrName>
                                        </p:attrNameLst>
                                      </p:cBhvr>
                                      <p:to>
                                        <p:strVal val="visible"/>
                                      </p:to>
                                    </p:set>
                                    <p:anim calcmode="lin" valueType="num">
                                      <p:cBhvr additive="base">
                                        <p:cTn id="37" dur="500" fill="hold"/>
                                        <p:tgtEl>
                                          <p:spTgt spid="1126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12647">
                                            <p:txEl>
                                              <p:pRg st="6" end="6"/>
                                            </p:txEl>
                                          </p:spTgt>
                                        </p:tgtEl>
                                        <p:attrNameLst>
                                          <p:attrName>style.visibility</p:attrName>
                                        </p:attrNameLst>
                                      </p:cBhvr>
                                      <p:to>
                                        <p:strVal val="visible"/>
                                      </p:to>
                                    </p:set>
                                    <p:anim calcmode="lin" valueType="num">
                                      <p:cBhvr additive="base">
                                        <p:cTn id="43" dur="500" fill="hold"/>
                                        <p:tgtEl>
                                          <p:spTgt spid="1126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12647">
                                            <p:txEl>
                                              <p:pRg st="7" end="7"/>
                                            </p:txEl>
                                          </p:spTgt>
                                        </p:tgtEl>
                                        <p:attrNameLst>
                                          <p:attrName>style.visibility</p:attrName>
                                        </p:attrNameLst>
                                      </p:cBhvr>
                                      <p:to>
                                        <p:strVal val="visible"/>
                                      </p:to>
                                    </p:set>
                                    <p:anim calcmode="lin" valueType="num">
                                      <p:cBhvr additive="base">
                                        <p:cTn id="49" dur="500" fill="hold"/>
                                        <p:tgtEl>
                                          <p:spTgt spid="1126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26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12647">
                                            <p:txEl>
                                              <p:pRg st="8" end="8"/>
                                            </p:txEl>
                                          </p:spTgt>
                                        </p:tgtEl>
                                        <p:attrNameLst>
                                          <p:attrName>style.visibility</p:attrName>
                                        </p:attrNameLst>
                                      </p:cBhvr>
                                      <p:to>
                                        <p:strVal val="visible"/>
                                      </p:to>
                                    </p:set>
                                    <p:anim calcmode="lin" valueType="num">
                                      <p:cBhvr additive="base">
                                        <p:cTn id="55" dur="500" fill="hold"/>
                                        <p:tgtEl>
                                          <p:spTgt spid="11264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26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014500D0-42A4-4558-BE9E-D80C10C91222}"/>
              </a:ext>
            </a:extLst>
          </p:cNvPr>
          <p:cNvSpPr>
            <a:spLocks noGrp="1"/>
          </p:cNvSpPr>
          <p:nvPr>
            <p:ph type="dt" sz="quarter" idx="10"/>
          </p:nvPr>
        </p:nvSpPr>
        <p:spPr/>
        <p:txBody>
          <a:bodyPr/>
          <a:lstStyle/>
          <a:p>
            <a:pPr>
              <a:defRPr/>
            </a:pPr>
            <a:fld id="{5955E3F1-072C-407F-A993-101F91D7C16B}" type="datetime1">
              <a:rPr lang="en-US" smtClean="0"/>
              <a:t>10/12/2023</a:t>
            </a:fld>
            <a:endParaRPr lang="en-US"/>
          </a:p>
        </p:txBody>
      </p:sp>
      <p:sp>
        <p:nvSpPr>
          <p:cNvPr id="5" name="Footer Placeholder 4">
            <a:extLst>
              <a:ext uri="{FF2B5EF4-FFF2-40B4-BE49-F238E27FC236}">
                <a16:creationId xmlns="" xmlns:a16="http://schemas.microsoft.com/office/drawing/2014/main" id="{3E8669CB-6993-4D47-9B02-7A474E03CC6B}"/>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26980" name="Slide Number Placeholder 5">
            <a:extLst>
              <a:ext uri="{FF2B5EF4-FFF2-40B4-BE49-F238E27FC236}">
                <a16:creationId xmlns="" xmlns:a16="http://schemas.microsoft.com/office/drawing/2014/main" id="{1E45A8B2-094F-407F-BFF0-0F95C9A5615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04D98C-7B6A-4F80-8141-1FA707A6D56A}" type="slidenum">
              <a:rPr lang="en-US" altLang="en-US" sz="1200" smtClean="0">
                <a:solidFill>
                  <a:srgbClr val="898989"/>
                </a:solidFill>
              </a:rPr>
              <a:pPr>
                <a:spcBef>
                  <a:spcPct val="0"/>
                </a:spcBef>
                <a:buFontTx/>
                <a:buNone/>
              </a:pPr>
              <a:t>119</a:t>
            </a:fld>
            <a:endParaRPr lang="en-US" altLang="en-US" sz="1200">
              <a:solidFill>
                <a:srgbClr val="898989"/>
              </a:solidFill>
            </a:endParaRPr>
          </a:p>
        </p:txBody>
      </p:sp>
      <p:sp>
        <p:nvSpPr>
          <p:cNvPr id="7" name="Title 1">
            <a:extLst>
              <a:ext uri="{FF2B5EF4-FFF2-40B4-BE49-F238E27FC236}">
                <a16:creationId xmlns="" xmlns:a16="http://schemas.microsoft.com/office/drawing/2014/main" id="{8577FEA8-9DA1-4FCF-922E-BE5D24A50FC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Continue….</a:t>
            </a:r>
          </a:p>
        </p:txBody>
      </p:sp>
      <p:pic>
        <p:nvPicPr>
          <p:cNvPr id="126982" name="Picture 2" descr="E:\NIET\Project\xLogo11.png.pagespeed.ic.pydHLuCQEZ.png">
            <a:extLst>
              <a:ext uri="{FF2B5EF4-FFF2-40B4-BE49-F238E27FC236}">
                <a16:creationId xmlns="" xmlns:a16="http://schemas.microsoft.com/office/drawing/2014/main" id="{86C49DBF-C5E2-4910-95D9-4FD840377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5" name="Content Placeholder 2">
            <a:extLst>
              <a:ext uri="{FF2B5EF4-FFF2-40B4-BE49-F238E27FC236}">
                <a16:creationId xmlns="" xmlns:a16="http://schemas.microsoft.com/office/drawing/2014/main" id="{B36CD3F2-FAB6-442E-AAB2-82749A02AAE5}"/>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pPr>
            <a:r>
              <a:rPr lang="en-US" altLang="en-US" sz="2400"/>
              <a:t>	The formal definition of BCNF differs from the definition of 3NF in that clause (b) of 3NF, which allows functional dependency  having the RHS as a prime attribute, is absent from BCNF. That makes BCNF a stronger normal form compared to 3NF.</a:t>
            </a:r>
          </a:p>
          <a:p>
            <a:pPr algn="just" eaLnBrk="1" hangingPunct="1">
              <a:buFont typeface="Arial" panose="020B0604020202020204" pitchFamily="34" charset="0"/>
              <a:buNone/>
            </a:pPr>
            <a:r>
              <a:rPr lang="en-US" altLang="en-US" sz="2400"/>
              <a:t>	(LHS of every functional dependency must be super key or candidate key and RHS prime attribute condition not allowed in BCNF)</a:t>
            </a:r>
          </a:p>
          <a:p>
            <a:pPr algn="just" eaLnBrk="1" hangingPunct="1">
              <a:buFont typeface="Arial" panose="020B0604020202020204" pitchFamily="34" charset="0"/>
              <a:buNone/>
            </a:pPr>
            <a:r>
              <a:rPr lang="en-US" altLang="en-US" sz="2400"/>
              <a:t>	</a:t>
            </a:r>
          </a:p>
          <a:p>
            <a:pPr algn="just" eaLnBrk="1" hangingPunct="1">
              <a:buFont typeface="Arial" panose="020B0604020202020204" pitchFamily="34" charset="0"/>
              <a:buNone/>
            </a:pPr>
            <a:r>
              <a:rPr lang="en-US" altLang="en-US" sz="2400" b="1">
                <a:solidFill>
                  <a:srgbClr val="FF0000"/>
                </a:solidFill>
              </a:rPr>
              <a:t>Note:- </a:t>
            </a:r>
            <a:r>
              <a:rPr lang="en-US" altLang="en-US" sz="2400"/>
              <a:t>Every relation in BCNF is in 3NF,but it is not necessary that every relation in 3NF is in BCNF.</a:t>
            </a:r>
          </a:p>
        </p:txBody>
      </p:sp>
      <p:pic>
        <p:nvPicPr>
          <p:cNvPr id="126984" name="Picture 7">
            <a:extLst>
              <a:ext uri="{FF2B5EF4-FFF2-40B4-BE49-F238E27FC236}">
                <a16:creationId xmlns="" xmlns:a16="http://schemas.microsoft.com/office/drawing/2014/main" id="{219A466D-87C6-4823-B73D-0FDBCA55F4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4695">
                                            <p:txEl>
                                              <p:pRg st="0" end="0"/>
                                            </p:txEl>
                                          </p:spTgt>
                                        </p:tgtEl>
                                        <p:attrNameLst>
                                          <p:attrName>style.visibility</p:attrName>
                                        </p:attrNameLst>
                                      </p:cBhvr>
                                      <p:to>
                                        <p:strVal val="visible"/>
                                      </p:to>
                                    </p:set>
                                    <p:anim calcmode="lin" valueType="num">
                                      <p:cBhvr additive="base">
                                        <p:cTn id="7" dur="500" fill="hold"/>
                                        <p:tgtEl>
                                          <p:spTgt spid="1146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4695">
                                            <p:txEl>
                                              <p:pRg st="1" end="1"/>
                                            </p:txEl>
                                          </p:spTgt>
                                        </p:tgtEl>
                                        <p:attrNameLst>
                                          <p:attrName>style.visibility</p:attrName>
                                        </p:attrNameLst>
                                      </p:cBhvr>
                                      <p:to>
                                        <p:strVal val="visible"/>
                                      </p:to>
                                    </p:set>
                                    <p:anim calcmode="lin" valueType="num">
                                      <p:cBhvr additive="base">
                                        <p:cTn id="13" dur="500" fill="hold"/>
                                        <p:tgtEl>
                                          <p:spTgt spid="1146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4695">
                                            <p:txEl>
                                              <p:pRg st="3" end="3"/>
                                            </p:txEl>
                                          </p:spTgt>
                                        </p:tgtEl>
                                        <p:attrNameLst>
                                          <p:attrName>style.visibility</p:attrName>
                                        </p:attrNameLst>
                                      </p:cBhvr>
                                      <p:to>
                                        <p:strVal val="visible"/>
                                      </p:to>
                                    </p:set>
                                    <p:anim calcmode="lin" valueType="num">
                                      <p:cBhvr additive="base">
                                        <p:cTn id="19" dur="500" fill="hold"/>
                                        <p:tgtEl>
                                          <p:spTgt spid="1146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1A0BDFA-0B95-45C4-8AD2-CE18CE40D482}"/>
              </a:ext>
            </a:extLst>
          </p:cNvPr>
          <p:cNvSpPr>
            <a:spLocks noGrp="1"/>
          </p:cNvSpPr>
          <p:nvPr>
            <p:ph type="dt" sz="quarter" idx="10"/>
          </p:nvPr>
        </p:nvSpPr>
        <p:spPr/>
        <p:txBody>
          <a:bodyPr/>
          <a:lstStyle/>
          <a:p>
            <a:pPr>
              <a:defRPr/>
            </a:pPr>
            <a:fld id="{80F2BC25-2985-4559-A988-8C0FB8E9BD57}" type="datetime1">
              <a:rPr lang="en-US" smtClean="0"/>
              <a:t>10/12/2023</a:t>
            </a:fld>
            <a:endParaRPr lang="en-US"/>
          </a:p>
        </p:txBody>
      </p:sp>
      <p:sp>
        <p:nvSpPr>
          <p:cNvPr id="5" name="Footer Placeholder 4">
            <a:extLst>
              <a:ext uri="{FF2B5EF4-FFF2-40B4-BE49-F238E27FC236}">
                <a16:creationId xmlns="" xmlns:a16="http://schemas.microsoft.com/office/drawing/2014/main" id="{E20FE588-FFE3-4D7E-BE7B-E2B808006981}"/>
              </a:ext>
            </a:extLst>
          </p:cNvPr>
          <p:cNvSpPr>
            <a:spLocks noGrp="1"/>
          </p:cNvSpPr>
          <p:nvPr>
            <p:ph type="ftr" sz="quarter" idx="11"/>
          </p:nvPr>
        </p:nvSpPr>
        <p:spPr/>
        <p:txBody>
          <a:bodyPr/>
          <a:lstStyle/>
          <a:p>
            <a:pPr>
              <a:defRPr/>
            </a:pPr>
            <a:r>
              <a:rPr lang="en-IN" smtClean="0"/>
              <a:t>Sana Anjum      DBMS             Unit-3</a:t>
            </a:r>
            <a:endParaRPr lang="en-US"/>
          </a:p>
        </p:txBody>
      </p:sp>
      <p:sp>
        <p:nvSpPr>
          <p:cNvPr id="17412" name="Slide Number Placeholder 5">
            <a:extLst>
              <a:ext uri="{FF2B5EF4-FFF2-40B4-BE49-F238E27FC236}">
                <a16:creationId xmlns="" xmlns:a16="http://schemas.microsoft.com/office/drawing/2014/main" id="{F06C3512-862F-41AF-8244-9F31686ED0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A21B0DE-72E6-43A6-9388-ED7C7B06143F}" type="slidenum">
              <a:rPr lang="en-US" altLang="en-US" sz="1200" smtClean="0">
                <a:solidFill>
                  <a:srgbClr val="898989"/>
                </a:solidFill>
              </a:rPr>
              <a:pPr>
                <a:spcBef>
                  <a:spcPct val="0"/>
                </a:spcBef>
                <a:buFontTx/>
                <a:buNone/>
              </a:pPr>
              <a:t>12</a:t>
            </a:fld>
            <a:endParaRPr lang="en-US" altLang="en-US" sz="1200">
              <a:solidFill>
                <a:srgbClr val="898989"/>
              </a:solidFill>
            </a:endParaRPr>
          </a:p>
        </p:txBody>
      </p:sp>
      <p:graphicFrame>
        <p:nvGraphicFramePr>
          <p:cNvPr id="7" name="Content Placeholder 12">
            <a:extLst>
              <a:ext uri="{FF2B5EF4-FFF2-40B4-BE49-F238E27FC236}">
                <a16:creationId xmlns="" xmlns:a16="http://schemas.microsoft.com/office/drawing/2014/main" id="{42B64CC8-519F-47D0-9779-2F42534A21F6}"/>
              </a:ext>
            </a:extLst>
          </p:cNvPr>
          <p:cNvGraphicFramePr>
            <a:graphicFrameLocks noGrp="1"/>
          </p:cNvGraphicFramePr>
          <p:nvPr>
            <p:ph idx="1"/>
          </p:nvPr>
        </p:nvGraphicFramePr>
        <p:xfrm>
          <a:off x="609600" y="1893888"/>
          <a:ext cx="8001000" cy="3668712"/>
        </p:xfrm>
        <a:graphic>
          <a:graphicData uri="http://schemas.openxmlformats.org/drawingml/2006/table">
            <a:tbl>
              <a:tblPr firstRow="1" bandRow="1">
                <a:tableStyleId>{5C22544A-7EE6-4342-B048-85BDC9FD1C3A}</a:tableStyleId>
              </a:tblPr>
              <a:tblGrid>
                <a:gridCol w="972084">
                  <a:extLst>
                    <a:ext uri="{9D8B030D-6E8A-4147-A177-3AD203B41FA5}">
                      <a16:colId xmlns="" xmlns:a16="http://schemas.microsoft.com/office/drawing/2014/main" val="20000"/>
                    </a:ext>
                  </a:extLst>
                </a:gridCol>
                <a:gridCol w="7028916">
                  <a:extLst>
                    <a:ext uri="{9D8B030D-6E8A-4147-A177-3AD203B41FA5}">
                      <a16:colId xmlns="" xmlns:a16="http://schemas.microsoft.com/office/drawing/2014/main" val="20001"/>
                    </a:ext>
                  </a:extLst>
                </a:gridCol>
              </a:tblGrid>
              <a:tr h="822959">
                <a:tc>
                  <a:txBody>
                    <a:bodyPr/>
                    <a:lstStyle/>
                    <a:p>
                      <a:pPr marL="0" marR="0" algn="just">
                        <a:lnSpc>
                          <a:spcPct val="100000"/>
                        </a:lnSpc>
                        <a:spcBef>
                          <a:spcPts val="0"/>
                        </a:spcBef>
                        <a:spcAft>
                          <a:spcPts val="0"/>
                        </a:spcAft>
                      </a:pPr>
                      <a:r>
                        <a:rPr lang="en-US" sz="2000" b="0" dirty="0">
                          <a:solidFill>
                            <a:schemeClr val="tx1"/>
                          </a:solidFill>
                          <a:latin typeface="+mn-lt"/>
                          <a:ea typeface="Times New Roman"/>
                          <a:cs typeface="Times New Roman"/>
                        </a:rPr>
                        <a:t>PSO1:</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Work as a software developer, database administrator, tester or networking engineer for providing solutions to the real world and industrial problems. ​</a:t>
                      </a: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1219608">
                <a:tc>
                  <a:txBody>
                    <a:bodyPr/>
                    <a:lstStyle/>
                    <a:p>
                      <a:pPr marL="0" marR="0" algn="just">
                        <a:lnSpc>
                          <a:spcPct val="100000"/>
                        </a:lnSpc>
                        <a:spcBef>
                          <a:spcPts val="0"/>
                        </a:spcBef>
                        <a:spcAft>
                          <a:spcPts val="0"/>
                        </a:spcAft>
                      </a:pPr>
                      <a:r>
                        <a:rPr lang="en-US" sz="2000" b="0">
                          <a:solidFill>
                            <a:schemeClr val="tx1"/>
                          </a:solidFill>
                          <a:latin typeface="+mn-lt"/>
                          <a:ea typeface="Times New Roman"/>
                          <a:cs typeface="Times New Roman"/>
                        </a:rPr>
                        <a:t>PSO2:</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IN" sz="1800" b="0" i="0" u="none" strike="noStrike" kern="1200" dirty="0">
                          <a:solidFill>
                            <a:schemeClr val="tx1"/>
                          </a:solidFill>
                          <a:effectLst/>
                          <a:latin typeface="+mn-lt"/>
                          <a:ea typeface="+mn-ea"/>
                          <a:cs typeface="+mn-cs"/>
                        </a:rPr>
                        <a:t>Apply core subjects of information technology related to data structure and algorithm, software engineering, web technology, operating system, database and networking to solve complex IT problems. ​</a:t>
                      </a:r>
                      <a:endParaRPr lang="en-US" sz="2000" b="0" i="0" dirty="0">
                        <a:solidFill>
                          <a:schemeClr val="tx1"/>
                        </a:solidFill>
                        <a:latin typeface="+mn-lt"/>
                        <a:ea typeface="Times New Roman"/>
                        <a:cs typeface="Times New Roman"/>
                      </a:endParaRP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813072">
                <a:tc>
                  <a:txBody>
                    <a:bodyPr/>
                    <a:lstStyle/>
                    <a:p>
                      <a:pPr marL="0" marR="0" algn="just">
                        <a:lnSpc>
                          <a:spcPct val="100000"/>
                        </a:lnSpc>
                        <a:spcBef>
                          <a:spcPts val="0"/>
                        </a:spcBef>
                        <a:spcAft>
                          <a:spcPts val="0"/>
                        </a:spcAft>
                      </a:pPr>
                      <a:r>
                        <a:rPr lang="en-US" sz="2000" b="0">
                          <a:solidFill>
                            <a:schemeClr val="tx1"/>
                          </a:solidFill>
                          <a:latin typeface="+mn-lt"/>
                          <a:ea typeface="Times New Roman"/>
                          <a:cs typeface="Times New Roman"/>
                        </a:rPr>
                        <a:t>PSO3:</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IN" sz="1800" b="0" i="0" u="none" strike="noStrike" kern="1200" dirty="0">
                          <a:solidFill>
                            <a:schemeClr val="tx1"/>
                          </a:solidFill>
                          <a:effectLst/>
                          <a:latin typeface="+mn-lt"/>
                          <a:ea typeface="+mn-ea"/>
                          <a:cs typeface="+mn-cs"/>
                        </a:rPr>
                        <a:t>Practice multi-disciplinary and modern computing techniques by lifelong learning to establish innovative career. </a:t>
                      </a:r>
                      <a:endParaRPr lang="en-US" sz="2000" b="0" i="0" dirty="0">
                        <a:solidFill>
                          <a:schemeClr val="tx1"/>
                        </a:solidFill>
                        <a:latin typeface="+mn-lt"/>
                        <a:ea typeface="Times New Roman"/>
                        <a:cs typeface="Times New Roman"/>
                      </a:endParaRP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813072">
                <a:tc>
                  <a:txBody>
                    <a:bodyPr/>
                    <a:lstStyle/>
                    <a:p>
                      <a:pPr marL="0" marR="0" algn="just">
                        <a:lnSpc>
                          <a:spcPct val="100000"/>
                        </a:lnSpc>
                        <a:spcBef>
                          <a:spcPts val="0"/>
                        </a:spcBef>
                        <a:spcAft>
                          <a:spcPts val="0"/>
                        </a:spcAft>
                      </a:pPr>
                      <a:r>
                        <a:rPr lang="en-US" sz="2000" b="0" dirty="0">
                          <a:solidFill>
                            <a:schemeClr val="tx1"/>
                          </a:solidFill>
                          <a:latin typeface="+mn-lt"/>
                          <a:ea typeface="Times New Roman"/>
                          <a:cs typeface="Times New Roman"/>
                        </a:rPr>
                        <a:t>PSO4:</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IN" sz="1800" b="0" i="0" u="none" strike="noStrike" kern="1200" dirty="0">
                          <a:solidFill>
                            <a:schemeClr val="tx1"/>
                          </a:solidFill>
                          <a:effectLst/>
                          <a:latin typeface="+mn-lt"/>
                          <a:ea typeface="+mn-ea"/>
                          <a:cs typeface="+mn-cs"/>
                        </a:rPr>
                        <a:t>Work in a team or individual to manage projects with ethical concern to be a successful employee or employer in IT industry. </a:t>
                      </a:r>
                      <a:r>
                        <a:rPr lang="en-US" sz="1800" b="0" i="0" u="none" strike="noStrike" kern="1200" dirty="0">
                          <a:solidFill>
                            <a:schemeClr val="tx1"/>
                          </a:solidFill>
                          <a:effectLst/>
                          <a:latin typeface="+mn-lt"/>
                          <a:ea typeface="+mn-ea"/>
                          <a:cs typeface="+mn-cs"/>
                        </a:rPr>
                        <a:t> </a:t>
                      </a:r>
                      <a:endParaRPr lang="en-US" sz="2000" b="0" i="0" dirty="0">
                        <a:solidFill>
                          <a:schemeClr val="tx1"/>
                        </a:solidFill>
                        <a:latin typeface="+mn-lt"/>
                        <a:ea typeface="Times New Roman"/>
                        <a:cs typeface="Times New Roman"/>
                      </a:endParaRP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8" name="Title 1">
            <a:extLst>
              <a:ext uri="{FF2B5EF4-FFF2-40B4-BE49-F238E27FC236}">
                <a16:creationId xmlns="" xmlns:a16="http://schemas.microsoft.com/office/drawing/2014/main" id="{D451669D-1B68-4B58-A3BB-AA955662A106}"/>
              </a:ext>
            </a:extLst>
          </p:cNvPr>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400" b="1" dirty="0">
                <a:latin typeface="Times New Roman" panose="02020603050405020304" pitchFamily="18" charset="0"/>
                <a:cs typeface="Times New Roman" panose="02020603050405020304" pitchFamily="18" charset="0"/>
              </a:rPr>
              <a:t>Program Specific Outcomes</a:t>
            </a:r>
          </a:p>
        </p:txBody>
      </p:sp>
      <p:sp>
        <p:nvSpPr>
          <p:cNvPr id="17431" name="TextBox 8">
            <a:extLst>
              <a:ext uri="{FF2B5EF4-FFF2-40B4-BE49-F238E27FC236}">
                <a16:creationId xmlns="" xmlns:a16="http://schemas.microsoft.com/office/drawing/2014/main" id="{1DDEE87F-9162-4A6B-815C-A441E8B23456}"/>
              </a:ext>
            </a:extLst>
          </p:cNvPr>
          <p:cNvSpPr txBox="1">
            <a:spLocks noChangeArrowheads="1"/>
          </p:cNvSpPr>
          <p:nvPr/>
        </p:nvSpPr>
        <p:spPr bwMode="auto">
          <a:xfrm>
            <a:off x="598488" y="990600"/>
            <a:ext cx="815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000">
                <a:latin typeface="Arial" panose="020B0604020202020204" pitchFamily="34" charset="0"/>
              </a:rPr>
              <a:t>On successful completion of graduation degree the Computer Science &amp; Engineering graduates will be able to:</a:t>
            </a:r>
          </a:p>
        </p:txBody>
      </p:sp>
      <p:pic>
        <p:nvPicPr>
          <p:cNvPr id="17432" name="Picture 9">
            <a:extLst>
              <a:ext uri="{FF2B5EF4-FFF2-40B4-BE49-F238E27FC236}">
                <a16:creationId xmlns="" xmlns:a16="http://schemas.microsoft.com/office/drawing/2014/main" id="{753A3C47-1DC1-4255-BDB8-18ED9FF870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7742971-D117-4249-A978-41756063BE1E}"/>
              </a:ext>
            </a:extLst>
          </p:cNvPr>
          <p:cNvSpPr>
            <a:spLocks noGrp="1"/>
          </p:cNvSpPr>
          <p:nvPr>
            <p:ph type="dt" sz="quarter" idx="10"/>
          </p:nvPr>
        </p:nvSpPr>
        <p:spPr/>
        <p:txBody>
          <a:bodyPr/>
          <a:lstStyle/>
          <a:p>
            <a:pPr>
              <a:defRPr/>
            </a:pPr>
            <a:fld id="{C6A2271C-E66D-4C9B-A9F3-E3D73177C464}" type="datetime1">
              <a:rPr lang="en-US" smtClean="0"/>
              <a:t>10/12/2023</a:t>
            </a:fld>
            <a:endParaRPr lang="en-US"/>
          </a:p>
        </p:txBody>
      </p:sp>
      <p:sp>
        <p:nvSpPr>
          <p:cNvPr id="5" name="Footer Placeholder 4">
            <a:extLst>
              <a:ext uri="{FF2B5EF4-FFF2-40B4-BE49-F238E27FC236}">
                <a16:creationId xmlns="" xmlns:a16="http://schemas.microsoft.com/office/drawing/2014/main" id="{8CA5D11D-E5D4-471E-A711-B5B0719FB895}"/>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28004" name="Slide Number Placeholder 5">
            <a:extLst>
              <a:ext uri="{FF2B5EF4-FFF2-40B4-BE49-F238E27FC236}">
                <a16:creationId xmlns="" xmlns:a16="http://schemas.microsoft.com/office/drawing/2014/main" id="{E166F2EB-CA3E-489E-83CB-2514D93E032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E62473C-E7E8-4236-AAFF-B90266BB86F2}" type="slidenum">
              <a:rPr lang="en-US" altLang="en-US" sz="1200" smtClean="0">
                <a:solidFill>
                  <a:srgbClr val="898989"/>
                </a:solidFill>
              </a:rPr>
              <a:pPr>
                <a:spcBef>
                  <a:spcPct val="0"/>
                </a:spcBef>
                <a:buFontTx/>
                <a:buNone/>
              </a:pPr>
              <a:t>120</a:t>
            </a:fld>
            <a:endParaRPr lang="en-US" altLang="en-US" sz="1200">
              <a:solidFill>
                <a:srgbClr val="898989"/>
              </a:solidFill>
            </a:endParaRPr>
          </a:p>
        </p:txBody>
      </p:sp>
      <p:sp>
        <p:nvSpPr>
          <p:cNvPr id="7" name="Title 1">
            <a:extLst>
              <a:ext uri="{FF2B5EF4-FFF2-40B4-BE49-F238E27FC236}">
                <a16:creationId xmlns="" xmlns:a16="http://schemas.microsoft.com/office/drawing/2014/main" id="{6540DD12-FCBA-4E39-800C-B9BCD8F0778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Example</a:t>
            </a:r>
          </a:p>
        </p:txBody>
      </p:sp>
      <p:pic>
        <p:nvPicPr>
          <p:cNvPr id="128006" name="Picture 2" descr="E:\NIET\Project\xLogo11.png.pagespeed.ic.pydHLuCQEZ.png">
            <a:extLst>
              <a:ext uri="{FF2B5EF4-FFF2-40B4-BE49-F238E27FC236}">
                <a16:creationId xmlns="" xmlns:a16="http://schemas.microsoft.com/office/drawing/2014/main" id="{F532E1AD-FFDF-42FD-9BA3-28C399F91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7" name="Content Placeholder 2">
            <a:extLst>
              <a:ext uri="{FF2B5EF4-FFF2-40B4-BE49-F238E27FC236}">
                <a16:creationId xmlns="" xmlns:a16="http://schemas.microsoft.com/office/drawing/2014/main" id="{37DDD2BD-88F2-4267-97B4-A21BBF917AA8}"/>
              </a:ext>
            </a:extLst>
          </p:cNvPr>
          <p:cNvSpPr>
            <a:spLocks noGrp="1"/>
          </p:cNvSpPr>
          <p:nvPr>
            <p:ph idx="1"/>
          </p:nvPr>
        </p:nvSpPr>
        <p:spPr>
          <a:xfrm>
            <a:off x="533400" y="1143000"/>
            <a:ext cx="8229600" cy="5105400"/>
          </a:xfrm>
        </p:spPr>
        <p:txBody>
          <a:bodyPr/>
          <a:lstStyle/>
          <a:p>
            <a:pPr algn="just" eaLnBrk="1" hangingPunct="1">
              <a:buFont typeface="Arial" panose="020B0604020202020204" pitchFamily="34" charset="0"/>
              <a:buNone/>
            </a:pPr>
            <a:r>
              <a:rPr lang="en-US" altLang="en-US" sz="2400"/>
              <a:t>	Let us consider the following relation TEACH= {student,Course,Instructor}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with the following dependencies: -</a:t>
            </a:r>
          </a:p>
          <a:p>
            <a:pPr algn="just" eaLnBrk="1" hangingPunct="1">
              <a:buFont typeface="Arial" panose="020B0604020202020204" pitchFamily="34" charset="0"/>
              <a:buNone/>
            </a:pPr>
            <a:r>
              <a:rPr lang="en-US" altLang="en-US" sz="2400"/>
              <a:t>FD1: {Student, Course} →  Instructor </a:t>
            </a:r>
          </a:p>
          <a:p>
            <a:pPr algn="just" eaLnBrk="1" hangingPunct="1">
              <a:buFont typeface="Arial" panose="020B0604020202020204" pitchFamily="34" charset="0"/>
              <a:buNone/>
            </a:pPr>
            <a:r>
              <a:rPr lang="en-US" altLang="en-US" sz="2400"/>
              <a:t> FD2: Instructor → Course</a:t>
            </a:r>
          </a:p>
          <a:p>
            <a:pPr algn="just">
              <a:buFont typeface="Arial" panose="020B0604020202020204" pitchFamily="34" charset="0"/>
              <a:buNone/>
            </a:pPr>
            <a:r>
              <a:rPr lang="en-US" altLang="en-US" sz="2400"/>
              <a:t>	</a:t>
            </a:r>
            <a:r>
              <a:rPr lang="en-US" altLang="en-US" sz="2400" b="1">
                <a:solidFill>
                  <a:srgbClr val="C00000"/>
                </a:solidFill>
              </a:rPr>
              <a:t>{Student, Course}.</a:t>
            </a:r>
            <a:r>
              <a:rPr lang="en-US" altLang="en-US" sz="2400" b="1">
                <a:solidFill>
                  <a:srgbClr val="C00000"/>
                </a:solidFill>
                <a:cs typeface="Times New Roman" panose="02020603050405020304" pitchFamily="18" charset="0"/>
              </a:rPr>
              <a:t> Check this relation in BCNF or not.</a:t>
            </a:r>
            <a:r>
              <a:rPr lang="en-US" altLang="en-US" sz="2400" b="1">
                <a:solidFill>
                  <a:srgbClr val="C00000"/>
                </a:solidFill>
              </a:rPr>
              <a:t> is a candidate key for this relation</a:t>
            </a:r>
          </a:p>
          <a:p>
            <a:pPr algn="just" eaLnBrk="1" hangingPunct="1">
              <a:buFont typeface="Arial" panose="020B0604020202020204" pitchFamily="34" charset="0"/>
              <a:buNone/>
            </a:pPr>
            <a:endParaRPr lang="en-US" altLang="en-US" sz="2400" b="1">
              <a:solidFill>
                <a:srgbClr val="FF0000"/>
              </a:solidFill>
              <a:cs typeface="Times New Roman" panose="02020603050405020304" pitchFamily="18" charset="0"/>
            </a:endParaRPr>
          </a:p>
          <a:p>
            <a:pPr algn="just" eaLnBrk="1" hangingPunct="1">
              <a:buFont typeface="Arial" panose="020B0604020202020204" pitchFamily="34" charset="0"/>
              <a:buNone/>
            </a:pPr>
            <a:endParaRPr lang="en-US" altLang="en-US" sz="2200"/>
          </a:p>
        </p:txBody>
      </p:sp>
      <p:pic>
        <p:nvPicPr>
          <p:cNvPr id="128008" name="Picture 4">
            <a:extLst>
              <a:ext uri="{FF2B5EF4-FFF2-40B4-BE49-F238E27FC236}">
                <a16:creationId xmlns="" xmlns:a16="http://schemas.microsoft.com/office/drawing/2014/main" id="{1BB5B307-B8FE-4FFF-BE68-44C98874D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57400"/>
            <a:ext cx="65436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9" name="Picture 8">
            <a:extLst>
              <a:ext uri="{FF2B5EF4-FFF2-40B4-BE49-F238E27FC236}">
                <a16:creationId xmlns="" xmlns:a16="http://schemas.microsoft.com/office/drawing/2014/main" id="{F8DCC9E3-B920-412D-9508-7675700A2F4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F6F8443E-AB60-412B-B116-F72B5E5F6684}"/>
              </a:ext>
            </a:extLst>
          </p:cNvPr>
          <p:cNvSpPr>
            <a:spLocks noGrp="1"/>
          </p:cNvSpPr>
          <p:nvPr>
            <p:ph type="dt" sz="quarter" idx="10"/>
          </p:nvPr>
        </p:nvSpPr>
        <p:spPr/>
        <p:txBody>
          <a:bodyPr/>
          <a:lstStyle/>
          <a:p>
            <a:pPr>
              <a:defRPr/>
            </a:pPr>
            <a:fld id="{5545C1F0-B6F3-4E8D-BB6E-4094134904C0}" type="datetime1">
              <a:rPr lang="en-US" smtClean="0"/>
              <a:t>10/12/2023</a:t>
            </a:fld>
            <a:endParaRPr lang="en-US"/>
          </a:p>
        </p:txBody>
      </p:sp>
      <p:sp>
        <p:nvSpPr>
          <p:cNvPr id="5" name="Footer Placeholder 4">
            <a:extLst>
              <a:ext uri="{FF2B5EF4-FFF2-40B4-BE49-F238E27FC236}">
                <a16:creationId xmlns="" xmlns:a16="http://schemas.microsoft.com/office/drawing/2014/main" id="{C8F8DF01-00B5-4B01-B2E9-65C2AB77CEA9}"/>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29028" name="Slide Number Placeholder 5">
            <a:extLst>
              <a:ext uri="{FF2B5EF4-FFF2-40B4-BE49-F238E27FC236}">
                <a16:creationId xmlns="" xmlns:a16="http://schemas.microsoft.com/office/drawing/2014/main" id="{0458BC81-B772-409A-B028-54E5C5CF78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C962E24-AB33-4DE7-B60C-9CE116549864}" type="slidenum">
              <a:rPr lang="en-US" altLang="en-US" sz="1200" smtClean="0">
                <a:solidFill>
                  <a:srgbClr val="898989"/>
                </a:solidFill>
              </a:rPr>
              <a:pPr>
                <a:spcBef>
                  <a:spcPct val="0"/>
                </a:spcBef>
                <a:buFontTx/>
                <a:buNone/>
              </a:pPr>
              <a:t>121</a:t>
            </a:fld>
            <a:endParaRPr lang="en-US" altLang="en-US" sz="1200">
              <a:solidFill>
                <a:srgbClr val="898989"/>
              </a:solidFill>
            </a:endParaRPr>
          </a:p>
        </p:txBody>
      </p:sp>
      <p:sp>
        <p:nvSpPr>
          <p:cNvPr id="7" name="Title 1">
            <a:extLst>
              <a:ext uri="{FF2B5EF4-FFF2-40B4-BE49-F238E27FC236}">
                <a16:creationId xmlns="" xmlns:a16="http://schemas.microsoft.com/office/drawing/2014/main" id="{624CDFB1-B951-45F4-9F88-292F2BBF868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Example</a:t>
            </a:r>
          </a:p>
        </p:txBody>
      </p:sp>
      <p:pic>
        <p:nvPicPr>
          <p:cNvPr id="129030" name="Picture 2" descr="E:\NIET\Project\xLogo11.png.pagespeed.ic.pydHLuCQEZ.png">
            <a:extLst>
              <a:ext uri="{FF2B5EF4-FFF2-40B4-BE49-F238E27FC236}">
                <a16:creationId xmlns="" xmlns:a16="http://schemas.microsoft.com/office/drawing/2014/main" id="{DE707D82-FA8E-4FD9-9B69-6D24B8017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3" name="Content Placeholder 2">
            <a:extLst>
              <a:ext uri="{FF2B5EF4-FFF2-40B4-BE49-F238E27FC236}">
                <a16:creationId xmlns="" xmlns:a16="http://schemas.microsoft.com/office/drawing/2014/main" id="{38987AE8-444F-482D-A937-EE31B0628CDC}"/>
              </a:ext>
            </a:extLst>
          </p:cNvPr>
          <p:cNvSpPr>
            <a:spLocks noGrp="1"/>
          </p:cNvSpPr>
          <p:nvPr>
            <p:ph idx="1"/>
          </p:nvPr>
        </p:nvSpPr>
        <p:spPr>
          <a:xfrm>
            <a:off x="609600" y="1143000"/>
            <a:ext cx="8229600" cy="4724400"/>
          </a:xfrm>
        </p:spPr>
        <p:txBody>
          <a:bodyPr/>
          <a:lstStyle/>
          <a:p>
            <a:pPr algn="just" eaLnBrk="1" hangingPunct="1">
              <a:buFont typeface="Arial" panose="020B0604020202020204" pitchFamily="34" charset="0"/>
              <a:buNone/>
            </a:pPr>
            <a:r>
              <a:rPr lang="en-US" altLang="en-US" sz="2400"/>
              <a:t>	</a:t>
            </a:r>
            <a:r>
              <a:rPr lang="en-US" altLang="en-US" sz="2400" b="1">
                <a:solidFill>
                  <a:srgbClr val="00B050"/>
                </a:solidFill>
              </a:rPr>
              <a:t>Instructor  is not super keys but determines course. </a:t>
            </a:r>
            <a:r>
              <a:rPr lang="en-US" altLang="en-US" sz="2400" b="1">
                <a:solidFill>
                  <a:srgbClr val="00B050"/>
                </a:solidFill>
                <a:cs typeface="Times New Roman" panose="02020603050405020304" pitchFamily="18" charset="0"/>
              </a:rPr>
              <a:t>So student relation in 3NF.</a:t>
            </a:r>
          </a:p>
          <a:p>
            <a:pPr algn="just">
              <a:buFont typeface="Arial" panose="020B0604020202020204" pitchFamily="34" charset="0"/>
              <a:buNone/>
            </a:pPr>
            <a:r>
              <a:rPr lang="en-US" altLang="en-US" sz="2400"/>
              <a:t>	But student relation   is not in BCNF because in FD </a:t>
            </a:r>
            <a:r>
              <a:rPr lang="en-US" altLang="en-US" sz="2400" b="1"/>
              <a:t>Instructor → Course, Instructor is not super key or candidate key or primary key. </a:t>
            </a:r>
          </a:p>
          <a:p>
            <a:pPr algn="just">
              <a:buFont typeface="Arial" panose="020B0604020202020204" pitchFamily="34" charset="0"/>
              <a:buNone/>
            </a:pPr>
            <a:r>
              <a:rPr lang="en-US" altLang="en-US" sz="2400" b="1">
                <a:solidFill>
                  <a:srgbClr val="FF0000"/>
                </a:solidFill>
                <a:cs typeface="Times New Roman" panose="02020603050405020304" pitchFamily="18" charset="0"/>
              </a:rPr>
              <a:t>Solution :- </a:t>
            </a:r>
          </a:p>
          <a:p>
            <a:pPr algn="just" eaLnBrk="1" hangingPunct="1">
              <a:buFont typeface="Arial" panose="020B0604020202020204" pitchFamily="34" charset="0"/>
              <a:buNone/>
            </a:pPr>
            <a:r>
              <a:rPr lang="en-US" altLang="en-US" sz="2400">
                <a:cs typeface="Times New Roman" panose="02020603050405020304" pitchFamily="18" charset="0"/>
              </a:rPr>
              <a:t>Therefore the relation Teach decompose in </a:t>
            </a:r>
          </a:p>
          <a:p>
            <a:pPr algn="just" eaLnBrk="1" hangingPunct="1">
              <a:buFont typeface="Arial" panose="020B0604020202020204" pitchFamily="34" charset="0"/>
              <a:buNone/>
            </a:pPr>
            <a:r>
              <a:rPr lang="en-US" altLang="en-US" sz="2400">
                <a:cs typeface="Times New Roman" panose="02020603050405020304" pitchFamily="18" charset="0"/>
              </a:rPr>
              <a:t>1. Teach1 {</a:t>
            </a:r>
            <a:r>
              <a:rPr lang="en-US" altLang="en-US" sz="2400" u="sng">
                <a:cs typeface="Times New Roman" panose="02020603050405020304" pitchFamily="18" charset="0"/>
              </a:rPr>
              <a:t>Student</a:t>
            </a:r>
            <a:r>
              <a:rPr lang="en-US" altLang="en-US" sz="2400">
                <a:cs typeface="Times New Roman" panose="02020603050405020304" pitchFamily="18" charset="0"/>
              </a:rPr>
              <a:t>, </a:t>
            </a:r>
            <a:r>
              <a:rPr lang="en-US" altLang="en-US" sz="2400" u="sng">
                <a:cs typeface="Times New Roman" panose="02020603050405020304" pitchFamily="18" charset="0"/>
              </a:rPr>
              <a:t>Instructor</a:t>
            </a:r>
            <a:r>
              <a:rPr lang="en-US" altLang="en-US" sz="2400">
                <a:cs typeface="Times New Roman" panose="02020603050405020304" pitchFamily="18" charset="0"/>
              </a:rPr>
              <a:t>}</a:t>
            </a:r>
          </a:p>
          <a:p>
            <a:pPr algn="just" eaLnBrk="1" hangingPunct="1">
              <a:buFont typeface="Arial" panose="020B0604020202020204" pitchFamily="34" charset="0"/>
              <a:buNone/>
            </a:pPr>
            <a:r>
              <a:rPr lang="en-US" altLang="en-US" sz="2400">
                <a:cs typeface="Times New Roman" panose="02020603050405020304" pitchFamily="18" charset="0"/>
              </a:rPr>
              <a:t>2. Teach 2 {</a:t>
            </a:r>
            <a:r>
              <a:rPr lang="en-US" altLang="en-US" sz="2400" u="sng">
                <a:cs typeface="Times New Roman" panose="02020603050405020304" pitchFamily="18" charset="0"/>
              </a:rPr>
              <a:t>Instructor</a:t>
            </a:r>
            <a:r>
              <a:rPr lang="en-US" altLang="en-US" sz="2400">
                <a:cs typeface="Times New Roman" panose="02020603050405020304" pitchFamily="18" charset="0"/>
              </a:rPr>
              <a:t>, Course}</a:t>
            </a:r>
            <a:endParaRPr lang="en-US" altLang="en-US" sz="2400"/>
          </a:p>
          <a:p>
            <a:pPr algn="just" eaLnBrk="1" hangingPunct="1">
              <a:buFont typeface="Arial" panose="020B0604020202020204" pitchFamily="34" charset="0"/>
              <a:buNone/>
            </a:pPr>
            <a:r>
              <a:rPr lang="en-US" altLang="en-US" sz="2000">
                <a:cs typeface="Times New Roman" panose="02020603050405020304" pitchFamily="18" charset="0"/>
              </a:rPr>
              <a:t>		Teach1 					Teach 2</a:t>
            </a:r>
            <a:endParaRPr lang="en-US" altLang="en-US" sz="2200"/>
          </a:p>
        </p:txBody>
      </p:sp>
      <p:pic>
        <p:nvPicPr>
          <p:cNvPr id="116745" name="Picture 9">
            <a:extLst>
              <a:ext uri="{FF2B5EF4-FFF2-40B4-BE49-F238E27FC236}">
                <a16:creationId xmlns="" xmlns:a16="http://schemas.microsoft.com/office/drawing/2014/main" id="{1AF86BC8-9ABC-4EC7-B914-E2F5A04A10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5357813"/>
            <a:ext cx="1600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7" name="Picture 11">
            <a:extLst>
              <a:ext uri="{FF2B5EF4-FFF2-40B4-BE49-F238E27FC236}">
                <a16:creationId xmlns="" xmlns:a16="http://schemas.microsoft.com/office/drawing/2014/main" id="{EC714218-820A-4B31-A9BD-EF9146BEB6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5357813"/>
            <a:ext cx="1038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 xmlns:a16="http://schemas.microsoft.com/office/drawing/2014/main" id="{F6AD3D25-19C9-4940-B90A-91FE5C7702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3563" y="5429250"/>
            <a:ext cx="1038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8" name="Picture 12">
            <a:extLst>
              <a:ext uri="{FF2B5EF4-FFF2-40B4-BE49-F238E27FC236}">
                <a16:creationId xmlns="" xmlns:a16="http://schemas.microsoft.com/office/drawing/2014/main" id="{62B7F386-09AA-45DB-83F4-BBC28E4856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125" y="5357813"/>
            <a:ext cx="1209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36" name="Picture 12">
            <a:extLst>
              <a:ext uri="{FF2B5EF4-FFF2-40B4-BE49-F238E27FC236}">
                <a16:creationId xmlns="" xmlns:a16="http://schemas.microsoft.com/office/drawing/2014/main" id="{979DBE95-1EAC-41AD-8DB6-35240BB2632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6743">
                                            <p:txEl>
                                              <p:pRg st="0" end="0"/>
                                            </p:txEl>
                                          </p:spTgt>
                                        </p:tgtEl>
                                        <p:attrNameLst>
                                          <p:attrName>style.visibility</p:attrName>
                                        </p:attrNameLst>
                                      </p:cBhvr>
                                      <p:to>
                                        <p:strVal val="visible"/>
                                      </p:to>
                                    </p:set>
                                    <p:anim calcmode="lin" valueType="num">
                                      <p:cBhvr additive="base">
                                        <p:cTn id="7" dur="500" fill="hold"/>
                                        <p:tgtEl>
                                          <p:spTgt spid="1167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6743">
                                            <p:txEl>
                                              <p:pRg st="1" end="1"/>
                                            </p:txEl>
                                          </p:spTgt>
                                        </p:tgtEl>
                                        <p:attrNameLst>
                                          <p:attrName>style.visibility</p:attrName>
                                        </p:attrNameLst>
                                      </p:cBhvr>
                                      <p:to>
                                        <p:strVal val="visible"/>
                                      </p:to>
                                    </p:set>
                                    <p:anim calcmode="lin" valueType="num">
                                      <p:cBhvr additive="base">
                                        <p:cTn id="13" dur="500" fill="hold"/>
                                        <p:tgtEl>
                                          <p:spTgt spid="1167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67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6743">
                                            <p:txEl>
                                              <p:pRg st="2" end="2"/>
                                            </p:txEl>
                                          </p:spTgt>
                                        </p:tgtEl>
                                        <p:attrNameLst>
                                          <p:attrName>style.visibility</p:attrName>
                                        </p:attrNameLst>
                                      </p:cBhvr>
                                      <p:to>
                                        <p:strVal val="visible"/>
                                      </p:to>
                                    </p:set>
                                    <p:anim calcmode="lin" valueType="num">
                                      <p:cBhvr additive="base">
                                        <p:cTn id="19" dur="500" fill="hold"/>
                                        <p:tgtEl>
                                          <p:spTgt spid="1167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674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6743">
                                            <p:txEl>
                                              <p:pRg st="3" end="3"/>
                                            </p:txEl>
                                          </p:spTgt>
                                        </p:tgtEl>
                                        <p:attrNameLst>
                                          <p:attrName>style.visibility</p:attrName>
                                        </p:attrNameLst>
                                      </p:cBhvr>
                                      <p:to>
                                        <p:strVal val="visible"/>
                                      </p:to>
                                    </p:set>
                                    <p:anim calcmode="lin" valueType="num">
                                      <p:cBhvr additive="base">
                                        <p:cTn id="23" dur="500" fill="hold"/>
                                        <p:tgtEl>
                                          <p:spTgt spid="11674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67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16743">
                                            <p:txEl>
                                              <p:pRg st="4" end="4"/>
                                            </p:txEl>
                                          </p:spTgt>
                                        </p:tgtEl>
                                        <p:attrNameLst>
                                          <p:attrName>style.visibility</p:attrName>
                                        </p:attrNameLst>
                                      </p:cBhvr>
                                      <p:to>
                                        <p:strVal val="visible"/>
                                      </p:to>
                                    </p:set>
                                    <p:anim calcmode="lin" valueType="num">
                                      <p:cBhvr additive="base">
                                        <p:cTn id="29" dur="500" fill="hold"/>
                                        <p:tgtEl>
                                          <p:spTgt spid="11674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67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16743">
                                            <p:txEl>
                                              <p:pRg st="5" end="5"/>
                                            </p:txEl>
                                          </p:spTgt>
                                        </p:tgtEl>
                                        <p:attrNameLst>
                                          <p:attrName>style.visibility</p:attrName>
                                        </p:attrNameLst>
                                      </p:cBhvr>
                                      <p:to>
                                        <p:strVal val="visible"/>
                                      </p:to>
                                    </p:set>
                                    <p:anim calcmode="lin" valueType="num">
                                      <p:cBhvr additive="base">
                                        <p:cTn id="35" dur="500" fill="hold"/>
                                        <p:tgtEl>
                                          <p:spTgt spid="11674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67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16743">
                                            <p:txEl>
                                              <p:pRg st="6" end="6"/>
                                            </p:txEl>
                                          </p:spTgt>
                                        </p:tgtEl>
                                        <p:attrNameLst>
                                          <p:attrName>style.visibility</p:attrName>
                                        </p:attrNameLst>
                                      </p:cBhvr>
                                      <p:to>
                                        <p:strVal val="visible"/>
                                      </p:to>
                                    </p:set>
                                    <p:anim calcmode="lin" valueType="num">
                                      <p:cBhvr additive="base">
                                        <p:cTn id="41" dur="500" fill="hold"/>
                                        <p:tgtEl>
                                          <p:spTgt spid="11674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67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16745"/>
                                        </p:tgtEl>
                                        <p:attrNameLst>
                                          <p:attrName>style.visibility</p:attrName>
                                        </p:attrNameLst>
                                      </p:cBhvr>
                                      <p:to>
                                        <p:strVal val="visible"/>
                                      </p:to>
                                    </p:set>
                                    <p:anim calcmode="lin" valueType="num">
                                      <p:cBhvr additive="base">
                                        <p:cTn id="47" dur="500" fill="hold"/>
                                        <p:tgtEl>
                                          <p:spTgt spid="116745"/>
                                        </p:tgtEl>
                                        <p:attrNameLst>
                                          <p:attrName>ppt_x</p:attrName>
                                        </p:attrNameLst>
                                      </p:cBhvr>
                                      <p:tavLst>
                                        <p:tav tm="0">
                                          <p:val>
                                            <p:strVal val="#ppt_x"/>
                                          </p:val>
                                        </p:tav>
                                        <p:tav tm="100000">
                                          <p:val>
                                            <p:strVal val="#ppt_x"/>
                                          </p:val>
                                        </p:tav>
                                      </p:tavLst>
                                    </p:anim>
                                    <p:anim calcmode="lin" valueType="num">
                                      <p:cBhvr additive="base">
                                        <p:cTn id="48" dur="500" fill="hold"/>
                                        <p:tgtEl>
                                          <p:spTgt spid="11674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16747"/>
                                        </p:tgtEl>
                                        <p:attrNameLst>
                                          <p:attrName>style.visibility</p:attrName>
                                        </p:attrNameLst>
                                      </p:cBhvr>
                                      <p:to>
                                        <p:strVal val="visible"/>
                                      </p:to>
                                    </p:set>
                                    <p:anim calcmode="lin" valueType="num">
                                      <p:cBhvr additive="base">
                                        <p:cTn id="53" dur="500" fill="hold"/>
                                        <p:tgtEl>
                                          <p:spTgt spid="116747"/>
                                        </p:tgtEl>
                                        <p:attrNameLst>
                                          <p:attrName>ppt_x</p:attrName>
                                        </p:attrNameLst>
                                      </p:cBhvr>
                                      <p:tavLst>
                                        <p:tav tm="0">
                                          <p:val>
                                            <p:strVal val="#ppt_x"/>
                                          </p:val>
                                        </p:tav>
                                        <p:tav tm="100000">
                                          <p:val>
                                            <p:strVal val="#ppt_x"/>
                                          </p:val>
                                        </p:tav>
                                      </p:tavLst>
                                    </p:anim>
                                    <p:anim calcmode="lin" valueType="num">
                                      <p:cBhvr additive="base">
                                        <p:cTn id="54" dur="500" fill="hold"/>
                                        <p:tgtEl>
                                          <p:spTgt spid="116747"/>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116748"/>
                                        </p:tgtEl>
                                        <p:attrNameLst>
                                          <p:attrName>style.visibility</p:attrName>
                                        </p:attrNameLst>
                                      </p:cBhvr>
                                      <p:to>
                                        <p:strVal val="visible"/>
                                      </p:to>
                                    </p:set>
                                    <p:anim calcmode="lin" valueType="num">
                                      <p:cBhvr additive="base">
                                        <p:cTn id="65" dur="500" fill="hold"/>
                                        <p:tgtEl>
                                          <p:spTgt spid="116748"/>
                                        </p:tgtEl>
                                        <p:attrNameLst>
                                          <p:attrName>ppt_x</p:attrName>
                                        </p:attrNameLst>
                                      </p:cBhvr>
                                      <p:tavLst>
                                        <p:tav tm="0">
                                          <p:val>
                                            <p:strVal val="#ppt_x"/>
                                          </p:val>
                                        </p:tav>
                                        <p:tav tm="100000">
                                          <p:val>
                                            <p:strVal val="#ppt_x"/>
                                          </p:val>
                                        </p:tav>
                                      </p:tavLst>
                                    </p:anim>
                                    <p:anim calcmode="lin" valueType="num">
                                      <p:cBhvr additive="base">
                                        <p:cTn id="66" dur="500" fill="hold"/>
                                        <p:tgtEl>
                                          <p:spTgt spid="116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4B65121-762B-43B8-9AE4-29ACA9BE29EC}"/>
              </a:ext>
            </a:extLst>
          </p:cNvPr>
          <p:cNvSpPr>
            <a:spLocks noGrp="1"/>
          </p:cNvSpPr>
          <p:nvPr>
            <p:ph type="dt" sz="quarter" idx="10"/>
          </p:nvPr>
        </p:nvSpPr>
        <p:spPr/>
        <p:txBody>
          <a:bodyPr/>
          <a:lstStyle/>
          <a:p>
            <a:pPr>
              <a:defRPr/>
            </a:pPr>
            <a:fld id="{154839A9-7E8B-4FEF-9644-87B55B2F3F42}" type="datetime1">
              <a:rPr lang="en-US" smtClean="0"/>
              <a:t>10/12/2023</a:t>
            </a:fld>
            <a:endParaRPr lang="en-US"/>
          </a:p>
        </p:txBody>
      </p:sp>
      <p:sp>
        <p:nvSpPr>
          <p:cNvPr id="5" name="Footer Placeholder 4">
            <a:extLst>
              <a:ext uri="{FF2B5EF4-FFF2-40B4-BE49-F238E27FC236}">
                <a16:creationId xmlns="" xmlns:a16="http://schemas.microsoft.com/office/drawing/2014/main" id="{5F515D36-8C05-49FB-86A0-6B8BDA993868}"/>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30052" name="Slide Number Placeholder 5">
            <a:extLst>
              <a:ext uri="{FF2B5EF4-FFF2-40B4-BE49-F238E27FC236}">
                <a16:creationId xmlns="" xmlns:a16="http://schemas.microsoft.com/office/drawing/2014/main" id="{CAF3DE4B-1F03-44C5-B757-03537F38795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A6CCF45-C4BF-471E-A12A-D9C9A943DC1E}" type="slidenum">
              <a:rPr lang="en-US" altLang="en-US" sz="1200" smtClean="0">
                <a:solidFill>
                  <a:srgbClr val="898989"/>
                </a:solidFill>
              </a:rPr>
              <a:pPr>
                <a:spcBef>
                  <a:spcPct val="0"/>
                </a:spcBef>
                <a:buFontTx/>
                <a:buNone/>
              </a:pPr>
              <a:t>122</a:t>
            </a:fld>
            <a:endParaRPr lang="en-US" altLang="en-US" sz="1200">
              <a:solidFill>
                <a:srgbClr val="898989"/>
              </a:solidFill>
            </a:endParaRPr>
          </a:p>
        </p:txBody>
      </p:sp>
      <p:sp>
        <p:nvSpPr>
          <p:cNvPr id="7" name="Title 1">
            <a:extLst>
              <a:ext uri="{FF2B5EF4-FFF2-40B4-BE49-F238E27FC236}">
                <a16:creationId xmlns="" xmlns:a16="http://schemas.microsoft.com/office/drawing/2014/main" id="{96FCB7BA-39B4-442A-8DD7-69C2134AB01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Continue…</a:t>
            </a:r>
          </a:p>
        </p:txBody>
      </p:sp>
      <p:pic>
        <p:nvPicPr>
          <p:cNvPr id="130054" name="Picture 2" descr="E:\NIET\Project\xLogo11.png.pagespeed.ic.pydHLuCQEZ.png">
            <a:extLst>
              <a:ext uri="{FF2B5EF4-FFF2-40B4-BE49-F238E27FC236}">
                <a16:creationId xmlns="" xmlns:a16="http://schemas.microsoft.com/office/drawing/2014/main" id="{846A7ADE-23D4-43D5-9C7E-EDFA9F6B1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5" name="Content Placeholder 2">
            <a:extLst>
              <a:ext uri="{FF2B5EF4-FFF2-40B4-BE49-F238E27FC236}">
                <a16:creationId xmlns="" xmlns:a16="http://schemas.microsoft.com/office/drawing/2014/main" id="{2D70559E-46C8-48B5-B2A6-678A254ADAA7}"/>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	All three decompositions will lose functional dependency . We have to settle for sacrificing the functional dependency preservation. But we </a:t>
            </a:r>
            <a:r>
              <a:rPr lang="en-US" altLang="en-US" sz="2400" u="sng"/>
              <a:t>cannot</a:t>
            </a:r>
            <a:r>
              <a:rPr lang="en-US" altLang="en-US" sz="2400"/>
              <a:t> sacrifice the non-additivity property after decomposition.</a:t>
            </a:r>
          </a:p>
          <a:p>
            <a:pPr algn="just" eaLnBrk="1" hangingPunct="1">
              <a:buFont typeface="Arial" panose="020B0604020202020204" pitchFamily="34" charset="0"/>
              <a:buNone/>
            </a:pPr>
            <a:r>
              <a:rPr lang="en-US" altLang="en-US" sz="2400"/>
              <a:t>	Out of the above three, only the 3</a:t>
            </a:r>
            <a:r>
              <a:rPr lang="en-US" altLang="en-US" sz="2400" baseline="30000"/>
              <a:t>rd</a:t>
            </a:r>
            <a:r>
              <a:rPr lang="en-US" altLang="en-US" sz="2400"/>
              <a:t> decomposition will not generate spurious tuples after join.(and hence has the non-additivity property).</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200"/>
          </a:p>
        </p:txBody>
      </p:sp>
      <p:pic>
        <p:nvPicPr>
          <p:cNvPr id="130056" name="Picture 9">
            <a:extLst>
              <a:ext uri="{FF2B5EF4-FFF2-40B4-BE49-F238E27FC236}">
                <a16:creationId xmlns="" xmlns:a16="http://schemas.microsoft.com/office/drawing/2014/main" id="{E01C7637-9B1F-4E49-AF34-6747ED6F9F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14400"/>
            <a:ext cx="7315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7" name="Picture 8">
            <a:extLst>
              <a:ext uri="{FF2B5EF4-FFF2-40B4-BE49-F238E27FC236}">
                <a16:creationId xmlns="" xmlns:a16="http://schemas.microsoft.com/office/drawing/2014/main" id="{D599C165-D22B-4943-A191-C600FD377E7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4BC651D-45AB-41F5-85D7-F8E5767B7EF5}"/>
              </a:ext>
            </a:extLst>
          </p:cNvPr>
          <p:cNvSpPr>
            <a:spLocks noGrp="1"/>
          </p:cNvSpPr>
          <p:nvPr>
            <p:ph type="dt" sz="quarter" idx="10"/>
          </p:nvPr>
        </p:nvSpPr>
        <p:spPr/>
        <p:txBody>
          <a:bodyPr/>
          <a:lstStyle/>
          <a:p>
            <a:pPr>
              <a:defRPr/>
            </a:pPr>
            <a:fld id="{BD96D29B-EA02-457A-86B3-56945336DCAF}" type="datetime1">
              <a:rPr lang="en-US" smtClean="0"/>
              <a:t>10/12/2023</a:t>
            </a:fld>
            <a:endParaRPr lang="en-US"/>
          </a:p>
        </p:txBody>
      </p:sp>
      <p:sp>
        <p:nvSpPr>
          <p:cNvPr id="5" name="Footer Placeholder 4">
            <a:extLst>
              <a:ext uri="{FF2B5EF4-FFF2-40B4-BE49-F238E27FC236}">
                <a16:creationId xmlns="" xmlns:a16="http://schemas.microsoft.com/office/drawing/2014/main" id="{5534B984-0564-458E-92B9-F72CFB5E02F3}"/>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31076" name="Slide Number Placeholder 5">
            <a:extLst>
              <a:ext uri="{FF2B5EF4-FFF2-40B4-BE49-F238E27FC236}">
                <a16:creationId xmlns="" xmlns:a16="http://schemas.microsoft.com/office/drawing/2014/main" id="{A7C878AD-D401-4EDF-960D-E6F165B51F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9D47186-7894-455C-BB3A-33BF2F6F0952}" type="slidenum">
              <a:rPr lang="en-US" altLang="en-US" sz="1200" smtClean="0">
                <a:solidFill>
                  <a:srgbClr val="898989"/>
                </a:solidFill>
              </a:rPr>
              <a:pPr>
                <a:spcBef>
                  <a:spcPct val="0"/>
                </a:spcBef>
                <a:buFontTx/>
                <a:buNone/>
              </a:pPr>
              <a:t>123</a:t>
            </a:fld>
            <a:endParaRPr lang="en-US" altLang="en-US" sz="1200">
              <a:solidFill>
                <a:srgbClr val="898989"/>
              </a:solidFill>
            </a:endParaRPr>
          </a:p>
        </p:txBody>
      </p:sp>
      <p:sp>
        <p:nvSpPr>
          <p:cNvPr id="7" name="Title 1">
            <a:extLst>
              <a:ext uri="{FF2B5EF4-FFF2-40B4-BE49-F238E27FC236}">
                <a16:creationId xmlns="" xmlns:a16="http://schemas.microsoft.com/office/drawing/2014/main" id="{F8E89DA2-0338-4392-8151-3778DED62CF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smtClean="0">
                <a:solidFill>
                  <a:srgbClr val="C00000"/>
                </a:solidFill>
              </a:rPr>
              <a:t> </a:t>
            </a:r>
            <a:r>
              <a:rPr lang="en-US" altLang="en-US" sz="3200" b="1" dirty="0">
                <a:solidFill>
                  <a:srgbClr val="C00000"/>
                </a:solidFill>
              </a:rPr>
              <a:t>Multi-valued Dependency(CO3)</a:t>
            </a:r>
            <a:endParaRPr lang="en-US" sz="3200" b="1" dirty="0">
              <a:solidFill>
                <a:srgbClr val="C00000"/>
              </a:solidFill>
              <a:effectLst>
                <a:outerShdw blurRad="38100" dist="38100" dir="2700000" algn="tl">
                  <a:srgbClr val="000000">
                    <a:alpha val="43137"/>
                  </a:srgbClr>
                </a:outerShdw>
              </a:effectLst>
            </a:endParaRPr>
          </a:p>
        </p:txBody>
      </p:sp>
      <p:pic>
        <p:nvPicPr>
          <p:cNvPr id="131078" name="Picture 2" descr="E:\NIET\Project\xLogo11.png.pagespeed.ic.pydHLuCQEZ.png">
            <a:extLst>
              <a:ext uri="{FF2B5EF4-FFF2-40B4-BE49-F238E27FC236}">
                <a16:creationId xmlns="" xmlns:a16="http://schemas.microsoft.com/office/drawing/2014/main" id="{FC710154-9424-4EC1-A6FA-8A9B76851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1" name="Content Placeholder 2">
            <a:extLst>
              <a:ext uri="{FF2B5EF4-FFF2-40B4-BE49-F238E27FC236}">
                <a16:creationId xmlns="" xmlns:a16="http://schemas.microsoft.com/office/drawing/2014/main" id="{7DC59784-6DFD-45CD-A673-92AC6A468EB5}"/>
              </a:ext>
            </a:extLst>
          </p:cNvPr>
          <p:cNvSpPr>
            <a:spLocks noGrp="1"/>
          </p:cNvSpPr>
          <p:nvPr>
            <p:ph idx="1"/>
          </p:nvPr>
        </p:nvSpPr>
        <p:spPr>
          <a:xfrm>
            <a:off x="533400" y="785813"/>
            <a:ext cx="8229600" cy="5614987"/>
          </a:xfrm>
        </p:spPr>
        <p:txBody>
          <a:bodyPr/>
          <a:lstStyle/>
          <a:p>
            <a:pPr algn="just">
              <a:buFont typeface="Arial" panose="020B0604020202020204" pitchFamily="34" charset="0"/>
              <a:buNone/>
            </a:pPr>
            <a:r>
              <a:rPr lang="en-US" altLang="en-US" sz="2400" b="1"/>
              <a:t>Multi-valued dependency (MVD) </a:t>
            </a:r>
          </a:p>
          <a:p>
            <a:pPr algn="just">
              <a:buFontTx/>
              <a:buChar char="-"/>
            </a:pPr>
            <a:r>
              <a:rPr lang="en-US" altLang="en-US" sz="2400"/>
              <a:t>Consequence of first normal form (1NF) which diasallow an attribute in a tuple to have a set of values.</a:t>
            </a:r>
          </a:p>
          <a:p>
            <a:pPr algn="just">
              <a:buFont typeface="Arial" panose="020B0604020202020204" pitchFamily="34" charset="0"/>
              <a:buNone/>
            </a:pPr>
            <a:endParaRPr lang="en-US" altLang="en-US" sz="2400"/>
          </a:p>
          <a:p>
            <a:pPr algn="just">
              <a:buFontTx/>
              <a:buChar char="-"/>
            </a:pPr>
            <a:r>
              <a:rPr lang="en-US" altLang="en-US" sz="2400"/>
              <a:t>A </a:t>
            </a:r>
            <a:r>
              <a:rPr lang="en-US" altLang="en-US" sz="2400" b="1"/>
              <a:t>multivalued dependency</a:t>
            </a:r>
            <a:r>
              <a:rPr lang="en-US" altLang="en-US" sz="2400"/>
              <a:t> always requires at least three attributes because it consists of at least two attributes that are dependent on a third attribute .</a:t>
            </a:r>
          </a:p>
          <a:p>
            <a:pPr algn="just">
              <a:buFontTx/>
              <a:buChar char="-"/>
            </a:pPr>
            <a:endParaRPr lang="en-US" altLang="en-US" sz="2400"/>
          </a:p>
          <a:p>
            <a:pPr algn="just">
              <a:buFontTx/>
              <a:buChar char="-"/>
            </a:pPr>
            <a:r>
              <a:rPr lang="en-US" altLang="en-US" sz="2400"/>
              <a:t> Let us consider a relation R =(A,B,C) and  value of A there is a set of value of B &amp; a set of value of C. However the set of value for B &amp; C are independent of each other.</a:t>
            </a:r>
          </a:p>
          <a:p>
            <a:pPr algn="just">
              <a:buFont typeface="Arial" panose="020B0604020202020204" pitchFamily="34" charset="0"/>
              <a:buNone/>
            </a:pPr>
            <a:r>
              <a:rPr lang="en-US" altLang="en-US" sz="2400"/>
              <a:t>	</a:t>
            </a:r>
            <a:r>
              <a:rPr lang="en-US" altLang="en-US" sz="2400" b="1">
                <a:solidFill>
                  <a:srgbClr val="00B050"/>
                </a:solidFill>
              </a:rPr>
              <a:t>We write  </a:t>
            </a:r>
            <a:r>
              <a:rPr lang="en-US" altLang="en-US" sz="2400"/>
              <a:t>A →→ B and</a:t>
            </a:r>
          </a:p>
          <a:p>
            <a:pPr algn="just">
              <a:buFont typeface="Arial" panose="020B0604020202020204" pitchFamily="34" charset="0"/>
              <a:buNone/>
            </a:pPr>
            <a:r>
              <a:rPr lang="en-US" altLang="en-US" sz="2400"/>
              <a:t>		          A →→ C. </a:t>
            </a:r>
          </a:p>
          <a:p>
            <a:pPr algn="just">
              <a:buFont typeface="Arial" panose="020B0604020202020204" pitchFamily="34" charset="0"/>
              <a:buNone/>
            </a:pPr>
            <a:endParaRPr lang="en-US" altLang="en-US" sz="2200"/>
          </a:p>
        </p:txBody>
      </p:sp>
      <p:pic>
        <p:nvPicPr>
          <p:cNvPr id="131080" name="Picture 7">
            <a:extLst>
              <a:ext uri="{FF2B5EF4-FFF2-40B4-BE49-F238E27FC236}">
                <a16:creationId xmlns="" xmlns:a16="http://schemas.microsoft.com/office/drawing/2014/main" id="{426C674A-367E-4B2D-A8B7-DF74224FD4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8791">
                                            <p:txEl>
                                              <p:pRg st="0" end="0"/>
                                            </p:txEl>
                                          </p:spTgt>
                                        </p:tgtEl>
                                        <p:attrNameLst>
                                          <p:attrName>style.visibility</p:attrName>
                                        </p:attrNameLst>
                                      </p:cBhvr>
                                      <p:to>
                                        <p:strVal val="visible"/>
                                      </p:to>
                                    </p:set>
                                    <p:anim calcmode="lin" valueType="num">
                                      <p:cBhvr additive="base">
                                        <p:cTn id="7" dur="500" fill="hold"/>
                                        <p:tgtEl>
                                          <p:spTgt spid="1187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8791">
                                            <p:txEl>
                                              <p:pRg st="1" end="1"/>
                                            </p:txEl>
                                          </p:spTgt>
                                        </p:tgtEl>
                                        <p:attrNameLst>
                                          <p:attrName>style.visibility</p:attrName>
                                        </p:attrNameLst>
                                      </p:cBhvr>
                                      <p:to>
                                        <p:strVal val="visible"/>
                                      </p:to>
                                    </p:set>
                                    <p:anim calcmode="lin" valueType="num">
                                      <p:cBhvr additive="base">
                                        <p:cTn id="13" dur="500" fill="hold"/>
                                        <p:tgtEl>
                                          <p:spTgt spid="1187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8791">
                                            <p:txEl>
                                              <p:pRg st="3" end="3"/>
                                            </p:txEl>
                                          </p:spTgt>
                                        </p:tgtEl>
                                        <p:attrNameLst>
                                          <p:attrName>style.visibility</p:attrName>
                                        </p:attrNameLst>
                                      </p:cBhvr>
                                      <p:to>
                                        <p:strVal val="visible"/>
                                      </p:to>
                                    </p:set>
                                    <p:anim calcmode="lin" valueType="num">
                                      <p:cBhvr additive="base">
                                        <p:cTn id="19" dur="500" fill="hold"/>
                                        <p:tgtEl>
                                          <p:spTgt spid="1187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87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8791">
                                            <p:txEl>
                                              <p:pRg st="5" end="5"/>
                                            </p:txEl>
                                          </p:spTgt>
                                        </p:tgtEl>
                                        <p:attrNameLst>
                                          <p:attrName>style.visibility</p:attrName>
                                        </p:attrNameLst>
                                      </p:cBhvr>
                                      <p:to>
                                        <p:strVal val="visible"/>
                                      </p:to>
                                    </p:set>
                                    <p:anim calcmode="lin" valueType="num">
                                      <p:cBhvr additive="base">
                                        <p:cTn id="25" dur="500" fill="hold"/>
                                        <p:tgtEl>
                                          <p:spTgt spid="11879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87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02DE3D8-1608-4058-BCA3-CAF6FC395FC3}"/>
              </a:ext>
            </a:extLst>
          </p:cNvPr>
          <p:cNvSpPr>
            <a:spLocks noGrp="1"/>
          </p:cNvSpPr>
          <p:nvPr>
            <p:ph type="dt" sz="quarter" idx="10"/>
          </p:nvPr>
        </p:nvSpPr>
        <p:spPr/>
        <p:txBody>
          <a:bodyPr/>
          <a:lstStyle/>
          <a:p>
            <a:pPr>
              <a:defRPr/>
            </a:pPr>
            <a:fld id="{91BE0D74-7672-4713-A2E7-F513281317F9}" type="datetime1">
              <a:rPr lang="en-US" smtClean="0"/>
              <a:t>10/12/2023</a:t>
            </a:fld>
            <a:endParaRPr lang="en-US"/>
          </a:p>
        </p:txBody>
      </p:sp>
      <p:sp>
        <p:nvSpPr>
          <p:cNvPr id="5" name="Footer Placeholder 4">
            <a:extLst>
              <a:ext uri="{FF2B5EF4-FFF2-40B4-BE49-F238E27FC236}">
                <a16:creationId xmlns="" xmlns:a16="http://schemas.microsoft.com/office/drawing/2014/main" id="{D90DA9EE-86F3-4872-AC34-04D9D76A6335}"/>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32100" name="Slide Number Placeholder 5">
            <a:extLst>
              <a:ext uri="{FF2B5EF4-FFF2-40B4-BE49-F238E27FC236}">
                <a16:creationId xmlns="" xmlns:a16="http://schemas.microsoft.com/office/drawing/2014/main" id="{53552DF3-13F0-4803-BD8B-8BE1B46D7EB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682CAD8-F905-4856-978A-45B7B439E180}" type="slidenum">
              <a:rPr lang="en-US" altLang="en-US" sz="1200" smtClean="0">
                <a:solidFill>
                  <a:srgbClr val="898989"/>
                </a:solidFill>
              </a:rPr>
              <a:pPr>
                <a:spcBef>
                  <a:spcPct val="0"/>
                </a:spcBef>
                <a:buFontTx/>
                <a:buNone/>
              </a:pPr>
              <a:t>124</a:t>
            </a:fld>
            <a:endParaRPr lang="en-US" altLang="en-US" sz="1200">
              <a:solidFill>
                <a:srgbClr val="898989"/>
              </a:solidFill>
            </a:endParaRPr>
          </a:p>
        </p:txBody>
      </p:sp>
      <p:sp>
        <p:nvSpPr>
          <p:cNvPr id="7" name="Title 1">
            <a:extLst>
              <a:ext uri="{FF2B5EF4-FFF2-40B4-BE49-F238E27FC236}">
                <a16:creationId xmlns="" xmlns:a16="http://schemas.microsoft.com/office/drawing/2014/main" id="{F70420A1-7EBC-49D7-901E-82061897F01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Example </a:t>
            </a:r>
          </a:p>
        </p:txBody>
      </p:sp>
      <p:pic>
        <p:nvPicPr>
          <p:cNvPr id="132102" name="Picture 2" descr="E:\NIET\Project\xLogo11.png.pagespeed.ic.pydHLuCQEZ.png">
            <a:extLst>
              <a:ext uri="{FF2B5EF4-FFF2-40B4-BE49-F238E27FC236}">
                <a16:creationId xmlns="" xmlns:a16="http://schemas.microsoft.com/office/drawing/2014/main" id="{F1230A37-5FD6-43C3-899A-96AC08FB4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5" name="Content Placeholder 2">
            <a:extLst>
              <a:ext uri="{FF2B5EF4-FFF2-40B4-BE49-F238E27FC236}">
                <a16:creationId xmlns="" xmlns:a16="http://schemas.microsoft.com/office/drawing/2014/main" id="{65945250-1FA6-44EF-A835-1AB13378249B}"/>
              </a:ext>
            </a:extLst>
          </p:cNvPr>
          <p:cNvSpPr>
            <a:spLocks noGrp="1"/>
          </p:cNvSpPr>
          <p:nvPr>
            <p:ph idx="1"/>
          </p:nvPr>
        </p:nvSpPr>
        <p:spPr>
          <a:xfrm>
            <a:off x="533400" y="838200"/>
            <a:ext cx="8229600" cy="5562600"/>
          </a:xfrm>
        </p:spPr>
        <p:txBody>
          <a:bodyPr/>
          <a:lstStyle/>
          <a:p>
            <a:pPr algn="just" eaLnBrk="1" hangingPunct="1">
              <a:buFont typeface="Arial" panose="020B0604020202020204" pitchFamily="34" charset="0"/>
              <a:buNone/>
            </a:pPr>
            <a:r>
              <a:rPr lang="en-US" altLang="en-US" sz="2200" b="1">
                <a:solidFill>
                  <a:srgbClr val="C00000"/>
                </a:solidFill>
              </a:rPr>
              <a:t>	Example </a:t>
            </a:r>
            <a:r>
              <a:rPr lang="en-US" altLang="en-US" sz="2200"/>
              <a:t>:- Employee whose name is ename work on project Pname and has dependent dname. An employee may work on  several projects and have several dependents &amp; both project and dependents are independent from each other.</a:t>
            </a:r>
          </a:p>
          <a:p>
            <a:pPr algn="just" eaLnBrk="1" hangingPunct="1"/>
            <a:endParaRPr lang="en-US" altLang="en-US" sz="2200"/>
          </a:p>
          <a:p>
            <a:pPr algn="just" eaLnBrk="1" hangingPunct="1"/>
            <a:endParaRPr lang="en-US" altLang="en-US" sz="2200"/>
          </a:p>
          <a:p>
            <a:pPr algn="just" eaLnBrk="1" hangingPunct="1"/>
            <a:endParaRPr lang="en-US" altLang="en-US" sz="2200"/>
          </a:p>
          <a:p>
            <a:pPr algn="just" eaLnBrk="1" hangingPunct="1"/>
            <a:endParaRPr lang="en-US" altLang="en-US" sz="2200"/>
          </a:p>
          <a:p>
            <a:pPr algn="just" eaLnBrk="1" hangingPunct="1"/>
            <a:endParaRPr lang="en-US" altLang="en-US" sz="2200"/>
          </a:p>
          <a:p>
            <a:pPr algn="just" eaLnBrk="1" hangingPunct="1">
              <a:buFont typeface="Arial" panose="020B0604020202020204" pitchFamily="34" charset="0"/>
              <a:buNone/>
            </a:pPr>
            <a:r>
              <a:rPr lang="en-US" altLang="en-US" sz="2400"/>
              <a:t>	</a:t>
            </a:r>
            <a:r>
              <a:rPr lang="en-US" altLang="en-US" sz="2400" b="1">
                <a:solidFill>
                  <a:srgbClr val="C00000"/>
                </a:solidFill>
              </a:rPr>
              <a:t>problem</a:t>
            </a:r>
          </a:p>
          <a:p>
            <a:pPr algn="just" eaLnBrk="1" hangingPunct="1">
              <a:buFont typeface="Arial" panose="020B0604020202020204" pitchFamily="34" charset="0"/>
              <a:buNone/>
            </a:pPr>
            <a:r>
              <a:rPr lang="en-US" altLang="en-US" sz="2400"/>
              <a:t>	Multivalued dependencies (MVDs) express  a condition among tuples of a relation that exists when the relation is trying to represent more than </a:t>
            </a:r>
            <a:r>
              <a:rPr lang="en-US" altLang="en-US" sz="2400" b="1"/>
              <a:t>one to  many or many to many  relationship.</a:t>
            </a:r>
            <a:endParaRPr lang="en-US" altLang="en-US" sz="2400"/>
          </a:p>
          <a:p>
            <a:pPr algn="just" eaLnBrk="1" hangingPunct="1"/>
            <a:endParaRPr lang="en-US" altLang="en-US" sz="2200"/>
          </a:p>
        </p:txBody>
      </p:sp>
      <p:pic>
        <p:nvPicPr>
          <p:cNvPr id="119816" name="Picture 9">
            <a:extLst>
              <a:ext uri="{FF2B5EF4-FFF2-40B4-BE49-F238E27FC236}">
                <a16:creationId xmlns="" xmlns:a16="http://schemas.microsoft.com/office/drawing/2014/main" id="{78637D68-2232-4842-A618-7F7848D35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209800"/>
            <a:ext cx="7315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5" name="Picture 8">
            <a:extLst>
              <a:ext uri="{FF2B5EF4-FFF2-40B4-BE49-F238E27FC236}">
                <a16:creationId xmlns="" xmlns:a16="http://schemas.microsoft.com/office/drawing/2014/main" id="{3D6C79BF-26B8-426E-9373-33462B316BA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9815">
                                            <p:txEl>
                                              <p:pRg st="0" end="0"/>
                                            </p:txEl>
                                          </p:spTgt>
                                        </p:tgtEl>
                                        <p:attrNameLst>
                                          <p:attrName>style.visibility</p:attrName>
                                        </p:attrNameLst>
                                      </p:cBhvr>
                                      <p:to>
                                        <p:strVal val="visible"/>
                                      </p:to>
                                    </p:set>
                                    <p:anim calcmode="lin" valueType="num">
                                      <p:cBhvr additive="base">
                                        <p:cTn id="7" dur="500" fill="hold"/>
                                        <p:tgtEl>
                                          <p:spTgt spid="1198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9816"/>
                                        </p:tgtEl>
                                        <p:attrNameLst>
                                          <p:attrName>style.visibility</p:attrName>
                                        </p:attrNameLst>
                                      </p:cBhvr>
                                      <p:to>
                                        <p:strVal val="visible"/>
                                      </p:to>
                                    </p:set>
                                    <p:anim calcmode="lin" valueType="num">
                                      <p:cBhvr additive="base">
                                        <p:cTn id="13" dur="500" fill="hold"/>
                                        <p:tgtEl>
                                          <p:spTgt spid="119816"/>
                                        </p:tgtEl>
                                        <p:attrNameLst>
                                          <p:attrName>ppt_x</p:attrName>
                                        </p:attrNameLst>
                                      </p:cBhvr>
                                      <p:tavLst>
                                        <p:tav tm="0">
                                          <p:val>
                                            <p:strVal val="#ppt_x"/>
                                          </p:val>
                                        </p:tav>
                                        <p:tav tm="100000">
                                          <p:val>
                                            <p:strVal val="#ppt_x"/>
                                          </p:val>
                                        </p:tav>
                                      </p:tavLst>
                                    </p:anim>
                                    <p:anim calcmode="lin" valueType="num">
                                      <p:cBhvr additive="base">
                                        <p:cTn id="14" dur="500" fill="hold"/>
                                        <p:tgtEl>
                                          <p:spTgt spid="11981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9815">
                                            <p:txEl>
                                              <p:pRg st="6" end="6"/>
                                            </p:txEl>
                                          </p:spTgt>
                                        </p:tgtEl>
                                        <p:attrNameLst>
                                          <p:attrName>style.visibility</p:attrName>
                                        </p:attrNameLst>
                                      </p:cBhvr>
                                      <p:to>
                                        <p:strVal val="visible"/>
                                      </p:to>
                                    </p:set>
                                    <p:anim calcmode="lin" valueType="num">
                                      <p:cBhvr additive="base">
                                        <p:cTn id="19" dur="500" fill="hold"/>
                                        <p:tgtEl>
                                          <p:spTgt spid="11981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9815">
                                            <p:txEl>
                                              <p:pRg st="7" end="7"/>
                                            </p:txEl>
                                          </p:spTgt>
                                        </p:tgtEl>
                                        <p:attrNameLst>
                                          <p:attrName>style.visibility</p:attrName>
                                        </p:attrNameLst>
                                      </p:cBhvr>
                                      <p:to>
                                        <p:strVal val="visible"/>
                                      </p:to>
                                    </p:set>
                                    <p:anim calcmode="lin" valueType="num">
                                      <p:cBhvr additive="base">
                                        <p:cTn id="23" dur="500" fill="hold"/>
                                        <p:tgtEl>
                                          <p:spTgt spid="11981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98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2BC57DB-6E59-401B-8E2A-AC3E9CEC4D92}"/>
              </a:ext>
            </a:extLst>
          </p:cNvPr>
          <p:cNvSpPr>
            <a:spLocks noGrp="1"/>
          </p:cNvSpPr>
          <p:nvPr>
            <p:ph type="dt" sz="quarter" idx="10"/>
          </p:nvPr>
        </p:nvSpPr>
        <p:spPr/>
        <p:txBody>
          <a:bodyPr/>
          <a:lstStyle/>
          <a:p>
            <a:pPr>
              <a:defRPr/>
            </a:pPr>
            <a:fld id="{B1FBF2DF-36E5-49E8-B2D9-1B90D743999B}" type="datetime1">
              <a:rPr lang="en-US" smtClean="0"/>
              <a:t>10/12/2023</a:t>
            </a:fld>
            <a:endParaRPr lang="en-US"/>
          </a:p>
        </p:txBody>
      </p:sp>
      <p:sp>
        <p:nvSpPr>
          <p:cNvPr id="5" name="Footer Placeholder 4">
            <a:extLst>
              <a:ext uri="{FF2B5EF4-FFF2-40B4-BE49-F238E27FC236}">
                <a16:creationId xmlns="" xmlns:a16="http://schemas.microsoft.com/office/drawing/2014/main" id="{45C48B58-40F6-4443-B12E-DC18494D13C5}"/>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33124" name="Slide Number Placeholder 5">
            <a:extLst>
              <a:ext uri="{FF2B5EF4-FFF2-40B4-BE49-F238E27FC236}">
                <a16:creationId xmlns="" xmlns:a16="http://schemas.microsoft.com/office/drawing/2014/main" id="{7B36DFB9-D7B7-464B-9168-59EE590E1C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0815FA8-B09F-4B6F-B3DC-4C1A57FBD765}" type="slidenum">
              <a:rPr lang="en-US" altLang="en-US" sz="1200" smtClean="0">
                <a:solidFill>
                  <a:srgbClr val="898989"/>
                </a:solidFill>
              </a:rPr>
              <a:pPr>
                <a:spcBef>
                  <a:spcPct val="0"/>
                </a:spcBef>
                <a:buFontTx/>
                <a:buNone/>
              </a:pPr>
              <a:t>125</a:t>
            </a:fld>
            <a:endParaRPr lang="en-US" altLang="en-US" sz="1200">
              <a:solidFill>
                <a:srgbClr val="898989"/>
              </a:solidFill>
            </a:endParaRPr>
          </a:p>
        </p:txBody>
      </p:sp>
      <p:sp>
        <p:nvSpPr>
          <p:cNvPr id="7" name="Title 1">
            <a:extLst>
              <a:ext uri="{FF2B5EF4-FFF2-40B4-BE49-F238E27FC236}">
                <a16:creationId xmlns="" xmlns:a16="http://schemas.microsoft.com/office/drawing/2014/main" id="{AC4DB9BB-1E32-45A6-9CA8-CAFD8B87F138}"/>
              </a:ext>
            </a:extLst>
          </p:cNvPr>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solidFill>
                  <a:srgbClr val="C00000"/>
                </a:solidFill>
              </a:rPr>
              <a:t>Formal Definition of </a:t>
            </a:r>
            <a:r>
              <a:rPr lang="en-US" sz="3200" dirty="0" err="1">
                <a:solidFill>
                  <a:srgbClr val="C00000"/>
                </a:solidFill>
              </a:rPr>
              <a:t>Multivalued</a:t>
            </a:r>
            <a:r>
              <a:rPr lang="en-US" sz="3200" dirty="0">
                <a:solidFill>
                  <a:srgbClr val="C00000"/>
                </a:solidFill>
              </a:rPr>
              <a:t> Dependency(CO3)</a:t>
            </a:r>
            <a:endParaRPr lang="en-US" sz="3200" b="1" dirty="0">
              <a:solidFill>
                <a:srgbClr val="C00000"/>
              </a:solidFill>
              <a:effectLst>
                <a:outerShdw blurRad="38100" dist="38100" dir="2700000" algn="tl">
                  <a:srgbClr val="000000">
                    <a:alpha val="43137"/>
                  </a:srgbClr>
                </a:outerShdw>
              </a:effectLst>
            </a:endParaRPr>
          </a:p>
        </p:txBody>
      </p:sp>
      <p:pic>
        <p:nvPicPr>
          <p:cNvPr id="133126" name="Picture 2" descr="E:\NIET\Project\xLogo11.png.pagespeed.ic.pydHLuCQEZ.png">
            <a:extLst>
              <a:ext uri="{FF2B5EF4-FFF2-40B4-BE49-F238E27FC236}">
                <a16:creationId xmlns="" xmlns:a16="http://schemas.microsoft.com/office/drawing/2014/main" id="{71B63103-E0E4-40C6-B22D-0C2D0CFEA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9" name="Content Placeholder 2">
            <a:extLst>
              <a:ext uri="{FF2B5EF4-FFF2-40B4-BE49-F238E27FC236}">
                <a16:creationId xmlns="" xmlns:a16="http://schemas.microsoft.com/office/drawing/2014/main" id="{6AB52E05-0D9C-49AD-A226-0764CDEFF723}"/>
              </a:ext>
            </a:extLst>
          </p:cNvPr>
          <p:cNvSpPr>
            <a:spLocks noGrp="1"/>
          </p:cNvSpPr>
          <p:nvPr>
            <p:ph idx="1"/>
          </p:nvPr>
        </p:nvSpPr>
        <p:spPr>
          <a:xfrm>
            <a:off x="533400" y="1143000"/>
            <a:ext cx="8229600" cy="5029200"/>
          </a:xfrm>
        </p:spPr>
        <p:txBody>
          <a:bodyPr/>
          <a:lstStyle/>
          <a:p>
            <a:pPr algn="just" eaLnBrk="1" hangingPunct="1">
              <a:buFont typeface="Arial" panose="020B0604020202020204" pitchFamily="34" charset="0"/>
              <a:buNone/>
            </a:pPr>
            <a:r>
              <a:rPr lang="en-US" altLang="en-US" sz="2400"/>
              <a:t>	A multivalued dependency X →→ Y specified on relation schema R, where X and Y are both subsets of R, specifies the following constraint on any relation state r of R: </a:t>
            </a:r>
          </a:p>
          <a:p>
            <a:pPr algn="just" eaLnBrk="1" hangingPunct="1">
              <a:buFont typeface="Arial" panose="020B0604020202020204" pitchFamily="34" charset="0"/>
              <a:buNone/>
            </a:pPr>
            <a:r>
              <a:rPr lang="en-US" altLang="en-US" sz="2400"/>
              <a:t>	If two tuples t1 and t2 exist in r such that t1[X] = t2[X], then two tuples t3 and t4 should also exist in r with the following properties, </a:t>
            </a:r>
          </a:p>
          <a:p>
            <a:pPr algn="just" eaLnBrk="1" hangingPunct="1">
              <a:buFont typeface="Arial" panose="020B0604020202020204" pitchFamily="34" charset="0"/>
              <a:buNone/>
            </a:pPr>
            <a:r>
              <a:rPr lang="fr-FR" altLang="en-US" sz="2400"/>
              <a:t>		 t1[X] = t2[X] = t3[X] = t4[X] </a:t>
            </a:r>
          </a:p>
          <a:p>
            <a:pPr algn="just" eaLnBrk="1" hangingPunct="1">
              <a:buFont typeface="Arial" panose="020B0604020202020204" pitchFamily="34" charset="0"/>
              <a:buNone/>
            </a:pPr>
            <a:r>
              <a:rPr lang="fr-FR" altLang="en-US" sz="2400"/>
              <a:t> 		t1[Y] = t3[Y] and t2[Y] = t4[Y] </a:t>
            </a:r>
          </a:p>
          <a:p>
            <a:pPr algn="just" eaLnBrk="1" hangingPunct="1">
              <a:buFont typeface="Arial" panose="020B0604020202020204" pitchFamily="34" charset="0"/>
              <a:buNone/>
            </a:pPr>
            <a:r>
              <a:rPr lang="fr-FR" altLang="en-US" sz="2400"/>
              <a:t>		t1[Z] = t4[Z] and t3[Z] = t2[Z]</a:t>
            </a:r>
          </a:p>
          <a:p>
            <a:pPr algn="just" eaLnBrk="1" hangingPunct="1">
              <a:buFont typeface="Arial" panose="020B0604020202020204" pitchFamily="34" charset="0"/>
              <a:buNone/>
            </a:pPr>
            <a:endParaRPr lang="fr-FR" altLang="en-US" sz="2400"/>
          </a:p>
          <a:p>
            <a:pPr algn="just" eaLnBrk="1" hangingPunct="1">
              <a:buFont typeface="Arial" panose="020B0604020202020204" pitchFamily="34" charset="0"/>
              <a:buNone/>
            </a:pPr>
            <a:r>
              <a:rPr lang="en-US" altLang="en-US" sz="2400"/>
              <a:t>	Where X →→ Y holds, we say that X multi-determines Y, or Y is multi-dependent on X.</a:t>
            </a:r>
            <a:endParaRPr lang="fr-FR" altLang="en-US" sz="2400"/>
          </a:p>
        </p:txBody>
      </p:sp>
      <p:pic>
        <p:nvPicPr>
          <p:cNvPr id="120840" name="Picture 9">
            <a:extLst>
              <a:ext uri="{FF2B5EF4-FFF2-40B4-BE49-F238E27FC236}">
                <a16:creationId xmlns="" xmlns:a16="http://schemas.microsoft.com/office/drawing/2014/main" id="{D4994933-03D7-43AF-ACED-7F0DB56F2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86125"/>
            <a:ext cx="35052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9" name="Picture 8">
            <a:extLst>
              <a:ext uri="{FF2B5EF4-FFF2-40B4-BE49-F238E27FC236}">
                <a16:creationId xmlns="" xmlns:a16="http://schemas.microsoft.com/office/drawing/2014/main" id="{E9A14C26-E941-4501-A20C-1B756100D53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0839">
                                            <p:txEl>
                                              <p:pRg st="0" end="0"/>
                                            </p:txEl>
                                          </p:spTgt>
                                        </p:tgtEl>
                                        <p:attrNameLst>
                                          <p:attrName>style.visibility</p:attrName>
                                        </p:attrNameLst>
                                      </p:cBhvr>
                                      <p:to>
                                        <p:strVal val="visible"/>
                                      </p:to>
                                    </p:set>
                                    <p:anim calcmode="lin" valueType="num">
                                      <p:cBhvr additive="base">
                                        <p:cTn id="7" dur="500" fill="hold"/>
                                        <p:tgtEl>
                                          <p:spTgt spid="1208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0839">
                                            <p:txEl>
                                              <p:pRg st="1" end="1"/>
                                            </p:txEl>
                                          </p:spTgt>
                                        </p:tgtEl>
                                        <p:attrNameLst>
                                          <p:attrName>style.visibility</p:attrName>
                                        </p:attrNameLst>
                                      </p:cBhvr>
                                      <p:to>
                                        <p:strVal val="visible"/>
                                      </p:to>
                                    </p:set>
                                    <p:anim calcmode="lin" valueType="num">
                                      <p:cBhvr additive="base">
                                        <p:cTn id="13" dur="500" fill="hold"/>
                                        <p:tgtEl>
                                          <p:spTgt spid="1208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0839">
                                            <p:txEl>
                                              <p:pRg st="2" end="2"/>
                                            </p:txEl>
                                          </p:spTgt>
                                        </p:tgtEl>
                                        <p:attrNameLst>
                                          <p:attrName>style.visibility</p:attrName>
                                        </p:attrNameLst>
                                      </p:cBhvr>
                                      <p:to>
                                        <p:strVal val="visible"/>
                                      </p:to>
                                    </p:set>
                                    <p:anim calcmode="lin" valueType="num">
                                      <p:cBhvr additive="base">
                                        <p:cTn id="19" dur="500" fill="hold"/>
                                        <p:tgtEl>
                                          <p:spTgt spid="1208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0839">
                                            <p:txEl>
                                              <p:pRg st="3" end="3"/>
                                            </p:txEl>
                                          </p:spTgt>
                                        </p:tgtEl>
                                        <p:attrNameLst>
                                          <p:attrName>style.visibility</p:attrName>
                                        </p:attrNameLst>
                                      </p:cBhvr>
                                      <p:to>
                                        <p:strVal val="visible"/>
                                      </p:to>
                                    </p:set>
                                    <p:anim calcmode="lin" valueType="num">
                                      <p:cBhvr additive="base">
                                        <p:cTn id="23" dur="500" fill="hold"/>
                                        <p:tgtEl>
                                          <p:spTgt spid="1208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083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0839">
                                            <p:txEl>
                                              <p:pRg st="4" end="4"/>
                                            </p:txEl>
                                          </p:spTgt>
                                        </p:tgtEl>
                                        <p:attrNameLst>
                                          <p:attrName>style.visibility</p:attrName>
                                        </p:attrNameLst>
                                      </p:cBhvr>
                                      <p:to>
                                        <p:strVal val="visible"/>
                                      </p:to>
                                    </p:set>
                                    <p:anim calcmode="lin" valueType="num">
                                      <p:cBhvr additive="base">
                                        <p:cTn id="27" dur="500" fill="hold"/>
                                        <p:tgtEl>
                                          <p:spTgt spid="12083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08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20839">
                                            <p:txEl>
                                              <p:pRg st="6" end="6"/>
                                            </p:txEl>
                                          </p:spTgt>
                                        </p:tgtEl>
                                        <p:attrNameLst>
                                          <p:attrName>style.visibility</p:attrName>
                                        </p:attrNameLst>
                                      </p:cBhvr>
                                      <p:to>
                                        <p:strVal val="visible"/>
                                      </p:to>
                                    </p:set>
                                    <p:anim calcmode="lin" valueType="num">
                                      <p:cBhvr additive="base">
                                        <p:cTn id="33" dur="500" fill="hold"/>
                                        <p:tgtEl>
                                          <p:spTgt spid="12083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08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20840"/>
                                        </p:tgtEl>
                                        <p:attrNameLst>
                                          <p:attrName>style.visibility</p:attrName>
                                        </p:attrNameLst>
                                      </p:cBhvr>
                                      <p:to>
                                        <p:strVal val="visible"/>
                                      </p:to>
                                    </p:set>
                                    <p:anim calcmode="lin" valueType="num">
                                      <p:cBhvr additive="base">
                                        <p:cTn id="39" dur="500" fill="hold"/>
                                        <p:tgtEl>
                                          <p:spTgt spid="120840"/>
                                        </p:tgtEl>
                                        <p:attrNameLst>
                                          <p:attrName>ppt_x</p:attrName>
                                        </p:attrNameLst>
                                      </p:cBhvr>
                                      <p:tavLst>
                                        <p:tav tm="0">
                                          <p:val>
                                            <p:strVal val="#ppt_x"/>
                                          </p:val>
                                        </p:tav>
                                        <p:tav tm="100000">
                                          <p:val>
                                            <p:strVal val="#ppt_x"/>
                                          </p:val>
                                        </p:tav>
                                      </p:tavLst>
                                    </p:anim>
                                    <p:anim calcmode="lin" valueType="num">
                                      <p:cBhvr additive="base">
                                        <p:cTn id="40" dur="500" fill="hold"/>
                                        <p:tgtEl>
                                          <p:spTgt spid="1208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8C60914-B93C-49FB-B122-B8B41D4AFDF8}"/>
              </a:ext>
            </a:extLst>
          </p:cNvPr>
          <p:cNvSpPr>
            <a:spLocks noGrp="1"/>
          </p:cNvSpPr>
          <p:nvPr>
            <p:ph type="dt" sz="quarter" idx="10"/>
          </p:nvPr>
        </p:nvSpPr>
        <p:spPr/>
        <p:txBody>
          <a:bodyPr/>
          <a:lstStyle/>
          <a:p>
            <a:pPr>
              <a:defRPr/>
            </a:pPr>
            <a:fld id="{ECB53861-8126-45C9-935D-0D5845A70C66}" type="datetime1">
              <a:rPr lang="en-US" smtClean="0"/>
              <a:t>10/12/2023</a:t>
            </a:fld>
            <a:endParaRPr lang="en-US"/>
          </a:p>
        </p:txBody>
      </p:sp>
      <p:sp>
        <p:nvSpPr>
          <p:cNvPr id="5" name="Footer Placeholder 4">
            <a:extLst>
              <a:ext uri="{FF2B5EF4-FFF2-40B4-BE49-F238E27FC236}">
                <a16:creationId xmlns="" xmlns:a16="http://schemas.microsoft.com/office/drawing/2014/main" id="{74BB0288-786E-4ED3-9BCE-F0B9F03E9D92}"/>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34148" name="Slide Number Placeholder 5">
            <a:extLst>
              <a:ext uri="{FF2B5EF4-FFF2-40B4-BE49-F238E27FC236}">
                <a16:creationId xmlns="" xmlns:a16="http://schemas.microsoft.com/office/drawing/2014/main" id="{CEEC5707-33B4-4CDF-B0FE-238DCBAF7F3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23BF30A-E840-4E13-89D2-70D6AC6EAA7A}" type="slidenum">
              <a:rPr lang="en-US" altLang="en-US" sz="1200" smtClean="0">
                <a:solidFill>
                  <a:srgbClr val="898989"/>
                </a:solidFill>
              </a:rPr>
              <a:pPr>
                <a:spcBef>
                  <a:spcPct val="0"/>
                </a:spcBef>
                <a:buFontTx/>
                <a:buNone/>
              </a:pPr>
              <a:t>126</a:t>
            </a:fld>
            <a:endParaRPr lang="en-US" altLang="en-US" sz="1200">
              <a:solidFill>
                <a:srgbClr val="898989"/>
              </a:solidFill>
            </a:endParaRPr>
          </a:p>
        </p:txBody>
      </p:sp>
      <p:sp>
        <p:nvSpPr>
          <p:cNvPr id="7" name="Title 1">
            <a:extLst>
              <a:ext uri="{FF2B5EF4-FFF2-40B4-BE49-F238E27FC236}">
                <a16:creationId xmlns="" xmlns:a16="http://schemas.microsoft.com/office/drawing/2014/main" id="{A07F91F7-6A60-431C-B3A0-63AE8A9C719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Forth Normal Form (4NF)(CO3)</a:t>
            </a:r>
          </a:p>
        </p:txBody>
      </p:sp>
      <p:pic>
        <p:nvPicPr>
          <p:cNvPr id="134150" name="Picture 2" descr="E:\NIET\Project\xLogo11.png.pagespeed.ic.pydHLuCQEZ.png">
            <a:extLst>
              <a:ext uri="{FF2B5EF4-FFF2-40B4-BE49-F238E27FC236}">
                <a16:creationId xmlns="" xmlns:a16="http://schemas.microsoft.com/office/drawing/2014/main" id="{B88CF64E-92B2-4E8D-9856-1A0CB8F26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1" name="Content Placeholder 2">
            <a:extLst>
              <a:ext uri="{FF2B5EF4-FFF2-40B4-BE49-F238E27FC236}">
                <a16:creationId xmlns="" xmlns:a16="http://schemas.microsoft.com/office/drawing/2014/main" id="{82D5E468-F39B-4173-94CE-0D67B6ACB7EF}"/>
              </a:ext>
            </a:extLst>
          </p:cNvPr>
          <p:cNvSpPr>
            <a:spLocks noGrp="1"/>
          </p:cNvSpPr>
          <p:nvPr>
            <p:ph idx="1"/>
          </p:nvPr>
        </p:nvSpPr>
        <p:spPr>
          <a:xfrm>
            <a:off x="533400" y="914400"/>
            <a:ext cx="8229600" cy="5410200"/>
          </a:xfrm>
        </p:spPr>
        <p:txBody>
          <a:bodyPr/>
          <a:lstStyle/>
          <a:p>
            <a:pPr algn="just" eaLnBrk="1" hangingPunct="1">
              <a:buFont typeface="Arial" panose="020B0604020202020204" pitchFamily="34" charset="0"/>
              <a:buNone/>
              <a:defRPr/>
            </a:pPr>
            <a:r>
              <a:rPr lang="en-US" sz="2400" b="1" dirty="0"/>
              <a:t>The official qualification for 4NF are:</a:t>
            </a:r>
            <a:r>
              <a:rPr lang="en-US" sz="2400" dirty="0"/>
              <a:t>-</a:t>
            </a:r>
          </a:p>
          <a:p>
            <a:pPr marL="457200" indent="-457200" algn="just" eaLnBrk="1" hangingPunct="1">
              <a:buFont typeface="Arial" panose="020B0604020202020204" pitchFamily="34" charset="0"/>
              <a:buAutoNum type="arabicPeriod"/>
              <a:defRPr/>
            </a:pPr>
            <a:r>
              <a:rPr lang="en-US" sz="2400" dirty="0"/>
              <a:t> A table is already in BCNF.</a:t>
            </a:r>
          </a:p>
          <a:p>
            <a:pPr marL="457200" indent="-457200" algn="just" eaLnBrk="1" hangingPunct="1">
              <a:buFont typeface="Arial" panose="020B0604020202020204" pitchFamily="34" charset="0"/>
              <a:buAutoNum type="arabicPeriod"/>
              <a:defRPr/>
            </a:pPr>
            <a:r>
              <a:rPr lang="en-US" sz="2400" dirty="0"/>
              <a:t> A table contain no  multi-valued  functional dependency .</a:t>
            </a:r>
          </a:p>
          <a:p>
            <a:pPr marL="457200" indent="-457200" algn="just" eaLnBrk="1" hangingPunct="1">
              <a:buFont typeface="Arial" panose="020B0604020202020204" pitchFamily="34" charset="0"/>
              <a:buNone/>
              <a:defRPr/>
            </a:pPr>
            <a:r>
              <a:rPr lang="en-US" sz="2400" b="1" dirty="0"/>
              <a:t>Example :- </a:t>
            </a:r>
            <a:r>
              <a:rPr lang="en-US" sz="2400" dirty="0"/>
              <a:t>Let us consider following relation  student:- </a:t>
            </a:r>
          </a:p>
          <a:p>
            <a:pPr marL="457200" indent="-457200" algn="just" eaLnBrk="1" hangingPunct="1">
              <a:buFont typeface="Arial" panose="020B0604020202020204" pitchFamily="34" charset="0"/>
              <a:buNone/>
              <a:defRPr/>
            </a:pPr>
            <a:endParaRPr lang="en-US" sz="2400" dirty="0"/>
          </a:p>
          <a:p>
            <a:pPr marL="457200" indent="-457200" algn="just" eaLnBrk="1" hangingPunct="1">
              <a:buFont typeface="Arial" panose="020B0604020202020204" pitchFamily="34" charset="0"/>
              <a:buNone/>
              <a:defRPr/>
            </a:pPr>
            <a:endParaRPr lang="en-US" sz="2400" dirty="0"/>
          </a:p>
          <a:p>
            <a:pPr marL="457200" indent="-457200" algn="just" eaLnBrk="1" hangingPunct="1">
              <a:buFont typeface="Arial" panose="020B0604020202020204" pitchFamily="34" charset="0"/>
              <a:buNone/>
              <a:defRPr/>
            </a:pPr>
            <a:endParaRPr lang="en-US" sz="2400" dirty="0"/>
          </a:p>
          <a:p>
            <a:pPr marL="457200" indent="-457200" algn="just" eaLnBrk="1" hangingPunct="1">
              <a:buFont typeface="Arial" panose="020B0604020202020204" pitchFamily="34" charset="0"/>
              <a:buNone/>
              <a:defRPr/>
            </a:pPr>
            <a:endParaRPr lang="en-US" sz="2400" dirty="0"/>
          </a:p>
          <a:p>
            <a:pPr marL="457200" indent="-457200" algn="just" eaLnBrk="1" hangingPunct="1">
              <a:buFont typeface="Arial" panose="020B0604020202020204" pitchFamily="34" charset="0"/>
              <a:buNone/>
              <a:defRPr/>
            </a:pPr>
            <a:endParaRPr lang="en-US" sz="2400" dirty="0"/>
          </a:p>
          <a:p>
            <a:pPr marL="457200" indent="-457200" algn="just" eaLnBrk="1" hangingPunct="1">
              <a:buFont typeface="Arial" panose="020B0604020202020204" pitchFamily="34" charset="0"/>
              <a:buNone/>
              <a:defRPr/>
            </a:pPr>
            <a:r>
              <a:rPr lang="en-US" sz="2400" b="1" dirty="0"/>
              <a:t>Key:- </a:t>
            </a:r>
            <a:r>
              <a:rPr lang="en-US" sz="2400" dirty="0"/>
              <a:t>{</a:t>
            </a:r>
            <a:r>
              <a:rPr lang="en-US" sz="2400" u="sng" dirty="0" err="1"/>
              <a:t>s_id</a:t>
            </a:r>
            <a:r>
              <a:rPr lang="en-US" sz="2400" dirty="0" err="1"/>
              <a:t>,</a:t>
            </a:r>
            <a:r>
              <a:rPr lang="en-US" sz="2400" u="sng" dirty="0" err="1"/>
              <a:t>course</a:t>
            </a:r>
            <a:r>
              <a:rPr lang="en-US" sz="2400" dirty="0" err="1"/>
              <a:t>,</a:t>
            </a:r>
            <a:r>
              <a:rPr lang="en-US" sz="2400" u="sng" dirty="0" err="1"/>
              <a:t>hobby</a:t>
            </a:r>
            <a:r>
              <a:rPr lang="en-US" sz="2400" dirty="0"/>
              <a:t>}</a:t>
            </a:r>
          </a:p>
          <a:p>
            <a:pPr marL="457200" indent="-457200" algn="just" eaLnBrk="1" hangingPunct="1">
              <a:buFont typeface="Arial" panose="020B0604020202020204" pitchFamily="34" charset="0"/>
              <a:buNone/>
              <a:defRPr/>
            </a:pPr>
            <a:r>
              <a:rPr lang="en-US" sz="2400" b="1" dirty="0"/>
              <a:t>MVD</a:t>
            </a:r>
            <a:r>
              <a:rPr lang="en-US" sz="2400" dirty="0"/>
              <a:t>,  </a:t>
            </a:r>
            <a:r>
              <a:rPr lang="en-US" sz="2400" dirty="0" err="1"/>
              <a:t>s_id</a:t>
            </a:r>
            <a:r>
              <a:rPr lang="en-US" sz="2400" dirty="0"/>
              <a:t> →→ </a:t>
            </a:r>
            <a:r>
              <a:rPr lang="en-US" sz="2400" dirty="0" err="1"/>
              <a:t>course,hobby</a:t>
            </a:r>
            <a:endParaRPr lang="en-US" sz="2400" dirty="0"/>
          </a:p>
          <a:p>
            <a:pPr marL="457200" indent="-457200" algn="just" eaLnBrk="1" hangingPunct="1">
              <a:buFont typeface="Arial" panose="020B0604020202020204" pitchFamily="34" charset="0"/>
              <a:buNone/>
              <a:defRPr/>
            </a:pPr>
            <a:r>
              <a:rPr lang="en-US" sz="2400" dirty="0"/>
              <a:t>To check relation is in 4NF or not.</a:t>
            </a:r>
          </a:p>
          <a:p>
            <a:pPr marL="457200" indent="-457200" algn="just" eaLnBrk="1" hangingPunct="1">
              <a:buFont typeface="Arial" panose="020B0604020202020204" pitchFamily="34" charset="0"/>
              <a:buNone/>
              <a:defRPr/>
            </a:pPr>
            <a:endParaRPr lang="en-US" sz="2400" dirty="0"/>
          </a:p>
        </p:txBody>
      </p:sp>
      <p:pic>
        <p:nvPicPr>
          <p:cNvPr id="134152" name="Picture 11">
            <a:extLst>
              <a:ext uri="{FF2B5EF4-FFF2-40B4-BE49-F238E27FC236}">
                <a16:creationId xmlns="" xmlns:a16="http://schemas.microsoft.com/office/drawing/2014/main" id="{412EA31F-C9B8-4BD2-AD5B-96C07A591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67000"/>
            <a:ext cx="7391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3" name="Picture 8">
            <a:extLst>
              <a:ext uri="{FF2B5EF4-FFF2-40B4-BE49-F238E27FC236}">
                <a16:creationId xmlns="" xmlns:a16="http://schemas.microsoft.com/office/drawing/2014/main" id="{CC0BBA7A-F45E-47BE-9FE2-E1126CC3BE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3911">
                                            <p:txEl>
                                              <p:pRg st="0" end="0"/>
                                            </p:txEl>
                                          </p:spTgt>
                                        </p:tgtEl>
                                        <p:attrNameLst>
                                          <p:attrName>style.visibility</p:attrName>
                                        </p:attrNameLst>
                                      </p:cBhvr>
                                      <p:to>
                                        <p:strVal val="visible"/>
                                      </p:to>
                                    </p:set>
                                    <p:anim calcmode="lin" valueType="num">
                                      <p:cBhvr additive="base">
                                        <p:cTn id="7" dur="500" fill="hold"/>
                                        <p:tgtEl>
                                          <p:spTgt spid="1239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3911">
                                            <p:txEl>
                                              <p:pRg st="1" end="1"/>
                                            </p:txEl>
                                          </p:spTgt>
                                        </p:tgtEl>
                                        <p:attrNameLst>
                                          <p:attrName>style.visibility</p:attrName>
                                        </p:attrNameLst>
                                      </p:cBhvr>
                                      <p:to>
                                        <p:strVal val="visible"/>
                                      </p:to>
                                    </p:set>
                                    <p:anim calcmode="lin" valueType="num">
                                      <p:cBhvr additive="base">
                                        <p:cTn id="13" dur="500" fill="hold"/>
                                        <p:tgtEl>
                                          <p:spTgt spid="1239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3911">
                                            <p:txEl>
                                              <p:pRg st="2" end="2"/>
                                            </p:txEl>
                                          </p:spTgt>
                                        </p:tgtEl>
                                        <p:attrNameLst>
                                          <p:attrName>style.visibility</p:attrName>
                                        </p:attrNameLst>
                                      </p:cBhvr>
                                      <p:to>
                                        <p:strVal val="visible"/>
                                      </p:to>
                                    </p:set>
                                    <p:anim calcmode="lin" valueType="num">
                                      <p:cBhvr additive="base">
                                        <p:cTn id="19" dur="500" fill="hold"/>
                                        <p:tgtEl>
                                          <p:spTgt spid="1239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9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3911">
                                            <p:txEl>
                                              <p:pRg st="3" end="3"/>
                                            </p:txEl>
                                          </p:spTgt>
                                        </p:tgtEl>
                                        <p:attrNameLst>
                                          <p:attrName>style.visibility</p:attrName>
                                        </p:attrNameLst>
                                      </p:cBhvr>
                                      <p:to>
                                        <p:strVal val="visible"/>
                                      </p:to>
                                    </p:set>
                                    <p:anim calcmode="lin" valueType="num">
                                      <p:cBhvr additive="base">
                                        <p:cTn id="25" dur="500" fill="hold"/>
                                        <p:tgtEl>
                                          <p:spTgt spid="1239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39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3911">
                                            <p:txEl>
                                              <p:pRg st="9" end="9"/>
                                            </p:txEl>
                                          </p:spTgt>
                                        </p:tgtEl>
                                        <p:attrNameLst>
                                          <p:attrName>style.visibility</p:attrName>
                                        </p:attrNameLst>
                                      </p:cBhvr>
                                      <p:to>
                                        <p:strVal val="visible"/>
                                      </p:to>
                                    </p:set>
                                    <p:anim calcmode="lin" valueType="num">
                                      <p:cBhvr additive="base">
                                        <p:cTn id="31" dur="500" fill="hold"/>
                                        <p:tgtEl>
                                          <p:spTgt spid="123911">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39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3911">
                                            <p:txEl>
                                              <p:pRg st="10" end="10"/>
                                            </p:txEl>
                                          </p:spTgt>
                                        </p:tgtEl>
                                        <p:attrNameLst>
                                          <p:attrName>style.visibility</p:attrName>
                                        </p:attrNameLst>
                                      </p:cBhvr>
                                      <p:to>
                                        <p:strVal val="visible"/>
                                      </p:to>
                                    </p:set>
                                    <p:anim calcmode="lin" valueType="num">
                                      <p:cBhvr additive="base">
                                        <p:cTn id="37" dur="500" fill="hold"/>
                                        <p:tgtEl>
                                          <p:spTgt spid="123911">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39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3911">
                                            <p:txEl>
                                              <p:pRg st="11" end="11"/>
                                            </p:txEl>
                                          </p:spTgt>
                                        </p:tgtEl>
                                        <p:attrNameLst>
                                          <p:attrName>style.visibility</p:attrName>
                                        </p:attrNameLst>
                                      </p:cBhvr>
                                      <p:to>
                                        <p:strVal val="visible"/>
                                      </p:to>
                                    </p:set>
                                    <p:anim calcmode="lin" valueType="num">
                                      <p:cBhvr additive="base">
                                        <p:cTn id="43" dur="500" fill="hold"/>
                                        <p:tgtEl>
                                          <p:spTgt spid="123911">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39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FB01ABE0-29A6-4C28-B1C2-31CFA5AA19EC}"/>
              </a:ext>
            </a:extLst>
          </p:cNvPr>
          <p:cNvSpPr>
            <a:spLocks noGrp="1"/>
          </p:cNvSpPr>
          <p:nvPr>
            <p:ph type="dt" sz="quarter" idx="10"/>
          </p:nvPr>
        </p:nvSpPr>
        <p:spPr/>
        <p:txBody>
          <a:bodyPr/>
          <a:lstStyle/>
          <a:p>
            <a:pPr>
              <a:defRPr/>
            </a:pPr>
            <a:fld id="{5D6BC779-8433-429B-84FE-626BAE2593AA}" type="datetime1">
              <a:rPr lang="en-US" smtClean="0"/>
              <a:t>10/12/2023</a:t>
            </a:fld>
            <a:endParaRPr lang="en-US"/>
          </a:p>
        </p:txBody>
      </p:sp>
      <p:sp>
        <p:nvSpPr>
          <p:cNvPr id="5" name="Footer Placeholder 4">
            <a:extLst>
              <a:ext uri="{FF2B5EF4-FFF2-40B4-BE49-F238E27FC236}">
                <a16:creationId xmlns="" xmlns:a16="http://schemas.microsoft.com/office/drawing/2014/main" id="{BE54A3B4-27BF-464C-8026-9614027E1348}"/>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35172" name="Slide Number Placeholder 5">
            <a:extLst>
              <a:ext uri="{FF2B5EF4-FFF2-40B4-BE49-F238E27FC236}">
                <a16:creationId xmlns="" xmlns:a16="http://schemas.microsoft.com/office/drawing/2014/main" id="{B2C69480-D7D7-4AED-8B08-E7DE6BA798A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B0434BA-0412-419A-A225-2E28E0E6BA71}" type="slidenum">
              <a:rPr lang="en-US" altLang="en-US" sz="1200" smtClean="0">
                <a:solidFill>
                  <a:srgbClr val="898989"/>
                </a:solidFill>
              </a:rPr>
              <a:pPr>
                <a:spcBef>
                  <a:spcPct val="0"/>
                </a:spcBef>
                <a:buFontTx/>
                <a:buNone/>
              </a:pPr>
              <a:t>127</a:t>
            </a:fld>
            <a:endParaRPr lang="en-US" altLang="en-US" sz="1200">
              <a:solidFill>
                <a:srgbClr val="898989"/>
              </a:solidFill>
            </a:endParaRPr>
          </a:p>
        </p:txBody>
      </p:sp>
      <p:sp>
        <p:nvSpPr>
          <p:cNvPr id="7" name="Title 1">
            <a:extLst>
              <a:ext uri="{FF2B5EF4-FFF2-40B4-BE49-F238E27FC236}">
                <a16:creationId xmlns="" xmlns:a16="http://schemas.microsoft.com/office/drawing/2014/main" id="{31275592-137F-44A5-ACD3-B9F02115C5C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Example </a:t>
            </a:r>
          </a:p>
        </p:txBody>
      </p:sp>
      <p:pic>
        <p:nvPicPr>
          <p:cNvPr id="135174" name="Picture 2" descr="E:\NIET\Project\xLogo11.png.pagespeed.ic.pydHLuCQEZ.png">
            <a:extLst>
              <a:ext uri="{FF2B5EF4-FFF2-40B4-BE49-F238E27FC236}">
                <a16:creationId xmlns="" xmlns:a16="http://schemas.microsoft.com/office/drawing/2014/main" id="{8E8BD3C8-4FE7-47E4-AFC4-871B4C8D4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7" name="Content Placeholder 2">
            <a:extLst>
              <a:ext uri="{FF2B5EF4-FFF2-40B4-BE49-F238E27FC236}">
                <a16:creationId xmlns="" xmlns:a16="http://schemas.microsoft.com/office/drawing/2014/main" id="{93A1AF82-CFCD-4474-8C0C-0B84CF4641A7}"/>
              </a:ext>
            </a:extLst>
          </p:cNvPr>
          <p:cNvSpPr>
            <a:spLocks noGrp="1"/>
          </p:cNvSpPr>
          <p:nvPr>
            <p:ph idx="1"/>
          </p:nvPr>
        </p:nvSpPr>
        <p:spPr>
          <a:xfrm>
            <a:off x="533400" y="914400"/>
            <a:ext cx="8229600" cy="5181600"/>
          </a:xfrm>
        </p:spPr>
        <p:txBody>
          <a:bodyPr/>
          <a:lstStyle/>
          <a:p>
            <a:pPr algn="just" eaLnBrk="1" hangingPunct="1">
              <a:buFont typeface="Arial" panose="020B0604020202020204" pitchFamily="34" charset="0"/>
              <a:buNone/>
            </a:pPr>
            <a:r>
              <a:rPr lang="en-US" altLang="en-US" sz="2400"/>
              <a:t>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	</a:t>
            </a:r>
          </a:p>
          <a:p>
            <a:pPr algn="just" eaLnBrk="1" hangingPunct="1">
              <a:buFont typeface="Arial" panose="020B0604020202020204" pitchFamily="34" charset="0"/>
              <a:buNone/>
            </a:pPr>
            <a:r>
              <a:rPr lang="en-US" altLang="en-US" sz="2000"/>
              <a:t>	</a:t>
            </a:r>
            <a:r>
              <a:rPr lang="en-US" altLang="en-US" sz="2200"/>
              <a:t>As you can see in the above table , student with s_id </a:t>
            </a:r>
            <a:r>
              <a:rPr lang="en-US" altLang="en-US" sz="2200" b="1"/>
              <a:t>1</a:t>
            </a:r>
            <a:r>
              <a:rPr lang="en-US" altLang="en-US" sz="2200"/>
              <a:t> has opted for two courses, </a:t>
            </a:r>
            <a:r>
              <a:rPr lang="en-US" altLang="en-US" sz="2200" b="1"/>
              <a:t>Science</a:t>
            </a:r>
            <a:r>
              <a:rPr lang="en-US" altLang="en-US" sz="2200"/>
              <a:t> and </a:t>
            </a:r>
            <a:r>
              <a:rPr lang="en-US" altLang="en-US" sz="2200" b="1"/>
              <a:t>Maths</a:t>
            </a:r>
            <a:r>
              <a:rPr lang="en-US" altLang="en-US" sz="2200"/>
              <a:t>, and has two hobbies, </a:t>
            </a:r>
            <a:r>
              <a:rPr lang="en-US" altLang="en-US" sz="2200" b="1"/>
              <a:t>Cricket</a:t>
            </a:r>
            <a:r>
              <a:rPr lang="en-US" altLang="en-US" sz="2200"/>
              <a:t> and </a:t>
            </a:r>
            <a:r>
              <a:rPr lang="en-US" altLang="en-US" sz="2200" b="1"/>
              <a:t>Hockey</a:t>
            </a:r>
            <a:r>
              <a:rPr lang="en-US" altLang="en-US" sz="2200"/>
              <a:t>.</a:t>
            </a:r>
          </a:p>
          <a:p>
            <a:pPr algn="just" eaLnBrk="1" hangingPunct="1">
              <a:buFont typeface="Arial" panose="020B0604020202020204" pitchFamily="34" charset="0"/>
              <a:buNone/>
            </a:pPr>
            <a:r>
              <a:rPr lang="en-US" altLang="en-US" sz="2200"/>
              <a:t>	You must be thinking what problem this can lead to, right?</a:t>
            </a:r>
          </a:p>
          <a:p>
            <a:pPr algn="just" eaLnBrk="1" hangingPunct="1">
              <a:buFont typeface="Arial" panose="020B0604020202020204" pitchFamily="34" charset="0"/>
              <a:buNone/>
            </a:pPr>
            <a:r>
              <a:rPr lang="en-US" altLang="en-US" sz="2200"/>
              <a:t>	</a:t>
            </a:r>
            <a:r>
              <a:rPr lang="en-US" altLang="en-US" sz="2200">
                <a:solidFill>
                  <a:srgbClr val="FF0000"/>
                </a:solidFill>
              </a:rPr>
              <a:t>Problem:- </a:t>
            </a:r>
            <a:r>
              <a:rPr lang="en-US" altLang="en-US" sz="2200"/>
              <a:t>Well the two records for student with s_id </a:t>
            </a:r>
            <a:r>
              <a:rPr lang="en-US" altLang="en-US" sz="2200" b="1"/>
              <a:t>1&amp; 2</a:t>
            </a:r>
            <a:r>
              <a:rPr lang="en-US" altLang="en-US" sz="2200"/>
              <a:t>, will give rise to two more records, because for one student, two hobbies exists, hence along with both the courses, these hobbies should be specified.</a:t>
            </a:r>
          </a:p>
        </p:txBody>
      </p:sp>
      <p:pic>
        <p:nvPicPr>
          <p:cNvPr id="122888" name="Picture 11">
            <a:extLst>
              <a:ext uri="{FF2B5EF4-FFF2-40B4-BE49-F238E27FC236}">
                <a16:creationId xmlns="" xmlns:a16="http://schemas.microsoft.com/office/drawing/2014/main" id="{68F5A6D0-4622-41A2-9CE4-E0CA5BC91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43000"/>
            <a:ext cx="7620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7" name="Picture 8">
            <a:extLst>
              <a:ext uri="{FF2B5EF4-FFF2-40B4-BE49-F238E27FC236}">
                <a16:creationId xmlns="" xmlns:a16="http://schemas.microsoft.com/office/drawing/2014/main" id="{639DA5E0-E860-4219-88E4-39E409D2D8C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888"/>
                                        </p:tgtEl>
                                        <p:attrNameLst>
                                          <p:attrName>style.visibility</p:attrName>
                                        </p:attrNameLst>
                                      </p:cBhvr>
                                      <p:to>
                                        <p:strVal val="visible"/>
                                      </p:to>
                                    </p:set>
                                    <p:anim calcmode="lin" valueType="num">
                                      <p:cBhvr additive="base">
                                        <p:cTn id="7" dur="500" fill="hold"/>
                                        <p:tgtEl>
                                          <p:spTgt spid="122888"/>
                                        </p:tgtEl>
                                        <p:attrNameLst>
                                          <p:attrName>ppt_x</p:attrName>
                                        </p:attrNameLst>
                                      </p:cBhvr>
                                      <p:tavLst>
                                        <p:tav tm="0">
                                          <p:val>
                                            <p:strVal val="#ppt_x"/>
                                          </p:val>
                                        </p:tav>
                                        <p:tav tm="100000">
                                          <p:val>
                                            <p:strVal val="#ppt_x"/>
                                          </p:val>
                                        </p:tav>
                                      </p:tavLst>
                                    </p:anim>
                                    <p:anim calcmode="lin" valueType="num">
                                      <p:cBhvr additive="base">
                                        <p:cTn id="8" dur="500" fill="hold"/>
                                        <p:tgtEl>
                                          <p:spTgt spid="1228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887">
                                            <p:txEl>
                                              <p:pRg st="5" end="5"/>
                                            </p:txEl>
                                          </p:spTgt>
                                        </p:tgtEl>
                                        <p:attrNameLst>
                                          <p:attrName>style.visibility</p:attrName>
                                        </p:attrNameLst>
                                      </p:cBhvr>
                                      <p:to>
                                        <p:strVal val="visible"/>
                                      </p:to>
                                    </p:set>
                                    <p:anim calcmode="lin" valueType="num">
                                      <p:cBhvr additive="base">
                                        <p:cTn id="13" dur="500" fill="hold"/>
                                        <p:tgtEl>
                                          <p:spTgt spid="12288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2887">
                                            <p:txEl>
                                              <p:pRg st="6" end="6"/>
                                            </p:txEl>
                                          </p:spTgt>
                                        </p:tgtEl>
                                        <p:attrNameLst>
                                          <p:attrName>style.visibility</p:attrName>
                                        </p:attrNameLst>
                                      </p:cBhvr>
                                      <p:to>
                                        <p:strVal val="visible"/>
                                      </p:to>
                                    </p:set>
                                    <p:anim calcmode="lin" valueType="num">
                                      <p:cBhvr additive="base">
                                        <p:cTn id="19" dur="500" fill="hold"/>
                                        <p:tgtEl>
                                          <p:spTgt spid="12288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2887">
                                            <p:txEl>
                                              <p:pRg st="7" end="7"/>
                                            </p:txEl>
                                          </p:spTgt>
                                        </p:tgtEl>
                                        <p:attrNameLst>
                                          <p:attrName>style.visibility</p:attrName>
                                        </p:attrNameLst>
                                      </p:cBhvr>
                                      <p:to>
                                        <p:strVal val="visible"/>
                                      </p:to>
                                    </p:set>
                                    <p:anim calcmode="lin" valueType="num">
                                      <p:cBhvr additive="base">
                                        <p:cTn id="25" dur="500" fill="hold"/>
                                        <p:tgtEl>
                                          <p:spTgt spid="12288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8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07984027-E3D1-4C26-BEDF-8FBE351E29A4}"/>
              </a:ext>
            </a:extLst>
          </p:cNvPr>
          <p:cNvSpPr>
            <a:spLocks noGrp="1"/>
          </p:cNvSpPr>
          <p:nvPr>
            <p:ph type="dt" sz="quarter" idx="10"/>
          </p:nvPr>
        </p:nvSpPr>
        <p:spPr/>
        <p:txBody>
          <a:bodyPr/>
          <a:lstStyle/>
          <a:p>
            <a:pPr>
              <a:defRPr/>
            </a:pPr>
            <a:fld id="{BF863943-AD22-4612-A4D6-23E1ADC384C7}" type="datetime1">
              <a:rPr lang="en-US" smtClean="0"/>
              <a:t>10/12/2023</a:t>
            </a:fld>
            <a:endParaRPr lang="en-US"/>
          </a:p>
        </p:txBody>
      </p:sp>
      <p:sp>
        <p:nvSpPr>
          <p:cNvPr id="5" name="Footer Placeholder 4">
            <a:extLst>
              <a:ext uri="{FF2B5EF4-FFF2-40B4-BE49-F238E27FC236}">
                <a16:creationId xmlns="" xmlns:a16="http://schemas.microsoft.com/office/drawing/2014/main" id="{11265A27-3E1A-42E5-AE0E-7E37C1F81C6A}"/>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36196" name="Slide Number Placeholder 5">
            <a:extLst>
              <a:ext uri="{FF2B5EF4-FFF2-40B4-BE49-F238E27FC236}">
                <a16:creationId xmlns="" xmlns:a16="http://schemas.microsoft.com/office/drawing/2014/main" id="{BEBDCA00-F49C-46FB-A304-E26DA8C7E4D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6B8A955-412B-43A3-8FC5-3782E98C0147}" type="slidenum">
              <a:rPr lang="en-US" altLang="en-US" sz="1200" smtClean="0">
                <a:solidFill>
                  <a:srgbClr val="898989"/>
                </a:solidFill>
              </a:rPr>
              <a:pPr>
                <a:spcBef>
                  <a:spcPct val="0"/>
                </a:spcBef>
                <a:buFontTx/>
                <a:buNone/>
              </a:pPr>
              <a:t>128</a:t>
            </a:fld>
            <a:endParaRPr lang="en-US" altLang="en-US" sz="1200">
              <a:solidFill>
                <a:srgbClr val="898989"/>
              </a:solidFill>
            </a:endParaRPr>
          </a:p>
        </p:txBody>
      </p:sp>
      <p:sp>
        <p:nvSpPr>
          <p:cNvPr id="7" name="Title 1">
            <a:extLst>
              <a:ext uri="{FF2B5EF4-FFF2-40B4-BE49-F238E27FC236}">
                <a16:creationId xmlns="" xmlns:a16="http://schemas.microsoft.com/office/drawing/2014/main" id="{D423633D-8142-4940-A4F2-7AECAC2B161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Continue</a:t>
            </a:r>
          </a:p>
        </p:txBody>
      </p:sp>
      <p:pic>
        <p:nvPicPr>
          <p:cNvPr id="136198" name="Picture 2" descr="E:\NIET\Project\xLogo11.png.pagespeed.ic.pydHLuCQEZ.png">
            <a:extLst>
              <a:ext uri="{FF2B5EF4-FFF2-40B4-BE49-F238E27FC236}">
                <a16:creationId xmlns="" xmlns:a16="http://schemas.microsoft.com/office/drawing/2014/main" id="{3F4861AE-937B-47FE-A033-F675ACF3A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1" name="Content Placeholder 2">
            <a:extLst>
              <a:ext uri="{FF2B5EF4-FFF2-40B4-BE49-F238E27FC236}">
                <a16:creationId xmlns="" xmlns:a16="http://schemas.microsoft.com/office/drawing/2014/main" id="{853617CB-D0E4-4325-84FB-551966D99E9B}"/>
              </a:ext>
            </a:extLst>
          </p:cNvPr>
          <p:cNvSpPr>
            <a:spLocks noGrp="1"/>
          </p:cNvSpPr>
          <p:nvPr>
            <p:ph idx="1"/>
          </p:nvPr>
        </p:nvSpPr>
        <p:spPr>
          <a:xfrm>
            <a:off x="152400" y="838200"/>
            <a:ext cx="8610600" cy="5029200"/>
          </a:xfrm>
        </p:spPr>
        <p:txBody>
          <a:bodyPr/>
          <a:lstStyle/>
          <a:p>
            <a:pPr algn="just" eaLnBrk="1" hangingPunct="1">
              <a:buFont typeface="Arial" panose="020B0604020202020204" pitchFamily="34" charset="0"/>
              <a:buNone/>
            </a:pPr>
            <a:r>
              <a:rPr lang="en-US" altLang="en-US" sz="2400"/>
              <a:t>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a:buFont typeface="Arial" panose="020B0604020202020204" pitchFamily="34" charset="0"/>
              <a:buNone/>
            </a:pPr>
            <a:r>
              <a:rPr lang="en-US" altLang="en-US" sz="2400"/>
              <a:t>	In the above table , there is no relationship between the columns course and hobby. They are independent of each other.</a:t>
            </a:r>
          </a:p>
          <a:p>
            <a:pPr algn="just">
              <a:buFont typeface="Arial" panose="020B0604020202020204" pitchFamily="34" charset="0"/>
              <a:buNone/>
            </a:pPr>
            <a:endParaRPr lang="en-US" altLang="en-US" sz="2400"/>
          </a:p>
          <a:p>
            <a:pPr algn="just">
              <a:buFont typeface="Arial" panose="020B0604020202020204" pitchFamily="34" charset="0"/>
              <a:buNone/>
            </a:pPr>
            <a:r>
              <a:rPr lang="en-US" altLang="en-US" sz="2400"/>
              <a:t>	So there is multi-value dependency, which leads to un-necessary repetition of data and other anomalies as well.</a:t>
            </a:r>
          </a:p>
          <a:p>
            <a:pPr algn="just" eaLnBrk="1" hangingPunct="1">
              <a:buFont typeface="Arial" panose="020B0604020202020204" pitchFamily="34" charset="0"/>
              <a:buNone/>
            </a:pPr>
            <a:endParaRPr lang="en-US" altLang="en-US" sz="2200"/>
          </a:p>
        </p:txBody>
      </p:sp>
      <p:pic>
        <p:nvPicPr>
          <p:cNvPr id="123912" name="Picture 9">
            <a:extLst>
              <a:ext uri="{FF2B5EF4-FFF2-40B4-BE49-F238E27FC236}">
                <a16:creationId xmlns="" xmlns:a16="http://schemas.microsoft.com/office/drawing/2014/main" id="{E3C04FFC-81B4-4831-8326-F9CF17AB6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5344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201" name="Picture 8">
            <a:extLst>
              <a:ext uri="{FF2B5EF4-FFF2-40B4-BE49-F238E27FC236}">
                <a16:creationId xmlns="" xmlns:a16="http://schemas.microsoft.com/office/drawing/2014/main" id="{65B36596-C99E-4909-BC0B-52A72338D0C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3912"/>
                                        </p:tgtEl>
                                        <p:attrNameLst>
                                          <p:attrName>style.visibility</p:attrName>
                                        </p:attrNameLst>
                                      </p:cBhvr>
                                      <p:to>
                                        <p:strVal val="visible"/>
                                      </p:to>
                                    </p:set>
                                    <p:anim calcmode="lin" valueType="num">
                                      <p:cBhvr additive="base">
                                        <p:cTn id="7" dur="500" fill="hold"/>
                                        <p:tgtEl>
                                          <p:spTgt spid="123912"/>
                                        </p:tgtEl>
                                        <p:attrNameLst>
                                          <p:attrName>ppt_x</p:attrName>
                                        </p:attrNameLst>
                                      </p:cBhvr>
                                      <p:tavLst>
                                        <p:tav tm="0">
                                          <p:val>
                                            <p:strVal val="#ppt_x"/>
                                          </p:val>
                                        </p:tav>
                                        <p:tav tm="100000">
                                          <p:val>
                                            <p:strVal val="#ppt_x"/>
                                          </p:val>
                                        </p:tav>
                                      </p:tavLst>
                                    </p:anim>
                                    <p:anim calcmode="lin" valueType="num">
                                      <p:cBhvr additive="base">
                                        <p:cTn id="8" dur="500" fill="hold"/>
                                        <p:tgtEl>
                                          <p:spTgt spid="1239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3911">
                                            <p:txEl>
                                              <p:pRg st="5" end="5"/>
                                            </p:txEl>
                                          </p:spTgt>
                                        </p:tgtEl>
                                        <p:attrNameLst>
                                          <p:attrName>style.visibility</p:attrName>
                                        </p:attrNameLst>
                                      </p:cBhvr>
                                      <p:to>
                                        <p:strVal val="visible"/>
                                      </p:to>
                                    </p:set>
                                    <p:anim calcmode="lin" valueType="num">
                                      <p:cBhvr additive="base">
                                        <p:cTn id="13" dur="500" fill="hold"/>
                                        <p:tgtEl>
                                          <p:spTgt spid="12391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3911">
                                            <p:txEl>
                                              <p:pRg st="7" end="7"/>
                                            </p:txEl>
                                          </p:spTgt>
                                        </p:tgtEl>
                                        <p:attrNameLst>
                                          <p:attrName>style.visibility</p:attrName>
                                        </p:attrNameLst>
                                      </p:cBhvr>
                                      <p:to>
                                        <p:strVal val="visible"/>
                                      </p:to>
                                    </p:set>
                                    <p:anim calcmode="lin" valueType="num">
                                      <p:cBhvr additive="base">
                                        <p:cTn id="19" dur="500" fill="hold"/>
                                        <p:tgtEl>
                                          <p:spTgt spid="123911">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9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53F0645-6FE8-4C22-B58E-A77E7FDF702B}"/>
              </a:ext>
            </a:extLst>
          </p:cNvPr>
          <p:cNvSpPr>
            <a:spLocks noGrp="1"/>
          </p:cNvSpPr>
          <p:nvPr>
            <p:ph type="dt" sz="quarter" idx="10"/>
          </p:nvPr>
        </p:nvSpPr>
        <p:spPr/>
        <p:txBody>
          <a:bodyPr/>
          <a:lstStyle/>
          <a:p>
            <a:pPr>
              <a:defRPr/>
            </a:pPr>
            <a:fld id="{59FC94E6-6B69-424C-AE07-7C2EE296E7E2}" type="datetime1">
              <a:rPr lang="en-US" smtClean="0"/>
              <a:t>10/12/2023</a:t>
            </a:fld>
            <a:endParaRPr lang="en-US"/>
          </a:p>
        </p:txBody>
      </p:sp>
      <p:sp>
        <p:nvSpPr>
          <p:cNvPr id="5" name="Footer Placeholder 4">
            <a:extLst>
              <a:ext uri="{FF2B5EF4-FFF2-40B4-BE49-F238E27FC236}">
                <a16:creationId xmlns="" xmlns:a16="http://schemas.microsoft.com/office/drawing/2014/main" id="{11280E21-C1B8-4ECB-AD5C-2C45A3BB06F4}"/>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37220" name="Slide Number Placeholder 5">
            <a:extLst>
              <a:ext uri="{FF2B5EF4-FFF2-40B4-BE49-F238E27FC236}">
                <a16:creationId xmlns="" xmlns:a16="http://schemas.microsoft.com/office/drawing/2014/main" id="{CE725865-FCCF-428C-8B3D-845D3802FB4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E058B3-C42A-4B5F-9A40-463E8E672C52}" type="slidenum">
              <a:rPr lang="en-US" altLang="en-US" sz="1200" smtClean="0">
                <a:solidFill>
                  <a:srgbClr val="898989"/>
                </a:solidFill>
              </a:rPr>
              <a:pPr>
                <a:spcBef>
                  <a:spcPct val="0"/>
                </a:spcBef>
                <a:buFontTx/>
                <a:buNone/>
              </a:pPr>
              <a:t>129</a:t>
            </a:fld>
            <a:endParaRPr lang="en-US" altLang="en-US" sz="1200">
              <a:solidFill>
                <a:srgbClr val="898989"/>
              </a:solidFill>
            </a:endParaRPr>
          </a:p>
        </p:txBody>
      </p:sp>
      <p:sp>
        <p:nvSpPr>
          <p:cNvPr id="7" name="Title 1">
            <a:extLst>
              <a:ext uri="{FF2B5EF4-FFF2-40B4-BE49-F238E27FC236}">
                <a16:creationId xmlns="" xmlns:a16="http://schemas.microsoft.com/office/drawing/2014/main" id="{1EF386A5-C2E8-4ED0-9280-13AB2437708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effectLst>
                  <a:outerShdw blurRad="38100" dist="38100" dir="2700000" algn="tl">
                    <a:srgbClr val="000000">
                      <a:alpha val="43137"/>
                    </a:srgbClr>
                  </a:outerShdw>
                </a:effectLst>
              </a:rPr>
              <a:t>Solution</a:t>
            </a:r>
          </a:p>
        </p:txBody>
      </p:sp>
      <p:pic>
        <p:nvPicPr>
          <p:cNvPr id="137222" name="Picture 2" descr="E:\NIET\Project\xLogo11.png.pagespeed.ic.pydHLuCQEZ.png">
            <a:extLst>
              <a:ext uri="{FF2B5EF4-FFF2-40B4-BE49-F238E27FC236}">
                <a16:creationId xmlns="" xmlns:a16="http://schemas.microsoft.com/office/drawing/2014/main" id="{77417C78-5355-4B8B-8AFF-7E8B01AD2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5" name="Content Placeholder 2">
            <a:extLst>
              <a:ext uri="{FF2B5EF4-FFF2-40B4-BE49-F238E27FC236}">
                <a16:creationId xmlns="" xmlns:a16="http://schemas.microsoft.com/office/drawing/2014/main" id="{DA39B451-9524-42B0-A529-1CADE582B636}"/>
              </a:ext>
            </a:extLst>
          </p:cNvPr>
          <p:cNvSpPr>
            <a:spLocks noGrp="1"/>
          </p:cNvSpPr>
          <p:nvPr>
            <p:ph idx="1"/>
          </p:nvPr>
        </p:nvSpPr>
        <p:spPr>
          <a:xfrm>
            <a:off x="533400" y="838200"/>
            <a:ext cx="8229600" cy="5386388"/>
          </a:xfrm>
        </p:spPr>
        <p:txBody>
          <a:bodyPr/>
          <a:lstStyle/>
          <a:p>
            <a:pPr algn="just" eaLnBrk="1" hangingPunct="1">
              <a:buFont typeface="Arial" panose="020B0604020202020204" pitchFamily="34" charset="0"/>
              <a:buNone/>
            </a:pPr>
            <a:r>
              <a:rPr lang="en-US" altLang="en-US" sz="2200" b="1">
                <a:solidFill>
                  <a:srgbClr val="FF0000"/>
                </a:solidFill>
              </a:rPr>
              <a:t>Solution:- </a:t>
            </a:r>
            <a:r>
              <a:rPr lang="en-US" altLang="en-US" sz="2200"/>
              <a:t>To make the above relation satisfy the 4th normal form, we can decompose the table into 2 tables.</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a:endParaRPr lang="en-US" altLang="en-US" sz="2000"/>
          </a:p>
          <a:p>
            <a:pPr algn="just"/>
            <a:endParaRPr lang="en-US" altLang="en-US" sz="2000"/>
          </a:p>
          <a:p>
            <a:pPr algn="just"/>
            <a:endParaRPr lang="en-US" altLang="en-US" sz="2000"/>
          </a:p>
          <a:p>
            <a:pPr algn="just"/>
            <a:endParaRPr lang="en-US" altLang="en-US" sz="2000"/>
          </a:p>
          <a:p>
            <a:pPr algn="just"/>
            <a:r>
              <a:rPr lang="en-US" altLang="en-US" sz="2000"/>
              <a:t>Now this relation satisfies the fourth normal form.</a:t>
            </a:r>
          </a:p>
        </p:txBody>
      </p:sp>
      <p:pic>
        <p:nvPicPr>
          <p:cNvPr id="124936" name="Picture 9">
            <a:extLst>
              <a:ext uri="{FF2B5EF4-FFF2-40B4-BE49-F238E27FC236}">
                <a16:creationId xmlns="" xmlns:a16="http://schemas.microsoft.com/office/drawing/2014/main" id="{AD383B49-6E54-47ED-AEDD-0C27FFD66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76400"/>
            <a:ext cx="7534275"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7" name="Picture 10">
            <a:extLst>
              <a:ext uri="{FF2B5EF4-FFF2-40B4-BE49-F238E27FC236}">
                <a16:creationId xmlns="" xmlns:a16="http://schemas.microsoft.com/office/drawing/2014/main" id="{D8A3EA91-7DE1-4C44-9964-3850517C5F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3857625"/>
            <a:ext cx="8001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6" name="Picture 9">
            <a:extLst>
              <a:ext uri="{FF2B5EF4-FFF2-40B4-BE49-F238E27FC236}">
                <a16:creationId xmlns="" xmlns:a16="http://schemas.microsoft.com/office/drawing/2014/main" id="{3EA345B0-A8FF-4912-A089-14893A1EF33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4935">
                                            <p:txEl>
                                              <p:pRg st="0" end="0"/>
                                            </p:txEl>
                                          </p:spTgt>
                                        </p:tgtEl>
                                        <p:attrNameLst>
                                          <p:attrName>style.visibility</p:attrName>
                                        </p:attrNameLst>
                                      </p:cBhvr>
                                      <p:to>
                                        <p:strVal val="visible"/>
                                      </p:to>
                                    </p:set>
                                    <p:anim calcmode="lin" valueType="num">
                                      <p:cBhvr additive="base">
                                        <p:cTn id="7" dur="500" fill="hold"/>
                                        <p:tgtEl>
                                          <p:spTgt spid="1249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4936"/>
                                        </p:tgtEl>
                                        <p:attrNameLst>
                                          <p:attrName>style.visibility</p:attrName>
                                        </p:attrNameLst>
                                      </p:cBhvr>
                                      <p:to>
                                        <p:strVal val="visible"/>
                                      </p:to>
                                    </p:set>
                                    <p:anim calcmode="lin" valueType="num">
                                      <p:cBhvr additive="base">
                                        <p:cTn id="13" dur="500" fill="hold"/>
                                        <p:tgtEl>
                                          <p:spTgt spid="124936"/>
                                        </p:tgtEl>
                                        <p:attrNameLst>
                                          <p:attrName>ppt_x</p:attrName>
                                        </p:attrNameLst>
                                      </p:cBhvr>
                                      <p:tavLst>
                                        <p:tav tm="0">
                                          <p:val>
                                            <p:strVal val="#ppt_x"/>
                                          </p:val>
                                        </p:tav>
                                        <p:tav tm="100000">
                                          <p:val>
                                            <p:strVal val="#ppt_x"/>
                                          </p:val>
                                        </p:tav>
                                      </p:tavLst>
                                    </p:anim>
                                    <p:anim calcmode="lin" valueType="num">
                                      <p:cBhvr additive="base">
                                        <p:cTn id="14" dur="500" fill="hold"/>
                                        <p:tgtEl>
                                          <p:spTgt spid="1249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4937"/>
                                        </p:tgtEl>
                                        <p:attrNameLst>
                                          <p:attrName>style.visibility</p:attrName>
                                        </p:attrNameLst>
                                      </p:cBhvr>
                                      <p:to>
                                        <p:strVal val="visible"/>
                                      </p:to>
                                    </p:set>
                                    <p:anim calcmode="lin" valueType="num">
                                      <p:cBhvr additive="base">
                                        <p:cTn id="19" dur="500" fill="hold"/>
                                        <p:tgtEl>
                                          <p:spTgt spid="124937"/>
                                        </p:tgtEl>
                                        <p:attrNameLst>
                                          <p:attrName>ppt_x</p:attrName>
                                        </p:attrNameLst>
                                      </p:cBhvr>
                                      <p:tavLst>
                                        <p:tav tm="0">
                                          <p:val>
                                            <p:strVal val="#ppt_x"/>
                                          </p:val>
                                        </p:tav>
                                        <p:tav tm="100000">
                                          <p:val>
                                            <p:strVal val="#ppt_x"/>
                                          </p:val>
                                        </p:tav>
                                      </p:tavLst>
                                    </p:anim>
                                    <p:anim calcmode="lin" valueType="num">
                                      <p:cBhvr additive="base">
                                        <p:cTn id="20" dur="500" fill="hold"/>
                                        <p:tgtEl>
                                          <p:spTgt spid="12493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4935">
                                            <p:txEl>
                                              <p:pRg st="11" end="11"/>
                                            </p:txEl>
                                          </p:spTgt>
                                        </p:tgtEl>
                                        <p:attrNameLst>
                                          <p:attrName>style.visibility</p:attrName>
                                        </p:attrNameLst>
                                      </p:cBhvr>
                                      <p:to>
                                        <p:strVal val="visible"/>
                                      </p:to>
                                    </p:set>
                                    <p:anim calcmode="lin" valueType="num">
                                      <p:cBhvr additive="base">
                                        <p:cTn id="25" dur="500" fill="hold"/>
                                        <p:tgtEl>
                                          <p:spTgt spid="124935">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493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A6B3D60-8BD9-44D5-AC5B-8580F1605D96}"/>
              </a:ext>
            </a:extLst>
          </p:cNvPr>
          <p:cNvSpPr>
            <a:spLocks noGrp="1"/>
          </p:cNvSpPr>
          <p:nvPr>
            <p:ph type="dt" sz="quarter" idx="10"/>
          </p:nvPr>
        </p:nvSpPr>
        <p:spPr/>
        <p:txBody>
          <a:bodyPr/>
          <a:lstStyle/>
          <a:p>
            <a:pPr>
              <a:defRPr/>
            </a:pPr>
            <a:fld id="{E10A193D-DA43-4B03-94A6-6B76BE0995EB}" type="datetime1">
              <a:rPr lang="en-US" smtClean="0"/>
              <a:t>10/12/2023</a:t>
            </a:fld>
            <a:endParaRPr lang="en-US"/>
          </a:p>
        </p:txBody>
      </p:sp>
      <p:sp>
        <p:nvSpPr>
          <p:cNvPr id="5" name="Footer Placeholder 4">
            <a:extLst>
              <a:ext uri="{FF2B5EF4-FFF2-40B4-BE49-F238E27FC236}">
                <a16:creationId xmlns="" xmlns:a16="http://schemas.microsoft.com/office/drawing/2014/main" id="{6C4D13F9-F03B-42CD-87A2-BE054FFE74B5}"/>
              </a:ext>
            </a:extLst>
          </p:cNvPr>
          <p:cNvSpPr>
            <a:spLocks noGrp="1"/>
          </p:cNvSpPr>
          <p:nvPr>
            <p:ph type="ftr" sz="quarter" idx="11"/>
          </p:nvPr>
        </p:nvSpPr>
        <p:spPr>
          <a:xfrm>
            <a:off x="2268538" y="6356350"/>
            <a:ext cx="5616575" cy="365125"/>
          </a:xfrm>
        </p:spPr>
        <p:txBody>
          <a:bodyPr/>
          <a:lstStyle/>
          <a:p>
            <a:pPr>
              <a:defRPr/>
            </a:pPr>
            <a:r>
              <a:rPr lang="en-IN" smtClean="0"/>
              <a:t>Sana Anjum      DBMS             Unit-3</a:t>
            </a:r>
            <a:endParaRPr lang="en-US"/>
          </a:p>
        </p:txBody>
      </p:sp>
      <p:sp>
        <p:nvSpPr>
          <p:cNvPr id="20484" name="Slide Number Placeholder 5">
            <a:extLst>
              <a:ext uri="{FF2B5EF4-FFF2-40B4-BE49-F238E27FC236}">
                <a16:creationId xmlns="" xmlns:a16="http://schemas.microsoft.com/office/drawing/2014/main" id="{913DF654-85A0-4E89-8C3B-4C84A02D96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4FF1945-4893-4518-9D5B-6529436D8509}" type="slidenum">
              <a:rPr lang="en-US" altLang="en-US" sz="1200" smtClean="0">
                <a:solidFill>
                  <a:srgbClr val="898989"/>
                </a:solidFill>
              </a:rPr>
              <a:pPr>
                <a:spcBef>
                  <a:spcPct val="0"/>
                </a:spcBef>
                <a:buFontTx/>
                <a:buNone/>
              </a:pPr>
              <a:t>13</a:t>
            </a:fld>
            <a:endParaRPr lang="en-US" altLang="en-US" sz="1200">
              <a:solidFill>
                <a:srgbClr val="898989"/>
              </a:solidFill>
            </a:endParaRPr>
          </a:p>
        </p:txBody>
      </p:sp>
      <p:pic>
        <p:nvPicPr>
          <p:cNvPr id="20485" name="Picture 2" descr="E:\NIET\Project\xLogo11.png.pagespeed.ic.pydHLuCQEZ.png">
            <a:extLst>
              <a:ext uri="{FF2B5EF4-FFF2-40B4-BE49-F238E27FC236}">
                <a16:creationId xmlns="" xmlns:a16="http://schemas.microsoft.com/office/drawing/2014/main" id="{EC57EDCD-9CD1-4C8D-AC40-3D7E37684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 xmlns:a16="http://schemas.microsoft.com/office/drawing/2014/main" id="{F81F8226-124E-4068-960B-406448252F8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COs and PSOs Mapping</a:t>
            </a:r>
          </a:p>
        </p:txBody>
      </p:sp>
      <p:graphicFrame>
        <p:nvGraphicFramePr>
          <p:cNvPr id="10" name="Content Placeholder 8">
            <a:extLst>
              <a:ext uri="{FF2B5EF4-FFF2-40B4-BE49-F238E27FC236}">
                <a16:creationId xmlns="" xmlns:a16="http://schemas.microsoft.com/office/drawing/2014/main" id="{26D72E0B-9CB9-4FF0-B6EA-BEA0ED79A575}"/>
              </a:ext>
            </a:extLst>
          </p:cNvPr>
          <p:cNvGraphicFramePr>
            <a:graphicFrameLocks/>
          </p:cNvGraphicFramePr>
          <p:nvPr/>
        </p:nvGraphicFramePr>
        <p:xfrm>
          <a:off x="685800" y="1447800"/>
          <a:ext cx="7696201" cy="4495801"/>
        </p:xfrm>
        <a:graphic>
          <a:graphicData uri="http://schemas.openxmlformats.org/drawingml/2006/table">
            <a:tbl>
              <a:tblPr firstRow="1" firstCol="1" bandRow="1">
                <a:tableStyleId>{5C22544A-7EE6-4342-B048-85BDC9FD1C3A}</a:tableStyleId>
              </a:tblPr>
              <a:tblGrid>
                <a:gridCol w="2441285">
                  <a:extLst>
                    <a:ext uri="{9D8B030D-6E8A-4147-A177-3AD203B41FA5}">
                      <a16:colId xmlns="" xmlns:a16="http://schemas.microsoft.com/office/drawing/2014/main" val="20000"/>
                    </a:ext>
                  </a:extLst>
                </a:gridCol>
                <a:gridCol w="1364695">
                  <a:extLst>
                    <a:ext uri="{9D8B030D-6E8A-4147-A177-3AD203B41FA5}">
                      <a16:colId xmlns="" xmlns:a16="http://schemas.microsoft.com/office/drawing/2014/main" val="20001"/>
                    </a:ext>
                  </a:extLst>
                </a:gridCol>
                <a:gridCol w="1364695">
                  <a:extLst>
                    <a:ext uri="{9D8B030D-6E8A-4147-A177-3AD203B41FA5}">
                      <a16:colId xmlns="" xmlns:a16="http://schemas.microsoft.com/office/drawing/2014/main" val="20002"/>
                    </a:ext>
                  </a:extLst>
                </a:gridCol>
                <a:gridCol w="1262763">
                  <a:extLst>
                    <a:ext uri="{9D8B030D-6E8A-4147-A177-3AD203B41FA5}">
                      <a16:colId xmlns="" xmlns:a16="http://schemas.microsoft.com/office/drawing/2014/main" val="20003"/>
                    </a:ext>
                  </a:extLst>
                </a:gridCol>
                <a:gridCol w="1262763">
                  <a:extLst>
                    <a:ext uri="{9D8B030D-6E8A-4147-A177-3AD203B41FA5}">
                      <a16:colId xmlns="" xmlns:a16="http://schemas.microsoft.com/office/drawing/2014/main" val="20004"/>
                    </a:ext>
                  </a:extLst>
                </a:gridCol>
              </a:tblGrid>
              <a:tr h="539606">
                <a:tc rowSpan="2">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marL="457200" algn="ctr">
                        <a:lnSpc>
                          <a:spcPct val="115000"/>
                        </a:lnSpc>
                        <a:spcAft>
                          <a:spcPts val="1000"/>
                        </a:spcAft>
                      </a:pPr>
                      <a:r>
                        <a:rPr lang="en-US" sz="1400" dirty="0">
                          <a:effectLst/>
                        </a:rPr>
                        <a:t>Program Specific Outcomes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10000"/>
                  </a:ext>
                </a:extLst>
              </a:tr>
              <a:tr h="539606">
                <a:tc vMerge="1">
                  <a:txBody>
                    <a:bodyPr/>
                    <a:lstStyle/>
                    <a:p>
                      <a:endParaRPr lang="en-IN"/>
                    </a:p>
                  </a:txBody>
                  <a:tcPr/>
                </a:tc>
                <a:tc>
                  <a:txBody>
                    <a:bodyPr/>
                    <a:lstStyle/>
                    <a:p>
                      <a:pPr algn="ctr">
                        <a:lnSpc>
                          <a:spcPct val="115000"/>
                        </a:lnSpc>
                        <a:spcAft>
                          <a:spcPts val="0"/>
                        </a:spcAft>
                      </a:pPr>
                      <a:r>
                        <a:rPr lang="en-US" sz="1400" dirty="0">
                          <a:effectLst/>
                        </a:rPr>
                        <a:t>PSO1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683597">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2"/>
                  </a:ext>
                </a:extLst>
              </a:tr>
              <a:tr h="574568">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extLst>
                  <a:ext uri="{0D108BD9-81ED-4DB2-BD59-A6C34878D82A}">
                    <a16:rowId xmlns="" xmlns:a16="http://schemas.microsoft.com/office/drawing/2014/main" val="10003"/>
                  </a:ext>
                </a:extLst>
              </a:tr>
              <a:tr h="539606">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4"/>
                  </a:ext>
                </a:extLst>
              </a:tr>
              <a:tr h="539606">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extLst>
                  <a:ext uri="{0D108BD9-81ED-4DB2-BD59-A6C34878D82A}">
                    <a16:rowId xmlns="" xmlns:a16="http://schemas.microsoft.com/office/drawing/2014/main" val="10005"/>
                  </a:ext>
                </a:extLst>
              </a:tr>
              <a:tr h="539606">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6"/>
                  </a:ext>
                </a:extLst>
              </a:tr>
              <a:tr h="539606">
                <a:tc>
                  <a:txBody>
                    <a:bodyPr/>
                    <a:lstStyle/>
                    <a:p>
                      <a:pPr algn="ctr">
                        <a:lnSpc>
                          <a:spcPct val="115000"/>
                        </a:lnSpc>
                        <a:spcAft>
                          <a:spcPts val="0"/>
                        </a:spcAft>
                      </a:pPr>
                      <a:r>
                        <a:rPr lang="en-US" sz="1400" cap="small" dirty="0">
                          <a:effectLst/>
                        </a:rPr>
                        <a:t>AVG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3.00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E72FFD5-C44A-4551-B5C1-6596FCB9C0DF}"/>
              </a:ext>
            </a:extLst>
          </p:cNvPr>
          <p:cNvSpPr>
            <a:spLocks noGrp="1"/>
          </p:cNvSpPr>
          <p:nvPr>
            <p:ph type="dt" sz="quarter" idx="10"/>
          </p:nvPr>
        </p:nvSpPr>
        <p:spPr/>
        <p:txBody>
          <a:bodyPr/>
          <a:lstStyle/>
          <a:p>
            <a:pPr>
              <a:defRPr/>
            </a:pPr>
            <a:fld id="{3B29BA50-8D8A-4107-B0E7-327E2B2FD21D}" type="datetime1">
              <a:rPr lang="en-US" smtClean="0"/>
              <a:t>10/12/2023</a:t>
            </a:fld>
            <a:endParaRPr lang="en-US"/>
          </a:p>
        </p:txBody>
      </p:sp>
      <p:sp>
        <p:nvSpPr>
          <p:cNvPr id="5" name="Footer Placeholder 4">
            <a:extLst>
              <a:ext uri="{FF2B5EF4-FFF2-40B4-BE49-F238E27FC236}">
                <a16:creationId xmlns="" xmlns:a16="http://schemas.microsoft.com/office/drawing/2014/main" id="{007F5E92-F0F1-4BE0-AF48-A1BAFE906403}"/>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38244" name="Slide Number Placeholder 5">
            <a:extLst>
              <a:ext uri="{FF2B5EF4-FFF2-40B4-BE49-F238E27FC236}">
                <a16:creationId xmlns="" xmlns:a16="http://schemas.microsoft.com/office/drawing/2014/main" id="{BFF92BBF-E5A3-4FCC-B4F3-54BE13860F9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A663F2-8503-4499-8E7F-251E54197AF7}" type="slidenum">
              <a:rPr lang="en-US" altLang="en-US" sz="1200" smtClean="0">
                <a:solidFill>
                  <a:srgbClr val="898989"/>
                </a:solidFill>
              </a:rPr>
              <a:pPr>
                <a:spcBef>
                  <a:spcPct val="0"/>
                </a:spcBef>
                <a:buFontTx/>
                <a:buNone/>
              </a:pPr>
              <a:t>130</a:t>
            </a:fld>
            <a:endParaRPr lang="en-US" altLang="en-US" sz="1200">
              <a:solidFill>
                <a:srgbClr val="898989"/>
              </a:solidFill>
            </a:endParaRPr>
          </a:p>
        </p:txBody>
      </p:sp>
      <p:sp>
        <p:nvSpPr>
          <p:cNvPr id="7" name="Title 1">
            <a:extLst>
              <a:ext uri="{FF2B5EF4-FFF2-40B4-BE49-F238E27FC236}">
                <a16:creationId xmlns="" xmlns:a16="http://schemas.microsoft.com/office/drawing/2014/main" id="{A44B7BDC-F316-4D4E-9BBF-8F01703749B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smtClean="0">
                <a:effectLst>
                  <a:outerShdw blurRad="38100" dist="38100" dir="2700000" algn="tl">
                    <a:srgbClr val="000000">
                      <a:alpha val="43137"/>
                    </a:srgbClr>
                  </a:outerShdw>
                </a:effectLst>
              </a:rPr>
              <a:t> </a:t>
            </a:r>
            <a:r>
              <a:rPr lang="en-US" sz="3200" b="1" dirty="0">
                <a:effectLst>
                  <a:outerShdw blurRad="38100" dist="38100" dir="2700000" algn="tl">
                    <a:srgbClr val="000000">
                      <a:alpha val="43137"/>
                    </a:srgbClr>
                  </a:outerShdw>
                </a:effectLst>
              </a:rPr>
              <a:t>Fifth Normal Form (5NF)(CO3)</a:t>
            </a:r>
          </a:p>
        </p:txBody>
      </p:sp>
      <p:pic>
        <p:nvPicPr>
          <p:cNvPr id="138246" name="Picture 2" descr="E:\NIET\Project\xLogo11.png.pagespeed.ic.pydHLuCQEZ.png">
            <a:extLst>
              <a:ext uri="{FF2B5EF4-FFF2-40B4-BE49-F238E27FC236}">
                <a16:creationId xmlns="" xmlns:a16="http://schemas.microsoft.com/office/drawing/2014/main" id="{93DF4B37-D149-4F81-A502-6FAB8231D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1" name="Content Placeholder 2">
            <a:extLst>
              <a:ext uri="{FF2B5EF4-FFF2-40B4-BE49-F238E27FC236}">
                <a16:creationId xmlns="" xmlns:a16="http://schemas.microsoft.com/office/drawing/2014/main" id="{80D84D39-E1FB-4917-AB5C-FD7134C2EE74}"/>
              </a:ext>
            </a:extLst>
          </p:cNvPr>
          <p:cNvSpPr>
            <a:spLocks noGrp="1"/>
          </p:cNvSpPr>
          <p:nvPr>
            <p:ph idx="1"/>
          </p:nvPr>
        </p:nvSpPr>
        <p:spPr>
          <a:xfrm>
            <a:off x="533400" y="1143000"/>
            <a:ext cx="8229600" cy="4953000"/>
          </a:xfrm>
        </p:spPr>
        <p:txBody>
          <a:bodyPr/>
          <a:lstStyle/>
          <a:p>
            <a:pPr algn="just" eaLnBrk="1" hangingPunct="1">
              <a:buFont typeface="Arial" panose="020B0604020202020204" pitchFamily="34" charset="0"/>
              <a:buNone/>
              <a:defRPr/>
            </a:pPr>
            <a:r>
              <a:rPr lang="en-US" sz="2400" dirty="0"/>
              <a:t>	The 5NF (Fifth Normal Form) is also known as project-join normal form (PJNF). </a:t>
            </a:r>
          </a:p>
          <a:p>
            <a:pPr algn="just" eaLnBrk="1" hangingPunct="1">
              <a:buFont typeface="Arial" panose="020B0604020202020204" pitchFamily="34" charset="0"/>
              <a:buNone/>
              <a:defRPr/>
            </a:pPr>
            <a:r>
              <a:rPr lang="en-US" sz="2400" dirty="0"/>
              <a:t>	</a:t>
            </a:r>
            <a:r>
              <a:rPr lang="en-US" sz="2400" b="1" dirty="0">
                <a:solidFill>
                  <a:srgbClr val="00B050"/>
                </a:solidFill>
              </a:rPr>
              <a:t>A relation is in Fifth Normal Form (5NF), if </a:t>
            </a:r>
          </a:p>
          <a:p>
            <a:pPr marL="457200" indent="-457200" algn="just" eaLnBrk="1" hangingPunct="1">
              <a:buFont typeface="+mj-lt"/>
              <a:buAutoNum type="arabicPeriod"/>
              <a:defRPr/>
            </a:pPr>
            <a:r>
              <a:rPr lang="en-US" sz="2400" dirty="0"/>
              <a:t>it is in 4NF, and</a:t>
            </a:r>
          </a:p>
          <a:p>
            <a:pPr marL="457200" indent="-457200" algn="just" eaLnBrk="1" hangingPunct="1">
              <a:buFont typeface="+mj-lt"/>
              <a:buAutoNum type="arabicPeriod"/>
              <a:defRPr/>
            </a:pPr>
            <a:r>
              <a:rPr lang="en-US" sz="2400" dirty="0"/>
              <a:t> won’t have lossless decomposition into smaller tables.</a:t>
            </a:r>
            <a:endParaRPr lang="en-US" sz="2200" dirty="0"/>
          </a:p>
          <a:p>
            <a:pPr algn="just" eaLnBrk="1" hangingPunct="1">
              <a:buFont typeface="Arial" panose="020B0604020202020204" pitchFamily="34" charset="0"/>
              <a:buNone/>
              <a:defRPr/>
            </a:pPr>
            <a:r>
              <a:rPr lang="en-US" sz="2400" b="1" dirty="0">
                <a:solidFill>
                  <a:srgbClr val="FF0000"/>
                </a:solidFill>
              </a:rPr>
              <a:t>	Definition:- </a:t>
            </a:r>
            <a:r>
              <a:rPr lang="en-US" sz="2400" dirty="0"/>
              <a:t> A join dependency (JD), denoted by JD(R1, R2, … , </a:t>
            </a:r>
            <a:r>
              <a:rPr lang="en-US" sz="2400" dirty="0" err="1"/>
              <a:t>Rn</a:t>
            </a:r>
            <a:r>
              <a:rPr lang="en-US" sz="2400" dirty="0"/>
              <a:t>), specified on relation schema R, specifies a constraint on the states r of R. </a:t>
            </a:r>
          </a:p>
          <a:p>
            <a:pPr algn="just" eaLnBrk="1" hangingPunct="1">
              <a:buFont typeface="Arial" panose="020B0604020202020204" pitchFamily="34" charset="0"/>
              <a:buNone/>
              <a:defRPr/>
            </a:pPr>
            <a:r>
              <a:rPr lang="en-US" sz="2400" dirty="0"/>
              <a:t>	The constraint states that every legal state r of R should have a non-additive join decomposition into R1, R2, … , </a:t>
            </a:r>
            <a:r>
              <a:rPr lang="en-US" sz="2400" dirty="0" err="1"/>
              <a:t>Rn</a:t>
            </a:r>
            <a:r>
              <a:rPr lang="en-US" sz="2400" dirty="0"/>
              <a:t>.</a:t>
            </a:r>
          </a:p>
          <a:p>
            <a:pPr algn="just" eaLnBrk="1" hangingPunct="1">
              <a:buFont typeface="Arial" panose="020B0604020202020204" pitchFamily="34" charset="0"/>
              <a:buNone/>
              <a:defRPr/>
            </a:pPr>
            <a:r>
              <a:rPr lang="en-US" sz="2400" dirty="0"/>
              <a:t>	 Hence, for every such r we have * (πR1 (r), πR2 (r), … , πRn (r)) = r</a:t>
            </a:r>
          </a:p>
        </p:txBody>
      </p:sp>
      <p:pic>
        <p:nvPicPr>
          <p:cNvPr id="138248" name="Picture 7">
            <a:extLst>
              <a:ext uri="{FF2B5EF4-FFF2-40B4-BE49-F238E27FC236}">
                <a16:creationId xmlns="" xmlns:a16="http://schemas.microsoft.com/office/drawing/2014/main" id="{E038BEF9-B5ED-4735-8397-23E2E4E457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9031">
                                            <p:txEl>
                                              <p:pRg st="0" end="0"/>
                                            </p:txEl>
                                          </p:spTgt>
                                        </p:tgtEl>
                                        <p:attrNameLst>
                                          <p:attrName>style.visibility</p:attrName>
                                        </p:attrNameLst>
                                      </p:cBhvr>
                                      <p:to>
                                        <p:strVal val="visible"/>
                                      </p:to>
                                    </p:set>
                                    <p:anim calcmode="lin" valueType="num">
                                      <p:cBhvr additive="base">
                                        <p:cTn id="7" dur="500" fill="hold"/>
                                        <p:tgtEl>
                                          <p:spTgt spid="1290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9031">
                                            <p:txEl>
                                              <p:pRg st="1" end="1"/>
                                            </p:txEl>
                                          </p:spTgt>
                                        </p:tgtEl>
                                        <p:attrNameLst>
                                          <p:attrName>style.visibility</p:attrName>
                                        </p:attrNameLst>
                                      </p:cBhvr>
                                      <p:to>
                                        <p:strVal val="visible"/>
                                      </p:to>
                                    </p:set>
                                    <p:anim calcmode="lin" valueType="num">
                                      <p:cBhvr additive="base">
                                        <p:cTn id="13" dur="500" fill="hold"/>
                                        <p:tgtEl>
                                          <p:spTgt spid="1290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3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9031">
                                            <p:txEl>
                                              <p:pRg st="2" end="2"/>
                                            </p:txEl>
                                          </p:spTgt>
                                        </p:tgtEl>
                                        <p:attrNameLst>
                                          <p:attrName>style.visibility</p:attrName>
                                        </p:attrNameLst>
                                      </p:cBhvr>
                                      <p:to>
                                        <p:strVal val="visible"/>
                                      </p:to>
                                    </p:set>
                                    <p:anim calcmode="lin" valueType="num">
                                      <p:cBhvr additive="base">
                                        <p:cTn id="17" dur="500" fill="hold"/>
                                        <p:tgtEl>
                                          <p:spTgt spid="1290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903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9031">
                                            <p:txEl>
                                              <p:pRg st="3" end="3"/>
                                            </p:txEl>
                                          </p:spTgt>
                                        </p:tgtEl>
                                        <p:attrNameLst>
                                          <p:attrName>style.visibility</p:attrName>
                                        </p:attrNameLst>
                                      </p:cBhvr>
                                      <p:to>
                                        <p:strVal val="visible"/>
                                      </p:to>
                                    </p:set>
                                    <p:anim calcmode="lin" valueType="num">
                                      <p:cBhvr additive="base">
                                        <p:cTn id="21" dur="500" fill="hold"/>
                                        <p:tgtEl>
                                          <p:spTgt spid="12903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90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29031">
                                            <p:txEl>
                                              <p:pRg st="4" end="4"/>
                                            </p:txEl>
                                          </p:spTgt>
                                        </p:tgtEl>
                                        <p:attrNameLst>
                                          <p:attrName>style.visibility</p:attrName>
                                        </p:attrNameLst>
                                      </p:cBhvr>
                                      <p:to>
                                        <p:strVal val="visible"/>
                                      </p:to>
                                    </p:set>
                                    <p:anim calcmode="lin" valueType="num">
                                      <p:cBhvr additive="base">
                                        <p:cTn id="27" dur="500" fill="hold"/>
                                        <p:tgtEl>
                                          <p:spTgt spid="12903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90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29031">
                                            <p:txEl>
                                              <p:pRg st="5" end="5"/>
                                            </p:txEl>
                                          </p:spTgt>
                                        </p:tgtEl>
                                        <p:attrNameLst>
                                          <p:attrName>style.visibility</p:attrName>
                                        </p:attrNameLst>
                                      </p:cBhvr>
                                      <p:to>
                                        <p:strVal val="visible"/>
                                      </p:to>
                                    </p:set>
                                    <p:anim calcmode="lin" valueType="num">
                                      <p:cBhvr additive="base">
                                        <p:cTn id="33" dur="500" fill="hold"/>
                                        <p:tgtEl>
                                          <p:spTgt spid="12903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903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9031">
                                            <p:txEl>
                                              <p:pRg st="6" end="6"/>
                                            </p:txEl>
                                          </p:spTgt>
                                        </p:tgtEl>
                                        <p:attrNameLst>
                                          <p:attrName>style.visibility</p:attrName>
                                        </p:attrNameLst>
                                      </p:cBhvr>
                                      <p:to>
                                        <p:strVal val="visible"/>
                                      </p:to>
                                    </p:set>
                                    <p:anim calcmode="lin" valueType="num">
                                      <p:cBhvr additive="base">
                                        <p:cTn id="37" dur="500" fill="hold"/>
                                        <p:tgtEl>
                                          <p:spTgt spid="12903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90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2D98667-AB52-467D-85B9-81D551F07720}"/>
              </a:ext>
            </a:extLst>
          </p:cNvPr>
          <p:cNvSpPr>
            <a:spLocks noGrp="1"/>
          </p:cNvSpPr>
          <p:nvPr>
            <p:ph type="dt" sz="quarter" idx="10"/>
          </p:nvPr>
        </p:nvSpPr>
        <p:spPr/>
        <p:txBody>
          <a:bodyPr/>
          <a:lstStyle/>
          <a:p>
            <a:pPr>
              <a:defRPr/>
            </a:pPr>
            <a:fld id="{76E7878A-AE72-4A91-83E6-28376C6A7D8F}" type="datetime1">
              <a:rPr lang="en-US" smtClean="0"/>
              <a:t>10/12/2023</a:t>
            </a:fld>
            <a:endParaRPr lang="en-US"/>
          </a:p>
        </p:txBody>
      </p:sp>
      <p:sp>
        <p:nvSpPr>
          <p:cNvPr id="5" name="Footer Placeholder 4">
            <a:extLst>
              <a:ext uri="{FF2B5EF4-FFF2-40B4-BE49-F238E27FC236}">
                <a16:creationId xmlns="" xmlns:a16="http://schemas.microsoft.com/office/drawing/2014/main" id="{249CEA78-308C-4B87-A0A8-E8F683AB245F}"/>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39268" name="Slide Number Placeholder 5">
            <a:extLst>
              <a:ext uri="{FF2B5EF4-FFF2-40B4-BE49-F238E27FC236}">
                <a16:creationId xmlns="" xmlns:a16="http://schemas.microsoft.com/office/drawing/2014/main" id="{B79F6AE3-4398-4319-8104-0132ED1ADD6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1ECC769-0F5D-485D-90CF-4B3B6BB7EED8}" type="slidenum">
              <a:rPr lang="en-US" altLang="en-US" sz="1200" smtClean="0">
                <a:solidFill>
                  <a:srgbClr val="898989"/>
                </a:solidFill>
              </a:rPr>
              <a:pPr>
                <a:spcBef>
                  <a:spcPct val="0"/>
                </a:spcBef>
                <a:buFontTx/>
                <a:buNone/>
              </a:pPr>
              <a:t>131</a:t>
            </a:fld>
            <a:endParaRPr lang="en-US" altLang="en-US" sz="1200">
              <a:solidFill>
                <a:srgbClr val="898989"/>
              </a:solidFill>
            </a:endParaRPr>
          </a:p>
        </p:txBody>
      </p:sp>
      <p:sp>
        <p:nvSpPr>
          <p:cNvPr id="7" name="Title 1">
            <a:extLst>
              <a:ext uri="{FF2B5EF4-FFF2-40B4-BE49-F238E27FC236}">
                <a16:creationId xmlns="" xmlns:a16="http://schemas.microsoft.com/office/drawing/2014/main" id="{01D0925A-3AE8-4047-81B4-E3940FC6B00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smtClean="0">
                <a:effectLst>
                  <a:outerShdw blurRad="38100" dist="38100" dir="2700000" algn="tl">
                    <a:srgbClr val="000000">
                      <a:alpha val="43137"/>
                    </a:srgbClr>
                  </a:outerShdw>
                </a:effectLst>
              </a:rPr>
              <a:t>Fifth </a:t>
            </a:r>
            <a:r>
              <a:rPr lang="en-US" sz="3200" b="1" dirty="0">
                <a:effectLst>
                  <a:outerShdw blurRad="38100" dist="38100" dir="2700000" algn="tl">
                    <a:srgbClr val="000000">
                      <a:alpha val="43137"/>
                    </a:srgbClr>
                  </a:outerShdw>
                </a:effectLst>
              </a:rPr>
              <a:t>Normal Form (5NF)(CO3)</a:t>
            </a:r>
          </a:p>
        </p:txBody>
      </p:sp>
      <p:pic>
        <p:nvPicPr>
          <p:cNvPr id="139270" name="Picture 2" descr="E:\NIET\Project\xLogo11.png.pagespeed.ic.pydHLuCQEZ.png">
            <a:extLst>
              <a:ext uri="{FF2B5EF4-FFF2-40B4-BE49-F238E27FC236}">
                <a16:creationId xmlns="" xmlns:a16="http://schemas.microsoft.com/office/drawing/2014/main" id="{33BF82A3-7C24-41C7-934F-DDE87B539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71" name="Content Placeholder 2">
            <a:extLst>
              <a:ext uri="{FF2B5EF4-FFF2-40B4-BE49-F238E27FC236}">
                <a16:creationId xmlns="" xmlns:a16="http://schemas.microsoft.com/office/drawing/2014/main" id="{49359A33-3460-4075-ADC0-2ACFB946F4EF}"/>
              </a:ext>
            </a:extLst>
          </p:cNvPr>
          <p:cNvSpPr>
            <a:spLocks noGrp="1"/>
          </p:cNvSpPr>
          <p:nvPr>
            <p:ph idx="1"/>
          </p:nvPr>
        </p:nvSpPr>
        <p:spPr>
          <a:xfrm>
            <a:off x="533400" y="1143000"/>
            <a:ext cx="8229600" cy="5257800"/>
          </a:xfrm>
        </p:spPr>
        <p:txBody>
          <a:bodyPr/>
          <a:lstStyle/>
          <a:p>
            <a:pPr algn="just">
              <a:buFont typeface="Arial" panose="020B0604020202020204" pitchFamily="34" charset="0"/>
              <a:buNone/>
            </a:pPr>
            <a:r>
              <a:rPr lang="en-US" altLang="en-US" sz="2400"/>
              <a:t>	5NF is of little practical use to the </a:t>
            </a:r>
            <a:r>
              <a:rPr lang="en-US" altLang="en-US" sz="2400">
                <a:hlinkClick r:id="rId3"/>
              </a:rPr>
              <a:t>database</a:t>
            </a:r>
            <a:r>
              <a:rPr lang="en-US" altLang="en-US" sz="2400"/>
              <a:t> designer, but it is of interest from a theoretical point of view.</a:t>
            </a:r>
          </a:p>
          <a:p>
            <a:pPr algn="just">
              <a:buFont typeface="Arial" panose="020B0604020202020204" pitchFamily="34" charset="0"/>
              <a:buNone/>
            </a:pPr>
            <a:endParaRPr lang="en-US" altLang="en-US" sz="2400"/>
          </a:p>
          <a:p>
            <a:pPr algn="just">
              <a:buFont typeface="Arial" panose="020B0604020202020204" pitchFamily="34" charset="0"/>
              <a:buNone/>
            </a:pPr>
            <a:r>
              <a:rPr lang="en-US" altLang="en-US" sz="2400"/>
              <a:t>	In all of the further normal forms discussed so far, no loss decomposition was achieved by the decomposing of a single table into two separate tables.</a:t>
            </a:r>
          </a:p>
          <a:p>
            <a:pPr algn="just">
              <a:buFont typeface="Arial" panose="020B0604020202020204" pitchFamily="34" charset="0"/>
              <a:buNone/>
            </a:pPr>
            <a:endParaRPr lang="en-US" altLang="en-US" sz="2400"/>
          </a:p>
          <a:p>
            <a:pPr algn="just">
              <a:buFont typeface="Arial" panose="020B0604020202020204" pitchFamily="34" charset="0"/>
              <a:buNone/>
            </a:pPr>
            <a:r>
              <a:rPr lang="en-US" altLang="en-US" sz="2400"/>
              <a:t>	</a:t>
            </a:r>
            <a:r>
              <a:rPr lang="en-US" altLang="en-US" sz="2400" b="1"/>
              <a:t>Note :-</a:t>
            </a:r>
            <a:r>
              <a:rPr lang="en-US" altLang="en-US" sz="2400"/>
              <a:t> </a:t>
            </a:r>
            <a:r>
              <a:rPr lang="en-US" altLang="en-US" sz="2400">
                <a:solidFill>
                  <a:srgbClr val="C00000"/>
                </a:solidFill>
              </a:rPr>
              <a:t>In considering 5NF, consideration must be given to tables where this non-loss decomposition can only be achieved by decomposition into three or more separate tables.</a:t>
            </a:r>
            <a:endParaRPr lang="en-US" altLang="en-US" sz="2200">
              <a:solidFill>
                <a:srgbClr val="C00000"/>
              </a:solidFill>
            </a:endParaRPr>
          </a:p>
          <a:p>
            <a:pPr algn="just" eaLnBrk="1" hangingPunct="1">
              <a:buFont typeface="Arial" panose="020B0604020202020204" pitchFamily="34" charset="0"/>
              <a:buNone/>
            </a:pPr>
            <a:endParaRPr lang="en-US" altLang="en-US" sz="2200"/>
          </a:p>
        </p:txBody>
      </p:sp>
      <p:pic>
        <p:nvPicPr>
          <p:cNvPr id="139272" name="Picture 7">
            <a:extLst>
              <a:ext uri="{FF2B5EF4-FFF2-40B4-BE49-F238E27FC236}">
                <a16:creationId xmlns="" xmlns:a16="http://schemas.microsoft.com/office/drawing/2014/main" id="{C18A8AF7-3F11-4E3C-8ABE-4F617DD50DC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3114F97E-3143-4B97-987E-2AA0B0166F60}"/>
              </a:ext>
            </a:extLst>
          </p:cNvPr>
          <p:cNvSpPr>
            <a:spLocks noGrp="1"/>
          </p:cNvSpPr>
          <p:nvPr>
            <p:ph type="dt" sz="quarter" idx="10"/>
          </p:nvPr>
        </p:nvSpPr>
        <p:spPr/>
        <p:txBody>
          <a:bodyPr/>
          <a:lstStyle/>
          <a:p>
            <a:pPr>
              <a:defRPr/>
            </a:pPr>
            <a:fld id="{B26FC5B4-BD8E-42C0-8BD9-1C2DC26E9373}" type="datetime1">
              <a:rPr lang="en-US" smtClean="0"/>
              <a:t>10/12/2023</a:t>
            </a:fld>
            <a:endParaRPr lang="en-US"/>
          </a:p>
        </p:txBody>
      </p:sp>
      <p:sp>
        <p:nvSpPr>
          <p:cNvPr id="5" name="Footer Placeholder 4">
            <a:extLst>
              <a:ext uri="{FF2B5EF4-FFF2-40B4-BE49-F238E27FC236}">
                <a16:creationId xmlns="" xmlns:a16="http://schemas.microsoft.com/office/drawing/2014/main" id="{17B7DF9B-60DD-474F-8974-BCCA8B1D9A7D}"/>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40292" name="Slide Number Placeholder 5">
            <a:extLst>
              <a:ext uri="{FF2B5EF4-FFF2-40B4-BE49-F238E27FC236}">
                <a16:creationId xmlns="" xmlns:a16="http://schemas.microsoft.com/office/drawing/2014/main" id="{B2038B6F-5736-4156-BBA2-F85C75E00F0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5F69B8-D4FD-4383-9A9D-9388EE49415A}" type="slidenum">
              <a:rPr lang="en-US" altLang="en-US" sz="1200" smtClean="0">
                <a:solidFill>
                  <a:srgbClr val="898989"/>
                </a:solidFill>
              </a:rPr>
              <a:pPr>
                <a:spcBef>
                  <a:spcPct val="0"/>
                </a:spcBef>
                <a:buFontTx/>
                <a:buNone/>
              </a:pPr>
              <a:t>132</a:t>
            </a:fld>
            <a:endParaRPr lang="en-US" altLang="en-US" sz="1200">
              <a:solidFill>
                <a:srgbClr val="898989"/>
              </a:solidFill>
            </a:endParaRPr>
          </a:p>
        </p:txBody>
      </p:sp>
      <p:sp>
        <p:nvSpPr>
          <p:cNvPr id="7" name="Title 1">
            <a:extLst>
              <a:ext uri="{FF2B5EF4-FFF2-40B4-BE49-F238E27FC236}">
                <a16:creationId xmlns="" xmlns:a16="http://schemas.microsoft.com/office/drawing/2014/main" id="{E87B4F16-0C12-4BD2-9419-CDA9FE2A3DC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Example </a:t>
            </a:r>
          </a:p>
        </p:txBody>
      </p:sp>
      <p:pic>
        <p:nvPicPr>
          <p:cNvPr id="140294" name="Picture 2" descr="E:\NIET\Project\xLogo11.png.pagespeed.ic.pydHLuCQEZ.png">
            <a:extLst>
              <a:ext uri="{FF2B5EF4-FFF2-40B4-BE49-F238E27FC236}">
                <a16:creationId xmlns="" xmlns:a16="http://schemas.microsoft.com/office/drawing/2014/main" id="{4D5836B8-3669-41B9-97D0-9922ECFFA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9" name="Content Placeholder 2">
            <a:extLst>
              <a:ext uri="{FF2B5EF4-FFF2-40B4-BE49-F238E27FC236}">
                <a16:creationId xmlns="" xmlns:a16="http://schemas.microsoft.com/office/drawing/2014/main" id="{3587503C-13D6-4A6E-8E16-3F46AB466407}"/>
              </a:ext>
            </a:extLst>
          </p:cNvPr>
          <p:cNvSpPr>
            <a:spLocks noGrp="1"/>
          </p:cNvSpPr>
          <p:nvPr>
            <p:ph idx="1"/>
          </p:nvPr>
        </p:nvSpPr>
        <p:spPr>
          <a:xfrm>
            <a:off x="500063" y="1071563"/>
            <a:ext cx="8229600" cy="5181600"/>
          </a:xfrm>
        </p:spPr>
        <p:txBody>
          <a:bodyPr>
            <a:normAutofit lnSpcReduction="10000"/>
          </a:bodyPr>
          <a:lstStyle/>
          <a:p>
            <a:pPr algn="just" eaLnBrk="1" hangingPunct="1">
              <a:buFont typeface="Arial" panose="020B0604020202020204" pitchFamily="34" charset="0"/>
              <a:buNone/>
              <a:defRPr/>
            </a:pPr>
            <a:r>
              <a:rPr lang="en-US" sz="2200" dirty="0"/>
              <a:t>	</a:t>
            </a:r>
          </a:p>
          <a:p>
            <a:pPr algn="just">
              <a:buFont typeface="Arial" panose="020B0604020202020204" pitchFamily="34" charset="0"/>
              <a:buNone/>
              <a:defRPr/>
            </a:pPr>
            <a:r>
              <a:rPr lang="en-US" sz="2200" dirty="0"/>
              <a:t>	</a:t>
            </a:r>
            <a:r>
              <a:rPr lang="en-US" sz="2400" dirty="0"/>
              <a:t>Let us consider the following relation person with attribute ((Agent, Company, Product _Name))</a:t>
            </a:r>
          </a:p>
          <a:p>
            <a:pPr algn="just" eaLnBrk="1" hangingPunct="1">
              <a:defRPr/>
            </a:pPr>
            <a:endParaRPr lang="en-US" sz="2200" dirty="0"/>
          </a:p>
          <a:p>
            <a:pPr algn="just" eaLnBrk="1" hangingPunct="1">
              <a:defRPr/>
            </a:pPr>
            <a:endParaRPr lang="en-US" sz="2200" dirty="0"/>
          </a:p>
          <a:p>
            <a:pPr algn="just" eaLnBrk="1" hangingPunct="1">
              <a:defRPr/>
            </a:pPr>
            <a:endParaRPr lang="en-US" sz="2200" dirty="0"/>
          </a:p>
          <a:p>
            <a:pPr algn="just" eaLnBrk="1" hangingPunct="1">
              <a:defRPr/>
            </a:pPr>
            <a:endParaRPr lang="en-US" sz="2200" dirty="0"/>
          </a:p>
          <a:p>
            <a:pPr algn="just" eaLnBrk="1" hangingPunct="1">
              <a:buFont typeface="Arial" panose="020B0604020202020204" pitchFamily="34" charset="0"/>
              <a:buNone/>
              <a:defRPr/>
            </a:pPr>
            <a:endParaRPr lang="en-US" sz="2200" b="1" dirty="0">
              <a:solidFill>
                <a:srgbClr val="FF0000"/>
              </a:solidFill>
            </a:endParaRPr>
          </a:p>
          <a:p>
            <a:pPr algn="just" eaLnBrk="1" hangingPunct="1">
              <a:buFont typeface="Arial" panose="020B0604020202020204" pitchFamily="34" charset="0"/>
              <a:buNone/>
              <a:defRPr/>
            </a:pPr>
            <a:r>
              <a:rPr lang="en-US" sz="2400" dirty="0"/>
              <a:t>	</a:t>
            </a:r>
            <a:r>
              <a:rPr lang="en-US" sz="2400" b="1" dirty="0"/>
              <a:t>The table is in 4NF </a:t>
            </a:r>
            <a:r>
              <a:rPr lang="en-US" sz="2400" dirty="0"/>
              <a:t>because it contains no multi-valued dependency. </a:t>
            </a:r>
          </a:p>
          <a:p>
            <a:pPr algn="just" eaLnBrk="1" hangingPunct="1">
              <a:buFont typeface="Arial" panose="020B0604020202020204" pitchFamily="34" charset="0"/>
              <a:buNone/>
              <a:defRPr/>
            </a:pPr>
            <a:r>
              <a:rPr lang="en-US" sz="2400" dirty="0"/>
              <a:t>	It does, however, contain an element of redundancy in that it records the fact that </a:t>
            </a:r>
            <a:r>
              <a:rPr lang="en-US" sz="2400" dirty="0" err="1"/>
              <a:t>Suneet</a:t>
            </a:r>
            <a:r>
              <a:rPr lang="en-US" sz="2400" dirty="0"/>
              <a:t> is an agent for ABC twice. But there is no way of eliminating this redundancy without losing </a:t>
            </a:r>
            <a:r>
              <a:rPr lang="en-US" sz="2400" dirty="0">
                <a:hlinkClick r:id="rId3"/>
              </a:rPr>
              <a:t>information</a:t>
            </a:r>
            <a:r>
              <a:rPr lang="en-US" sz="2400" dirty="0"/>
              <a:t>. </a:t>
            </a:r>
            <a:endParaRPr lang="en-US" sz="2200" dirty="0"/>
          </a:p>
        </p:txBody>
      </p:sp>
      <p:pic>
        <p:nvPicPr>
          <p:cNvPr id="131080" name="Picture 9">
            <a:extLst>
              <a:ext uri="{FF2B5EF4-FFF2-40B4-BE49-F238E27FC236}">
                <a16:creationId xmlns="" xmlns:a16="http://schemas.microsoft.com/office/drawing/2014/main" id="{39B50B4E-464C-45E9-B678-16AD418042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2357438"/>
            <a:ext cx="54864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7" name="Picture 8">
            <a:extLst>
              <a:ext uri="{FF2B5EF4-FFF2-40B4-BE49-F238E27FC236}">
                <a16:creationId xmlns="" xmlns:a16="http://schemas.microsoft.com/office/drawing/2014/main" id="{90A3A561-CC1F-4EB0-AE84-67B29D091A2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1079">
                                            <p:txEl>
                                              <p:pRg st="0" end="0"/>
                                            </p:txEl>
                                          </p:spTgt>
                                        </p:tgtEl>
                                        <p:attrNameLst>
                                          <p:attrName>style.visibility</p:attrName>
                                        </p:attrNameLst>
                                      </p:cBhvr>
                                      <p:to>
                                        <p:strVal val="visible"/>
                                      </p:to>
                                    </p:set>
                                    <p:anim calcmode="lin" valueType="num">
                                      <p:cBhvr additive="base">
                                        <p:cTn id="7" dur="500" fill="hold"/>
                                        <p:tgtEl>
                                          <p:spTgt spid="1310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1079">
                                            <p:txEl>
                                              <p:pRg st="1" end="1"/>
                                            </p:txEl>
                                          </p:spTgt>
                                        </p:tgtEl>
                                        <p:attrNameLst>
                                          <p:attrName>style.visibility</p:attrName>
                                        </p:attrNameLst>
                                      </p:cBhvr>
                                      <p:to>
                                        <p:strVal val="visible"/>
                                      </p:to>
                                    </p:set>
                                    <p:anim calcmode="lin" valueType="num">
                                      <p:cBhvr additive="base">
                                        <p:cTn id="13" dur="500" fill="hold"/>
                                        <p:tgtEl>
                                          <p:spTgt spid="1310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0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1080"/>
                                        </p:tgtEl>
                                        <p:attrNameLst>
                                          <p:attrName>style.visibility</p:attrName>
                                        </p:attrNameLst>
                                      </p:cBhvr>
                                      <p:to>
                                        <p:strVal val="visible"/>
                                      </p:to>
                                    </p:set>
                                    <p:anim calcmode="lin" valueType="num">
                                      <p:cBhvr additive="base">
                                        <p:cTn id="19" dur="500" fill="hold"/>
                                        <p:tgtEl>
                                          <p:spTgt spid="131080"/>
                                        </p:tgtEl>
                                        <p:attrNameLst>
                                          <p:attrName>ppt_x</p:attrName>
                                        </p:attrNameLst>
                                      </p:cBhvr>
                                      <p:tavLst>
                                        <p:tav tm="0">
                                          <p:val>
                                            <p:strVal val="#ppt_x"/>
                                          </p:val>
                                        </p:tav>
                                        <p:tav tm="100000">
                                          <p:val>
                                            <p:strVal val="#ppt_x"/>
                                          </p:val>
                                        </p:tav>
                                      </p:tavLst>
                                    </p:anim>
                                    <p:anim calcmode="lin" valueType="num">
                                      <p:cBhvr additive="base">
                                        <p:cTn id="20" dur="500" fill="hold"/>
                                        <p:tgtEl>
                                          <p:spTgt spid="13108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1079">
                                            <p:txEl>
                                              <p:pRg st="7" end="7"/>
                                            </p:txEl>
                                          </p:spTgt>
                                        </p:tgtEl>
                                        <p:attrNameLst>
                                          <p:attrName>style.visibility</p:attrName>
                                        </p:attrNameLst>
                                      </p:cBhvr>
                                      <p:to>
                                        <p:strVal val="visible"/>
                                      </p:to>
                                    </p:set>
                                    <p:anim calcmode="lin" valueType="num">
                                      <p:cBhvr additive="base">
                                        <p:cTn id="23" dur="500" fill="hold"/>
                                        <p:tgtEl>
                                          <p:spTgt spid="131079">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10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31079">
                                            <p:txEl>
                                              <p:pRg st="8" end="8"/>
                                            </p:txEl>
                                          </p:spTgt>
                                        </p:tgtEl>
                                        <p:attrNameLst>
                                          <p:attrName>style.visibility</p:attrName>
                                        </p:attrNameLst>
                                      </p:cBhvr>
                                      <p:to>
                                        <p:strVal val="visible"/>
                                      </p:to>
                                    </p:set>
                                    <p:anim calcmode="lin" valueType="num">
                                      <p:cBhvr additive="base">
                                        <p:cTn id="29" dur="500" fill="hold"/>
                                        <p:tgtEl>
                                          <p:spTgt spid="131079">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10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60EB037-6B1D-4677-B7AE-5BA287712670}"/>
              </a:ext>
            </a:extLst>
          </p:cNvPr>
          <p:cNvSpPr>
            <a:spLocks noGrp="1"/>
          </p:cNvSpPr>
          <p:nvPr>
            <p:ph type="dt" sz="quarter" idx="10"/>
          </p:nvPr>
        </p:nvSpPr>
        <p:spPr/>
        <p:txBody>
          <a:bodyPr/>
          <a:lstStyle/>
          <a:p>
            <a:pPr>
              <a:defRPr/>
            </a:pPr>
            <a:fld id="{79F4130E-ABEF-46DB-B68E-A7188E917FDE}" type="datetime1">
              <a:rPr lang="en-US" smtClean="0"/>
              <a:t>10/12/2023</a:t>
            </a:fld>
            <a:endParaRPr lang="en-US"/>
          </a:p>
        </p:txBody>
      </p:sp>
      <p:sp>
        <p:nvSpPr>
          <p:cNvPr id="5" name="Footer Placeholder 4">
            <a:extLst>
              <a:ext uri="{FF2B5EF4-FFF2-40B4-BE49-F238E27FC236}">
                <a16:creationId xmlns="" xmlns:a16="http://schemas.microsoft.com/office/drawing/2014/main" id="{92729721-2BEB-42B7-9A82-712F7C4EB139}"/>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41316" name="Slide Number Placeholder 5">
            <a:extLst>
              <a:ext uri="{FF2B5EF4-FFF2-40B4-BE49-F238E27FC236}">
                <a16:creationId xmlns="" xmlns:a16="http://schemas.microsoft.com/office/drawing/2014/main" id="{0E5EA7DD-8645-4A9A-8E46-F6396775AB2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D798297-8BF1-49CA-8041-63C2FFE0634B}" type="slidenum">
              <a:rPr lang="en-US" altLang="en-US" sz="1200" smtClean="0">
                <a:solidFill>
                  <a:srgbClr val="898989"/>
                </a:solidFill>
              </a:rPr>
              <a:pPr>
                <a:spcBef>
                  <a:spcPct val="0"/>
                </a:spcBef>
                <a:buFontTx/>
                <a:buNone/>
              </a:pPr>
              <a:t>133</a:t>
            </a:fld>
            <a:endParaRPr lang="en-US" altLang="en-US" sz="1200">
              <a:solidFill>
                <a:srgbClr val="898989"/>
              </a:solidFill>
            </a:endParaRPr>
          </a:p>
        </p:txBody>
      </p:sp>
      <p:sp>
        <p:nvSpPr>
          <p:cNvPr id="7" name="Title 1">
            <a:extLst>
              <a:ext uri="{FF2B5EF4-FFF2-40B4-BE49-F238E27FC236}">
                <a16:creationId xmlns="" xmlns:a16="http://schemas.microsoft.com/office/drawing/2014/main" id="{305BAE09-7868-4FC6-B1BC-5EFEE91A93D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Continue</a:t>
            </a:r>
          </a:p>
        </p:txBody>
      </p:sp>
      <p:pic>
        <p:nvPicPr>
          <p:cNvPr id="141318" name="Picture 2" descr="E:\NIET\Project\xLogo11.png.pagespeed.ic.pydHLuCQEZ.png">
            <a:extLst>
              <a:ext uri="{FF2B5EF4-FFF2-40B4-BE49-F238E27FC236}">
                <a16:creationId xmlns="" xmlns:a16="http://schemas.microsoft.com/office/drawing/2014/main" id="{88456B35-6AB9-4AB9-ADD9-8EF58031B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3" name="Content Placeholder 2">
            <a:extLst>
              <a:ext uri="{FF2B5EF4-FFF2-40B4-BE49-F238E27FC236}">
                <a16:creationId xmlns="" xmlns:a16="http://schemas.microsoft.com/office/drawing/2014/main" id="{0084C4AF-6FD4-446A-A529-1A3A3B42F711}"/>
              </a:ext>
            </a:extLst>
          </p:cNvPr>
          <p:cNvSpPr>
            <a:spLocks noGrp="1"/>
          </p:cNvSpPr>
          <p:nvPr>
            <p:ph idx="1"/>
          </p:nvPr>
        </p:nvSpPr>
        <p:spPr>
          <a:xfrm>
            <a:off x="533400" y="1143000"/>
            <a:ext cx="8229600" cy="4724400"/>
          </a:xfrm>
        </p:spPr>
        <p:txBody>
          <a:bodyPr/>
          <a:lstStyle/>
          <a:p>
            <a:pPr algn="just" eaLnBrk="1" hangingPunct="1"/>
            <a:r>
              <a:rPr lang="en-US" altLang="en-US" sz="2400"/>
              <a:t>Suppose that the Relation Person  is decomposed into  two relation P1 and P2.</a:t>
            </a:r>
          </a:p>
          <a:p>
            <a:pPr algn="just" eaLnBrk="1" hangingPunct="1"/>
            <a:endParaRPr lang="en-US" altLang="en-US" sz="2400"/>
          </a:p>
          <a:p>
            <a:pPr algn="just" eaLnBrk="1" hangingPunct="1"/>
            <a:endParaRPr lang="en-US" altLang="en-US" sz="2400"/>
          </a:p>
          <a:p>
            <a:pPr algn="just" eaLnBrk="1" hangingPunct="1"/>
            <a:endParaRPr lang="en-US" altLang="en-US" sz="2400"/>
          </a:p>
          <a:p>
            <a:pPr algn="just" eaLnBrk="1" hangingPunct="1"/>
            <a:endParaRPr lang="en-US" altLang="en-US" sz="2400"/>
          </a:p>
          <a:p>
            <a:pPr algn="just" eaLnBrk="1" hangingPunct="1"/>
            <a:endParaRPr lang="en-US" altLang="en-US" sz="2400"/>
          </a:p>
          <a:p>
            <a:pPr algn="just" eaLnBrk="1" hangingPunct="1"/>
            <a:endParaRPr lang="en-US" altLang="en-US" sz="2400"/>
          </a:p>
          <a:p>
            <a:pPr algn="just" eaLnBrk="1" hangingPunct="1"/>
            <a:r>
              <a:rPr lang="en-US" altLang="en-US" sz="2400"/>
              <a:t>The redundancy has been eliminated, but the information about which companies make which products and which of these products they supply to which agents has been lost. </a:t>
            </a:r>
            <a:endParaRPr lang="en-US" altLang="en-US" sz="2200"/>
          </a:p>
        </p:txBody>
      </p:sp>
      <p:pic>
        <p:nvPicPr>
          <p:cNvPr id="132104" name="Picture 9">
            <a:extLst>
              <a:ext uri="{FF2B5EF4-FFF2-40B4-BE49-F238E27FC236}">
                <a16:creationId xmlns="" xmlns:a16="http://schemas.microsoft.com/office/drawing/2014/main" id="{136BC5DF-E721-49D6-85C6-9319C292D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071688"/>
            <a:ext cx="7929563"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21" name="Picture 8">
            <a:extLst>
              <a:ext uri="{FF2B5EF4-FFF2-40B4-BE49-F238E27FC236}">
                <a16:creationId xmlns="" xmlns:a16="http://schemas.microsoft.com/office/drawing/2014/main" id="{8051F322-0811-4328-9DB0-BBDEAC16A2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2103">
                                            <p:txEl>
                                              <p:pRg st="0" end="0"/>
                                            </p:txEl>
                                          </p:spTgt>
                                        </p:tgtEl>
                                        <p:attrNameLst>
                                          <p:attrName>style.visibility</p:attrName>
                                        </p:attrNameLst>
                                      </p:cBhvr>
                                      <p:to>
                                        <p:strVal val="visible"/>
                                      </p:to>
                                    </p:set>
                                    <p:anim calcmode="lin" valueType="num">
                                      <p:cBhvr additive="base">
                                        <p:cTn id="7" dur="500" fill="hold"/>
                                        <p:tgtEl>
                                          <p:spTgt spid="1321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1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2104"/>
                                        </p:tgtEl>
                                        <p:attrNameLst>
                                          <p:attrName>style.visibility</p:attrName>
                                        </p:attrNameLst>
                                      </p:cBhvr>
                                      <p:to>
                                        <p:strVal val="visible"/>
                                      </p:to>
                                    </p:set>
                                    <p:anim calcmode="lin" valueType="num">
                                      <p:cBhvr additive="base">
                                        <p:cTn id="13" dur="500" fill="hold"/>
                                        <p:tgtEl>
                                          <p:spTgt spid="132104"/>
                                        </p:tgtEl>
                                        <p:attrNameLst>
                                          <p:attrName>ppt_x</p:attrName>
                                        </p:attrNameLst>
                                      </p:cBhvr>
                                      <p:tavLst>
                                        <p:tav tm="0">
                                          <p:val>
                                            <p:strVal val="#ppt_x"/>
                                          </p:val>
                                        </p:tav>
                                        <p:tav tm="100000">
                                          <p:val>
                                            <p:strVal val="#ppt_x"/>
                                          </p:val>
                                        </p:tav>
                                      </p:tavLst>
                                    </p:anim>
                                    <p:anim calcmode="lin" valueType="num">
                                      <p:cBhvr additive="base">
                                        <p:cTn id="14" dur="500" fill="hold"/>
                                        <p:tgtEl>
                                          <p:spTgt spid="13210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2103">
                                            <p:txEl>
                                              <p:pRg st="7" end="7"/>
                                            </p:txEl>
                                          </p:spTgt>
                                        </p:tgtEl>
                                        <p:attrNameLst>
                                          <p:attrName>style.visibility</p:attrName>
                                        </p:attrNameLst>
                                      </p:cBhvr>
                                      <p:to>
                                        <p:strVal val="visible"/>
                                      </p:to>
                                    </p:set>
                                    <p:anim calcmode="lin" valueType="num">
                                      <p:cBhvr additive="base">
                                        <p:cTn id="19" dur="500" fill="hold"/>
                                        <p:tgtEl>
                                          <p:spTgt spid="13210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21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2BE7C5D-BD31-4882-BDA2-2ACB827D7D22}"/>
              </a:ext>
            </a:extLst>
          </p:cNvPr>
          <p:cNvSpPr>
            <a:spLocks noGrp="1"/>
          </p:cNvSpPr>
          <p:nvPr>
            <p:ph type="dt" sz="quarter" idx="10"/>
          </p:nvPr>
        </p:nvSpPr>
        <p:spPr/>
        <p:txBody>
          <a:bodyPr/>
          <a:lstStyle/>
          <a:p>
            <a:pPr>
              <a:defRPr/>
            </a:pPr>
            <a:fld id="{08377E0D-D83D-44DD-82D0-92BA93544036}" type="datetime1">
              <a:rPr lang="en-US" smtClean="0"/>
              <a:t>10/12/2023</a:t>
            </a:fld>
            <a:endParaRPr lang="en-US"/>
          </a:p>
        </p:txBody>
      </p:sp>
      <p:sp>
        <p:nvSpPr>
          <p:cNvPr id="5" name="Footer Placeholder 4">
            <a:extLst>
              <a:ext uri="{FF2B5EF4-FFF2-40B4-BE49-F238E27FC236}">
                <a16:creationId xmlns="" xmlns:a16="http://schemas.microsoft.com/office/drawing/2014/main" id="{93F11608-A413-4D8E-A5DE-C9FFCAEFD5EE}"/>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42340" name="Slide Number Placeholder 5">
            <a:extLst>
              <a:ext uri="{FF2B5EF4-FFF2-40B4-BE49-F238E27FC236}">
                <a16:creationId xmlns="" xmlns:a16="http://schemas.microsoft.com/office/drawing/2014/main" id="{E9D20964-31E1-4CF2-8A51-F9C61D4AD4E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9C9109-B987-4C53-B3C9-06365EA93796}" type="slidenum">
              <a:rPr lang="en-US" altLang="en-US" sz="1200" smtClean="0">
                <a:solidFill>
                  <a:srgbClr val="898989"/>
                </a:solidFill>
              </a:rPr>
              <a:pPr>
                <a:spcBef>
                  <a:spcPct val="0"/>
                </a:spcBef>
                <a:buFontTx/>
                <a:buNone/>
              </a:pPr>
              <a:t>134</a:t>
            </a:fld>
            <a:endParaRPr lang="en-US" altLang="en-US" sz="1200">
              <a:solidFill>
                <a:srgbClr val="898989"/>
              </a:solidFill>
            </a:endParaRPr>
          </a:p>
        </p:txBody>
      </p:sp>
      <p:sp>
        <p:nvSpPr>
          <p:cNvPr id="7" name="Title 1">
            <a:extLst>
              <a:ext uri="{FF2B5EF4-FFF2-40B4-BE49-F238E27FC236}">
                <a16:creationId xmlns="" xmlns:a16="http://schemas.microsoft.com/office/drawing/2014/main" id="{F656A9F1-7C6F-4084-9606-4BC345787E9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Continue..</a:t>
            </a:r>
          </a:p>
        </p:txBody>
      </p:sp>
      <p:pic>
        <p:nvPicPr>
          <p:cNvPr id="142342" name="Picture 2" descr="E:\NIET\Project\xLogo11.png.pagespeed.ic.pydHLuCQEZ.png">
            <a:extLst>
              <a:ext uri="{FF2B5EF4-FFF2-40B4-BE49-F238E27FC236}">
                <a16:creationId xmlns="" xmlns:a16="http://schemas.microsoft.com/office/drawing/2014/main" id="{C09712D9-5135-4E1A-BD48-85ACFAB06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7" name="Content Placeholder 2">
            <a:extLst>
              <a:ext uri="{FF2B5EF4-FFF2-40B4-BE49-F238E27FC236}">
                <a16:creationId xmlns="" xmlns:a16="http://schemas.microsoft.com/office/drawing/2014/main" id="{63B58AB3-EA8A-40CF-9670-061D2ECD4EFB}"/>
              </a:ext>
            </a:extLst>
          </p:cNvPr>
          <p:cNvSpPr>
            <a:spLocks noGrp="1"/>
          </p:cNvSpPr>
          <p:nvPr>
            <p:ph idx="1"/>
          </p:nvPr>
        </p:nvSpPr>
        <p:spPr>
          <a:xfrm>
            <a:off x="533400" y="1143000"/>
            <a:ext cx="8229600" cy="5029200"/>
          </a:xfrm>
        </p:spPr>
        <p:txBody>
          <a:bodyPr>
            <a:normAutofit fontScale="92500" lnSpcReduction="20000"/>
          </a:bodyPr>
          <a:lstStyle/>
          <a:p>
            <a:pPr algn="just" eaLnBrk="1" hangingPunct="1">
              <a:buFont typeface="Arial" panose="020B0604020202020204" pitchFamily="34" charset="0"/>
              <a:buNone/>
              <a:defRPr/>
            </a:pPr>
            <a:r>
              <a:rPr lang="en-US" sz="2400" dirty="0"/>
              <a:t>The natural join of these projections over the ‘agent’ columns is:</a:t>
            </a:r>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r>
              <a:rPr lang="en-US" sz="2400" dirty="0"/>
              <a:t>	The table resulting from this join is spurious, since the asterisked row of the table contains incorrect information. </a:t>
            </a:r>
          </a:p>
          <a:p>
            <a:pPr algn="just" eaLnBrk="1" hangingPunct="1">
              <a:buFont typeface="Arial" panose="020B0604020202020204" pitchFamily="34" charset="0"/>
              <a:buNone/>
              <a:defRPr/>
            </a:pPr>
            <a:r>
              <a:rPr lang="en-US" sz="2400" b="1" dirty="0"/>
              <a:t>	Solution :- </a:t>
            </a:r>
            <a:r>
              <a:rPr lang="en-US" sz="2400" dirty="0"/>
              <a:t>When we decompose the relation such case common attribute must be a candidate key.</a:t>
            </a:r>
          </a:p>
          <a:p>
            <a:pPr algn="just" eaLnBrk="1" hangingPunct="1">
              <a:buFont typeface="Arial" panose="020B0604020202020204" pitchFamily="34" charset="0"/>
              <a:buNone/>
              <a:defRPr/>
            </a:pPr>
            <a:r>
              <a:rPr lang="en-US" sz="2400" dirty="0"/>
              <a:t>	</a:t>
            </a:r>
          </a:p>
          <a:p>
            <a:pPr algn="just" eaLnBrk="1" hangingPunct="1">
              <a:buFont typeface="Arial" panose="020B0604020202020204" pitchFamily="34" charset="0"/>
              <a:buNone/>
              <a:defRPr/>
            </a:pPr>
            <a:r>
              <a:rPr lang="en-US" sz="2400" dirty="0"/>
              <a:t>	</a:t>
            </a:r>
            <a:endParaRPr lang="en-US" sz="2200" dirty="0"/>
          </a:p>
        </p:txBody>
      </p:sp>
      <p:pic>
        <p:nvPicPr>
          <p:cNvPr id="142344" name="Picture 9">
            <a:extLst>
              <a:ext uri="{FF2B5EF4-FFF2-40B4-BE49-F238E27FC236}">
                <a16:creationId xmlns="" xmlns:a16="http://schemas.microsoft.com/office/drawing/2014/main" id="{D7F57FE4-09CA-44FB-930F-FBEC47A1E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133600"/>
            <a:ext cx="7467600"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5" name="Picture 8">
            <a:extLst>
              <a:ext uri="{FF2B5EF4-FFF2-40B4-BE49-F238E27FC236}">
                <a16:creationId xmlns="" xmlns:a16="http://schemas.microsoft.com/office/drawing/2014/main" id="{4662AFF2-E76F-4D09-AD74-4E78C7426AC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AA5C34CE-DFB5-407D-A1E6-49A730EF5C36}"/>
              </a:ext>
            </a:extLst>
          </p:cNvPr>
          <p:cNvSpPr>
            <a:spLocks noGrp="1"/>
          </p:cNvSpPr>
          <p:nvPr>
            <p:ph type="dt" sz="quarter" idx="10"/>
          </p:nvPr>
        </p:nvSpPr>
        <p:spPr/>
        <p:txBody>
          <a:bodyPr/>
          <a:lstStyle/>
          <a:p>
            <a:pPr>
              <a:defRPr/>
            </a:pPr>
            <a:fld id="{1BA84F62-240D-4175-9DDC-F94624DE915D}" type="datetime1">
              <a:rPr lang="en-US" smtClean="0"/>
              <a:t>10/12/2023</a:t>
            </a:fld>
            <a:endParaRPr lang="en-US"/>
          </a:p>
        </p:txBody>
      </p:sp>
      <p:sp>
        <p:nvSpPr>
          <p:cNvPr id="5" name="Footer Placeholder 4">
            <a:extLst>
              <a:ext uri="{FF2B5EF4-FFF2-40B4-BE49-F238E27FC236}">
                <a16:creationId xmlns="" xmlns:a16="http://schemas.microsoft.com/office/drawing/2014/main" id="{5FF09401-1FC6-425A-A23C-C1E6A8E10FE3}"/>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43364" name="Slide Number Placeholder 5">
            <a:extLst>
              <a:ext uri="{FF2B5EF4-FFF2-40B4-BE49-F238E27FC236}">
                <a16:creationId xmlns="" xmlns:a16="http://schemas.microsoft.com/office/drawing/2014/main" id="{6093395F-6BAE-4F24-90C1-D5C90D22BA3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5F3DC48-9B92-4D29-941F-CFC8338D2019}" type="slidenum">
              <a:rPr lang="en-US" altLang="en-US" sz="1200" smtClean="0">
                <a:solidFill>
                  <a:srgbClr val="898989"/>
                </a:solidFill>
              </a:rPr>
              <a:pPr>
                <a:spcBef>
                  <a:spcPct val="0"/>
                </a:spcBef>
                <a:buFontTx/>
                <a:buNone/>
              </a:pPr>
              <a:t>135</a:t>
            </a:fld>
            <a:endParaRPr lang="en-US" altLang="en-US" sz="1200">
              <a:solidFill>
                <a:srgbClr val="898989"/>
              </a:solidFill>
            </a:endParaRPr>
          </a:p>
        </p:txBody>
      </p:sp>
      <p:sp>
        <p:nvSpPr>
          <p:cNvPr id="7" name="Title 1">
            <a:extLst>
              <a:ext uri="{FF2B5EF4-FFF2-40B4-BE49-F238E27FC236}">
                <a16:creationId xmlns="" xmlns:a16="http://schemas.microsoft.com/office/drawing/2014/main" id="{7F5B3531-A972-4A7B-9CE5-31A0D6945E6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Cont……..</a:t>
            </a:r>
          </a:p>
        </p:txBody>
      </p:sp>
      <p:pic>
        <p:nvPicPr>
          <p:cNvPr id="143366" name="Picture 2" descr="E:\NIET\Project\xLogo11.png.pagespeed.ic.pydHLuCQEZ.png">
            <a:extLst>
              <a:ext uri="{FF2B5EF4-FFF2-40B4-BE49-F238E27FC236}">
                <a16:creationId xmlns="" xmlns:a16="http://schemas.microsoft.com/office/drawing/2014/main" id="{98C9728D-0666-4252-B640-A8449BC2B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1" name="Content Placeholder 2">
            <a:extLst>
              <a:ext uri="{FF2B5EF4-FFF2-40B4-BE49-F238E27FC236}">
                <a16:creationId xmlns="" xmlns:a16="http://schemas.microsoft.com/office/drawing/2014/main" id="{B51217D7-8058-4D1E-ACD0-65D38A718D98}"/>
              </a:ext>
            </a:extLst>
          </p:cNvPr>
          <p:cNvSpPr>
            <a:spLocks noGrp="1"/>
          </p:cNvSpPr>
          <p:nvPr>
            <p:ph idx="1"/>
          </p:nvPr>
        </p:nvSpPr>
        <p:spPr>
          <a:xfrm>
            <a:off x="0" y="1219200"/>
            <a:ext cx="8763000" cy="4724400"/>
          </a:xfrm>
        </p:spPr>
        <p:txBody>
          <a:bodyPr/>
          <a:lstStyle/>
          <a:p>
            <a:pPr algn="just" eaLnBrk="1" hangingPunct="1">
              <a:buFont typeface="Arial" panose="020B0604020202020204" pitchFamily="34" charset="0"/>
              <a:buNone/>
            </a:pPr>
            <a:r>
              <a:rPr lang="en-US" altLang="en-US" sz="2400"/>
              <a:t>	Now suppose that the original table were to be decomposed into three tables, the two projections, P1 (agent,company)and P2(agent,procduct) which have already shown, and the final, possible projection, P3 (company,product).											P3</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200"/>
          </a:p>
        </p:txBody>
      </p:sp>
      <p:pic>
        <p:nvPicPr>
          <p:cNvPr id="134152" name="Picture 9">
            <a:extLst>
              <a:ext uri="{FF2B5EF4-FFF2-40B4-BE49-F238E27FC236}">
                <a16:creationId xmlns="" xmlns:a16="http://schemas.microsoft.com/office/drawing/2014/main" id="{5A9BD0C9-7400-4282-80FB-53735DC14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3048000"/>
            <a:ext cx="55340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8">
            <a:extLst>
              <a:ext uri="{FF2B5EF4-FFF2-40B4-BE49-F238E27FC236}">
                <a16:creationId xmlns="" xmlns:a16="http://schemas.microsoft.com/office/drawing/2014/main" id="{02649021-D7FB-400C-8BD4-BDEC2A1516AD}"/>
              </a:ext>
            </a:extLst>
          </p:cNvPr>
          <p:cNvGraphicFramePr>
            <a:graphicFrameLocks noGrp="1"/>
          </p:cNvGraphicFramePr>
          <p:nvPr/>
        </p:nvGraphicFramePr>
        <p:xfrm>
          <a:off x="6172200" y="3200400"/>
          <a:ext cx="2757488" cy="1943100"/>
        </p:xfrm>
        <a:graphic>
          <a:graphicData uri="http://schemas.openxmlformats.org/drawingml/2006/table">
            <a:tbl>
              <a:tblPr firstRow="1" bandRow="1">
                <a:tableStyleId>{5C22544A-7EE6-4342-B048-85BDC9FD1C3A}</a:tableStyleId>
              </a:tblPr>
              <a:tblGrid>
                <a:gridCol w="1378744">
                  <a:extLst>
                    <a:ext uri="{9D8B030D-6E8A-4147-A177-3AD203B41FA5}">
                      <a16:colId xmlns="" xmlns:a16="http://schemas.microsoft.com/office/drawing/2014/main" val="20000"/>
                    </a:ext>
                  </a:extLst>
                </a:gridCol>
                <a:gridCol w="1378744">
                  <a:extLst>
                    <a:ext uri="{9D8B030D-6E8A-4147-A177-3AD203B41FA5}">
                      <a16:colId xmlns="" xmlns:a16="http://schemas.microsoft.com/office/drawing/2014/main" val="20001"/>
                    </a:ext>
                  </a:extLst>
                </a:gridCol>
              </a:tblGrid>
              <a:tr h="388620">
                <a:tc>
                  <a:txBody>
                    <a:bodyPr/>
                    <a:lstStyle/>
                    <a:p>
                      <a:r>
                        <a:rPr lang="en-US" sz="1400" dirty="0"/>
                        <a:t>Company</a:t>
                      </a:r>
                    </a:p>
                  </a:txBody>
                  <a:tcPr marL="91439" marR="91439"/>
                </a:tc>
                <a:tc>
                  <a:txBody>
                    <a:bodyPr/>
                    <a:lstStyle/>
                    <a:p>
                      <a:r>
                        <a:rPr lang="en-US" sz="1400" dirty="0" err="1"/>
                        <a:t>Product_name</a:t>
                      </a:r>
                      <a:endParaRPr lang="en-US" sz="1400" dirty="0"/>
                    </a:p>
                  </a:txBody>
                  <a:tcPr marL="91439" marR="91439"/>
                </a:tc>
                <a:extLst>
                  <a:ext uri="{0D108BD9-81ED-4DB2-BD59-A6C34878D82A}">
                    <a16:rowId xmlns="" xmlns:a16="http://schemas.microsoft.com/office/drawing/2014/main" val="10000"/>
                  </a:ext>
                </a:extLst>
              </a:tr>
              <a:tr h="388620">
                <a:tc>
                  <a:txBody>
                    <a:bodyPr/>
                    <a:lstStyle/>
                    <a:p>
                      <a:r>
                        <a:rPr lang="en-US" sz="1400" dirty="0"/>
                        <a:t>ABC</a:t>
                      </a:r>
                    </a:p>
                  </a:txBody>
                  <a:tcPr marL="91439" marR="91439"/>
                </a:tc>
                <a:tc>
                  <a:txBody>
                    <a:bodyPr/>
                    <a:lstStyle/>
                    <a:p>
                      <a:r>
                        <a:rPr lang="en-US" sz="1400" dirty="0"/>
                        <a:t>Nut</a:t>
                      </a:r>
                    </a:p>
                  </a:txBody>
                  <a:tcPr marL="91439" marR="91439"/>
                </a:tc>
                <a:extLst>
                  <a:ext uri="{0D108BD9-81ED-4DB2-BD59-A6C34878D82A}">
                    <a16:rowId xmlns="" xmlns:a16="http://schemas.microsoft.com/office/drawing/2014/main" val="10001"/>
                  </a:ext>
                </a:extLst>
              </a:tr>
              <a:tr h="388620">
                <a:tc>
                  <a:txBody>
                    <a:bodyPr/>
                    <a:lstStyle/>
                    <a:p>
                      <a:r>
                        <a:rPr lang="en-US" sz="1400" dirty="0"/>
                        <a:t>ABC</a:t>
                      </a:r>
                    </a:p>
                  </a:txBody>
                  <a:tcPr marL="91439" marR="91439"/>
                </a:tc>
                <a:tc>
                  <a:txBody>
                    <a:bodyPr/>
                    <a:lstStyle/>
                    <a:p>
                      <a:r>
                        <a:rPr lang="en-US" sz="1400" dirty="0" err="1"/>
                        <a:t>Scew</a:t>
                      </a:r>
                      <a:endParaRPr lang="en-US" sz="1400" dirty="0"/>
                    </a:p>
                  </a:txBody>
                  <a:tcPr marL="91439" marR="91439"/>
                </a:tc>
                <a:extLst>
                  <a:ext uri="{0D108BD9-81ED-4DB2-BD59-A6C34878D82A}">
                    <a16:rowId xmlns="" xmlns:a16="http://schemas.microsoft.com/office/drawing/2014/main" val="10002"/>
                  </a:ext>
                </a:extLst>
              </a:tr>
              <a:tr h="388620">
                <a:tc>
                  <a:txBody>
                    <a:bodyPr/>
                    <a:lstStyle/>
                    <a:p>
                      <a:r>
                        <a:rPr lang="en-US" sz="1400" dirty="0"/>
                        <a:t>CDE</a:t>
                      </a:r>
                    </a:p>
                  </a:txBody>
                  <a:tcPr marL="91439" marR="91439"/>
                </a:tc>
                <a:tc>
                  <a:txBody>
                    <a:bodyPr/>
                    <a:lstStyle/>
                    <a:p>
                      <a:r>
                        <a:rPr lang="en-US" sz="1400" dirty="0"/>
                        <a:t>Bolt</a:t>
                      </a:r>
                    </a:p>
                  </a:txBody>
                  <a:tcPr marL="91439" marR="91439"/>
                </a:tc>
                <a:extLst>
                  <a:ext uri="{0D108BD9-81ED-4DB2-BD59-A6C34878D82A}">
                    <a16:rowId xmlns="" xmlns:a16="http://schemas.microsoft.com/office/drawing/2014/main" val="10003"/>
                  </a:ext>
                </a:extLst>
              </a:tr>
              <a:tr h="388620">
                <a:tc>
                  <a:txBody>
                    <a:bodyPr/>
                    <a:lstStyle/>
                    <a:p>
                      <a:r>
                        <a:rPr lang="en-US" sz="1400" dirty="0"/>
                        <a:t>ABC</a:t>
                      </a:r>
                    </a:p>
                  </a:txBody>
                  <a:tcPr marL="91439" marR="91439"/>
                </a:tc>
                <a:tc>
                  <a:txBody>
                    <a:bodyPr/>
                    <a:lstStyle/>
                    <a:p>
                      <a:r>
                        <a:rPr lang="en-US" sz="1400" dirty="0"/>
                        <a:t>Bolt</a:t>
                      </a:r>
                    </a:p>
                  </a:txBody>
                  <a:tcPr marL="91439" marR="91439"/>
                </a:tc>
                <a:extLst>
                  <a:ext uri="{0D108BD9-81ED-4DB2-BD59-A6C34878D82A}">
                    <a16:rowId xmlns="" xmlns:a16="http://schemas.microsoft.com/office/drawing/2014/main" val="10004"/>
                  </a:ext>
                </a:extLst>
              </a:tr>
            </a:tbl>
          </a:graphicData>
        </a:graphic>
      </p:graphicFrame>
      <p:pic>
        <p:nvPicPr>
          <p:cNvPr id="143389" name="Picture 9">
            <a:extLst>
              <a:ext uri="{FF2B5EF4-FFF2-40B4-BE49-F238E27FC236}">
                <a16:creationId xmlns="" xmlns:a16="http://schemas.microsoft.com/office/drawing/2014/main" id="{6555E4F9-5FD5-4C27-81E2-C9364DF94A0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4151">
                                            <p:txEl>
                                              <p:pRg st="0" end="0"/>
                                            </p:txEl>
                                          </p:spTgt>
                                        </p:tgtEl>
                                        <p:attrNameLst>
                                          <p:attrName>style.visibility</p:attrName>
                                        </p:attrNameLst>
                                      </p:cBhvr>
                                      <p:to>
                                        <p:strVal val="visible"/>
                                      </p:to>
                                    </p:set>
                                    <p:anim calcmode="lin" valueType="num">
                                      <p:cBhvr additive="base">
                                        <p:cTn id="7" dur="500" fill="hold"/>
                                        <p:tgtEl>
                                          <p:spTgt spid="1341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1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4152"/>
                                        </p:tgtEl>
                                        <p:attrNameLst>
                                          <p:attrName>style.visibility</p:attrName>
                                        </p:attrNameLst>
                                      </p:cBhvr>
                                      <p:to>
                                        <p:strVal val="visible"/>
                                      </p:to>
                                    </p:set>
                                    <p:anim calcmode="lin" valueType="num">
                                      <p:cBhvr additive="base">
                                        <p:cTn id="13" dur="500" fill="hold"/>
                                        <p:tgtEl>
                                          <p:spTgt spid="134152"/>
                                        </p:tgtEl>
                                        <p:attrNameLst>
                                          <p:attrName>ppt_x</p:attrName>
                                        </p:attrNameLst>
                                      </p:cBhvr>
                                      <p:tavLst>
                                        <p:tav tm="0">
                                          <p:val>
                                            <p:strVal val="#ppt_x"/>
                                          </p:val>
                                        </p:tav>
                                        <p:tav tm="100000">
                                          <p:val>
                                            <p:strVal val="#ppt_x"/>
                                          </p:val>
                                        </p:tav>
                                      </p:tavLst>
                                    </p:anim>
                                    <p:anim calcmode="lin" valueType="num">
                                      <p:cBhvr additive="base">
                                        <p:cTn id="14" dur="500" fill="hold"/>
                                        <p:tgtEl>
                                          <p:spTgt spid="13415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4151">
                                            <p:txEl>
                                              <p:pRg st="0" end="0"/>
                                            </p:txEl>
                                          </p:spTgt>
                                        </p:tgtEl>
                                        <p:attrNameLst>
                                          <p:attrName>style.visibility</p:attrName>
                                        </p:attrNameLst>
                                      </p:cBhvr>
                                      <p:to>
                                        <p:strVal val="visible"/>
                                      </p:to>
                                    </p:set>
                                    <p:anim calcmode="lin" valueType="num">
                                      <p:cBhvr additive="base">
                                        <p:cTn id="19" dur="500" fill="hold"/>
                                        <p:tgtEl>
                                          <p:spTgt spid="13415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1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FA744AE-0A61-4187-8B8B-58BE1AB87C0F}"/>
              </a:ext>
            </a:extLst>
          </p:cNvPr>
          <p:cNvSpPr>
            <a:spLocks noGrp="1"/>
          </p:cNvSpPr>
          <p:nvPr>
            <p:ph type="dt" sz="quarter" idx="10"/>
          </p:nvPr>
        </p:nvSpPr>
        <p:spPr/>
        <p:txBody>
          <a:bodyPr/>
          <a:lstStyle/>
          <a:p>
            <a:pPr>
              <a:defRPr/>
            </a:pPr>
            <a:fld id="{A820B8A5-14A4-4A3D-9E17-3B0A558391CB}" type="datetime1">
              <a:rPr lang="en-US" smtClean="0"/>
              <a:t>10/12/2023</a:t>
            </a:fld>
            <a:endParaRPr lang="en-US"/>
          </a:p>
        </p:txBody>
      </p:sp>
      <p:sp>
        <p:nvSpPr>
          <p:cNvPr id="5" name="Footer Placeholder 4">
            <a:extLst>
              <a:ext uri="{FF2B5EF4-FFF2-40B4-BE49-F238E27FC236}">
                <a16:creationId xmlns="" xmlns:a16="http://schemas.microsoft.com/office/drawing/2014/main" id="{AB06E327-AD7C-4AAA-9394-4652C20C7264}"/>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44388" name="Slide Number Placeholder 5">
            <a:extLst>
              <a:ext uri="{FF2B5EF4-FFF2-40B4-BE49-F238E27FC236}">
                <a16:creationId xmlns="" xmlns:a16="http://schemas.microsoft.com/office/drawing/2014/main" id="{7DE94B8A-F7D6-49BC-8D53-62C106BB209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F30D770-F2EA-409C-8135-570BD88D5800}" type="slidenum">
              <a:rPr lang="en-US" altLang="en-US" sz="1200" smtClean="0">
                <a:solidFill>
                  <a:srgbClr val="898989"/>
                </a:solidFill>
              </a:rPr>
              <a:pPr>
                <a:spcBef>
                  <a:spcPct val="0"/>
                </a:spcBef>
                <a:buFontTx/>
                <a:buNone/>
              </a:pPr>
              <a:t>136</a:t>
            </a:fld>
            <a:endParaRPr lang="en-US" altLang="en-US" sz="1200">
              <a:solidFill>
                <a:srgbClr val="898989"/>
              </a:solidFill>
            </a:endParaRPr>
          </a:p>
        </p:txBody>
      </p:sp>
      <p:sp>
        <p:nvSpPr>
          <p:cNvPr id="7" name="Title 1">
            <a:extLst>
              <a:ext uri="{FF2B5EF4-FFF2-40B4-BE49-F238E27FC236}">
                <a16:creationId xmlns="" xmlns:a16="http://schemas.microsoft.com/office/drawing/2014/main" id="{82EA06FC-C0CC-4B38-A2DF-DC2D3466414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Conti….</a:t>
            </a:r>
          </a:p>
        </p:txBody>
      </p:sp>
      <p:pic>
        <p:nvPicPr>
          <p:cNvPr id="144390" name="Picture 2" descr="E:\NIET\Project\xLogo11.png.pagespeed.ic.pydHLuCQEZ.png">
            <a:extLst>
              <a:ext uri="{FF2B5EF4-FFF2-40B4-BE49-F238E27FC236}">
                <a16:creationId xmlns="" xmlns:a16="http://schemas.microsoft.com/office/drawing/2014/main" id="{01DE0D2E-CAF8-4EB0-B0CC-66E1790AB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5" name="Content Placeholder 2">
            <a:extLst>
              <a:ext uri="{FF2B5EF4-FFF2-40B4-BE49-F238E27FC236}">
                <a16:creationId xmlns="" xmlns:a16="http://schemas.microsoft.com/office/drawing/2014/main" id="{4CCB2064-60BB-40CF-A929-34F3D469D0F5}"/>
              </a:ext>
            </a:extLst>
          </p:cNvPr>
          <p:cNvSpPr>
            <a:spLocks noGrp="1"/>
          </p:cNvSpPr>
          <p:nvPr>
            <p:ph idx="1"/>
          </p:nvPr>
        </p:nvSpPr>
        <p:spPr>
          <a:xfrm>
            <a:off x="304800" y="1143000"/>
            <a:ext cx="8458200" cy="5105400"/>
          </a:xfrm>
        </p:spPr>
        <p:txBody>
          <a:bodyPr>
            <a:normAutofit lnSpcReduction="10000"/>
          </a:bodyPr>
          <a:lstStyle/>
          <a:p>
            <a:pPr algn="just" eaLnBrk="1" hangingPunct="1">
              <a:buFont typeface="Arial" panose="020B0604020202020204" pitchFamily="34" charset="0"/>
              <a:buNone/>
              <a:defRPr/>
            </a:pPr>
            <a:r>
              <a:rPr lang="en-US" sz="2400" dirty="0"/>
              <a:t>	</a:t>
            </a:r>
            <a:r>
              <a:rPr lang="en-US" sz="2000" dirty="0"/>
              <a:t>If a join is taken of all three projections, first of P1 and P2 with the (spurious) result shown above, and then of this result with P3 over the ‘Company’ and ‘Product name’ column, the following table is obtained:-</a:t>
            </a:r>
          </a:p>
          <a:p>
            <a:pPr algn="just" eaLnBrk="1" hangingPunct="1">
              <a:buFont typeface="Arial" panose="020B0604020202020204" pitchFamily="34" charset="0"/>
              <a:buNone/>
              <a:defRPr/>
            </a:pPr>
            <a:endParaRPr lang="en-US" sz="2000" dirty="0"/>
          </a:p>
          <a:p>
            <a:pPr algn="just" eaLnBrk="1" hangingPunct="1">
              <a:buFont typeface="Arial" panose="020B0604020202020204" pitchFamily="34" charset="0"/>
              <a:buNone/>
              <a:defRPr/>
            </a:pPr>
            <a:endParaRPr lang="en-US" sz="2000" dirty="0"/>
          </a:p>
          <a:p>
            <a:pPr algn="just" eaLnBrk="1" hangingPunct="1">
              <a:buFont typeface="Arial" panose="020B0604020202020204" pitchFamily="34" charset="0"/>
              <a:buNone/>
              <a:defRPr/>
            </a:pPr>
            <a:endParaRPr lang="en-US" sz="2000" dirty="0"/>
          </a:p>
          <a:p>
            <a:pPr algn="just" eaLnBrk="1" hangingPunct="1">
              <a:buFont typeface="Arial" panose="020B0604020202020204" pitchFamily="34" charset="0"/>
              <a:buNone/>
              <a:defRPr/>
            </a:pPr>
            <a:endParaRPr lang="en-US" sz="2000" dirty="0"/>
          </a:p>
          <a:p>
            <a:pPr algn="just" eaLnBrk="1" hangingPunct="1">
              <a:buFont typeface="Arial" panose="020B0604020202020204" pitchFamily="34" charset="0"/>
              <a:buNone/>
              <a:defRPr/>
            </a:pPr>
            <a:endParaRPr lang="en-US" sz="2000" dirty="0"/>
          </a:p>
          <a:p>
            <a:pPr algn="just" eaLnBrk="1" hangingPunct="1">
              <a:buFont typeface="Arial" panose="020B0604020202020204" pitchFamily="34" charset="0"/>
              <a:buNone/>
              <a:defRPr/>
            </a:pPr>
            <a:endParaRPr lang="en-US" sz="2000" dirty="0"/>
          </a:p>
          <a:p>
            <a:pPr algn="just" eaLnBrk="1" hangingPunct="1">
              <a:buFont typeface="Arial" panose="020B0604020202020204" pitchFamily="34" charset="0"/>
              <a:buNone/>
              <a:defRPr/>
            </a:pPr>
            <a:r>
              <a:rPr lang="en-US" sz="2000" dirty="0"/>
              <a:t>									</a:t>
            </a:r>
          </a:p>
          <a:p>
            <a:pPr algn="just" eaLnBrk="1" hangingPunct="1">
              <a:buFont typeface="Arial" panose="020B0604020202020204" pitchFamily="34" charset="0"/>
              <a:buNone/>
              <a:defRPr/>
            </a:pPr>
            <a:r>
              <a:rPr lang="en-US" sz="2000" dirty="0"/>
              <a:t>      This still contains a spurious row. The order in which the joins are performed makes no difference to the final result. It is not simply possible of decompose the ‘AGENT_COMPANY_PRODUCT’ table, populated as shown, without losing information. Thus, it has to be accepted that it is not possible to eliminate all redundancies using normalization techniques, because it cannot be assumed that all decompositions will be non-loss.</a:t>
            </a:r>
            <a:endParaRPr lang="en-US" sz="2400" dirty="0"/>
          </a:p>
        </p:txBody>
      </p:sp>
      <p:graphicFrame>
        <p:nvGraphicFramePr>
          <p:cNvPr id="12" name="Table 11">
            <a:extLst>
              <a:ext uri="{FF2B5EF4-FFF2-40B4-BE49-F238E27FC236}">
                <a16:creationId xmlns="" xmlns:a16="http://schemas.microsoft.com/office/drawing/2014/main" id="{B9B2E13E-8149-4EDA-A7D4-E511E48A919F}"/>
              </a:ext>
            </a:extLst>
          </p:cNvPr>
          <p:cNvGraphicFramePr>
            <a:graphicFrameLocks noGrp="1"/>
          </p:cNvGraphicFramePr>
          <p:nvPr/>
        </p:nvGraphicFramePr>
        <p:xfrm>
          <a:off x="1676400" y="2362200"/>
          <a:ext cx="6096000" cy="201138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335227">
                <a:tc>
                  <a:txBody>
                    <a:bodyPr/>
                    <a:lstStyle/>
                    <a:p>
                      <a:r>
                        <a:rPr lang="en-US" sz="1600" dirty="0"/>
                        <a:t>Agent </a:t>
                      </a:r>
                    </a:p>
                  </a:txBody>
                  <a:tcPr marT="45695" marB="45695"/>
                </a:tc>
                <a:tc>
                  <a:txBody>
                    <a:bodyPr/>
                    <a:lstStyle/>
                    <a:p>
                      <a:r>
                        <a:rPr lang="en-US" sz="1600" dirty="0"/>
                        <a:t>Company</a:t>
                      </a:r>
                    </a:p>
                  </a:txBody>
                  <a:tcPr marT="45695" marB="45695"/>
                </a:tc>
                <a:tc>
                  <a:txBody>
                    <a:bodyPr/>
                    <a:lstStyle/>
                    <a:p>
                      <a:r>
                        <a:rPr lang="en-US" sz="1600" dirty="0" err="1"/>
                        <a:t>Product_Name</a:t>
                      </a:r>
                      <a:endParaRPr lang="en-US" sz="1600" dirty="0"/>
                    </a:p>
                  </a:txBody>
                  <a:tcPr marT="45695" marB="45695"/>
                </a:tc>
                <a:extLst>
                  <a:ext uri="{0D108BD9-81ED-4DB2-BD59-A6C34878D82A}">
                    <a16:rowId xmlns="" xmlns:a16="http://schemas.microsoft.com/office/drawing/2014/main" val="10000"/>
                  </a:ext>
                </a:extLst>
              </a:tr>
              <a:tr h="335227">
                <a:tc>
                  <a:txBody>
                    <a:bodyPr/>
                    <a:lstStyle/>
                    <a:p>
                      <a:r>
                        <a:rPr lang="en-US" sz="1600" dirty="0" err="1"/>
                        <a:t>Suneet</a:t>
                      </a:r>
                      <a:endParaRPr lang="en-US" sz="1600" dirty="0"/>
                    </a:p>
                  </a:txBody>
                  <a:tcPr marT="45695" marB="45695"/>
                </a:tc>
                <a:tc>
                  <a:txBody>
                    <a:bodyPr/>
                    <a:lstStyle/>
                    <a:p>
                      <a:r>
                        <a:rPr lang="en-US" sz="1600" dirty="0"/>
                        <a:t>ABC</a:t>
                      </a:r>
                    </a:p>
                  </a:txBody>
                  <a:tcPr marT="45695" marB="45695"/>
                </a:tc>
                <a:tc>
                  <a:txBody>
                    <a:bodyPr/>
                    <a:lstStyle/>
                    <a:p>
                      <a:r>
                        <a:rPr lang="en-US" sz="1600" dirty="0"/>
                        <a:t>Nut</a:t>
                      </a:r>
                    </a:p>
                  </a:txBody>
                  <a:tcPr marT="45695" marB="45695"/>
                </a:tc>
                <a:extLst>
                  <a:ext uri="{0D108BD9-81ED-4DB2-BD59-A6C34878D82A}">
                    <a16:rowId xmlns="" xmlns:a16="http://schemas.microsoft.com/office/drawing/2014/main" val="10001"/>
                  </a:ext>
                </a:extLst>
              </a:tr>
              <a:tr h="3352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Suneet</a:t>
                      </a:r>
                      <a:endParaRPr lang="en-US" sz="1600" dirty="0"/>
                    </a:p>
                  </a:txBody>
                  <a:tcPr marT="45695" marB="45695"/>
                </a:tc>
                <a:tc>
                  <a:txBody>
                    <a:bodyPr/>
                    <a:lstStyle/>
                    <a:p>
                      <a:r>
                        <a:rPr lang="en-US" sz="1600" dirty="0"/>
                        <a:t>ABC</a:t>
                      </a:r>
                    </a:p>
                  </a:txBody>
                  <a:tcPr marT="45695" marB="45695"/>
                </a:tc>
                <a:tc>
                  <a:txBody>
                    <a:bodyPr/>
                    <a:lstStyle/>
                    <a:p>
                      <a:r>
                        <a:rPr lang="en-US" sz="1600" dirty="0"/>
                        <a:t>Screw</a:t>
                      </a:r>
                    </a:p>
                  </a:txBody>
                  <a:tcPr marT="45695" marB="45695"/>
                </a:tc>
                <a:extLst>
                  <a:ext uri="{0D108BD9-81ED-4DB2-BD59-A6C34878D82A}">
                    <a16:rowId xmlns="" xmlns:a16="http://schemas.microsoft.com/office/drawing/2014/main" val="10002"/>
                  </a:ext>
                </a:extLst>
              </a:tr>
              <a:tr h="3352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Suneet</a:t>
                      </a:r>
                      <a:endParaRPr lang="en-US" sz="1600" dirty="0"/>
                    </a:p>
                  </a:txBody>
                  <a:tcPr marT="45695" marB="45695"/>
                </a:tc>
                <a:tc>
                  <a:txBody>
                    <a:bodyPr/>
                    <a:lstStyle/>
                    <a:p>
                      <a:r>
                        <a:rPr lang="en-US" sz="1600" dirty="0"/>
                        <a:t>ABC</a:t>
                      </a:r>
                    </a:p>
                  </a:txBody>
                  <a:tcPr marT="45695" marB="45695"/>
                </a:tc>
                <a:tc>
                  <a:txBody>
                    <a:bodyPr/>
                    <a:lstStyle/>
                    <a:p>
                      <a:r>
                        <a:rPr lang="en-US" sz="1600" dirty="0"/>
                        <a:t>Bolt</a:t>
                      </a:r>
                    </a:p>
                  </a:txBody>
                  <a:tcPr marT="45695" marB="45695"/>
                </a:tc>
                <a:extLst>
                  <a:ext uri="{0D108BD9-81ED-4DB2-BD59-A6C34878D82A}">
                    <a16:rowId xmlns="" xmlns:a16="http://schemas.microsoft.com/office/drawing/2014/main" val="10003"/>
                  </a:ext>
                </a:extLst>
              </a:tr>
              <a:tr h="3352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Suneet</a:t>
                      </a:r>
                      <a:endParaRPr lang="en-US" sz="1600" dirty="0"/>
                    </a:p>
                  </a:txBody>
                  <a:tcPr marT="45695" marB="45695"/>
                </a:tc>
                <a:tc>
                  <a:txBody>
                    <a:bodyPr/>
                    <a:lstStyle/>
                    <a:p>
                      <a:r>
                        <a:rPr lang="en-US" sz="1600" dirty="0"/>
                        <a:t>CDE</a:t>
                      </a:r>
                    </a:p>
                  </a:txBody>
                  <a:tcPr marT="45695" marB="45695"/>
                </a:tc>
                <a:tc>
                  <a:txBody>
                    <a:bodyPr/>
                    <a:lstStyle/>
                    <a:p>
                      <a:r>
                        <a:rPr lang="en-US" sz="1600" dirty="0"/>
                        <a:t>Bolt</a:t>
                      </a:r>
                    </a:p>
                  </a:txBody>
                  <a:tcPr marT="45695" marB="45695"/>
                </a:tc>
                <a:extLst>
                  <a:ext uri="{0D108BD9-81ED-4DB2-BD59-A6C34878D82A}">
                    <a16:rowId xmlns="" xmlns:a16="http://schemas.microsoft.com/office/drawing/2014/main" val="10004"/>
                  </a:ext>
                </a:extLst>
              </a:tr>
              <a:tr h="335227">
                <a:tc>
                  <a:txBody>
                    <a:bodyPr/>
                    <a:lstStyle/>
                    <a:p>
                      <a:r>
                        <a:rPr lang="en-US" sz="1600" dirty="0"/>
                        <a:t>Raj</a:t>
                      </a:r>
                    </a:p>
                  </a:txBody>
                  <a:tcPr marT="45695" marB="45695"/>
                </a:tc>
                <a:tc>
                  <a:txBody>
                    <a:bodyPr/>
                    <a:lstStyle/>
                    <a:p>
                      <a:r>
                        <a:rPr lang="en-US" sz="1600" dirty="0"/>
                        <a:t>ABC</a:t>
                      </a:r>
                    </a:p>
                  </a:txBody>
                  <a:tcPr marT="45695" marB="45695"/>
                </a:tc>
                <a:tc>
                  <a:txBody>
                    <a:bodyPr/>
                    <a:lstStyle/>
                    <a:p>
                      <a:r>
                        <a:rPr lang="en-US" sz="1600" dirty="0"/>
                        <a:t>Bolt</a:t>
                      </a:r>
                    </a:p>
                  </a:txBody>
                  <a:tcPr marT="45695" marB="45695"/>
                </a:tc>
                <a:extLst>
                  <a:ext uri="{0D108BD9-81ED-4DB2-BD59-A6C34878D82A}">
                    <a16:rowId xmlns="" xmlns:a16="http://schemas.microsoft.com/office/drawing/2014/main" val="10005"/>
                  </a:ext>
                </a:extLst>
              </a:tr>
            </a:tbl>
          </a:graphicData>
        </a:graphic>
      </p:graphicFrame>
      <p:pic>
        <p:nvPicPr>
          <p:cNvPr id="144423" name="Picture 9">
            <a:extLst>
              <a:ext uri="{FF2B5EF4-FFF2-40B4-BE49-F238E27FC236}">
                <a16:creationId xmlns="" xmlns:a16="http://schemas.microsoft.com/office/drawing/2014/main" id="{A9CDB0EF-914F-4197-A143-550E4668EA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5175">
                                            <p:txEl>
                                              <p:pRg st="0" end="0"/>
                                            </p:txEl>
                                          </p:spTgt>
                                        </p:tgtEl>
                                        <p:attrNameLst>
                                          <p:attrName>style.visibility</p:attrName>
                                        </p:attrNameLst>
                                      </p:cBhvr>
                                      <p:to>
                                        <p:strVal val="visible"/>
                                      </p:to>
                                    </p:set>
                                    <p:anim calcmode="lin" valueType="num">
                                      <p:cBhvr additive="base">
                                        <p:cTn id="7" dur="500" fill="hold"/>
                                        <p:tgtEl>
                                          <p:spTgt spid="1351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5175">
                                            <p:txEl>
                                              <p:pRg st="8" end="8"/>
                                            </p:txEl>
                                          </p:spTgt>
                                        </p:tgtEl>
                                        <p:attrNameLst>
                                          <p:attrName>style.visibility</p:attrName>
                                        </p:attrNameLst>
                                      </p:cBhvr>
                                      <p:to>
                                        <p:strVal val="visible"/>
                                      </p:to>
                                    </p:set>
                                    <p:anim calcmode="lin" valueType="num">
                                      <p:cBhvr additive="base">
                                        <p:cTn id="13" dur="500" fill="hold"/>
                                        <p:tgtEl>
                                          <p:spTgt spid="135175">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51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E72FFD5-C44A-4551-B5C1-6596FCB9C0DF}"/>
              </a:ext>
            </a:extLst>
          </p:cNvPr>
          <p:cNvSpPr>
            <a:spLocks noGrp="1"/>
          </p:cNvSpPr>
          <p:nvPr>
            <p:ph type="dt" sz="quarter" idx="10"/>
          </p:nvPr>
        </p:nvSpPr>
        <p:spPr/>
        <p:txBody>
          <a:bodyPr/>
          <a:lstStyle/>
          <a:p>
            <a:pPr>
              <a:defRPr/>
            </a:pPr>
            <a:fld id="{3B29BA50-8D8A-4107-B0E7-327E2B2FD21D}" type="datetime1">
              <a:rPr lang="en-US" smtClean="0"/>
              <a:t>10/12/2023</a:t>
            </a:fld>
            <a:endParaRPr lang="en-US"/>
          </a:p>
        </p:txBody>
      </p:sp>
      <p:sp>
        <p:nvSpPr>
          <p:cNvPr id="5" name="Footer Placeholder 4">
            <a:extLst>
              <a:ext uri="{FF2B5EF4-FFF2-40B4-BE49-F238E27FC236}">
                <a16:creationId xmlns="" xmlns:a16="http://schemas.microsoft.com/office/drawing/2014/main" id="{007F5E92-F0F1-4BE0-AF48-A1BAFE906403}"/>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38244" name="Slide Number Placeholder 5">
            <a:extLst>
              <a:ext uri="{FF2B5EF4-FFF2-40B4-BE49-F238E27FC236}">
                <a16:creationId xmlns="" xmlns:a16="http://schemas.microsoft.com/office/drawing/2014/main" id="{BFF92BBF-E5A3-4FCC-B4F3-54BE13860F9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A663F2-8503-4499-8E7F-251E54197AF7}" type="slidenum">
              <a:rPr lang="en-US" altLang="en-US" sz="1200" smtClean="0">
                <a:solidFill>
                  <a:srgbClr val="898989"/>
                </a:solidFill>
              </a:rPr>
              <a:pPr>
                <a:spcBef>
                  <a:spcPct val="0"/>
                </a:spcBef>
                <a:buFontTx/>
                <a:buNone/>
              </a:pPr>
              <a:t>137</a:t>
            </a:fld>
            <a:endParaRPr lang="en-US" altLang="en-US" sz="1200">
              <a:solidFill>
                <a:srgbClr val="898989"/>
              </a:solidFill>
            </a:endParaRPr>
          </a:p>
        </p:txBody>
      </p:sp>
      <p:sp>
        <p:nvSpPr>
          <p:cNvPr id="7" name="Title 1">
            <a:extLst>
              <a:ext uri="{FF2B5EF4-FFF2-40B4-BE49-F238E27FC236}">
                <a16:creationId xmlns="" xmlns:a16="http://schemas.microsoft.com/office/drawing/2014/main" id="{A44B7BDC-F316-4D4E-9BBF-8F01703749B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smtClean="0">
                <a:effectLst>
                  <a:outerShdw blurRad="38100" dist="38100" dir="2700000" algn="tl">
                    <a:srgbClr val="000000">
                      <a:alpha val="43137"/>
                    </a:srgbClr>
                  </a:outerShdw>
                </a:effectLst>
              </a:rPr>
              <a:t> SUMMARY 1-5 NF</a:t>
            </a:r>
            <a:endParaRPr lang="en-US" sz="3200" b="1" dirty="0">
              <a:effectLst>
                <a:outerShdw blurRad="38100" dist="38100" dir="2700000" algn="tl">
                  <a:srgbClr val="000000">
                    <a:alpha val="43137"/>
                  </a:srgbClr>
                </a:outerShdw>
              </a:effectLst>
            </a:endParaRPr>
          </a:p>
        </p:txBody>
      </p:sp>
      <p:pic>
        <p:nvPicPr>
          <p:cNvPr id="138246" name="Picture 2" descr="E:\NIET\Project\xLogo11.png.pagespeed.ic.pydHLuCQEZ.png">
            <a:extLst>
              <a:ext uri="{FF2B5EF4-FFF2-40B4-BE49-F238E27FC236}">
                <a16:creationId xmlns="" xmlns:a16="http://schemas.microsoft.com/office/drawing/2014/main" id="{93DF4B37-D149-4F81-A502-6FAB8231D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1" name="Content Placeholder 2">
            <a:extLst>
              <a:ext uri="{FF2B5EF4-FFF2-40B4-BE49-F238E27FC236}">
                <a16:creationId xmlns="" xmlns:a16="http://schemas.microsoft.com/office/drawing/2014/main" id="{80D84D39-E1FB-4917-AB5C-FD7134C2EE74}"/>
              </a:ext>
            </a:extLst>
          </p:cNvPr>
          <p:cNvSpPr>
            <a:spLocks noGrp="1"/>
          </p:cNvSpPr>
          <p:nvPr>
            <p:ph idx="1"/>
          </p:nvPr>
        </p:nvSpPr>
        <p:spPr>
          <a:xfrm>
            <a:off x="533400" y="1143000"/>
            <a:ext cx="8229600" cy="4953000"/>
          </a:xfrm>
        </p:spPr>
        <p:txBody>
          <a:bodyPr/>
          <a:lstStyle/>
          <a:p>
            <a:pPr marL="0" indent="0">
              <a:buNone/>
            </a:pPr>
            <a:r>
              <a:rPr lang="en-US" sz="2800" dirty="0"/>
              <a:t>O</a:t>
            </a:r>
            <a:r>
              <a:rPr lang="en-US" sz="2800" dirty="0" smtClean="0"/>
              <a:t>verall </a:t>
            </a:r>
            <a:r>
              <a:rPr lang="en-GB" sz="2800" dirty="0" smtClean="0"/>
              <a:t>Steps that </a:t>
            </a:r>
            <a:r>
              <a:rPr lang="en-GB" sz="2800" dirty="0"/>
              <a:t>can be done to achieve Normalization</a:t>
            </a:r>
            <a:r>
              <a:rPr lang="en-GB" sz="2800" dirty="0" smtClean="0"/>
              <a:t>:</a:t>
            </a:r>
          </a:p>
          <a:p>
            <a:pPr marL="0" indent="0">
              <a:buNone/>
            </a:pPr>
            <a:endParaRPr lang="en-GB" sz="2400" dirty="0"/>
          </a:p>
          <a:p>
            <a:r>
              <a:rPr lang="en-GB" sz="2400" dirty="0"/>
              <a:t>Remove </a:t>
            </a:r>
            <a:r>
              <a:rPr lang="en-GB" sz="2400" b="1" dirty="0"/>
              <a:t>repeating groups </a:t>
            </a:r>
            <a:r>
              <a:rPr lang="en-GB" sz="2400" dirty="0"/>
              <a:t>or to eliminate </a:t>
            </a:r>
            <a:r>
              <a:rPr lang="en-GB" sz="2400" b="1" dirty="0"/>
              <a:t>repeating groups</a:t>
            </a:r>
            <a:r>
              <a:rPr lang="en-GB" sz="2400" dirty="0"/>
              <a:t>.</a:t>
            </a:r>
          </a:p>
          <a:p>
            <a:r>
              <a:rPr lang="en-GB" sz="2400" dirty="0"/>
              <a:t>Eliminate or remove </a:t>
            </a:r>
            <a:r>
              <a:rPr lang="en-GB" sz="2400" b="1" dirty="0"/>
              <a:t>repeating data</a:t>
            </a:r>
            <a:r>
              <a:rPr lang="en-GB" sz="2400" dirty="0"/>
              <a:t>.</a:t>
            </a:r>
          </a:p>
          <a:p>
            <a:r>
              <a:rPr lang="en-GB" sz="2400" dirty="0"/>
              <a:t>Remove those </a:t>
            </a:r>
            <a:r>
              <a:rPr lang="en-GB" sz="2400" b="1" dirty="0"/>
              <a:t>columns</a:t>
            </a:r>
            <a:r>
              <a:rPr lang="en-GB" sz="2400" dirty="0"/>
              <a:t> that are </a:t>
            </a:r>
            <a:r>
              <a:rPr lang="en-GB" sz="2400" b="1" dirty="0"/>
              <a:t>not dependent on Key</a:t>
            </a:r>
            <a:r>
              <a:rPr lang="en-GB" sz="2400" dirty="0"/>
              <a:t>.</a:t>
            </a:r>
          </a:p>
          <a:p>
            <a:r>
              <a:rPr lang="en-GB" sz="2400" b="1" dirty="0"/>
              <a:t>Multiple relationship </a:t>
            </a:r>
            <a:r>
              <a:rPr lang="en-GB" sz="2400" dirty="0"/>
              <a:t>should be </a:t>
            </a:r>
            <a:r>
              <a:rPr lang="en-GB" sz="2400" b="1" dirty="0"/>
              <a:t>isolated</a:t>
            </a:r>
            <a:r>
              <a:rPr lang="en-GB" sz="2400" dirty="0"/>
              <a:t> independently.</a:t>
            </a:r>
          </a:p>
          <a:p>
            <a:r>
              <a:rPr lang="en-GB" sz="2400" dirty="0"/>
              <a:t>Isolate </a:t>
            </a:r>
            <a:r>
              <a:rPr lang="en-GB" sz="2400" b="1" dirty="0"/>
              <a:t>Semantically Related Multiple Relationships</a:t>
            </a:r>
          </a:p>
        </p:txBody>
      </p:sp>
      <p:pic>
        <p:nvPicPr>
          <p:cNvPr id="138248" name="Picture 7">
            <a:extLst>
              <a:ext uri="{FF2B5EF4-FFF2-40B4-BE49-F238E27FC236}">
                <a16:creationId xmlns="" xmlns:a16="http://schemas.microsoft.com/office/drawing/2014/main" id="{E038BEF9-B5ED-4735-8397-23E2E4E457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6176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9031">
                                            <p:txEl>
                                              <p:pRg st="0" end="0"/>
                                            </p:txEl>
                                          </p:spTgt>
                                        </p:tgtEl>
                                        <p:attrNameLst>
                                          <p:attrName>style.visibility</p:attrName>
                                        </p:attrNameLst>
                                      </p:cBhvr>
                                      <p:to>
                                        <p:strVal val="visible"/>
                                      </p:to>
                                    </p:set>
                                    <p:anim calcmode="lin" valueType="num">
                                      <p:cBhvr additive="base">
                                        <p:cTn id="7" dur="500" fill="hold"/>
                                        <p:tgtEl>
                                          <p:spTgt spid="1290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9031">
                                            <p:txEl>
                                              <p:pRg st="2" end="2"/>
                                            </p:txEl>
                                          </p:spTgt>
                                        </p:tgtEl>
                                        <p:attrNameLst>
                                          <p:attrName>style.visibility</p:attrName>
                                        </p:attrNameLst>
                                      </p:cBhvr>
                                      <p:to>
                                        <p:strVal val="visible"/>
                                      </p:to>
                                    </p:set>
                                    <p:anim calcmode="lin" valueType="num">
                                      <p:cBhvr additive="base">
                                        <p:cTn id="13" dur="500" fill="hold"/>
                                        <p:tgtEl>
                                          <p:spTgt spid="1290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9031">
                                            <p:txEl>
                                              <p:pRg st="3" end="3"/>
                                            </p:txEl>
                                          </p:spTgt>
                                        </p:tgtEl>
                                        <p:attrNameLst>
                                          <p:attrName>style.visibility</p:attrName>
                                        </p:attrNameLst>
                                      </p:cBhvr>
                                      <p:to>
                                        <p:strVal val="visible"/>
                                      </p:to>
                                    </p:set>
                                    <p:anim calcmode="lin" valueType="num">
                                      <p:cBhvr additive="base">
                                        <p:cTn id="19" dur="500" fill="hold"/>
                                        <p:tgtEl>
                                          <p:spTgt spid="1290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90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9031">
                                            <p:txEl>
                                              <p:pRg st="4" end="4"/>
                                            </p:txEl>
                                          </p:spTgt>
                                        </p:tgtEl>
                                        <p:attrNameLst>
                                          <p:attrName>style.visibility</p:attrName>
                                        </p:attrNameLst>
                                      </p:cBhvr>
                                      <p:to>
                                        <p:strVal val="visible"/>
                                      </p:to>
                                    </p:set>
                                    <p:anim calcmode="lin" valueType="num">
                                      <p:cBhvr additive="base">
                                        <p:cTn id="25" dur="500" fill="hold"/>
                                        <p:tgtEl>
                                          <p:spTgt spid="1290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90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9031">
                                            <p:txEl>
                                              <p:pRg st="5" end="5"/>
                                            </p:txEl>
                                          </p:spTgt>
                                        </p:tgtEl>
                                        <p:attrNameLst>
                                          <p:attrName>style.visibility</p:attrName>
                                        </p:attrNameLst>
                                      </p:cBhvr>
                                      <p:to>
                                        <p:strVal val="visible"/>
                                      </p:to>
                                    </p:set>
                                    <p:anim calcmode="lin" valueType="num">
                                      <p:cBhvr additive="base">
                                        <p:cTn id="31" dur="500" fill="hold"/>
                                        <p:tgtEl>
                                          <p:spTgt spid="12903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90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9031">
                                            <p:txEl>
                                              <p:pRg st="6" end="6"/>
                                            </p:txEl>
                                          </p:spTgt>
                                        </p:tgtEl>
                                        <p:attrNameLst>
                                          <p:attrName>style.visibility</p:attrName>
                                        </p:attrNameLst>
                                      </p:cBhvr>
                                      <p:to>
                                        <p:strVal val="visible"/>
                                      </p:to>
                                    </p:set>
                                    <p:anim calcmode="lin" valueType="num">
                                      <p:cBhvr additive="base">
                                        <p:cTn id="37" dur="500" fill="hold"/>
                                        <p:tgtEl>
                                          <p:spTgt spid="12903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90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2D98667-AB52-467D-85B9-81D551F07720}"/>
              </a:ext>
            </a:extLst>
          </p:cNvPr>
          <p:cNvSpPr>
            <a:spLocks noGrp="1"/>
          </p:cNvSpPr>
          <p:nvPr>
            <p:ph type="dt" sz="quarter" idx="10"/>
          </p:nvPr>
        </p:nvSpPr>
        <p:spPr/>
        <p:txBody>
          <a:bodyPr/>
          <a:lstStyle/>
          <a:p>
            <a:pPr>
              <a:defRPr/>
            </a:pPr>
            <a:fld id="{76E7878A-AE72-4A91-83E6-28376C6A7D8F}" type="datetime1">
              <a:rPr lang="en-US" smtClean="0"/>
              <a:t>10/12/2023</a:t>
            </a:fld>
            <a:endParaRPr lang="en-US"/>
          </a:p>
        </p:txBody>
      </p:sp>
      <p:sp>
        <p:nvSpPr>
          <p:cNvPr id="5" name="Footer Placeholder 4">
            <a:extLst>
              <a:ext uri="{FF2B5EF4-FFF2-40B4-BE49-F238E27FC236}">
                <a16:creationId xmlns="" xmlns:a16="http://schemas.microsoft.com/office/drawing/2014/main" id="{249CEA78-308C-4B87-A0A8-E8F683AB245F}"/>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39268" name="Slide Number Placeholder 5">
            <a:extLst>
              <a:ext uri="{FF2B5EF4-FFF2-40B4-BE49-F238E27FC236}">
                <a16:creationId xmlns="" xmlns:a16="http://schemas.microsoft.com/office/drawing/2014/main" id="{B79F6AE3-4398-4319-8104-0132ED1ADD6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1ECC769-0F5D-485D-90CF-4B3B6BB7EED8}" type="slidenum">
              <a:rPr lang="en-US" altLang="en-US" sz="1200" smtClean="0">
                <a:solidFill>
                  <a:srgbClr val="898989"/>
                </a:solidFill>
              </a:rPr>
              <a:pPr>
                <a:spcBef>
                  <a:spcPct val="0"/>
                </a:spcBef>
                <a:buFontTx/>
                <a:buNone/>
              </a:pPr>
              <a:t>138</a:t>
            </a:fld>
            <a:endParaRPr lang="en-US" altLang="en-US" sz="1200">
              <a:solidFill>
                <a:srgbClr val="898989"/>
              </a:solidFill>
            </a:endParaRPr>
          </a:p>
        </p:txBody>
      </p:sp>
      <p:sp>
        <p:nvSpPr>
          <p:cNvPr id="7" name="Title 1">
            <a:extLst>
              <a:ext uri="{FF2B5EF4-FFF2-40B4-BE49-F238E27FC236}">
                <a16:creationId xmlns="" xmlns:a16="http://schemas.microsoft.com/office/drawing/2014/main" id="{01D0925A-3AE8-4047-81B4-E3940FC6B00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smtClean="0">
                <a:effectLst>
                  <a:outerShdw blurRad="38100" dist="38100" dir="2700000" algn="tl">
                    <a:srgbClr val="000000">
                      <a:alpha val="43137"/>
                    </a:srgbClr>
                  </a:outerShdw>
                </a:effectLst>
              </a:rPr>
              <a:t>Sixth</a:t>
            </a:r>
            <a:r>
              <a:rPr lang="en-US" sz="3200" b="1" dirty="0" smtClean="0">
                <a:effectLst>
                  <a:outerShdw blurRad="38100" dist="38100" dir="2700000" algn="tl">
                    <a:srgbClr val="000000">
                      <a:alpha val="43137"/>
                    </a:srgbClr>
                  </a:outerShdw>
                </a:effectLst>
              </a:rPr>
              <a:t> </a:t>
            </a:r>
            <a:r>
              <a:rPr lang="en-US" sz="3200" b="1" dirty="0">
                <a:effectLst>
                  <a:outerShdw blurRad="38100" dist="38100" dir="2700000" algn="tl">
                    <a:srgbClr val="000000">
                      <a:alpha val="43137"/>
                    </a:srgbClr>
                  </a:outerShdw>
                </a:effectLst>
              </a:rPr>
              <a:t>Normal </a:t>
            </a:r>
            <a:r>
              <a:rPr lang="en-US" sz="3200" b="1" dirty="0" smtClean="0">
                <a:effectLst>
                  <a:outerShdw blurRad="38100" dist="38100" dir="2700000" algn="tl">
                    <a:srgbClr val="000000">
                      <a:alpha val="43137"/>
                    </a:srgbClr>
                  </a:outerShdw>
                </a:effectLst>
              </a:rPr>
              <a:t>Form- DKNF (6NF)</a:t>
            </a:r>
            <a:endParaRPr lang="en-US" sz="3200" b="1" dirty="0">
              <a:effectLst>
                <a:outerShdw blurRad="38100" dist="38100" dir="2700000" algn="tl">
                  <a:srgbClr val="000000">
                    <a:alpha val="43137"/>
                  </a:srgbClr>
                </a:outerShdw>
              </a:effectLst>
            </a:endParaRPr>
          </a:p>
        </p:txBody>
      </p:sp>
      <p:pic>
        <p:nvPicPr>
          <p:cNvPr id="139270" name="Picture 2" descr="E:\NIET\Project\xLogo11.png.pagespeed.ic.pydHLuCQEZ.png">
            <a:extLst>
              <a:ext uri="{FF2B5EF4-FFF2-40B4-BE49-F238E27FC236}">
                <a16:creationId xmlns="" xmlns:a16="http://schemas.microsoft.com/office/drawing/2014/main" id="{33BF82A3-7C24-41C7-934F-DDE87B539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71" name="Content Placeholder 2">
            <a:extLst>
              <a:ext uri="{FF2B5EF4-FFF2-40B4-BE49-F238E27FC236}">
                <a16:creationId xmlns="" xmlns:a16="http://schemas.microsoft.com/office/drawing/2014/main" id="{49359A33-3460-4075-ADC0-2ACFB946F4EF}"/>
              </a:ext>
            </a:extLst>
          </p:cNvPr>
          <p:cNvSpPr>
            <a:spLocks noGrp="1"/>
          </p:cNvSpPr>
          <p:nvPr>
            <p:ph idx="1"/>
          </p:nvPr>
        </p:nvSpPr>
        <p:spPr>
          <a:xfrm>
            <a:off x="533400" y="1143000"/>
            <a:ext cx="8229600" cy="5257800"/>
          </a:xfrm>
        </p:spPr>
        <p:txBody>
          <a:bodyPr/>
          <a:lstStyle/>
          <a:p>
            <a:pPr algn="just">
              <a:buNone/>
            </a:pPr>
            <a:r>
              <a:rPr lang="en-US" altLang="en-US" sz="2400" dirty="0"/>
              <a:t>	</a:t>
            </a:r>
            <a:r>
              <a:rPr lang="en-GB" sz="2400" dirty="0"/>
              <a:t>The basic idea behind the </a:t>
            </a:r>
            <a:r>
              <a:rPr lang="en-GB" sz="2400" b="1" i="1" dirty="0" smtClean="0"/>
              <a:t>DKNF </a:t>
            </a:r>
            <a:r>
              <a:rPr lang="en-GB" sz="2400" i="1" dirty="0" smtClean="0"/>
              <a:t>(Domain key normal form)</a:t>
            </a:r>
            <a:r>
              <a:rPr lang="en-GB" sz="2400" dirty="0"/>
              <a:t> is to specify the normal form that takes into account all the possible dependencies and constraints. </a:t>
            </a:r>
            <a:endParaRPr lang="en-GB" sz="2400" dirty="0" smtClean="0"/>
          </a:p>
          <a:p>
            <a:pPr algn="just">
              <a:buNone/>
            </a:pPr>
            <a:r>
              <a:rPr lang="en-GB" sz="2400" dirty="0" smtClean="0"/>
              <a:t>	</a:t>
            </a:r>
            <a:r>
              <a:rPr lang="en-GB" sz="2400" b="1" dirty="0" smtClean="0"/>
              <a:t>DKNF</a:t>
            </a:r>
            <a:r>
              <a:rPr lang="en-GB" sz="2400" dirty="0" smtClean="0"/>
              <a:t> </a:t>
            </a:r>
            <a:r>
              <a:rPr lang="en-GB" sz="2400" dirty="0"/>
              <a:t>is a normal form used in database normalization which requires that the database contains no constraints other than domain constraints and key constraints</a:t>
            </a:r>
            <a:r>
              <a:rPr lang="en-GB" sz="2400" dirty="0" smtClean="0"/>
              <a:t>.</a:t>
            </a:r>
          </a:p>
          <a:p>
            <a:pPr algn="ctr">
              <a:buNone/>
            </a:pPr>
            <a:r>
              <a:rPr lang="en-GB" altLang="en-US" sz="2000" dirty="0" smtClean="0"/>
              <a:t>OR</a:t>
            </a:r>
            <a:endParaRPr lang="en-US" altLang="en-US" sz="2000" dirty="0"/>
          </a:p>
          <a:p>
            <a:pPr algn="just">
              <a:buNone/>
            </a:pPr>
            <a:r>
              <a:rPr lang="en-US" altLang="en-US" sz="2400" dirty="0"/>
              <a:t>	</a:t>
            </a:r>
            <a:r>
              <a:rPr lang="en-GB" altLang="en-US" sz="2400" dirty="0"/>
              <a:t>A</a:t>
            </a:r>
            <a:r>
              <a:rPr lang="en-GB" sz="2400" dirty="0" smtClean="0"/>
              <a:t> </a:t>
            </a:r>
            <a:r>
              <a:rPr lang="en-GB" sz="2400" dirty="0"/>
              <a:t>relation schema is said to be in </a:t>
            </a:r>
            <a:r>
              <a:rPr lang="en-GB" sz="2400" b="1" dirty="0"/>
              <a:t>DKNF</a:t>
            </a:r>
            <a:r>
              <a:rPr lang="en-GB" sz="2400" dirty="0"/>
              <a:t> only if all the constraints and dependencies that should hold on the valid relation state can be enforced simply by enforcing the domain constraints and the key constraints on the relation.</a:t>
            </a:r>
            <a:endParaRPr lang="en-US" altLang="en-US" sz="2200" dirty="0"/>
          </a:p>
        </p:txBody>
      </p:sp>
      <p:pic>
        <p:nvPicPr>
          <p:cNvPr id="139272" name="Picture 7">
            <a:extLst>
              <a:ext uri="{FF2B5EF4-FFF2-40B4-BE49-F238E27FC236}">
                <a16:creationId xmlns="" xmlns:a16="http://schemas.microsoft.com/office/drawing/2014/main" id="{C18A8AF7-3F11-4E3C-8ABE-4F617DD50D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780396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2D98667-AB52-467D-85B9-81D551F07720}"/>
              </a:ext>
            </a:extLst>
          </p:cNvPr>
          <p:cNvSpPr>
            <a:spLocks noGrp="1"/>
          </p:cNvSpPr>
          <p:nvPr>
            <p:ph type="dt" sz="quarter" idx="10"/>
          </p:nvPr>
        </p:nvSpPr>
        <p:spPr/>
        <p:txBody>
          <a:bodyPr/>
          <a:lstStyle/>
          <a:p>
            <a:pPr>
              <a:defRPr/>
            </a:pPr>
            <a:fld id="{76E7878A-AE72-4A91-83E6-28376C6A7D8F}" type="datetime1">
              <a:rPr lang="en-US" smtClean="0"/>
              <a:t>10/12/2023</a:t>
            </a:fld>
            <a:endParaRPr lang="en-US"/>
          </a:p>
        </p:txBody>
      </p:sp>
      <p:sp>
        <p:nvSpPr>
          <p:cNvPr id="5" name="Footer Placeholder 4">
            <a:extLst>
              <a:ext uri="{FF2B5EF4-FFF2-40B4-BE49-F238E27FC236}">
                <a16:creationId xmlns="" xmlns:a16="http://schemas.microsoft.com/office/drawing/2014/main" id="{249CEA78-308C-4B87-A0A8-E8F683AB245F}"/>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39268" name="Slide Number Placeholder 5">
            <a:extLst>
              <a:ext uri="{FF2B5EF4-FFF2-40B4-BE49-F238E27FC236}">
                <a16:creationId xmlns="" xmlns:a16="http://schemas.microsoft.com/office/drawing/2014/main" id="{B79F6AE3-4398-4319-8104-0132ED1ADD6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1ECC769-0F5D-485D-90CF-4B3B6BB7EED8}" type="slidenum">
              <a:rPr lang="en-US" altLang="en-US" sz="1200" smtClean="0">
                <a:solidFill>
                  <a:srgbClr val="898989"/>
                </a:solidFill>
              </a:rPr>
              <a:pPr>
                <a:spcBef>
                  <a:spcPct val="0"/>
                </a:spcBef>
                <a:buFontTx/>
                <a:buNone/>
              </a:pPr>
              <a:t>139</a:t>
            </a:fld>
            <a:endParaRPr lang="en-US" altLang="en-US" sz="1200">
              <a:solidFill>
                <a:srgbClr val="898989"/>
              </a:solidFill>
            </a:endParaRPr>
          </a:p>
        </p:txBody>
      </p:sp>
      <p:sp>
        <p:nvSpPr>
          <p:cNvPr id="7" name="Title 1">
            <a:extLst>
              <a:ext uri="{FF2B5EF4-FFF2-40B4-BE49-F238E27FC236}">
                <a16:creationId xmlns="" xmlns:a16="http://schemas.microsoft.com/office/drawing/2014/main" id="{01D0925A-3AE8-4047-81B4-E3940FC6B00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smtClean="0">
                <a:effectLst>
                  <a:outerShdw blurRad="38100" dist="38100" dir="2700000" algn="tl">
                    <a:srgbClr val="000000">
                      <a:alpha val="43137"/>
                    </a:srgbClr>
                  </a:outerShdw>
                </a:effectLst>
              </a:rPr>
              <a:t>Sixth</a:t>
            </a:r>
            <a:r>
              <a:rPr lang="en-US" sz="3200" b="1" dirty="0" smtClean="0">
                <a:effectLst>
                  <a:outerShdw blurRad="38100" dist="38100" dir="2700000" algn="tl">
                    <a:srgbClr val="000000">
                      <a:alpha val="43137"/>
                    </a:srgbClr>
                  </a:outerShdw>
                </a:effectLst>
              </a:rPr>
              <a:t> </a:t>
            </a:r>
            <a:r>
              <a:rPr lang="en-US" sz="3200" b="1" dirty="0">
                <a:effectLst>
                  <a:outerShdw blurRad="38100" dist="38100" dir="2700000" algn="tl">
                    <a:srgbClr val="000000">
                      <a:alpha val="43137"/>
                    </a:srgbClr>
                  </a:outerShdw>
                </a:effectLst>
              </a:rPr>
              <a:t>Normal </a:t>
            </a:r>
            <a:r>
              <a:rPr lang="en-US" sz="3200" b="1" dirty="0" smtClean="0">
                <a:effectLst>
                  <a:outerShdw blurRad="38100" dist="38100" dir="2700000" algn="tl">
                    <a:srgbClr val="000000">
                      <a:alpha val="43137"/>
                    </a:srgbClr>
                  </a:outerShdw>
                </a:effectLst>
              </a:rPr>
              <a:t>Form- DKNF (6NF)</a:t>
            </a:r>
            <a:endParaRPr lang="en-US" sz="3200" b="1" dirty="0">
              <a:effectLst>
                <a:outerShdw blurRad="38100" dist="38100" dir="2700000" algn="tl">
                  <a:srgbClr val="000000">
                    <a:alpha val="43137"/>
                  </a:srgbClr>
                </a:outerShdw>
              </a:effectLst>
            </a:endParaRPr>
          </a:p>
        </p:txBody>
      </p:sp>
      <p:pic>
        <p:nvPicPr>
          <p:cNvPr id="139270" name="Picture 2" descr="E:\NIET\Project\xLogo11.png.pagespeed.ic.pydHLuCQEZ.png">
            <a:extLst>
              <a:ext uri="{FF2B5EF4-FFF2-40B4-BE49-F238E27FC236}">
                <a16:creationId xmlns="" xmlns:a16="http://schemas.microsoft.com/office/drawing/2014/main" id="{33BF82A3-7C24-41C7-934F-DDE87B539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71" name="Content Placeholder 2">
            <a:extLst>
              <a:ext uri="{FF2B5EF4-FFF2-40B4-BE49-F238E27FC236}">
                <a16:creationId xmlns="" xmlns:a16="http://schemas.microsoft.com/office/drawing/2014/main" id="{49359A33-3460-4075-ADC0-2ACFB946F4EF}"/>
              </a:ext>
            </a:extLst>
          </p:cNvPr>
          <p:cNvSpPr>
            <a:spLocks noGrp="1"/>
          </p:cNvSpPr>
          <p:nvPr>
            <p:ph idx="1"/>
          </p:nvPr>
        </p:nvSpPr>
        <p:spPr>
          <a:xfrm>
            <a:off x="533400" y="836613"/>
            <a:ext cx="8229600" cy="5564187"/>
          </a:xfrm>
        </p:spPr>
        <p:txBody>
          <a:bodyPr/>
          <a:lstStyle/>
          <a:p>
            <a:pPr algn="just">
              <a:buNone/>
            </a:pPr>
            <a:r>
              <a:rPr lang="en-US" altLang="en-US" sz="2400" dirty="0"/>
              <a:t>	</a:t>
            </a:r>
            <a:r>
              <a:rPr lang="en-GB" sz="2000" b="1" dirty="0"/>
              <a:t>Reason to use DKNF are as follows</a:t>
            </a:r>
            <a:r>
              <a:rPr lang="en-GB" sz="2000" b="1" dirty="0" smtClean="0"/>
              <a:t>:</a:t>
            </a:r>
          </a:p>
          <a:p>
            <a:pPr lvl="1"/>
            <a:r>
              <a:rPr lang="en-GB" sz="1800" dirty="0"/>
              <a:t>To avoid general constraints in the database that are not clear key constraints.</a:t>
            </a:r>
          </a:p>
          <a:p>
            <a:pPr lvl="1"/>
            <a:r>
              <a:rPr lang="en-GB" sz="1800" dirty="0"/>
              <a:t>Most database can easily test or check key constraints on attributes</a:t>
            </a:r>
            <a:r>
              <a:rPr lang="en-GB" sz="1800" dirty="0" smtClean="0"/>
              <a:t>.</a:t>
            </a:r>
          </a:p>
          <a:p>
            <a:pPr marL="457200" lvl="1" indent="0">
              <a:buNone/>
            </a:pPr>
            <a:r>
              <a:rPr lang="en-GB" sz="1600" dirty="0"/>
              <a:t>However, because of the difficulty of including complex constraints in a DKNF relation its practical utility is limited means that they are not in practical use, since it may be quite difficult to specify general integrity </a:t>
            </a:r>
            <a:r>
              <a:rPr lang="en-GB" sz="1600" dirty="0" smtClean="0"/>
              <a:t>constraints.</a:t>
            </a:r>
            <a:endParaRPr lang="en-GB" sz="1600" dirty="0"/>
          </a:p>
          <a:p>
            <a:pPr algn="just">
              <a:buNone/>
            </a:pPr>
            <a:r>
              <a:rPr lang="en-US" altLang="en-US" sz="2200" dirty="0" smtClean="0"/>
              <a:t>      </a:t>
            </a:r>
            <a:r>
              <a:rPr lang="en-GB" sz="1800" b="1" dirty="0" smtClean="0"/>
              <a:t>Let’s </a:t>
            </a:r>
            <a:r>
              <a:rPr lang="en-GB" sz="1800" b="1" dirty="0"/>
              <a:t>understand this by taking an example</a:t>
            </a:r>
            <a:r>
              <a:rPr lang="en-GB" sz="1800" b="1" dirty="0" smtClean="0"/>
              <a:t>:</a:t>
            </a:r>
          </a:p>
          <a:p>
            <a:pPr algn="just">
              <a:buNone/>
            </a:pPr>
            <a:r>
              <a:rPr lang="en-GB" sz="1800" dirty="0"/>
              <a:t> </a:t>
            </a:r>
            <a:r>
              <a:rPr lang="en-GB" sz="1800" b="1" dirty="0"/>
              <a:t>	</a:t>
            </a:r>
            <a:r>
              <a:rPr lang="en-GB" sz="1800" b="1" dirty="0" smtClean="0"/>
              <a:t>	</a:t>
            </a:r>
            <a:r>
              <a:rPr lang="en-GB" sz="1800" dirty="0"/>
              <a:t> Consider relations CAR (MAKE, vin#) and MANUFACTURE (vin#, country), Where vin# represents the vehicle identification number ‘country’ represents the name of the country where it is manufactured. A general constraint may be of the following form: If the MAKE is either ‘HONDA’ or ‘MARUTI’ then the first character of the vin# is a ‘B’ If the country of manufacture is ‘INDIA’ If the MAKE is ‘FORD’ or ‘ACCURA’, the second character of the vin# is a ‘B” if the country of manufacture is ‘INDIA’. There is no simplified way to represent such constraints short of writing a procedure or general assertion to test them. Hence such a procedure needs to enforce an appropriate integrity constraint. However, transforming a higher normal form into domain/key normal form is not always a dependency-preserving transformation and these are not possible always.</a:t>
            </a:r>
            <a:endParaRPr lang="en-US" altLang="en-US" sz="1800" dirty="0"/>
          </a:p>
        </p:txBody>
      </p:sp>
      <p:pic>
        <p:nvPicPr>
          <p:cNvPr id="139272" name="Picture 7">
            <a:extLst>
              <a:ext uri="{FF2B5EF4-FFF2-40B4-BE49-F238E27FC236}">
                <a16:creationId xmlns="" xmlns:a16="http://schemas.microsoft.com/office/drawing/2014/main" id="{C18A8AF7-3F11-4E3C-8ABE-4F617DD50D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2286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AE6D8CD-4245-48FE-868D-1EB11D3FADC4}"/>
              </a:ext>
            </a:extLst>
          </p:cNvPr>
          <p:cNvSpPr>
            <a:spLocks noGrp="1"/>
          </p:cNvSpPr>
          <p:nvPr>
            <p:ph type="dt" sz="quarter" idx="10"/>
          </p:nvPr>
        </p:nvSpPr>
        <p:spPr/>
        <p:txBody>
          <a:bodyPr/>
          <a:lstStyle/>
          <a:p>
            <a:pPr>
              <a:defRPr/>
            </a:pPr>
            <a:fld id="{6A5141A6-FD91-4291-ABA9-B151CE67AC1C}" type="datetime1">
              <a:rPr lang="en-US" smtClean="0"/>
              <a:t>10/12/2023</a:t>
            </a:fld>
            <a:endParaRPr lang="en-US"/>
          </a:p>
        </p:txBody>
      </p:sp>
      <p:sp>
        <p:nvSpPr>
          <p:cNvPr id="5" name="Footer Placeholder 4">
            <a:extLst>
              <a:ext uri="{FF2B5EF4-FFF2-40B4-BE49-F238E27FC236}">
                <a16:creationId xmlns="" xmlns:a16="http://schemas.microsoft.com/office/drawing/2014/main" id="{9A2DCD25-9965-42F9-9E12-DB2FE51CA4D6}"/>
              </a:ext>
            </a:extLst>
          </p:cNvPr>
          <p:cNvSpPr>
            <a:spLocks noGrp="1"/>
          </p:cNvSpPr>
          <p:nvPr>
            <p:ph type="ftr" sz="quarter" idx="11"/>
          </p:nvPr>
        </p:nvSpPr>
        <p:spPr>
          <a:xfrm>
            <a:off x="2195513" y="6356350"/>
            <a:ext cx="5761037" cy="365125"/>
          </a:xfrm>
        </p:spPr>
        <p:txBody>
          <a:bodyPr/>
          <a:lstStyle/>
          <a:p>
            <a:pPr>
              <a:defRPr/>
            </a:pPr>
            <a:r>
              <a:rPr lang="en-IN" smtClean="0"/>
              <a:t>Sana Anjum      DBMS             Unit-3</a:t>
            </a:r>
            <a:endParaRPr lang="en-US"/>
          </a:p>
        </p:txBody>
      </p:sp>
      <p:sp>
        <p:nvSpPr>
          <p:cNvPr id="18436" name="Slide Number Placeholder 5">
            <a:extLst>
              <a:ext uri="{FF2B5EF4-FFF2-40B4-BE49-F238E27FC236}">
                <a16:creationId xmlns="" xmlns:a16="http://schemas.microsoft.com/office/drawing/2014/main" id="{698E49E4-9889-460A-8014-EE0B627723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91A77D-B626-4A36-988B-D2729A3EA551}" type="slidenum">
              <a:rPr lang="en-US" altLang="en-US" sz="1200" smtClean="0">
                <a:solidFill>
                  <a:srgbClr val="898989"/>
                </a:solidFill>
              </a:rPr>
              <a:pPr>
                <a:spcBef>
                  <a:spcPct val="0"/>
                </a:spcBef>
                <a:buFontTx/>
                <a:buNone/>
              </a:pPr>
              <a:t>14</a:t>
            </a:fld>
            <a:endParaRPr lang="en-US" altLang="en-US" sz="1200">
              <a:solidFill>
                <a:srgbClr val="898989"/>
              </a:solidFill>
            </a:endParaRPr>
          </a:p>
        </p:txBody>
      </p:sp>
      <p:sp>
        <p:nvSpPr>
          <p:cNvPr id="8" name="Title 1">
            <a:extLst>
              <a:ext uri="{FF2B5EF4-FFF2-40B4-BE49-F238E27FC236}">
                <a16:creationId xmlns="" xmlns:a16="http://schemas.microsoft.com/office/drawing/2014/main" id="{D88FC7AA-E42A-4110-84D9-B26825CC300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Program Educational Objectives (PEOs)</a:t>
            </a:r>
          </a:p>
        </p:txBody>
      </p:sp>
      <p:pic>
        <p:nvPicPr>
          <p:cNvPr id="18438" name="Picture 8">
            <a:extLst>
              <a:ext uri="{FF2B5EF4-FFF2-40B4-BE49-F238E27FC236}">
                <a16:creationId xmlns="" xmlns:a16="http://schemas.microsoft.com/office/drawing/2014/main" id="{D91CC9C8-33F7-4203-9C95-EA10EF4FD4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43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6">
            <a:extLst>
              <a:ext uri="{FF2B5EF4-FFF2-40B4-BE49-F238E27FC236}">
                <a16:creationId xmlns="" xmlns:a16="http://schemas.microsoft.com/office/drawing/2014/main" id="{BA1EB934-2E5D-41F3-8BAF-C25641EA9656}"/>
              </a:ext>
            </a:extLst>
          </p:cNvPr>
          <p:cNvSpPr>
            <a:spLocks noChangeArrowheads="1"/>
          </p:cNvSpPr>
          <p:nvPr/>
        </p:nvSpPr>
        <p:spPr bwMode="auto">
          <a:xfrm>
            <a:off x="179388" y="1412875"/>
            <a:ext cx="896461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800" b="1">
                <a:latin typeface="Arial" panose="020B0604020202020204" pitchFamily="34" charset="0"/>
              </a:rPr>
              <a:t>PEO1:</a:t>
            </a:r>
            <a:r>
              <a:rPr lang="en-IN" altLang="en-US" sz="1800">
                <a:latin typeface="Arial" panose="020B0604020202020204" pitchFamily="34" charset="0"/>
              </a:rPr>
              <a:t> Able to apply sound knowledge in the field of information technology to fulfill the needs of IT industry.</a:t>
            </a:r>
          </a:p>
          <a:p>
            <a:pPr>
              <a:spcBef>
                <a:spcPct val="0"/>
              </a:spcBef>
              <a:buFontTx/>
              <a:buNone/>
            </a:pPr>
            <a:r>
              <a:rPr lang="en-IN" altLang="en-US" sz="1800" b="1">
                <a:latin typeface="Arial" panose="020B0604020202020204" pitchFamily="34" charset="0"/>
              </a:rPr>
              <a:t>PEO2:</a:t>
            </a:r>
            <a:r>
              <a:rPr lang="en-IN" altLang="en-US" sz="1800">
                <a:latin typeface="Arial" panose="020B0604020202020204" pitchFamily="34" charset="0"/>
              </a:rPr>
              <a:t> Able to design innovative and interdisciplinary systems through latest digital technologies.</a:t>
            </a:r>
          </a:p>
          <a:p>
            <a:pPr>
              <a:spcBef>
                <a:spcPct val="0"/>
              </a:spcBef>
              <a:buFontTx/>
              <a:buNone/>
            </a:pPr>
            <a:r>
              <a:rPr lang="en-IN" altLang="en-US" sz="1800" b="1">
                <a:latin typeface="Arial" panose="020B0604020202020204" pitchFamily="34" charset="0"/>
              </a:rPr>
              <a:t>PEO3:</a:t>
            </a:r>
            <a:r>
              <a:rPr lang="en-IN" altLang="en-US" sz="1800">
                <a:latin typeface="Arial" panose="020B0604020202020204" pitchFamily="34" charset="0"/>
              </a:rPr>
              <a:t> Able to inculcate professional ethics, team work and leadership for serving the society.</a:t>
            </a:r>
          </a:p>
          <a:p>
            <a:pPr>
              <a:spcBef>
                <a:spcPct val="0"/>
              </a:spcBef>
              <a:buFontTx/>
              <a:buNone/>
            </a:pPr>
            <a:r>
              <a:rPr lang="en-IN" altLang="en-US" sz="1800" b="1">
                <a:latin typeface="Arial" panose="020B0604020202020204" pitchFamily="34" charset="0"/>
              </a:rPr>
              <a:t>PEO4:</a:t>
            </a:r>
            <a:r>
              <a:rPr lang="en-IN" altLang="en-US" sz="1800">
                <a:latin typeface="Arial" panose="020B0604020202020204" pitchFamily="34" charset="0"/>
              </a:rPr>
              <a:t> Able to inculcate lifelong learning in the field of computing for successful career in organizations and R&amp;D sectors. </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2D98667-AB52-467D-85B9-81D551F07720}"/>
              </a:ext>
            </a:extLst>
          </p:cNvPr>
          <p:cNvSpPr>
            <a:spLocks noGrp="1"/>
          </p:cNvSpPr>
          <p:nvPr>
            <p:ph type="dt" sz="quarter" idx="10"/>
          </p:nvPr>
        </p:nvSpPr>
        <p:spPr/>
        <p:txBody>
          <a:bodyPr/>
          <a:lstStyle/>
          <a:p>
            <a:pPr>
              <a:defRPr/>
            </a:pPr>
            <a:fld id="{76E7878A-AE72-4A91-83E6-28376C6A7D8F}" type="datetime1">
              <a:rPr lang="en-US" smtClean="0"/>
              <a:t>10/12/2023</a:t>
            </a:fld>
            <a:endParaRPr lang="en-US"/>
          </a:p>
        </p:txBody>
      </p:sp>
      <p:sp>
        <p:nvSpPr>
          <p:cNvPr id="5" name="Footer Placeholder 4">
            <a:extLst>
              <a:ext uri="{FF2B5EF4-FFF2-40B4-BE49-F238E27FC236}">
                <a16:creationId xmlns="" xmlns:a16="http://schemas.microsoft.com/office/drawing/2014/main" id="{249CEA78-308C-4B87-A0A8-E8F683AB245F}"/>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39268" name="Slide Number Placeholder 5">
            <a:extLst>
              <a:ext uri="{FF2B5EF4-FFF2-40B4-BE49-F238E27FC236}">
                <a16:creationId xmlns="" xmlns:a16="http://schemas.microsoft.com/office/drawing/2014/main" id="{B79F6AE3-4398-4319-8104-0132ED1ADD6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1ECC769-0F5D-485D-90CF-4B3B6BB7EED8}" type="slidenum">
              <a:rPr lang="en-US" altLang="en-US" sz="1200" smtClean="0">
                <a:solidFill>
                  <a:srgbClr val="898989"/>
                </a:solidFill>
              </a:rPr>
              <a:pPr>
                <a:spcBef>
                  <a:spcPct val="0"/>
                </a:spcBef>
                <a:buFontTx/>
                <a:buNone/>
              </a:pPr>
              <a:t>140</a:t>
            </a:fld>
            <a:endParaRPr lang="en-US" altLang="en-US" sz="1200">
              <a:solidFill>
                <a:srgbClr val="898989"/>
              </a:solidFill>
            </a:endParaRPr>
          </a:p>
        </p:txBody>
      </p:sp>
      <p:sp>
        <p:nvSpPr>
          <p:cNvPr id="7" name="Title 1">
            <a:extLst>
              <a:ext uri="{FF2B5EF4-FFF2-40B4-BE49-F238E27FC236}">
                <a16:creationId xmlns="" xmlns:a16="http://schemas.microsoft.com/office/drawing/2014/main" id="{01D0925A-3AE8-4047-81B4-E3940FC6B00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smtClean="0">
                <a:effectLst>
                  <a:outerShdw blurRad="38100" dist="38100" dir="2700000" algn="tl">
                    <a:srgbClr val="000000">
                      <a:alpha val="43137"/>
                    </a:srgbClr>
                  </a:outerShdw>
                </a:effectLst>
              </a:rPr>
              <a:t>Sixth</a:t>
            </a:r>
            <a:r>
              <a:rPr lang="en-US" sz="3200" b="1" dirty="0" smtClean="0">
                <a:effectLst>
                  <a:outerShdw blurRad="38100" dist="38100" dir="2700000" algn="tl">
                    <a:srgbClr val="000000">
                      <a:alpha val="43137"/>
                    </a:srgbClr>
                  </a:outerShdw>
                </a:effectLst>
              </a:rPr>
              <a:t> </a:t>
            </a:r>
            <a:r>
              <a:rPr lang="en-US" sz="3200" b="1" dirty="0">
                <a:effectLst>
                  <a:outerShdw blurRad="38100" dist="38100" dir="2700000" algn="tl">
                    <a:srgbClr val="000000">
                      <a:alpha val="43137"/>
                    </a:srgbClr>
                  </a:outerShdw>
                </a:effectLst>
              </a:rPr>
              <a:t>Normal </a:t>
            </a:r>
            <a:r>
              <a:rPr lang="en-US" sz="3200" b="1" dirty="0" smtClean="0">
                <a:effectLst>
                  <a:outerShdw blurRad="38100" dist="38100" dir="2700000" algn="tl">
                    <a:srgbClr val="000000">
                      <a:alpha val="43137"/>
                    </a:srgbClr>
                  </a:outerShdw>
                </a:effectLst>
              </a:rPr>
              <a:t>Form- DKNF (6NF)</a:t>
            </a:r>
            <a:endParaRPr lang="en-US" sz="3200" b="1" dirty="0">
              <a:effectLst>
                <a:outerShdw blurRad="38100" dist="38100" dir="2700000" algn="tl">
                  <a:srgbClr val="000000">
                    <a:alpha val="43137"/>
                  </a:srgbClr>
                </a:outerShdw>
              </a:effectLst>
            </a:endParaRPr>
          </a:p>
        </p:txBody>
      </p:sp>
      <p:pic>
        <p:nvPicPr>
          <p:cNvPr id="139270" name="Picture 2" descr="E:\NIET\Project\xLogo11.png.pagespeed.ic.pydHLuCQEZ.png">
            <a:extLst>
              <a:ext uri="{FF2B5EF4-FFF2-40B4-BE49-F238E27FC236}">
                <a16:creationId xmlns="" xmlns:a16="http://schemas.microsoft.com/office/drawing/2014/main" id="{33BF82A3-7C24-41C7-934F-DDE87B539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71" name="Content Placeholder 2">
            <a:extLst>
              <a:ext uri="{FF2B5EF4-FFF2-40B4-BE49-F238E27FC236}">
                <a16:creationId xmlns="" xmlns:a16="http://schemas.microsoft.com/office/drawing/2014/main" id="{49359A33-3460-4075-ADC0-2ACFB946F4EF}"/>
              </a:ext>
            </a:extLst>
          </p:cNvPr>
          <p:cNvSpPr>
            <a:spLocks noGrp="1"/>
          </p:cNvSpPr>
          <p:nvPr>
            <p:ph idx="1"/>
          </p:nvPr>
        </p:nvSpPr>
        <p:spPr>
          <a:xfrm>
            <a:off x="228600" y="1447800"/>
            <a:ext cx="4343400" cy="4953000"/>
          </a:xfrm>
        </p:spPr>
        <p:txBody>
          <a:bodyPr/>
          <a:lstStyle/>
          <a:p>
            <a:r>
              <a:rPr lang="en-GB" sz="2400" b="1" dirty="0"/>
              <a:t>Advantages of Domain Key </a:t>
            </a:r>
            <a:r>
              <a:rPr lang="en-GB" sz="2400" b="1" dirty="0" smtClean="0"/>
              <a:t>Normal </a:t>
            </a:r>
            <a:r>
              <a:rPr lang="en-GB" sz="2400" b="1" dirty="0"/>
              <a:t>Form</a:t>
            </a:r>
            <a:r>
              <a:rPr lang="en-GB" sz="2400" b="1" dirty="0" smtClean="0"/>
              <a:t>:</a:t>
            </a:r>
          </a:p>
          <a:p>
            <a:pPr>
              <a:buFont typeface="Wingdings" panose="05000000000000000000" pitchFamily="2" charset="2"/>
              <a:buChar char="ü"/>
            </a:pPr>
            <a:r>
              <a:rPr lang="en-IN" sz="2000" dirty="0" smtClean="0"/>
              <a:t>    Improved </a:t>
            </a:r>
            <a:r>
              <a:rPr lang="en-IN" sz="2000" dirty="0"/>
              <a:t>Data </a:t>
            </a:r>
            <a:r>
              <a:rPr lang="en-IN" sz="2000" dirty="0" smtClean="0"/>
              <a:t>Integrity</a:t>
            </a:r>
          </a:p>
          <a:p>
            <a:pPr>
              <a:buFont typeface="Wingdings" panose="05000000000000000000" pitchFamily="2" charset="2"/>
              <a:buChar char="ü"/>
            </a:pPr>
            <a:r>
              <a:rPr lang="en-GB" sz="2000" dirty="0" smtClean="0"/>
              <a:t>    </a:t>
            </a:r>
            <a:r>
              <a:rPr lang="en-IN" sz="2000" dirty="0" smtClean="0"/>
              <a:t>Reduced </a:t>
            </a:r>
            <a:r>
              <a:rPr lang="en-IN" sz="2000" dirty="0"/>
              <a:t>Data </a:t>
            </a:r>
            <a:r>
              <a:rPr lang="en-IN" sz="2000" dirty="0" smtClean="0"/>
              <a:t>Redundancy</a:t>
            </a:r>
          </a:p>
          <a:p>
            <a:pPr>
              <a:buFont typeface="Wingdings" panose="05000000000000000000" pitchFamily="2" charset="2"/>
              <a:buChar char="ü"/>
            </a:pPr>
            <a:r>
              <a:rPr lang="en-GB" sz="2000" dirty="0"/>
              <a:t> </a:t>
            </a:r>
            <a:r>
              <a:rPr lang="en-GB" sz="2000" dirty="0" smtClean="0"/>
              <a:t>   </a:t>
            </a:r>
            <a:r>
              <a:rPr lang="en-IN" sz="2000" dirty="0"/>
              <a:t>Improved Query </a:t>
            </a:r>
            <a:r>
              <a:rPr lang="en-IN" sz="2000" dirty="0" smtClean="0"/>
              <a:t>Performance</a:t>
            </a:r>
          </a:p>
          <a:p>
            <a:pPr>
              <a:buFont typeface="Wingdings" panose="05000000000000000000" pitchFamily="2" charset="2"/>
              <a:buChar char="ü"/>
            </a:pPr>
            <a:r>
              <a:rPr lang="en-GB" sz="2000" dirty="0"/>
              <a:t> </a:t>
            </a:r>
            <a:r>
              <a:rPr lang="en-GB" sz="2000" dirty="0" smtClean="0"/>
              <a:t>   </a:t>
            </a:r>
            <a:r>
              <a:rPr lang="en-IN" sz="2000" dirty="0"/>
              <a:t>Easier Maintenance and </a:t>
            </a:r>
            <a:r>
              <a:rPr lang="en-IN" sz="2000" dirty="0" smtClean="0"/>
              <a:t>Updates</a:t>
            </a:r>
          </a:p>
          <a:p>
            <a:pPr>
              <a:buFont typeface="Wingdings" panose="05000000000000000000" pitchFamily="2" charset="2"/>
              <a:buChar char="ü"/>
            </a:pPr>
            <a:r>
              <a:rPr lang="en-IN" sz="2000" dirty="0" smtClean="0"/>
              <a:t>    Better </a:t>
            </a:r>
            <a:r>
              <a:rPr lang="en-IN" sz="2000" dirty="0"/>
              <a:t>Flexibility</a:t>
            </a:r>
            <a:endParaRPr lang="en-GB" sz="2000" dirty="0" smtClean="0"/>
          </a:p>
        </p:txBody>
      </p:sp>
      <p:pic>
        <p:nvPicPr>
          <p:cNvPr id="139272" name="Picture 7">
            <a:extLst>
              <a:ext uri="{FF2B5EF4-FFF2-40B4-BE49-F238E27FC236}">
                <a16:creationId xmlns="" xmlns:a16="http://schemas.microsoft.com/office/drawing/2014/main" id="{C18A8AF7-3F11-4E3C-8ABE-4F617DD50D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 xmlns:a16="http://schemas.microsoft.com/office/drawing/2014/main" id="{49359A33-3460-4075-ADC0-2ACFB946F4EF}"/>
              </a:ext>
            </a:extLst>
          </p:cNvPr>
          <p:cNvSpPr txBox="1">
            <a:spLocks/>
          </p:cNvSpPr>
          <p:nvPr/>
        </p:nvSpPr>
        <p:spPr bwMode="auto">
          <a:xfrm>
            <a:off x="4953000" y="1447800"/>
            <a:ext cx="4343400" cy="556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400" b="1" dirty="0" smtClean="0"/>
              <a:t>Disadvantage of Domain Key Normal Form:</a:t>
            </a:r>
          </a:p>
          <a:p>
            <a:pPr>
              <a:buFont typeface="Wingdings" panose="05000000000000000000" pitchFamily="2" charset="2"/>
              <a:buChar char="ü"/>
            </a:pPr>
            <a:r>
              <a:rPr lang="en-GB" sz="2000" dirty="0"/>
              <a:t> </a:t>
            </a:r>
            <a:r>
              <a:rPr lang="en-GB" sz="2000" dirty="0" smtClean="0"/>
              <a:t>   </a:t>
            </a:r>
            <a:r>
              <a:rPr lang="en-IN" sz="2000" dirty="0"/>
              <a:t>Increased </a:t>
            </a:r>
            <a:r>
              <a:rPr lang="en-IN" sz="2000" dirty="0" smtClean="0"/>
              <a:t>Complexity</a:t>
            </a:r>
          </a:p>
          <a:p>
            <a:pPr>
              <a:buFont typeface="Wingdings" panose="05000000000000000000" pitchFamily="2" charset="2"/>
              <a:buChar char="ü"/>
            </a:pPr>
            <a:r>
              <a:rPr lang="en-GB" sz="2000" dirty="0"/>
              <a:t> </a:t>
            </a:r>
            <a:r>
              <a:rPr lang="en-GB" sz="2000" dirty="0" smtClean="0"/>
              <a:t>   </a:t>
            </a:r>
            <a:r>
              <a:rPr lang="en-IN" sz="2000" dirty="0" smtClean="0"/>
              <a:t>Costly</a:t>
            </a:r>
          </a:p>
          <a:p>
            <a:pPr>
              <a:buFont typeface="Wingdings" panose="05000000000000000000" pitchFamily="2" charset="2"/>
              <a:buChar char="ü"/>
            </a:pPr>
            <a:r>
              <a:rPr lang="en-GB" sz="2000" dirty="0"/>
              <a:t> </a:t>
            </a:r>
            <a:r>
              <a:rPr lang="en-GB" sz="2000" dirty="0" smtClean="0"/>
              <a:t>   </a:t>
            </a:r>
            <a:r>
              <a:rPr lang="en-IN" sz="2000" dirty="0"/>
              <a:t>Reduced </a:t>
            </a:r>
            <a:r>
              <a:rPr lang="en-IN" sz="2000" dirty="0" smtClean="0"/>
              <a:t>Performance</a:t>
            </a:r>
          </a:p>
          <a:p>
            <a:pPr>
              <a:buFont typeface="Wingdings" panose="05000000000000000000" pitchFamily="2" charset="2"/>
              <a:buChar char="ü"/>
            </a:pPr>
            <a:r>
              <a:rPr lang="en-GB" sz="2000" dirty="0"/>
              <a:t> </a:t>
            </a:r>
            <a:r>
              <a:rPr lang="en-GB" sz="2000" dirty="0" smtClean="0"/>
              <a:t>   </a:t>
            </a:r>
            <a:r>
              <a:rPr lang="en-IN" sz="2000" dirty="0"/>
              <a:t>Limited Scalability</a:t>
            </a:r>
            <a:endParaRPr lang="en-GB" sz="2000" dirty="0"/>
          </a:p>
        </p:txBody>
      </p:sp>
    </p:spTree>
    <p:extLst>
      <p:ext uri="{BB962C8B-B14F-4D97-AF65-F5344CB8AC3E}">
        <p14:creationId xmlns:p14="http://schemas.microsoft.com/office/powerpoint/2010/main" val="42285939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3BBF235-17E5-4147-9B90-42ECA26F3EAD}"/>
              </a:ext>
            </a:extLst>
          </p:cNvPr>
          <p:cNvSpPr>
            <a:spLocks noGrp="1"/>
          </p:cNvSpPr>
          <p:nvPr>
            <p:ph type="dt" sz="quarter" idx="10"/>
          </p:nvPr>
        </p:nvSpPr>
        <p:spPr/>
        <p:txBody>
          <a:bodyPr/>
          <a:lstStyle/>
          <a:p>
            <a:pPr>
              <a:defRPr/>
            </a:pPr>
            <a:fld id="{04D66B88-FB61-4E2F-8074-87E9C376C49F}" type="datetime1">
              <a:rPr lang="en-US" smtClean="0"/>
              <a:t>10/12/2023</a:t>
            </a:fld>
            <a:endParaRPr lang="en-US"/>
          </a:p>
        </p:txBody>
      </p:sp>
      <p:sp>
        <p:nvSpPr>
          <p:cNvPr id="5" name="Footer Placeholder 4">
            <a:extLst>
              <a:ext uri="{FF2B5EF4-FFF2-40B4-BE49-F238E27FC236}">
                <a16:creationId xmlns="" xmlns:a16="http://schemas.microsoft.com/office/drawing/2014/main" id="{A00DE033-7BEB-4685-95FD-171168908FD2}"/>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45412" name="Slide Number Placeholder 5">
            <a:extLst>
              <a:ext uri="{FF2B5EF4-FFF2-40B4-BE49-F238E27FC236}">
                <a16:creationId xmlns="" xmlns:a16="http://schemas.microsoft.com/office/drawing/2014/main" id="{4E46E75A-CAF1-4D2D-B22A-D030C5771BF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E239BE2-71DA-4814-8A50-5D67344E2803}" type="slidenum">
              <a:rPr lang="en-US" altLang="en-US" sz="1200" smtClean="0">
                <a:solidFill>
                  <a:srgbClr val="898989"/>
                </a:solidFill>
              </a:rPr>
              <a:pPr>
                <a:spcBef>
                  <a:spcPct val="0"/>
                </a:spcBef>
                <a:buFontTx/>
                <a:buNone/>
              </a:pPr>
              <a:t>141</a:t>
            </a:fld>
            <a:endParaRPr lang="en-US" altLang="en-US" sz="1200">
              <a:solidFill>
                <a:srgbClr val="898989"/>
              </a:solidFill>
            </a:endParaRPr>
          </a:p>
        </p:txBody>
      </p:sp>
      <p:sp>
        <p:nvSpPr>
          <p:cNvPr id="7" name="Title 1">
            <a:extLst>
              <a:ext uri="{FF2B5EF4-FFF2-40B4-BE49-F238E27FC236}">
                <a16:creationId xmlns="" xmlns:a16="http://schemas.microsoft.com/office/drawing/2014/main" id="{70278B08-E458-4E96-B663-73558A4DCCF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Content</a:t>
            </a:r>
          </a:p>
        </p:txBody>
      </p:sp>
      <p:pic>
        <p:nvPicPr>
          <p:cNvPr id="145414" name="Picture 2" descr="E:\NIET\Project\xLogo11.png.pagespeed.ic.pydHLuCQEZ.png">
            <a:extLst>
              <a:ext uri="{FF2B5EF4-FFF2-40B4-BE49-F238E27FC236}">
                <a16:creationId xmlns="" xmlns:a16="http://schemas.microsoft.com/office/drawing/2014/main" id="{040DDEB1-A750-46F8-B6D3-06850C741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5" name="Content Placeholder 2">
            <a:extLst>
              <a:ext uri="{FF2B5EF4-FFF2-40B4-BE49-F238E27FC236}">
                <a16:creationId xmlns="" xmlns:a16="http://schemas.microsoft.com/office/drawing/2014/main" id="{EA5071BF-9B1F-4F5C-A2E2-C741FAB274BD}"/>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pPr>
            <a:r>
              <a:rPr lang="en-US" altLang="en-US" sz="2400" b="1">
                <a:solidFill>
                  <a:srgbClr val="C00000"/>
                </a:solidFill>
              </a:rPr>
              <a:t>Lecture 8:-    </a:t>
            </a:r>
          </a:p>
          <a:p>
            <a:pPr algn="just" eaLnBrk="1" hangingPunct="1">
              <a:buFont typeface="Arial" panose="020B0604020202020204" pitchFamily="34" charset="0"/>
              <a:buNone/>
            </a:pPr>
            <a:r>
              <a:rPr lang="en-US" altLang="en-US" sz="2800"/>
              <a:t>Decomposition of relation Schema</a:t>
            </a:r>
          </a:p>
          <a:p>
            <a:pPr algn="just" eaLnBrk="1" hangingPunct="1">
              <a:buFont typeface="Arial" panose="020B0604020202020204" pitchFamily="34" charset="0"/>
              <a:buNone/>
            </a:pPr>
            <a:r>
              <a:rPr lang="en-US" altLang="en-US" sz="2800"/>
              <a:t>Properties of decomposition</a:t>
            </a:r>
          </a:p>
          <a:p>
            <a:pPr algn="just" eaLnBrk="1" hangingPunct="1">
              <a:buFont typeface="Arial" panose="020B0604020202020204" pitchFamily="34" charset="0"/>
              <a:buNone/>
            </a:pPr>
            <a:endParaRPr lang="en-US" altLang="en-US" sz="2200"/>
          </a:p>
        </p:txBody>
      </p:sp>
      <p:pic>
        <p:nvPicPr>
          <p:cNvPr id="145416" name="Picture 7">
            <a:extLst>
              <a:ext uri="{FF2B5EF4-FFF2-40B4-BE49-F238E27FC236}">
                <a16:creationId xmlns="" xmlns:a16="http://schemas.microsoft.com/office/drawing/2014/main" id="{E5801818-CF58-475F-9D6A-EFA0854F4F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2190240A-8235-48C2-A83F-ACE27634FB70}"/>
              </a:ext>
            </a:extLst>
          </p:cNvPr>
          <p:cNvSpPr>
            <a:spLocks noGrp="1"/>
          </p:cNvSpPr>
          <p:nvPr>
            <p:ph type="dt" sz="quarter" idx="10"/>
          </p:nvPr>
        </p:nvSpPr>
        <p:spPr/>
        <p:txBody>
          <a:bodyPr/>
          <a:lstStyle/>
          <a:p>
            <a:pPr>
              <a:defRPr/>
            </a:pPr>
            <a:fld id="{D2332D44-309B-41F8-9E11-5A53088E8F38}" type="datetime1">
              <a:rPr lang="en-US" smtClean="0"/>
              <a:t>10/12/2023</a:t>
            </a:fld>
            <a:endParaRPr lang="en-US"/>
          </a:p>
        </p:txBody>
      </p:sp>
      <p:sp>
        <p:nvSpPr>
          <p:cNvPr id="5" name="Footer Placeholder 4">
            <a:extLst>
              <a:ext uri="{FF2B5EF4-FFF2-40B4-BE49-F238E27FC236}">
                <a16:creationId xmlns="" xmlns:a16="http://schemas.microsoft.com/office/drawing/2014/main" id="{0B23D9CA-359B-45C6-9C22-FBA9A84DD8BC}"/>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46436" name="Slide Number Placeholder 5">
            <a:extLst>
              <a:ext uri="{FF2B5EF4-FFF2-40B4-BE49-F238E27FC236}">
                <a16:creationId xmlns="" xmlns:a16="http://schemas.microsoft.com/office/drawing/2014/main" id="{0DA679EE-71B0-48DA-AEF6-8BC8D513419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BAEB94-6AD0-426D-9B11-D73AF9766A8A}" type="slidenum">
              <a:rPr lang="en-US" altLang="en-US" sz="1200" smtClean="0">
                <a:solidFill>
                  <a:srgbClr val="898989"/>
                </a:solidFill>
              </a:rPr>
              <a:pPr>
                <a:spcBef>
                  <a:spcPct val="0"/>
                </a:spcBef>
                <a:buFontTx/>
                <a:buNone/>
              </a:pPr>
              <a:t>142</a:t>
            </a:fld>
            <a:endParaRPr lang="en-US" altLang="en-US" sz="1200">
              <a:solidFill>
                <a:srgbClr val="898989"/>
              </a:solidFill>
            </a:endParaRPr>
          </a:p>
        </p:txBody>
      </p:sp>
      <p:sp>
        <p:nvSpPr>
          <p:cNvPr id="7" name="Title 1">
            <a:extLst>
              <a:ext uri="{FF2B5EF4-FFF2-40B4-BE49-F238E27FC236}">
                <a16:creationId xmlns="" xmlns:a16="http://schemas.microsoft.com/office/drawing/2014/main" id="{AFD03B72-A3A7-4D4D-A071-094816D7CBA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Decomposition of relation Schema(CO3)</a:t>
            </a:r>
          </a:p>
        </p:txBody>
      </p:sp>
      <p:pic>
        <p:nvPicPr>
          <p:cNvPr id="146438" name="Picture 2" descr="E:\NIET\Project\xLogo11.png.pagespeed.ic.pydHLuCQEZ.png">
            <a:extLst>
              <a:ext uri="{FF2B5EF4-FFF2-40B4-BE49-F238E27FC236}">
                <a16:creationId xmlns="" xmlns:a16="http://schemas.microsoft.com/office/drawing/2014/main" id="{1828B883-756F-478D-AF87-FBE8F203D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3" name="Content Placeholder 2">
            <a:extLst>
              <a:ext uri="{FF2B5EF4-FFF2-40B4-BE49-F238E27FC236}">
                <a16:creationId xmlns="" xmlns:a16="http://schemas.microsoft.com/office/drawing/2014/main" id="{5FBD9E5A-ABFD-4B2A-AB54-DC85C359B2AD}"/>
              </a:ext>
            </a:extLst>
          </p:cNvPr>
          <p:cNvSpPr>
            <a:spLocks noGrp="1"/>
          </p:cNvSpPr>
          <p:nvPr>
            <p:ph idx="1"/>
          </p:nvPr>
        </p:nvSpPr>
        <p:spPr>
          <a:xfrm>
            <a:off x="533400" y="838200"/>
            <a:ext cx="8229600" cy="5410200"/>
          </a:xfrm>
        </p:spPr>
        <p:txBody>
          <a:bodyPr/>
          <a:lstStyle/>
          <a:p>
            <a:pPr algn="just" eaLnBrk="1" hangingPunct="1">
              <a:buFont typeface="Arial" panose="020B0604020202020204" pitchFamily="34" charset="0"/>
              <a:buNone/>
            </a:pPr>
            <a:r>
              <a:rPr lang="en-US" altLang="en-US" sz="2200"/>
              <a:t>	Decomposition of relation schema R consists of replacing the relation schema by two or more sub relations schemas. So that each contain subset of attributes of relation schema R  and which together include all attribute or R.</a:t>
            </a:r>
          </a:p>
          <a:p>
            <a:pPr algn="just" eaLnBrk="1" hangingPunct="1">
              <a:buFont typeface="Arial" panose="020B0604020202020204" pitchFamily="34" charset="0"/>
              <a:buNone/>
            </a:pPr>
            <a:r>
              <a:rPr lang="en-US" altLang="en-US" sz="2200"/>
              <a:t>	Decomposition of relation R= {A1,A2,A3,…….An} is the replacement of R by a collection D={R1,R2…….Rm} where Ri is subset of R such that R={ R1 U R2 U…….RN}</a:t>
            </a:r>
          </a:p>
          <a:p>
            <a:pPr algn="just" eaLnBrk="1" hangingPunct="1">
              <a:buFont typeface="Arial" panose="020B0604020202020204" pitchFamily="34" charset="0"/>
              <a:buNone/>
            </a:pPr>
            <a:r>
              <a:rPr lang="en-US" altLang="en-US" sz="2200" b="1">
                <a:solidFill>
                  <a:srgbClr val="FF0000"/>
                </a:solidFill>
              </a:rPr>
              <a:t>	Example</a:t>
            </a:r>
            <a:r>
              <a:rPr lang="en-US" altLang="en-US" sz="2200"/>
              <a:t> :- R= { Eid,position,salary}</a:t>
            </a:r>
          </a:p>
          <a:p>
            <a:pPr algn="just" eaLnBrk="1" hangingPunct="1">
              <a:buFont typeface="Arial" panose="020B0604020202020204" pitchFamily="34" charset="0"/>
              <a:buNone/>
            </a:pPr>
            <a:r>
              <a:rPr lang="en-US" altLang="en-US" sz="2200"/>
              <a:t>	D1= {Eid,position}</a:t>
            </a:r>
          </a:p>
          <a:p>
            <a:pPr algn="just" eaLnBrk="1" hangingPunct="1">
              <a:buFont typeface="Arial" panose="020B0604020202020204" pitchFamily="34" charset="0"/>
              <a:buNone/>
            </a:pPr>
            <a:r>
              <a:rPr lang="en-US" altLang="en-US" sz="2200"/>
              <a:t>	D2= {Postion,Salary}</a:t>
            </a:r>
          </a:p>
          <a:p>
            <a:pPr algn="just" eaLnBrk="1" hangingPunct="1">
              <a:buFont typeface="Arial" panose="020B0604020202020204" pitchFamily="34" charset="0"/>
              <a:buNone/>
            </a:pPr>
            <a:r>
              <a:rPr lang="en-US" altLang="en-US" sz="2200"/>
              <a:t>	Using the functional dependencies we can decompose a given relation schema R= {A1,A2,……AN} into a set of relation schema represented by D={R1,R2…..RN} to remove anomalies present in a database(Relations).</a:t>
            </a:r>
          </a:p>
        </p:txBody>
      </p:sp>
      <p:pic>
        <p:nvPicPr>
          <p:cNvPr id="146440" name="Picture 7">
            <a:extLst>
              <a:ext uri="{FF2B5EF4-FFF2-40B4-BE49-F238E27FC236}">
                <a16:creationId xmlns="" xmlns:a16="http://schemas.microsoft.com/office/drawing/2014/main" id="{63F6B5CC-0054-4A39-AF24-BFBEF22751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7223">
                                            <p:txEl>
                                              <p:pRg st="0" end="0"/>
                                            </p:txEl>
                                          </p:spTgt>
                                        </p:tgtEl>
                                        <p:attrNameLst>
                                          <p:attrName>style.visibility</p:attrName>
                                        </p:attrNameLst>
                                      </p:cBhvr>
                                      <p:to>
                                        <p:strVal val="visible"/>
                                      </p:to>
                                    </p:set>
                                    <p:anim calcmode="lin" valueType="num">
                                      <p:cBhvr additive="base">
                                        <p:cTn id="7" dur="500" fill="hold"/>
                                        <p:tgtEl>
                                          <p:spTgt spid="1372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7223">
                                            <p:txEl>
                                              <p:pRg st="1" end="1"/>
                                            </p:txEl>
                                          </p:spTgt>
                                        </p:tgtEl>
                                        <p:attrNameLst>
                                          <p:attrName>style.visibility</p:attrName>
                                        </p:attrNameLst>
                                      </p:cBhvr>
                                      <p:to>
                                        <p:strVal val="visible"/>
                                      </p:to>
                                    </p:set>
                                    <p:anim calcmode="lin" valueType="num">
                                      <p:cBhvr additive="base">
                                        <p:cTn id="13" dur="500" fill="hold"/>
                                        <p:tgtEl>
                                          <p:spTgt spid="1372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7223">
                                            <p:txEl>
                                              <p:pRg st="2" end="2"/>
                                            </p:txEl>
                                          </p:spTgt>
                                        </p:tgtEl>
                                        <p:attrNameLst>
                                          <p:attrName>style.visibility</p:attrName>
                                        </p:attrNameLst>
                                      </p:cBhvr>
                                      <p:to>
                                        <p:strVal val="visible"/>
                                      </p:to>
                                    </p:set>
                                    <p:anim calcmode="lin" valueType="num">
                                      <p:cBhvr additive="base">
                                        <p:cTn id="19" dur="500" fill="hold"/>
                                        <p:tgtEl>
                                          <p:spTgt spid="1372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2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7223">
                                            <p:txEl>
                                              <p:pRg st="3" end="3"/>
                                            </p:txEl>
                                          </p:spTgt>
                                        </p:tgtEl>
                                        <p:attrNameLst>
                                          <p:attrName>style.visibility</p:attrName>
                                        </p:attrNameLst>
                                      </p:cBhvr>
                                      <p:to>
                                        <p:strVal val="visible"/>
                                      </p:to>
                                    </p:set>
                                    <p:anim calcmode="lin" valueType="num">
                                      <p:cBhvr additive="base">
                                        <p:cTn id="25" dur="500" fill="hold"/>
                                        <p:tgtEl>
                                          <p:spTgt spid="1372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72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7223">
                                            <p:txEl>
                                              <p:pRg st="4" end="4"/>
                                            </p:txEl>
                                          </p:spTgt>
                                        </p:tgtEl>
                                        <p:attrNameLst>
                                          <p:attrName>style.visibility</p:attrName>
                                        </p:attrNameLst>
                                      </p:cBhvr>
                                      <p:to>
                                        <p:strVal val="visible"/>
                                      </p:to>
                                    </p:set>
                                    <p:anim calcmode="lin" valueType="num">
                                      <p:cBhvr additive="base">
                                        <p:cTn id="31" dur="500" fill="hold"/>
                                        <p:tgtEl>
                                          <p:spTgt spid="1372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72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37223">
                                            <p:txEl>
                                              <p:pRg st="5" end="5"/>
                                            </p:txEl>
                                          </p:spTgt>
                                        </p:tgtEl>
                                        <p:attrNameLst>
                                          <p:attrName>style.visibility</p:attrName>
                                        </p:attrNameLst>
                                      </p:cBhvr>
                                      <p:to>
                                        <p:strVal val="visible"/>
                                      </p:to>
                                    </p:set>
                                    <p:anim calcmode="lin" valueType="num">
                                      <p:cBhvr additive="base">
                                        <p:cTn id="37" dur="500" fill="hold"/>
                                        <p:tgtEl>
                                          <p:spTgt spid="13722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72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FB651548-1084-4C78-8AAA-537ED1B5E924}"/>
              </a:ext>
            </a:extLst>
          </p:cNvPr>
          <p:cNvSpPr>
            <a:spLocks noGrp="1"/>
          </p:cNvSpPr>
          <p:nvPr>
            <p:ph type="dt" sz="quarter" idx="10"/>
          </p:nvPr>
        </p:nvSpPr>
        <p:spPr/>
        <p:txBody>
          <a:bodyPr/>
          <a:lstStyle/>
          <a:p>
            <a:pPr>
              <a:defRPr/>
            </a:pPr>
            <a:fld id="{27BBFA75-0AD2-4759-9584-E39798A2B9C6}" type="datetime1">
              <a:rPr lang="en-US" smtClean="0"/>
              <a:t>10/12/2023</a:t>
            </a:fld>
            <a:endParaRPr lang="en-US"/>
          </a:p>
        </p:txBody>
      </p:sp>
      <p:sp>
        <p:nvSpPr>
          <p:cNvPr id="5" name="Footer Placeholder 4">
            <a:extLst>
              <a:ext uri="{FF2B5EF4-FFF2-40B4-BE49-F238E27FC236}">
                <a16:creationId xmlns="" xmlns:a16="http://schemas.microsoft.com/office/drawing/2014/main" id="{F29B2970-5E07-45D4-BD12-823D66BC27CD}"/>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47460" name="Slide Number Placeholder 5">
            <a:extLst>
              <a:ext uri="{FF2B5EF4-FFF2-40B4-BE49-F238E27FC236}">
                <a16:creationId xmlns="" xmlns:a16="http://schemas.microsoft.com/office/drawing/2014/main" id="{66E7F779-9092-4C9D-9DD4-5A4A8B38A11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388D921-68D9-4B88-A146-0CF9038964E1}" type="slidenum">
              <a:rPr lang="en-US" altLang="en-US" sz="1200" smtClean="0">
                <a:solidFill>
                  <a:srgbClr val="898989"/>
                </a:solidFill>
              </a:rPr>
              <a:pPr>
                <a:spcBef>
                  <a:spcPct val="0"/>
                </a:spcBef>
                <a:buFontTx/>
                <a:buNone/>
              </a:pPr>
              <a:t>143</a:t>
            </a:fld>
            <a:endParaRPr lang="en-US" altLang="en-US" sz="1200">
              <a:solidFill>
                <a:srgbClr val="898989"/>
              </a:solidFill>
            </a:endParaRPr>
          </a:p>
        </p:txBody>
      </p:sp>
      <p:sp>
        <p:nvSpPr>
          <p:cNvPr id="7" name="Title 1">
            <a:extLst>
              <a:ext uri="{FF2B5EF4-FFF2-40B4-BE49-F238E27FC236}">
                <a16:creationId xmlns="" xmlns:a16="http://schemas.microsoft.com/office/drawing/2014/main" id="{82236900-65F7-4295-A310-CB1ACBD890F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Properties of decomposition(CO3)</a:t>
            </a:r>
          </a:p>
        </p:txBody>
      </p:sp>
      <p:pic>
        <p:nvPicPr>
          <p:cNvPr id="147462" name="Picture 2" descr="E:\NIET\Project\xLogo11.png.pagespeed.ic.pydHLuCQEZ.png">
            <a:extLst>
              <a:ext uri="{FF2B5EF4-FFF2-40B4-BE49-F238E27FC236}">
                <a16:creationId xmlns="" xmlns:a16="http://schemas.microsoft.com/office/drawing/2014/main" id="{01BCA73B-7015-4B42-A0C5-FC43358F8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9" name="Content Placeholder 2">
            <a:extLst>
              <a:ext uri="{FF2B5EF4-FFF2-40B4-BE49-F238E27FC236}">
                <a16:creationId xmlns="" xmlns:a16="http://schemas.microsoft.com/office/drawing/2014/main" id="{1895486A-DEE7-45A3-A5BA-A37A9F9A2BCD}"/>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defRPr/>
            </a:pPr>
            <a:r>
              <a:rPr lang="en-US" sz="2200" dirty="0"/>
              <a:t>There are three  properties of decomposition of  relation  are </a:t>
            </a:r>
          </a:p>
          <a:p>
            <a:pPr marL="457200" indent="-457200" algn="just" eaLnBrk="1" hangingPunct="1">
              <a:buFont typeface="+mj-lt"/>
              <a:buAutoNum type="arabicPeriod"/>
              <a:defRPr/>
            </a:pPr>
            <a:r>
              <a:rPr lang="en-US" sz="2200" dirty="0"/>
              <a:t>Attribute Preservation</a:t>
            </a:r>
          </a:p>
          <a:p>
            <a:pPr marL="457200" indent="-457200" algn="just" eaLnBrk="1" hangingPunct="1">
              <a:buFont typeface="+mj-lt"/>
              <a:buAutoNum type="arabicPeriod"/>
              <a:defRPr/>
            </a:pPr>
            <a:r>
              <a:rPr lang="en-US" sz="2200" dirty="0"/>
              <a:t>Dependency Preservation</a:t>
            </a:r>
          </a:p>
          <a:p>
            <a:pPr marL="457200" indent="-457200" algn="just" eaLnBrk="1" hangingPunct="1">
              <a:buFont typeface="+mj-lt"/>
              <a:buAutoNum type="arabicPeriod"/>
              <a:defRPr/>
            </a:pPr>
            <a:r>
              <a:rPr lang="en-US" sz="2200" dirty="0"/>
              <a:t>Lossless Join decomposition </a:t>
            </a:r>
          </a:p>
        </p:txBody>
      </p:sp>
      <p:pic>
        <p:nvPicPr>
          <p:cNvPr id="147464" name="Picture 7">
            <a:extLst>
              <a:ext uri="{FF2B5EF4-FFF2-40B4-BE49-F238E27FC236}">
                <a16:creationId xmlns="" xmlns:a16="http://schemas.microsoft.com/office/drawing/2014/main" id="{FC88C234-B4D8-4ED0-A30D-64A4E9ACBF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6AAAB83-F1E8-4715-A221-E4533C3D9E9A}"/>
              </a:ext>
            </a:extLst>
          </p:cNvPr>
          <p:cNvSpPr>
            <a:spLocks noGrp="1"/>
          </p:cNvSpPr>
          <p:nvPr>
            <p:ph type="dt" sz="quarter" idx="10"/>
          </p:nvPr>
        </p:nvSpPr>
        <p:spPr/>
        <p:txBody>
          <a:bodyPr/>
          <a:lstStyle/>
          <a:p>
            <a:pPr>
              <a:defRPr/>
            </a:pPr>
            <a:fld id="{46A1D1AA-A71F-4DB7-B3DB-13C00C8393E2}" type="datetime1">
              <a:rPr lang="en-US" smtClean="0"/>
              <a:t>10/12/2023</a:t>
            </a:fld>
            <a:endParaRPr lang="en-US"/>
          </a:p>
        </p:txBody>
      </p:sp>
      <p:sp>
        <p:nvSpPr>
          <p:cNvPr id="5" name="Footer Placeholder 4">
            <a:extLst>
              <a:ext uri="{FF2B5EF4-FFF2-40B4-BE49-F238E27FC236}">
                <a16:creationId xmlns="" xmlns:a16="http://schemas.microsoft.com/office/drawing/2014/main" id="{BC8ED478-2F7F-4DDE-A8F7-39D6BCE2C7B8}"/>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48484" name="Slide Number Placeholder 5">
            <a:extLst>
              <a:ext uri="{FF2B5EF4-FFF2-40B4-BE49-F238E27FC236}">
                <a16:creationId xmlns="" xmlns:a16="http://schemas.microsoft.com/office/drawing/2014/main" id="{06C37908-6663-42A6-AFAB-51E2EFE3B1B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8332456-F6A1-46ED-A4AD-A61985A0791E}" type="slidenum">
              <a:rPr lang="en-US" altLang="en-US" sz="1200" smtClean="0">
                <a:solidFill>
                  <a:srgbClr val="898989"/>
                </a:solidFill>
              </a:rPr>
              <a:pPr>
                <a:spcBef>
                  <a:spcPct val="0"/>
                </a:spcBef>
                <a:buFontTx/>
                <a:buNone/>
              </a:pPr>
              <a:t>144</a:t>
            </a:fld>
            <a:endParaRPr lang="en-US" altLang="en-US" sz="1200">
              <a:solidFill>
                <a:srgbClr val="898989"/>
              </a:solidFill>
            </a:endParaRPr>
          </a:p>
        </p:txBody>
      </p:sp>
      <p:sp>
        <p:nvSpPr>
          <p:cNvPr id="7" name="Title 1">
            <a:extLst>
              <a:ext uri="{FF2B5EF4-FFF2-40B4-BE49-F238E27FC236}">
                <a16:creationId xmlns="" xmlns:a16="http://schemas.microsoft.com/office/drawing/2014/main" id="{D212FD03-F56A-4174-BD01-84719824854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457200" indent="-457200" algn="ctr">
              <a:buFont typeface="+mj-lt"/>
              <a:buAutoNum type="arabicPeriod"/>
              <a:defRPr/>
            </a:pPr>
            <a:r>
              <a:rPr lang="en-US" sz="3200" b="1" dirty="0">
                <a:solidFill>
                  <a:srgbClr val="FF0000"/>
                </a:solidFill>
              </a:rPr>
              <a:t>Attribute Preservation(CO3)</a:t>
            </a:r>
          </a:p>
        </p:txBody>
      </p:sp>
      <p:pic>
        <p:nvPicPr>
          <p:cNvPr id="148486" name="Picture 2" descr="E:\NIET\Project\xLogo11.png.pagespeed.ic.pydHLuCQEZ.png">
            <a:extLst>
              <a:ext uri="{FF2B5EF4-FFF2-40B4-BE49-F238E27FC236}">
                <a16:creationId xmlns="" xmlns:a16="http://schemas.microsoft.com/office/drawing/2014/main" id="{E85CD452-1475-4887-8AFF-D7AAA1F18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71" name="Content Placeholder 2">
            <a:extLst>
              <a:ext uri="{FF2B5EF4-FFF2-40B4-BE49-F238E27FC236}">
                <a16:creationId xmlns="" xmlns:a16="http://schemas.microsoft.com/office/drawing/2014/main" id="{AA90DD97-65AE-400F-965E-A8D434B7BACE}"/>
              </a:ext>
            </a:extLst>
          </p:cNvPr>
          <p:cNvSpPr>
            <a:spLocks noGrp="1"/>
          </p:cNvSpPr>
          <p:nvPr>
            <p:ph idx="1"/>
          </p:nvPr>
        </p:nvSpPr>
        <p:spPr>
          <a:xfrm>
            <a:off x="533400" y="838200"/>
            <a:ext cx="8229600" cy="5562600"/>
          </a:xfrm>
        </p:spPr>
        <p:txBody>
          <a:bodyPr/>
          <a:lstStyle/>
          <a:p>
            <a:pPr algn="just" eaLnBrk="1" hangingPunct="1">
              <a:buFont typeface="Arial" panose="020B0604020202020204" pitchFamily="34" charset="0"/>
              <a:buNone/>
            </a:pPr>
            <a:r>
              <a:rPr lang="en-US" altLang="en-US" sz="2200"/>
              <a:t>	We must make sure that each attribute in R will appear in at least one relation schema Ri in the decomposition so that no attributes are lost; formally, we say this is called attribute preservation.</a:t>
            </a:r>
          </a:p>
          <a:p>
            <a:pPr algn="just" eaLnBrk="1" hangingPunct="1">
              <a:buFont typeface="Arial" panose="020B0604020202020204" pitchFamily="34" charset="0"/>
              <a:buNone/>
            </a:pPr>
            <a:r>
              <a:rPr lang="en-US" altLang="en-US" sz="2200"/>
              <a:t>	</a:t>
            </a:r>
            <a:r>
              <a:rPr lang="en-US" altLang="en-US" sz="2200" b="1">
                <a:solidFill>
                  <a:srgbClr val="FF0000"/>
                </a:solidFill>
              </a:rPr>
              <a:t>Example :-  </a:t>
            </a:r>
            <a:r>
              <a:rPr lang="en-US" altLang="en-US" sz="2200"/>
              <a:t>R={A,B,C,D,E,F}</a:t>
            </a:r>
          </a:p>
          <a:p>
            <a:pPr algn="just" eaLnBrk="1" hangingPunct="1">
              <a:buFont typeface="Arial" panose="020B0604020202020204" pitchFamily="34" charset="0"/>
              <a:buNone/>
            </a:pPr>
            <a:r>
              <a:rPr lang="en-US" altLang="en-US" sz="2200"/>
              <a:t>	Decompose relation are </a:t>
            </a:r>
          </a:p>
          <a:p>
            <a:pPr algn="just" eaLnBrk="1" hangingPunct="1">
              <a:buFont typeface="Arial" panose="020B0604020202020204" pitchFamily="34" charset="0"/>
              <a:buNone/>
            </a:pPr>
            <a:r>
              <a:rPr lang="en-US" altLang="en-US" sz="2200"/>
              <a:t>	R1={A,B,C,D}</a:t>
            </a:r>
          </a:p>
          <a:p>
            <a:pPr algn="just" eaLnBrk="1" hangingPunct="1">
              <a:buFont typeface="Arial" panose="020B0604020202020204" pitchFamily="34" charset="0"/>
              <a:buNone/>
            </a:pPr>
            <a:r>
              <a:rPr lang="en-US" altLang="en-US" sz="2200"/>
              <a:t>	R2={A,E,F}</a:t>
            </a:r>
          </a:p>
          <a:p>
            <a:pPr algn="just" eaLnBrk="1" hangingPunct="1">
              <a:buFont typeface="Arial" panose="020B0604020202020204" pitchFamily="34" charset="0"/>
              <a:buNone/>
            </a:pPr>
            <a:r>
              <a:rPr lang="en-US" altLang="en-US" sz="2200" b="1"/>
              <a:t>	Note :- </a:t>
            </a:r>
            <a:r>
              <a:rPr lang="en-US" altLang="en-US" sz="2200"/>
              <a:t>Union of all decompose relation will give all attribute of universal relation R.</a:t>
            </a:r>
          </a:p>
          <a:p>
            <a:pPr algn="just" eaLnBrk="1" hangingPunct="1">
              <a:buFont typeface="Arial" panose="020B0604020202020204" pitchFamily="34" charset="0"/>
              <a:buNone/>
            </a:pPr>
            <a:r>
              <a:rPr lang="en-US" altLang="en-US" sz="2000"/>
              <a:t>				R1 U R2= R{A,B,C,D,E,F}.</a:t>
            </a:r>
            <a:endParaRPr lang="en-US" altLang="en-US" sz="2200"/>
          </a:p>
        </p:txBody>
      </p:sp>
      <p:pic>
        <p:nvPicPr>
          <p:cNvPr id="148488" name="Picture 7">
            <a:extLst>
              <a:ext uri="{FF2B5EF4-FFF2-40B4-BE49-F238E27FC236}">
                <a16:creationId xmlns="" xmlns:a16="http://schemas.microsoft.com/office/drawing/2014/main" id="{A5060A41-301D-4F70-966D-40CA41ED0E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9271">
                                            <p:txEl>
                                              <p:pRg st="0" end="0"/>
                                            </p:txEl>
                                          </p:spTgt>
                                        </p:tgtEl>
                                        <p:attrNameLst>
                                          <p:attrName>style.visibility</p:attrName>
                                        </p:attrNameLst>
                                      </p:cBhvr>
                                      <p:to>
                                        <p:strVal val="visible"/>
                                      </p:to>
                                    </p:set>
                                    <p:anim calcmode="lin" valueType="num">
                                      <p:cBhvr additive="base">
                                        <p:cTn id="7" dur="500" fill="hold"/>
                                        <p:tgtEl>
                                          <p:spTgt spid="1392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9271">
                                            <p:txEl>
                                              <p:pRg st="1" end="1"/>
                                            </p:txEl>
                                          </p:spTgt>
                                        </p:tgtEl>
                                        <p:attrNameLst>
                                          <p:attrName>style.visibility</p:attrName>
                                        </p:attrNameLst>
                                      </p:cBhvr>
                                      <p:to>
                                        <p:strVal val="visible"/>
                                      </p:to>
                                    </p:set>
                                    <p:anim calcmode="lin" valueType="num">
                                      <p:cBhvr additive="base">
                                        <p:cTn id="13" dur="500" fill="hold"/>
                                        <p:tgtEl>
                                          <p:spTgt spid="1392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2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9271">
                                            <p:txEl>
                                              <p:pRg st="2" end="2"/>
                                            </p:txEl>
                                          </p:spTgt>
                                        </p:tgtEl>
                                        <p:attrNameLst>
                                          <p:attrName>style.visibility</p:attrName>
                                        </p:attrNameLst>
                                      </p:cBhvr>
                                      <p:to>
                                        <p:strVal val="visible"/>
                                      </p:to>
                                    </p:set>
                                    <p:anim calcmode="lin" valueType="num">
                                      <p:cBhvr additive="base">
                                        <p:cTn id="19" dur="500" fill="hold"/>
                                        <p:tgtEl>
                                          <p:spTgt spid="1392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2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9271">
                                            <p:txEl>
                                              <p:pRg st="3" end="3"/>
                                            </p:txEl>
                                          </p:spTgt>
                                        </p:tgtEl>
                                        <p:attrNameLst>
                                          <p:attrName>style.visibility</p:attrName>
                                        </p:attrNameLst>
                                      </p:cBhvr>
                                      <p:to>
                                        <p:strVal val="visible"/>
                                      </p:to>
                                    </p:set>
                                    <p:anim calcmode="lin" valueType="num">
                                      <p:cBhvr additive="base">
                                        <p:cTn id="25" dur="500" fill="hold"/>
                                        <p:tgtEl>
                                          <p:spTgt spid="1392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92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9271">
                                            <p:txEl>
                                              <p:pRg st="4" end="4"/>
                                            </p:txEl>
                                          </p:spTgt>
                                        </p:tgtEl>
                                        <p:attrNameLst>
                                          <p:attrName>style.visibility</p:attrName>
                                        </p:attrNameLst>
                                      </p:cBhvr>
                                      <p:to>
                                        <p:strVal val="visible"/>
                                      </p:to>
                                    </p:set>
                                    <p:anim calcmode="lin" valueType="num">
                                      <p:cBhvr additive="base">
                                        <p:cTn id="31" dur="500" fill="hold"/>
                                        <p:tgtEl>
                                          <p:spTgt spid="1392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92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39271">
                                            <p:txEl>
                                              <p:pRg st="5" end="5"/>
                                            </p:txEl>
                                          </p:spTgt>
                                        </p:tgtEl>
                                        <p:attrNameLst>
                                          <p:attrName>style.visibility</p:attrName>
                                        </p:attrNameLst>
                                      </p:cBhvr>
                                      <p:to>
                                        <p:strVal val="visible"/>
                                      </p:to>
                                    </p:set>
                                    <p:anim calcmode="lin" valueType="num">
                                      <p:cBhvr additive="base">
                                        <p:cTn id="37" dur="500" fill="hold"/>
                                        <p:tgtEl>
                                          <p:spTgt spid="13927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92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39271">
                                            <p:txEl>
                                              <p:pRg st="6" end="6"/>
                                            </p:txEl>
                                          </p:spTgt>
                                        </p:tgtEl>
                                        <p:attrNameLst>
                                          <p:attrName>style.visibility</p:attrName>
                                        </p:attrNameLst>
                                      </p:cBhvr>
                                      <p:to>
                                        <p:strVal val="visible"/>
                                      </p:to>
                                    </p:set>
                                    <p:anim calcmode="lin" valueType="num">
                                      <p:cBhvr additive="base">
                                        <p:cTn id="43" dur="500" fill="hold"/>
                                        <p:tgtEl>
                                          <p:spTgt spid="13927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92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03864C92-2B0F-4BA8-B897-BF798ECF1AD1}"/>
              </a:ext>
            </a:extLst>
          </p:cNvPr>
          <p:cNvSpPr>
            <a:spLocks noGrp="1"/>
          </p:cNvSpPr>
          <p:nvPr>
            <p:ph type="dt" sz="quarter" idx="10"/>
          </p:nvPr>
        </p:nvSpPr>
        <p:spPr/>
        <p:txBody>
          <a:bodyPr/>
          <a:lstStyle/>
          <a:p>
            <a:pPr>
              <a:defRPr/>
            </a:pPr>
            <a:fld id="{C2D3C86A-CA1A-4D5E-899A-B36B17CB6CBA}" type="datetime1">
              <a:rPr lang="en-US" smtClean="0"/>
              <a:t>10/12/2023</a:t>
            </a:fld>
            <a:endParaRPr lang="en-US"/>
          </a:p>
        </p:txBody>
      </p:sp>
      <p:sp>
        <p:nvSpPr>
          <p:cNvPr id="5" name="Footer Placeholder 4">
            <a:extLst>
              <a:ext uri="{FF2B5EF4-FFF2-40B4-BE49-F238E27FC236}">
                <a16:creationId xmlns="" xmlns:a16="http://schemas.microsoft.com/office/drawing/2014/main" id="{FDECCDD9-63FB-40A0-9F76-2A37DF3CFBB8}"/>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49508" name="Slide Number Placeholder 5">
            <a:extLst>
              <a:ext uri="{FF2B5EF4-FFF2-40B4-BE49-F238E27FC236}">
                <a16:creationId xmlns="" xmlns:a16="http://schemas.microsoft.com/office/drawing/2014/main" id="{E13201A4-CAB3-491F-977C-95F46370C0A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0465266-0753-4126-960F-0FA2259CE758}" type="slidenum">
              <a:rPr lang="en-US" altLang="en-US" sz="1200" smtClean="0">
                <a:solidFill>
                  <a:srgbClr val="898989"/>
                </a:solidFill>
              </a:rPr>
              <a:pPr>
                <a:spcBef>
                  <a:spcPct val="0"/>
                </a:spcBef>
                <a:buFontTx/>
                <a:buNone/>
              </a:pPr>
              <a:t>145</a:t>
            </a:fld>
            <a:endParaRPr lang="en-US" altLang="en-US" sz="1200">
              <a:solidFill>
                <a:srgbClr val="898989"/>
              </a:solidFill>
            </a:endParaRPr>
          </a:p>
        </p:txBody>
      </p:sp>
      <p:sp>
        <p:nvSpPr>
          <p:cNvPr id="7" name="Title 1">
            <a:extLst>
              <a:ext uri="{FF2B5EF4-FFF2-40B4-BE49-F238E27FC236}">
                <a16:creationId xmlns="" xmlns:a16="http://schemas.microsoft.com/office/drawing/2014/main" id="{928605F6-5AED-4959-B119-52F47C3C85B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2. Dependency Preservation(CO3)</a:t>
            </a:r>
            <a:endParaRPr lang="en-US" sz="3200" b="1" dirty="0">
              <a:solidFill>
                <a:srgbClr val="FF0000"/>
              </a:solidFill>
              <a:effectLst>
                <a:outerShdw blurRad="38100" dist="38100" dir="2700000" algn="tl">
                  <a:srgbClr val="000000">
                    <a:alpha val="43137"/>
                  </a:srgbClr>
                </a:outerShdw>
              </a:effectLst>
            </a:endParaRPr>
          </a:p>
        </p:txBody>
      </p:sp>
      <p:pic>
        <p:nvPicPr>
          <p:cNvPr id="149510" name="Picture 2" descr="E:\NIET\Project\xLogo11.png.pagespeed.ic.pydHLuCQEZ.png">
            <a:extLst>
              <a:ext uri="{FF2B5EF4-FFF2-40B4-BE49-F238E27FC236}">
                <a16:creationId xmlns="" xmlns:a16="http://schemas.microsoft.com/office/drawing/2014/main" id="{4BF4A72E-A2F7-4161-944A-09F705D07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71" name="Content Placeholder 2">
            <a:extLst>
              <a:ext uri="{FF2B5EF4-FFF2-40B4-BE49-F238E27FC236}">
                <a16:creationId xmlns="" xmlns:a16="http://schemas.microsoft.com/office/drawing/2014/main" id="{75F7148B-13AF-4AF9-B774-53E657B0792D}"/>
              </a:ext>
            </a:extLst>
          </p:cNvPr>
          <p:cNvSpPr>
            <a:spLocks noGrp="1"/>
          </p:cNvSpPr>
          <p:nvPr>
            <p:ph idx="1"/>
          </p:nvPr>
        </p:nvSpPr>
        <p:spPr>
          <a:xfrm>
            <a:off x="533400" y="1143000"/>
            <a:ext cx="8229600" cy="4724400"/>
          </a:xfrm>
        </p:spPr>
        <p:txBody>
          <a:bodyPr/>
          <a:lstStyle/>
          <a:p>
            <a:pPr algn="just" eaLnBrk="1" hangingPunct="1"/>
            <a:r>
              <a:rPr lang="en-US" altLang="en-US" sz="2400"/>
              <a:t>It would be useful if each functional dependency X → Y specified in F either appeared directly in one of the relation schemas Ri in the decomposition D or could be inferred from the dependencies that appear in some Ri. </a:t>
            </a:r>
            <a:r>
              <a:rPr lang="en-US" altLang="en-US" sz="2400" b="1"/>
              <a:t>Informally, this is the dependency preservation condition.</a:t>
            </a:r>
          </a:p>
          <a:p>
            <a:pPr algn="just" eaLnBrk="1" hangingPunct="1"/>
            <a:endParaRPr lang="en-US" altLang="en-US" sz="2400"/>
          </a:p>
          <a:p>
            <a:pPr algn="just" eaLnBrk="1" hangingPunct="1"/>
            <a:r>
              <a:rPr lang="en-US" altLang="en-US" sz="2400" b="1">
                <a:solidFill>
                  <a:srgbClr val="0070C0"/>
                </a:solidFill>
              </a:rPr>
              <a:t>We want to preserve the dependencies because each dependency in F represents a constraint on the database</a:t>
            </a:r>
            <a:r>
              <a:rPr lang="en-US" altLang="en-US" sz="2400"/>
              <a:t>. If one of the dependencies is not represented in some individual relation Ri of the decomposition, we cannot enforce this constraint by dealing with an individual relation.</a:t>
            </a:r>
            <a:endParaRPr lang="en-US" altLang="en-US" sz="2200"/>
          </a:p>
        </p:txBody>
      </p:sp>
      <p:pic>
        <p:nvPicPr>
          <p:cNvPr id="149512" name="Picture 7">
            <a:extLst>
              <a:ext uri="{FF2B5EF4-FFF2-40B4-BE49-F238E27FC236}">
                <a16:creationId xmlns="" xmlns:a16="http://schemas.microsoft.com/office/drawing/2014/main" id="{351D314F-130F-4547-AE12-0E8CFB3AA5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9271">
                                            <p:txEl>
                                              <p:pRg st="0" end="0"/>
                                            </p:txEl>
                                          </p:spTgt>
                                        </p:tgtEl>
                                        <p:attrNameLst>
                                          <p:attrName>style.visibility</p:attrName>
                                        </p:attrNameLst>
                                      </p:cBhvr>
                                      <p:to>
                                        <p:strVal val="visible"/>
                                      </p:to>
                                    </p:set>
                                    <p:anim calcmode="lin" valueType="num">
                                      <p:cBhvr additive="base">
                                        <p:cTn id="7" dur="500" fill="hold"/>
                                        <p:tgtEl>
                                          <p:spTgt spid="1392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9271">
                                            <p:txEl>
                                              <p:pRg st="2" end="2"/>
                                            </p:txEl>
                                          </p:spTgt>
                                        </p:tgtEl>
                                        <p:attrNameLst>
                                          <p:attrName>style.visibility</p:attrName>
                                        </p:attrNameLst>
                                      </p:cBhvr>
                                      <p:to>
                                        <p:strVal val="visible"/>
                                      </p:to>
                                    </p:set>
                                    <p:anim calcmode="lin" valueType="num">
                                      <p:cBhvr additive="base">
                                        <p:cTn id="13" dur="500" fill="hold"/>
                                        <p:tgtEl>
                                          <p:spTgt spid="1392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2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A4E11E2C-0433-4548-8333-67A144EE80D3}"/>
              </a:ext>
            </a:extLst>
          </p:cNvPr>
          <p:cNvSpPr>
            <a:spLocks noGrp="1"/>
          </p:cNvSpPr>
          <p:nvPr>
            <p:ph type="dt" sz="quarter" idx="10"/>
          </p:nvPr>
        </p:nvSpPr>
        <p:spPr/>
        <p:txBody>
          <a:bodyPr/>
          <a:lstStyle/>
          <a:p>
            <a:pPr>
              <a:defRPr/>
            </a:pPr>
            <a:fld id="{9A0C7281-F315-4530-AFD7-7CFC69D76531}" type="datetime1">
              <a:rPr lang="en-US" smtClean="0"/>
              <a:t>10/12/2023</a:t>
            </a:fld>
            <a:endParaRPr lang="en-US"/>
          </a:p>
        </p:txBody>
      </p:sp>
      <p:sp>
        <p:nvSpPr>
          <p:cNvPr id="5" name="Footer Placeholder 4">
            <a:extLst>
              <a:ext uri="{FF2B5EF4-FFF2-40B4-BE49-F238E27FC236}">
                <a16:creationId xmlns="" xmlns:a16="http://schemas.microsoft.com/office/drawing/2014/main" id="{FE0A4335-EB75-484C-A10F-69C319D237BF}"/>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50532" name="Slide Number Placeholder 5">
            <a:extLst>
              <a:ext uri="{FF2B5EF4-FFF2-40B4-BE49-F238E27FC236}">
                <a16:creationId xmlns="" xmlns:a16="http://schemas.microsoft.com/office/drawing/2014/main" id="{7CD38BD3-73DD-4AB3-A8B4-0803E57DC72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9FE842B-A4AD-47BC-B81E-1372B25EFCC0}" type="slidenum">
              <a:rPr lang="en-US" altLang="en-US" sz="1200" smtClean="0">
                <a:solidFill>
                  <a:srgbClr val="898989"/>
                </a:solidFill>
              </a:rPr>
              <a:pPr>
                <a:spcBef>
                  <a:spcPct val="0"/>
                </a:spcBef>
                <a:buFontTx/>
                <a:buNone/>
              </a:pPr>
              <a:t>146</a:t>
            </a:fld>
            <a:endParaRPr lang="en-US" altLang="en-US" sz="1200">
              <a:solidFill>
                <a:srgbClr val="898989"/>
              </a:solidFill>
            </a:endParaRPr>
          </a:p>
        </p:txBody>
      </p:sp>
      <p:sp>
        <p:nvSpPr>
          <p:cNvPr id="7" name="Title 1">
            <a:extLst>
              <a:ext uri="{FF2B5EF4-FFF2-40B4-BE49-F238E27FC236}">
                <a16:creationId xmlns="" xmlns:a16="http://schemas.microsoft.com/office/drawing/2014/main" id="{C2AEFA0F-3330-47FC-A0A0-8035786C950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effectLst>
                  <a:outerShdw blurRad="38100" dist="38100" dir="2700000" algn="tl">
                    <a:srgbClr val="000000">
                      <a:alpha val="43137"/>
                    </a:srgbClr>
                  </a:outerShdw>
                </a:effectLst>
              </a:rPr>
              <a:t>Cont…..         (CO3)</a:t>
            </a:r>
          </a:p>
        </p:txBody>
      </p:sp>
      <p:pic>
        <p:nvPicPr>
          <p:cNvPr id="150534" name="Picture 2" descr="E:\NIET\Project\xLogo11.png.pagespeed.ic.pydHLuCQEZ.png">
            <a:extLst>
              <a:ext uri="{FF2B5EF4-FFF2-40B4-BE49-F238E27FC236}">
                <a16:creationId xmlns="" xmlns:a16="http://schemas.microsoft.com/office/drawing/2014/main" id="{4356B036-9CAF-413D-BE56-43720387A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5" name="Content Placeholder 2">
            <a:extLst>
              <a:ext uri="{FF2B5EF4-FFF2-40B4-BE49-F238E27FC236}">
                <a16:creationId xmlns="" xmlns:a16="http://schemas.microsoft.com/office/drawing/2014/main" id="{9143CE9D-E46F-4AFF-B852-C9A9C1381CC3}"/>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pPr>
            <a:r>
              <a:rPr lang="en-US" altLang="en-US" sz="2400"/>
              <a:t>	If we decompose a relation R into relations R1 and R2, All dependencies of R either must be a part of R1 or R2 or must be derivable from combination of FD’s of R1 and R2.</a:t>
            </a:r>
          </a:p>
          <a:p>
            <a:pPr>
              <a:buFont typeface="Arial" panose="020B0604020202020204" pitchFamily="34" charset="0"/>
              <a:buNone/>
            </a:pPr>
            <a:r>
              <a:rPr lang="en-US" altLang="en-US" sz="2400"/>
              <a:t>	A Decomposition D = { R1, R2, R3….Rn } of R is dependency preserving write E a set F of Functional dependency if</a:t>
            </a:r>
          </a:p>
          <a:p>
            <a:pPr>
              <a:buFont typeface="Arial" panose="020B0604020202020204" pitchFamily="34" charset="0"/>
              <a:buNone/>
            </a:pPr>
            <a:r>
              <a:rPr lang="en-US" altLang="en-US" sz="2400" b="1"/>
              <a:t>			(F1 ∪ F2 ∪ … ∪ Fm)</a:t>
            </a:r>
            <a:r>
              <a:rPr lang="en-US" altLang="en-US" sz="2400">
                <a:cs typeface="Times New Roman" panose="02020603050405020304" pitchFamily="18" charset="0"/>
              </a:rPr>
              <a:t> </a:t>
            </a:r>
            <a:r>
              <a:rPr lang="en-US" altLang="en-US" sz="2400" baseline="30000">
                <a:cs typeface="Times New Roman" panose="02020603050405020304" pitchFamily="18" charset="0"/>
              </a:rPr>
              <a:t>+ </a:t>
            </a:r>
            <a:r>
              <a:rPr lang="en-US" altLang="en-US" sz="2400" b="1"/>
              <a:t> = </a:t>
            </a:r>
            <a:r>
              <a:rPr lang="en-US" altLang="en-US" sz="2400" b="1">
                <a:cs typeface="Times New Roman" panose="02020603050405020304" pitchFamily="18" charset="0"/>
              </a:rPr>
              <a:t>F</a:t>
            </a:r>
            <a:r>
              <a:rPr lang="en-US" altLang="en-US" sz="2400" baseline="30000">
                <a:cs typeface="Times New Roman" panose="02020603050405020304" pitchFamily="18" charset="0"/>
              </a:rPr>
              <a:t>+ </a:t>
            </a:r>
            <a:r>
              <a:rPr lang="en-US" altLang="en-US" sz="2400" b="1"/>
              <a:t>.</a:t>
            </a:r>
            <a:endParaRPr lang="en-US" altLang="en-US" sz="2200"/>
          </a:p>
        </p:txBody>
      </p:sp>
      <p:pic>
        <p:nvPicPr>
          <p:cNvPr id="150536" name="Picture 7">
            <a:extLst>
              <a:ext uri="{FF2B5EF4-FFF2-40B4-BE49-F238E27FC236}">
                <a16:creationId xmlns="" xmlns:a16="http://schemas.microsoft.com/office/drawing/2014/main" id="{3B81131F-9CCA-4A5D-9928-209FA21DD2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0295">
                                            <p:txEl>
                                              <p:pRg st="0" end="0"/>
                                            </p:txEl>
                                          </p:spTgt>
                                        </p:tgtEl>
                                        <p:attrNameLst>
                                          <p:attrName>style.visibility</p:attrName>
                                        </p:attrNameLst>
                                      </p:cBhvr>
                                      <p:to>
                                        <p:strVal val="visible"/>
                                      </p:to>
                                    </p:set>
                                    <p:anim calcmode="lin" valueType="num">
                                      <p:cBhvr additive="base">
                                        <p:cTn id="7" dur="500" fill="hold"/>
                                        <p:tgtEl>
                                          <p:spTgt spid="1402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0295">
                                            <p:txEl>
                                              <p:pRg st="1" end="1"/>
                                            </p:txEl>
                                          </p:spTgt>
                                        </p:tgtEl>
                                        <p:attrNameLst>
                                          <p:attrName>style.visibility</p:attrName>
                                        </p:attrNameLst>
                                      </p:cBhvr>
                                      <p:to>
                                        <p:strVal val="visible"/>
                                      </p:to>
                                    </p:set>
                                    <p:anim calcmode="lin" valueType="num">
                                      <p:cBhvr additive="base">
                                        <p:cTn id="11" dur="500" fill="hold"/>
                                        <p:tgtEl>
                                          <p:spTgt spid="1402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02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40295">
                                            <p:txEl>
                                              <p:pRg st="2" end="2"/>
                                            </p:txEl>
                                          </p:spTgt>
                                        </p:tgtEl>
                                        <p:attrNameLst>
                                          <p:attrName>style.visibility</p:attrName>
                                        </p:attrNameLst>
                                      </p:cBhvr>
                                      <p:to>
                                        <p:strVal val="visible"/>
                                      </p:to>
                                    </p:set>
                                    <p:anim calcmode="lin" valueType="num">
                                      <p:cBhvr additive="base">
                                        <p:cTn id="17" dur="500" fill="hold"/>
                                        <p:tgtEl>
                                          <p:spTgt spid="1402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02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4058B33-3F7C-4670-9B77-F2FF07255405}"/>
              </a:ext>
            </a:extLst>
          </p:cNvPr>
          <p:cNvSpPr>
            <a:spLocks noGrp="1"/>
          </p:cNvSpPr>
          <p:nvPr>
            <p:ph type="dt" sz="quarter" idx="10"/>
          </p:nvPr>
        </p:nvSpPr>
        <p:spPr/>
        <p:txBody>
          <a:bodyPr/>
          <a:lstStyle/>
          <a:p>
            <a:pPr>
              <a:defRPr/>
            </a:pPr>
            <a:fld id="{75AC9973-B651-494F-998D-C93506EAAA9D}" type="datetime1">
              <a:rPr lang="en-US" smtClean="0"/>
              <a:t>10/12/2023</a:t>
            </a:fld>
            <a:endParaRPr lang="en-US"/>
          </a:p>
        </p:txBody>
      </p:sp>
      <p:sp>
        <p:nvSpPr>
          <p:cNvPr id="5" name="Footer Placeholder 4">
            <a:extLst>
              <a:ext uri="{FF2B5EF4-FFF2-40B4-BE49-F238E27FC236}">
                <a16:creationId xmlns="" xmlns:a16="http://schemas.microsoft.com/office/drawing/2014/main" id="{D359E2DE-85BA-42E9-82F9-DDC8425DD124}"/>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51556" name="Slide Number Placeholder 5">
            <a:extLst>
              <a:ext uri="{FF2B5EF4-FFF2-40B4-BE49-F238E27FC236}">
                <a16:creationId xmlns="" xmlns:a16="http://schemas.microsoft.com/office/drawing/2014/main" id="{182DA178-954C-4026-81AA-FC1F93925CE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2315445-6201-4193-9DB4-8BD765C631C8}" type="slidenum">
              <a:rPr lang="en-US" altLang="en-US" sz="1200" smtClean="0">
                <a:solidFill>
                  <a:srgbClr val="898989"/>
                </a:solidFill>
              </a:rPr>
              <a:pPr>
                <a:spcBef>
                  <a:spcPct val="0"/>
                </a:spcBef>
                <a:buFontTx/>
                <a:buNone/>
              </a:pPr>
              <a:t>147</a:t>
            </a:fld>
            <a:endParaRPr lang="en-US" altLang="en-US" sz="1200">
              <a:solidFill>
                <a:srgbClr val="898989"/>
              </a:solidFill>
            </a:endParaRPr>
          </a:p>
        </p:txBody>
      </p:sp>
      <p:sp>
        <p:nvSpPr>
          <p:cNvPr id="7" name="Title 1">
            <a:extLst>
              <a:ext uri="{FF2B5EF4-FFF2-40B4-BE49-F238E27FC236}">
                <a16:creationId xmlns="" xmlns:a16="http://schemas.microsoft.com/office/drawing/2014/main" id="{B277DA0E-7DE1-4A15-9F7E-05741C1688D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effectLst>
                  <a:outerShdw blurRad="38100" dist="38100" dir="2700000" algn="tl">
                    <a:srgbClr val="000000">
                      <a:alpha val="43137"/>
                    </a:srgbClr>
                  </a:outerShdw>
                </a:effectLst>
              </a:rPr>
              <a:t>Example </a:t>
            </a:r>
          </a:p>
        </p:txBody>
      </p:sp>
      <p:pic>
        <p:nvPicPr>
          <p:cNvPr id="151558" name="Picture 2" descr="E:\NIET\Project\xLogo11.png.pagespeed.ic.pydHLuCQEZ.png">
            <a:extLst>
              <a:ext uri="{FF2B5EF4-FFF2-40B4-BE49-F238E27FC236}">
                <a16:creationId xmlns="" xmlns:a16="http://schemas.microsoft.com/office/drawing/2014/main" id="{7CDA97E5-366A-47A9-8169-1CF65EFD2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5" name="Content Placeholder 2">
            <a:extLst>
              <a:ext uri="{FF2B5EF4-FFF2-40B4-BE49-F238E27FC236}">
                <a16:creationId xmlns="" xmlns:a16="http://schemas.microsoft.com/office/drawing/2014/main" id="{637F6A4A-863A-4C9C-828D-2493818C57B7}"/>
              </a:ext>
            </a:extLst>
          </p:cNvPr>
          <p:cNvSpPr>
            <a:spLocks noGrp="1"/>
          </p:cNvSpPr>
          <p:nvPr>
            <p:ph idx="1"/>
          </p:nvPr>
        </p:nvSpPr>
        <p:spPr>
          <a:xfrm>
            <a:off x="533400" y="1143000"/>
            <a:ext cx="8229600" cy="4724400"/>
          </a:xfrm>
        </p:spPr>
        <p:txBody>
          <a:bodyPr>
            <a:normAutofit lnSpcReduction="10000"/>
          </a:bodyPr>
          <a:lstStyle/>
          <a:p>
            <a:pPr algn="just" eaLnBrk="1" hangingPunct="1">
              <a:buFont typeface="Arial" panose="020B0604020202020204" pitchFamily="34" charset="0"/>
              <a:buNone/>
              <a:defRPr/>
            </a:pPr>
            <a:r>
              <a:rPr lang="en-US" sz="2400" dirty="0"/>
              <a:t>	</a:t>
            </a:r>
            <a:r>
              <a:rPr lang="en-US" sz="2400" b="1" dirty="0">
                <a:solidFill>
                  <a:srgbClr val="FF0000"/>
                </a:solidFill>
              </a:rPr>
              <a:t>Question 1 :</a:t>
            </a:r>
            <a:r>
              <a:rPr lang="en-US" sz="2400" b="1" dirty="0"/>
              <a:t>- </a:t>
            </a:r>
            <a:r>
              <a:rPr lang="en-US" sz="2400" dirty="0"/>
              <a:t>Let a relation R (A, B, C, D ) and functional dependency {AB –&gt; C, C –&gt; D, D –&gt; A}. Relation R is decomposed into R1( A, B, C) and R2(C, D).</a:t>
            </a:r>
          </a:p>
          <a:p>
            <a:pPr algn="just" eaLnBrk="1" hangingPunct="1">
              <a:buFont typeface="Arial" panose="020B0604020202020204" pitchFamily="34" charset="0"/>
              <a:buNone/>
              <a:defRPr/>
            </a:pPr>
            <a:r>
              <a:rPr lang="en-US" sz="2400" dirty="0"/>
              <a:t>	Check whether decomposition is dependency preserving or     not.</a:t>
            </a:r>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r>
              <a:rPr lang="en-US" sz="2400" b="1" dirty="0">
                <a:solidFill>
                  <a:srgbClr val="FF0000"/>
                </a:solidFill>
              </a:rPr>
              <a:t>	Question 2:- </a:t>
            </a:r>
            <a:r>
              <a:rPr lang="en-US" sz="2400" dirty="0"/>
              <a:t>Let us consider a  relation R (A, B, C, D,E,F ) with  functional dependency  set F= {D –&gt; AB, C–&gt; EF,}and relation R is decomposed into R1( A,C,D), R2(A,D,B), R3(D,E,F), R4(C,E,F).</a:t>
            </a:r>
          </a:p>
          <a:p>
            <a:pPr algn="just" eaLnBrk="1" hangingPunct="1">
              <a:buFont typeface="Arial" panose="020B0604020202020204" pitchFamily="34" charset="0"/>
              <a:buNone/>
              <a:defRPr/>
            </a:pPr>
            <a:r>
              <a:rPr lang="en-US" sz="2400" dirty="0"/>
              <a:t>	 Check whether decomposition is dependency preserving or     not.</a:t>
            </a:r>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endParaRPr lang="en-US" sz="2400" dirty="0"/>
          </a:p>
          <a:p>
            <a:pPr algn="just" eaLnBrk="1" hangingPunct="1">
              <a:buFont typeface="Arial" panose="020B0604020202020204" pitchFamily="34" charset="0"/>
              <a:buNone/>
              <a:defRPr/>
            </a:pPr>
            <a:endParaRPr lang="en-US" sz="2400" dirty="0"/>
          </a:p>
        </p:txBody>
      </p:sp>
      <p:pic>
        <p:nvPicPr>
          <p:cNvPr id="151560" name="Picture 7">
            <a:extLst>
              <a:ext uri="{FF2B5EF4-FFF2-40B4-BE49-F238E27FC236}">
                <a16:creationId xmlns="" xmlns:a16="http://schemas.microsoft.com/office/drawing/2014/main" id="{C3CAFCD9-9D04-40D7-84C4-D265607723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C649021-00D7-47A4-8EB0-1225870D9C04}"/>
              </a:ext>
            </a:extLst>
          </p:cNvPr>
          <p:cNvSpPr>
            <a:spLocks noGrp="1"/>
          </p:cNvSpPr>
          <p:nvPr>
            <p:ph type="dt" sz="quarter" idx="10"/>
          </p:nvPr>
        </p:nvSpPr>
        <p:spPr/>
        <p:txBody>
          <a:bodyPr/>
          <a:lstStyle/>
          <a:p>
            <a:pPr>
              <a:defRPr/>
            </a:pPr>
            <a:fld id="{1FB48705-CDAD-44FB-BED0-35D701AFCF84}" type="datetime1">
              <a:rPr lang="en-US" smtClean="0"/>
              <a:t>10/12/2023</a:t>
            </a:fld>
            <a:endParaRPr lang="en-US"/>
          </a:p>
        </p:txBody>
      </p:sp>
      <p:sp>
        <p:nvSpPr>
          <p:cNvPr id="5" name="Footer Placeholder 4">
            <a:extLst>
              <a:ext uri="{FF2B5EF4-FFF2-40B4-BE49-F238E27FC236}">
                <a16:creationId xmlns="" xmlns:a16="http://schemas.microsoft.com/office/drawing/2014/main" id="{F54E7CF3-C6E5-4729-9670-F544A82A0E60}"/>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52580" name="Slide Number Placeholder 5">
            <a:extLst>
              <a:ext uri="{FF2B5EF4-FFF2-40B4-BE49-F238E27FC236}">
                <a16:creationId xmlns="" xmlns:a16="http://schemas.microsoft.com/office/drawing/2014/main" id="{C620CE0B-FA82-4036-A264-C89DB5F4F78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2BA51BF-2E92-4EA9-BFF9-933E7F01F245}" type="slidenum">
              <a:rPr lang="en-US" altLang="en-US" sz="1200" smtClean="0">
                <a:solidFill>
                  <a:srgbClr val="898989"/>
                </a:solidFill>
              </a:rPr>
              <a:pPr>
                <a:spcBef>
                  <a:spcPct val="0"/>
                </a:spcBef>
                <a:buFontTx/>
                <a:buNone/>
              </a:pPr>
              <a:t>148</a:t>
            </a:fld>
            <a:endParaRPr lang="en-US" altLang="en-US" sz="1200">
              <a:solidFill>
                <a:srgbClr val="898989"/>
              </a:solidFill>
            </a:endParaRPr>
          </a:p>
        </p:txBody>
      </p:sp>
      <p:sp>
        <p:nvSpPr>
          <p:cNvPr id="7" name="Title 1">
            <a:extLst>
              <a:ext uri="{FF2B5EF4-FFF2-40B4-BE49-F238E27FC236}">
                <a16:creationId xmlns="" xmlns:a16="http://schemas.microsoft.com/office/drawing/2014/main" id="{705AD246-A2A7-43B9-9A6E-45B61124A25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Aft>
                <a:spcPts val="0"/>
              </a:spcAft>
              <a:defRPr/>
            </a:pPr>
            <a:r>
              <a:rPr lang="en-US" sz="2400" b="1" dirty="0" err="1">
                <a:solidFill>
                  <a:srgbClr val="FF0000"/>
                </a:solidFill>
                <a:effectLst>
                  <a:outerShdw blurRad="38100" dist="38100" dir="2700000" algn="tl">
                    <a:srgbClr val="000000">
                      <a:alpha val="43137"/>
                    </a:srgbClr>
                  </a:outerShdw>
                </a:effectLst>
              </a:rPr>
              <a:t>Nonadditive</a:t>
            </a:r>
            <a:r>
              <a:rPr lang="en-US" sz="2400" b="1" dirty="0">
                <a:solidFill>
                  <a:srgbClr val="FF0000"/>
                </a:solidFill>
                <a:effectLst>
                  <a:outerShdw blurRad="38100" dist="38100" dir="2700000" algn="tl">
                    <a:srgbClr val="000000">
                      <a:alpha val="43137"/>
                    </a:srgbClr>
                  </a:outerShdw>
                </a:effectLst>
              </a:rPr>
              <a:t> (Lossless) Join Property  of a Decomposition(CO3)</a:t>
            </a:r>
          </a:p>
        </p:txBody>
      </p:sp>
      <p:pic>
        <p:nvPicPr>
          <p:cNvPr id="152582" name="Picture 2" descr="E:\NIET\Project\xLogo11.png.pagespeed.ic.pydHLuCQEZ.png">
            <a:extLst>
              <a:ext uri="{FF2B5EF4-FFF2-40B4-BE49-F238E27FC236}">
                <a16:creationId xmlns="" xmlns:a16="http://schemas.microsoft.com/office/drawing/2014/main" id="{D12400BF-8515-4EE8-A4A8-1572AC403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3" name="Content Placeholder 2">
            <a:extLst>
              <a:ext uri="{FF2B5EF4-FFF2-40B4-BE49-F238E27FC236}">
                <a16:creationId xmlns="" xmlns:a16="http://schemas.microsoft.com/office/drawing/2014/main" id="{37C7579D-4ACF-4CDC-88D4-AE35909B16BF}"/>
              </a:ext>
            </a:extLst>
          </p:cNvPr>
          <p:cNvSpPr>
            <a:spLocks noGrp="1"/>
          </p:cNvSpPr>
          <p:nvPr>
            <p:ph idx="1"/>
          </p:nvPr>
        </p:nvSpPr>
        <p:spPr>
          <a:xfrm>
            <a:off x="533400" y="1143000"/>
            <a:ext cx="8229600" cy="4724400"/>
          </a:xfrm>
        </p:spPr>
        <p:txBody>
          <a:bodyPr/>
          <a:lstStyle/>
          <a:p>
            <a:pPr algn="just" eaLnBrk="1" hangingPunct="1">
              <a:buFont typeface="Wingdings" panose="05000000000000000000" pitchFamily="2" charset="2"/>
              <a:buChar char="q"/>
            </a:pPr>
            <a:r>
              <a:rPr lang="en-US" altLang="en-US" sz="2400" b="1">
                <a:solidFill>
                  <a:srgbClr val="0070C0"/>
                </a:solidFill>
              </a:rPr>
              <a:t>Another property that a decomposition D should possess is the nonadditive join property</a:t>
            </a:r>
            <a:r>
              <a:rPr lang="en-US" altLang="en-US" sz="2400"/>
              <a:t>, which ensures that no spurious tuples are generated when a NATURAL JOIN operation is applied to the relations resulting from the decomposition.</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b="1">
                <a:solidFill>
                  <a:srgbClr val="FF0000"/>
                </a:solidFill>
              </a:rPr>
              <a:t>	Definition.</a:t>
            </a:r>
            <a:r>
              <a:rPr lang="en-US" altLang="en-US" sz="2400"/>
              <a:t> Formally, a decomposition D = {R1, R2, … , Rm} of R has the </a:t>
            </a:r>
            <a:r>
              <a:rPr lang="en-US" altLang="en-US" sz="2400" b="1"/>
              <a:t>lossless (nonadditive) join property </a:t>
            </a:r>
            <a:r>
              <a:rPr lang="en-US" altLang="en-US" sz="2400"/>
              <a:t>with respect to the set of dependencies F on R if, for every relation state r of R that satisfies F, the following holds, where * is the NATURAL JOIN of all the relations in D: *(πR1(r), … , πRm(r)) = r.</a:t>
            </a:r>
          </a:p>
          <a:p>
            <a:pPr algn="just" eaLnBrk="1" hangingPunct="1">
              <a:buFont typeface="Arial" panose="020B0604020202020204" pitchFamily="34" charset="0"/>
              <a:buNone/>
            </a:pPr>
            <a:endParaRPr lang="en-US" altLang="en-US" sz="2200"/>
          </a:p>
        </p:txBody>
      </p:sp>
      <p:pic>
        <p:nvPicPr>
          <p:cNvPr id="152584" name="Picture 7">
            <a:extLst>
              <a:ext uri="{FF2B5EF4-FFF2-40B4-BE49-F238E27FC236}">
                <a16:creationId xmlns="" xmlns:a16="http://schemas.microsoft.com/office/drawing/2014/main" id="{ABB68DBA-409D-4F33-9FC0-905BC13E46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2343">
                                            <p:txEl>
                                              <p:pRg st="0" end="0"/>
                                            </p:txEl>
                                          </p:spTgt>
                                        </p:tgtEl>
                                        <p:attrNameLst>
                                          <p:attrName>style.visibility</p:attrName>
                                        </p:attrNameLst>
                                      </p:cBhvr>
                                      <p:to>
                                        <p:strVal val="visible"/>
                                      </p:to>
                                    </p:set>
                                    <p:anim calcmode="lin" valueType="num">
                                      <p:cBhvr additive="base">
                                        <p:cTn id="7" dur="500" fill="hold"/>
                                        <p:tgtEl>
                                          <p:spTgt spid="1423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23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2343">
                                            <p:txEl>
                                              <p:pRg st="2" end="2"/>
                                            </p:txEl>
                                          </p:spTgt>
                                        </p:tgtEl>
                                        <p:attrNameLst>
                                          <p:attrName>style.visibility</p:attrName>
                                        </p:attrNameLst>
                                      </p:cBhvr>
                                      <p:to>
                                        <p:strVal val="visible"/>
                                      </p:to>
                                    </p:set>
                                    <p:anim calcmode="lin" valueType="num">
                                      <p:cBhvr additive="base">
                                        <p:cTn id="13" dur="500" fill="hold"/>
                                        <p:tgtEl>
                                          <p:spTgt spid="1423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23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F4CCFC68-0564-4751-A768-37CCC7794DD7}"/>
              </a:ext>
            </a:extLst>
          </p:cNvPr>
          <p:cNvSpPr>
            <a:spLocks noGrp="1"/>
          </p:cNvSpPr>
          <p:nvPr>
            <p:ph type="dt" sz="quarter" idx="10"/>
          </p:nvPr>
        </p:nvSpPr>
        <p:spPr/>
        <p:txBody>
          <a:bodyPr/>
          <a:lstStyle/>
          <a:p>
            <a:pPr>
              <a:defRPr/>
            </a:pPr>
            <a:fld id="{9200DAD9-0A03-4C87-9B97-EB378EB02A26}" type="datetime1">
              <a:rPr lang="en-US" smtClean="0"/>
              <a:t>10/12/2023</a:t>
            </a:fld>
            <a:endParaRPr lang="en-US"/>
          </a:p>
        </p:txBody>
      </p:sp>
      <p:sp>
        <p:nvSpPr>
          <p:cNvPr id="5" name="Footer Placeholder 4">
            <a:extLst>
              <a:ext uri="{FF2B5EF4-FFF2-40B4-BE49-F238E27FC236}">
                <a16:creationId xmlns="" xmlns:a16="http://schemas.microsoft.com/office/drawing/2014/main" id="{F5D2E8EF-DE12-419A-BA39-E0CBDAE1BE1B}"/>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53604" name="Slide Number Placeholder 5">
            <a:extLst>
              <a:ext uri="{FF2B5EF4-FFF2-40B4-BE49-F238E27FC236}">
                <a16:creationId xmlns="" xmlns:a16="http://schemas.microsoft.com/office/drawing/2014/main" id="{EE0B39F5-7D27-4C69-8297-F2CF53A59C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B3D82F2-4640-4F97-8B14-972E222AE0EE}" type="slidenum">
              <a:rPr lang="en-US" altLang="en-US" sz="1200" smtClean="0">
                <a:solidFill>
                  <a:srgbClr val="898989"/>
                </a:solidFill>
              </a:rPr>
              <a:pPr>
                <a:spcBef>
                  <a:spcPct val="0"/>
                </a:spcBef>
                <a:buFontTx/>
                <a:buNone/>
              </a:pPr>
              <a:t>149</a:t>
            </a:fld>
            <a:endParaRPr lang="en-US" altLang="en-US" sz="1200">
              <a:solidFill>
                <a:srgbClr val="898989"/>
              </a:solidFill>
            </a:endParaRPr>
          </a:p>
        </p:txBody>
      </p:sp>
      <p:sp>
        <p:nvSpPr>
          <p:cNvPr id="7" name="Title 1">
            <a:extLst>
              <a:ext uri="{FF2B5EF4-FFF2-40B4-BE49-F238E27FC236}">
                <a16:creationId xmlns="" xmlns:a16="http://schemas.microsoft.com/office/drawing/2014/main" id="{9E106EEE-E515-4643-A0C7-F2C93ABE4F3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C00000"/>
                </a:solidFill>
                <a:effectLst>
                  <a:outerShdw blurRad="38100" dist="38100" dir="2700000" algn="tl">
                    <a:srgbClr val="000000">
                      <a:alpha val="43137"/>
                    </a:srgbClr>
                  </a:outerShdw>
                </a:effectLst>
              </a:rPr>
              <a:t>Procedure(CO3) </a:t>
            </a:r>
          </a:p>
        </p:txBody>
      </p:sp>
      <p:pic>
        <p:nvPicPr>
          <p:cNvPr id="153606" name="Picture 2" descr="E:\NIET\Project\xLogo11.png.pagespeed.ic.pydHLuCQEZ.png">
            <a:extLst>
              <a:ext uri="{FF2B5EF4-FFF2-40B4-BE49-F238E27FC236}">
                <a16:creationId xmlns="" xmlns:a16="http://schemas.microsoft.com/office/drawing/2014/main" id="{1A97717E-CE27-4C42-8340-0D1CEC2C8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1" name="Content Placeholder 2">
            <a:extLst>
              <a:ext uri="{FF2B5EF4-FFF2-40B4-BE49-F238E27FC236}">
                <a16:creationId xmlns="" xmlns:a16="http://schemas.microsoft.com/office/drawing/2014/main" id="{75A2CDD7-8467-4E63-9690-02D994042B64}"/>
              </a:ext>
            </a:extLst>
          </p:cNvPr>
          <p:cNvSpPr>
            <a:spLocks noGrp="1"/>
          </p:cNvSpPr>
          <p:nvPr>
            <p:ph idx="1"/>
          </p:nvPr>
        </p:nvSpPr>
        <p:spPr>
          <a:xfrm>
            <a:off x="533400" y="1143000"/>
            <a:ext cx="8229600" cy="5105400"/>
          </a:xfrm>
        </p:spPr>
        <p:txBody>
          <a:bodyPr>
            <a:normAutofit fontScale="92500"/>
          </a:bodyPr>
          <a:lstStyle/>
          <a:p>
            <a:pPr algn="just" eaLnBrk="1" hangingPunct="1">
              <a:defRPr/>
            </a:pPr>
            <a:r>
              <a:rPr lang="en-US" sz="2400" b="1" dirty="0">
                <a:solidFill>
                  <a:srgbClr val="FF0000"/>
                </a:solidFill>
              </a:rPr>
              <a:t>Procedure :- </a:t>
            </a:r>
            <a:r>
              <a:rPr lang="en-US" sz="2400" dirty="0"/>
              <a:t>Decomposition of R into R1 and R2 from a lossless join decomposition if at least one of the following  dependencies in </a:t>
            </a:r>
            <a:r>
              <a:rPr lang="en-US" sz="2400" b="1" dirty="0">
                <a:cs typeface="Times New Roman" pitchFamily="18" charset="0"/>
              </a:rPr>
              <a:t>F</a:t>
            </a:r>
            <a:r>
              <a:rPr lang="en-US" altLang="en-US" sz="2400" baseline="30000" dirty="0">
                <a:cs typeface="Times New Roman" pitchFamily="18" charset="0"/>
              </a:rPr>
              <a:t>+</a:t>
            </a:r>
            <a:endParaRPr lang="en-US" sz="2400" dirty="0"/>
          </a:p>
          <a:p>
            <a:pPr marL="457200" indent="-457200" algn="just">
              <a:buFont typeface="Arial" panose="020B0604020202020204" pitchFamily="34" charset="0"/>
              <a:buAutoNum type="arabicPeriod"/>
              <a:defRPr/>
            </a:pPr>
            <a:r>
              <a:rPr lang="en-US" sz="2400" dirty="0"/>
              <a:t>First condition) = (ABC) U (AD) = (ABCD) = </a:t>
            </a:r>
            <a:r>
              <a:rPr lang="en-US" sz="2400" dirty="0" err="1"/>
              <a:t>Att</a:t>
            </a:r>
            <a:r>
              <a:rPr lang="en-US" sz="2400" dirty="0"/>
              <a:t>(R). holds true as </a:t>
            </a:r>
            <a:r>
              <a:rPr lang="en-US" sz="2400" dirty="0" err="1"/>
              <a:t>Att</a:t>
            </a:r>
            <a:r>
              <a:rPr lang="en-US" sz="2400" dirty="0"/>
              <a:t>(R1) U </a:t>
            </a:r>
            <a:r>
              <a:rPr lang="en-US" sz="2400" dirty="0" err="1"/>
              <a:t>Att</a:t>
            </a:r>
            <a:r>
              <a:rPr lang="en-US" sz="2400" dirty="0"/>
              <a:t>(R2</a:t>
            </a:r>
          </a:p>
          <a:p>
            <a:pPr marL="457200" indent="-457200" algn="just" eaLnBrk="1" hangingPunct="1">
              <a:buFont typeface="Arial" panose="020B0604020202020204" pitchFamily="34" charset="0"/>
              <a:buAutoNum type="arabicPeriod"/>
              <a:defRPr/>
            </a:pPr>
            <a:r>
              <a:rPr lang="en-US" sz="2400" dirty="0"/>
              <a:t>R1 ∩ R2= R1 , that is:  all attributes common to both R1 and R2 functionally determine ALL the attributes in R1.</a:t>
            </a:r>
          </a:p>
          <a:p>
            <a:pPr marL="457200" indent="-457200" algn="just" eaLnBrk="1" hangingPunct="1">
              <a:buFont typeface="Arial" panose="020B0604020202020204" pitchFamily="34" charset="0"/>
              <a:buNone/>
              <a:defRPr/>
            </a:pPr>
            <a:r>
              <a:rPr lang="en-US" sz="2400" dirty="0"/>
              <a:t>OR </a:t>
            </a:r>
          </a:p>
          <a:p>
            <a:pPr marL="457200" indent="-457200" algn="just" eaLnBrk="1" hangingPunct="1">
              <a:buFont typeface="Arial" panose="020B0604020202020204" pitchFamily="34" charset="0"/>
              <a:buNone/>
              <a:defRPr/>
            </a:pPr>
            <a:r>
              <a:rPr lang="en-US" sz="2400" dirty="0"/>
              <a:t>	</a:t>
            </a:r>
            <a:r>
              <a:rPr lang="en-US" sz="2400" b="1" dirty="0"/>
              <a:t> </a:t>
            </a:r>
            <a:r>
              <a:rPr lang="en-US" sz="2400" dirty="0"/>
              <a:t>R1 ∩ R2= R2 that is: all attributes common to both R1 and R2 functionally determine ALL the attributes in R2</a:t>
            </a:r>
          </a:p>
          <a:p>
            <a:pPr marL="457200" indent="-457200" algn="just" eaLnBrk="1" hangingPunct="1">
              <a:buFont typeface="Arial" panose="020B0604020202020204" pitchFamily="34" charset="0"/>
              <a:buNone/>
              <a:defRPr/>
            </a:pPr>
            <a:endParaRPr lang="en-US" sz="2400" dirty="0"/>
          </a:p>
          <a:p>
            <a:pPr marL="457200" indent="-457200" algn="just" eaLnBrk="1" hangingPunct="1">
              <a:buFont typeface="Arial" panose="020B0604020202020204" pitchFamily="34" charset="0"/>
              <a:buNone/>
              <a:defRPr/>
            </a:pPr>
            <a:r>
              <a:rPr lang="en-US" sz="2400" dirty="0"/>
              <a:t> 3. In other word  R1 ∩ R2 from a super key or candidate key  of either R1 or  R2 or both  , The decomposition of R is a lossless join decomposition.</a:t>
            </a:r>
          </a:p>
          <a:p>
            <a:pPr marL="457200" indent="-457200" algn="just" eaLnBrk="1" hangingPunct="1">
              <a:buFont typeface="Arial" panose="020B0604020202020204" pitchFamily="34" charset="0"/>
              <a:buNone/>
              <a:defRPr/>
            </a:pPr>
            <a:endParaRPr lang="en-US" sz="2200" dirty="0"/>
          </a:p>
        </p:txBody>
      </p:sp>
      <p:pic>
        <p:nvPicPr>
          <p:cNvPr id="153608" name="Picture 7">
            <a:extLst>
              <a:ext uri="{FF2B5EF4-FFF2-40B4-BE49-F238E27FC236}">
                <a16:creationId xmlns="" xmlns:a16="http://schemas.microsoft.com/office/drawing/2014/main" id="{7F25C3BB-F713-42A0-9103-D1C814F0EF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4391">
                                            <p:txEl>
                                              <p:pRg st="0" end="0"/>
                                            </p:txEl>
                                          </p:spTgt>
                                        </p:tgtEl>
                                        <p:attrNameLst>
                                          <p:attrName>style.visibility</p:attrName>
                                        </p:attrNameLst>
                                      </p:cBhvr>
                                      <p:to>
                                        <p:strVal val="visible"/>
                                      </p:to>
                                    </p:set>
                                    <p:anim calcmode="lin" valueType="num">
                                      <p:cBhvr additive="base">
                                        <p:cTn id="7" dur="500" fill="hold"/>
                                        <p:tgtEl>
                                          <p:spTgt spid="1443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4391">
                                            <p:txEl>
                                              <p:pRg st="1" end="1"/>
                                            </p:txEl>
                                          </p:spTgt>
                                        </p:tgtEl>
                                        <p:attrNameLst>
                                          <p:attrName>style.visibility</p:attrName>
                                        </p:attrNameLst>
                                      </p:cBhvr>
                                      <p:to>
                                        <p:strVal val="visible"/>
                                      </p:to>
                                    </p:set>
                                    <p:anim calcmode="lin" valueType="num">
                                      <p:cBhvr additive="base">
                                        <p:cTn id="13" dur="500" fill="hold"/>
                                        <p:tgtEl>
                                          <p:spTgt spid="1443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3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4391">
                                            <p:txEl>
                                              <p:pRg st="2" end="2"/>
                                            </p:txEl>
                                          </p:spTgt>
                                        </p:tgtEl>
                                        <p:attrNameLst>
                                          <p:attrName>style.visibility</p:attrName>
                                        </p:attrNameLst>
                                      </p:cBhvr>
                                      <p:to>
                                        <p:strVal val="visible"/>
                                      </p:to>
                                    </p:set>
                                    <p:anim calcmode="lin" valueType="num">
                                      <p:cBhvr additive="base">
                                        <p:cTn id="19" dur="500" fill="hold"/>
                                        <p:tgtEl>
                                          <p:spTgt spid="1443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3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4391">
                                            <p:txEl>
                                              <p:pRg st="3" end="3"/>
                                            </p:txEl>
                                          </p:spTgt>
                                        </p:tgtEl>
                                        <p:attrNameLst>
                                          <p:attrName>style.visibility</p:attrName>
                                        </p:attrNameLst>
                                      </p:cBhvr>
                                      <p:to>
                                        <p:strVal val="visible"/>
                                      </p:to>
                                    </p:set>
                                    <p:anim calcmode="lin" valueType="num">
                                      <p:cBhvr additive="base">
                                        <p:cTn id="25" dur="500" fill="hold"/>
                                        <p:tgtEl>
                                          <p:spTgt spid="1443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43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44391">
                                            <p:txEl>
                                              <p:pRg st="4" end="4"/>
                                            </p:txEl>
                                          </p:spTgt>
                                        </p:tgtEl>
                                        <p:attrNameLst>
                                          <p:attrName>style.visibility</p:attrName>
                                        </p:attrNameLst>
                                      </p:cBhvr>
                                      <p:to>
                                        <p:strVal val="visible"/>
                                      </p:to>
                                    </p:set>
                                    <p:anim calcmode="lin" valueType="num">
                                      <p:cBhvr additive="base">
                                        <p:cTn id="31" dur="500" fill="hold"/>
                                        <p:tgtEl>
                                          <p:spTgt spid="1443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43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44391">
                                            <p:txEl>
                                              <p:pRg st="6" end="6"/>
                                            </p:txEl>
                                          </p:spTgt>
                                        </p:tgtEl>
                                        <p:attrNameLst>
                                          <p:attrName>style.visibility</p:attrName>
                                        </p:attrNameLst>
                                      </p:cBhvr>
                                      <p:to>
                                        <p:strVal val="visible"/>
                                      </p:to>
                                    </p:set>
                                    <p:anim calcmode="lin" valueType="num">
                                      <p:cBhvr additive="base">
                                        <p:cTn id="37" dur="500" fill="hold"/>
                                        <p:tgtEl>
                                          <p:spTgt spid="14439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43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txBox="1">
            <a:spLocks noGrp="1"/>
          </p:cNvSpPr>
          <p:nvPr>
            <p:ph idx="1"/>
          </p:nvPr>
        </p:nvSpPr>
        <p:spPr>
          <a:xfrm>
            <a:off x="1303020" y="1748790"/>
            <a:ext cx="7231380" cy="3223260"/>
          </a:xfrm>
        </p:spPr>
        <p:txBody>
          <a:bodyPr>
            <a:normAutofit/>
          </a:bodyPr>
          <a:lstStyle/>
          <a:p>
            <a:pPr algn="just">
              <a:spcBef>
                <a:spcPct val="0"/>
              </a:spcBef>
              <a:spcAft>
                <a:spcPct val="0"/>
              </a:spcAft>
              <a:buClr>
                <a:srgbClr val="000000"/>
              </a:buClr>
              <a:buFont typeface="Arial" pitchFamily="34" charset="0"/>
              <a:buNone/>
            </a:pPr>
            <a:r>
              <a:rPr lang="en-IN" sz="1650" dirty="0">
                <a:latin typeface="Times New Roman" pitchFamily="18" charset="0"/>
                <a:cs typeface="Times New Roman" pitchFamily="18" charset="0"/>
              </a:rPr>
              <a:t>Subject Result: 100%</a:t>
            </a:r>
          </a:p>
          <a:p>
            <a:pPr algn="just">
              <a:spcBef>
                <a:spcPct val="0"/>
              </a:spcBef>
              <a:spcAft>
                <a:spcPct val="0"/>
              </a:spcAft>
              <a:buClr>
                <a:srgbClr val="000000"/>
              </a:buClr>
              <a:buFont typeface="Arial" pitchFamily="34" charset="0"/>
              <a:buNone/>
            </a:pPr>
            <a:r>
              <a:rPr lang="en-IN" sz="1650" dirty="0">
                <a:latin typeface="Times New Roman" pitchFamily="18" charset="0"/>
                <a:cs typeface="Times New Roman" pitchFamily="18" charset="0"/>
              </a:rPr>
              <a:t>Faculty Result: 100%</a:t>
            </a:r>
          </a:p>
        </p:txBody>
      </p:sp>
      <p:sp>
        <p:nvSpPr>
          <p:cNvPr id="7" name="Title 1"/>
          <p:cNvSpPr txBox="1">
            <a:spLocks noGrp="1"/>
          </p:cNvSpPr>
          <p:nvPr>
            <p:ph type="title"/>
          </p:nvPr>
        </p:nvSpPr>
        <p:spPr>
          <a:xfrm>
            <a:off x="1303021" y="857251"/>
            <a:ext cx="7840980" cy="535781"/>
          </a:xfrm>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rtlCol="0" anchor="ctr" anchorCtr="0" compatLnSpc="1">
            <a:prstTxWarp prst="textNoShape">
              <a:avLst/>
            </a:prstTxWarp>
            <a:normAutofit/>
          </a:bodyPr>
          <a:lstStyle/>
          <a:p>
            <a:pPr algn="ctr" eaLnBrk="1" fontAlgn="auto" hangingPunct="1">
              <a:spcBef>
                <a:spcPct val="0"/>
              </a:spcBef>
              <a:buClrTx/>
              <a:buSzTx/>
              <a:buFontTx/>
              <a:buNone/>
              <a:defRPr/>
            </a:pPr>
            <a:r>
              <a:rPr lang="en-US" sz="1800" b="1" dirty="0">
                <a:latin typeface="Times New Roman" pitchFamily="18" charset="0"/>
                <a:cs typeface="Times New Roman" pitchFamily="18" charset="0"/>
                <a:sym typeface="Arial" charset="0"/>
              </a:rPr>
              <a:t>Result Analysis</a:t>
            </a:r>
          </a:p>
        </p:txBody>
      </p:sp>
      <p:pic>
        <p:nvPicPr>
          <p:cNvPr id="52231" name="Picture 14" descr="NIET"/>
          <p:cNvPicPr>
            <a:picLocks noChangeAspect="1" noChangeArrowheads="1"/>
          </p:cNvPicPr>
          <p:nvPr/>
        </p:nvPicPr>
        <p:blipFill>
          <a:blip r:embed="rId2" cstate="print"/>
          <a:srcRect/>
          <a:stretch>
            <a:fillRect/>
          </a:stretch>
        </p:blipFill>
        <p:spPr bwMode="auto">
          <a:xfrm>
            <a:off x="0" y="857251"/>
            <a:ext cx="1051560" cy="548639"/>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2C412333-C7A0-4AFD-AD9E-9C9FE78E22A7}" type="datetime1">
              <a:rPr lang="en-US" smtClean="0"/>
              <a:t>10/12/2023</a:t>
            </a:fld>
            <a:endParaRPr lang="en-US"/>
          </a:p>
        </p:txBody>
      </p:sp>
      <p:sp>
        <p:nvSpPr>
          <p:cNvPr id="9" name="Footer Placeholder 8"/>
          <p:cNvSpPr>
            <a:spLocks noGrp="1"/>
          </p:cNvSpPr>
          <p:nvPr>
            <p:ph type="ftr" sz="quarter" idx="11"/>
          </p:nvPr>
        </p:nvSpPr>
        <p:spPr/>
        <p:txBody>
          <a:bodyPr/>
          <a:lstStyle/>
          <a:p>
            <a:r>
              <a:rPr lang="en-US" smtClean="0"/>
              <a:t>Sana Anjum      DBMS             Unit-3</a:t>
            </a:r>
            <a:endParaRPr lang="en-US" dirty="0"/>
          </a:p>
        </p:txBody>
      </p:sp>
      <p:sp>
        <p:nvSpPr>
          <p:cNvPr id="10" name="Slide Number Placeholder 9"/>
          <p:cNvSpPr>
            <a:spLocks noGrp="1"/>
          </p:cNvSpPr>
          <p:nvPr>
            <p:ph type="sldNum" sz="quarter" idx="12"/>
          </p:nvPr>
        </p:nvSpPr>
        <p:spPr/>
        <p:txBody>
          <a:bodyPr/>
          <a:lstStyle/>
          <a:p>
            <a:fld id="{3432D6CC-6B58-4D0E-A308-B4FBE4BF6745}" type="slidenum">
              <a:rPr lang="en-US" smtClean="0"/>
              <a:pPr/>
              <a:t>15</a:t>
            </a:fld>
            <a:endParaRPr lang="en-US"/>
          </a:p>
        </p:txBody>
      </p:sp>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6502C44-5183-415C-B318-FD64F58D4E7A}"/>
              </a:ext>
            </a:extLst>
          </p:cNvPr>
          <p:cNvSpPr>
            <a:spLocks noGrp="1"/>
          </p:cNvSpPr>
          <p:nvPr>
            <p:ph type="dt" sz="quarter" idx="10"/>
          </p:nvPr>
        </p:nvSpPr>
        <p:spPr/>
        <p:txBody>
          <a:bodyPr/>
          <a:lstStyle/>
          <a:p>
            <a:pPr>
              <a:defRPr/>
            </a:pPr>
            <a:fld id="{B37B471F-F4F0-4E6E-887F-F9249719A0CA}" type="datetime1">
              <a:rPr lang="en-US" smtClean="0"/>
              <a:t>10/12/2023</a:t>
            </a:fld>
            <a:endParaRPr lang="en-US"/>
          </a:p>
        </p:txBody>
      </p:sp>
      <p:sp>
        <p:nvSpPr>
          <p:cNvPr id="5" name="Footer Placeholder 4">
            <a:extLst>
              <a:ext uri="{FF2B5EF4-FFF2-40B4-BE49-F238E27FC236}">
                <a16:creationId xmlns="" xmlns:a16="http://schemas.microsoft.com/office/drawing/2014/main" id="{DB73A807-8A44-423C-A2FC-3A233E9AFB84}"/>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54628" name="Slide Number Placeholder 5">
            <a:extLst>
              <a:ext uri="{FF2B5EF4-FFF2-40B4-BE49-F238E27FC236}">
                <a16:creationId xmlns="" xmlns:a16="http://schemas.microsoft.com/office/drawing/2014/main" id="{E461B2AC-D89E-45CA-99C5-4CD08D7A4D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9B9F581-DDCA-4118-82F2-FC2EC9AF29B1}" type="slidenum">
              <a:rPr lang="en-US" altLang="en-US" sz="1200" smtClean="0">
                <a:solidFill>
                  <a:srgbClr val="898989"/>
                </a:solidFill>
              </a:rPr>
              <a:pPr>
                <a:spcBef>
                  <a:spcPct val="0"/>
                </a:spcBef>
                <a:buFontTx/>
                <a:buNone/>
              </a:pPr>
              <a:t>150</a:t>
            </a:fld>
            <a:endParaRPr lang="en-US" altLang="en-US" sz="1200">
              <a:solidFill>
                <a:srgbClr val="898989"/>
              </a:solidFill>
            </a:endParaRPr>
          </a:p>
        </p:txBody>
      </p:sp>
      <p:sp>
        <p:nvSpPr>
          <p:cNvPr id="7" name="Title 1">
            <a:extLst>
              <a:ext uri="{FF2B5EF4-FFF2-40B4-BE49-F238E27FC236}">
                <a16:creationId xmlns="" xmlns:a16="http://schemas.microsoft.com/office/drawing/2014/main" id="{48E56EA6-7532-4919-B744-A951CCD8B22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Example </a:t>
            </a:r>
          </a:p>
        </p:txBody>
      </p:sp>
      <p:pic>
        <p:nvPicPr>
          <p:cNvPr id="154630" name="Picture 2" descr="E:\NIET\Project\xLogo11.png.pagespeed.ic.pydHLuCQEZ.png">
            <a:extLst>
              <a:ext uri="{FF2B5EF4-FFF2-40B4-BE49-F238E27FC236}">
                <a16:creationId xmlns="" xmlns:a16="http://schemas.microsoft.com/office/drawing/2014/main" id="{050C6DC5-6A03-49B0-A666-1568DBF1D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31" name="Content Placeholder 2">
            <a:extLst>
              <a:ext uri="{FF2B5EF4-FFF2-40B4-BE49-F238E27FC236}">
                <a16:creationId xmlns="" xmlns:a16="http://schemas.microsoft.com/office/drawing/2014/main" id="{5980526A-B43E-4F28-8107-D8DD1EC37C3A}"/>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pPr>
            <a:r>
              <a:rPr lang="en-US" altLang="en-US" sz="2000" b="1">
                <a:solidFill>
                  <a:srgbClr val="FF0000"/>
                </a:solidFill>
              </a:rPr>
              <a:t>	</a:t>
            </a:r>
            <a:r>
              <a:rPr lang="en-US" altLang="en-US" sz="2400" b="1">
                <a:solidFill>
                  <a:srgbClr val="FF0000"/>
                </a:solidFill>
              </a:rPr>
              <a:t>Question 1 :</a:t>
            </a:r>
            <a:r>
              <a:rPr lang="en-US" altLang="en-US" sz="2400" b="1"/>
              <a:t>- </a:t>
            </a:r>
            <a:r>
              <a:rPr lang="en-US" altLang="en-US" sz="2400"/>
              <a:t>Let a relation R (A, B, C, D ,E) and functional dependency {A –&gt; BC, CD –&gt; E, B –&gt; D, E&gt; A}. </a:t>
            </a:r>
          </a:p>
          <a:p>
            <a:pPr algn="just" eaLnBrk="1" hangingPunct="1">
              <a:buFont typeface="Arial" panose="020B0604020202020204" pitchFamily="34" charset="0"/>
              <a:buNone/>
            </a:pPr>
            <a:r>
              <a:rPr lang="en-US" altLang="en-US" sz="2400"/>
              <a:t>	Relation R is decomposed into R1( A, B, C) and R2(A, D,E).</a:t>
            </a:r>
          </a:p>
          <a:p>
            <a:pPr algn="just" eaLnBrk="1" hangingPunct="1">
              <a:buFont typeface="Arial" panose="020B0604020202020204" pitchFamily="34" charset="0"/>
              <a:buNone/>
            </a:pPr>
            <a:r>
              <a:rPr lang="en-US" altLang="en-US" sz="2400"/>
              <a:t>	Check whether decomposition is lossless or lossy decomposition.</a:t>
            </a:r>
          </a:p>
          <a:p>
            <a:pPr algn="just" eaLnBrk="1" hangingPunct="1">
              <a:buFont typeface="Arial" panose="020B0604020202020204" pitchFamily="34" charset="0"/>
              <a:buNone/>
            </a:pPr>
            <a:endParaRPr lang="en-US" altLang="en-US" sz="2200"/>
          </a:p>
          <a:p>
            <a:pPr algn="just">
              <a:buFont typeface="Arial" panose="020B0604020202020204" pitchFamily="34" charset="0"/>
              <a:buNone/>
            </a:pPr>
            <a:r>
              <a:rPr lang="en-US" altLang="en-US" sz="2400" b="1">
                <a:solidFill>
                  <a:srgbClr val="FF0000"/>
                </a:solidFill>
              </a:rPr>
              <a:t>	Question 2 :</a:t>
            </a:r>
            <a:r>
              <a:rPr lang="en-US" altLang="en-US" sz="2400" b="1"/>
              <a:t>- </a:t>
            </a:r>
            <a:r>
              <a:rPr lang="en-US" altLang="en-US" sz="2400"/>
              <a:t>Let a relation R (A,B,C,D,E,F) and functional dependency {AB –&gt; C, C –&gt; D, D –&gt; EF, F  -&gt; A,D -&gt;B}. </a:t>
            </a:r>
          </a:p>
          <a:p>
            <a:pPr algn="just" eaLnBrk="1" hangingPunct="1">
              <a:buFont typeface="Arial" panose="020B0604020202020204" pitchFamily="34" charset="0"/>
              <a:buNone/>
            </a:pPr>
            <a:r>
              <a:rPr lang="en-US" altLang="en-US" sz="2400"/>
              <a:t>	Relation R is decomposed into R1( A,B,C) , R2(C,D,E),R3(E,F).</a:t>
            </a:r>
          </a:p>
          <a:p>
            <a:pPr algn="just" eaLnBrk="1" hangingPunct="1">
              <a:buFont typeface="Arial" panose="020B0604020202020204" pitchFamily="34" charset="0"/>
              <a:buNone/>
            </a:pPr>
            <a:r>
              <a:rPr lang="en-US" altLang="en-US" sz="2400"/>
              <a:t>	Check whether decomposition is lossless or lossy decomposition.</a:t>
            </a:r>
          </a:p>
          <a:p>
            <a:pPr algn="just" eaLnBrk="1" hangingPunct="1">
              <a:buFont typeface="Arial" panose="020B0604020202020204" pitchFamily="34" charset="0"/>
              <a:buNone/>
            </a:pPr>
            <a:endParaRPr lang="en-US" altLang="en-US" sz="2200"/>
          </a:p>
        </p:txBody>
      </p:sp>
      <p:pic>
        <p:nvPicPr>
          <p:cNvPr id="154632" name="Picture 7">
            <a:extLst>
              <a:ext uri="{FF2B5EF4-FFF2-40B4-BE49-F238E27FC236}">
                <a16:creationId xmlns="" xmlns:a16="http://schemas.microsoft.com/office/drawing/2014/main" id="{1DC9138E-70A1-4417-AEDD-83E186E667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2FFDC268-6176-409B-B1AB-D42CBD1DD1F5}"/>
              </a:ext>
            </a:extLst>
          </p:cNvPr>
          <p:cNvSpPr>
            <a:spLocks noGrp="1"/>
          </p:cNvSpPr>
          <p:nvPr>
            <p:ph type="dt" sz="quarter" idx="10"/>
          </p:nvPr>
        </p:nvSpPr>
        <p:spPr/>
        <p:txBody>
          <a:bodyPr/>
          <a:lstStyle/>
          <a:p>
            <a:pPr>
              <a:defRPr/>
            </a:pPr>
            <a:fld id="{61D7EC08-9079-4442-B5F2-D60051CEEB77}" type="datetime1">
              <a:rPr lang="en-US" smtClean="0"/>
              <a:t>10/12/2023</a:t>
            </a:fld>
            <a:endParaRPr lang="en-US"/>
          </a:p>
        </p:txBody>
      </p:sp>
      <p:sp>
        <p:nvSpPr>
          <p:cNvPr id="5" name="Footer Placeholder 4">
            <a:extLst>
              <a:ext uri="{FF2B5EF4-FFF2-40B4-BE49-F238E27FC236}">
                <a16:creationId xmlns="" xmlns:a16="http://schemas.microsoft.com/office/drawing/2014/main" id="{B87DDA00-1AEA-4CA7-924B-063B008A817C}"/>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55652" name="Slide Number Placeholder 5">
            <a:extLst>
              <a:ext uri="{FF2B5EF4-FFF2-40B4-BE49-F238E27FC236}">
                <a16:creationId xmlns="" xmlns:a16="http://schemas.microsoft.com/office/drawing/2014/main" id="{F9079318-4650-4B56-88B2-FC06EE8BB50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A8501CB-F0E6-4282-8688-4937F03E34ED}" type="slidenum">
              <a:rPr lang="en-US" altLang="en-US" sz="1200" smtClean="0">
                <a:solidFill>
                  <a:srgbClr val="898989"/>
                </a:solidFill>
              </a:rPr>
              <a:pPr>
                <a:spcBef>
                  <a:spcPct val="0"/>
                </a:spcBef>
                <a:buFontTx/>
                <a:buNone/>
              </a:pPr>
              <a:t>151</a:t>
            </a:fld>
            <a:endParaRPr lang="en-US" altLang="en-US" sz="1200">
              <a:solidFill>
                <a:srgbClr val="898989"/>
              </a:solidFill>
            </a:endParaRPr>
          </a:p>
        </p:txBody>
      </p:sp>
      <p:sp>
        <p:nvSpPr>
          <p:cNvPr id="7" name="Title 1">
            <a:extLst>
              <a:ext uri="{FF2B5EF4-FFF2-40B4-BE49-F238E27FC236}">
                <a16:creationId xmlns="" xmlns:a16="http://schemas.microsoft.com/office/drawing/2014/main" id="{498CAD22-4221-4240-A31B-36FC720CC34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Testing for Non additive join property</a:t>
            </a:r>
          </a:p>
        </p:txBody>
      </p:sp>
      <p:pic>
        <p:nvPicPr>
          <p:cNvPr id="155654" name="Picture 2" descr="E:\NIET\Project\xLogo11.png.pagespeed.ic.pydHLuCQEZ.png">
            <a:extLst>
              <a:ext uri="{FF2B5EF4-FFF2-40B4-BE49-F238E27FC236}">
                <a16:creationId xmlns="" xmlns:a16="http://schemas.microsoft.com/office/drawing/2014/main" id="{662D5D55-7EB0-49BB-B9E5-10F1C44A5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5" name="Content Placeholder 2">
            <a:extLst>
              <a:ext uri="{FF2B5EF4-FFF2-40B4-BE49-F238E27FC236}">
                <a16:creationId xmlns="" xmlns:a16="http://schemas.microsoft.com/office/drawing/2014/main" id="{DCF44AFF-F910-4E52-9D6C-4843638D122E}"/>
              </a:ext>
            </a:extLst>
          </p:cNvPr>
          <p:cNvSpPr>
            <a:spLocks noGrp="1"/>
          </p:cNvSpPr>
          <p:nvPr>
            <p:ph idx="1"/>
          </p:nvPr>
        </p:nvSpPr>
        <p:spPr>
          <a:xfrm>
            <a:off x="533400" y="762000"/>
            <a:ext cx="8229600" cy="5715000"/>
          </a:xfrm>
        </p:spPr>
        <p:txBody>
          <a:bodyPr>
            <a:normAutofit lnSpcReduction="10000"/>
          </a:bodyPr>
          <a:lstStyle/>
          <a:p>
            <a:pPr algn="just" eaLnBrk="1" hangingPunct="1">
              <a:buFont typeface="Arial" panose="020B0604020202020204" pitchFamily="34" charset="0"/>
              <a:buNone/>
              <a:defRPr/>
            </a:pPr>
            <a:r>
              <a:rPr lang="en-US" sz="2200" dirty="0"/>
              <a:t>	A Universal relation R , decomposition D {R1,R2,……</a:t>
            </a:r>
            <a:r>
              <a:rPr lang="en-US" sz="2200" dirty="0" err="1"/>
              <a:t>Rm</a:t>
            </a:r>
            <a:r>
              <a:rPr lang="en-US" sz="2200" dirty="0"/>
              <a:t>} of R and a set of Functional dependencies</a:t>
            </a:r>
          </a:p>
          <a:p>
            <a:pPr algn="just" eaLnBrk="1" hangingPunct="1">
              <a:buFont typeface="Arial" panose="020B0604020202020204" pitchFamily="34" charset="0"/>
              <a:buNone/>
              <a:defRPr/>
            </a:pPr>
            <a:r>
              <a:rPr lang="en-US" sz="2200" dirty="0"/>
              <a:t>	</a:t>
            </a:r>
            <a:r>
              <a:rPr lang="en-US" sz="2200" b="1" dirty="0">
                <a:solidFill>
                  <a:srgbClr val="C00000"/>
                </a:solidFill>
              </a:rPr>
              <a:t>Step 1:- </a:t>
            </a:r>
            <a:r>
              <a:rPr lang="en-US" sz="2200" dirty="0"/>
              <a:t>Create a matrix by the given set of FD’s (initially matrix will one row  </a:t>
            </a:r>
            <a:r>
              <a:rPr lang="en-US" sz="2200" dirty="0" err="1"/>
              <a:t>i</a:t>
            </a:r>
            <a:r>
              <a:rPr lang="en-US" sz="2200" dirty="0"/>
              <a:t> for each relation </a:t>
            </a:r>
            <a:r>
              <a:rPr lang="en-US" sz="2200" dirty="0" err="1"/>
              <a:t>Ri</a:t>
            </a:r>
            <a:r>
              <a:rPr lang="en-US" sz="2200" dirty="0"/>
              <a:t> in D, and one column J for each attribute </a:t>
            </a:r>
            <a:r>
              <a:rPr lang="en-US" sz="2200" dirty="0" err="1"/>
              <a:t>Aj</a:t>
            </a:r>
            <a:r>
              <a:rPr lang="en-US" sz="2200" dirty="0"/>
              <a:t> in R ).</a:t>
            </a:r>
          </a:p>
          <a:p>
            <a:pPr algn="just" eaLnBrk="1" hangingPunct="1">
              <a:buFont typeface="Arial" panose="020B0604020202020204" pitchFamily="34" charset="0"/>
              <a:buNone/>
              <a:defRPr/>
            </a:pPr>
            <a:r>
              <a:rPr lang="en-US" sz="2200" dirty="0"/>
              <a:t>	</a:t>
            </a:r>
            <a:r>
              <a:rPr lang="en-US" sz="2200" b="1" dirty="0">
                <a:solidFill>
                  <a:srgbClr val="C00000"/>
                </a:solidFill>
              </a:rPr>
              <a:t>Step 2:- </a:t>
            </a:r>
            <a:r>
              <a:rPr lang="en-US" sz="2200" dirty="0"/>
              <a:t>Set s(</a:t>
            </a:r>
            <a:r>
              <a:rPr lang="en-US" sz="2200" dirty="0" err="1"/>
              <a:t>i,j</a:t>
            </a:r>
            <a:r>
              <a:rPr lang="en-US" sz="2200" dirty="0"/>
              <a:t>) = by for all matrix entries:- </a:t>
            </a:r>
          </a:p>
          <a:p>
            <a:pPr lvl="1" algn="just" eaLnBrk="1" hangingPunct="1">
              <a:defRPr/>
            </a:pPr>
            <a:r>
              <a:rPr lang="en-US" sz="2000" dirty="0"/>
              <a:t>Put the symbol ‘a’ for those element which are present in the given set D. And</a:t>
            </a:r>
          </a:p>
          <a:p>
            <a:pPr lvl="1" algn="just" eaLnBrk="1" hangingPunct="1">
              <a:defRPr/>
            </a:pPr>
            <a:r>
              <a:rPr lang="en-US" sz="2000" dirty="0"/>
              <a:t>Put the symbol ‘b’ for those element which are not present in the given set D.</a:t>
            </a:r>
          </a:p>
          <a:p>
            <a:pPr lvl="1" algn="just" eaLnBrk="1" hangingPunct="1">
              <a:buFont typeface="Arial" panose="020B0604020202020204" pitchFamily="34" charset="0"/>
              <a:buNone/>
              <a:defRPr/>
            </a:pPr>
            <a:r>
              <a:rPr lang="en-US" sz="2200" b="1" dirty="0">
                <a:solidFill>
                  <a:srgbClr val="C00000"/>
                </a:solidFill>
              </a:rPr>
              <a:t>Setp3:- </a:t>
            </a:r>
            <a:r>
              <a:rPr lang="en-US" sz="2200" dirty="0"/>
              <a:t>Now apply the given FD’s and developed new matrix by changing the symbol ‘b’ to ‘a’ if the element functionally dependent.</a:t>
            </a:r>
          </a:p>
          <a:p>
            <a:pPr lvl="1" algn="just" eaLnBrk="1" hangingPunct="1">
              <a:buFont typeface="Arial" panose="020B0604020202020204" pitchFamily="34" charset="0"/>
              <a:buNone/>
              <a:defRPr/>
            </a:pPr>
            <a:r>
              <a:rPr lang="en-US" sz="2200" b="1" dirty="0">
                <a:solidFill>
                  <a:srgbClr val="C00000"/>
                </a:solidFill>
              </a:rPr>
              <a:t>Step 4:- </a:t>
            </a:r>
            <a:r>
              <a:rPr lang="en-US" sz="2200" dirty="0"/>
              <a:t>Check whether any raw is filled with all ‘a’.</a:t>
            </a:r>
          </a:p>
          <a:p>
            <a:pPr lvl="1" algn="just" eaLnBrk="1" hangingPunct="1">
              <a:buFont typeface="Arial" panose="020B0604020202020204" pitchFamily="34" charset="0"/>
              <a:buNone/>
              <a:defRPr/>
            </a:pPr>
            <a:r>
              <a:rPr lang="en-US" sz="2200" b="1" dirty="0">
                <a:solidFill>
                  <a:srgbClr val="C00000"/>
                </a:solidFill>
              </a:rPr>
              <a:t>Step 5:- </a:t>
            </a:r>
            <a:r>
              <a:rPr lang="en-US" sz="2200" dirty="0"/>
              <a:t>if any raw is filled with all ‘a’ element then It is lossless join decomposition otherwise </a:t>
            </a:r>
            <a:r>
              <a:rPr lang="en-US" sz="2200" dirty="0" err="1"/>
              <a:t>lossy</a:t>
            </a:r>
            <a:r>
              <a:rPr lang="en-US" sz="2200" dirty="0"/>
              <a:t> decomposition</a:t>
            </a:r>
            <a:r>
              <a:rPr lang="en-US" sz="2000" dirty="0"/>
              <a:t>. </a:t>
            </a:r>
          </a:p>
        </p:txBody>
      </p:sp>
      <p:pic>
        <p:nvPicPr>
          <p:cNvPr id="155656" name="Picture 7">
            <a:extLst>
              <a:ext uri="{FF2B5EF4-FFF2-40B4-BE49-F238E27FC236}">
                <a16:creationId xmlns="" xmlns:a16="http://schemas.microsoft.com/office/drawing/2014/main" id="{CB74F147-DA13-4F31-9F58-D6D9D768A2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5415">
                                            <p:txEl>
                                              <p:pRg st="0" end="0"/>
                                            </p:txEl>
                                          </p:spTgt>
                                        </p:tgtEl>
                                        <p:attrNameLst>
                                          <p:attrName>style.visibility</p:attrName>
                                        </p:attrNameLst>
                                      </p:cBhvr>
                                      <p:to>
                                        <p:strVal val="visible"/>
                                      </p:to>
                                    </p:set>
                                    <p:anim calcmode="lin" valueType="num">
                                      <p:cBhvr additive="base">
                                        <p:cTn id="7" dur="500" fill="hold"/>
                                        <p:tgtEl>
                                          <p:spTgt spid="1454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5415">
                                            <p:txEl>
                                              <p:pRg st="1" end="1"/>
                                            </p:txEl>
                                          </p:spTgt>
                                        </p:tgtEl>
                                        <p:attrNameLst>
                                          <p:attrName>style.visibility</p:attrName>
                                        </p:attrNameLst>
                                      </p:cBhvr>
                                      <p:to>
                                        <p:strVal val="visible"/>
                                      </p:to>
                                    </p:set>
                                    <p:anim calcmode="lin" valueType="num">
                                      <p:cBhvr additive="base">
                                        <p:cTn id="13" dur="500" fill="hold"/>
                                        <p:tgtEl>
                                          <p:spTgt spid="1454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4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5415">
                                            <p:txEl>
                                              <p:pRg st="2" end="2"/>
                                            </p:txEl>
                                          </p:spTgt>
                                        </p:tgtEl>
                                        <p:attrNameLst>
                                          <p:attrName>style.visibility</p:attrName>
                                        </p:attrNameLst>
                                      </p:cBhvr>
                                      <p:to>
                                        <p:strVal val="visible"/>
                                      </p:to>
                                    </p:set>
                                    <p:anim calcmode="lin" valueType="num">
                                      <p:cBhvr additive="base">
                                        <p:cTn id="19" dur="500" fill="hold"/>
                                        <p:tgtEl>
                                          <p:spTgt spid="1454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5415">
                                            <p:txEl>
                                              <p:pRg st="3" end="3"/>
                                            </p:txEl>
                                          </p:spTgt>
                                        </p:tgtEl>
                                        <p:attrNameLst>
                                          <p:attrName>style.visibility</p:attrName>
                                        </p:attrNameLst>
                                      </p:cBhvr>
                                      <p:to>
                                        <p:strVal val="visible"/>
                                      </p:to>
                                    </p:set>
                                    <p:anim calcmode="lin" valueType="num">
                                      <p:cBhvr additive="base">
                                        <p:cTn id="23" dur="500" fill="hold"/>
                                        <p:tgtEl>
                                          <p:spTgt spid="1454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541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5415">
                                            <p:txEl>
                                              <p:pRg st="4" end="4"/>
                                            </p:txEl>
                                          </p:spTgt>
                                        </p:tgtEl>
                                        <p:attrNameLst>
                                          <p:attrName>style.visibility</p:attrName>
                                        </p:attrNameLst>
                                      </p:cBhvr>
                                      <p:to>
                                        <p:strVal val="visible"/>
                                      </p:to>
                                    </p:set>
                                    <p:anim calcmode="lin" valueType="num">
                                      <p:cBhvr additive="base">
                                        <p:cTn id="27" dur="500" fill="hold"/>
                                        <p:tgtEl>
                                          <p:spTgt spid="14541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54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45415">
                                            <p:txEl>
                                              <p:pRg st="5" end="5"/>
                                            </p:txEl>
                                          </p:spTgt>
                                        </p:tgtEl>
                                        <p:attrNameLst>
                                          <p:attrName>style.visibility</p:attrName>
                                        </p:attrNameLst>
                                      </p:cBhvr>
                                      <p:to>
                                        <p:strVal val="visible"/>
                                      </p:to>
                                    </p:set>
                                    <p:anim calcmode="lin" valueType="num">
                                      <p:cBhvr additive="base">
                                        <p:cTn id="33" dur="500" fill="hold"/>
                                        <p:tgtEl>
                                          <p:spTgt spid="14541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54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45415">
                                            <p:txEl>
                                              <p:pRg st="6" end="6"/>
                                            </p:txEl>
                                          </p:spTgt>
                                        </p:tgtEl>
                                        <p:attrNameLst>
                                          <p:attrName>style.visibility</p:attrName>
                                        </p:attrNameLst>
                                      </p:cBhvr>
                                      <p:to>
                                        <p:strVal val="visible"/>
                                      </p:to>
                                    </p:set>
                                    <p:anim calcmode="lin" valueType="num">
                                      <p:cBhvr additive="base">
                                        <p:cTn id="39" dur="500" fill="hold"/>
                                        <p:tgtEl>
                                          <p:spTgt spid="14541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54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145415">
                                            <p:txEl>
                                              <p:pRg st="7" end="7"/>
                                            </p:txEl>
                                          </p:spTgt>
                                        </p:tgtEl>
                                        <p:attrNameLst>
                                          <p:attrName>style.visibility</p:attrName>
                                        </p:attrNameLst>
                                      </p:cBhvr>
                                      <p:to>
                                        <p:strVal val="visible"/>
                                      </p:to>
                                    </p:set>
                                    <p:anim calcmode="lin" valueType="num">
                                      <p:cBhvr additive="base">
                                        <p:cTn id="45" dur="500" fill="hold"/>
                                        <p:tgtEl>
                                          <p:spTgt spid="14541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54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E971C19-FA8A-41F7-BF73-D675C0B0D2CA}"/>
              </a:ext>
            </a:extLst>
          </p:cNvPr>
          <p:cNvSpPr>
            <a:spLocks noGrp="1"/>
          </p:cNvSpPr>
          <p:nvPr>
            <p:ph type="dt" sz="quarter" idx="10"/>
          </p:nvPr>
        </p:nvSpPr>
        <p:spPr/>
        <p:txBody>
          <a:bodyPr/>
          <a:lstStyle/>
          <a:p>
            <a:pPr>
              <a:defRPr/>
            </a:pPr>
            <a:fld id="{1B4C36B7-6240-4188-9AC4-6727BB91F13A}" type="datetime1">
              <a:rPr lang="en-US" smtClean="0"/>
              <a:t>10/12/2023</a:t>
            </a:fld>
            <a:endParaRPr lang="en-US"/>
          </a:p>
        </p:txBody>
      </p:sp>
      <p:sp>
        <p:nvSpPr>
          <p:cNvPr id="5" name="Footer Placeholder 4">
            <a:extLst>
              <a:ext uri="{FF2B5EF4-FFF2-40B4-BE49-F238E27FC236}">
                <a16:creationId xmlns="" xmlns:a16="http://schemas.microsoft.com/office/drawing/2014/main" id="{BFF0420C-8D19-4934-96E9-E888F63A93CA}"/>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56676" name="Slide Number Placeholder 5">
            <a:extLst>
              <a:ext uri="{FF2B5EF4-FFF2-40B4-BE49-F238E27FC236}">
                <a16:creationId xmlns="" xmlns:a16="http://schemas.microsoft.com/office/drawing/2014/main" id="{AFC30642-E245-4981-A739-20A1FB9ECB0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5531DE-677F-4165-84B5-9715563BFD36}" type="slidenum">
              <a:rPr lang="en-US" altLang="en-US" sz="1200" smtClean="0">
                <a:solidFill>
                  <a:srgbClr val="898989"/>
                </a:solidFill>
              </a:rPr>
              <a:pPr>
                <a:spcBef>
                  <a:spcPct val="0"/>
                </a:spcBef>
                <a:buFontTx/>
                <a:buNone/>
              </a:pPr>
              <a:t>152</a:t>
            </a:fld>
            <a:endParaRPr lang="en-US" altLang="en-US" sz="1200">
              <a:solidFill>
                <a:srgbClr val="898989"/>
              </a:solidFill>
            </a:endParaRPr>
          </a:p>
        </p:txBody>
      </p:sp>
      <p:sp>
        <p:nvSpPr>
          <p:cNvPr id="7" name="Title 1">
            <a:extLst>
              <a:ext uri="{FF2B5EF4-FFF2-40B4-BE49-F238E27FC236}">
                <a16:creationId xmlns="" xmlns:a16="http://schemas.microsoft.com/office/drawing/2014/main" id="{0F2159D6-A3C0-476A-9DCC-470FD06A3CD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Example </a:t>
            </a:r>
          </a:p>
        </p:txBody>
      </p:sp>
      <p:pic>
        <p:nvPicPr>
          <p:cNvPr id="156678" name="Picture 2" descr="E:\NIET\Project\xLogo11.png.pagespeed.ic.pydHLuCQEZ.png">
            <a:extLst>
              <a:ext uri="{FF2B5EF4-FFF2-40B4-BE49-F238E27FC236}">
                <a16:creationId xmlns="" xmlns:a16="http://schemas.microsoft.com/office/drawing/2014/main" id="{CD6BF3F3-108D-4EC1-A730-1EA36DF25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679" name="Content Placeholder 2">
            <a:extLst>
              <a:ext uri="{FF2B5EF4-FFF2-40B4-BE49-F238E27FC236}">
                <a16:creationId xmlns="" xmlns:a16="http://schemas.microsoft.com/office/drawing/2014/main" id="{BD733BE8-25BA-4ED0-96F2-6F107BDC01CA}"/>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pPr>
            <a:r>
              <a:rPr lang="en-US" altLang="en-US" sz="2400"/>
              <a:t>	</a:t>
            </a:r>
            <a:r>
              <a:rPr lang="en-US" altLang="en-US" sz="2400" b="1">
                <a:solidFill>
                  <a:srgbClr val="C00000"/>
                </a:solidFill>
              </a:rPr>
              <a:t>Question 1:- </a:t>
            </a:r>
            <a:r>
              <a:rPr lang="en-US" altLang="en-US" sz="2400"/>
              <a:t>Let us consider a relation Schema R ={SSN, PNumber, PName, PLocation,Hours} and functional dependency set f=</a:t>
            </a:r>
          </a:p>
          <a:p>
            <a:pPr algn="just" eaLnBrk="1" hangingPunct="1">
              <a:buFont typeface="Wingdings" panose="05000000000000000000" pitchFamily="2" charset="2"/>
              <a:buChar char="§"/>
            </a:pPr>
            <a:r>
              <a:rPr lang="en-US" altLang="en-US" sz="2400">
                <a:solidFill>
                  <a:srgbClr val="002060"/>
                </a:solidFill>
              </a:rPr>
              <a:t>SSN –&gt; Ename,</a:t>
            </a:r>
          </a:p>
          <a:p>
            <a:pPr algn="just" eaLnBrk="1" hangingPunct="1">
              <a:buFont typeface="Wingdings" panose="05000000000000000000" pitchFamily="2" charset="2"/>
              <a:buChar char="§"/>
            </a:pPr>
            <a:r>
              <a:rPr lang="en-US" altLang="en-US" sz="2400">
                <a:solidFill>
                  <a:srgbClr val="002060"/>
                </a:solidFill>
              </a:rPr>
              <a:t> Pnumber –&gt; {Pname,Plocation}</a:t>
            </a:r>
          </a:p>
          <a:p>
            <a:pPr algn="just" eaLnBrk="1" hangingPunct="1">
              <a:buFont typeface="Wingdings" panose="05000000000000000000" pitchFamily="2" charset="2"/>
              <a:buChar char="§"/>
            </a:pPr>
            <a:r>
              <a:rPr lang="en-US" altLang="en-US" sz="2400">
                <a:solidFill>
                  <a:srgbClr val="002060"/>
                </a:solidFill>
              </a:rPr>
              <a:t>{SSN,Number}  –&gt; Hours }</a:t>
            </a:r>
            <a:r>
              <a:rPr lang="en-US" altLang="en-US" sz="2400"/>
              <a:t> and </a:t>
            </a:r>
          </a:p>
          <a:p>
            <a:pPr algn="just" eaLnBrk="1" hangingPunct="1">
              <a:buFont typeface="Arial" panose="020B0604020202020204" pitchFamily="34" charset="0"/>
              <a:buNone/>
            </a:pPr>
            <a:r>
              <a:rPr lang="en-US" altLang="en-US" sz="2400"/>
              <a:t>	Decompose a relation  </a:t>
            </a:r>
            <a:r>
              <a:rPr lang="en-US" altLang="en-US" sz="2400">
                <a:solidFill>
                  <a:srgbClr val="002060"/>
                </a:solidFill>
              </a:rPr>
              <a:t>D = {R1,R2,R3} </a:t>
            </a:r>
            <a:r>
              <a:rPr lang="en-US" altLang="en-US" sz="2400"/>
              <a:t>where </a:t>
            </a:r>
            <a:r>
              <a:rPr lang="en-US" altLang="en-US" sz="2400">
                <a:solidFill>
                  <a:srgbClr val="002060"/>
                </a:solidFill>
              </a:rPr>
              <a:t>R1= {SSN, Ename}, R2= {Pnumber, Pname,Plocation}  </a:t>
            </a:r>
            <a:r>
              <a:rPr lang="en-US" altLang="en-US" sz="2400"/>
              <a:t>and </a:t>
            </a:r>
            <a:r>
              <a:rPr lang="en-US" altLang="en-US" sz="2400">
                <a:solidFill>
                  <a:srgbClr val="002060"/>
                </a:solidFill>
              </a:rPr>
              <a:t>R3= {SSN, Pnumber, Hours} .</a:t>
            </a:r>
          </a:p>
          <a:p>
            <a:pPr algn="just" eaLnBrk="1" hangingPunct="1">
              <a:buFont typeface="Arial" panose="020B0604020202020204" pitchFamily="34" charset="0"/>
              <a:buNone/>
            </a:pPr>
            <a:r>
              <a:rPr lang="en-US" altLang="en-US" sz="2400"/>
              <a:t>	show whether decomposition is lossy or lossless join decomposition .</a:t>
            </a:r>
          </a:p>
        </p:txBody>
      </p:sp>
      <p:pic>
        <p:nvPicPr>
          <p:cNvPr id="156680" name="Picture 7">
            <a:extLst>
              <a:ext uri="{FF2B5EF4-FFF2-40B4-BE49-F238E27FC236}">
                <a16:creationId xmlns="" xmlns:a16="http://schemas.microsoft.com/office/drawing/2014/main" id="{0C11E3C1-2C50-41E7-82C0-063ABEFBC8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F5BC19EF-9E9A-45DD-A378-E1243C8642FB}"/>
              </a:ext>
            </a:extLst>
          </p:cNvPr>
          <p:cNvSpPr>
            <a:spLocks noGrp="1"/>
          </p:cNvSpPr>
          <p:nvPr>
            <p:ph type="dt" sz="quarter" idx="10"/>
          </p:nvPr>
        </p:nvSpPr>
        <p:spPr/>
        <p:txBody>
          <a:bodyPr/>
          <a:lstStyle/>
          <a:p>
            <a:pPr>
              <a:defRPr/>
            </a:pPr>
            <a:fld id="{9333FD01-560D-4AD4-AEC8-6AF1E7F16FF4}" type="datetime1">
              <a:rPr lang="en-US" smtClean="0"/>
              <a:t>10/12/2023</a:t>
            </a:fld>
            <a:endParaRPr lang="en-US"/>
          </a:p>
        </p:txBody>
      </p:sp>
      <p:sp>
        <p:nvSpPr>
          <p:cNvPr id="5" name="Footer Placeholder 4">
            <a:extLst>
              <a:ext uri="{FF2B5EF4-FFF2-40B4-BE49-F238E27FC236}">
                <a16:creationId xmlns="" xmlns:a16="http://schemas.microsoft.com/office/drawing/2014/main" id="{2449A6C6-0132-45CB-B6B2-9BB39502253E}"/>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57700" name="Slide Number Placeholder 5">
            <a:extLst>
              <a:ext uri="{FF2B5EF4-FFF2-40B4-BE49-F238E27FC236}">
                <a16:creationId xmlns="" xmlns:a16="http://schemas.microsoft.com/office/drawing/2014/main" id="{40283B99-2D80-44B0-BB33-36E496E7E9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D6A085-5146-4502-BA6B-B94591718251}" type="slidenum">
              <a:rPr lang="en-US" altLang="en-US" sz="1200" smtClean="0">
                <a:solidFill>
                  <a:srgbClr val="898989"/>
                </a:solidFill>
              </a:rPr>
              <a:pPr>
                <a:spcBef>
                  <a:spcPct val="0"/>
                </a:spcBef>
                <a:buFontTx/>
                <a:buNone/>
              </a:pPr>
              <a:t>153</a:t>
            </a:fld>
            <a:endParaRPr lang="en-US" altLang="en-US" sz="1200">
              <a:solidFill>
                <a:srgbClr val="898989"/>
              </a:solidFill>
            </a:endParaRPr>
          </a:p>
        </p:txBody>
      </p:sp>
      <p:sp>
        <p:nvSpPr>
          <p:cNvPr id="7" name="Title 1">
            <a:extLst>
              <a:ext uri="{FF2B5EF4-FFF2-40B4-BE49-F238E27FC236}">
                <a16:creationId xmlns="" xmlns:a16="http://schemas.microsoft.com/office/drawing/2014/main" id="{3E168931-BD34-4C4A-8C7A-436E1A19A39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endParaRPr lang="en-US" sz="3200" b="1" dirty="0">
              <a:effectLst>
                <a:outerShdw blurRad="38100" dist="38100" dir="2700000" algn="tl">
                  <a:srgbClr val="000000">
                    <a:alpha val="43137"/>
                  </a:srgbClr>
                </a:outerShdw>
              </a:effectLst>
            </a:endParaRPr>
          </a:p>
        </p:txBody>
      </p:sp>
      <p:pic>
        <p:nvPicPr>
          <p:cNvPr id="157702" name="Picture 2" descr="E:\NIET\Project\xLogo11.png.pagespeed.ic.pydHLuCQEZ.png">
            <a:extLst>
              <a:ext uri="{FF2B5EF4-FFF2-40B4-BE49-F238E27FC236}">
                <a16:creationId xmlns="" xmlns:a16="http://schemas.microsoft.com/office/drawing/2014/main" id="{18269B17-3A4D-4AC8-BA1A-AA50A2A03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03" name="Content Placeholder 2">
            <a:extLst>
              <a:ext uri="{FF2B5EF4-FFF2-40B4-BE49-F238E27FC236}">
                <a16:creationId xmlns="" xmlns:a16="http://schemas.microsoft.com/office/drawing/2014/main" id="{A1A89531-6E24-4392-9983-ACF9B010E36E}"/>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pPr>
            <a:r>
              <a:rPr lang="en-US" altLang="en-US" sz="2400" b="1">
                <a:solidFill>
                  <a:srgbClr val="C00000"/>
                </a:solidFill>
              </a:rPr>
              <a:t>Question 2:- </a:t>
            </a:r>
            <a:r>
              <a:rPr lang="en-US" altLang="en-US" sz="2400"/>
              <a:t>Let us consider a relation Schema R ={A,B,C,D,E,} and functional dependency set f=</a:t>
            </a:r>
          </a:p>
          <a:p>
            <a:pPr algn="just" eaLnBrk="1" hangingPunct="1">
              <a:buFont typeface="Wingdings" panose="05000000000000000000" pitchFamily="2" charset="2"/>
              <a:buChar char="§"/>
            </a:pPr>
            <a:r>
              <a:rPr lang="en-US" altLang="en-US" sz="2400">
                <a:solidFill>
                  <a:srgbClr val="002060"/>
                </a:solidFill>
              </a:rPr>
              <a:t>AB –&gt; CD,</a:t>
            </a:r>
          </a:p>
          <a:p>
            <a:pPr algn="just" eaLnBrk="1" hangingPunct="1">
              <a:buFont typeface="Wingdings" panose="05000000000000000000" pitchFamily="2" charset="2"/>
              <a:buChar char="§"/>
            </a:pPr>
            <a:r>
              <a:rPr lang="en-US" altLang="en-US" sz="2400">
                <a:solidFill>
                  <a:srgbClr val="002060"/>
                </a:solidFill>
              </a:rPr>
              <a:t> A –&gt; E</a:t>
            </a:r>
          </a:p>
          <a:p>
            <a:pPr algn="just" eaLnBrk="1" hangingPunct="1">
              <a:buFont typeface="Wingdings" panose="05000000000000000000" pitchFamily="2" charset="2"/>
              <a:buChar char="§"/>
            </a:pPr>
            <a:r>
              <a:rPr lang="en-US" altLang="en-US" sz="2400">
                <a:solidFill>
                  <a:srgbClr val="002060"/>
                </a:solidFill>
              </a:rPr>
              <a:t>C  –&gt; D }</a:t>
            </a:r>
            <a:r>
              <a:rPr lang="en-US" altLang="en-US" sz="2400"/>
              <a:t> and </a:t>
            </a:r>
          </a:p>
          <a:p>
            <a:pPr algn="just" eaLnBrk="1" hangingPunct="1">
              <a:buFont typeface="Arial" panose="020B0604020202020204" pitchFamily="34" charset="0"/>
              <a:buNone/>
            </a:pPr>
            <a:r>
              <a:rPr lang="en-US" altLang="en-US" sz="2400"/>
              <a:t>	Decompose a relation  </a:t>
            </a:r>
            <a:r>
              <a:rPr lang="en-US" altLang="en-US" sz="2400">
                <a:solidFill>
                  <a:srgbClr val="002060"/>
                </a:solidFill>
              </a:rPr>
              <a:t>D = {R1,R2,R3} </a:t>
            </a:r>
            <a:r>
              <a:rPr lang="en-US" altLang="en-US" sz="2400"/>
              <a:t>where </a:t>
            </a:r>
            <a:r>
              <a:rPr lang="en-US" altLang="en-US" sz="2400">
                <a:solidFill>
                  <a:srgbClr val="002060"/>
                </a:solidFill>
              </a:rPr>
              <a:t>R1= {A,B,C}, R2= {B,C,D},  </a:t>
            </a:r>
            <a:r>
              <a:rPr lang="en-US" altLang="en-US" sz="2400"/>
              <a:t>and </a:t>
            </a:r>
            <a:r>
              <a:rPr lang="en-US" altLang="en-US" sz="2400">
                <a:solidFill>
                  <a:srgbClr val="002060"/>
                </a:solidFill>
              </a:rPr>
              <a:t>R3= {C,D,E} .</a:t>
            </a:r>
          </a:p>
          <a:p>
            <a:pPr algn="just" eaLnBrk="1" hangingPunct="1">
              <a:buFont typeface="Arial" panose="020B0604020202020204" pitchFamily="34" charset="0"/>
              <a:buNone/>
            </a:pPr>
            <a:r>
              <a:rPr lang="en-US" altLang="en-US" sz="2400"/>
              <a:t>	show whether decomposition is lossy or lossless join decomposition .</a:t>
            </a:r>
          </a:p>
          <a:p>
            <a:pPr algn="just" eaLnBrk="1" hangingPunct="1"/>
            <a:endParaRPr lang="en-US" altLang="en-US" sz="2200"/>
          </a:p>
        </p:txBody>
      </p:sp>
      <p:pic>
        <p:nvPicPr>
          <p:cNvPr id="157704" name="Picture 7">
            <a:extLst>
              <a:ext uri="{FF2B5EF4-FFF2-40B4-BE49-F238E27FC236}">
                <a16:creationId xmlns="" xmlns:a16="http://schemas.microsoft.com/office/drawing/2014/main" id="{AC29EC80-FD06-4DA3-BA56-8184864E6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D7274A2-57FC-49F5-9A6C-6DB28BCAC3B3}"/>
              </a:ext>
            </a:extLst>
          </p:cNvPr>
          <p:cNvSpPr>
            <a:spLocks noGrp="1"/>
          </p:cNvSpPr>
          <p:nvPr>
            <p:ph type="dt" sz="quarter" idx="10"/>
          </p:nvPr>
        </p:nvSpPr>
        <p:spPr/>
        <p:txBody>
          <a:bodyPr/>
          <a:lstStyle/>
          <a:p>
            <a:pPr>
              <a:defRPr/>
            </a:pPr>
            <a:fld id="{FEA33D72-B2CE-496E-9670-6C2FC4F5BB5B}" type="datetime1">
              <a:rPr lang="en-US" smtClean="0"/>
              <a:t>10/12/2023</a:t>
            </a:fld>
            <a:endParaRPr lang="en-US"/>
          </a:p>
        </p:txBody>
      </p:sp>
      <p:sp>
        <p:nvSpPr>
          <p:cNvPr id="5" name="Footer Placeholder 4">
            <a:extLst>
              <a:ext uri="{FF2B5EF4-FFF2-40B4-BE49-F238E27FC236}">
                <a16:creationId xmlns="" xmlns:a16="http://schemas.microsoft.com/office/drawing/2014/main" id="{5F9D6B27-371E-4B64-9774-3A44AB3A0733}"/>
              </a:ext>
            </a:extLst>
          </p:cNvPr>
          <p:cNvSpPr>
            <a:spLocks noGrp="1"/>
          </p:cNvSpPr>
          <p:nvPr>
            <p:ph type="ftr" sz="quarter" idx="11"/>
          </p:nvPr>
        </p:nvSpPr>
        <p:spPr>
          <a:xfrm>
            <a:off x="2514600" y="6356350"/>
            <a:ext cx="5029200" cy="365125"/>
          </a:xfrm>
        </p:spPr>
        <p:txBody>
          <a:bodyPr/>
          <a:lstStyle/>
          <a:p>
            <a:pPr>
              <a:defRPr/>
            </a:pPr>
            <a:r>
              <a:rPr lang="en-IN" smtClean="0"/>
              <a:t>Sana Anjum      DBMS             Unit-3</a:t>
            </a:r>
            <a:endParaRPr lang="en-US"/>
          </a:p>
        </p:txBody>
      </p:sp>
      <p:sp>
        <p:nvSpPr>
          <p:cNvPr id="158724" name="Slide Number Placeholder 5">
            <a:extLst>
              <a:ext uri="{FF2B5EF4-FFF2-40B4-BE49-F238E27FC236}">
                <a16:creationId xmlns="" xmlns:a16="http://schemas.microsoft.com/office/drawing/2014/main" id="{027E15DF-03AE-47A3-8893-47B8C1E08D8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B718BA7-8BC7-4E02-9F58-3C13AB6F3E56}" type="slidenum">
              <a:rPr lang="en-US" altLang="en-US" sz="1200" smtClean="0">
                <a:solidFill>
                  <a:srgbClr val="898989"/>
                </a:solidFill>
              </a:rPr>
              <a:pPr>
                <a:spcBef>
                  <a:spcPct val="0"/>
                </a:spcBef>
                <a:buFontTx/>
                <a:buNone/>
              </a:pPr>
              <a:t>154</a:t>
            </a:fld>
            <a:endParaRPr lang="en-US" altLang="en-US" sz="1200">
              <a:solidFill>
                <a:srgbClr val="898989"/>
              </a:solidFill>
            </a:endParaRPr>
          </a:p>
        </p:txBody>
      </p:sp>
      <p:sp>
        <p:nvSpPr>
          <p:cNvPr id="7" name="Title 1">
            <a:extLst>
              <a:ext uri="{FF2B5EF4-FFF2-40B4-BE49-F238E27FC236}">
                <a16:creationId xmlns="" xmlns:a16="http://schemas.microsoft.com/office/drawing/2014/main" id="{8E663B88-CD42-42F4-BAE7-AD748715718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a:effectLst>
                  <a:outerShdw blurRad="38100" dist="38100" dir="2700000" algn="tl">
                    <a:srgbClr val="000000">
                      <a:alpha val="43137"/>
                    </a:srgbClr>
                  </a:outerShdw>
                </a:effectLst>
              </a:rPr>
              <a:t>Inclusion Dependencies(CO3)</a:t>
            </a:r>
            <a:endParaRPr lang="en-US" sz="3200" b="1" dirty="0">
              <a:effectLst>
                <a:outerShdw blurRad="38100" dist="38100" dir="2700000" algn="tl">
                  <a:srgbClr val="000000">
                    <a:alpha val="43137"/>
                  </a:srgbClr>
                </a:outerShdw>
              </a:effectLst>
            </a:endParaRPr>
          </a:p>
        </p:txBody>
      </p:sp>
      <p:pic>
        <p:nvPicPr>
          <p:cNvPr id="158726" name="Picture 2" descr="E:\NIET\Project\xLogo11.png.pagespeed.ic.pydHLuCQEZ.png">
            <a:extLst>
              <a:ext uri="{FF2B5EF4-FFF2-40B4-BE49-F238E27FC236}">
                <a16:creationId xmlns="" xmlns:a16="http://schemas.microsoft.com/office/drawing/2014/main" id="{DD507B90-367A-4F8E-A9C9-86336342C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7" name="Rectangle 3">
            <a:extLst>
              <a:ext uri="{FF2B5EF4-FFF2-40B4-BE49-F238E27FC236}">
                <a16:creationId xmlns="" xmlns:a16="http://schemas.microsoft.com/office/drawing/2014/main" id="{B79EC9CA-00A9-4BA4-8CE5-E817D96332D6}"/>
              </a:ext>
            </a:extLst>
          </p:cNvPr>
          <p:cNvSpPr>
            <a:spLocks noGrp="1"/>
          </p:cNvSpPr>
          <p:nvPr>
            <p:ph idx="1"/>
          </p:nvPr>
        </p:nvSpPr>
        <p:spPr>
          <a:xfrm>
            <a:off x="533400" y="1143000"/>
            <a:ext cx="8229600" cy="4525963"/>
          </a:xfrm>
        </p:spPr>
        <p:txBody>
          <a:bodyPr/>
          <a:lstStyle/>
          <a:p>
            <a:pPr algn="just" eaLnBrk="1" hangingPunct="1">
              <a:lnSpc>
                <a:spcPct val="90000"/>
              </a:lnSpc>
            </a:pPr>
            <a:endParaRPr lang="en-US" altLang="en-US" sz="2200"/>
          </a:p>
          <a:p>
            <a:pPr algn="just" eaLnBrk="1" hangingPunct="1">
              <a:lnSpc>
                <a:spcPct val="90000"/>
              </a:lnSpc>
            </a:pPr>
            <a:endParaRPr lang="en-US" altLang="en-US" sz="2200"/>
          </a:p>
        </p:txBody>
      </p:sp>
      <p:sp>
        <p:nvSpPr>
          <p:cNvPr id="158728" name="Rectangle 3">
            <a:extLst>
              <a:ext uri="{FF2B5EF4-FFF2-40B4-BE49-F238E27FC236}">
                <a16:creationId xmlns="" xmlns:a16="http://schemas.microsoft.com/office/drawing/2014/main" id="{B096AFE9-3E7B-4FCC-BCF6-16EBB2417B58}"/>
              </a:ext>
            </a:extLst>
          </p:cNvPr>
          <p:cNvSpPr txBox="1">
            <a:spLocks noChangeArrowheads="1"/>
          </p:cNvSpPr>
          <p:nvPr/>
        </p:nvSpPr>
        <p:spPr bwMode="auto">
          <a:xfrm>
            <a:off x="609600" y="9906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90000"/>
              </a:lnSpc>
            </a:pPr>
            <a:r>
              <a:rPr lang="en-US" altLang="en-US" sz="2200"/>
              <a:t>MVDs and JDs can be used to guide database design, as we have seen, although they are less common than FDs and harder to recognize and reason about. </a:t>
            </a:r>
          </a:p>
          <a:p>
            <a:pPr algn="just">
              <a:lnSpc>
                <a:spcPct val="90000"/>
              </a:lnSpc>
            </a:pPr>
            <a:r>
              <a:rPr lang="en-US" altLang="en-US" sz="2200"/>
              <a:t>In contrast, inclusion dependencies are very intuitive and quite common. However, they typically have little influence on database design</a:t>
            </a:r>
          </a:p>
          <a:p>
            <a:pPr algn="just">
              <a:lnSpc>
                <a:spcPct val="90000"/>
              </a:lnSpc>
            </a:pPr>
            <a:r>
              <a:rPr lang="en-US" altLang="en-US" sz="2200"/>
              <a:t>The main point to bear in mind is that we should not split groups of attributes that participate in an inclusion dependency.</a:t>
            </a:r>
          </a:p>
          <a:p>
            <a:pPr algn="just">
              <a:lnSpc>
                <a:spcPct val="90000"/>
              </a:lnSpc>
            </a:pPr>
            <a:r>
              <a:rPr lang="en-US" altLang="en-US" sz="2200"/>
              <a:t>Most inclusion dependencies in practice are </a:t>
            </a:r>
            <a:r>
              <a:rPr lang="en-US" altLang="en-US" sz="2200" i="1"/>
              <a:t>key-based</a:t>
            </a:r>
            <a:r>
              <a:rPr lang="en-US" altLang="en-US" sz="2200"/>
              <a:t>, that is, involve only keys.</a:t>
            </a:r>
          </a:p>
          <a:p>
            <a:pPr algn="just">
              <a:lnSpc>
                <a:spcPct val="90000"/>
              </a:lnSpc>
            </a:pPr>
            <a:endParaRPr lang="en-US" altLang="en-US" sz="2200"/>
          </a:p>
          <a:p>
            <a:pPr algn="just">
              <a:lnSpc>
                <a:spcPct val="90000"/>
              </a:lnSpc>
            </a:pPr>
            <a:endParaRPr lang="en-US" altLang="en-US" sz="2200"/>
          </a:p>
          <a:p>
            <a:pPr algn="just">
              <a:lnSpc>
                <a:spcPct val="90000"/>
              </a:lnSpc>
            </a:pPr>
            <a:endParaRPr lang="en-US" altLang="en-US" sz="2200"/>
          </a:p>
        </p:txBody>
      </p:sp>
      <p:pic>
        <p:nvPicPr>
          <p:cNvPr id="158729" name="Picture 8">
            <a:extLst>
              <a:ext uri="{FF2B5EF4-FFF2-40B4-BE49-F238E27FC236}">
                <a16:creationId xmlns="" xmlns:a16="http://schemas.microsoft.com/office/drawing/2014/main" id="{3F4C18B6-518C-403C-97DE-F437A82FFA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Content Placeholder 2">
            <a:extLst>
              <a:ext uri="{FF2B5EF4-FFF2-40B4-BE49-F238E27FC236}">
                <a16:creationId xmlns="" xmlns:a16="http://schemas.microsoft.com/office/drawing/2014/main" id="{19232B76-3801-47BE-9EC9-BCF6411749FF}"/>
              </a:ext>
            </a:extLst>
          </p:cNvPr>
          <p:cNvSpPr>
            <a:spLocks noGrp="1"/>
          </p:cNvSpPr>
          <p:nvPr>
            <p:ph idx="1"/>
          </p:nvPr>
        </p:nvSpPr>
        <p:spPr>
          <a:xfrm>
            <a:off x="533400" y="1143000"/>
            <a:ext cx="8229600" cy="4525963"/>
          </a:xfrm>
        </p:spPr>
        <p:txBody>
          <a:bodyPr/>
          <a:lstStyle/>
          <a:p>
            <a:pPr marL="0" indent="0" eaLnBrk="1" hangingPunct="1">
              <a:buFont typeface="Arial" panose="020B0604020202020204" pitchFamily="34" charset="0"/>
              <a:buNone/>
              <a:defRPr/>
            </a:pPr>
            <a:endParaRPr lang="en-US" altLang="en-US" sz="2000" dirty="0"/>
          </a:p>
          <a:p>
            <a:pPr eaLnBrk="1" hangingPunct="1">
              <a:defRPr/>
            </a:pPr>
            <a:r>
              <a:rPr lang="en-US" altLang="en-US" sz="2000" dirty="0" err="1"/>
              <a:t>Youtube</a:t>
            </a:r>
            <a:r>
              <a:rPr lang="en-US" altLang="en-US" sz="2000" dirty="0"/>
              <a:t>/other  Video Links</a:t>
            </a:r>
          </a:p>
          <a:p>
            <a:pPr eaLnBrk="1" hangingPunct="1">
              <a:defRPr/>
            </a:pPr>
            <a:r>
              <a:rPr lang="en-IN" altLang="en-US" sz="2000" dirty="0">
                <a:hlinkClick r:id="rId2"/>
              </a:rPr>
              <a:t>https://www.youtube.com/watch?v=1yUkun2r0N4</a:t>
            </a:r>
            <a:endParaRPr lang="en-US" altLang="en-US" sz="2000" dirty="0">
              <a:hlinkClick r:id="rId2"/>
            </a:endParaRPr>
          </a:p>
          <a:p>
            <a:pPr eaLnBrk="1" hangingPunct="1">
              <a:defRPr/>
            </a:pPr>
            <a:r>
              <a:rPr lang="en-IN" altLang="en-US" sz="2000" dirty="0">
                <a:hlinkClick r:id="rId3"/>
              </a:rPr>
              <a:t>https://www.youtube.com/watch?v=EFdvRm5nse0</a:t>
            </a:r>
            <a:endParaRPr lang="en-US" altLang="en-US" sz="2000" dirty="0"/>
          </a:p>
        </p:txBody>
      </p:sp>
      <p:sp>
        <p:nvSpPr>
          <p:cNvPr id="4" name="Date Placeholder 3">
            <a:extLst>
              <a:ext uri="{FF2B5EF4-FFF2-40B4-BE49-F238E27FC236}">
                <a16:creationId xmlns="" xmlns:a16="http://schemas.microsoft.com/office/drawing/2014/main" id="{E6C06EB6-DCA7-434B-A60E-778CD5BCB4DA}"/>
              </a:ext>
            </a:extLst>
          </p:cNvPr>
          <p:cNvSpPr>
            <a:spLocks noGrp="1"/>
          </p:cNvSpPr>
          <p:nvPr>
            <p:ph type="dt" sz="quarter" idx="10"/>
          </p:nvPr>
        </p:nvSpPr>
        <p:spPr/>
        <p:txBody>
          <a:bodyPr/>
          <a:lstStyle/>
          <a:p>
            <a:pPr>
              <a:defRPr/>
            </a:pPr>
            <a:fld id="{8F90E2EC-C3F7-467A-8113-A196D227CCDF}" type="datetime1">
              <a:rPr lang="en-US" smtClean="0"/>
              <a:t>10/12/2023</a:t>
            </a:fld>
            <a:endParaRPr lang="en-US"/>
          </a:p>
        </p:txBody>
      </p:sp>
      <p:sp>
        <p:nvSpPr>
          <p:cNvPr id="5" name="Footer Placeholder 4">
            <a:extLst>
              <a:ext uri="{FF2B5EF4-FFF2-40B4-BE49-F238E27FC236}">
                <a16:creationId xmlns="" xmlns:a16="http://schemas.microsoft.com/office/drawing/2014/main" id="{EDD1416B-692A-4B61-B256-FCEB9F7847A1}"/>
              </a:ext>
            </a:extLst>
          </p:cNvPr>
          <p:cNvSpPr>
            <a:spLocks noGrp="1"/>
          </p:cNvSpPr>
          <p:nvPr>
            <p:ph type="ftr" sz="quarter" idx="11"/>
          </p:nvPr>
        </p:nvSpPr>
        <p:spPr>
          <a:xfrm>
            <a:off x="2514600" y="6356350"/>
            <a:ext cx="5029200" cy="365125"/>
          </a:xfrm>
        </p:spPr>
        <p:txBody>
          <a:bodyPr/>
          <a:lstStyle/>
          <a:p>
            <a:pPr>
              <a:defRPr/>
            </a:pPr>
            <a:r>
              <a:rPr lang="en-IN" smtClean="0"/>
              <a:t>Sana Anjum      DBMS             Unit-3</a:t>
            </a:r>
            <a:endParaRPr lang="en-US"/>
          </a:p>
        </p:txBody>
      </p:sp>
      <p:sp>
        <p:nvSpPr>
          <p:cNvPr id="159749" name="Slide Number Placeholder 5">
            <a:extLst>
              <a:ext uri="{FF2B5EF4-FFF2-40B4-BE49-F238E27FC236}">
                <a16:creationId xmlns="" xmlns:a16="http://schemas.microsoft.com/office/drawing/2014/main" id="{AB7F018B-2A4A-49E2-9F78-AAF89C7FBF0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7730B98-E91D-4C0C-9A58-E5256CB9AD81}" type="slidenum">
              <a:rPr lang="en-US" altLang="en-US" sz="1200" smtClean="0">
                <a:solidFill>
                  <a:srgbClr val="898989"/>
                </a:solidFill>
              </a:rPr>
              <a:pPr>
                <a:spcBef>
                  <a:spcPct val="0"/>
                </a:spcBef>
                <a:buFontTx/>
                <a:buNone/>
              </a:pPr>
              <a:t>155</a:t>
            </a:fld>
            <a:endParaRPr lang="en-US" altLang="en-US" sz="1200">
              <a:solidFill>
                <a:srgbClr val="898989"/>
              </a:solidFill>
            </a:endParaRPr>
          </a:p>
        </p:txBody>
      </p:sp>
      <p:sp>
        <p:nvSpPr>
          <p:cNvPr id="7" name="Title 1">
            <a:extLst>
              <a:ext uri="{FF2B5EF4-FFF2-40B4-BE49-F238E27FC236}">
                <a16:creationId xmlns="" xmlns:a16="http://schemas.microsoft.com/office/drawing/2014/main" id="{D3DA98D5-0377-4461-8369-51AFF935C46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t>Faculty Video Links, </a:t>
            </a:r>
            <a:r>
              <a:rPr lang="en-US" sz="2400" dirty="0" err="1"/>
              <a:t>Youtube</a:t>
            </a:r>
            <a:r>
              <a:rPr lang="en-US" sz="2400" dirty="0"/>
              <a:t> &amp; NPTEL Video Links and Online Courses Details  </a:t>
            </a:r>
          </a:p>
        </p:txBody>
      </p:sp>
      <p:pic>
        <p:nvPicPr>
          <p:cNvPr id="159751" name="Picture 2" descr="E:\NIET\Project\xLogo11.png.pagespeed.ic.pydHLuCQEZ.png">
            <a:extLst>
              <a:ext uri="{FF2B5EF4-FFF2-40B4-BE49-F238E27FC236}">
                <a16:creationId xmlns="" xmlns:a16="http://schemas.microsoft.com/office/drawing/2014/main" id="{89ADE02B-28EA-424A-8E11-811B1A3A29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752" name="Picture 7">
            <a:extLst>
              <a:ext uri="{FF2B5EF4-FFF2-40B4-BE49-F238E27FC236}">
                <a16:creationId xmlns="" xmlns:a16="http://schemas.microsoft.com/office/drawing/2014/main" id="{C9758D80-7716-4E6E-A341-8EFBFA590A8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Content Placeholder 2">
            <a:extLst>
              <a:ext uri="{FF2B5EF4-FFF2-40B4-BE49-F238E27FC236}">
                <a16:creationId xmlns="" xmlns:a16="http://schemas.microsoft.com/office/drawing/2014/main" id="{87481E77-394C-407B-B78A-31C1CEC63602}"/>
              </a:ext>
            </a:extLst>
          </p:cNvPr>
          <p:cNvSpPr>
            <a:spLocks noGrp="1"/>
          </p:cNvSpPr>
          <p:nvPr>
            <p:ph idx="1"/>
          </p:nvPr>
        </p:nvSpPr>
        <p:spPr>
          <a:xfrm>
            <a:off x="533400" y="1143000"/>
            <a:ext cx="8229600" cy="4525963"/>
          </a:xfrm>
        </p:spPr>
        <p:txBody>
          <a:bodyPr/>
          <a:lstStyle/>
          <a:p>
            <a:pPr algn="just" eaLnBrk="1" hangingPunct="1"/>
            <a:r>
              <a:rPr lang="en-US" altLang="en-US" sz="2200"/>
              <a:t>What is functional dependency?</a:t>
            </a:r>
          </a:p>
          <a:p>
            <a:pPr algn="just" eaLnBrk="1" hangingPunct="1"/>
            <a:r>
              <a:rPr lang="en-US" altLang="en-US" sz="2200"/>
              <a:t>Explain normal forms.</a:t>
            </a:r>
          </a:p>
          <a:p>
            <a:pPr algn="just" eaLnBrk="1" hangingPunct="1"/>
            <a:r>
              <a:rPr lang="en-US" altLang="en-US" sz="2200"/>
              <a:t>What is multi valued dependency?</a:t>
            </a:r>
          </a:p>
          <a:p>
            <a:pPr algn="just" eaLnBrk="1" hangingPunct="1"/>
            <a:r>
              <a:rPr lang="en-US" altLang="en-US" sz="2200"/>
              <a:t>Explain BCNF.</a:t>
            </a:r>
          </a:p>
          <a:p>
            <a:pPr algn="just" eaLnBrk="1" hangingPunct="1"/>
            <a:r>
              <a:rPr lang="en-US" altLang="en-US" sz="2200"/>
              <a:t>Explain redundancy.</a:t>
            </a:r>
          </a:p>
          <a:p>
            <a:pPr algn="just" eaLnBrk="1" hangingPunct="1"/>
            <a:endParaRPr lang="en-US" altLang="en-US" sz="2200"/>
          </a:p>
        </p:txBody>
      </p:sp>
      <p:sp>
        <p:nvSpPr>
          <p:cNvPr id="4" name="Date Placeholder 3">
            <a:extLst>
              <a:ext uri="{FF2B5EF4-FFF2-40B4-BE49-F238E27FC236}">
                <a16:creationId xmlns="" xmlns:a16="http://schemas.microsoft.com/office/drawing/2014/main" id="{FA958470-9870-44E6-B60D-3C39875B5F15}"/>
              </a:ext>
            </a:extLst>
          </p:cNvPr>
          <p:cNvSpPr>
            <a:spLocks noGrp="1"/>
          </p:cNvSpPr>
          <p:nvPr>
            <p:ph type="dt" sz="quarter" idx="10"/>
          </p:nvPr>
        </p:nvSpPr>
        <p:spPr/>
        <p:txBody>
          <a:bodyPr/>
          <a:lstStyle/>
          <a:p>
            <a:pPr>
              <a:defRPr/>
            </a:pPr>
            <a:fld id="{4C180D22-05CC-40BA-92D4-FFF222E4CFE8}" type="datetime1">
              <a:rPr lang="en-US" smtClean="0"/>
              <a:t>10/12/2023</a:t>
            </a:fld>
            <a:endParaRPr lang="en-US"/>
          </a:p>
        </p:txBody>
      </p:sp>
      <p:sp>
        <p:nvSpPr>
          <p:cNvPr id="5" name="Footer Placeholder 4">
            <a:extLst>
              <a:ext uri="{FF2B5EF4-FFF2-40B4-BE49-F238E27FC236}">
                <a16:creationId xmlns="" xmlns:a16="http://schemas.microsoft.com/office/drawing/2014/main" id="{574A5114-53BB-4B9F-A164-680A689ED821}"/>
              </a:ext>
            </a:extLst>
          </p:cNvPr>
          <p:cNvSpPr>
            <a:spLocks noGrp="1"/>
          </p:cNvSpPr>
          <p:nvPr>
            <p:ph type="ftr" sz="quarter" idx="11"/>
          </p:nvPr>
        </p:nvSpPr>
        <p:spPr>
          <a:xfrm>
            <a:off x="2514600" y="6356350"/>
            <a:ext cx="5029200" cy="365125"/>
          </a:xfrm>
        </p:spPr>
        <p:txBody>
          <a:bodyPr/>
          <a:lstStyle/>
          <a:p>
            <a:pPr>
              <a:defRPr/>
            </a:pPr>
            <a:r>
              <a:rPr lang="en-IN" smtClean="0"/>
              <a:t>Sana Anjum      DBMS             Unit-3</a:t>
            </a:r>
            <a:endParaRPr lang="en-US"/>
          </a:p>
        </p:txBody>
      </p:sp>
      <p:sp>
        <p:nvSpPr>
          <p:cNvPr id="160773" name="Slide Number Placeholder 5">
            <a:extLst>
              <a:ext uri="{FF2B5EF4-FFF2-40B4-BE49-F238E27FC236}">
                <a16:creationId xmlns="" xmlns:a16="http://schemas.microsoft.com/office/drawing/2014/main" id="{52E528C9-4D03-4778-8904-593D6D4CB38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2791BB5-01A7-4BF9-8D1C-036998857E6F}" type="slidenum">
              <a:rPr lang="en-US" altLang="en-US" sz="1200" smtClean="0">
                <a:solidFill>
                  <a:srgbClr val="898989"/>
                </a:solidFill>
              </a:rPr>
              <a:pPr>
                <a:spcBef>
                  <a:spcPct val="0"/>
                </a:spcBef>
                <a:buFontTx/>
                <a:buNone/>
              </a:pPr>
              <a:t>156</a:t>
            </a:fld>
            <a:endParaRPr lang="en-US" altLang="en-US" sz="1200">
              <a:solidFill>
                <a:srgbClr val="898989"/>
              </a:solidFill>
            </a:endParaRPr>
          </a:p>
        </p:txBody>
      </p:sp>
      <p:sp>
        <p:nvSpPr>
          <p:cNvPr id="7" name="Title 1">
            <a:extLst>
              <a:ext uri="{FF2B5EF4-FFF2-40B4-BE49-F238E27FC236}">
                <a16:creationId xmlns="" xmlns:a16="http://schemas.microsoft.com/office/drawing/2014/main" id="{14EDF7EC-9537-4D50-864B-4BBFCDBED75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Daily Quiz</a:t>
            </a:r>
          </a:p>
        </p:txBody>
      </p:sp>
      <p:pic>
        <p:nvPicPr>
          <p:cNvPr id="160775" name="Picture 2" descr="E:\NIET\Project\xLogo11.png.pagespeed.ic.pydHLuCQEZ.png">
            <a:extLst>
              <a:ext uri="{FF2B5EF4-FFF2-40B4-BE49-F238E27FC236}">
                <a16:creationId xmlns="" xmlns:a16="http://schemas.microsoft.com/office/drawing/2014/main" id="{DCF31251-6020-416F-AAFA-1795D04B9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76" name="Picture 7">
            <a:extLst>
              <a:ext uri="{FF2B5EF4-FFF2-40B4-BE49-F238E27FC236}">
                <a16:creationId xmlns="" xmlns:a16="http://schemas.microsoft.com/office/drawing/2014/main" id="{EAD0AB10-7DBB-482B-AB74-E6541EB776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F377BFCB-D018-4F1B-97D4-34AC55F4391D}"/>
              </a:ext>
            </a:extLst>
          </p:cNvPr>
          <p:cNvSpPr>
            <a:spLocks noGrp="1"/>
          </p:cNvSpPr>
          <p:nvPr>
            <p:ph type="dt" sz="quarter" idx="10"/>
          </p:nvPr>
        </p:nvSpPr>
        <p:spPr/>
        <p:txBody>
          <a:bodyPr/>
          <a:lstStyle/>
          <a:p>
            <a:pPr>
              <a:defRPr/>
            </a:pPr>
            <a:fld id="{5639E47C-314A-48E5-83F2-0FD790BF6FFE}" type="datetime1">
              <a:rPr lang="en-US" smtClean="0"/>
              <a:t>10/12/2023</a:t>
            </a:fld>
            <a:endParaRPr lang="en-US"/>
          </a:p>
        </p:txBody>
      </p:sp>
      <p:sp>
        <p:nvSpPr>
          <p:cNvPr id="5" name="Footer Placeholder 4">
            <a:extLst>
              <a:ext uri="{FF2B5EF4-FFF2-40B4-BE49-F238E27FC236}">
                <a16:creationId xmlns="" xmlns:a16="http://schemas.microsoft.com/office/drawing/2014/main" id="{4FF9CC78-2B26-4B5E-B11C-4D63C55109AE}"/>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61796" name="Slide Number Placeholder 5">
            <a:extLst>
              <a:ext uri="{FF2B5EF4-FFF2-40B4-BE49-F238E27FC236}">
                <a16:creationId xmlns="" xmlns:a16="http://schemas.microsoft.com/office/drawing/2014/main" id="{2C1FFD0A-438A-47AB-AC98-5BC0F563325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E1999EA-A031-4982-B779-C7F58C0B7383}" type="slidenum">
              <a:rPr lang="en-US" altLang="en-US" sz="1200" smtClean="0">
                <a:solidFill>
                  <a:srgbClr val="898989"/>
                </a:solidFill>
              </a:rPr>
              <a:pPr>
                <a:spcBef>
                  <a:spcPct val="0"/>
                </a:spcBef>
                <a:buFontTx/>
                <a:buNone/>
              </a:pPr>
              <a:t>157</a:t>
            </a:fld>
            <a:endParaRPr lang="en-US" altLang="en-US" sz="1200">
              <a:solidFill>
                <a:srgbClr val="898989"/>
              </a:solidFill>
            </a:endParaRPr>
          </a:p>
        </p:txBody>
      </p:sp>
      <p:sp>
        <p:nvSpPr>
          <p:cNvPr id="7" name="Title 1">
            <a:extLst>
              <a:ext uri="{FF2B5EF4-FFF2-40B4-BE49-F238E27FC236}">
                <a16:creationId xmlns="" xmlns:a16="http://schemas.microsoft.com/office/drawing/2014/main" id="{5F914CCF-FAFF-42BB-893B-602396E8B13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Quiz</a:t>
            </a:r>
          </a:p>
        </p:txBody>
      </p:sp>
      <p:pic>
        <p:nvPicPr>
          <p:cNvPr id="161798" name="Picture 2" descr="E:\NIET\Project\xLogo11.png.pagespeed.ic.pydHLuCQEZ.png">
            <a:extLst>
              <a:ext uri="{FF2B5EF4-FFF2-40B4-BE49-F238E27FC236}">
                <a16:creationId xmlns="" xmlns:a16="http://schemas.microsoft.com/office/drawing/2014/main" id="{173B0290-008C-4D02-A440-ED0D76312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3" name="Content Placeholder 2">
            <a:extLst>
              <a:ext uri="{FF2B5EF4-FFF2-40B4-BE49-F238E27FC236}">
                <a16:creationId xmlns="" xmlns:a16="http://schemas.microsoft.com/office/drawing/2014/main" id="{951D6E85-BBFA-48A6-B60D-72D3F8CA1B44}"/>
              </a:ext>
            </a:extLst>
          </p:cNvPr>
          <p:cNvSpPr>
            <a:spLocks noGrp="1"/>
          </p:cNvSpPr>
          <p:nvPr>
            <p:ph idx="1"/>
          </p:nvPr>
        </p:nvSpPr>
        <p:spPr>
          <a:xfrm>
            <a:off x="533400" y="838200"/>
            <a:ext cx="8229600" cy="5410200"/>
          </a:xfrm>
        </p:spPr>
        <p:txBody>
          <a:bodyPr/>
          <a:lstStyle/>
          <a:p>
            <a:pPr algn="just" eaLnBrk="1" hangingPunct="1">
              <a:buFont typeface="Arial" panose="020B0604020202020204" pitchFamily="34" charset="0"/>
              <a:buNone/>
            </a:pPr>
            <a:r>
              <a:rPr lang="en-US" altLang="en-US" sz="2000" b="1">
                <a:solidFill>
                  <a:srgbClr val="FF0000"/>
                </a:solidFill>
              </a:rPr>
              <a:t>Question 1:- </a:t>
            </a:r>
            <a:r>
              <a:rPr lang="en-US" altLang="en-US" sz="2000"/>
              <a:t>When you normalize a relation by breaking it into two smaller relations, what must you do to maintain data integrity?</a:t>
            </a:r>
          </a:p>
          <a:p>
            <a:pPr algn="just" eaLnBrk="1" hangingPunct="1">
              <a:buFont typeface="Arial" panose="020B0604020202020204" pitchFamily="34" charset="0"/>
              <a:buNone/>
            </a:pPr>
            <a:r>
              <a:rPr lang="en-US" altLang="en-US" sz="2000"/>
              <a:t>Please select all the correct answers.</a:t>
            </a:r>
          </a:p>
          <a:p>
            <a:pPr algn="just" eaLnBrk="1" hangingPunct="1">
              <a:buFont typeface="Arial" panose="020B0604020202020204" pitchFamily="34" charset="0"/>
              <a:buNone/>
            </a:pPr>
            <a:r>
              <a:rPr lang="en-US" altLang="en-US" sz="2000"/>
              <a:t>A. Link the relations by a common field </a:t>
            </a:r>
          </a:p>
          <a:p>
            <a:pPr algn="just" eaLnBrk="1" hangingPunct="1">
              <a:buFont typeface="Arial" panose="020B0604020202020204" pitchFamily="34" charset="0"/>
              <a:buNone/>
            </a:pPr>
            <a:r>
              <a:rPr lang="en-US" altLang="en-US" sz="2000"/>
              <a:t>B.Remove any functional dependencies from both relations </a:t>
            </a:r>
          </a:p>
          <a:p>
            <a:pPr algn="just" eaLnBrk="1" hangingPunct="1">
              <a:buFont typeface="Arial" panose="020B0604020202020204" pitchFamily="34" charset="0"/>
              <a:buNone/>
            </a:pPr>
            <a:r>
              <a:rPr lang="en-US" altLang="en-US" sz="2000"/>
              <a:t>C .Assign both relations the same primary key field(s) </a:t>
            </a:r>
          </a:p>
          <a:p>
            <a:pPr algn="just" eaLnBrk="1" hangingPunct="1">
              <a:buFont typeface="Arial" panose="020B0604020202020204" pitchFamily="34" charset="0"/>
              <a:buNone/>
            </a:pPr>
            <a:r>
              <a:rPr lang="en-US" altLang="en-US" sz="2000"/>
              <a:t>D .Create a primary key(s) for the new relation</a:t>
            </a:r>
          </a:p>
          <a:p>
            <a:pPr algn="just" eaLnBrk="1" hangingPunct="1">
              <a:buFont typeface="Arial" panose="020B0604020202020204" pitchFamily="34" charset="0"/>
              <a:buNone/>
            </a:pPr>
            <a:endParaRPr lang="en-US" altLang="en-US" sz="2000" b="1">
              <a:solidFill>
                <a:srgbClr val="FF0000"/>
              </a:solidFill>
            </a:endParaRPr>
          </a:p>
          <a:p>
            <a:pPr algn="just" eaLnBrk="1" hangingPunct="1">
              <a:buFont typeface="Arial" panose="020B0604020202020204" pitchFamily="34" charset="0"/>
              <a:buNone/>
            </a:pPr>
            <a:endParaRPr lang="en-US" altLang="en-US" sz="2000" b="1">
              <a:solidFill>
                <a:srgbClr val="FF0000"/>
              </a:solidFill>
            </a:endParaRPr>
          </a:p>
          <a:p>
            <a:pPr algn="just" eaLnBrk="1" hangingPunct="1">
              <a:buFont typeface="Arial" panose="020B0604020202020204" pitchFamily="34" charset="0"/>
              <a:buNone/>
            </a:pPr>
            <a:r>
              <a:rPr lang="en-US" altLang="en-US" sz="2000" b="1">
                <a:solidFill>
                  <a:srgbClr val="FF0000"/>
                </a:solidFill>
              </a:rPr>
              <a:t>Question 2:- </a:t>
            </a:r>
            <a:r>
              <a:rPr lang="en-US" altLang="en-US" sz="2000"/>
              <a:t>A relation is in 1NF if it doesn't contain any ____________?</a:t>
            </a:r>
          </a:p>
          <a:p>
            <a:pPr algn="just" eaLnBrk="1" hangingPunct="1">
              <a:buFont typeface="Arial" panose="020B0604020202020204" pitchFamily="34" charset="0"/>
              <a:buNone/>
            </a:pPr>
            <a:r>
              <a:rPr lang="en-US" altLang="en-US" sz="2000"/>
              <a:t>A. Determinants </a:t>
            </a:r>
          </a:p>
          <a:p>
            <a:pPr algn="just" eaLnBrk="1" hangingPunct="1">
              <a:buFont typeface="Arial" panose="020B0604020202020204" pitchFamily="34" charset="0"/>
              <a:buNone/>
            </a:pPr>
            <a:r>
              <a:rPr lang="en-US" altLang="en-US" sz="2000"/>
              <a:t>B. Repeating groups </a:t>
            </a:r>
          </a:p>
          <a:p>
            <a:pPr algn="just" eaLnBrk="1" hangingPunct="1">
              <a:buFont typeface="Arial" panose="020B0604020202020204" pitchFamily="34" charset="0"/>
              <a:buNone/>
            </a:pPr>
            <a:r>
              <a:rPr lang="en-US" altLang="en-US" sz="2000"/>
              <a:t>C. Null values in primary key fields </a:t>
            </a:r>
          </a:p>
          <a:p>
            <a:pPr algn="just" eaLnBrk="1" hangingPunct="1">
              <a:buFont typeface="Arial" panose="020B0604020202020204" pitchFamily="34" charset="0"/>
              <a:buNone/>
            </a:pPr>
            <a:r>
              <a:rPr lang="en-US" altLang="en-US" sz="2000"/>
              <a:t>D. Functional dependencies</a:t>
            </a:r>
          </a:p>
        </p:txBody>
      </p:sp>
      <p:pic>
        <p:nvPicPr>
          <p:cNvPr id="161800" name="Picture 7">
            <a:extLst>
              <a:ext uri="{FF2B5EF4-FFF2-40B4-BE49-F238E27FC236}">
                <a16:creationId xmlns="" xmlns:a16="http://schemas.microsoft.com/office/drawing/2014/main" id="{670185FD-BDA5-4404-A5AF-3B1298B4EE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2103">
                                            <p:txEl>
                                              <p:pRg st="0" end="0"/>
                                            </p:txEl>
                                          </p:spTgt>
                                        </p:tgtEl>
                                        <p:attrNameLst>
                                          <p:attrName>style.visibility</p:attrName>
                                        </p:attrNameLst>
                                      </p:cBhvr>
                                      <p:to>
                                        <p:strVal val="visible"/>
                                      </p:to>
                                    </p:set>
                                    <p:anim calcmode="lin" valueType="num">
                                      <p:cBhvr additive="base">
                                        <p:cTn id="7" dur="500" fill="hold"/>
                                        <p:tgtEl>
                                          <p:spTgt spid="1321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1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2103">
                                            <p:txEl>
                                              <p:pRg st="1" end="1"/>
                                            </p:txEl>
                                          </p:spTgt>
                                        </p:tgtEl>
                                        <p:attrNameLst>
                                          <p:attrName>style.visibility</p:attrName>
                                        </p:attrNameLst>
                                      </p:cBhvr>
                                      <p:to>
                                        <p:strVal val="visible"/>
                                      </p:to>
                                    </p:set>
                                    <p:anim calcmode="lin" valueType="num">
                                      <p:cBhvr additive="base">
                                        <p:cTn id="11" dur="500" fill="hold"/>
                                        <p:tgtEl>
                                          <p:spTgt spid="1321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21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2103">
                                            <p:txEl>
                                              <p:pRg st="2" end="2"/>
                                            </p:txEl>
                                          </p:spTgt>
                                        </p:tgtEl>
                                        <p:attrNameLst>
                                          <p:attrName>style.visibility</p:attrName>
                                        </p:attrNameLst>
                                      </p:cBhvr>
                                      <p:to>
                                        <p:strVal val="visible"/>
                                      </p:to>
                                    </p:set>
                                    <p:anim calcmode="lin" valueType="num">
                                      <p:cBhvr additive="base">
                                        <p:cTn id="15" dur="500" fill="hold"/>
                                        <p:tgtEl>
                                          <p:spTgt spid="1321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210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2103">
                                            <p:txEl>
                                              <p:pRg st="3" end="3"/>
                                            </p:txEl>
                                          </p:spTgt>
                                        </p:tgtEl>
                                        <p:attrNameLst>
                                          <p:attrName>style.visibility</p:attrName>
                                        </p:attrNameLst>
                                      </p:cBhvr>
                                      <p:to>
                                        <p:strVal val="visible"/>
                                      </p:to>
                                    </p:set>
                                    <p:anim calcmode="lin" valueType="num">
                                      <p:cBhvr additive="base">
                                        <p:cTn id="19" dur="500" fill="hold"/>
                                        <p:tgtEl>
                                          <p:spTgt spid="1321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210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2103">
                                            <p:txEl>
                                              <p:pRg st="4" end="4"/>
                                            </p:txEl>
                                          </p:spTgt>
                                        </p:tgtEl>
                                        <p:attrNameLst>
                                          <p:attrName>style.visibility</p:attrName>
                                        </p:attrNameLst>
                                      </p:cBhvr>
                                      <p:to>
                                        <p:strVal val="visible"/>
                                      </p:to>
                                    </p:set>
                                    <p:anim calcmode="lin" valueType="num">
                                      <p:cBhvr additive="base">
                                        <p:cTn id="23" dur="500" fill="hold"/>
                                        <p:tgtEl>
                                          <p:spTgt spid="13210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210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2103">
                                            <p:txEl>
                                              <p:pRg st="5" end="5"/>
                                            </p:txEl>
                                          </p:spTgt>
                                        </p:tgtEl>
                                        <p:attrNameLst>
                                          <p:attrName>style.visibility</p:attrName>
                                        </p:attrNameLst>
                                      </p:cBhvr>
                                      <p:to>
                                        <p:strVal val="visible"/>
                                      </p:to>
                                    </p:set>
                                    <p:anim calcmode="lin" valueType="num">
                                      <p:cBhvr additive="base">
                                        <p:cTn id="27" dur="500" fill="hold"/>
                                        <p:tgtEl>
                                          <p:spTgt spid="13210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21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32103">
                                            <p:txEl>
                                              <p:pRg st="8" end="8"/>
                                            </p:txEl>
                                          </p:spTgt>
                                        </p:tgtEl>
                                        <p:attrNameLst>
                                          <p:attrName>style.visibility</p:attrName>
                                        </p:attrNameLst>
                                      </p:cBhvr>
                                      <p:to>
                                        <p:strVal val="visible"/>
                                      </p:to>
                                    </p:set>
                                    <p:anim calcmode="lin" valueType="num">
                                      <p:cBhvr additive="base">
                                        <p:cTn id="33" dur="500" fill="hold"/>
                                        <p:tgtEl>
                                          <p:spTgt spid="13210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210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2103">
                                            <p:txEl>
                                              <p:pRg st="9" end="9"/>
                                            </p:txEl>
                                          </p:spTgt>
                                        </p:tgtEl>
                                        <p:attrNameLst>
                                          <p:attrName>style.visibility</p:attrName>
                                        </p:attrNameLst>
                                      </p:cBhvr>
                                      <p:to>
                                        <p:strVal val="visible"/>
                                      </p:to>
                                    </p:set>
                                    <p:anim calcmode="lin" valueType="num">
                                      <p:cBhvr additive="base">
                                        <p:cTn id="37" dur="500" fill="hold"/>
                                        <p:tgtEl>
                                          <p:spTgt spid="13210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210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2103">
                                            <p:txEl>
                                              <p:pRg st="10" end="10"/>
                                            </p:txEl>
                                          </p:spTgt>
                                        </p:tgtEl>
                                        <p:attrNameLst>
                                          <p:attrName>style.visibility</p:attrName>
                                        </p:attrNameLst>
                                      </p:cBhvr>
                                      <p:to>
                                        <p:strVal val="visible"/>
                                      </p:to>
                                    </p:set>
                                    <p:anim calcmode="lin" valueType="num">
                                      <p:cBhvr additive="base">
                                        <p:cTn id="41" dur="500" fill="hold"/>
                                        <p:tgtEl>
                                          <p:spTgt spid="13210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210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32103">
                                            <p:txEl>
                                              <p:pRg st="11" end="11"/>
                                            </p:txEl>
                                          </p:spTgt>
                                        </p:tgtEl>
                                        <p:attrNameLst>
                                          <p:attrName>style.visibility</p:attrName>
                                        </p:attrNameLst>
                                      </p:cBhvr>
                                      <p:to>
                                        <p:strVal val="visible"/>
                                      </p:to>
                                    </p:set>
                                    <p:anim calcmode="lin" valueType="num">
                                      <p:cBhvr additive="base">
                                        <p:cTn id="45" dur="500" fill="hold"/>
                                        <p:tgtEl>
                                          <p:spTgt spid="13210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210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32103">
                                            <p:txEl>
                                              <p:pRg st="12" end="12"/>
                                            </p:txEl>
                                          </p:spTgt>
                                        </p:tgtEl>
                                        <p:attrNameLst>
                                          <p:attrName>style.visibility</p:attrName>
                                        </p:attrNameLst>
                                      </p:cBhvr>
                                      <p:to>
                                        <p:strVal val="visible"/>
                                      </p:to>
                                    </p:set>
                                    <p:anim calcmode="lin" valueType="num">
                                      <p:cBhvr additive="base">
                                        <p:cTn id="49" dur="500" fill="hold"/>
                                        <p:tgtEl>
                                          <p:spTgt spid="13210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210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836255F-116C-4D30-BC09-BF40687A5CCC}"/>
              </a:ext>
            </a:extLst>
          </p:cNvPr>
          <p:cNvSpPr>
            <a:spLocks noGrp="1"/>
          </p:cNvSpPr>
          <p:nvPr>
            <p:ph type="dt" sz="quarter" idx="10"/>
          </p:nvPr>
        </p:nvSpPr>
        <p:spPr/>
        <p:txBody>
          <a:bodyPr/>
          <a:lstStyle/>
          <a:p>
            <a:pPr>
              <a:defRPr/>
            </a:pPr>
            <a:fld id="{54E827D7-9ACB-496D-BCDB-E0A45E19688A}" type="datetime1">
              <a:rPr lang="en-US" smtClean="0"/>
              <a:t>10/12/2023</a:t>
            </a:fld>
            <a:endParaRPr lang="en-US"/>
          </a:p>
        </p:txBody>
      </p:sp>
      <p:sp>
        <p:nvSpPr>
          <p:cNvPr id="5" name="Footer Placeholder 4">
            <a:extLst>
              <a:ext uri="{FF2B5EF4-FFF2-40B4-BE49-F238E27FC236}">
                <a16:creationId xmlns="" xmlns:a16="http://schemas.microsoft.com/office/drawing/2014/main" id="{D626EB9E-6977-4310-BCFB-B0A3E3A11B82}"/>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62820" name="Slide Number Placeholder 5">
            <a:extLst>
              <a:ext uri="{FF2B5EF4-FFF2-40B4-BE49-F238E27FC236}">
                <a16:creationId xmlns="" xmlns:a16="http://schemas.microsoft.com/office/drawing/2014/main" id="{3461DA4F-D16C-4FCD-8381-8D18E2C861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57B6094-BB62-4843-A83E-7C91272DF24B}" type="slidenum">
              <a:rPr lang="en-US" altLang="en-US" sz="1200" smtClean="0">
                <a:solidFill>
                  <a:srgbClr val="898989"/>
                </a:solidFill>
              </a:rPr>
              <a:pPr>
                <a:spcBef>
                  <a:spcPct val="0"/>
                </a:spcBef>
                <a:buFontTx/>
                <a:buNone/>
              </a:pPr>
              <a:t>158</a:t>
            </a:fld>
            <a:endParaRPr lang="en-US" altLang="en-US" sz="1200">
              <a:solidFill>
                <a:srgbClr val="898989"/>
              </a:solidFill>
            </a:endParaRPr>
          </a:p>
        </p:txBody>
      </p:sp>
      <p:sp>
        <p:nvSpPr>
          <p:cNvPr id="7" name="Title 1">
            <a:extLst>
              <a:ext uri="{FF2B5EF4-FFF2-40B4-BE49-F238E27FC236}">
                <a16:creationId xmlns="" xmlns:a16="http://schemas.microsoft.com/office/drawing/2014/main" id="{3FABAB7C-2C9C-4364-BF38-D44632FBE82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Quiz</a:t>
            </a:r>
          </a:p>
        </p:txBody>
      </p:sp>
      <p:pic>
        <p:nvPicPr>
          <p:cNvPr id="162822" name="Picture 2" descr="E:\NIET\Project\xLogo11.png.pagespeed.ic.pydHLuCQEZ.png">
            <a:extLst>
              <a:ext uri="{FF2B5EF4-FFF2-40B4-BE49-F238E27FC236}">
                <a16:creationId xmlns="" xmlns:a16="http://schemas.microsoft.com/office/drawing/2014/main" id="{0D5747DC-C3D0-4650-9FED-54DAB1AC9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3" name="Content Placeholder 2">
            <a:extLst>
              <a:ext uri="{FF2B5EF4-FFF2-40B4-BE49-F238E27FC236}">
                <a16:creationId xmlns="" xmlns:a16="http://schemas.microsoft.com/office/drawing/2014/main" id="{7C91FA07-535B-4B97-B5E6-5DE4AB4850B7}"/>
              </a:ext>
            </a:extLst>
          </p:cNvPr>
          <p:cNvSpPr>
            <a:spLocks noGrp="1"/>
          </p:cNvSpPr>
          <p:nvPr>
            <p:ph idx="1"/>
          </p:nvPr>
        </p:nvSpPr>
        <p:spPr>
          <a:xfrm>
            <a:off x="533400" y="1143000"/>
            <a:ext cx="8229600" cy="4724400"/>
          </a:xfrm>
        </p:spPr>
        <p:txBody>
          <a:bodyPr/>
          <a:lstStyle/>
          <a:p>
            <a:pPr>
              <a:buFont typeface="Arial" panose="020B0604020202020204" pitchFamily="34" charset="0"/>
              <a:buNone/>
            </a:pPr>
            <a:endParaRPr lang="en-US" altLang="en-US" sz="2200" b="1">
              <a:solidFill>
                <a:srgbClr val="FF0000"/>
              </a:solidFill>
            </a:endParaRPr>
          </a:p>
          <a:p>
            <a:pPr>
              <a:buFont typeface="Arial" panose="020B0604020202020204" pitchFamily="34" charset="0"/>
              <a:buNone/>
            </a:pPr>
            <a:r>
              <a:rPr lang="en-US" altLang="en-US" sz="2200" b="1">
                <a:solidFill>
                  <a:srgbClr val="FF0000"/>
                </a:solidFill>
              </a:rPr>
              <a:t>Question 3:</a:t>
            </a:r>
            <a:r>
              <a:rPr lang="en-US" altLang="en-US" sz="2200"/>
              <a:t>A functional dependency that exist between two non-key attributes is called _____</a:t>
            </a:r>
          </a:p>
          <a:p>
            <a:pPr>
              <a:buFont typeface="Arial" panose="020B0604020202020204" pitchFamily="34" charset="0"/>
              <a:buNone/>
            </a:pPr>
            <a:r>
              <a:rPr lang="en-US" altLang="en-US" sz="2200"/>
              <a:t>(a) Non-transitive dependency		(b) </a:t>
            </a:r>
            <a:r>
              <a:rPr lang="en-US" altLang="en-US" sz="2200" i="1"/>
              <a:t>Transitive dependency</a:t>
            </a:r>
            <a:endParaRPr lang="en-US" altLang="en-US" sz="2200"/>
          </a:p>
          <a:p>
            <a:pPr>
              <a:buFont typeface="Arial" panose="020B0604020202020204" pitchFamily="34" charset="0"/>
              <a:buNone/>
            </a:pPr>
            <a:r>
              <a:rPr lang="en-US" altLang="en-US" sz="2200"/>
              <a:t>(c) Partial transitive dependency		(d) None of the above</a:t>
            </a:r>
          </a:p>
          <a:p>
            <a:pPr>
              <a:buFont typeface="Arial" panose="020B0604020202020204" pitchFamily="34" charset="0"/>
              <a:buNone/>
            </a:pPr>
            <a:endParaRPr lang="en-US" altLang="en-US" sz="2200"/>
          </a:p>
          <a:p>
            <a:pPr>
              <a:buFont typeface="Arial" panose="020B0604020202020204" pitchFamily="34" charset="0"/>
              <a:buNone/>
            </a:pPr>
            <a:r>
              <a:rPr lang="en-US" altLang="en-US" sz="2200" b="1">
                <a:solidFill>
                  <a:srgbClr val="FF0000"/>
                </a:solidFill>
              </a:rPr>
              <a:t>Question 4:-</a:t>
            </a:r>
            <a:r>
              <a:rPr lang="en-IN" altLang="en-US" sz="2200"/>
              <a:t>In the __________ normal form, a composite attribute is converted to individual attributes.</a:t>
            </a:r>
            <a:br>
              <a:rPr lang="en-IN" altLang="en-US" sz="2200"/>
            </a:br>
            <a:r>
              <a:rPr lang="en-IN" altLang="en-US" sz="2200" b="1"/>
              <a:t>a) First</a:t>
            </a:r>
            <a:r>
              <a:rPr lang="en-IN" altLang="en-US" sz="2200"/>
              <a:t/>
            </a:r>
            <a:br>
              <a:rPr lang="en-IN" altLang="en-US" sz="2200"/>
            </a:br>
            <a:r>
              <a:rPr lang="en-IN" altLang="en-US" sz="2200"/>
              <a:t>b) Second</a:t>
            </a:r>
            <a:br>
              <a:rPr lang="en-IN" altLang="en-US" sz="2200"/>
            </a:br>
            <a:r>
              <a:rPr lang="en-IN" altLang="en-US" sz="2200"/>
              <a:t>c) Third</a:t>
            </a:r>
            <a:br>
              <a:rPr lang="en-IN" altLang="en-US" sz="2200"/>
            </a:br>
            <a:r>
              <a:rPr lang="en-IN" altLang="en-US" sz="2200"/>
              <a:t>d) Fourth</a:t>
            </a:r>
          </a:p>
          <a:p>
            <a:pPr>
              <a:buFont typeface="Arial" panose="020B0604020202020204" pitchFamily="34" charset="0"/>
              <a:buNone/>
            </a:pPr>
            <a:endParaRPr lang="en-US" altLang="en-US" sz="2200"/>
          </a:p>
          <a:p>
            <a:pPr>
              <a:buFont typeface="Arial" panose="020B0604020202020204" pitchFamily="34" charset="0"/>
              <a:buNone/>
            </a:pPr>
            <a:endParaRPr lang="en-US" altLang="en-US" sz="2400"/>
          </a:p>
        </p:txBody>
      </p:sp>
      <p:pic>
        <p:nvPicPr>
          <p:cNvPr id="162824" name="Picture 7">
            <a:extLst>
              <a:ext uri="{FF2B5EF4-FFF2-40B4-BE49-F238E27FC236}">
                <a16:creationId xmlns="" xmlns:a16="http://schemas.microsoft.com/office/drawing/2014/main" id="{62EDB216-6269-4725-8343-CE9AA7B679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CA8A0D7-9508-48D1-9B97-885EA8F1F0B9}"/>
              </a:ext>
            </a:extLst>
          </p:cNvPr>
          <p:cNvSpPr>
            <a:spLocks noGrp="1"/>
          </p:cNvSpPr>
          <p:nvPr>
            <p:ph type="dt" sz="quarter" idx="10"/>
          </p:nvPr>
        </p:nvSpPr>
        <p:spPr/>
        <p:txBody>
          <a:bodyPr/>
          <a:lstStyle/>
          <a:p>
            <a:pPr>
              <a:defRPr/>
            </a:pPr>
            <a:fld id="{83C16FB0-DFCF-4023-ACB4-D493FA079405}" type="datetime1">
              <a:rPr lang="en-US" smtClean="0"/>
              <a:t>10/12/2023</a:t>
            </a:fld>
            <a:endParaRPr lang="en-US"/>
          </a:p>
        </p:txBody>
      </p:sp>
      <p:sp>
        <p:nvSpPr>
          <p:cNvPr id="5" name="Footer Placeholder 4">
            <a:extLst>
              <a:ext uri="{FF2B5EF4-FFF2-40B4-BE49-F238E27FC236}">
                <a16:creationId xmlns="" xmlns:a16="http://schemas.microsoft.com/office/drawing/2014/main" id="{63C93C3C-7F99-42B0-9E54-19D428A8CBFE}"/>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63844" name="Slide Number Placeholder 5">
            <a:extLst>
              <a:ext uri="{FF2B5EF4-FFF2-40B4-BE49-F238E27FC236}">
                <a16:creationId xmlns="" xmlns:a16="http://schemas.microsoft.com/office/drawing/2014/main" id="{5C35D478-ABE1-43B9-9D5C-896170E257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34AD018-7DDD-4823-BD34-5DE7D6628DEC}" type="slidenum">
              <a:rPr lang="en-US" altLang="en-US" sz="1200" smtClean="0">
                <a:solidFill>
                  <a:srgbClr val="898989"/>
                </a:solidFill>
              </a:rPr>
              <a:pPr>
                <a:spcBef>
                  <a:spcPct val="0"/>
                </a:spcBef>
                <a:buFontTx/>
                <a:buNone/>
              </a:pPr>
              <a:t>159</a:t>
            </a:fld>
            <a:endParaRPr lang="en-US" altLang="en-US" sz="1200">
              <a:solidFill>
                <a:srgbClr val="898989"/>
              </a:solidFill>
            </a:endParaRPr>
          </a:p>
        </p:txBody>
      </p:sp>
      <p:sp>
        <p:nvSpPr>
          <p:cNvPr id="7" name="Title 1">
            <a:extLst>
              <a:ext uri="{FF2B5EF4-FFF2-40B4-BE49-F238E27FC236}">
                <a16:creationId xmlns="" xmlns:a16="http://schemas.microsoft.com/office/drawing/2014/main" id="{E2EDB829-3B2B-4E3B-8416-C4C97D2F1F1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Daily Quiz</a:t>
            </a:r>
          </a:p>
        </p:txBody>
      </p:sp>
      <p:pic>
        <p:nvPicPr>
          <p:cNvPr id="163846" name="Picture 2" descr="E:\NIET\Project\xLogo11.png.pagespeed.ic.pydHLuCQEZ.png">
            <a:extLst>
              <a:ext uri="{FF2B5EF4-FFF2-40B4-BE49-F238E27FC236}">
                <a16:creationId xmlns="" xmlns:a16="http://schemas.microsoft.com/office/drawing/2014/main" id="{F7D4B279-6B3D-4A0A-AEF0-6B1E6B40B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47" name="Content Placeholder 2">
            <a:extLst>
              <a:ext uri="{FF2B5EF4-FFF2-40B4-BE49-F238E27FC236}">
                <a16:creationId xmlns="" xmlns:a16="http://schemas.microsoft.com/office/drawing/2014/main" id="{D688DE1B-2756-48F1-B620-D987091C5DC7}"/>
              </a:ext>
            </a:extLst>
          </p:cNvPr>
          <p:cNvSpPr>
            <a:spLocks noGrp="1"/>
          </p:cNvSpPr>
          <p:nvPr>
            <p:ph idx="1"/>
          </p:nvPr>
        </p:nvSpPr>
        <p:spPr>
          <a:xfrm>
            <a:off x="533400" y="1143000"/>
            <a:ext cx="8229600" cy="5105400"/>
          </a:xfrm>
        </p:spPr>
        <p:txBody>
          <a:bodyPr/>
          <a:lstStyle/>
          <a:p>
            <a:pPr algn="just" eaLnBrk="1" hangingPunct="1"/>
            <a:r>
              <a:rPr lang="en-US" altLang="en-US" sz="2400"/>
              <a:t>Relation R has eight attributes ABCDEFGH. Fields of R contain only atomic values. F = {CH -&gt; G, A -&gt; BC, B -&gt; CFH, E -&gt; A, F -&gt; EG} is a set of functional dependencies (FDs) so that F+ is exactly the set of FDs that hold for R. How many candidate keys does the relation R have? 			Gate 2013 </a:t>
            </a:r>
          </a:p>
          <a:p>
            <a:r>
              <a:rPr lang="en-US" altLang="en-US" sz="2400" b="1"/>
              <a:t>Answer:</a:t>
            </a:r>
            <a:r>
              <a:rPr lang="en-US" altLang="en-US" sz="2400"/>
              <a:t> </a:t>
            </a:r>
            <a:r>
              <a:rPr lang="en-US" altLang="en-US" sz="2400" b="1"/>
              <a:t>(B)</a:t>
            </a:r>
            <a:r>
              <a:rPr lang="en-US" altLang="en-US" sz="2400"/>
              <a:t/>
            </a:r>
            <a:br>
              <a:rPr lang="en-US" altLang="en-US" sz="2400"/>
            </a:br>
            <a:r>
              <a:rPr lang="en-US" altLang="en-US" sz="2400"/>
              <a:t/>
            </a:r>
            <a:br>
              <a:rPr lang="en-US" altLang="en-US" sz="2400"/>
            </a:br>
            <a:r>
              <a:rPr lang="en-US" altLang="en-US" sz="2400" b="1"/>
              <a:t>Explanation:</a:t>
            </a:r>
            <a:r>
              <a:rPr lang="en-US" altLang="en-US" sz="2400"/>
              <a:t> A+ is ABCEFGH which is all attributes except D.</a:t>
            </a:r>
          </a:p>
          <a:p>
            <a:r>
              <a:rPr lang="en-US" altLang="en-US" sz="2400"/>
              <a:t>B+ is also ABCEFGH which is all attributes except D.</a:t>
            </a:r>
          </a:p>
          <a:p>
            <a:r>
              <a:rPr lang="en-US" altLang="en-US" sz="2400"/>
              <a:t>E+ is also ABCEFGH which is all attributes except D.</a:t>
            </a:r>
          </a:p>
          <a:p>
            <a:r>
              <a:rPr lang="en-US" altLang="en-US" sz="2400"/>
              <a:t>F+ is also ABCEFGH which is all attributes except D.</a:t>
            </a:r>
          </a:p>
          <a:p>
            <a:r>
              <a:rPr lang="en-US" altLang="en-US" sz="2400"/>
              <a:t>So there are total 4 candidate keys AD, BD, ED and FD</a:t>
            </a:r>
          </a:p>
          <a:p>
            <a:pPr algn="just" eaLnBrk="1" hangingPunct="1"/>
            <a:endParaRPr lang="en-US" altLang="en-US" sz="2200"/>
          </a:p>
        </p:txBody>
      </p:sp>
      <p:pic>
        <p:nvPicPr>
          <p:cNvPr id="163848" name="Picture 7">
            <a:extLst>
              <a:ext uri="{FF2B5EF4-FFF2-40B4-BE49-F238E27FC236}">
                <a16:creationId xmlns="" xmlns:a16="http://schemas.microsoft.com/office/drawing/2014/main" id="{8D7AC46A-AF1C-49B7-8952-9505F16309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Content Placeholder 7" descr="qs1.PNG"/>
          <p:cNvPicPr>
            <a:picLocks noGrp="1" noChangeAspect="1"/>
          </p:cNvPicPr>
          <p:nvPr>
            <p:ph idx="1"/>
          </p:nvPr>
        </p:nvPicPr>
        <p:blipFill>
          <a:blip r:embed="rId2" cstate="print"/>
          <a:srcRect/>
          <a:stretch>
            <a:fillRect/>
          </a:stretch>
        </p:blipFill>
        <p:spPr>
          <a:xfrm>
            <a:off x="1154430" y="1588770"/>
            <a:ext cx="6922770" cy="4027170"/>
          </a:xfrm>
        </p:spPr>
      </p:pic>
      <p:sp>
        <p:nvSpPr>
          <p:cNvPr id="4" name="Date Placeholder 3"/>
          <p:cNvSpPr>
            <a:spLocks noGrp="1"/>
          </p:cNvSpPr>
          <p:nvPr>
            <p:ph type="dt" sz="quarter" idx="10"/>
          </p:nvPr>
        </p:nvSpPr>
        <p:spPr/>
        <p:txBody>
          <a:bodyPr/>
          <a:lstStyle/>
          <a:p>
            <a:pPr>
              <a:defRPr/>
            </a:pPr>
            <a:fld id="{F85E2552-AA25-47D6-B73E-AAD96E4F26CB}" type="datetime1">
              <a:rPr lang="en-US" smtClean="0"/>
              <a:t>10/12/2023</a:t>
            </a:fld>
            <a:endParaRPr lang="en-US"/>
          </a:p>
        </p:txBody>
      </p:sp>
      <p:sp>
        <p:nvSpPr>
          <p:cNvPr id="5" name="Footer Placeholder 4"/>
          <p:cNvSpPr>
            <a:spLocks noGrp="1"/>
          </p:cNvSpPr>
          <p:nvPr>
            <p:ph type="ftr" sz="quarter" idx="11"/>
          </p:nvPr>
        </p:nvSpPr>
        <p:spPr/>
        <p:txBody>
          <a:bodyPr/>
          <a:lstStyle/>
          <a:p>
            <a:pPr>
              <a:defRPr/>
            </a:pPr>
            <a:r>
              <a:rPr lang="pt-BR" smtClean="0"/>
              <a:t>Sana Anjum      DBMS             Unit-3</a:t>
            </a:r>
            <a:endParaRPr lang="en-US" dirty="0"/>
          </a:p>
        </p:txBody>
      </p:sp>
      <p:sp>
        <p:nvSpPr>
          <p:cNvPr id="6" name="Slide Number Placeholder 5"/>
          <p:cNvSpPr>
            <a:spLocks noGrp="1"/>
          </p:cNvSpPr>
          <p:nvPr>
            <p:ph type="sldNum" sz="quarter" idx="12"/>
          </p:nvPr>
        </p:nvSpPr>
        <p:spPr/>
        <p:txBody>
          <a:bodyPr/>
          <a:lstStyle/>
          <a:p>
            <a:pPr>
              <a:defRPr/>
            </a:pPr>
            <a:fld id="{A52F70A4-8BB4-4AC5-887F-F6FA22CD624C}" type="slidenum">
              <a:rPr lang="en-US"/>
              <a:pPr>
                <a:defRPr/>
              </a:pPr>
              <a:t>16</a:t>
            </a:fld>
            <a:endParaRPr lang="en-US"/>
          </a:p>
        </p:txBody>
      </p:sp>
      <p:sp>
        <p:nvSpPr>
          <p:cNvPr id="12" name="Title 1"/>
          <p:cNvSpPr txBox="1">
            <a:spLocks noGrp="1"/>
          </p:cNvSpPr>
          <p:nvPr>
            <p:ph type="title"/>
          </p:nvPr>
        </p:nvSpPr>
        <p:spPr>
          <a:xfrm>
            <a:off x="1165860" y="857251"/>
            <a:ext cx="7978140" cy="525780"/>
          </a:xfrm>
        </p:spPr>
        <p:style>
          <a:lnRef idx="1">
            <a:schemeClr val="accent5"/>
          </a:lnRef>
          <a:fillRef idx="2">
            <a:schemeClr val="accent5"/>
          </a:fillRef>
          <a:effectRef idx="1">
            <a:schemeClr val="accent5"/>
          </a:effectRef>
          <a:fontRef idx="minor">
            <a:schemeClr val="dk1"/>
          </a:fontRef>
        </p:style>
        <p:txBody>
          <a:bodyPr vert="horz" wrap="square" lIns="51435" tIns="25718" rIns="51435" bIns="25718" numCol="1" rtlCol="0" anchor="ctr" anchorCtr="0" compatLnSpc="1">
            <a:prstTxWarp prst="textNoShape">
              <a:avLst/>
            </a:prstTxWarp>
            <a:normAutofit/>
          </a:bodyPr>
          <a:lstStyle/>
          <a:p>
            <a:pPr defTabSz="744573" eaLnBrk="1" fontAlgn="auto" hangingPunct="1">
              <a:spcAft>
                <a:spcPts val="0"/>
              </a:spcAft>
              <a:defRPr/>
            </a:pPr>
            <a:r>
              <a:rPr lang="en-US" sz="1800" b="1" dirty="0">
                <a:latin typeface="Times New Roman" panose="02020603050405020304" pitchFamily="18" charset="0"/>
                <a:cs typeface="Times New Roman" panose="02020603050405020304" pitchFamily="18" charset="0"/>
              </a:rPr>
              <a:t>End Semester Question Paper Template</a:t>
            </a:r>
            <a:endParaRPr lang="en-US" sz="1800" b="1" dirty="0">
              <a:solidFill>
                <a:schemeClr val="tx1"/>
              </a:solidFill>
              <a:latin typeface="Times New Roman" panose="02020603050405020304" pitchFamily="18" charset="0"/>
              <a:cs typeface="Times New Roman" panose="02020603050405020304" pitchFamily="18" charset="0"/>
            </a:endParaRPr>
          </a:p>
        </p:txBody>
      </p:sp>
      <p:pic>
        <p:nvPicPr>
          <p:cNvPr id="16391" name="Picture 2" descr="C:\Users\admin\Desktop\LOGONIET.png"/>
          <p:cNvPicPr>
            <a:picLocks noChangeAspect="1" noChangeArrowheads="1"/>
          </p:cNvPicPr>
          <p:nvPr/>
        </p:nvPicPr>
        <p:blipFill>
          <a:blip r:embed="rId3" cstate="print"/>
          <a:srcRect/>
          <a:stretch>
            <a:fillRect/>
          </a:stretch>
        </p:blipFill>
        <p:spPr bwMode="auto">
          <a:xfrm>
            <a:off x="1" y="857250"/>
            <a:ext cx="898835" cy="48006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A1D1193-2D89-455A-83CB-A3223F9F66B9}"/>
              </a:ext>
            </a:extLst>
          </p:cNvPr>
          <p:cNvSpPr>
            <a:spLocks noGrp="1"/>
          </p:cNvSpPr>
          <p:nvPr>
            <p:ph type="dt" sz="quarter" idx="10"/>
          </p:nvPr>
        </p:nvSpPr>
        <p:spPr/>
        <p:txBody>
          <a:bodyPr/>
          <a:lstStyle/>
          <a:p>
            <a:pPr>
              <a:defRPr/>
            </a:pPr>
            <a:fld id="{B4EC796C-9BA1-4CB4-8803-32E73D316053}" type="datetime1">
              <a:rPr lang="en-US" smtClean="0"/>
              <a:t>10/12/2023</a:t>
            </a:fld>
            <a:endParaRPr lang="en-US"/>
          </a:p>
        </p:txBody>
      </p:sp>
      <p:sp>
        <p:nvSpPr>
          <p:cNvPr id="5" name="Footer Placeholder 4">
            <a:extLst>
              <a:ext uri="{FF2B5EF4-FFF2-40B4-BE49-F238E27FC236}">
                <a16:creationId xmlns="" xmlns:a16="http://schemas.microsoft.com/office/drawing/2014/main" id="{C6F3C7B4-2F6E-4F77-B7C0-E305E42EE351}"/>
              </a:ext>
            </a:extLst>
          </p:cNvPr>
          <p:cNvSpPr>
            <a:spLocks noGrp="1"/>
          </p:cNvSpPr>
          <p:nvPr>
            <p:ph type="ftr" sz="quarter" idx="11"/>
          </p:nvPr>
        </p:nvSpPr>
        <p:spPr>
          <a:xfrm>
            <a:off x="2484438" y="6356350"/>
            <a:ext cx="5040312" cy="365125"/>
          </a:xfrm>
        </p:spPr>
        <p:txBody>
          <a:bodyPr/>
          <a:lstStyle/>
          <a:p>
            <a:pPr>
              <a:defRPr/>
            </a:pPr>
            <a:r>
              <a:rPr lang="en-IN" smtClean="0"/>
              <a:t>Sana Anjum      DBMS             Unit-3</a:t>
            </a:r>
            <a:endParaRPr lang="en-US"/>
          </a:p>
        </p:txBody>
      </p:sp>
      <p:sp>
        <p:nvSpPr>
          <p:cNvPr id="164868" name="Slide Number Placeholder 5">
            <a:extLst>
              <a:ext uri="{FF2B5EF4-FFF2-40B4-BE49-F238E27FC236}">
                <a16:creationId xmlns="" xmlns:a16="http://schemas.microsoft.com/office/drawing/2014/main" id="{C0FAE41B-C210-412C-832C-02D944B28F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E72CAD-481A-4A1C-A424-5A460F6C529D}" type="slidenum">
              <a:rPr lang="en-US" altLang="en-US" sz="1200" smtClean="0">
                <a:solidFill>
                  <a:srgbClr val="898989"/>
                </a:solidFill>
              </a:rPr>
              <a:pPr>
                <a:spcBef>
                  <a:spcPct val="0"/>
                </a:spcBef>
                <a:buFontTx/>
                <a:buNone/>
              </a:pPr>
              <a:t>160</a:t>
            </a:fld>
            <a:endParaRPr lang="en-US" altLang="en-US" sz="1200">
              <a:solidFill>
                <a:srgbClr val="898989"/>
              </a:solidFill>
            </a:endParaRPr>
          </a:p>
        </p:txBody>
      </p:sp>
      <p:pic>
        <p:nvPicPr>
          <p:cNvPr id="164869" name="Picture 2" descr="E:\NIET\Project\xLogo11.png.pagespeed.ic.pydHLuCQEZ.png">
            <a:extLst>
              <a:ext uri="{FF2B5EF4-FFF2-40B4-BE49-F238E27FC236}">
                <a16:creationId xmlns="" xmlns:a16="http://schemas.microsoft.com/office/drawing/2014/main" id="{896D6BD1-83D9-4EB0-A525-4F6BABBC0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 xmlns:a16="http://schemas.microsoft.com/office/drawing/2014/main" id="{6D9076F5-DF15-454D-9228-C5045D9B85C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Glossary Questions</a:t>
            </a:r>
          </a:p>
        </p:txBody>
      </p:sp>
      <p:sp>
        <p:nvSpPr>
          <p:cNvPr id="164871" name="Rectangle 8">
            <a:extLst>
              <a:ext uri="{FF2B5EF4-FFF2-40B4-BE49-F238E27FC236}">
                <a16:creationId xmlns="" xmlns:a16="http://schemas.microsoft.com/office/drawing/2014/main" id="{358130D6-A2AE-4A9F-8759-51191627E11F}"/>
              </a:ext>
            </a:extLst>
          </p:cNvPr>
          <p:cNvSpPr>
            <a:spLocks noChangeArrowheads="1"/>
          </p:cNvSpPr>
          <p:nvPr/>
        </p:nvSpPr>
        <p:spPr bwMode="auto">
          <a:xfrm>
            <a:off x="228600" y="1066800"/>
            <a:ext cx="87630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Arial" panose="020B0604020202020204" pitchFamily="34" charset="0"/>
              </a:rPr>
              <a:t>1. What are advantages and disadvantages of Distributed DBMS.</a:t>
            </a:r>
          </a:p>
          <a:p>
            <a:pPr>
              <a:spcBef>
                <a:spcPct val="0"/>
              </a:spcBef>
              <a:buFontTx/>
              <a:buNone/>
            </a:pPr>
            <a:endParaRPr lang="en-US" altLang="en-US" sz="2000">
              <a:latin typeface="Arial" panose="020B0604020202020204" pitchFamily="34" charset="0"/>
            </a:endParaRPr>
          </a:p>
          <a:p>
            <a:pPr>
              <a:spcBef>
                <a:spcPct val="0"/>
              </a:spcBef>
              <a:buFontTx/>
              <a:buNone/>
            </a:pPr>
            <a:r>
              <a:rPr lang="en-US" altLang="en-US" sz="2000">
                <a:latin typeface="Arial" panose="020B0604020202020204" pitchFamily="34" charset="0"/>
              </a:rPr>
              <a:t>2. What are the features of DDBMS?</a:t>
            </a:r>
          </a:p>
          <a:p>
            <a:pPr>
              <a:spcBef>
                <a:spcPct val="0"/>
              </a:spcBef>
              <a:buFontTx/>
              <a:buNone/>
            </a:pPr>
            <a:endParaRPr lang="en-US" altLang="en-US" sz="2000">
              <a:latin typeface="Arial" panose="020B0604020202020204" pitchFamily="34" charset="0"/>
            </a:endParaRPr>
          </a:p>
          <a:p>
            <a:pPr>
              <a:spcBef>
                <a:spcPct val="0"/>
              </a:spcBef>
              <a:buFontTx/>
              <a:buNone/>
            </a:pPr>
            <a:r>
              <a:rPr lang="en-US" altLang="en-US" sz="2000">
                <a:latin typeface="Arial" panose="020B0604020202020204" pitchFamily="34" charset="0"/>
              </a:rPr>
              <a:t>3. Explain the basic Timestamp Ordering Algorithm.</a:t>
            </a:r>
          </a:p>
          <a:p>
            <a:pPr>
              <a:spcBef>
                <a:spcPct val="0"/>
              </a:spcBef>
              <a:buFontTx/>
              <a:buNone/>
            </a:pPr>
            <a:endParaRPr lang="en-US" altLang="en-US" sz="2000">
              <a:latin typeface="Arial" panose="020B0604020202020204" pitchFamily="34" charset="0"/>
            </a:endParaRPr>
          </a:p>
          <a:p>
            <a:pPr>
              <a:spcBef>
                <a:spcPct val="0"/>
              </a:spcBef>
              <a:buFontTx/>
              <a:buNone/>
            </a:pPr>
            <a:r>
              <a:rPr lang="en-US" altLang="en-US" sz="2000">
                <a:latin typeface="Arial" panose="020B0604020202020204" pitchFamily="34" charset="0"/>
              </a:rPr>
              <a:t>4. What are the objectives of Distributed Query Processing?</a:t>
            </a:r>
          </a:p>
          <a:p>
            <a:pPr>
              <a:spcBef>
                <a:spcPct val="0"/>
              </a:spcBef>
              <a:buFontTx/>
              <a:buNone/>
            </a:pPr>
            <a:endParaRPr lang="en-US" altLang="en-US" sz="2000">
              <a:latin typeface="Arial" panose="020B0604020202020204" pitchFamily="34" charset="0"/>
            </a:endParaRPr>
          </a:p>
          <a:p>
            <a:pPr>
              <a:spcBef>
                <a:spcPct val="0"/>
              </a:spcBef>
              <a:buFontTx/>
              <a:buNone/>
            </a:pPr>
            <a:r>
              <a:rPr lang="en-US" altLang="en-US" sz="2000">
                <a:latin typeface="Arial" panose="020B0604020202020204" pitchFamily="34" charset="0"/>
              </a:rPr>
              <a:t>5. What is horizontal and vertical fragmentation? What are the types of horizontal fragmentation. Perform horizontal Fragmentation for student relation as given below.</a:t>
            </a:r>
            <a:br>
              <a:rPr lang="en-US" altLang="en-US" sz="2000">
                <a:latin typeface="Arial" panose="020B0604020202020204" pitchFamily="34" charset="0"/>
              </a:rPr>
            </a:br>
            <a:r>
              <a:rPr lang="en-US" altLang="en-US" sz="2000">
                <a:latin typeface="Arial" panose="020B0604020202020204" pitchFamily="34" charset="0"/>
              </a:rPr>
              <a:t>Also give the corrextness criteria for it.</a:t>
            </a:r>
            <a:br>
              <a:rPr lang="en-US" altLang="en-US" sz="2000">
                <a:latin typeface="Arial" panose="020B0604020202020204" pitchFamily="34" charset="0"/>
              </a:rPr>
            </a:br>
            <a:r>
              <a:rPr lang="en-US" altLang="en-US" sz="2000">
                <a:latin typeface="Arial" panose="020B0604020202020204" pitchFamily="34" charset="0"/>
              </a:rPr>
              <a:t>Students (studentrollno., Student Name, Course Name, Course Name, Course fees, year)</a:t>
            </a:r>
          </a:p>
          <a:p>
            <a:pPr>
              <a:spcBef>
                <a:spcPct val="0"/>
              </a:spcBef>
              <a:buFontTx/>
              <a:buNone/>
            </a:pPr>
            <a:endParaRPr lang="en-US" altLang="en-US" sz="2000">
              <a:latin typeface="Arial" panose="020B0604020202020204" pitchFamily="34" charset="0"/>
            </a:endParaRPr>
          </a:p>
          <a:p>
            <a:pPr>
              <a:spcBef>
                <a:spcPct val="0"/>
              </a:spcBef>
              <a:buFontTx/>
              <a:buNone/>
            </a:pPr>
            <a:r>
              <a:rPr lang="en-US" altLang="en-US" sz="2000">
                <a:latin typeface="Arial" panose="020B0604020202020204" pitchFamily="34" charset="0"/>
              </a:rPr>
              <a:t>6. What are the various kinds of transparencies in distributed database design? Explain each with the help of example</a:t>
            </a:r>
            <a:r>
              <a:rPr lang="en-US" altLang="en-US" sz="1800">
                <a:latin typeface="Arial" panose="020B0604020202020204" pitchFamily="34" charset="0"/>
              </a:rPr>
              <a:t>.</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Content Placeholder 2">
            <a:extLst>
              <a:ext uri="{FF2B5EF4-FFF2-40B4-BE49-F238E27FC236}">
                <a16:creationId xmlns="" xmlns:a16="http://schemas.microsoft.com/office/drawing/2014/main" id="{DF94D152-549C-428B-8842-607EBD26BEC7}"/>
              </a:ext>
            </a:extLst>
          </p:cNvPr>
          <p:cNvSpPr>
            <a:spLocks noGrp="1"/>
          </p:cNvSpPr>
          <p:nvPr>
            <p:ph idx="1"/>
          </p:nvPr>
        </p:nvSpPr>
        <p:spPr>
          <a:xfrm>
            <a:off x="533400" y="1143000"/>
            <a:ext cx="8229600" cy="4525963"/>
          </a:xfrm>
        </p:spPr>
        <p:txBody>
          <a:bodyPr/>
          <a:lstStyle/>
          <a:p>
            <a:pPr algn="just" eaLnBrk="1" hangingPunct="1"/>
            <a:r>
              <a:rPr lang="en-GB" altLang="en-US" sz="2200"/>
              <a:t>What do you mean by BCNF ? Why it is used and how it differ from 3 NF ?</a:t>
            </a:r>
            <a:r>
              <a:rPr lang="en-IN" altLang="en-US" sz="2200"/>
              <a:t> CO3</a:t>
            </a:r>
          </a:p>
          <a:p>
            <a:pPr algn="just" eaLnBrk="1" hangingPunct="1"/>
            <a:r>
              <a:rPr lang="en-GB" altLang="en-US" sz="2200"/>
              <a:t>Discuss the various normal forms in normalization with suitable examples? Why is concurrency control needed? Explain lost update, Inconsistent retrievals and uncommitted dependency anomalies. CO3</a:t>
            </a:r>
          </a:p>
          <a:p>
            <a:pPr algn="just" eaLnBrk="1" hangingPunct="1"/>
            <a:r>
              <a:rPr lang="en-GB" altLang="en-US" sz="2200"/>
              <a:t>Explain the Codd’s Rule in detail. CO3</a:t>
            </a:r>
          </a:p>
          <a:p>
            <a:pPr algn="just" eaLnBrk="1" hangingPunct="1"/>
            <a:r>
              <a:rPr lang="en-US" altLang="en-US" sz="2200"/>
              <a:t>Explain Normalization with example. CO3</a:t>
            </a:r>
          </a:p>
          <a:p>
            <a:pPr algn="just" eaLnBrk="1" hangingPunct="1"/>
            <a:r>
              <a:rPr lang="en-US" altLang="en-US" sz="2200"/>
              <a:t>What are the rules of 1NF,2NF,3NF. CO3</a:t>
            </a:r>
          </a:p>
          <a:p>
            <a:pPr algn="just" eaLnBrk="1" hangingPunct="1"/>
            <a:r>
              <a:rPr lang="en-US" altLang="en-US" sz="2200"/>
              <a:t>Discuss Boyce Codd Normalization Form. CO3</a:t>
            </a:r>
            <a:endParaRPr lang="en-GB" altLang="en-US" sz="2200"/>
          </a:p>
          <a:p>
            <a:pPr algn="just" eaLnBrk="1" hangingPunct="1"/>
            <a:endParaRPr lang="en-US" altLang="en-US" sz="2200"/>
          </a:p>
        </p:txBody>
      </p:sp>
      <p:sp>
        <p:nvSpPr>
          <p:cNvPr id="4" name="Date Placeholder 3">
            <a:extLst>
              <a:ext uri="{FF2B5EF4-FFF2-40B4-BE49-F238E27FC236}">
                <a16:creationId xmlns="" xmlns:a16="http://schemas.microsoft.com/office/drawing/2014/main" id="{DBC8B763-AEC0-4590-BA2E-E16F08819E8F}"/>
              </a:ext>
            </a:extLst>
          </p:cNvPr>
          <p:cNvSpPr>
            <a:spLocks noGrp="1"/>
          </p:cNvSpPr>
          <p:nvPr>
            <p:ph type="dt" sz="quarter" idx="10"/>
          </p:nvPr>
        </p:nvSpPr>
        <p:spPr/>
        <p:txBody>
          <a:bodyPr/>
          <a:lstStyle/>
          <a:p>
            <a:pPr>
              <a:defRPr/>
            </a:pPr>
            <a:fld id="{1164E1FC-7DEF-41AB-B6E2-0CBF2E86BE37}" type="datetime1">
              <a:rPr lang="en-US" smtClean="0"/>
              <a:t>10/12/2023</a:t>
            </a:fld>
            <a:endParaRPr lang="en-US"/>
          </a:p>
        </p:txBody>
      </p:sp>
      <p:sp>
        <p:nvSpPr>
          <p:cNvPr id="5" name="Footer Placeholder 4">
            <a:extLst>
              <a:ext uri="{FF2B5EF4-FFF2-40B4-BE49-F238E27FC236}">
                <a16:creationId xmlns="" xmlns:a16="http://schemas.microsoft.com/office/drawing/2014/main" id="{06805609-5E40-4C86-A468-637241E18BC2}"/>
              </a:ext>
            </a:extLst>
          </p:cNvPr>
          <p:cNvSpPr>
            <a:spLocks noGrp="1"/>
          </p:cNvSpPr>
          <p:nvPr>
            <p:ph type="ftr" sz="quarter" idx="11"/>
          </p:nvPr>
        </p:nvSpPr>
        <p:spPr>
          <a:xfrm>
            <a:off x="2514600" y="6356350"/>
            <a:ext cx="5029200" cy="365125"/>
          </a:xfrm>
        </p:spPr>
        <p:txBody>
          <a:bodyPr/>
          <a:lstStyle/>
          <a:p>
            <a:pPr>
              <a:defRPr/>
            </a:pPr>
            <a:r>
              <a:rPr lang="en-IN" smtClean="0"/>
              <a:t>Sana Anjum      DBMS             Unit-3</a:t>
            </a:r>
            <a:endParaRPr lang="en-US"/>
          </a:p>
        </p:txBody>
      </p:sp>
      <p:sp>
        <p:nvSpPr>
          <p:cNvPr id="165893" name="Slide Number Placeholder 5">
            <a:extLst>
              <a:ext uri="{FF2B5EF4-FFF2-40B4-BE49-F238E27FC236}">
                <a16:creationId xmlns="" xmlns:a16="http://schemas.microsoft.com/office/drawing/2014/main" id="{A6A5A976-E835-4136-BEB7-8AFCF8E60D9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A6A93AA-7CD5-4125-ACBC-F9351826D709}" type="slidenum">
              <a:rPr lang="en-US" altLang="en-US" sz="1200" smtClean="0">
                <a:solidFill>
                  <a:srgbClr val="898989"/>
                </a:solidFill>
              </a:rPr>
              <a:pPr>
                <a:spcBef>
                  <a:spcPct val="0"/>
                </a:spcBef>
                <a:buFontTx/>
                <a:buNone/>
              </a:pPr>
              <a:t>161</a:t>
            </a:fld>
            <a:endParaRPr lang="en-US" altLang="en-US" sz="1200">
              <a:solidFill>
                <a:srgbClr val="898989"/>
              </a:solidFill>
            </a:endParaRPr>
          </a:p>
        </p:txBody>
      </p:sp>
      <p:sp>
        <p:nvSpPr>
          <p:cNvPr id="7" name="Title 1">
            <a:extLst>
              <a:ext uri="{FF2B5EF4-FFF2-40B4-BE49-F238E27FC236}">
                <a16:creationId xmlns="" xmlns:a16="http://schemas.microsoft.com/office/drawing/2014/main" id="{0CAF638B-B353-4AB8-9EF4-9FC7C33A328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a:effectLst>
                  <a:outerShdw blurRad="38100" dist="38100" dir="2700000" algn="tl">
                    <a:srgbClr val="000000">
                      <a:alpha val="43137"/>
                    </a:srgbClr>
                  </a:outerShdw>
                </a:effectLst>
              </a:rPr>
              <a:t>Weekly Assignment</a:t>
            </a:r>
            <a:endParaRPr lang="en-US" sz="3200" b="1" dirty="0">
              <a:effectLst>
                <a:outerShdw blurRad="38100" dist="38100" dir="2700000" algn="tl">
                  <a:srgbClr val="000000">
                    <a:alpha val="43137"/>
                  </a:srgbClr>
                </a:outerShdw>
              </a:effectLst>
            </a:endParaRPr>
          </a:p>
        </p:txBody>
      </p:sp>
      <p:pic>
        <p:nvPicPr>
          <p:cNvPr id="165895" name="Picture 2" descr="E:\NIET\Project\xLogo11.png.pagespeed.ic.pydHLuCQEZ.png">
            <a:extLst>
              <a:ext uri="{FF2B5EF4-FFF2-40B4-BE49-F238E27FC236}">
                <a16:creationId xmlns="" xmlns:a16="http://schemas.microsoft.com/office/drawing/2014/main" id="{26F087CD-F779-4DB1-9C5B-9C9807C8A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896" name="Picture 7">
            <a:extLst>
              <a:ext uri="{FF2B5EF4-FFF2-40B4-BE49-F238E27FC236}">
                <a16:creationId xmlns="" xmlns:a16="http://schemas.microsoft.com/office/drawing/2014/main" id="{AB1D8979-DB6E-4947-8B16-43589ECC33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Content Placeholder 2">
            <a:extLst>
              <a:ext uri="{FF2B5EF4-FFF2-40B4-BE49-F238E27FC236}">
                <a16:creationId xmlns="" xmlns:a16="http://schemas.microsoft.com/office/drawing/2014/main" id="{27AF3968-EDA7-47F6-8FD8-7EBBA65C05CC}"/>
              </a:ext>
            </a:extLst>
          </p:cNvPr>
          <p:cNvSpPr>
            <a:spLocks noGrp="1"/>
          </p:cNvSpPr>
          <p:nvPr>
            <p:ph idx="1"/>
          </p:nvPr>
        </p:nvSpPr>
        <p:spPr>
          <a:xfrm>
            <a:off x="533400" y="1143000"/>
            <a:ext cx="8229600" cy="4876800"/>
          </a:xfrm>
        </p:spPr>
        <p:txBody>
          <a:bodyPr>
            <a:normAutofit lnSpcReduction="10000"/>
          </a:bodyPr>
          <a:lstStyle/>
          <a:p>
            <a:pPr eaLnBrk="1" hangingPunct="1">
              <a:defRPr/>
            </a:pPr>
            <a:r>
              <a:rPr lang="en-IN" sz="2200"/>
              <a:t>Which forms simplifies and ensures that there are minimal data aggregates and repetitive groups:</a:t>
            </a:r>
            <a:br>
              <a:rPr lang="en-IN" sz="2200"/>
            </a:br>
            <a:r>
              <a:rPr lang="en-IN" sz="2200"/>
              <a:t>a) 1NF</a:t>
            </a:r>
            <a:br>
              <a:rPr lang="en-IN" sz="2200"/>
            </a:br>
            <a:r>
              <a:rPr lang="en-IN" sz="2200"/>
              <a:t>b) 2NF</a:t>
            </a:r>
            <a:br>
              <a:rPr lang="en-IN" sz="2200"/>
            </a:br>
            <a:r>
              <a:rPr lang="en-IN" sz="2200" b="1"/>
              <a:t>c) 3NF</a:t>
            </a:r>
            <a:r>
              <a:rPr lang="en-IN" sz="2200"/>
              <a:t/>
            </a:r>
            <a:br>
              <a:rPr lang="en-IN" sz="2200"/>
            </a:br>
            <a:r>
              <a:rPr lang="en-IN" sz="2200"/>
              <a:t>d) All of the mentioned</a:t>
            </a:r>
          </a:p>
          <a:p>
            <a:pPr eaLnBrk="1" hangingPunct="1">
              <a:defRPr/>
            </a:pPr>
            <a:endParaRPr lang="en-US" sz="2200"/>
          </a:p>
          <a:p>
            <a:pPr eaLnBrk="1" hangingPunct="1">
              <a:defRPr/>
            </a:pPr>
            <a:r>
              <a:rPr lang="en-IN" sz="2200"/>
              <a:t>For any pincode, there is only one city and state. Also, for given street, city and state, there is just one pincode. In normalization terms, empdt1 is a relation in</a:t>
            </a:r>
            <a:br>
              <a:rPr lang="en-IN" sz="2200"/>
            </a:br>
            <a:r>
              <a:rPr lang="en-IN" sz="2200"/>
              <a:t>a) 1 NF only</a:t>
            </a:r>
            <a:br>
              <a:rPr lang="en-IN" sz="2200"/>
            </a:br>
            <a:r>
              <a:rPr lang="en-IN" sz="2200" b="1"/>
              <a:t>b) 2 NF and hence also in 1 NF</a:t>
            </a:r>
            <a:br>
              <a:rPr lang="en-IN" sz="2200" b="1"/>
            </a:br>
            <a:r>
              <a:rPr lang="en-IN" sz="2200"/>
              <a:t>c) 3NF and hence also in 2NF and 1NF</a:t>
            </a:r>
            <a:br>
              <a:rPr lang="en-IN" sz="2200"/>
            </a:br>
            <a:r>
              <a:rPr lang="en-IN" sz="2200"/>
              <a:t>d) BCNF and hence also in 3NF, 2NF and 1NF</a:t>
            </a:r>
            <a:endParaRPr lang="en-US" sz="2200"/>
          </a:p>
        </p:txBody>
      </p:sp>
      <p:sp>
        <p:nvSpPr>
          <p:cNvPr id="4" name="Date Placeholder 3">
            <a:extLst>
              <a:ext uri="{FF2B5EF4-FFF2-40B4-BE49-F238E27FC236}">
                <a16:creationId xmlns="" xmlns:a16="http://schemas.microsoft.com/office/drawing/2014/main" id="{462AF65C-98E3-4BB3-A722-B8E5CA471A7D}"/>
              </a:ext>
            </a:extLst>
          </p:cNvPr>
          <p:cNvSpPr>
            <a:spLocks noGrp="1"/>
          </p:cNvSpPr>
          <p:nvPr>
            <p:ph type="dt" sz="quarter" idx="10"/>
          </p:nvPr>
        </p:nvSpPr>
        <p:spPr/>
        <p:txBody>
          <a:bodyPr/>
          <a:lstStyle/>
          <a:p>
            <a:pPr>
              <a:defRPr/>
            </a:pPr>
            <a:fld id="{C7300196-DB13-4F9F-8750-577835C72669}" type="datetime1">
              <a:rPr lang="en-US" smtClean="0"/>
              <a:t>10/12/2023</a:t>
            </a:fld>
            <a:endParaRPr lang="en-US"/>
          </a:p>
        </p:txBody>
      </p:sp>
      <p:sp>
        <p:nvSpPr>
          <p:cNvPr id="5" name="Footer Placeholder 4">
            <a:extLst>
              <a:ext uri="{FF2B5EF4-FFF2-40B4-BE49-F238E27FC236}">
                <a16:creationId xmlns="" xmlns:a16="http://schemas.microsoft.com/office/drawing/2014/main" id="{A19E439C-8541-4F93-AD27-5250D70B68BD}"/>
              </a:ext>
            </a:extLst>
          </p:cNvPr>
          <p:cNvSpPr>
            <a:spLocks noGrp="1"/>
          </p:cNvSpPr>
          <p:nvPr>
            <p:ph type="ftr" sz="quarter" idx="11"/>
          </p:nvPr>
        </p:nvSpPr>
        <p:spPr>
          <a:xfrm>
            <a:off x="2514600" y="6324600"/>
            <a:ext cx="4876800" cy="365125"/>
          </a:xfrm>
        </p:spPr>
        <p:txBody>
          <a:bodyPr/>
          <a:lstStyle/>
          <a:p>
            <a:pPr>
              <a:defRPr/>
            </a:pPr>
            <a:r>
              <a:rPr lang="en-IN" smtClean="0"/>
              <a:t>Sana Anjum      DBMS             Unit-3</a:t>
            </a:r>
            <a:endParaRPr lang="en-US"/>
          </a:p>
        </p:txBody>
      </p:sp>
      <p:sp>
        <p:nvSpPr>
          <p:cNvPr id="166917" name="Slide Number Placeholder 5">
            <a:extLst>
              <a:ext uri="{FF2B5EF4-FFF2-40B4-BE49-F238E27FC236}">
                <a16:creationId xmlns="" xmlns:a16="http://schemas.microsoft.com/office/drawing/2014/main" id="{45DC56AE-0698-4F9B-8A21-77D771DA4C3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079DCD-BD3C-4C7B-AD61-E074A4C984AE}" type="slidenum">
              <a:rPr lang="en-US" altLang="en-US" sz="1200" smtClean="0">
                <a:solidFill>
                  <a:srgbClr val="898989"/>
                </a:solidFill>
              </a:rPr>
              <a:pPr>
                <a:spcBef>
                  <a:spcPct val="0"/>
                </a:spcBef>
                <a:buFontTx/>
                <a:buNone/>
              </a:pPr>
              <a:t>162</a:t>
            </a:fld>
            <a:endParaRPr lang="en-US" altLang="en-US" sz="1200">
              <a:solidFill>
                <a:srgbClr val="898989"/>
              </a:solidFill>
            </a:endParaRPr>
          </a:p>
        </p:txBody>
      </p:sp>
      <p:sp>
        <p:nvSpPr>
          <p:cNvPr id="7" name="Title 1">
            <a:extLst>
              <a:ext uri="{FF2B5EF4-FFF2-40B4-BE49-F238E27FC236}">
                <a16:creationId xmlns="" xmlns:a16="http://schemas.microsoft.com/office/drawing/2014/main" id="{B88958A5-E0BC-4BE8-8D98-F5F51EB81D3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MCQ s</a:t>
            </a:r>
          </a:p>
        </p:txBody>
      </p:sp>
      <p:pic>
        <p:nvPicPr>
          <p:cNvPr id="166919" name="Picture 2" descr="E:\NIET\Project\xLogo11.png.pagespeed.ic.pydHLuCQEZ.png">
            <a:extLst>
              <a:ext uri="{FF2B5EF4-FFF2-40B4-BE49-F238E27FC236}">
                <a16:creationId xmlns="" xmlns:a16="http://schemas.microsoft.com/office/drawing/2014/main" id="{4C773C89-4D5E-4007-A76D-4E152BA90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920" name="Picture 7">
            <a:extLst>
              <a:ext uri="{FF2B5EF4-FFF2-40B4-BE49-F238E27FC236}">
                <a16:creationId xmlns="" xmlns:a16="http://schemas.microsoft.com/office/drawing/2014/main" id="{54DA6965-A3CB-4DC3-B8EE-94CBCBB193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a:extLst>
              <a:ext uri="{FF2B5EF4-FFF2-40B4-BE49-F238E27FC236}">
                <a16:creationId xmlns="" xmlns:a16="http://schemas.microsoft.com/office/drawing/2014/main" id="{93F2F1AF-7BD3-434B-8C95-498A84137819}"/>
              </a:ext>
            </a:extLst>
          </p:cNvPr>
          <p:cNvSpPr>
            <a:spLocks noGrp="1"/>
          </p:cNvSpPr>
          <p:nvPr>
            <p:ph idx="1"/>
          </p:nvPr>
        </p:nvSpPr>
        <p:spPr>
          <a:xfrm>
            <a:off x="533400" y="1143000"/>
            <a:ext cx="8229600" cy="4800600"/>
          </a:xfrm>
        </p:spPr>
        <p:txBody>
          <a:bodyPr/>
          <a:lstStyle/>
          <a:p>
            <a:pPr eaLnBrk="1" hangingPunct="1"/>
            <a:r>
              <a:rPr lang="en-IN" altLang="en-US" sz="2200"/>
              <a:t> In the __________ normal form, a composite attribute is converted to individual attributes.</a:t>
            </a:r>
            <a:br>
              <a:rPr lang="en-IN" altLang="en-US" sz="2200"/>
            </a:br>
            <a:r>
              <a:rPr lang="en-IN" altLang="en-US" sz="2200" b="1"/>
              <a:t>a) First</a:t>
            </a:r>
            <a:r>
              <a:rPr lang="en-IN" altLang="en-US" sz="2200"/>
              <a:t/>
            </a:r>
            <a:br>
              <a:rPr lang="en-IN" altLang="en-US" sz="2200"/>
            </a:br>
            <a:r>
              <a:rPr lang="en-IN" altLang="en-US" sz="2200"/>
              <a:t>b) Second</a:t>
            </a:r>
            <a:br>
              <a:rPr lang="en-IN" altLang="en-US" sz="2200"/>
            </a:br>
            <a:r>
              <a:rPr lang="en-IN" altLang="en-US" sz="2200"/>
              <a:t>c) Third</a:t>
            </a:r>
            <a:br>
              <a:rPr lang="en-IN" altLang="en-US" sz="2200"/>
            </a:br>
            <a:r>
              <a:rPr lang="en-IN" altLang="en-US" sz="2200"/>
              <a:t>d) Fourth</a:t>
            </a:r>
          </a:p>
          <a:p>
            <a:pPr eaLnBrk="1" hangingPunct="1"/>
            <a:endParaRPr lang="en-US" altLang="en-US" sz="2200"/>
          </a:p>
          <a:p>
            <a:pPr eaLnBrk="1" hangingPunct="1"/>
            <a:r>
              <a:rPr lang="en-IN" altLang="en-US" sz="2200"/>
              <a:t>Functional Dependencies are the types of constraints that are based on______</a:t>
            </a:r>
            <a:br>
              <a:rPr lang="en-IN" altLang="en-US" sz="2200"/>
            </a:br>
            <a:r>
              <a:rPr lang="en-IN" altLang="en-US" sz="2200" b="1"/>
              <a:t>a) Key</a:t>
            </a:r>
            <a:r>
              <a:rPr lang="en-IN" altLang="en-US" sz="2200"/>
              <a:t/>
            </a:r>
            <a:br>
              <a:rPr lang="en-IN" altLang="en-US" sz="2200"/>
            </a:br>
            <a:r>
              <a:rPr lang="en-IN" altLang="en-US" sz="2200"/>
              <a:t>b) Key revisited</a:t>
            </a:r>
            <a:br>
              <a:rPr lang="en-IN" altLang="en-US" sz="2200"/>
            </a:br>
            <a:r>
              <a:rPr lang="en-IN" altLang="en-US" sz="2200"/>
              <a:t>c) Superset key</a:t>
            </a:r>
            <a:br>
              <a:rPr lang="en-IN" altLang="en-US" sz="2200"/>
            </a:br>
            <a:r>
              <a:rPr lang="en-IN" altLang="en-US" sz="2200"/>
              <a:t>d) None of the mentioned</a:t>
            </a:r>
            <a:endParaRPr lang="en-US" altLang="en-US" sz="2200"/>
          </a:p>
        </p:txBody>
      </p:sp>
      <p:sp>
        <p:nvSpPr>
          <p:cNvPr id="4" name="Date Placeholder 3">
            <a:extLst>
              <a:ext uri="{FF2B5EF4-FFF2-40B4-BE49-F238E27FC236}">
                <a16:creationId xmlns="" xmlns:a16="http://schemas.microsoft.com/office/drawing/2014/main" id="{DD3DD1FE-3F01-4504-800D-54B17922BFD3}"/>
              </a:ext>
            </a:extLst>
          </p:cNvPr>
          <p:cNvSpPr>
            <a:spLocks noGrp="1"/>
          </p:cNvSpPr>
          <p:nvPr>
            <p:ph type="dt" sz="quarter" idx="10"/>
          </p:nvPr>
        </p:nvSpPr>
        <p:spPr/>
        <p:txBody>
          <a:bodyPr/>
          <a:lstStyle/>
          <a:p>
            <a:pPr>
              <a:defRPr/>
            </a:pPr>
            <a:fld id="{6DCE2438-9695-4C61-B5F9-A33C097F25B9}" type="datetime1">
              <a:rPr lang="en-US" smtClean="0"/>
              <a:t>10/12/2023</a:t>
            </a:fld>
            <a:endParaRPr lang="en-US"/>
          </a:p>
        </p:txBody>
      </p:sp>
      <p:sp>
        <p:nvSpPr>
          <p:cNvPr id="5" name="Footer Placeholder 4">
            <a:extLst>
              <a:ext uri="{FF2B5EF4-FFF2-40B4-BE49-F238E27FC236}">
                <a16:creationId xmlns="" xmlns:a16="http://schemas.microsoft.com/office/drawing/2014/main" id="{A7033F66-103C-4A36-ABDD-502A959E0AF7}"/>
              </a:ext>
            </a:extLst>
          </p:cNvPr>
          <p:cNvSpPr>
            <a:spLocks noGrp="1"/>
          </p:cNvSpPr>
          <p:nvPr>
            <p:ph type="ftr" sz="quarter" idx="11"/>
          </p:nvPr>
        </p:nvSpPr>
        <p:spPr>
          <a:xfrm>
            <a:off x="2514600" y="6324600"/>
            <a:ext cx="4876800" cy="365125"/>
          </a:xfrm>
        </p:spPr>
        <p:txBody>
          <a:bodyPr/>
          <a:lstStyle/>
          <a:p>
            <a:pPr>
              <a:defRPr/>
            </a:pPr>
            <a:r>
              <a:rPr lang="en-IN" smtClean="0"/>
              <a:t>Sana Anjum      DBMS             Unit-3</a:t>
            </a:r>
            <a:endParaRPr lang="en-US"/>
          </a:p>
        </p:txBody>
      </p:sp>
      <p:sp>
        <p:nvSpPr>
          <p:cNvPr id="167941" name="Slide Number Placeholder 5">
            <a:extLst>
              <a:ext uri="{FF2B5EF4-FFF2-40B4-BE49-F238E27FC236}">
                <a16:creationId xmlns="" xmlns:a16="http://schemas.microsoft.com/office/drawing/2014/main" id="{69355205-0C44-4089-85C8-F711C91C901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4B7396-6F2A-4DFF-A435-E0B6568B1749}" type="slidenum">
              <a:rPr lang="en-US" altLang="en-US" sz="1200" smtClean="0">
                <a:solidFill>
                  <a:srgbClr val="898989"/>
                </a:solidFill>
              </a:rPr>
              <a:pPr>
                <a:spcBef>
                  <a:spcPct val="0"/>
                </a:spcBef>
                <a:buFontTx/>
                <a:buNone/>
              </a:pPr>
              <a:t>163</a:t>
            </a:fld>
            <a:endParaRPr lang="en-US" altLang="en-US" sz="1200">
              <a:solidFill>
                <a:srgbClr val="898989"/>
              </a:solidFill>
            </a:endParaRPr>
          </a:p>
        </p:txBody>
      </p:sp>
      <p:sp>
        <p:nvSpPr>
          <p:cNvPr id="7" name="Title 1">
            <a:extLst>
              <a:ext uri="{FF2B5EF4-FFF2-40B4-BE49-F238E27FC236}">
                <a16:creationId xmlns="" xmlns:a16="http://schemas.microsoft.com/office/drawing/2014/main" id="{45086A2E-9641-4EEA-AA43-03B9F085050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MCQ s</a:t>
            </a:r>
          </a:p>
        </p:txBody>
      </p:sp>
      <p:pic>
        <p:nvPicPr>
          <p:cNvPr id="167943" name="Picture 2" descr="E:\NIET\Project\xLogo11.png.pagespeed.ic.pydHLuCQEZ.png">
            <a:extLst>
              <a:ext uri="{FF2B5EF4-FFF2-40B4-BE49-F238E27FC236}">
                <a16:creationId xmlns="" xmlns:a16="http://schemas.microsoft.com/office/drawing/2014/main" id="{B884849D-E4AD-4F24-BC75-D4EE1C15E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44" name="Picture 7">
            <a:extLst>
              <a:ext uri="{FF2B5EF4-FFF2-40B4-BE49-F238E27FC236}">
                <a16:creationId xmlns="" xmlns:a16="http://schemas.microsoft.com/office/drawing/2014/main" id="{91E3346D-BB9C-4C96-A0D2-65D8BBB26E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a:extLst>
              <a:ext uri="{FF2B5EF4-FFF2-40B4-BE49-F238E27FC236}">
                <a16:creationId xmlns="" xmlns:a16="http://schemas.microsoft.com/office/drawing/2014/main" id="{84B75A1E-9D46-4907-A83D-F4660109E8F1}"/>
              </a:ext>
            </a:extLst>
          </p:cNvPr>
          <p:cNvSpPr>
            <a:spLocks noGrp="1"/>
          </p:cNvSpPr>
          <p:nvPr>
            <p:ph type="title"/>
          </p:nvPr>
        </p:nvSpPr>
        <p:spPr/>
        <p:txBody>
          <a:bodyPr/>
          <a:lstStyle/>
          <a:p>
            <a:endParaRPr lang="en-IN" altLang="en-US"/>
          </a:p>
        </p:txBody>
      </p:sp>
      <p:pic>
        <p:nvPicPr>
          <p:cNvPr id="168963" name="Content Placeholder 6" descr="ST.png">
            <a:extLst>
              <a:ext uri="{FF2B5EF4-FFF2-40B4-BE49-F238E27FC236}">
                <a16:creationId xmlns="" xmlns:a16="http://schemas.microsoft.com/office/drawing/2014/main" id="{95345DA5-69F3-4FA8-94A6-7E5341502B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838200"/>
            <a:ext cx="8763000" cy="5410200"/>
          </a:xfrm>
        </p:spPr>
      </p:pic>
      <p:sp>
        <p:nvSpPr>
          <p:cNvPr id="4" name="Date Placeholder 3">
            <a:extLst>
              <a:ext uri="{FF2B5EF4-FFF2-40B4-BE49-F238E27FC236}">
                <a16:creationId xmlns="" xmlns:a16="http://schemas.microsoft.com/office/drawing/2014/main" id="{DB59B810-AA62-4EBA-BEEF-3606738E2A15}"/>
              </a:ext>
            </a:extLst>
          </p:cNvPr>
          <p:cNvSpPr>
            <a:spLocks noGrp="1"/>
          </p:cNvSpPr>
          <p:nvPr>
            <p:ph type="dt" sz="quarter" idx="10"/>
          </p:nvPr>
        </p:nvSpPr>
        <p:spPr/>
        <p:txBody>
          <a:bodyPr/>
          <a:lstStyle/>
          <a:p>
            <a:pPr>
              <a:defRPr/>
            </a:pPr>
            <a:fld id="{B7450B29-AEB4-4678-B837-84B6A98F9F47}" type="datetime1">
              <a:rPr lang="en-US" smtClean="0"/>
              <a:t>10/12/2023</a:t>
            </a:fld>
            <a:endParaRPr lang="en-US"/>
          </a:p>
        </p:txBody>
      </p:sp>
      <p:sp>
        <p:nvSpPr>
          <p:cNvPr id="5" name="Footer Placeholder 4">
            <a:extLst>
              <a:ext uri="{FF2B5EF4-FFF2-40B4-BE49-F238E27FC236}">
                <a16:creationId xmlns="" xmlns:a16="http://schemas.microsoft.com/office/drawing/2014/main" id="{91C532B9-0EAC-4752-A425-40FE21F379E8}"/>
              </a:ext>
            </a:extLst>
          </p:cNvPr>
          <p:cNvSpPr>
            <a:spLocks noGrp="1"/>
          </p:cNvSpPr>
          <p:nvPr>
            <p:ph type="ftr" sz="quarter" idx="11"/>
          </p:nvPr>
        </p:nvSpPr>
        <p:spPr/>
        <p:txBody>
          <a:bodyPr/>
          <a:lstStyle/>
          <a:p>
            <a:pPr>
              <a:defRPr/>
            </a:pPr>
            <a:r>
              <a:rPr lang="en-IN" smtClean="0"/>
              <a:t>Sana Anjum      DBMS             Unit-3</a:t>
            </a:r>
            <a:endParaRPr lang="en-US"/>
          </a:p>
        </p:txBody>
      </p:sp>
      <p:sp>
        <p:nvSpPr>
          <p:cNvPr id="168966" name="Slide Number Placeholder 5">
            <a:extLst>
              <a:ext uri="{FF2B5EF4-FFF2-40B4-BE49-F238E27FC236}">
                <a16:creationId xmlns="" xmlns:a16="http://schemas.microsoft.com/office/drawing/2014/main" id="{1DFA87FA-F7F6-4749-B7BA-EC55C9F517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BB36885-2329-45C0-B604-653C58502BE6}" type="slidenum">
              <a:rPr lang="en-US" altLang="en-US" sz="1200" smtClean="0">
                <a:solidFill>
                  <a:srgbClr val="898989"/>
                </a:solidFill>
              </a:rPr>
              <a:pPr>
                <a:spcBef>
                  <a:spcPct val="0"/>
                </a:spcBef>
                <a:buFontTx/>
                <a:buNone/>
              </a:pPr>
              <a:t>164</a:t>
            </a:fld>
            <a:endParaRPr lang="en-US" altLang="en-US" sz="1200">
              <a:solidFill>
                <a:srgbClr val="898989"/>
              </a:solidFill>
            </a:endParaRPr>
          </a:p>
        </p:txBody>
      </p:sp>
      <p:sp>
        <p:nvSpPr>
          <p:cNvPr id="8" name="Title 1">
            <a:extLst>
              <a:ext uri="{FF2B5EF4-FFF2-40B4-BE49-F238E27FC236}">
                <a16:creationId xmlns="" xmlns:a16="http://schemas.microsoft.com/office/drawing/2014/main" id="{9179075A-4DCC-4A20-A015-98A7C438BD1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err="1">
                <a:effectLst>
                  <a:outerShdw blurRad="38100" dist="38100" dir="2700000" algn="tl">
                    <a:srgbClr val="000000">
                      <a:alpha val="43137"/>
                    </a:srgbClr>
                  </a:outerShdw>
                </a:effectLst>
              </a:rPr>
              <a:t>Sessional</a:t>
            </a:r>
            <a:r>
              <a:rPr lang="en-US" sz="3200" b="1" dirty="0">
                <a:effectLst>
                  <a:outerShdw blurRad="38100" dist="38100" dir="2700000" algn="tl">
                    <a:srgbClr val="000000">
                      <a:alpha val="43137"/>
                    </a:srgbClr>
                  </a:outerShdw>
                </a:effectLst>
              </a:rPr>
              <a:t> paper Template</a:t>
            </a:r>
          </a:p>
        </p:txBody>
      </p:sp>
      <p:pic>
        <p:nvPicPr>
          <p:cNvPr id="168968" name="Picture 2" descr="E:\NIET\Project\xLogo11.png.pagespeed.ic.pydHLuCQEZ.png">
            <a:extLst>
              <a:ext uri="{FF2B5EF4-FFF2-40B4-BE49-F238E27FC236}">
                <a16:creationId xmlns="" xmlns:a16="http://schemas.microsoft.com/office/drawing/2014/main" id="{421A9BFD-4869-4952-932D-24833E716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Content Placeholder 2">
            <a:extLst>
              <a:ext uri="{FF2B5EF4-FFF2-40B4-BE49-F238E27FC236}">
                <a16:creationId xmlns="" xmlns:a16="http://schemas.microsoft.com/office/drawing/2014/main" id="{57EEF6AB-61AD-41DC-BA8A-CDD623D73AA2}"/>
              </a:ext>
            </a:extLst>
          </p:cNvPr>
          <p:cNvSpPr>
            <a:spLocks noGrp="1"/>
          </p:cNvSpPr>
          <p:nvPr>
            <p:ph idx="1"/>
          </p:nvPr>
        </p:nvSpPr>
        <p:spPr>
          <a:xfrm>
            <a:off x="533400" y="1143000"/>
            <a:ext cx="8229600" cy="4525963"/>
          </a:xfrm>
        </p:spPr>
        <p:txBody>
          <a:bodyPr/>
          <a:lstStyle/>
          <a:p>
            <a:pPr algn="just" eaLnBrk="1" hangingPunct="1"/>
            <a:r>
              <a:rPr lang="en-US" altLang="en-US" sz="2200">
                <a:hlinkClick r:id="rId2"/>
              </a:rPr>
              <a:t>http://www.aktuonline.com/papers/btech-cs-5-sem-data-base-management-system-rcs501-2020.pdf</a:t>
            </a:r>
            <a:endParaRPr lang="en-US" altLang="en-US" sz="2200"/>
          </a:p>
          <a:p>
            <a:pPr algn="just" eaLnBrk="1" hangingPunct="1"/>
            <a:r>
              <a:rPr lang="en-US" altLang="en-US" sz="2200"/>
              <a:t>http://www.aktuonline.com/papers/btech-cs-5-sem-database-management-system-KCS501-2018-19.pdf</a:t>
            </a:r>
          </a:p>
          <a:p>
            <a:pPr algn="just" eaLnBrk="1" hangingPunct="1"/>
            <a:r>
              <a:rPr lang="en-US" altLang="en-US" sz="2200">
                <a:hlinkClick r:id="rId3"/>
              </a:rPr>
              <a:t>http://www.aktuonline.com/papers/btech-cs-5-sem-database-management-system-ncs-502-2017-18.pdf</a:t>
            </a:r>
            <a:endParaRPr lang="en-US" altLang="en-US" sz="2200"/>
          </a:p>
          <a:p>
            <a:pPr algn="just" eaLnBrk="1" hangingPunct="1"/>
            <a:r>
              <a:rPr lang="en-US" altLang="en-US" sz="2200">
                <a:hlinkClick r:id="rId4"/>
              </a:rPr>
              <a:t>http://www.aktuonline.com/papers/btech-cs-5-sem-database-management-system-ncs-502-2016-17.pdf</a:t>
            </a:r>
            <a:endParaRPr lang="en-US" altLang="en-US" sz="2200"/>
          </a:p>
          <a:p>
            <a:pPr eaLnBrk="1" hangingPunct="1"/>
            <a:endParaRPr lang="en-US" altLang="en-US" sz="2200"/>
          </a:p>
        </p:txBody>
      </p:sp>
      <p:sp>
        <p:nvSpPr>
          <p:cNvPr id="4" name="Date Placeholder 3">
            <a:extLst>
              <a:ext uri="{FF2B5EF4-FFF2-40B4-BE49-F238E27FC236}">
                <a16:creationId xmlns="" xmlns:a16="http://schemas.microsoft.com/office/drawing/2014/main" id="{CDDD5AF7-2499-4267-96A3-FFE95C92E1B7}"/>
              </a:ext>
            </a:extLst>
          </p:cNvPr>
          <p:cNvSpPr>
            <a:spLocks noGrp="1"/>
          </p:cNvSpPr>
          <p:nvPr>
            <p:ph type="dt" sz="quarter" idx="10"/>
          </p:nvPr>
        </p:nvSpPr>
        <p:spPr/>
        <p:txBody>
          <a:bodyPr/>
          <a:lstStyle/>
          <a:p>
            <a:pPr>
              <a:defRPr/>
            </a:pPr>
            <a:fld id="{E001E3EC-4D04-4938-957E-D86A92E857A6}" type="datetime1">
              <a:rPr lang="en-US" smtClean="0"/>
              <a:t>10/12/2023</a:t>
            </a:fld>
            <a:endParaRPr lang="en-US"/>
          </a:p>
        </p:txBody>
      </p:sp>
      <p:sp>
        <p:nvSpPr>
          <p:cNvPr id="5" name="Footer Placeholder 4">
            <a:extLst>
              <a:ext uri="{FF2B5EF4-FFF2-40B4-BE49-F238E27FC236}">
                <a16:creationId xmlns="" xmlns:a16="http://schemas.microsoft.com/office/drawing/2014/main" id="{00C0946B-BFE1-4D9F-B0D2-A62358475D60}"/>
              </a:ext>
            </a:extLst>
          </p:cNvPr>
          <p:cNvSpPr>
            <a:spLocks noGrp="1"/>
          </p:cNvSpPr>
          <p:nvPr>
            <p:ph type="ftr" sz="quarter" idx="11"/>
          </p:nvPr>
        </p:nvSpPr>
        <p:spPr>
          <a:xfrm>
            <a:off x="2514600" y="6324600"/>
            <a:ext cx="4876800" cy="365125"/>
          </a:xfrm>
        </p:spPr>
        <p:txBody>
          <a:bodyPr/>
          <a:lstStyle/>
          <a:p>
            <a:pPr>
              <a:defRPr/>
            </a:pPr>
            <a:r>
              <a:rPr lang="en-IN" smtClean="0"/>
              <a:t>Sana Anjum      DBMS             Unit-3</a:t>
            </a:r>
            <a:endParaRPr lang="en-US"/>
          </a:p>
        </p:txBody>
      </p:sp>
      <p:sp>
        <p:nvSpPr>
          <p:cNvPr id="169989" name="Slide Number Placeholder 5">
            <a:extLst>
              <a:ext uri="{FF2B5EF4-FFF2-40B4-BE49-F238E27FC236}">
                <a16:creationId xmlns="" xmlns:a16="http://schemas.microsoft.com/office/drawing/2014/main" id="{7602366D-CA7D-4730-B895-E88A1DDFB60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223E063-424D-47CE-BB21-868CA8AE086C}" type="slidenum">
              <a:rPr lang="en-US" altLang="en-US" sz="1200" smtClean="0">
                <a:solidFill>
                  <a:srgbClr val="898989"/>
                </a:solidFill>
              </a:rPr>
              <a:pPr>
                <a:spcBef>
                  <a:spcPct val="0"/>
                </a:spcBef>
                <a:buFontTx/>
                <a:buNone/>
              </a:pPr>
              <a:t>165</a:t>
            </a:fld>
            <a:endParaRPr lang="en-US" altLang="en-US" sz="1200">
              <a:solidFill>
                <a:srgbClr val="898989"/>
              </a:solidFill>
            </a:endParaRPr>
          </a:p>
        </p:txBody>
      </p:sp>
      <p:sp>
        <p:nvSpPr>
          <p:cNvPr id="7" name="Title 1">
            <a:extLst>
              <a:ext uri="{FF2B5EF4-FFF2-40B4-BE49-F238E27FC236}">
                <a16:creationId xmlns="" xmlns:a16="http://schemas.microsoft.com/office/drawing/2014/main" id="{586EE32C-15C2-4B5C-A8BC-D660F6AC4D7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Old Question Papers</a:t>
            </a:r>
          </a:p>
        </p:txBody>
      </p:sp>
      <p:pic>
        <p:nvPicPr>
          <p:cNvPr id="169991" name="Picture 2" descr="E:\NIET\Project\xLogo11.png.pagespeed.ic.pydHLuCQEZ.png">
            <a:extLst>
              <a:ext uri="{FF2B5EF4-FFF2-40B4-BE49-F238E27FC236}">
                <a16:creationId xmlns="" xmlns:a16="http://schemas.microsoft.com/office/drawing/2014/main" id="{E8EC29E5-2D5F-431A-BAF6-4A3E2881C8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92" name="Picture 7">
            <a:extLst>
              <a:ext uri="{FF2B5EF4-FFF2-40B4-BE49-F238E27FC236}">
                <a16:creationId xmlns="" xmlns:a16="http://schemas.microsoft.com/office/drawing/2014/main" id="{FC6B081D-22CC-4817-8520-462D8187D10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Content Placeholder 2">
            <a:extLst>
              <a:ext uri="{FF2B5EF4-FFF2-40B4-BE49-F238E27FC236}">
                <a16:creationId xmlns="" xmlns:a16="http://schemas.microsoft.com/office/drawing/2014/main" id="{A92428E7-FA4D-4A13-B919-EAB1EABDE151}"/>
              </a:ext>
            </a:extLst>
          </p:cNvPr>
          <p:cNvSpPr>
            <a:spLocks noGrp="1"/>
          </p:cNvSpPr>
          <p:nvPr>
            <p:ph idx="1"/>
          </p:nvPr>
        </p:nvSpPr>
        <p:spPr>
          <a:xfrm>
            <a:off x="533400" y="1143000"/>
            <a:ext cx="8229600" cy="4525963"/>
          </a:xfrm>
        </p:spPr>
        <p:txBody>
          <a:bodyPr/>
          <a:lstStyle/>
          <a:p>
            <a:pPr algn="just" eaLnBrk="1" hangingPunct="1"/>
            <a:r>
              <a:rPr lang="en-IN" altLang="en-US" sz="2200"/>
              <a:t>Explain normalization. What is normal form?</a:t>
            </a:r>
          </a:p>
          <a:p>
            <a:pPr algn="just" eaLnBrk="1" hangingPunct="1"/>
            <a:r>
              <a:rPr lang="en-IN" altLang="en-US" sz="2200"/>
              <a:t>Describe the following terms : </a:t>
            </a:r>
          </a:p>
          <a:p>
            <a:pPr marL="457200" lvl="1" indent="0" algn="just" eaLnBrk="1" hangingPunct="1">
              <a:buFont typeface="Arial" panose="020B0604020202020204" pitchFamily="34" charset="0"/>
              <a:buNone/>
            </a:pPr>
            <a:r>
              <a:rPr lang="en-IN" altLang="en-US" sz="2200"/>
              <a:t>(i) Multivalued dependency </a:t>
            </a:r>
          </a:p>
          <a:p>
            <a:pPr marL="457200" lvl="1" indent="0" algn="just" eaLnBrk="1" hangingPunct="1">
              <a:buFont typeface="Arial" panose="020B0604020202020204" pitchFamily="34" charset="0"/>
              <a:buNone/>
            </a:pPr>
            <a:r>
              <a:rPr lang="en-IN" altLang="en-US" sz="2200"/>
              <a:t>(ii) Trigger</a:t>
            </a:r>
          </a:p>
          <a:p>
            <a:pPr algn="just" eaLnBrk="1" hangingPunct="1"/>
            <a:r>
              <a:rPr lang="en-IN" altLang="en-US" sz="2200"/>
              <a:t>Why do we normalize database? </a:t>
            </a:r>
          </a:p>
          <a:p>
            <a:pPr algn="just" eaLnBrk="1" hangingPunct="1"/>
            <a:r>
              <a:rPr lang="en-IN" altLang="en-US" sz="2200"/>
              <a:t>Define partial functional dependency. Consider the following two sets of functional dependencies F= {A -&gt;C, AC -&gt;D, E -&gt;AD, E -&gt;H} and G = {A -&gt;CD, E -&gt;AH}. Check whether or not they are equivalent. </a:t>
            </a:r>
          </a:p>
          <a:p>
            <a:pPr algn="just" eaLnBrk="1" hangingPunct="1"/>
            <a:r>
              <a:rPr lang="en-IN" altLang="en-US" sz="2200"/>
              <a:t>What is Trigger? Explain different trigger with example.</a:t>
            </a:r>
          </a:p>
          <a:p>
            <a:pPr algn="just" eaLnBrk="1" hangingPunct="1"/>
            <a:r>
              <a:rPr lang="en-IN" altLang="en-US" sz="2200"/>
              <a:t>Write difference between BCNF Vs 3 NF. </a:t>
            </a:r>
            <a:endParaRPr lang="en-US" altLang="en-US" sz="2200"/>
          </a:p>
        </p:txBody>
      </p:sp>
      <p:sp>
        <p:nvSpPr>
          <p:cNvPr id="4" name="Date Placeholder 3">
            <a:extLst>
              <a:ext uri="{FF2B5EF4-FFF2-40B4-BE49-F238E27FC236}">
                <a16:creationId xmlns="" xmlns:a16="http://schemas.microsoft.com/office/drawing/2014/main" id="{98A3FB22-F5F3-4524-B69A-5653DB61D70A}"/>
              </a:ext>
            </a:extLst>
          </p:cNvPr>
          <p:cNvSpPr>
            <a:spLocks noGrp="1"/>
          </p:cNvSpPr>
          <p:nvPr>
            <p:ph type="dt" sz="quarter" idx="10"/>
          </p:nvPr>
        </p:nvSpPr>
        <p:spPr/>
        <p:txBody>
          <a:bodyPr/>
          <a:lstStyle/>
          <a:p>
            <a:pPr>
              <a:defRPr/>
            </a:pPr>
            <a:fld id="{0A2C5EBA-BD4E-4090-8D99-3D9D24BD8210}" type="datetime1">
              <a:rPr lang="en-US" smtClean="0"/>
              <a:t>10/12/2023</a:t>
            </a:fld>
            <a:endParaRPr lang="en-US"/>
          </a:p>
        </p:txBody>
      </p:sp>
      <p:sp>
        <p:nvSpPr>
          <p:cNvPr id="5" name="Footer Placeholder 4">
            <a:extLst>
              <a:ext uri="{FF2B5EF4-FFF2-40B4-BE49-F238E27FC236}">
                <a16:creationId xmlns="" xmlns:a16="http://schemas.microsoft.com/office/drawing/2014/main" id="{C1C83C9E-9D8E-4C47-B947-D1BCAD37CA0B}"/>
              </a:ext>
            </a:extLst>
          </p:cNvPr>
          <p:cNvSpPr>
            <a:spLocks noGrp="1"/>
          </p:cNvSpPr>
          <p:nvPr>
            <p:ph type="ftr" sz="quarter" idx="11"/>
          </p:nvPr>
        </p:nvSpPr>
        <p:spPr>
          <a:xfrm>
            <a:off x="2209800" y="6356350"/>
            <a:ext cx="5562600" cy="365125"/>
          </a:xfrm>
        </p:spPr>
        <p:txBody>
          <a:bodyPr/>
          <a:lstStyle/>
          <a:p>
            <a:pPr>
              <a:defRPr/>
            </a:pPr>
            <a:r>
              <a:rPr lang="en-IN" smtClean="0"/>
              <a:t>Sana Anjum      DBMS             Unit-3</a:t>
            </a:r>
            <a:endParaRPr lang="en-US"/>
          </a:p>
        </p:txBody>
      </p:sp>
      <p:sp>
        <p:nvSpPr>
          <p:cNvPr id="171013" name="Slide Number Placeholder 5">
            <a:extLst>
              <a:ext uri="{FF2B5EF4-FFF2-40B4-BE49-F238E27FC236}">
                <a16:creationId xmlns="" xmlns:a16="http://schemas.microsoft.com/office/drawing/2014/main" id="{11E22FC6-B6B4-4E50-B295-4D980F1B4F6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DBFA091-0B70-4A1B-8FEB-B500C16B1BDD}" type="slidenum">
              <a:rPr lang="en-US" altLang="en-US" sz="1200" smtClean="0">
                <a:solidFill>
                  <a:srgbClr val="898989"/>
                </a:solidFill>
              </a:rPr>
              <a:pPr>
                <a:spcBef>
                  <a:spcPct val="0"/>
                </a:spcBef>
                <a:buFontTx/>
                <a:buNone/>
              </a:pPr>
              <a:t>166</a:t>
            </a:fld>
            <a:endParaRPr lang="en-US" altLang="en-US" sz="1200">
              <a:solidFill>
                <a:srgbClr val="898989"/>
              </a:solidFill>
            </a:endParaRPr>
          </a:p>
        </p:txBody>
      </p:sp>
      <p:sp>
        <p:nvSpPr>
          <p:cNvPr id="7" name="Title 1">
            <a:extLst>
              <a:ext uri="{FF2B5EF4-FFF2-40B4-BE49-F238E27FC236}">
                <a16:creationId xmlns="" xmlns:a16="http://schemas.microsoft.com/office/drawing/2014/main" id="{993C403B-0D64-4A2E-9CDF-7A36E66A9A2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Expected Questions for University Exam </a:t>
            </a:r>
          </a:p>
        </p:txBody>
      </p:sp>
      <p:pic>
        <p:nvPicPr>
          <p:cNvPr id="171015" name="Picture 2" descr="E:\NIET\Project\xLogo11.png.pagespeed.ic.pydHLuCQEZ.png">
            <a:extLst>
              <a:ext uri="{FF2B5EF4-FFF2-40B4-BE49-F238E27FC236}">
                <a16:creationId xmlns="" xmlns:a16="http://schemas.microsoft.com/office/drawing/2014/main" id="{DC681116-B824-4359-BB14-A207926D6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16" name="Picture 7">
            <a:extLst>
              <a:ext uri="{FF2B5EF4-FFF2-40B4-BE49-F238E27FC236}">
                <a16:creationId xmlns="" xmlns:a16="http://schemas.microsoft.com/office/drawing/2014/main" id="{C70CEA65-BDEA-4E42-9173-4589A1CAAA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8A2E449-D0C1-411F-96A5-9ABF128EA9BC}"/>
              </a:ext>
            </a:extLst>
          </p:cNvPr>
          <p:cNvSpPr>
            <a:spLocks noGrp="1"/>
          </p:cNvSpPr>
          <p:nvPr>
            <p:ph type="dt" sz="quarter" idx="10"/>
          </p:nvPr>
        </p:nvSpPr>
        <p:spPr/>
        <p:txBody>
          <a:bodyPr/>
          <a:lstStyle/>
          <a:p>
            <a:pPr>
              <a:defRPr/>
            </a:pPr>
            <a:fld id="{B2F79769-A699-4721-BA1F-8818487F0FB7}" type="datetime1">
              <a:rPr lang="en-US" smtClean="0"/>
              <a:t>10/12/2023</a:t>
            </a:fld>
            <a:endParaRPr lang="en-US"/>
          </a:p>
        </p:txBody>
      </p:sp>
      <p:sp>
        <p:nvSpPr>
          <p:cNvPr id="5" name="Footer Placeholder 4">
            <a:extLst>
              <a:ext uri="{FF2B5EF4-FFF2-40B4-BE49-F238E27FC236}">
                <a16:creationId xmlns="" xmlns:a16="http://schemas.microsoft.com/office/drawing/2014/main" id="{771D9600-8508-427D-98EB-6301D3677E68}"/>
              </a:ext>
            </a:extLst>
          </p:cNvPr>
          <p:cNvSpPr>
            <a:spLocks noGrp="1"/>
          </p:cNvSpPr>
          <p:nvPr>
            <p:ph type="ftr" sz="quarter" idx="11"/>
          </p:nvPr>
        </p:nvSpPr>
        <p:spPr>
          <a:xfrm>
            <a:off x="2514600" y="6356350"/>
            <a:ext cx="5181600" cy="365125"/>
          </a:xfrm>
        </p:spPr>
        <p:txBody>
          <a:bodyPr/>
          <a:lstStyle/>
          <a:p>
            <a:pPr>
              <a:defRPr/>
            </a:pPr>
            <a:r>
              <a:rPr lang="en-IN" smtClean="0"/>
              <a:t>Sana Anjum      DBMS             Unit-3</a:t>
            </a:r>
            <a:endParaRPr lang="en-US"/>
          </a:p>
        </p:txBody>
      </p:sp>
      <p:sp>
        <p:nvSpPr>
          <p:cNvPr id="172036" name="Slide Number Placeholder 5">
            <a:extLst>
              <a:ext uri="{FF2B5EF4-FFF2-40B4-BE49-F238E27FC236}">
                <a16:creationId xmlns="" xmlns:a16="http://schemas.microsoft.com/office/drawing/2014/main" id="{66FA5F2B-9693-4B7C-A49C-C00F88D9FF2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3E51F4A-967D-4A38-B063-98F83F273CB4}" type="slidenum">
              <a:rPr lang="en-US" altLang="en-US" sz="1200" smtClean="0">
                <a:solidFill>
                  <a:srgbClr val="898989"/>
                </a:solidFill>
              </a:rPr>
              <a:pPr>
                <a:spcBef>
                  <a:spcPct val="0"/>
                </a:spcBef>
                <a:buFontTx/>
                <a:buNone/>
              </a:pPr>
              <a:t>167</a:t>
            </a:fld>
            <a:endParaRPr lang="en-US" altLang="en-US" sz="1200">
              <a:solidFill>
                <a:srgbClr val="898989"/>
              </a:solidFill>
            </a:endParaRPr>
          </a:p>
        </p:txBody>
      </p:sp>
      <p:sp>
        <p:nvSpPr>
          <p:cNvPr id="7" name="Title 1">
            <a:extLst>
              <a:ext uri="{FF2B5EF4-FFF2-40B4-BE49-F238E27FC236}">
                <a16:creationId xmlns="" xmlns:a16="http://schemas.microsoft.com/office/drawing/2014/main" id="{CC6E2BBC-6D85-4895-BE61-11E1D89F1851}"/>
              </a:ext>
            </a:extLst>
          </p:cNvPr>
          <p:cNvSpPr txBox="1">
            <a:spLocks/>
          </p:cNvSpPr>
          <p:nvPr/>
        </p:nvSpPr>
        <p:spPr>
          <a:xfrm>
            <a:off x="1426029"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Recap of Unit</a:t>
            </a:r>
          </a:p>
        </p:txBody>
      </p:sp>
      <p:pic>
        <p:nvPicPr>
          <p:cNvPr id="172038" name="Picture 2" descr="E:\NIET\Project\xLogo11.png.pagespeed.ic.pydHLuCQEZ.png">
            <a:extLst>
              <a:ext uri="{FF2B5EF4-FFF2-40B4-BE49-F238E27FC236}">
                <a16:creationId xmlns="" xmlns:a16="http://schemas.microsoft.com/office/drawing/2014/main" id="{712CC1B0-99F7-4699-A264-0D2FBBBE3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39" name="Content Placeholder 9">
            <a:extLst>
              <a:ext uri="{FF2B5EF4-FFF2-40B4-BE49-F238E27FC236}">
                <a16:creationId xmlns="" xmlns:a16="http://schemas.microsoft.com/office/drawing/2014/main" id="{2B62CACE-53D0-4297-819C-7522CB215483}"/>
              </a:ext>
            </a:extLst>
          </p:cNvPr>
          <p:cNvSpPr>
            <a:spLocks noGrp="1"/>
          </p:cNvSpPr>
          <p:nvPr>
            <p:ph idx="1"/>
          </p:nvPr>
        </p:nvSpPr>
        <p:spPr>
          <a:xfrm>
            <a:off x="457200" y="1371600"/>
            <a:ext cx="8229600" cy="4754563"/>
          </a:xfrm>
        </p:spPr>
        <p:txBody>
          <a:bodyPr/>
          <a:lstStyle/>
          <a:p>
            <a:pPr algn="just" eaLnBrk="1" hangingPunct="1"/>
            <a:r>
              <a:rPr lang="en-US" altLang="en-US" sz="2200"/>
              <a:t>Knowledge of database design.</a:t>
            </a:r>
          </a:p>
          <a:p>
            <a:pPr algn="just" eaLnBrk="1" hangingPunct="1"/>
            <a:endParaRPr lang="en-US" altLang="en-US" sz="2200"/>
          </a:p>
          <a:p>
            <a:pPr algn="just" eaLnBrk="1" hangingPunct="1"/>
            <a:r>
              <a:rPr lang="en-US" altLang="en-US" sz="2200"/>
              <a:t>Knowledge of functional dependencies.</a:t>
            </a:r>
          </a:p>
          <a:p>
            <a:pPr algn="just" eaLnBrk="1" hangingPunct="1"/>
            <a:endParaRPr lang="en-US" altLang="en-US" sz="2200"/>
          </a:p>
          <a:p>
            <a:pPr algn="just" eaLnBrk="1" hangingPunct="1"/>
            <a:r>
              <a:rPr lang="en-US" altLang="en-US" sz="2200"/>
              <a:t>Knowledge of Normal forms.</a:t>
            </a:r>
          </a:p>
          <a:p>
            <a:pPr algn="just" eaLnBrk="1" hangingPunct="1"/>
            <a:endParaRPr lang="en-US" altLang="en-US" sz="2200"/>
          </a:p>
          <a:p>
            <a:pPr algn="just" eaLnBrk="1" hangingPunct="1"/>
            <a:r>
              <a:rPr lang="en-US" altLang="en-US" sz="2200"/>
              <a:t>Knowledge of Loss less join decomposition, Multivalued dependency and join dependency</a:t>
            </a:r>
          </a:p>
        </p:txBody>
      </p:sp>
      <p:pic>
        <p:nvPicPr>
          <p:cNvPr id="172040" name="Picture 7">
            <a:extLst>
              <a:ext uri="{FF2B5EF4-FFF2-40B4-BE49-F238E27FC236}">
                <a16:creationId xmlns="" xmlns:a16="http://schemas.microsoft.com/office/drawing/2014/main" id="{B2367E3A-60E6-4A8D-AFBC-D6CC4F54CD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529F34F-BEF6-4CC5-B088-64BAFFE56686}"/>
              </a:ext>
            </a:extLst>
          </p:cNvPr>
          <p:cNvSpPr>
            <a:spLocks noGrp="1"/>
          </p:cNvSpPr>
          <p:nvPr>
            <p:ph type="dt" sz="quarter" idx="10"/>
          </p:nvPr>
        </p:nvSpPr>
        <p:spPr/>
        <p:txBody>
          <a:bodyPr/>
          <a:lstStyle/>
          <a:p>
            <a:pPr>
              <a:defRPr/>
            </a:pPr>
            <a:fld id="{F15CDC98-F760-4F0E-89A5-A77E4720DD4B}" type="datetime1">
              <a:rPr lang="en-US" smtClean="0"/>
              <a:t>10/12/2023</a:t>
            </a:fld>
            <a:endParaRPr lang="en-US"/>
          </a:p>
        </p:txBody>
      </p:sp>
      <p:sp>
        <p:nvSpPr>
          <p:cNvPr id="5" name="Footer Placeholder 4">
            <a:extLst>
              <a:ext uri="{FF2B5EF4-FFF2-40B4-BE49-F238E27FC236}">
                <a16:creationId xmlns="" xmlns:a16="http://schemas.microsoft.com/office/drawing/2014/main" id="{38AD64D1-03F8-4F51-8CD0-F678C6B02908}"/>
              </a:ext>
            </a:extLst>
          </p:cNvPr>
          <p:cNvSpPr>
            <a:spLocks noGrp="1"/>
          </p:cNvSpPr>
          <p:nvPr>
            <p:ph type="ftr" sz="quarter" idx="11"/>
          </p:nvPr>
        </p:nvSpPr>
        <p:spPr/>
        <p:txBody>
          <a:bodyPr/>
          <a:lstStyle/>
          <a:p>
            <a:pPr>
              <a:defRPr/>
            </a:pPr>
            <a:r>
              <a:rPr lang="en-IN" smtClean="0"/>
              <a:t>Sana Anjum      DBMS             Unit-3</a:t>
            </a:r>
            <a:endParaRPr lang="en-US"/>
          </a:p>
        </p:txBody>
      </p:sp>
      <p:sp>
        <p:nvSpPr>
          <p:cNvPr id="53252" name="Slide Number Placeholder 5">
            <a:extLst>
              <a:ext uri="{FF2B5EF4-FFF2-40B4-BE49-F238E27FC236}">
                <a16:creationId xmlns="" xmlns:a16="http://schemas.microsoft.com/office/drawing/2014/main" id="{431D9ECC-1445-4381-BA1B-82DF428B3E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E9713E-8748-4ED3-904B-829D6CB887BD}" type="slidenum">
              <a:rPr lang="en-US" altLang="en-US" sz="1200" smtClean="0">
                <a:solidFill>
                  <a:srgbClr val="898989"/>
                </a:solidFill>
              </a:rPr>
              <a:pPr>
                <a:spcBef>
                  <a:spcPct val="0"/>
                </a:spcBef>
                <a:buFontTx/>
                <a:buNone/>
              </a:pPr>
              <a:t>168</a:t>
            </a:fld>
            <a:endParaRPr lang="en-US" altLang="en-US" sz="1200">
              <a:solidFill>
                <a:srgbClr val="898989"/>
              </a:solidFill>
            </a:endParaRPr>
          </a:p>
        </p:txBody>
      </p:sp>
      <p:sp>
        <p:nvSpPr>
          <p:cNvPr id="7" name="Title 1">
            <a:extLst>
              <a:ext uri="{FF2B5EF4-FFF2-40B4-BE49-F238E27FC236}">
                <a16:creationId xmlns="" xmlns:a16="http://schemas.microsoft.com/office/drawing/2014/main" id="{E5A4B7BA-E46E-4A5C-85BE-0352AB7CDE7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latin typeface="Times New Roman" panose="02020603050405020304" pitchFamily="18" charset="0"/>
                <a:cs typeface="Times New Roman" panose="02020603050405020304" pitchFamily="18" charset="0"/>
              </a:rPr>
              <a:t>Faculty Video Links, </a:t>
            </a:r>
            <a:r>
              <a:rPr lang="en-US" sz="2800" b="1" dirty="0" err="1">
                <a:latin typeface="Times New Roman" panose="02020603050405020304" pitchFamily="18" charset="0"/>
                <a:cs typeface="Times New Roman" panose="02020603050405020304" pitchFamily="18" charset="0"/>
              </a:rPr>
              <a:t>Youtube</a:t>
            </a:r>
            <a:r>
              <a:rPr lang="en-US" sz="2800" b="1" dirty="0">
                <a:latin typeface="Times New Roman" panose="02020603050405020304" pitchFamily="18" charset="0"/>
                <a:cs typeface="Times New Roman" panose="02020603050405020304" pitchFamily="18" charset="0"/>
              </a:rPr>
              <a:t> &amp; NPTEL Video Links and Online Courses Details  </a:t>
            </a:r>
          </a:p>
        </p:txBody>
      </p:sp>
      <p:sp>
        <p:nvSpPr>
          <p:cNvPr id="8" name="Content Placeholder 2">
            <a:extLst>
              <a:ext uri="{FF2B5EF4-FFF2-40B4-BE49-F238E27FC236}">
                <a16:creationId xmlns="" xmlns:a16="http://schemas.microsoft.com/office/drawing/2014/main" id="{CAF34EA6-E827-4480-A23A-3FE90599CEB5}"/>
              </a:ext>
            </a:extLst>
          </p:cNvPr>
          <p:cNvSpPr>
            <a:spLocks noGrp="1"/>
          </p:cNvSpPr>
          <p:nvPr>
            <p:ph idx="1"/>
          </p:nvPr>
        </p:nvSpPr>
        <p:spPr>
          <a:xfrm>
            <a:off x="609600" y="1543050"/>
            <a:ext cx="8229600" cy="3763963"/>
          </a:xfrm>
        </p:spPr>
        <p:txBody>
          <a:bodyPr>
            <a:normAutofit/>
          </a:bodyPr>
          <a:lstStyle/>
          <a:p>
            <a:pPr marL="0" indent="0">
              <a:buFont typeface="Arial" panose="020B0604020202020204" pitchFamily="34" charset="0"/>
              <a:buNone/>
              <a:defRPr/>
            </a:pPr>
            <a:r>
              <a:rPr lang="en-US" sz="2400" dirty="0"/>
              <a:t>You tube /other  Video Links</a:t>
            </a:r>
          </a:p>
          <a:p>
            <a:pPr>
              <a:defRPr/>
            </a:pPr>
            <a:r>
              <a:rPr lang="en-US" sz="2200" dirty="0">
                <a:hlinkClick r:id="rId2"/>
              </a:rPr>
              <a:t>https://nptel.ac.in/courses/106/104/106104135/</a:t>
            </a:r>
            <a:endParaRPr lang="en-US" sz="2200" dirty="0"/>
          </a:p>
          <a:p>
            <a:pPr>
              <a:defRPr/>
            </a:pPr>
            <a:r>
              <a:rPr lang="en-US" sz="2200" dirty="0">
                <a:hlinkClick r:id="rId3"/>
              </a:rPr>
              <a:t>https://nptel.ac.in/courses/106106220/</a:t>
            </a:r>
            <a:endParaRPr lang="en-US" sz="2200" dirty="0"/>
          </a:p>
          <a:p>
            <a:pPr>
              <a:defRPr/>
            </a:pPr>
            <a:r>
              <a:rPr lang="en-US" sz="2400" dirty="0">
                <a:hlinkClick r:id="rId4"/>
              </a:rPr>
              <a:t>https://www.youtube.com/watch?v=1057YmExS-I</a:t>
            </a:r>
            <a:endParaRPr lang="en-US" sz="2200" dirty="0"/>
          </a:p>
        </p:txBody>
      </p:sp>
      <p:pic>
        <p:nvPicPr>
          <p:cNvPr id="53255" name="Picture 8">
            <a:extLst>
              <a:ext uri="{FF2B5EF4-FFF2-40B4-BE49-F238E27FC236}">
                <a16:creationId xmlns="" xmlns:a16="http://schemas.microsoft.com/office/drawing/2014/main" id="{D3DB7335-A718-44F8-872C-C79286EEAC6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3F7EBAB-E4EB-4D5C-912E-5D37026E3003}"/>
              </a:ext>
            </a:extLst>
          </p:cNvPr>
          <p:cNvSpPr>
            <a:spLocks noGrp="1"/>
          </p:cNvSpPr>
          <p:nvPr>
            <p:ph type="dt" sz="quarter" idx="10"/>
          </p:nvPr>
        </p:nvSpPr>
        <p:spPr/>
        <p:txBody>
          <a:bodyPr/>
          <a:lstStyle/>
          <a:p>
            <a:pPr>
              <a:defRPr/>
            </a:pPr>
            <a:fld id="{CA924E6F-E33D-4BAC-9C00-964856290DEA}" type="datetime1">
              <a:rPr lang="en-US" smtClean="0"/>
              <a:t>10/12/2023</a:t>
            </a:fld>
            <a:endParaRPr lang="en-US"/>
          </a:p>
        </p:txBody>
      </p:sp>
      <p:sp>
        <p:nvSpPr>
          <p:cNvPr id="5" name="Footer Placeholder 4">
            <a:extLst>
              <a:ext uri="{FF2B5EF4-FFF2-40B4-BE49-F238E27FC236}">
                <a16:creationId xmlns="" xmlns:a16="http://schemas.microsoft.com/office/drawing/2014/main" id="{4388EB24-E8D6-408B-8C10-FF11CDDD1772}"/>
              </a:ext>
            </a:extLst>
          </p:cNvPr>
          <p:cNvSpPr>
            <a:spLocks noGrp="1"/>
          </p:cNvSpPr>
          <p:nvPr>
            <p:ph type="ftr" sz="quarter" idx="11"/>
          </p:nvPr>
        </p:nvSpPr>
        <p:spPr>
          <a:xfrm>
            <a:off x="2209800" y="6356350"/>
            <a:ext cx="5562600" cy="365125"/>
          </a:xfrm>
        </p:spPr>
        <p:txBody>
          <a:bodyPr/>
          <a:lstStyle/>
          <a:p>
            <a:pPr>
              <a:defRPr/>
            </a:pPr>
            <a:r>
              <a:rPr lang="en-IN" smtClean="0"/>
              <a:t>Sana Anjum      DBMS             Unit-3</a:t>
            </a:r>
            <a:endParaRPr lang="en-US"/>
          </a:p>
        </p:txBody>
      </p:sp>
      <p:sp>
        <p:nvSpPr>
          <p:cNvPr id="173060" name="Slide Number Placeholder 5">
            <a:extLst>
              <a:ext uri="{FF2B5EF4-FFF2-40B4-BE49-F238E27FC236}">
                <a16:creationId xmlns="" xmlns:a16="http://schemas.microsoft.com/office/drawing/2014/main" id="{CE2ED30C-B5DB-448E-9D5D-5D94CBAE154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08930FF-2973-498E-A4B1-6329553A6D04}" type="slidenum">
              <a:rPr lang="en-US" altLang="en-US" sz="1200" smtClean="0">
                <a:solidFill>
                  <a:srgbClr val="898989"/>
                </a:solidFill>
              </a:rPr>
              <a:pPr>
                <a:spcBef>
                  <a:spcPct val="0"/>
                </a:spcBef>
                <a:buFontTx/>
                <a:buNone/>
              </a:pPr>
              <a:t>169</a:t>
            </a:fld>
            <a:endParaRPr lang="en-US" altLang="en-US" sz="1200">
              <a:solidFill>
                <a:srgbClr val="898989"/>
              </a:solidFill>
            </a:endParaRPr>
          </a:p>
        </p:txBody>
      </p:sp>
      <p:sp>
        <p:nvSpPr>
          <p:cNvPr id="7" name="Title 1">
            <a:extLst>
              <a:ext uri="{FF2B5EF4-FFF2-40B4-BE49-F238E27FC236}">
                <a16:creationId xmlns="" xmlns:a16="http://schemas.microsoft.com/office/drawing/2014/main" id="{6A4B4713-1EDC-42F2-93F8-507939DEC3A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References</a:t>
            </a:r>
          </a:p>
        </p:txBody>
      </p:sp>
      <p:pic>
        <p:nvPicPr>
          <p:cNvPr id="173062" name="Picture 2" descr="E:\NIET\Project\xLogo11.png.pagespeed.ic.pydHLuCQEZ.png">
            <a:extLst>
              <a:ext uri="{FF2B5EF4-FFF2-40B4-BE49-F238E27FC236}">
                <a16:creationId xmlns="" xmlns:a16="http://schemas.microsoft.com/office/drawing/2014/main" id="{312BA12D-D029-43F8-B9AB-52238E53D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9">
            <a:extLst>
              <a:ext uri="{FF2B5EF4-FFF2-40B4-BE49-F238E27FC236}">
                <a16:creationId xmlns="" xmlns:a16="http://schemas.microsoft.com/office/drawing/2014/main" id="{27F85677-33A7-4EEC-BFBE-55BAE8681466}"/>
              </a:ext>
            </a:extLst>
          </p:cNvPr>
          <p:cNvSpPr>
            <a:spLocks noGrp="1"/>
          </p:cNvSpPr>
          <p:nvPr>
            <p:ph idx="1"/>
          </p:nvPr>
        </p:nvSpPr>
        <p:spPr>
          <a:xfrm>
            <a:off x="457200" y="1371600"/>
            <a:ext cx="8229600" cy="4754563"/>
          </a:xfrm>
        </p:spPr>
        <p:txBody>
          <a:bodyPr rtlCol="0">
            <a:normAutofit fontScale="70000" lnSpcReduction="20000"/>
          </a:bodyPr>
          <a:lstStyle/>
          <a:p>
            <a:pPr algn="just" eaLnBrk="1" fontAlgn="auto" hangingPunct="1">
              <a:spcAft>
                <a:spcPts val="0"/>
              </a:spcAft>
              <a:defRPr/>
            </a:pPr>
            <a:r>
              <a:rPr lang="en-US" dirty="0" err="1"/>
              <a:t>Korth</a:t>
            </a:r>
            <a:r>
              <a:rPr lang="en-US" dirty="0"/>
              <a:t>, </a:t>
            </a:r>
            <a:r>
              <a:rPr lang="en-US" dirty="0" err="1"/>
              <a:t>Silbertz</a:t>
            </a:r>
            <a:r>
              <a:rPr lang="en-US" dirty="0"/>
              <a:t>, </a:t>
            </a:r>
            <a:r>
              <a:rPr lang="en-US" dirty="0" err="1"/>
              <a:t>Sudarshan</a:t>
            </a:r>
            <a:r>
              <a:rPr lang="en-US" dirty="0"/>
              <a:t>,” Database Concepts</a:t>
            </a:r>
            <a:r>
              <a:rPr lang="en-US"/>
              <a:t>”, McGraw </a:t>
            </a:r>
            <a:r>
              <a:rPr lang="en-US" dirty="0"/>
              <a:t>Hill </a:t>
            </a:r>
          </a:p>
          <a:p>
            <a:pPr algn="just" eaLnBrk="1" fontAlgn="auto" hangingPunct="1">
              <a:spcAft>
                <a:spcPts val="0"/>
              </a:spcAft>
              <a:defRPr/>
            </a:pPr>
            <a:r>
              <a:rPr lang="en-US" dirty="0"/>
              <a:t>Date C J, “An Introduction to Database Systems”, </a:t>
            </a:r>
            <a:r>
              <a:rPr lang="en-US" dirty="0" err="1"/>
              <a:t>Addision</a:t>
            </a:r>
            <a:r>
              <a:rPr lang="en-US" dirty="0"/>
              <a:t> Wesley</a:t>
            </a:r>
          </a:p>
          <a:p>
            <a:pPr algn="just" eaLnBrk="1" fontAlgn="auto" hangingPunct="1">
              <a:spcAft>
                <a:spcPts val="0"/>
              </a:spcAft>
              <a:defRPr/>
            </a:pPr>
            <a:r>
              <a:rPr lang="en-US" dirty="0" err="1"/>
              <a:t>Elmasri</a:t>
            </a:r>
            <a:r>
              <a:rPr lang="en-US" dirty="0"/>
              <a:t>, </a:t>
            </a:r>
            <a:r>
              <a:rPr lang="en-US" dirty="0" err="1"/>
              <a:t>Navathe</a:t>
            </a:r>
            <a:r>
              <a:rPr lang="en-US" dirty="0"/>
              <a:t>, “ Fundamentals of Database Systems”, </a:t>
            </a:r>
            <a:r>
              <a:rPr lang="en-US" dirty="0" err="1"/>
              <a:t>Addision</a:t>
            </a:r>
            <a:r>
              <a:rPr lang="en-US" dirty="0"/>
              <a:t> Wesley</a:t>
            </a:r>
          </a:p>
          <a:p>
            <a:pPr algn="just" eaLnBrk="1" fontAlgn="auto" hangingPunct="1">
              <a:spcAft>
                <a:spcPts val="0"/>
              </a:spcAft>
              <a:defRPr/>
            </a:pPr>
            <a:r>
              <a:rPr lang="en-US" dirty="0"/>
              <a:t>O’Neil, Databases, Elsevier Pub. </a:t>
            </a:r>
          </a:p>
          <a:p>
            <a:pPr algn="just" eaLnBrk="1" fontAlgn="auto" hangingPunct="1">
              <a:spcAft>
                <a:spcPts val="0"/>
              </a:spcAft>
              <a:defRPr/>
            </a:pPr>
            <a:r>
              <a:rPr lang="en-US" err="1"/>
              <a:t>RAMAKRISHNAN"Database</a:t>
            </a:r>
            <a:r>
              <a:rPr lang="en-US"/>
              <a:t> Management </a:t>
            </a:r>
            <a:r>
              <a:rPr lang="en-US" dirty="0" err="1"/>
              <a:t>Systems</a:t>
            </a:r>
            <a:r>
              <a:rPr lang="en-US" err="1"/>
              <a:t>",</a:t>
            </a:r>
            <a:r>
              <a:rPr lang="en-US"/>
              <a:t>McGraw </a:t>
            </a:r>
            <a:r>
              <a:rPr lang="en-US" dirty="0"/>
              <a:t>Hill</a:t>
            </a:r>
          </a:p>
          <a:p>
            <a:pPr algn="just" eaLnBrk="1" fontAlgn="auto" hangingPunct="1">
              <a:spcAft>
                <a:spcPts val="0"/>
              </a:spcAft>
              <a:defRPr/>
            </a:pPr>
            <a:r>
              <a:rPr lang="en-US" dirty="0"/>
              <a:t>Leon &amp;</a:t>
            </a:r>
            <a:r>
              <a:rPr lang="en-US" dirty="0" err="1"/>
              <a:t>Leon,”</a:t>
            </a:r>
            <a:r>
              <a:rPr lang="en-US" err="1"/>
              <a:t>Database</a:t>
            </a:r>
            <a:r>
              <a:rPr lang="en-US"/>
              <a:t> Management </a:t>
            </a:r>
            <a:r>
              <a:rPr lang="en-US" dirty="0"/>
              <a:t>Systems”, </a:t>
            </a:r>
            <a:r>
              <a:rPr lang="en-US" err="1"/>
              <a:t>Vikas</a:t>
            </a:r>
            <a:r>
              <a:rPr lang="en-US"/>
              <a:t> Publishing </a:t>
            </a:r>
            <a:r>
              <a:rPr lang="en-US" dirty="0"/>
              <a:t>House </a:t>
            </a:r>
          </a:p>
          <a:p>
            <a:pPr algn="just" eaLnBrk="1" fontAlgn="auto" hangingPunct="1">
              <a:spcAft>
                <a:spcPts val="0"/>
              </a:spcAft>
              <a:defRPr/>
            </a:pPr>
            <a:r>
              <a:rPr lang="en-US" dirty="0" err="1"/>
              <a:t>Bipin</a:t>
            </a:r>
            <a:r>
              <a:rPr lang="en-US" dirty="0"/>
              <a:t> C. Desai, “ An Introduction to Database Systems</a:t>
            </a:r>
            <a:r>
              <a:rPr lang="en-US"/>
              <a:t>”, Galgotia </a:t>
            </a:r>
            <a:r>
              <a:rPr lang="en-US" dirty="0"/>
              <a:t>Publications</a:t>
            </a:r>
          </a:p>
          <a:p>
            <a:pPr algn="just" eaLnBrk="1" fontAlgn="auto" hangingPunct="1">
              <a:spcAft>
                <a:spcPts val="0"/>
              </a:spcAft>
              <a:defRPr/>
            </a:pPr>
            <a:r>
              <a:rPr lang="en-US" dirty="0" err="1"/>
              <a:t>Majumdar</a:t>
            </a:r>
            <a:r>
              <a:rPr lang="en-US" dirty="0"/>
              <a:t>&amp; Bhattacharya, “</a:t>
            </a:r>
            <a:r>
              <a:rPr lang="en-US"/>
              <a:t>Database Management </a:t>
            </a:r>
            <a:r>
              <a:rPr lang="en-US" dirty="0"/>
              <a:t>System”, TMH</a:t>
            </a:r>
          </a:p>
          <a:p>
            <a:pPr algn="just" eaLnBrk="1" fontAlgn="auto" hangingPunct="1">
              <a:spcAft>
                <a:spcPts val="0"/>
              </a:spcAft>
              <a:defRPr/>
            </a:pPr>
            <a:r>
              <a:rPr lang="en-US" dirty="0"/>
              <a:t>R.P. </a:t>
            </a:r>
            <a:r>
              <a:rPr lang="en-US" dirty="0" err="1"/>
              <a:t>Mahapatra</a:t>
            </a:r>
            <a:r>
              <a:rPr lang="en-US" dirty="0"/>
              <a:t>, </a:t>
            </a:r>
            <a:r>
              <a:rPr lang="en-US"/>
              <a:t>Database Management </a:t>
            </a:r>
            <a:r>
              <a:rPr lang="en-US" dirty="0"/>
              <a:t>System, </a:t>
            </a:r>
            <a:r>
              <a:rPr lang="en-US" err="1"/>
              <a:t>Khanna</a:t>
            </a:r>
            <a:r>
              <a:rPr lang="en-US"/>
              <a:t> Publishing </a:t>
            </a:r>
            <a:r>
              <a:rPr lang="en-US" dirty="0"/>
              <a:t>House</a:t>
            </a:r>
          </a:p>
          <a:p>
            <a:pPr algn="just" eaLnBrk="1" fontAlgn="auto" hangingPunct="1">
              <a:spcAft>
                <a:spcPts val="0"/>
              </a:spcAft>
              <a:defRPr/>
            </a:pPr>
            <a:endParaRPr lang="en-US" dirty="0"/>
          </a:p>
        </p:txBody>
      </p:sp>
      <p:pic>
        <p:nvPicPr>
          <p:cNvPr id="173064" name="Picture 7">
            <a:extLst>
              <a:ext uri="{FF2B5EF4-FFF2-40B4-BE49-F238E27FC236}">
                <a16:creationId xmlns="" xmlns:a16="http://schemas.microsoft.com/office/drawing/2014/main" id="{19AC8BEC-2136-45A7-84A1-2D1910C768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Content Placeholder 8" descr="qs2.PNG"/>
          <p:cNvPicPr>
            <a:picLocks noGrp="1" noChangeAspect="1"/>
          </p:cNvPicPr>
          <p:nvPr>
            <p:ph idx="1"/>
          </p:nvPr>
        </p:nvPicPr>
        <p:blipFill>
          <a:blip r:embed="rId2" cstate="print"/>
          <a:srcRect/>
          <a:stretch>
            <a:fillRect/>
          </a:stretch>
        </p:blipFill>
        <p:spPr>
          <a:xfrm>
            <a:off x="1108710" y="1668780"/>
            <a:ext cx="7578090" cy="3131820"/>
          </a:xfrm>
        </p:spPr>
      </p:pic>
      <p:sp>
        <p:nvSpPr>
          <p:cNvPr id="4" name="Date Placeholder 3"/>
          <p:cNvSpPr>
            <a:spLocks noGrp="1"/>
          </p:cNvSpPr>
          <p:nvPr>
            <p:ph type="dt" sz="quarter" idx="10"/>
          </p:nvPr>
        </p:nvSpPr>
        <p:spPr/>
        <p:txBody>
          <a:bodyPr/>
          <a:lstStyle/>
          <a:p>
            <a:pPr>
              <a:defRPr/>
            </a:pPr>
            <a:fld id="{DCBABD0C-899D-43B4-B3B1-5DC347AE9696}" type="datetime1">
              <a:rPr lang="en-US" smtClean="0"/>
              <a:t>10/12/2023</a:t>
            </a:fld>
            <a:endParaRPr lang="en-US"/>
          </a:p>
        </p:txBody>
      </p:sp>
      <p:sp>
        <p:nvSpPr>
          <p:cNvPr id="5" name="Footer Placeholder 4"/>
          <p:cNvSpPr>
            <a:spLocks noGrp="1"/>
          </p:cNvSpPr>
          <p:nvPr>
            <p:ph type="ftr" sz="quarter" idx="11"/>
          </p:nvPr>
        </p:nvSpPr>
        <p:spPr/>
        <p:txBody>
          <a:bodyPr/>
          <a:lstStyle/>
          <a:p>
            <a:pPr>
              <a:defRPr/>
            </a:pPr>
            <a:r>
              <a:rPr lang="pt-BR" smtClean="0"/>
              <a:t>Sana Anjum      DBMS             Unit-3</a:t>
            </a:r>
            <a:endParaRPr lang="en-US" dirty="0"/>
          </a:p>
        </p:txBody>
      </p:sp>
      <p:sp>
        <p:nvSpPr>
          <p:cNvPr id="6" name="Slide Number Placeholder 5"/>
          <p:cNvSpPr>
            <a:spLocks noGrp="1"/>
          </p:cNvSpPr>
          <p:nvPr>
            <p:ph type="sldNum" sz="quarter" idx="12"/>
          </p:nvPr>
        </p:nvSpPr>
        <p:spPr/>
        <p:txBody>
          <a:bodyPr/>
          <a:lstStyle/>
          <a:p>
            <a:pPr>
              <a:defRPr/>
            </a:pPr>
            <a:fld id="{BF37FB28-A039-4A05-86D1-FC5AF6764D49}" type="slidenum">
              <a:rPr lang="en-US"/>
              <a:pPr>
                <a:defRPr/>
              </a:pPr>
              <a:t>17</a:t>
            </a:fld>
            <a:endParaRPr lang="en-US"/>
          </a:p>
        </p:txBody>
      </p:sp>
      <p:sp>
        <p:nvSpPr>
          <p:cNvPr id="8" name="Title 1"/>
          <p:cNvSpPr txBox="1">
            <a:spLocks noGrp="1"/>
          </p:cNvSpPr>
          <p:nvPr>
            <p:ph type="title"/>
          </p:nvPr>
        </p:nvSpPr>
        <p:spPr>
          <a:xfrm>
            <a:off x="1051560" y="857250"/>
            <a:ext cx="8092440" cy="468630"/>
          </a:xfrm>
        </p:spPr>
        <p:style>
          <a:lnRef idx="1">
            <a:schemeClr val="accent5"/>
          </a:lnRef>
          <a:fillRef idx="2">
            <a:schemeClr val="accent5"/>
          </a:fillRef>
          <a:effectRef idx="1">
            <a:schemeClr val="accent5"/>
          </a:effectRef>
          <a:fontRef idx="minor">
            <a:schemeClr val="dk1"/>
          </a:fontRef>
        </p:style>
        <p:txBody>
          <a:bodyPr vert="horz" wrap="square" lIns="51435" tIns="25718" rIns="51435" bIns="25718" numCol="1" rtlCol="0" anchor="ctr" anchorCtr="0" compatLnSpc="1">
            <a:prstTxWarp prst="textNoShape">
              <a:avLst/>
            </a:prstTxWarp>
            <a:normAutofit/>
          </a:bodyPr>
          <a:lstStyle/>
          <a:p>
            <a:pPr defTabSz="744573" eaLnBrk="1" fontAlgn="auto" hangingPunct="1">
              <a:spcAft>
                <a:spcPts val="0"/>
              </a:spcAft>
              <a:defRPr/>
            </a:pPr>
            <a:r>
              <a:rPr lang="en-US" sz="1800" b="1" dirty="0">
                <a:latin typeface="Times New Roman" panose="02020603050405020304" pitchFamily="18" charset="0"/>
                <a:cs typeface="Times New Roman" panose="02020603050405020304" pitchFamily="18" charset="0"/>
              </a:rPr>
              <a:t>End Semester Question Paper Template</a:t>
            </a:r>
            <a:endParaRPr lang="en-US" sz="1800" b="1" dirty="0">
              <a:solidFill>
                <a:schemeClr val="tx1"/>
              </a:solidFill>
              <a:latin typeface="Times New Roman" panose="02020603050405020304" pitchFamily="18" charset="0"/>
              <a:cs typeface="Times New Roman" panose="02020603050405020304" pitchFamily="18" charset="0"/>
            </a:endParaRPr>
          </a:p>
        </p:txBody>
      </p:sp>
      <p:pic>
        <p:nvPicPr>
          <p:cNvPr id="17415" name="Picture 2" descr="C:\Users\admin\Desktop\LOGONIET.png"/>
          <p:cNvPicPr>
            <a:picLocks noChangeAspect="1" noChangeArrowheads="1"/>
          </p:cNvPicPr>
          <p:nvPr/>
        </p:nvPicPr>
        <p:blipFill>
          <a:blip r:embed="rId3" cstate="print"/>
          <a:srcRect/>
          <a:stretch>
            <a:fillRect/>
          </a:stretch>
        </p:blipFill>
        <p:spPr bwMode="auto">
          <a:xfrm>
            <a:off x="0" y="857251"/>
            <a:ext cx="879231" cy="45719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0A4DCF35-8BDE-42CE-B84E-9888CE355627}"/>
              </a:ext>
            </a:extLst>
          </p:cNvPr>
          <p:cNvSpPr>
            <a:spLocks noGrp="1"/>
          </p:cNvSpPr>
          <p:nvPr>
            <p:ph type="dt" sz="quarter" idx="10"/>
          </p:nvPr>
        </p:nvSpPr>
        <p:spPr/>
        <p:txBody>
          <a:bodyPr/>
          <a:lstStyle/>
          <a:p>
            <a:pPr>
              <a:defRPr/>
            </a:pPr>
            <a:fld id="{E7B8A8AE-022A-45CE-928B-69B59BA5801F}" type="datetime1">
              <a:rPr lang="en-US" smtClean="0"/>
              <a:t>10/12/2023</a:t>
            </a:fld>
            <a:endParaRPr lang="en-US"/>
          </a:p>
        </p:txBody>
      </p:sp>
      <p:sp>
        <p:nvSpPr>
          <p:cNvPr id="5" name="Footer Placeholder 4">
            <a:extLst>
              <a:ext uri="{FF2B5EF4-FFF2-40B4-BE49-F238E27FC236}">
                <a16:creationId xmlns="" xmlns:a16="http://schemas.microsoft.com/office/drawing/2014/main" id="{A61BE5F3-12F4-4515-A31F-5628660B0151}"/>
              </a:ext>
            </a:extLst>
          </p:cNvPr>
          <p:cNvSpPr>
            <a:spLocks noGrp="1"/>
          </p:cNvSpPr>
          <p:nvPr>
            <p:ph type="ftr" sz="quarter" idx="11"/>
          </p:nvPr>
        </p:nvSpPr>
        <p:spPr>
          <a:xfrm>
            <a:off x="2209800" y="6356350"/>
            <a:ext cx="5562600" cy="365125"/>
          </a:xfrm>
        </p:spPr>
        <p:txBody>
          <a:bodyPr/>
          <a:lstStyle/>
          <a:p>
            <a:pPr>
              <a:defRPr/>
            </a:pPr>
            <a:r>
              <a:rPr lang="en-IN" smtClean="0"/>
              <a:t>Sana Anjum      DBMS             Unit-3</a:t>
            </a:r>
            <a:endParaRPr lang="en-US"/>
          </a:p>
        </p:txBody>
      </p:sp>
      <p:sp>
        <p:nvSpPr>
          <p:cNvPr id="174084" name="Slide Number Placeholder 5">
            <a:extLst>
              <a:ext uri="{FF2B5EF4-FFF2-40B4-BE49-F238E27FC236}">
                <a16:creationId xmlns="" xmlns:a16="http://schemas.microsoft.com/office/drawing/2014/main" id="{CF4261CF-DAE6-4442-999F-5D518033A75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E5685E-CAF9-4A6A-8F97-22D58CC5E77D}" type="slidenum">
              <a:rPr lang="en-US" altLang="en-US" sz="1200" smtClean="0">
                <a:solidFill>
                  <a:srgbClr val="898989"/>
                </a:solidFill>
              </a:rPr>
              <a:pPr>
                <a:spcBef>
                  <a:spcPct val="0"/>
                </a:spcBef>
                <a:buFontTx/>
                <a:buNone/>
              </a:pPr>
              <a:t>170</a:t>
            </a:fld>
            <a:endParaRPr lang="en-US" altLang="en-US" sz="1200">
              <a:solidFill>
                <a:srgbClr val="898989"/>
              </a:solidFill>
            </a:endParaRPr>
          </a:p>
        </p:txBody>
      </p:sp>
      <p:sp>
        <p:nvSpPr>
          <p:cNvPr id="7" name="Title 1">
            <a:extLst>
              <a:ext uri="{FF2B5EF4-FFF2-40B4-BE49-F238E27FC236}">
                <a16:creationId xmlns="" xmlns:a16="http://schemas.microsoft.com/office/drawing/2014/main" id="{066A4311-8AFF-4160-A91C-6C63933CA96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endParaRPr lang="en-US" sz="3200" b="1" dirty="0">
              <a:effectLst>
                <a:outerShdw blurRad="38100" dist="38100" dir="2700000" algn="tl">
                  <a:srgbClr val="000000">
                    <a:alpha val="43137"/>
                  </a:srgbClr>
                </a:outerShdw>
              </a:effectLst>
            </a:endParaRPr>
          </a:p>
        </p:txBody>
      </p:sp>
      <p:pic>
        <p:nvPicPr>
          <p:cNvPr id="174086" name="Picture 2" descr="E:\NIET\Project\xLogo11.png.pagespeed.ic.pydHLuCQEZ.png">
            <a:extLst>
              <a:ext uri="{FF2B5EF4-FFF2-40B4-BE49-F238E27FC236}">
                <a16:creationId xmlns="" xmlns:a16="http://schemas.microsoft.com/office/drawing/2014/main" id="{1B1C778E-0DCD-4409-B114-FA8377062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8">
            <a:extLst>
              <a:ext uri="{FF2B5EF4-FFF2-40B4-BE49-F238E27FC236}">
                <a16:creationId xmlns="" xmlns:a16="http://schemas.microsoft.com/office/drawing/2014/main" id="{4EDA7EE0-8179-4D78-8889-54C97486DCDB}"/>
              </a:ext>
            </a:extLst>
          </p:cNvPr>
          <p:cNvSpPr>
            <a:spLocks noGrp="1"/>
          </p:cNvSpPr>
          <p:nvPr>
            <p:ph idx="1"/>
          </p:nvPr>
        </p:nvSpPr>
        <p:spPr>
          <a:xfrm>
            <a:off x="533400" y="1143000"/>
            <a:ext cx="8229600" cy="4525963"/>
          </a:xfrm>
          <a:ln>
            <a:miter lim="800000"/>
            <a:headEnd/>
            <a:tailEnd/>
          </a:ln>
          <a:extLst/>
        </p:spPr>
        <p:txBody>
          <a:bodyPr wrap="none" rtlCol="0">
            <a:spAutoFit/>
          </a:bodyPr>
          <a:lstStyle/>
          <a:p>
            <a:pPr algn="ctr" eaLnBrk="1" fontAlgn="auto" hangingPunct="1">
              <a:spcAft>
                <a:spcPts val="0"/>
              </a:spcAft>
              <a:buFont typeface="Arial" panose="020B0604020202020204" pitchFamily="34" charset="0"/>
              <a:buNone/>
              <a:defRPr/>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pic>
        <p:nvPicPr>
          <p:cNvPr id="174088" name="Picture 7">
            <a:extLst>
              <a:ext uri="{FF2B5EF4-FFF2-40B4-BE49-F238E27FC236}">
                <a16:creationId xmlns="" xmlns:a16="http://schemas.microsoft.com/office/drawing/2014/main" id="{FA8F95A5-B36C-4E5F-B73A-84A6A719DA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Content Placeholder 8" descr="qs3.PNG"/>
          <p:cNvPicPr>
            <a:picLocks noGrp="1" noChangeAspect="1"/>
          </p:cNvPicPr>
          <p:nvPr>
            <p:ph idx="1"/>
          </p:nvPr>
        </p:nvPicPr>
        <p:blipFill>
          <a:blip r:embed="rId2" cstate="print"/>
          <a:srcRect/>
          <a:stretch>
            <a:fillRect/>
          </a:stretch>
        </p:blipFill>
        <p:spPr>
          <a:xfrm>
            <a:off x="1268730" y="1680210"/>
            <a:ext cx="7418070" cy="3693081"/>
          </a:xfrm>
        </p:spPr>
      </p:pic>
      <p:sp>
        <p:nvSpPr>
          <p:cNvPr id="4" name="Date Placeholder 3"/>
          <p:cNvSpPr>
            <a:spLocks noGrp="1"/>
          </p:cNvSpPr>
          <p:nvPr>
            <p:ph type="dt" sz="quarter" idx="10"/>
          </p:nvPr>
        </p:nvSpPr>
        <p:spPr/>
        <p:txBody>
          <a:bodyPr/>
          <a:lstStyle/>
          <a:p>
            <a:pPr>
              <a:defRPr/>
            </a:pPr>
            <a:fld id="{BEC2BF4B-523F-42C6-B606-9CA6B5DA1652}" type="datetime1">
              <a:rPr lang="en-US" smtClean="0"/>
              <a:t>10/12/2023</a:t>
            </a:fld>
            <a:endParaRPr lang="en-US"/>
          </a:p>
        </p:txBody>
      </p:sp>
      <p:sp>
        <p:nvSpPr>
          <p:cNvPr id="5" name="Footer Placeholder 4"/>
          <p:cNvSpPr>
            <a:spLocks noGrp="1"/>
          </p:cNvSpPr>
          <p:nvPr>
            <p:ph type="ftr" sz="quarter" idx="11"/>
          </p:nvPr>
        </p:nvSpPr>
        <p:spPr/>
        <p:txBody>
          <a:bodyPr/>
          <a:lstStyle/>
          <a:p>
            <a:pPr>
              <a:defRPr/>
            </a:pPr>
            <a:r>
              <a:rPr lang="pt-BR" smtClean="0"/>
              <a:t>Sana Anjum      DBMS             Unit-3</a:t>
            </a:r>
            <a:endParaRPr lang="en-US" dirty="0"/>
          </a:p>
        </p:txBody>
      </p:sp>
      <p:sp>
        <p:nvSpPr>
          <p:cNvPr id="6" name="Slide Number Placeholder 5"/>
          <p:cNvSpPr>
            <a:spLocks noGrp="1"/>
          </p:cNvSpPr>
          <p:nvPr>
            <p:ph type="sldNum" sz="quarter" idx="12"/>
          </p:nvPr>
        </p:nvSpPr>
        <p:spPr/>
        <p:txBody>
          <a:bodyPr/>
          <a:lstStyle/>
          <a:p>
            <a:pPr>
              <a:defRPr/>
            </a:pPr>
            <a:fld id="{A26AD7ED-71CA-4DDB-8729-23CC94AC1DD4}" type="slidenum">
              <a:rPr lang="en-US"/>
              <a:pPr>
                <a:defRPr/>
              </a:pPr>
              <a:t>18</a:t>
            </a:fld>
            <a:endParaRPr lang="en-US"/>
          </a:p>
        </p:txBody>
      </p:sp>
      <p:sp>
        <p:nvSpPr>
          <p:cNvPr id="7" name="Title 1"/>
          <p:cNvSpPr txBox="1">
            <a:spLocks noGrp="1"/>
          </p:cNvSpPr>
          <p:nvPr>
            <p:ph type="title"/>
          </p:nvPr>
        </p:nvSpPr>
        <p:spPr>
          <a:xfrm>
            <a:off x="1253490" y="857250"/>
            <a:ext cx="7890510" cy="514350"/>
          </a:xfrm>
        </p:spPr>
        <p:style>
          <a:lnRef idx="1">
            <a:schemeClr val="accent5"/>
          </a:lnRef>
          <a:fillRef idx="2">
            <a:schemeClr val="accent5"/>
          </a:fillRef>
          <a:effectRef idx="1">
            <a:schemeClr val="accent5"/>
          </a:effectRef>
          <a:fontRef idx="minor">
            <a:schemeClr val="dk1"/>
          </a:fontRef>
        </p:style>
        <p:txBody>
          <a:bodyPr vert="horz" wrap="square" lIns="51435" tIns="25718" rIns="51435" bIns="25718" numCol="1" rtlCol="0" anchor="ctr" anchorCtr="0" compatLnSpc="1">
            <a:prstTxWarp prst="textNoShape">
              <a:avLst/>
            </a:prstTxWarp>
            <a:normAutofit/>
          </a:bodyPr>
          <a:lstStyle/>
          <a:p>
            <a:pPr defTabSz="744573" eaLnBrk="1" fontAlgn="auto" hangingPunct="1">
              <a:spcAft>
                <a:spcPts val="0"/>
              </a:spcAft>
              <a:defRPr/>
            </a:pPr>
            <a:r>
              <a:rPr lang="en-US" sz="1800" b="1" dirty="0">
                <a:solidFill>
                  <a:schemeClr val="tx1"/>
                </a:solidFill>
                <a:latin typeface="Times New Roman" panose="02020603050405020304" pitchFamily="18" charset="0"/>
                <a:cs typeface="Times New Roman" panose="02020603050405020304" pitchFamily="18" charset="0"/>
              </a:rPr>
              <a:t>End Semester Question Paper Template</a:t>
            </a:r>
          </a:p>
        </p:txBody>
      </p:sp>
      <p:pic>
        <p:nvPicPr>
          <p:cNvPr id="18439" name="Picture 9" descr="NIET LOGO.jpg"/>
          <p:cNvPicPr>
            <a:picLocks noChangeAspect="1"/>
          </p:cNvPicPr>
          <p:nvPr/>
        </p:nvPicPr>
        <p:blipFill>
          <a:blip r:embed="rId3" cstate="print"/>
          <a:srcRect/>
          <a:stretch>
            <a:fillRect/>
          </a:stretch>
        </p:blipFill>
        <p:spPr bwMode="auto">
          <a:xfrm>
            <a:off x="1" y="838200"/>
            <a:ext cx="1051559" cy="61341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2C8EDC4-910E-48B0-88F8-3535B8AD08D7}" type="datetime1">
              <a:rPr lang="en-US" smtClean="0"/>
              <a:t>10/12/2023</a:t>
            </a:fld>
            <a:endParaRPr lang="en-US"/>
          </a:p>
        </p:txBody>
      </p:sp>
      <p:sp>
        <p:nvSpPr>
          <p:cNvPr id="5" name="Footer Placeholder 4"/>
          <p:cNvSpPr>
            <a:spLocks noGrp="1"/>
          </p:cNvSpPr>
          <p:nvPr>
            <p:ph type="ftr" sz="quarter" idx="11"/>
          </p:nvPr>
        </p:nvSpPr>
        <p:spPr/>
        <p:txBody>
          <a:bodyPr/>
          <a:lstStyle/>
          <a:p>
            <a:pPr>
              <a:defRPr/>
            </a:pPr>
            <a:r>
              <a:rPr lang="pt-BR" smtClean="0"/>
              <a:t>Sana Anjum      DBMS             Unit-3</a:t>
            </a:r>
            <a:endParaRPr lang="en-US" dirty="0"/>
          </a:p>
        </p:txBody>
      </p:sp>
      <p:sp>
        <p:nvSpPr>
          <p:cNvPr id="6" name="Slide Number Placeholder 5"/>
          <p:cNvSpPr>
            <a:spLocks noGrp="1"/>
          </p:cNvSpPr>
          <p:nvPr>
            <p:ph type="sldNum" sz="quarter" idx="12"/>
          </p:nvPr>
        </p:nvSpPr>
        <p:spPr/>
        <p:txBody>
          <a:bodyPr/>
          <a:lstStyle/>
          <a:p>
            <a:pPr>
              <a:defRPr/>
            </a:pPr>
            <a:fld id="{2AC2266B-7852-4AD6-A9A1-231440411959}" type="slidenum">
              <a:rPr lang="en-US"/>
              <a:pPr>
                <a:defRPr/>
              </a:pPr>
              <a:t>19</a:t>
            </a:fld>
            <a:endParaRPr lang="en-US"/>
          </a:p>
        </p:txBody>
      </p:sp>
      <p:sp>
        <p:nvSpPr>
          <p:cNvPr id="7" name="Title 1"/>
          <p:cNvSpPr txBox="1">
            <a:spLocks noGrp="1"/>
          </p:cNvSpPr>
          <p:nvPr>
            <p:ph type="title"/>
          </p:nvPr>
        </p:nvSpPr>
        <p:spPr>
          <a:xfrm>
            <a:off x="1154430" y="842962"/>
            <a:ext cx="7999095" cy="528638"/>
          </a:xfrm>
        </p:spPr>
        <p:style>
          <a:lnRef idx="1">
            <a:schemeClr val="accent5"/>
          </a:lnRef>
          <a:fillRef idx="2">
            <a:schemeClr val="accent5"/>
          </a:fillRef>
          <a:effectRef idx="1">
            <a:schemeClr val="accent5"/>
          </a:effectRef>
          <a:fontRef idx="minor">
            <a:schemeClr val="dk1"/>
          </a:fontRef>
        </p:style>
        <p:txBody>
          <a:bodyPr vert="horz" wrap="square" lIns="51435" tIns="25718" rIns="51435" bIns="25718" numCol="1" rtlCol="0" anchor="ctr" anchorCtr="0" compatLnSpc="1">
            <a:prstTxWarp prst="textNoShape">
              <a:avLst/>
            </a:prstTxWarp>
            <a:normAutofit/>
          </a:bodyPr>
          <a:lstStyle/>
          <a:p>
            <a:pPr defTabSz="744573" eaLnBrk="1" fontAlgn="auto" hangingPunct="1">
              <a:spcAft>
                <a:spcPts val="0"/>
              </a:spcAft>
              <a:defRPr/>
            </a:pPr>
            <a:r>
              <a:rPr lang="en-US" sz="1800" b="1" dirty="0">
                <a:latin typeface="Times New Roman" panose="02020603050405020304" pitchFamily="18" charset="0"/>
                <a:cs typeface="Times New Roman" panose="02020603050405020304" pitchFamily="18" charset="0"/>
              </a:rPr>
              <a:t>End Semester Question Paper Template</a:t>
            </a:r>
            <a:endParaRPr lang="en-US" sz="1800" b="1" dirty="0">
              <a:solidFill>
                <a:schemeClr val="tx1"/>
              </a:solidFill>
              <a:latin typeface="Times New Roman" panose="02020603050405020304" pitchFamily="18" charset="0"/>
              <a:cs typeface="Times New Roman" panose="02020603050405020304" pitchFamily="18" charset="0"/>
            </a:endParaRPr>
          </a:p>
        </p:txBody>
      </p:sp>
      <p:pic>
        <p:nvPicPr>
          <p:cNvPr id="19462" name="Content Placeholder 10" descr="qs5.PNG"/>
          <p:cNvPicPr>
            <a:picLocks noGrp="1" noChangeAspect="1"/>
          </p:cNvPicPr>
          <p:nvPr>
            <p:ph idx="1"/>
          </p:nvPr>
        </p:nvPicPr>
        <p:blipFill>
          <a:blip r:embed="rId2" cstate="print"/>
          <a:srcRect/>
          <a:stretch>
            <a:fillRect/>
          </a:stretch>
        </p:blipFill>
        <p:spPr>
          <a:xfrm>
            <a:off x="1234440" y="1737360"/>
            <a:ext cx="7452360" cy="3215640"/>
          </a:xfrm>
        </p:spPr>
      </p:pic>
      <p:pic>
        <p:nvPicPr>
          <p:cNvPr id="19463" name="Picture 2" descr="C:\Users\admin\Desktop\LOGONIET.png"/>
          <p:cNvPicPr>
            <a:picLocks noChangeAspect="1" noChangeArrowheads="1"/>
          </p:cNvPicPr>
          <p:nvPr/>
        </p:nvPicPr>
        <p:blipFill>
          <a:blip r:embed="rId3" cstate="print"/>
          <a:srcRect/>
          <a:stretch>
            <a:fillRect/>
          </a:stretch>
        </p:blipFill>
        <p:spPr bwMode="auto">
          <a:xfrm>
            <a:off x="0" y="857251"/>
            <a:ext cx="925830" cy="50292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91" y="858442"/>
            <a:ext cx="7852410" cy="501728"/>
          </a:xfrm>
        </p:spPr>
        <p:style>
          <a:lnRef idx="1">
            <a:schemeClr val="accent5"/>
          </a:lnRef>
          <a:fillRef idx="2">
            <a:schemeClr val="accent5"/>
          </a:fillRef>
          <a:effectRef idx="1">
            <a:schemeClr val="accent5"/>
          </a:effectRef>
          <a:fontRef idx="minor">
            <a:schemeClr val="dk1"/>
          </a:fontRef>
        </p:style>
        <p:txBody>
          <a:bodyPr rtlCol="0">
            <a:noAutofit/>
          </a:bodyPr>
          <a:lstStyle/>
          <a:p>
            <a:pPr algn="ctr">
              <a:defRPr/>
            </a:pPr>
            <a:r>
              <a:rPr lang="en-US" sz="1800" b="1" dirty="0">
                <a:latin typeface="Times New Roman" pitchFamily="18" charset="0"/>
                <a:cs typeface="Times New Roman" pitchFamily="18" charset="0"/>
              </a:rPr>
              <a:t>Syllabus</a:t>
            </a:r>
            <a:endParaRPr lang="en-IN" sz="1800" b="1" dirty="0">
              <a:latin typeface="Times New Roman" pitchFamily="18" charset="0"/>
              <a:cs typeface="Times New Roman" pitchFamily="18" charset="0"/>
            </a:endParaRPr>
          </a:p>
        </p:txBody>
      </p:sp>
      <p:sp>
        <p:nvSpPr>
          <p:cNvPr id="41989" name="Slide Number Placeholder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080DAC4-A44D-453B-9B7B-A690F551AC1B}" type="slidenum">
              <a:rPr lang="en-US" smtClean="0">
                <a:solidFill>
                  <a:srgbClr val="898989"/>
                </a:solidFill>
              </a:rPr>
              <a:pPr/>
              <a:t>2</a:t>
            </a:fld>
            <a:endParaRPr lang="en-US">
              <a:solidFill>
                <a:srgbClr val="898989"/>
              </a:solidFill>
            </a:endParaRPr>
          </a:p>
        </p:txBody>
      </p:sp>
      <p:sp>
        <p:nvSpPr>
          <p:cNvPr id="41990" name="Date Placeholder 6"/>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fld id="{7B3BCE53-AB8A-4EDF-B254-785EE95B9E20}" type="datetime1">
              <a:rPr lang="en-US" smtClean="0">
                <a:solidFill>
                  <a:srgbClr val="898989"/>
                </a:solidFill>
              </a:rPr>
              <a:t>10/12/2023</a:t>
            </a:fld>
            <a:endParaRPr lang="en-US">
              <a:solidFill>
                <a:srgbClr val="898989"/>
              </a:solidFill>
            </a:endParaRPr>
          </a:p>
        </p:txBody>
      </p:sp>
      <p:pic>
        <p:nvPicPr>
          <p:cNvPr id="41991" name="Picture 14" descr="NIET"/>
          <p:cNvPicPr>
            <a:picLocks noChangeAspect="1" noChangeArrowheads="1"/>
          </p:cNvPicPr>
          <p:nvPr/>
        </p:nvPicPr>
        <p:blipFill>
          <a:blip r:embed="rId2" cstate="print"/>
          <a:srcRect/>
          <a:stretch>
            <a:fillRect/>
          </a:stretch>
        </p:blipFill>
        <p:spPr bwMode="auto">
          <a:xfrm>
            <a:off x="0" y="857251"/>
            <a:ext cx="1062990" cy="502919"/>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r>
              <a:rPr lang="en-US" smtClean="0"/>
              <a:t>Sana Anjum      DBMS             Unit-3</a:t>
            </a:r>
            <a:endParaRPr lang="en-US"/>
          </a:p>
        </p:txBody>
      </p:sp>
      <p:pic>
        <p:nvPicPr>
          <p:cNvPr id="8" name="Picture 7" descr="Photo 2.JPG"/>
          <p:cNvPicPr>
            <a:picLocks noChangeAspect="1"/>
          </p:cNvPicPr>
          <p:nvPr/>
        </p:nvPicPr>
        <p:blipFill>
          <a:blip r:embed="rId3" cstate="print"/>
          <a:stretch>
            <a:fillRect/>
          </a:stretch>
        </p:blipFill>
        <p:spPr>
          <a:xfrm>
            <a:off x="1268731" y="1485900"/>
            <a:ext cx="6766560" cy="400407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91C3E97-E69F-466A-B283-A49A008F2F18}" type="datetime1">
              <a:rPr lang="en-US" smtClean="0"/>
              <a:t>10/12/2023</a:t>
            </a:fld>
            <a:endParaRPr lang="en-US"/>
          </a:p>
        </p:txBody>
      </p:sp>
      <p:sp>
        <p:nvSpPr>
          <p:cNvPr id="5" name="Footer Placeholder 4"/>
          <p:cNvSpPr>
            <a:spLocks noGrp="1"/>
          </p:cNvSpPr>
          <p:nvPr>
            <p:ph type="ftr" sz="quarter" idx="11"/>
          </p:nvPr>
        </p:nvSpPr>
        <p:spPr/>
        <p:txBody>
          <a:bodyPr/>
          <a:lstStyle/>
          <a:p>
            <a:pPr>
              <a:defRPr/>
            </a:pPr>
            <a:r>
              <a:rPr lang="pt-BR" smtClean="0"/>
              <a:t>Sana Anjum      DBMS             Unit-3</a:t>
            </a:r>
            <a:endParaRPr lang="en-US" dirty="0"/>
          </a:p>
        </p:txBody>
      </p:sp>
      <p:sp>
        <p:nvSpPr>
          <p:cNvPr id="6" name="Slide Number Placeholder 5"/>
          <p:cNvSpPr>
            <a:spLocks noGrp="1"/>
          </p:cNvSpPr>
          <p:nvPr>
            <p:ph type="sldNum" sz="quarter" idx="12"/>
          </p:nvPr>
        </p:nvSpPr>
        <p:spPr/>
        <p:txBody>
          <a:bodyPr/>
          <a:lstStyle/>
          <a:p>
            <a:pPr>
              <a:defRPr/>
            </a:pPr>
            <a:fld id="{A56E397A-5450-4C87-946C-5E3D34175F99}" type="slidenum">
              <a:rPr lang="en-US"/>
              <a:pPr>
                <a:defRPr/>
              </a:pPr>
              <a:t>20</a:t>
            </a:fld>
            <a:endParaRPr lang="en-US"/>
          </a:p>
        </p:txBody>
      </p:sp>
      <p:sp>
        <p:nvSpPr>
          <p:cNvPr id="7" name="Title 1"/>
          <p:cNvSpPr txBox="1">
            <a:spLocks noGrp="1"/>
          </p:cNvSpPr>
          <p:nvPr>
            <p:ph type="title"/>
          </p:nvPr>
        </p:nvSpPr>
        <p:spPr>
          <a:xfrm>
            <a:off x="1131570" y="838200"/>
            <a:ext cx="8012430" cy="510540"/>
          </a:xfrm>
        </p:spPr>
        <p:style>
          <a:lnRef idx="1">
            <a:schemeClr val="accent5"/>
          </a:lnRef>
          <a:fillRef idx="2">
            <a:schemeClr val="accent5"/>
          </a:fillRef>
          <a:effectRef idx="1">
            <a:schemeClr val="accent5"/>
          </a:effectRef>
          <a:fontRef idx="minor">
            <a:schemeClr val="dk1"/>
          </a:fontRef>
        </p:style>
        <p:txBody>
          <a:bodyPr vert="horz" wrap="square" lIns="51435" tIns="25718" rIns="51435" bIns="25718" numCol="1" rtlCol="0" anchor="ctr" anchorCtr="0" compatLnSpc="1">
            <a:prstTxWarp prst="textNoShape">
              <a:avLst/>
            </a:prstTxWarp>
            <a:normAutofit/>
          </a:bodyPr>
          <a:lstStyle/>
          <a:p>
            <a:pPr defTabSz="744573" eaLnBrk="1" fontAlgn="auto" hangingPunct="1">
              <a:spcAft>
                <a:spcPts val="0"/>
              </a:spcAft>
              <a:defRPr/>
            </a:pPr>
            <a:r>
              <a:rPr lang="en-US" sz="1800" b="1" dirty="0">
                <a:latin typeface="Times New Roman" panose="02020603050405020304" pitchFamily="18" charset="0"/>
                <a:cs typeface="Times New Roman" panose="02020603050405020304" pitchFamily="18" charset="0"/>
              </a:rPr>
              <a:t>End Semester Question Paper Template</a:t>
            </a:r>
            <a:endParaRPr lang="en-US" sz="1800" b="1" dirty="0">
              <a:solidFill>
                <a:schemeClr val="tx1"/>
              </a:solidFill>
              <a:latin typeface="Times New Roman" panose="02020603050405020304" pitchFamily="18" charset="0"/>
              <a:cs typeface="Times New Roman" panose="02020603050405020304" pitchFamily="18" charset="0"/>
            </a:endParaRPr>
          </a:p>
        </p:txBody>
      </p:sp>
      <p:pic>
        <p:nvPicPr>
          <p:cNvPr id="20486" name="Content Placeholder 12" descr="qs6.PNG"/>
          <p:cNvPicPr>
            <a:picLocks noGrp="1" noChangeAspect="1"/>
          </p:cNvPicPr>
          <p:nvPr>
            <p:ph idx="1"/>
          </p:nvPr>
        </p:nvPicPr>
        <p:blipFill>
          <a:blip r:embed="rId2" cstate="print"/>
          <a:srcRect/>
          <a:stretch>
            <a:fillRect/>
          </a:stretch>
        </p:blipFill>
        <p:spPr>
          <a:xfrm>
            <a:off x="1120140" y="1703070"/>
            <a:ext cx="7566660" cy="3222547"/>
          </a:xfrm>
        </p:spPr>
      </p:pic>
      <p:pic>
        <p:nvPicPr>
          <p:cNvPr id="20487" name="Picture 8" descr="NIET LOGO.jpg"/>
          <p:cNvPicPr>
            <a:picLocks noChangeAspect="1"/>
          </p:cNvPicPr>
          <p:nvPr/>
        </p:nvPicPr>
        <p:blipFill>
          <a:blip r:embed="rId3" cstate="print"/>
          <a:srcRect/>
          <a:stretch>
            <a:fillRect/>
          </a:stretch>
        </p:blipFill>
        <p:spPr bwMode="auto">
          <a:xfrm>
            <a:off x="0" y="838200"/>
            <a:ext cx="1028700" cy="60317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E17B008-6A3F-4EE2-9C6D-977AB1B2BB70}" type="datetime1">
              <a:rPr lang="en-US" smtClean="0"/>
              <a:t>10/12/2023</a:t>
            </a:fld>
            <a:endParaRPr lang="en-US"/>
          </a:p>
        </p:txBody>
      </p:sp>
      <p:sp>
        <p:nvSpPr>
          <p:cNvPr id="5" name="Footer Placeholder 4"/>
          <p:cNvSpPr>
            <a:spLocks noGrp="1"/>
          </p:cNvSpPr>
          <p:nvPr>
            <p:ph type="ftr" sz="quarter" idx="11"/>
          </p:nvPr>
        </p:nvSpPr>
        <p:spPr/>
        <p:txBody>
          <a:bodyPr/>
          <a:lstStyle/>
          <a:p>
            <a:pPr>
              <a:defRPr/>
            </a:pPr>
            <a:r>
              <a:rPr lang="pt-BR" smtClean="0"/>
              <a:t>Sana Anjum      DBMS             Unit-3</a:t>
            </a:r>
            <a:endParaRPr lang="en-US" dirty="0"/>
          </a:p>
        </p:txBody>
      </p:sp>
      <p:sp>
        <p:nvSpPr>
          <p:cNvPr id="6" name="Slide Number Placeholder 5"/>
          <p:cNvSpPr>
            <a:spLocks noGrp="1"/>
          </p:cNvSpPr>
          <p:nvPr>
            <p:ph type="sldNum" sz="quarter" idx="12"/>
          </p:nvPr>
        </p:nvSpPr>
        <p:spPr/>
        <p:txBody>
          <a:bodyPr/>
          <a:lstStyle/>
          <a:p>
            <a:pPr>
              <a:defRPr/>
            </a:pPr>
            <a:fld id="{40931843-8F78-47B8-8A5D-924878CD785C}" type="slidenum">
              <a:rPr lang="en-US"/>
              <a:pPr>
                <a:defRPr/>
              </a:pPr>
              <a:t>21</a:t>
            </a:fld>
            <a:endParaRPr lang="en-US"/>
          </a:p>
        </p:txBody>
      </p:sp>
      <p:sp>
        <p:nvSpPr>
          <p:cNvPr id="7" name="Title 1"/>
          <p:cNvSpPr txBox="1">
            <a:spLocks noGrp="1"/>
          </p:cNvSpPr>
          <p:nvPr>
            <p:ph type="title"/>
          </p:nvPr>
        </p:nvSpPr>
        <p:spPr>
          <a:xfrm>
            <a:off x="1188720" y="822722"/>
            <a:ext cx="7955280" cy="514589"/>
          </a:xfrm>
        </p:spPr>
        <p:style>
          <a:lnRef idx="1">
            <a:schemeClr val="accent5"/>
          </a:lnRef>
          <a:fillRef idx="2">
            <a:schemeClr val="accent5"/>
          </a:fillRef>
          <a:effectRef idx="1">
            <a:schemeClr val="accent5"/>
          </a:effectRef>
          <a:fontRef idx="minor">
            <a:schemeClr val="dk1"/>
          </a:fontRef>
        </p:style>
        <p:txBody>
          <a:bodyPr vert="horz" wrap="square" lIns="51435" tIns="25718" rIns="51435" bIns="25718" numCol="1" rtlCol="0" anchor="ctr" anchorCtr="0" compatLnSpc="1">
            <a:prstTxWarp prst="textNoShape">
              <a:avLst/>
            </a:prstTxWarp>
            <a:normAutofit/>
          </a:bodyPr>
          <a:lstStyle/>
          <a:p>
            <a:pPr defTabSz="744573" eaLnBrk="1" fontAlgn="auto" hangingPunct="1">
              <a:spcAft>
                <a:spcPts val="0"/>
              </a:spcAft>
              <a:defRPr/>
            </a:pPr>
            <a:r>
              <a:rPr lang="en-US" sz="1800" b="1" dirty="0">
                <a:latin typeface="Times New Roman" panose="02020603050405020304" pitchFamily="18" charset="0"/>
                <a:cs typeface="Times New Roman" panose="02020603050405020304" pitchFamily="18" charset="0"/>
              </a:rPr>
              <a:t>End Semester Question Paper Template</a:t>
            </a:r>
            <a:endParaRPr lang="en-US" sz="1800" b="1" dirty="0">
              <a:solidFill>
                <a:schemeClr val="tx1"/>
              </a:solidFill>
              <a:latin typeface="Times New Roman" panose="02020603050405020304" pitchFamily="18" charset="0"/>
              <a:cs typeface="Times New Roman" panose="02020603050405020304" pitchFamily="18" charset="0"/>
            </a:endParaRPr>
          </a:p>
        </p:txBody>
      </p:sp>
      <p:pic>
        <p:nvPicPr>
          <p:cNvPr id="21510" name="Content Placeholder 10" descr="qs7.PNG"/>
          <p:cNvPicPr>
            <a:picLocks noGrp="1" noChangeAspect="1"/>
          </p:cNvPicPr>
          <p:nvPr>
            <p:ph idx="1"/>
          </p:nvPr>
        </p:nvPicPr>
        <p:blipFill>
          <a:blip r:embed="rId2" cstate="print"/>
          <a:srcRect/>
          <a:stretch>
            <a:fillRect/>
          </a:stretch>
        </p:blipFill>
        <p:spPr>
          <a:xfrm>
            <a:off x="1245870" y="1737361"/>
            <a:ext cx="7440930" cy="3203735"/>
          </a:xfrm>
        </p:spPr>
      </p:pic>
      <p:pic>
        <p:nvPicPr>
          <p:cNvPr id="8" name="Picture 6">
            <a:extLst>
              <a:ext uri="{FF2B5EF4-FFF2-40B4-BE49-F238E27FC236}">
                <a16:creationId xmlns="" xmlns:a16="http://schemas.microsoft.com/office/drawing/2014/main" id="{8F647A40-56F3-42FC-8B22-A935E59EADE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57251"/>
            <a:ext cx="1028700" cy="58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4D58298-F87E-4FE7-8D0E-01D3E0690A26}" type="datetime1">
              <a:rPr lang="en-US" smtClean="0"/>
              <a:t>10/12/2023</a:t>
            </a:fld>
            <a:endParaRPr lang="en-US"/>
          </a:p>
        </p:txBody>
      </p:sp>
      <p:sp>
        <p:nvSpPr>
          <p:cNvPr id="5" name="Footer Placeholder 4"/>
          <p:cNvSpPr>
            <a:spLocks noGrp="1"/>
          </p:cNvSpPr>
          <p:nvPr>
            <p:ph type="ftr" sz="quarter" idx="11"/>
          </p:nvPr>
        </p:nvSpPr>
        <p:spPr/>
        <p:txBody>
          <a:bodyPr/>
          <a:lstStyle/>
          <a:p>
            <a:pPr>
              <a:defRPr/>
            </a:pPr>
            <a:r>
              <a:rPr lang="pt-BR" smtClean="0"/>
              <a:t>Sana Anjum      DBMS             Unit-3</a:t>
            </a:r>
            <a:endParaRPr lang="en-US" dirty="0"/>
          </a:p>
        </p:txBody>
      </p:sp>
      <p:sp>
        <p:nvSpPr>
          <p:cNvPr id="6" name="Slide Number Placeholder 5"/>
          <p:cNvSpPr>
            <a:spLocks noGrp="1"/>
          </p:cNvSpPr>
          <p:nvPr>
            <p:ph type="sldNum" sz="quarter" idx="12"/>
          </p:nvPr>
        </p:nvSpPr>
        <p:spPr/>
        <p:txBody>
          <a:bodyPr/>
          <a:lstStyle/>
          <a:p>
            <a:pPr>
              <a:defRPr/>
            </a:pPr>
            <a:fld id="{744B212A-A8DC-4405-8EDA-C11348BBEB31}" type="slidenum">
              <a:rPr lang="en-US"/>
              <a:pPr>
                <a:defRPr/>
              </a:pPr>
              <a:t>22</a:t>
            </a:fld>
            <a:endParaRPr lang="en-US"/>
          </a:p>
        </p:txBody>
      </p:sp>
      <p:sp>
        <p:nvSpPr>
          <p:cNvPr id="7" name="Title 1"/>
          <p:cNvSpPr txBox="1">
            <a:spLocks noGrp="1"/>
          </p:cNvSpPr>
          <p:nvPr>
            <p:ph type="title"/>
          </p:nvPr>
        </p:nvSpPr>
        <p:spPr>
          <a:xfrm>
            <a:off x="1188720" y="857250"/>
            <a:ext cx="7955280" cy="525780"/>
          </a:xfrm>
        </p:spPr>
        <p:style>
          <a:lnRef idx="1">
            <a:schemeClr val="accent5"/>
          </a:lnRef>
          <a:fillRef idx="2">
            <a:schemeClr val="accent5"/>
          </a:fillRef>
          <a:effectRef idx="1">
            <a:schemeClr val="accent5"/>
          </a:effectRef>
          <a:fontRef idx="minor">
            <a:schemeClr val="dk1"/>
          </a:fontRef>
        </p:style>
        <p:txBody>
          <a:bodyPr vert="horz" wrap="square" lIns="51435" tIns="25718" rIns="51435" bIns="25718" numCol="1" rtlCol="0" anchor="ctr" anchorCtr="0" compatLnSpc="1">
            <a:prstTxWarp prst="textNoShape">
              <a:avLst/>
            </a:prstTxWarp>
            <a:normAutofit/>
          </a:bodyPr>
          <a:lstStyle/>
          <a:p>
            <a:pPr defTabSz="744573" eaLnBrk="1" fontAlgn="auto" hangingPunct="1">
              <a:spcAft>
                <a:spcPts val="0"/>
              </a:spcAft>
              <a:defRPr/>
            </a:pPr>
            <a:r>
              <a:rPr lang="en-US" sz="1800" b="1" dirty="0">
                <a:latin typeface="Times New Roman" panose="02020603050405020304" pitchFamily="18" charset="0"/>
                <a:cs typeface="Times New Roman" panose="02020603050405020304" pitchFamily="18" charset="0"/>
              </a:rPr>
              <a:t>End Semester Question Paper Template</a:t>
            </a:r>
            <a:endParaRPr lang="en-US" sz="1800" b="1" dirty="0">
              <a:solidFill>
                <a:schemeClr val="tx1"/>
              </a:solidFill>
              <a:latin typeface="Times New Roman" panose="02020603050405020304" pitchFamily="18" charset="0"/>
              <a:cs typeface="Times New Roman" panose="02020603050405020304" pitchFamily="18" charset="0"/>
            </a:endParaRPr>
          </a:p>
        </p:txBody>
      </p:sp>
      <p:pic>
        <p:nvPicPr>
          <p:cNvPr id="22535" name="Content Placeholder 10" descr="qs9.PNG"/>
          <p:cNvPicPr>
            <a:picLocks noGrp="1" noChangeAspect="1"/>
          </p:cNvPicPr>
          <p:nvPr>
            <p:ph idx="1"/>
          </p:nvPr>
        </p:nvPicPr>
        <p:blipFill>
          <a:blip r:embed="rId2" cstate="print"/>
          <a:srcRect/>
          <a:stretch>
            <a:fillRect/>
          </a:stretch>
        </p:blipFill>
        <p:spPr>
          <a:xfrm>
            <a:off x="1143000" y="1794511"/>
            <a:ext cx="7543800" cy="3519251"/>
          </a:xfrm>
        </p:spPr>
      </p:pic>
      <p:pic>
        <p:nvPicPr>
          <p:cNvPr id="9" name="Picture 6">
            <a:extLst>
              <a:ext uri="{FF2B5EF4-FFF2-40B4-BE49-F238E27FC236}">
                <a16:creationId xmlns="" xmlns:a16="http://schemas.microsoft.com/office/drawing/2014/main" id="{8F647A40-56F3-42FC-8B22-A935E59EADE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57251"/>
            <a:ext cx="1028700" cy="58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FAAF4E6-95E1-4386-80F8-F705F8C177C7}"/>
              </a:ext>
            </a:extLst>
          </p:cNvPr>
          <p:cNvSpPr>
            <a:spLocks noGrp="1"/>
          </p:cNvSpPr>
          <p:nvPr>
            <p:ph type="dt" sz="quarter" idx="10"/>
          </p:nvPr>
        </p:nvSpPr>
        <p:spPr/>
        <p:txBody>
          <a:bodyPr/>
          <a:lstStyle/>
          <a:p>
            <a:pPr>
              <a:defRPr/>
            </a:pPr>
            <a:fld id="{80771A46-F0E3-4942-92EE-D880CB0977D5}" type="datetime1">
              <a:rPr lang="en-US" smtClean="0"/>
              <a:t>10/12/2023</a:t>
            </a:fld>
            <a:endParaRPr lang="en-US"/>
          </a:p>
        </p:txBody>
      </p:sp>
      <p:sp>
        <p:nvSpPr>
          <p:cNvPr id="3" name="Footer Placeholder 2">
            <a:extLst>
              <a:ext uri="{FF2B5EF4-FFF2-40B4-BE49-F238E27FC236}">
                <a16:creationId xmlns="" xmlns:a16="http://schemas.microsoft.com/office/drawing/2014/main" id="{92DB4867-AFEE-44BA-907B-D2CB70010553}"/>
              </a:ext>
            </a:extLst>
          </p:cNvPr>
          <p:cNvSpPr>
            <a:spLocks noGrp="1"/>
          </p:cNvSpPr>
          <p:nvPr>
            <p:ph type="ftr" sz="quarter" idx="11"/>
          </p:nvPr>
        </p:nvSpPr>
        <p:spPr/>
        <p:txBody>
          <a:bodyPr/>
          <a:lstStyle/>
          <a:p>
            <a:pPr>
              <a:defRPr/>
            </a:pPr>
            <a:r>
              <a:rPr lang="en-IN" smtClean="0"/>
              <a:t>Sana Anjum      DBMS             Unit-3</a:t>
            </a:r>
            <a:endParaRPr lang="en-US"/>
          </a:p>
        </p:txBody>
      </p:sp>
      <p:sp>
        <p:nvSpPr>
          <p:cNvPr id="27652" name="Slide Number Placeholder 3">
            <a:extLst>
              <a:ext uri="{FF2B5EF4-FFF2-40B4-BE49-F238E27FC236}">
                <a16:creationId xmlns="" xmlns:a16="http://schemas.microsoft.com/office/drawing/2014/main" id="{C5B77C01-359D-4F2B-A052-DDA25D8FD15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5ED02E-82B8-448A-A6C2-2F7B5416A7F8}" type="slidenum">
              <a:rPr lang="en-US" altLang="en-US" sz="1200" smtClean="0">
                <a:solidFill>
                  <a:srgbClr val="898989"/>
                </a:solidFill>
              </a:rPr>
              <a:pPr>
                <a:spcBef>
                  <a:spcPct val="0"/>
                </a:spcBef>
                <a:buFontTx/>
                <a:buNone/>
              </a:pPr>
              <a:t>23</a:t>
            </a:fld>
            <a:endParaRPr lang="en-US" altLang="en-US" sz="1200">
              <a:solidFill>
                <a:srgbClr val="898989"/>
              </a:solidFill>
            </a:endParaRPr>
          </a:p>
        </p:txBody>
      </p:sp>
      <p:sp>
        <p:nvSpPr>
          <p:cNvPr id="5" name="Title 1">
            <a:extLst>
              <a:ext uri="{FF2B5EF4-FFF2-40B4-BE49-F238E27FC236}">
                <a16:creationId xmlns="" xmlns:a16="http://schemas.microsoft.com/office/drawing/2014/main" id="{313C8A04-49F4-429F-9D2F-6776B2DEA2E7}"/>
              </a:ext>
            </a:extLst>
          </p:cNvPr>
          <p:cNvSpPr txBox="1">
            <a:spLocks/>
          </p:cNvSpPr>
          <p:nvPr/>
        </p:nvSpPr>
        <p:spPr>
          <a:xfrm>
            <a:off x="14478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400" b="1" dirty="0">
                <a:latin typeface="Times New Roman" panose="02020603050405020304" pitchFamily="18" charset="0"/>
                <a:cs typeface="Times New Roman" panose="02020603050405020304" pitchFamily="18" charset="0"/>
              </a:rPr>
              <a:t>Prerequisite and Recap</a:t>
            </a:r>
          </a:p>
        </p:txBody>
      </p:sp>
      <p:pic>
        <p:nvPicPr>
          <p:cNvPr id="27654" name="Picture 6">
            <a:extLst>
              <a:ext uri="{FF2B5EF4-FFF2-40B4-BE49-F238E27FC236}">
                <a16:creationId xmlns="" xmlns:a16="http://schemas.microsoft.com/office/drawing/2014/main" id="{E13C0C43-E7DE-47EE-8118-41128A73B5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Content Placeholder 2">
            <a:extLst>
              <a:ext uri="{FF2B5EF4-FFF2-40B4-BE49-F238E27FC236}">
                <a16:creationId xmlns="" xmlns:a16="http://schemas.microsoft.com/office/drawing/2014/main" id="{E9E723B4-56B4-4429-B59E-DA263808F9C3}"/>
              </a:ext>
            </a:extLst>
          </p:cNvPr>
          <p:cNvSpPr txBox="1">
            <a:spLocks/>
          </p:cNvSpPr>
          <p:nvPr/>
        </p:nvSpPr>
        <p:spPr bwMode="auto">
          <a:xfrm>
            <a:off x="533400" y="9906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r>
              <a:rPr lang="en-US" altLang="en-US" sz="2200"/>
              <a:t>A good background in DBMS fundamentals is required. </a:t>
            </a:r>
          </a:p>
          <a:p>
            <a:pPr algn="just" eaLnBrk="1" hangingPunct="1"/>
            <a:r>
              <a:rPr lang="en-US" altLang="en-US" sz="2200"/>
              <a:t>Students should be comfortable with the relational model, SQL, and the basic functions of database systems. </a:t>
            </a:r>
          </a:p>
          <a:p>
            <a:pPr algn="just" eaLnBrk="1" hangingPunct="1"/>
            <a:r>
              <a:rPr lang="en-US" altLang="en-US" sz="2200"/>
              <a:t>The proper understanding of data structures and algorithms will help you to understand the DBMS quickly.</a:t>
            </a:r>
          </a:p>
          <a:p>
            <a:pPr algn="just" eaLnBrk="1" hangingPunct="1">
              <a:buFont typeface="Arial" panose="020B0604020202020204" pitchFamily="34" charset="0"/>
              <a:buNone/>
            </a:pPr>
            <a:endParaRPr lang="en-US" altLang="en-US" sz="2200"/>
          </a:p>
          <a:p>
            <a:pPr algn="just" eaLnBrk="1" hangingPunct="1"/>
            <a:r>
              <a:rPr lang="en-US" altLang="en-US" sz="2800">
                <a:solidFill>
                  <a:srgbClr val="C00000"/>
                </a:solidFill>
              </a:rPr>
              <a:t>Recap </a:t>
            </a:r>
          </a:p>
          <a:p>
            <a:pPr lvl="1" algn="just" eaLnBrk="1" hangingPunct="1">
              <a:buFont typeface="Arial" panose="020B0604020202020204" pitchFamily="34" charset="0"/>
              <a:buNone/>
            </a:pPr>
            <a:r>
              <a:rPr lang="en-US" altLang="en-US" sz="2200"/>
              <a:t>In last unit we studied about</a:t>
            </a:r>
          </a:p>
          <a:p>
            <a:pPr lvl="2" algn="just" eaLnBrk="1" hangingPunct="1"/>
            <a:r>
              <a:rPr lang="en-US" altLang="en-US" sz="2200"/>
              <a:t>Relational Data Model</a:t>
            </a:r>
          </a:p>
          <a:p>
            <a:pPr lvl="3" algn="just" eaLnBrk="1" hangingPunct="1"/>
            <a:r>
              <a:rPr lang="en-US" altLang="en-US" sz="1800"/>
              <a:t>Relational Algebra Query</a:t>
            </a:r>
          </a:p>
          <a:p>
            <a:pPr lvl="3" algn="just" eaLnBrk="1" hangingPunct="1"/>
            <a:r>
              <a:rPr lang="en-US" altLang="en-US" sz="1800"/>
              <a:t>Relational Calculus Query</a:t>
            </a:r>
          </a:p>
          <a:p>
            <a:pPr lvl="2" algn="just" eaLnBrk="1" hangingPunct="1"/>
            <a:r>
              <a:rPr lang="en-US" altLang="en-US" sz="2200"/>
              <a:t>Structured Query Language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3B3F82B-7B77-4992-BC0D-B7E734EBD9C6}"/>
              </a:ext>
            </a:extLst>
          </p:cNvPr>
          <p:cNvSpPr>
            <a:spLocks noGrp="1"/>
          </p:cNvSpPr>
          <p:nvPr>
            <p:ph type="dt" sz="quarter" idx="10"/>
          </p:nvPr>
        </p:nvSpPr>
        <p:spPr/>
        <p:txBody>
          <a:bodyPr/>
          <a:lstStyle/>
          <a:p>
            <a:pPr>
              <a:defRPr/>
            </a:pPr>
            <a:fld id="{1DF24A20-13C5-40F3-AFB9-824860198C76}" type="datetime1">
              <a:rPr lang="en-US" smtClean="0"/>
              <a:t>10/12/2023</a:t>
            </a:fld>
            <a:endParaRPr lang="en-US"/>
          </a:p>
        </p:txBody>
      </p:sp>
      <p:sp>
        <p:nvSpPr>
          <p:cNvPr id="3" name="Footer Placeholder 2">
            <a:extLst>
              <a:ext uri="{FF2B5EF4-FFF2-40B4-BE49-F238E27FC236}">
                <a16:creationId xmlns="" xmlns:a16="http://schemas.microsoft.com/office/drawing/2014/main" id="{B519C0B4-65D6-41C0-8E08-2DAD46596D4E}"/>
              </a:ext>
            </a:extLst>
          </p:cNvPr>
          <p:cNvSpPr>
            <a:spLocks noGrp="1"/>
          </p:cNvSpPr>
          <p:nvPr>
            <p:ph type="ftr" sz="quarter" idx="11"/>
          </p:nvPr>
        </p:nvSpPr>
        <p:spPr/>
        <p:txBody>
          <a:bodyPr/>
          <a:lstStyle/>
          <a:p>
            <a:pPr>
              <a:defRPr/>
            </a:pPr>
            <a:r>
              <a:rPr lang="en-US" smtClean="0"/>
              <a:t>Sana Anjum      DBMS             Unit-3</a:t>
            </a:r>
            <a:endParaRPr lang="en-US" dirty="0"/>
          </a:p>
        </p:txBody>
      </p:sp>
      <p:sp>
        <p:nvSpPr>
          <p:cNvPr id="17412" name="Slide Number Placeholder 3">
            <a:extLst>
              <a:ext uri="{FF2B5EF4-FFF2-40B4-BE49-F238E27FC236}">
                <a16:creationId xmlns="" xmlns:a16="http://schemas.microsoft.com/office/drawing/2014/main" id="{5767BABC-59CD-40A9-B8B5-BD0ED48FBA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469E873-4FC3-4EA1-9495-B574C984D850}" type="slidenum">
              <a:rPr lang="en-US" altLang="en-US">
                <a:solidFill>
                  <a:srgbClr val="898989"/>
                </a:solidFill>
                <a:latin typeface="Calibri" panose="020F0502020204030204" pitchFamily="34" charset="0"/>
              </a:rPr>
              <a:pPr/>
              <a:t>24</a:t>
            </a:fld>
            <a:endParaRPr lang="en-US" altLang="en-US">
              <a:solidFill>
                <a:srgbClr val="898989"/>
              </a:solidFill>
              <a:latin typeface="Calibri" panose="020F0502020204030204" pitchFamily="34" charset="0"/>
            </a:endParaRPr>
          </a:p>
        </p:txBody>
      </p:sp>
      <p:sp>
        <p:nvSpPr>
          <p:cNvPr id="6" name="Title 1">
            <a:extLst>
              <a:ext uri="{FF2B5EF4-FFF2-40B4-BE49-F238E27FC236}">
                <a16:creationId xmlns="" xmlns:a16="http://schemas.microsoft.com/office/drawing/2014/main" id="{8B5B6F83-A49A-4D55-81D1-1FE53F5A999A}"/>
              </a:ext>
            </a:extLst>
          </p:cNvPr>
          <p:cNvSpPr txBox="1">
            <a:spLocks/>
          </p:cNvSpPr>
          <p:nvPr/>
        </p:nvSpPr>
        <p:spPr>
          <a:xfrm>
            <a:off x="1154430" y="857250"/>
            <a:ext cx="7989570" cy="5143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b="1" dirty="0">
                <a:latin typeface="Times New Roman" pitchFamily="18" charset="0"/>
                <a:cs typeface="Times New Roman" pitchFamily="18" charset="0"/>
              </a:rPr>
              <a:t>Brief Introduction about Subject</a:t>
            </a:r>
          </a:p>
        </p:txBody>
      </p:sp>
      <p:sp>
        <p:nvSpPr>
          <p:cNvPr id="7" name="TextBox 6">
            <a:extLst>
              <a:ext uri="{FF2B5EF4-FFF2-40B4-BE49-F238E27FC236}">
                <a16:creationId xmlns="" xmlns:a16="http://schemas.microsoft.com/office/drawing/2014/main" id="{CA4CA2E8-BD37-429E-A1B6-0D0110979742}"/>
              </a:ext>
            </a:extLst>
          </p:cNvPr>
          <p:cNvSpPr txBox="1"/>
          <p:nvPr/>
        </p:nvSpPr>
        <p:spPr>
          <a:xfrm>
            <a:off x="1177290" y="1554480"/>
            <a:ext cx="7200900" cy="3670236"/>
          </a:xfrm>
          <a:prstGeom prst="rect">
            <a:avLst/>
          </a:prstGeom>
          <a:noFill/>
        </p:spPr>
        <p:txBody>
          <a:bodyPr wrap="square">
            <a:spAutoFit/>
          </a:bodyPr>
          <a:lstStyle/>
          <a:p>
            <a:pPr algn="just">
              <a:buFont typeface="Arial" pitchFamily="34" charset="0"/>
              <a:buChar char="•"/>
              <a:defRPr/>
            </a:pPr>
            <a:r>
              <a:rPr lang="en-IN" sz="1650" dirty="0">
                <a:latin typeface="Times New Roman" pitchFamily="18" charset="0"/>
                <a:cs typeface="Times New Roman" pitchFamily="18" charset="0"/>
              </a:rPr>
              <a:t>A database management system (DBMS) refers to the technology for creating and managing databases. DBMS is a software tool to organize (create, retrieve, update, and manage) data in a database.</a:t>
            </a:r>
          </a:p>
          <a:p>
            <a:pPr algn="just">
              <a:buFont typeface="Arial" pitchFamily="34" charset="0"/>
              <a:buChar char="•"/>
              <a:defRPr/>
            </a:pPr>
            <a:r>
              <a:rPr lang="en-IN" sz="1650" dirty="0">
                <a:latin typeface="Times New Roman" pitchFamily="18" charset="0"/>
                <a:cs typeface="Times New Roman" pitchFamily="18" charset="0"/>
              </a:rPr>
              <a:t>The main aim of a DBMS is to supply a way to store up and retrieve database information that is both convenient and efficient. By data, we mean known facts that can be recorded and that have embedded meaning.</a:t>
            </a:r>
          </a:p>
          <a:p>
            <a:pPr algn="just">
              <a:buFont typeface="Arial" pitchFamily="34" charset="0"/>
              <a:buChar char="•"/>
              <a:defRPr/>
            </a:pPr>
            <a:r>
              <a:rPr lang="en-IN" sz="1650" dirty="0">
                <a:latin typeface="Times New Roman" pitchFamily="18" charset="0"/>
                <a:cs typeface="Times New Roman" pitchFamily="18" charset="0"/>
              </a:rPr>
              <a:t> Usually, people use software such as DBASE IV or V, Microsoft ACCESS, or EXCEL to store data in the form of a database. </a:t>
            </a:r>
          </a:p>
          <a:p>
            <a:pPr algn="just">
              <a:buFont typeface="Arial" pitchFamily="34" charset="0"/>
              <a:buChar char="•"/>
              <a:defRPr/>
            </a:pPr>
            <a:r>
              <a:rPr lang="en-IN" sz="1650" dirty="0">
                <a:latin typeface="Times New Roman" pitchFamily="18" charset="0"/>
                <a:cs typeface="Times New Roman" pitchFamily="18" charset="0"/>
              </a:rPr>
              <a:t>A datum is a unit of data. Meaningful data combined to form information. Hence, information is interpreted data - data provided with semantics. MS. ACCESS is one of the most common examples of database management software.</a:t>
            </a:r>
          </a:p>
          <a:p>
            <a:pPr algn="just">
              <a:defRPr/>
            </a:pPr>
            <a:endParaRPr lang="en-IN" altLang="en-US" dirty="0">
              <a:latin typeface="Times New Roman" pitchFamily="18" charset="0"/>
              <a:cs typeface="Times New Roman" pitchFamily="18" charset="0"/>
            </a:endParaRPr>
          </a:p>
          <a:p>
            <a:pPr algn="ctr">
              <a:defRPr/>
            </a:pPr>
            <a:endParaRPr lang="en-US" altLang="en-US" sz="1650" dirty="0">
              <a:cs typeface="Arial" charset="0"/>
            </a:endParaRPr>
          </a:p>
          <a:p>
            <a:pPr algn="ctr">
              <a:defRPr/>
            </a:pPr>
            <a:endParaRPr lang="en-IN" sz="1650" dirty="0">
              <a:cs typeface="Arial" charset="0"/>
            </a:endParaRPr>
          </a:p>
        </p:txBody>
      </p:sp>
      <p:pic>
        <p:nvPicPr>
          <p:cNvPr id="8" name="Picture 6">
            <a:extLst>
              <a:ext uri="{FF2B5EF4-FFF2-40B4-BE49-F238E27FC236}">
                <a16:creationId xmlns="" xmlns:a16="http://schemas.microsoft.com/office/drawing/2014/main" id="{8F647A40-56F3-42FC-8B22-A935E59EADE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57251"/>
            <a:ext cx="1028700" cy="58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3B3F82B-7B77-4992-BC0D-B7E734EBD9C6}"/>
              </a:ext>
            </a:extLst>
          </p:cNvPr>
          <p:cNvSpPr>
            <a:spLocks noGrp="1"/>
          </p:cNvSpPr>
          <p:nvPr>
            <p:ph type="dt" sz="quarter" idx="10"/>
          </p:nvPr>
        </p:nvSpPr>
        <p:spPr/>
        <p:txBody>
          <a:bodyPr/>
          <a:lstStyle/>
          <a:p>
            <a:pPr>
              <a:defRPr/>
            </a:pPr>
            <a:fld id="{E3DCFF50-9E46-4873-BFC3-A69742D441BF}" type="datetime1">
              <a:rPr lang="en-US" smtClean="0"/>
              <a:t>10/12/2023</a:t>
            </a:fld>
            <a:endParaRPr lang="en-US"/>
          </a:p>
        </p:txBody>
      </p:sp>
      <p:sp>
        <p:nvSpPr>
          <p:cNvPr id="3" name="Footer Placeholder 2">
            <a:extLst>
              <a:ext uri="{FF2B5EF4-FFF2-40B4-BE49-F238E27FC236}">
                <a16:creationId xmlns="" xmlns:a16="http://schemas.microsoft.com/office/drawing/2014/main" id="{B519C0B4-65D6-41C0-8E08-2DAD46596D4E}"/>
              </a:ext>
            </a:extLst>
          </p:cNvPr>
          <p:cNvSpPr>
            <a:spLocks noGrp="1"/>
          </p:cNvSpPr>
          <p:nvPr>
            <p:ph type="ftr" sz="quarter" idx="11"/>
          </p:nvPr>
        </p:nvSpPr>
        <p:spPr/>
        <p:txBody>
          <a:bodyPr/>
          <a:lstStyle/>
          <a:p>
            <a:pPr>
              <a:defRPr/>
            </a:pPr>
            <a:r>
              <a:rPr lang="en-US" smtClean="0"/>
              <a:t>Sana Anjum      DBMS             Unit-3</a:t>
            </a:r>
            <a:endParaRPr lang="en-US"/>
          </a:p>
        </p:txBody>
      </p:sp>
      <p:sp>
        <p:nvSpPr>
          <p:cNvPr id="17412" name="Slide Number Placeholder 3">
            <a:extLst>
              <a:ext uri="{FF2B5EF4-FFF2-40B4-BE49-F238E27FC236}">
                <a16:creationId xmlns="" xmlns:a16="http://schemas.microsoft.com/office/drawing/2014/main" id="{5767BABC-59CD-40A9-B8B5-BD0ED48FBA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469E873-4FC3-4EA1-9495-B574C984D850}" type="slidenum">
              <a:rPr lang="en-US" altLang="en-US">
                <a:solidFill>
                  <a:srgbClr val="898989"/>
                </a:solidFill>
                <a:latin typeface="Calibri" panose="020F0502020204030204" pitchFamily="34" charset="0"/>
              </a:rPr>
              <a:pPr/>
              <a:t>25</a:t>
            </a:fld>
            <a:endParaRPr lang="en-US" altLang="en-US">
              <a:solidFill>
                <a:srgbClr val="898989"/>
              </a:solidFill>
              <a:latin typeface="Calibri" panose="020F0502020204030204" pitchFamily="34" charset="0"/>
            </a:endParaRPr>
          </a:p>
        </p:txBody>
      </p:sp>
      <p:sp>
        <p:nvSpPr>
          <p:cNvPr id="6" name="Title 1">
            <a:extLst>
              <a:ext uri="{FF2B5EF4-FFF2-40B4-BE49-F238E27FC236}">
                <a16:creationId xmlns="" xmlns:a16="http://schemas.microsoft.com/office/drawing/2014/main" id="{8B5B6F83-A49A-4D55-81D1-1FE53F5A999A}"/>
              </a:ext>
            </a:extLst>
          </p:cNvPr>
          <p:cNvSpPr txBox="1">
            <a:spLocks/>
          </p:cNvSpPr>
          <p:nvPr/>
        </p:nvSpPr>
        <p:spPr>
          <a:xfrm>
            <a:off x="1200150" y="857250"/>
            <a:ext cx="7943850" cy="5143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b="1" dirty="0">
                <a:latin typeface="Times New Roman" pitchFamily="18" charset="0"/>
                <a:cs typeface="Times New Roman" pitchFamily="18" charset="0"/>
              </a:rPr>
              <a:t>Brief Introduction about Subject</a:t>
            </a:r>
          </a:p>
        </p:txBody>
      </p:sp>
      <p:sp>
        <p:nvSpPr>
          <p:cNvPr id="7" name="TextBox 6">
            <a:extLst>
              <a:ext uri="{FF2B5EF4-FFF2-40B4-BE49-F238E27FC236}">
                <a16:creationId xmlns="" xmlns:a16="http://schemas.microsoft.com/office/drawing/2014/main" id="{CA4CA2E8-BD37-429E-A1B6-0D0110979742}"/>
              </a:ext>
            </a:extLst>
          </p:cNvPr>
          <p:cNvSpPr txBox="1"/>
          <p:nvPr/>
        </p:nvSpPr>
        <p:spPr>
          <a:xfrm>
            <a:off x="1423555" y="1805940"/>
            <a:ext cx="6577445" cy="2146742"/>
          </a:xfrm>
          <a:prstGeom prst="rect">
            <a:avLst/>
          </a:prstGeom>
          <a:noFill/>
        </p:spPr>
        <p:txBody>
          <a:bodyPr wrap="square">
            <a:spAutoFit/>
          </a:bodyPr>
          <a:lstStyle/>
          <a:p>
            <a:pPr algn="just">
              <a:defRPr/>
            </a:pPr>
            <a:r>
              <a:rPr lang="en-IN" altLang="en-US" sz="1650" dirty="0">
                <a:latin typeface="Times New Roman" pitchFamily="18" charset="0"/>
                <a:cs typeface="Times New Roman" pitchFamily="18" charset="0"/>
              </a:rPr>
              <a:t>Video Links:</a:t>
            </a:r>
          </a:p>
          <a:p>
            <a:pPr algn="just">
              <a:defRPr/>
            </a:pPr>
            <a:endParaRPr lang="en-IN" altLang="en-US" dirty="0">
              <a:latin typeface="Times New Roman" pitchFamily="18" charset="0"/>
              <a:cs typeface="Times New Roman" pitchFamily="18" charset="0"/>
            </a:endParaRPr>
          </a:p>
          <a:p>
            <a:pPr algn="ctr">
              <a:buFont typeface="Arial" pitchFamily="34" charset="0"/>
              <a:buChar char="•"/>
              <a:defRPr/>
            </a:pPr>
            <a:r>
              <a:rPr lang="en-US" altLang="en-US" sz="1650" dirty="0">
                <a:latin typeface="Times New Roman" pitchFamily="18" charset="0"/>
                <a:cs typeface="Times New Roman" pitchFamily="18" charset="0"/>
                <a:hlinkClick r:id="rId2"/>
              </a:rPr>
              <a:t>https://www.youtube.com/watch?v=kBdlM6hNDAE&amp;list=PLxCzCOWd7aiFAN6I8CuViBuCdJgiOkT2Y</a:t>
            </a:r>
            <a:endParaRPr lang="en-US" altLang="en-US" sz="1650" dirty="0">
              <a:latin typeface="Times New Roman" pitchFamily="18" charset="0"/>
              <a:cs typeface="Times New Roman" pitchFamily="18" charset="0"/>
            </a:endParaRPr>
          </a:p>
          <a:p>
            <a:pPr algn="ctr">
              <a:buFont typeface="Arial" pitchFamily="34" charset="0"/>
              <a:buChar char="•"/>
              <a:defRPr/>
            </a:pPr>
            <a:r>
              <a:rPr lang="en-US" altLang="en-US" sz="1650" dirty="0">
                <a:latin typeface="Times New Roman" pitchFamily="18" charset="0"/>
                <a:cs typeface="Times New Roman" pitchFamily="18" charset="0"/>
                <a:hlinkClick r:id="rId3"/>
              </a:rPr>
              <a:t>https://www.youtube.com/watch?v=3EJlovevfcA&amp;list=PLxCzCOWd7aiFAN6I8CuViBuCdJgiOkT2Y&amp;index=2</a:t>
            </a:r>
            <a:endParaRPr lang="en-US" altLang="en-US" sz="1650" dirty="0">
              <a:latin typeface="Times New Roman" pitchFamily="18" charset="0"/>
              <a:cs typeface="Times New Roman" pitchFamily="18" charset="0"/>
            </a:endParaRPr>
          </a:p>
          <a:p>
            <a:pPr algn="ctr">
              <a:defRPr/>
            </a:pPr>
            <a:endParaRPr lang="en-US" altLang="en-US" sz="1650" dirty="0">
              <a:latin typeface="Times New Roman" pitchFamily="18" charset="0"/>
              <a:cs typeface="Times New Roman" pitchFamily="18" charset="0"/>
            </a:endParaRPr>
          </a:p>
          <a:p>
            <a:pPr algn="ctr">
              <a:defRPr/>
            </a:pPr>
            <a:endParaRPr lang="en-IN" sz="1650" dirty="0">
              <a:cs typeface="Arial" charset="0"/>
            </a:endParaRPr>
          </a:p>
        </p:txBody>
      </p:sp>
      <p:pic>
        <p:nvPicPr>
          <p:cNvPr id="8" name="Picture 7">
            <a:extLst>
              <a:ext uri="{FF2B5EF4-FFF2-40B4-BE49-F238E27FC236}">
                <a16:creationId xmlns="" xmlns:a16="http://schemas.microsoft.com/office/drawing/2014/main" id="{DD2BDC6D-D220-4B16-B8A4-6BD332B6831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857251"/>
            <a:ext cx="1028700" cy="58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48724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1371600" y="893473"/>
            <a:ext cx="7772400" cy="5462877"/>
          </a:xfrm>
        </p:spPr>
        <p:txBody>
          <a:bodyPr vert="horz" wrap="square" lIns="91440" tIns="45720" rIns="91440" bIns="45720" anchor="t" anchorCtr="0"/>
          <a:lstStyle/>
          <a:p>
            <a:pPr eaLnBrk="1" hangingPunct="1"/>
            <a:r>
              <a:rPr lang="en-IN" sz="1800" dirty="0"/>
              <a:t>Normalization , Normal Form (NF) </a:t>
            </a:r>
          </a:p>
          <a:p>
            <a:pPr eaLnBrk="1" hangingPunct="1"/>
            <a:r>
              <a:rPr lang="en-IN" sz="1800" dirty="0"/>
              <a:t>Functional Dependencies (FDs)</a:t>
            </a:r>
          </a:p>
          <a:p>
            <a:pPr eaLnBrk="1" hangingPunct="1"/>
            <a:r>
              <a:rPr lang="en-IN" sz="1800" dirty="0"/>
              <a:t>Closure of an attribute set and FD sets</a:t>
            </a:r>
          </a:p>
          <a:p>
            <a:pPr eaLnBrk="1" hangingPunct="1"/>
            <a:r>
              <a:rPr lang="en-IN" sz="1800" dirty="0"/>
              <a:t>Canonical Cover of FD Sets </a:t>
            </a:r>
          </a:p>
          <a:p>
            <a:pPr eaLnBrk="1" hangingPunct="1"/>
            <a:r>
              <a:rPr lang="en-IN" sz="1800" dirty="0"/>
              <a:t>Normal Forms based on Functional Dependencies </a:t>
            </a:r>
          </a:p>
          <a:p>
            <a:pPr marL="0" indent="0" eaLnBrk="1" hangingPunct="1">
              <a:buNone/>
            </a:pPr>
            <a:r>
              <a:rPr lang="en-IN" sz="1800" dirty="0"/>
              <a:t>	1 NF,2 NF ,3 NF,BCNF</a:t>
            </a:r>
          </a:p>
          <a:p>
            <a:pPr eaLnBrk="1" hangingPunct="1"/>
            <a:r>
              <a:rPr lang="en-IN" sz="1800" dirty="0"/>
              <a:t>Multivalued Dependencies (MVDs) and 4NF</a:t>
            </a:r>
          </a:p>
          <a:p>
            <a:pPr eaLnBrk="1" hangingPunct="1"/>
            <a:r>
              <a:rPr lang="en-IN" sz="1800" dirty="0"/>
              <a:t>Join Dependencies (JDs) and 5NF </a:t>
            </a:r>
          </a:p>
          <a:p>
            <a:pPr eaLnBrk="1" hangingPunct="1"/>
            <a:r>
              <a:rPr lang="en-IN" sz="1800" dirty="0"/>
              <a:t>Domain Key Normal Formal (DKNF or 6NF)</a:t>
            </a:r>
          </a:p>
          <a:p>
            <a:pPr eaLnBrk="1" hangingPunct="1"/>
            <a:r>
              <a:rPr lang="en-IN" sz="1800" dirty="0"/>
              <a:t>Inclusion Dependencies</a:t>
            </a:r>
          </a:p>
          <a:p>
            <a:pPr eaLnBrk="1" hangingPunct="1"/>
            <a:r>
              <a:rPr lang="en-IN" sz="1800" dirty="0"/>
              <a:t> Loss-Less Join Decompositions</a:t>
            </a:r>
            <a:endParaRPr lang="en-IN" sz="2000" dirty="0"/>
          </a:p>
          <a:p>
            <a:pPr>
              <a:buNone/>
            </a:pPr>
            <a:r>
              <a:rPr lang="en-US" altLang="en-US" sz="2400" b="1" dirty="0">
                <a:solidFill>
                  <a:srgbClr val="002060"/>
                </a:solidFill>
              </a:rPr>
              <a:t>Book References: </a:t>
            </a:r>
          </a:p>
          <a:p>
            <a:pPr>
              <a:buNone/>
            </a:pPr>
            <a:r>
              <a:rPr lang="en-US" altLang="en-US" sz="2400" dirty="0"/>
              <a:t>1. </a:t>
            </a:r>
            <a:r>
              <a:rPr lang="en-US" altLang="en-US" sz="1800" dirty="0" err="1"/>
              <a:t>Korth</a:t>
            </a:r>
            <a:r>
              <a:rPr lang="en-US" altLang="en-US" sz="1800" dirty="0"/>
              <a:t>, </a:t>
            </a:r>
            <a:r>
              <a:rPr lang="en-US" altLang="en-US" sz="1800" dirty="0" err="1"/>
              <a:t>Silbertz</a:t>
            </a:r>
            <a:r>
              <a:rPr lang="en-US" altLang="en-US" sz="1800" dirty="0"/>
              <a:t>, Sudarshan,” Database Concepts”, McGraw Hill </a:t>
            </a:r>
          </a:p>
          <a:p>
            <a:pPr>
              <a:buNone/>
            </a:pPr>
            <a:r>
              <a:rPr lang="en-US" altLang="en-US" sz="1800" dirty="0"/>
              <a:t>2. Date C J, “An Introduction to Database Systems”, </a:t>
            </a:r>
            <a:r>
              <a:rPr lang="en-US" altLang="en-US" sz="1800" dirty="0" err="1"/>
              <a:t>Addision</a:t>
            </a:r>
            <a:r>
              <a:rPr lang="en-US" altLang="en-US" sz="1800" dirty="0"/>
              <a:t> Wesley </a:t>
            </a:r>
          </a:p>
          <a:p>
            <a:pPr>
              <a:buNone/>
            </a:pPr>
            <a:r>
              <a:rPr lang="en-US" altLang="en-US" sz="1800" dirty="0"/>
              <a:t>3. </a:t>
            </a:r>
            <a:r>
              <a:rPr lang="en-US" altLang="en-US" sz="1800" dirty="0" err="1"/>
              <a:t>Elmasri</a:t>
            </a:r>
            <a:r>
              <a:rPr lang="en-US" altLang="en-US" sz="1800" dirty="0"/>
              <a:t>, </a:t>
            </a:r>
            <a:r>
              <a:rPr lang="en-US" altLang="en-US" sz="1800" dirty="0" err="1"/>
              <a:t>Navathe</a:t>
            </a:r>
            <a:r>
              <a:rPr lang="en-US" altLang="en-US" sz="1800" dirty="0"/>
              <a:t>, “ Fundamentals of Database Systems”, </a:t>
            </a:r>
            <a:r>
              <a:rPr lang="en-US" altLang="en-US" sz="1800" dirty="0" err="1"/>
              <a:t>Addision</a:t>
            </a:r>
            <a:r>
              <a:rPr lang="en-US" altLang="en-US" sz="1800" dirty="0"/>
              <a:t> Wesley </a:t>
            </a:r>
          </a:p>
          <a:p>
            <a:pPr>
              <a:buNone/>
            </a:pPr>
            <a:r>
              <a:rPr lang="en-US" altLang="en-US" sz="1800" dirty="0"/>
              <a:t>4.Bipin C. Desai, “ An Introduction to Database Systems”, </a:t>
            </a:r>
            <a:r>
              <a:rPr lang="en-US" altLang="en-US" sz="1800" dirty="0" err="1"/>
              <a:t>Galgotia</a:t>
            </a:r>
            <a:r>
              <a:rPr lang="en-US" altLang="en-US" sz="1800" dirty="0"/>
              <a:t> Publications</a:t>
            </a:r>
          </a:p>
          <a:p>
            <a:pPr eaLnBrk="1" hangingPunct="1"/>
            <a:endParaRPr lang="en-US" altLang="en-US" sz="2200" dirty="0"/>
          </a:p>
        </p:txBody>
      </p:sp>
      <p:sp>
        <p:nvSpPr>
          <p:cNvPr id="6" name="Date Placeholder 5"/>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2078EAF-1A72-407B-8AFA-5D7833EAB25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10/12/2023</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lvl="0" algn="ctr" eaLnBrk="1" fontAlgn="auto" hangingPunct="1">
              <a:spcAft>
                <a:spcPts val="0"/>
              </a:spcAft>
              <a:defRPr/>
            </a:pPr>
            <a:r>
              <a:rPr lang="en-IN" sz="2800" b="1" dirty="0"/>
              <a:t>UNIT –III</a:t>
            </a:r>
          </a:p>
          <a:p>
            <a:pPr lvl="0" algn="ctr" eaLnBrk="1" fontAlgn="auto" hangingPunct="1">
              <a:spcAft>
                <a:spcPts val="0"/>
              </a:spcAft>
              <a:defRPr/>
            </a:pPr>
            <a:r>
              <a:rPr lang="en-IN" sz="2800" b="1" dirty="0"/>
              <a:t>Database Design-Normalization</a:t>
            </a:r>
            <a:endParaRPr kumimoji="0" lang="en-US" sz="2800" b="1" i="0" u="none" strike="noStrike" kern="1200" cap="none" spc="0" normalizeH="0" baseline="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 xmlns:a16="http://schemas.microsoft.com/office/drawing/2014/main" id="{63B1DFEE-8B6D-4D46-AB48-BAAAC7F30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smtClean="0"/>
              <a:t>Sana Anjum      DBMS             Unit-3</a:t>
            </a:r>
            <a:endParaRPr lang="en-US"/>
          </a:p>
        </p:txBody>
      </p:sp>
      <p:sp>
        <p:nvSpPr>
          <p:cNvPr id="3" name="Slide Number Placeholder 2"/>
          <p:cNvSpPr>
            <a:spLocks noGrp="1"/>
          </p:cNvSpPr>
          <p:nvPr>
            <p:ph type="sldNum" sz="quarter" idx="12"/>
          </p:nvPr>
        </p:nvSpPr>
        <p:spPr/>
        <p:txBody>
          <a:bodyPr/>
          <a:lstStyle/>
          <a:p>
            <a:pPr>
              <a:defRPr/>
            </a:pPr>
            <a:fld id="{D535EA94-8758-4964-A0F3-98C7E4FAF374}" type="slidenum">
              <a:rPr lang="en-US" altLang="en-US" smtClean="0"/>
              <a:pPr>
                <a:defRPr/>
              </a:pPr>
              <a:t>26</a:t>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49869F3-747D-409A-8778-53572B20639D}"/>
              </a:ext>
            </a:extLst>
          </p:cNvPr>
          <p:cNvSpPr>
            <a:spLocks noGrp="1"/>
          </p:cNvSpPr>
          <p:nvPr>
            <p:ph type="dt" sz="quarter" idx="10"/>
          </p:nvPr>
        </p:nvSpPr>
        <p:spPr/>
        <p:txBody>
          <a:bodyPr/>
          <a:lstStyle/>
          <a:p>
            <a:pPr>
              <a:defRPr/>
            </a:pPr>
            <a:fld id="{50235395-1E7A-486F-A513-B7B4DD5AF15D}" type="datetime1">
              <a:rPr lang="en-US" smtClean="0"/>
              <a:t>10/12/2023</a:t>
            </a:fld>
            <a:endParaRPr lang="en-US"/>
          </a:p>
        </p:txBody>
      </p:sp>
      <p:sp>
        <p:nvSpPr>
          <p:cNvPr id="5" name="Footer Placeholder 4">
            <a:extLst>
              <a:ext uri="{FF2B5EF4-FFF2-40B4-BE49-F238E27FC236}">
                <a16:creationId xmlns="" xmlns:a16="http://schemas.microsoft.com/office/drawing/2014/main" id="{4EA23ADD-18E5-4E87-AA33-DF6A6219EBB7}"/>
              </a:ext>
            </a:extLst>
          </p:cNvPr>
          <p:cNvSpPr>
            <a:spLocks noGrp="1"/>
          </p:cNvSpPr>
          <p:nvPr>
            <p:ph type="ftr" sz="quarter" idx="11"/>
          </p:nvPr>
        </p:nvSpPr>
        <p:spPr/>
        <p:txBody>
          <a:bodyPr/>
          <a:lstStyle/>
          <a:p>
            <a:pPr>
              <a:defRPr/>
            </a:pPr>
            <a:r>
              <a:rPr lang="en-IN" smtClean="0"/>
              <a:t>Sana Anjum      DBMS             Unit-3</a:t>
            </a:r>
            <a:endParaRPr lang="en-US"/>
          </a:p>
        </p:txBody>
      </p:sp>
      <p:sp>
        <p:nvSpPr>
          <p:cNvPr id="26628" name="Slide Number Placeholder 5">
            <a:extLst>
              <a:ext uri="{FF2B5EF4-FFF2-40B4-BE49-F238E27FC236}">
                <a16:creationId xmlns="" xmlns:a16="http://schemas.microsoft.com/office/drawing/2014/main" id="{406ACE5D-5E7D-4701-AF8C-C91EA766D9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C1D3116-7E08-4089-8101-57AC6B122AE6}" type="slidenum">
              <a:rPr lang="en-US" altLang="en-US" sz="1200" smtClean="0">
                <a:solidFill>
                  <a:srgbClr val="898989"/>
                </a:solidFill>
              </a:rPr>
              <a:pPr>
                <a:spcBef>
                  <a:spcPct val="0"/>
                </a:spcBef>
                <a:buFontTx/>
                <a:buNone/>
              </a:pPr>
              <a:t>27</a:t>
            </a:fld>
            <a:endParaRPr lang="en-US" altLang="en-US" sz="1200">
              <a:solidFill>
                <a:srgbClr val="898989"/>
              </a:solidFill>
            </a:endParaRPr>
          </a:p>
        </p:txBody>
      </p:sp>
      <p:sp>
        <p:nvSpPr>
          <p:cNvPr id="7" name="Title 1">
            <a:extLst>
              <a:ext uri="{FF2B5EF4-FFF2-40B4-BE49-F238E27FC236}">
                <a16:creationId xmlns="" xmlns:a16="http://schemas.microsoft.com/office/drawing/2014/main" id="{2CC6E0AA-9BAD-4B24-9914-FC445D53D7AF}"/>
              </a:ext>
            </a:extLst>
          </p:cNvPr>
          <p:cNvSpPr txBox="1">
            <a:spLocks/>
          </p:cNvSpPr>
          <p:nvPr/>
        </p:nvSpPr>
        <p:spPr>
          <a:xfrm>
            <a:off x="14478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400" b="1" dirty="0">
                <a:solidFill>
                  <a:schemeClr val="tx1"/>
                </a:solidFill>
                <a:latin typeface="Times New Roman" panose="02020603050405020304" pitchFamily="18" charset="0"/>
                <a:cs typeface="Times New Roman" panose="02020603050405020304" pitchFamily="18" charset="0"/>
              </a:rPr>
              <a:t>Unit Objective</a:t>
            </a:r>
          </a:p>
        </p:txBody>
      </p:sp>
      <p:pic>
        <p:nvPicPr>
          <p:cNvPr id="26630" name="Picture 8">
            <a:extLst>
              <a:ext uri="{FF2B5EF4-FFF2-40B4-BE49-F238E27FC236}">
                <a16:creationId xmlns="" xmlns:a16="http://schemas.microsoft.com/office/drawing/2014/main" id="{410DB98A-18F2-4C7C-A24A-58F3988D4D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1">
            <a:extLst>
              <a:ext uri="{FF2B5EF4-FFF2-40B4-BE49-F238E27FC236}">
                <a16:creationId xmlns="" xmlns:a16="http://schemas.microsoft.com/office/drawing/2014/main" id="{E9853984-1B62-487E-AA4C-F92ADDC785E5}"/>
              </a:ext>
            </a:extLst>
          </p:cNvPr>
          <p:cNvSpPr>
            <a:spLocks noChangeArrowheads="1"/>
          </p:cNvSpPr>
          <p:nvPr/>
        </p:nvSpPr>
        <p:spPr bwMode="auto">
          <a:xfrm>
            <a:off x="762000" y="1447800"/>
            <a:ext cx="7467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 typeface="Wingdings" panose="05000000000000000000" pitchFamily="2" charset="2"/>
              <a:buChar char="Ø"/>
            </a:pPr>
            <a:r>
              <a:rPr lang="en-IN" altLang="en-US" sz="2400">
                <a:latin typeface="Times New Roman" panose="02020603050405020304" pitchFamily="18" charset="0"/>
                <a:cs typeface="Times New Roman" panose="02020603050405020304" pitchFamily="18" charset="0"/>
              </a:rPr>
              <a:t>Students will be able to learn Functional dependency that is a relationship that exists when one attribute uniquely determines another attribute.</a:t>
            </a:r>
          </a:p>
          <a:p>
            <a:pPr algn="just">
              <a:spcBef>
                <a:spcPct val="0"/>
              </a:spcBef>
              <a:buFont typeface="Wingdings" panose="05000000000000000000" pitchFamily="2" charset="2"/>
              <a:buChar char="Ø"/>
            </a:pPr>
            <a:endParaRPr lang="en-IN" altLang="en-US" sz="2400">
              <a:latin typeface="Times New Roman" panose="02020603050405020304" pitchFamily="18" charset="0"/>
              <a:cs typeface="Times New Roman" panose="02020603050405020304" pitchFamily="18" charset="0"/>
            </a:endParaRPr>
          </a:p>
          <a:p>
            <a:pPr algn="just">
              <a:spcBef>
                <a:spcPct val="0"/>
              </a:spcBef>
              <a:buFont typeface="Wingdings" panose="05000000000000000000" pitchFamily="2" charset="2"/>
              <a:buChar char="Ø"/>
            </a:pPr>
            <a:r>
              <a:rPr lang="en-IN" altLang="en-US" sz="2400">
                <a:latin typeface="Times New Roman" panose="02020603050405020304" pitchFamily="18" charset="0"/>
                <a:cs typeface="Times New Roman" panose="02020603050405020304" pitchFamily="18" charset="0"/>
              </a:rPr>
              <a:t>Normalization to minimizing redundancy from a relation or set of relations. It deals with insertion, deletion, and update anomalies. So, it helps to minimize the redundancy in relations that are used to eliminate or reduce redundancy in database tables to create a good database</a:t>
            </a:r>
            <a:r>
              <a:rPr lang="en-IN" altLang="en-US" sz="2400">
                <a:latin typeface="Arial" panose="020B0604020202020204" pitchFamily="34"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2539330E-371C-47B9-840D-24A8C337768F}"/>
              </a:ext>
            </a:extLst>
          </p:cNvPr>
          <p:cNvSpPr>
            <a:spLocks noGrp="1"/>
          </p:cNvSpPr>
          <p:nvPr>
            <p:ph type="dt" sz="quarter" idx="10"/>
          </p:nvPr>
        </p:nvSpPr>
        <p:spPr/>
        <p:txBody>
          <a:bodyPr/>
          <a:lstStyle/>
          <a:p>
            <a:pPr>
              <a:defRPr/>
            </a:pPr>
            <a:fld id="{192EF293-A877-45F5-8609-F8DA6C83F248}" type="datetime1">
              <a:rPr lang="en-US" smtClean="0"/>
              <a:t>10/12/2023</a:t>
            </a:fld>
            <a:endParaRPr lang="en-US"/>
          </a:p>
        </p:txBody>
      </p:sp>
      <p:sp>
        <p:nvSpPr>
          <p:cNvPr id="5" name="Footer Placeholder 4">
            <a:extLst>
              <a:ext uri="{FF2B5EF4-FFF2-40B4-BE49-F238E27FC236}">
                <a16:creationId xmlns="" xmlns:a16="http://schemas.microsoft.com/office/drawing/2014/main" id="{01A3AF3C-3EA7-49EC-9631-1B8013C40697}"/>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30724" name="Slide Number Placeholder 5">
            <a:extLst>
              <a:ext uri="{FF2B5EF4-FFF2-40B4-BE49-F238E27FC236}">
                <a16:creationId xmlns="" xmlns:a16="http://schemas.microsoft.com/office/drawing/2014/main" id="{2E164960-63DC-4154-AD28-23422F79960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64A26B8-BE6C-46C1-9083-1665C8091358}" type="slidenum">
              <a:rPr lang="en-US" altLang="en-US" sz="1200" smtClean="0">
                <a:solidFill>
                  <a:srgbClr val="898989"/>
                </a:solidFill>
              </a:rPr>
              <a:pPr>
                <a:spcBef>
                  <a:spcPct val="0"/>
                </a:spcBef>
                <a:buFontTx/>
                <a:buNone/>
              </a:pPr>
              <a:t>28</a:t>
            </a:fld>
            <a:endParaRPr lang="en-US" altLang="en-US" sz="1200">
              <a:solidFill>
                <a:srgbClr val="898989"/>
              </a:solidFill>
            </a:endParaRPr>
          </a:p>
        </p:txBody>
      </p:sp>
      <p:sp>
        <p:nvSpPr>
          <p:cNvPr id="7" name="Title 1">
            <a:extLst>
              <a:ext uri="{FF2B5EF4-FFF2-40B4-BE49-F238E27FC236}">
                <a16:creationId xmlns="" xmlns:a16="http://schemas.microsoft.com/office/drawing/2014/main" id="{715EFD95-0D75-4E70-B193-8A60A53A79F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buFont typeface="Arial" pitchFamily="34" charset="0"/>
              <a:buNone/>
              <a:defRPr/>
            </a:pPr>
            <a:r>
              <a:rPr lang="en-US" sz="3200" b="1" dirty="0"/>
              <a:t>Topic 1 objective</a:t>
            </a:r>
          </a:p>
        </p:txBody>
      </p:sp>
      <p:pic>
        <p:nvPicPr>
          <p:cNvPr id="30726" name="Picture 2" descr="E:\NIET\Project\xLogo11.png.pagespeed.ic.pydHLuCQEZ.png">
            <a:extLst>
              <a:ext uri="{FF2B5EF4-FFF2-40B4-BE49-F238E27FC236}">
                <a16:creationId xmlns="" xmlns:a16="http://schemas.microsoft.com/office/drawing/2014/main" id="{DB4C18D0-83FF-4546-818E-FCC526548A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 xmlns:a16="http://schemas.microsoft.com/office/drawing/2014/main" id="{3A20618A-F6C9-4481-BA73-1893E2D8F1FB}"/>
              </a:ext>
            </a:extLst>
          </p:cNvPr>
          <p:cNvSpPr>
            <a:spLocks noGrp="1"/>
          </p:cNvSpPr>
          <p:nvPr>
            <p:ph idx="1"/>
          </p:nvPr>
        </p:nvSpPr>
        <p:spPr>
          <a:xfrm>
            <a:off x="533400" y="1143000"/>
            <a:ext cx="8229600" cy="4724400"/>
          </a:xfrm>
        </p:spPr>
        <p:txBody>
          <a:bodyPr rtlCol="0">
            <a:noAutofit/>
          </a:bodyPr>
          <a:lstStyle/>
          <a:p>
            <a:pPr algn="just" eaLnBrk="1" fontAlgn="auto" hangingPunct="1">
              <a:spcAft>
                <a:spcPts val="0"/>
              </a:spcAft>
              <a:buFont typeface="Wingdings" pitchFamily="2" charset="2"/>
              <a:buChar char="Ø"/>
              <a:defRPr/>
            </a:pPr>
            <a:r>
              <a:rPr lang="en-US" altLang="en-US" sz="2400" b="1" dirty="0">
                <a:solidFill>
                  <a:srgbClr val="C00000"/>
                </a:solidFill>
                <a:cs typeface="Times New Roman" pitchFamily="18" charset="0"/>
              </a:rPr>
              <a:t>Informal Design Guidelines for Relational Databases</a:t>
            </a:r>
          </a:p>
          <a:p>
            <a:pPr marL="533400" indent="-533400" eaLnBrk="1" fontAlgn="auto" hangingPunct="1">
              <a:lnSpc>
                <a:spcPct val="90000"/>
              </a:lnSpc>
              <a:spcAft>
                <a:spcPts val="0"/>
              </a:spcAft>
              <a:buFont typeface="Arial" panose="020B0604020202020204" pitchFamily="34" charset="0"/>
              <a:buNone/>
              <a:defRPr/>
            </a:pPr>
            <a:r>
              <a:rPr lang="en-US" altLang="en-US" sz="2400" dirty="0">
                <a:cs typeface="Times New Roman" pitchFamily="18" charset="0"/>
              </a:rPr>
              <a:t>	1.1Semantics of the Relation Attributes</a:t>
            </a:r>
          </a:p>
          <a:p>
            <a:pPr marL="533400" indent="-533400" eaLnBrk="1" fontAlgn="auto" hangingPunct="1">
              <a:lnSpc>
                <a:spcPct val="90000"/>
              </a:lnSpc>
              <a:spcAft>
                <a:spcPts val="0"/>
              </a:spcAft>
              <a:buFont typeface="Arial" panose="020B0604020202020204" pitchFamily="34" charset="0"/>
              <a:buNone/>
              <a:defRPr/>
            </a:pPr>
            <a:r>
              <a:rPr lang="en-US" altLang="en-US" sz="2400" dirty="0">
                <a:cs typeface="Times New Roman" pitchFamily="18" charset="0"/>
              </a:rPr>
              <a:t>	1.2 Redundant Information in Tuples and Update Anomalies</a:t>
            </a:r>
          </a:p>
          <a:p>
            <a:pPr marL="533400" indent="-533400" eaLnBrk="1" fontAlgn="auto" hangingPunct="1">
              <a:lnSpc>
                <a:spcPct val="90000"/>
              </a:lnSpc>
              <a:spcAft>
                <a:spcPts val="0"/>
              </a:spcAft>
              <a:buFont typeface="Arial" panose="020B0604020202020204" pitchFamily="34" charset="0"/>
              <a:buNone/>
              <a:defRPr/>
            </a:pPr>
            <a:r>
              <a:rPr lang="en-US" altLang="en-US" sz="2400" dirty="0">
                <a:cs typeface="Times New Roman" pitchFamily="18" charset="0"/>
              </a:rPr>
              <a:t>	1.3 Null Values in Tuples</a:t>
            </a:r>
          </a:p>
          <a:p>
            <a:pPr marL="533400" indent="-533400" eaLnBrk="1" fontAlgn="auto" hangingPunct="1">
              <a:lnSpc>
                <a:spcPct val="90000"/>
              </a:lnSpc>
              <a:spcAft>
                <a:spcPts val="0"/>
              </a:spcAft>
              <a:buFont typeface="Arial" panose="020B0604020202020204" pitchFamily="34" charset="0"/>
              <a:buNone/>
              <a:defRPr/>
            </a:pPr>
            <a:r>
              <a:rPr lang="en-US" altLang="en-US" sz="2400" dirty="0">
                <a:cs typeface="Times New Roman" pitchFamily="18" charset="0"/>
              </a:rPr>
              <a:t>	1.4 Spurious Tuples</a:t>
            </a:r>
          </a:p>
          <a:p>
            <a:pPr marL="533400" indent="-533400" eaLnBrk="1" fontAlgn="auto" hangingPunct="1">
              <a:lnSpc>
                <a:spcPct val="90000"/>
              </a:lnSpc>
              <a:spcAft>
                <a:spcPts val="0"/>
              </a:spcAft>
              <a:buFont typeface="Wingdings" pitchFamily="2" charset="2"/>
              <a:buChar char="Ø"/>
              <a:defRPr/>
            </a:pPr>
            <a:r>
              <a:rPr lang="en-US" altLang="en-US" sz="2400" b="1" dirty="0">
                <a:solidFill>
                  <a:srgbClr val="C00000"/>
                </a:solidFill>
                <a:cs typeface="Times New Roman" pitchFamily="18" charset="0"/>
              </a:rPr>
              <a:t>Summary of Informal database Design </a:t>
            </a:r>
            <a:endParaRPr lang="en-US" sz="2400" b="1" dirty="0">
              <a:solidFill>
                <a:srgbClr val="C00000"/>
              </a:solidFill>
              <a:effectLst>
                <a:outerShdw blurRad="38100" dist="38100" dir="2700000" algn="tl">
                  <a:srgbClr val="000000">
                    <a:alpha val="43137"/>
                  </a:srgbClr>
                </a:outerShdw>
              </a:effectLst>
            </a:endParaRPr>
          </a:p>
          <a:p>
            <a:pPr marL="533400" indent="-533400" eaLnBrk="1" fontAlgn="auto" hangingPunct="1">
              <a:lnSpc>
                <a:spcPct val="90000"/>
              </a:lnSpc>
              <a:spcAft>
                <a:spcPts val="0"/>
              </a:spcAft>
              <a:buFont typeface="Arial" panose="020B0604020202020204" pitchFamily="34" charset="0"/>
              <a:buNone/>
              <a:defRPr/>
            </a:pPr>
            <a:endParaRPr lang="en-US" sz="2400" dirty="0"/>
          </a:p>
          <a:p>
            <a:pPr algn="just" eaLnBrk="1" fontAlgn="auto" hangingPunct="1">
              <a:spcAft>
                <a:spcPts val="0"/>
              </a:spcAft>
              <a:buFont typeface="Arial" panose="020B0604020202020204" pitchFamily="34" charset="0"/>
              <a:buNone/>
              <a:defRPr/>
            </a:pPr>
            <a:endParaRPr lang="en-US" sz="2800" b="1" dirty="0"/>
          </a:p>
        </p:txBody>
      </p:sp>
      <p:pic>
        <p:nvPicPr>
          <p:cNvPr id="30728" name="Picture 7">
            <a:extLst>
              <a:ext uri="{FF2B5EF4-FFF2-40B4-BE49-F238E27FC236}">
                <a16:creationId xmlns="" xmlns:a16="http://schemas.microsoft.com/office/drawing/2014/main" id="{225834C5-03A8-4DFB-A9A0-099EC1BB76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7D08EB1-8ABB-41BF-ABB4-A6D4A5022640}"/>
              </a:ext>
            </a:extLst>
          </p:cNvPr>
          <p:cNvSpPr>
            <a:spLocks noGrp="1"/>
          </p:cNvSpPr>
          <p:nvPr>
            <p:ph type="dt" sz="quarter" idx="10"/>
          </p:nvPr>
        </p:nvSpPr>
        <p:spPr/>
        <p:txBody>
          <a:bodyPr/>
          <a:lstStyle/>
          <a:p>
            <a:pPr>
              <a:defRPr/>
            </a:pPr>
            <a:fld id="{E695B8F8-53B2-4CB3-B6AF-826C9C4D4196}" type="datetime1">
              <a:rPr lang="en-US" smtClean="0"/>
              <a:t>10/12/2023</a:t>
            </a:fld>
            <a:endParaRPr lang="en-US"/>
          </a:p>
        </p:txBody>
      </p:sp>
      <p:sp>
        <p:nvSpPr>
          <p:cNvPr id="5" name="Footer Placeholder 4">
            <a:extLst>
              <a:ext uri="{FF2B5EF4-FFF2-40B4-BE49-F238E27FC236}">
                <a16:creationId xmlns="" xmlns:a16="http://schemas.microsoft.com/office/drawing/2014/main" id="{768407EE-CA0C-4061-BBB9-4D30895E438A}"/>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31748" name="Slide Number Placeholder 5">
            <a:extLst>
              <a:ext uri="{FF2B5EF4-FFF2-40B4-BE49-F238E27FC236}">
                <a16:creationId xmlns="" xmlns:a16="http://schemas.microsoft.com/office/drawing/2014/main" id="{2A4BB372-0CDF-4E09-BE97-B57F070E1C2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B2164CD-D201-4F18-A655-9E1F80CDE202}" type="slidenum">
              <a:rPr lang="en-US" altLang="en-US" sz="1200" smtClean="0">
                <a:solidFill>
                  <a:srgbClr val="898989"/>
                </a:solidFill>
              </a:rPr>
              <a:pPr>
                <a:spcBef>
                  <a:spcPct val="0"/>
                </a:spcBef>
                <a:buFontTx/>
                <a:buNone/>
              </a:pPr>
              <a:t>29</a:t>
            </a:fld>
            <a:endParaRPr lang="en-US" altLang="en-US" sz="1200">
              <a:solidFill>
                <a:srgbClr val="898989"/>
              </a:solidFill>
            </a:endParaRPr>
          </a:p>
        </p:txBody>
      </p:sp>
      <p:sp>
        <p:nvSpPr>
          <p:cNvPr id="7" name="Title 1">
            <a:extLst>
              <a:ext uri="{FF2B5EF4-FFF2-40B4-BE49-F238E27FC236}">
                <a16:creationId xmlns="" xmlns:a16="http://schemas.microsoft.com/office/drawing/2014/main" id="{6B5A078E-E421-42F7-8CBC-8A4172C9471B}"/>
              </a:ext>
            </a:extLst>
          </p:cNvPr>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3200" b="1" dirty="0">
                <a:solidFill>
                  <a:srgbClr val="FF0000"/>
                </a:solidFill>
                <a:cs typeface="Times New Roman" pitchFamily="18" charset="0"/>
              </a:rPr>
              <a:t>1.1 Semantics of the Relation Attributes (CO3)</a:t>
            </a:r>
            <a:endParaRPr lang="en-US" sz="3200" b="1" dirty="0">
              <a:solidFill>
                <a:srgbClr val="FF0000"/>
              </a:solidFill>
              <a:effectLst>
                <a:outerShdw blurRad="38100" dist="38100" dir="2700000" algn="tl">
                  <a:srgbClr val="000000">
                    <a:alpha val="43137"/>
                  </a:srgbClr>
                </a:outerShdw>
              </a:effectLst>
            </a:endParaRPr>
          </a:p>
        </p:txBody>
      </p:sp>
      <p:pic>
        <p:nvPicPr>
          <p:cNvPr id="31750" name="Picture 2" descr="E:\NIET\Project\xLogo11.png.pagespeed.ic.pydHLuCQEZ.png">
            <a:extLst>
              <a:ext uri="{FF2B5EF4-FFF2-40B4-BE49-F238E27FC236}">
                <a16:creationId xmlns="" xmlns:a16="http://schemas.microsoft.com/office/drawing/2014/main" id="{925B49EF-2C2D-4857-B9C2-99A57E2C9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Content Placeholder 2">
            <a:extLst>
              <a:ext uri="{FF2B5EF4-FFF2-40B4-BE49-F238E27FC236}">
                <a16:creationId xmlns="" xmlns:a16="http://schemas.microsoft.com/office/drawing/2014/main" id="{BD58C87B-7A43-42AD-98DC-91DB37D3A865}"/>
              </a:ext>
            </a:extLst>
          </p:cNvPr>
          <p:cNvSpPr>
            <a:spLocks noGrp="1"/>
          </p:cNvSpPr>
          <p:nvPr>
            <p:ph idx="1"/>
          </p:nvPr>
        </p:nvSpPr>
        <p:spPr>
          <a:xfrm>
            <a:off x="533400" y="990599"/>
            <a:ext cx="8229600" cy="5386387"/>
          </a:xfrm>
        </p:spPr>
        <p:txBody>
          <a:bodyPr/>
          <a:lstStyle/>
          <a:p>
            <a:pPr algn="just" eaLnBrk="1" hangingPunct="1">
              <a:lnSpc>
                <a:spcPct val="90000"/>
              </a:lnSpc>
              <a:buFont typeface="Arial" panose="020B0604020202020204" pitchFamily="34" charset="0"/>
              <a:buNone/>
            </a:pPr>
            <a:r>
              <a:rPr lang="en-US" altLang="en-US" sz="2200" dirty="0">
                <a:cs typeface="Times New Roman" panose="02020603050405020304" pitchFamily="18" charset="0"/>
              </a:rPr>
              <a:t>Whenever we group attributes to form a relation schema, we assume that attributes belonging to one relation have certain real-world meaning and a proper interpretation associated with them. </a:t>
            </a:r>
          </a:p>
          <a:p>
            <a:pPr algn="just" eaLnBrk="1" hangingPunct="1">
              <a:lnSpc>
                <a:spcPct val="90000"/>
              </a:lnSpc>
              <a:buFont typeface="Arial" panose="020B0604020202020204" pitchFamily="34" charset="0"/>
              <a:buNone/>
            </a:pPr>
            <a:r>
              <a:rPr lang="en-US" altLang="en-US" sz="2200" dirty="0">
                <a:cs typeface="Times New Roman" panose="02020603050405020304" pitchFamily="18" charset="0"/>
              </a:rPr>
              <a:t>The semantics of a relation refers to its meaning resulting from the interpretation of attribute values in a tuple.</a:t>
            </a:r>
          </a:p>
          <a:p>
            <a:pPr algn="just" eaLnBrk="1" hangingPunct="1">
              <a:lnSpc>
                <a:spcPct val="90000"/>
              </a:lnSpc>
              <a:buFont typeface="Arial" panose="020B0604020202020204" pitchFamily="34" charset="0"/>
              <a:buNone/>
            </a:pPr>
            <a:endParaRPr lang="en-US" altLang="en-US" sz="2200" dirty="0">
              <a:cs typeface="Times New Roman" panose="02020603050405020304" pitchFamily="18" charset="0"/>
            </a:endParaRPr>
          </a:p>
          <a:p>
            <a:pPr algn="just" eaLnBrk="1" hangingPunct="1">
              <a:lnSpc>
                <a:spcPct val="90000"/>
              </a:lnSpc>
              <a:buFont typeface="Arial" panose="020B0604020202020204" pitchFamily="34" charset="0"/>
              <a:buNone/>
            </a:pPr>
            <a:r>
              <a:rPr lang="en-US" altLang="en-US" sz="2200" b="1" dirty="0">
                <a:cs typeface="Times New Roman" panose="02020603050405020304" pitchFamily="18" charset="0"/>
              </a:rPr>
              <a:t>GUIDELINE 1:</a:t>
            </a:r>
            <a:r>
              <a:rPr lang="en-US" altLang="en-US" sz="2200" dirty="0">
                <a:cs typeface="Times New Roman" panose="02020603050405020304" pitchFamily="18" charset="0"/>
              </a:rPr>
              <a:t> Informally, each tuple in a relation should represent one entity or relationship instance. </a:t>
            </a:r>
          </a:p>
          <a:p>
            <a:pPr algn="just" eaLnBrk="1" hangingPunct="1">
              <a:lnSpc>
                <a:spcPct val="90000"/>
              </a:lnSpc>
              <a:buFont typeface="Wingdings" panose="05000000000000000000" pitchFamily="2" charset="2"/>
              <a:buChar char="v"/>
            </a:pPr>
            <a:r>
              <a:rPr lang="en-US" altLang="en-US" sz="2200" dirty="0">
                <a:cs typeface="Times New Roman" panose="02020603050405020304" pitchFamily="18" charset="0"/>
              </a:rPr>
              <a:t>Attributes of different entities should not be mixed in the same relation</a:t>
            </a:r>
          </a:p>
          <a:p>
            <a:pPr algn="just" eaLnBrk="1" hangingPunct="1">
              <a:lnSpc>
                <a:spcPct val="90000"/>
              </a:lnSpc>
              <a:buFont typeface="Wingdings" panose="05000000000000000000" pitchFamily="2" charset="2"/>
              <a:buChar char="v"/>
            </a:pPr>
            <a:r>
              <a:rPr lang="en-US" altLang="en-US" sz="2200" dirty="0">
                <a:cs typeface="Times New Roman" panose="02020603050405020304" pitchFamily="18" charset="0"/>
              </a:rPr>
              <a:t>Only foreign keys should be used to refer to other entities.</a:t>
            </a:r>
          </a:p>
          <a:p>
            <a:pPr algn="just" eaLnBrk="1" hangingPunct="1">
              <a:lnSpc>
                <a:spcPct val="90000"/>
              </a:lnSpc>
              <a:buFont typeface="Arial" panose="020B0604020202020204" pitchFamily="34" charset="0"/>
              <a:buNone/>
            </a:pPr>
            <a:endParaRPr lang="en-US" altLang="en-US" sz="2200" dirty="0">
              <a:cs typeface="Times New Roman" panose="02020603050405020304" pitchFamily="18" charset="0"/>
            </a:endParaRPr>
          </a:p>
          <a:p>
            <a:pPr algn="just" eaLnBrk="1" hangingPunct="1">
              <a:lnSpc>
                <a:spcPct val="90000"/>
              </a:lnSpc>
              <a:buFont typeface="Wingdings" panose="05000000000000000000" pitchFamily="2" charset="2"/>
              <a:buChar char="v"/>
            </a:pPr>
            <a:r>
              <a:rPr lang="en-US" altLang="en-US" sz="2200" dirty="0">
                <a:cs typeface="Times New Roman" panose="02020603050405020304" pitchFamily="18" charset="0"/>
              </a:rPr>
              <a:t>Entity and relationship attributes should be kept apart as much as possible.</a:t>
            </a:r>
          </a:p>
          <a:p>
            <a:pPr algn="just" eaLnBrk="1" hangingPunct="1">
              <a:lnSpc>
                <a:spcPct val="90000"/>
              </a:lnSpc>
              <a:buFont typeface="Wingdings" panose="05000000000000000000" pitchFamily="2" charset="2"/>
              <a:buChar char="v"/>
            </a:pPr>
            <a:r>
              <a:rPr lang="en-US" altLang="en-US" sz="2200" dirty="0">
                <a:cs typeface="Times New Roman" panose="02020603050405020304" pitchFamily="18" charset="0"/>
              </a:rPr>
              <a:t>Design a schema that can be explained easily relation by relation. The semantics of attributes should be easy to interpret.</a:t>
            </a:r>
            <a:r>
              <a:rPr lang="en-US" altLang="en-US" sz="2200" dirty="0"/>
              <a:t> </a:t>
            </a:r>
          </a:p>
          <a:p>
            <a:pPr algn="just" eaLnBrk="1" hangingPunct="1"/>
            <a:endParaRPr lang="en-US" altLang="en-US" sz="2200" dirty="0"/>
          </a:p>
        </p:txBody>
      </p:sp>
      <p:pic>
        <p:nvPicPr>
          <p:cNvPr id="31752" name="Picture 7">
            <a:extLst>
              <a:ext uri="{FF2B5EF4-FFF2-40B4-BE49-F238E27FC236}">
                <a16:creationId xmlns="" xmlns:a16="http://schemas.microsoft.com/office/drawing/2014/main" id="{F42980D1-D80C-4EDD-AA58-790A6281B5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9">
                                            <p:txEl>
                                              <p:pRg st="3" end="3"/>
                                            </p:txEl>
                                          </p:spTgt>
                                        </p:tgtEl>
                                        <p:attrNameLst>
                                          <p:attrName>style.visibility</p:attrName>
                                        </p:attrNameLst>
                                      </p:cBhvr>
                                      <p:to>
                                        <p:strVal val="visible"/>
                                      </p:to>
                                    </p:set>
                                    <p:anim calcmode="lin" valueType="num">
                                      <p:cBhvr additive="base">
                                        <p:cTn id="7" dur="500" fill="hold"/>
                                        <p:tgtEl>
                                          <p:spTgt spid="2355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9">
                                            <p:txEl>
                                              <p:pRg st="4" end="4"/>
                                            </p:txEl>
                                          </p:spTgt>
                                        </p:tgtEl>
                                        <p:attrNameLst>
                                          <p:attrName>style.visibility</p:attrName>
                                        </p:attrNameLst>
                                      </p:cBhvr>
                                      <p:to>
                                        <p:strVal val="visible"/>
                                      </p:to>
                                    </p:set>
                                    <p:anim calcmode="lin" valueType="num">
                                      <p:cBhvr additive="base">
                                        <p:cTn id="13" dur="500" fill="hold"/>
                                        <p:tgtEl>
                                          <p:spTgt spid="2355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559">
                                            <p:txEl>
                                              <p:pRg st="5" end="5"/>
                                            </p:txEl>
                                          </p:spTgt>
                                        </p:tgtEl>
                                        <p:attrNameLst>
                                          <p:attrName>style.visibility</p:attrName>
                                        </p:attrNameLst>
                                      </p:cBhvr>
                                      <p:to>
                                        <p:strVal val="visible"/>
                                      </p:to>
                                    </p:set>
                                    <p:anim calcmode="lin" valueType="num">
                                      <p:cBhvr additive="base">
                                        <p:cTn id="19" dur="500" fill="hold"/>
                                        <p:tgtEl>
                                          <p:spTgt spid="2355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3559">
                                            <p:txEl>
                                              <p:pRg st="7" end="7"/>
                                            </p:txEl>
                                          </p:spTgt>
                                        </p:tgtEl>
                                        <p:attrNameLst>
                                          <p:attrName>style.visibility</p:attrName>
                                        </p:attrNameLst>
                                      </p:cBhvr>
                                      <p:to>
                                        <p:strVal val="visible"/>
                                      </p:to>
                                    </p:set>
                                    <p:anim calcmode="lin" valueType="num">
                                      <p:cBhvr additive="base">
                                        <p:cTn id="25" dur="500" fill="hold"/>
                                        <p:tgtEl>
                                          <p:spTgt spid="2355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3559">
                                            <p:txEl>
                                              <p:pRg st="8" end="8"/>
                                            </p:txEl>
                                          </p:spTgt>
                                        </p:tgtEl>
                                        <p:attrNameLst>
                                          <p:attrName>style.visibility</p:attrName>
                                        </p:attrNameLst>
                                      </p:cBhvr>
                                      <p:to>
                                        <p:strVal val="visible"/>
                                      </p:to>
                                    </p:set>
                                    <p:anim calcmode="lin" valueType="num">
                                      <p:cBhvr additive="base">
                                        <p:cTn id="31" dur="500" fill="hold"/>
                                        <p:tgtEl>
                                          <p:spTgt spid="2355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91" y="858442"/>
            <a:ext cx="7852410" cy="501728"/>
          </a:xfrm>
        </p:spPr>
        <p:style>
          <a:lnRef idx="1">
            <a:schemeClr val="accent5"/>
          </a:lnRef>
          <a:fillRef idx="2">
            <a:schemeClr val="accent5"/>
          </a:fillRef>
          <a:effectRef idx="1">
            <a:schemeClr val="accent5"/>
          </a:effectRef>
          <a:fontRef idx="minor">
            <a:schemeClr val="dk1"/>
          </a:fontRef>
        </p:style>
        <p:txBody>
          <a:bodyPr rtlCol="0">
            <a:noAutofit/>
          </a:bodyPr>
          <a:lstStyle/>
          <a:p>
            <a:pPr algn="ctr">
              <a:defRPr/>
            </a:pPr>
            <a:r>
              <a:rPr lang="en-US" sz="1800" b="1" dirty="0">
                <a:latin typeface="Times New Roman" pitchFamily="18" charset="0"/>
                <a:cs typeface="Times New Roman" pitchFamily="18" charset="0"/>
              </a:rPr>
              <a:t>Syllabus</a:t>
            </a:r>
            <a:endParaRPr lang="en-IN" sz="1800" b="1" dirty="0">
              <a:latin typeface="Times New Roman" pitchFamily="18" charset="0"/>
              <a:cs typeface="Times New Roman" pitchFamily="18" charset="0"/>
            </a:endParaRPr>
          </a:p>
        </p:txBody>
      </p:sp>
      <p:sp>
        <p:nvSpPr>
          <p:cNvPr id="41989" name="Slide Number Placeholder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080DAC4-A44D-453B-9B7B-A690F551AC1B}" type="slidenum">
              <a:rPr lang="en-US" smtClean="0">
                <a:solidFill>
                  <a:srgbClr val="898989"/>
                </a:solidFill>
              </a:rPr>
              <a:pPr/>
              <a:t>3</a:t>
            </a:fld>
            <a:endParaRPr lang="en-US">
              <a:solidFill>
                <a:srgbClr val="898989"/>
              </a:solidFill>
            </a:endParaRPr>
          </a:p>
        </p:txBody>
      </p:sp>
      <p:sp>
        <p:nvSpPr>
          <p:cNvPr id="41990" name="Date Placeholder 6"/>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fld id="{FA42C0E0-892D-4DE5-BFB5-84A8F47FF60D}" type="datetime1">
              <a:rPr lang="en-US" smtClean="0">
                <a:solidFill>
                  <a:srgbClr val="898989"/>
                </a:solidFill>
              </a:rPr>
              <a:t>10/12/2023</a:t>
            </a:fld>
            <a:endParaRPr lang="en-US">
              <a:solidFill>
                <a:srgbClr val="898989"/>
              </a:solidFill>
            </a:endParaRPr>
          </a:p>
        </p:txBody>
      </p:sp>
      <p:pic>
        <p:nvPicPr>
          <p:cNvPr id="41991" name="Picture 14" descr="NIET"/>
          <p:cNvPicPr>
            <a:picLocks noChangeAspect="1" noChangeArrowheads="1"/>
          </p:cNvPicPr>
          <p:nvPr/>
        </p:nvPicPr>
        <p:blipFill>
          <a:blip r:embed="rId2" cstate="print"/>
          <a:srcRect/>
          <a:stretch>
            <a:fillRect/>
          </a:stretch>
        </p:blipFill>
        <p:spPr bwMode="auto">
          <a:xfrm>
            <a:off x="0" y="857251"/>
            <a:ext cx="1062990" cy="502919"/>
          </a:xfrm>
          <a:prstGeom prst="rect">
            <a:avLst/>
          </a:prstGeom>
          <a:noFill/>
          <a:ln w="9525">
            <a:noFill/>
            <a:miter lim="800000"/>
            <a:headEnd/>
            <a:tailEnd/>
          </a:ln>
        </p:spPr>
      </p:pic>
      <p:pic>
        <p:nvPicPr>
          <p:cNvPr id="3074" name="Picture 2" descr="C:\Users\ragha\Desktop\Photo 3.JPG"/>
          <p:cNvPicPr>
            <a:picLocks noChangeAspect="1" noChangeArrowheads="1"/>
          </p:cNvPicPr>
          <p:nvPr/>
        </p:nvPicPr>
        <p:blipFill>
          <a:blip r:embed="rId3" cstate="print"/>
          <a:srcRect/>
          <a:stretch>
            <a:fillRect/>
          </a:stretch>
        </p:blipFill>
        <p:spPr bwMode="auto">
          <a:xfrm>
            <a:off x="1291591" y="1554480"/>
            <a:ext cx="6846569" cy="3635455"/>
          </a:xfrm>
          <a:prstGeom prst="rect">
            <a:avLst/>
          </a:prstGeom>
          <a:noFill/>
        </p:spPr>
      </p:pic>
      <p:sp>
        <p:nvSpPr>
          <p:cNvPr id="9" name="Footer Placeholder 8"/>
          <p:cNvSpPr>
            <a:spLocks noGrp="1"/>
          </p:cNvSpPr>
          <p:nvPr>
            <p:ph type="ftr" sz="quarter" idx="11"/>
          </p:nvPr>
        </p:nvSpPr>
        <p:spPr/>
        <p:txBody>
          <a:bodyPr/>
          <a:lstStyle/>
          <a:p>
            <a:r>
              <a:rPr lang="en-US" smtClean="0"/>
              <a:t>Sana Anjum      DBMS             Unit-3</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DBC25F4-16F7-4F77-A2CE-A2E3BDCFE200}"/>
              </a:ext>
            </a:extLst>
          </p:cNvPr>
          <p:cNvSpPr>
            <a:spLocks noGrp="1"/>
          </p:cNvSpPr>
          <p:nvPr>
            <p:ph type="dt" sz="quarter" idx="10"/>
          </p:nvPr>
        </p:nvSpPr>
        <p:spPr/>
        <p:txBody>
          <a:bodyPr/>
          <a:lstStyle/>
          <a:p>
            <a:pPr>
              <a:defRPr/>
            </a:pPr>
            <a:fld id="{1772E6BC-D7F8-4C26-A28C-A3AC42597171}" type="datetime1">
              <a:rPr lang="en-US" smtClean="0"/>
              <a:t>10/12/2023</a:t>
            </a:fld>
            <a:endParaRPr lang="en-US"/>
          </a:p>
        </p:txBody>
      </p:sp>
      <p:sp>
        <p:nvSpPr>
          <p:cNvPr id="5" name="Footer Placeholder 4">
            <a:extLst>
              <a:ext uri="{FF2B5EF4-FFF2-40B4-BE49-F238E27FC236}">
                <a16:creationId xmlns="" xmlns:a16="http://schemas.microsoft.com/office/drawing/2014/main" id="{EB9B1C16-7B74-4128-B9F8-6F86B288629E}"/>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32772" name="Slide Number Placeholder 5">
            <a:extLst>
              <a:ext uri="{FF2B5EF4-FFF2-40B4-BE49-F238E27FC236}">
                <a16:creationId xmlns="" xmlns:a16="http://schemas.microsoft.com/office/drawing/2014/main" id="{CEAF0722-ACE8-47C0-82FE-8EA139896E3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52E843-1C2E-4C62-BADC-1EB7E9CEF081}" type="slidenum">
              <a:rPr lang="en-US" altLang="en-US" sz="1200" smtClean="0">
                <a:solidFill>
                  <a:srgbClr val="898989"/>
                </a:solidFill>
              </a:rPr>
              <a:pPr>
                <a:spcBef>
                  <a:spcPct val="0"/>
                </a:spcBef>
                <a:buFontTx/>
                <a:buNone/>
              </a:pPr>
              <a:t>30</a:t>
            </a:fld>
            <a:endParaRPr lang="en-US" altLang="en-US" sz="1200">
              <a:solidFill>
                <a:srgbClr val="898989"/>
              </a:solidFill>
            </a:endParaRPr>
          </a:p>
        </p:txBody>
      </p:sp>
      <p:sp>
        <p:nvSpPr>
          <p:cNvPr id="7" name="Title 1">
            <a:extLst>
              <a:ext uri="{FF2B5EF4-FFF2-40B4-BE49-F238E27FC236}">
                <a16:creationId xmlns="" xmlns:a16="http://schemas.microsoft.com/office/drawing/2014/main" id="{AD1D1AD6-DD54-45C1-8ED0-08FFFC97922A}"/>
              </a:ext>
            </a:extLst>
          </p:cNvPr>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2800" b="1" dirty="0">
                <a:solidFill>
                  <a:srgbClr val="C00000"/>
                </a:solidFill>
              </a:rPr>
              <a:t>A simplified COMPANY relational database schema (CO3)</a:t>
            </a:r>
            <a:endParaRPr lang="en-US" sz="2800" b="1" dirty="0">
              <a:solidFill>
                <a:srgbClr val="C00000"/>
              </a:solidFill>
              <a:effectLst>
                <a:outerShdw blurRad="38100" dist="38100" dir="2700000" algn="tl">
                  <a:srgbClr val="000000">
                    <a:alpha val="43137"/>
                  </a:srgbClr>
                </a:outerShdw>
              </a:effectLst>
            </a:endParaRPr>
          </a:p>
        </p:txBody>
      </p:sp>
      <p:pic>
        <p:nvPicPr>
          <p:cNvPr id="32774" name="Picture 2" descr="E:\NIET\Project\xLogo11.png.pagespeed.ic.pydHLuCQEZ.png">
            <a:extLst>
              <a:ext uri="{FF2B5EF4-FFF2-40B4-BE49-F238E27FC236}">
                <a16:creationId xmlns="" xmlns:a16="http://schemas.microsoft.com/office/drawing/2014/main" id="{E8EFC087-FD63-481F-8C6A-5288BCE9E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2">
            <a:extLst>
              <a:ext uri="{FF2B5EF4-FFF2-40B4-BE49-F238E27FC236}">
                <a16:creationId xmlns="" xmlns:a16="http://schemas.microsoft.com/office/drawing/2014/main" id="{07EE48D9-80D5-4317-AEC7-E74F84E0A20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38200" y="914400"/>
            <a:ext cx="7467600" cy="5386388"/>
          </a:xfrm>
        </p:spPr>
      </p:pic>
      <p:pic>
        <p:nvPicPr>
          <p:cNvPr id="32776" name="Picture 7">
            <a:extLst>
              <a:ext uri="{FF2B5EF4-FFF2-40B4-BE49-F238E27FC236}">
                <a16:creationId xmlns="" xmlns:a16="http://schemas.microsoft.com/office/drawing/2014/main" id="{13D35E3D-F4EB-4D13-964F-02740A05B4F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2275D56-AC30-4F52-B5E3-70314F74A920}"/>
              </a:ext>
            </a:extLst>
          </p:cNvPr>
          <p:cNvSpPr>
            <a:spLocks noGrp="1"/>
          </p:cNvSpPr>
          <p:nvPr>
            <p:ph type="dt" sz="quarter" idx="10"/>
          </p:nvPr>
        </p:nvSpPr>
        <p:spPr/>
        <p:txBody>
          <a:bodyPr/>
          <a:lstStyle/>
          <a:p>
            <a:pPr>
              <a:defRPr/>
            </a:pPr>
            <a:fld id="{909F3CFD-9A59-4DE0-9E0B-4AC15ADC9B5E}" type="datetime1">
              <a:rPr lang="en-US" smtClean="0"/>
              <a:t>10/12/2023</a:t>
            </a:fld>
            <a:endParaRPr lang="en-US"/>
          </a:p>
        </p:txBody>
      </p:sp>
      <p:sp>
        <p:nvSpPr>
          <p:cNvPr id="5" name="Footer Placeholder 4">
            <a:extLst>
              <a:ext uri="{FF2B5EF4-FFF2-40B4-BE49-F238E27FC236}">
                <a16:creationId xmlns="" xmlns:a16="http://schemas.microsoft.com/office/drawing/2014/main" id="{DA5B2073-7FAF-443E-B604-DEF8D9978522}"/>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33796" name="Slide Number Placeholder 5">
            <a:extLst>
              <a:ext uri="{FF2B5EF4-FFF2-40B4-BE49-F238E27FC236}">
                <a16:creationId xmlns="" xmlns:a16="http://schemas.microsoft.com/office/drawing/2014/main" id="{5C076750-A653-40CA-9B1C-5A6BA292BBE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945ED8-8FDF-46A4-B6F1-D2D0E3D404FA}" type="slidenum">
              <a:rPr lang="en-US" altLang="en-US" sz="1200" smtClean="0">
                <a:solidFill>
                  <a:srgbClr val="898989"/>
                </a:solidFill>
              </a:rPr>
              <a:pPr>
                <a:spcBef>
                  <a:spcPct val="0"/>
                </a:spcBef>
                <a:buFontTx/>
                <a:buNone/>
              </a:pPr>
              <a:t>31</a:t>
            </a:fld>
            <a:endParaRPr lang="en-US" altLang="en-US" sz="1200">
              <a:solidFill>
                <a:srgbClr val="898989"/>
              </a:solidFill>
            </a:endParaRPr>
          </a:p>
        </p:txBody>
      </p:sp>
      <p:sp>
        <p:nvSpPr>
          <p:cNvPr id="7" name="Title 1">
            <a:extLst>
              <a:ext uri="{FF2B5EF4-FFF2-40B4-BE49-F238E27FC236}">
                <a16:creationId xmlns="" xmlns:a16="http://schemas.microsoft.com/office/drawing/2014/main" id="{0731327F-BF8E-4494-BA1D-E7CD053A6FD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solidFill>
                  <a:srgbClr val="C00000"/>
                </a:solidFill>
                <a:effectLst>
                  <a:outerShdw blurRad="38100" dist="38100" dir="2700000" algn="tl">
                    <a:srgbClr val="000000">
                      <a:alpha val="43137"/>
                    </a:srgbClr>
                  </a:outerShdw>
                </a:effectLst>
              </a:rPr>
              <a:t>Examples of Violating Guideline 1 (CO3)</a:t>
            </a:r>
          </a:p>
        </p:txBody>
      </p:sp>
      <p:pic>
        <p:nvPicPr>
          <p:cNvPr id="33798" name="Picture 2" descr="E:\NIET\Project\xLogo11.png.pagespeed.ic.pydHLuCQEZ.png">
            <a:extLst>
              <a:ext uri="{FF2B5EF4-FFF2-40B4-BE49-F238E27FC236}">
                <a16:creationId xmlns="" xmlns:a16="http://schemas.microsoft.com/office/drawing/2014/main" id="{82181695-E3A8-4C52-9671-D15412B1D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Content Placeholder 2">
            <a:extLst>
              <a:ext uri="{FF2B5EF4-FFF2-40B4-BE49-F238E27FC236}">
                <a16:creationId xmlns="" xmlns:a16="http://schemas.microsoft.com/office/drawing/2014/main" id="{FFE91DA3-A4C5-4511-B710-70A4518589A5}"/>
              </a:ext>
            </a:extLst>
          </p:cNvPr>
          <p:cNvSpPr>
            <a:spLocks noGrp="1"/>
          </p:cNvSpPr>
          <p:nvPr>
            <p:ph idx="1"/>
          </p:nvPr>
        </p:nvSpPr>
        <p:spPr>
          <a:xfrm>
            <a:off x="533400" y="838200"/>
            <a:ext cx="8229600" cy="5486400"/>
          </a:xfrm>
        </p:spPr>
        <p:txBody>
          <a:bodyPr/>
          <a:lstStyle/>
          <a:p>
            <a:pPr algn="just" eaLnBrk="1" hangingPunct="1">
              <a:lnSpc>
                <a:spcPct val="90000"/>
              </a:lnSpc>
              <a:buFont typeface="Arial" panose="020B0604020202020204" pitchFamily="34" charset="0"/>
              <a:buNone/>
            </a:pPr>
            <a:r>
              <a:rPr lang="en-US" altLang="en-US" sz="2200">
                <a:cs typeface="Times New Roman" panose="02020603050405020304" pitchFamily="18" charset="0"/>
              </a:rPr>
              <a:t>	</a:t>
            </a:r>
          </a:p>
          <a:p>
            <a:pPr algn="just" eaLnBrk="1" hangingPunct="1">
              <a:lnSpc>
                <a:spcPct val="90000"/>
              </a:lnSpc>
              <a:buFont typeface="Wingdings" panose="05000000000000000000" pitchFamily="2" charset="2"/>
              <a:buChar char="v"/>
            </a:pPr>
            <a:endParaRPr lang="en-US" altLang="en-US" sz="2200">
              <a:cs typeface="Times New Roman" panose="02020603050405020304" pitchFamily="18" charset="0"/>
            </a:endParaRPr>
          </a:p>
          <a:p>
            <a:pPr algn="just" eaLnBrk="1" hangingPunct="1">
              <a:lnSpc>
                <a:spcPct val="90000"/>
              </a:lnSpc>
              <a:buFont typeface="Wingdings" panose="05000000000000000000" pitchFamily="2" charset="2"/>
              <a:buChar char="v"/>
            </a:pPr>
            <a:endParaRPr lang="en-US" altLang="en-US" sz="2200">
              <a:cs typeface="Times New Roman" panose="02020603050405020304" pitchFamily="18" charset="0"/>
            </a:endParaRPr>
          </a:p>
          <a:p>
            <a:pPr algn="just" eaLnBrk="1" hangingPunct="1">
              <a:lnSpc>
                <a:spcPct val="90000"/>
              </a:lnSpc>
              <a:buFont typeface="Wingdings" panose="05000000000000000000" pitchFamily="2" charset="2"/>
              <a:buChar char="v"/>
            </a:pPr>
            <a:endParaRPr lang="en-US" altLang="en-US" sz="2200">
              <a:cs typeface="Times New Roman" panose="02020603050405020304" pitchFamily="18" charset="0"/>
            </a:endParaRPr>
          </a:p>
          <a:p>
            <a:pPr algn="just" eaLnBrk="1" hangingPunct="1">
              <a:lnSpc>
                <a:spcPct val="90000"/>
              </a:lnSpc>
              <a:buFont typeface="Wingdings" panose="05000000000000000000" pitchFamily="2" charset="2"/>
              <a:buChar char="v"/>
            </a:pPr>
            <a:endParaRPr lang="en-US" altLang="en-US" sz="2200">
              <a:cs typeface="Times New Roman" panose="02020603050405020304" pitchFamily="18" charset="0"/>
            </a:endParaRPr>
          </a:p>
          <a:p>
            <a:pPr algn="just" eaLnBrk="1" hangingPunct="1">
              <a:lnSpc>
                <a:spcPct val="90000"/>
              </a:lnSpc>
              <a:buFont typeface="Wingdings" panose="05000000000000000000" pitchFamily="2" charset="2"/>
              <a:buChar char="v"/>
            </a:pPr>
            <a:endParaRPr lang="en-US" altLang="en-US" sz="2200">
              <a:cs typeface="Times New Roman" panose="02020603050405020304" pitchFamily="18" charset="0"/>
            </a:endParaRPr>
          </a:p>
          <a:p>
            <a:pPr algn="just" eaLnBrk="1" hangingPunct="1">
              <a:lnSpc>
                <a:spcPct val="90000"/>
              </a:lnSpc>
              <a:buFont typeface="Wingdings" panose="05000000000000000000" pitchFamily="2" charset="2"/>
              <a:buChar char="v"/>
            </a:pPr>
            <a:endParaRPr lang="en-US" altLang="en-US" sz="2200">
              <a:cs typeface="Times New Roman" panose="02020603050405020304" pitchFamily="18" charset="0"/>
            </a:endParaRPr>
          </a:p>
          <a:p>
            <a:pPr algn="just" eaLnBrk="1" hangingPunct="1">
              <a:lnSpc>
                <a:spcPct val="90000"/>
              </a:lnSpc>
              <a:buFont typeface="Arial" panose="020B0604020202020204" pitchFamily="34" charset="0"/>
              <a:buNone/>
            </a:pPr>
            <a:endParaRPr lang="en-US" altLang="en-US" sz="2200">
              <a:cs typeface="Times New Roman" panose="02020603050405020304" pitchFamily="18" charset="0"/>
            </a:endParaRPr>
          </a:p>
          <a:p>
            <a:pPr algn="just" eaLnBrk="1" hangingPunct="1">
              <a:lnSpc>
                <a:spcPct val="90000"/>
              </a:lnSpc>
              <a:buFont typeface="Wingdings" panose="05000000000000000000" pitchFamily="2" charset="2"/>
              <a:buChar char="v"/>
            </a:pPr>
            <a:r>
              <a:rPr lang="en-US" altLang="en-US" sz="2200">
                <a:cs typeface="Times New Roman" panose="02020603050405020304" pitchFamily="18" charset="0"/>
              </a:rPr>
              <a:t>Attributes of different entities should not be mixed in the same relation</a:t>
            </a:r>
          </a:p>
          <a:p>
            <a:pPr algn="just" eaLnBrk="1" hangingPunct="1">
              <a:lnSpc>
                <a:spcPct val="90000"/>
              </a:lnSpc>
              <a:buFont typeface="Wingdings" panose="05000000000000000000" pitchFamily="2" charset="2"/>
              <a:buChar char="v"/>
            </a:pPr>
            <a:r>
              <a:rPr lang="en-US" altLang="en-US" sz="2200">
                <a:cs typeface="Times New Roman" panose="02020603050405020304" pitchFamily="18" charset="0"/>
              </a:rPr>
              <a:t>Informally, each tuple in a relation should represent one entity or relationship instance.</a:t>
            </a:r>
          </a:p>
          <a:p>
            <a:pPr algn="just" eaLnBrk="1" hangingPunct="1">
              <a:lnSpc>
                <a:spcPct val="90000"/>
              </a:lnSpc>
              <a:buFont typeface="Wingdings" panose="05000000000000000000" pitchFamily="2" charset="2"/>
              <a:buChar char="v"/>
            </a:pPr>
            <a:r>
              <a:rPr lang="en-US" altLang="en-US" sz="2200">
                <a:cs typeface="Times New Roman" panose="02020603050405020304" pitchFamily="18" charset="0"/>
              </a:rPr>
              <a:t>Design a schema that can be explained easily relation by relation. The semantics of attributes should be easy to interpret.</a:t>
            </a:r>
            <a:r>
              <a:rPr lang="en-US" altLang="en-US" sz="2200"/>
              <a:t> </a:t>
            </a:r>
          </a:p>
          <a:p>
            <a:pPr algn="just" eaLnBrk="1" hangingPunct="1"/>
            <a:endParaRPr lang="en-US" altLang="en-US" sz="2200"/>
          </a:p>
        </p:txBody>
      </p:sp>
      <p:pic>
        <p:nvPicPr>
          <p:cNvPr id="33800" name="Picture 2">
            <a:extLst>
              <a:ext uri="{FF2B5EF4-FFF2-40B4-BE49-F238E27FC236}">
                <a16:creationId xmlns="" xmlns:a16="http://schemas.microsoft.com/office/drawing/2014/main" id="{B0B7C05E-CDAA-4772-B908-5CE6B20B0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38200"/>
            <a:ext cx="8153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Picture 8">
            <a:extLst>
              <a:ext uri="{FF2B5EF4-FFF2-40B4-BE49-F238E27FC236}">
                <a16:creationId xmlns="" xmlns:a16="http://schemas.microsoft.com/office/drawing/2014/main" id="{CF4F0C8D-09D7-41D0-809C-094BD280313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9">
                                            <p:txEl>
                                              <p:pRg st="8" end="8"/>
                                            </p:txEl>
                                          </p:spTgt>
                                        </p:tgtEl>
                                        <p:attrNameLst>
                                          <p:attrName>style.visibility</p:attrName>
                                        </p:attrNameLst>
                                      </p:cBhvr>
                                      <p:to>
                                        <p:strVal val="visible"/>
                                      </p:to>
                                    </p:set>
                                    <p:anim calcmode="lin" valueType="num">
                                      <p:cBhvr additive="base">
                                        <p:cTn id="7" dur="500" fill="hold"/>
                                        <p:tgtEl>
                                          <p:spTgt spid="2355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9">
                                            <p:txEl>
                                              <p:pRg st="9" end="9"/>
                                            </p:txEl>
                                          </p:spTgt>
                                        </p:tgtEl>
                                        <p:attrNameLst>
                                          <p:attrName>style.visibility</p:attrName>
                                        </p:attrNameLst>
                                      </p:cBhvr>
                                      <p:to>
                                        <p:strVal val="visible"/>
                                      </p:to>
                                    </p:set>
                                    <p:anim calcmode="lin" valueType="num">
                                      <p:cBhvr additive="base">
                                        <p:cTn id="13" dur="500" fill="hold"/>
                                        <p:tgtEl>
                                          <p:spTgt spid="23559">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559">
                                            <p:txEl>
                                              <p:pRg st="10" end="10"/>
                                            </p:txEl>
                                          </p:spTgt>
                                        </p:tgtEl>
                                        <p:attrNameLst>
                                          <p:attrName>style.visibility</p:attrName>
                                        </p:attrNameLst>
                                      </p:cBhvr>
                                      <p:to>
                                        <p:strVal val="visible"/>
                                      </p:to>
                                    </p:set>
                                    <p:anim calcmode="lin" valueType="num">
                                      <p:cBhvr additive="base">
                                        <p:cTn id="19" dur="500" fill="hold"/>
                                        <p:tgtEl>
                                          <p:spTgt spid="23559">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578A43D-DB4C-4CBA-A4D6-7363F4E1C76E}"/>
              </a:ext>
            </a:extLst>
          </p:cNvPr>
          <p:cNvSpPr>
            <a:spLocks noGrp="1"/>
          </p:cNvSpPr>
          <p:nvPr>
            <p:ph type="dt" sz="quarter" idx="10"/>
          </p:nvPr>
        </p:nvSpPr>
        <p:spPr/>
        <p:txBody>
          <a:bodyPr/>
          <a:lstStyle/>
          <a:p>
            <a:pPr>
              <a:defRPr/>
            </a:pPr>
            <a:fld id="{5E6278B2-9806-4B57-A8D4-E06D06B73F64}" type="datetime1">
              <a:rPr lang="en-US" smtClean="0"/>
              <a:t>10/12/2023</a:t>
            </a:fld>
            <a:endParaRPr lang="en-US"/>
          </a:p>
        </p:txBody>
      </p:sp>
      <p:sp>
        <p:nvSpPr>
          <p:cNvPr id="5" name="Footer Placeholder 4">
            <a:extLst>
              <a:ext uri="{FF2B5EF4-FFF2-40B4-BE49-F238E27FC236}">
                <a16:creationId xmlns="" xmlns:a16="http://schemas.microsoft.com/office/drawing/2014/main" id="{B109E5CF-1DBB-4FD1-A8FD-93E0846BD05B}"/>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34820" name="Slide Number Placeholder 5">
            <a:extLst>
              <a:ext uri="{FF2B5EF4-FFF2-40B4-BE49-F238E27FC236}">
                <a16:creationId xmlns="" xmlns:a16="http://schemas.microsoft.com/office/drawing/2014/main" id="{79A38E33-08C2-4B7D-8F2A-9546D0F4575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8E4E5B-B5BD-4946-B936-BBBEC95EBA7C}" type="slidenum">
              <a:rPr lang="en-US" altLang="en-US" sz="1200" smtClean="0">
                <a:solidFill>
                  <a:srgbClr val="898989"/>
                </a:solidFill>
              </a:rPr>
              <a:pPr>
                <a:spcBef>
                  <a:spcPct val="0"/>
                </a:spcBef>
                <a:buFontTx/>
                <a:buNone/>
              </a:pPr>
              <a:t>32</a:t>
            </a:fld>
            <a:endParaRPr lang="en-US" altLang="en-US" sz="1200">
              <a:solidFill>
                <a:srgbClr val="898989"/>
              </a:solidFill>
            </a:endParaRPr>
          </a:p>
        </p:txBody>
      </p:sp>
      <p:sp>
        <p:nvSpPr>
          <p:cNvPr id="7" name="Title 1">
            <a:extLst>
              <a:ext uri="{FF2B5EF4-FFF2-40B4-BE49-F238E27FC236}">
                <a16:creationId xmlns="" xmlns:a16="http://schemas.microsoft.com/office/drawing/2014/main" id="{3561CA9A-59DA-409E-9098-239F72FA786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2400" b="1" dirty="0">
                <a:solidFill>
                  <a:srgbClr val="C00000"/>
                </a:solidFill>
                <a:cs typeface="Times New Roman" pitchFamily="18" charset="0"/>
              </a:rPr>
              <a:t>1.2 Redundant Information in Tuples and Update Anomalies (CO3)</a:t>
            </a:r>
            <a:r>
              <a:rPr lang="en-US" altLang="en-US" sz="2400" dirty="0">
                <a:solidFill>
                  <a:srgbClr val="C00000"/>
                </a:solidFill>
              </a:rPr>
              <a:t> </a:t>
            </a:r>
            <a:endParaRPr lang="en-US" sz="2400" b="1" dirty="0">
              <a:solidFill>
                <a:srgbClr val="C00000"/>
              </a:solidFill>
              <a:effectLst>
                <a:outerShdw blurRad="38100" dist="38100" dir="2700000" algn="tl">
                  <a:srgbClr val="000000">
                    <a:alpha val="43137"/>
                  </a:srgbClr>
                </a:outerShdw>
              </a:effectLst>
            </a:endParaRPr>
          </a:p>
        </p:txBody>
      </p:sp>
      <p:pic>
        <p:nvPicPr>
          <p:cNvPr id="34822" name="Picture 2" descr="E:\NIET\Project\xLogo11.png.pagespeed.ic.pydHLuCQEZ.png">
            <a:extLst>
              <a:ext uri="{FF2B5EF4-FFF2-40B4-BE49-F238E27FC236}">
                <a16:creationId xmlns="" xmlns:a16="http://schemas.microsoft.com/office/drawing/2014/main" id="{71EC2DB6-2FB6-48E3-94E2-04809B819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Content Placeholder 2">
            <a:extLst>
              <a:ext uri="{FF2B5EF4-FFF2-40B4-BE49-F238E27FC236}">
                <a16:creationId xmlns="" xmlns:a16="http://schemas.microsoft.com/office/drawing/2014/main" id="{F5A10176-6785-4850-9C0E-4212252D2CB0}"/>
              </a:ext>
            </a:extLst>
          </p:cNvPr>
          <p:cNvSpPr>
            <a:spLocks noGrp="1"/>
          </p:cNvSpPr>
          <p:nvPr>
            <p:ph idx="1"/>
          </p:nvPr>
        </p:nvSpPr>
        <p:spPr>
          <a:xfrm>
            <a:off x="533400" y="838200"/>
            <a:ext cx="8229600" cy="5029200"/>
          </a:xfrm>
        </p:spPr>
        <p:txBody>
          <a:bodyPr/>
          <a:lstStyle/>
          <a:p>
            <a:pPr algn="just" eaLnBrk="1" hangingPunct="1">
              <a:buFont typeface="Arial" panose="020B0604020202020204" pitchFamily="34" charset="0"/>
              <a:buNone/>
            </a:pPr>
            <a:r>
              <a:rPr lang="en-US" altLang="en-US" sz="2400" b="1">
                <a:solidFill>
                  <a:srgbClr val="C00000"/>
                </a:solidFill>
                <a:cs typeface="Times New Roman" panose="02020603050405020304" pitchFamily="18" charset="0"/>
              </a:rPr>
              <a:t>1.2. A    :- Redundant Information in Tuples</a:t>
            </a:r>
          </a:p>
          <a:p>
            <a:pPr algn="just" eaLnBrk="1" hangingPunct="1">
              <a:buFont typeface="Arial" panose="020B0604020202020204" pitchFamily="34" charset="0"/>
              <a:buNone/>
            </a:pPr>
            <a:endParaRPr lang="en-US" altLang="en-US" sz="2400">
              <a:cs typeface="Times New Roman" panose="02020603050405020304" pitchFamily="18" charset="0"/>
            </a:endParaRPr>
          </a:p>
          <a:p>
            <a:pPr algn="just" eaLnBrk="1" hangingPunct="1">
              <a:buFont typeface="Arial" panose="020B0604020202020204" pitchFamily="34" charset="0"/>
              <a:buNone/>
            </a:pPr>
            <a:r>
              <a:rPr lang="en-US" altLang="en-US" sz="2400">
                <a:cs typeface="Times New Roman" panose="02020603050405020304" pitchFamily="18" charset="0"/>
              </a:rPr>
              <a:t>One goal of schema design is to minimize the storage space used by the base relations (and hence the corresponding files). Grouping attributes into relation schemas has a significant effect on storage space.</a:t>
            </a:r>
          </a:p>
          <a:p>
            <a:pPr algn="just" eaLnBrk="1" hangingPunct="1">
              <a:buFont typeface="Arial" panose="020B0604020202020204" pitchFamily="34" charset="0"/>
              <a:buNone/>
            </a:pPr>
            <a:endParaRPr lang="en-US" altLang="en-US" sz="2000">
              <a:solidFill>
                <a:srgbClr val="C00000"/>
              </a:solidFill>
              <a:cs typeface="Times New Roman" panose="02020603050405020304" pitchFamily="18" charset="0"/>
            </a:endParaRPr>
          </a:p>
          <a:p>
            <a:pPr algn="just" eaLnBrk="1" hangingPunct="1">
              <a:buFont typeface="Arial" panose="020B0604020202020204" pitchFamily="34" charset="0"/>
              <a:buNone/>
            </a:pPr>
            <a:endParaRPr lang="en-US" altLang="en-US" sz="2000">
              <a:solidFill>
                <a:srgbClr val="C00000"/>
              </a:solidFill>
              <a:cs typeface="Times New Roman" panose="02020603050405020304" pitchFamily="18" charset="0"/>
            </a:endParaRPr>
          </a:p>
        </p:txBody>
      </p:sp>
      <p:pic>
        <p:nvPicPr>
          <p:cNvPr id="34824" name="Picture 7">
            <a:extLst>
              <a:ext uri="{FF2B5EF4-FFF2-40B4-BE49-F238E27FC236}">
                <a16:creationId xmlns="" xmlns:a16="http://schemas.microsoft.com/office/drawing/2014/main" id="{98B0FD86-6D7F-4B55-A05A-A152416A7B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7411F43-90A8-4900-B1E4-6209EABF4D6D}"/>
              </a:ext>
            </a:extLst>
          </p:cNvPr>
          <p:cNvSpPr>
            <a:spLocks noGrp="1"/>
          </p:cNvSpPr>
          <p:nvPr>
            <p:ph type="dt" sz="quarter" idx="10"/>
          </p:nvPr>
        </p:nvSpPr>
        <p:spPr/>
        <p:txBody>
          <a:bodyPr/>
          <a:lstStyle/>
          <a:p>
            <a:pPr>
              <a:defRPr/>
            </a:pPr>
            <a:fld id="{D95B18EA-8A4C-4183-B3AD-F7C58C76E821}" type="datetime1">
              <a:rPr lang="en-US" smtClean="0"/>
              <a:t>10/12/2023</a:t>
            </a:fld>
            <a:endParaRPr lang="en-US"/>
          </a:p>
        </p:txBody>
      </p:sp>
      <p:sp>
        <p:nvSpPr>
          <p:cNvPr id="5" name="Footer Placeholder 4">
            <a:extLst>
              <a:ext uri="{FF2B5EF4-FFF2-40B4-BE49-F238E27FC236}">
                <a16:creationId xmlns="" xmlns:a16="http://schemas.microsoft.com/office/drawing/2014/main" id="{3094E3FD-702B-444C-A6F1-F04E685331C3}"/>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35844" name="Slide Number Placeholder 5">
            <a:extLst>
              <a:ext uri="{FF2B5EF4-FFF2-40B4-BE49-F238E27FC236}">
                <a16:creationId xmlns="" xmlns:a16="http://schemas.microsoft.com/office/drawing/2014/main" id="{E3BF8199-1718-4F5D-818D-6EECA46799A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8112D4-605F-4B56-B7F7-C9D9AB128A69}" type="slidenum">
              <a:rPr lang="en-US" altLang="en-US" sz="1200" smtClean="0">
                <a:solidFill>
                  <a:srgbClr val="898989"/>
                </a:solidFill>
              </a:rPr>
              <a:pPr>
                <a:spcBef>
                  <a:spcPct val="0"/>
                </a:spcBef>
                <a:buFontTx/>
                <a:buNone/>
              </a:pPr>
              <a:t>33</a:t>
            </a:fld>
            <a:endParaRPr lang="en-US" altLang="en-US" sz="1200">
              <a:solidFill>
                <a:srgbClr val="898989"/>
              </a:solidFill>
            </a:endParaRPr>
          </a:p>
        </p:txBody>
      </p:sp>
      <p:sp>
        <p:nvSpPr>
          <p:cNvPr id="7" name="Title 1">
            <a:extLst>
              <a:ext uri="{FF2B5EF4-FFF2-40B4-BE49-F238E27FC236}">
                <a16:creationId xmlns="" xmlns:a16="http://schemas.microsoft.com/office/drawing/2014/main" id="{D1940622-D123-4116-B508-857645A27E2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3200" b="1" dirty="0">
                <a:solidFill>
                  <a:srgbClr val="FF0000"/>
                </a:solidFill>
                <a:cs typeface="Times New Roman" pitchFamily="18" charset="0"/>
              </a:rPr>
              <a:t>Redundant Information in </a:t>
            </a:r>
            <a:r>
              <a:rPr lang="en-US" altLang="en-US" sz="3200" b="1" dirty="0" err="1">
                <a:solidFill>
                  <a:srgbClr val="FF0000"/>
                </a:solidFill>
                <a:cs typeface="Times New Roman" pitchFamily="18" charset="0"/>
              </a:rPr>
              <a:t>Tuples</a:t>
            </a:r>
            <a:r>
              <a:rPr lang="en-US" altLang="en-US" sz="3200" b="1" dirty="0">
                <a:solidFill>
                  <a:srgbClr val="FF0000"/>
                </a:solidFill>
                <a:cs typeface="Times New Roman" pitchFamily="18" charset="0"/>
              </a:rPr>
              <a:t> (CO3)</a:t>
            </a:r>
            <a:r>
              <a:rPr lang="en-US" sz="3200" b="1" dirty="0">
                <a:solidFill>
                  <a:srgbClr val="FF0000"/>
                </a:solidFill>
                <a:effectLst>
                  <a:outerShdw blurRad="38100" dist="38100" dir="2700000" algn="tl">
                    <a:srgbClr val="000000">
                      <a:alpha val="43137"/>
                    </a:srgbClr>
                  </a:outerShdw>
                </a:effectLst>
              </a:rPr>
              <a:t> </a:t>
            </a:r>
          </a:p>
        </p:txBody>
      </p:sp>
      <p:pic>
        <p:nvPicPr>
          <p:cNvPr id="35846" name="Picture 2" descr="E:\NIET\Project\xLogo11.png.pagespeed.ic.pydHLuCQEZ.png">
            <a:extLst>
              <a:ext uri="{FF2B5EF4-FFF2-40B4-BE49-F238E27FC236}">
                <a16:creationId xmlns="" xmlns:a16="http://schemas.microsoft.com/office/drawing/2014/main" id="{DFD7BB80-F8F6-4433-A423-DA53D0DEA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Content Placeholder 2">
            <a:extLst>
              <a:ext uri="{FF2B5EF4-FFF2-40B4-BE49-F238E27FC236}">
                <a16:creationId xmlns="" xmlns:a16="http://schemas.microsoft.com/office/drawing/2014/main" id="{D9649C13-FE66-402D-98E5-5957DEBDC12A}"/>
              </a:ext>
            </a:extLst>
          </p:cNvPr>
          <p:cNvSpPr>
            <a:spLocks noGrp="1"/>
          </p:cNvSpPr>
          <p:nvPr>
            <p:ph idx="1"/>
          </p:nvPr>
        </p:nvSpPr>
        <p:spPr>
          <a:xfrm>
            <a:off x="0" y="838200"/>
            <a:ext cx="8763000" cy="5486400"/>
          </a:xfrm>
        </p:spPr>
        <p:txBody>
          <a:bodyPr/>
          <a:lstStyle/>
          <a:p>
            <a:pPr algn="just" eaLnBrk="1" hangingPunct="1">
              <a:buFont typeface="Arial" panose="020B0604020202020204" pitchFamily="34" charset="0"/>
              <a:buNone/>
            </a:pPr>
            <a:r>
              <a:rPr lang="en-US" altLang="en-US" sz="2400" b="1">
                <a:solidFill>
                  <a:srgbClr val="C00000"/>
                </a:solidFill>
                <a:cs typeface="Times New Roman" panose="02020603050405020304" pitchFamily="18" charset="0"/>
              </a:rPr>
              <a:t> Mixing attributes of multiple entities may cause problems.</a:t>
            </a:r>
          </a:p>
          <a:p>
            <a:pPr algn="just" eaLnBrk="1" hangingPunct="1">
              <a:buFont typeface="Arial" panose="020B0604020202020204" pitchFamily="34" charset="0"/>
              <a:buNone/>
            </a:pPr>
            <a:r>
              <a:rPr lang="en-US" altLang="en-US" sz="2400" b="1">
                <a:solidFill>
                  <a:srgbClr val="C00000"/>
                </a:solidFill>
                <a:cs typeface="Times New Roman" panose="02020603050405020304" pitchFamily="18" charset="0"/>
              </a:rPr>
              <a:t>1</a:t>
            </a:r>
            <a:r>
              <a:rPr lang="en-US" altLang="en-US" sz="2400">
                <a:solidFill>
                  <a:srgbClr val="C00000"/>
                </a:solidFill>
                <a:cs typeface="Times New Roman" panose="02020603050405020304" pitchFamily="18" charset="0"/>
              </a:rPr>
              <a:t>. </a:t>
            </a:r>
            <a:r>
              <a:rPr lang="en-US" altLang="en-US" sz="2400" b="1">
                <a:cs typeface="Times New Roman" panose="02020603050405020304" pitchFamily="18" charset="0"/>
              </a:rPr>
              <a:t>Information is stored redundantly wasting storage</a:t>
            </a:r>
            <a:r>
              <a:rPr lang="en-US" altLang="en-US" sz="2400">
                <a:cs typeface="Times New Roman" panose="02020603050405020304" pitchFamily="18" charset="0"/>
              </a:rPr>
              <a:t>, compare the space used by the two base relations EMPLOYEE and DEPARTMENT in with that for an EMP_DEPT base relation .</a:t>
            </a:r>
            <a:r>
              <a:rPr lang="en-US" altLang="en-US" sz="2400" b="1">
                <a:cs typeface="Times New Roman" panose="02020603050405020304" pitchFamily="18" charset="0"/>
              </a:rPr>
              <a:t> (Wastage of Space by Emp_Dept)</a:t>
            </a:r>
            <a:endParaRPr lang="en-US" altLang="en-US" sz="2200"/>
          </a:p>
        </p:txBody>
      </p:sp>
      <p:pic>
        <p:nvPicPr>
          <p:cNvPr id="27656" name="Picture 3">
            <a:extLst>
              <a:ext uri="{FF2B5EF4-FFF2-40B4-BE49-F238E27FC236}">
                <a16:creationId xmlns="" xmlns:a16="http://schemas.microsoft.com/office/drawing/2014/main" id="{C8516577-14D9-4A79-9A05-F1DB74CFB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200400"/>
            <a:ext cx="87630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8">
            <a:extLst>
              <a:ext uri="{FF2B5EF4-FFF2-40B4-BE49-F238E27FC236}">
                <a16:creationId xmlns="" xmlns:a16="http://schemas.microsoft.com/office/drawing/2014/main" id="{63801BC3-4A9B-45C2-9A23-954F5D45A79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 calcmode="lin" valueType="num">
                                      <p:cBhvr additive="base">
                                        <p:cTn id="7" dur="500" fill="hold"/>
                                        <p:tgtEl>
                                          <p:spTgt spid="27656"/>
                                        </p:tgtEl>
                                        <p:attrNameLst>
                                          <p:attrName>ppt_x</p:attrName>
                                        </p:attrNameLst>
                                      </p:cBhvr>
                                      <p:tavLst>
                                        <p:tav tm="0">
                                          <p:val>
                                            <p:strVal val="0-#ppt_w/2"/>
                                          </p:val>
                                        </p:tav>
                                        <p:tav tm="100000">
                                          <p:val>
                                            <p:strVal val="#ppt_x"/>
                                          </p:val>
                                        </p:tav>
                                      </p:tavLst>
                                    </p:anim>
                                    <p:anim calcmode="lin" valueType="num">
                                      <p:cBhvr additive="base">
                                        <p:cTn id="8" dur="500" fill="hold"/>
                                        <p:tgtEl>
                                          <p:spTgt spid="276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2A5B9930-9400-4C7F-9ACE-BC0712D310C9}"/>
              </a:ext>
            </a:extLst>
          </p:cNvPr>
          <p:cNvSpPr>
            <a:spLocks noGrp="1"/>
          </p:cNvSpPr>
          <p:nvPr>
            <p:ph type="dt" sz="quarter" idx="10"/>
          </p:nvPr>
        </p:nvSpPr>
        <p:spPr/>
        <p:txBody>
          <a:bodyPr/>
          <a:lstStyle/>
          <a:p>
            <a:pPr>
              <a:defRPr/>
            </a:pPr>
            <a:fld id="{0BC76F87-7DE0-4069-B1BE-A09C058E5157}" type="datetime1">
              <a:rPr lang="en-US" smtClean="0"/>
              <a:t>10/12/2023</a:t>
            </a:fld>
            <a:endParaRPr lang="en-US"/>
          </a:p>
        </p:txBody>
      </p:sp>
      <p:sp>
        <p:nvSpPr>
          <p:cNvPr id="5" name="Footer Placeholder 4">
            <a:extLst>
              <a:ext uri="{FF2B5EF4-FFF2-40B4-BE49-F238E27FC236}">
                <a16:creationId xmlns="" xmlns:a16="http://schemas.microsoft.com/office/drawing/2014/main" id="{8989AB83-8AA9-46C8-9341-FBE847207B5B}"/>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36868" name="Slide Number Placeholder 5">
            <a:extLst>
              <a:ext uri="{FF2B5EF4-FFF2-40B4-BE49-F238E27FC236}">
                <a16:creationId xmlns="" xmlns:a16="http://schemas.microsoft.com/office/drawing/2014/main" id="{95AE11DE-5314-40AF-994A-26B39953AF6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38DC54-75F3-48F5-9A03-1D810AAB6018}" type="slidenum">
              <a:rPr lang="en-US" altLang="en-US" sz="1200" smtClean="0">
                <a:solidFill>
                  <a:srgbClr val="898989"/>
                </a:solidFill>
              </a:rPr>
              <a:pPr>
                <a:spcBef>
                  <a:spcPct val="0"/>
                </a:spcBef>
                <a:buFontTx/>
                <a:buNone/>
              </a:pPr>
              <a:t>34</a:t>
            </a:fld>
            <a:endParaRPr lang="en-US" altLang="en-US" sz="1200">
              <a:solidFill>
                <a:srgbClr val="898989"/>
              </a:solidFill>
            </a:endParaRPr>
          </a:p>
        </p:txBody>
      </p:sp>
      <p:sp>
        <p:nvSpPr>
          <p:cNvPr id="7" name="Title 1">
            <a:extLst>
              <a:ext uri="{FF2B5EF4-FFF2-40B4-BE49-F238E27FC236}">
                <a16:creationId xmlns="" xmlns:a16="http://schemas.microsoft.com/office/drawing/2014/main" id="{28B25E5F-5C6D-4574-A640-42F37430070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2400" b="1" dirty="0">
                <a:solidFill>
                  <a:srgbClr val="C00000"/>
                </a:solidFill>
                <a:cs typeface="Times New Roman" pitchFamily="18" charset="0"/>
              </a:rPr>
              <a:t>1.2 A. Redundant Information in </a:t>
            </a:r>
            <a:r>
              <a:rPr lang="en-US" altLang="en-US" sz="2400" b="1" dirty="0" err="1">
                <a:solidFill>
                  <a:srgbClr val="C00000"/>
                </a:solidFill>
                <a:cs typeface="Times New Roman" pitchFamily="18" charset="0"/>
              </a:rPr>
              <a:t>Tuples</a:t>
            </a:r>
            <a:r>
              <a:rPr lang="en-US" altLang="en-US" sz="2400" b="1" dirty="0">
                <a:solidFill>
                  <a:srgbClr val="C00000"/>
                </a:solidFill>
                <a:cs typeface="Times New Roman" pitchFamily="18" charset="0"/>
              </a:rPr>
              <a:t> (CO3)</a:t>
            </a:r>
            <a:endParaRPr lang="en-US" sz="2400" b="1" dirty="0">
              <a:solidFill>
                <a:srgbClr val="C00000"/>
              </a:solidFill>
              <a:effectLst>
                <a:outerShdw blurRad="38100" dist="38100" dir="2700000" algn="tl">
                  <a:srgbClr val="000000">
                    <a:alpha val="43137"/>
                  </a:srgbClr>
                </a:outerShdw>
              </a:effectLst>
            </a:endParaRPr>
          </a:p>
        </p:txBody>
      </p:sp>
      <p:pic>
        <p:nvPicPr>
          <p:cNvPr id="36870" name="Picture 2" descr="E:\NIET\Project\xLogo11.png.pagespeed.ic.pydHLuCQEZ.png">
            <a:extLst>
              <a:ext uri="{FF2B5EF4-FFF2-40B4-BE49-F238E27FC236}">
                <a16:creationId xmlns="" xmlns:a16="http://schemas.microsoft.com/office/drawing/2014/main" id="{D6FAD7AA-9473-448D-903B-DF270DAB9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Content Placeholder 2">
            <a:extLst>
              <a:ext uri="{FF2B5EF4-FFF2-40B4-BE49-F238E27FC236}">
                <a16:creationId xmlns="" xmlns:a16="http://schemas.microsoft.com/office/drawing/2014/main" id="{C6E9C5D6-6141-4EF2-96F9-A73E8F7D2DFF}"/>
              </a:ext>
            </a:extLst>
          </p:cNvPr>
          <p:cNvSpPr>
            <a:spLocks noGrp="1"/>
          </p:cNvSpPr>
          <p:nvPr>
            <p:ph idx="1"/>
          </p:nvPr>
        </p:nvSpPr>
        <p:spPr>
          <a:xfrm>
            <a:off x="533400" y="838200"/>
            <a:ext cx="8229600" cy="5334000"/>
          </a:xfrm>
        </p:spPr>
        <p:txBody>
          <a:bodyPr/>
          <a:lstStyle/>
          <a:p>
            <a:pPr algn="just" eaLnBrk="1" hangingPunct="1">
              <a:buFont typeface="Arial" charset="0"/>
              <a:buNone/>
              <a:defRPr/>
            </a:pPr>
            <a:r>
              <a:rPr lang="en-US" altLang="en-US" sz="2400" dirty="0">
                <a:solidFill>
                  <a:srgbClr val="C00000"/>
                </a:solidFill>
                <a:cs typeface="Times New Roman" pitchFamily="71" charset="0"/>
              </a:rPr>
              <a:t>Example </a:t>
            </a:r>
            <a:r>
              <a:rPr lang="en-US" altLang="en-US" sz="2400">
                <a:solidFill>
                  <a:srgbClr val="C00000"/>
                </a:solidFill>
                <a:cs typeface="Times New Roman" pitchFamily="71" charset="0"/>
              </a:rPr>
              <a:t>:- </a:t>
            </a:r>
            <a:r>
              <a:rPr lang="en-US" altLang="en-US" sz="2400" b="1">
                <a:solidFill>
                  <a:schemeClr val="tx1">
                    <a:lumMod val="95000"/>
                    <a:lumOff val="5000"/>
                  </a:schemeClr>
                </a:solidFill>
                <a:cs typeface="Times New Roman" pitchFamily="71" charset="0"/>
              </a:rPr>
              <a:t>Good database Design </a:t>
            </a:r>
            <a:r>
              <a:rPr lang="en-US" altLang="en-US" sz="2400" b="1" dirty="0">
                <a:solidFill>
                  <a:schemeClr val="tx1">
                    <a:lumMod val="95000"/>
                    <a:lumOff val="5000"/>
                  </a:schemeClr>
                </a:solidFill>
                <a:cs typeface="Times New Roman" pitchFamily="71" charset="0"/>
              </a:rPr>
              <a:t>Approach </a:t>
            </a:r>
          </a:p>
          <a:p>
            <a:pPr algn="just" eaLnBrk="1" hangingPunct="1">
              <a:buFont typeface="Arial" charset="0"/>
              <a:buNone/>
              <a:defRPr/>
            </a:pPr>
            <a:endParaRPr lang="en-US" altLang="en-US" sz="2000" dirty="0">
              <a:solidFill>
                <a:srgbClr val="C00000"/>
              </a:solidFill>
              <a:cs typeface="Times New Roman" pitchFamily="71" charset="0"/>
            </a:endParaRPr>
          </a:p>
          <a:p>
            <a:pPr algn="just" eaLnBrk="1" hangingPunct="1">
              <a:buFont typeface="Arial" charset="0"/>
              <a:buNone/>
              <a:defRPr/>
            </a:pPr>
            <a:endParaRPr lang="en-US" altLang="en-US" sz="2000" dirty="0">
              <a:solidFill>
                <a:srgbClr val="C00000"/>
              </a:solidFill>
              <a:cs typeface="Times New Roman" pitchFamily="71" charset="0"/>
            </a:endParaRPr>
          </a:p>
          <a:p>
            <a:pPr algn="just" eaLnBrk="1" hangingPunct="1">
              <a:buFont typeface="Arial" charset="0"/>
              <a:buNone/>
              <a:defRPr/>
            </a:pPr>
            <a:endParaRPr lang="en-US" altLang="en-US" sz="2000" dirty="0">
              <a:solidFill>
                <a:srgbClr val="C00000"/>
              </a:solidFill>
              <a:cs typeface="Times New Roman" pitchFamily="71" charset="0"/>
            </a:endParaRPr>
          </a:p>
          <a:p>
            <a:pPr algn="just" eaLnBrk="1" hangingPunct="1">
              <a:buFont typeface="Arial" charset="0"/>
              <a:buNone/>
              <a:defRPr/>
            </a:pPr>
            <a:endParaRPr lang="en-US" altLang="en-US" sz="2000" dirty="0">
              <a:solidFill>
                <a:srgbClr val="C00000"/>
              </a:solidFill>
              <a:cs typeface="Times New Roman" pitchFamily="71" charset="0"/>
            </a:endParaRPr>
          </a:p>
          <a:p>
            <a:pPr algn="just" eaLnBrk="1" hangingPunct="1">
              <a:buFont typeface="Arial" charset="0"/>
              <a:buNone/>
              <a:defRPr/>
            </a:pPr>
            <a:endParaRPr lang="en-US" altLang="en-US" sz="2000" dirty="0">
              <a:solidFill>
                <a:srgbClr val="C00000"/>
              </a:solidFill>
              <a:cs typeface="Times New Roman" pitchFamily="71" charset="0"/>
            </a:endParaRPr>
          </a:p>
          <a:p>
            <a:pPr algn="just" eaLnBrk="1" hangingPunct="1">
              <a:buFont typeface="Arial" charset="0"/>
              <a:buChar char="•"/>
              <a:defRPr/>
            </a:pPr>
            <a:endParaRPr lang="en-US" altLang="en-US" sz="2000" dirty="0">
              <a:cs typeface="Times New Roman" pitchFamily="71" charset="0"/>
            </a:endParaRPr>
          </a:p>
          <a:p>
            <a:pPr algn="just" eaLnBrk="1" hangingPunct="1">
              <a:buFont typeface="Arial" charset="0"/>
              <a:buChar char="•"/>
              <a:defRPr/>
            </a:pPr>
            <a:endParaRPr lang="en-US" altLang="en-US" sz="2000" dirty="0">
              <a:cs typeface="Times New Roman" pitchFamily="71" charset="0"/>
            </a:endParaRPr>
          </a:p>
          <a:p>
            <a:pPr algn="just" eaLnBrk="1" hangingPunct="1">
              <a:buFont typeface="Arial" charset="0"/>
              <a:buChar char="•"/>
              <a:defRPr/>
            </a:pPr>
            <a:endParaRPr lang="en-US" sz="2200" dirty="0"/>
          </a:p>
        </p:txBody>
      </p:sp>
      <p:pic>
        <p:nvPicPr>
          <p:cNvPr id="36872" name="Picture 3">
            <a:extLst>
              <a:ext uri="{FF2B5EF4-FFF2-40B4-BE49-F238E27FC236}">
                <a16:creationId xmlns="" xmlns:a16="http://schemas.microsoft.com/office/drawing/2014/main" id="{784918D3-3869-4119-921C-F3E926FD7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72866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5">
            <a:extLst>
              <a:ext uri="{FF2B5EF4-FFF2-40B4-BE49-F238E27FC236}">
                <a16:creationId xmlns="" xmlns:a16="http://schemas.microsoft.com/office/drawing/2014/main" id="{C896A6F5-7D53-41C1-9AF4-6B8E00704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267200"/>
            <a:ext cx="33147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9">
            <a:extLst>
              <a:ext uri="{FF2B5EF4-FFF2-40B4-BE49-F238E27FC236}">
                <a16:creationId xmlns="" xmlns:a16="http://schemas.microsoft.com/office/drawing/2014/main" id="{2A2BDE65-D63E-4F90-8119-40D870F4AD3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96A8E87-36E2-4B56-8D4C-92109A197F0B}"/>
              </a:ext>
            </a:extLst>
          </p:cNvPr>
          <p:cNvSpPr>
            <a:spLocks noGrp="1"/>
          </p:cNvSpPr>
          <p:nvPr>
            <p:ph type="dt" sz="quarter" idx="10"/>
          </p:nvPr>
        </p:nvSpPr>
        <p:spPr/>
        <p:txBody>
          <a:bodyPr/>
          <a:lstStyle/>
          <a:p>
            <a:pPr>
              <a:defRPr/>
            </a:pPr>
            <a:fld id="{BE011C58-F564-4DE4-896B-A815FB75AD63}" type="datetime1">
              <a:rPr lang="en-US" smtClean="0"/>
              <a:t>10/12/2023</a:t>
            </a:fld>
            <a:endParaRPr lang="en-US"/>
          </a:p>
        </p:txBody>
      </p:sp>
      <p:sp>
        <p:nvSpPr>
          <p:cNvPr id="5" name="Footer Placeholder 4">
            <a:extLst>
              <a:ext uri="{FF2B5EF4-FFF2-40B4-BE49-F238E27FC236}">
                <a16:creationId xmlns="" xmlns:a16="http://schemas.microsoft.com/office/drawing/2014/main" id="{B40610B0-D8F4-483A-A437-2C4D0483DBF9}"/>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37892" name="Slide Number Placeholder 5">
            <a:extLst>
              <a:ext uri="{FF2B5EF4-FFF2-40B4-BE49-F238E27FC236}">
                <a16:creationId xmlns="" xmlns:a16="http://schemas.microsoft.com/office/drawing/2014/main" id="{E3CE2D46-87D2-4433-BD99-838D056C06A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30BC40-2A1D-4C70-B867-34F01532C92F}" type="slidenum">
              <a:rPr lang="en-US" altLang="en-US" sz="1200" smtClean="0">
                <a:solidFill>
                  <a:srgbClr val="898989"/>
                </a:solidFill>
              </a:rPr>
              <a:pPr>
                <a:spcBef>
                  <a:spcPct val="0"/>
                </a:spcBef>
                <a:buFontTx/>
                <a:buNone/>
              </a:pPr>
              <a:t>35</a:t>
            </a:fld>
            <a:endParaRPr lang="en-US" altLang="en-US" sz="1200">
              <a:solidFill>
                <a:srgbClr val="898989"/>
              </a:solidFill>
            </a:endParaRPr>
          </a:p>
        </p:txBody>
      </p:sp>
      <p:sp>
        <p:nvSpPr>
          <p:cNvPr id="7" name="Title 1">
            <a:extLst>
              <a:ext uri="{FF2B5EF4-FFF2-40B4-BE49-F238E27FC236}">
                <a16:creationId xmlns="" xmlns:a16="http://schemas.microsoft.com/office/drawing/2014/main" id="{C5B18CDD-E219-4357-BF2D-BCA1C1759516}"/>
              </a:ext>
            </a:extLst>
          </p:cNvPr>
          <p:cNvSpPr txBox="1">
            <a:spLocks/>
          </p:cNvSpPr>
          <p:nvPr/>
        </p:nvSpPr>
        <p:spPr>
          <a:xfrm>
            <a:off x="1524000" y="0"/>
            <a:ext cx="7315200"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3200" b="1" dirty="0">
                <a:solidFill>
                  <a:srgbClr val="C00000"/>
                </a:solidFill>
                <a:cs typeface="Times New Roman" pitchFamily="18" charset="0"/>
              </a:rPr>
              <a:t>Problems with update anomalies (CO3)</a:t>
            </a:r>
            <a:endParaRPr lang="en-US" sz="3200" b="1" dirty="0">
              <a:solidFill>
                <a:srgbClr val="C00000"/>
              </a:solidFill>
              <a:effectLst>
                <a:outerShdw blurRad="38100" dist="38100" dir="2700000" algn="tl">
                  <a:srgbClr val="000000">
                    <a:alpha val="43137"/>
                  </a:srgbClr>
                </a:outerShdw>
              </a:effectLst>
            </a:endParaRPr>
          </a:p>
          <a:p>
            <a:pPr algn="ctr" eaLnBrk="1" fontAlgn="auto" hangingPunct="1">
              <a:spcAft>
                <a:spcPts val="0"/>
              </a:spcAft>
              <a:defRPr/>
            </a:pPr>
            <a:endParaRPr lang="en-US" sz="3200" b="1" dirty="0">
              <a:effectLst>
                <a:outerShdw blurRad="38100" dist="38100" dir="2700000" algn="tl">
                  <a:srgbClr val="000000">
                    <a:alpha val="43137"/>
                  </a:srgbClr>
                </a:outerShdw>
              </a:effectLst>
            </a:endParaRPr>
          </a:p>
        </p:txBody>
      </p:sp>
      <p:pic>
        <p:nvPicPr>
          <p:cNvPr id="37894" name="Picture 2" descr="E:\NIET\Project\xLogo11.png.pagespeed.ic.pydHLuCQEZ.png">
            <a:extLst>
              <a:ext uri="{FF2B5EF4-FFF2-40B4-BE49-F238E27FC236}">
                <a16:creationId xmlns="" xmlns:a16="http://schemas.microsoft.com/office/drawing/2014/main" id="{4FCBEAAC-6383-4422-8FAC-320734BB8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Content Placeholder 2">
            <a:extLst>
              <a:ext uri="{FF2B5EF4-FFF2-40B4-BE49-F238E27FC236}">
                <a16:creationId xmlns="" xmlns:a16="http://schemas.microsoft.com/office/drawing/2014/main" id="{1C9FA504-C942-42A3-8504-F59A9A1E1E86}"/>
              </a:ext>
            </a:extLst>
          </p:cNvPr>
          <p:cNvSpPr>
            <a:spLocks noGrp="1"/>
          </p:cNvSpPr>
          <p:nvPr>
            <p:ph idx="1"/>
          </p:nvPr>
        </p:nvSpPr>
        <p:spPr>
          <a:xfrm>
            <a:off x="533400" y="762000"/>
            <a:ext cx="8229600" cy="5715000"/>
          </a:xfrm>
        </p:spPr>
        <p:txBody>
          <a:bodyPr/>
          <a:lstStyle/>
          <a:p>
            <a:pPr algn="just" eaLnBrk="1" hangingPunct="1">
              <a:buFont typeface="Arial" panose="020B0604020202020204" pitchFamily="34" charset="0"/>
              <a:buNone/>
            </a:pPr>
            <a:r>
              <a:rPr lang="en-US" altLang="en-US" sz="2400" b="1">
                <a:cs typeface="Times New Roman" panose="02020603050405020304" pitchFamily="18" charset="0"/>
              </a:rPr>
              <a:t>Update Anomaly:- </a:t>
            </a:r>
            <a:r>
              <a:rPr lang="en-US" altLang="en-US" sz="2400"/>
              <a:t>An update anomaly is a data inconsistency that results from data redundancy and a partial update. </a:t>
            </a:r>
            <a:endParaRPr lang="en-US" altLang="en-US" sz="2400" b="1">
              <a:cs typeface="Times New Roman" panose="02020603050405020304" pitchFamily="18" charset="0"/>
            </a:endParaRPr>
          </a:p>
          <a:p>
            <a:pPr algn="just" eaLnBrk="1" hangingPunct="1">
              <a:buFont typeface="Arial" panose="020B0604020202020204" pitchFamily="34" charset="0"/>
              <a:buNone/>
            </a:pPr>
            <a:r>
              <a:rPr lang="en-US" altLang="en-US" sz="2400">
                <a:solidFill>
                  <a:srgbClr val="C00000"/>
                </a:solidFill>
                <a:cs typeface="Times New Roman" panose="02020603050405020304" pitchFamily="18" charset="0"/>
              </a:rPr>
              <a:t>Consider the relation</a:t>
            </a:r>
            <a:r>
              <a:rPr lang="en-US" altLang="en-US" sz="2400">
                <a:cs typeface="Times New Roman" panose="02020603050405020304" pitchFamily="18" charset="0"/>
              </a:rPr>
              <a:t>:</a:t>
            </a:r>
          </a:p>
          <a:p>
            <a:pPr algn="just" eaLnBrk="1" hangingPunct="1">
              <a:buFont typeface="Arial" panose="020B0604020202020204" pitchFamily="34" charset="0"/>
              <a:buNone/>
            </a:pPr>
            <a:r>
              <a:rPr lang="en-US" altLang="en-US" sz="2400">
                <a:cs typeface="Times New Roman" panose="02020603050405020304" pitchFamily="18" charset="0"/>
              </a:rPr>
              <a:t> </a:t>
            </a:r>
          </a:p>
          <a:p>
            <a:pPr algn="just" eaLnBrk="1" hangingPunct="1">
              <a:buFont typeface="Arial" panose="020B0604020202020204" pitchFamily="34" charset="0"/>
              <a:buNone/>
            </a:pPr>
            <a:endParaRPr lang="en-US" altLang="en-US" sz="2400" b="1">
              <a:cs typeface="Times New Roman" panose="02020603050405020304" pitchFamily="18" charset="0"/>
            </a:endParaRPr>
          </a:p>
          <a:p>
            <a:pPr algn="just" eaLnBrk="1" hangingPunct="1">
              <a:buFont typeface="Arial" panose="020B0604020202020204" pitchFamily="34" charset="0"/>
              <a:buNone/>
            </a:pPr>
            <a:endParaRPr lang="en-US" altLang="en-US" sz="2400" b="1">
              <a:cs typeface="Times New Roman" panose="02020603050405020304" pitchFamily="18" charset="0"/>
            </a:endParaRPr>
          </a:p>
          <a:p>
            <a:pPr algn="just" eaLnBrk="1" hangingPunct="1">
              <a:buFont typeface="Arial" panose="020B0604020202020204" pitchFamily="34" charset="0"/>
              <a:buNone/>
            </a:pPr>
            <a:endParaRPr lang="en-US" altLang="en-US" sz="2400" b="1">
              <a:cs typeface="Times New Roman" panose="02020603050405020304" pitchFamily="18" charset="0"/>
            </a:endParaRPr>
          </a:p>
          <a:p>
            <a:pPr algn="just" eaLnBrk="1" hangingPunct="1">
              <a:buFont typeface="Arial" panose="020B0604020202020204" pitchFamily="34" charset="0"/>
              <a:buNone/>
            </a:pPr>
            <a:endParaRPr lang="en-US" altLang="en-US" sz="2400" b="1">
              <a:cs typeface="Times New Roman" panose="02020603050405020304" pitchFamily="18" charset="0"/>
            </a:endParaRPr>
          </a:p>
          <a:p>
            <a:pPr algn="just" eaLnBrk="1" hangingPunct="1">
              <a:buFont typeface="Arial" panose="020B0604020202020204" pitchFamily="34" charset="0"/>
              <a:buNone/>
            </a:pPr>
            <a:endParaRPr lang="en-US" altLang="en-US" sz="2400" b="1">
              <a:cs typeface="Times New Roman" panose="02020603050405020304" pitchFamily="18" charset="0"/>
            </a:endParaRPr>
          </a:p>
          <a:p>
            <a:pPr algn="just" eaLnBrk="1" hangingPunct="1">
              <a:buFont typeface="Arial" panose="020B0604020202020204" pitchFamily="34" charset="0"/>
              <a:buNone/>
            </a:pPr>
            <a:endParaRPr lang="en-US" altLang="en-US" sz="2400" b="1">
              <a:cs typeface="Times New Roman" panose="02020603050405020304" pitchFamily="18" charset="0"/>
            </a:endParaRPr>
          </a:p>
          <a:p>
            <a:pPr algn="just" eaLnBrk="1" hangingPunct="1">
              <a:buFont typeface="Arial" panose="020B0604020202020204" pitchFamily="34" charset="0"/>
              <a:buNone/>
            </a:pPr>
            <a:r>
              <a:rPr lang="en-US" altLang="en-US" sz="2200" b="1">
                <a:cs typeface="Times New Roman" panose="02020603050405020304" pitchFamily="18" charset="0"/>
              </a:rPr>
              <a:t>Update Anomaly:</a:t>
            </a:r>
            <a:r>
              <a:rPr lang="en-US" altLang="en-US" sz="2200">
                <a:cs typeface="Times New Roman" panose="02020603050405020304" pitchFamily="18" charset="0"/>
              </a:rPr>
              <a:t> Changing the name of  project number </a:t>
            </a:r>
            <a:r>
              <a:rPr lang="en-US" altLang="en-US" sz="2200">
                <a:solidFill>
                  <a:srgbClr val="C00000"/>
                </a:solidFill>
                <a:cs typeface="Times New Roman" panose="02020603050405020304" pitchFamily="18" charset="0"/>
              </a:rPr>
              <a:t>1</a:t>
            </a:r>
            <a:r>
              <a:rPr lang="en-US" altLang="en-US" sz="2200">
                <a:cs typeface="Times New Roman" panose="02020603050405020304" pitchFamily="18" charset="0"/>
              </a:rPr>
              <a:t> from “ProductX” to “ProductABC” may cause this update to be made for all </a:t>
            </a:r>
            <a:r>
              <a:rPr lang="en-US" altLang="en-US" sz="2200">
                <a:solidFill>
                  <a:srgbClr val="FF0000"/>
                </a:solidFill>
                <a:cs typeface="Times New Roman" panose="02020603050405020304" pitchFamily="18" charset="0"/>
              </a:rPr>
              <a:t>n </a:t>
            </a:r>
            <a:r>
              <a:rPr lang="en-US" altLang="en-US" sz="2200">
                <a:cs typeface="Times New Roman" panose="02020603050405020304" pitchFamily="18" charset="0"/>
              </a:rPr>
              <a:t>employees working on project </a:t>
            </a:r>
            <a:r>
              <a:rPr lang="en-US" altLang="en-US" sz="2200">
                <a:solidFill>
                  <a:srgbClr val="C00000"/>
                </a:solidFill>
                <a:cs typeface="Times New Roman" panose="02020603050405020304" pitchFamily="18" charset="0"/>
              </a:rPr>
              <a:t>1</a:t>
            </a:r>
            <a:r>
              <a:rPr lang="en-US" altLang="en-US" sz="2200">
                <a:cs typeface="Times New Roman" panose="02020603050405020304" pitchFamily="18" charset="0"/>
              </a:rPr>
              <a:t>.</a:t>
            </a:r>
            <a:r>
              <a:rPr lang="en-US" altLang="en-US" sz="2200"/>
              <a:t> </a:t>
            </a:r>
          </a:p>
        </p:txBody>
      </p:sp>
      <p:pic>
        <p:nvPicPr>
          <p:cNvPr id="37896" name="Picture 9">
            <a:extLst>
              <a:ext uri="{FF2B5EF4-FFF2-40B4-BE49-F238E27FC236}">
                <a16:creationId xmlns="" xmlns:a16="http://schemas.microsoft.com/office/drawing/2014/main" id="{B5242F68-C720-494E-B545-181F9104D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5715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5" name="Picture 3">
            <a:extLst>
              <a:ext uri="{FF2B5EF4-FFF2-40B4-BE49-F238E27FC236}">
                <a16:creationId xmlns="" xmlns:a16="http://schemas.microsoft.com/office/drawing/2014/main" id="{750737AF-D5FA-425C-A389-A67E52EA17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590800"/>
            <a:ext cx="7391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Picture 9">
            <a:extLst>
              <a:ext uri="{FF2B5EF4-FFF2-40B4-BE49-F238E27FC236}">
                <a16:creationId xmlns="" xmlns:a16="http://schemas.microsoft.com/office/drawing/2014/main" id="{AD3E6757-4649-46A2-81AA-1B8043533C7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1315"/>
                                        </p:tgtEl>
                                        <p:attrNameLst>
                                          <p:attrName>style.visibility</p:attrName>
                                        </p:attrNameLst>
                                      </p:cBhvr>
                                      <p:to>
                                        <p:strVal val="visible"/>
                                      </p:to>
                                    </p:set>
                                    <p:anim calcmode="lin" valueType="num">
                                      <p:cBhvr additive="base">
                                        <p:cTn id="7" dur="500" fill="hold"/>
                                        <p:tgtEl>
                                          <p:spTgt spid="141315"/>
                                        </p:tgtEl>
                                        <p:attrNameLst>
                                          <p:attrName>ppt_x</p:attrName>
                                        </p:attrNameLst>
                                      </p:cBhvr>
                                      <p:tavLst>
                                        <p:tav tm="0">
                                          <p:val>
                                            <p:strVal val="1+#ppt_w/2"/>
                                          </p:val>
                                        </p:tav>
                                        <p:tav tm="100000">
                                          <p:val>
                                            <p:strVal val="#ppt_x"/>
                                          </p:val>
                                        </p:tav>
                                      </p:tavLst>
                                    </p:anim>
                                    <p:anim calcmode="lin" valueType="num">
                                      <p:cBhvr additive="base">
                                        <p:cTn id="8" dur="500" fill="hold"/>
                                        <p:tgtEl>
                                          <p:spTgt spid="1413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156B17A-72AA-4672-828A-3C58DED4CBFE}"/>
              </a:ext>
            </a:extLst>
          </p:cNvPr>
          <p:cNvSpPr>
            <a:spLocks noGrp="1"/>
          </p:cNvSpPr>
          <p:nvPr>
            <p:ph type="dt" sz="quarter" idx="10"/>
          </p:nvPr>
        </p:nvSpPr>
        <p:spPr/>
        <p:txBody>
          <a:bodyPr/>
          <a:lstStyle/>
          <a:p>
            <a:pPr>
              <a:defRPr/>
            </a:pPr>
            <a:fld id="{0D5751CC-8E7F-4233-8020-CF0058EF44D1}" type="datetime1">
              <a:rPr lang="en-US" smtClean="0"/>
              <a:t>10/12/2023</a:t>
            </a:fld>
            <a:endParaRPr lang="en-US"/>
          </a:p>
        </p:txBody>
      </p:sp>
      <p:sp>
        <p:nvSpPr>
          <p:cNvPr id="5" name="Footer Placeholder 4">
            <a:extLst>
              <a:ext uri="{FF2B5EF4-FFF2-40B4-BE49-F238E27FC236}">
                <a16:creationId xmlns="" xmlns:a16="http://schemas.microsoft.com/office/drawing/2014/main" id="{3A0A9BD5-4620-4901-817D-D3B25550339D}"/>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38916" name="Slide Number Placeholder 5">
            <a:extLst>
              <a:ext uri="{FF2B5EF4-FFF2-40B4-BE49-F238E27FC236}">
                <a16:creationId xmlns="" xmlns:a16="http://schemas.microsoft.com/office/drawing/2014/main" id="{85ED8A2D-4C35-4504-8F41-497597962DE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58A20EE-69A2-4C2F-929C-268845ABAF53}" type="slidenum">
              <a:rPr lang="en-US" altLang="en-US" sz="1200" smtClean="0">
                <a:solidFill>
                  <a:srgbClr val="898989"/>
                </a:solidFill>
              </a:rPr>
              <a:pPr>
                <a:spcBef>
                  <a:spcPct val="0"/>
                </a:spcBef>
                <a:buFontTx/>
                <a:buNone/>
              </a:pPr>
              <a:t>36</a:t>
            </a:fld>
            <a:endParaRPr lang="en-US" altLang="en-US" sz="1200">
              <a:solidFill>
                <a:srgbClr val="898989"/>
              </a:solidFill>
            </a:endParaRPr>
          </a:p>
        </p:txBody>
      </p:sp>
      <p:sp>
        <p:nvSpPr>
          <p:cNvPr id="7" name="Title 1">
            <a:extLst>
              <a:ext uri="{FF2B5EF4-FFF2-40B4-BE49-F238E27FC236}">
                <a16:creationId xmlns="" xmlns:a16="http://schemas.microsoft.com/office/drawing/2014/main" id="{E5AC823B-74A1-4B11-B16A-95626797A2D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altLang="en-US" sz="3200" b="1" dirty="0">
              <a:solidFill>
                <a:srgbClr val="C00000"/>
              </a:solidFill>
              <a:cs typeface="Times New Roman" pitchFamily="18" charset="0"/>
            </a:endParaRPr>
          </a:p>
          <a:p>
            <a:pPr algn="ctr" eaLnBrk="1" fontAlgn="auto" hangingPunct="1">
              <a:spcAft>
                <a:spcPts val="0"/>
              </a:spcAft>
              <a:defRPr/>
            </a:pPr>
            <a:r>
              <a:rPr lang="en-US" altLang="en-US" sz="3200" b="1" dirty="0">
                <a:solidFill>
                  <a:srgbClr val="C00000"/>
                </a:solidFill>
                <a:cs typeface="Times New Roman" pitchFamily="18" charset="0"/>
              </a:rPr>
              <a:t>Problems with update anomalies (CO3)</a:t>
            </a:r>
            <a:endParaRPr lang="en-US" sz="3200" b="1" dirty="0">
              <a:solidFill>
                <a:srgbClr val="C00000"/>
              </a:solidFill>
              <a:effectLst>
                <a:outerShdw blurRad="38100" dist="38100" dir="2700000" algn="tl">
                  <a:srgbClr val="000000">
                    <a:alpha val="43137"/>
                  </a:srgbClr>
                </a:outerShdw>
              </a:effectLst>
            </a:endParaRPr>
          </a:p>
          <a:p>
            <a:pPr algn="ctr" eaLnBrk="1" fontAlgn="auto" hangingPunct="1">
              <a:spcAft>
                <a:spcPts val="0"/>
              </a:spcAft>
              <a:defRPr/>
            </a:pPr>
            <a:endParaRPr lang="en-US" sz="3200" b="1" dirty="0">
              <a:effectLst>
                <a:outerShdw blurRad="38100" dist="38100" dir="2700000" algn="tl">
                  <a:srgbClr val="000000">
                    <a:alpha val="43137"/>
                  </a:srgbClr>
                </a:outerShdw>
              </a:effectLst>
            </a:endParaRPr>
          </a:p>
        </p:txBody>
      </p:sp>
      <p:pic>
        <p:nvPicPr>
          <p:cNvPr id="38918" name="Picture 2" descr="E:\NIET\Project\xLogo11.png.pagespeed.ic.pydHLuCQEZ.png">
            <a:extLst>
              <a:ext uri="{FF2B5EF4-FFF2-40B4-BE49-F238E27FC236}">
                <a16:creationId xmlns="" xmlns:a16="http://schemas.microsoft.com/office/drawing/2014/main" id="{B64A8225-05F7-4017-A1A0-810314466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Content Placeholder 2">
            <a:extLst>
              <a:ext uri="{FF2B5EF4-FFF2-40B4-BE49-F238E27FC236}">
                <a16:creationId xmlns="" xmlns:a16="http://schemas.microsoft.com/office/drawing/2014/main" id="{40748EE8-2DC3-4250-8DAB-3B22EEAF0552}"/>
              </a:ext>
            </a:extLst>
          </p:cNvPr>
          <p:cNvSpPr>
            <a:spLocks noGrp="1"/>
          </p:cNvSpPr>
          <p:nvPr>
            <p:ph idx="1"/>
          </p:nvPr>
        </p:nvSpPr>
        <p:spPr>
          <a:xfrm>
            <a:off x="533400" y="838200"/>
            <a:ext cx="8229600" cy="5334000"/>
          </a:xfrm>
        </p:spPr>
        <p:txBody>
          <a:bodyPr/>
          <a:lstStyle/>
          <a:p>
            <a:pPr algn="just" eaLnBrk="1" hangingPunct="1">
              <a:buFont typeface="Arial" panose="020B0604020202020204" pitchFamily="34" charset="0"/>
              <a:buNone/>
            </a:pPr>
            <a:r>
              <a:rPr lang="en-US" altLang="en-US" sz="2400" b="1">
                <a:solidFill>
                  <a:srgbClr val="C00000"/>
                </a:solidFill>
                <a:cs typeface="Times New Roman" panose="02020603050405020304" pitchFamily="18" charset="0"/>
              </a:rPr>
              <a:t>Problems with update anomalies</a:t>
            </a:r>
          </a:p>
          <a:p>
            <a:pPr algn="just" eaLnBrk="1" hangingPunct="1">
              <a:buFont typeface="Arial" panose="020B0604020202020204" pitchFamily="34" charset="0"/>
              <a:buNone/>
            </a:pPr>
            <a:endParaRPr lang="en-US" altLang="en-US" sz="2400"/>
          </a:p>
          <a:p>
            <a:pPr lvl="1" eaLnBrk="1" hangingPunct="1"/>
            <a:r>
              <a:rPr lang="en-US" altLang="en-US" sz="2400">
                <a:cs typeface="Times New Roman" panose="02020603050405020304" pitchFamily="18" charset="0"/>
              </a:rPr>
              <a:t>Insertion anomalies</a:t>
            </a:r>
          </a:p>
          <a:p>
            <a:pPr lvl="1" eaLnBrk="1" hangingPunct="1"/>
            <a:r>
              <a:rPr lang="en-US" altLang="en-US" sz="2400">
                <a:cs typeface="Times New Roman" panose="02020603050405020304" pitchFamily="18" charset="0"/>
              </a:rPr>
              <a:t>Deletion anomalies</a:t>
            </a:r>
            <a:endParaRPr lang="en-US" altLang="en-US" sz="2000">
              <a:cs typeface="Times New Roman" panose="02020603050405020304" pitchFamily="18" charset="0"/>
            </a:endParaRPr>
          </a:p>
          <a:p>
            <a:pPr lvl="1" eaLnBrk="1" hangingPunct="1"/>
            <a:r>
              <a:rPr lang="en-US" altLang="en-US" sz="2400">
                <a:cs typeface="Times New Roman" panose="02020603050405020304" pitchFamily="18" charset="0"/>
              </a:rPr>
              <a:t>Modification anomalies</a:t>
            </a:r>
            <a:endParaRPr lang="en-US" altLang="en-US" sz="2200"/>
          </a:p>
        </p:txBody>
      </p:sp>
      <p:pic>
        <p:nvPicPr>
          <p:cNvPr id="38920" name="Picture 7">
            <a:extLst>
              <a:ext uri="{FF2B5EF4-FFF2-40B4-BE49-F238E27FC236}">
                <a16:creationId xmlns="" xmlns:a16="http://schemas.microsoft.com/office/drawing/2014/main" id="{ABA94F7A-0FD9-4C65-8272-25325A2226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A12D338-4834-46F6-B1A3-0962310C3238}"/>
              </a:ext>
            </a:extLst>
          </p:cNvPr>
          <p:cNvSpPr>
            <a:spLocks noGrp="1"/>
          </p:cNvSpPr>
          <p:nvPr>
            <p:ph type="dt" sz="quarter" idx="10"/>
          </p:nvPr>
        </p:nvSpPr>
        <p:spPr/>
        <p:txBody>
          <a:bodyPr/>
          <a:lstStyle/>
          <a:p>
            <a:pPr>
              <a:defRPr/>
            </a:pPr>
            <a:fld id="{A0E4AF41-6975-4856-9271-7A8A7E54B73D}" type="datetime1">
              <a:rPr lang="en-US" smtClean="0"/>
              <a:t>10/12/2023</a:t>
            </a:fld>
            <a:endParaRPr lang="en-US"/>
          </a:p>
        </p:txBody>
      </p:sp>
      <p:sp>
        <p:nvSpPr>
          <p:cNvPr id="5" name="Footer Placeholder 4">
            <a:extLst>
              <a:ext uri="{FF2B5EF4-FFF2-40B4-BE49-F238E27FC236}">
                <a16:creationId xmlns="" xmlns:a16="http://schemas.microsoft.com/office/drawing/2014/main" id="{ECBA1949-2B6E-4CA8-8DCA-BA7B2F83E7A0}"/>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39940" name="Slide Number Placeholder 5">
            <a:extLst>
              <a:ext uri="{FF2B5EF4-FFF2-40B4-BE49-F238E27FC236}">
                <a16:creationId xmlns="" xmlns:a16="http://schemas.microsoft.com/office/drawing/2014/main" id="{2F9DE453-242E-477D-8984-F85834B2535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81829B8-C9A9-4811-AAFB-3B7518EF05CB}" type="slidenum">
              <a:rPr lang="en-US" altLang="en-US" sz="1200" smtClean="0">
                <a:solidFill>
                  <a:srgbClr val="898989"/>
                </a:solidFill>
              </a:rPr>
              <a:pPr>
                <a:spcBef>
                  <a:spcPct val="0"/>
                </a:spcBef>
                <a:buFontTx/>
                <a:buNone/>
              </a:pPr>
              <a:t>37</a:t>
            </a:fld>
            <a:endParaRPr lang="en-US" altLang="en-US" sz="1200">
              <a:solidFill>
                <a:srgbClr val="898989"/>
              </a:solidFill>
            </a:endParaRPr>
          </a:p>
        </p:txBody>
      </p:sp>
      <p:sp>
        <p:nvSpPr>
          <p:cNvPr id="7" name="Title 1">
            <a:extLst>
              <a:ext uri="{FF2B5EF4-FFF2-40B4-BE49-F238E27FC236}">
                <a16:creationId xmlns="" xmlns:a16="http://schemas.microsoft.com/office/drawing/2014/main" id="{824E1C7A-8908-4335-B0ED-55028E0CD1F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lvl="1" eaLnBrk="1" fontAlgn="auto" hangingPunct="1">
              <a:spcBef>
                <a:spcPts val="0"/>
              </a:spcBef>
              <a:spcAft>
                <a:spcPts val="0"/>
              </a:spcAft>
              <a:defRPr/>
            </a:pPr>
            <a:r>
              <a:rPr lang="en-US" altLang="en-US" sz="3200" b="1" dirty="0">
                <a:solidFill>
                  <a:srgbClr val="C00000"/>
                </a:solidFill>
                <a:cs typeface="Times New Roman" pitchFamily="18" charset="0"/>
              </a:rPr>
              <a:t>                      Insertion anomalies (CO3)</a:t>
            </a:r>
            <a:endParaRPr lang="en-US" sz="3200" b="1" dirty="0">
              <a:solidFill>
                <a:srgbClr val="C00000"/>
              </a:solidFill>
              <a:effectLst>
                <a:outerShdw blurRad="38100" dist="38100" dir="2700000" algn="tl">
                  <a:srgbClr val="000000">
                    <a:alpha val="43137"/>
                  </a:srgbClr>
                </a:outerShdw>
              </a:effectLst>
            </a:endParaRPr>
          </a:p>
        </p:txBody>
      </p:sp>
      <p:pic>
        <p:nvPicPr>
          <p:cNvPr id="39942" name="Picture 2" descr="E:\NIET\Project\xLogo11.png.pagespeed.ic.pydHLuCQEZ.png">
            <a:extLst>
              <a:ext uri="{FF2B5EF4-FFF2-40B4-BE49-F238E27FC236}">
                <a16:creationId xmlns="" xmlns:a16="http://schemas.microsoft.com/office/drawing/2014/main" id="{75DBFFE5-3265-47B4-9C58-B9681F66A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Content Placeholder 2">
            <a:extLst>
              <a:ext uri="{FF2B5EF4-FFF2-40B4-BE49-F238E27FC236}">
                <a16:creationId xmlns="" xmlns:a16="http://schemas.microsoft.com/office/drawing/2014/main" id="{2A21660F-AAE4-40CB-BD72-D8ECCD391893}"/>
              </a:ext>
            </a:extLst>
          </p:cNvPr>
          <p:cNvSpPr>
            <a:spLocks noGrp="1"/>
          </p:cNvSpPr>
          <p:nvPr>
            <p:ph idx="1"/>
          </p:nvPr>
        </p:nvSpPr>
        <p:spPr>
          <a:xfrm>
            <a:off x="533400" y="1143000"/>
            <a:ext cx="8305800" cy="5105400"/>
          </a:xfrm>
        </p:spPr>
        <p:txBody>
          <a:bodyPr/>
          <a:lstStyle/>
          <a:p>
            <a:pPr algn="just" eaLnBrk="1" hangingPunct="1">
              <a:buFont typeface="Arial" panose="020B0604020202020204" pitchFamily="34" charset="0"/>
              <a:buNone/>
            </a:pPr>
            <a:r>
              <a:rPr lang="en-US" altLang="en-US" sz="2400"/>
              <a:t>1. To insert a new employee tuple into EMP_DEPT, we must include either the attribute values for the department that the employee works for, or NULLs (if the employee does not work for a department as yet).</a:t>
            </a:r>
          </a:p>
          <a:p>
            <a:pPr algn="just" eaLnBrk="1" hangingPunct="1">
              <a:buFont typeface="Arial" panose="020B0604020202020204" pitchFamily="34" charset="0"/>
              <a:buNone/>
            </a:pPr>
            <a:r>
              <a:rPr lang="en-US" altLang="en-US" sz="2200" b="1">
                <a:solidFill>
                  <a:srgbClr val="C00000"/>
                </a:solidFill>
              </a:rPr>
              <a:t>Example </a:t>
            </a:r>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2. But, It is difficult to insert a new department that has no employees as yet in the  EMP_DEPT relation. The only way to do this is to place NULL values in the attributes for employee. This violates the entity integrity for EMP_DEPT because its primary key Ssn cannot be null. </a:t>
            </a:r>
          </a:p>
        </p:txBody>
      </p:sp>
      <p:pic>
        <p:nvPicPr>
          <p:cNvPr id="39944" name="Picture 5">
            <a:extLst>
              <a:ext uri="{FF2B5EF4-FFF2-40B4-BE49-F238E27FC236}">
                <a16:creationId xmlns="" xmlns:a16="http://schemas.microsoft.com/office/drawing/2014/main" id="{92C68E88-E442-4DA3-8FD0-E5AD9D9CB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48000"/>
            <a:ext cx="7924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Picture 8">
            <a:extLst>
              <a:ext uri="{FF2B5EF4-FFF2-40B4-BE49-F238E27FC236}">
                <a16:creationId xmlns="" xmlns:a16="http://schemas.microsoft.com/office/drawing/2014/main" id="{7CD1F224-BBEA-4887-93E2-D7BE50A3AD0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799">
                                            <p:txEl>
                                              <p:pRg st="5" end="5"/>
                                            </p:txEl>
                                          </p:spTgt>
                                        </p:tgtEl>
                                        <p:attrNameLst>
                                          <p:attrName>style.visibility</p:attrName>
                                        </p:attrNameLst>
                                      </p:cBhvr>
                                      <p:to>
                                        <p:strVal val="visible"/>
                                      </p:to>
                                    </p:set>
                                    <p:anim calcmode="lin" valueType="num">
                                      <p:cBhvr additive="base">
                                        <p:cTn id="7" dur="500" fill="hold"/>
                                        <p:tgtEl>
                                          <p:spTgt spid="33799">
                                            <p:txEl>
                                              <p:pRg st="5"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B0BE0E4-166C-438A-95ED-84C6843C61FA}"/>
              </a:ext>
            </a:extLst>
          </p:cNvPr>
          <p:cNvSpPr>
            <a:spLocks noGrp="1"/>
          </p:cNvSpPr>
          <p:nvPr>
            <p:ph type="dt" sz="quarter" idx="10"/>
          </p:nvPr>
        </p:nvSpPr>
        <p:spPr/>
        <p:txBody>
          <a:bodyPr/>
          <a:lstStyle/>
          <a:p>
            <a:pPr>
              <a:defRPr/>
            </a:pPr>
            <a:fld id="{FF80EE5C-9395-4AB4-83C8-2A4F1F1C3FD8}" type="datetime1">
              <a:rPr lang="en-US" smtClean="0"/>
              <a:t>10/12/2023</a:t>
            </a:fld>
            <a:endParaRPr lang="en-US"/>
          </a:p>
        </p:txBody>
      </p:sp>
      <p:sp>
        <p:nvSpPr>
          <p:cNvPr id="5" name="Footer Placeholder 4">
            <a:extLst>
              <a:ext uri="{FF2B5EF4-FFF2-40B4-BE49-F238E27FC236}">
                <a16:creationId xmlns="" xmlns:a16="http://schemas.microsoft.com/office/drawing/2014/main" id="{9EA72DE3-EC01-4E35-B9C7-FEEC6E2C9149}"/>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40964" name="Slide Number Placeholder 5">
            <a:extLst>
              <a:ext uri="{FF2B5EF4-FFF2-40B4-BE49-F238E27FC236}">
                <a16:creationId xmlns="" xmlns:a16="http://schemas.microsoft.com/office/drawing/2014/main" id="{D56CE376-A4FE-4C20-BB66-2FAA1F294F6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3814F4-952A-4DF4-8B95-F9815BA1BF58}" type="slidenum">
              <a:rPr lang="en-US" altLang="en-US" sz="1200" smtClean="0">
                <a:solidFill>
                  <a:srgbClr val="898989"/>
                </a:solidFill>
              </a:rPr>
              <a:pPr>
                <a:spcBef>
                  <a:spcPct val="0"/>
                </a:spcBef>
                <a:buFontTx/>
                <a:buNone/>
              </a:pPr>
              <a:t>38</a:t>
            </a:fld>
            <a:endParaRPr lang="en-US" altLang="en-US" sz="1200">
              <a:solidFill>
                <a:srgbClr val="898989"/>
              </a:solidFill>
            </a:endParaRPr>
          </a:p>
        </p:txBody>
      </p:sp>
      <p:sp>
        <p:nvSpPr>
          <p:cNvPr id="7" name="Title 1">
            <a:extLst>
              <a:ext uri="{FF2B5EF4-FFF2-40B4-BE49-F238E27FC236}">
                <a16:creationId xmlns="" xmlns:a16="http://schemas.microsoft.com/office/drawing/2014/main" id="{0C8A7DE9-A5C0-41D9-8AEC-FA47651C631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effectLst>
                  <a:outerShdw blurRad="38100" dist="38100" dir="2700000" algn="tl">
                    <a:srgbClr val="000000">
                      <a:alpha val="43137"/>
                    </a:srgbClr>
                  </a:outerShdw>
                </a:effectLst>
              </a:rPr>
              <a:t>Deletion Anomalies (CO3)</a:t>
            </a:r>
          </a:p>
        </p:txBody>
      </p:sp>
      <p:pic>
        <p:nvPicPr>
          <p:cNvPr id="40966" name="Picture 2" descr="E:\NIET\Project\xLogo11.png.pagespeed.ic.pydHLuCQEZ.png">
            <a:extLst>
              <a:ext uri="{FF2B5EF4-FFF2-40B4-BE49-F238E27FC236}">
                <a16:creationId xmlns="" xmlns:a16="http://schemas.microsoft.com/office/drawing/2014/main" id="{6A04D5B6-1C34-4CBE-806D-C188BA4F49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Content Placeholder 2">
            <a:extLst>
              <a:ext uri="{FF2B5EF4-FFF2-40B4-BE49-F238E27FC236}">
                <a16:creationId xmlns="" xmlns:a16="http://schemas.microsoft.com/office/drawing/2014/main" id="{B814F495-2B24-4620-97E4-479693AF2583}"/>
              </a:ext>
            </a:extLst>
          </p:cNvPr>
          <p:cNvSpPr>
            <a:spLocks noGrp="1"/>
          </p:cNvSpPr>
          <p:nvPr>
            <p:ph idx="1"/>
          </p:nvPr>
        </p:nvSpPr>
        <p:spPr>
          <a:xfrm>
            <a:off x="152400" y="838200"/>
            <a:ext cx="8610600" cy="5638800"/>
          </a:xfrm>
        </p:spPr>
        <p:txBody>
          <a:bodyPr/>
          <a:lstStyle/>
          <a:p>
            <a:pPr algn="just" eaLnBrk="1" hangingPunct="1"/>
            <a:r>
              <a:rPr lang="en-US" altLang="en-US" sz="2200"/>
              <a:t>The problem of deletion anomalies is related to the second insertion anomaly situation just discussed. If we delete from table </a:t>
            </a:r>
            <a:r>
              <a:rPr lang="en-US" altLang="en-US" sz="2200" b="1"/>
              <a:t>EMP_DEPT</a:t>
            </a:r>
            <a:r>
              <a:rPr lang="en-US" altLang="en-US" sz="2200"/>
              <a:t> an employee tuple that happens to represent the last employee working for a particular department, the information concerning that department is lost </a:t>
            </a:r>
            <a:r>
              <a:rPr lang="en-US" altLang="en-US" sz="2200">
                <a:solidFill>
                  <a:srgbClr val="C00000"/>
                </a:solidFill>
                <a:latin typeface="Google Sans"/>
              </a:rPr>
              <a:t>accidentally</a:t>
            </a:r>
            <a:r>
              <a:rPr lang="en-US" altLang="en-US" sz="2400">
                <a:solidFill>
                  <a:srgbClr val="222222"/>
                </a:solidFill>
                <a:latin typeface="Google Sans"/>
              </a:rPr>
              <a:t> </a:t>
            </a:r>
            <a:r>
              <a:rPr lang="en-US" altLang="en-US" sz="2200"/>
              <a:t>from the database.</a:t>
            </a:r>
          </a:p>
          <a:p>
            <a:pPr algn="just" eaLnBrk="1" hangingPunct="1">
              <a:buFont typeface="Arial" panose="020B0604020202020204" pitchFamily="34" charset="0"/>
              <a:buNone/>
            </a:pPr>
            <a:r>
              <a:rPr lang="en-US" altLang="en-US" sz="2200" b="1">
                <a:solidFill>
                  <a:srgbClr val="C00000"/>
                </a:solidFill>
              </a:rPr>
              <a:t>Example :- Emp_Dept</a:t>
            </a:r>
          </a:p>
          <a:p>
            <a:pPr algn="just" eaLnBrk="1" hangingPunct="1">
              <a:buFont typeface="Arial" panose="020B0604020202020204" pitchFamily="34" charset="0"/>
              <a:buNone/>
            </a:pPr>
            <a:endParaRPr lang="en-US" altLang="en-US" sz="2200" b="1">
              <a:solidFill>
                <a:srgbClr val="C00000"/>
              </a:solidFill>
            </a:endParaRPr>
          </a:p>
          <a:p>
            <a:pPr algn="just" eaLnBrk="1" hangingPunct="1"/>
            <a:endParaRPr lang="en-US" altLang="en-US" sz="2200"/>
          </a:p>
          <a:p>
            <a:pPr algn="just" eaLnBrk="1" hangingPunct="1"/>
            <a:endParaRPr lang="en-US" altLang="en-US" sz="2200"/>
          </a:p>
          <a:p>
            <a:pPr algn="just" eaLnBrk="1" hangingPunct="1"/>
            <a:endParaRPr lang="en-US" altLang="en-US" sz="2200"/>
          </a:p>
          <a:p>
            <a:pPr algn="just" eaLnBrk="1" hangingPunct="1">
              <a:buFont typeface="Arial" panose="020B0604020202020204" pitchFamily="34" charset="0"/>
              <a:buNone/>
            </a:pPr>
            <a:endParaRPr lang="en-US" altLang="en-US" sz="2200"/>
          </a:p>
          <a:p>
            <a:pPr algn="just" eaLnBrk="1" hangingPunct="1"/>
            <a:r>
              <a:rPr lang="en-US" altLang="en-US" sz="2200">
                <a:cs typeface="Times New Roman" panose="02020603050405020304" pitchFamily="18" charset="0"/>
              </a:rPr>
              <a:t>When a department  is deleted, it will result in deleting all the employees who work </a:t>
            </a:r>
            <a:r>
              <a:rPr lang="en-US" altLang="en-US" sz="2200" i="1">
                <a:cs typeface="Times New Roman" panose="02020603050405020304" pitchFamily="18" charset="0"/>
              </a:rPr>
              <a:t>only</a:t>
            </a:r>
            <a:r>
              <a:rPr lang="en-US" altLang="en-US" sz="2200">
                <a:cs typeface="Times New Roman" panose="02020603050405020304" pitchFamily="18" charset="0"/>
              </a:rPr>
              <a:t> on that project. Alternately, if an employee is the sole employee on a department, deleting that employee would result in deleting the corresponding project.</a:t>
            </a:r>
            <a:endParaRPr lang="en-US" altLang="en-US" sz="2200"/>
          </a:p>
        </p:txBody>
      </p:sp>
      <p:pic>
        <p:nvPicPr>
          <p:cNvPr id="40968" name="Picture 3">
            <a:extLst>
              <a:ext uri="{FF2B5EF4-FFF2-40B4-BE49-F238E27FC236}">
                <a16:creationId xmlns="" xmlns:a16="http://schemas.microsoft.com/office/drawing/2014/main" id="{19A3FE72-91E0-4C55-8F02-AD51B73A2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048000"/>
            <a:ext cx="79914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Picture 8">
            <a:extLst>
              <a:ext uri="{FF2B5EF4-FFF2-40B4-BE49-F238E27FC236}">
                <a16:creationId xmlns="" xmlns:a16="http://schemas.microsoft.com/office/drawing/2014/main" id="{663E273B-876A-4412-A74A-1577D9B258C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690F4DD-1A8C-4A2D-BF6D-62F3C8E57558}"/>
              </a:ext>
            </a:extLst>
          </p:cNvPr>
          <p:cNvSpPr>
            <a:spLocks noGrp="1"/>
          </p:cNvSpPr>
          <p:nvPr>
            <p:ph type="dt" sz="quarter" idx="10"/>
          </p:nvPr>
        </p:nvSpPr>
        <p:spPr/>
        <p:txBody>
          <a:bodyPr/>
          <a:lstStyle/>
          <a:p>
            <a:pPr>
              <a:defRPr/>
            </a:pPr>
            <a:fld id="{2B117DB5-188E-464F-8F55-26B18AC42F71}" type="datetime1">
              <a:rPr lang="en-US" smtClean="0"/>
              <a:t>10/12/2023</a:t>
            </a:fld>
            <a:endParaRPr lang="en-US"/>
          </a:p>
        </p:txBody>
      </p:sp>
      <p:sp>
        <p:nvSpPr>
          <p:cNvPr id="5" name="Footer Placeholder 4">
            <a:extLst>
              <a:ext uri="{FF2B5EF4-FFF2-40B4-BE49-F238E27FC236}">
                <a16:creationId xmlns="" xmlns:a16="http://schemas.microsoft.com/office/drawing/2014/main" id="{B9F5D63A-6BE5-4EE7-8A61-9A2D9EA13EC0}"/>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41988" name="Slide Number Placeholder 5">
            <a:extLst>
              <a:ext uri="{FF2B5EF4-FFF2-40B4-BE49-F238E27FC236}">
                <a16:creationId xmlns="" xmlns:a16="http://schemas.microsoft.com/office/drawing/2014/main" id="{C4B38BD5-F50C-443D-85E8-E8CAE6D2F9D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686655-3447-46FA-99B5-A22585EDDD82}" type="slidenum">
              <a:rPr lang="en-US" altLang="en-US" sz="1200" smtClean="0">
                <a:solidFill>
                  <a:srgbClr val="898989"/>
                </a:solidFill>
              </a:rPr>
              <a:pPr>
                <a:spcBef>
                  <a:spcPct val="0"/>
                </a:spcBef>
                <a:buFontTx/>
                <a:buNone/>
              </a:pPr>
              <a:t>39</a:t>
            </a:fld>
            <a:endParaRPr lang="en-US" altLang="en-US" sz="1200">
              <a:solidFill>
                <a:srgbClr val="898989"/>
              </a:solidFill>
            </a:endParaRPr>
          </a:p>
        </p:txBody>
      </p:sp>
      <p:sp>
        <p:nvSpPr>
          <p:cNvPr id="7" name="Title 1">
            <a:extLst>
              <a:ext uri="{FF2B5EF4-FFF2-40B4-BE49-F238E27FC236}">
                <a16:creationId xmlns="" xmlns:a16="http://schemas.microsoft.com/office/drawing/2014/main" id="{33F1C112-5071-44F0-AB1F-0FF1F11340C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lvl="1" eaLnBrk="1" fontAlgn="auto" hangingPunct="1">
              <a:spcBef>
                <a:spcPts val="0"/>
              </a:spcBef>
              <a:spcAft>
                <a:spcPts val="0"/>
              </a:spcAft>
              <a:defRPr/>
            </a:pPr>
            <a:r>
              <a:rPr lang="en-US" altLang="en-US" sz="3200" b="1" dirty="0">
                <a:solidFill>
                  <a:srgbClr val="C00000"/>
                </a:solidFill>
                <a:cs typeface="Times New Roman" pitchFamily="18" charset="0"/>
              </a:rPr>
              <a:t>         Modification anomalies (CO3)</a:t>
            </a:r>
            <a:endParaRPr lang="en-US" sz="3200" b="1" dirty="0">
              <a:solidFill>
                <a:srgbClr val="C00000"/>
              </a:solidFill>
            </a:endParaRPr>
          </a:p>
        </p:txBody>
      </p:sp>
      <p:pic>
        <p:nvPicPr>
          <p:cNvPr id="41990" name="Picture 2" descr="E:\NIET\Project\xLogo11.png.pagespeed.ic.pydHLuCQEZ.png">
            <a:extLst>
              <a:ext uri="{FF2B5EF4-FFF2-40B4-BE49-F238E27FC236}">
                <a16:creationId xmlns="" xmlns:a16="http://schemas.microsoft.com/office/drawing/2014/main" id="{1F9115EF-C2FE-4831-A3EE-F7519C686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Content Placeholder 2">
            <a:extLst>
              <a:ext uri="{FF2B5EF4-FFF2-40B4-BE49-F238E27FC236}">
                <a16:creationId xmlns="" xmlns:a16="http://schemas.microsoft.com/office/drawing/2014/main" id="{3C53E606-DD3F-49C9-BAEC-9CBC355F6B1D}"/>
              </a:ext>
            </a:extLst>
          </p:cNvPr>
          <p:cNvSpPr>
            <a:spLocks noGrp="1"/>
          </p:cNvSpPr>
          <p:nvPr>
            <p:ph idx="1"/>
          </p:nvPr>
        </p:nvSpPr>
        <p:spPr>
          <a:xfrm>
            <a:off x="533400" y="1143000"/>
            <a:ext cx="8229600" cy="5181600"/>
          </a:xfrm>
        </p:spPr>
        <p:txBody>
          <a:bodyPr/>
          <a:lstStyle/>
          <a:p>
            <a:pPr algn="just" eaLnBrk="1" hangingPunct="1">
              <a:buFont typeface="Arial" panose="020B0604020202020204" pitchFamily="34" charset="0"/>
              <a:buNone/>
            </a:pPr>
            <a:r>
              <a:rPr lang="en-US" altLang="en-US" sz="2200"/>
              <a:t>In </a:t>
            </a:r>
            <a:r>
              <a:rPr lang="en-US" altLang="en-US" sz="2200" b="1"/>
              <a:t>EMP_DEPT,</a:t>
            </a:r>
            <a:r>
              <a:rPr lang="en-US" altLang="en-US" sz="2200"/>
              <a:t> if we change the value of one of the attributes of a particular department—say, the manager of department 5—we must update the tuples of all employees who work in that department;</a:t>
            </a:r>
          </a:p>
          <a:p>
            <a:pPr algn="just" eaLnBrk="1" hangingPunct="1">
              <a:buFont typeface="Arial" panose="020B0604020202020204" pitchFamily="34" charset="0"/>
              <a:buNone/>
            </a:pPr>
            <a:r>
              <a:rPr lang="en-US" altLang="en-US" sz="2200"/>
              <a:t> otherwise, the database will become inconsistent. If we fail to update some tuples, the same department will be shown to have two different values for manager in different employee tuples, which would be wrong.</a:t>
            </a:r>
          </a:p>
          <a:p>
            <a:pPr algn="just" eaLnBrk="1" hangingPunct="1">
              <a:buFont typeface="Arial" panose="020B0604020202020204" pitchFamily="34" charset="0"/>
              <a:buNone/>
            </a:pPr>
            <a:r>
              <a:rPr lang="en-US" altLang="en-US" sz="2200" b="1">
                <a:solidFill>
                  <a:srgbClr val="C00000"/>
                </a:solidFill>
              </a:rPr>
              <a:t>Example :- Emp_Dept</a:t>
            </a:r>
          </a:p>
        </p:txBody>
      </p:sp>
      <p:pic>
        <p:nvPicPr>
          <p:cNvPr id="41992" name="Picture 3">
            <a:extLst>
              <a:ext uri="{FF2B5EF4-FFF2-40B4-BE49-F238E27FC236}">
                <a16:creationId xmlns="" xmlns:a16="http://schemas.microsoft.com/office/drawing/2014/main" id="{3DD3036A-EC9D-47A3-8CF3-81D1DE643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419600"/>
            <a:ext cx="79914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3" name="Picture 8">
            <a:extLst>
              <a:ext uri="{FF2B5EF4-FFF2-40B4-BE49-F238E27FC236}">
                <a16:creationId xmlns="" xmlns:a16="http://schemas.microsoft.com/office/drawing/2014/main" id="{8BF107F4-04C2-4433-A308-ACCC823979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4410" y="1714501"/>
            <a:ext cx="7418070" cy="3394472"/>
          </a:xfrm>
        </p:spPr>
        <p:txBody>
          <a:bodyPr>
            <a:normAutofit/>
          </a:bodyPr>
          <a:lstStyle/>
          <a:p>
            <a:pPr algn="just"/>
            <a:r>
              <a:rPr lang="en-IN" sz="1800" dirty="0"/>
              <a:t>Normalization, Normal Form (NF), Functional Dependencies (FD), Closure of an attribute set and FD sets, Canonical Cover of FD Sets, Normal Forms based on Functional Dependencies (1 NF, 2 NF, 3 NF, BCNF), Multivalued Dependencies (MVDs) and 4NF, Join Dependencies (JDs) and 5NF and Domain Key Normal Formal (DKNF or 6NF), Inclusion Dependencies, Loss-Less Join Decompositions.</a:t>
            </a:r>
            <a:endParaRPr lang="en-US" sz="1650" dirty="0"/>
          </a:p>
        </p:txBody>
      </p:sp>
      <p:sp>
        <p:nvSpPr>
          <p:cNvPr id="4" name="Date Placeholder 3"/>
          <p:cNvSpPr>
            <a:spLocks noGrp="1"/>
          </p:cNvSpPr>
          <p:nvPr>
            <p:ph type="dt" sz="half" idx="10"/>
          </p:nvPr>
        </p:nvSpPr>
        <p:spPr/>
        <p:txBody>
          <a:bodyPr/>
          <a:lstStyle/>
          <a:p>
            <a:fld id="{44618010-EF54-4A74-B0F8-AACC413A8198}" type="datetime1">
              <a:rPr lang="en-US" smtClean="0"/>
              <a:t>10/12/2023</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smtClean="0"/>
              <a:t>Sana Anjum      DBMS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085850" y="857251"/>
            <a:ext cx="8058150" cy="52577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b="1" dirty="0">
                <a:latin typeface="Times New Roman" pitchFamily="18" charset="0"/>
                <a:cs typeface="Times New Roman" pitchFamily="18" charset="0"/>
              </a:rPr>
              <a:t>Syllabus of Unit 2</a:t>
            </a:r>
          </a:p>
        </p:txBody>
      </p:sp>
      <p:pic>
        <p:nvPicPr>
          <p:cNvPr id="9" name="Picture 7">
            <a:extLst>
              <a:ext uri="{FF2B5EF4-FFF2-40B4-BE49-F238E27FC236}">
                <a16:creationId xmlns="" xmlns:a16="http://schemas.microsoft.com/office/drawing/2014/main" id="{C54E4430-AA2E-443D-A071-7510023C63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57251"/>
            <a:ext cx="914400" cy="58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66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81C745B-88E5-4E0A-A3DC-A2171CFBE572}"/>
              </a:ext>
            </a:extLst>
          </p:cNvPr>
          <p:cNvSpPr>
            <a:spLocks noGrp="1"/>
          </p:cNvSpPr>
          <p:nvPr>
            <p:ph type="dt" sz="quarter" idx="10"/>
          </p:nvPr>
        </p:nvSpPr>
        <p:spPr/>
        <p:txBody>
          <a:bodyPr/>
          <a:lstStyle/>
          <a:p>
            <a:pPr>
              <a:defRPr/>
            </a:pPr>
            <a:fld id="{1672450A-5D83-43A0-82CA-5DAFEC16DABE}" type="datetime1">
              <a:rPr lang="en-US" smtClean="0"/>
              <a:t>10/12/2023</a:t>
            </a:fld>
            <a:endParaRPr lang="en-US"/>
          </a:p>
        </p:txBody>
      </p:sp>
      <p:sp>
        <p:nvSpPr>
          <p:cNvPr id="5" name="Footer Placeholder 4">
            <a:extLst>
              <a:ext uri="{FF2B5EF4-FFF2-40B4-BE49-F238E27FC236}">
                <a16:creationId xmlns="" xmlns:a16="http://schemas.microsoft.com/office/drawing/2014/main" id="{FD877B26-0130-41B1-B977-28B4C745EA74}"/>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43012" name="Slide Number Placeholder 5">
            <a:extLst>
              <a:ext uri="{FF2B5EF4-FFF2-40B4-BE49-F238E27FC236}">
                <a16:creationId xmlns="" xmlns:a16="http://schemas.microsoft.com/office/drawing/2014/main" id="{101AFE77-6D50-47BE-AD58-F356F0B80C1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B618AE2-5E00-4B23-B7EA-EBCD5A05BBC5}" type="slidenum">
              <a:rPr lang="en-US" altLang="en-US" sz="1200" smtClean="0">
                <a:solidFill>
                  <a:srgbClr val="898989"/>
                </a:solidFill>
              </a:rPr>
              <a:pPr>
                <a:spcBef>
                  <a:spcPct val="0"/>
                </a:spcBef>
                <a:buFontTx/>
                <a:buNone/>
              </a:pPr>
              <a:t>40</a:t>
            </a:fld>
            <a:endParaRPr lang="en-US" altLang="en-US" sz="1200">
              <a:solidFill>
                <a:srgbClr val="898989"/>
              </a:solidFill>
            </a:endParaRPr>
          </a:p>
        </p:txBody>
      </p:sp>
      <p:sp>
        <p:nvSpPr>
          <p:cNvPr id="7" name="Title 1">
            <a:extLst>
              <a:ext uri="{FF2B5EF4-FFF2-40B4-BE49-F238E27FC236}">
                <a16:creationId xmlns="" xmlns:a16="http://schemas.microsoft.com/office/drawing/2014/main" id="{C6CFE744-2009-49C4-BED8-BCE689878B4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2000" b="1" dirty="0">
                <a:solidFill>
                  <a:srgbClr val="C00000"/>
                </a:solidFill>
                <a:cs typeface="Times New Roman" pitchFamily="18" charset="0"/>
              </a:rPr>
              <a:t>Guideline to Redundant Information in Tuples and Update Anomalies(CO3)</a:t>
            </a:r>
            <a:endParaRPr lang="en-US" sz="2000" b="1" dirty="0">
              <a:solidFill>
                <a:srgbClr val="C00000"/>
              </a:solidFill>
              <a:effectLst>
                <a:outerShdw blurRad="38100" dist="38100" dir="2700000" algn="tl">
                  <a:srgbClr val="000000">
                    <a:alpha val="43137"/>
                  </a:srgbClr>
                </a:outerShdw>
              </a:effectLst>
            </a:endParaRPr>
          </a:p>
        </p:txBody>
      </p:sp>
      <p:pic>
        <p:nvPicPr>
          <p:cNvPr id="43014" name="Picture 2" descr="E:\NIET\Project\xLogo11.png.pagespeed.ic.pydHLuCQEZ.png">
            <a:extLst>
              <a:ext uri="{FF2B5EF4-FFF2-40B4-BE49-F238E27FC236}">
                <a16:creationId xmlns="" xmlns:a16="http://schemas.microsoft.com/office/drawing/2014/main" id="{AFB2A3BE-D6D8-4321-B3C9-C2B4A63AB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Content Placeholder 2">
            <a:extLst>
              <a:ext uri="{FF2B5EF4-FFF2-40B4-BE49-F238E27FC236}">
                <a16:creationId xmlns="" xmlns:a16="http://schemas.microsoft.com/office/drawing/2014/main" id="{ABE80E75-2003-4789-AE23-A5CEF3E00788}"/>
              </a:ext>
            </a:extLst>
          </p:cNvPr>
          <p:cNvSpPr>
            <a:spLocks noGrp="1"/>
          </p:cNvSpPr>
          <p:nvPr>
            <p:ph idx="1"/>
          </p:nvPr>
        </p:nvSpPr>
        <p:spPr>
          <a:xfrm>
            <a:off x="533400" y="1143000"/>
            <a:ext cx="8229600" cy="4724400"/>
          </a:xfrm>
        </p:spPr>
        <p:txBody>
          <a:bodyPr/>
          <a:lstStyle/>
          <a:p>
            <a:pPr algn="just" eaLnBrk="1" hangingPunct="1"/>
            <a:r>
              <a:rPr lang="en-US" altLang="en-US" sz="2400"/>
              <a:t>It is easy to see that these three anomalies are undesirable and cause difficulties to maintain consistency of data as well as require unnecessary updates that can be avoided; hence, we can state the next guideline as follows:- </a:t>
            </a:r>
          </a:p>
          <a:p>
            <a:pPr algn="just" eaLnBrk="1" hangingPunct="1"/>
            <a:endParaRPr lang="en-US" altLang="en-US" sz="2400"/>
          </a:p>
          <a:p>
            <a:pPr algn="just" eaLnBrk="1" hangingPunct="1">
              <a:buFont typeface="Arial" panose="020B0604020202020204" pitchFamily="34" charset="0"/>
              <a:buNone/>
            </a:pPr>
            <a:r>
              <a:rPr lang="en-US" altLang="en-US" sz="2400" b="1">
                <a:solidFill>
                  <a:srgbClr val="C00000"/>
                </a:solidFill>
              </a:rPr>
              <a:t>Guideline 2.</a:t>
            </a:r>
            <a:r>
              <a:rPr lang="en-US" altLang="en-US" sz="2400" b="1"/>
              <a:t> </a:t>
            </a:r>
            <a:r>
              <a:rPr lang="en-US" altLang="en-US" sz="2400"/>
              <a:t>Design the base relation schemas so that no insertion, deletion, or modification anomalies are present in the relations. If any anomalies are present, note them clearly and make sure that the programs that update the database will operate correctly.</a:t>
            </a:r>
          </a:p>
        </p:txBody>
      </p:sp>
      <p:pic>
        <p:nvPicPr>
          <p:cNvPr id="43016" name="Picture 7">
            <a:extLst>
              <a:ext uri="{FF2B5EF4-FFF2-40B4-BE49-F238E27FC236}">
                <a16:creationId xmlns="" xmlns:a16="http://schemas.microsoft.com/office/drawing/2014/main" id="{3A9D6E03-744F-4786-B21D-588AAB72EE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9D5520D-C340-4F2E-8CEB-C5273C62D8A7}"/>
              </a:ext>
            </a:extLst>
          </p:cNvPr>
          <p:cNvSpPr>
            <a:spLocks noGrp="1"/>
          </p:cNvSpPr>
          <p:nvPr>
            <p:ph type="dt" sz="quarter" idx="10"/>
          </p:nvPr>
        </p:nvSpPr>
        <p:spPr/>
        <p:txBody>
          <a:bodyPr/>
          <a:lstStyle/>
          <a:p>
            <a:pPr>
              <a:defRPr/>
            </a:pPr>
            <a:fld id="{BEFE70C8-B681-4591-8F14-7A213AA6001D}" type="datetime1">
              <a:rPr lang="en-US" smtClean="0"/>
              <a:t>10/12/2023</a:t>
            </a:fld>
            <a:endParaRPr lang="en-US"/>
          </a:p>
        </p:txBody>
      </p:sp>
      <p:sp>
        <p:nvSpPr>
          <p:cNvPr id="5" name="Footer Placeholder 4">
            <a:extLst>
              <a:ext uri="{FF2B5EF4-FFF2-40B4-BE49-F238E27FC236}">
                <a16:creationId xmlns="" xmlns:a16="http://schemas.microsoft.com/office/drawing/2014/main" id="{8346FA43-E576-403F-BF6C-C9657864A733}"/>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44036" name="Slide Number Placeholder 5">
            <a:extLst>
              <a:ext uri="{FF2B5EF4-FFF2-40B4-BE49-F238E27FC236}">
                <a16:creationId xmlns="" xmlns:a16="http://schemas.microsoft.com/office/drawing/2014/main" id="{5CCDFDF4-491A-4266-892B-F4F36BBBCD1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5D6DF5-7CC9-40FD-AF58-8DCF0367726B}" type="slidenum">
              <a:rPr lang="en-US" altLang="en-US" sz="1200" smtClean="0">
                <a:solidFill>
                  <a:srgbClr val="898989"/>
                </a:solidFill>
              </a:rPr>
              <a:pPr>
                <a:spcBef>
                  <a:spcPct val="0"/>
                </a:spcBef>
                <a:buFontTx/>
                <a:buNone/>
              </a:pPr>
              <a:t>41</a:t>
            </a:fld>
            <a:endParaRPr lang="en-US" altLang="en-US" sz="1200">
              <a:solidFill>
                <a:srgbClr val="898989"/>
              </a:solidFill>
            </a:endParaRPr>
          </a:p>
        </p:txBody>
      </p:sp>
      <p:sp>
        <p:nvSpPr>
          <p:cNvPr id="7" name="Title 1">
            <a:extLst>
              <a:ext uri="{FF2B5EF4-FFF2-40B4-BE49-F238E27FC236}">
                <a16:creationId xmlns="" xmlns:a16="http://schemas.microsoft.com/office/drawing/2014/main" id="{8F5B4781-96B6-4D0D-9AD1-78716E47835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2800" b="1" dirty="0">
                <a:solidFill>
                  <a:srgbClr val="C00000"/>
                </a:solidFill>
                <a:cs typeface="Times New Roman" pitchFamily="18" charset="0"/>
              </a:rPr>
              <a:t>No Anomalies  &amp;  No redundancy Exists (CO3) </a:t>
            </a:r>
            <a:endParaRPr lang="en-US" sz="2800" b="1" dirty="0">
              <a:solidFill>
                <a:srgbClr val="C00000"/>
              </a:solidFill>
              <a:effectLst>
                <a:outerShdw blurRad="38100" dist="38100" dir="2700000" algn="tl">
                  <a:srgbClr val="000000">
                    <a:alpha val="43137"/>
                  </a:srgbClr>
                </a:outerShdw>
              </a:effectLst>
            </a:endParaRPr>
          </a:p>
        </p:txBody>
      </p:sp>
      <p:pic>
        <p:nvPicPr>
          <p:cNvPr id="44038" name="Picture 2" descr="E:\NIET\Project\xLogo11.png.pagespeed.ic.pydHLuCQEZ.png">
            <a:extLst>
              <a:ext uri="{FF2B5EF4-FFF2-40B4-BE49-F238E27FC236}">
                <a16:creationId xmlns="" xmlns:a16="http://schemas.microsoft.com/office/drawing/2014/main" id="{360C09A6-D5A5-4F13-8658-E40497830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Content Placeholder 2">
            <a:extLst>
              <a:ext uri="{FF2B5EF4-FFF2-40B4-BE49-F238E27FC236}">
                <a16:creationId xmlns="" xmlns:a16="http://schemas.microsoft.com/office/drawing/2014/main" id="{2055676F-201A-4863-89AF-5215D9D8E6F6}"/>
              </a:ext>
            </a:extLst>
          </p:cNvPr>
          <p:cNvSpPr>
            <a:spLocks noGrp="1"/>
          </p:cNvSpPr>
          <p:nvPr>
            <p:ph idx="1"/>
          </p:nvPr>
        </p:nvSpPr>
        <p:spPr>
          <a:xfrm>
            <a:off x="533400" y="838200"/>
            <a:ext cx="8229600" cy="5334000"/>
          </a:xfrm>
        </p:spPr>
        <p:txBody>
          <a:bodyPr/>
          <a:lstStyle/>
          <a:p>
            <a:pPr algn="just" eaLnBrk="1" hangingPunct="1">
              <a:buFont typeface="Arial" charset="0"/>
              <a:buNone/>
              <a:defRPr/>
            </a:pPr>
            <a:endParaRPr lang="en-US" altLang="en-US" sz="2400" b="1" dirty="0">
              <a:solidFill>
                <a:schemeClr val="tx1">
                  <a:lumMod val="95000"/>
                  <a:lumOff val="5000"/>
                </a:schemeClr>
              </a:solidFill>
              <a:cs typeface="Times New Roman" pitchFamily="71" charset="0"/>
            </a:endParaRPr>
          </a:p>
          <a:p>
            <a:pPr algn="just" eaLnBrk="1" hangingPunct="1">
              <a:buFont typeface="Arial" charset="0"/>
              <a:buNone/>
              <a:defRPr/>
            </a:pPr>
            <a:endParaRPr lang="en-US" altLang="en-US" sz="2000" dirty="0">
              <a:solidFill>
                <a:srgbClr val="C00000"/>
              </a:solidFill>
              <a:cs typeface="Times New Roman" pitchFamily="71" charset="0"/>
            </a:endParaRPr>
          </a:p>
          <a:p>
            <a:pPr algn="just" eaLnBrk="1" hangingPunct="1">
              <a:buFont typeface="Arial" charset="0"/>
              <a:buNone/>
              <a:defRPr/>
            </a:pPr>
            <a:endParaRPr lang="en-US" altLang="en-US" sz="2000" dirty="0">
              <a:solidFill>
                <a:srgbClr val="C00000"/>
              </a:solidFill>
              <a:cs typeface="Times New Roman" pitchFamily="71" charset="0"/>
            </a:endParaRPr>
          </a:p>
          <a:p>
            <a:pPr algn="just" eaLnBrk="1" hangingPunct="1">
              <a:buFont typeface="Arial" charset="0"/>
              <a:buNone/>
              <a:defRPr/>
            </a:pPr>
            <a:endParaRPr lang="en-US" altLang="en-US" sz="2000" dirty="0">
              <a:solidFill>
                <a:srgbClr val="C00000"/>
              </a:solidFill>
              <a:cs typeface="Times New Roman" pitchFamily="71" charset="0"/>
            </a:endParaRPr>
          </a:p>
          <a:p>
            <a:pPr algn="just" eaLnBrk="1" hangingPunct="1">
              <a:buFont typeface="Arial" charset="0"/>
              <a:buNone/>
              <a:defRPr/>
            </a:pPr>
            <a:endParaRPr lang="en-US" altLang="en-US" sz="2000" dirty="0">
              <a:solidFill>
                <a:srgbClr val="C00000"/>
              </a:solidFill>
              <a:cs typeface="Times New Roman" pitchFamily="71" charset="0"/>
            </a:endParaRPr>
          </a:p>
          <a:p>
            <a:pPr algn="just" eaLnBrk="1" hangingPunct="1">
              <a:buFont typeface="Arial" charset="0"/>
              <a:buNone/>
              <a:defRPr/>
            </a:pPr>
            <a:endParaRPr lang="en-US" altLang="en-US" sz="2000" dirty="0">
              <a:solidFill>
                <a:srgbClr val="C00000"/>
              </a:solidFill>
              <a:cs typeface="Times New Roman" pitchFamily="71" charset="0"/>
            </a:endParaRPr>
          </a:p>
          <a:p>
            <a:pPr algn="just" eaLnBrk="1" hangingPunct="1">
              <a:buFont typeface="Arial" charset="0"/>
              <a:buChar char="•"/>
              <a:defRPr/>
            </a:pPr>
            <a:endParaRPr lang="en-US" altLang="en-US" sz="2000" dirty="0">
              <a:cs typeface="Times New Roman" pitchFamily="71" charset="0"/>
            </a:endParaRPr>
          </a:p>
          <a:p>
            <a:pPr algn="just" eaLnBrk="1" hangingPunct="1">
              <a:buFont typeface="Arial" charset="0"/>
              <a:buChar char="•"/>
              <a:defRPr/>
            </a:pPr>
            <a:endParaRPr lang="en-US" altLang="en-US" sz="2000" dirty="0">
              <a:cs typeface="Times New Roman" pitchFamily="71" charset="0"/>
            </a:endParaRPr>
          </a:p>
          <a:p>
            <a:pPr algn="just" eaLnBrk="1" hangingPunct="1">
              <a:buFont typeface="Arial" charset="0"/>
              <a:buChar char="•"/>
              <a:defRPr/>
            </a:pPr>
            <a:endParaRPr lang="en-US" sz="2200" dirty="0"/>
          </a:p>
        </p:txBody>
      </p:sp>
      <p:pic>
        <p:nvPicPr>
          <p:cNvPr id="44040" name="Picture 3">
            <a:extLst>
              <a:ext uri="{FF2B5EF4-FFF2-40B4-BE49-F238E27FC236}">
                <a16:creationId xmlns="" xmlns:a16="http://schemas.microsoft.com/office/drawing/2014/main" id="{4DC065A9-F69B-43E4-A181-0CC1D9A80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72866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1" name="Picture 5">
            <a:extLst>
              <a:ext uri="{FF2B5EF4-FFF2-40B4-BE49-F238E27FC236}">
                <a16:creationId xmlns="" xmlns:a16="http://schemas.microsoft.com/office/drawing/2014/main" id="{36CC7C9C-45C2-4D71-A72F-E49E51A20E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267200"/>
            <a:ext cx="33147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9">
            <a:extLst>
              <a:ext uri="{FF2B5EF4-FFF2-40B4-BE49-F238E27FC236}">
                <a16:creationId xmlns="" xmlns:a16="http://schemas.microsoft.com/office/drawing/2014/main" id="{2DB09B2A-6469-451A-8B95-A39A2324975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4833D3E-10E3-481D-AFE4-131A844B4FA1}"/>
              </a:ext>
            </a:extLst>
          </p:cNvPr>
          <p:cNvSpPr>
            <a:spLocks noGrp="1"/>
          </p:cNvSpPr>
          <p:nvPr>
            <p:ph type="dt" sz="quarter" idx="10"/>
          </p:nvPr>
        </p:nvSpPr>
        <p:spPr/>
        <p:txBody>
          <a:bodyPr/>
          <a:lstStyle/>
          <a:p>
            <a:pPr>
              <a:defRPr/>
            </a:pPr>
            <a:fld id="{410B60B8-06C4-437B-8294-4B91286DC4B5}" type="datetime1">
              <a:rPr lang="en-US" smtClean="0"/>
              <a:t>10/12/2023</a:t>
            </a:fld>
            <a:endParaRPr lang="en-US"/>
          </a:p>
        </p:txBody>
      </p:sp>
      <p:sp>
        <p:nvSpPr>
          <p:cNvPr id="5" name="Footer Placeholder 4">
            <a:extLst>
              <a:ext uri="{FF2B5EF4-FFF2-40B4-BE49-F238E27FC236}">
                <a16:creationId xmlns="" xmlns:a16="http://schemas.microsoft.com/office/drawing/2014/main" id="{C92A11BA-3441-4A1D-9B47-4EB531A5AB0F}"/>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45060" name="Slide Number Placeholder 5">
            <a:extLst>
              <a:ext uri="{FF2B5EF4-FFF2-40B4-BE49-F238E27FC236}">
                <a16:creationId xmlns="" xmlns:a16="http://schemas.microsoft.com/office/drawing/2014/main" id="{EEE3B2FA-B7B6-4D2E-9D66-B2E918DFA1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E89038-8536-4BCD-A858-E5A90D8D001B}" type="slidenum">
              <a:rPr lang="en-US" altLang="en-US" sz="1200" smtClean="0">
                <a:solidFill>
                  <a:srgbClr val="898989"/>
                </a:solidFill>
              </a:rPr>
              <a:pPr>
                <a:spcBef>
                  <a:spcPct val="0"/>
                </a:spcBef>
                <a:buFontTx/>
                <a:buNone/>
              </a:pPr>
              <a:t>42</a:t>
            </a:fld>
            <a:endParaRPr lang="en-US" altLang="en-US" sz="1200">
              <a:solidFill>
                <a:srgbClr val="898989"/>
              </a:solidFill>
            </a:endParaRPr>
          </a:p>
        </p:txBody>
      </p:sp>
      <p:sp>
        <p:nvSpPr>
          <p:cNvPr id="7" name="Title 1">
            <a:extLst>
              <a:ext uri="{FF2B5EF4-FFF2-40B4-BE49-F238E27FC236}">
                <a16:creationId xmlns="" xmlns:a16="http://schemas.microsoft.com/office/drawing/2014/main" id="{1BA8AAF4-78D6-4122-8777-576112B867D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3200" b="1" dirty="0">
                <a:solidFill>
                  <a:srgbClr val="C00000"/>
                </a:solidFill>
                <a:cs typeface="Times New Roman" pitchFamily="18" charset="0"/>
              </a:rPr>
              <a:t>1.3 Null Values in </a:t>
            </a:r>
            <a:r>
              <a:rPr lang="en-US" altLang="en-US" sz="3200" b="1" dirty="0" err="1">
                <a:solidFill>
                  <a:srgbClr val="C00000"/>
                </a:solidFill>
                <a:cs typeface="Times New Roman" pitchFamily="18" charset="0"/>
              </a:rPr>
              <a:t>Tuples</a:t>
            </a:r>
            <a:r>
              <a:rPr lang="en-US" altLang="en-US" sz="3200" b="1" dirty="0">
                <a:solidFill>
                  <a:srgbClr val="C00000"/>
                </a:solidFill>
                <a:cs typeface="Times New Roman" pitchFamily="18" charset="0"/>
              </a:rPr>
              <a:t>(CO3)</a:t>
            </a:r>
            <a:r>
              <a:rPr lang="en-US" altLang="en-US" sz="3200" dirty="0">
                <a:solidFill>
                  <a:srgbClr val="C00000"/>
                </a:solidFill>
              </a:rPr>
              <a:t> </a:t>
            </a:r>
            <a:endParaRPr lang="en-US" sz="3200" b="1" dirty="0">
              <a:solidFill>
                <a:srgbClr val="C00000"/>
              </a:solidFill>
              <a:effectLst>
                <a:outerShdw blurRad="38100" dist="38100" dir="2700000" algn="tl">
                  <a:srgbClr val="000000">
                    <a:alpha val="43137"/>
                  </a:srgbClr>
                </a:outerShdw>
              </a:effectLst>
            </a:endParaRPr>
          </a:p>
        </p:txBody>
      </p:sp>
      <p:pic>
        <p:nvPicPr>
          <p:cNvPr id="45062" name="Picture 2" descr="E:\NIET\Project\xLogo11.png.pagespeed.ic.pydHLuCQEZ.png">
            <a:extLst>
              <a:ext uri="{FF2B5EF4-FFF2-40B4-BE49-F238E27FC236}">
                <a16:creationId xmlns="" xmlns:a16="http://schemas.microsoft.com/office/drawing/2014/main" id="{268944C5-680A-462E-A3CC-E5D06B6E3B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Content Placeholder 2">
            <a:extLst>
              <a:ext uri="{FF2B5EF4-FFF2-40B4-BE49-F238E27FC236}">
                <a16:creationId xmlns="" xmlns:a16="http://schemas.microsoft.com/office/drawing/2014/main" id="{D93E0D32-DFDB-48E5-A046-CA01F9FCADDB}"/>
              </a:ext>
            </a:extLst>
          </p:cNvPr>
          <p:cNvSpPr>
            <a:spLocks noGrp="1"/>
          </p:cNvSpPr>
          <p:nvPr>
            <p:ph idx="1"/>
          </p:nvPr>
        </p:nvSpPr>
        <p:spPr>
          <a:xfrm>
            <a:off x="533400" y="838200"/>
            <a:ext cx="8229600" cy="5410200"/>
          </a:xfrm>
        </p:spPr>
        <p:txBody>
          <a:bodyPr/>
          <a:lstStyle/>
          <a:p>
            <a:pPr algn="just" eaLnBrk="1" hangingPunct="1">
              <a:lnSpc>
                <a:spcPct val="90000"/>
              </a:lnSpc>
              <a:buFont typeface="Arial" panose="020B0604020202020204" pitchFamily="34" charset="0"/>
              <a:buNone/>
            </a:pPr>
            <a:r>
              <a:rPr lang="en-US" altLang="en-US" sz="2400">
                <a:cs typeface="Times New Roman" panose="02020603050405020304" pitchFamily="18" charset="0"/>
              </a:rPr>
              <a:t>In some schema designs we may group many attributes together into a “fat” relation. If many of the attributes do not apply to all tuples in the relation, we end up with many NULLs in those tuples. </a:t>
            </a:r>
          </a:p>
          <a:p>
            <a:pPr algn="just" eaLnBrk="1" hangingPunct="1">
              <a:lnSpc>
                <a:spcPct val="90000"/>
              </a:lnSpc>
              <a:buFont typeface="Arial" panose="020B0604020202020204" pitchFamily="34" charset="0"/>
              <a:buNone/>
            </a:pPr>
            <a:r>
              <a:rPr lang="en-US" altLang="en-US" sz="2400">
                <a:cs typeface="Times New Roman" panose="02020603050405020304" pitchFamily="18" charset="0"/>
              </a:rPr>
              <a:t>Example </a:t>
            </a:r>
          </a:p>
          <a:p>
            <a:pPr algn="just" eaLnBrk="1" hangingPunct="1">
              <a:lnSpc>
                <a:spcPct val="90000"/>
              </a:lnSpc>
              <a:buFont typeface="Arial" panose="020B0604020202020204" pitchFamily="34" charset="0"/>
              <a:buNone/>
            </a:pPr>
            <a:endParaRPr lang="en-US" altLang="en-US" sz="2400">
              <a:cs typeface="Times New Roman" panose="02020603050405020304" pitchFamily="18" charset="0"/>
            </a:endParaRPr>
          </a:p>
          <a:p>
            <a:pPr algn="just" eaLnBrk="1" hangingPunct="1">
              <a:lnSpc>
                <a:spcPct val="90000"/>
              </a:lnSpc>
              <a:buFont typeface="Arial" panose="020B0604020202020204" pitchFamily="34" charset="0"/>
              <a:buNone/>
            </a:pPr>
            <a:endParaRPr lang="en-US" altLang="en-US" sz="2400">
              <a:cs typeface="Times New Roman" panose="02020603050405020304" pitchFamily="18" charset="0"/>
            </a:endParaRPr>
          </a:p>
          <a:p>
            <a:pPr algn="just" eaLnBrk="1" hangingPunct="1">
              <a:lnSpc>
                <a:spcPct val="90000"/>
              </a:lnSpc>
              <a:buFont typeface="Wingdings" panose="05000000000000000000" pitchFamily="2" charset="2"/>
              <a:buChar char="Ø"/>
            </a:pPr>
            <a:r>
              <a:rPr lang="en-US" altLang="en-US" sz="2400">
                <a:cs typeface="Times New Roman" panose="02020603050405020304" pitchFamily="18" charset="0"/>
              </a:rPr>
              <a:t>This can waste space at the storage level and may also lead to problems with understanding the meaning of the attributes and with specifying JOIN operations at the logical level.</a:t>
            </a:r>
          </a:p>
          <a:p>
            <a:pPr algn="just" eaLnBrk="1" hangingPunct="1">
              <a:lnSpc>
                <a:spcPct val="90000"/>
              </a:lnSpc>
              <a:buFont typeface="Wingdings" panose="05000000000000000000" pitchFamily="2" charset="2"/>
              <a:buChar char="Ø"/>
            </a:pPr>
            <a:r>
              <a:rPr lang="en-US" altLang="en-US" sz="2400">
                <a:cs typeface="Times New Roman" panose="02020603050405020304" pitchFamily="18" charset="0"/>
              </a:rPr>
              <a:t>Another problem with NULLs is how to account for them when aggregate operations such as COUNT or SUM are applied</a:t>
            </a:r>
          </a:p>
          <a:p>
            <a:pPr algn="just" eaLnBrk="1" hangingPunct="1">
              <a:lnSpc>
                <a:spcPct val="90000"/>
              </a:lnSpc>
              <a:buFont typeface="Arial" panose="020B0604020202020204" pitchFamily="34" charset="0"/>
              <a:buNone/>
            </a:pPr>
            <a:r>
              <a:rPr lang="en-US" altLang="en-US" sz="2400" b="1">
                <a:solidFill>
                  <a:srgbClr val="C00000"/>
                </a:solidFill>
              </a:rPr>
              <a:t>Note :- </a:t>
            </a:r>
            <a:r>
              <a:rPr lang="en-US" altLang="en-US" sz="2400"/>
              <a:t>If NULL values are present, the results may become unpredictable.</a:t>
            </a:r>
          </a:p>
          <a:p>
            <a:pPr algn="just" eaLnBrk="1" hangingPunct="1"/>
            <a:endParaRPr lang="en-US" altLang="en-US" sz="2200"/>
          </a:p>
        </p:txBody>
      </p:sp>
      <p:pic>
        <p:nvPicPr>
          <p:cNvPr id="45064" name="Picture 5">
            <a:extLst>
              <a:ext uri="{FF2B5EF4-FFF2-40B4-BE49-F238E27FC236}">
                <a16:creationId xmlns="" xmlns:a16="http://schemas.microsoft.com/office/drawing/2014/main" id="{56ADFC17-9CC1-45BC-9331-8CFC2EF4D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667000"/>
            <a:ext cx="7924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8">
            <a:extLst>
              <a:ext uri="{FF2B5EF4-FFF2-40B4-BE49-F238E27FC236}">
                <a16:creationId xmlns="" xmlns:a16="http://schemas.microsoft.com/office/drawing/2014/main" id="{6381099E-49E2-4C1B-A41E-0F36D146E7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871">
                                            <p:txEl>
                                              <p:pRg st="4" end="4"/>
                                            </p:txEl>
                                          </p:spTgt>
                                        </p:tgtEl>
                                        <p:attrNameLst>
                                          <p:attrName>style.visibility</p:attrName>
                                        </p:attrNameLst>
                                      </p:cBhvr>
                                      <p:to>
                                        <p:strVal val="visible"/>
                                      </p:to>
                                    </p:set>
                                    <p:anim calcmode="lin" valueType="num">
                                      <p:cBhvr additive="base">
                                        <p:cTn id="7" dur="500" fill="hold"/>
                                        <p:tgtEl>
                                          <p:spTgt spid="36871">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871">
                                            <p:txEl>
                                              <p:pRg st="5" end="5"/>
                                            </p:txEl>
                                          </p:spTgt>
                                        </p:tgtEl>
                                        <p:attrNameLst>
                                          <p:attrName>style.visibility</p:attrName>
                                        </p:attrNameLst>
                                      </p:cBhvr>
                                      <p:to>
                                        <p:strVal val="visible"/>
                                      </p:to>
                                    </p:set>
                                    <p:anim calcmode="lin" valueType="num">
                                      <p:cBhvr additive="base">
                                        <p:cTn id="13" dur="500" fill="hold"/>
                                        <p:tgtEl>
                                          <p:spTgt spid="3687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6871">
                                            <p:txEl>
                                              <p:pRg st="6" end="6"/>
                                            </p:txEl>
                                          </p:spTgt>
                                        </p:tgtEl>
                                        <p:attrNameLst>
                                          <p:attrName>style.visibility</p:attrName>
                                        </p:attrNameLst>
                                      </p:cBhvr>
                                      <p:to>
                                        <p:strVal val="visible"/>
                                      </p:to>
                                    </p:set>
                                    <p:anim calcmode="lin" valueType="num">
                                      <p:cBhvr additive="base">
                                        <p:cTn id="19" dur="500" fill="hold"/>
                                        <p:tgtEl>
                                          <p:spTgt spid="36871">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7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0768FC8-B29E-4E2C-9EE8-BB931C4EC1F9}"/>
              </a:ext>
            </a:extLst>
          </p:cNvPr>
          <p:cNvSpPr>
            <a:spLocks noGrp="1"/>
          </p:cNvSpPr>
          <p:nvPr>
            <p:ph type="dt" sz="quarter" idx="10"/>
          </p:nvPr>
        </p:nvSpPr>
        <p:spPr/>
        <p:txBody>
          <a:bodyPr/>
          <a:lstStyle/>
          <a:p>
            <a:pPr>
              <a:defRPr/>
            </a:pPr>
            <a:fld id="{D624BCE3-331F-4B34-8B40-684D049C8070}" type="datetime1">
              <a:rPr lang="en-US" smtClean="0"/>
              <a:t>10/12/2023</a:t>
            </a:fld>
            <a:endParaRPr lang="en-US"/>
          </a:p>
        </p:txBody>
      </p:sp>
      <p:sp>
        <p:nvSpPr>
          <p:cNvPr id="5" name="Footer Placeholder 4">
            <a:extLst>
              <a:ext uri="{FF2B5EF4-FFF2-40B4-BE49-F238E27FC236}">
                <a16:creationId xmlns="" xmlns:a16="http://schemas.microsoft.com/office/drawing/2014/main" id="{F6F7398C-298F-4B8C-BB84-FE6C66C4B596}"/>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46084" name="Slide Number Placeholder 5">
            <a:extLst>
              <a:ext uri="{FF2B5EF4-FFF2-40B4-BE49-F238E27FC236}">
                <a16:creationId xmlns="" xmlns:a16="http://schemas.microsoft.com/office/drawing/2014/main" id="{8FBC8664-BE69-403D-B7E1-36141334F2E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0A38552-3D4C-42DF-B671-55D0B47C1210}" type="slidenum">
              <a:rPr lang="en-US" altLang="en-US" sz="1200" smtClean="0">
                <a:solidFill>
                  <a:srgbClr val="898989"/>
                </a:solidFill>
              </a:rPr>
              <a:pPr>
                <a:spcBef>
                  <a:spcPct val="0"/>
                </a:spcBef>
                <a:buFontTx/>
                <a:buNone/>
              </a:pPr>
              <a:t>43</a:t>
            </a:fld>
            <a:endParaRPr lang="en-US" altLang="en-US" sz="1200">
              <a:solidFill>
                <a:srgbClr val="898989"/>
              </a:solidFill>
            </a:endParaRPr>
          </a:p>
        </p:txBody>
      </p:sp>
      <p:sp>
        <p:nvSpPr>
          <p:cNvPr id="7" name="Title 1">
            <a:extLst>
              <a:ext uri="{FF2B5EF4-FFF2-40B4-BE49-F238E27FC236}">
                <a16:creationId xmlns="" xmlns:a16="http://schemas.microsoft.com/office/drawing/2014/main" id="{ABE01072-B43E-4EAB-857E-9909E92E25A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3200" b="1" dirty="0">
                <a:solidFill>
                  <a:srgbClr val="C00000"/>
                </a:solidFill>
                <a:cs typeface="Times New Roman" pitchFamily="18" charset="0"/>
              </a:rPr>
              <a:t>Guideline Null Values in </a:t>
            </a:r>
            <a:r>
              <a:rPr lang="en-US" altLang="en-US" sz="3200" b="1" dirty="0" err="1">
                <a:solidFill>
                  <a:srgbClr val="C00000"/>
                </a:solidFill>
                <a:cs typeface="Times New Roman" pitchFamily="18" charset="0"/>
              </a:rPr>
              <a:t>Tuples</a:t>
            </a:r>
            <a:r>
              <a:rPr lang="en-US" altLang="en-US" sz="3200" b="1" dirty="0">
                <a:solidFill>
                  <a:srgbClr val="C00000"/>
                </a:solidFill>
                <a:cs typeface="Times New Roman" pitchFamily="18" charset="0"/>
              </a:rPr>
              <a:t>(CO3) </a:t>
            </a:r>
            <a:endParaRPr lang="en-US" sz="3200" b="1" dirty="0">
              <a:solidFill>
                <a:srgbClr val="C00000"/>
              </a:solidFill>
              <a:effectLst>
                <a:outerShdw blurRad="38100" dist="38100" dir="2700000" algn="tl">
                  <a:srgbClr val="000000">
                    <a:alpha val="43137"/>
                  </a:srgbClr>
                </a:outerShdw>
              </a:effectLst>
            </a:endParaRPr>
          </a:p>
        </p:txBody>
      </p:sp>
      <p:pic>
        <p:nvPicPr>
          <p:cNvPr id="46086" name="Picture 2" descr="E:\NIET\Project\xLogo11.png.pagespeed.ic.pydHLuCQEZ.png">
            <a:extLst>
              <a:ext uri="{FF2B5EF4-FFF2-40B4-BE49-F238E27FC236}">
                <a16:creationId xmlns="" xmlns:a16="http://schemas.microsoft.com/office/drawing/2014/main" id="{D31732BC-8DC3-4039-9D69-8FE8B94B7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Content Placeholder 2">
            <a:extLst>
              <a:ext uri="{FF2B5EF4-FFF2-40B4-BE49-F238E27FC236}">
                <a16:creationId xmlns="" xmlns:a16="http://schemas.microsoft.com/office/drawing/2014/main" id="{3699E9ED-1557-4859-83C7-10A4644EB85E}"/>
              </a:ext>
            </a:extLst>
          </p:cNvPr>
          <p:cNvSpPr>
            <a:spLocks noGrp="1"/>
          </p:cNvSpPr>
          <p:nvPr>
            <p:ph idx="1"/>
          </p:nvPr>
        </p:nvSpPr>
        <p:spPr>
          <a:xfrm>
            <a:off x="533400" y="1143000"/>
            <a:ext cx="8229600" cy="5105400"/>
          </a:xfrm>
        </p:spPr>
        <p:txBody>
          <a:bodyPr/>
          <a:lstStyle/>
          <a:p>
            <a:pPr algn="just" eaLnBrk="1" hangingPunct="1">
              <a:lnSpc>
                <a:spcPct val="90000"/>
              </a:lnSpc>
              <a:buFont typeface="Arial" panose="020B0604020202020204" pitchFamily="34" charset="0"/>
              <a:buNone/>
            </a:pPr>
            <a:r>
              <a:rPr lang="en-US" altLang="en-US" sz="2000" b="1">
                <a:solidFill>
                  <a:srgbClr val="C00000"/>
                </a:solidFill>
                <a:cs typeface="Times New Roman" panose="02020603050405020304" pitchFamily="18" charset="0"/>
              </a:rPr>
              <a:t>GUIDELINE 3: </a:t>
            </a:r>
            <a:r>
              <a:rPr lang="en-US" altLang="en-US" sz="2400">
                <a:cs typeface="Times New Roman" panose="02020603050405020304" pitchFamily="18" charset="0"/>
              </a:rPr>
              <a:t>As far as possible, avoid placing attributes in a base relation whose values may frequently be NULL. If NULLs are unavoidable, make sure that they apply in exceptional cases only and do not apply to a majority of tuples in the relation.</a:t>
            </a:r>
          </a:p>
          <a:p>
            <a:pPr algn="just" eaLnBrk="1" hangingPunct="1">
              <a:lnSpc>
                <a:spcPct val="90000"/>
              </a:lnSpc>
              <a:buFont typeface="Arial" panose="020B0604020202020204" pitchFamily="34" charset="0"/>
              <a:buNone/>
            </a:pPr>
            <a:endParaRPr lang="en-US" altLang="en-US" sz="2400">
              <a:cs typeface="Times New Roman" panose="02020603050405020304" pitchFamily="18" charset="0"/>
            </a:endParaRPr>
          </a:p>
          <a:p>
            <a:pPr algn="just" eaLnBrk="1" hangingPunct="1">
              <a:lnSpc>
                <a:spcPct val="90000"/>
              </a:lnSpc>
              <a:buFont typeface="Wingdings" panose="05000000000000000000" pitchFamily="2" charset="2"/>
              <a:buChar char="q"/>
            </a:pPr>
            <a:r>
              <a:rPr lang="en-US" altLang="en-US" sz="2400">
                <a:cs typeface="Times New Roman" panose="02020603050405020304" pitchFamily="18" charset="0"/>
              </a:rPr>
              <a:t>Relations should be designed such that their tuples will have as few NULL values as possible (wastage of space in storage level and difficulties in JOIN operation with NULL values).</a:t>
            </a:r>
          </a:p>
          <a:p>
            <a:pPr algn="just" eaLnBrk="1" hangingPunct="1">
              <a:lnSpc>
                <a:spcPct val="90000"/>
              </a:lnSpc>
              <a:buFont typeface="Arial" panose="020B0604020202020204" pitchFamily="34" charset="0"/>
              <a:buNone/>
            </a:pPr>
            <a:endParaRPr lang="en-US" altLang="en-US" sz="2400">
              <a:cs typeface="Times New Roman" panose="02020603050405020304" pitchFamily="18" charset="0"/>
            </a:endParaRPr>
          </a:p>
          <a:p>
            <a:pPr algn="just" eaLnBrk="1" hangingPunct="1">
              <a:lnSpc>
                <a:spcPct val="90000"/>
              </a:lnSpc>
              <a:buFont typeface="Wingdings" panose="05000000000000000000" pitchFamily="2" charset="2"/>
              <a:buChar char="q"/>
            </a:pPr>
            <a:r>
              <a:rPr lang="en-US" altLang="en-US" sz="2400">
                <a:cs typeface="Times New Roman" panose="02020603050405020304" pitchFamily="18" charset="0"/>
              </a:rPr>
              <a:t> Attributes that are NULL frequently could be placed in separate relations (with the primary key).</a:t>
            </a:r>
          </a:p>
          <a:p>
            <a:pPr algn="just" eaLnBrk="1" hangingPunct="1">
              <a:lnSpc>
                <a:spcPct val="90000"/>
              </a:lnSpc>
              <a:buFont typeface="Arial" panose="020B0604020202020204" pitchFamily="34" charset="0"/>
              <a:buNone/>
            </a:pPr>
            <a:endParaRPr lang="en-US" altLang="en-US" sz="2200"/>
          </a:p>
        </p:txBody>
      </p:sp>
      <p:pic>
        <p:nvPicPr>
          <p:cNvPr id="46088" name="Picture 7">
            <a:extLst>
              <a:ext uri="{FF2B5EF4-FFF2-40B4-BE49-F238E27FC236}">
                <a16:creationId xmlns="" xmlns:a16="http://schemas.microsoft.com/office/drawing/2014/main" id="{EE6C44BD-65D7-4634-8614-A0F8C9FDC8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5">
                                            <p:txEl>
                                              <p:pRg st="2" end="2"/>
                                            </p:txEl>
                                          </p:spTgt>
                                        </p:tgtEl>
                                        <p:attrNameLst>
                                          <p:attrName>style.visibility</p:attrName>
                                        </p:attrNameLst>
                                      </p:cBhvr>
                                      <p:to>
                                        <p:strVal val="visible"/>
                                      </p:to>
                                    </p:set>
                                    <p:anim calcmode="lin" valueType="num">
                                      <p:cBhvr additive="base">
                                        <p:cTn id="7" dur="500" fill="hold"/>
                                        <p:tgtEl>
                                          <p:spTgt spid="378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95">
                                            <p:txEl>
                                              <p:pRg st="4" end="4"/>
                                            </p:txEl>
                                          </p:spTgt>
                                        </p:tgtEl>
                                        <p:attrNameLst>
                                          <p:attrName>style.visibility</p:attrName>
                                        </p:attrNameLst>
                                      </p:cBhvr>
                                      <p:to>
                                        <p:strVal val="visible"/>
                                      </p:to>
                                    </p:set>
                                    <p:anim calcmode="lin" valueType="num">
                                      <p:cBhvr additive="base">
                                        <p:cTn id="13" dur="500" fill="hold"/>
                                        <p:tgtEl>
                                          <p:spTgt spid="3789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20656341-AAB7-4930-A343-35C2B51D822F}"/>
              </a:ext>
            </a:extLst>
          </p:cNvPr>
          <p:cNvSpPr>
            <a:spLocks noGrp="1"/>
          </p:cNvSpPr>
          <p:nvPr>
            <p:ph type="dt" sz="quarter" idx="10"/>
          </p:nvPr>
        </p:nvSpPr>
        <p:spPr/>
        <p:txBody>
          <a:bodyPr/>
          <a:lstStyle/>
          <a:p>
            <a:pPr>
              <a:defRPr/>
            </a:pPr>
            <a:fld id="{0A06EE82-1F0B-4CC3-A854-55C754B30448}" type="datetime1">
              <a:rPr lang="en-US" smtClean="0"/>
              <a:t>10/12/2023</a:t>
            </a:fld>
            <a:endParaRPr lang="en-US"/>
          </a:p>
        </p:txBody>
      </p:sp>
      <p:sp>
        <p:nvSpPr>
          <p:cNvPr id="5" name="Footer Placeholder 4">
            <a:extLst>
              <a:ext uri="{FF2B5EF4-FFF2-40B4-BE49-F238E27FC236}">
                <a16:creationId xmlns="" xmlns:a16="http://schemas.microsoft.com/office/drawing/2014/main" id="{CADC00C4-4A27-483A-AB80-D6247E40A3C2}"/>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47108" name="Slide Number Placeholder 5">
            <a:extLst>
              <a:ext uri="{FF2B5EF4-FFF2-40B4-BE49-F238E27FC236}">
                <a16:creationId xmlns="" xmlns:a16="http://schemas.microsoft.com/office/drawing/2014/main" id="{49D2B6A6-DAF3-4453-9D0E-E9310D1AC06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0A44949-8405-452A-B11B-552BABF36196}" type="slidenum">
              <a:rPr lang="en-US" altLang="en-US" sz="1200" smtClean="0">
                <a:solidFill>
                  <a:srgbClr val="898989"/>
                </a:solidFill>
              </a:rPr>
              <a:pPr>
                <a:spcBef>
                  <a:spcPct val="0"/>
                </a:spcBef>
                <a:buFontTx/>
                <a:buNone/>
              </a:pPr>
              <a:t>44</a:t>
            </a:fld>
            <a:endParaRPr lang="en-US" altLang="en-US" sz="1200">
              <a:solidFill>
                <a:srgbClr val="898989"/>
              </a:solidFill>
            </a:endParaRPr>
          </a:p>
        </p:txBody>
      </p:sp>
      <p:sp>
        <p:nvSpPr>
          <p:cNvPr id="7" name="Title 1">
            <a:extLst>
              <a:ext uri="{FF2B5EF4-FFF2-40B4-BE49-F238E27FC236}">
                <a16:creationId xmlns="" xmlns:a16="http://schemas.microsoft.com/office/drawing/2014/main" id="{F3E19B8C-CB6F-47A3-A0D4-5ABD818EE70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3200" b="1" dirty="0">
                <a:solidFill>
                  <a:srgbClr val="C00000"/>
                </a:solidFill>
                <a:cs typeface="Times New Roman" pitchFamily="18" charset="0"/>
              </a:rPr>
              <a:t>1.4 Generation of Spurious </a:t>
            </a:r>
            <a:r>
              <a:rPr lang="en-US" altLang="en-US" sz="3200" b="1" dirty="0" err="1">
                <a:solidFill>
                  <a:srgbClr val="C00000"/>
                </a:solidFill>
                <a:cs typeface="Times New Roman" pitchFamily="18" charset="0"/>
              </a:rPr>
              <a:t>Tuples</a:t>
            </a:r>
            <a:r>
              <a:rPr lang="en-US" altLang="en-US" sz="3200" b="1" dirty="0">
                <a:solidFill>
                  <a:srgbClr val="C00000"/>
                </a:solidFill>
                <a:cs typeface="Times New Roman" pitchFamily="18" charset="0"/>
              </a:rPr>
              <a:t>(CO3)</a:t>
            </a:r>
            <a:endParaRPr lang="en-US" sz="3200" b="1" dirty="0">
              <a:solidFill>
                <a:srgbClr val="C00000"/>
              </a:solidFill>
              <a:effectLst>
                <a:outerShdw blurRad="38100" dist="38100" dir="2700000" algn="tl">
                  <a:srgbClr val="000000">
                    <a:alpha val="43137"/>
                  </a:srgbClr>
                </a:outerShdw>
              </a:effectLst>
            </a:endParaRPr>
          </a:p>
        </p:txBody>
      </p:sp>
      <p:pic>
        <p:nvPicPr>
          <p:cNvPr id="47110" name="Picture 2" descr="E:\NIET\Project\xLogo11.png.pagespeed.ic.pydHLuCQEZ.png">
            <a:extLst>
              <a:ext uri="{FF2B5EF4-FFF2-40B4-BE49-F238E27FC236}">
                <a16:creationId xmlns="" xmlns:a16="http://schemas.microsoft.com/office/drawing/2014/main" id="{54F08BA5-FB08-4F59-8EF1-9C96D7ADA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Content Placeholder 2">
            <a:extLst>
              <a:ext uri="{FF2B5EF4-FFF2-40B4-BE49-F238E27FC236}">
                <a16:creationId xmlns="" xmlns:a16="http://schemas.microsoft.com/office/drawing/2014/main" id="{6F260795-6009-4B11-A073-B2C580294D56}"/>
              </a:ext>
            </a:extLst>
          </p:cNvPr>
          <p:cNvSpPr>
            <a:spLocks noGrp="1"/>
          </p:cNvSpPr>
          <p:nvPr>
            <p:ph idx="1"/>
          </p:nvPr>
        </p:nvSpPr>
        <p:spPr>
          <a:xfrm>
            <a:off x="533400" y="1143000"/>
            <a:ext cx="8229600" cy="4724400"/>
          </a:xfrm>
        </p:spPr>
        <p:txBody>
          <a:bodyPr/>
          <a:lstStyle/>
          <a:p>
            <a:pPr algn="just" eaLnBrk="1" hangingPunct="1">
              <a:lnSpc>
                <a:spcPct val="90000"/>
              </a:lnSpc>
              <a:buFont typeface="Arial" panose="020B0604020202020204" pitchFamily="34" charset="0"/>
              <a:buNone/>
            </a:pPr>
            <a:r>
              <a:rPr lang="en-US" altLang="en-US" sz="2400"/>
              <a:t>A spurious tuple is, basically, a record in a database that gets created when two tables are joined badly (before or after decomposition). In databases, spurious tuples are created when two tables are joined on attributes that are neither primary keys nor foreign keys.</a:t>
            </a:r>
            <a:endParaRPr lang="en-US" altLang="en-US" sz="2400">
              <a:cs typeface="Times New Roman" panose="02020603050405020304" pitchFamily="18" charset="0"/>
            </a:endParaRPr>
          </a:p>
          <a:p>
            <a:pPr algn="just" eaLnBrk="1" hangingPunct="1">
              <a:lnSpc>
                <a:spcPct val="90000"/>
              </a:lnSpc>
              <a:buFont typeface="Arial" panose="020B0604020202020204" pitchFamily="34" charset="0"/>
              <a:buNone/>
            </a:pPr>
            <a:r>
              <a:rPr lang="en-US" altLang="en-US" sz="2400" b="1">
                <a:solidFill>
                  <a:srgbClr val="C00000"/>
                </a:solidFill>
              </a:rPr>
              <a:t>Example :-</a:t>
            </a:r>
          </a:p>
          <a:p>
            <a:pPr algn="just" eaLnBrk="1" hangingPunct="1">
              <a:lnSpc>
                <a:spcPct val="90000"/>
              </a:lnSpc>
              <a:buFont typeface="Arial" panose="020B0604020202020204" pitchFamily="34" charset="0"/>
              <a:buNone/>
            </a:pPr>
            <a:endParaRPr lang="en-US" altLang="en-US" sz="2400" b="1">
              <a:solidFill>
                <a:srgbClr val="C00000"/>
              </a:solidFill>
            </a:endParaRPr>
          </a:p>
          <a:p>
            <a:pPr algn="just" eaLnBrk="1" hangingPunct="1">
              <a:lnSpc>
                <a:spcPct val="90000"/>
              </a:lnSpc>
              <a:buFont typeface="Arial" panose="020B0604020202020204" pitchFamily="34" charset="0"/>
              <a:buNone/>
            </a:pPr>
            <a:endParaRPr lang="en-US" altLang="en-US" sz="2400" b="1">
              <a:solidFill>
                <a:srgbClr val="C00000"/>
              </a:solidFill>
            </a:endParaRPr>
          </a:p>
          <a:p>
            <a:pPr algn="just" eaLnBrk="1" hangingPunct="1">
              <a:lnSpc>
                <a:spcPct val="90000"/>
              </a:lnSpc>
              <a:buFont typeface="Arial" panose="020B0604020202020204" pitchFamily="34" charset="0"/>
              <a:buNone/>
            </a:pPr>
            <a:endParaRPr lang="en-US" altLang="en-US" sz="2400" b="1">
              <a:solidFill>
                <a:srgbClr val="C00000"/>
              </a:solidFill>
            </a:endParaRPr>
          </a:p>
          <a:p>
            <a:pPr algn="just" eaLnBrk="1" hangingPunct="1">
              <a:lnSpc>
                <a:spcPct val="90000"/>
              </a:lnSpc>
              <a:buFont typeface="Arial" panose="020B0604020202020204" pitchFamily="34" charset="0"/>
              <a:buNone/>
            </a:pPr>
            <a:endParaRPr lang="en-US" altLang="en-US" sz="2400"/>
          </a:p>
          <a:p>
            <a:pPr algn="just" eaLnBrk="1" hangingPunct="1">
              <a:lnSpc>
                <a:spcPct val="90000"/>
              </a:lnSpc>
              <a:buFont typeface="Arial" panose="020B0604020202020204" pitchFamily="34" charset="0"/>
              <a:buNone/>
            </a:pPr>
            <a:endParaRPr lang="en-US" altLang="en-US" sz="2400"/>
          </a:p>
          <a:p>
            <a:pPr algn="just" eaLnBrk="1" hangingPunct="1"/>
            <a:endParaRPr lang="en-US" altLang="en-US" sz="2200"/>
          </a:p>
        </p:txBody>
      </p:sp>
      <p:pic>
        <p:nvPicPr>
          <p:cNvPr id="38920" name="Picture 10" descr="enter image description here">
            <a:extLst>
              <a:ext uri="{FF2B5EF4-FFF2-40B4-BE49-F238E27FC236}">
                <a16:creationId xmlns="" xmlns:a16="http://schemas.microsoft.com/office/drawing/2014/main" id="{D872C6BD-B5C5-46B9-8928-BAC3AD742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52800"/>
            <a:ext cx="7239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3" name="Picture 8">
            <a:extLst>
              <a:ext uri="{FF2B5EF4-FFF2-40B4-BE49-F238E27FC236}">
                <a16:creationId xmlns="" xmlns:a16="http://schemas.microsoft.com/office/drawing/2014/main" id="{FF3B0372-4C4E-44D5-A8F8-D77A17CF56E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920"/>
                                        </p:tgtEl>
                                        <p:attrNameLst>
                                          <p:attrName>style.visibility</p:attrName>
                                        </p:attrNameLst>
                                      </p:cBhvr>
                                      <p:to>
                                        <p:strVal val="visible"/>
                                      </p:to>
                                    </p:set>
                                    <p:anim calcmode="lin" valueType="num">
                                      <p:cBhvr additive="base">
                                        <p:cTn id="7" dur="500" fill="hold"/>
                                        <p:tgtEl>
                                          <p:spTgt spid="38920"/>
                                        </p:tgtEl>
                                        <p:attrNameLst>
                                          <p:attrName>ppt_x</p:attrName>
                                        </p:attrNameLst>
                                      </p:cBhvr>
                                      <p:tavLst>
                                        <p:tav tm="0">
                                          <p:val>
                                            <p:strVal val="#ppt_x"/>
                                          </p:val>
                                        </p:tav>
                                        <p:tav tm="100000">
                                          <p:val>
                                            <p:strVal val="#ppt_x"/>
                                          </p:val>
                                        </p:tav>
                                      </p:tavLst>
                                    </p:anim>
                                    <p:anim calcmode="lin" valueType="num">
                                      <p:cBhvr additive="base">
                                        <p:cTn id="8" dur="500" fill="hold"/>
                                        <p:tgtEl>
                                          <p:spTgt spid="389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F97ABC00-F0EE-44DF-8324-540695797ACB}"/>
              </a:ext>
            </a:extLst>
          </p:cNvPr>
          <p:cNvSpPr>
            <a:spLocks noGrp="1"/>
          </p:cNvSpPr>
          <p:nvPr>
            <p:ph type="dt" sz="quarter" idx="10"/>
          </p:nvPr>
        </p:nvSpPr>
        <p:spPr/>
        <p:txBody>
          <a:bodyPr/>
          <a:lstStyle/>
          <a:p>
            <a:pPr>
              <a:defRPr/>
            </a:pPr>
            <a:fld id="{34A5C58C-45D9-4FD9-B817-32392633264B}" type="datetime1">
              <a:rPr lang="en-US" smtClean="0"/>
              <a:t>10/12/2023</a:t>
            </a:fld>
            <a:endParaRPr lang="en-US"/>
          </a:p>
        </p:txBody>
      </p:sp>
      <p:sp>
        <p:nvSpPr>
          <p:cNvPr id="5" name="Footer Placeholder 4">
            <a:extLst>
              <a:ext uri="{FF2B5EF4-FFF2-40B4-BE49-F238E27FC236}">
                <a16:creationId xmlns="" xmlns:a16="http://schemas.microsoft.com/office/drawing/2014/main" id="{A4F16F31-D8B3-40FE-87AE-5C68DE1DED11}"/>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48132" name="Slide Number Placeholder 5">
            <a:extLst>
              <a:ext uri="{FF2B5EF4-FFF2-40B4-BE49-F238E27FC236}">
                <a16:creationId xmlns="" xmlns:a16="http://schemas.microsoft.com/office/drawing/2014/main" id="{6A363603-3083-4620-AD30-0C657AAF008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5196A2-52C9-443F-A286-110FDE719344}" type="slidenum">
              <a:rPr lang="en-US" altLang="en-US" sz="1200" smtClean="0">
                <a:solidFill>
                  <a:srgbClr val="898989"/>
                </a:solidFill>
              </a:rPr>
              <a:pPr>
                <a:spcBef>
                  <a:spcPct val="0"/>
                </a:spcBef>
                <a:buFontTx/>
                <a:buNone/>
              </a:pPr>
              <a:t>45</a:t>
            </a:fld>
            <a:endParaRPr lang="en-US" altLang="en-US" sz="1200">
              <a:solidFill>
                <a:srgbClr val="898989"/>
              </a:solidFill>
            </a:endParaRPr>
          </a:p>
        </p:txBody>
      </p:sp>
      <p:sp>
        <p:nvSpPr>
          <p:cNvPr id="7" name="Title 1">
            <a:extLst>
              <a:ext uri="{FF2B5EF4-FFF2-40B4-BE49-F238E27FC236}">
                <a16:creationId xmlns="" xmlns:a16="http://schemas.microsoft.com/office/drawing/2014/main" id="{6D225D4C-DD8A-417D-AADE-01CF02565AC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3200" b="1" dirty="0">
                <a:solidFill>
                  <a:srgbClr val="C00000"/>
                </a:solidFill>
                <a:cs typeface="Times New Roman" pitchFamily="18" charset="0"/>
              </a:rPr>
              <a:t>1.4 Generation of Spurious </a:t>
            </a:r>
            <a:r>
              <a:rPr lang="en-US" altLang="en-US" sz="3200" b="1" dirty="0" err="1">
                <a:solidFill>
                  <a:srgbClr val="C00000"/>
                </a:solidFill>
                <a:cs typeface="Times New Roman" pitchFamily="18" charset="0"/>
              </a:rPr>
              <a:t>Tuples</a:t>
            </a:r>
            <a:r>
              <a:rPr lang="en-US" altLang="en-US" sz="3200" b="1" dirty="0">
                <a:solidFill>
                  <a:srgbClr val="C00000"/>
                </a:solidFill>
                <a:cs typeface="Times New Roman" pitchFamily="18" charset="0"/>
              </a:rPr>
              <a:t>(CO3)</a:t>
            </a:r>
            <a:endParaRPr lang="en-US" sz="3200" b="1" dirty="0">
              <a:solidFill>
                <a:srgbClr val="C00000"/>
              </a:solidFill>
              <a:effectLst>
                <a:outerShdw blurRad="38100" dist="38100" dir="2700000" algn="tl">
                  <a:srgbClr val="000000">
                    <a:alpha val="43137"/>
                  </a:srgbClr>
                </a:outerShdw>
              </a:effectLst>
            </a:endParaRPr>
          </a:p>
        </p:txBody>
      </p:sp>
      <p:pic>
        <p:nvPicPr>
          <p:cNvPr id="48134" name="Picture 2" descr="E:\NIET\Project\xLogo11.png.pagespeed.ic.pydHLuCQEZ.png">
            <a:extLst>
              <a:ext uri="{FF2B5EF4-FFF2-40B4-BE49-F238E27FC236}">
                <a16:creationId xmlns="" xmlns:a16="http://schemas.microsoft.com/office/drawing/2014/main" id="{92162B58-101F-4972-B412-E7D3B4E9F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Content Placeholder 2">
            <a:extLst>
              <a:ext uri="{FF2B5EF4-FFF2-40B4-BE49-F238E27FC236}">
                <a16:creationId xmlns="" xmlns:a16="http://schemas.microsoft.com/office/drawing/2014/main" id="{6B961E38-6746-4913-93E1-33A3E59CDBEC}"/>
              </a:ext>
            </a:extLst>
          </p:cNvPr>
          <p:cNvSpPr>
            <a:spLocks noGrp="1"/>
          </p:cNvSpPr>
          <p:nvPr>
            <p:ph idx="1"/>
          </p:nvPr>
        </p:nvSpPr>
        <p:spPr>
          <a:xfrm>
            <a:off x="533400" y="838200"/>
            <a:ext cx="8229600" cy="5562600"/>
          </a:xfrm>
        </p:spPr>
        <p:txBody>
          <a:bodyPr/>
          <a:lstStyle/>
          <a:p>
            <a:pPr algn="just" eaLnBrk="1" hangingPunct="1">
              <a:buFont typeface="Arial" panose="020B0604020202020204" pitchFamily="34" charset="0"/>
              <a:buNone/>
            </a:pPr>
            <a:r>
              <a:rPr lang="en-US" altLang="en-US" sz="2200"/>
              <a:t>The two relations </a:t>
            </a:r>
            <a:r>
              <a:rPr lang="en-US" altLang="en-US" sz="2200">
                <a:solidFill>
                  <a:srgbClr val="C00000"/>
                </a:solidFill>
              </a:rPr>
              <a:t>Table1</a:t>
            </a:r>
            <a:r>
              <a:rPr lang="en-US" altLang="en-US" sz="2200"/>
              <a:t> and </a:t>
            </a:r>
            <a:r>
              <a:rPr lang="en-US" altLang="en-US" sz="2200">
                <a:solidFill>
                  <a:srgbClr val="C00000"/>
                </a:solidFill>
              </a:rPr>
              <a:t>Table2 </a:t>
            </a:r>
            <a:r>
              <a:rPr lang="en-US" altLang="en-US" sz="2200"/>
              <a:t> as the base relations of </a:t>
            </a:r>
            <a:r>
              <a:rPr lang="en-US" altLang="en-US" sz="2200" b="1">
                <a:solidFill>
                  <a:srgbClr val="C00000"/>
                </a:solidFill>
              </a:rPr>
              <a:t>EMPRoleProj</a:t>
            </a:r>
            <a:r>
              <a:rPr lang="en-US" altLang="en-US" sz="2200"/>
              <a:t>, is not a good schema design. </a:t>
            </a:r>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endParaRPr lang="en-US" altLang="en-US" sz="2200"/>
          </a:p>
          <a:p>
            <a:pPr algn="just" eaLnBrk="1" hangingPunct="1">
              <a:buFont typeface="Wingdings" panose="05000000000000000000" pitchFamily="2" charset="2"/>
              <a:buChar char="v"/>
            </a:pPr>
            <a:r>
              <a:rPr lang="en-US" altLang="en-US" sz="2200"/>
              <a:t>Problem is if a Natural Join is performed on the above two relations it produces more tuples than original set of tuples in </a:t>
            </a:r>
            <a:r>
              <a:rPr lang="en-US" altLang="en-US" sz="2200" b="1">
                <a:solidFill>
                  <a:srgbClr val="C00000"/>
                </a:solidFill>
              </a:rPr>
              <a:t>EMPRoleProj</a:t>
            </a:r>
            <a:r>
              <a:rPr lang="en-US" altLang="en-US" sz="2200"/>
              <a:t>.  </a:t>
            </a:r>
          </a:p>
          <a:p>
            <a:pPr algn="just" eaLnBrk="1" hangingPunct="1">
              <a:buFont typeface="Wingdings" panose="05000000000000000000" pitchFamily="2" charset="2"/>
              <a:buChar char="v"/>
            </a:pPr>
            <a:r>
              <a:rPr lang="en-US" altLang="en-US" sz="2200"/>
              <a:t>These additional tuples that were not in </a:t>
            </a:r>
            <a:r>
              <a:rPr lang="en-US" altLang="en-US" sz="2200" b="1">
                <a:solidFill>
                  <a:srgbClr val="C00000"/>
                </a:solidFill>
              </a:rPr>
              <a:t>EMPRoleProj </a:t>
            </a:r>
            <a:r>
              <a:rPr lang="en-US" altLang="en-US" sz="2200"/>
              <a:t> are called spurious tuples because they represent spurious or wrong information that is not valid. </a:t>
            </a:r>
          </a:p>
          <a:p>
            <a:pPr algn="just" eaLnBrk="1" hangingPunct="1">
              <a:buFont typeface="Wingdings" panose="05000000000000000000" pitchFamily="2" charset="2"/>
              <a:buChar char="v"/>
            </a:pPr>
            <a:r>
              <a:rPr lang="en-US" altLang="en-US" sz="2200"/>
              <a:t> This is because the </a:t>
            </a:r>
            <a:r>
              <a:rPr lang="en-US" altLang="en-US" sz="2200" b="1"/>
              <a:t>role</a:t>
            </a:r>
            <a:r>
              <a:rPr lang="en-US" altLang="en-US" sz="2200"/>
              <a:t> attribute which is used for joining is neither a primary key, nor a foreign key in either </a:t>
            </a:r>
            <a:r>
              <a:rPr lang="en-US" altLang="en-US" sz="2200" b="1"/>
              <a:t>Table1 </a:t>
            </a:r>
            <a:r>
              <a:rPr lang="en-US" altLang="en-US" sz="2200"/>
              <a:t>and  </a:t>
            </a:r>
            <a:r>
              <a:rPr lang="en-US" altLang="en-US" sz="2200" b="1"/>
              <a:t>Table2</a:t>
            </a:r>
            <a:r>
              <a:rPr lang="en-US" altLang="en-US" sz="2200"/>
              <a:t>.</a:t>
            </a:r>
          </a:p>
        </p:txBody>
      </p:sp>
      <p:pic>
        <p:nvPicPr>
          <p:cNvPr id="48136" name="Picture 15">
            <a:extLst>
              <a:ext uri="{FF2B5EF4-FFF2-40B4-BE49-F238E27FC236}">
                <a16:creationId xmlns="" xmlns:a16="http://schemas.microsoft.com/office/drawing/2014/main" id="{68B8F0C3-06E4-4A9A-A182-35DEA9B1F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76400"/>
            <a:ext cx="6629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7" name="Picture 8">
            <a:extLst>
              <a:ext uri="{FF2B5EF4-FFF2-40B4-BE49-F238E27FC236}">
                <a16:creationId xmlns="" xmlns:a16="http://schemas.microsoft.com/office/drawing/2014/main" id="{ADA9C156-462C-4F4A-8C40-A5FFA4C476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AEE83E6-36F9-4915-91BA-8099D115A9D3}"/>
              </a:ext>
            </a:extLst>
          </p:cNvPr>
          <p:cNvSpPr>
            <a:spLocks noGrp="1"/>
          </p:cNvSpPr>
          <p:nvPr>
            <p:ph type="dt" sz="quarter" idx="10"/>
          </p:nvPr>
        </p:nvSpPr>
        <p:spPr/>
        <p:txBody>
          <a:bodyPr/>
          <a:lstStyle/>
          <a:p>
            <a:pPr>
              <a:defRPr/>
            </a:pPr>
            <a:fld id="{ADE920C7-48F1-403E-99D9-AA9606A869B6}" type="datetime1">
              <a:rPr lang="en-US" smtClean="0"/>
              <a:t>10/12/2023</a:t>
            </a:fld>
            <a:endParaRPr lang="en-US"/>
          </a:p>
        </p:txBody>
      </p:sp>
      <p:sp>
        <p:nvSpPr>
          <p:cNvPr id="5" name="Footer Placeholder 4">
            <a:extLst>
              <a:ext uri="{FF2B5EF4-FFF2-40B4-BE49-F238E27FC236}">
                <a16:creationId xmlns="" xmlns:a16="http://schemas.microsoft.com/office/drawing/2014/main" id="{D1F8BBBA-7CEB-4638-B278-BDD3DA2684EE}"/>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49156" name="Slide Number Placeholder 5">
            <a:extLst>
              <a:ext uri="{FF2B5EF4-FFF2-40B4-BE49-F238E27FC236}">
                <a16:creationId xmlns="" xmlns:a16="http://schemas.microsoft.com/office/drawing/2014/main" id="{E2B49C8B-99EA-41A4-9DCE-54547D2C96B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DD6CD6B-CB74-4585-9E9B-1B3789615AAA}" type="slidenum">
              <a:rPr lang="en-US" altLang="en-US" sz="1200" smtClean="0">
                <a:solidFill>
                  <a:srgbClr val="898989"/>
                </a:solidFill>
              </a:rPr>
              <a:pPr>
                <a:spcBef>
                  <a:spcPct val="0"/>
                </a:spcBef>
                <a:buFontTx/>
                <a:buNone/>
              </a:pPr>
              <a:t>46</a:t>
            </a:fld>
            <a:endParaRPr lang="en-US" altLang="en-US" sz="1200">
              <a:solidFill>
                <a:srgbClr val="898989"/>
              </a:solidFill>
            </a:endParaRPr>
          </a:p>
        </p:txBody>
      </p:sp>
      <p:sp>
        <p:nvSpPr>
          <p:cNvPr id="7" name="Title 1">
            <a:extLst>
              <a:ext uri="{FF2B5EF4-FFF2-40B4-BE49-F238E27FC236}">
                <a16:creationId xmlns="" xmlns:a16="http://schemas.microsoft.com/office/drawing/2014/main" id="{A267600D-AA6D-4950-ACE6-BAD23E87F58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effectLst>
                  <a:outerShdw blurRad="38100" dist="38100" dir="2700000" algn="tl">
                    <a:srgbClr val="000000">
                      <a:alpha val="43137"/>
                    </a:srgbClr>
                  </a:outerShdw>
                </a:effectLst>
              </a:rPr>
              <a:t>Example with spurious </a:t>
            </a:r>
            <a:r>
              <a:rPr lang="en-US" sz="3200" b="1" dirty="0" err="1">
                <a:solidFill>
                  <a:srgbClr val="C00000"/>
                </a:solidFill>
                <a:effectLst>
                  <a:outerShdw blurRad="38100" dist="38100" dir="2700000" algn="tl">
                    <a:srgbClr val="000000">
                      <a:alpha val="43137"/>
                    </a:srgbClr>
                  </a:outerShdw>
                </a:effectLst>
              </a:rPr>
              <a:t>tuple</a:t>
            </a:r>
            <a:r>
              <a:rPr lang="en-US" sz="3200" b="1" dirty="0">
                <a:solidFill>
                  <a:srgbClr val="C00000"/>
                </a:solidFill>
                <a:effectLst>
                  <a:outerShdw blurRad="38100" dist="38100" dir="2700000" algn="tl">
                    <a:srgbClr val="000000">
                      <a:alpha val="43137"/>
                    </a:srgbClr>
                  </a:outerShdw>
                </a:effectLst>
              </a:rPr>
              <a:t>(CO3)  </a:t>
            </a:r>
          </a:p>
        </p:txBody>
      </p:sp>
      <p:pic>
        <p:nvPicPr>
          <p:cNvPr id="49158" name="Picture 2" descr="E:\NIET\Project\xLogo11.png.pagespeed.ic.pydHLuCQEZ.png">
            <a:extLst>
              <a:ext uri="{FF2B5EF4-FFF2-40B4-BE49-F238E27FC236}">
                <a16:creationId xmlns="" xmlns:a16="http://schemas.microsoft.com/office/drawing/2014/main" id="{97C4C709-3917-4137-AB23-1C5040A32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17">
            <a:extLst>
              <a:ext uri="{FF2B5EF4-FFF2-40B4-BE49-F238E27FC236}">
                <a16:creationId xmlns="" xmlns:a16="http://schemas.microsoft.com/office/drawing/2014/main" id="{06861BA3-A8E5-45FC-A7B0-A1F599178C7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09600" y="4191000"/>
            <a:ext cx="8229600" cy="2200275"/>
          </a:xfrm>
        </p:spPr>
      </p:pic>
      <p:sp>
        <p:nvSpPr>
          <p:cNvPr id="18" name="Rectangle 17">
            <a:extLst>
              <a:ext uri="{FF2B5EF4-FFF2-40B4-BE49-F238E27FC236}">
                <a16:creationId xmlns="" xmlns:a16="http://schemas.microsoft.com/office/drawing/2014/main" id="{615D9ECE-C8CC-412D-96CE-7E0492D62138}"/>
              </a:ext>
            </a:extLst>
          </p:cNvPr>
          <p:cNvSpPr/>
          <p:nvPr/>
        </p:nvSpPr>
        <p:spPr>
          <a:xfrm>
            <a:off x="685800" y="2667000"/>
            <a:ext cx="8153400" cy="1200150"/>
          </a:xfrm>
          <a:prstGeom prst="rect">
            <a:avLst/>
          </a:prstGeom>
        </p:spPr>
        <p:txBody>
          <a:bodyPr>
            <a:spAutoFit/>
          </a:bodyPr>
          <a:lstStyle/>
          <a:p>
            <a:pPr algn="just" eaLnBrk="1" hangingPunct="1">
              <a:buFont typeface="Arial" pitchFamily="34" charset="0"/>
              <a:buNone/>
              <a:defRPr/>
            </a:pPr>
            <a:r>
              <a:rPr lang="en-US" sz="2400" dirty="0">
                <a:latin typeface="+mn-lt"/>
              </a:rPr>
              <a:t>Result of applying NATURAL JOIN to the tuples in </a:t>
            </a:r>
            <a:r>
              <a:rPr lang="en-US" sz="2400" b="1" dirty="0">
                <a:latin typeface="+mn-lt"/>
              </a:rPr>
              <a:t>Table1</a:t>
            </a:r>
            <a:r>
              <a:rPr lang="en-US" sz="2400" dirty="0">
                <a:latin typeface="+mn-lt"/>
              </a:rPr>
              <a:t> and </a:t>
            </a:r>
            <a:r>
              <a:rPr lang="en-US" sz="2400" b="1" dirty="0">
                <a:latin typeface="+mn-lt"/>
              </a:rPr>
              <a:t>Table2</a:t>
            </a:r>
            <a:r>
              <a:rPr lang="en-US" sz="2400" dirty="0">
                <a:latin typeface="+mn-lt"/>
              </a:rPr>
              <a:t>,just for</a:t>
            </a:r>
            <a:r>
              <a:rPr lang="en-US" sz="2400" b="1" dirty="0">
                <a:solidFill>
                  <a:srgbClr val="C00000"/>
                </a:solidFill>
              </a:rPr>
              <a:t> </a:t>
            </a:r>
            <a:r>
              <a:rPr lang="en-US" sz="2400" b="1" dirty="0" err="1">
                <a:solidFill>
                  <a:srgbClr val="C00000"/>
                </a:solidFill>
              </a:rPr>
              <a:t>EMPRoleProj</a:t>
            </a:r>
            <a:r>
              <a:rPr lang="en-US" sz="2400" dirty="0">
                <a:latin typeface="+mn-lt"/>
              </a:rPr>
              <a:t>  with {Jones, Designer ,Nile } generated spurious tuples.</a:t>
            </a:r>
          </a:p>
        </p:txBody>
      </p:sp>
      <p:pic>
        <p:nvPicPr>
          <p:cNvPr id="49161" name="Picture 15">
            <a:extLst>
              <a:ext uri="{FF2B5EF4-FFF2-40B4-BE49-F238E27FC236}">
                <a16:creationId xmlns="" xmlns:a16="http://schemas.microsoft.com/office/drawing/2014/main" id="{3572FFB1-7127-4B2D-8603-0EF2AB0D1D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990600"/>
            <a:ext cx="7391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2" name="Picture 9">
            <a:extLst>
              <a:ext uri="{FF2B5EF4-FFF2-40B4-BE49-F238E27FC236}">
                <a16:creationId xmlns="" xmlns:a16="http://schemas.microsoft.com/office/drawing/2014/main" id="{032121BE-E1F3-4D9A-AACB-83A8003088B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7"/>
                                        </p:tgtEl>
                                        <p:attrNameLst>
                                          <p:attrName>style.visibility</p:attrName>
                                        </p:attrNameLst>
                                      </p:cBhvr>
                                      <p:to>
                                        <p:strVal val="visible"/>
                                      </p:to>
                                    </p:set>
                                    <p:anim calcmode="lin" valueType="num">
                                      <p:cBhvr additive="base">
                                        <p:cTn id="7" dur="500" fill="hold"/>
                                        <p:tgtEl>
                                          <p:spTgt spid="40967"/>
                                        </p:tgtEl>
                                        <p:attrNameLst>
                                          <p:attrName>ppt_x</p:attrName>
                                        </p:attrNameLst>
                                      </p:cBhvr>
                                      <p:tavLst>
                                        <p:tav tm="0">
                                          <p:val>
                                            <p:strVal val="#ppt_x"/>
                                          </p:val>
                                        </p:tav>
                                        <p:tav tm="100000">
                                          <p:val>
                                            <p:strVal val="#ppt_x"/>
                                          </p:val>
                                        </p:tav>
                                      </p:tavLst>
                                    </p:anim>
                                    <p:anim calcmode="lin" valueType="num">
                                      <p:cBhvr additive="base">
                                        <p:cTn id="8" dur="500" fill="hold"/>
                                        <p:tgtEl>
                                          <p:spTgt spid="40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6430A5F-C6F2-4493-8DB1-8A0721F031AD}"/>
              </a:ext>
            </a:extLst>
          </p:cNvPr>
          <p:cNvSpPr>
            <a:spLocks noGrp="1"/>
          </p:cNvSpPr>
          <p:nvPr>
            <p:ph type="dt" sz="quarter" idx="10"/>
          </p:nvPr>
        </p:nvSpPr>
        <p:spPr/>
        <p:txBody>
          <a:bodyPr/>
          <a:lstStyle/>
          <a:p>
            <a:pPr>
              <a:defRPr/>
            </a:pPr>
            <a:fld id="{023D2469-8D10-4C15-A74E-EEA29B3585EA}" type="datetime1">
              <a:rPr lang="en-US" smtClean="0"/>
              <a:t>10/12/2023</a:t>
            </a:fld>
            <a:endParaRPr lang="en-US"/>
          </a:p>
        </p:txBody>
      </p:sp>
      <p:sp>
        <p:nvSpPr>
          <p:cNvPr id="5" name="Footer Placeholder 4">
            <a:extLst>
              <a:ext uri="{FF2B5EF4-FFF2-40B4-BE49-F238E27FC236}">
                <a16:creationId xmlns="" xmlns:a16="http://schemas.microsoft.com/office/drawing/2014/main" id="{AC3A5487-05D6-461F-9BB3-1D1FA738A59A}"/>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50180" name="Slide Number Placeholder 5">
            <a:extLst>
              <a:ext uri="{FF2B5EF4-FFF2-40B4-BE49-F238E27FC236}">
                <a16:creationId xmlns="" xmlns:a16="http://schemas.microsoft.com/office/drawing/2014/main" id="{66DE9F8C-EC50-4C2E-9DE3-9CEEA0A7E98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D90BB1E-B283-4A25-BCA9-10E09F9F9591}" type="slidenum">
              <a:rPr lang="en-US" altLang="en-US" sz="1200" smtClean="0">
                <a:solidFill>
                  <a:srgbClr val="898989"/>
                </a:solidFill>
              </a:rPr>
              <a:pPr>
                <a:spcBef>
                  <a:spcPct val="0"/>
                </a:spcBef>
                <a:buFontTx/>
                <a:buNone/>
              </a:pPr>
              <a:t>47</a:t>
            </a:fld>
            <a:endParaRPr lang="en-US" altLang="en-US" sz="1200">
              <a:solidFill>
                <a:srgbClr val="898989"/>
              </a:solidFill>
            </a:endParaRPr>
          </a:p>
        </p:txBody>
      </p:sp>
      <p:sp>
        <p:nvSpPr>
          <p:cNvPr id="7" name="Title 1">
            <a:extLst>
              <a:ext uri="{FF2B5EF4-FFF2-40B4-BE49-F238E27FC236}">
                <a16:creationId xmlns="" xmlns:a16="http://schemas.microsoft.com/office/drawing/2014/main" id="{C49F6315-591C-450C-8E88-15F8D4D5533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3200" b="1" dirty="0">
                <a:solidFill>
                  <a:srgbClr val="C00000"/>
                </a:solidFill>
                <a:cs typeface="Times New Roman" pitchFamily="18" charset="0"/>
              </a:rPr>
              <a:t>1.4 Generation of Spurious </a:t>
            </a:r>
            <a:r>
              <a:rPr lang="en-US" altLang="en-US" sz="3200" b="1" dirty="0" err="1">
                <a:solidFill>
                  <a:srgbClr val="C00000"/>
                </a:solidFill>
                <a:cs typeface="Times New Roman" pitchFamily="18" charset="0"/>
              </a:rPr>
              <a:t>Tuples</a:t>
            </a:r>
            <a:r>
              <a:rPr lang="en-US" altLang="en-US" sz="3200" b="1" dirty="0">
                <a:solidFill>
                  <a:srgbClr val="C00000"/>
                </a:solidFill>
                <a:cs typeface="Times New Roman" pitchFamily="18" charset="0"/>
              </a:rPr>
              <a:t>(CO3)</a:t>
            </a:r>
            <a:endParaRPr lang="en-US" sz="3200" b="1" dirty="0">
              <a:solidFill>
                <a:srgbClr val="C00000"/>
              </a:solidFill>
              <a:effectLst>
                <a:outerShdw blurRad="38100" dist="38100" dir="2700000" algn="tl">
                  <a:srgbClr val="000000">
                    <a:alpha val="43137"/>
                  </a:srgbClr>
                </a:outerShdw>
              </a:effectLst>
            </a:endParaRPr>
          </a:p>
        </p:txBody>
      </p:sp>
      <p:pic>
        <p:nvPicPr>
          <p:cNvPr id="50182" name="Picture 2" descr="E:\NIET\Project\xLogo11.png.pagespeed.ic.pydHLuCQEZ.png">
            <a:extLst>
              <a:ext uri="{FF2B5EF4-FFF2-40B4-BE49-F238E27FC236}">
                <a16:creationId xmlns="" xmlns:a16="http://schemas.microsoft.com/office/drawing/2014/main" id="{AB3FDFAB-D6D0-4A2A-A92C-FBF8C76BB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Content Placeholder 2">
            <a:extLst>
              <a:ext uri="{FF2B5EF4-FFF2-40B4-BE49-F238E27FC236}">
                <a16:creationId xmlns="" xmlns:a16="http://schemas.microsoft.com/office/drawing/2014/main" id="{1282D993-5554-49A3-B50E-E16404A58493}"/>
              </a:ext>
            </a:extLst>
          </p:cNvPr>
          <p:cNvSpPr>
            <a:spLocks noGrp="1"/>
          </p:cNvSpPr>
          <p:nvPr>
            <p:ph idx="1"/>
          </p:nvPr>
        </p:nvSpPr>
        <p:spPr>
          <a:xfrm>
            <a:off x="533400" y="1143000"/>
            <a:ext cx="8229600" cy="5257800"/>
          </a:xfrm>
        </p:spPr>
        <p:txBody>
          <a:bodyPr/>
          <a:lstStyle/>
          <a:p>
            <a:pPr eaLnBrk="1" hangingPunct="1">
              <a:buFont typeface="Arial" panose="020B0604020202020204" pitchFamily="34" charset="0"/>
              <a:buNone/>
            </a:pPr>
            <a:r>
              <a:rPr lang="en-US" altLang="en-US" sz="2400" b="1">
                <a:solidFill>
                  <a:srgbClr val="C00000"/>
                </a:solidFill>
              </a:rPr>
              <a:t>Guideline 4</a:t>
            </a:r>
            <a:endParaRPr lang="en-US" altLang="en-US" sz="2400">
              <a:solidFill>
                <a:srgbClr val="C00000"/>
              </a:solidFill>
            </a:endParaRPr>
          </a:p>
          <a:p>
            <a:pPr algn="just" eaLnBrk="1" hangingPunct="1">
              <a:buFont typeface="Wingdings" panose="05000000000000000000" pitchFamily="2" charset="2"/>
              <a:buChar char="v"/>
            </a:pPr>
            <a:r>
              <a:rPr lang="en-US" altLang="en-US" sz="2400"/>
              <a:t>Design relation schemas so that they can be joined with equality conditions on attributes that are appropriately related (primary key, foreign key) pairs in a way that guarantees that no spurious tuples are generated. </a:t>
            </a:r>
          </a:p>
          <a:p>
            <a:pPr algn="just" eaLnBrk="1" hangingPunct="1">
              <a:buFont typeface="Wingdings" panose="05000000000000000000" pitchFamily="2" charset="2"/>
              <a:buChar char="v"/>
            </a:pPr>
            <a:r>
              <a:rPr lang="en-US" altLang="en-US" sz="2400"/>
              <a:t>Avoid relations that contain matching attributes that are not (foreign key, primary key) combinations because joining on such attributes may produce spurious tuples.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b="1">
                <a:solidFill>
                  <a:srgbClr val="C00000"/>
                </a:solidFill>
              </a:rPr>
              <a:t>Note :- </a:t>
            </a:r>
            <a:r>
              <a:rPr lang="en-US" altLang="en-US" sz="2400"/>
              <a:t>This informal guideline obviously needs to be stated more formally. we discuss a formal condition called the non-additive (or lossless) join property that guarantees that certain joins do not produce spurious tuples.</a:t>
            </a:r>
          </a:p>
          <a:p>
            <a:pPr algn="just" eaLnBrk="1" hangingPunct="1"/>
            <a:endParaRPr lang="en-US" altLang="en-US" sz="2200"/>
          </a:p>
        </p:txBody>
      </p:sp>
      <p:pic>
        <p:nvPicPr>
          <p:cNvPr id="50184" name="Picture 7">
            <a:extLst>
              <a:ext uri="{FF2B5EF4-FFF2-40B4-BE49-F238E27FC236}">
                <a16:creationId xmlns="" xmlns:a16="http://schemas.microsoft.com/office/drawing/2014/main" id="{6C2A1DB9-B732-4181-AC14-71B657717F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991">
                                            <p:txEl>
                                              <p:pRg st="1" end="1"/>
                                            </p:txEl>
                                          </p:spTgt>
                                        </p:tgtEl>
                                        <p:attrNameLst>
                                          <p:attrName>style.visibility</p:attrName>
                                        </p:attrNameLst>
                                      </p:cBhvr>
                                      <p:to>
                                        <p:strVal val="visible"/>
                                      </p:to>
                                    </p:set>
                                    <p:anim calcmode="lin" valueType="num">
                                      <p:cBhvr additive="base">
                                        <p:cTn id="7" dur="500" fill="hold"/>
                                        <p:tgtEl>
                                          <p:spTgt spid="419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991">
                                            <p:txEl>
                                              <p:pRg st="2" end="2"/>
                                            </p:txEl>
                                          </p:spTgt>
                                        </p:tgtEl>
                                        <p:attrNameLst>
                                          <p:attrName>style.visibility</p:attrName>
                                        </p:attrNameLst>
                                      </p:cBhvr>
                                      <p:to>
                                        <p:strVal val="visible"/>
                                      </p:to>
                                    </p:set>
                                    <p:anim calcmode="lin" valueType="num">
                                      <p:cBhvr additive="base">
                                        <p:cTn id="13" dur="500" fill="hold"/>
                                        <p:tgtEl>
                                          <p:spTgt spid="419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1991">
                                            <p:txEl>
                                              <p:pRg st="4" end="4"/>
                                            </p:txEl>
                                          </p:spTgt>
                                        </p:tgtEl>
                                        <p:attrNameLst>
                                          <p:attrName>style.visibility</p:attrName>
                                        </p:attrNameLst>
                                      </p:cBhvr>
                                      <p:to>
                                        <p:strVal val="visible"/>
                                      </p:to>
                                    </p:set>
                                    <p:anim calcmode="lin" valueType="num">
                                      <p:cBhvr additive="base">
                                        <p:cTn id="19" dur="500" fill="hold"/>
                                        <p:tgtEl>
                                          <p:spTgt spid="4199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D54F60D-C858-430A-A5F4-FD0FA779D111}"/>
              </a:ext>
            </a:extLst>
          </p:cNvPr>
          <p:cNvSpPr>
            <a:spLocks noGrp="1"/>
          </p:cNvSpPr>
          <p:nvPr>
            <p:ph type="dt" sz="quarter" idx="10"/>
          </p:nvPr>
        </p:nvSpPr>
        <p:spPr/>
        <p:txBody>
          <a:bodyPr/>
          <a:lstStyle/>
          <a:p>
            <a:pPr>
              <a:defRPr/>
            </a:pPr>
            <a:fld id="{11E446C6-48F6-4886-84AF-0B092E70B4A5}" type="datetime1">
              <a:rPr lang="en-US" smtClean="0"/>
              <a:t>10/12/2023</a:t>
            </a:fld>
            <a:endParaRPr lang="en-US"/>
          </a:p>
        </p:txBody>
      </p:sp>
      <p:sp>
        <p:nvSpPr>
          <p:cNvPr id="5" name="Footer Placeholder 4">
            <a:extLst>
              <a:ext uri="{FF2B5EF4-FFF2-40B4-BE49-F238E27FC236}">
                <a16:creationId xmlns="" xmlns:a16="http://schemas.microsoft.com/office/drawing/2014/main" id="{20E5BD47-293B-40A5-8083-D16013E5DA50}"/>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51204" name="Slide Number Placeholder 5">
            <a:extLst>
              <a:ext uri="{FF2B5EF4-FFF2-40B4-BE49-F238E27FC236}">
                <a16:creationId xmlns="" xmlns:a16="http://schemas.microsoft.com/office/drawing/2014/main" id="{B03797A9-A97D-477B-B903-776EAFC15FC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A9EA180-AD24-4025-B98C-51E20002F884}" type="slidenum">
              <a:rPr lang="en-US" altLang="en-US" sz="1200" smtClean="0">
                <a:solidFill>
                  <a:srgbClr val="898989"/>
                </a:solidFill>
              </a:rPr>
              <a:pPr>
                <a:spcBef>
                  <a:spcPct val="0"/>
                </a:spcBef>
                <a:buFontTx/>
                <a:buNone/>
              </a:pPr>
              <a:t>48</a:t>
            </a:fld>
            <a:endParaRPr lang="en-US" altLang="en-US" sz="1200">
              <a:solidFill>
                <a:srgbClr val="898989"/>
              </a:solidFill>
            </a:endParaRPr>
          </a:p>
        </p:txBody>
      </p:sp>
      <p:sp>
        <p:nvSpPr>
          <p:cNvPr id="7" name="Title 1">
            <a:extLst>
              <a:ext uri="{FF2B5EF4-FFF2-40B4-BE49-F238E27FC236}">
                <a16:creationId xmlns="" xmlns:a16="http://schemas.microsoft.com/office/drawing/2014/main" id="{BDC6B988-4C28-454E-A171-751BA50500C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3200" b="1" dirty="0">
                <a:solidFill>
                  <a:srgbClr val="C00000"/>
                </a:solidFill>
                <a:cs typeface="Times New Roman" pitchFamily="18" charset="0"/>
              </a:rPr>
              <a:t>Summary of Informal database Design(CO3) </a:t>
            </a:r>
            <a:endParaRPr lang="en-US" sz="3200" b="1" dirty="0">
              <a:solidFill>
                <a:srgbClr val="C00000"/>
              </a:solidFill>
              <a:effectLst>
                <a:outerShdw blurRad="38100" dist="38100" dir="2700000" algn="tl">
                  <a:srgbClr val="000000">
                    <a:alpha val="43137"/>
                  </a:srgbClr>
                </a:outerShdw>
              </a:effectLst>
            </a:endParaRPr>
          </a:p>
        </p:txBody>
      </p:sp>
      <p:pic>
        <p:nvPicPr>
          <p:cNvPr id="51206" name="Picture 2" descr="E:\NIET\Project\xLogo11.png.pagespeed.ic.pydHLuCQEZ.png">
            <a:extLst>
              <a:ext uri="{FF2B5EF4-FFF2-40B4-BE49-F238E27FC236}">
                <a16:creationId xmlns="" xmlns:a16="http://schemas.microsoft.com/office/drawing/2014/main" id="{840F300E-196E-4258-BD37-4262FD858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Content Placeholder 2">
            <a:extLst>
              <a:ext uri="{FF2B5EF4-FFF2-40B4-BE49-F238E27FC236}">
                <a16:creationId xmlns="" xmlns:a16="http://schemas.microsoft.com/office/drawing/2014/main" id="{83B59433-F6E5-4772-B4A1-9DDBD3AE9653}"/>
              </a:ext>
            </a:extLst>
          </p:cNvPr>
          <p:cNvSpPr>
            <a:spLocks noGrp="1"/>
          </p:cNvSpPr>
          <p:nvPr>
            <p:ph idx="1"/>
          </p:nvPr>
        </p:nvSpPr>
        <p:spPr>
          <a:xfrm>
            <a:off x="533400" y="1143000"/>
            <a:ext cx="8229600" cy="5181600"/>
          </a:xfrm>
        </p:spPr>
        <p:txBody>
          <a:bodyPr/>
          <a:lstStyle/>
          <a:p>
            <a:pPr>
              <a:buFont typeface="Arial" panose="020B0604020202020204" pitchFamily="34" charset="0"/>
              <a:buNone/>
            </a:pPr>
            <a:r>
              <a:rPr lang="en-US" altLang="en-US" sz="2400"/>
              <a:t>The problems we pointed out, which can be detected without additional tools of analysis, are as follows:-</a:t>
            </a:r>
          </a:p>
          <a:p>
            <a:pPr>
              <a:buFont typeface="Arial" panose="020B0604020202020204" pitchFamily="34" charset="0"/>
              <a:buNone/>
            </a:pPr>
            <a:endParaRPr lang="en-US" altLang="en-US" sz="2400"/>
          </a:p>
          <a:p>
            <a:pPr algn="just">
              <a:buFont typeface="Wingdings" panose="05000000000000000000" pitchFamily="2" charset="2"/>
              <a:buChar char="q"/>
            </a:pPr>
            <a:r>
              <a:rPr lang="en-US" altLang="en-US" sz="2400"/>
              <a:t>Anomalies that cause redundant work to be done during insertion into and modification of a relation, and that may cause accidental loss of information during a deletion from a relation.</a:t>
            </a:r>
          </a:p>
          <a:p>
            <a:pPr algn="just">
              <a:buFont typeface="Wingdings" panose="05000000000000000000" pitchFamily="2" charset="2"/>
              <a:buChar char="q"/>
            </a:pPr>
            <a:r>
              <a:rPr lang="en-US" altLang="en-US" sz="2400"/>
              <a:t>Waste of storage space due to NULLs and the difficulty of performing selections, aggregation operations, and joins due to NULL values.</a:t>
            </a:r>
          </a:p>
          <a:p>
            <a:pPr algn="just">
              <a:buFont typeface="Wingdings" panose="05000000000000000000" pitchFamily="2" charset="2"/>
              <a:buChar char="q"/>
            </a:pPr>
            <a:r>
              <a:rPr lang="en-US" altLang="en-US" sz="2400"/>
              <a:t>Generation of invalid and spurious data during joins on base relations with matched attributes that may not represent a proper (foreign key, primary key) relationship</a:t>
            </a:r>
          </a:p>
          <a:p>
            <a:pPr algn="just" eaLnBrk="1" hangingPunct="1"/>
            <a:endParaRPr lang="en-US" altLang="en-US" sz="2200"/>
          </a:p>
        </p:txBody>
      </p:sp>
      <p:pic>
        <p:nvPicPr>
          <p:cNvPr id="51208" name="Picture 7">
            <a:extLst>
              <a:ext uri="{FF2B5EF4-FFF2-40B4-BE49-F238E27FC236}">
                <a16:creationId xmlns="" xmlns:a16="http://schemas.microsoft.com/office/drawing/2014/main" id="{6F7F7F91-E75B-4F47-B8AC-39633A18A2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3015">
                                            <p:txEl>
                                              <p:pRg st="2" end="2"/>
                                            </p:txEl>
                                          </p:spTgt>
                                        </p:tgtEl>
                                        <p:attrNameLst>
                                          <p:attrName>style.visibility</p:attrName>
                                        </p:attrNameLst>
                                      </p:cBhvr>
                                      <p:to>
                                        <p:strVal val="visible"/>
                                      </p:to>
                                    </p:set>
                                    <p:anim calcmode="lin" valueType="num">
                                      <p:cBhvr additive="base">
                                        <p:cTn id="7" dur="500" fill="hold"/>
                                        <p:tgtEl>
                                          <p:spTgt spid="4301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3015">
                                            <p:txEl>
                                              <p:pRg st="3" end="3"/>
                                            </p:txEl>
                                          </p:spTgt>
                                        </p:tgtEl>
                                        <p:attrNameLst>
                                          <p:attrName>style.visibility</p:attrName>
                                        </p:attrNameLst>
                                      </p:cBhvr>
                                      <p:to>
                                        <p:strVal val="visible"/>
                                      </p:to>
                                    </p:set>
                                    <p:anim calcmode="lin" valueType="num">
                                      <p:cBhvr additive="base">
                                        <p:cTn id="13" dur="500" fill="hold"/>
                                        <p:tgtEl>
                                          <p:spTgt spid="4301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3015">
                                            <p:txEl>
                                              <p:pRg st="4" end="4"/>
                                            </p:txEl>
                                          </p:spTgt>
                                        </p:tgtEl>
                                        <p:attrNameLst>
                                          <p:attrName>style.visibility</p:attrName>
                                        </p:attrNameLst>
                                      </p:cBhvr>
                                      <p:to>
                                        <p:strVal val="visible"/>
                                      </p:to>
                                    </p:set>
                                    <p:anim calcmode="lin" valueType="num">
                                      <p:cBhvr additive="base">
                                        <p:cTn id="19" dur="500" fill="hold"/>
                                        <p:tgtEl>
                                          <p:spTgt spid="430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E5B075D-34D8-4438-B3B0-1F46738B690A}"/>
              </a:ext>
            </a:extLst>
          </p:cNvPr>
          <p:cNvSpPr>
            <a:spLocks noGrp="1"/>
          </p:cNvSpPr>
          <p:nvPr>
            <p:ph type="dt" sz="quarter" idx="10"/>
          </p:nvPr>
        </p:nvSpPr>
        <p:spPr/>
        <p:txBody>
          <a:bodyPr/>
          <a:lstStyle/>
          <a:p>
            <a:pPr>
              <a:defRPr/>
            </a:pPr>
            <a:fld id="{64B04FDA-F3A5-4706-80F1-8096BD601A3E}" type="datetime1">
              <a:rPr lang="en-US" smtClean="0"/>
              <a:t>10/12/2023</a:t>
            </a:fld>
            <a:endParaRPr lang="en-US"/>
          </a:p>
        </p:txBody>
      </p:sp>
      <p:sp>
        <p:nvSpPr>
          <p:cNvPr id="5" name="Footer Placeholder 4">
            <a:extLst>
              <a:ext uri="{FF2B5EF4-FFF2-40B4-BE49-F238E27FC236}">
                <a16:creationId xmlns="" xmlns:a16="http://schemas.microsoft.com/office/drawing/2014/main" id="{7220D007-DAA6-4257-8261-DFA06E43ACCA}"/>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52228" name="Slide Number Placeholder 5">
            <a:extLst>
              <a:ext uri="{FF2B5EF4-FFF2-40B4-BE49-F238E27FC236}">
                <a16:creationId xmlns="" xmlns:a16="http://schemas.microsoft.com/office/drawing/2014/main" id="{6583943A-0500-4483-9DEE-F6DB974130D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55750E3-CA62-4C81-8453-CD8CE1669D05}" type="slidenum">
              <a:rPr lang="en-US" altLang="en-US" sz="1200" smtClean="0">
                <a:solidFill>
                  <a:srgbClr val="898989"/>
                </a:solidFill>
              </a:rPr>
              <a:pPr>
                <a:spcBef>
                  <a:spcPct val="0"/>
                </a:spcBef>
                <a:buFontTx/>
                <a:buNone/>
              </a:pPr>
              <a:t>49</a:t>
            </a:fld>
            <a:endParaRPr lang="en-US" altLang="en-US" sz="1200">
              <a:solidFill>
                <a:srgbClr val="898989"/>
              </a:solidFill>
            </a:endParaRPr>
          </a:p>
        </p:txBody>
      </p:sp>
      <p:sp>
        <p:nvSpPr>
          <p:cNvPr id="7" name="Title 1">
            <a:extLst>
              <a:ext uri="{FF2B5EF4-FFF2-40B4-BE49-F238E27FC236}">
                <a16:creationId xmlns="" xmlns:a16="http://schemas.microsoft.com/office/drawing/2014/main" id="{54FB6934-3149-4DFE-B340-C5A1EAAE7E0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3200" b="1" dirty="0">
                <a:solidFill>
                  <a:srgbClr val="C00000"/>
                </a:solidFill>
                <a:cs typeface="Times New Roman" pitchFamily="18" charset="0"/>
              </a:rPr>
              <a:t>Summary of Informal database Design(CO3) </a:t>
            </a:r>
            <a:endParaRPr lang="en-US" sz="3200" b="1" dirty="0">
              <a:solidFill>
                <a:srgbClr val="C00000"/>
              </a:solidFill>
              <a:effectLst>
                <a:outerShdw blurRad="38100" dist="38100" dir="2700000" algn="tl">
                  <a:srgbClr val="000000">
                    <a:alpha val="43137"/>
                  </a:srgbClr>
                </a:outerShdw>
              </a:effectLst>
            </a:endParaRPr>
          </a:p>
        </p:txBody>
      </p:sp>
      <p:pic>
        <p:nvPicPr>
          <p:cNvPr id="52230" name="Picture 2" descr="E:\NIET\Project\xLogo11.png.pagespeed.ic.pydHLuCQEZ.png">
            <a:extLst>
              <a:ext uri="{FF2B5EF4-FFF2-40B4-BE49-F238E27FC236}">
                <a16:creationId xmlns="" xmlns:a16="http://schemas.microsoft.com/office/drawing/2014/main" id="{97DEE4C7-3A93-4647-86FA-A27B285B8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Content Placeholder 2">
            <a:extLst>
              <a:ext uri="{FF2B5EF4-FFF2-40B4-BE49-F238E27FC236}">
                <a16:creationId xmlns="" xmlns:a16="http://schemas.microsoft.com/office/drawing/2014/main" id="{27D606A8-E76C-443D-A02A-70D906BE0CCD}"/>
              </a:ext>
            </a:extLst>
          </p:cNvPr>
          <p:cNvSpPr>
            <a:spLocks noGrp="1"/>
          </p:cNvSpPr>
          <p:nvPr>
            <p:ph idx="1"/>
          </p:nvPr>
        </p:nvSpPr>
        <p:spPr>
          <a:xfrm>
            <a:off x="533400" y="1143000"/>
            <a:ext cx="8229600" cy="5181600"/>
          </a:xfrm>
        </p:spPr>
        <p:txBody>
          <a:bodyPr/>
          <a:lstStyle/>
          <a:p>
            <a:pPr algn="just" eaLnBrk="1" hangingPunct="1">
              <a:buFont typeface="Arial" panose="020B0604020202020204" pitchFamily="34" charset="0"/>
              <a:buNone/>
            </a:pPr>
            <a:r>
              <a:rPr lang="en-US" altLang="en-US" sz="2400">
                <a:solidFill>
                  <a:srgbClr val="C00000"/>
                </a:solidFill>
              </a:rPr>
              <a:t>we present informal concepts and theory that may be used to define the </a:t>
            </a:r>
            <a:r>
              <a:rPr lang="en-US" altLang="en-US" sz="2400" i="1">
                <a:solidFill>
                  <a:srgbClr val="C00000"/>
                </a:solidFill>
              </a:rPr>
              <a:t>goodness</a:t>
            </a:r>
            <a:r>
              <a:rPr lang="en-US" altLang="en-US" sz="2400">
                <a:solidFill>
                  <a:srgbClr val="C00000"/>
                </a:solidFill>
              </a:rPr>
              <a:t> and </a:t>
            </a:r>
            <a:r>
              <a:rPr lang="en-US" altLang="en-US" sz="2400" i="1">
                <a:solidFill>
                  <a:srgbClr val="C00000"/>
                </a:solidFill>
              </a:rPr>
              <a:t>badness</a:t>
            </a:r>
            <a:r>
              <a:rPr lang="en-US" altLang="en-US" sz="2400">
                <a:solidFill>
                  <a:srgbClr val="C00000"/>
                </a:solidFill>
              </a:rPr>
              <a:t> of </a:t>
            </a:r>
            <a:r>
              <a:rPr lang="en-US" altLang="en-US" sz="2400" i="1">
                <a:solidFill>
                  <a:srgbClr val="C00000"/>
                </a:solidFill>
              </a:rPr>
              <a:t>individual</a:t>
            </a:r>
            <a:r>
              <a:rPr lang="en-US" altLang="en-US" sz="2400">
                <a:solidFill>
                  <a:srgbClr val="C00000"/>
                </a:solidFill>
              </a:rPr>
              <a:t> relation schemas more precisely.</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Now we discuss functional dependency as a tool for analysis. </a:t>
            </a:r>
          </a:p>
          <a:p>
            <a:pPr algn="just" eaLnBrk="1" hangingPunct="1">
              <a:buFont typeface="Arial" panose="020B0604020202020204" pitchFamily="34" charset="0"/>
              <a:buNone/>
            </a:pPr>
            <a:endParaRPr lang="en-US" altLang="en-US" sz="2400"/>
          </a:p>
        </p:txBody>
      </p:sp>
      <p:pic>
        <p:nvPicPr>
          <p:cNvPr id="52232" name="Picture 7">
            <a:extLst>
              <a:ext uri="{FF2B5EF4-FFF2-40B4-BE49-F238E27FC236}">
                <a16:creationId xmlns="" xmlns:a16="http://schemas.microsoft.com/office/drawing/2014/main" id="{7BCFEDB6-6631-496B-B43F-342B2D177E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3016ED0-5229-4794-8CA8-E01D0746145E}"/>
              </a:ext>
            </a:extLst>
          </p:cNvPr>
          <p:cNvSpPr>
            <a:spLocks noGrp="1"/>
          </p:cNvSpPr>
          <p:nvPr>
            <p:ph type="dt" sz="quarter" idx="10"/>
          </p:nvPr>
        </p:nvSpPr>
        <p:spPr/>
        <p:txBody>
          <a:bodyPr/>
          <a:lstStyle/>
          <a:p>
            <a:pPr>
              <a:defRPr/>
            </a:pPr>
            <a:fld id="{CC928591-BD21-40A7-BCBC-317BB4E09850}" type="datetime1">
              <a:rPr lang="en-US" smtClean="0"/>
              <a:t>10/12/2023</a:t>
            </a:fld>
            <a:endParaRPr lang="en-US"/>
          </a:p>
        </p:txBody>
      </p:sp>
      <p:sp>
        <p:nvSpPr>
          <p:cNvPr id="3" name="Footer Placeholder 2">
            <a:extLst>
              <a:ext uri="{FF2B5EF4-FFF2-40B4-BE49-F238E27FC236}">
                <a16:creationId xmlns="" xmlns:a16="http://schemas.microsoft.com/office/drawing/2014/main" id="{910DBCD3-2965-4371-90DC-D91CE009DCDB}"/>
              </a:ext>
            </a:extLst>
          </p:cNvPr>
          <p:cNvSpPr>
            <a:spLocks noGrp="1"/>
          </p:cNvSpPr>
          <p:nvPr>
            <p:ph type="ftr" sz="quarter" idx="11"/>
          </p:nvPr>
        </p:nvSpPr>
        <p:spPr>
          <a:xfrm>
            <a:off x="3124200" y="6356350"/>
            <a:ext cx="4760913" cy="365125"/>
          </a:xfrm>
        </p:spPr>
        <p:txBody>
          <a:bodyPr/>
          <a:lstStyle/>
          <a:p>
            <a:pPr>
              <a:defRPr/>
            </a:pPr>
            <a:r>
              <a:rPr lang="en-IN" smtClean="0"/>
              <a:t>Sana Anjum      DBMS             Unit-3</a:t>
            </a:r>
            <a:endParaRPr lang="en-US"/>
          </a:p>
        </p:txBody>
      </p:sp>
      <p:sp>
        <p:nvSpPr>
          <p:cNvPr id="12292" name="Slide Number Placeholder 3">
            <a:extLst>
              <a:ext uri="{FF2B5EF4-FFF2-40B4-BE49-F238E27FC236}">
                <a16:creationId xmlns="" xmlns:a16="http://schemas.microsoft.com/office/drawing/2014/main" id="{550A9CB9-42EC-4F76-A367-2B2BEBC219A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927745A-1CDC-4206-AAA6-E29AE5CE8F1C}" type="slidenum">
              <a:rPr lang="en-US" altLang="en-US" sz="1200" smtClean="0">
                <a:solidFill>
                  <a:srgbClr val="898989"/>
                </a:solidFill>
              </a:rPr>
              <a:pPr>
                <a:spcBef>
                  <a:spcPct val="0"/>
                </a:spcBef>
                <a:buFontTx/>
                <a:buNone/>
              </a:pPr>
              <a:t>5</a:t>
            </a:fld>
            <a:endParaRPr lang="en-US" altLang="en-US" sz="1200">
              <a:solidFill>
                <a:srgbClr val="898989"/>
              </a:solidFill>
            </a:endParaRPr>
          </a:p>
        </p:txBody>
      </p:sp>
      <p:sp>
        <p:nvSpPr>
          <p:cNvPr id="6" name="Title 1">
            <a:extLst>
              <a:ext uri="{FF2B5EF4-FFF2-40B4-BE49-F238E27FC236}">
                <a16:creationId xmlns="" xmlns:a16="http://schemas.microsoft.com/office/drawing/2014/main" id="{19199F40-8760-453D-AC05-E441DAA4C06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Branch wise Applications</a:t>
            </a:r>
          </a:p>
        </p:txBody>
      </p:sp>
      <p:sp>
        <p:nvSpPr>
          <p:cNvPr id="12294" name="Rectangle 7">
            <a:extLst>
              <a:ext uri="{FF2B5EF4-FFF2-40B4-BE49-F238E27FC236}">
                <a16:creationId xmlns="" xmlns:a16="http://schemas.microsoft.com/office/drawing/2014/main" id="{6494642B-12BC-427F-8509-7D24BDE46D25}"/>
              </a:ext>
            </a:extLst>
          </p:cNvPr>
          <p:cNvSpPr>
            <a:spLocks noChangeArrowheads="1"/>
          </p:cNvSpPr>
          <p:nvPr/>
        </p:nvSpPr>
        <p:spPr bwMode="auto">
          <a:xfrm>
            <a:off x="684213" y="1412875"/>
            <a:ext cx="7920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endParaRPr lang="en-US" altLang="en-US" sz="2000">
              <a:latin typeface="Arial" panose="020B0604020202020204" pitchFamily="34" charset="0"/>
            </a:endParaRPr>
          </a:p>
        </p:txBody>
      </p:sp>
      <p:sp>
        <p:nvSpPr>
          <p:cNvPr id="12295" name="Rectangle 8">
            <a:extLst>
              <a:ext uri="{FF2B5EF4-FFF2-40B4-BE49-F238E27FC236}">
                <a16:creationId xmlns="" xmlns:a16="http://schemas.microsoft.com/office/drawing/2014/main" id="{265068A4-F937-4E3F-BB9B-0E4E73B8B667}"/>
              </a:ext>
            </a:extLst>
          </p:cNvPr>
          <p:cNvSpPr>
            <a:spLocks noChangeArrowheads="1"/>
          </p:cNvSpPr>
          <p:nvPr/>
        </p:nvSpPr>
        <p:spPr bwMode="auto">
          <a:xfrm>
            <a:off x="539750" y="1196975"/>
            <a:ext cx="8135938"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endParaRPr lang="en-US" altLang="en-US" sz="2000" dirty="0">
              <a:latin typeface="Arial" panose="020B0604020202020204" pitchFamily="34" charset="0"/>
            </a:endParaRPr>
          </a:p>
          <a:p>
            <a:pPr algn="just">
              <a:spcBef>
                <a:spcPct val="0"/>
              </a:spcBef>
              <a:buFontTx/>
              <a:buNone/>
            </a:pPr>
            <a:r>
              <a:rPr lang="en-IN" altLang="en-US" sz="2000" dirty="0">
                <a:latin typeface="Arial" panose="020B0604020202020204" pitchFamily="34" charset="0"/>
              </a:rPr>
              <a:t> There are various application of DBMS in different fields like </a:t>
            </a:r>
            <a:r>
              <a:rPr lang="en-US" altLang="en-US" sz="2000" dirty="0">
                <a:latin typeface="Arial" panose="020B0604020202020204" pitchFamily="34" charset="0"/>
              </a:rPr>
              <a:t>Railway Reservation System, Library Management System, Banking, Universities and colleges, Credit card transactions </a:t>
            </a:r>
            <a:r>
              <a:rPr lang="en-US" altLang="en-US" sz="2000" dirty="0" err="1">
                <a:latin typeface="Arial" panose="020B0604020202020204" pitchFamily="34" charset="0"/>
              </a:rPr>
              <a:t>etc</a:t>
            </a:r>
            <a:endParaRPr lang="en-US" altLang="en-US" sz="2000" dirty="0">
              <a:latin typeface="Arial" panose="020B0604020202020204" pitchFamily="34" charset="0"/>
            </a:endParaRPr>
          </a:p>
          <a:p>
            <a:pPr algn="just">
              <a:spcBef>
                <a:spcPct val="0"/>
              </a:spcBef>
              <a:buFontTx/>
              <a:buNone/>
            </a:pPr>
            <a:endParaRPr lang="en-US" altLang="en-US" sz="2000" dirty="0">
              <a:latin typeface="Arial" panose="020B0604020202020204" pitchFamily="34" charset="0"/>
            </a:endParaRPr>
          </a:p>
          <a:p>
            <a:pPr algn="just">
              <a:spcBef>
                <a:spcPct val="0"/>
              </a:spcBef>
              <a:buFontTx/>
              <a:buNone/>
            </a:pPr>
            <a:endParaRPr lang="en-US" altLang="en-US" sz="2000" b="1" dirty="0">
              <a:latin typeface="Arial" panose="020B0604020202020204" pitchFamily="34" charset="0"/>
            </a:endParaRPr>
          </a:p>
          <a:p>
            <a:pPr algn="just">
              <a:spcBef>
                <a:spcPct val="0"/>
              </a:spcBef>
              <a:buFontTx/>
              <a:buNone/>
            </a:pPr>
            <a:endParaRPr lang="en-US" altLang="en-US" sz="2000" b="1" dirty="0">
              <a:latin typeface="Arial" panose="020B0604020202020204" pitchFamily="34" charset="0"/>
            </a:endParaRPr>
          </a:p>
          <a:p>
            <a:pPr algn="just">
              <a:spcBef>
                <a:spcPct val="0"/>
              </a:spcBef>
              <a:buFontTx/>
              <a:buNone/>
            </a:pPr>
            <a:endParaRPr lang="en-US" altLang="en-US" sz="2000" b="1" dirty="0">
              <a:latin typeface="Arial" panose="020B0604020202020204" pitchFamily="34" charset="0"/>
            </a:endParaRPr>
          </a:p>
          <a:p>
            <a:pPr algn="just">
              <a:spcBef>
                <a:spcPct val="0"/>
              </a:spcBef>
              <a:buFontTx/>
              <a:buNone/>
            </a:pPr>
            <a:endParaRPr lang="en-US" altLang="en-US" sz="2000" dirty="0">
              <a:latin typeface="Arial" panose="020B0604020202020204" pitchFamily="34" charset="0"/>
            </a:endParaRPr>
          </a:p>
          <a:p>
            <a:pPr algn="just">
              <a:spcBef>
                <a:spcPct val="0"/>
              </a:spcBef>
              <a:buFontTx/>
              <a:buNone/>
            </a:pPr>
            <a:endParaRPr lang="en-IN" altLang="en-US" sz="2000" dirty="0">
              <a:latin typeface="Arial" panose="020B0604020202020204" pitchFamily="34" charset="0"/>
            </a:endParaRPr>
          </a:p>
          <a:p>
            <a:pPr algn="just">
              <a:spcBef>
                <a:spcPct val="0"/>
              </a:spcBef>
              <a:buFontTx/>
              <a:buNone/>
            </a:pPr>
            <a:endParaRPr lang="en-US" altLang="en-US" sz="2000" dirty="0">
              <a:latin typeface="Arial" panose="020B0604020202020204" pitchFamily="34" charset="0"/>
            </a:endParaRPr>
          </a:p>
        </p:txBody>
      </p:sp>
      <p:pic>
        <p:nvPicPr>
          <p:cNvPr id="12296" name="Picture 9">
            <a:extLst>
              <a:ext uri="{FF2B5EF4-FFF2-40B4-BE49-F238E27FC236}">
                <a16:creationId xmlns="" xmlns:a16="http://schemas.microsoft.com/office/drawing/2014/main" id="{53EC2ABF-5A1B-49E4-880A-5B86F155BC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43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529F34F-BEF6-4CC5-B088-64BAFFE56686}"/>
              </a:ext>
            </a:extLst>
          </p:cNvPr>
          <p:cNvSpPr>
            <a:spLocks noGrp="1"/>
          </p:cNvSpPr>
          <p:nvPr>
            <p:ph type="dt" sz="quarter" idx="10"/>
          </p:nvPr>
        </p:nvSpPr>
        <p:spPr/>
        <p:txBody>
          <a:bodyPr/>
          <a:lstStyle/>
          <a:p>
            <a:pPr>
              <a:defRPr/>
            </a:pPr>
            <a:fld id="{E6717F27-0489-4E3A-9ECB-53E022559B65}" type="datetime1">
              <a:rPr lang="en-US" smtClean="0"/>
              <a:t>10/12/2023</a:t>
            </a:fld>
            <a:endParaRPr lang="en-US"/>
          </a:p>
        </p:txBody>
      </p:sp>
      <p:sp>
        <p:nvSpPr>
          <p:cNvPr id="5" name="Footer Placeholder 4">
            <a:extLst>
              <a:ext uri="{FF2B5EF4-FFF2-40B4-BE49-F238E27FC236}">
                <a16:creationId xmlns="" xmlns:a16="http://schemas.microsoft.com/office/drawing/2014/main" id="{38AD64D1-03F8-4F51-8CD0-F678C6B02908}"/>
              </a:ext>
            </a:extLst>
          </p:cNvPr>
          <p:cNvSpPr>
            <a:spLocks noGrp="1"/>
          </p:cNvSpPr>
          <p:nvPr>
            <p:ph type="ftr" sz="quarter" idx="11"/>
          </p:nvPr>
        </p:nvSpPr>
        <p:spPr/>
        <p:txBody>
          <a:bodyPr/>
          <a:lstStyle/>
          <a:p>
            <a:pPr>
              <a:defRPr/>
            </a:pPr>
            <a:r>
              <a:rPr lang="en-IN" smtClean="0"/>
              <a:t>Sana Anjum      DBMS             Unit-3</a:t>
            </a:r>
            <a:endParaRPr lang="en-US"/>
          </a:p>
        </p:txBody>
      </p:sp>
      <p:sp>
        <p:nvSpPr>
          <p:cNvPr id="53252" name="Slide Number Placeholder 5">
            <a:extLst>
              <a:ext uri="{FF2B5EF4-FFF2-40B4-BE49-F238E27FC236}">
                <a16:creationId xmlns="" xmlns:a16="http://schemas.microsoft.com/office/drawing/2014/main" id="{431D9ECC-1445-4381-BA1B-82DF428B3E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E9713E-8748-4ED3-904B-829D6CB887BD}" type="slidenum">
              <a:rPr lang="en-US" altLang="en-US" sz="1200" smtClean="0">
                <a:solidFill>
                  <a:srgbClr val="898989"/>
                </a:solidFill>
              </a:rPr>
              <a:pPr>
                <a:spcBef>
                  <a:spcPct val="0"/>
                </a:spcBef>
                <a:buFontTx/>
                <a:buNone/>
              </a:pPr>
              <a:t>50</a:t>
            </a:fld>
            <a:endParaRPr lang="en-US" altLang="en-US" sz="1200">
              <a:solidFill>
                <a:srgbClr val="898989"/>
              </a:solidFill>
            </a:endParaRPr>
          </a:p>
        </p:txBody>
      </p:sp>
      <p:sp>
        <p:nvSpPr>
          <p:cNvPr id="7" name="Title 1">
            <a:extLst>
              <a:ext uri="{FF2B5EF4-FFF2-40B4-BE49-F238E27FC236}">
                <a16:creationId xmlns="" xmlns:a16="http://schemas.microsoft.com/office/drawing/2014/main" id="{E5A4B7BA-E46E-4A5C-85BE-0352AB7CDE7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latin typeface="Times New Roman" panose="02020603050405020304" pitchFamily="18" charset="0"/>
                <a:cs typeface="Times New Roman" panose="02020603050405020304" pitchFamily="18" charset="0"/>
              </a:rPr>
              <a:t>Faculty Video Links, </a:t>
            </a:r>
            <a:r>
              <a:rPr lang="en-US" sz="2800" b="1" dirty="0" err="1">
                <a:latin typeface="Times New Roman" panose="02020603050405020304" pitchFamily="18" charset="0"/>
                <a:cs typeface="Times New Roman" panose="02020603050405020304" pitchFamily="18" charset="0"/>
              </a:rPr>
              <a:t>Youtube</a:t>
            </a:r>
            <a:r>
              <a:rPr lang="en-US" sz="2800" b="1" dirty="0">
                <a:latin typeface="Times New Roman" panose="02020603050405020304" pitchFamily="18" charset="0"/>
                <a:cs typeface="Times New Roman" panose="02020603050405020304" pitchFamily="18" charset="0"/>
              </a:rPr>
              <a:t> &amp; NPTEL Video Links and Online Courses Details  </a:t>
            </a:r>
          </a:p>
        </p:txBody>
      </p:sp>
      <p:sp>
        <p:nvSpPr>
          <p:cNvPr id="8" name="Content Placeholder 2">
            <a:extLst>
              <a:ext uri="{FF2B5EF4-FFF2-40B4-BE49-F238E27FC236}">
                <a16:creationId xmlns="" xmlns:a16="http://schemas.microsoft.com/office/drawing/2014/main" id="{CAF34EA6-E827-4480-A23A-3FE90599CEB5}"/>
              </a:ext>
            </a:extLst>
          </p:cNvPr>
          <p:cNvSpPr>
            <a:spLocks noGrp="1"/>
          </p:cNvSpPr>
          <p:nvPr>
            <p:ph idx="1"/>
          </p:nvPr>
        </p:nvSpPr>
        <p:spPr>
          <a:xfrm>
            <a:off x="609600" y="1543050"/>
            <a:ext cx="8229600" cy="3763963"/>
          </a:xfrm>
        </p:spPr>
        <p:txBody>
          <a:bodyPr>
            <a:normAutofit/>
          </a:bodyPr>
          <a:lstStyle/>
          <a:p>
            <a:pPr marL="0" indent="0">
              <a:buFont typeface="Arial" panose="020B0604020202020204" pitchFamily="34" charset="0"/>
              <a:buNone/>
              <a:defRPr/>
            </a:pPr>
            <a:r>
              <a:rPr lang="en-US" sz="2400" dirty="0"/>
              <a:t>You tube /other  Video Links</a:t>
            </a:r>
          </a:p>
          <a:p>
            <a:pPr>
              <a:defRPr/>
            </a:pPr>
            <a:r>
              <a:rPr lang="en-US" sz="2200" dirty="0">
                <a:hlinkClick r:id="rId2"/>
              </a:rPr>
              <a:t>https://nptel.ac.in/courses/106/104/106104135/</a:t>
            </a:r>
            <a:endParaRPr lang="en-US" sz="2200" dirty="0"/>
          </a:p>
          <a:p>
            <a:pPr>
              <a:defRPr/>
            </a:pPr>
            <a:r>
              <a:rPr lang="en-US" sz="2200" dirty="0">
                <a:hlinkClick r:id="rId3"/>
              </a:rPr>
              <a:t>https://nptel.ac.in/courses/106106220/</a:t>
            </a:r>
            <a:endParaRPr lang="en-US" sz="2200" dirty="0"/>
          </a:p>
          <a:p>
            <a:pPr>
              <a:defRPr/>
            </a:pPr>
            <a:r>
              <a:rPr lang="en-US" sz="2400" dirty="0">
                <a:hlinkClick r:id="rId4"/>
              </a:rPr>
              <a:t>https://www.youtube.com/watch?v=1057YmExS-I</a:t>
            </a:r>
            <a:endParaRPr lang="en-US" sz="2200" dirty="0"/>
          </a:p>
        </p:txBody>
      </p:sp>
      <p:pic>
        <p:nvPicPr>
          <p:cNvPr id="53255" name="Picture 8">
            <a:extLst>
              <a:ext uri="{FF2B5EF4-FFF2-40B4-BE49-F238E27FC236}">
                <a16:creationId xmlns="" xmlns:a16="http://schemas.microsoft.com/office/drawing/2014/main" id="{D3DB7335-A718-44F8-872C-C79286EEAC6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01865D6A-F6CC-4FC0-83CE-9F2D98C67B0F}"/>
              </a:ext>
            </a:extLst>
          </p:cNvPr>
          <p:cNvSpPr>
            <a:spLocks noGrp="1"/>
          </p:cNvSpPr>
          <p:nvPr>
            <p:ph type="dt" sz="quarter" idx="10"/>
          </p:nvPr>
        </p:nvSpPr>
        <p:spPr/>
        <p:txBody>
          <a:bodyPr/>
          <a:lstStyle/>
          <a:p>
            <a:pPr>
              <a:defRPr/>
            </a:pPr>
            <a:fld id="{D81ABDA0-61A0-44AD-9B42-643FAAD9ECAB}" type="datetime1">
              <a:rPr lang="en-US" smtClean="0"/>
              <a:t>10/12/2023</a:t>
            </a:fld>
            <a:endParaRPr lang="en-US"/>
          </a:p>
        </p:txBody>
      </p:sp>
      <p:sp>
        <p:nvSpPr>
          <p:cNvPr id="5" name="Footer Placeholder 4">
            <a:extLst>
              <a:ext uri="{FF2B5EF4-FFF2-40B4-BE49-F238E27FC236}">
                <a16:creationId xmlns="" xmlns:a16="http://schemas.microsoft.com/office/drawing/2014/main" id="{B96C8A76-4C15-459C-BA1B-74E0C03B013B}"/>
              </a:ext>
            </a:extLst>
          </p:cNvPr>
          <p:cNvSpPr>
            <a:spLocks noGrp="1"/>
          </p:cNvSpPr>
          <p:nvPr>
            <p:ph type="ftr" sz="quarter" idx="11"/>
          </p:nvPr>
        </p:nvSpPr>
        <p:spPr/>
        <p:txBody>
          <a:bodyPr/>
          <a:lstStyle/>
          <a:p>
            <a:pPr>
              <a:defRPr/>
            </a:pPr>
            <a:r>
              <a:rPr lang="en-IN" smtClean="0"/>
              <a:t>Sana Anjum      DBMS             Unit-3</a:t>
            </a:r>
            <a:endParaRPr lang="en-US"/>
          </a:p>
        </p:txBody>
      </p:sp>
      <p:sp>
        <p:nvSpPr>
          <p:cNvPr id="54276" name="Slide Number Placeholder 5">
            <a:extLst>
              <a:ext uri="{FF2B5EF4-FFF2-40B4-BE49-F238E27FC236}">
                <a16:creationId xmlns="" xmlns:a16="http://schemas.microsoft.com/office/drawing/2014/main" id="{FC28FFA1-CC49-4889-B324-5FEC609602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8AA9ED9-85BC-4A6E-AFF4-6731A619E46E}" type="slidenum">
              <a:rPr lang="en-US" altLang="en-US" sz="1200" smtClean="0">
                <a:solidFill>
                  <a:srgbClr val="898989"/>
                </a:solidFill>
              </a:rPr>
              <a:pPr>
                <a:spcBef>
                  <a:spcPct val="0"/>
                </a:spcBef>
                <a:buFontTx/>
                <a:buNone/>
              </a:pPr>
              <a:t>51</a:t>
            </a:fld>
            <a:endParaRPr lang="en-US" altLang="en-US" sz="1200">
              <a:solidFill>
                <a:srgbClr val="898989"/>
              </a:solidFill>
            </a:endParaRPr>
          </a:p>
        </p:txBody>
      </p:sp>
      <p:sp>
        <p:nvSpPr>
          <p:cNvPr id="7" name="Title 1">
            <a:extLst>
              <a:ext uri="{FF2B5EF4-FFF2-40B4-BE49-F238E27FC236}">
                <a16:creationId xmlns="" xmlns:a16="http://schemas.microsoft.com/office/drawing/2014/main" id="{86FC7D46-F4B1-45BD-8E6D-B0EB830E864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400" b="1" dirty="0">
                <a:latin typeface="Times New Roman" panose="02020603050405020304" pitchFamily="18" charset="0"/>
                <a:cs typeface="Times New Roman" panose="02020603050405020304" pitchFamily="18" charset="0"/>
              </a:rPr>
              <a:t>Weekly Assignment 1.1</a:t>
            </a:r>
          </a:p>
        </p:txBody>
      </p:sp>
      <p:sp>
        <p:nvSpPr>
          <p:cNvPr id="54278" name="Content Placeholder 13">
            <a:extLst>
              <a:ext uri="{FF2B5EF4-FFF2-40B4-BE49-F238E27FC236}">
                <a16:creationId xmlns="" xmlns:a16="http://schemas.microsoft.com/office/drawing/2014/main" id="{E1DA84C6-A195-486F-9E8F-4D13AFBBB1A9}"/>
              </a:ext>
            </a:extLst>
          </p:cNvPr>
          <p:cNvSpPr txBox="1">
            <a:spLocks/>
          </p:cNvSpPr>
          <p:nvPr/>
        </p:nvSpPr>
        <p:spPr bwMode="auto">
          <a:xfrm>
            <a:off x="514350" y="18097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en-US" altLang="en-US"/>
          </a:p>
        </p:txBody>
      </p:sp>
      <p:pic>
        <p:nvPicPr>
          <p:cNvPr id="54279" name="Picture 8">
            <a:extLst>
              <a:ext uri="{FF2B5EF4-FFF2-40B4-BE49-F238E27FC236}">
                <a16:creationId xmlns="" xmlns:a16="http://schemas.microsoft.com/office/drawing/2014/main" id="{BFD16197-C224-4708-B0D7-8E7E6A1904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Rectangle 9">
            <a:extLst>
              <a:ext uri="{FF2B5EF4-FFF2-40B4-BE49-F238E27FC236}">
                <a16:creationId xmlns="" xmlns:a16="http://schemas.microsoft.com/office/drawing/2014/main" id="{9BAFE748-6AD6-4A50-9252-46D16B6F882E}"/>
              </a:ext>
            </a:extLst>
          </p:cNvPr>
          <p:cNvSpPr>
            <a:spLocks noChangeArrowheads="1"/>
          </p:cNvSpPr>
          <p:nvPr/>
        </p:nvSpPr>
        <p:spPr bwMode="auto">
          <a:xfrm>
            <a:off x="493713" y="1219200"/>
            <a:ext cx="77533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AutoNum type="arabicPeriod"/>
            </a:pPr>
            <a:r>
              <a:rPr lang="en-GB" altLang="en-US" sz="1800">
                <a:latin typeface="Arial" panose="020B0604020202020204" pitchFamily="34" charset="0"/>
              </a:rPr>
              <a:t>What do you mean by BCNF ? Why it is used and how it differ from 3 NF ?</a:t>
            </a:r>
            <a:r>
              <a:rPr lang="en-IN" altLang="en-US" sz="1800">
                <a:latin typeface="Arial" panose="020B0604020202020204" pitchFamily="34" charset="0"/>
              </a:rPr>
              <a:t> CO3</a:t>
            </a:r>
          </a:p>
          <a:p>
            <a:pPr algn="just" eaLnBrk="1" hangingPunct="1">
              <a:spcBef>
                <a:spcPct val="0"/>
              </a:spcBef>
              <a:buFontTx/>
              <a:buAutoNum type="arabicPeriod"/>
            </a:pPr>
            <a:endParaRPr lang="en-IN" altLang="en-US" sz="1800">
              <a:latin typeface="Arial" panose="020B0604020202020204" pitchFamily="34" charset="0"/>
            </a:endParaRPr>
          </a:p>
          <a:p>
            <a:pPr algn="just" eaLnBrk="1" hangingPunct="1">
              <a:spcBef>
                <a:spcPct val="0"/>
              </a:spcBef>
              <a:buFontTx/>
              <a:buAutoNum type="arabicPeriod"/>
            </a:pPr>
            <a:r>
              <a:rPr lang="en-GB" altLang="en-US" sz="1800">
                <a:latin typeface="Arial" panose="020B0604020202020204" pitchFamily="34" charset="0"/>
              </a:rPr>
              <a:t>Discuss the various normal forms in normalization with suitable examples? </a:t>
            </a:r>
          </a:p>
          <a:p>
            <a:pPr algn="just" eaLnBrk="1" hangingPunct="1">
              <a:spcBef>
                <a:spcPct val="0"/>
              </a:spcBef>
              <a:buFontTx/>
              <a:buAutoNum type="arabicPeriod"/>
            </a:pPr>
            <a:endParaRPr lang="en-GB" altLang="en-US" sz="1800">
              <a:latin typeface="Arial" panose="020B0604020202020204" pitchFamily="34" charset="0"/>
            </a:endParaRPr>
          </a:p>
          <a:p>
            <a:pPr algn="just" eaLnBrk="1" hangingPunct="1">
              <a:spcBef>
                <a:spcPct val="0"/>
              </a:spcBef>
              <a:buFontTx/>
              <a:buAutoNum type="arabicPeriod"/>
            </a:pPr>
            <a:r>
              <a:rPr lang="en-GB" altLang="en-US" sz="1800">
                <a:latin typeface="Arial" panose="020B0604020202020204" pitchFamily="34" charset="0"/>
              </a:rPr>
              <a:t>Why is concurrency control needed? Explain lost update, Inconsistent retrievals and uncommitted dependency anomalies. CO3</a:t>
            </a:r>
          </a:p>
          <a:p>
            <a:pPr algn="just" eaLnBrk="1" hangingPunct="1">
              <a:spcBef>
                <a:spcPct val="0"/>
              </a:spcBef>
              <a:buFontTx/>
              <a:buAutoNum type="arabicPeriod"/>
            </a:pPr>
            <a:endParaRPr lang="en-GB" altLang="en-US" sz="1800">
              <a:latin typeface="Arial" panose="020B0604020202020204" pitchFamily="34" charset="0"/>
            </a:endParaRPr>
          </a:p>
          <a:p>
            <a:pPr algn="just" eaLnBrk="1" hangingPunct="1">
              <a:spcBef>
                <a:spcPct val="0"/>
              </a:spcBef>
              <a:buFontTx/>
              <a:buAutoNum type="arabicPeriod"/>
            </a:pPr>
            <a:r>
              <a:rPr lang="en-GB" altLang="en-US" sz="1800">
                <a:latin typeface="Arial" panose="020B0604020202020204" pitchFamily="34" charset="0"/>
              </a:rPr>
              <a:t>Explain the Codd’s Rule in detail. CO3</a:t>
            </a:r>
          </a:p>
          <a:p>
            <a:pPr algn="just" eaLnBrk="1" hangingPunct="1">
              <a:spcBef>
                <a:spcPct val="0"/>
              </a:spcBef>
              <a:buFontTx/>
              <a:buAutoNum type="arabicPeriod"/>
            </a:pPr>
            <a:endParaRPr lang="en-GB" altLang="en-US" sz="1800">
              <a:latin typeface="Arial" panose="020B0604020202020204" pitchFamily="34" charset="0"/>
            </a:endParaRPr>
          </a:p>
          <a:p>
            <a:pPr algn="just" eaLnBrk="1" hangingPunct="1">
              <a:spcBef>
                <a:spcPct val="0"/>
              </a:spcBef>
              <a:buFontTx/>
              <a:buAutoNum type="arabicPeriod"/>
            </a:pPr>
            <a:r>
              <a:rPr lang="en-US" altLang="en-US" sz="1800">
                <a:latin typeface="Arial" panose="020B0604020202020204" pitchFamily="34" charset="0"/>
              </a:rPr>
              <a:t>Explain Normalization with example. CO3</a:t>
            </a:r>
          </a:p>
          <a:p>
            <a:pPr algn="just" eaLnBrk="1" hangingPunct="1">
              <a:spcBef>
                <a:spcPct val="0"/>
              </a:spcBef>
              <a:buFontTx/>
              <a:buAutoNum type="arabicPeriod"/>
            </a:pPr>
            <a:endParaRPr lang="en-US" altLang="en-US" sz="1800">
              <a:latin typeface="Arial" panose="020B0604020202020204" pitchFamily="34" charset="0"/>
            </a:endParaRPr>
          </a:p>
          <a:p>
            <a:pPr algn="just" eaLnBrk="1" hangingPunct="1">
              <a:spcBef>
                <a:spcPct val="0"/>
              </a:spcBef>
              <a:buFontTx/>
              <a:buAutoNum type="arabicPeriod"/>
            </a:pPr>
            <a:r>
              <a:rPr lang="en-US" altLang="en-US" sz="1800">
                <a:latin typeface="Arial" panose="020B0604020202020204" pitchFamily="34" charset="0"/>
              </a:rPr>
              <a:t>What are the rules of 1NF,2NF,3NF. CO3</a:t>
            </a:r>
          </a:p>
          <a:p>
            <a:pPr algn="just" eaLnBrk="1" hangingPunct="1">
              <a:spcBef>
                <a:spcPct val="0"/>
              </a:spcBef>
              <a:buFontTx/>
              <a:buAutoNum type="arabicPeriod"/>
            </a:pPr>
            <a:endParaRPr lang="en-US" altLang="en-US" sz="1800">
              <a:latin typeface="Arial" panose="020B0604020202020204" pitchFamily="34" charset="0"/>
            </a:endParaRPr>
          </a:p>
          <a:p>
            <a:pPr algn="just" eaLnBrk="1" hangingPunct="1">
              <a:spcBef>
                <a:spcPct val="0"/>
              </a:spcBef>
              <a:buFontTx/>
              <a:buAutoNum type="arabicPeriod"/>
            </a:pPr>
            <a:r>
              <a:rPr lang="en-US" altLang="en-US" sz="1800">
                <a:latin typeface="Arial" panose="020B0604020202020204" pitchFamily="34" charset="0"/>
              </a:rPr>
              <a:t>Discuss Boyce Codd Normalization Form. CO3</a:t>
            </a:r>
            <a:endParaRPr lang="en-GB" altLang="en-US" sz="1800">
              <a:latin typeface="Arial" panose="020B0604020202020204"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5442656-6C8F-4F2E-AC4C-DF8939A8BDC0}"/>
              </a:ext>
            </a:extLst>
          </p:cNvPr>
          <p:cNvSpPr>
            <a:spLocks noGrp="1"/>
          </p:cNvSpPr>
          <p:nvPr>
            <p:ph type="dt" sz="quarter" idx="10"/>
          </p:nvPr>
        </p:nvSpPr>
        <p:spPr/>
        <p:txBody>
          <a:bodyPr/>
          <a:lstStyle/>
          <a:p>
            <a:pPr>
              <a:defRPr/>
            </a:pPr>
            <a:fld id="{3ABBDC02-9C3B-4F21-96D1-83A3E6FD2C68}" type="datetime1">
              <a:rPr lang="en-US" smtClean="0"/>
              <a:t>10/12/2023</a:t>
            </a:fld>
            <a:endParaRPr lang="en-US"/>
          </a:p>
        </p:txBody>
      </p:sp>
      <p:sp>
        <p:nvSpPr>
          <p:cNvPr id="5" name="Footer Placeholder 4">
            <a:extLst>
              <a:ext uri="{FF2B5EF4-FFF2-40B4-BE49-F238E27FC236}">
                <a16:creationId xmlns="" xmlns:a16="http://schemas.microsoft.com/office/drawing/2014/main" id="{9CE2F652-EFFD-47B3-9092-3467604E38E9}"/>
              </a:ext>
            </a:extLst>
          </p:cNvPr>
          <p:cNvSpPr>
            <a:spLocks noGrp="1"/>
          </p:cNvSpPr>
          <p:nvPr>
            <p:ph type="ftr" sz="quarter" idx="11"/>
          </p:nvPr>
        </p:nvSpPr>
        <p:spPr/>
        <p:txBody>
          <a:bodyPr/>
          <a:lstStyle/>
          <a:p>
            <a:pPr>
              <a:defRPr/>
            </a:pPr>
            <a:r>
              <a:rPr lang="en-IN" smtClean="0"/>
              <a:t>Sana Anjum      DBMS             Unit-3</a:t>
            </a:r>
            <a:endParaRPr lang="en-US"/>
          </a:p>
        </p:txBody>
      </p:sp>
      <p:sp>
        <p:nvSpPr>
          <p:cNvPr id="55300" name="Slide Number Placeholder 5">
            <a:extLst>
              <a:ext uri="{FF2B5EF4-FFF2-40B4-BE49-F238E27FC236}">
                <a16:creationId xmlns="" xmlns:a16="http://schemas.microsoft.com/office/drawing/2014/main" id="{74CBC37F-8EEB-4DAD-B687-1A9E6D63AE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89AABC-EE13-47A1-987F-9BEC156CF586}" type="slidenum">
              <a:rPr lang="en-US" altLang="en-US" sz="1200" smtClean="0">
                <a:solidFill>
                  <a:srgbClr val="898989"/>
                </a:solidFill>
              </a:rPr>
              <a:pPr>
                <a:spcBef>
                  <a:spcPct val="0"/>
                </a:spcBef>
                <a:buFontTx/>
                <a:buNone/>
              </a:pPr>
              <a:t>52</a:t>
            </a:fld>
            <a:endParaRPr lang="en-US" altLang="en-US" sz="1200">
              <a:solidFill>
                <a:srgbClr val="898989"/>
              </a:solidFill>
            </a:endParaRPr>
          </a:p>
        </p:txBody>
      </p:sp>
      <p:sp>
        <p:nvSpPr>
          <p:cNvPr id="7" name="Title 1">
            <a:extLst>
              <a:ext uri="{FF2B5EF4-FFF2-40B4-BE49-F238E27FC236}">
                <a16:creationId xmlns="" xmlns:a16="http://schemas.microsoft.com/office/drawing/2014/main" id="{FEABECF8-9224-41AF-8EFB-E331556D50F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Recap</a:t>
            </a:r>
          </a:p>
        </p:txBody>
      </p:sp>
      <p:pic>
        <p:nvPicPr>
          <p:cNvPr id="55302" name="Picture 7">
            <a:extLst>
              <a:ext uri="{FF2B5EF4-FFF2-40B4-BE49-F238E27FC236}">
                <a16:creationId xmlns="" xmlns:a16="http://schemas.microsoft.com/office/drawing/2014/main" id="{1D1CFFCD-A803-402C-AB00-C61E25269D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Rectangle 8">
            <a:extLst>
              <a:ext uri="{FF2B5EF4-FFF2-40B4-BE49-F238E27FC236}">
                <a16:creationId xmlns="" xmlns:a16="http://schemas.microsoft.com/office/drawing/2014/main" id="{9BDB302A-B618-42E8-B562-00D261104C45}"/>
              </a:ext>
            </a:extLst>
          </p:cNvPr>
          <p:cNvSpPr>
            <a:spLocks noChangeArrowheads="1"/>
          </p:cNvSpPr>
          <p:nvPr/>
        </p:nvSpPr>
        <p:spPr bwMode="auto">
          <a:xfrm>
            <a:off x="1066800" y="1524000"/>
            <a:ext cx="7315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 typeface="Arial" panose="020B0604020202020204" pitchFamily="34" charset="0"/>
              <a:buNone/>
            </a:pPr>
            <a:r>
              <a:rPr lang="en-US" altLang="en-US" sz="2400">
                <a:latin typeface="Arial" panose="020B0604020202020204" pitchFamily="34" charset="0"/>
                <a:cs typeface="Times New Roman" panose="02020603050405020304" pitchFamily="18" charset="0"/>
              </a:rPr>
              <a:t>1.1Semantics of the Relation Attributes</a:t>
            </a:r>
          </a:p>
          <a:p>
            <a:pPr eaLnBrk="1" hangingPunct="1">
              <a:lnSpc>
                <a:spcPct val="90000"/>
              </a:lnSpc>
              <a:spcBef>
                <a:spcPct val="0"/>
              </a:spcBef>
              <a:buFont typeface="Arial" panose="020B0604020202020204" pitchFamily="34" charset="0"/>
              <a:buNone/>
            </a:pPr>
            <a:r>
              <a:rPr lang="en-US" altLang="en-US" sz="2400">
                <a:latin typeface="Arial" panose="020B0604020202020204" pitchFamily="34" charset="0"/>
                <a:cs typeface="Times New Roman" panose="02020603050405020304" pitchFamily="18" charset="0"/>
              </a:rPr>
              <a:t>	1.2 Redundant Information in Tuples and Update Anomalies</a:t>
            </a:r>
          </a:p>
          <a:p>
            <a:pPr eaLnBrk="1" hangingPunct="1">
              <a:lnSpc>
                <a:spcPct val="90000"/>
              </a:lnSpc>
              <a:spcBef>
                <a:spcPct val="0"/>
              </a:spcBef>
              <a:buFont typeface="Arial" panose="020B0604020202020204" pitchFamily="34" charset="0"/>
              <a:buNone/>
            </a:pPr>
            <a:r>
              <a:rPr lang="en-US" altLang="en-US" sz="2400">
                <a:latin typeface="Arial" panose="020B0604020202020204" pitchFamily="34" charset="0"/>
                <a:cs typeface="Times New Roman" panose="02020603050405020304" pitchFamily="18" charset="0"/>
              </a:rPr>
              <a:t>	1.3 Null Values in Tuples</a:t>
            </a:r>
          </a:p>
          <a:p>
            <a:pPr eaLnBrk="1" hangingPunct="1">
              <a:lnSpc>
                <a:spcPct val="90000"/>
              </a:lnSpc>
              <a:spcBef>
                <a:spcPct val="0"/>
              </a:spcBef>
              <a:buFont typeface="Arial" panose="020B0604020202020204" pitchFamily="34" charset="0"/>
              <a:buNone/>
            </a:pPr>
            <a:r>
              <a:rPr lang="en-US" altLang="en-US" sz="2400">
                <a:latin typeface="Arial" panose="020B0604020202020204" pitchFamily="34" charset="0"/>
                <a:cs typeface="Times New Roman" panose="02020603050405020304" pitchFamily="18" charset="0"/>
              </a:rPr>
              <a:t>	1.4 Spurious Tuples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BF810AC-6259-4C34-8882-ABD66F9D4759}"/>
              </a:ext>
            </a:extLst>
          </p:cNvPr>
          <p:cNvSpPr>
            <a:spLocks noGrp="1"/>
          </p:cNvSpPr>
          <p:nvPr>
            <p:ph type="dt" sz="quarter" idx="10"/>
          </p:nvPr>
        </p:nvSpPr>
        <p:spPr/>
        <p:txBody>
          <a:bodyPr/>
          <a:lstStyle/>
          <a:p>
            <a:pPr>
              <a:defRPr/>
            </a:pPr>
            <a:fld id="{673112ED-0B35-43E5-8510-127A61528C15}" type="datetime1">
              <a:rPr lang="en-US" smtClean="0"/>
              <a:t>10/12/2023</a:t>
            </a:fld>
            <a:endParaRPr lang="en-US"/>
          </a:p>
        </p:txBody>
      </p:sp>
      <p:sp>
        <p:nvSpPr>
          <p:cNvPr id="5" name="Footer Placeholder 4">
            <a:extLst>
              <a:ext uri="{FF2B5EF4-FFF2-40B4-BE49-F238E27FC236}">
                <a16:creationId xmlns="" xmlns:a16="http://schemas.microsoft.com/office/drawing/2014/main" id="{D13FDDD0-4FC4-44E5-8684-04403B144B65}"/>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56324" name="Slide Number Placeholder 5">
            <a:extLst>
              <a:ext uri="{FF2B5EF4-FFF2-40B4-BE49-F238E27FC236}">
                <a16:creationId xmlns="" xmlns:a16="http://schemas.microsoft.com/office/drawing/2014/main" id="{7455359F-05F7-4934-B7A3-A7876E0211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25353B3-F5CF-425F-A772-BB715F0542DD}" type="slidenum">
              <a:rPr lang="en-US" altLang="en-US" sz="1200" smtClean="0">
                <a:solidFill>
                  <a:srgbClr val="898989"/>
                </a:solidFill>
              </a:rPr>
              <a:pPr>
                <a:spcBef>
                  <a:spcPct val="0"/>
                </a:spcBef>
                <a:buFontTx/>
                <a:buNone/>
              </a:pPr>
              <a:t>53</a:t>
            </a:fld>
            <a:endParaRPr lang="en-US" altLang="en-US" sz="1200">
              <a:solidFill>
                <a:srgbClr val="898989"/>
              </a:solidFill>
            </a:endParaRPr>
          </a:p>
        </p:txBody>
      </p:sp>
      <p:sp>
        <p:nvSpPr>
          <p:cNvPr id="7" name="Title 1">
            <a:extLst>
              <a:ext uri="{FF2B5EF4-FFF2-40B4-BE49-F238E27FC236}">
                <a16:creationId xmlns="" xmlns:a16="http://schemas.microsoft.com/office/drawing/2014/main" id="{D5A5BA45-DFA0-47C5-A398-28749C357DE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effectLst>
                  <a:outerShdw blurRad="38100" dist="38100" dir="2700000" algn="tl">
                    <a:srgbClr val="000000">
                      <a:alpha val="43137"/>
                    </a:srgbClr>
                  </a:outerShdw>
                </a:effectLst>
              </a:rPr>
              <a:t>Topic 2 Objective</a:t>
            </a:r>
          </a:p>
        </p:txBody>
      </p:sp>
      <p:pic>
        <p:nvPicPr>
          <p:cNvPr id="56326" name="Picture 2" descr="E:\NIET\Project\xLogo11.png.pagespeed.ic.pydHLuCQEZ.png">
            <a:extLst>
              <a:ext uri="{FF2B5EF4-FFF2-40B4-BE49-F238E27FC236}">
                <a16:creationId xmlns="" xmlns:a16="http://schemas.microsoft.com/office/drawing/2014/main" id="{C027CE20-A188-4937-8FBC-296DD0221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 xmlns:a16="http://schemas.microsoft.com/office/drawing/2014/main" id="{040CC905-1F5F-467F-80C3-F65AAD5DF078}"/>
              </a:ext>
            </a:extLst>
          </p:cNvPr>
          <p:cNvSpPr>
            <a:spLocks noGrp="1"/>
          </p:cNvSpPr>
          <p:nvPr>
            <p:ph idx="1"/>
          </p:nvPr>
        </p:nvSpPr>
        <p:spPr>
          <a:xfrm>
            <a:off x="533400" y="1143000"/>
            <a:ext cx="8229600" cy="4724400"/>
          </a:xfrm>
        </p:spPr>
        <p:txBody>
          <a:bodyPr rtlCol="0">
            <a:noAutofit/>
          </a:bodyPr>
          <a:lstStyle/>
          <a:p>
            <a:pPr algn="just" eaLnBrk="1" fontAlgn="auto" hangingPunct="1">
              <a:spcAft>
                <a:spcPts val="0"/>
              </a:spcAft>
              <a:buFont typeface="Wingdings" pitchFamily="2" charset="2"/>
              <a:buChar char="Ø"/>
              <a:defRPr/>
            </a:pPr>
            <a:r>
              <a:rPr lang="en-US" sz="2400" dirty="0">
                <a:effectLst>
                  <a:outerShdw blurRad="38100" dist="38100" dir="2700000" algn="tl">
                    <a:srgbClr val="000000">
                      <a:alpha val="43137"/>
                    </a:srgbClr>
                  </a:outerShdw>
                </a:effectLst>
              </a:rPr>
              <a:t>Functional dependency </a:t>
            </a:r>
          </a:p>
          <a:p>
            <a:pPr algn="just" eaLnBrk="1" fontAlgn="auto" hangingPunct="1">
              <a:spcAft>
                <a:spcPts val="0"/>
              </a:spcAft>
              <a:buFont typeface="Wingdings" pitchFamily="2" charset="2"/>
              <a:buChar char="Ø"/>
              <a:defRPr/>
            </a:pPr>
            <a:r>
              <a:rPr lang="en-US" sz="2400" dirty="0"/>
              <a:t>Types of Functional dependency </a:t>
            </a:r>
          </a:p>
          <a:p>
            <a:pPr algn="just" eaLnBrk="1" fontAlgn="auto" hangingPunct="1">
              <a:spcAft>
                <a:spcPts val="0"/>
              </a:spcAft>
              <a:buFont typeface="Arial" panose="020B0604020202020204" pitchFamily="34" charset="0"/>
              <a:buNone/>
              <a:defRPr/>
            </a:pPr>
            <a:endParaRPr lang="en-US" sz="2800" b="1" dirty="0"/>
          </a:p>
        </p:txBody>
      </p:sp>
      <p:pic>
        <p:nvPicPr>
          <p:cNvPr id="56328" name="Picture 7">
            <a:extLst>
              <a:ext uri="{FF2B5EF4-FFF2-40B4-BE49-F238E27FC236}">
                <a16:creationId xmlns="" xmlns:a16="http://schemas.microsoft.com/office/drawing/2014/main" id="{E30C75C5-2BFD-439C-9F46-F1D291FC01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D8E4249-F9A0-4D9D-91C8-83A79D365D22}"/>
              </a:ext>
            </a:extLst>
          </p:cNvPr>
          <p:cNvSpPr>
            <a:spLocks noGrp="1"/>
          </p:cNvSpPr>
          <p:nvPr>
            <p:ph type="dt" sz="quarter" idx="10"/>
          </p:nvPr>
        </p:nvSpPr>
        <p:spPr/>
        <p:txBody>
          <a:bodyPr/>
          <a:lstStyle/>
          <a:p>
            <a:pPr>
              <a:defRPr/>
            </a:pPr>
            <a:fld id="{404165C2-286E-42A3-B007-7D75EDE701F8}" type="datetime1">
              <a:rPr lang="en-US" smtClean="0"/>
              <a:t>10/12/2023</a:t>
            </a:fld>
            <a:endParaRPr lang="en-US"/>
          </a:p>
        </p:txBody>
      </p:sp>
      <p:sp>
        <p:nvSpPr>
          <p:cNvPr id="5" name="Footer Placeholder 4">
            <a:extLst>
              <a:ext uri="{FF2B5EF4-FFF2-40B4-BE49-F238E27FC236}">
                <a16:creationId xmlns="" xmlns:a16="http://schemas.microsoft.com/office/drawing/2014/main" id="{009ACF1D-8BAB-43E1-B3F0-C94CCEEB6F03}"/>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57348" name="Slide Number Placeholder 5">
            <a:extLst>
              <a:ext uri="{FF2B5EF4-FFF2-40B4-BE49-F238E27FC236}">
                <a16:creationId xmlns="" xmlns:a16="http://schemas.microsoft.com/office/drawing/2014/main" id="{739EF1DB-A1D2-47E1-A225-B038252F7CE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05DB672-773F-42CE-BDFB-B038C676AA8F}" type="slidenum">
              <a:rPr lang="en-US" altLang="en-US" sz="1200" smtClean="0">
                <a:solidFill>
                  <a:srgbClr val="898989"/>
                </a:solidFill>
              </a:rPr>
              <a:pPr>
                <a:spcBef>
                  <a:spcPct val="0"/>
                </a:spcBef>
                <a:buFontTx/>
                <a:buNone/>
              </a:pPr>
              <a:t>54</a:t>
            </a:fld>
            <a:endParaRPr lang="en-US" altLang="en-US" sz="1200">
              <a:solidFill>
                <a:srgbClr val="898989"/>
              </a:solidFill>
            </a:endParaRPr>
          </a:p>
        </p:txBody>
      </p:sp>
      <p:sp>
        <p:nvSpPr>
          <p:cNvPr id="7" name="Title 1">
            <a:extLst>
              <a:ext uri="{FF2B5EF4-FFF2-40B4-BE49-F238E27FC236}">
                <a16:creationId xmlns="" xmlns:a16="http://schemas.microsoft.com/office/drawing/2014/main" id="{213DC713-9AAB-45E3-ACBA-BAA696B1AEC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3200" b="1" dirty="0">
                <a:solidFill>
                  <a:srgbClr val="C00000"/>
                </a:solidFill>
                <a:cs typeface="Times New Roman" pitchFamily="18" charset="0"/>
              </a:rPr>
              <a:t>2.1  Functional Dependencies(CO3) </a:t>
            </a:r>
            <a:endParaRPr lang="en-US" sz="3200" b="1" dirty="0">
              <a:solidFill>
                <a:srgbClr val="C00000"/>
              </a:solidFill>
              <a:effectLst>
                <a:outerShdw blurRad="38100" dist="38100" dir="2700000" algn="tl">
                  <a:srgbClr val="000000">
                    <a:alpha val="43137"/>
                  </a:srgbClr>
                </a:outerShdw>
              </a:effectLst>
            </a:endParaRPr>
          </a:p>
        </p:txBody>
      </p:sp>
      <p:pic>
        <p:nvPicPr>
          <p:cNvPr id="57350" name="Picture 2" descr="E:\NIET\Project\xLogo11.png.pagespeed.ic.pydHLuCQEZ.png">
            <a:extLst>
              <a:ext uri="{FF2B5EF4-FFF2-40B4-BE49-F238E27FC236}">
                <a16:creationId xmlns="" xmlns:a16="http://schemas.microsoft.com/office/drawing/2014/main" id="{AB3DA459-7590-4B16-AECD-D73456AD7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Content Placeholder 2">
            <a:extLst>
              <a:ext uri="{FF2B5EF4-FFF2-40B4-BE49-F238E27FC236}">
                <a16:creationId xmlns="" xmlns:a16="http://schemas.microsoft.com/office/drawing/2014/main" id="{99D61B05-3CE6-4921-B33C-D652F23F7437}"/>
              </a:ext>
            </a:extLst>
          </p:cNvPr>
          <p:cNvSpPr>
            <a:spLocks noGrp="1"/>
          </p:cNvSpPr>
          <p:nvPr>
            <p:ph idx="1"/>
          </p:nvPr>
        </p:nvSpPr>
        <p:spPr>
          <a:xfrm>
            <a:off x="533400" y="838200"/>
            <a:ext cx="8229600" cy="5486400"/>
          </a:xfrm>
        </p:spPr>
        <p:txBody>
          <a:bodyPr/>
          <a:lstStyle/>
          <a:p>
            <a:pPr algn="just" eaLnBrk="1" hangingPunct="1">
              <a:buFont typeface="Arial" panose="020B0604020202020204" pitchFamily="34" charset="0"/>
              <a:buNone/>
              <a:defRPr/>
            </a:pPr>
            <a:r>
              <a:rPr lang="en-US" sz="2400" dirty="0"/>
              <a:t>We now introduce a formal tool for analysis of relational schemas that enables us to detect and describe some of the above-mentioned problems in precise terms. </a:t>
            </a:r>
          </a:p>
          <a:p>
            <a:pPr algn="just" eaLnBrk="1" hangingPunct="1">
              <a:buFont typeface="Arial" panose="020B0604020202020204" pitchFamily="34" charset="0"/>
              <a:buNone/>
              <a:defRPr/>
            </a:pPr>
            <a:r>
              <a:rPr lang="en-US" sz="2400" dirty="0"/>
              <a:t>The single most important concept in relational schema design theory is that of a </a:t>
            </a:r>
            <a:r>
              <a:rPr lang="en-US" sz="2400" b="1" dirty="0">
                <a:solidFill>
                  <a:srgbClr val="C00000"/>
                </a:solidFill>
              </a:rPr>
              <a:t>functional dependency.</a:t>
            </a:r>
          </a:p>
          <a:p>
            <a:pPr algn="just" eaLnBrk="1" hangingPunct="1">
              <a:buFont typeface="Arial" panose="020B0604020202020204" pitchFamily="34" charset="0"/>
              <a:buNone/>
              <a:defRPr/>
            </a:pPr>
            <a:endParaRPr lang="en-US" sz="2400" b="1" dirty="0">
              <a:solidFill>
                <a:srgbClr val="C00000"/>
              </a:solidFill>
            </a:endParaRPr>
          </a:p>
          <a:p>
            <a:pPr algn="just" eaLnBrk="1" hangingPunct="1">
              <a:lnSpc>
                <a:spcPct val="90000"/>
              </a:lnSpc>
              <a:buFont typeface="Arial" panose="020B0604020202020204" pitchFamily="34" charset="0"/>
              <a:buNone/>
              <a:defRPr/>
            </a:pPr>
            <a:r>
              <a:rPr lang="en-US" altLang="en-US" sz="2400" b="1" dirty="0">
                <a:cs typeface="Times New Roman" pitchFamily="18" charset="0"/>
              </a:rPr>
              <a:t>Important points for  FD are </a:t>
            </a:r>
          </a:p>
          <a:p>
            <a:pPr marL="457200" indent="-457200" algn="just" eaLnBrk="1" hangingPunct="1">
              <a:lnSpc>
                <a:spcPct val="90000"/>
              </a:lnSpc>
              <a:buFont typeface="+mj-lt"/>
              <a:buAutoNum type="arabicPeriod"/>
              <a:defRPr/>
            </a:pPr>
            <a:r>
              <a:rPr lang="en-US" altLang="en-US" sz="2400" dirty="0">
                <a:cs typeface="Times New Roman" pitchFamily="18" charset="0"/>
              </a:rPr>
              <a:t>Functional dependencies is a constraint between 2 sets of attributes</a:t>
            </a:r>
          </a:p>
          <a:p>
            <a:pPr marL="457200" indent="-457200" algn="just" eaLnBrk="1" hangingPunct="1">
              <a:lnSpc>
                <a:spcPct val="90000"/>
              </a:lnSpc>
              <a:buFont typeface="+mj-lt"/>
              <a:buAutoNum type="arabicPeriod"/>
              <a:defRPr/>
            </a:pPr>
            <a:r>
              <a:rPr lang="en-US" altLang="en-US" sz="2400" dirty="0">
                <a:cs typeface="Times New Roman" pitchFamily="18" charset="0"/>
              </a:rPr>
              <a:t>Functional dependencies (FDs) are used to specify </a:t>
            </a:r>
            <a:r>
              <a:rPr lang="en-US" altLang="en-US" sz="2400" i="1" dirty="0">
                <a:cs typeface="Times New Roman" pitchFamily="18" charset="0"/>
              </a:rPr>
              <a:t>formal measures</a:t>
            </a:r>
            <a:r>
              <a:rPr lang="en-US" altLang="en-US" sz="2400" dirty="0">
                <a:cs typeface="Times New Roman" pitchFamily="18" charset="0"/>
              </a:rPr>
              <a:t>  of the "goodness" of relational schema designs</a:t>
            </a:r>
          </a:p>
          <a:p>
            <a:pPr marL="457200" indent="-457200" algn="just" eaLnBrk="1" hangingPunct="1">
              <a:lnSpc>
                <a:spcPct val="90000"/>
              </a:lnSpc>
              <a:buFont typeface="+mj-lt"/>
              <a:buAutoNum type="arabicPeriod"/>
              <a:defRPr/>
            </a:pPr>
            <a:r>
              <a:rPr lang="en-US" altLang="en-US" sz="2400" dirty="0">
                <a:cs typeface="Times New Roman" pitchFamily="18" charset="0"/>
              </a:rPr>
              <a:t>FDs and keys are used to define </a:t>
            </a:r>
            <a:r>
              <a:rPr lang="en-US" altLang="en-US" sz="2400" b="1" dirty="0">
                <a:cs typeface="Times New Roman" pitchFamily="18" charset="0"/>
              </a:rPr>
              <a:t>normal forms</a:t>
            </a:r>
            <a:r>
              <a:rPr lang="en-US" altLang="en-US" sz="2400" dirty="0">
                <a:cs typeface="Times New Roman" pitchFamily="18" charset="0"/>
              </a:rPr>
              <a:t> for relations</a:t>
            </a:r>
          </a:p>
          <a:p>
            <a:pPr marL="457200" indent="-457200" algn="just" eaLnBrk="1" hangingPunct="1">
              <a:lnSpc>
                <a:spcPct val="90000"/>
              </a:lnSpc>
              <a:buFont typeface="+mj-lt"/>
              <a:buAutoNum type="arabicPeriod"/>
              <a:defRPr/>
            </a:pPr>
            <a:r>
              <a:rPr lang="en-US" altLang="en-US" sz="2400" dirty="0">
                <a:cs typeface="Times New Roman" pitchFamily="18" charset="0"/>
              </a:rPr>
              <a:t>FDs are </a:t>
            </a:r>
            <a:r>
              <a:rPr lang="en-US" altLang="en-US" sz="2400" b="1" dirty="0">
                <a:cs typeface="Times New Roman" pitchFamily="18" charset="0"/>
              </a:rPr>
              <a:t>constraints</a:t>
            </a:r>
            <a:r>
              <a:rPr lang="en-US" altLang="en-US" sz="2400" dirty="0">
                <a:cs typeface="Times New Roman" pitchFamily="18" charset="0"/>
              </a:rPr>
              <a:t> that are derived from the </a:t>
            </a:r>
            <a:r>
              <a:rPr lang="en-US" altLang="en-US" sz="2400" i="1" dirty="0">
                <a:cs typeface="Times New Roman" pitchFamily="18" charset="0"/>
              </a:rPr>
              <a:t>meaning</a:t>
            </a:r>
            <a:r>
              <a:rPr lang="en-US" altLang="en-US" sz="2400" dirty="0">
                <a:cs typeface="Times New Roman" pitchFamily="18" charset="0"/>
              </a:rPr>
              <a:t>  and </a:t>
            </a:r>
            <a:r>
              <a:rPr lang="en-US" altLang="en-US" sz="2400" i="1" dirty="0">
                <a:cs typeface="Times New Roman" pitchFamily="18" charset="0"/>
              </a:rPr>
              <a:t>interrelationships</a:t>
            </a:r>
            <a:r>
              <a:rPr lang="en-US" altLang="en-US" sz="2400" dirty="0">
                <a:cs typeface="Times New Roman" pitchFamily="18" charset="0"/>
              </a:rPr>
              <a:t>  of the data attributes.</a:t>
            </a:r>
          </a:p>
        </p:txBody>
      </p:sp>
      <p:pic>
        <p:nvPicPr>
          <p:cNvPr id="57352" name="Picture 7">
            <a:extLst>
              <a:ext uri="{FF2B5EF4-FFF2-40B4-BE49-F238E27FC236}">
                <a16:creationId xmlns="" xmlns:a16="http://schemas.microsoft.com/office/drawing/2014/main" id="{FF671205-0474-4898-8843-EB3F6D2AD3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087">
                                            <p:txEl>
                                              <p:pRg st="0" end="0"/>
                                            </p:txEl>
                                          </p:spTgt>
                                        </p:tgtEl>
                                        <p:attrNameLst>
                                          <p:attrName>style.visibility</p:attrName>
                                        </p:attrNameLst>
                                      </p:cBhvr>
                                      <p:to>
                                        <p:strVal val="visible"/>
                                      </p:to>
                                    </p:set>
                                    <p:anim calcmode="lin" valueType="num">
                                      <p:cBhvr additive="base">
                                        <p:cTn id="7" dur="500" fill="hold"/>
                                        <p:tgtEl>
                                          <p:spTgt spid="460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087">
                                            <p:txEl>
                                              <p:pRg st="1" end="1"/>
                                            </p:txEl>
                                          </p:spTgt>
                                        </p:tgtEl>
                                        <p:attrNameLst>
                                          <p:attrName>style.visibility</p:attrName>
                                        </p:attrNameLst>
                                      </p:cBhvr>
                                      <p:to>
                                        <p:strVal val="visible"/>
                                      </p:to>
                                    </p:set>
                                    <p:anim calcmode="lin" valueType="num">
                                      <p:cBhvr additive="base">
                                        <p:cTn id="13" dur="500" fill="hold"/>
                                        <p:tgtEl>
                                          <p:spTgt spid="460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087">
                                            <p:txEl>
                                              <p:pRg st="3" end="3"/>
                                            </p:txEl>
                                          </p:spTgt>
                                        </p:tgtEl>
                                        <p:attrNameLst>
                                          <p:attrName>style.visibility</p:attrName>
                                        </p:attrNameLst>
                                      </p:cBhvr>
                                      <p:to>
                                        <p:strVal val="visible"/>
                                      </p:to>
                                    </p:set>
                                    <p:anim calcmode="lin" valueType="num">
                                      <p:cBhvr additive="base">
                                        <p:cTn id="19" dur="500" fill="hold"/>
                                        <p:tgtEl>
                                          <p:spTgt spid="460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6087">
                                            <p:txEl>
                                              <p:pRg st="4" end="4"/>
                                            </p:txEl>
                                          </p:spTgt>
                                        </p:tgtEl>
                                        <p:attrNameLst>
                                          <p:attrName>style.visibility</p:attrName>
                                        </p:attrNameLst>
                                      </p:cBhvr>
                                      <p:to>
                                        <p:strVal val="visible"/>
                                      </p:to>
                                    </p:set>
                                    <p:anim calcmode="lin" valueType="num">
                                      <p:cBhvr additive="base">
                                        <p:cTn id="25" dur="500" fill="hold"/>
                                        <p:tgtEl>
                                          <p:spTgt spid="460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6087">
                                            <p:txEl>
                                              <p:pRg st="5" end="5"/>
                                            </p:txEl>
                                          </p:spTgt>
                                        </p:tgtEl>
                                        <p:attrNameLst>
                                          <p:attrName>style.visibility</p:attrName>
                                        </p:attrNameLst>
                                      </p:cBhvr>
                                      <p:to>
                                        <p:strVal val="visible"/>
                                      </p:to>
                                    </p:set>
                                    <p:anim calcmode="lin" valueType="num">
                                      <p:cBhvr additive="base">
                                        <p:cTn id="31" dur="500" fill="hold"/>
                                        <p:tgtEl>
                                          <p:spTgt spid="460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0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6087">
                                            <p:txEl>
                                              <p:pRg st="6" end="6"/>
                                            </p:txEl>
                                          </p:spTgt>
                                        </p:tgtEl>
                                        <p:attrNameLst>
                                          <p:attrName>style.visibility</p:attrName>
                                        </p:attrNameLst>
                                      </p:cBhvr>
                                      <p:to>
                                        <p:strVal val="visible"/>
                                      </p:to>
                                    </p:set>
                                    <p:anim calcmode="lin" valueType="num">
                                      <p:cBhvr additive="base">
                                        <p:cTn id="37" dur="500" fill="hold"/>
                                        <p:tgtEl>
                                          <p:spTgt spid="4608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0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6087">
                                            <p:txEl>
                                              <p:pRg st="7" end="7"/>
                                            </p:txEl>
                                          </p:spTgt>
                                        </p:tgtEl>
                                        <p:attrNameLst>
                                          <p:attrName>style.visibility</p:attrName>
                                        </p:attrNameLst>
                                      </p:cBhvr>
                                      <p:to>
                                        <p:strVal val="visible"/>
                                      </p:to>
                                    </p:set>
                                    <p:anim calcmode="lin" valueType="num">
                                      <p:cBhvr additive="base">
                                        <p:cTn id="43" dur="500" fill="hold"/>
                                        <p:tgtEl>
                                          <p:spTgt spid="4608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60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BA4CC36-EE35-4D8A-B0ED-B5A05D2400A3}"/>
              </a:ext>
            </a:extLst>
          </p:cNvPr>
          <p:cNvSpPr>
            <a:spLocks noGrp="1"/>
          </p:cNvSpPr>
          <p:nvPr>
            <p:ph type="dt" sz="quarter" idx="10"/>
          </p:nvPr>
        </p:nvSpPr>
        <p:spPr/>
        <p:txBody>
          <a:bodyPr/>
          <a:lstStyle/>
          <a:p>
            <a:pPr>
              <a:defRPr/>
            </a:pPr>
            <a:fld id="{9A4B4F68-9B6E-4485-9F66-C86E9576433C}" type="datetime1">
              <a:rPr lang="en-US" smtClean="0"/>
              <a:t>10/12/2023</a:t>
            </a:fld>
            <a:endParaRPr lang="en-US"/>
          </a:p>
        </p:txBody>
      </p:sp>
      <p:sp>
        <p:nvSpPr>
          <p:cNvPr id="5" name="Footer Placeholder 4">
            <a:extLst>
              <a:ext uri="{FF2B5EF4-FFF2-40B4-BE49-F238E27FC236}">
                <a16:creationId xmlns="" xmlns:a16="http://schemas.microsoft.com/office/drawing/2014/main" id="{A9C5F199-ADF8-4AA1-97A4-744DC1CE9589}"/>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58372" name="Slide Number Placeholder 5">
            <a:extLst>
              <a:ext uri="{FF2B5EF4-FFF2-40B4-BE49-F238E27FC236}">
                <a16:creationId xmlns="" xmlns:a16="http://schemas.microsoft.com/office/drawing/2014/main" id="{802CCB6E-0CBF-4DEA-B10D-55D37BA871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786235-F5AB-4F31-8E95-2FF0A3B8799A}" type="slidenum">
              <a:rPr lang="en-US" altLang="en-US" sz="1200" smtClean="0">
                <a:solidFill>
                  <a:srgbClr val="898989"/>
                </a:solidFill>
              </a:rPr>
              <a:pPr>
                <a:spcBef>
                  <a:spcPct val="0"/>
                </a:spcBef>
                <a:buFontTx/>
                <a:buNone/>
              </a:pPr>
              <a:t>55</a:t>
            </a:fld>
            <a:endParaRPr lang="en-US" altLang="en-US" sz="1200">
              <a:solidFill>
                <a:srgbClr val="898989"/>
              </a:solidFill>
            </a:endParaRPr>
          </a:p>
        </p:txBody>
      </p:sp>
      <p:sp>
        <p:nvSpPr>
          <p:cNvPr id="7" name="Title 1">
            <a:extLst>
              <a:ext uri="{FF2B5EF4-FFF2-40B4-BE49-F238E27FC236}">
                <a16:creationId xmlns="" xmlns:a16="http://schemas.microsoft.com/office/drawing/2014/main" id="{4D740548-137A-4309-82EE-ED5B5979044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effectLst>
                  <a:outerShdw blurRad="38100" dist="38100" dir="2700000" algn="tl">
                    <a:srgbClr val="000000">
                      <a:alpha val="43137"/>
                    </a:srgbClr>
                  </a:outerShdw>
                </a:effectLst>
              </a:rPr>
              <a:t>Definition of Functional Dependency(CO3)</a:t>
            </a:r>
          </a:p>
        </p:txBody>
      </p:sp>
      <p:pic>
        <p:nvPicPr>
          <p:cNvPr id="58374" name="Picture 2" descr="E:\NIET\Project\xLogo11.png.pagespeed.ic.pydHLuCQEZ.png">
            <a:extLst>
              <a:ext uri="{FF2B5EF4-FFF2-40B4-BE49-F238E27FC236}">
                <a16:creationId xmlns="" xmlns:a16="http://schemas.microsoft.com/office/drawing/2014/main" id="{8F83F19A-A3B5-49E8-ACD2-0D83EA0910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Content Placeholder 2">
            <a:extLst>
              <a:ext uri="{FF2B5EF4-FFF2-40B4-BE49-F238E27FC236}">
                <a16:creationId xmlns="" xmlns:a16="http://schemas.microsoft.com/office/drawing/2014/main" id="{8E387754-172F-49FB-9F51-C1C693419492}"/>
              </a:ext>
            </a:extLst>
          </p:cNvPr>
          <p:cNvSpPr>
            <a:spLocks noGrp="1"/>
          </p:cNvSpPr>
          <p:nvPr>
            <p:ph idx="1"/>
          </p:nvPr>
        </p:nvSpPr>
        <p:spPr>
          <a:xfrm>
            <a:off x="533400" y="762000"/>
            <a:ext cx="8229600" cy="5486400"/>
          </a:xfrm>
        </p:spPr>
        <p:txBody>
          <a:bodyPr/>
          <a:lstStyle/>
          <a:p>
            <a:pPr algn="just" eaLnBrk="1" hangingPunct="1">
              <a:lnSpc>
                <a:spcPct val="90000"/>
              </a:lnSpc>
              <a:buFont typeface="Arial" panose="020B0604020202020204" pitchFamily="34" charset="0"/>
              <a:buNone/>
            </a:pPr>
            <a:r>
              <a:rPr lang="en-US" altLang="en-US" sz="2400">
                <a:cs typeface="Times New Roman" panose="02020603050405020304" pitchFamily="18" charset="0"/>
              </a:rPr>
              <a:t>    A functional dependency, denoted by X → Y, between two sets of attributes X and Y that are subsets of R specifies a constraint on the possible tuples that can form a relation state r of R. </a:t>
            </a:r>
          </a:p>
          <a:p>
            <a:pPr algn="just" eaLnBrk="1" hangingPunct="1">
              <a:lnSpc>
                <a:spcPct val="90000"/>
              </a:lnSpc>
              <a:buFont typeface="Arial" panose="020B0604020202020204" pitchFamily="34" charset="0"/>
              <a:buNone/>
            </a:pPr>
            <a:r>
              <a:rPr lang="en-US" altLang="en-US" sz="2400">
                <a:cs typeface="Times New Roman" panose="02020603050405020304" pitchFamily="18" charset="0"/>
              </a:rPr>
              <a:t>The constraint is that, for any two  tuples t1 and t2 in r that have t1[X] = t2[X], they must also have t1[Y] = t2[Y]. </a:t>
            </a:r>
          </a:p>
          <a:p>
            <a:pPr algn="just" eaLnBrk="1" hangingPunct="1">
              <a:lnSpc>
                <a:spcPct val="90000"/>
              </a:lnSpc>
              <a:buFont typeface="Arial" panose="020B0604020202020204" pitchFamily="34" charset="0"/>
              <a:buNone/>
            </a:pPr>
            <a:endParaRPr lang="en-US" altLang="en-US" sz="2400">
              <a:cs typeface="Times New Roman" panose="02020603050405020304" pitchFamily="18" charset="0"/>
            </a:endParaRPr>
          </a:p>
          <a:p>
            <a:pPr algn="just" eaLnBrk="1" hangingPunct="1">
              <a:lnSpc>
                <a:spcPct val="90000"/>
              </a:lnSpc>
              <a:buFont typeface="Arial" panose="020B0604020202020204" pitchFamily="34" charset="0"/>
              <a:buNone/>
            </a:pPr>
            <a:r>
              <a:rPr lang="en-US" altLang="en-US" sz="2400">
                <a:cs typeface="Times New Roman" panose="02020603050405020304" pitchFamily="18" charset="0"/>
              </a:rPr>
              <a:t>This means that the values of the </a:t>
            </a:r>
            <a:r>
              <a:rPr lang="en-US" altLang="en-US" sz="2400" b="1">
                <a:cs typeface="Times New Roman" panose="02020603050405020304" pitchFamily="18" charset="0"/>
              </a:rPr>
              <a:t>Y component of a tuple </a:t>
            </a:r>
            <a:r>
              <a:rPr lang="en-US" altLang="en-US" sz="2400">
                <a:cs typeface="Times New Roman" panose="02020603050405020304" pitchFamily="18" charset="0"/>
              </a:rPr>
              <a:t>in r depend on, or are determined by, </a:t>
            </a:r>
            <a:r>
              <a:rPr lang="en-US" altLang="en-US" sz="2400" b="1">
                <a:cs typeface="Times New Roman" panose="02020603050405020304" pitchFamily="18" charset="0"/>
              </a:rPr>
              <a:t>the values of the X component</a:t>
            </a:r>
            <a:r>
              <a:rPr lang="en-US" altLang="en-US" sz="2400">
                <a:cs typeface="Times New Roman" panose="02020603050405020304" pitchFamily="18" charset="0"/>
              </a:rPr>
              <a:t>; </a:t>
            </a:r>
          </a:p>
          <a:p>
            <a:pPr algn="just" eaLnBrk="1" hangingPunct="1">
              <a:lnSpc>
                <a:spcPct val="90000"/>
              </a:lnSpc>
              <a:buFont typeface="Arial" panose="020B0604020202020204" pitchFamily="34" charset="0"/>
              <a:buNone/>
            </a:pPr>
            <a:endParaRPr lang="en-US" altLang="en-US" sz="2400">
              <a:cs typeface="Times New Roman" panose="02020603050405020304" pitchFamily="18" charset="0"/>
            </a:endParaRPr>
          </a:p>
          <a:p>
            <a:pPr algn="just" eaLnBrk="1" hangingPunct="1">
              <a:lnSpc>
                <a:spcPct val="90000"/>
              </a:lnSpc>
              <a:buFont typeface="Arial" panose="020B0604020202020204" pitchFamily="34" charset="0"/>
              <a:buNone/>
            </a:pPr>
            <a:r>
              <a:rPr lang="en-US" altLang="en-US" sz="2400">
                <a:cs typeface="Times New Roman" panose="02020603050405020304" pitchFamily="18" charset="0"/>
              </a:rPr>
              <a:t>Alternatively, the values of the </a:t>
            </a:r>
            <a:r>
              <a:rPr lang="en-US" altLang="en-US" sz="2400" b="1">
                <a:solidFill>
                  <a:srgbClr val="C00000"/>
                </a:solidFill>
                <a:cs typeface="Times New Roman" panose="02020603050405020304" pitchFamily="18" charset="0"/>
              </a:rPr>
              <a:t>X Component </a:t>
            </a:r>
            <a:r>
              <a:rPr lang="en-US" altLang="en-US" sz="2400">
                <a:cs typeface="Times New Roman" panose="02020603050405020304" pitchFamily="18" charset="0"/>
              </a:rPr>
              <a:t>of a tuple uniquely (or functionally) determine the values of the </a:t>
            </a:r>
            <a:r>
              <a:rPr lang="en-US" altLang="en-US" sz="2400" b="1">
                <a:solidFill>
                  <a:srgbClr val="C00000"/>
                </a:solidFill>
                <a:cs typeface="Times New Roman" panose="02020603050405020304" pitchFamily="18" charset="0"/>
              </a:rPr>
              <a:t>Y component</a:t>
            </a:r>
            <a:r>
              <a:rPr lang="en-US" altLang="en-US" sz="2400">
                <a:cs typeface="Times New Roman" panose="02020603050405020304" pitchFamily="18" charset="0"/>
              </a:rPr>
              <a:t>. We also say that there is a functional dependency from X to Y, or that Y is functionally dependent on X. </a:t>
            </a:r>
            <a:endParaRPr lang="en-US" altLang="en-US" sz="2400" b="1">
              <a:cs typeface="Times New Roman" panose="02020603050405020304" pitchFamily="18" charset="0"/>
            </a:endParaRPr>
          </a:p>
        </p:txBody>
      </p:sp>
      <p:pic>
        <p:nvPicPr>
          <p:cNvPr id="58376" name="Picture 7">
            <a:extLst>
              <a:ext uri="{FF2B5EF4-FFF2-40B4-BE49-F238E27FC236}">
                <a16:creationId xmlns="" xmlns:a16="http://schemas.microsoft.com/office/drawing/2014/main" id="{FF7B0A26-BB47-45D0-8A31-D87FD9DBFD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11">
                                            <p:txEl>
                                              <p:pRg st="0" end="0"/>
                                            </p:txEl>
                                          </p:spTgt>
                                        </p:tgtEl>
                                        <p:attrNameLst>
                                          <p:attrName>style.visibility</p:attrName>
                                        </p:attrNameLst>
                                      </p:cBhvr>
                                      <p:to>
                                        <p:strVal val="visible"/>
                                      </p:to>
                                    </p:set>
                                    <p:anim calcmode="lin" valueType="num">
                                      <p:cBhvr additive="base">
                                        <p:cTn id="7" dur="500" fill="hold"/>
                                        <p:tgtEl>
                                          <p:spTgt spid="471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7111">
                                            <p:txEl>
                                              <p:pRg st="1" end="1"/>
                                            </p:txEl>
                                          </p:spTgt>
                                        </p:tgtEl>
                                        <p:attrNameLst>
                                          <p:attrName>style.visibility</p:attrName>
                                        </p:attrNameLst>
                                      </p:cBhvr>
                                      <p:to>
                                        <p:strVal val="visible"/>
                                      </p:to>
                                    </p:set>
                                    <p:anim calcmode="lin" valueType="num">
                                      <p:cBhvr additive="base">
                                        <p:cTn id="13" dur="500" fill="hold"/>
                                        <p:tgtEl>
                                          <p:spTgt spid="471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7111">
                                            <p:txEl>
                                              <p:pRg st="3" end="3"/>
                                            </p:txEl>
                                          </p:spTgt>
                                        </p:tgtEl>
                                        <p:attrNameLst>
                                          <p:attrName>style.visibility</p:attrName>
                                        </p:attrNameLst>
                                      </p:cBhvr>
                                      <p:to>
                                        <p:strVal val="visible"/>
                                      </p:to>
                                    </p:set>
                                    <p:anim calcmode="lin" valueType="num">
                                      <p:cBhvr additive="base">
                                        <p:cTn id="19" dur="500" fill="hold"/>
                                        <p:tgtEl>
                                          <p:spTgt spid="471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7111">
                                            <p:txEl>
                                              <p:pRg st="5" end="5"/>
                                            </p:txEl>
                                          </p:spTgt>
                                        </p:tgtEl>
                                        <p:attrNameLst>
                                          <p:attrName>style.visibility</p:attrName>
                                        </p:attrNameLst>
                                      </p:cBhvr>
                                      <p:to>
                                        <p:strVal val="visible"/>
                                      </p:to>
                                    </p:set>
                                    <p:anim calcmode="lin" valueType="num">
                                      <p:cBhvr additive="base">
                                        <p:cTn id="25" dur="500" fill="hold"/>
                                        <p:tgtEl>
                                          <p:spTgt spid="471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E2894CF-FACE-4E91-AF09-45DBD271452A}"/>
              </a:ext>
            </a:extLst>
          </p:cNvPr>
          <p:cNvSpPr>
            <a:spLocks noGrp="1"/>
          </p:cNvSpPr>
          <p:nvPr>
            <p:ph type="dt" sz="quarter" idx="10"/>
          </p:nvPr>
        </p:nvSpPr>
        <p:spPr/>
        <p:txBody>
          <a:bodyPr/>
          <a:lstStyle/>
          <a:p>
            <a:pPr>
              <a:defRPr/>
            </a:pPr>
            <a:fld id="{468098BB-6865-4DA3-BD40-231AF2C3BC66}" type="datetime1">
              <a:rPr lang="en-US" smtClean="0"/>
              <a:t>10/12/2023</a:t>
            </a:fld>
            <a:endParaRPr lang="en-US"/>
          </a:p>
        </p:txBody>
      </p:sp>
      <p:sp>
        <p:nvSpPr>
          <p:cNvPr id="5" name="Footer Placeholder 4">
            <a:extLst>
              <a:ext uri="{FF2B5EF4-FFF2-40B4-BE49-F238E27FC236}">
                <a16:creationId xmlns="" xmlns:a16="http://schemas.microsoft.com/office/drawing/2014/main" id="{A2C7A59B-3581-4B26-830C-B88EABE1F4FE}"/>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59396" name="Slide Number Placeholder 5">
            <a:extLst>
              <a:ext uri="{FF2B5EF4-FFF2-40B4-BE49-F238E27FC236}">
                <a16:creationId xmlns="" xmlns:a16="http://schemas.microsoft.com/office/drawing/2014/main" id="{2CB72D9E-42B0-4325-A7A4-1C9C207745C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2A5D984-78DD-4235-8EAB-885A3D6AD746}" type="slidenum">
              <a:rPr lang="en-US" altLang="en-US" sz="1200" smtClean="0">
                <a:solidFill>
                  <a:srgbClr val="898989"/>
                </a:solidFill>
              </a:rPr>
              <a:pPr>
                <a:spcBef>
                  <a:spcPct val="0"/>
                </a:spcBef>
                <a:buFontTx/>
                <a:buNone/>
              </a:pPr>
              <a:t>56</a:t>
            </a:fld>
            <a:endParaRPr lang="en-US" altLang="en-US" sz="1200">
              <a:solidFill>
                <a:srgbClr val="898989"/>
              </a:solidFill>
            </a:endParaRPr>
          </a:p>
        </p:txBody>
      </p:sp>
      <p:sp>
        <p:nvSpPr>
          <p:cNvPr id="7" name="Title 1">
            <a:extLst>
              <a:ext uri="{FF2B5EF4-FFF2-40B4-BE49-F238E27FC236}">
                <a16:creationId xmlns="" xmlns:a16="http://schemas.microsoft.com/office/drawing/2014/main" id="{9B856C5A-6EBD-4132-A3C8-7F24273E3B8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solidFill>
                  <a:srgbClr val="C00000"/>
                </a:solidFill>
                <a:effectLst>
                  <a:outerShdw blurRad="38100" dist="38100" dir="2700000" algn="tl">
                    <a:srgbClr val="000000">
                      <a:alpha val="43137"/>
                    </a:srgbClr>
                  </a:outerShdw>
                </a:effectLst>
              </a:rPr>
              <a:t>FD on Key and Non key Attribute(CO3) </a:t>
            </a:r>
          </a:p>
        </p:txBody>
      </p:sp>
      <p:pic>
        <p:nvPicPr>
          <p:cNvPr id="59398" name="Picture 2" descr="E:\NIET\Project\xLogo11.png.pagespeed.ic.pydHLuCQEZ.png">
            <a:extLst>
              <a:ext uri="{FF2B5EF4-FFF2-40B4-BE49-F238E27FC236}">
                <a16:creationId xmlns="" xmlns:a16="http://schemas.microsoft.com/office/drawing/2014/main" id="{C85742CC-FE30-4AFC-86E4-E893B83D6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Content Placeholder 2">
            <a:extLst>
              <a:ext uri="{FF2B5EF4-FFF2-40B4-BE49-F238E27FC236}">
                <a16:creationId xmlns="" xmlns:a16="http://schemas.microsoft.com/office/drawing/2014/main" id="{F8ED5CF9-10D6-4C90-B763-317C8BF1DC8D}"/>
              </a:ext>
            </a:extLst>
          </p:cNvPr>
          <p:cNvSpPr>
            <a:spLocks noGrp="1"/>
          </p:cNvSpPr>
          <p:nvPr>
            <p:ph idx="1"/>
          </p:nvPr>
        </p:nvSpPr>
        <p:spPr>
          <a:xfrm>
            <a:off x="228600" y="762000"/>
            <a:ext cx="8686800" cy="5638800"/>
          </a:xfrm>
        </p:spPr>
        <p:txBody>
          <a:bodyPr/>
          <a:lstStyle/>
          <a:p>
            <a:pPr algn="just" eaLnBrk="1" hangingPunct="1">
              <a:buFont typeface="Arial" panose="020B0604020202020204" pitchFamily="34" charset="0"/>
              <a:buNone/>
            </a:pPr>
            <a:r>
              <a:rPr lang="en-US" altLang="en-US" sz="2400"/>
              <a:t>Functional dependency exists between the primary key and non-key attribute within a table.</a:t>
            </a:r>
            <a:endParaRPr lang="en-US" altLang="en-US" sz="2400" b="1">
              <a:solidFill>
                <a:srgbClr val="C00000"/>
              </a:solidFill>
            </a:endParaRPr>
          </a:p>
          <a:p>
            <a:pPr algn="just" eaLnBrk="1" hangingPunct="1">
              <a:buFont typeface="Arial" panose="020B0604020202020204" pitchFamily="34" charset="0"/>
              <a:buNone/>
            </a:pPr>
            <a:r>
              <a:rPr lang="en-US" altLang="en-US" sz="2400" b="1">
                <a:solidFill>
                  <a:srgbClr val="C00000"/>
                </a:solidFill>
              </a:rPr>
              <a:t>FD on Non Key Attribute </a:t>
            </a:r>
          </a:p>
          <a:p>
            <a:pPr algn="just" eaLnBrk="1" hangingPunct="1">
              <a:buFont typeface="Arial" panose="020B0604020202020204" pitchFamily="34" charset="0"/>
              <a:buNone/>
            </a:pPr>
            <a:r>
              <a:rPr lang="en-US" altLang="en-US" sz="2400"/>
              <a:t>Thus, X functionally determines Y in a relation schema R if, and only if, whenever two tuples of r(R) agree on their X-value, they must necessarily agree on their Y-value.</a:t>
            </a:r>
          </a:p>
          <a:p>
            <a:pPr algn="just" eaLnBrk="1" hangingPunct="1">
              <a:buFont typeface="Arial" panose="020B0604020202020204" pitchFamily="34" charset="0"/>
              <a:buNone/>
            </a:pPr>
            <a:r>
              <a:rPr lang="en-US" altLang="en-US" sz="2400" b="1">
                <a:solidFill>
                  <a:srgbClr val="C00000"/>
                </a:solidFill>
              </a:rPr>
              <a:t>FD on Key Attribute </a:t>
            </a:r>
          </a:p>
          <a:p>
            <a:pPr algn="just" eaLnBrk="1" hangingPunct="1">
              <a:buFont typeface="Wingdings" panose="05000000000000000000" pitchFamily="2" charset="2"/>
              <a:buChar char="v"/>
            </a:pPr>
            <a:r>
              <a:rPr lang="en-US" altLang="en-US" sz="2400"/>
              <a:t> If a constraint on R states that there cannot be more than one tuple with a given X-value in any relation instance r(R)—that is, X is a candidate key of R—this implies that X → Y for any subset of attributes Y of R (because the key constraint implies that no two tuples in any legal state r(R) will have the same value of X). If X is a candidate key of R, then X → R.</a:t>
            </a:r>
          </a:p>
          <a:p>
            <a:pPr algn="just" eaLnBrk="1" hangingPunct="1">
              <a:buFont typeface="Wingdings" panose="05000000000000000000" pitchFamily="2" charset="2"/>
              <a:buChar char="v"/>
            </a:pPr>
            <a:r>
              <a:rPr lang="en-US" altLang="en-US" sz="2400"/>
              <a:t> If X → Y in R, this does not say whether or not Y → X in R.</a:t>
            </a:r>
            <a:endParaRPr lang="en-US" altLang="en-US" sz="2200"/>
          </a:p>
        </p:txBody>
      </p:sp>
      <p:pic>
        <p:nvPicPr>
          <p:cNvPr id="59400" name="Picture 7">
            <a:extLst>
              <a:ext uri="{FF2B5EF4-FFF2-40B4-BE49-F238E27FC236}">
                <a16:creationId xmlns="" xmlns:a16="http://schemas.microsoft.com/office/drawing/2014/main" id="{1BAE3D45-E9EB-4680-B7D5-8460D41241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159">
                                            <p:txEl>
                                              <p:pRg st="1" end="1"/>
                                            </p:txEl>
                                          </p:spTgt>
                                        </p:tgtEl>
                                        <p:attrNameLst>
                                          <p:attrName>style.visibility</p:attrName>
                                        </p:attrNameLst>
                                      </p:cBhvr>
                                      <p:to>
                                        <p:strVal val="visible"/>
                                      </p:to>
                                    </p:set>
                                    <p:anim calcmode="lin" valueType="num">
                                      <p:cBhvr additive="base">
                                        <p:cTn id="7" dur="500" fill="hold"/>
                                        <p:tgtEl>
                                          <p:spTgt spid="491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9">
                                            <p:txEl>
                                              <p:pRg st="2" end="2"/>
                                            </p:txEl>
                                          </p:spTgt>
                                        </p:tgtEl>
                                        <p:attrNameLst>
                                          <p:attrName>style.visibility</p:attrName>
                                        </p:attrNameLst>
                                      </p:cBhvr>
                                      <p:to>
                                        <p:strVal val="visible"/>
                                      </p:to>
                                    </p:set>
                                    <p:anim calcmode="lin" valueType="num">
                                      <p:cBhvr additive="base">
                                        <p:cTn id="11" dur="500" fill="hold"/>
                                        <p:tgtEl>
                                          <p:spTgt spid="4915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9159">
                                            <p:txEl>
                                              <p:pRg st="3" end="3"/>
                                            </p:txEl>
                                          </p:spTgt>
                                        </p:tgtEl>
                                        <p:attrNameLst>
                                          <p:attrName>style.visibility</p:attrName>
                                        </p:attrNameLst>
                                      </p:cBhvr>
                                      <p:to>
                                        <p:strVal val="visible"/>
                                      </p:to>
                                    </p:set>
                                    <p:anim calcmode="lin" valueType="num">
                                      <p:cBhvr additive="base">
                                        <p:cTn id="17" dur="500" fill="hold"/>
                                        <p:tgtEl>
                                          <p:spTgt spid="4915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15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9159">
                                            <p:txEl>
                                              <p:pRg st="4" end="4"/>
                                            </p:txEl>
                                          </p:spTgt>
                                        </p:tgtEl>
                                        <p:attrNameLst>
                                          <p:attrName>style.visibility</p:attrName>
                                        </p:attrNameLst>
                                      </p:cBhvr>
                                      <p:to>
                                        <p:strVal val="visible"/>
                                      </p:to>
                                    </p:set>
                                    <p:anim calcmode="lin" valueType="num">
                                      <p:cBhvr additive="base">
                                        <p:cTn id="21" dur="500" fill="hold"/>
                                        <p:tgtEl>
                                          <p:spTgt spid="4915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91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9159">
                                            <p:txEl>
                                              <p:pRg st="5" end="5"/>
                                            </p:txEl>
                                          </p:spTgt>
                                        </p:tgtEl>
                                        <p:attrNameLst>
                                          <p:attrName>style.visibility</p:attrName>
                                        </p:attrNameLst>
                                      </p:cBhvr>
                                      <p:to>
                                        <p:strVal val="visible"/>
                                      </p:to>
                                    </p:set>
                                    <p:anim calcmode="lin" valueType="num">
                                      <p:cBhvr additive="base">
                                        <p:cTn id="27" dur="500" fill="hold"/>
                                        <p:tgtEl>
                                          <p:spTgt spid="4915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1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69E418D-A053-489A-AA62-A9BA966134C4}"/>
              </a:ext>
            </a:extLst>
          </p:cNvPr>
          <p:cNvSpPr>
            <a:spLocks noGrp="1"/>
          </p:cNvSpPr>
          <p:nvPr>
            <p:ph type="dt" sz="quarter" idx="10"/>
          </p:nvPr>
        </p:nvSpPr>
        <p:spPr/>
        <p:txBody>
          <a:bodyPr/>
          <a:lstStyle/>
          <a:p>
            <a:pPr>
              <a:defRPr/>
            </a:pPr>
            <a:fld id="{4DC85839-850C-4C7F-9E6D-E88388CF1970}" type="datetime1">
              <a:rPr lang="en-US" smtClean="0"/>
              <a:t>10/12/2023</a:t>
            </a:fld>
            <a:endParaRPr lang="en-US"/>
          </a:p>
        </p:txBody>
      </p:sp>
      <p:sp>
        <p:nvSpPr>
          <p:cNvPr id="5" name="Footer Placeholder 4">
            <a:extLst>
              <a:ext uri="{FF2B5EF4-FFF2-40B4-BE49-F238E27FC236}">
                <a16:creationId xmlns="" xmlns:a16="http://schemas.microsoft.com/office/drawing/2014/main" id="{38076A01-7E7E-428A-BED6-9E2591DECFBE}"/>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60420" name="Slide Number Placeholder 5">
            <a:extLst>
              <a:ext uri="{FF2B5EF4-FFF2-40B4-BE49-F238E27FC236}">
                <a16:creationId xmlns="" xmlns:a16="http://schemas.microsoft.com/office/drawing/2014/main" id="{D3BEA075-E53B-498C-8685-DE2162D6960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C7BAF95-0E03-4EB9-A7EF-77436D90D0C9}" type="slidenum">
              <a:rPr lang="en-US" altLang="en-US" sz="1200" smtClean="0">
                <a:solidFill>
                  <a:srgbClr val="898989"/>
                </a:solidFill>
              </a:rPr>
              <a:pPr>
                <a:spcBef>
                  <a:spcPct val="0"/>
                </a:spcBef>
                <a:buFontTx/>
                <a:buNone/>
              </a:pPr>
              <a:t>57</a:t>
            </a:fld>
            <a:endParaRPr lang="en-US" altLang="en-US" sz="1200">
              <a:solidFill>
                <a:srgbClr val="898989"/>
              </a:solidFill>
            </a:endParaRPr>
          </a:p>
        </p:txBody>
      </p:sp>
      <p:sp>
        <p:nvSpPr>
          <p:cNvPr id="7" name="Title 1">
            <a:extLst>
              <a:ext uri="{FF2B5EF4-FFF2-40B4-BE49-F238E27FC236}">
                <a16:creationId xmlns="" xmlns:a16="http://schemas.microsoft.com/office/drawing/2014/main" id="{F995435D-F5CA-4605-BBDE-40742E3F200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Example </a:t>
            </a:r>
          </a:p>
        </p:txBody>
      </p:sp>
      <p:pic>
        <p:nvPicPr>
          <p:cNvPr id="60422" name="Picture 2" descr="E:\NIET\Project\xLogo11.png.pagespeed.ic.pydHLuCQEZ.png">
            <a:extLst>
              <a:ext uri="{FF2B5EF4-FFF2-40B4-BE49-F238E27FC236}">
                <a16:creationId xmlns="" xmlns:a16="http://schemas.microsoft.com/office/drawing/2014/main" id="{CA74F098-DB9E-47D1-9172-AD3BCF7BE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7">
            <a:extLst>
              <a:ext uri="{FF2B5EF4-FFF2-40B4-BE49-F238E27FC236}">
                <a16:creationId xmlns="" xmlns:a16="http://schemas.microsoft.com/office/drawing/2014/main" id="{A561FCC5-4FA1-4725-BCA1-54D7CD86031E}"/>
              </a:ext>
            </a:extLst>
          </p:cNvPr>
          <p:cNvGraphicFramePr>
            <a:graphicFrameLocks noGrp="1"/>
          </p:cNvGraphicFramePr>
          <p:nvPr>
            <p:ph idx="1"/>
          </p:nvPr>
        </p:nvGraphicFramePr>
        <p:xfrm>
          <a:off x="1905000" y="1143000"/>
          <a:ext cx="5105400" cy="2925792"/>
        </p:xfrm>
        <a:graphic>
          <a:graphicData uri="http://schemas.openxmlformats.org/drawingml/2006/table">
            <a:tbl>
              <a:tblPr firstRow="1" bandRow="1">
                <a:tableStyleId>{5C22544A-7EE6-4342-B048-85BDC9FD1C3A}</a:tableStyleId>
              </a:tblPr>
              <a:tblGrid>
                <a:gridCol w="1701800">
                  <a:extLst>
                    <a:ext uri="{9D8B030D-6E8A-4147-A177-3AD203B41FA5}">
                      <a16:colId xmlns="" xmlns:a16="http://schemas.microsoft.com/office/drawing/2014/main" val="20000"/>
                    </a:ext>
                  </a:extLst>
                </a:gridCol>
                <a:gridCol w="1701800">
                  <a:extLst>
                    <a:ext uri="{9D8B030D-6E8A-4147-A177-3AD203B41FA5}">
                      <a16:colId xmlns="" xmlns:a16="http://schemas.microsoft.com/office/drawing/2014/main" val="20001"/>
                    </a:ext>
                  </a:extLst>
                </a:gridCol>
                <a:gridCol w="1701800">
                  <a:extLst>
                    <a:ext uri="{9D8B030D-6E8A-4147-A177-3AD203B41FA5}">
                      <a16:colId xmlns="" xmlns:a16="http://schemas.microsoft.com/office/drawing/2014/main" val="20002"/>
                    </a:ext>
                  </a:extLst>
                </a:gridCol>
              </a:tblGrid>
              <a:tr h="365720">
                <a:tc>
                  <a:txBody>
                    <a:bodyPr/>
                    <a:lstStyle/>
                    <a:p>
                      <a:r>
                        <a:rPr lang="en-US" sz="1800" dirty="0" err="1"/>
                        <a:t>Rollno</a:t>
                      </a:r>
                      <a:endParaRPr lang="en-US" sz="1800" dirty="0"/>
                    </a:p>
                  </a:txBody>
                  <a:tcPr marT="45702" marB="45702"/>
                </a:tc>
                <a:tc>
                  <a:txBody>
                    <a:bodyPr/>
                    <a:lstStyle/>
                    <a:p>
                      <a:r>
                        <a:rPr lang="en-US" sz="1800" dirty="0"/>
                        <a:t>Name</a:t>
                      </a:r>
                    </a:p>
                  </a:txBody>
                  <a:tcPr marT="45702" marB="45702"/>
                </a:tc>
                <a:tc>
                  <a:txBody>
                    <a:bodyPr/>
                    <a:lstStyle/>
                    <a:p>
                      <a:r>
                        <a:rPr lang="en-US" sz="1800" dirty="0"/>
                        <a:t>Marks</a:t>
                      </a:r>
                    </a:p>
                  </a:txBody>
                  <a:tcPr marT="45702" marB="45702"/>
                </a:tc>
                <a:extLst>
                  <a:ext uri="{0D108BD9-81ED-4DB2-BD59-A6C34878D82A}">
                    <a16:rowId xmlns="" xmlns:a16="http://schemas.microsoft.com/office/drawing/2014/main" val="10000"/>
                  </a:ext>
                </a:extLst>
              </a:tr>
              <a:tr h="365720">
                <a:tc>
                  <a:txBody>
                    <a:bodyPr/>
                    <a:lstStyle/>
                    <a:p>
                      <a:r>
                        <a:rPr lang="en-US" sz="1800" dirty="0"/>
                        <a:t>1</a:t>
                      </a:r>
                    </a:p>
                  </a:txBody>
                  <a:tcPr marT="45702" marB="45702"/>
                </a:tc>
                <a:tc>
                  <a:txBody>
                    <a:bodyPr/>
                    <a:lstStyle/>
                    <a:p>
                      <a:r>
                        <a:rPr lang="en-US" sz="1800" dirty="0"/>
                        <a:t>A</a:t>
                      </a:r>
                    </a:p>
                  </a:txBody>
                  <a:tcPr marT="45702" marB="45702"/>
                </a:tc>
                <a:tc>
                  <a:txBody>
                    <a:bodyPr/>
                    <a:lstStyle/>
                    <a:p>
                      <a:r>
                        <a:rPr lang="en-US" sz="1800" dirty="0"/>
                        <a:t>10</a:t>
                      </a:r>
                    </a:p>
                  </a:txBody>
                  <a:tcPr marT="45702" marB="45702"/>
                </a:tc>
                <a:extLst>
                  <a:ext uri="{0D108BD9-81ED-4DB2-BD59-A6C34878D82A}">
                    <a16:rowId xmlns="" xmlns:a16="http://schemas.microsoft.com/office/drawing/2014/main" val="10001"/>
                  </a:ext>
                </a:extLst>
              </a:tr>
              <a:tr h="365720">
                <a:tc>
                  <a:txBody>
                    <a:bodyPr/>
                    <a:lstStyle/>
                    <a:p>
                      <a:r>
                        <a:rPr lang="en-US" sz="1800" dirty="0"/>
                        <a:t>2</a:t>
                      </a:r>
                    </a:p>
                  </a:txBody>
                  <a:tcPr marT="45702" marB="45702"/>
                </a:tc>
                <a:tc>
                  <a:txBody>
                    <a:bodyPr/>
                    <a:lstStyle/>
                    <a:p>
                      <a:r>
                        <a:rPr lang="en-US" sz="1800" dirty="0"/>
                        <a:t>B</a:t>
                      </a:r>
                    </a:p>
                  </a:txBody>
                  <a:tcPr marT="45702" marB="45702"/>
                </a:tc>
                <a:tc>
                  <a:txBody>
                    <a:bodyPr/>
                    <a:lstStyle/>
                    <a:p>
                      <a:r>
                        <a:rPr lang="en-US" sz="1800" dirty="0"/>
                        <a:t>20</a:t>
                      </a:r>
                    </a:p>
                  </a:txBody>
                  <a:tcPr marT="45702" marB="45702"/>
                </a:tc>
                <a:extLst>
                  <a:ext uri="{0D108BD9-81ED-4DB2-BD59-A6C34878D82A}">
                    <a16:rowId xmlns="" xmlns:a16="http://schemas.microsoft.com/office/drawing/2014/main" val="10002"/>
                  </a:ext>
                </a:extLst>
              </a:tr>
              <a:tr h="365720">
                <a:tc>
                  <a:txBody>
                    <a:bodyPr/>
                    <a:lstStyle/>
                    <a:p>
                      <a:r>
                        <a:rPr lang="en-US" sz="1800" dirty="0"/>
                        <a:t>1</a:t>
                      </a:r>
                    </a:p>
                  </a:txBody>
                  <a:tcPr marT="45702" marB="45702"/>
                </a:tc>
                <a:tc>
                  <a:txBody>
                    <a:bodyPr/>
                    <a:lstStyle/>
                    <a:p>
                      <a:r>
                        <a:rPr lang="en-US" sz="1800" dirty="0"/>
                        <a:t>A</a:t>
                      </a:r>
                    </a:p>
                  </a:txBody>
                  <a:tcPr marT="45702" marB="45702"/>
                </a:tc>
                <a:tc>
                  <a:txBody>
                    <a:bodyPr/>
                    <a:lstStyle/>
                    <a:p>
                      <a:r>
                        <a:rPr lang="en-US" sz="1800" dirty="0"/>
                        <a:t>10</a:t>
                      </a:r>
                    </a:p>
                  </a:txBody>
                  <a:tcPr marT="45702" marB="45702"/>
                </a:tc>
                <a:extLst>
                  <a:ext uri="{0D108BD9-81ED-4DB2-BD59-A6C34878D82A}">
                    <a16:rowId xmlns="" xmlns:a16="http://schemas.microsoft.com/office/drawing/2014/main" val="10003"/>
                  </a:ext>
                </a:extLst>
              </a:tr>
              <a:tr h="365720">
                <a:tc>
                  <a:txBody>
                    <a:bodyPr/>
                    <a:lstStyle/>
                    <a:p>
                      <a:r>
                        <a:rPr lang="en-US" sz="1800" dirty="0"/>
                        <a:t>4</a:t>
                      </a:r>
                    </a:p>
                  </a:txBody>
                  <a:tcPr marT="45702" marB="45702"/>
                </a:tc>
                <a:tc>
                  <a:txBody>
                    <a:bodyPr/>
                    <a:lstStyle/>
                    <a:p>
                      <a:r>
                        <a:rPr lang="en-US" sz="1800" dirty="0"/>
                        <a:t>B</a:t>
                      </a:r>
                    </a:p>
                  </a:txBody>
                  <a:tcPr marT="45702" marB="45702"/>
                </a:tc>
                <a:tc>
                  <a:txBody>
                    <a:bodyPr/>
                    <a:lstStyle/>
                    <a:p>
                      <a:r>
                        <a:rPr lang="en-US" sz="1800" dirty="0"/>
                        <a:t>20</a:t>
                      </a:r>
                    </a:p>
                  </a:txBody>
                  <a:tcPr marT="45702" marB="45702"/>
                </a:tc>
                <a:extLst>
                  <a:ext uri="{0D108BD9-81ED-4DB2-BD59-A6C34878D82A}">
                    <a16:rowId xmlns="" xmlns:a16="http://schemas.microsoft.com/office/drawing/2014/main" val="10004"/>
                  </a:ext>
                </a:extLst>
              </a:tr>
              <a:tr h="365720">
                <a:tc>
                  <a:txBody>
                    <a:bodyPr/>
                    <a:lstStyle/>
                    <a:p>
                      <a:r>
                        <a:rPr lang="en-US" sz="1800" dirty="0"/>
                        <a:t>5</a:t>
                      </a:r>
                    </a:p>
                  </a:txBody>
                  <a:tcPr marT="45702" marB="45702"/>
                </a:tc>
                <a:tc>
                  <a:txBody>
                    <a:bodyPr/>
                    <a:lstStyle/>
                    <a:p>
                      <a:r>
                        <a:rPr lang="en-US" sz="1800" dirty="0"/>
                        <a:t>C</a:t>
                      </a:r>
                    </a:p>
                  </a:txBody>
                  <a:tcPr marT="45702" marB="45702"/>
                </a:tc>
                <a:tc>
                  <a:txBody>
                    <a:bodyPr/>
                    <a:lstStyle/>
                    <a:p>
                      <a:r>
                        <a:rPr lang="en-US" sz="1800" dirty="0"/>
                        <a:t>30</a:t>
                      </a:r>
                    </a:p>
                  </a:txBody>
                  <a:tcPr marT="45702" marB="45702"/>
                </a:tc>
                <a:extLst>
                  <a:ext uri="{0D108BD9-81ED-4DB2-BD59-A6C34878D82A}">
                    <a16:rowId xmlns="" xmlns:a16="http://schemas.microsoft.com/office/drawing/2014/main" val="10005"/>
                  </a:ext>
                </a:extLst>
              </a:tr>
              <a:tr h="365720">
                <a:tc>
                  <a:txBody>
                    <a:bodyPr/>
                    <a:lstStyle/>
                    <a:p>
                      <a:r>
                        <a:rPr lang="en-US" sz="1800" dirty="0"/>
                        <a:t>6</a:t>
                      </a:r>
                    </a:p>
                  </a:txBody>
                  <a:tcPr marT="45702" marB="45702"/>
                </a:tc>
                <a:tc>
                  <a:txBody>
                    <a:bodyPr/>
                    <a:lstStyle/>
                    <a:p>
                      <a:r>
                        <a:rPr lang="en-US" sz="1800" dirty="0"/>
                        <a:t>D</a:t>
                      </a:r>
                    </a:p>
                  </a:txBody>
                  <a:tcPr marT="45702" marB="45702"/>
                </a:tc>
                <a:tc>
                  <a:txBody>
                    <a:bodyPr/>
                    <a:lstStyle/>
                    <a:p>
                      <a:r>
                        <a:rPr lang="en-US" sz="1800" dirty="0"/>
                        <a:t>30</a:t>
                      </a:r>
                    </a:p>
                  </a:txBody>
                  <a:tcPr marT="45702" marB="45702"/>
                </a:tc>
                <a:extLst>
                  <a:ext uri="{0D108BD9-81ED-4DB2-BD59-A6C34878D82A}">
                    <a16:rowId xmlns="" xmlns:a16="http://schemas.microsoft.com/office/drawing/2014/main" val="10006"/>
                  </a:ext>
                </a:extLst>
              </a:tr>
              <a:tr h="365720">
                <a:tc>
                  <a:txBody>
                    <a:bodyPr/>
                    <a:lstStyle/>
                    <a:p>
                      <a:endParaRPr lang="en-US" sz="1800" dirty="0"/>
                    </a:p>
                  </a:txBody>
                  <a:tcPr marT="45702" marB="45702"/>
                </a:tc>
                <a:tc>
                  <a:txBody>
                    <a:bodyPr/>
                    <a:lstStyle/>
                    <a:p>
                      <a:endParaRPr lang="en-US" sz="1800" dirty="0"/>
                    </a:p>
                  </a:txBody>
                  <a:tcPr marT="45702" marB="45702"/>
                </a:tc>
                <a:tc>
                  <a:txBody>
                    <a:bodyPr/>
                    <a:lstStyle/>
                    <a:p>
                      <a:endParaRPr lang="en-US" sz="1800" dirty="0"/>
                    </a:p>
                  </a:txBody>
                  <a:tcPr marT="45702" marB="45702"/>
                </a:tc>
                <a:extLst>
                  <a:ext uri="{0D108BD9-81ED-4DB2-BD59-A6C34878D82A}">
                    <a16:rowId xmlns="" xmlns:a16="http://schemas.microsoft.com/office/drawing/2014/main" val="10007"/>
                  </a:ext>
                </a:extLst>
              </a:tr>
            </a:tbl>
          </a:graphicData>
        </a:graphic>
      </p:graphicFrame>
      <p:pic>
        <p:nvPicPr>
          <p:cNvPr id="60461" name="Picture 8">
            <a:extLst>
              <a:ext uri="{FF2B5EF4-FFF2-40B4-BE49-F238E27FC236}">
                <a16:creationId xmlns="" xmlns:a16="http://schemas.microsoft.com/office/drawing/2014/main" id="{5B135665-C6B0-4D8E-9B77-D230BD9367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35E26AE-8AD6-4931-ADD3-584EB01B066F}"/>
              </a:ext>
            </a:extLst>
          </p:cNvPr>
          <p:cNvSpPr>
            <a:spLocks noGrp="1"/>
          </p:cNvSpPr>
          <p:nvPr>
            <p:ph type="dt" sz="quarter" idx="10"/>
          </p:nvPr>
        </p:nvSpPr>
        <p:spPr/>
        <p:txBody>
          <a:bodyPr/>
          <a:lstStyle/>
          <a:p>
            <a:pPr>
              <a:defRPr/>
            </a:pPr>
            <a:fld id="{7E077620-4813-4FE3-B96B-29B83FD6EE25}" type="datetime1">
              <a:rPr lang="en-US" smtClean="0"/>
              <a:t>10/12/2023</a:t>
            </a:fld>
            <a:endParaRPr lang="en-US"/>
          </a:p>
        </p:txBody>
      </p:sp>
      <p:sp>
        <p:nvSpPr>
          <p:cNvPr id="5" name="Footer Placeholder 4">
            <a:extLst>
              <a:ext uri="{FF2B5EF4-FFF2-40B4-BE49-F238E27FC236}">
                <a16:creationId xmlns="" xmlns:a16="http://schemas.microsoft.com/office/drawing/2014/main" id="{5CB546C2-B3B9-4899-9A55-A0315B73E81C}"/>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61444" name="Slide Number Placeholder 5">
            <a:extLst>
              <a:ext uri="{FF2B5EF4-FFF2-40B4-BE49-F238E27FC236}">
                <a16:creationId xmlns="" xmlns:a16="http://schemas.microsoft.com/office/drawing/2014/main" id="{13DEEEB7-F7EB-43B8-AFBD-8167C58A3BC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1082639-FDDB-416F-9BFE-607AA8398B15}" type="slidenum">
              <a:rPr lang="en-US" altLang="en-US" sz="1200" smtClean="0">
                <a:solidFill>
                  <a:srgbClr val="898989"/>
                </a:solidFill>
              </a:rPr>
              <a:pPr>
                <a:spcBef>
                  <a:spcPct val="0"/>
                </a:spcBef>
                <a:buFontTx/>
                <a:buNone/>
              </a:pPr>
              <a:t>58</a:t>
            </a:fld>
            <a:endParaRPr lang="en-US" altLang="en-US" sz="1200">
              <a:solidFill>
                <a:srgbClr val="898989"/>
              </a:solidFill>
            </a:endParaRPr>
          </a:p>
        </p:txBody>
      </p:sp>
      <p:sp>
        <p:nvSpPr>
          <p:cNvPr id="7" name="Title 1">
            <a:extLst>
              <a:ext uri="{FF2B5EF4-FFF2-40B4-BE49-F238E27FC236}">
                <a16:creationId xmlns="" xmlns:a16="http://schemas.microsoft.com/office/drawing/2014/main" id="{CF2C7AB3-86D4-41EF-94E2-CD6DA2B335A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effectLst>
                  <a:outerShdw blurRad="38100" dist="38100" dir="2700000" algn="tl">
                    <a:srgbClr val="000000">
                      <a:alpha val="43137"/>
                    </a:srgbClr>
                  </a:outerShdw>
                </a:effectLst>
              </a:rPr>
              <a:t>Example </a:t>
            </a:r>
          </a:p>
        </p:txBody>
      </p:sp>
      <p:pic>
        <p:nvPicPr>
          <p:cNvPr id="61446" name="Picture 2" descr="E:\NIET\Project\xLogo11.png.pagespeed.ic.pydHLuCQEZ.png">
            <a:extLst>
              <a:ext uri="{FF2B5EF4-FFF2-40B4-BE49-F238E27FC236}">
                <a16:creationId xmlns="" xmlns:a16="http://schemas.microsoft.com/office/drawing/2014/main" id="{BA48D6B0-0AD7-439F-BFEF-416706E50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Content Placeholder 2">
            <a:extLst>
              <a:ext uri="{FF2B5EF4-FFF2-40B4-BE49-F238E27FC236}">
                <a16:creationId xmlns="" xmlns:a16="http://schemas.microsoft.com/office/drawing/2014/main" id="{DDE8FFCE-02C5-40C1-86BD-865DA9744F0C}"/>
              </a:ext>
            </a:extLst>
          </p:cNvPr>
          <p:cNvSpPr>
            <a:spLocks noGrp="1"/>
          </p:cNvSpPr>
          <p:nvPr>
            <p:ph idx="1"/>
          </p:nvPr>
        </p:nvSpPr>
        <p:spPr>
          <a:xfrm>
            <a:off x="228600" y="817563"/>
            <a:ext cx="8686800" cy="5867400"/>
          </a:xfrm>
        </p:spPr>
        <p:txBody>
          <a:bodyPr/>
          <a:lstStyle/>
          <a:p>
            <a:pPr algn="just" eaLnBrk="1" hangingPunct="1">
              <a:lnSpc>
                <a:spcPct val="90000"/>
              </a:lnSpc>
              <a:buFont typeface="Arial" panose="020B0604020202020204" pitchFamily="34" charset="0"/>
              <a:buNone/>
            </a:pPr>
            <a:r>
              <a:rPr lang="en-US" altLang="en-US" sz="2000"/>
              <a:t>Let us Consider the following table of data r(R) of the relation schema R(ABCDE) shown in</a:t>
            </a:r>
          </a:p>
          <a:p>
            <a:pPr algn="just" eaLnBrk="1" hangingPunct="1">
              <a:lnSpc>
                <a:spcPct val="90000"/>
              </a:lnSpc>
              <a:buFont typeface="Arial" panose="020B0604020202020204" pitchFamily="34" charset="0"/>
              <a:buNone/>
            </a:pPr>
            <a:endParaRPr lang="en-US" altLang="en-US" sz="2000"/>
          </a:p>
          <a:p>
            <a:pPr algn="just" eaLnBrk="1" hangingPunct="1">
              <a:lnSpc>
                <a:spcPct val="90000"/>
              </a:lnSpc>
              <a:buFont typeface="Arial" panose="020B0604020202020204" pitchFamily="34" charset="0"/>
              <a:buNone/>
            </a:pPr>
            <a:endParaRPr lang="en-US" altLang="en-US" sz="2000"/>
          </a:p>
          <a:p>
            <a:pPr algn="just" eaLnBrk="1" hangingPunct="1">
              <a:lnSpc>
                <a:spcPct val="90000"/>
              </a:lnSpc>
              <a:buFont typeface="Arial" panose="020B0604020202020204" pitchFamily="34" charset="0"/>
              <a:buNone/>
            </a:pPr>
            <a:endParaRPr lang="en-US" altLang="en-US" sz="2000"/>
          </a:p>
          <a:p>
            <a:pPr algn="just" eaLnBrk="1" hangingPunct="1">
              <a:lnSpc>
                <a:spcPct val="90000"/>
              </a:lnSpc>
              <a:buFont typeface="Arial" panose="020B0604020202020204" pitchFamily="34" charset="0"/>
              <a:buNone/>
            </a:pPr>
            <a:endParaRPr lang="en-US" altLang="en-US" sz="2000"/>
          </a:p>
          <a:p>
            <a:pPr algn="just" eaLnBrk="1" hangingPunct="1">
              <a:lnSpc>
                <a:spcPct val="90000"/>
              </a:lnSpc>
              <a:buFont typeface="Arial" panose="020B0604020202020204" pitchFamily="34" charset="0"/>
              <a:buNone/>
            </a:pPr>
            <a:endParaRPr lang="en-US" altLang="en-US" sz="2000"/>
          </a:p>
          <a:p>
            <a:pPr algn="just" eaLnBrk="1" hangingPunct="1">
              <a:lnSpc>
                <a:spcPct val="90000"/>
              </a:lnSpc>
              <a:buFont typeface="Arial" panose="020B0604020202020204" pitchFamily="34" charset="0"/>
              <a:buNone/>
            </a:pPr>
            <a:endParaRPr lang="en-US" altLang="en-US" sz="2000"/>
          </a:p>
          <a:p>
            <a:pPr algn="just" eaLnBrk="1" hangingPunct="1">
              <a:lnSpc>
                <a:spcPct val="90000"/>
              </a:lnSpc>
              <a:buFont typeface="Arial" panose="020B0604020202020204" pitchFamily="34" charset="0"/>
              <a:buNone/>
            </a:pPr>
            <a:r>
              <a:rPr lang="en-US" altLang="en-US" sz="2400"/>
              <a:t>Since the values of A are unique (a1, a2, a3, etc.), it follows from the FD definition that:-</a:t>
            </a:r>
          </a:p>
          <a:p>
            <a:pPr algn="just" eaLnBrk="1" hangingPunct="1">
              <a:lnSpc>
                <a:spcPct val="90000"/>
              </a:lnSpc>
              <a:buFont typeface="Arial" panose="020B0604020202020204" pitchFamily="34" charset="0"/>
              <a:buNone/>
            </a:pPr>
            <a:r>
              <a:rPr lang="pt-BR" altLang="en-US" sz="2400">
                <a:solidFill>
                  <a:srgbClr val="FF0000"/>
                </a:solidFill>
              </a:rPr>
              <a:t>A → B,    A → C,    A → D,    A → E, </a:t>
            </a:r>
          </a:p>
          <a:p>
            <a:pPr algn="just" eaLnBrk="1" hangingPunct="1">
              <a:lnSpc>
                <a:spcPct val="90000"/>
              </a:lnSpc>
              <a:buFont typeface="Arial" panose="020B0604020202020204" pitchFamily="34" charset="0"/>
              <a:buNone/>
            </a:pPr>
            <a:r>
              <a:rPr lang="en-US" altLang="en-US" sz="2400"/>
              <a:t>Means A attribute uniquely identifies the B,C,D,E attribute of  R relation  because if we know the A we can tell the B,C,D,E  associated with it. </a:t>
            </a:r>
            <a:endParaRPr lang="en-US" altLang="en-US" sz="2400" b="1"/>
          </a:p>
          <a:p>
            <a:pPr algn="just" eaLnBrk="1" hangingPunct="1">
              <a:lnSpc>
                <a:spcPct val="90000"/>
              </a:lnSpc>
              <a:buFont typeface="Arial" panose="020B0604020202020204" pitchFamily="34" charset="0"/>
              <a:buNone/>
            </a:pPr>
            <a:r>
              <a:rPr lang="en-US" altLang="en-US" sz="2400" b="1">
                <a:solidFill>
                  <a:srgbClr val="0070C0"/>
                </a:solidFill>
              </a:rPr>
              <a:t>This can be also write as   A →BCDE.</a:t>
            </a:r>
          </a:p>
          <a:p>
            <a:pPr>
              <a:buFont typeface="Arial" panose="020B0604020202020204" pitchFamily="34" charset="0"/>
              <a:buNone/>
            </a:pPr>
            <a:r>
              <a:rPr lang="en-US" altLang="en-US" sz="2400"/>
              <a:t>From our understanding of primary keys, A is a primary key</a:t>
            </a:r>
            <a:r>
              <a:rPr lang="en-US" altLang="en-US" sz="2000"/>
              <a:t>.</a:t>
            </a:r>
          </a:p>
        </p:txBody>
      </p:sp>
      <p:pic>
        <p:nvPicPr>
          <p:cNvPr id="61448" name="Picture 9">
            <a:extLst>
              <a:ext uri="{FF2B5EF4-FFF2-40B4-BE49-F238E27FC236}">
                <a16:creationId xmlns="" xmlns:a16="http://schemas.microsoft.com/office/drawing/2014/main" id="{796373E6-7909-4661-BC1D-F6B1A7A36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447800"/>
            <a:ext cx="29718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9" name="Picture 8">
            <a:extLst>
              <a:ext uri="{FF2B5EF4-FFF2-40B4-BE49-F238E27FC236}">
                <a16:creationId xmlns="" xmlns:a16="http://schemas.microsoft.com/office/drawing/2014/main" id="{F731A7F3-A27A-4E9D-8801-5C45CAD44F1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B967146-F30E-4D3B-8B41-3BA5BB8649C9}"/>
              </a:ext>
            </a:extLst>
          </p:cNvPr>
          <p:cNvSpPr>
            <a:spLocks noGrp="1"/>
          </p:cNvSpPr>
          <p:nvPr>
            <p:ph type="dt" sz="quarter" idx="10"/>
          </p:nvPr>
        </p:nvSpPr>
        <p:spPr/>
        <p:txBody>
          <a:bodyPr/>
          <a:lstStyle/>
          <a:p>
            <a:pPr>
              <a:defRPr/>
            </a:pPr>
            <a:fld id="{FD1FBA5E-308E-4E65-8ADC-E82C9EC19412}" type="datetime1">
              <a:rPr lang="en-US" smtClean="0"/>
              <a:t>10/12/2023</a:t>
            </a:fld>
            <a:endParaRPr lang="en-US"/>
          </a:p>
        </p:txBody>
      </p:sp>
      <p:sp>
        <p:nvSpPr>
          <p:cNvPr id="5" name="Footer Placeholder 4">
            <a:extLst>
              <a:ext uri="{FF2B5EF4-FFF2-40B4-BE49-F238E27FC236}">
                <a16:creationId xmlns="" xmlns:a16="http://schemas.microsoft.com/office/drawing/2014/main" id="{A78B14A6-288C-43DF-8F0C-53B93BED011D}"/>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62468" name="Slide Number Placeholder 5">
            <a:extLst>
              <a:ext uri="{FF2B5EF4-FFF2-40B4-BE49-F238E27FC236}">
                <a16:creationId xmlns="" xmlns:a16="http://schemas.microsoft.com/office/drawing/2014/main" id="{69C0D20A-720E-4ECE-8DA0-2A3EBA257D9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B1F08AC-4AF4-46E5-9790-1501DE7A630F}" type="slidenum">
              <a:rPr lang="en-US" altLang="en-US" sz="1200" smtClean="0">
                <a:solidFill>
                  <a:srgbClr val="898989"/>
                </a:solidFill>
              </a:rPr>
              <a:pPr>
                <a:spcBef>
                  <a:spcPct val="0"/>
                </a:spcBef>
                <a:buFontTx/>
                <a:buNone/>
              </a:pPr>
              <a:t>59</a:t>
            </a:fld>
            <a:endParaRPr lang="en-US" altLang="en-US" sz="1200">
              <a:solidFill>
                <a:srgbClr val="898989"/>
              </a:solidFill>
            </a:endParaRPr>
          </a:p>
        </p:txBody>
      </p:sp>
      <p:sp>
        <p:nvSpPr>
          <p:cNvPr id="7" name="Title 1">
            <a:extLst>
              <a:ext uri="{FF2B5EF4-FFF2-40B4-BE49-F238E27FC236}">
                <a16:creationId xmlns="" xmlns:a16="http://schemas.microsoft.com/office/drawing/2014/main" id="{D26C1EB1-5DBA-4F8D-A955-B25846ECECE1}"/>
              </a:ext>
            </a:extLst>
          </p:cNvPr>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effectLst>
                  <a:outerShdw blurRad="38100" dist="38100" dir="2700000" algn="tl">
                    <a:srgbClr val="000000">
                      <a:alpha val="43137"/>
                    </a:srgbClr>
                  </a:outerShdw>
                </a:effectLst>
              </a:rPr>
              <a:t>Diagrammatic notation for displaying FD(CO3)</a:t>
            </a:r>
          </a:p>
        </p:txBody>
      </p:sp>
      <p:pic>
        <p:nvPicPr>
          <p:cNvPr id="62470" name="Picture 2" descr="E:\NIET\Project\xLogo11.png.pagespeed.ic.pydHLuCQEZ.png">
            <a:extLst>
              <a:ext uri="{FF2B5EF4-FFF2-40B4-BE49-F238E27FC236}">
                <a16:creationId xmlns="" xmlns:a16="http://schemas.microsoft.com/office/drawing/2014/main" id="{C2FB50CD-E333-43FF-8578-AAC6404596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Content Placeholder 2">
            <a:extLst>
              <a:ext uri="{FF2B5EF4-FFF2-40B4-BE49-F238E27FC236}">
                <a16:creationId xmlns="" xmlns:a16="http://schemas.microsoft.com/office/drawing/2014/main" id="{9BF0DE33-286C-4F5E-BAB9-B98416FC3E90}"/>
              </a:ext>
            </a:extLst>
          </p:cNvPr>
          <p:cNvSpPr>
            <a:spLocks noGrp="1"/>
          </p:cNvSpPr>
          <p:nvPr>
            <p:ph idx="1"/>
          </p:nvPr>
        </p:nvSpPr>
        <p:spPr>
          <a:xfrm>
            <a:off x="533400" y="838200"/>
            <a:ext cx="8229600" cy="5486400"/>
          </a:xfrm>
        </p:spPr>
        <p:txBody>
          <a:bodyPr/>
          <a:lstStyle/>
          <a:p>
            <a:pPr algn="just" eaLnBrk="1" hangingPunct="1"/>
            <a:r>
              <a:rPr lang="en-US" altLang="en-US" sz="2400"/>
              <a:t>Consider the relation schema </a:t>
            </a:r>
            <a:r>
              <a:rPr lang="en-US" altLang="en-US" sz="2400" b="1">
                <a:solidFill>
                  <a:srgbClr val="C00000"/>
                </a:solidFill>
              </a:rPr>
              <a:t>EMP_PROJ </a:t>
            </a:r>
            <a:r>
              <a:rPr lang="en-US" altLang="en-US" sz="2400"/>
              <a:t>from the semantics of the attributes and the relation, we know that the following functional dependencies should hold:-</a:t>
            </a:r>
          </a:p>
          <a:p>
            <a:pPr algn="just" eaLnBrk="1" hangingPunct="1"/>
            <a:endParaRPr lang="en-US" altLang="en-US" sz="2400"/>
          </a:p>
          <a:p>
            <a:pPr algn="just" eaLnBrk="1" hangingPunct="1"/>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a. Pnumber → {Pname, Plocation} </a:t>
            </a:r>
          </a:p>
          <a:p>
            <a:pPr algn="just" eaLnBrk="1" hangingPunct="1">
              <a:buFont typeface="Arial" panose="020B0604020202020204" pitchFamily="34" charset="0"/>
              <a:buNone/>
            </a:pPr>
            <a:r>
              <a:rPr lang="en-US" altLang="en-US" sz="2400"/>
              <a:t>b. Ssn → Ename</a:t>
            </a:r>
          </a:p>
          <a:p>
            <a:pPr algn="just" eaLnBrk="1" hangingPunct="1">
              <a:buFont typeface="Arial" panose="020B0604020202020204" pitchFamily="34" charset="0"/>
              <a:buNone/>
            </a:pPr>
            <a:r>
              <a:rPr lang="en-US" altLang="en-US" sz="2400"/>
              <a:t>c. {Ssn, Pnumber} → Hours</a:t>
            </a:r>
          </a:p>
          <a:p>
            <a:pPr algn="just" eaLnBrk="1" hangingPunct="1">
              <a:buFont typeface="Wingdings" panose="05000000000000000000" pitchFamily="2" charset="2"/>
              <a:buChar char="Ø"/>
            </a:pPr>
            <a:r>
              <a:rPr lang="en-US" altLang="en-US" sz="2400" b="1">
                <a:solidFill>
                  <a:srgbClr val="FF0000"/>
                </a:solidFill>
              </a:rPr>
              <a:t>Pnumber</a:t>
            </a:r>
            <a:r>
              <a:rPr lang="en-US" altLang="en-US" sz="2400" b="1"/>
              <a:t> </a:t>
            </a:r>
            <a:r>
              <a:rPr lang="en-US" altLang="en-US" sz="2400"/>
              <a:t>uniquely determines Pname and Plocation</a:t>
            </a:r>
            <a:r>
              <a:rPr lang="en-US" altLang="en-US" sz="2400" b="1"/>
              <a:t>.</a:t>
            </a:r>
          </a:p>
          <a:p>
            <a:pPr algn="just" eaLnBrk="1" hangingPunct="1">
              <a:buFont typeface="Wingdings" panose="05000000000000000000" pitchFamily="2" charset="2"/>
              <a:buChar char="Ø"/>
            </a:pPr>
            <a:r>
              <a:rPr lang="en-US" altLang="en-US" sz="2400" b="1">
                <a:solidFill>
                  <a:srgbClr val="FF0000"/>
                </a:solidFill>
              </a:rPr>
              <a:t>Ssn</a:t>
            </a:r>
            <a:r>
              <a:rPr lang="en-US" altLang="en-US" sz="2400" b="1"/>
              <a:t> </a:t>
            </a:r>
            <a:r>
              <a:rPr lang="en-US" altLang="en-US" sz="2400"/>
              <a:t>of an employee uniquely determines the Ename.</a:t>
            </a:r>
          </a:p>
          <a:p>
            <a:pPr algn="just" eaLnBrk="1" hangingPunct="1">
              <a:buFont typeface="Wingdings" panose="05000000000000000000" pitchFamily="2" charset="2"/>
              <a:buChar char="Ø"/>
            </a:pPr>
            <a:r>
              <a:rPr lang="en-US" altLang="en-US" sz="2400"/>
              <a:t>Combination of </a:t>
            </a:r>
            <a:r>
              <a:rPr lang="en-US" altLang="en-US" sz="2400" b="1" u="sng">
                <a:solidFill>
                  <a:srgbClr val="C00000"/>
                </a:solidFill>
              </a:rPr>
              <a:t>Ssn &amp; Pnumber </a:t>
            </a:r>
            <a:r>
              <a:rPr lang="en-US" altLang="en-US" sz="2400"/>
              <a:t>uniquely determines the Hours  </a:t>
            </a:r>
          </a:p>
        </p:txBody>
      </p:sp>
      <p:pic>
        <p:nvPicPr>
          <p:cNvPr id="62472" name="Picture 10">
            <a:extLst>
              <a:ext uri="{FF2B5EF4-FFF2-40B4-BE49-F238E27FC236}">
                <a16:creationId xmlns="" xmlns:a16="http://schemas.microsoft.com/office/drawing/2014/main" id="{50B73AF1-0690-4CFE-A677-20591AB21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057400"/>
            <a:ext cx="66294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3" name="Picture 8">
            <a:extLst>
              <a:ext uri="{FF2B5EF4-FFF2-40B4-BE49-F238E27FC236}">
                <a16:creationId xmlns="" xmlns:a16="http://schemas.microsoft.com/office/drawing/2014/main" id="{2F3C80FC-EEC1-4B09-A747-69A7B82D44D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418CD9A-FCD4-41CF-8912-21B95F6509F1}"/>
              </a:ext>
            </a:extLst>
          </p:cNvPr>
          <p:cNvSpPr>
            <a:spLocks noGrp="1"/>
          </p:cNvSpPr>
          <p:nvPr>
            <p:ph type="dt" sz="quarter" idx="10"/>
          </p:nvPr>
        </p:nvSpPr>
        <p:spPr/>
        <p:txBody>
          <a:bodyPr/>
          <a:lstStyle/>
          <a:p>
            <a:pPr>
              <a:defRPr/>
            </a:pPr>
            <a:fld id="{159BB531-7780-468C-880E-615134457705}" type="datetime1">
              <a:rPr lang="en-US" smtClean="0"/>
              <a:t>10/12/2023</a:t>
            </a:fld>
            <a:endParaRPr lang="en-US"/>
          </a:p>
        </p:txBody>
      </p:sp>
      <p:sp>
        <p:nvSpPr>
          <p:cNvPr id="5" name="Footer Placeholder 4">
            <a:extLst>
              <a:ext uri="{FF2B5EF4-FFF2-40B4-BE49-F238E27FC236}">
                <a16:creationId xmlns="" xmlns:a16="http://schemas.microsoft.com/office/drawing/2014/main" id="{43EB813F-48A2-40A1-B35E-0DEA1812295C}"/>
              </a:ext>
            </a:extLst>
          </p:cNvPr>
          <p:cNvSpPr>
            <a:spLocks noGrp="1"/>
          </p:cNvSpPr>
          <p:nvPr>
            <p:ph type="ftr" sz="quarter" idx="11"/>
          </p:nvPr>
        </p:nvSpPr>
        <p:spPr/>
        <p:txBody>
          <a:bodyPr/>
          <a:lstStyle/>
          <a:p>
            <a:pPr>
              <a:defRPr/>
            </a:pPr>
            <a:r>
              <a:rPr lang="en-IN" smtClean="0"/>
              <a:t>Sana Anjum      DBMS             Unit-3</a:t>
            </a:r>
            <a:endParaRPr lang="en-US"/>
          </a:p>
        </p:txBody>
      </p:sp>
      <p:sp>
        <p:nvSpPr>
          <p:cNvPr id="10244" name="Slide Number Placeholder 5">
            <a:extLst>
              <a:ext uri="{FF2B5EF4-FFF2-40B4-BE49-F238E27FC236}">
                <a16:creationId xmlns="" xmlns:a16="http://schemas.microsoft.com/office/drawing/2014/main" id="{6F80C64A-591C-4B07-BCA6-B8C3C166141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2530BA-D1F0-461E-97C6-83DB75A5E041}" type="slidenum">
              <a:rPr lang="en-US" altLang="en-US" sz="1200" smtClean="0">
                <a:solidFill>
                  <a:srgbClr val="898989"/>
                </a:solidFill>
              </a:rPr>
              <a:pPr>
                <a:spcBef>
                  <a:spcPct val="0"/>
                </a:spcBef>
                <a:buFontTx/>
                <a:buNone/>
              </a:pPr>
              <a:t>6</a:t>
            </a:fld>
            <a:endParaRPr lang="en-US" altLang="en-US" sz="1200">
              <a:solidFill>
                <a:srgbClr val="898989"/>
              </a:solidFill>
            </a:endParaRPr>
          </a:p>
        </p:txBody>
      </p:sp>
      <p:sp>
        <p:nvSpPr>
          <p:cNvPr id="7" name="Title 1">
            <a:extLst>
              <a:ext uri="{FF2B5EF4-FFF2-40B4-BE49-F238E27FC236}">
                <a16:creationId xmlns="" xmlns:a16="http://schemas.microsoft.com/office/drawing/2014/main" id="{D8E274E4-EC71-49CC-A9EA-C882C8420F8E}"/>
              </a:ext>
            </a:extLst>
          </p:cNvPr>
          <p:cNvSpPr txBox="1">
            <a:spLocks/>
          </p:cNvSpPr>
          <p:nvPr/>
        </p:nvSpPr>
        <p:spPr>
          <a:xfrm>
            <a:off x="14478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400" b="1" dirty="0">
                <a:solidFill>
                  <a:schemeClr val="tx1"/>
                </a:solidFill>
                <a:latin typeface="Times New Roman" panose="02020603050405020304" pitchFamily="18" charset="0"/>
                <a:cs typeface="Times New Roman" panose="02020603050405020304" pitchFamily="18" charset="0"/>
              </a:rPr>
              <a:t>Course Objective</a:t>
            </a:r>
          </a:p>
        </p:txBody>
      </p:sp>
      <p:sp>
        <p:nvSpPr>
          <p:cNvPr id="8" name="Rectangle 7">
            <a:extLst>
              <a:ext uri="{FF2B5EF4-FFF2-40B4-BE49-F238E27FC236}">
                <a16:creationId xmlns="" xmlns:a16="http://schemas.microsoft.com/office/drawing/2014/main" id="{87533FF9-9D0B-4912-8D45-F5AE3CC44828}"/>
              </a:ext>
            </a:extLst>
          </p:cNvPr>
          <p:cNvSpPr>
            <a:spLocks noChangeArrowheads="1"/>
          </p:cNvSpPr>
          <p:nvPr/>
        </p:nvSpPr>
        <p:spPr bwMode="auto">
          <a:xfrm>
            <a:off x="533400" y="1443038"/>
            <a:ext cx="830580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Present an introduction to database management systems, with an emphasis on how to organize, maintain and retrieve - efficiently, and effectively - information from a DBMS.</a:t>
            </a:r>
          </a:p>
          <a:p>
            <a:pPr algn="just">
              <a:spcBef>
                <a:spcPct val="0"/>
              </a:spcBef>
              <a:buFontTx/>
              <a:buNone/>
            </a:pPr>
            <a:endParaRPr lang="en-US" altLang="en-US" sz="2400" dirty="0">
              <a:latin typeface="Times New Roman" panose="02020603050405020304" pitchFamily="18" charset="0"/>
              <a:cs typeface="Times New Roman" panose="02020603050405020304" pitchFamily="18" charset="0"/>
            </a:endParaRPr>
          </a:p>
          <a:p>
            <a:pPr algn="just">
              <a:spcBef>
                <a:spcPct val="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Differentiate   between database system and file system.</a:t>
            </a:r>
          </a:p>
          <a:p>
            <a:pPr algn="just">
              <a:spcBef>
                <a:spcPct val="0"/>
              </a:spcBef>
              <a:buFontTx/>
              <a:buNone/>
            </a:pPr>
            <a:endParaRPr lang="en-US" altLang="en-US" sz="2400" dirty="0">
              <a:latin typeface="Times New Roman" panose="02020603050405020304" pitchFamily="18" charset="0"/>
              <a:cs typeface="Times New Roman" panose="02020603050405020304" pitchFamily="18" charset="0"/>
            </a:endParaRPr>
          </a:p>
          <a:p>
            <a:pPr algn="just">
              <a:spcBef>
                <a:spcPct val="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Knowledge of the different models like database modeling, relational, hierarchical and network models.</a:t>
            </a:r>
          </a:p>
          <a:p>
            <a:pPr algn="just">
              <a:spcBef>
                <a:spcPct val="0"/>
              </a:spcBef>
              <a:buFontTx/>
              <a:buNone/>
            </a:pPr>
            <a:endParaRPr lang="en-US" altLang="en-US" sz="2400" dirty="0">
              <a:latin typeface="Times New Roman" panose="02020603050405020304" pitchFamily="18" charset="0"/>
              <a:cs typeface="Times New Roman" panose="02020603050405020304" pitchFamily="18" charset="0"/>
            </a:endParaRPr>
          </a:p>
          <a:p>
            <a:pPr algn="just">
              <a:spcBef>
                <a:spcPct val="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Explain basic issues of transaction processing and concurrency control.</a:t>
            </a:r>
          </a:p>
        </p:txBody>
      </p:sp>
      <p:pic>
        <p:nvPicPr>
          <p:cNvPr id="10247" name="Picture 8">
            <a:extLst>
              <a:ext uri="{FF2B5EF4-FFF2-40B4-BE49-F238E27FC236}">
                <a16:creationId xmlns="" xmlns:a16="http://schemas.microsoft.com/office/drawing/2014/main" id="{EE431AAC-D349-4C7D-A90C-709DF7CB8E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78FB3A1-7308-49B0-B89F-5B88B0F18579}"/>
              </a:ext>
            </a:extLst>
          </p:cNvPr>
          <p:cNvSpPr>
            <a:spLocks noGrp="1"/>
          </p:cNvSpPr>
          <p:nvPr>
            <p:ph type="dt" sz="quarter" idx="10"/>
          </p:nvPr>
        </p:nvSpPr>
        <p:spPr/>
        <p:txBody>
          <a:bodyPr/>
          <a:lstStyle/>
          <a:p>
            <a:pPr>
              <a:defRPr/>
            </a:pPr>
            <a:fld id="{8B2AD217-35CC-46AD-B911-3AFC85ED7DD9}" type="datetime1">
              <a:rPr lang="en-US" smtClean="0"/>
              <a:t>10/12/2023</a:t>
            </a:fld>
            <a:endParaRPr lang="en-US"/>
          </a:p>
        </p:txBody>
      </p:sp>
      <p:sp>
        <p:nvSpPr>
          <p:cNvPr id="5" name="Footer Placeholder 4">
            <a:extLst>
              <a:ext uri="{FF2B5EF4-FFF2-40B4-BE49-F238E27FC236}">
                <a16:creationId xmlns="" xmlns:a16="http://schemas.microsoft.com/office/drawing/2014/main" id="{2BC5E9F6-3AA6-446A-A0B0-F134A0347B98}"/>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63492" name="Slide Number Placeholder 5">
            <a:extLst>
              <a:ext uri="{FF2B5EF4-FFF2-40B4-BE49-F238E27FC236}">
                <a16:creationId xmlns="" xmlns:a16="http://schemas.microsoft.com/office/drawing/2014/main" id="{215E4FD8-5E08-496C-B0D2-AB1A7C008E3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259254-1B07-4813-B6EC-EA405E7F020C}" type="slidenum">
              <a:rPr lang="en-US" altLang="en-US" sz="1200" smtClean="0">
                <a:solidFill>
                  <a:srgbClr val="898989"/>
                </a:solidFill>
              </a:rPr>
              <a:pPr>
                <a:spcBef>
                  <a:spcPct val="0"/>
                </a:spcBef>
                <a:buFontTx/>
                <a:buNone/>
              </a:pPr>
              <a:t>60</a:t>
            </a:fld>
            <a:endParaRPr lang="en-US" altLang="en-US" sz="1200">
              <a:solidFill>
                <a:srgbClr val="898989"/>
              </a:solidFill>
            </a:endParaRPr>
          </a:p>
        </p:txBody>
      </p:sp>
      <p:sp>
        <p:nvSpPr>
          <p:cNvPr id="7" name="Title 1">
            <a:extLst>
              <a:ext uri="{FF2B5EF4-FFF2-40B4-BE49-F238E27FC236}">
                <a16:creationId xmlns="" xmlns:a16="http://schemas.microsoft.com/office/drawing/2014/main" id="{CA59064B-9A11-4DD7-B737-54AACEDB898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3200" b="1" dirty="0">
                <a:solidFill>
                  <a:srgbClr val="C00000"/>
                </a:solidFill>
              </a:rPr>
              <a:t>Types of Functional dependency(CO3) </a:t>
            </a:r>
          </a:p>
        </p:txBody>
      </p:sp>
      <p:pic>
        <p:nvPicPr>
          <p:cNvPr id="63494" name="Picture 2" descr="E:\NIET\Project\xLogo11.png.pagespeed.ic.pydHLuCQEZ.png">
            <a:extLst>
              <a:ext uri="{FF2B5EF4-FFF2-40B4-BE49-F238E27FC236}">
                <a16:creationId xmlns="" xmlns:a16="http://schemas.microsoft.com/office/drawing/2014/main" id="{2FA4E908-AE3D-4A8C-82CB-9563154A1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Content Placeholder 2">
            <a:extLst>
              <a:ext uri="{FF2B5EF4-FFF2-40B4-BE49-F238E27FC236}">
                <a16:creationId xmlns="" xmlns:a16="http://schemas.microsoft.com/office/drawing/2014/main" id="{1F333FF5-F3C2-4E4A-B50E-E55F7C9BE105}"/>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pPr>
            <a:r>
              <a:rPr lang="en-US" altLang="en-US" sz="2800"/>
              <a:t>There are mainly two types of Functional Dependency in DBMS. </a:t>
            </a:r>
          </a:p>
          <a:p>
            <a:pPr algn="just" eaLnBrk="1" hangingPunct="1">
              <a:buFont typeface="Arial" panose="020B0604020202020204" pitchFamily="34" charset="0"/>
              <a:buNone/>
            </a:pPr>
            <a:endParaRPr lang="en-US" altLang="en-US" sz="2800"/>
          </a:p>
          <a:p>
            <a:pPr algn="just" eaLnBrk="1" hangingPunct="1">
              <a:buFont typeface="Arial" panose="020B0604020202020204" pitchFamily="34" charset="0"/>
              <a:buNone/>
            </a:pPr>
            <a:r>
              <a:rPr lang="en-US" altLang="en-US" sz="2800"/>
              <a:t>Following are the types of Functional Dependencies in DBMS:</a:t>
            </a:r>
          </a:p>
          <a:p>
            <a:pPr algn="just" eaLnBrk="1" hangingPunct="1">
              <a:buFont typeface="Arial" panose="020B0604020202020204" pitchFamily="34" charset="0"/>
              <a:buNone/>
            </a:pPr>
            <a:endParaRPr lang="en-US" altLang="en-US" sz="2800" b="1"/>
          </a:p>
          <a:p>
            <a:pPr algn="just" eaLnBrk="1" hangingPunct="1">
              <a:buFont typeface="Wingdings" panose="05000000000000000000" pitchFamily="2" charset="2"/>
              <a:buChar char="Ø"/>
            </a:pPr>
            <a:r>
              <a:rPr lang="en-US" altLang="en-US" sz="2800"/>
              <a:t>Trivial Functional Dependency</a:t>
            </a:r>
          </a:p>
          <a:p>
            <a:pPr algn="just" eaLnBrk="1" hangingPunct="1">
              <a:buFont typeface="Wingdings" panose="05000000000000000000" pitchFamily="2" charset="2"/>
              <a:buChar char="Ø"/>
            </a:pPr>
            <a:r>
              <a:rPr lang="en-US" altLang="en-US" sz="2800"/>
              <a:t>Non-Trivial Functional Dependency</a:t>
            </a:r>
          </a:p>
        </p:txBody>
      </p:sp>
      <p:pic>
        <p:nvPicPr>
          <p:cNvPr id="63496" name="Picture 7">
            <a:extLst>
              <a:ext uri="{FF2B5EF4-FFF2-40B4-BE49-F238E27FC236}">
                <a16:creationId xmlns="" xmlns:a16="http://schemas.microsoft.com/office/drawing/2014/main" id="{A7C93D74-CC70-45CC-AAD3-2B131F9CAD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123F06D-724B-49E3-985A-E4489481163C}"/>
              </a:ext>
            </a:extLst>
          </p:cNvPr>
          <p:cNvSpPr>
            <a:spLocks noGrp="1"/>
          </p:cNvSpPr>
          <p:nvPr>
            <p:ph type="dt" sz="quarter" idx="10"/>
          </p:nvPr>
        </p:nvSpPr>
        <p:spPr/>
        <p:txBody>
          <a:bodyPr/>
          <a:lstStyle/>
          <a:p>
            <a:pPr>
              <a:defRPr/>
            </a:pPr>
            <a:fld id="{1CBD7CF8-152A-4BFB-8FCA-79F360F9D32D}" type="datetime1">
              <a:rPr lang="en-US" smtClean="0"/>
              <a:t>10/12/2023</a:t>
            </a:fld>
            <a:endParaRPr lang="en-US"/>
          </a:p>
        </p:txBody>
      </p:sp>
      <p:sp>
        <p:nvSpPr>
          <p:cNvPr id="5" name="Footer Placeholder 4">
            <a:extLst>
              <a:ext uri="{FF2B5EF4-FFF2-40B4-BE49-F238E27FC236}">
                <a16:creationId xmlns="" xmlns:a16="http://schemas.microsoft.com/office/drawing/2014/main" id="{3858923D-BAAC-49F0-ABF0-638E064E4F6F}"/>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64516" name="Slide Number Placeholder 5">
            <a:extLst>
              <a:ext uri="{FF2B5EF4-FFF2-40B4-BE49-F238E27FC236}">
                <a16:creationId xmlns="" xmlns:a16="http://schemas.microsoft.com/office/drawing/2014/main" id="{A9644850-DA87-4C73-A206-C81437E3D9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EC9472-2F61-4003-8C86-15F2137A4F4F}" type="slidenum">
              <a:rPr lang="en-US" altLang="en-US" sz="1200" smtClean="0">
                <a:solidFill>
                  <a:srgbClr val="898989"/>
                </a:solidFill>
              </a:rPr>
              <a:pPr>
                <a:spcBef>
                  <a:spcPct val="0"/>
                </a:spcBef>
                <a:buFontTx/>
                <a:buNone/>
              </a:pPr>
              <a:t>61</a:t>
            </a:fld>
            <a:endParaRPr lang="en-US" altLang="en-US" sz="1200">
              <a:solidFill>
                <a:srgbClr val="898989"/>
              </a:solidFill>
            </a:endParaRPr>
          </a:p>
        </p:txBody>
      </p:sp>
      <p:sp>
        <p:nvSpPr>
          <p:cNvPr id="7" name="Title 1">
            <a:extLst>
              <a:ext uri="{FF2B5EF4-FFF2-40B4-BE49-F238E27FC236}">
                <a16:creationId xmlns="" xmlns:a16="http://schemas.microsoft.com/office/drawing/2014/main" id="{80FF68BA-0262-4842-A1BC-210C714D163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altLang="en-US" sz="3200" b="1" dirty="0"/>
              <a:t>Trivial Functional Dependency(CO3)</a:t>
            </a:r>
          </a:p>
        </p:txBody>
      </p:sp>
      <p:pic>
        <p:nvPicPr>
          <p:cNvPr id="64518" name="Picture 2" descr="E:\NIET\Project\xLogo11.png.pagespeed.ic.pydHLuCQEZ.png">
            <a:extLst>
              <a:ext uri="{FF2B5EF4-FFF2-40B4-BE49-F238E27FC236}">
                <a16:creationId xmlns="" xmlns:a16="http://schemas.microsoft.com/office/drawing/2014/main" id="{F153FD52-BAD6-416D-B68B-96ED0C22C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9" name="Content Placeholder 2">
            <a:extLst>
              <a:ext uri="{FF2B5EF4-FFF2-40B4-BE49-F238E27FC236}">
                <a16:creationId xmlns="" xmlns:a16="http://schemas.microsoft.com/office/drawing/2014/main" id="{B6E68E13-D119-46D4-8006-E2EDF6094763}"/>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pPr>
            <a:r>
              <a:rPr lang="en-US" altLang="en-US" sz="2400"/>
              <a:t>The Trivial dependency is a set of attributes which are called a trivial if the set of attributes are included in that attribute.</a:t>
            </a:r>
          </a:p>
          <a:p>
            <a:pPr algn="just" eaLnBrk="1" hangingPunct="1">
              <a:buFont typeface="Arial" panose="020B0604020202020204" pitchFamily="34" charset="0"/>
              <a:buNone/>
            </a:pPr>
            <a:r>
              <a:rPr lang="en-US" altLang="en-US" sz="2400"/>
              <a:t>So, X -&gt; Y is a trivial functional dependency if Y is a subset of X.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Let’s understand with a Trivial Functional Dependency Example.</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For example:</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{Emp_id, Emp_name} -&gt; Emp_id is a trivial functional dependency as Emp_id is a subset of {Emp_id,Emp_name}.</a:t>
            </a:r>
          </a:p>
        </p:txBody>
      </p:sp>
      <p:graphicFrame>
        <p:nvGraphicFramePr>
          <p:cNvPr id="6" name="Table 7">
            <a:extLst>
              <a:ext uri="{FF2B5EF4-FFF2-40B4-BE49-F238E27FC236}">
                <a16:creationId xmlns="" xmlns:a16="http://schemas.microsoft.com/office/drawing/2014/main" id="{07850725-96DB-4ADB-9974-50435B23EE04}"/>
              </a:ext>
            </a:extLst>
          </p:cNvPr>
          <p:cNvGraphicFramePr>
            <a:graphicFrameLocks noGrp="1"/>
          </p:cNvGraphicFramePr>
          <p:nvPr/>
        </p:nvGraphicFramePr>
        <p:xfrm>
          <a:off x="3043238" y="3408363"/>
          <a:ext cx="4694238" cy="1463676"/>
        </p:xfrm>
        <a:graphic>
          <a:graphicData uri="http://schemas.openxmlformats.org/drawingml/2006/table">
            <a:tbl>
              <a:tblPr firstRow="1" bandRow="1">
                <a:tableStyleId>{5C22544A-7EE6-4342-B048-85BDC9FD1C3A}</a:tableStyleId>
              </a:tblPr>
              <a:tblGrid>
                <a:gridCol w="2347119">
                  <a:extLst>
                    <a:ext uri="{9D8B030D-6E8A-4147-A177-3AD203B41FA5}">
                      <a16:colId xmlns="" xmlns:a16="http://schemas.microsoft.com/office/drawing/2014/main" val="20000"/>
                    </a:ext>
                  </a:extLst>
                </a:gridCol>
                <a:gridCol w="2347119">
                  <a:extLst>
                    <a:ext uri="{9D8B030D-6E8A-4147-A177-3AD203B41FA5}">
                      <a16:colId xmlns="" xmlns:a16="http://schemas.microsoft.com/office/drawing/2014/main" val="20001"/>
                    </a:ext>
                  </a:extLst>
                </a:gridCol>
              </a:tblGrid>
              <a:tr h="365919">
                <a:tc>
                  <a:txBody>
                    <a:bodyPr/>
                    <a:lstStyle/>
                    <a:p>
                      <a:pPr algn="ctr"/>
                      <a:r>
                        <a:rPr lang="en-IN" sz="1800" dirty="0" err="1">
                          <a:effectLst/>
                        </a:rPr>
                        <a:t>Emp_id</a:t>
                      </a:r>
                      <a:endParaRPr lang="en-IN" sz="1800" dirty="0">
                        <a:effectLst/>
                      </a:endParaRPr>
                    </a:p>
                  </a:txBody>
                  <a:tcPr marL="91446" marR="91446" marT="45740" marB="45740" anchor="ctr"/>
                </a:tc>
                <a:tc>
                  <a:txBody>
                    <a:bodyPr/>
                    <a:lstStyle/>
                    <a:p>
                      <a:pPr algn="ctr"/>
                      <a:r>
                        <a:rPr lang="en-IN" sz="1800">
                          <a:effectLst/>
                        </a:rPr>
                        <a:t>Emp_name</a:t>
                      </a:r>
                    </a:p>
                  </a:txBody>
                  <a:tcPr marL="91446" marR="91446" marT="45740" marB="45740" anchor="ctr"/>
                </a:tc>
                <a:extLst>
                  <a:ext uri="{0D108BD9-81ED-4DB2-BD59-A6C34878D82A}">
                    <a16:rowId xmlns="" xmlns:a16="http://schemas.microsoft.com/office/drawing/2014/main" val="10000"/>
                  </a:ext>
                </a:extLst>
              </a:tr>
              <a:tr h="365919">
                <a:tc>
                  <a:txBody>
                    <a:bodyPr/>
                    <a:lstStyle/>
                    <a:p>
                      <a:pPr algn="ctr"/>
                      <a:r>
                        <a:rPr lang="en-IN" sz="1800">
                          <a:effectLst/>
                        </a:rPr>
                        <a:t>AS555</a:t>
                      </a:r>
                    </a:p>
                  </a:txBody>
                  <a:tcPr marL="91446" marR="91446" marT="45740" marB="45740" anchor="ctr"/>
                </a:tc>
                <a:tc>
                  <a:txBody>
                    <a:bodyPr/>
                    <a:lstStyle/>
                    <a:p>
                      <a:pPr algn="ctr"/>
                      <a:r>
                        <a:rPr lang="en-IN" sz="1800">
                          <a:effectLst/>
                        </a:rPr>
                        <a:t>Harry</a:t>
                      </a:r>
                    </a:p>
                  </a:txBody>
                  <a:tcPr marL="91446" marR="91446" marT="45740" marB="45740" anchor="ctr"/>
                </a:tc>
                <a:extLst>
                  <a:ext uri="{0D108BD9-81ED-4DB2-BD59-A6C34878D82A}">
                    <a16:rowId xmlns="" xmlns:a16="http://schemas.microsoft.com/office/drawing/2014/main" val="10001"/>
                  </a:ext>
                </a:extLst>
              </a:tr>
              <a:tr h="365919">
                <a:tc>
                  <a:txBody>
                    <a:bodyPr/>
                    <a:lstStyle/>
                    <a:p>
                      <a:pPr algn="ctr"/>
                      <a:r>
                        <a:rPr lang="en-IN" sz="1800">
                          <a:effectLst/>
                        </a:rPr>
                        <a:t>AS811</a:t>
                      </a:r>
                    </a:p>
                  </a:txBody>
                  <a:tcPr marL="91446" marR="91446" marT="45740" marB="45740" anchor="ctr"/>
                </a:tc>
                <a:tc>
                  <a:txBody>
                    <a:bodyPr/>
                    <a:lstStyle/>
                    <a:p>
                      <a:pPr algn="ctr"/>
                      <a:r>
                        <a:rPr lang="en-IN" sz="1800">
                          <a:effectLst/>
                        </a:rPr>
                        <a:t>George</a:t>
                      </a:r>
                    </a:p>
                  </a:txBody>
                  <a:tcPr marL="91446" marR="91446" marT="45740" marB="45740" anchor="ctr"/>
                </a:tc>
                <a:extLst>
                  <a:ext uri="{0D108BD9-81ED-4DB2-BD59-A6C34878D82A}">
                    <a16:rowId xmlns="" xmlns:a16="http://schemas.microsoft.com/office/drawing/2014/main" val="10002"/>
                  </a:ext>
                </a:extLst>
              </a:tr>
              <a:tr h="365919">
                <a:tc>
                  <a:txBody>
                    <a:bodyPr/>
                    <a:lstStyle/>
                    <a:p>
                      <a:pPr algn="ctr"/>
                      <a:r>
                        <a:rPr lang="en-IN" sz="1800">
                          <a:effectLst/>
                        </a:rPr>
                        <a:t>AS999</a:t>
                      </a:r>
                    </a:p>
                  </a:txBody>
                  <a:tcPr marL="91446" marR="91446" marT="45740" marB="45740" anchor="ctr"/>
                </a:tc>
                <a:tc>
                  <a:txBody>
                    <a:bodyPr/>
                    <a:lstStyle/>
                    <a:p>
                      <a:pPr algn="ctr"/>
                      <a:r>
                        <a:rPr lang="en-IN" sz="1800" dirty="0">
                          <a:effectLst/>
                        </a:rPr>
                        <a:t>Kevin</a:t>
                      </a:r>
                    </a:p>
                  </a:txBody>
                  <a:tcPr marL="91446" marR="91446" marT="45740" marB="45740" anchor="ctr"/>
                </a:tc>
                <a:extLst>
                  <a:ext uri="{0D108BD9-81ED-4DB2-BD59-A6C34878D82A}">
                    <a16:rowId xmlns="" xmlns:a16="http://schemas.microsoft.com/office/drawing/2014/main" val="10003"/>
                  </a:ext>
                </a:extLst>
              </a:tr>
            </a:tbl>
          </a:graphicData>
        </a:graphic>
      </p:graphicFrame>
      <p:pic>
        <p:nvPicPr>
          <p:cNvPr id="64537" name="Picture 8">
            <a:extLst>
              <a:ext uri="{FF2B5EF4-FFF2-40B4-BE49-F238E27FC236}">
                <a16:creationId xmlns="" xmlns:a16="http://schemas.microsoft.com/office/drawing/2014/main" id="{01D1FC9B-8F5B-44AE-83F2-BD916B7264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1954667-BF16-4950-B698-338044881EDE}"/>
              </a:ext>
            </a:extLst>
          </p:cNvPr>
          <p:cNvSpPr>
            <a:spLocks noGrp="1"/>
          </p:cNvSpPr>
          <p:nvPr>
            <p:ph type="dt" sz="quarter" idx="10"/>
          </p:nvPr>
        </p:nvSpPr>
        <p:spPr/>
        <p:txBody>
          <a:bodyPr/>
          <a:lstStyle/>
          <a:p>
            <a:pPr>
              <a:defRPr/>
            </a:pPr>
            <a:fld id="{7CD3DDCD-F8F4-4078-82C2-40C0975A25CD}" type="datetime1">
              <a:rPr lang="en-US" smtClean="0"/>
              <a:t>10/12/2023</a:t>
            </a:fld>
            <a:endParaRPr lang="en-US"/>
          </a:p>
        </p:txBody>
      </p:sp>
      <p:sp>
        <p:nvSpPr>
          <p:cNvPr id="5" name="Footer Placeholder 4">
            <a:extLst>
              <a:ext uri="{FF2B5EF4-FFF2-40B4-BE49-F238E27FC236}">
                <a16:creationId xmlns="" xmlns:a16="http://schemas.microsoft.com/office/drawing/2014/main" id="{6C2E6FCB-4A30-4CD0-933D-402AD4CCE2B7}"/>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65540" name="Slide Number Placeholder 5">
            <a:extLst>
              <a:ext uri="{FF2B5EF4-FFF2-40B4-BE49-F238E27FC236}">
                <a16:creationId xmlns="" xmlns:a16="http://schemas.microsoft.com/office/drawing/2014/main" id="{69276DF5-61B8-42D0-BE9B-026974B5F7D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74A366-7510-4E12-91BE-F27E6FE1D6E8}" type="slidenum">
              <a:rPr lang="en-US" altLang="en-US" sz="1200" smtClean="0">
                <a:solidFill>
                  <a:srgbClr val="898989"/>
                </a:solidFill>
              </a:rPr>
              <a:pPr>
                <a:spcBef>
                  <a:spcPct val="0"/>
                </a:spcBef>
                <a:buFontTx/>
                <a:buNone/>
              </a:pPr>
              <a:t>62</a:t>
            </a:fld>
            <a:endParaRPr lang="en-US" altLang="en-US" sz="1200">
              <a:solidFill>
                <a:srgbClr val="898989"/>
              </a:solidFill>
            </a:endParaRPr>
          </a:p>
        </p:txBody>
      </p:sp>
      <p:sp>
        <p:nvSpPr>
          <p:cNvPr id="7" name="Title 1">
            <a:extLst>
              <a:ext uri="{FF2B5EF4-FFF2-40B4-BE49-F238E27FC236}">
                <a16:creationId xmlns="" xmlns:a16="http://schemas.microsoft.com/office/drawing/2014/main" id="{3123AEE2-A9BF-49EB-A3C0-97EA740FC4D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altLang="en-US" sz="3200" b="1" dirty="0"/>
              <a:t>Non-Trivial Functional Dependency(CO3)</a:t>
            </a:r>
          </a:p>
        </p:txBody>
      </p:sp>
      <p:pic>
        <p:nvPicPr>
          <p:cNvPr id="65542" name="Picture 2" descr="E:\NIET\Project\xLogo11.png.pagespeed.ic.pydHLuCQEZ.png">
            <a:extLst>
              <a:ext uri="{FF2B5EF4-FFF2-40B4-BE49-F238E27FC236}">
                <a16:creationId xmlns="" xmlns:a16="http://schemas.microsoft.com/office/drawing/2014/main" id="{E902F28C-097A-4EDE-990A-1A62E7707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Content Placeholder 2">
            <a:extLst>
              <a:ext uri="{FF2B5EF4-FFF2-40B4-BE49-F238E27FC236}">
                <a16:creationId xmlns="" xmlns:a16="http://schemas.microsoft.com/office/drawing/2014/main" id="{CA1FB6FE-A9C3-4824-8315-624844E52F08}"/>
              </a:ext>
            </a:extLst>
          </p:cNvPr>
          <p:cNvSpPr>
            <a:spLocks noGrp="1"/>
          </p:cNvSpPr>
          <p:nvPr>
            <p:ph idx="1"/>
          </p:nvPr>
        </p:nvSpPr>
        <p:spPr>
          <a:xfrm>
            <a:off x="609600" y="1143000"/>
            <a:ext cx="8229600" cy="4953000"/>
          </a:xfrm>
        </p:spPr>
        <p:txBody>
          <a:bodyPr/>
          <a:lstStyle/>
          <a:p>
            <a:pPr algn="just" eaLnBrk="1" hangingPunct="1">
              <a:buFont typeface="Arial" panose="020B0604020202020204" pitchFamily="34" charset="0"/>
              <a:buNone/>
            </a:pPr>
            <a:r>
              <a:rPr lang="en-US" altLang="en-US" sz="2200"/>
              <a:t>Non Trivial Functional Dependency in DBMS</a:t>
            </a:r>
          </a:p>
          <a:p>
            <a:pPr algn="just" eaLnBrk="1" hangingPunct="1">
              <a:buFont typeface="Arial" panose="020B0604020202020204" pitchFamily="34" charset="0"/>
              <a:buNone/>
            </a:pPr>
            <a:r>
              <a:rPr lang="en-US" altLang="en-US" sz="2200"/>
              <a:t>Functional dependency which also known as a nontrivial dependency occurs when A-&gt;B holds true where B is not a subset of A. In a relationship, if attribute B is not a subset of attribute A, then it is considered as a non-trivial dependency.</a:t>
            </a:r>
          </a:p>
          <a:p>
            <a:pPr algn="just" eaLnBrk="1" hangingPunct="1">
              <a:buFont typeface="Arial" panose="020B0604020202020204" pitchFamily="34" charset="0"/>
              <a:buNone/>
            </a:pPr>
            <a:r>
              <a:rPr lang="en-US" altLang="en-US" sz="2200"/>
              <a:t>Example:</a:t>
            </a:r>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r>
              <a:rPr lang="en-US" altLang="en-US" sz="2200"/>
              <a:t>(Company} -&gt; {CEO} (if we know the Company, we knows the CEO name)</a:t>
            </a:r>
          </a:p>
          <a:p>
            <a:pPr algn="just" eaLnBrk="1" hangingPunct="1">
              <a:buFont typeface="Arial" panose="020B0604020202020204" pitchFamily="34" charset="0"/>
              <a:buNone/>
            </a:pPr>
            <a:r>
              <a:rPr lang="en-US" altLang="en-US" sz="2200"/>
              <a:t>But CEO is not a subset of Company, and hence it’s non-trivial functional dependency.</a:t>
            </a:r>
          </a:p>
        </p:txBody>
      </p:sp>
      <p:graphicFrame>
        <p:nvGraphicFramePr>
          <p:cNvPr id="2" name="Table 2">
            <a:extLst>
              <a:ext uri="{FF2B5EF4-FFF2-40B4-BE49-F238E27FC236}">
                <a16:creationId xmlns="" xmlns:a16="http://schemas.microsoft.com/office/drawing/2014/main" id="{056F843E-EC1E-4E75-BA4A-4161DD8EA152}"/>
              </a:ext>
            </a:extLst>
          </p:cNvPr>
          <p:cNvGraphicFramePr>
            <a:graphicFrameLocks noGrp="1"/>
          </p:cNvGraphicFramePr>
          <p:nvPr/>
        </p:nvGraphicFramePr>
        <p:xfrm>
          <a:off x="2133600" y="2971800"/>
          <a:ext cx="6096000" cy="1482724"/>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370681">
                <a:tc>
                  <a:txBody>
                    <a:bodyPr/>
                    <a:lstStyle/>
                    <a:p>
                      <a:pPr algn="ctr"/>
                      <a:r>
                        <a:rPr lang="en-IN" sz="1800" dirty="0">
                          <a:effectLst/>
                        </a:rPr>
                        <a:t>Company</a:t>
                      </a:r>
                    </a:p>
                  </a:txBody>
                  <a:tcPr marT="45700" marB="45700" anchor="ctr"/>
                </a:tc>
                <a:tc>
                  <a:txBody>
                    <a:bodyPr/>
                    <a:lstStyle/>
                    <a:p>
                      <a:pPr algn="ctr"/>
                      <a:r>
                        <a:rPr lang="en-IN" sz="1800">
                          <a:effectLst/>
                        </a:rPr>
                        <a:t>CEO</a:t>
                      </a:r>
                    </a:p>
                  </a:txBody>
                  <a:tcPr marT="45700" marB="45700" anchor="ctr"/>
                </a:tc>
                <a:tc>
                  <a:txBody>
                    <a:bodyPr/>
                    <a:lstStyle/>
                    <a:p>
                      <a:pPr algn="ctr"/>
                      <a:r>
                        <a:rPr lang="en-IN" sz="1800">
                          <a:effectLst/>
                        </a:rPr>
                        <a:t>Age</a:t>
                      </a:r>
                    </a:p>
                  </a:txBody>
                  <a:tcPr marT="45700" marB="45700" anchor="ctr"/>
                </a:tc>
                <a:extLst>
                  <a:ext uri="{0D108BD9-81ED-4DB2-BD59-A6C34878D82A}">
                    <a16:rowId xmlns="" xmlns:a16="http://schemas.microsoft.com/office/drawing/2014/main" val="10000"/>
                  </a:ext>
                </a:extLst>
              </a:tr>
              <a:tr h="370681">
                <a:tc>
                  <a:txBody>
                    <a:bodyPr/>
                    <a:lstStyle/>
                    <a:p>
                      <a:pPr algn="ctr"/>
                      <a:r>
                        <a:rPr lang="en-IN" sz="1800">
                          <a:effectLst/>
                        </a:rPr>
                        <a:t>Microsoft</a:t>
                      </a:r>
                    </a:p>
                  </a:txBody>
                  <a:tcPr marT="45700" marB="45700" anchor="ctr"/>
                </a:tc>
                <a:tc>
                  <a:txBody>
                    <a:bodyPr/>
                    <a:lstStyle/>
                    <a:p>
                      <a:pPr algn="ctr"/>
                      <a:r>
                        <a:rPr lang="en-IN" sz="1800">
                          <a:effectLst/>
                        </a:rPr>
                        <a:t>Satya Nadella</a:t>
                      </a:r>
                    </a:p>
                  </a:txBody>
                  <a:tcPr marT="45700" marB="45700" anchor="ctr"/>
                </a:tc>
                <a:tc>
                  <a:txBody>
                    <a:bodyPr/>
                    <a:lstStyle/>
                    <a:p>
                      <a:pPr algn="ctr"/>
                      <a:r>
                        <a:rPr lang="en-IN" sz="1800">
                          <a:effectLst/>
                        </a:rPr>
                        <a:t>51</a:t>
                      </a:r>
                    </a:p>
                  </a:txBody>
                  <a:tcPr marT="45700" marB="45700" anchor="ctr"/>
                </a:tc>
                <a:extLst>
                  <a:ext uri="{0D108BD9-81ED-4DB2-BD59-A6C34878D82A}">
                    <a16:rowId xmlns="" xmlns:a16="http://schemas.microsoft.com/office/drawing/2014/main" val="10001"/>
                  </a:ext>
                </a:extLst>
              </a:tr>
              <a:tr h="370681">
                <a:tc>
                  <a:txBody>
                    <a:bodyPr/>
                    <a:lstStyle/>
                    <a:p>
                      <a:pPr algn="ctr"/>
                      <a:r>
                        <a:rPr lang="en-IN" sz="1800">
                          <a:effectLst/>
                        </a:rPr>
                        <a:t>Google</a:t>
                      </a:r>
                    </a:p>
                  </a:txBody>
                  <a:tcPr marT="45700" marB="45700" anchor="ctr"/>
                </a:tc>
                <a:tc>
                  <a:txBody>
                    <a:bodyPr/>
                    <a:lstStyle/>
                    <a:p>
                      <a:pPr algn="ctr"/>
                      <a:r>
                        <a:rPr lang="en-IN" sz="1800">
                          <a:effectLst/>
                        </a:rPr>
                        <a:t>Sundar Pichai</a:t>
                      </a:r>
                    </a:p>
                  </a:txBody>
                  <a:tcPr marT="45700" marB="45700" anchor="ctr"/>
                </a:tc>
                <a:tc>
                  <a:txBody>
                    <a:bodyPr/>
                    <a:lstStyle/>
                    <a:p>
                      <a:pPr algn="ctr"/>
                      <a:r>
                        <a:rPr lang="en-IN" sz="1800">
                          <a:effectLst/>
                        </a:rPr>
                        <a:t>46</a:t>
                      </a:r>
                    </a:p>
                  </a:txBody>
                  <a:tcPr marT="45700" marB="45700" anchor="ctr"/>
                </a:tc>
                <a:extLst>
                  <a:ext uri="{0D108BD9-81ED-4DB2-BD59-A6C34878D82A}">
                    <a16:rowId xmlns="" xmlns:a16="http://schemas.microsoft.com/office/drawing/2014/main" val="10002"/>
                  </a:ext>
                </a:extLst>
              </a:tr>
              <a:tr h="370681">
                <a:tc>
                  <a:txBody>
                    <a:bodyPr/>
                    <a:lstStyle/>
                    <a:p>
                      <a:pPr algn="ctr"/>
                      <a:r>
                        <a:rPr lang="en-IN" sz="1800">
                          <a:effectLst/>
                        </a:rPr>
                        <a:t>Apple</a:t>
                      </a:r>
                    </a:p>
                  </a:txBody>
                  <a:tcPr marT="45700" marB="45700" anchor="ctr"/>
                </a:tc>
                <a:tc>
                  <a:txBody>
                    <a:bodyPr/>
                    <a:lstStyle/>
                    <a:p>
                      <a:pPr algn="ctr"/>
                      <a:r>
                        <a:rPr lang="en-IN" sz="1800">
                          <a:effectLst/>
                        </a:rPr>
                        <a:t>Tim Cook</a:t>
                      </a:r>
                    </a:p>
                  </a:txBody>
                  <a:tcPr marT="45700" marB="45700" anchor="ctr"/>
                </a:tc>
                <a:tc>
                  <a:txBody>
                    <a:bodyPr/>
                    <a:lstStyle/>
                    <a:p>
                      <a:pPr algn="ctr"/>
                      <a:r>
                        <a:rPr lang="en-IN" sz="1800" dirty="0">
                          <a:effectLst/>
                        </a:rPr>
                        <a:t>57</a:t>
                      </a:r>
                    </a:p>
                  </a:txBody>
                  <a:tcPr marT="45700" marB="45700" anchor="ctr"/>
                </a:tc>
                <a:extLst>
                  <a:ext uri="{0D108BD9-81ED-4DB2-BD59-A6C34878D82A}">
                    <a16:rowId xmlns="" xmlns:a16="http://schemas.microsoft.com/office/drawing/2014/main" val="10003"/>
                  </a:ext>
                </a:extLst>
              </a:tr>
            </a:tbl>
          </a:graphicData>
        </a:graphic>
      </p:graphicFrame>
      <p:pic>
        <p:nvPicPr>
          <p:cNvPr id="65566" name="Picture 8">
            <a:extLst>
              <a:ext uri="{FF2B5EF4-FFF2-40B4-BE49-F238E27FC236}">
                <a16:creationId xmlns="" xmlns:a16="http://schemas.microsoft.com/office/drawing/2014/main" id="{B4F84FAC-2567-424B-BAFD-3A53B47C46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428EF7A-A8A2-43F0-8EDC-868E056307E3}"/>
              </a:ext>
            </a:extLst>
          </p:cNvPr>
          <p:cNvSpPr>
            <a:spLocks noGrp="1"/>
          </p:cNvSpPr>
          <p:nvPr>
            <p:ph idx="1"/>
          </p:nvPr>
        </p:nvSpPr>
        <p:spPr/>
        <p:txBody>
          <a:bodyPr/>
          <a:lstStyle/>
          <a:p>
            <a:pPr algn="just" eaLnBrk="1" fontAlgn="auto" hangingPunct="1">
              <a:spcAft>
                <a:spcPts val="0"/>
              </a:spcAft>
              <a:buFont typeface="Wingdings" pitchFamily="2" charset="2"/>
              <a:buChar char="Ø"/>
              <a:defRPr/>
            </a:pPr>
            <a:r>
              <a:rPr lang="en-US" dirty="0">
                <a:effectLst>
                  <a:outerShdw blurRad="38100" dist="38100" dir="2700000" algn="tl">
                    <a:srgbClr val="000000">
                      <a:alpha val="43137"/>
                    </a:srgbClr>
                  </a:outerShdw>
                </a:effectLst>
              </a:rPr>
              <a:t>Functional dependency </a:t>
            </a:r>
          </a:p>
          <a:p>
            <a:pPr algn="just" eaLnBrk="1" fontAlgn="auto" hangingPunct="1">
              <a:spcAft>
                <a:spcPts val="0"/>
              </a:spcAft>
              <a:buFont typeface="Wingdings" pitchFamily="2" charset="2"/>
              <a:buChar char="Ø"/>
              <a:defRPr/>
            </a:pPr>
            <a:r>
              <a:rPr lang="en-US" dirty="0"/>
              <a:t>Types of Functional dependency </a:t>
            </a:r>
          </a:p>
          <a:p>
            <a:pPr>
              <a:defRPr/>
            </a:pPr>
            <a:endParaRPr lang="en-IN" dirty="0"/>
          </a:p>
        </p:txBody>
      </p:sp>
      <p:sp>
        <p:nvSpPr>
          <p:cNvPr id="4" name="Date Placeholder 3">
            <a:extLst>
              <a:ext uri="{FF2B5EF4-FFF2-40B4-BE49-F238E27FC236}">
                <a16:creationId xmlns="" xmlns:a16="http://schemas.microsoft.com/office/drawing/2014/main" id="{02859E29-4B18-4E6B-A0FB-54BD9D83A42E}"/>
              </a:ext>
            </a:extLst>
          </p:cNvPr>
          <p:cNvSpPr>
            <a:spLocks noGrp="1"/>
          </p:cNvSpPr>
          <p:nvPr>
            <p:ph type="dt" sz="quarter" idx="10"/>
          </p:nvPr>
        </p:nvSpPr>
        <p:spPr/>
        <p:txBody>
          <a:bodyPr/>
          <a:lstStyle/>
          <a:p>
            <a:pPr>
              <a:defRPr/>
            </a:pPr>
            <a:fld id="{AEEE94DD-E578-457A-AF71-66AFEE51AD35}" type="datetime1">
              <a:rPr lang="en-US" smtClean="0"/>
              <a:t>10/12/2023</a:t>
            </a:fld>
            <a:endParaRPr lang="en-US"/>
          </a:p>
        </p:txBody>
      </p:sp>
      <p:sp>
        <p:nvSpPr>
          <p:cNvPr id="5" name="Footer Placeholder 4">
            <a:extLst>
              <a:ext uri="{FF2B5EF4-FFF2-40B4-BE49-F238E27FC236}">
                <a16:creationId xmlns="" xmlns:a16="http://schemas.microsoft.com/office/drawing/2014/main" id="{187A40E9-F4AB-4751-82F4-9864170B6E65}"/>
              </a:ext>
            </a:extLst>
          </p:cNvPr>
          <p:cNvSpPr>
            <a:spLocks noGrp="1"/>
          </p:cNvSpPr>
          <p:nvPr>
            <p:ph type="ftr" sz="quarter" idx="11"/>
          </p:nvPr>
        </p:nvSpPr>
        <p:spPr/>
        <p:txBody>
          <a:bodyPr/>
          <a:lstStyle/>
          <a:p>
            <a:pPr>
              <a:defRPr/>
            </a:pPr>
            <a:r>
              <a:rPr lang="en-IN" smtClean="0"/>
              <a:t>Sana Anjum      DBMS             Unit-3</a:t>
            </a:r>
            <a:endParaRPr lang="en-US"/>
          </a:p>
        </p:txBody>
      </p:sp>
      <p:sp>
        <p:nvSpPr>
          <p:cNvPr id="66565" name="Slide Number Placeholder 5">
            <a:extLst>
              <a:ext uri="{FF2B5EF4-FFF2-40B4-BE49-F238E27FC236}">
                <a16:creationId xmlns="" xmlns:a16="http://schemas.microsoft.com/office/drawing/2014/main" id="{680FB583-DDA8-47D8-A80B-567608F920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6CC213B-B2ED-4AD0-82A9-058C29ADAF46}" type="slidenum">
              <a:rPr lang="en-US" altLang="en-US" sz="1200" smtClean="0">
                <a:solidFill>
                  <a:srgbClr val="898989"/>
                </a:solidFill>
              </a:rPr>
              <a:pPr>
                <a:spcBef>
                  <a:spcPct val="0"/>
                </a:spcBef>
                <a:buFontTx/>
                <a:buNone/>
              </a:pPr>
              <a:t>63</a:t>
            </a:fld>
            <a:endParaRPr lang="en-US" altLang="en-US" sz="1200">
              <a:solidFill>
                <a:srgbClr val="898989"/>
              </a:solidFill>
            </a:endParaRPr>
          </a:p>
        </p:txBody>
      </p:sp>
      <p:sp>
        <p:nvSpPr>
          <p:cNvPr id="7" name="Title 1">
            <a:extLst>
              <a:ext uri="{FF2B5EF4-FFF2-40B4-BE49-F238E27FC236}">
                <a16:creationId xmlns="" xmlns:a16="http://schemas.microsoft.com/office/drawing/2014/main" id="{DBD2676A-CC1B-4F4A-9D3F-F9D3F7162B6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Recap</a:t>
            </a:r>
          </a:p>
        </p:txBody>
      </p:sp>
      <p:pic>
        <p:nvPicPr>
          <p:cNvPr id="66567" name="Picture 7">
            <a:extLst>
              <a:ext uri="{FF2B5EF4-FFF2-40B4-BE49-F238E27FC236}">
                <a16:creationId xmlns="" xmlns:a16="http://schemas.microsoft.com/office/drawing/2014/main" id="{8E2017E2-8F4B-46EB-9B2F-0AC9E70342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F890B39-AEEB-42AD-8C0D-2BD75F552FBD}"/>
              </a:ext>
            </a:extLst>
          </p:cNvPr>
          <p:cNvSpPr>
            <a:spLocks noGrp="1"/>
          </p:cNvSpPr>
          <p:nvPr>
            <p:ph type="dt" sz="quarter" idx="10"/>
          </p:nvPr>
        </p:nvSpPr>
        <p:spPr/>
        <p:txBody>
          <a:bodyPr/>
          <a:lstStyle/>
          <a:p>
            <a:pPr>
              <a:defRPr/>
            </a:pPr>
            <a:fld id="{32B9606E-2F7D-4FB1-8A50-8E12F5B2BF5C}" type="datetime1">
              <a:rPr lang="en-US" smtClean="0"/>
              <a:t>10/12/2023</a:t>
            </a:fld>
            <a:endParaRPr lang="en-US"/>
          </a:p>
        </p:txBody>
      </p:sp>
      <p:sp>
        <p:nvSpPr>
          <p:cNvPr id="5" name="Footer Placeholder 4">
            <a:extLst>
              <a:ext uri="{FF2B5EF4-FFF2-40B4-BE49-F238E27FC236}">
                <a16:creationId xmlns="" xmlns:a16="http://schemas.microsoft.com/office/drawing/2014/main" id="{61155704-18BC-409A-A412-33BEB5A8B813}"/>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67588" name="Slide Number Placeholder 5">
            <a:extLst>
              <a:ext uri="{FF2B5EF4-FFF2-40B4-BE49-F238E27FC236}">
                <a16:creationId xmlns="" xmlns:a16="http://schemas.microsoft.com/office/drawing/2014/main" id="{58BBD9E6-8FD0-48F2-9104-69818C56E4B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4371CCA-EE86-400E-ACDF-11C102332F7B}" type="slidenum">
              <a:rPr lang="en-US" altLang="en-US" sz="1200" smtClean="0">
                <a:solidFill>
                  <a:srgbClr val="898989"/>
                </a:solidFill>
              </a:rPr>
              <a:pPr>
                <a:spcBef>
                  <a:spcPct val="0"/>
                </a:spcBef>
                <a:buFontTx/>
                <a:buNone/>
              </a:pPr>
              <a:t>64</a:t>
            </a:fld>
            <a:endParaRPr lang="en-US" altLang="en-US" sz="1200">
              <a:solidFill>
                <a:srgbClr val="898989"/>
              </a:solidFill>
            </a:endParaRPr>
          </a:p>
        </p:txBody>
      </p:sp>
      <p:sp>
        <p:nvSpPr>
          <p:cNvPr id="7" name="Title 1">
            <a:extLst>
              <a:ext uri="{FF2B5EF4-FFF2-40B4-BE49-F238E27FC236}">
                <a16:creationId xmlns="" xmlns:a16="http://schemas.microsoft.com/office/drawing/2014/main" id="{ECEA0D11-FC40-4230-AD52-2655C2173C8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effectLst>
                  <a:outerShdw blurRad="38100" dist="38100" dir="2700000" algn="tl">
                    <a:srgbClr val="000000">
                      <a:alpha val="43137"/>
                    </a:srgbClr>
                  </a:outerShdw>
                </a:effectLst>
              </a:rPr>
              <a:t>Topic 3 Objective</a:t>
            </a:r>
          </a:p>
        </p:txBody>
      </p:sp>
      <p:pic>
        <p:nvPicPr>
          <p:cNvPr id="67590" name="Picture 2" descr="E:\NIET\Project\xLogo11.png.pagespeed.ic.pydHLuCQEZ.png">
            <a:extLst>
              <a:ext uri="{FF2B5EF4-FFF2-40B4-BE49-F238E27FC236}">
                <a16:creationId xmlns="" xmlns:a16="http://schemas.microsoft.com/office/drawing/2014/main" id="{2FB5ADEA-EBD5-4BCF-BB8B-3DB9B3218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7" name="Content Placeholder 2">
            <a:extLst>
              <a:ext uri="{FF2B5EF4-FFF2-40B4-BE49-F238E27FC236}">
                <a16:creationId xmlns="" xmlns:a16="http://schemas.microsoft.com/office/drawing/2014/main" id="{C45C5D18-6B18-426C-B335-76971F5D16FC}"/>
              </a:ext>
            </a:extLst>
          </p:cNvPr>
          <p:cNvSpPr>
            <a:spLocks noGrp="1"/>
          </p:cNvSpPr>
          <p:nvPr>
            <p:ph idx="1"/>
          </p:nvPr>
        </p:nvSpPr>
        <p:spPr>
          <a:xfrm>
            <a:off x="533400" y="1143000"/>
            <a:ext cx="8229600" cy="4724400"/>
          </a:xfrm>
        </p:spPr>
        <p:txBody>
          <a:bodyPr/>
          <a:lstStyle/>
          <a:p>
            <a:pPr marL="0" indent="0" algn="just" eaLnBrk="1" hangingPunct="1">
              <a:buFont typeface="Arial" panose="020B0604020202020204" pitchFamily="34" charset="0"/>
              <a:buNone/>
              <a:defRPr/>
            </a:pPr>
            <a:endParaRPr lang="en-US" altLang="en-US" sz="2400" dirty="0"/>
          </a:p>
          <a:p>
            <a:pPr algn="just" eaLnBrk="1" hangingPunct="1">
              <a:buFont typeface="Wingdings" pitchFamily="2" charset="2"/>
              <a:buChar char="Ø"/>
              <a:defRPr/>
            </a:pPr>
            <a:r>
              <a:rPr lang="en-US" altLang="en-US" sz="2800" dirty="0"/>
              <a:t>Inference rules</a:t>
            </a:r>
          </a:p>
          <a:p>
            <a:pPr algn="just" eaLnBrk="1" hangingPunct="1">
              <a:buFont typeface="Arial" panose="020B0604020202020204" pitchFamily="34" charset="0"/>
              <a:buNone/>
              <a:defRPr/>
            </a:pPr>
            <a:endParaRPr lang="en-US" altLang="en-US" sz="2800" b="1" dirty="0"/>
          </a:p>
        </p:txBody>
      </p:sp>
      <p:pic>
        <p:nvPicPr>
          <p:cNvPr id="67592" name="Picture 7">
            <a:extLst>
              <a:ext uri="{FF2B5EF4-FFF2-40B4-BE49-F238E27FC236}">
                <a16:creationId xmlns="" xmlns:a16="http://schemas.microsoft.com/office/drawing/2014/main" id="{A534556E-32C4-4E76-B7F5-E0F4C3A26A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AA315384-EC13-42C0-9C69-BC5E30331C7B}"/>
              </a:ext>
            </a:extLst>
          </p:cNvPr>
          <p:cNvSpPr>
            <a:spLocks noGrp="1"/>
          </p:cNvSpPr>
          <p:nvPr>
            <p:ph type="dt" sz="quarter" idx="10"/>
          </p:nvPr>
        </p:nvSpPr>
        <p:spPr/>
        <p:txBody>
          <a:bodyPr/>
          <a:lstStyle/>
          <a:p>
            <a:pPr>
              <a:defRPr/>
            </a:pPr>
            <a:fld id="{EFD29EDB-4E8A-4727-968A-489F177463C3}" type="datetime1">
              <a:rPr lang="en-US" smtClean="0"/>
              <a:t>10/12/2023</a:t>
            </a:fld>
            <a:endParaRPr lang="en-US"/>
          </a:p>
        </p:txBody>
      </p:sp>
      <p:sp>
        <p:nvSpPr>
          <p:cNvPr id="5" name="Footer Placeholder 4">
            <a:extLst>
              <a:ext uri="{FF2B5EF4-FFF2-40B4-BE49-F238E27FC236}">
                <a16:creationId xmlns="" xmlns:a16="http://schemas.microsoft.com/office/drawing/2014/main" id="{2764FA48-6E98-4AA7-8866-234199D34712}"/>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68612" name="Slide Number Placeholder 5">
            <a:extLst>
              <a:ext uri="{FF2B5EF4-FFF2-40B4-BE49-F238E27FC236}">
                <a16:creationId xmlns="" xmlns:a16="http://schemas.microsoft.com/office/drawing/2014/main" id="{2A2C8F01-1AB7-418E-A333-64FE3DC20C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1DC5C92-01DD-437A-95A4-CA2BDD2DF40D}" type="slidenum">
              <a:rPr lang="en-US" altLang="en-US" sz="1200" smtClean="0">
                <a:solidFill>
                  <a:srgbClr val="898989"/>
                </a:solidFill>
              </a:rPr>
              <a:pPr>
                <a:spcBef>
                  <a:spcPct val="0"/>
                </a:spcBef>
                <a:buFontTx/>
                <a:buNone/>
              </a:pPr>
              <a:t>65</a:t>
            </a:fld>
            <a:endParaRPr lang="en-US" altLang="en-US" sz="1200">
              <a:solidFill>
                <a:srgbClr val="898989"/>
              </a:solidFill>
            </a:endParaRPr>
          </a:p>
        </p:txBody>
      </p:sp>
      <p:sp>
        <p:nvSpPr>
          <p:cNvPr id="7" name="Title 1">
            <a:extLst>
              <a:ext uri="{FF2B5EF4-FFF2-40B4-BE49-F238E27FC236}">
                <a16:creationId xmlns="" xmlns:a16="http://schemas.microsoft.com/office/drawing/2014/main" id="{8A14AD78-D1B8-4B5B-8F49-A66F8A50B5FB}"/>
              </a:ext>
            </a:extLst>
          </p:cNvPr>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rPr>
              <a:t>Inference Rules for Functional Dependencies(CO3)</a:t>
            </a:r>
            <a:endParaRPr lang="en-US" sz="3200" b="1" dirty="0">
              <a:solidFill>
                <a:srgbClr val="C00000"/>
              </a:solidFill>
              <a:effectLst>
                <a:outerShdw blurRad="38100" dist="38100" dir="2700000" algn="tl">
                  <a:srgbClr val="000000">
                    <a:alpha val="43137"/>
                  </a:srgbClr>
                </a:outerShdw>
              </a:effectLst>
            </a:endParaRPr>
          </a:p>
        </p:txBody>
      </p:sp>
      <p:pic>
        <p:nvPicPr>
          <p:cNvPr id="68614" name="Picture 2" descr="E:\NIET\Project\xLogo11.png.pagespeed.ic.pydHLuCQEZ.png">
            <a:extLst>
              <a:ext uri="{FF2B5EF4-FFF2-40B4-BE49-F238E27FC236}">
                <a16:creationId xmlns="" xmlns:a16="http://schemas.microsoft.com/office/drawing/2014/main" id="{8F0ED078-B32E-484C-BACE-878BF8224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5" name="Content Placeholder 2">
            <a:extLst>
              <a:ext uri="{FF2B5EF4-FFF2-40B4-BE49-F238E27FC236}">
                <a16:creationId xmlns="" xmlns:a16="http://schemas.microsoft.com/office/drawing/2014/main" id="{740BDD18-7438-4FE9-87F1-C572FF254F41}"/>
              </a:ext>
            </a:extLst>
          </p:cNvPr>
          <p:cNvSpPr>
            <a:spLocks noGrp="1"/>
          </p:cNvSpPr>
          <p:nvPr>
            <p:ph idx="1"/>
          </p:nvPr>
        </p:nvSpPr>
        <p:spPr>
          <a:xfrm>
            <a:off x="228600" y="1143000"/>
            <a:ext cx="8534400" cy="5105400"/>
          </a:xfrm>
        </p:spPr>
        <p:txBody>
          <a:bodyPr/>
          <a:lstStyle/>
          <a:p>
            <a:pPr algn="just" eaLnBrk="1" hangingPunct="1">
              <a:buFont typeface="Arial" panose="020B0604020202020204" pitchFamily="34" charset="0"/>
              <a:buNone/>
            </a:pPr>
            <a:r>
              <a:rPr lang="en-US" altLang="en-US" sz="2400"/>
              <a:t>An </a:t>
            </a:r>
            <a:r>
              <a:rPr lang="en-US" altLang="en-US" sz="2400" b="1"/>
              <a:t>inference rule </a:t>
            </a:r>
            <a:r>
              <a:rPr lang="en-US" altLang="en-US" sz="2400"/>
              <a:t>is an </a:t>
            </a:r>
            <a:r>
              <a:rPr lang="en-US" altLang="en-US" sz="2400" b="1"/>
              <a:t>assertion </a:t>
            </a:r>
            <a:r>
              <a:rPr lang="en-US" altLang="en-US" sz="2400"/>
              <a:t>that we can </a:t>
            </a:r>
            <a:r>
              <a:rPr lang="en-US" altLang="en-US" sz="2400" b="1"/>
              <a:t>apply</a:t>
            </a:r>
            <a:r>
              <a:rPr lang="en-US" altLang="en-US" sz="2400"/>
              <a:t> to a </a:t>
            </a:r>
            <a:r>
              <a:rPr lang="en-US" altLang="en-US" sz="2400" b="1"/>
              <a:t>set of functional dependencies </a:t>
            </a:r>
            <a:r>
              <a:rPr lang="en-US" altLang="en-US" sz="2400"/>
              <a:t>to </a:t>
            </a:r>
            <a:r>
              <a:rPr lang="en-US" altLang="en-US" sz="2400" b="1"/>
              <a:t>derive</a:t>
            </a:r>
            <a:r>
              <a:rPr lang="en-US" altLang="en-US" sz="2400"/>
              <a:t> </a:t>
            </a:r>
            <a:r>
              <a:rPr lang="en-US" altLang="en-US" sz="2400" b="1"/>
              <a:t>other functional dependencies.</a:t>
            </a:r>
          </a:p>
          <a:p>
            <a:pPr algn="just" eaLnBrk="1" hangingPunct="1">
              <a:buFont typeface="Arial" panose="020B0604020202020204" pitchFamily="34" charset="0"/>
              <a:buNone/>
            </a:pPr>
            <a:endParaRPr lang="en-US" altLang="en-US" sz="2400"/>
          </a:p>
          <a:p>
            <a:pPr algn="just" eaLnBrk="1" hangingPunct="1">
              <a:buFont typeface="Wingdings" panose="05000000000000000000" pitchFamily="2" charset="2"/>
              <a:buChar char="v"/>
            </a:pPr>
            <a:r>
              <a:rPr lang="en-US" altLang="en-US" sz="2400"/>
              <a:t>We denote by F the set of functional dependencies that are specified on relation schema R. </a:t>
            </a:r>
          </a:p>
          <a:p>
            <a:pPr algn="just" eaLnBrk="1" hangingPunct="1">
              <a:buFont typeface="Wingdings" panose="05000000000000000000" pitchFamily="2" charset="2"/>
              <a:buChar char="v"/>
            </a:pPr>
            <a:r>
              <a:rPr lang="en-US" altLang="en-US" sz="2400"/>
              <a:t>Inference rules are sound meaning that they are an immediate consequence of the definition of FD and that only FD that can be derived from a relation from a given set of FD using them to true.</a:t>
            </a:r>
          </a:p>
          <a:p>
            <a:pPr algn="just" eaLnBrk="1" hangingPunct="1">
              <a:buFont typeface="Wingdings" panose="05000000000000000000" pitchFamily="2" charset="2"/>
              <a:buChar char="v"/>
            </a:pPr>
            <a:r>
              <a:rPr lang="en-US" altLang="en-US" sz="2400"/>
              <a:t>So, inference rules can be used to find all the derived FD’s logically by a set of FD is true and complete.</a:t>
            </a:r>
            <a:endParaRPr lang="en-US" altLang="en-US" sz="2200"/>
          </a:p>
        </p:txBody>
      </p:sp>
      <p:pic>
        <p:nvPicPr>
          <p:cNvPr id="68616" name="Picture 7">
            <a:extLst>
              <a:ext uri="{FF2B5EF4-FFF2-40B4-BE49-F238E27FC236}">
                <a16:creationId xmlns="" xmlns:a16="http://schemas.microsoft.com/office/drawing/2014/main" id="{E09FE278-8FAD-456B-926C-4DC2282E29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504975E-4634-41D0-81DD-971D667EB101}"/>
              </a:ext>
            </a:extLst>
          </p:cNvPr>
          <p:cNvSpPr>
            <a:spLocks noGrp="1"/>
          </p:cNvSpPr>
          <p:nvPr>
            <p:ph type="dt" sz="quarter" idx="10"/>
          </p:nvPr>
        </p:nvSpPr>
        <p:spPr/>
        <p:txBody>
          <a:bodyPr/>
          <a:lstStyle/>
          <a:p>
            <a:pPr>
              <a:defRPr/>
            </a:pPr>
            <a:fld id="{0FFD7F37-96B3-44C2-B66D-6F101AA4919E}" type="datetime1">
              <a:rPr lang="en-US" smtClean="0"/>
              <a:t>10/12/2023</a:t>
            </a:fld>
            <a:endParaRPr lang="en-US"/>
          </a:p>
        </p:txBody>
      </p:sp>
      <p:sp>
        <p:nvSpPr>
          <p:cNvPr id="5" name="Footer Placeholder 4">
            <a:extLst>
              <a:ext uri="{FF2B5EF4-FFF2-40B4-BE49-F238E27FC236}">
                <a16:creationId xmlns="" xmlns:a16="http://schemas.microsoft.com/office/drawing/2014/main" id="{24785D2F-AD67-46EE-98C0-7BE33B4E9A9C}"/>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69636" name="Slide Number Placeholder 5">
            <a:extLst>
              <a:ext uri="{FF2B5EF4-FFF2-40B4-BE49-F238E27FC236}">
                <a16:creationId xmlns="" xmlns:a16="http://schemas.microsoft.com/office/drawing/2014/main" id="{034077FC-682B-4D55-A6F0-9C31A11C01C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8C6012F-714A-4ED4-99E0-5E1B8621D400}" type="slidenum">
              <a:rPr lang="en-US" altLang="en-US" sz="1200" smtClean="0">
                <a:solidFill>
                  <a:srgbClr val="898989"/>
                </a:solidFill>
              </a:rPr>
              <a:pPr>
                <a:spcBef>
                  <a:spcPct val="0"/>
                </a:spcBef>
                <a:buFontTx/>
                <a:buNone/>
              </a:pPr>
              <a:t>66</a:t>
            </a:fld>
            <a:endParaRPr lang="en-US" altLang="en-US" sz="1200">
              <a:solidFill>
                <a:srgbClr val="898989"/>
              </a:solidFill>
            </a:endParaRPr>
          </a:p>
        </p:txBody>
      </p:sp>
      <p:sp>
        <p:nvSpPr>
          <p:cNvPr id="7" name="Title 1">
            <a:extLst>
              <a:ext uri="{FF2B5EF4-FFF2-40B4-BE49-F238E27FC236}">
                <a16:creationId xmlns="" xmlns:a16="http://schemas.microsoft.com/office/drawing/2014/main" id="{1F05A3CD-92FB-4743-91CA-1D3255873B9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effectLst>
                  <a:outerShdw blurRad="38100" dist="38100" dir="2700000" algn="tl">
                    <a:srgbClr val="000000">
                      <a:alpha val="43137"/>
                    </a:srgbClr>
                  </a:outerShdw>
                </a:effectLst>
              </a:rPr>
              <a:t>Definition(CO3)</a:t>
            </a:r>
          </a:p>
        </p:txBody>
      </p:sp>
      <p:pic>
        <p:nvPicPr>
          <p:cNvPr id="69638" name="Picture 2" descr="E:\NIET\Project\xLogo11.png.pagespeed.ic.pydHLuCQEZ.png">
            <a:extLst>
              <a:ext uri="{FF2B5EF4-FFF2-40B4-BE49-F238E27FC236}">
                <a16:creationId xmlns="" xmlns:a16="http://schemas.microsoft.com/office/drawing/2014/main" id="{CCC64FDD-EDDC-4F16-B7E9-7B5C1F35D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Content Placeholder 2">
            <a:extLst>
              <a:ext uri="{FF2B5EF4-FFF2-40B4-BE49-F238E27FC236}">
                <a16:creationId xmlns="" xmlns:a16="http://schemas.microsoft.com/office/drawing/2014/main" id="{0E739F15-9E9B-4140-B7A1-BF350DF3A552}"/>
              </a:ext>
            </a:extLst>
          </p:cNvPr>
          <p:cNvSpPr>
            <a:spLocks noGrp="1"/>
          </p:cNvSpPr>
          <p:nvPr>
            <p:ph idx="1"/>
          </p:nvPr>
        </p:nvSpPr>
        <p:spPr>
          <a:xfrm>
            <a:off x="533400" y="914400"/>
            <a:ext cx="8229600" cy="5562600"/>
          </a:xfrm>
        </p:spPr>
        <p:txBody>
          <a:bodyPr/>
          <a:lstStyle/>
          <a:p>
            <a:pPr algn="just" eaLnBrk="1" hangingPunct="1">
              <a:buFont typeface="Arial" panose="020B0604020202020204" pitchFamily="34" charset="0"/>
              <a:buNone/>
            </a:pPr>
            <a:r>
              <a:rPr lang="en-US" altLang="en-US" sz="2400" b="1">
                <a:solidFill>
                  <a:srgbClr val="C00000"/>
                </a:solidFill>
              </a:rPr>
              <a:t>Definition:</a:t>
            </a:r>
            <a:r>
              <a:rPr lang="en-US" altLang="en-US" sz="2400"/>
              <a:t> </a:t>
            </a:r>
          </a:p>
          <a:p>
            <a:pPr algn="just" eaLnBrk="1" hangingPunct="1">
              <a:buFont typeface="Arial" panose="020B0604020202020204" pitchFamily="34" charset="0"/>
              <a:buNone/>
            </a:pPr>
            <a:r>
              <a:rPr lang="en-US" altLang="en-US" sz="2400"/>
              <a:t>An FD X → Y is inferred from or implied by a set of dependencies F specified on R if X → Y holds in every legal relation state r of R; that is, whenever r satisfies all the dependencies in F, X → Y also holds in r. </a:t>
            </a:r>
            <a:endParaRPr lang="en-US" altLang="en-US" sz="2200"/>
          </a:p>
          <a:p>
            <a:pPr algn="just" eaLnBrk="1" hangingPunct="1">
              <a:buFont typeface="Arial" panose="020B0604020202020204" pitchFamily="34" charset="0"/>
              <a:buNone/>
            </a:pPr>
            <a:r>
              <a:rPr lang="en-US" altLang="en-US" sz="2400" b="1">
                <a:solidFill>
                  <a:srgbClr val="0070C0"/>
                </a:solidFill>
              </a:rPr>
              <a:t>Inference rules basically based on Armstrong axiom.</a:t>
            </a:r>
          </a:p>
          <a:p>
            <a:pPr algn="just" eaLnBrk="1" hangingPunct="1">
              <a:buFont typeface="Arial" panose="020B0604020202020204" pitchFamily="34" charset="0"/>
              <a:buNone/>
            </a:pPr>
            <a:endParaRPr lang="en-US" altLang="en-US" sz="2400" b="1">
              <a:solidFill>
                <a:srgbClr val="C00000"/>
              </a:solidFill>
            </a:endParaRPr>
          </a:p>
          <a:p>
            <a:pPr algn="just" eaLnBrk="1" hangingPunct="1">
              <a:buFont typeface="Arial" panose="020B0604020202020204" pitchFamily="34" charset="0"/>
              <a:buNone/>
            </a:pPr>
            <a:r>
              <a:rPr lang="en-US" altLang="en-US" sz="2400" b="1">
                <a:solidFill>
                  <a:srgbClr val="C00000"/>
                </a:solidFill>
              </a:rPr>
              <a:t>Armstrong Axiom basic inference rules are :-</a:t>
            </a:r>
          </a:p>
          <a:p>
            <a:pPr eaLnBrk="1" hangingPunct="1">
              <a:buFont typeface="Arial" panose="020B0604020202020204" pitchFamily="34" charset="0"/>
              <a:buNone/>
            </a:pPr>
            <a:r>
              <a:rPr lang="en-US" altLang="en-US" sz="2400" b="1"/>
              <a:t>1</a:t>
            </a:r>
            <a:r>
              <a:rPr lang="en-US" altLang="en-US" sz="2400"/>
              <a:t>. IR1 (reflexive rule) : If X ⊇ Y, then X →Y. </a:t>
            </a:r>
          </a:p>
          <a:p>
            <a:pPr algn="just" eaLnBrk="1" hangingPunct="1">
              <a:buFont typeface="Arial" panose="020B0604020202020204" pitchFamily="34" charset="0"/>
              <a:buNone/>
            </a:pPr>
            <a:r>
              <a:rPr lang="en-US" altLang="en-US" sz="2400" b="1"/>
              <a:t>2</a:t>
            </a:r>
            <a:r>
              <a:rPr lang="en-US" altLang="en-US" sz="2400"/>
              <a:t>. IR2 (augmentation rule) : {X → Y} |= XZ → YZ.</a:t>
            </a:r>
          </a:p>
          <a:p>
            <a:pPr algn="just" eaLnBrk="1" hangingPunct="1">
              <a:buFont typeface="Arial" panose="020B0604020202020204" pitchFamily="34" charset="0"/>
              <a:buNone/>
            </a:pPr>
            <a:r>
              <a:rPr lang="en-US" altLang="en-US" sz="2400" b="1"/>
              <a:t>3</a:t>
            </a:r>
            <a:r>
              <a:rPr lang="en-US" altLang="en-US" sz="2400"/>
              <a:t>. IR3 (transitive rule): {X → Y, Y → Z} |= X → Z.</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cs typeface="Times New Roman" panose="02020603050405020304" pitchFamily="18" charset="0"/>
              </a:rPr>
              <a:t>IR1, IR2, IR3 form a </a:t>
            </a:r>
            <a:r>
              <a:rPr lang="en-US" altLang="en-US" sz="2400" i="1">
                <a:cs typeface="Times New Roman" panose="02020603050405020304" pitchFamily="18" charset="0"/>
              </a:rPr>
              <a:t>sound</a:t>
            </a:r>
            <a:r>
              <a:rPr lang="en-US" altLang="en-US" sz="2400">
                <a:cs typeface="Times New Roman" panose="02020603050405020304" pitchFamily="18" charset="0"/>
              </a:rPr>
              <a:t>  and</a:t>
            </a:r>
            <a:r>
              <a:rPr lang="en-US" altLang="en-US" sz="2400" i="1">
                <a:cs typeface="Times New Roman" panose="02020603050405020304" pitchFamily="18" charset="0"/>
              </a:rPr>
              <a:t> complete</a:t>
            </a:r>
            <a:r>
              <a:rPr lang="en-US" altLang="en-US" sz="2400">
                <a:cs typeface="Times New Roman" panose="02020603050405020304" pitchFamily="18" charset="0"/>
              </a:rPr>
              <a:t>  set of inference rules</a:t>
            </a:r>
            <a:endParaRPr lang="en-US" altLang="en-US" sz="2400" b="1">
              <a:solidFill>
                <a:srgbClr val="C00000"/>
              </a:solidFill>
            </a:endParaRPr>
          </a:p>
        </p:txBody>
      </p:sp>
      <p:pic>
        <p:nvPicPr>
          <p:cNvPr id="69640" name="Picture 7">
            <a:extLst>
              <a:ext uri="{FF2B5EF4-FFF2-40B4-BE49-F238E27FC236}">
                <a16:creationId xmlns="" xmlns:a16="http://schemas.microsoft.com/office/drawing/2014/main" id="{D01B63CB-44D7-4A65-ADB3-19EA2B1FF6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7142CFA-F20C-4F65-8094-AB235A4EA7F9}"/>
              </a:ext>
            </a:extLst>
          </p:cNvPr>
          <p:cNvSpPr>
            <a:spLocks noGrp="1"/>
          </p:cNvSpPr>
          <p:nvPr>
            <p:ph type="dt" sz="quarter" idx="10"/>
          </p:nvPr>
        </p:nvSpPr>
        <p:spPr/>
        <p:txBody>
          <a:bodyPr/>
          <a:lstStyle/>
          <a:p>
            <a:pPr>
              <a:defRPr/>
            </a:pPr>
            <a:fld id="{E87001C5-DA62-408C-9661-6E441B53F08A}" type="datetime1">
              <a:rPr lang="en-US" smtClean="0"/>
              <a:t>10/12/2023</a:t>
            </a:fld>
            <a:endParaRPr lang="en-US"/>
          </a:p>
        </p:txBody>
      </p:sp>
      <p:sp>
        <p:nvSpPr>
          <p:cNvPr id="5" name="Footer Placeholder 4">
            <a:extLst>
              <a:ext uri="{FF2B5EF4-FFF2-40B4-BE49-F238E27FC236}">
                <a16:creationId xmlns="" xmlns:a16="http://schemas.microsoft.com/office/drawing/2014/main" id="{9662AB4E-C91B-428E-8BB6-41DC2E43DC16}"/>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70660" name="Slide Number Placeholder 5">
            <a:extLst>
              <a:ext uri="{FF2B5EF4-FFF2-40B4-BE49-F238E27FC236}">
                <a16:creationId xmlns="" xmlns:a16="http://schemas.microsoft.com/office/drawing/2014/main" id="{9F818B55-8F09-4DB6-A1D8-8AFB7293875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82F0DF4-8B32-4913-8897-CC5BE4F9376E}" type="slidenum">
              <a:rPr lang="en-US" altLang="en-US" sz="1200" smtClean="0">
                <a:solidFill>
                  <a:srgbClr val="898989"/>
                </a:solidFill>
              </a:rPr>
              <a:pPr>
                <a:spcBef>
                  <a:spcPct val="0"/>
                </a:spcBef>
                <a:buFontTx/>
                <a:buNone/>
              </a:pPr>
              <a:t>67</a:t>
            </a:fld>
            <a:endParaRPr lang="en-US" altLang="en-US" sz="1200">
              <a:solidFill>
                <a:srgbClr val="898989"/>
              </a:solidFill>
            </a:endParaRPr>
          </a:p>
        </p:txBody>
      </p:sp>
      <p:sp>
        <p:nvSpPr>
          <p:cNvPr id="7" name="Title 1">
            <a:extLst>
              <a:ext uri="{FF2B5EF4-FFF2-40B4-BE49-F238E27FC236}">
                <a16:creationId xmlns="" xmlns:a16="http://schemas.microsoft.com/office/drawing/2014/main" id="{5AF2AD26-D437-480C-84B2-950E60C086F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rPr>
              <a:t>Armstrong Axiom Rules(CO3) </a:t>
            </a:r>
            <a:endParaRPr lang="en-US" sz="3200" b="1" dirty="0">
              <a:effectLst>
                <a:outerShdw blurRad="38100" dist="38100" dir="2700000" algn="tl">
                  <a:srgbClr val="000000">
                    <a:alpha val="43137"/>
                  </a:srgbClr>
                </a:outerShdw>
              </a:effectLst>
            </a:endParaRPr>
          </a:p>
        </p:txBody>
      </p:sp>
      <p:pic>
        <p:nvPicPr>
          <p:cNvPr id="70662" name="Picture 2" descr="E:\NIET\Project\xLogo11.png.pagespeed.ic.pydHLuCQEZ.png">
            <a:extLst>
              <a:ext uri="{FF2B5EF4-FFF2-40B4-BE49-F238E27FC236}">
                <a16:creationId xmlns="" xmlns:a16="http://schemas.microsoft.com/office/drawing/2014/main" id="{6B68A790-EF4F-4FF4-92AB-92566A499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Content Placeholder 2">
            <a:extLst>
              <a:ext uri="{FF2B5EF4-FFF2-40B4-BE49-F238E27FC236}">
                <a16:creationId xmlns="" xmlns:a16="http://schemas.microsoft.com/office/drawing/2014/main" id="{B52936A2-F9A6-4DB0-B510-8A63A4CE5FC1}"/>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defRPr/>
            </a:pPr>
            <a:r>
              <a:rPr lang="en-US" altLang="en-US" sz="2400" dirty="0"/>
              <a:t>There are three other inference rules that follow from IR1, IR2 and IR3.</a:t>
            </a:r>
          </a:p>
          <a:p>
            <a:pPr algn="just" eaLnBrk="1" hangingPunct="1">
              <a:buFont typeface="Arial" panose="020B0604020202020204" pitchFamily="34" charset="0"/>
              <a:buNone/>
              <a:defRPr/>
            </a:pPr>
            <a:r>
              <a:rPr lang="en-US" altLang="en-US" sz="2400" b="1" dirty="0"/>
              <a:t>They are as follows:</a:t>
            </a:r>
          </a:p>
          <a:p>
            <a:pPr algn="just" eaLnBrk="1" hangingPunct="1">
              <a:buFont typeface="Arial" panose="020B0604020202020204" pitchFamily="34" charset="0"/>
              <a:buNone/>
              <a:defRPr/>
            </a:pPr>
            <a:r>
              <a:rPr lang="en-US" altLang="en-US" sz="2400" b="1" dirty="0"/>
              <a:t>4. </a:t>
            </a:r>
            <a:r>
              <a:rPr lang="en-US" altLang="en-US" sz="2400" dirty="0"/>
              <a:t>IR4 (decomposition, or projective, rule): {X → YZ} |=X → Y,  </a:t>
            </a:r>
          </a:p>
          <a:p>
            <a:pPr algn="just" eaLnBrk="1" hangingPunct="1">
              <a:buFont typeface="Arial" panose="020B0604020202020204" pitchFamily="34" charset="0"/>
              <a:buNone/>
              <a:defRPr/>
            </a:pPr>
            <a:r>
              <a:rPr lang="en-US" altLang="en-US" sz="2400" dirty="0"/>
              <a:t>	X →Z</a:t>
            </a:r>
          </a:p>
          <a:p>
            <a:pPr algn="just" eaLnBrk="1" hangingPunct="1">
              <a:buFont typeface="Arial" panose="020B0604020202020204" pitchFamily="34" charset="0"/>
              <a:buNone/>
              <a:defRPr/>
            </a:pPr>
            <a:r>
              <a:rPr lang="en-US" altLang="en-US" sz="2400" b="1" dirty="0"/>
              <a:t>5. </a:t>
            </a:r>
            <a:r>
              <a:rPr lang="en-US" altLang="en-US" sz="2400" dirty="0"/>
              <a:t>IR5 (union, or additive, rule): {X → Y, X → Z} |=X → YZ.</a:t>
            </a:r>
          </a:p>
          <a:p>
            <a:pPr algn="just" eaLnBrk="1" hangingPunct="1">
              <a:buFont typeface="Arial" panose="020B0604020202020204" pitchFamily="34" charset="0"/>
              <a:buNone/>
              <a:defRPr/>
            </a:pPr>
            <a:r>
              <a:rPr lang="en-US" altLang="en-US" sz="2400" b="1" dirty="0"/>
              <a:t>6</a:t>
            </a:r>
            <a:r>
              <a:rPr lang="en-US" altLang="en-US" sz="2400" dirty="0"/>
              <a:t> . IR6 (</a:t>
            </a:r>
            <a:r>
              <a:rPr lang="en-US" altLang="en-US" sz="2400" dirty="0" err="1"/>
              <a:t>pseudotransitive</a:t>
            </a:r>
            <a:r>
              <a:rPr lang="en-US" altLang="en-US" sz="2400" dirty="0"/>
              <a:t> rule): {X → Y, WY → Z} |=WX → Z.</a:t>
            </a:r>
          </a:p>
          <a:p>
            <a:pPr algn="just" eaLnBrk="1" hangingPunct="1">
              <a:buFont typeface="Arial" panose="020B0604020202020204" pitchFamily="34" charset="0"/>
              <a:buNone/>
              <a:defRPr/>
            </a:pPr>
            <a:r>
              <a:rPr lang="en-US" altLang="en-US" sz="2400" b="1" dirty="0"/>
              <a:t>7</a:t>
            </a:r>
            <a:r>
              <a:rPr lang="en-US" altLang="en-US" sz="2400" dirty="0"/>
              <a:t> . IR7 (composition rule): {X → Y, Z → W} |=XZ → YW.</a:t>
            </a:r>
          </a:p>
          <a:p>
            <a:pPr algn="just" eaLnBrk="1" hangingPunct="1">
              <a:buFont typeface="Arial" panose="020B0604020202020204" pitchFamily="34" charset="0"/>
              <a:buNone/>
              <a:defRPr/>
            </a:pPr>
            <a:endParaRPr lang="en-US" altLang="en-US" sz="2400" dirty="0"/>
          </a:p>
          <a:p>
            <a:pPr marL="0" indent="0" algn="just" eaLnBrk="1" hangingPunct="1">
              <a:buFont typeface="Arial" panose="020B0604020202020204" pitchFamily="34" charset="0"/>
              <a:buNone/>
              <a:defRPr/>
            </a:pPr>
            <a:endParaRPr lang="en-US" altLang="en-US" sz="2400" dirty="0"/>
          </a:p>
          <a:p>
            <a:pPr algn="just" eaLnBrk="1" hangingPunct="1">
              <a:buFont typeface="Arial" panose="020B0604020202020204" pitchFamily="34" charset="0"/>
              <a:buNone/>
              <a:defRPr/>
            </a:pPr>
            <a:r>
              <a:rPr lang="en-US" altLang="en-US" sz="2400" b="1" dirty="0"/>
              <a:t>Note:- </a:t>
            </a:r>
            <a:r>
              <a:rPr lang="en-US" altLang="en-US" sz="2400" dirty="0"/>
              <a:t>Rules from IR1 to IR3 are known as Armstrong Axiom rules. These rules are mainly used in FD to find complete set of all possible dependencies. </a:t>
            </a:r>
            <a:endParaRPr lang="en-US" altLang="en-US" sz="2200" dirty="0"/>
          </a:p>
        </p:txBody>
      </p:sp>
      <p:pic>
        <p:nvPicPr>
          <p:cNvPr id="70664" name="Picture 7">
            <a:extLst>
              <a:ext uri="{FF2B5EF4-FFF2-40B4-BE49-F238E27FC236}">
                <a16:creationId xmlns="" xmlns:a16="http://schemas.microsoft.com/office/drawing/2014/main" id="{16A4078F-3022-4892-B468-ECF1CDDC2C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4636F40-ADA0-4373-85B1-A90766CFCC7C}"/>
              </a:ext>
            </a:extLst>
          </p:cNvPr>
          <p:cNvSpPr>
            <a:spLocks noGrp="1"/>
          </p:cNvSpPr>
          <p:nvPr>
            <p:ph type="dt" sz="quarter" idx="10"/>
          </p:nvPr>
        </p:nvSpPr>
        <p:spPr/>
        <p:txBody>
          <a:bodyPr/>
          <a:lstStyle/>
          <a:p>
            <a:pPr>
              <a:defRPr/>
            </a:pPr>
            <a:fld id="{52880839-CA82-4EFF-8FC4-880278E55EF1}" type="datetime1">
              <a:rPr lang="en-US" smtClean="0"/>
              <a:t>10/12/2023</a:t>
            </a:fld>
            <a:endParaRPr lang="en-US"/>
          </a:p>
        </p:txBody>
      </p:sp>
      <p:sp>
        <p:nvSpPr>
          <p:cNvPr id="5" name="Footer Placeholder 4">
            <a:extLst>
              <a:ext uri="{FF2B5EF4-FFF2-40B4-BE49-F238E27FC236}">
                <a16:creationId xmlns="" xmlns:a16="http://schemas.microsoft.com/office/drawing/2014/main" id="{80D99047-3084-49DB-B61A-F769C378D4E2}"/>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71684" name="Slide Number Placeholder 5">
            <a:extLst>
              <a:ext uri="{FF2B5EF4-FFF2-40B4-BE49-F238E27FC236}">
                <a16:creationId xmlns="" xmlns:a16="http://schemas.microsoft.com/office/drawing/2014/main" id="{D152B9C0-E885-44E0-8C6A-F1BEE65BDE9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CD9B476-DECD-4DEE-ADD4-AC46D5C834C8}" type="slidenum">
              <a:rPr lang="en-US" altLang="en-US" sz="1200" smtClean="0">
                <a:solidFill>
                  <a:srgbClr val="898989"/>
                </a:solidFill>
              </a:rPr>
              <a:pPr>
                <a:spcBef>
                  <a:spcPct val="0"/>
                </a:spcBef>
                <a:buFontTx/>
                <a:buNone/>
              </a:pPr>
              <a:t>68</a:t>
            </a:fld>
            <a:endParaRPr lang="en-US" altLang="en-US" sz="1200">
              <a:solidFill>
                <a:srgbClr val="898989"/>
              </a:solidFill>
            </a:endParaRPr>
          </a:p>
        </p:txBody>
      </p:sp>
      <p:sp>
        <p:nvSpPr>
          <p:cNvPr id="7" name="Title 1">
            <a:extLst>
              <a:ext uri="{FF2B5EF4-FFF2-40B4-BE49-F238E27FC236}">
                <a16:creationId xmlns="" xmlns:a16="http://schemas.microsoft.com/office/drawing/2014/main" id="{13AE480A-5257-4D4D-BC15-1AB871B85EE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effectLst>
                  <a:outerShdw blurRad="38100" dist="38100" dir="2700000" algn="tl">
                    <a:srgbClr val="000000">
                      <a:alpha val="43137"/>
                    </a:srgbClr>
                  </a:outerShdw>
                </a:effectLst>
              </a:rPr>
              <a:t>Exercise 3.1 </a:t>
            </a:r>
          </a:p>
        </p:txBody>
      </p:sp>
      <p:pic>
        <p:nvPicPr>
          <p:cNvPr id="71686" name="Picture 2" descr="E:\NIET\Project\xLogo11.png.pagespeed.ic.pydHLuCQEZ.png">
            <a:extLst>
              <a:ext uri="{FF2B5EF4-FFF2-40B4-BE49-F238E27FC236}">
                <a16:creationId xmlns="" xmlns:a16="http://schemas.microsoft.com/office/drawing/2014/main" id="{4074E704-E72F-41FA-9A1A-0FCA8198D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Content Placeholder 2">
            <a:extLst>
              <a:ext uri="{FF2B5EF4-FFF2-40B4-BE49-F238E27FC236}">
                <a16:creationId xmlns="" xmlns:a16="http://schemas.microsoft.com/office/drawing/2014/main" id="{A66DD07C-BB51-4962-BC5E-5C06A6EE04EA}"/>
              </a:ext>
            </a:extLst>
          </p:cNvPr>
          <p:cNvSpPr>
            <a:spLocks noGrp="1"/>
          </p:cNvSpPr>
          <p:nvPr>
            <p:ph idx="1"/>
          </p:nvPr>
        </p:nvSpPr>
        <p:spPr>
          <a:xfrm>
            <a:off x="533400" y="1143000"/>
            <a:ext cx="8229600" cy="4724400"/>
          </a:xfrm>
        </p:spPr>
        <p:txBody>
          <a:bodyPr/>
          <a:lstStyle/>
          <a:p>
            <a:pPr marL="609600" indent="-609600" eaLnBrk="1" hangingPunct="1">
              <a:buFont typeface="Arial" panose="020B0604020202020204" pitchFamily="34" charset="0"/>
              <a:buNone/>
              <a:defRPr/>
            </a:pPr>
            <a:r>
              <a:rPr lang="en-US" sz="2800" b="1" dirty="0">
                <a:solidFill>
                  <a:srgbClr val="C00000"/>
                </a:solidFill>
              </a:rPr>
              <a:t>Prove or disprove the following inference rules:- </a:t>
            </a:r>
          </a:p>
          <a:p>
            <a:pPr marL="609600" indent="-609600" eaLnBrk="1" hangingPunct="1">
              <a:buFont typeface="Arial" panose="020B0604020202020204" pitchFamily="34" charset="0"/>
              <a:buNone/>
              <a:defRPr/>
            </a:pPr>
            <a:endParaRPr lang="en-US" sz="2800" b="1" dirty="0">
              <a:solidFill>
                <a:srgbClr val="C00000"/>
              </a:solidFill>
            </a:endParaRPr>
          </a:p>
          <a:p>
            <a:pPr marL="990600" lvl="1" indent="-533400" eaLnBrk="1" hangingPunct="1">
              <a:buFontTx/>
              <a:buAutoNum type="arabicPeriod"/>
              <a:defRPr/>
            </a:pPr>
            <a:r>
              <a:rPr lang="en-US" sz="2400" dirty="0"/>
              <a:t>{W</a:t>
            </a:r>
            <a:r>
              <a:rPr lang="en-US" sz="2400" dirty="0">
                <a:sym typeface="Wingdings" pitchFamily="2" charset="2"/>
              </a:rPr>
              <a:t>Y,XZ} |= {WXY}</a:t>
            </a:r>
          </a:p>
          <a:p>
            <a:pPr marL="990600" lvl="1" indent="-533400" eaLnBrk="1" hangingPunct="1">
              <a:buFontTx/>
              <a:buAutoNum type="arabicPeriod"/>
              <a:defRPr/>
            </a:pPr>
            <a:endParaRPr lang="en-US" sz="2400" dirty="0">
              <a:sym typeface="Wingdings" pitchFamily="2" charset="2"/>
            </a:endParaRPr>
          </a:p>
          <a:p>
            <a:pPr marL="990600" lvl="1" indent="-533400" eaLnBrk="1" hangingPunct="1">
              <a:buFontTx/>
              <a:buAutoNum type="arabicPeriod"/>
              <a:defRPr/>
            </a:pPr>
            <a:r>
              <a:rPr lang="en-US" sz="2400" dirty="0">
                <a:sym typeface="Wingdings" pitchFamily="2" charset="2"/>
              </a:rPr>
              <a:t>{XZ,Y Z} |= {XY}</a:t>
            </a:r>
          </a:p>
          <a:p>
            <a:pPr marL="990600" lvl="1" indent="-533400" eaLnBrk="1" hangingPunct="1">
              <a:buFontTx/>
              <a:buAutoNum type="arabicPeriod"/>
              <a:defRPr/>
            </a:pPr>
            <a:endParaRPr lang="en-US" sz="2400" dirty="0">
              <a:sym typeface="Wingdings" pitchFamily="2" charset="2"/>
            </a:endParaRPr>
          </a:p>
          <a:p>
            <a:pPr marL="990600" lvl="1" indent="-533400" eaLnBrk="1" hangingPunct="1">
              <a:buFontTx/>
              <a:buAutoNum type="arabicPeriod"/>
              <a:defRPr/>
            </a:pPr>
            <a:r>
              <a:rPr lang="en-US" sz="2400" dirty="0">
                <a:sym typeface="Wingdings" pitchFamily="2" charset="2"/>
              </a:rPr>
              <a:t>{XY,Y W} |= {XZYW}</a:t>
            </a:r>
          </a:p>
          <a:p>
            <a:pPr marL="990600" lvl="1" indent="-533400" eaLnBrk="1" hangingPunct="1">
              <a:buFontTx/>
              <a:buAutoNum type="arabicPeriod"/>
              <a:defRPr/>
            </a:pPr>
            <a:endParaRPr lang="en-US" sz="2400" dirty="0">
              <a:sym typeface="Wingdings" pitchFamily="2" charset="2"/>
            </a:endParaRPr>
          </a:p>
          <a:p>
            <a:pPr algn="just" eaLnBrk="1" hangingPunct="1">
              <a:defRPr/>
            </a:pPr>
            <a:endParaRPr lang="en-US" sz="2200" dirty="0"/>
          </a:p>
        </p:txBody>
      </p:sp>
      <p:pic>
        <p:nvPicPr>
          <p:cNvPr id="71688" name="Picture 7">
            <a:extLst>
              <a:ext uri="{FF2B5EF4-FFF2-40B4-BE49-F238E27FC236}">
                <a16:creationId xmlns="" xmlns:a16="http://schemas.microsoft.com/office/drawing/2014/main" id="{843D9F60-B82D-427E-B806-D3B575C09A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A33308FE-560B-4746-B898-D638DA0180B0}"/>
              </a:ext>
            </a:extLst>
          </p:cNvPr>
          <p:cNvSpPr>
            <a:spLocks noGrp="1"/>
          </p:cNvSpPr>
          <p:nvPr>
            <p:ph type="dt" sz="quarter" idx="10"/>
          </p:nvPr>
        </p:nvSpPr>
        <p:spPr/>
        <p:txBody>
          <a:bodyPr/>
          <a:lstStyle/>
          <a:p>
            <a:pPr>
              <a:defRPr/>
            </a:pPr>
            <a:fld id="{BFBEF750-B751-4958-BFE1-EDEC9811F4FF}" type="datetime1">
              <a:rPr lang="en-US" smtClean="0"/>
              <a:t>10/12/2023</a:t>
            </a:fld>
            <a:endParaRPr lang="en-US"/>
          </a:p>
        </p:txBody>
      </p:sp>
      <p:sp>
        <p:nvSpPr>
          <p:cNvPr id="5" name="Footer Placeholder 4">
            <a:extLst>
              <a:ext uri="{FF2B5EF4-FFF2-40B4-BE49-F238E27FC236}">
                <a16:creationId xmlns="" xmlns:a16="http://schemas.microsoft.com/office/drawing/2014/main" id="{16D1447C-C9CB-4CE4-88EC-A5BD959B2E08}"/>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72708" name="Slide Number Placeholder 5">
            <a:extLst>
              <a:ext uri="{FF2B5EF4-FFF2-40B4-BE49-F238E27FC236}">
                <a16:creationId xmlns="" xmlns:a16="http://schemas.microsoft.com/office/drawing/2014/main" id="{9CCBBEAC-F1CB-4BF1-A6FE-546DB302AD4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6F63C24-7FD7-4AE2-B981-955BC85C0D0A}" type="slidenum">
              <a:rPr lang="en-US" altLang="en-US" sz="1200" smtClean="0">
                <a:solidFill>
                  <a:srgbClr val="898989"/>
                </a:solidFill>
              </a:rPr>
              <a:pPr>
                <a:spcBef>
                  <a:spcPct val="0"/>
                </a:spcBef>
                <a:buFontTx/>
                <a:buNone/>
              </a:pPr>
              <a:t>69</a:t>
            </a:fld>
            <a:endParaRPr lang="en-US" altLang="en-US" sz="1200">
              <a:solidFill>
                <a:srgbClr val="898989"/>
              </a:solidFill>
            </a:endParaRPr>
          </a:p>
        </p:txBody>
      </p:sp>
      <p:sp>
        <p:nvSpPr>
          <p:cNvPr id="7" name="Title 1">
            <a:extLst>
              <a:ext uri="{FF2B5EF4-FFF2-40B4-BE49-F238E27FC236}">
                <a16:creationId xmlns="" xmlns:a16="http://schemas.microsoft.com/office/drawing/2014/main" id="{8D194CB7-9451-4622-B39B-3FB972FAA05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effectLst>
                  <a:outerShdw blurRad="38100" dist="38100" dir="2700000" algn="tl">
                    <a:srgbClr val="000000">
                      <a:alpha val="43137"/>
                    </a:srgbClr>
                  </a:outerShdw>
                </a:effectLst>
              </a:rPr>
              <a:t>Exercise 3.2 </a:t>
            </a:r>
          </a:p>
        </p:txBody>
      </p:sp>
      <p:pic>
        <p:nvPicPr>
          <p:cNvPr id="72710" name="Picture 2" descr="E:\NIET\Project\xLogo11.png.pagespeed.ic.pydHLuCQEZ.png">
            <a:extLst>
              <a:ext uri="{FF2B5EF4-FFF2-40B4-BE49-F238E27FC236}">
                <a16:creationId xmlns="" xmlns:a16="http://schemas.microsoft.com/office/drawing/2014/main" id="{3C6849E1-DD46-4896-BB7F-ACBFBD196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Content Placeholder 2">
            <a:extLst>
              <a:ext uri="{FF2B5EF4-FFF2-40B4-BE49-F238E27FC236}">
                <a16:creationId xmlns="" xmlns:a16="http://schemas.microsoft.com/office/drawing/2014/main" id="{61EB05AA-F775-47CC-8FE9-394E2F382347}"/>
              </a:ext>
            </a:extLst>
          </p:cNvPr>
          <p:cNvSpPr>
            <a:spLocks noGrp="1"/>
          </p:cNvSpPr>
          <p:nvPr>
            <p:ph idx="1"/>
          </p:nvPr>
        </p:nvSpPr>
        <p:spPr>
          <a:xfrm>
            <a:off x="533400" y="1143000"/>
            <a:ext cx="8229600" cy="4724400"/>
          </a:xfrm>
        </p:spPr>
        <p:txBody>
          <a:bodyPr/>
          <a:lstStyle/>
          <a:p>
            <a:pPr marL="609600" indent="-609600" eaLnBrk="1" hangingPunct="1">
              <a:buFont typeface="Arial" panose="020B0604020202020204" pitchFamily="34" charset="0"/>
              <a:buNone/>
              <a:defRPr/>
            </a:pPr>
            <a:r>
              <a:rPr lang="en-US" sz="2800" b="1" dirty="0">
                <a:solidFill>
                  <a:srgbClr val="C00000"/>
                </a:solidFill>
              </a:rPr>
              <a:t>Prove or disprove </a:t>
            </a:r>
            <a:r>
              <a:rPr lang="en-US" sz="2800" b="1">
                <a:solidFill>
                  <a:srgbClr val="C00000"/>
                </a:solidFill>
              </a:rPr>
              <a:t>the following </a:t>
            </a:r>
            <a:r>
              <a:rPr lang="en-US" sz="2800" b="1" dirty="0">
                <a:solidFill>
                  <a:srgbClr val="C00000"/>
                </a:solidFill>
              </a:rPr>
              <a:t>inference rules</a:t>
            </a:r>
          </a:p>
          <a:p>
            <a:pPr marL="609600" indent="-609600" eaLnBrk="1" hangingPunct="1">
              <a:buFont typeface="Arial" panose="020B0604020202020204" pitchFamily="34" charset="0"/>
              <a:buNone/>
              <a:defRPr/>
            </a:pPr>
            <a:endParaRPr lang="en-US" sz="2800" b="1" dirty="0">
              <a:solidFill>
                <a:srgbClr val="C00000"/>
              </a:solidFill>
            </a:endParaRPr>
          </a:p>
          <a:p>
            <a:pPr marL="990600" lvl="1" indent="-533400" eaLnBrk="1" hangingPunct="1">
              <a:buFontTx/>
              <a:buAutoNum type="arabicPeriod"/>
              <a:defRPr/>
            </a:pPr>
            <a:r>
              <a:rPr lang="en-US" sz="2400" dirty="0"/>
              <a:t>{W</a:t>
            </a:r>
            <a:r>
              <a:rPr lang="en-US" sz="2400" dirty="0">
                <a:sym typeface="Wingdings" pitchFamily="2" charset="2"/>
              </a:rPr>
              <a:t>Y,XZ} |=  {WXY}</a:t>
            </a:r>
          </a:p>
          <a:p>
            <a:pPr marL="990600" lvl="1" indent="-533400" eaLnBrk="1" hangingPunct="1">
              <a:buFontTx/>
              <a:buAutoNum type="arabicPeriod"/>
              <a:defRPr/>
            </a:pPr>
            <a:r>
              <a:rPr lang="en-US" sz="2400" dirty="0">
                <a:sym typeface="Wingdings" pitchFamily="2" charset="2"/>
              </a:rPr>
              <a:t>{XY,XW,WYZ} |=  {XZ}</a:t>
            </a:r>
          </a:p>
          <a:p>
            <a:pPr marL="990600" lvl="1" indent="-533400" eaLnBrk="1" hangingPunct="1">
              <a:buFontTx/>
              <a:buAutoNum type="arabicPeriod"/>
              <a:defRPr/>
            </a:pPr>
            <a:r>
              <a:rPr lang="en-US" sz="2400" dirty="0">
                <a:sym typeface="Wingdings" pitchFamily="2" charset="2"/>
              </a:rPr>
              <a:t>{XY} |=  {XYZ}</a:t>
            </a:r>
          </a:p>
          <a:p>
            <a:pPr marL="990600" lvl="1" indent="-533400" eaLnBrk="1" hangingPunct="1">
              <a:buFontTx/>
              <a:buAutoNum type="arabicPeriod"/>
              <a:defRPr/>
            </a:pPr>
            <a:r>
              <a:rPr lang="en-US" sz="2400" dirty="0">
                <a:sym typeface="Wingdings" pitchFamily="2" charset="2"/>
              </a:rPr>
              <a:t>{XY, Z Y} |=  {XZY}</a:t>
            </a:r>
          </a:p>
          <a:p>
            <a:pPr algn="just" eaLnBrk="1" hangingPunct="1">
              <a:defRPr/>
            </a:pPr>
            <a:endParaRPr lang="en-US" sz="2200" dirty="0"/>
          </a:p>
        </p:txBody>
      </p:sp>
      <p:pic>
        <p:nvPicPr>
          <p:cNvPr id="72712" name="Picture 7">
            <a:extLst>
              <a:ext uri="{FF2B5EF4-FFF2-40B4-BE49-F238E27FC236}">
                <a16:creationId xmlns="" xmlns:a16="http://schemas.microsoft.com/office/drawing/2014/main" id="{3F30222B-41E3-4AA9-8556-08EAF2E40E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ED54266C-E83C-484E-A6B6-E0D6C4AC2668}"/>
              </a:ext>
            </a:extLst>
          </p:cNvPr>
          <p:cNvSpPr>
            <a:spLocks noGrp="1"/>
          </p:cNvSpPr>
          <p:nvPr>
            <p:ph type="dt" sz="quarter" idx="10"/>
          </p:nvPr>
        </p:nvSpPr>
        <p:spPr/>
        <p:txBody>
          <a:bodyPr/>
          <a:lstStyle/>
          <a:p>
            <a:pPr>
              <a:defRPr/>
            </a:pPr>
            <a:fld id="{F035F5A1-661B-4EED-AED6-CE43B8F93E0F}" type="datetime1">
              <a:rPr lang="en-US" smtClean="0"/>
              <a:t>10/12/2023</a:t>
            </a:fld>
            <a:endParaRPr lang="en-US"/>
          </a:p>
        </p:txBody>
      </p:sp>
      <p:sp>
        <p:nvSpPr>
          <p:cNvPr id="5" name="Footer Placeholder 4">
            <a:extLst>
              <a:ext uri="{FF2B5EF4-FFF2-40B4-BE49-F238E27FC236}">
                <a16:creationId xmlns="" xmlns:a16="http://schemas.microsoft.com/office/drawing/2014/main" id="{2D64B872-B441-4E3E-BB39-68A6F5F88D29}"/>
              </a:ext>
            </a:extLst>
          </p:cNvPr>
          <p:cNvSpPr>
            <a:spLocks noGrp="1"/>
          </p:cNvSpPr>
          <p:nvPr>
            <p:ph type="ftr" sz="quarter" idx="11"/>
          </p:nvPr>
        </p:nvSpPr>
        <p:spPr>
          <a:xfrm>
            <a:off x="2514600" y="6356350"/>
            <a:ext cx="5029200" cy="365125"/>
          </a:xfrm>
        </p:spPr>
        <p:txBody>
          <a:bodyPr/>
          <a:lstStyle/>
          <a:p>
            <a:pPr>
              <a:defRPr/>
            </a:pPr>
            <a:r>
              <a:rPr lang="en-IN" smtClean="0"/>
              <a:t>Sana Anjum      DBMS             Unit-3</a:t>
            </a:r>
            <a:endParaRPr lang="en-US"/>
          </a:p>
        </p:txBody>
      </p:sp>
      <p:sp>
        <p:nvSpPr>
          <p:cNvPr id="13316" name="Slide Number Placeholder 5">
            <a:extLst>
              <a:ext uri="{FF2B5EF4-FFF2-40B4-BE49-F238E27FC236}">
                <a16:creationId xmlns="" xmlns:a16="http://schemas.microsoft.com/office/drawing/2014/main" id="{835891B4-E003-4DE5-98B5-2B9972F855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E24165D-532B-4900-98B5-4C8B678F819C}" type="slidenum">
              <a:rPr lang="en-US" altLang="en-US" sz="1200" smtClean="0">
                <a:solidFill>
                  <a:srgbClr val="898989"/>
                </a:solidFill>
              </a:rPr>
              <a:pPr>
                <a:spcBef>
                  <a:spcPct val="0"/>
                </a:spcBef>
                <a:buFontTx/>
                <a:buNone/>
              </a:pPr>
              <a:t>7</a:t>
            </a:fld>
            <a:endParaRPr lang="en-US" altLang="en-US" sz="1200">
              <a:solidFill>
                <a:srgbClr val="898989"/>
              </a:solidFill>
            </a:endParaRPr>
          </a:p>
        </p:txBody>
      </p:sp>
      <p:sp>
        <p:nvSpPr>
          <p:cNvPr id="7" name="Title 1">
            <a:extLst>
              <a:ext uri="{FF2B5EF4-FFF2-40B4-BE49-F238E27FC236}">
                <a16:creationId xmlns="" xmlns:a16="http://schemas.microsoft.com/office/drawing/2014/main" id="{F9CF3E26-A041-41E3-B27E-7928FE6CB51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Course Outcome</a:t>
            </a:r>
          </a:p>
        </p:txBody>
      </p:sp>
      <p:pic>
        <p:nvPicPr>
          <p:cNvPr id="13318" name="Picture 2" descr="E:\NIET\Project\xLogo11.png.pagespeed.ic.pydHLuCQEZ.png">
            <a:extLst>
              <a:ext uri="{FF2B5EF4-FFF2-40B4-BE49-F238E27FC236}">
                <a16:creationId xmlns="" xmlns:a16="http://schemas.microsoft.com/office/drawing/2014/main" id="{220900C2-1591-4BF7-ABD0-68FB0E60C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Content Placeholder 1">
            <a:extLst>
              <a:ext uri="{FF2B5EF4-FFF2-40B4-BE49-F238E27FC236}">
                <a16:creationId xmlns="" xmlns:a16="http://schemas.microsoft.com/office/drawing/2014/main" id="{FF0C619F-DBCB-44A3-A1D5-5D9C69AB1F35}"/>
              </a:ext>
            </a:extLst>
          </p:cNvPr>
          <p:cNvGraphicFramePr>
            <a:graphicFrameLocks/>
          </p:cNvGraphicFramePr>
          <p:nvPr/>
        </p:nvGraphicFramePr>
        <p:xfrm>
          <a:off x="1066800" y="1066800"/>
          <a:ext cx="7543800" cy="5219882"/>
        </p:xfrm>
        <a:graphic>
          <a:graphicData uri="http://schemas.openxmlformats.org/drawingml/2006/table">
            <a:tbl>
              <a:tblPr firstRow="1" firstCol="1" bandRow="1">
                <a:tableStyleId>{5C22544A-7EE6-4342-B048-85BDC9FD1C3A}</a:tableStyleId>
              </a:tblPr>
              <a:tblGrid>
                <a:gridCol w="1079590">
                  <a:extLst>
                    <a:ext uri="{9D8B030D-6E8A-4147-A177-3AD203B41FA5}">
                      <a16:colId xmlns="" xmlns:a16="http://schemas.microsoft.com/office/drawing/2014/main" val="20000"/>
                    </a:ext>
                  </a:extLst>
                </a:gridCol>
                <a:gridCol w="5331307">
                  <a:extLst>
                    <a:ext uri="{9D8B030D-6E8A-4147-A177-3AD203B41FA5}">
                      <a16:colId xmlns="" xmlns:a16="http://schemas.microsoft.com/office/drawing/2014/main" val="20001"/>
                    </a:ext>
                  </a:extLst>
                </a:gridCol>
                <a:gridCol w="1132903">
                  <a:extLst>
                    <a:ext uri="{9D8B030D-6E8A-4147-A177-3AD203B41FA5}">
                      <a16:colId xmlns="" xmlns:a16="http://schemas.microsoft.com/office/drawing/2014/main" val="20002"/>
                    </a:ext>
                  </a:extLst>
                </a:gridCol>
              </a:tblGrid>
              <a:tr h="483707">
                <a:tc>
                  <a:txBody>
                    <a:bodyPr/>
                    <a:lstStyle/>
                    <a:p>
                      <a:pPr algn="ctr">
                        <a:lnSpc>
                          <a:spcPct val="115000"/>
                        </a:lnSpc>
                        <a:spcAft>
                          <a:spcPts val="0"/>
                        </a:spcAft>
                        <a:tabLst>
                          <a:tab pos="1546860" algn="l"/>
                        </a:tabLst>
                      </a:pPr>
                      <a:r>
                        <a:rPr lang="en-US" sz="1400" dirty="0">
                          <a:effectLst/>
                        </a:rPr>
                        <a:t>S. NO.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tabLst>
                          <a:tab pos="1546860" algn="l"/>
                        </a:tabLst>
                      </a:pPr>
                      <a:r>
                        <a:rPr lang="en-US" sz="1400" dirty="0">
                          <a:effectLst/>
                        </a:rPr>
                        <a:t>Course Outcomes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Blooms’ Taxonomy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871490">
                <a:tc>
                  <a:txBody>
                    <a:bodyPr/>
                    <a:lstStyle/>
                    <a:p>
                      <a:pPr algn="ctr">
                        <a:lnSpc>
                          <a:spcPct val="115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a:t>Apply knowledge of database for real life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t>K3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871490">
                <a:tc>
                  <a:txBody>
                    <a:bodyPr/>
                    <a:lstStyle/>
                    <a:p>
                      <a:pPr algn="ctr">
                        <a:lnSpc>
                          <a:spcPct val="115000"/>
                        </a:lnSpc>
                        <a:spcAft>
                          <a:spcPts val="0"/>
                        </a:spcAft>
                      </a:pPr>
                      <a:r>
                        <a:rPr lang="en-US" sz="1800" dirty="0">
                          <a:effectLst/>
                          <a:latin typeface="+mn-lt"/>
                          <a:ea typeface="+mn-ea"/>
                          <a:cs typeface="+mn-cs"/>
                        </a:rPr>
                        <a: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just">
                        <a:lnSpc>
                          <a:spcPct val="115000"/>
                        </a:lnSpc>
                        <a:spcAft>
                          <a:spcPts val="0"/>
                        </a:spcAft>
                      </a:pPr>
                      <a:r>
                        <a:rPr lang="en-US" sz="1800" dirty="0"/>
                        <a:t>Apply query processing techniques to automate the real time problems of databases.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0"/>
                        </a:spcAft>
                      </a:pPr>
                      <a:r>
                        <a:rPr lang="en-US" sz="1800" dirty="0"/>
                        <a:t>K3, K4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 xmlns:a16="http://schemas.microsoft.com/office/drawing/2014/main" val="10002"/>
                  </a:ext>
                </a:extLst>
              </a:tr>
              <a:tr h="1092610">
                <a:tc>
                  <a:txBody>
                    <a:bodyPr/>
                    <a:lstStyle/>
                    <a:p>
                      <a:pPr algn="ctr">
                        <a:lnSpc>
                          <a:spcPct val="115000"/>
                        </a:lnSpc>
                        <a:spcAft>
                          <a:spcPts val="0"/>
                        </a:spcAft>
                      </a:pPr>
                      <a:r>
                        <a:rPr lang="en-US" sz="1800" dirty="0">
                          <a:solidFill>
                            <a:schemeClr val="tx1"/>
                          </a:solidFill>
                          <a:effectLst/>
                        </a:rPr>
                        <a:t>3</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just">
                        <a:lnSpc>
                          <a:spcPct val="115000"/>
                        </a:lnSpc>
                        <a:spcAft>
                          <a:spcPts val="0"/>
                        </a:spcAft>
                      </a:pPr>
                      <a:r>
                        <a:rPr lang="en-US" sz="1800" dirty="0">
                          <a:solidFill>
                            <a:schemeClr val="tx1"/>
                          </a:solidFill>
                        </a:rPr>
                        <a:t>Identify and solve the redundancy problem in database tables using normalization</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0"/>
                        </a:spcAft>
                      </a:pPr>
                      <a:r>
                        <a:rPr lang="en-US" sz="1800" dirty="0">
                          <a:solidFill>
                            <a:schemeClr val="tx1"/>
                          </a:solidFill>
                        </a:rPr>
                        <a:t>K2, K3</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 xmlns:a16="http://schemas.microsoft.com/office/drawing/2014/main" val="10003"/>
                  </a:ext>
                </a:extLst>
              </a:tr>
              <a:tr h="1262628">
                <a:tc>
                  <a:txBody>
                    <a:bodyPr/>
                    <a:lstStyle/>
                    <a:p>
                      <a:pPr algn="ctr">
                        <a:lnSpc>
                          <a:spcPct val="115000"/>
                        </a:lnSpc>
                        <a:spcAft>
                          <a:spcPts val="0"/>
                        </a:spcAft>
                      </a:pPr>
                      <a:r>
                        <a:rPr lang="en-US" sz="1800" dirty="0">
                          <a:solidFill>
                            <a:schemeClr val="bg1"/>
                          </a:solidFill>
                          <a:effectLst/>
                        </a:rPr>
                        <a:t>4</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a:solidFill>
                            <a:schemeClr val="tx1"/>
                          </a:solidFill>
                        </a:rPr>
                        <a:t>Understand the concepts of transactions, their processing so they will familiar with broad range of database management issues including data integrity, security and recovery.</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solidFill>
                            <a:schemeClr val="tx1"/>
                          </a:solidFill>
                        </a:rPr>
                        <a:t>K2, K4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621899">
                <a:tc>
                  <a:txBody>
                    <a:bodyPr/>
                    <a:lstStyle/>
                    <a:p>
                      <a:pPr algn="ctr">
                        <a:lnSpc>
                          <a:spcPct val="115000"/>
                        </a:lnSpc>
                        <a:spcAft>
                          <a:spcPts val="0"/>
                        </a:spcAft>
                      </a:pPr>
                      <a:r>
                        <a:rPr lang="en-US" sz="1800" dirty="0">
                          <a:effectLst/>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a:effectLst/>
                        </a:rPr>
                        <a:t>D</a:t>
                      </a:r>
                      <a:r>
                        <a:rPr lang="en-US" sz="1800" dirty="0"/>
                        <a:t>esign, develop and implement a small database project using database tools.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t>K3, K6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8E80063-A2AF-4363-89C5-ECE0F06BC388}"/>
              </a:ext>
            </a:extLst>
          </p:cNvPr>
          <p:cNvSpPr>
            <a:spLocks noGrp="1"/>
          </p:cNvSpPr>
          <p:nvPr>
            <p:ph type="dt" sz="quarter" idx="10"/>
          </p:nvPr>
        </p:nvSpPr>
        <p:spPr/>
        <p:txBody>
          <a:bodyPr/>
          <a:lstStyle/>
          <a:p>
            <a:pPr>
              <a:defRPr/>
            </a:pPr>
            <a:fld id="{2EEE0036-3FAF-45B6-A871-45EE11BCB73E}" type="datetime1">
              <a:rPr lang="en-US" smtClean="0"/>
              <a:t>10/12/2023</a:t>
            </a:fld>
            <a:endParaRPr lang="en-US"/>
          </a:p>
        </p:txBody>
      </p:sp>
      <p:sp>
        <p:nvSpPr>
          <p:cNvPr id="5" name="Footer Placeholder 4">
            <a:extLst>
              <a:ext uri="{FF2B5EF4-FFF2-40B4-BE49-F238E27FC236}">
                <a16:creationId xmlns="" xmlns:a16="http://schemas.microsoft.com/office/drawing/2014/main" id="{9CDC6A2F-1242-416E-8BE7-519081E70AB4}"/>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73732" name="Slide Number Placeholder 5">
            <a:extLst>
              <a:ext uri="{FF2B5EF4-FFF2-40B4-BE49-F238E27FC236}">
                <a16:creationId xmlns="" xmlns:a16="http://schemas.microsoft.com/office/drawing/2014/main" id="{D4ADC3CF-B304-4A6B-A7EE-56FF19848C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F09522-A6A0-45B5-910F-B7170D00CC51}" type="slidenum">
              <a:rPr lang="en-US" altLang="en-US" sz="1200" smtClean="0">
                <a:solidFill>
                  <a:srgbClr val="898989"/>
                </a:solidFill>
              </a:rPr>
              <a:pPr>
                <a:spcBef>
                  <a:spcPct val="0"/>
                </a:spcBef>
                <a:buFontTx/>
                <a:buNone/>
              </a:pPr>
              <a:t>70</a:t>
            </a:fld>
            <a:endParaRPr lang="en-US" altLang="en-US" sz="1200">
              <a:solidFill>
                <a:srgbClr val="898989"/>
              </a:solidFill>
            </a:endParaRPr>
          </a:p>
        </p:txBody>
      </p:sp>
      <p:sp>
        <p:nvSpPr>
          <p:cNvPr id="7" name="Title 1">
            <a:extLst>
              <a:ext uri="{FF2B5EF4-FFF2-40B4-BE49-F238E27FC236}">
                <a16:creationId xmlns="" xmlns:a16="http://schemas.microsoft.com/office/drawing/2014/main" id="{F5597416-8B13-48FB-9D1D-52C0536E3EF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Question(CO3) </a:t>
            </a:r>
          </a:p>
        </p:txBody>
      </p:sp>
      <p:pic>
        <p:nvPicPr>
          <p:cNvPr id="73734" name="Picture 2" descr="E:\NIET\Project\xLogo11.png.pagespeed.ic.pydHLuCQEZ.png">
            <a:extLst>
              <a:ext uri="{FF2B5EF4-FFF2-40B4-BE49-F238E27FC236}">
                <a16:creationId xmlns="" xmlns:a16="http://schemas.microsoft.com/office/drawing/2014/main" id="{328E4725-421E-4CB3-98E3-67A5964AB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Content Placeholder 2">
            <a:extLst>
              <a:ext uri="{FF2B5EF4-FFF2-40B4-BE49-F238E27FC236}">
                <a16:creationId xmlns="" xmlns:a16="http://schemas.microsoft.com/office/drawing/2014/main" id="{E8AFD033-5C3D-45CB-91B2-5A48D47BF5A6}"/>
              </a:ext>
            </a:extLst>
          </p:cNvPr>
          <p:cNvSpPr>
            <a:spLocks noGrp="1"/>
          </p:cNvSpPr>
          <p:nvPr>
            <p:ph idx="1"/>
          </p:nvPr>
        </p:nvSpPr>
        <p:spPr>
          <a:xfrm>
            <a:off x="152400" y="838200"/>
            <a:ext cx="8610600" cy="5410200"/>
          </a:xfrm>
        </p:spPr>
        <p:txBody>
          <a:bodyPr/>
          <a:lstStyle/>
          <a:p>
            <a:pPr algn="just" eaLnBrk="1" hangingPunct="1">
              <a:buFont typeface="Arial" panose="020B0604020202020204" pitchFamily="34" charset="0"/>
              <a:buNone/>
              <a:defRPr/>
            </a:pPr>
            <a:r>
              <a:rPr lang="en-US" sz="2400" b="1" dirty="0">
                <a:solidFill>
                  <a:srgbClr val="0070C0"/>
                </a:solidFill>
              </a:rPr>
              <a:t>Let us consider the Universal relation schema R = ( A, B, C, G, H, I ) and the set  of functional dependencies F ={ A → B, A → C, CG → H, CG → I , B → H}.</a:t>
            </a:r>
          </a:p>
          <a:p>
            <a:pPr algn="just" eaLnBrk="1" hangingPunct="1">
              <a:buFont typeface="Arial" panose="020B0604020202020204" pitchFamily="34" charset="0"/>
              <a:buNone/>
              <a:defRPr/>
            </a:pPr>
            <a:r>
              <a:rPr lang="en-US" sz="2400" b="1" dirty="0">
                <a:solidFill>
                  <a:srgbClr val="0070C0"/>
                </a:solidFill>
              </a:rPr>
              <a:t>Determines the other FD’s from given set of FD F.</a:t>
            </a:r>
          </a:p>
          <a:p>
            <a:pPr algn="just" eaLnBrk="1" hangingPunct="1">
              <a:buFont typeface="Arial" panose="020B0604020202020204" pitchFamily="34" charset="0"/>
              <a:buNone/>
              <a:defRPr/>
            </a:pPr>
            <a:r>
              <a:rPr lang="en-US" sz="2400" b="1" dirty="0">
                <a:solidFill>
                  <a:srgbClr val="C00000"/>
                </a:solidFill>
              </a:rPr>
              <a:t>Answer:-</a:t>
            </a:r>
          </a:p>
          <a:p>
            <a:pPr algn="just" eaLnBrk="1" hangingPunct="1">
              <a:buFont typeface="Arial" panose="020B0604020202020204" pitchFamily="34" charset="0"/>
              <a:buNone/>
              <a:defRPr/>
            </a:pPr>
            <a:r>
              <a:rPr lang="en-US" sz="2200" dirty="0">
                <a:solidFill>
                  <a:srgbClr val="0070C0"/>
                </a:solidFill>
              </a:rPr>
              <a:t>Given F= </a:t>
            </a:r>
            <a:r>
              <a:rPr lang="en-US" sz="2000" b="1" dirty="0">
                <a:solidFill>
                  <a:srgbClr val="0070C0"/>
                </a:solidFill>
              </a:rPr>
              <a:t>{ A → B, A → C, CG → H, CG → I , B → H}.</a:t>
            </a:r>
          </a:p>
          <a:p>
            <a:pPr marL="457200" indent="-457200" algn="just" eaLnBrk="1" hangingPunct="1">
              <a:buFont typeface="Arial" panose="020B0604020202020204" pitchFamily="34" charset="0"/>
              <a:buAutoNum type="arabicPeriod"/>
              <a:defRPr/>
            </a:pPr>
            <a:r>
              <a:rPr lang="en-US" sz="2000" dirty="0"/>
              <a:t>Since A → B and B → H hold, we apply the transitivity rule that  </a:t>
            </a:r>
            <a:r>
              <a:rPr lang="en-US" sz="2000" dirty="0">
                <a:solidFill>
                  <a:srgbClr val="C00000"/>
                </a:solidFill>
              </a:rPr>
              <a:t>A → H</a:t>
            </a:r>
          </a:p>
          <a:p>
            <a:pPr marL="457200" indent="-457200" algn="just" eaLnBrk="1" hangingPunct="1">
              <a:buFont typeface="Arial" panose="020B0604020202020204" pitchFamily="34" charset="0"/>
              <a:buAutoNum type="arabicPeriod"/>
              <a:defRPr/>
            </a:pPr>
            <a:r>
              <a:rPr lang="en-US" sz="2000" dirty="0"/>
              <a:t>Since CG → H and CG → I , the union rule implies that </a:t>
            </a:r>
            <a:r>
              <a:rPr lang="en-US" sz="2000" dirty="0">
                <a:solidFill>
                  <a:srgbClr val="C00000"/>
                </a:solidFill>
              </a:rPr>
              <a:t>CG → HI.</a:t>
            </a:r>
          </a:p>
          <a:p>
            <a:pPr marL="457200" indent="-457200" algn="just" eaLnBrk="1" hangingPunct="1">
              <a:buFont typeface="Arial" panose="020B0604020202020204" pitchFamily="34" charset="0"/>
              <a:buAutoNum type="arabicPeriod"/>
              <a:defRPr/>
            </a:pPr>
            <a:r>
              <a:rPr lang="en-US" sz="2000" dirty="0"/>
              <a:t>Since A → C and CG → I , the pseudo-transitivity rule implies that </a:t>
            </a:r>
            <a:r>
              <a:rPr lang="en-US" sz="2000" dirty="0">
                <a:solidFill>
                  <a:srgbClr val="C00000"/>
                </a:solidFill>
              </a:rPr>
              <a:t>AG → I </a:t>
            </a:r>
            <a:r>
              <a:rPr lang="en-US" sz="2000" dirty="0"/>
              <a:t>holds</a:t>
            </a:r>
          </a:p>
          <a:p>
            <a:pPr marL="457200" indent="-457200" algn="just" eaLnBrk="1" hangingPunct="1">
              <a:buFont typeface="Arial" panose="020B0604020202020204" pitchFamily="34" charset="0"/>
              <a:buAutoNum type="arabicPeriod"/>
              <a:defRPr/>
            </a:pPr>
            <a:r>
              <a:rPr lang="en-US" sz="2000" dirty="0"/>
              <a:t>Since A → B and A→ C hold, we apply the union rules  that  </a:t>
            </a:r>
            <a:r>
              <a:rPr lang="en-US" sz="2000" dirty="0">
                <a:solidFill>
                  <a:srgbClr val="C00000"/>
                </a:solidFill>
              </a:rPr>
              <a:t>A → BC</a:t>
            </a:r>
            <a:endParaRPr lang="en-US" sz="2400" dirty="0"/>
          </a:p>
          <a:p>
            <a:pPr marL="457200" indent="-457200" algn="just" eaLnBrk="1" hangingPunct="1">
              <a:buFont typeface="Arial" panose="020B0604020202020204" pitchFamily="34" charset="0"/>
              <a:buNone/>
              <a:defRPr/>
            </a:pPr>
            <a:r>
              <a:rPr lang="en-US" sz="2400" dirty="0">
                <a:solidFill>
                  <a:srgbClr val="C00000"/>
                </a:solidFill>
              </a:rPr>
              <a:t>All possible FD are:- </a:t>
            </a:r>
          </a:p>
          <a:p>
            <a:pPr marL="457200" indent="-457200" algn="just" eaLnBrk="1" hangingPunct="1">
              <a:buFont typeface="Arial" panose="020B0604020202020204" pitchFamily="34" charset="0"/>
              <a:buNone/>
              <a:defRPr/>
            </a:pPr>
            <a:r>
              <a:rPr lang="en-US" sz="2400" dirty="0">
                <a:solidFill>
                  <a:srgbClr val="C00000"/>
                </a:solidFill>
              </a:rPr>
              <a:t> </a:t>
            </a:r>
            <a:r>
              <a:rPr lang="en-US" sz="2200" dirty="0">
                <a:solidFill>
                  <a:srgbClr val="0070C0"/>
                </a:solidFill>
              </a:rPr>
              <a:t>F’= </a:t>
            </a:r>
            <a:r>
              <a:rPr lang="en-US" sz="2200" b="1" dirty="0">
                <a:solidFill>
                  <a:srgbClr val="0070C0"/>
                </a:solidFill>
              </a:rPr>
              <a:t>{ A → B, A → C, CG → H, CG → I , B → H,</a:t>
            </a:r>
            <a:r>
              <a:rPr lang="en-US" sz="2200" dirty="0">
                <a:solidFill>
                  <a:srgbClr val="C00000"/>
                </a:solidFill>
              </a:rPr>
              <a:t> A → H, CG → HI ,A →BC, AG → I </a:t>
            </a:r>
            <a:r>
              <a:rPr lang="en-US" sz="2200" b="1" dirty="0">
                <a:solidFill>
                  <a:srgbClr val="0070C0"/>
                </a:solidFill>
              </a:rPr>
              <a:t>}.</a:t>
            </a:r>
          </a:p>
          <a:p>
            <a:pPr marL="457200" indent="-457200" algn="just" eaLnBrk="1" hangingPunct="1">
              <a:buFont typeface="Arial" panose="020B0604020202020204" pitchFamily="34" charset="0"/>
              <a:buNone/>
              <a:defRPr/>
            </a:pPr>
            <a:endParaRPr lang="en-US" sz="2200" dirty="0">
              <a:solidFill>
                <a:srgbClr val="C00000"/>
              </a:solidFill>
            </a:endParaRPr>
          </a:p>
        </p:txBody>
      </p:sp>
      <p:pic>
        <p:nvPicPr>
          <p:cNvPr id="73736" name="Picture 7">
            <a:extLst>
              <a:ext uri="{FF2B5EF4-FFF2-40B4-BE49-F238E27FC236}">
                <a16:creationId xmlns="" xmlns:a16="http://schemas.microsoft.com/office/drawing/2014/main" id="{F2388D5A-0086-4B0C-935C-99F39165ED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9">
                                            <p:txEl>
                                              <p:pRg st="2" end="2"/>
                                            </p:txEl>
                                          </p:spTgt>
                                        </p:tgtEl>
                                        <p:attrNameLst>
                                          <p:attrName>style.visibility</p:attrName>
                                        </p:attrNameLst>
                                      </p:cBhvr>
                                      <p:to>
                                        <p:strVal val="visible"/>
                                      </p:to>
                                    </p:set>
                                    <p:anim calcmode="lin" valueType="num">
                                      <p:cBhvr additive="base">
                                        <p:cTn id="7" dur="500" fill="hold"/>
                                        <p:tgtEl>
                                          <p:spTgt spid="542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279">
                                            <p:txEl>
                                              <p:pRg st="3" end="3"/>
                                            </p:txEl>
                                          </p:spTgt>
                                        </p:tgtEl>
                                        <p:attrNameLst>
                                          <p:attrName>style.visibility</p:attrName>
                                        </p:attrNameLst>
                                      </p:cBhvr>
                                      <p:to>
                                        <p:strVal val="visible"/>
                                      </p:to>
                                    </p:set>
                                    <p:anim calcmode="lin" valueType="num">
                                      <p:cBhvr additive="base">
                                        <p:cTn id="11" dur="500" fill="hold"/>
                                        <p:tgtEl>
                                          <p:spTgt spid="5427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42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4279">
                                            <p:txEl>
                                              <p:pRg st="4" end="4"/>
                                            </p:txEl>
                                          </p:spTgt>
                                        </p:tgtEl>
                                        <p:attrNameLst>
                                          <p:attrName>style.visibility</p:attrName>
                                        </p:attrNameLst>
                                      </p:cBhvr>
                                      <p:to>
                                        <p:strVal val="visible"/>
                                      </p:to>
                                    </p:set>
                                    <p:anim calcmode="lin" valueType="num">
                                      <p:cBhvr additive="base">
                                        <p:cTn id="17" dur="500" fill="hold"/>
                                        <p:tgtEl>
                                          <p:spTgt spid="5427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42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4279">
                                            <p:txEl>
                                              <p:pRg st="5" end="5"/>
                                            </p:txEl>
                                          </p:spTgt>
                                        </p:tgtEl>
                                        <p:attrNameLst>
                                          <p:attrName>style.visibility</p:attrName>
                                        </p:attrNameLst>
                                      </p:cBhvr>
                                      <p:to>
                                        <p:strVal val="visible"/>
                                      </p:to>
                                    </p:set>
                                    <p:anim calcmode="lin" valueType="num">
                                      <p:cBhvr additive="base">
                                        <p:cTn id="23" dur="500" fill="hold"/>
                                        <p:tgtEl>
                                          <p:spTgt spid="5427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42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4279">
                                            <p:txEl>
                                              <p:pRg st="6" end="6"/>
                                            </p:txEl>
                                          </p:spTgt>
                                        </p:tgtEl>
                                        <p:attrNameLst>
                                          <p:attrName>style.visibility</p:attrName>
                                        </p:attrNameLst>
                                      </p:cBhvr>
                                      <p:to>
                                        <p:strVal val="visible"/>
                                      </p:to>
                                    </p:set>
                                    <p:anim calcmode="lin" valueType="num">
                                      <p:cBhvr additive="base">
                                        <p:cTn id="29" dur="500" fill="hold"/>
                                        <p:tgtEl>
                                          <p:spTgt spid="5427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42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54279">
                                            <p:txEl>
                                              <p:pRg st="7" end="7"/>
                                            </p:txEl>
                                          </p:spTgt>
                                        </p:tgtEl>
                                        <p:attrNameLst>
                                          <p:attrName>style.visibility</p:attrName>
                                        </p:attrNameLst>
                                      </p:cBhvr>
                                      <p:to>
                                        <p:strVal val="visible"/>
                                      </p:to>
                                    </p:set>
                                    <p:anim calcmode="lin" valueType="num">
                                      <p:cBhvr additive="base">
                                        <p:cTn id="35" dur="500" fill="hold"/>
                                        <p:tgtEl>
                                          <p:spTgt spid="5427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42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54279">
                                            <p:txEl>
                                              <p:pRg st="8" end="8"/>
                                            </p:txEl>
                                          </p:spTgt>
                                        </p:tgtEl>
                                        <p:attrNameLst>
                                          <p:attrName>style.visibility</p:attrName>
                                        </p:attrNameLst>
                                      </p:cBhvr>
                                      <p:to>
                                        <p:strVal val="visible"/>
                                      </p:to>
                                    </p:set>
                                    <p:anim calcmode="lin" valueType="num">
                                      <p:cBhvr additive="base">
                                        <p:cTn id="41" dur="500" fill="hold"/>
                                        <p:tgtEl>
                                          <p:spTgt spid="5427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4279">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4279">
                                            <p:txEl>
                                              <p:pRg st="9" end="9"/>
                                            </p:txEl>
                                          </p:spTgt>
                                        </p:tgtEl>
                                        <p:attrNameLst>
                                          <p:attrName>style.visibility</p:attrName>
                                        </p:attrNameLst>
                                      </p:cBhvr>
                                      <p:to>
                                        <p:strVal val="visible"/>
                                      </p:to>
                                    </p:set>
                                    <p:anim calcmode="lin" valueType="num">
                                      <p:cBhvr additive="base">
                                        <p:cTn id="45" dur="500" fill="hold"/>
                                        <p:tgtEl>
                                          <p:spTgt spid="54279">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427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193453C-31A9-4EFF-9BF4-7167B44A9ACB}"/>
              </a:ext>
            </a:extLst>
          </p:cNvPr>
          <p:cNvSpPr>
            <a:spLocks noGrp="1"/>
          </p:cNvSpPr>
          <p:nvPr>
            <p:ph type="dt" sz="quarter" idx="10"/>
          </p:nvPr>
        </p:nvSpPr>
        <p:spPr/>
        <p:txBody>
          <a:bodyPr/>
          <a:lstStyle/>
          <a:p>
            <a:pPr>
              <a:defRPr/>
            </a:pPr>
            <a:fld id="{2BC09E22-6124-4D3E-9B43-E17B3359B301}" type="datetime1">
              <a:rPr lang="en-US" smtClean="0"/>
              <a:t>10/12/2023</a:t>
            </a:fld>
            <a:endParaRPr lang="en-US"/>
          </a:p>
        </p:txBody>
      </p:sp>
      <p:sp>
        <p:nvSpPr>
          <p:cNvPr id="5" name="Footer Placeholder 4">
            <a:extLst>
              <a:ext uri="{FF2B5EF4-FFF2-40B4-BE49-F238E27FC236}">
                <a16:creationId xmlns="" xmlns:a16="http://schemas.microsoft.com/office/drawing/2014/main" id="{DD1DD28B-5333-4BDA-A47C-9CEAADCC1F2C}"/>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74756" name="Slide Number Placeholder 5">
            <a:extLst>
              <a:ext uri="{FF2B5EF4-FFF2-40B4-BE49-F238E27FC236}">
                <a16:creationId xmlns="" xmlns:a16="http://schemas.microsoft.com/office/drawing/2014/main" id="{E04A48BA-D63B-4489-B4E9-7342C0B827D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EDD28CC-85E9-42AB-8B38-6C7FD1F7407E}" type="slidenum">
              <a:rPr lang="en-US" altLang="en-US" sz="1200" smtClean="0">
                <a:solidFill>
                  <a:srgbClr val="898989"/>
                </a:solidFill>
              </a:rPr>
              <a:pPr>
                <a:spcBef>
                  <a:spcPct val="0"/>
                </a:spcBef>
                <a:buFontTx/>
                <a:buNone/>
              </a:pPr>
              <a:t>71</a:t>
            </a:fld>
            <a:endParaRPr lang="en-US" altLang="en-US" sz="1200">
              <a:solidFill>
                <a:srgbClr val="898989"/>
              </a:solidFill>
            </a:endParaRPr>
          </a:p>
        </p:txBody>
      </p:sp>
      <p:sp>
        <p:nvSpPr>
          <p:cNvPr id="7" name="Title 1">
            <a:extLst>
              <a:ext uri="{FF2B5EF4-FFF2-40B4-BE49-F238E27FC236}">
                <a16:creationId xmlns="" xmlns:a16="http://schemas.microsoft.com/office/drawing/2014/main" id="{B76F57C5-684F-4148-A894-FF19F006F37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Conti…………               (CO3)</a:t>
            </a:r>
          </a:p>
        </p:txBody>
      </p:sp>
      <p:pic>
        <p:nvPicPr>
          <p:cNvPr id="74758" name="Picture 2" descr="E:\NIET\Project\xLogo11.png.pagespeed.ic.pydHLuCQEZ.png">
            <a:extLst>
              <a:ext uri="{FF2B5EF4-FFF2-40B4-BE49-F238E27FC236}">
                <a16:creationId xmlns="" xmlns:a16="http://schemas.microsoft.com/office/drawing/2014/main" id="{DD12F8D7-5ADA-4284-8E0F-16062CAACE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9" name="Content Placeholder 2">
            <a:extLst>
              <a:ext uri="{FF2B5EF4-FFF2-40B4-BE49-F238E27FC236}">
                <a16:creationId xmlns="" xmlns:a16="http://schemas.microsoft.com/office/drawing/2014/main" id="{C161021B-47EE-401F-A353-62B6FF365297}"/>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pPr>
            <a:r>
              <a:rPr lang="en-US" altLang="en-US" sz="2400" b="1">
                <a:solidFill>
                  <a:srgbClr val="C00000"/>
                </a:solidFill>
              </a:rPr>
              <a:t>Note:- </a:t>
            </a:r>
          </a:p>
          <a:p>
            <a:pPr algn="just" eaLnBrk="1" hangingPunct="1">
              <a:buFont typeface="Arial" panose="020B0604020202020204" pitchFamily="34" charset="0"/>
              <a:buNone/>
            </a:pPr>
            <a:r>
              <a:rPr lang="en-US" altLang="en-US" sz="2400"/>
              <a:t>Armstrong axioms are </a:t>
            </a:r>
            <a:r>
              <a:rPr lang="en-US" altLang="en-US" sz="2400">
                <a:solidFill>
                  <a:srgbClr val="C00000"/>
                </a:solidFill>
              </a:rPr>
              <a:t>complete.</a:t>
            </a:r>
            <a:r>
              <a:rPr lang="en-US" altLang="en-US" sz="2400"/>
              <a:t> As for a given set F of functional dependencies, all FD implied by F can be inferred by using rules IR1 through IR3.</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Armstrong axiom are also </a:t>
            </a:r>
            <a:r>
              <a:rPr lang="en-US" altLang="en-US" sz="2400">
                <a:solidFill>
                  <a:srgbClr val="C00000"/>
                </a:solidFill>
              </a:rPr>
              <a:t>sound </a:t>
            </a:r>
            <a:r>
              <a:rPr lang="en-US" altLang="en-US" sz="2400"/>
              <a:t>as to no additional FD or incorrect FD’s can be deduced from F by using inference rules.</a:t>
            </a:r>
          </a:p>
          <a:p>
            <a:pPr algn="just" eaLnBrk="1" hangingPunct="1">
              <a:buFont typeface="Arial" panose="020B0604020202020204" pitchFamily="34" charset="0"/>
              <a:buNone/>
            </a:pPr>
            <a:endParaRPr lang="en-US" altLang="en-US" sz="2200"/>
          </a:p>
        </p:txBody>
      </p:sp>
      <p:pic>
        <p:nvPicPr>
          <p:cNvPr id="74760" name="Picture 7">
            <a:extLst>
              <a:ext uri="{FF2B5EF4-FFF2-40B4-BE49-F238E27FC236}">
                <a16:creationId xmlns="" xmlns:a16="http://schemas.microsoft.com/office/drawing/2014/main" id="{B3B37DC6-9F7A-43AB-AEB1-F9FAB63AB0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 xmlns:a16="http://schemas.microsoft.com/office/drawing/2014/main" id="{15D617B2-DE9F-4D34-8FE9-B6534190207A}"/>
              </a:ext>
            </a:extLst>
          </p:cNvPr>
          <p:cNvSpPr>
            <a:spLocks noGrp="1"/>
          </p:cNvSpPr>
          <p:nvPr>
            <p:ph idx="1"/>
          </p:nvPr>
        </p:nvSpPr>
        <p:spPr/>
        <p:txBody>
          <a:bodyPr/>
          <a:lstStyle/>
          <a:p>
            <a:pPr algn="just" eaLnBrk="1" hangingPunct="1">
              <a:buFont typeface="Wingdings" panose="05000000000000000000" pitchFamily="2" charset="2"/>
              <a:buChar char="Ø"/>
            </a:pPr>
            <a:r>
              <a:rPr lang="en-US" altLang="en-US"/>
              <a:t>Inference rules</a:t>
            </a:r>
          </a:p>
        </p:txBody>
      </p:sp>
      <p:sp>
        <p:nvSpPr>
          <p:cNvPr id="4" name="Date Placeholder 3">
            <a:extLst>
              <a:ext uri="{FF2B5EF4-FFF2-40B4-BE49-F238E27FC236}">
                <a16:creationId xmlns="" xmlns:a16="http://schemas.microsoft.com/office/drawing/2014/main" id="{7A24487C-B249-4E62-857A-5FD988DD9C98}"/>
              </a:ext>
            </a:extLst>
          </p:cNvPr>
          <p:cNvSpPr>
            <a:spLocks noGrp="1"/>
          </p:cNvSpPr>
          <p:nvPr>
            <p:ph type="dt" sz="quarter" idx="10"/>
          </p:nvPr>
        </p:nvSpPr>
        <p:spPr/>
        <p:txBody>
          <a:bodyPr/>
          <a:lstStyle/>
          <a:p>
            <a:pPr>
              <a:defRPr/>
            </a:pPr>
            <a:fld id="{007D0A02-ED98-4BF3-9BD2-1FCB6054082F}" type="datetime1">
              <a:rPr lang="en-US" smtClean="0"/>
              <a:t>10/12/2023</a:t>
            </a:fld>
            <a:endParaRPr lang="en-US"/>
          </a:p>
        </p:txBody>
      </p:sp>
      <p:sp>
        <p:nvSpPr>
          <p:cNvPr id="5" name="Footer Placeholder 4">
            <a:extLst>
              <a:ext uri="{FF2B5EF4-FFF2-40B4-BE49-F238E27FC236}">
                <a16:creationId xmlns="" xmlns:a16="http://schemas.microsoft.com/office/drawing/2014/main" id="{F904B1D3-1489-47BB-AF3F-52712F8905EE}"/>
              </a:ext>
            </a:extLst>
          </p:cNvPr>
          <p:cNvSpPr>
            <a:spLocks noGrp="1"/>
          </p:cNvSpPr>
          <p:nvPr>
            <p:ph type="ftr" sz="quarter" idx="11"/>
          </p:nvPr>
        </p:nvSpPr>
        <p:spPr/>
        <p:txBody>
          <a:bodyPr/>
          <a:lstStyle/>
          <a:p>
            <a:pPr>
              <a:defRPr/>
            </a:pPr>
            <a:r>
              <a:rPr lang="en-IN" smtClean="0"/>
              <a:t>Sana Anjum      DBMS             Unit-3</a:t>
            </a:r>
            <a:endParaRPr lang="en-US"/>
          </a:p>
        </p:txBody>
      </p:sp>
      <p:sp>
        <p:nvSpPr>
          <p:cNvPr id="75781" name="Slide Number Placeholder 5">
            <a:extLst>
              <a:ext uri="{FF2B5EF4-FFF2-40B4-BE49-F238E27FC236}">
                <a16:creationId xmlns="" xmlns:a16="http://schemas.microsoft.com/office/drawing/2014/main" id="{C85ED77D-1D32-48BC-BEF8-E5FB389F21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9DCC9B7-C77B-406A-AD86-C3A5F515959C}" type="slidenum">
              <a:rPr lang="en-US" altLang="en-US" sz="1200" smtClean="0">
                <a:solidFill>
                  <a:srgbClr val="898989"/>
                </a:solidFill>
              </a:rPr>
              <a:pPr>
                <a:spcBef>
                  <a:spcPct val="0"/>
                </a:spcBef>
                <a:buFontTx/>
                <a:buNone/>
              </a:pPr>
              <a:t>72</a:t>
            </a:fld>
            <a:endParaRPr lang="en-US" altLang="en-US" sz="1200">
              <a:solidFill>
                <a:srgbClr val="898989"/>
              </a:solidFill>
            </a:endParaRPr>
          </a:p>
        </p:txBody>
      </p:sp>
      <p:sp>
        <p:nvSpPr>
          <p:cNvPr id="7" name="Title 1">
            <a:extLst>
              <a:ext uri="{FF2B5EF4-FFF2-40B4-BE49-F238E27FC236}">
                <a16:creationId xmlns="" xmlns:a16="http://schemas.microsoft.com/office/drawing/2014/main" id="{2B060E4E-0B84-40E0-82ED-01FFCBA3ABE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Recap</a:t>
            </a:r>
          </a:p>
        </p:txBody>
      </p:sp>
      <p:pic>
        <p:nvPicPr>
          <p:cNvPr id="75783" name="Picture 7">
            <a:extLst>
              <a:ext uri="{FF2B5EF4-FFF2-40B4-BE49-F238E27FC236}">
                <a16:creationId xmlns="" xmlns:a16="http://schemas.microsoft.com/office/drawing/2014/main" id="{16F82BBA-762E-4BAB-85F2-226AAF8531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94D670B-E59C-4064-A45B-C655972BCEDA}"/>
              </a:ext>
            </a:extLst>
          </p:cNvPr>
          <p:cNvSpPr>
            <a:spLocks noGrp="1"/>
          </p:cNvSpPr>
          <p:nvPr>
            <p:ph type="dt" sz="quarter" idx="10"/>
          </p:nvPr>
        </p:nvSpPr>
        <p:spPr/>
        <p:txBody>
          <a:bodyPr/>
          <a:lstStyle/>
          <a:p>
            <a:pPr>
              <a:defRPr/>
            </a:pPr>
            <a:fld id="{9D15F68E-949A-4E24-8D7F-018E85D21229}" type="datetime1">
              <a:rPr lang="en-US" smtClean="0"/>
              <a:t>10/12/2023</a:t>
            </a:fld>
            <a:endParaRPr lang="en-US"/>
          </a:p>
        </p:txBody>
      </p:sp>
      <p:sp>
        <p:nvSpPr>
          <p:cNvPr id="5" name="Footer Placeholder 4">
            <a:extLst>
              <a:ext uri="{FF2B5EF4-FFF2-40B4-BE49-F238E27FC236}">
                <a16:creationId xmlns="" xmlns:a16="http://schemas.microsoft.com/office/drawing/2014/main" id="{EE1204EC-B18A-4779-8C7B-93AD2E2C3ACD}"/>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76804" name="Slide Number Placeholder 5">
            <a:extLst>
              <a:ext uri="{FF2B5EF4-FFF2-40B4-BE49-F238E27FC236}">
                <a16:creationId xmlns="" xmlns:a16="http://schemas.microsoft.com/office/drawing/2014/main" id="{92CF329F-A906-4FE5-99C4-5133A1EEB5F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3A8BCC-6DDD-4C91-8390-488D897B041C}" type="slidenum">
              <a:rPr lang="en-US" altLang="en-US" sz="1200" smtClean="0">
                <a:solidFill>
                  <a:srgbClr val="898989"/>
                </a:solidFill>
              </a:rPr>
              <a:pPr>
                <a:spcBef>
                  <a:spcPct val="0"/>
                </a:spcBef>
                <a:buFontTx/>
                <a:buNone/>
              </a:pPr>
              <a:t>73</a:t>
            </a:fld>
            <a:endParaRPr lang="en-US" altLang="en-US" sz="1200">
              <a:solidFill>
                <a:srgbClr val="898989"/>
              </a:solidFill>
            </a:endParaRPr>
          </a:p>
        </p:txBody>
      </p:sp>
      <p:sp>
        <p:nvSpPr>
          <p:cNvPr id="7" name="Title 1">
            <a:extLst>
              <a:ext uri="{FF2B5EF4-FFF2-40B4-BE49-F238E27FC236}">
                <a16:creationId xmlns="" xmlns:a16="http://schemas.microsoft.com/office/drawing/2014/main" id="{5CED61FE-A3E6-40FF-B5A2-0731E594F09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200" b="1" dirty="0">
              <a:solidFill>
                <a:srgbClr val="C00000"/>
              </a:solidFill>
              <a:effectLst>
                <a:outerShdw blurRad="38100" dist="38100" dir="2700000" algn="tl">
                  <a:srgbClr val="000000">
                    <a:alpha val="43137"/>
                  </a:srgbClr>
                </a:outerShdw>
              </a:effectLst>
            </a:endParaRPr>
          </a:p>
          <a:p>
            <a:pPr algn="ctr" eaLnBrk="1" fontAlgn="auto" hangingPunct="1">
              <a:spcAft>
                <a:spcPts val="0"/>
              </a:spcAft>
              <a:defRPr/>
            </a:pPr>
            <a:r>
              <a:rPr lang="en-US" sz="3200" b="1" dirty="0">
                <a:solidFill>
                  <a:srgbClr val="C00000"/>
                </a:solidFill>
                <a:effectLst>
                  <a:outerShdw blurRad="38100" dist="38100" dir="2700000" algn="tl">
                    <a:srgbClr val="000000">
                      <a:alpha val="43137"/>
                    </a:srgbClr>
                  </a:outerShdw>
                </a:effectLst>
              </a:rPr>
              <a:t>Topic 4,5 Objective</a:t>
            </a:r>
          </a:p>
          <a:p>
            <a:pPr algn="ctr" eaLnBrk="1" fontAlgn="auto" hangingPunct="1">
              <a:spcAft>
                <a:spcPts val="0"/>
              </a:spcAft>
              <a:defRPr/>
            </a:pPr>
            <a:endParaRPr lang="en-US" sz="3200" b="1" dirty="0">
              <a:solidFill>
                <a:srgbClr val="C00000"/>
              </a:solidFill>
              <a:effectLst>
                <a:outerShdw blurRad="38100" dist="38100" dir="2700000" algn="tl">
                  <a:srgbClr val="000000">
                    <a:alpha val="43137"/>
                  </a:srgbClr>
                </a:outerShdw>
              </a:effectLst>
            </a:endParaRPr>
          </a:p>
        </p:txBody>
      </p:sp>
      <p:pic>
        <p:nvPicPr>
          <p:cNvPr id="76806" name="Picture 2" descr="E:\NIET\Project\xLogo11.png.pagespeed.ic.pydHLuCQEZ.png">
            <a:extLst>
              <a:ext uri="{FF2B5EF4-FFF2-40B4-BE49-F238E27FC236}">
                <a16:creationId xmlns="" xmlns:a16="http://schemas.microsoft.com/office/drawing/2014/main" id="{D3F34DA7-3F03-44FC-B45E-2B1710BBE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7" name="Content Placeholder 2">
            <a:extLst>
              <a:ext uri="{FF2B5EF4-FFF2-40B4-BE49-F238E27FC236}">
                <a16:creationId xmlns="" xmlns:a16="http://schemas.microsoft.com/office/drawing/2014/main" id="{05B8BD89-CBC1-4C24-88D0-E488D88D91F6}"/>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pPr>
            <a:endParaRPr lang="en-US" altLang="en-US" sz="2800" b="1"/>
          </a:p>
          <a:p>
            <a:pPr algn="just" eaLnBrk="1" hangingPunct="1">
              <a:buFont typeface="Wingdings" panose="05000000000000000000" pitchFamily="2" charset="2"/>
              <a:buChar char="Ø"/>
            </a:pPr>
            <a:endParaRPr lang="en-US" altLang="en-US" sz="2400"/>
          </a:p>
          <a:p>
            <a:pPr algn="just" eaLnBrk="1" hangingPunct="1">
              <a:buFont typeface="Wingdings" panose="05000000000000000000" pitchFamily="2" charset="2"/>
              <a:buChar char="Ø"/>
            </a:pPr>
            <a:r>
              <a:rPr lang="en-US" altLang="en-US" sz="2800"/>
              <a:t>Closure of Attribute set.</a:t>
            </a:r>
          </a:p>
          <a:p>
            <a:pPr algn="just" eaLnBrk="1" hangingPunct="1">
              <a:buFont typeface="Wingdings" panose="05000000000000000000" pitchFamily="2" charset="2"/>
              <a:buChar char="Ø"/>
            </a:pPr>
            <a:r>
              <a:rPr lang="en-US" altLang="en-US" sz="2800"/>
              <a:t>Definitions of Keys</a:t>
            </a:r>
          </a:p>
          <a:p>
            <a:pPr algn="just" eaLnBrk="1" hangingPunct="1">
              <a:buFont typeface="Wingdings" panose="05000000000000000000" pitchFamily="2" charset="2"/>
              <a:buChar char="Ø"/>
            </a:pPr>
            <a:r>
              <a:rPr lang="en-US" altLang="en-US" sz="2800"/>
              <a:t>Find the super key and candidate key from FD</a:t>
            </a:r>
          </a:p>
        </p:txBody>
      </p:sp>
      <p:pic>
        <p:nvPicPr>
          <p:cNvPr id="76808" name="Picture 7">
            <a:extLst>
              <a:ext uri="{FF2B5EF4-FFF2-40B4-BE49-F238E27FC236}">
                <a16:creationId xmlns="" xmlns:a16="http://schemas.microsoft.com/office/drawing/2014/main" id="{A37C8D47-6CCC-4704-B39C-63C7CAB983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693D016-B396-4725-9C9F-08E95678E281}"/>
              </a:ext>
            </a:extLst>
          </p:cNvPr>
          <p:cNvSpPr>
            <a:spLocks noGrp="1"/>
          </p:cNvSpPr>
          <p:nvPr>
            <p:ph type="dt" sz="quarter" idx="10"/>
          </p:nvPr>
        </p:nvSpPr>
        <p:spPr/>
        <p:txBody>
          <a:bodyPr/>
          <a:lstStyle/>
          <a:p>
            <a:pPr>
              <a:defRPr/>
            </a:pPr>
            <a:fld id="{A6F9B428-0CB6-4974-BF5B-167243DBC5D2}" type="datetime1">
              <a:rPr lang="en-US" smtClean="0"/>
              <a:t>10/12/2023</a:t>
            </a:fld>
            <a:endParaRPr lang="en-US"/>
          </a:p>
        </p:txBody>
      </p:sp>
      <p:sp>
        <p:nvSpPr>
          <p:cNvPr id="5" name="Footer Placeholder 4">
            <a:extLst>
              <a:ext uri="{FF2B5EF4-FFF2-40B4-BE49-F238E27FC236}">
                <a16:creationId xmlns="" xmlns:a16="http://schemas.microsoft.com/office/drawing/2014/main" id="{EFDD0537-6B58-46BE-A955-A65C8311CF6C}"/>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77828" name="Slide Number Placeholder 5">
            <a:extLst>
              <a:ext uri="{FF2B5EF4-FFF2-40B4-BE49-F238E27FC236}">
                <a16:creationId xmlns="" xmlns:a16="http://schemas.microsoft.com/office/drawing/2014/main" id="{F545AE15-026B-48B7-A354-15089BDE7A2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2A35916-E68E-48E1-B997-8223DCE730C7}" type="slidenum">
              <a:rPr lang="en-US" altLang="en-US" sz="1200" smtClean="0">
                <a:solidFill>
                  <a:srgbClr val="898989"/>
                </a:solidFill>
              </a:rPr>
              <a:pPr>
                <a:spcBef>
                  <a:spcPct val="0"/>
                </a:spcBef>
                <a:buFontTx/>
                <a:buNone/>
              </a:pPr>
              <a:t>74</a:t>
            </a:fld>
            <a:endParaRPr lang="en-US" altLang="en-US" sz="1200">
              <a:solidFill>
                <a:srgbClr val="898989"/>
              </a:solidFill>
            </a:endParaRPr>
          </a:p>
        </p:txBody>
      </p:sp>
      <p:sp>
        <p:nvSpPr>
          <p:cNvPr id="7" name="Title 1">
            <a:extLst>
              <a:ext uri="{FF2B5EF4-FFF2-40B4-BE49-F238E27FC236}">
                <a16:creationId xmlns="" xmlns:a16="http://schemas.microsoft.com/office/drawing/2014/main" id="{C4D87DAA-AC17-4BA8-B24E-F6E04A59470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rgbClr val="C00000"/>
                </a:solidFill>
              </a:rPr>
              <a:t>Closure of a  Attribute set(CO3)</a:t>
            </a:r>
          </a:p>
        </p:txBody>
      </p:sp>
      <p:pic>
        <p:nvPicPr>
          <p:cNvPr id="77830" name="Picture 2" descr="E:\NIET\Project\xLogo11.png.pagespeed.ic.pydHLuCQEZ.png">
            <a:extLst>
              <a:ext uri="{FF2B5EF4-FFF2-40B4-BE49-F238E27FC236}">
                <a16:creationId xmlns="" xmlns:a16="http://schemas.microsoft.com/office/drawing/2014/main" id="{5E067D55-D243-4993-8FA9-52C2AA480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5" name="Content Placeholder 2">
            <a:extLst>
              <a:ext uri="{FF2B5EF4-FFF2-40B4-BE49-F238E27FC236}">
                <a16:creationId xmlns="" xmlns:a16="http://schemas.microsoft.com/office/drawing/2014/main" id="{33F94F27-430F-4999-A71A-176E237DF1B4}"/>
              </a:ext>
            </a:extLst>
          </p:cNvPr>
          <p:cNvSpPr>
            <a:spLocks noGrp="1"/>
          </p:cNvSpPr>
          <p:nvPr>
            <p:ph idx="1"/>
          </p:nvPr>
        </p:nvSpPr>
        <p:spPr>
          <a:xfrm>
            <a:off x="533400" y="1143000"/>
            <a:ext cx="8229600" cy="4724400"/>
          </a:xfrm>
        </p:spPr>
        <p:txBody>
          <a:bodyPr/>
          <a:lstStyle/>
          <a:p>
            <a:pPr algn="just" eaLnBrk="1" hangingPunct="1">
              <a:buFont typeface="Wingdings" panose="05000000000000000000" pitchFamily="2" charset="2"/>
              <a:buChar char="v"/>
            </a:pPr>
            <a:r>
              <a:rPr lang="en-US" altLang="en-US" sz="2400"/>
              <a:t>After finding a set of FD’s that are hold on a relation the next step is to find super key and candidate key  for a relation and,</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Wingdings" panose="05000000000000000000" pitchFamily="2" charset="2"/>
              <a:buChar char="v"/>
            </a:pPr>
            <a:r>
              <a:rPr lang="en-US" altLang="en-US" sz="2400"/>
              <a:t>Also to test whether a set X is a super key, we must devise an algorithm for computing the set of attributes functionally determined by X.</a:t>
            </a:r>
          </a:p>
          <a:p>
            <a:pPr algn="just" eaLnBrk="1" hangingPunct="1">
              <a:buFont typeface="Arial" panose="020B0604020202020204" pitchFamily="34" charset="0"/>
              <a:buNone/>
            </a:pPr>
            <a:endParaRPr lang="en-US" altLang="en-US" sz="2400" b="1"/>
          </a:p>
        </p:txBody>
      </p:sp>
      <p:pic>
        <p:nvPicPr>
          <p:cNvPr id="77832" name="Picture 7">
            <a:extLst>
              <a:ext uri="{FF2B5EF4-FFF2-40B4-BE49-F238E27FC236}">
                <a16:creationId xmlns="" xmlns:a16="http://schemas.microsoft.com/office/drawing/2014/main" id="{34E2C208-6FE4-47CE-8CAC-FBA101A3F1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8615">
                                            <p:txEl>
                                              <p:pRg st="0" end="0"/>
                                            </p:txEl>
                                          </p:spTgt>
                                        </p:tgtEl>
                                        <p:attrNameLst>
                                          <p:attrName>style.visibility</p:attrName>
                                        </p:attrNameLst>
                                      </p:cBhvr>
                                      <p:to>
                                        <p:strVal val="visible"/>
                                      </p:to>
                                    </p:set>
                                    <p:anim calcmode="lin" valueType="num">
                                      <p:cBhvr additive="base">
                                        <p:cTn id="7" dur="500" fill="hold"/>
                                        <p:tgtEl>
                                          <p:spTgt spid="686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8615">
                                            <p:txEl>
                                              <p:pRg st="4" end="4"/>
                                            </p:txEl>
                                          </p:spTgt>
                                        </p:tgtEl>
                                        <p:attrNameLst>
                                          <p:attrName>style.visibility</p:attrName>
                                        </p:attrNameLst>
                                      </p:cBhvr>
                                      <p:to>
                                        <p:strVal val="visible"/>
                                      </p:to>
                                    </p:set>
                                    <p:anim calcmode="lin" valueType="num">
                                      <p:cBhvr additive="base">
                                        <p:cTn id="13" dur="500" fill="hold"/>
                                        <p:tgtEl>
                                          <p:spTgt spid="6861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6461E25-0547-4E40-B69A-55C5010D5138}"/>
              </a:ext>
            </a:extLst>
          </p:cNvPr>
          <p:cNvSpPr>
            <a:spLocks noGrp="1"/>
          </p:cNvSpPr>
          <p:nvPr>
            <p:ph type="dt" sz="quarter" idx="10"/>
          </p:nvPr>
        </p:nvSpPr>
        <p:spPr/>
        <p:txBody>
          <a:bodyPr/>
          <a:lstStyle/>
          <a:p>
            <a:pPr>
              <a:defRPr/>
            </a:pPr>
            <a:fld id="{18BAB5DA-AD2E-46D5-86FD-F1F830A8B92A}" type="datetime1">
              <a:rPr lang="en-US" smtClean="0"/>
              <a:t>10/12/2023</a:t>
            </a:fld>
            <a:endParaRPr lang="en-US"/>
          </a:p>
        </p:txBody>
      </p:sp>
      <p:sp>
        <p:nvSpPr>
          <p:cNvPr id="5" name="Footer Placeholder 4">
            <a:extLst>
              <a:ext uri="{FF2B5EF4-FFF2-40B4-BE49-F238E27FC236}">
                <a16:creationId xmlns="" xmlns:a16="http://schemas.microsoft.com/office/drawing/2014/main" id="{2B535A98-6B58-4B8E-A0F3-E90D197D438B}"/>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78852" name="Slide Number Placeholder 5">
            <a:extLst>
              <a:ext uri="{FF2B5EF4-FFF2-40B4-BE49-F238E27FC236}">
                <a16:creationId xmlns="" xmlns:a16="http://schemas.microsoft.com/office/drawing/2014/main" id="{0E8D178C-C15F-4D43-A419-D83B524DE40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6F3C5A8-C956-4145-B7AF-62907039855E}" type="slidenum">
              <a:rPr lang="en-US" altLang="en-US" sz="1200" smtClean="0">
                <a:solidFill>
                  <a:srgbClr val="898989"/>
                </a:solidFill>
              </a:rPr>
              <a:pPr>
                <a:spcBef>
                  <a:spcPct val="0"/>
                </a:spcBef>
                <a:buFontTx/>
                <a:buNone/>
              </a:pPr>
              <a:t>75</a:t>
            </a:fld>
            <a:endParaRPr lang="en-US" altLang="en-US" sz="1200">
              <a:solidFill>
                <a:srgbClr val="898989"/>
              </a:solidFill>
            </a:endParaRPr>
          </a:p>
        </p:txBody>
      </p:sp>
      <p:sp>
        <p:nvSpPr>
          <p:cNvPr id="7" name="Title 1">
            <a:extLst>
              <a:ext uri="{FF2B5EF4-FFF2-40B4-BE49-F238E27FC236}">
                <a16:creationId xmlns="" xmlns:a16="http://schemas.microsoft.com/office/drawing/2014/main" id="{A4D95B56-FD1B-47BB-AB61-7A17EE86EEF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rgbClr val="C00000"/>
                </a:solidFill>
              </a:rPr>
              <a:t>Algorithm for Closure of a Attribute set(CO3)</a:t>
            </a:r>
          </a:p>
        </p:txBody>
      </p:sp>
      <p:pic>
        <p:nvPicPr>
          <p:cNvPr id="78854" name="Picture 2" descr="E:\NIET\Project\xLogo11.png.pagespeed.ic.pydHLuCQEZ.png">
            <a:extLst>
              <a:ext uri="{FF2B5EF4-FFF2-40B4-BE49-F238E27FC236}">
                <a16:creationId xmlns="" xmlns:a16="http://schemas.microsoft.com/office/drawing/2014/main" id="{202EF083-9BB3-4358-87B4-7ACB92E4F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Content Placeholder 2">
            <a:extLst>
              <a:ext uri="{FF2B5EF4-FFF2-40B4-BE49-F238E27FC236}">
                <a16:creationId xmlns="" xmlns:a16="http://schemas.microsoft.com/office/drawing/2014/main" id="{98CAA834-E831-4D81-98C1-6A66CCD052BE}"/>
              </a:ext>
            </a:extLst>
          </p:cNvPr>
          <p:cNvSpPr>
            <a:spLocks noGrp="1"/>
          </p:cNvSpPr>
          <p:nvPr>
            <p:ph idx="1"/>
          </p:nvPr>
        </p:nvSpPr>
        <p:spPr>
          <a:xfrm>
            <a:off x="304800" y="762000"/>
            <a:ext cx="8458200" cy="5638800"/>
          </a:xfrm>
        </p:spPr>
        <p:txBody>
          <a:bodyPr/>
          <a:lstStyle/>
          <a:p>
            <a:pPr algn="just" eaLnBrk="1" hangingPunct="1">
              <a:buFont typeface="Arial" panose="020B0604020202020204" pitchFamily="34" charset="0"/>
              <a:buNone/>
            </a:pPr>
            <a:r>
              <a:rPr lang="en-US" altLang="en-US" sz="2200"/>
              <a:t>The set of attribute that are functionally dependent  on the attribute X is called attribute closure of X and it can be represented by  X</a:t>
            </a:r>
            <a:r>
              <a:rPr lang="en-US" altLang="en-US" sz="2200" baseline="30000"/>
              <a:t>+.</a:t>
            </a:r>
            <a:endParaRPr lang="en-US" altLang="en-US" sz="2200"/>
          </a:p>
          <a:p>
            <a:pPr algn="just" eaLnBrk="1" hangingPunct="1">
              <a:buFont typeface="Arial" panose="020B0604020202020204" pitchFamily="34" charset="0"/>
              <a:buNone/>
            </a:pPr>
            <a:r>
              <a:rPr lang="en-US" altLang="en-US" sz="2400" b="1">
                <a:solidFill>
                  <a:srgbClr val="C00000"/>
                </a:solidFill>
              </a:rPr>
              <a:t>Or </a:t>
            </a:r>
          </a:p>
          <a:p>
            <a:pPr algn="just" eaLnBrk="1" hangingPunct="1">
              <a:buFont typeface="Arial" panose="020B0604020202020204" pitchFamily="34" charset="0"/>
              <a:buNone/>
            </a:pPr>
            <a:r>
              <a:rPr lang="en-US" altLang="en-US" sz="2200"/>
              <a:t>For each such set of attributes X, we determine the set </a:t>
            </a:r>
            <a:r>
              <a:rPr lang="en-US" altLang="en-US" sz="2200" b="1"/>
              <a:t>X</a:t>
            </a:r>
            <a:r>
              <a:rPr lang="en-US" altLang="en-US" sz="2200" b="1" baseline="30000"/>
              <a:t>+</a:t>
            </a:r>
            <a:r>
              <a:rPr lang="en-US" altLang="en-US" sz="2200"/>
              <a:t> of attributes that are functionally determined by X based on F;</a:t>
            </a:r>
          </a:p>
          <a:p>
            <a:pPr algn="just" eaLnBrk="1" hangingPunct="1">
              <a:buFont typeface="Arial" panose="020B0604020202020204" pitchFamily="34" charset="0"/>
              <a:buNone/>
            </a:pPr>
            <a:r>
              <a:rPr lang="en-US" altLang="en-US" sz="2200"/>
              <a:t> </a:t>
            </a:r>
            <a:r>
              <a:rPr lang="en-US" altLang="en-US" sz="2200" b="1"/>
              <a:t>X</a:t>
            </a:r>
            <a:r>
              <a:rPr lang="en-US" altLang="en-US" sz="2200" b="1" baseline="30000"/>
              <a:t>+ </a:t>
            </a:r>
            <a:r>
              <a:rPr lang="en-US" altLang="en-US" sz="2200"/>
              <a:t>is called the closure of X under F.</a:t>
            </a:r>
          </a:p>
          <a:p>
            <a:pPr algn="just" eaLnBrk="1" hangingPunct="1">
              <a:buFont typeface="Arial" panose="020B0604020202020204" pitchFamily="34" charset="0"/>
              <a:buNone/>
            </a:pPr>
            <a:r>
              <a:rPr lang="en-US" altLang="en-US" sz="2400" b="1"/>
              <a:t>Algorithm :</a:t>
            </a:r>
            <a:r>
              <a:rPr lang="en-US" altLang="en-US" sz="2400"/>
              <a:t>- Determining </a:t>
            </a:r>
            <a:r>
              <a:rPr lang="en-US" altLang="en-US" sz="2400" b="1"/>
              <a:t>X</a:t>
            </a:r>
            <a:r>
              <a:rPr lang="en-US" altLang="en-US" sz="2400" b="1" baseline="30000"/>
              <a:t>+</a:t>
            </a:r>
            <a:r>
              <a:rPr lang="en-US" altLang="en-US" sz="2400"/>
              <a:t>, the Closure of X under F .</a:t>
            </a:r>
          </a:p>
          <a:p>
            <a:pPr algn="just" eaLnBrk="1" hangingPunct="1">
              <a:buFont typeface="Arial" panose="020B0604020202020204" pitchFamily="34" charset="0"/>
              <a:buNone/>
            </a:pPr>
            <a:r>
              <a:rPr lang="en-US" altLang="en-US" sz="1800" b="1"/>
              <a:t>Input:</a:t>
            </a:r>
            <a:r>
              <a:rPr lang="en-US" altLang="en-US" sz="1800"/>
              <a:t> A set F of FDs on a relation schema R, and a set of attributes X, which is a subset of R. </a:t>
            </a:r>
          </a:p>
          <a:p>
            <a:pPr algn="just" eaLnBrk="1" hangingPunct="1">
              <a:buFont typeface="Arial" panose="020B0604020202020204" pitchFamily="34" charset="0"/>
              <a:buNone/>
            </a:pPr>
            <a:r>
              <a:rPr lang="en-US" altLang="en-US" sz="1800" b="1"/>
              <a:t> X</a:t>
            </a:r>
            <a:r>
              <a:rPr lang="en-US" altLang="en-US" sz="1800" b="1" baseline="30000"/>
              <a:t>+</a:t>
            </a:r>
            <a:r>
              <a:rPr lang="en-US" altLang="en-US" sz="1800"/>
              <a:t> := X;</a:t>
            </a:r>
          </a:p>
          <a:p>
            <a:pPr algn="just" eaLnBrk="1" hangingPunct="1">
              <a:buFont typeface="Arial" panose="020B0604020202020204" pitchFamily="34" charset="0"/>
              <a:buNone/>
            </a:pPr>
            <a:r>
              <a:rPr lang="en-US" altLang="en-US" sz="1800"/>
              <a:t> 	repeat </a:t>
            </a:r>
          </a:p>
          <a:p>
            <a:pPr algn="just" eaLnBrk="1" hangingPunct="1">
              <a:buFont typeface="Arial" panose="020B0604020202020204" pitchFamily="34" charset="0"/>
              <a:buNone/>
            </a:pPr>
            <a:r>
              <a:rPr lang="en-US" altLang="en-US" sz="1800"/>
              <a:t>old</a:t>
            </a:r>
            <a:r>
              <a:rPr lang="en-US" altLang="en-US" sz="1800" b="1"/>
              <a:t> X</a:t>
            </a:r>
            <a:r>
              <a:rPr lang="en-US" altLang="en-US" sz="1800" b="1" baseline="30000"/>
              <a:t>+</a:t>
            </a:r>
            <a:r>
              <a:rPr lang="en-US" altLang="en-US" sz="1800"/>
              <a:t> := </a:t>
            </a:r>
            <a:r>
              <a:rPr lang="en-US" altLang="en-US" sz="1800" b="1"/>
              <a:t>X</a:t>
            </a:r>
            <a:r>
              <a:rPr lang="en-US" altLang="en-US" sz="1800" b="1" baseline="30000"/>
              <a:t>+</a:t>
            </a:r>
            <a:r>
              <a:rPr lang="en-US" altLang="en-US" sz="1800"/>
              <a:t>;</a:t>
            </a:r>
          </a:p>
          <a:p>
            <a:pPr algn="just" eaLnBrk="1" hangingPunct="1">
              <a:buFont typeface="Arial" panose="020B0604020202020204" pitchFamily="34" charset="0"/>
              <a:buNone/>
            </a:pPr>
            <a:r>
              <a:rPr lang="en-US" altLang="en-US" sz="1800"/>
              <a:t> 	for each functional dependency Y → Z in F do </a:t>
            </a:r>
          </a:p>
          <a:p>
            <a:pPr algn="just" eaLnBrk="1" hangingPunct="1">
              <a:buFont typeface="Arial" panose="020B0604020202020204" pitchFamily="34" charset="0"/>
              <a:buNone/>
            </a:pPr>
            <a:r>
              <a:rPr lang="en-US" altLang="en-US" sz="1800"/>
              <a:t>	if </a:t>
            </a:r>
            <a:r>
              <a:rPr lang="en-US" altLang="en-US" sz="1800" b="1"/>
              <a:t>X</a:t>
            </a:r>
            <a:r>
              <a:rPr lang="en-US" altLang="en-US" sz="1800" b="1" baseline="30000"/>
              <a:t>+</a:t>
            </a:r>
            <a:r>
              <a:rPr lang="en-US" altLang="en-US" sz="1800"/>
              <a:t> ⊇ Y then </a:t>
            </a:r>
            <a:r>
              <a:rPr lang="en-US" altLang="en-US" sz="1800" b="1"/>
              <a:t>X</a:t>
            </a:r>
            <a:r>
              <a:rPr lang="en-US" altLang="en-US" sz="1800" b="1" baseline="30000"/>
              <a:t>+</a:t>
            </a:r>
            <a:r>
              <a:rPr lang="en-US" altLang="en-US" sz="1800"/>
              <a:t> := </a:t>
            </a:r>
            <a:r>
              <a:rPr lang="en-US" altLang="en-US" sz="1800" b="1"/>
              <a:t>X</a:t>
            </a:r>
            <a:r>
              <a:rPr lang="en-US" altLang="en-US" sz="1800" b="1" baseline="30000"/>
              <a:t>+</a:t>
            </a:r>
            <a:r>
              <a:rPr lang="en-US" altLang="en-US" sz="1800"/>
              <a:t> ∪ Z; </a:t>
            </a:r>
          </a:p>
          <a:p>
            <a:pPr algn="just" eaLnBrk="1" hangingPunct="1">
              <a:buFont typeface="Arial" panose="020B0604020202020204" pitchFamily="34" charset="0"/>
              <a:buNone/>
            </a:pPr>
            <a:r>
              <a:rPr lang="en-US" altLang="en-US" sz="1800"/>
              <a:t>until (</a:t>
            </a:r>
            <a:r>
              <a:rPr lang="en-US" altLang="en-US" sz="1800" b="1"/>
              <a:t>X</a:t>
            </a:r>
            <a:r>
              <a:rPr lang="en-US" altLang="en-US" sz="1800" b="1" baseline="30000"/>
              <a:t>+</a:t>
            </a:r>
            <a:r>
              <a:rPr lang="en-US" altLang="en-US" sz="1800"/>
              <a:t> = old</a:t>
            </a:r>
            <a:r>
              <a:rPr lang="en-US" altLang="en-US" sz="1800" b="1"/>
              <a:t> X</a:t>
            </a:r>
            <a:r>
              <a:rPr lang="en-US" altLang="en-US" sz="1800" b="1" baseline="30000"/>
              <a:t>+</a:t>
            </a:r>
            <a:r>
              <a:rPr lang="en-US" altLang="en-US" sz="1800"/>
              <a:t>);</a:t>
            </a:r>
          </a:p>
        </p:txBody>
      </p:sp>
      <p:pic>
        <p:nvPicPr>
          <p:cNvPr id="78856" name="Picture 7">
            <a:extLst>
              <a:ext uri="{FF2B5EF4-FFF2-40B4-BE49-F238E27FC236}">
                <a16:creationId xmlns="" xmlns:a16="http://schemas.microsoft.com/office/drawing/2014/main" id="{37D5236B-D1E1-4D14-92C5-13BF9BF7C2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9639">
                                            <p:txEl>
                                              <p:pRg st="0" end="0"/>
                                            </p:txEl>
                                          </p:spTgt>
                                        </p:tgtEl>
                                        <p:attrNameLst>
                                          <p:attrName>style.visibility</p:attrName>
                                        </p:attrNameLst>
                                      </p:cBhvr>
                                      <p:to>
                                        <p:strVal val="visible"/>
                                      </p:to>
                                    </p:set>
                                    <p:anim calcmode="lin" valueType="num">
                                      <p:cBhvr additive="base">
                                        <p:cTn id="7" dur="500" fill="hold"/>
                                        <p:tgtEl>
                                          <p:spTgt spid="696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9639">
                                            <p:txEl>
                                              <p:pRg st="1" end="1"/>
                                            </p:txEl>
                                          </p:spTgt>
                                        </p:tgtEl>
                                        <p:attrNameLst>
                                          <p:attrName>style.visibility</p:attrName>
                                        </p:attrNameLst>
                                      </p:cBhvr>
                                      <p:to>
                                        <p:strVal val="visible"/>
                                      </p:to>
                                    </p:set>
                                    <p:anim calcmode="lin" valueType="num">
                                      <p:cBhvr additive="base">
                                        <p:cTn id="13" dur="500" fill="hold"/>
                                        <p:tgtEl>
                                          <p:spTgt spid="696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9639">
                                            <p:txEl>
                                              <p:pRg st="2" end="2"/>
                                            </p:txEl>
                                          </p:spTgt>
                                        </p:tgtEl>
                                        <p:attrNameLst>
                                          <p:attrName>style.visibility</p:attrName>
                                        </p:attrNameLst>
                                      </p:cBhvr>
                                      <p:to>
                                        <p:strVal val="visible"/>
                                      </p:to>
                                    </p:set>
                                    <p:anim calcmode="lin" valueType="num">
                                      <p:cBhvr additive="base">
                                        <p:cTn id="17" dur="500" fill="hold"/>
                                        <p:tgtEl>
                                          <p:spTgt spid="696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63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9639">
                                            <p:txEl>
                                              <p:pRg st="3" end="3"/>
                                            </p:txEl>
                                          </p:spTgt>
                                        </p:tgtEl>
                                        <p:attrNameLst>
                                          <p:attrName>style.visibility</p:attrName>
                                        </p:attrNameLst>
                                      </p:cBhvr>
                                      <p:to>
                                        <p:strVal val="visible"/>
                                      </p:to>
                                    </p:set>
                                    <p:anim calcmode="lin" valueType="num">
                                      <p:cBhvr additive="base">
                                        <p:cTn id="21" dur="500" fill="hold"/>
                                        <p:tgtEl>
                                          <p:spTgt spid="6963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9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69639">
                                            <p:txEl>
                                              <p:pRg st="4" end="4"/>
                                            </p:txEl>
                                          </p:spTgt>
                                        </p:tgtEl>
                                        <p:attrNameLst>
                                          <p:attrName>style.visibility</p:attrName>
                                        </p:attrNameLst>
                                      </p:cBhvr>
                                      <p:to>
                                        <p:strVal val="visible"/>
                                      </p:to>
                                    </p:set>
                                    <p:anim calcmode="lin" valueType="num">
                                      <p:cBhvr additive="base">
                                        <p:cTn id="27" dur="500" fill="hold"/>
                                        <p:tgtEl>
                                          <p:spTgt spid="6963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9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69639">
                                            <p:txEl>
                                              <p:pRg st="5" end="5"/>
                                            </p:txEl>
                                          </p:spTgt>
                                        </p:tgtEl>
                                        <p:attrNameLst>
                                          <p:attrName>style.visibility</p:attrName>
                                        </p:attrNameLst>
                                      </p:cBhvr>
                                      <p:to>
                                        <p:strVal val="visible"/>
                                      </p:to>
                                    </p:set>
                                    <p:anim calcmode="lin" valueType="num">
                                      <p:cBhvr additive="base">
                                        <p:cTn id="33" dur="500" fill="hold"/>
                                        <p:tgtEl>
                                          <p:spTgt spid="6963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9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69639">
                                            <p:txEl>
                                              <p:pRg st="6" end="6"/>
                                            </p:txEl>
                                          </p:spTgt>
                                        </p:tgtEl>
                                        <p:attrNameLst>
                                          <p:attrName>style.visibility</p:attrName>
                                        </p:attrNameLst>
                                      </p:cBhvr>
                                      <p:to>
                                        <p:strVal val="visible"/>
                                      </p:to>
                                    </p:set>
                                    <p:anim calcmode="lin" valueType="num">
                                      <p:cBhvr additive="base">
                                        <p:cTn id="39" dur="500" fill="hold"/>
                                        <p:tgtEl>
                                          <p:spTgt spid="69639">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9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69639">
                                            <p:txEl>
                                              <p:pRg st="7" end="7"/>
                                            </p:txEl>
                                          </p:spTgt>
                                        </p:tgtEl>
                                        <p:attrNameLst>
                                          <p:attrName>style.visibility</p:attrName>
                                        </p:attrNameLst>
                                      </p:cBhvr>
                                      <p:to>
                                        <p:strVal val="visible"/>
                                      </p:to>
                                    </p:set>
                                    <p:anim calcmode="lin" valueType="num">
                                      <p:cBhvr additive="base">
                                        <p:cTn id="45" dur="500" fill="hold"/>
                                        <p:tgtEl>
                                          <p:spTgt spid="69639">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96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69639">
                                            <p:txEl>
                                              <p:pRg st="8" end="8"/>
                                            </p:txEl>
                                          </p:spTgt>
                                        </p:tgtEl>
                                        <p:attrNameLst>
                                          <p:attrName>style.visibility</p:attrName>
                                        </p:attrNameLst>
                                      </p:cBhvr>
                                      <p:to>
                                        <p:strVal val="visible"/>
                                      </p:to>
                                    </p:set>
                                    <p:anim calcmode="lin" valueType="num">
                                      <p:cBhvr additive="base">
                                        <p:cTn id="51" dur="500" fill="hold"/>
                                        <p:tgtEl>
                                          <p:spTgt spid="69639">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96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69639">
                                            <p:txEl>
                                              <p:pRg st="9" end="9"/>
                                            </p:txEl>
                                          </p:spTgt>
                                        </p:tgtEl>
                                        <p:attrNameLst>
                                          <p:attrName>style.visibility</p:attrName>
                                        </p:attrNameLst>
                                      </p:cBhvr>
                                      <p:to>
                                        <p:strVal val="visible"/>
                                      </p:to>
                                    </p:set>
                                    <p:anim calcmode="lin" valueType="num">
                                      <p:cBhvr additive="base">
                                        <p:cTn id="57" dur="500" fill="hold"/>
                                        <p:tgtEl>
                                          <p:spTgt spid="69639">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96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69639">
                                            <p:txEl>
                                              <p:pRg st="10" end="10"/>
                                            </p:txEl>
                                          </p:spTgt>
                                        </p:tgtEl>
                                        <p:attrNameLst>
                                          <p:attrName>style.visibility</p:attrName>
                                        </p:attrNameLst>
                                      </p:cBhvr>
                                      <p:to>
                                        <p:strVal val="visible"/>
                                      </p:to>
                                    </p:set>
                                    <p:anim calcmode="lin" valueType="num">
                                      <p:cBhvr additive="base">
                                        <p:cTn id="63" dur="500" fill="hold"/>
                                        <p:tgtEl>
                                          <p:spTgt spid="69639">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96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nodeType="clickEffect">
                                  <p:stCondLst>
                                    <p:cond delay="0"/>
                                  </p:stCondLst>
                                  <p:childTnLst>
                                    <p:set>
                                      <p:cBhvr>
                                        <p:cTn id="68" dur="1" fill="hold">
                                          <p:stCondLst>
                                            <p:cond delay="0"/>
                                          </p:stCondLst>
                                        </p:cTn>
                                        <p:tgtEl>
                                          <p:spTgt spid="69639">
                                            <p:txEl>
                                              <p:pRg st="11" end="11"/>
                                            </p:txEl>
                                          </p:spTgt>
                                        </p:tgtEl>
                                        <p:attrNameLst>
                                          <p:attrName>style.visibility</p:attrName>
                                        </p:attrNameLst>
                                      </p:cBhvr>
                                      <p:to>
                                        <p:strVal val="visible"/>
                                      </p:to>
                                    </p:set>
                                    <p:anim calcmode="lin" valueType="num">
                                      <p:cBhvr additive="base">
                                        <p:cTn id="69" dur="500" fill="hold"/>
                                        <p:tgtEl>
                                          <p:spTgt spid="69639">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963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24830458-DF8D-4616-A9EF-11AEFBE04934}"/>
              </a:ext>
            </a:extLst>
          </p:cNvPr>
          <p:cNvSpPr>
            <a:spLocks noGrp="1"/>
          </p:cNvSpPr>
          <p:nvPr>
            <p:ph type="dt" sz="quarter" idx="10"/>
          </p:nvPr>
        </p:nvSpPr>
        <p:spPr/>
        <p:txBody>
          <a:bodyPr/>
          <a:lstStyle/>
          <a:p>
            <a:pPr>
              <a:defRPr/>
            </a:pPr>
            <a:fld id="{A9200B26-896A-40BA-A27F-D7B027593C09}" type="datetime1">
              <a:rPr lang="en-US" smtClean="0"/>
              <a:t>10/12/2023</a:t>
            </a:fld>
            <a:endParaRPr lang="en-US"/>
          </a:p>
        </p:txBody>
      </p:sp>
      <p:sp>
        <p:nvSpPr>
          <p:cNvPr id="5" name="Footer Placeholder 4">
            <a:extLst>
              <a:ext uri="{FF2B5EF4-FFF2-40B4-BE49-F238E27FC236}">
                <a16:creationId xmlns="" xmlns:a16="http://schemas.microsoft.com/office/drawing/2014/main" id="{A1253921-1EAA-43DD-8368-7A56B6876A48}"/>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79876" name="Slide Number Placeholder 5">
            <a:extLst>
              <a:ext uri="{FF2B5EF4-FFF2-40B4-BE49-F238E27FC236}">
                <a16:creationId xmlns="" xmlns:a16="http://schemas.microsoft.com/office/drawing/2014/main" id="{B456F324-D797-4C68-957F-542B6746F28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E4295C-7DE0-40FB-95FA-CA73A9E1758E}" type="slidenum">
              <a:rPr lang="en-US" altLang="en-US" sz="1200" smtClean="0">
                <a:solidFill>
                  <a:srgbClr val="898989"/>
                </a:solidFill>
              </a:rPr>
              <a:pPr>
                <a:spcBef>
                  <a:spcPct val="0"/>
                </a:spcBef>
                <a:buFontTx/>
                <a:buNone/>
              </a:pPr>
              <a:t>76</a:t>
            </a:fld>
            <a:endParaRPr lang="en-US" altLang="en-US" sz="1200">
              <a:solidFill>
                <a:srgbClr val="898989"/>
              </a:solidFill>
            </a:endParaRPr>
          </a:p>
        </p:txBody>
      </p:sp>
      <p:sp>
        <p:nvSpPr>
          <p:cNvPr id="7" name="Title 1">
            <a:extLst>
              <a:ext uri="{FF2B5EF4-FFF2-40B4-BE49-F238E27FC236}">
                <a16:creationId xmlns="" xmlns:a16="http://schemas.microsoft.com/office/drawing/2014/main" id="{7D1BD44C-5BEB-41C8-964A-241A77778E4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effectLst>
                  <a:outerShdw blurRad="38100" dist="38100" dir="2700000" algn="tl">
                    <a:srgbClr val="000000">
                      <a:alpha val="43137"/>
                    </a:srgbClr>
                  </a:outerShdw>
                </a:effectLst>
              </a:rPr>
              <a:t>Example</a:t>
            </a:r>
            <a:r>
              <a:rPr lang="en-US" sz="3200" b="1" dirty="0">
                <a:effectLst>
                  <a:outerShdw blurRad="38100" dist="38100" dir="2700000" algn="tl">
                    <a:srgbClr val="000000">
                      <a:alpha val="43137"/>
                    </a:srgbClr>
                  </a:outerShdw>
                </a:effectLst>
              </a:rPr>
              <a:t> </a:t>
            </a:r>
          </a:p>
        </p:txBody>
      </p:sp>
      <p:pic>
        <p:nvPicPr>
          <p:cNvPr id="79878" name="Picture 2" descr="E:\NIET\Project\xLogo11.png.pagespeed.ic.pydHLuCQEZ.png">
            <a:extLst>
              <a:ext uri="{FF2B5EF4-FFF2-40B4-BE49-F238E27FC236}">
                <a16:creationId xmlns="" xmlns:a16="http://schemas.microsoft.com/office/drawing/2014/main" id="{185AA1FD-7776-4E4A-A1DA-4FA4BE3BC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9" name="Content Placeholder 2">
            <a:extLst>
              <a:ext uri="{FF2B5EF4-FFF2-40B4-BE49-F238E27FC236}">
                <a16:creationId xmlns="" xmlns:a16="http://schemas.microsoft.com/office/drawing/2014/main" id="{F1AF42A6-B2EB-4CDD-BED6-35A6EA2F6EE8}"/>
              </a:ext>
            </a:extLst>
          </p:cNvPr>
          <p:cNvSpPr>
            <a:spLocks noGrp="1"/>
          </p:cNvSpPr>
          <p:nvPr>
            <p:ph idx="1"/>
          </p:nvPr>
        </p:nvSpPr>
        <p:spPr>
          <a:xfrm>
            <a:off x="533400" y="1143000"/>
            <a:ext cx="8229600" cy="4724400"/>
          </a:xfrm>
        </p:spPr>
        <p:txBody>
          <a:bodyPr/>
          <a:lstStyle/>
          <a:p>
            <a:pPr>
              <a:buFont typeface="Arial" panose="020B0604020202020204" pitchFamily="34" charset="0"/>
              <a:buNone/>
            </a:pPr>
            <a:r>
              <a:rPr lang="en-US" altLang="en-US" sz="2400" b="1">
                <a:solidFill>
                  <a:srgbClr val="C00000"/>
                </a:solidFill>
              </a:rPr>
              <a:t>Question 1:-</a:t>
            </a:r>
            <a:r>
              <a:rPr lang="en-US" altLang="en-US" sz="2400" b="1">
                <a:solidFill>
                  <a:srgbClr val="0070C0"/>
                </a:solidFill>
              </a:rPr>
              <a:t> </a:t>
            </a:r>
            <a:r>
              <a:rPr lang="en-US" altLang="en-US" sz="2400">
                <a:solidFill>
                  <a:srgbClr val="0070C0"/>
                </a:solidFill>
              </a:rPr>
              <a:t> </a:t>
            </a:r>
          </a:p>
          <a:p>
            <a:pPr>
              <a:buFont typeface="Arial" panose="020B0604020202020204" pitchFamily="34" charset="0"/>
              <a:buNone/>
            </a:pPr>
            <a:r>
              <a:rPr lang="en-US" altLang="en-US" sz="2400">
                <a:solidFill>
                  <a:srgbClr val="0070C0"/>
                </a:solidFill>
              </a:rPr>
              <a:t>To compute the closure for relation schema R ={A,B,C,G,H,I} and F= {A → B,A → C,CG → H, CG → I,B → H,C → G).</a:t>
            </a:r>
          </a:p>
          <a:p>
            <a:pPr>
              <a:buFont typeface="Arial" panose="020B0604020202020204" pitchFamily="34" charset="0"/>
              <a:buNone/>
            </a:pPr>
            <a:r>
              <a:rPr lang="en-US" altLang="en-US" sz="2400">
                <a:solidFill>
                  <a:srgbClr val="0070C0"/>
                </a:solidFill>
              </a:rPr>
              <a:t>Find the closure of A under F .  Or {A</a:t>
            </a:r>
            <a:r>
              <a:rPr lang="en-US" altLang="en-US" sz="2400" b="1" baseline="30000">
                <a:solidFill>
                  <a:srgbClr val="0070C0"/>
                </a:solidFill>
              </a:rPr>
              <a:t>+ </a:t>
            </a:r>
            <a:r>
              <a:rPr lang="en-US" altLang="en-US" sz="2400">
                <a:solidFill>
                  <a:srgbClr val="0070C0"/>
                </a:solidFill>
              </a:rPr>
              <a:t>=}</a:t>
            </a:r>
          </a:p>
          <a:p>
            <a:pPr>
              <a:buFont typeface="Arial" panose="020B0604020202020204" pitchFamily="34" charset="0"/>
              <a:buNone/>
            </a:pPr>
            <a:endParaRPr lang="en-US" altLang="en-US" sz="2400">
              <a:solidFill>
                <a:srgbClr val="0070C0"/>
              </a:solidFill>
            </a:endParaRPr>
          </a:p>
          <a:p>
            <a:pPr>
              <a:buFont typeface="Arial" panose="020B0604020202020204" pitchFamily="34" charset="0"/>
              <a:buNone/>
            </a:pPr>
            <a:endParaRPr lang="en-US" altLang="en-US" sz="2400">
              <a:solidFill>
                <a:srgbClr val="0070C0"/>
              </a:solidFill>
            </a:endParaRPr>
          </a:p>
          <a:p>
            <a:pPr>
              <a:buFont typeface="Arial" panose="020B0604020202020204" pitchFamily="34" charset="0"/>
              <a:buNone/>
            </a:pPr>
            <a:r>
              <a:rPr lang="en-US" altLang="en-US" sz="2400" b="1">
                <a:solidFill>
                  <a:srgbClr val="C00000"/>
                </a:solidFill>
              </a:rPr>
              <a:t>Question 2:-</a:t>
            </a:r>
            <a:r>
              <a:rPr lang="en-US" altLang="en-US" sz="2400" b="1">
                <a:solidFill>
                  <a:srgbClr val="0070C0"/>
                </a:solidFill>
              </a:rPr>
              <a:t> </a:t>
            </a:r>
            <a:r>
              <a:rPr lang="en-US" altLang="en-US" sz="2400">
                <a:solidFill>
                  <a:srgbClr val="0070C0"/>
                </a:solidFill>
              </a:rPr>
              <a:t> </a:t>
            </a:r>
          </a:p>
          <a:p>
            <a:pPr>
              <a:buFont typeface="Arial" panose="020B0604020202020204" pitchFamily="34" charset="0"/>
              <a:buNone/>
            </a:pPr>
            <a:r>
              <a:rPr lang="en-US" altLang="en-US" sz="2400">
                <a:solidFill>
                  <a:srgbClr val="0070C0"/>
                </a:solidFill>
              </a:rPr>
              <a:t>To compute the closure for relation schema R ={A,B,C,D,E} and F= {A → BC,CD → E,B → D, E → A}.</a:t>
            </a:r>
          </a:p>
          <a:p>
            <a:pPr>
              <a:buFont typeface="Arial" panose="020B0604020202020204" pitchFamily="34" charset="0"/>
              <a:buNone/>
            </a:pPr>
            <a:r>
              <a:rPr lang="en-US" altLang="en-US" sz="2400">
                <a:solidFill>
                  <a:srgbClr val="0070C0"/>
                </a:solidFill>
              </a:rPr>
              <a:t>Find the closure of A and CD under F . or {A</a:t>
            </a:r>
            <a:r>
              <a:rPr lang="en-US" altLang="en-US" sz="2400" b="1" baseline="30000">
                <a:solidFill>
                  <a:srgbClr val="0070C0"/>
                </a:solidFill>
              </a:rPr>
              <a:t>+ </a:t>
            </a:r>
            <a:r>
              <a:rPr lang="en-US" altLang="en-US" sz="2400">
                <a:solidFill>
                  <a:srgbClr val="0070C0"/>
                </a:solidFill>
              </a:rPr>
              <a:t>=} and { CD</a:t>
            </a:r>
            <a:r>
              <a:rPr lang="en-US" altLang="en-US" sz="2400" b="1" baseline="30000">
                <a:solidFill>
                  <a:srgbClr val="0070C0"/>
                </a:solidFill>
              </a:rPr>
              <a:t> +</a:t>
            </a:r>
            <a:r>
              <a:rPr lang="en-US" altLang="en-US" sz="2400" b="1">
                <a:solidFill>
                  <a:srgbClr val="0070C0"/>
                </a:solidFill>
              </a:rPr>
              <a:t> =}</a:t>
            </a:r>
            <a:endParaRPr lang="en-US" altLang="en-US" sz="2400"/>
          </a:p>
          <a:p>
            <a:pPr algn="just" eaLnBrk="1" hangingPunct="1">
              <a:buFont typeface="Arial" panose="020B0604020202020204" pitchFamily="34" charset="0"/>
              <a:buNone/>
            </a:pPr>
            <a:endParaRPr lang="en-US" altLang="en-US" sz="2200"/>
          </a:p>
        </p:txBody>
      </p:sp>
      <p:pic>
        <p:nvPicPr>
          <p:cNvPr id="79880" name="Picture 7">
            <a:extLst>
              <a:ext uri="{FF2B5EF4-FFF2-40B4-BE49-F238E27FC236}">
                <a16:creationId xmlns="" xmlns:a16="http://schemas.microsoft.com/office/drawing/2014/main" id="{B7D599B1-98C7-4E2F-A2BC-55965E0D9B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9EB1030-85E0-439A-8AFB-9805A1E81144}"/>
              </a:ext>
            </a:extLst>
          </p:cNvPr>
          <p:cNvSpPr>
            <a:spLocks noGrp="1"/>
          </p:cNvSpPr>
          <p:nvPr>
            <p:ph type="dt" sz="quarter" idx="10"/>
          </p:nvPr>
        </p:nvSpPr>
        <p:spPr/>
        <p:txBody>
          <a:bodyPr/>
          <a:lstStyle/>
          <a:p>
            <a:pPr>
              <a:defRPr/>
            </a:pPr>
            <a:fld id="{6E49D988-EDB7-403B-93F8-2DEF4BF5C23A}" type="datetime1">
              <a:rPr lang="en-US" smtClean="0"/>
              <a:t>10/12/2023</a:t>
            </a:fld>
            <a:endParaRPr lang="en-US"/>
          </a:p>
        </p:txBody>
      </p:sp>
      <p:sp>
        <p:nvSpPr>
          <p:cNvPr id="5" name="Footer Placeholder 4">
            <a:extLst>
              <a:ext uri="{FF2B5EF4-FFF2-40B4-BE49-F238E27FC236}">
                <a16:creationId xmlns="" xmlns:a16="http://schemas.microsoft.com/office/drawing/2014/main" id="{977B18B4-062B-4524-9E08-E738A6E43F54}"/>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80900" name="Slide Number Placeholder 5">
            <a:extLst>
              <a:ext uri="{FF2B5EF4-FFF2-40B4-BE49-F238E27FC236}">
                <a16:creationId xmlns="" xmlns:a16="http://schemas.microsoft.com/office/drawing/2014/main" id="{AAB9362B-E97A-4860-AB75-2A12A5B6325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8B21F71-FDBB-4D09-8D88-91F2A1242406}" type="slidenum">
              <a:rPr lang="en-US" altLang="en-US" sz="1200" smtClean="0">
                <a:solidFill>
                  <a:srgbClr val="898989"/>
                </a:solidFill>
              </a:rPr>
              <a:pPr>
                <a:spcBef>
                  <a:spcPct val="0"/>
                </a:spcBef>
                <a:buFontTx/>
                <a:buNone/>
              </a:pPr>
              <a:t>77</a:t>
            </a:fld>
            <a:endParaRPr lang="en-US" altLang="en-US" sz="1200">
              <a:solidFill>
                <a:srgbClr val="898989"/>
              </a:solidFill>
            </a:endParaRPr>
          </a:p>
        </p:txBody>
      </p:sp>
      <p:sp>
        <p:nvSpPr>
          <p:cNvPr id="7" name="Title 1">
            <a:extLst>
              <a:ext uri="{FF2B5EF4-FFF2-40B4-BE49-F238E27FC236}">
                <a16:creationId xmlns="" xmlns:a16="http://schemas.microsoft.com/office/drawing/2014/main" id="{451419B8-830B-4A81-AEF6-44C7D3470F3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2200" b="1" dirty="0">
                <a:solidFill>
                  <a:srgbClr val="C00000"/>
                </a:solidFill>
                <a:latin typeface="Arial"/>
                <a:ea typeface="+mj-ea"/>
                <a:cs typeface="Times New Roman" pitchFamily="18" charset="0"/>
              </a:rPr>
              <a:t>Definitions of Keys and Attributes Participating in Keys</a:t>
            </a:r>
            <a:endParaRPr lang="en-US" sz="2200" b="1" dirty="0">
              <a:solidFill>
                <a:srgbClr val="C00000"/>
              </a:solidFill>
              <a:effectLst>
                <a:outerShdw blurRad="38100" dist="38100" dir="2700000" algn="tl">
                  <a:srgbClr val="000000">
                    <a:alpha val="43137"/>
                  </a:srgbClr>
                </a:outerShdw>
              </a:effectLst>
            </a:endParaRPr>
          </a:p>
        </p:txBody>
      </p:sp>
      <p:pic>
        <p:nvPicPr>
          <p:cNvPr id="80902" name="Picture 2" descr="E:\NIET\Project\xLogo11.png.pagespeed.ic.pydHLuCQEZ.png">
            <a:extLst>
              <a:ext uri="{FF2B5EF4-FFF2-40B4-BE49-F238E27FC236}">
                <a16:creationId xmlns="" xmlns:a16="http://schemas.microsoft.com/office/drawing/2014/main" id="{353DB9DD-AADB-43C5-ABCC-848356034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7" name="Content Placeholder 2">
            <a:extLst>
              <a:ext uri="{FF2B5EF4-FFF2-40B4-BE49-F238E27FC236}">
                <a16:creationId xmlns="" xmlns:a16="http://schemas.microsoft.com/office/drawing/2014/main" id="{D7DA6DF7-689C-4097-99EE-6A0AC11300B3}"/>
              </a:ext>
            </a:extLst>
          </p:cNvPr>
          <p:cNvSpPr>
            <a:spLocks noGrp="1"/>
          </p:cNvSpPr>
          <p:nvPr>
            <p:ph idx="1"/>
          </p:nvPr>
        </p:nvSpPr>
        <p:spPr>
          <a:xfrm>
            <a:off x="533400" y="914400"/>
            <a:ext cx="8229600" cy="5334000"/>
          </a:xfrm>
        </p:spPr>
        <p:txBody>
          <a:bodyPr/>
          <a:lstStyle/>
          <a:p>
            <a:pPr algn="just" eaLnBrk="1" hangingPunct="1">
              <a:buFont typeface="Wingdings" panose="05000000000000000000" pitchFamily="2" charset="2"/>
              <a:buChar char="Ø"/>
            </a:pPr>
            <a:r>
              <a:rPr lang="en-US" altLang="en-US" sz="2200"/>
              <a:t>A </a:t>
            </a:r>
            <a:r>
              <a:rPr lang="en-US" altLang="en-US" sz="2200" b="1"/>
              <a:t>super key </a:t>
            </a:r>
            <a:r>
              <a:rPr lang="en-US" altLang="en-US" sz="2200"/>
              <a:t>of a relation schema R = {A1, A2, … , An} is a set of attributes S ⊆ R with the property that no two tuples t1 and t2 in any legal relation state r of R will have t1[S] = t2[S].</a:t>
            </a:r>
          </a:p>
          <a:p>
            <a:pPr algn="just" eaLnBrk="1" hangingPunct="1">
              <a:buFont typeface="Wingdings" panose="05000000000000000000" pitchFamily="2" charset="2"/>
              <a:buChar char="Ø"/>
            </a:pPr>
            <a:r>
              <a:rPr lang="en-US" altLang="en-US" sz="2200"/>
              <a:t>If a relation schema has more than one key, each is called a </a:t>
            </a:r>
            <a:r>
              <a:rPr lang="en-US" altLang="en-US" sz="2200" b="1"/>
              <a:t>candidate key. </a:t>
            </a:r>
          </a:p>
          <a:p>
            <a:pPr algn="just" eaLnBrk="1" hangingPunct="1">
              <a:buFont typeface="Wingdings" panose="05000000000000000000" pitchFamily="2" charset="2"/>
              <a:buChar char="Ø"/>
            </a:pPr>
            <a:r>
              <a:rPr lang="en-US" altLang="en-US" sz="2200"/>
              <a:t>One of the candidate keys is designated to be the </a:t>
            </a:r>
            <a:r>
              <a:rPr lang="en-US" altLang="en-US" sz="2200" b="1"/>
              <a:t>primary key</a:t>
            </a:r>
            <a:r>
              <a:rPr lang="en-US" altLang="en-US" sz="2200"/>
              <a:t>, and the others are called secondary keys. In a practical relational database, each relation schema must have a primary key. </a:t>
            </a:r>
          </a:p>
          <a:p>
            <a:pPr algn="just" eaLnBrk="1" hangingPunct="1">
              <a:buFont typeface="Wingdings" panose="05000000000000000000" pitchFamily="2" charset="2"/>
              <a:buChar char="Ø"/>
            </a:pPr>
            <a:r>
              <a:rPr lang="en-US" altLang="en-US" sz="2200"/>
              <a:t>If no candidate key is known for a relation, the entire relation can be treated as a default </a:t>
            </a:r>
            <a:r>
              <a:rPr lang="en-US" altLang="en-US" sz="2200" b="1"/>
              <a:t>super key</a:t>
            </a:r>
            <a:r>
              <a:rPr lang="en-US" altLang="en-US" sz="2200"/>
              <a:t>. </a:t>
            </a:r>
          </a:p>
          <a:p>
            <a:pPr algn="just" eaLnBrk="1" hangingPunct="1">
              <a:buFont typeface="Wingdings" panose="05000000000000000000" pitchFamily="2" charset="2"/>
              <a:buChar char="Ø"/>
            </a:pPr>
            <a:r>
              <a:rPr lang="en-US" altLang="en-US" sz="2200"/>
              <a:t>An attribute of relation schema R is called a </a:t>
            </a:r>
            <a:r>
              <a:rPr lang="en-US" altLang="en-US" sz="2200">
                <a:solidFill>
                  <a:srgbClr val="FF0000"/>
                </a:solidFill>
              </a:rPr>
              <a:t>prime attribute</a:t>
            </a:r>
            <a:r>
              <a:rPr lang="en-US" altLang="en-US" sz="2200"/>
              <a:t> of R if it is a member of some candidate key of R. </a:t>
            </a:r>
          </a:p>
          <a:p>
            <a:pPr algn="just" eaLnBrk="1" hangingPunct="1">
              <a:buFont typeface="Wingdings" panose="05000000000000000000" pitchFamily="2" charset="2"/>
              <a:buChar char="Ø"/>
            </a:pPr>
            <a:r>
              <a:rPr lang="en-US" altLang="en-US" sz="2200"/>
              <a:t>An attribute is called </a:t>
            </a:r>
            <a:r>
              <a:rPr lang="en-US" altLang="en-US" sz="2200">
                <a:solidFill>
                  <a:srgbClr val="FF0000"/>
                </a:solidFill>
              </a:rPr>
              <a:t>nonprime</a:t>
            </a:r>
            <a:r>
              <a:rPr lang="en-US" altLang="en-US" sz="2200"/>
              <a:t> if it is not a prime attribute—that is, if it is not a member of any candidate key.</a:t>
            </a:r>
          </a:p>
        </p:txBody>
      </p:sp>
      <p:pic>
        <p:nvPicPr>
          <p:cNvPr id="80904" name="Picture 7">
            <a:extLst>
              <a:ext uri="{FF2B5EF4-FFF2-40B4-BE49-F238E27FC236}">
                <a16:creationId xmlns="" xmlns:a16="http://schemas.microsoft.com/office/drawing/2014/main" id="{D793D37D-4C7C-4BE5-9845-65F6F3B3EC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6807">
                                            <p:txEl>
                                              <p:pRg st="0" end="0"/>
                                            </p:txEl>
                                          </p:spTgt>
                                        </p:tgtEl>
                                        <p:attrNameLst>
                                          <p:attrName>style.visibility</p:attrName>
                                        </p:attrNameLst>
                                      </p:cBhvr>
                                      <p:to>
                                        <p:strVal val="visible"/>
                                      </p:to>
                                    </p:set>
                                    <p:anim calcmode="lin" valueType="num">
                                      <p:cBhvr additive="base">
                                        <p:cTn id="7" dur="500" fill="hold"/>
                                        <p:tgtEl>
                                          <p:spTgt spid="768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6807">
                                            <p:txEl>
                                              <p:pRg st="1" end="1"/>
                                            </p:txEl>
                                          </p:spTgt>
                                        </p:tgtEl>
                                        <p:attrNameLst>
                                          <p:attrName>style.visibility</p:attrName>
                                        </p:attrNameLst>
                                      </p:cBhvr>
                                      <p:to>
                                        <p:strVal val="visible"/>
                                      </p:to>
                                    </p:set>
                                    <p:anim calcmode="lin" valueType="num">
                                      <p:cBhvr additive="base">
                                        <p:cTn id="13" dur="500" fill="hold"/>
                                        <p:tgtEl>
                                          <p:spTgt spid="768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6807">
                                            <p:txEl>
                                              <p:pRg st="2" end="2"/>
                                            </p:txEl>
                                          </p:spTgt>
                                        </p:tgtEl>
                                        <p:attrNameLst>
                                          <p:attrName>style.visibility</p:attrName>
                                        </p:attrNameLst>
                                      </p:cBhvr>
                                      <p:to>
                                        <p:strVal val="visible"/>
                                      </p:to>
                                    </p:set>
                                    <p:anim calcmode="lin" valueType="num">
                                      <p:cBhvr additive="base">
                                        <p:cTn id="19" dur="500" fill="hold"/>
                                        <p:tgtEl>
                                          <p:spTgt spid="768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8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6807">
                                            <p:txEl>
                                              <p:pRg st="3" end="3"/>
                                            </p:txEl>
                                          </p:spTgt>
                                        </p:tgtEl>
                                        <p:attrNameLst>
                                          <p:attrName>style.visibility</p:attrName>
                                        </p:attrNameLst>
                                      </p:cBhvr>
                                      <p:to>
                                        <p:strVal val="visible"/>
                                      </p:to>
                                    </p:set>
                                    <p:anim calcmode="lin" valueType="num">
                                      <p:cBhvr additive="base">
                                        <p:cTn id="25" dur="500" fill="hold"/>
                                        <p:tgtEl>
                                          <p:spTgt spid="768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8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6807">
                                            <p:txEl>
                                              <p:pRg st="4" end="4"/>
                                            </p:txEl>
                                          </p:spTgt>
                                        </p:tgtEl>
                                        <p:attrNameLst>
                                          <p:attrName>style.visibility</p:attrName>
                                        </p:attrNameLst>
                                      </p:cBhvr>
                                      <p:to>
                                        <p:strVal val="visible"/>
                                      </p:to>
                                    </p:set>
                                    <p:anim calcmode="lin" valueType="num">
                                      <p:cBhvr additive="base">
                                        <p:cTn id="31" dur="500" fill="hold"/>
                                        <p:tgtEl>
                                          <p:spTgt spid="768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68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6807">
                                            <p:txEl>
                                              <p:pRg st="5" end="5"/>
                                            </p:txEl>
                                          </p:spTgt>
                                        </p:tgtEl>
                                        <p:attrNameLst>
                                          <p:attrName>style.visibility</p:attrName>
                                        </p:attrNameLst>
                                      </p:cBhvr>
                                      <p:to>
                                        <p:strVal val="visible"/>
                                      </p:to>
                                    </p:set>
                                    <p:anim calcmode="lin" valueType="num">
                                      <p:cBhvr additive="base">
                                        <p:cTn id="37" dur="500" fill="hold"/>
                                        <p:tgtEl>
                                          <p:spTgt spid="768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68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A5810585-22C5-4B84-925A-C113B9A395B2}"/>
              </a:ext>
            </a:extLst>
          </p:cNvPr>
          <p:cNvSpPr>
            <a:spLocks noGrp="1"/>
          </p:cNvSpPr>
          <p:nvPr>
            <p:ph type="dt" sz="quarter" idx="10"/>
          </p:nvPr>
        </p:nvSpPr>
        <p:spPr/>
        <p:txBody>
          <a:bodyPr/>
          <a:lstStyle/>
          <a:p>
            <a:pPr>
              <a:defRPr/>
            </a:pPr>
            <a:fld id="{3FCA8D0A-5010-4F54-B848-E07A00529747}" type="datetime1">
              <a:rPr lang="en-US" smtClean="0"/>
              <a:t>10/12/2023</a:t>
            </a:fld>
            <a:endParaRPr lang="en-US"/>
          </a:p>
        </p:txBody>
      </p:sp>
      <p:sp>
        <p:nvSpPr>
          <p:cNvPr id="5" name="Footer Placeholder 4">
            <a:extLst>
              <a:ext uri="{FF2B5EF4-FFF2-40B4-BE49-F238E27FC236}">
                <a16:creationId xmlns="" xmlns:a16="http://schemas.microsoft.com/office/drawing/2014/main" id="{11A9D82D-0AF4-40FD-94AA-D06836532ED2}"/>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81924" name="Slide Number Placeholder 5">
            <a:extLst>
              <a:ext uri="{FF2B5EF4-FFF2-40B4-BE49-F238E27FC236}">
                <a16:creationId xmlns="" xmlns:a16="http://schemas.microsoft.com/office/drawing/2014/main" id="{C3CF00C2-A026-46C8-A1A3-705B47811B3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813647-5231-4120-99F0-BA86E3FE8A05}" type="slidenum">
              <a:rPr lang="en-US" altLang="en-US" sz="1200" smtClean="0">
                <a:solidFill>
                  <a:srgbClr val="898989"/>
                </a:solidFill>
              </a:rPr>
              <a:pPr>
                <a:spcBef>
                  <a:spcPct val="0"/>
                </a:spcBef>
                <a:buFontTx/>
                <a:buNone/>
              </a:pPr>
              <a:t>78</a:t>
            </a:fld>
            <a:endParaRPr lang="en-US" altLang="en-US" sz="1200">
              <a:solidFill>
                <a:srgbClr val="898989"/>
              </a:solidFill>
            </a:endParaRPr>
          </a:p>
        </p:txBody>
      </p:sp>
      <p:sp>
        <p:nvSpPr>
          <p:cNvPr id="7" name="Title 1">
            <a:extLst>
              <a:ext uri="{FF2B5EF4-FFF2-40B4-BE49-F238E27FC236}">
                <a16:creationId xmlns="" xmlns:a16="http://schemas.microsoft.com/office/drawing/2014/main" id="{BC870D9C-1805-422D-9528-4372B9A5696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b="1" dirty="0">
                <a:solidFill>
                  <a:srgbClr val="FF0000"/>
                </a:solidFill>
                <a:effectLst>
                  <a:outerShdw blurRad="38100" dist="38100" dir="2700000" algn="tl">
                    <a:srgbClr val="000000">
                      <a:alpha val="43137"/>
                    </a:srgbClr>
                  </a:outerShdw>
                </a:effectLst>
              </a:rPr>
              <a:t>Find the super key and candidate key from FD(CO3)</a:t>
            </a:r>
          </a:p>
        </p:txBody>
      </p:sp>
      <p:pic>
        <p:nvPicPr>
          <p:cNvPr id="81926" name="Picture 2" descr="E:\NIET\Project\xLogo11.png.pagespeed.ic.pydHLuCQEZ.png">
            <a:extLst>
              <a:ext uri="{FF2B5EF4-FFF2-40B4-BE49-F238E27FC236}">
                <a16:creationId xmlns="" xmlns:a16="http://schemas.microsoft.com/office/drawing/2014/main" id="{8B90BB89-E7A7-49E8-A064-8C8A88C97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5" name="Content Placeholder 2">
            <a:extLst>
              <a:ext uri="{FF2B5EF4-FFF2-40B4-BE49-F238E27FC236}">
                <a16:creationId xmlns="" xmlns:a16="http://schemas.microsoft.com/office/drawing/2014/main" id="{52BFAFAD-F0A1-44E7-B64D-EA69287FECD4}"/>
              </a:ext>
            </a:extLst>
          </p:cNvPr>
          <p:cNvSpPr>
            <a:spLocks noGrp="1"/>
          </p:cNvSpPr>
          <p:nvPr>
            <p:ph idx="1"/>
          </p:nvPr>
        </p:nvSpPr>
        <p:spPr>
          <a:xfrm>
            <a:off x="381000" y="914400"/>
            <a:ext cx="8382000" cy="4953000"/>
          </a:xfrm>
        </p:spPr>
        <p:txBody>
          <a:bodyPr/>
          <a:lstStyle/>
          <a:p>
            <a:pPr algn="just" eaLnBrk="1" hangingPunct="1">
              <a:buFont typeface="Arial" panose="020B0604020202020204" pitchFamily="34" charset="0"/>
              <a:buNone/>
            </a:pPr>
            <a:r>
              <a:rPr lang="en-US" altLang="en-US" sz="2400" b="1">
                <a:solidFill>
                  <a:srgbClr val="FF0000"/>
                </a:solidFill>
              </a:rPr>
              <a:t>Definition :- </a:t>
            </a:r>
            <a:r>
              <a:rPr lang="en-US" altLang="en-US" sz="2400">
                <a:solidFill>
                  <a:srgbClr val="0070C0"/>
                </a:solidFill>
              </a:rPr>
              <a:t>The set of attribute whose closure of attribute is set of all attribute of a relation called super key of relation and if this is set of minimal of it is called of candidate key.</a:t>
            </a:r>
          </a:p>
          <a:p>
            <a:pPr algn="just" eaLnBrk="1" hangingPunct="1">
              <a:buFont typeface="Arial" panose="020B0604020202020204" pitchFamily="34" charset="0"/>
              <a:buNone/>
            </a:pPr>
            <a:endParaRPr lang="en-US" altLang="en-US" sz="2400">
              <a:solidFill>
                <a:srgbClr val="FF0000"/>
              </a:solidFill>
            </a:endParaRPr>
          </a:p>
          <a:p>
            <a:pPr algn="just" eaLnBrk="1" hangingPunct="1">
              <a:buFont typeface="Arial" panose="020B0604020202020204" pitchFamily="34" charset="0"/>
              <a:buNone/>
            </a:pPr>
            <a:r>
              <a:rPr lang="en-US" altLang="en-US" sz="2400">
                <a:solidFill>
                  <a:srgbClr val="FF0000"/>
                </a:solidFill>
              </a:rPr>
              <a:t>Formally say ,</a:t>
            </a:r>
          </a:p>
          <a:p>
            <a:pPr algn="just" eaLnBrk="1" hangingPunct="1"/>
            <a:r>
              <a:rPr lang="en-US" altLang="en-US" sz="2400"/>
              <a:t>Let R is the relation and X is the set of attribute over R.</a:t>
            </a:r>
          </a:p>
          <a:p>
            <a:pPr algn="just" eaLnBrk="1" hangingPunct="1"/>
            <a:r>
              <a:rPr lang="en-US" altLang="en-US" sz="2400"/>
              <a:t>If X</a:t>
            </a:r>
            <a:r>
              <a:rPr lang="en-US" altLang="en-US" sz="2400" b="1" baseline="30000"/>
              <a:t>+ </a:t>
            </a:r>
            <a:r>
              <a:rPr lang="en-US" altLang="en-US" sz="2400"/>
              <a:t>determines all the attributes of R, then X is said to be super key, or candidate key of R.</a:t>
            </a:r>
          </a:p>
          <a:p>
            <a:pPr algn="just" eaLnBrk="1" hangingPunct="1"/>
            <a:r>
              <a:rPr lang="en-US" altLang="en-US" sz="2400"/>
              <a:t>To find the candidate key first find all the super key of a relation.   (because the candidate key is a minimal set of super key).</a:t>
            </a:r>
          </a:p>
          <a:p>
            <a:pPr algn="just" eaLnBrk="1" hangingPunct="1"/>
            <a:endParaRPr lang="en-US" altLang="en-US" sz="2200"/>
          </a:p>
          <a:p>
            <a:pPr algn="just" eaLnBrk="1" hangingPunct="1">
              <a:buFont typeface="Arial" panose="020B0604020202020204" pitchFamily="34" charset="0"/>
              <a:buNone/>
            </a:pPr>
            <a:endParaRPr lang="en-US" altLang="en-US" sz="2200"/>
          </a:p>
        </p:txBody>
      </p:sp>
      <p:pic>
        <p:nvPicPr>
          <p:cNvPr id="81928" name="Picture 7">
            <a:extLst>
              <a:ext uri="{FF2B5EF4-FFF2-40B4-BE49-F238E27FC236}">
                <a16:creationId xmlns="" xmlns:a16="http://schemas.microsoft.com/office/drawing/2014/main" id="{14BAC9E0-463B-464D-84FD-64F377EFF9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3735">
                                            <p:txEl>
                                              <p:pRg st="3" end="3"/>
                                            </p:txEl>
                                          </p:spTgt>
                                        </p:tgtEl>
                                        <p:attrNameLst>
                                          <p:attrName>style.visibility</p:attrName>
                                        </p:attrNameLst>
                                      </p:cBhvr>
                                      <p:to>
                                        <p:strVal val="visible"/>
                                      </p:to>
                                    </p:set>
                                    <p:anim calcmode="lin" valueType="num">
                                      <p:cBhvr additive="base">
                                        <p:cTn id="7" dur="500" fill="hold"/>
                                        <p:tgtEl>
                                          <p:spTgt spid="7373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3735">
                                            <p:txEl>
                                              <p:pRg st="4" end="4"/>
                                            </p:txEl>
                                          </p:spTgt>
                                        </p:tgtEl>
                                        <p:attrNameLst>
                                          <p:attrName>style.visibility</p:attrName>
                                        </p:attrNameLst>
                                      </p:cBhvr>
                                      <p:to>
                                        <p:strVal val="visible"/>
                                      </p:to>
                                    </p:set>
                                    <p:anim calcmode="lin" valueType="num">
                                      <p:cBhvr additive="base">
                                        <p:cTn id="13" dur="500" fill="hold"/>
                                        <p:tgtEl>
                                          <p:spTgt spid="7373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7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3735">
                                            <p:txEl>
                                              <p:pRg st="5" end="5"/>
                                            </p:txEl>
                                          </p:spTgt>
                                        </p:tgtEl>
                                        <p:attrNameLst>
                                          <p:attrName>style.visibility</p:attrName>
                                        </p:attrNameLst>
                                      </p:cBhvr>
                                      <p:to>
                                        <p:strVal val="visible"/>
                                      </p:to>
                                    </p:set>
                                    <p:anim calcmode="lin" valueType="num">
                                      <p:cBhvr additive="base">
                                        <p:cTn id="19" dur="500" fill="hold"/>
                                        <p:tgtEl>
                                          <p:spTgt spid="7373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7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A0E48CB5-2486-406C-A295-983E247E2ECD}"/>
              </a:ext>
            </a:extLst>
          </p:cNvPr>
          <p:cNvSpPr>
            <a:spLocks noGrp="1"/>
          </p:cNvSpPr>
          <p:nvPr>
            <p:ph type="dt" sz="quarter" idx="10"/>
          </p:nvPr>
        </p:nvSpPr>
        <p:spPr/>
        <p:txBody>
          <a:bodyPr/>
          <a:lstStyle/>
          <a:p>
            <a:pPr>
              <a:defRPr/>
            </a:pPr>
            <a:fld id="{79A112B6-6BA4-4947-A152-D3BD1397BAF0}" type="datetime1">
              <a:rPr lang="en-US" smtClean="0"/>
              <a:t>10/12/2023</a:t>
            </a:fld>
            <a:endParaRPr lang="en-US"/>
          </a:p>
        </p:txBody>
      </p:sp>
      <p:sp>
        <p:nvSpPr>
          <p:cNvPr id="5" name="Footer Placeholder 4">
            <a:extLst>
              <a:ext uri="{FF2B5EF4-FFF2-40B4-BE49-F238E27FC236}">
                <a16:creationId xmlns="" xmlns:a16="http://schemas.microsoft.com/office/drawing/2014/main" id="{5338B0D9-64F5-4CAB-82BE-508CB3845BD7}"/>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82948" name="Slide Number Placeholder 5">
            <a:extLst>
              <a:ext uri="{FF2B5EF4-FFF2-40B4-BE49-F238E27FC236}">
                <a16:creationId xmlns="" xmlns:a16="http://schemas.microsoft.com/office/drawing/2014/main" id="{E5D0CD27-DA13-4427-892F-A28A7620997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2E913C-A54D-4B0F-BB75-9DA2C1016CB8}" type="slidenum">
              <a:rPr lang="en-US" altLang="en-US" sz="1200" smtClean="0">
                <a:solidFill>
                  <a:srgbClr val="898989"/>
                </a:solidFill>
              </a:rPr>
              <a:pPr>
                <a:spcBef>
                  <a:spcPct val="0"/>
                </a:spcBef>
                <a:buFontTx/>
                <a:buNone/>
              </a:pPr>
              <a:t>79</a:t>
            </a:fld>
            <a:endParaRPr lang="en-US" altLang="en-US" sz="1200">
              <a:solidFill>
                <a:srgbClr val="898989"/>
              </a:solidFill>
            </a:endParaRPr>
          </a:p>
        </p:txBody>
      </p:sp>
      <p:sp>
        <p:nvSpPr>
          <p:cNvPr id="7" name="Title 1">
            <a:extLst>
              <a:ext uri="{FF2B5EF4-FFF2-40B4-BE49-F238E27FC236}">
                <a16:creationId xmlns="" xmlns:a16="http://schemas.microsoft.com/office/drawing/2014/main" id="{FF6681F4-9917-4D7A-AF9E-159F24BE248B}"/>
              </a:ext>
            </a:extLst>
          </p:cNvPr>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solidFill>
                  <a:srgbClr val="FF0000"/>
                </a:solidFill>
                <a:effectLst>
                  <a:outerShdw blurRad="38100" dist="38100" dir="2700000" algn="tl">
                    <a:srgbClr val="000000">
                      <a:alpha val="43137"/>
                    </a:srgbClr>
                  </a:outerShdw>
                </a:effectLst>
              </a:rPr>
              <a:t>Step to find the super key and candidate Key(CO3) </a:t>
            </a:r>
          </a:p>
        </p:txBody>
      </p:sp>
      <p:pic>
        <p:nvPicPr>
          <p:cNvPr id="82950" name="Picture 2" descr="E:\NIET\Project\xLogo11.png.pagespeed.ic.pydHLuCQEZ.png">
            <a:extLst>
              <a:ext uri="{FF2B5EF4-FFF2-40B4-BE49-F238E27FC236}">
                <a16:creationId xmlns="" xmlns:a16="http://schemas.microsoft.com/office/drawing/2014/main" id="{BD7E5DFE-4480-48D9-9C21-B48FB45F0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Content Placeholder 2">
            <a:extLst>
              <a:ext uri="{FF2B5EF4-FFF2-40B4-BE49-F238E27FC236}">
                <a16:creationId xmlns="" xmlns:a16="http://schemas.microsoft.com/office/drawing/2014/main" id="{45F32AB9-9365-44CE-8215-3D18954A15A4}"/>
              </a:ext>
            </a:extLst>
          </p:cNvPr>
          <p:cNvSpPr>
            <a:spLocks noGrp="1"/>
          </p:cNvSpPr>
          <p:nvPr>
            <p:ph idx="1"/>
          </p:nvPr>
        </p:nvSpPr>
        <p:spPr>
          <a:xfrm>
            <a:off x="228600" y="838200"/>
            <a:ext cx="8763000" cy="5562600"/>
          </a:xfrm>
        </p:spPr>
        <p:txBody>
          <a:bodyPr/>
          <a:lstStyle/>
          <a:p>
            <a:pPr algn="just" eaLnBrk="1" hangingPunct="1">
              <a:buFont typeface="Arial" panose="020B0604020202020204" pitchFamily="34" charset="0"/>
              <a:buNone/>
              <a:defRPr/>
            </a:pPr>
            <a:r>
              <a:rPr lang="en-US" sz="2400" dirty="0">
                <a:solidFill>
                  <a:srgbClr val="0070C0"/>
                </a:solidFill>
              </a:rPr>
              <a:t>So To identify super key and candidate key, We need to follow some steps,</a:t>
            </a:r>
          </a:p>
          <a:p>
            <a:pPr marL="457200" indent="-457200" algn="just" eaLnBrk="1" hangingPunct="1">
              <a:buFont typeface="+mj-lt"/>
              <a:buAutoNum type="arabicPeriod"/>
              <a:defRPr/>
            </a:pPr>
            <a:r>
              <a:rPr lang="en-US" sz="2400" dirty="0"/>
              <a:t>Compute the closure for the attribute that combination of attribute on The LHS of FD,</a:t>
            </a:r>
          </a:p>
          <a:p>
            <a:pPr marL="457200" indent="-457200" algn="just" eaLnBrk="1" hangingPunct="1">
              <a:buFont typeface="+mj-lt"/>
              <a:buAutoNum type="arabicPeriod"/>
              <a:defRPr/>
            </a:pPr>
            <a:r>
              <a:rPr lang="en-US" sz="2400" dirty="0"/>
              <a:t>If any closure includes all the attribute of given relation, then that can be denoted as a key for the relation(This would be the set of super key and candidate key).</a:t>
            </a:r>
          </a:p>
          <a:p>
            <a:pPr marL="457200" indent="-457200" algn="just" eaLnBrk="1" hangingPunct="1">
              <a:buFont typeface="+mj-lt"/>
              <a:buAutoNum type="arabicPeriod"/>
              <a:defRPr/>
            </a:pPr>
            <a:r>
              <a:rPr lang="en-US" sz="2400" dirty="0"/>
              <a:t>When we indentify the super key using FD’s and it has extraneous attribute in the super key then,</a:t>
            </a:r>
          </a:p>
          <a:p>
            <a:pPr marL="457200" indent="-457200" algn="just" eaLnBrk="1" hangingPunct="1">
              <a:buFont typeface="+mj-lt"/>
              <a:buAutoNum type="arabicPeriod"/>
              <a:defRPr/>
            </a:pPr>
            <a:r>
              <a:rPr lang="en-US" sz="2400" dirty="0"/>
              <a:t>Now applying the given FD and reduced the set of LHS elements</a:t>
            </a:r>
          </a:p>
          <a:p>
            <a:pPr marL="457200" indent="-457200" algn="just" eaLnBrk="1" hangingPunct="1">
              <a:buFont typeface="+mj-lt"/>
              <a:buAutoNum type="arabicPeriod"/>
              <a:defRPr/>
            </a:pPr>
            <a:r>
              <a:rPr lang="en-US" sz="2400" dirty="0"/>
              <a:t>Repeat Step-4,Apply till the of element of the super key when it is not functionally determines all FD, If fail Stop, otherwise </a:t>
            </a:r>
          </a:p>
          <a:p>
            <a:pPr marL="457200" indent="-457200" algn="just" eaLnBrk="1" hangingPunct="1">
              <a:buFont typeface="+mj-lt"/>
              <a:buAutoNum type="arabicPeriod"/>
              <a:defRPr/>
            </a:pPr>
            <a:r>
              <a:rPr lang="en-US" sz="2400" dirty="0"/>
              <a:t>We determines all FD from a exclusive attribute of super key is true is called candidate key </a:t>
            </a:r>
          </a:p>
        </p:txBody>
      </p:sp>
      <p:pic>
        <p:nvPicPr>
          <p:cNvPr id="82952" name="Picture 7">
            <a:extLst>
              <a:ext uri="{FF2B5EF4-FFF2-40B4-BE49-F238E27FC236}">
                <a16:creationId xmlns="" xmlns:a16="http://schemas.microsoft.com/office/drawing/2014/main" id="{F04F30D4-99A5-41F6-9C97-06A798DB49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7831">
                                            <p:txEl>
                                              <p:pRg st="1" end="1"/>
                                            </p:txEl>
                                          </p:spTgt>
                                        </p:tgtEl>
                                        <p:attrNameLst>
                                          <p:attrName>style.visibility</p:attrName>
                                        </p:attrNameLst>
                                      </p:cBhvr>
                                      <p:to>
                                        <p:strVal val="visible"/>
                                      </p:to>
                                    </p:set>
                                    <p:anim calcmode="lin" valueType="num">
                                      <p:cBhvr additive="base">
                                        <p:cTn id="7" dur="500" fill="hold"/>
                                        <p:tgtEl>
                                          <p:spTgt spid="778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7831">
                                            <p:txEl>
                                              <p:pRg st="2" end="2"/>
                                            </p:txEl>
                                          </p:spTgt>
                                        </p:tgtEl>
                                        <p:attrNameLst>
                                          <p:attrName>style.visibility</p:attrName>
                                        </p:attrNameLst>
                                      </p:cBhvr>
                                      <p:to>
                                        <p:strVal val="visible"/>
                                      </p:to>
                                    </p:set>
                                    <p:anim calcmode="lin" valueType="num">
                                      <p:cBhvr additive="base">
                                        <p:cTn id="13" dur="500" fill="hold"/>
                                        <p:tgtEl>
                                          <p:spTgt spid="778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7831">
                                            <p:txEl>
                                              <p:pRg st="3" end="3"/>
                                            </p:txEl>
                                          </p:spTgt>
                                        </p:tgtEl>
                                        <p:attrNameLst>
                                          <p:attrName>style.visibility</p:attrName>
                                        </p:attrNameLst>
                                      </p:cBhvr>
                                      <p:to>
                                        <p:strVal val="visible"/>
                                      </p:to>
                                    </p:set>
                                    <p:anim calcmode="lin" valueType="num">
                                      <p:cBhvr additive="base">
                                        <p:cTn id="19" dur="500" fill="hold"/>
                                        <p:tgtEl>
                                          <p:spTgt spid="778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7831">
                                            <p:txEl>
                                              <p:pRg st="4" end="4"/>
                                            </p:txEl>
                                          </p:spTgt>
                                        </p:tgtEl>
                                        <p:attrNameLst>
                                          <p:attrName>style.visibility</p:attrName>
                                        </p:attrNameLst>
                                      </p:cBhvr>
                                      <p:to>
                                        <p:strVal val="visible"/>
                                      </p:to>
                                    </p:set>
                                    <p:anim calcmode="lin" valueType="num">
                                      <p:cBhvr additive="base">
                                        <p:cTn id="25" dur="500" fill="hold"/>
                                        <p:tgtEl>
                                          <p:spTgt spid="778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7831">
                                            <p:txEl>
                                              <p:pRg st="5" end="5"/>
                                            </p:txEl>
                                          </p:spTgt>
                                        </p:tgtEl>
                                        <p:attrNameLst>
                                          <p:attrName>style.visibility</p:attrName>
                                        </p:attrNameLst>
                                      </p:cBhvr>
                                      <p:to>
                                        <p:strVal val="visible"/>
                                      </p:to>
                                    </p:set>
                                    <p:anim calcmode="lin" valueType="num">
                                      <p:cBhvr additive="base">
                                        <p:cTn id="31" dur="500" fill="hold"/>
                                        <p:tgtEl>
                                          <p:spTgt spid="7783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78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7831">
                                            <p:txEl>
                                              <p:pRg st="6" end="6"/>
                                            </p:txEl>
                                          </p:spTgt>
                                        </p:tgtEl>
                                        <p:attrNameLst>
                                          <p:attrName>style.visibility</p:attrName>
                                        </p:attrNameLst>
                                      </p:cBhvr>
                                      <p:to>
                                        <p:strVal val="visible"/>
                                      </p:to>
                                    </p:set>
                                    <p:anim calcmode="lin" valueType="num">
                                      <p:cBhvr additive="base">
                                        <p:cTn id="37" dur="500" fill="hold"/>
                                        <p:tgtEl>
                                          <p:spTgt spid="7783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78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43A3A46-DDE7-4E45-AC2D-D719C2BE6F71}"/>
              </a:ext>
            </a:extLst>
          </p:cNvPr>
          <p:cNvSpPr>
            <a:spLocks noGrp="1"/>
          </p:cNvSpPr>
          <p:nvPr>
            <p:ph type="dt" sz="quarter" idx="10"/>
          </p:nvPr>
        </p:nvSpPr>
        <p:spPr/>
        <p:txBody>
          <a:bodyPr/>
          <a:lstStyle/>
          <a:p>
            <a:pPr>
              <a:defRPr/>
            </a:pPr>
            <a:fld id="{9F48D3FB-484D-4DEC-A17E-AF3D4450DDCC}" type="datetime1">
              <a:rPr lang="en-US" smtClean="0"/>
              <a:t>10/12/2023</a:t>
            </a:fld>
            <a:endParaRPr lang="en-US"/>
          </a:p>
        </p:txBody>
      </p:sp>
      <p:sp>
        <p:nvSpPr>
          <p:cNvPr id="5" name="Footer Placeholder 4">
            <a:extLst>
              <a:ext uri="{FF2B5EF4-FFF2-40B4-BE49-F238E27FC236}">
                <a16:creationId xmlns="" xmlns:a16="http://schemas.microsoft.com/office/drawing/2014/main" id="{A9643CBD-0137-487E-AF23-93F7C4C1A145}"/>
              </a:ext>
            </a:extLst>
          </p:cNvPr>
          <p:cNvSpPr>
            <a:spLocks noGrp="1"/>
          </p:cNvSpPr>
          <p:nvPr>
            <p:ph type="ftr" sz="quarter" idx="11"/>
          </p:nvPr>
        </p:nvSpPr>
        <p:spPr/>
        <p:txBody>
          <a:bodyPr/>
          <a:lstStyle/>
          <a:p>
            <a:pPr>
              <a:defRPr/>
            </a:pPr>
            <a:r>
              <a:rPr lang="en-IN" smtClean="0"/>
              <a:t>Sana Anjum      DBMS             Unit-3</a:t>
            </a:r>
            <a:endParaRPr lang="en-US"/>
          </a:p>
        </p:txBody>
      </p:sp>
      <p:sp>
        <p:nvSpPr>
          <p:cNvPr id="14340" name="Slide Number Placeholder 5">
            <a:extLst>
              <a:ext uri="{FF2B5EF4-FFF2-40B4-BE49-F238E27FC236}">
                <a16:creationId xmlns="" xmlns:a16="http://schemas.microsoft.com/office/drawing/2014/main" id="{C16CC7F2-5D5D-426D-9E5D-B970CE26106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E8626EE-DAD3-494F-84E9-81B29E75F1B7}" type="slidenum">
              <a:rPr lang="en-US" altLang="en-US" sz="1200" smtClean="0">
                <a:solidFill>
                  <a:srgbClr val="898989"/>
                </a:solidFill>
              </a:rPr>
              <a:pPr>
                <a:spcBef>
                  <a:spcPct val="0"/>
                </a:spcBef>
                <a:buFontTx/>
                <a:buNone/>
              </a:pPr>
              <a:t>8</a:t>
            </a:fld>
            <a:endParaRPr lang="en-US" altLang="en-US" sz="1200">
              <a:solidFill>
                <a:srgbClr val="898989"/>
              </a:solidFill>
            </a:endParaRPr>
          </a:p>
        </p:txBody>
      </p:sp>
      <p:sp>
        <p:nvSpPr>
          <p:cNvPr id="14341" name="TextBox 6">
            <a:extLst>
              <a:ext uri="{FF2B5EF4-FFF2-40B4-BE49-F238E27FC236}">
                <a16:creationId xmlns="" xmlns:a16="http://schemas.microsoft.com/office/drawing/2014/main" id="{E4DF0CBE-B6EB-4D72-B219-CC26F8F38496}"/>
              </a:ext>
            </a:extLst>
          </p:cNvPr>
          <p:cNvSpPr txBox="1">
            <a:spLocks noChangeArrowheads="1"/>
          </p:cNvSpPr>
          <p:nvPr/>
        </p:nvSpPr>
        <p:spPr bwMode="auto">
          <a:xfrm>
            <a:off x="381000" y="1066800"/>
            <a:ext cx="413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Arial" panose="020B0604020202020204" pitchFamily="34" charset="0"/>
              </a:rPr>
              <a:t>Engineering Graduates will be able to:</a:t>
            </a:r>
          </a:p>
        </p:txBody>
      </p:sp>
      <p:graphicFrame>
        <p:nvGraphicFramePr>
          <p:cNvPr id="8" name="Content Placeholder 13">
            <a:extLst>
              <a:ext uri="{FF2B5EF4-FFF2-40B4-BE49-F238E27FC236}">
                <a16:creationId xmlns="" xmlns:a16="http://schemas.microsoft.com/office/drawing/2014/main" id="{46A7DE45-EA24-4ACE-922A-E95E314C79B0}"/>
              </a:ext>
            </a:extLst>
          </p:cNvPr>
          <p:cNvGraphicFramePr>
            <a:graphicFrameLocks noGrp="1"/>
          </p:cNvGraphicFramePr>
          <p:nvPr>
            <p:ph idx="1"/>
          </p:nvPr>
        </p:nvGraphicFramePr>
        <p:xfrm>
          <a:off x="457200" y="1600200"/>
          <a:ext cx="8305800" cy="4237039"/>
        </p:xfrm>
        <a:graphic>
          <a:graphicData uri="http://schemas.openxmlformats.org/drawingml/2006/table">
            <a:tbl>
              <a:tblPr bandRow="1">
                <a:tableStyleId>{5C22544A-7EE6-4342-B048-85BDC9FD1C3A}</a:tableStyleId>
              </a:tblPr>
              <a:tblGrid>
                <a:gridCol w="8305800">
                  <a:extLst>
                    <a:ext uri="{9D8B030D-6E8A-4147-A177-3AD203B41FA5}">
                      <a16:colId xmlns="" xmlns:a16="http://schemas.microsoft.com/office/drawing/2014/main" val="20000"/>
                    </a:ext>
                  </a:extLst>
                </a:gridCol>
              </a:tblGrid>
              <a:tr h="985358">
                <a:tc>
                  <a:txBody>
                    <a:bodyPr/>
                    <a:lstStyle/>
                    <a:p>
                      <a:r>
                        <a:rPr lang="en-US" sz="1900" b="1" dirty="0"/>
                        <a:t>1. Engineering knowledge: </a:t>
                      </a:r>
                      <a:r>
                        <a:rPr lang="en-US" sz="1900" dirty="0"/>
                        <a:t>Apply the knowledge of mathematics, science, engineering fundamentals, and an engineering specialization to the solution of complex engineering problems. </a:t>
                      </a:r>
                    </a:p>
                  </a:txBody>
                  <a:tcPr marT="45723" marB="45723">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985358">
                <a:tc>
                  <a:txBody>
                    <a:bodyPr/>
                    <a:lstStyle/>
                    <a:p>
                      <a:r>
                        <a:rPr lang="en-US" sz="1900" b="1" dirty="0"/>
                        <a:t>2. Problem analysis:</a:t>
                      </a:r>
                      <a:r>
                        <a:rPr lang="en-US" sz="1900" dirty="0"/>
                        <a:t> Identify, formulate, review research literature, and analyze complex engineering problems reaching substantiated conclusions using first principles of mathematics, natural sciences, and engineering sciences.</a:t>
                      </a:r>
                    </a:p>
                  </a:txBody>
                  <a:tcPr marT="45723" marB="45723">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1280965">
                <a:tc>
                  <a:txBody>
                    <a:bodyPr/>
                    <a:lstStyle/>
                    <a:p>
                      <a:r>
                        <a:rPr lang="en-US" sz="1900" b="1" dirty="0"/>
                        <a:t>3. Design/development of solutions:</a:t>
                      </a:r>
                      <a:r>
                        <a:rPr lang="en-US" sz="1900" dirty="0"/>
                        <a:t> Design solutions for complex engineering problems and design system components or processes that meet the specified needs with appropriate consideration for the public health and safety, and the cultural, societal, and environmental considerations.</a:t>
                      </a:r>
                    </a:p>
                  </a:txBody>
                  <a:tcPr marT="45723" marB="45723">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985358">
                <a:tc>
                  <a:txBody>
                    <a:bodyPr/>
                    <a:lstStyle/>
                    <a:p>
                      <a:r>
                        <a:rPr lang="en-US" sz="1900" b="1" dirty="0"/>
                        <a:t>4. Conduct investigations of complex problems: </a:t>
                      </a:r>
                      <a:r>
                        <a:rPr lang="en-US" sz="1900" dirty="0"/>
                        <a:t>Use research-based knowledge and research methods including design of experiments, analysis and interpretation of data, and synthesis of the information to provide valid conclusions.</a:t>
                      </a:r>
                    </a:p>
                  </a:txBody>
                  <a:tcPr marT="45723" marB="45723">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9" name="Title 1">
            <a:extLst>
              <a:ext uri="{FF2B5EF4-FFF2-40B4-BE49-F238E27FC236}">
                <a16:creationId xmlns="" xmlns:a16="http://schemas.microsoft.com/office/drawing/2014/main" id="{A9FF7FC9-1F9A-4784-91E3-4FBFA3A66FE5}"/>
              </a:ext>
            </a:extLst>
          </p:cNvPr>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400" b="1" dirty="0">
                <a:latin typeface="Times New Roman" panose="02020603050405020304" pitchFamily="18" charset="0"/>
                <a:cs typeface="Times New Roman" panose="02020603050405020304" pitchFamily="18" charset="0"/>
              </a:rPr>
              <a:t>Program Outcomes (POs)</a:t>
            </a:r>
          </a:p>
        </p:txBody>
      </p:sp>
      <p:pic>
        <p:nvPicPr>
          <p:cNvPr id="14355" name="Picture 9">
            <a:extLst>
              <a:ext uri="{FF2B5EF4-FFF2-40B4-BE49-F238E27FC236}">
                <a16:creationId xmlns="" xmlns:a16="http://schemas.microsoft.com/office/drawing/2014/main" id="{59BE5017-4218-4F27-A8D1-608850098C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2B8259F4-8EC0-42CF-A8E7-2778B12F5ED0}"/>
              </a:ext>
            </a:extLst>
          </p:cNvPr>
          <p:cNvSpPr>
            <a:spLocks noGrp="1"/>
          </p:cNvSpPr>
          <p:nvPr>
            <p:ph type="dt" sz="quarter" idx="10"/>
          </p:nvPr>
        </p:nvSpPr>
        <p:spPr/>
        <p:txBody>
          <a:bodyPr/>
          <a:lstStyle/>
          <a:p>
            <a:pPr>
              <a:defRPr/>
            </a:pPr>
            <a:fld id="{31BDF912-B3B5-4DFE-9A76-4D83E1F5354F}" type="datetime1">
              <a:rPr lang="en-US" smtClean="0"/>
              <a:t>10/12/2023</a:t>
            </a:fld>
            <a:endParaRPr lang="en-US"/>
          </a:p>
        </p:txBody>
      </p:sp>
      <p:sp>
        <p:nvSpPr>
          <p:cNvPr id="5" name="Footer Placeholder 4">
            <a:extLst>
              <a:ext uri="{FF2B5EF4-FFF2-40B4-BE49-F238E27FC236}">
                <a16:creationId xmlns="" xmlns:a16="http://schemas.microsoft.com/office/drawing/2014/main" id="{D3948D26-B3F9-44FD-AA97-E8FCB238554D}"/>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83972" name="Slide Number Placeholder 5">
            <a:extLst>
              <a:ext uri="{FF2B5EF4-FFF2-40B4-BE49-F238E27FC236}">
                <a16:creationId xmlns="" xmlns:a16="http://schemas.microsoft.com/office/drawing/2014/main" id="{501D318A-ECA3-47D6-B9FD-429360219D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D963B1C-7F41-4DC7-85EE-4E38D65E0475}" type="slidenum">
              <a:rPr lang="en-US" altLang="en-US" sz="1200" smtClean="0">
                <a:solidFill>
                  <a:srgbClr val="898989"/>
                </a:solidFill>
              </a:rPr>
              <a:pPr>
                <a:spcBef>
                  <a:spcPct val="0"/>
                </a:spcBef>
                <a:buFontTx/>
                <a:buNone/>
              </a:pPr>
              <a:t>80</a:t>
            </a:fld>
            <a:endParaRPr lang="en-US" altLang="en-US" sz="1200">
              <a:solidFill>
                <a:srgbClr val="898989"/>
              </a:solidFill>
            </a:endParaRPr>
          </a:p>
        </p:txBody>
      </p:sp>
      <p:sp>
        <p:nvSpPr>
          <p:cNvPr id="7" name="Title 1">
            <a:extLst>
              <a:ext uri="{FF2B5EF4-FFF2-40B4-BE49-F238E27FC236}">
                <a16:creationId xmlns="" xmlns:a16="http://schemas.microsoft.com/office/drawing/2014/main" id="{FEE84809-D258-4138-95AF-D857A20B06F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Example </a:t>
            </a:r>
          </a:p>
        </p:txBody>
      </p:sp>
      <p:pic>
        <p:nvPicPr>
          <p:cNvPr id="83974" name="Picture 2" descr="E:\NIET\Project\xLogo11.png.pagespeed.ic.pydHLuCQEZ.png">
            <a:extLst>
              <a:ext uri="{FF2B5EF4-FFF2-40B4-BE49-F238E27FC236}">
                <a16:creationId xmlns="" xmlns:a16="http://schemas.microsoft.com/office/drawing/2014/main" id="{8C134DF4-D5B5-4FEC-B98B-9A29FD2CA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5" name="Content Placeholder 2">
            <a:extLst>
              <a:ext uri="{FF2B5EF4-FFF2-40B4-BE49-F238E27FC236}">
                <a16:creationId xmlns="" xmlns:a16="http://schemas.microsoft.com/office/drawing/2014/main" id="{EC02A086-0AE9-41FD-936C-5A62A23FD1BC}"/>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pPr>
            <a:r>
              <a:rPr lang="en-US" altLang="en-US" sz="2400" b="1">
                <a:solidFill>
                  <a:srgbClr val="FF0000"/>
                </a:solidFill>
              </a:rPr>
              <a:t>Question 1- </a:t>
            </a:r>
          </a:p>
          <a:p>
            <a:pPr algn="just" eaLnBrk="1" hangingPunct="1">
              <a:buFont typeface="Arial" panose="020B0604020202020204" pitchFamily="34" charset="0"/>
              <a:buNone/>
            </a:pPr>
            <a:r>
              <a:rPr lang="en-US" altLang="en-US" sz="2200" b="1">
                <a:solidFill>
                  <a:srgbClr val="0070C0"/>
                </a:solidFill>
              </a:rPr>
              <a:t>To find the Keys of relation R={A,B,C,D,E} with FD’s  F={A</a:t>
            </a:r>
            <a:r>
              <a:rPr lang="en-US" altLang="en-US" sz="2000" b="1">
                <a:solidFill>
                  <a:srgbClr val="0070C0"/>
                </a:solidFill>
              </a:rPr>
              <a:t> →BC,CD →E,E → A,B → D</a:t>
            </a:r>
            <a:r>
              <a:rPr lang="en-US" altLang="en-US" sz="2200" b="1">
                <a:solidFill>
                  <a:srgbClr val="0070C0"/>
                </a:solidFill>
              </a:rPr>
              <a:t>}.</a:t>
            </a:r>
          </a:p>
          <a:p>
            <a:pPr algn="just" eaLnBrk="1" hangingPunct="1">
              <a:buFont typeface="Arial" panose="020B0604020202020204" pitchFamily="34" charset="0"/>
              <a:buNone/>
            </a:pPr>
            <a:endParaRPr lang="en-US" altLang="en-US" sz="2200" b="1">
              <a:solidFill>
                <a:srgbClr val="0070C0"/>
              </a:solidFill>
            </a:endParaRPr>
          </a:p>
          <a:p>
            <a:pPr algn="just" eaLnBrk="1" hangingPunct="1">
              <a:buFont typeface="Arial" panose="020B0604020202020204" pitchFamily="34" charset="0"/>
              <a:buNone/>
            </a:pPr>
            <a:endParaRPr lang="en-US" altLang="en-US" sz="2200" b="1">
              <a:solidFill>
                <a:srgbClr val="0070C0"/>
              </a:solidFill>
            </a:endParaRPr>
          </a:p>
          <a:p>
            <a:pPr algn="just" eaLnBrk="1" hangingPunct="1">
              <a:buFont typeface="Arial" panose="020B0604020202020204" pitchFamily="34" charset="0"/>
              <a:buNone/>
            </a:pPr>
            <a:endParaRPr lang="en-US" altLang="en-US" sz="2400" b="1">
              <a:solidFill>
                <a:srgbClr val="FF0000"/>
              </a:solidFill>
            </a:endParaRPr>
          </a:p>
          <a:p>
            <a:pPr algn="just" eaLnBrk="1" hangingPunct="1">
              <a:buFont typeface="Arial" panose="020B0604020202020204" pitchFamily="34" charset="0"/>
              <a:buNone/>
            </a:pPr>
            <a:r>
              <a:rPr lang="en-US" altLang="en-US" sz="2400" b="1">
                <a:solidFill>
                  <a:srgbClr val="FF0000"/>
                </a:solidFill>
              </a:rPr>
              <a:t>Question 2- </a:t>
            </a:r>
            <a:endParaRPr lang="en-US" altLang="en-US" sz="2200" b="1">
              <a:solidFill>
                <a:srgbClr val="0070C0"/>
              </a:solidFill>
            </a:endParaRPr>
          </a:p>
          <a:p>
            <a:pPr algn="just" eaLnBrk="1" hangingPunct="1">
              <a:buFont typeface="Arial" panose="020B0604020202020204" pitchFamily="34" charset="0"/>
              <a:buNone/>
            </a:pPr>
            <a:r>
              <a:rPr lang="en-US" altLang="en-US" sz="2200" b="1">
                <a:solidFill>
                  <a:srgbClr val="0070C0"/>
                </a:solidFill>
              </a:rPr>
              <a:t>To find the Keys of relation  R={A,B,C,D,E,H} with FD’s F={A</a:t>
            </a:r>
            <a:r>
              <a:rPr lang="en-US" altLang="en-US" sz="2000" b="1">
                <a:solidFill>
                  <a:srgbClr val="0070C0"/>
                </a:solidFill>
              </a:rPr>
              <a:t> →BC,CD →E,E → C,C → AEH,AH →D,DH → BC}</a:t>
            </a:r>
            <a:r>
              <a:rPr lang="en-US" altLang="en-US" sz="2200" b="1">
                <a:solidFill>
                  <a:srgbClr val="0070C0"/>
                </a:solidFill>
              </a:rPr>
              <a:t>.</a:t>
            </a:r>
          </a:p>
          <a:p>
            <a:pPr algn="just" eaLnBrk="1" hangingPunct="1"/>
            <a:endParaRPr lang="en-US" altLang="en-US" sz="2200"/>
          </a:p>
          <a:p>
            <a:pPr algn="just" eaLnBrk="1" hangingPunct="1"/>
            <a:endParaRPr lang="en-US" altLang="en-US" sz="2200"/>
          </a:p>
        </p:txBody>
      </p:sp>
      <p:pic>
        <p:nvPicPr>
          <p:cNvPr id="83976" name="Picture 7">
            <a:extLst>
              <a:ext uri="{FF2B5EF4-FFF2-40B4-BE49-F238E27FC236}">
                <a16:creationId xmlns="" xmlns:a16="http://schemas.microsoft.com/office/drawing/2014/main" id="{854B769F-C636-4996-B8B0-11313263E4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a:extLst>
              <a:ext uri="{FF2B5EF4-FFF2-40B4-BE49-F238E27FC236}">
                <a16:creationId xmlns="" xmlns:a16="http://schemas.microsoft.com/office/drawing/2014/main" id="{D98EAE92-E754-4980-ACFF-3485CD2A1BD8}"/>
              </a:ext>
            </a:extLst>
          </p:cNvPr>
          <p:cNvSpPr>
            <a:spLocks noGrp="1"/>
          </p:cNvSpPr>
          <p:nvPr>
            <p:ph idx="1"/>
          </p:nvPr>
        </p:nvSpPr>
        <p:spPr/>
        <p:txBody>
          <a:bodyPr/>
          <a:lstStyle/>
          <a:p>
            <a:pPr algn="just" eaLnBrk="1" hangingPunct="1">
              <a:buFont typeface="Wingdings" panose="05000000000000000000" pitchFamily="2" charset="2"/>
              <a:buChar char="Ø"/>
            </a:pPr>
            <a:r>
              <a:rPr lang="en-US" altLang="en-US"/>
              <a:t>Closure of Attribute set.</a:t>
            </a:r>
          </a:p>
          <a:p>
            <a:pPr algn="just" eaLnBrk="1" hangingPunct="1">
              <a:buFont typeface="Wingdings" panose="05000000000000000000" pitchFamily="2" charset="2"/>
              <a:buChar char="Ø"/>
            </a:pPr>
            <a:r>
              <a:rPr lang="en-US" altLang="en-US"/>
              <a:t>Definitions of Keys</a:t>
            </a:r>
          </a:p>
          <a:p>
            <a:pPr algn="just" eaLnBrk="1" hangingPunct="1">
              <a:buFont typeface="Wingdings" panose="05000000000000000000" pitchFamily="2" charset="2"/>
              <a:buChar char="Ø"/>
            </a:pPr>
            <a:r>
              <a:rPr lang="en-US" altLang="en-US"/>
              <a:t>Find the super key and candidate key from FD</a:t>
            </a:r>
          </a:p>
        </p:txBody>
      </p:sp>
      <p:sp>
        <p:nvSpPr>
          <p:cNvPr id="4" name="Date Placeholder 3">
            <a:extLst>
              <a:ext uri="{FF2B5EF4-FFF2-40B4-BE49-F238E27FC236}">
                <a16:creationId xmlns="" xmlns:a16="http://schemas.microsoft.com/office/drawing/2014/main" id="{71E192E0-748A-4C75-913D-D95D9AB0F7AB}"/>
              </a:ext>
            </a:extLst>
          </p:cNvPr>
          <p:cNvSpPr>
            <a:spLocks noGrp="1"/>
          </p:cNvSpPr>
          <p:nvPr>
            <p:ph type="dt" sz="quarter" idx="10"/>
          </p:nvPr>
        </p:nvSpPr>
        <p:spPr/>
        <p:txBody>
          <a:bodyPr/>
          <a:lstStyle/>
          <a:p>
            <a:pPr>
              <a:defRPr/>
            </a:pPr>
            <a:fld id="{57144778-FCE9-4F58-A916-2D8E89DCA443}" type="datetime1">
              <a:rPr lang="en-US" smtClean="0"/>
              <a:t>10/12/2023</a:t>
            </a:fld>
            <a:endParaRPr lang="en-US"/>
          </a:p>
        </p:txBody>
      </p:sp>
      <p:sp>
        <p:nvSpPr>
          <p:cNvPr id="5" name="Footer Placeholder 4">
            <a:extLst>
              <a:ext uri="{FF2B5EF4-FFF2-40B4-BE49-F238E27FC236}">
                <a16:creationId xmlns="" xmlns:a16="http://schemas.microsoft.com/office/drawing/2014/main" id="{9BDED299-033C-4018-9A41-F2C18589CCDB}"/>
              </a:ext>
            </a:extLst>
          </p:cNvPr>
          <p:cNvSpPr>
            <a:spLocks noGrp="1"/>
          </p:cNvSpPr>
          <p:nvPr>
            <p:ph type="ftr" sz="quarter" idx="11"/>
          </p:nvPr>
        </p:nvSpPr>
        <p:spPr/>
        <p:txBody>
          <a:bodyPr/>
          <a:lstStyle/>
          <a:p>
            <a:pPr>
              <a:defRPr/>
            </a:pPr>
            <a:r>
              <a:rPr lang="en-IN" smtClean="0"/>
              <a:t>Sana Anjum      DBMS             Unit-3</a:t>
            </a:r>
            <a:endParaRPr lang="en-US"/>
          </a:p>
        </p:txBody>
      </p:sp>
      <p:sp>
        <p:nvSpPr>
          <p:cNvPr id="84997" name="Slide Number Placeholder 5">
            <a:extLst>
              <a:ext uri="{FF2B5EF4-FFF2-40B4-BE49-F238E27FC236}">
                <a16:creationId xmlns="" xmlns:a16="http://schemas.microsoft.com/office/drawing/2014/main" id="{BF54481A-343B-48A4-ACD3-385C7798CB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46CC989-3ECB-4EBA-9725-11D960D4697E}" type="slidenum">
              <a:rPr lang="en-US" altLang="en-US" sz="1200" smtClean="0">
                <a:solidFill>
                  <a:srgbClr val="898989"/>
                </a:solidFill>
              </a:rPr>
              <a:pPr>
                <a:spcBef>
                  <a:spcPct val="0"/>
                </a:spcBef>
                <a:buFontTx/>
                <a:buNone/>
              </a:pPr>
              <a:t>81</a:t>
            </a:fld>
            <a:endParaRPr lang="en-US" altLang="en-US" sz="1200">
              <a:solidFill>
                <a:srgbClr val="898989"/>
              </a:solidFill>
            </a:endParaRPr>
          </a:p>
        </p:txBody>
      </p:sp>
      <p:sp>
        <p:nvSpPr>
          <p:cNvPr id="7" name="Title 1">
            <a:extLst>
              <a:ext uri="{FF2B5EF4-FFF2-40B4-BE49-F238E27FC236}">
                <a16:creationId xmlns="" xmlns:a16="http://schemas.microsoft.com/office/drawing/2014/main" id="{3806FE6D-8440-4AF3-893A-F58C1005094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Recap</a:t>
            </a:r>
          </a:p>
        </p:txBody>
      </p:sp>
      <p:pic>
        <p:nvPicPr>
          <p:cNvPr id="84999" name="Picture 7">
            <a:extLst>
              <a:ext uri="{FF2B5EF4-FFF2-40B4-BE49-F238E27FC236}">
                <a16:creationId xmlns="" xmlns:a16="http://schemas.microsoft.com/office/drawing/2014/main" id="{83515EC9-08F0-41D2-BE46-F0184E268D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AB47FDFF-131A-4593-897E-6C1B5F44B98A}"/>
              </a:ext>
            </a:extLst>
          </p:cNvPr>
          <p:cNvSpPr>
            <a:spLocks noGrp="1"/>
          </p:cNvSpPr>
          <p:nvPr>
            <p:ph type="dt" sz="quarter" idx="10"/>
          </p:nvPr>
        </p:nvSpPr>
        <p:spPr/>
        <p:txBody>
          <a:bodyPr/>
          <a:lstStyle/>
          <a:p>
            <a:pPr>
              <a:defRPr/>
            </a:pPr>
            <a:fld id="{90D48144-2F50-4579-BC97-2656F6604EF4}" type="datetime1">
              <a:rPr lang="en-US" smtClean="0"/>
              <a:t>10/12/2023</a:t>
            </a:fld>
            <a:endParaRPr lang="en-US"/>
          </a:p>
        </p:txBody>
      </p:sp>
      <p:sp>
        <p:nvSpPr>
          <p:cNvPr id="5" name="Footer Placeholder 4">
            <a:extLst>
              <a:ext uri="{FF2B5EF4-FFF2-40B4-BE49-F238E27FC236}">
                <a16:creationId xmlns="" xmlns:a16="http://schemas.microsoft.com/office/drawing/2014/main" id="{AF56DAD4-CF3B-44A4-AD8A-A0642F101610}"/>
              </a:ext>
            </a:extLst>
          </p:cNvPr>
          <p:cNvSpPr>
            <a:spLocks noGrp="1"/>
          </p:cNvSpPr>
          <p:nvPr>
            <p:ph type="ftr" sz="quarter" idx="11"/>
          </p:nvPr>
        </p:nvSpPr>
        <p:spPr>
          <a:xfrm>
            <a:off x="2514600" y="6372225"/>
            <a:ext cx="5029200" cy="365125"/>
          </a:xfrm>
        </p:spPr>
        <p:txBody>
          <a:bodyPr/>
          <a:lstStyle/>
          <a:p>
            <a:pPr>
              <a:defRPr/>
            </a:pPr>
            <a:r>
              <a:rPr lang="en-IN" smtClean="0"/>
              <a:t>Sana Anjum      DBMS             Unit-3</a:t>
            </a:r>
            <a:endParaRPr lang="en-US"/>
          </a:p>
        </p:txBody>
      </p:sp>
      <p:sp>
        <p:nvSpPr>
          <p:cNvPr id="86020" name="Slide Number Placeholder 5">
            <a:extLst>
              <a:ext uri="{FF2B5EF4-FFF2-40B4-BE49-F238E27FC236}">
                <a16:creationId xmlns="" xmlns:a16="http://schemas.microsoft.com/office/drawing/2014/main" id="{B895ECD9-9090-4EC8-820A-9BC09BE9C5B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8483AC5-2A7C-484E-B75F-18CD6F6B7DD6}" type="slidenum">
              <a:rPr lang="en-US" altLang="en-US" sz="1200" smtClean="0">
                <a:solidFill>
                  <a:srgbClr val="898989"/>
                </a:solidFill>
              </a:rPr>
              <a:pPr>
                <a:spcBef>
                  <a:spcPct val="0"/>
                </a:spcBef>
                <a:buFontTx/>
                <a:buNone/>
              </a:pPr>
              <a:t>82</a:t>
            </a:fld>
            <a:endParaRPr lang="en-US" altLang="en-US" sz="1200">
              <a:solidFill>
                <a:srgbClr val="898989"/>
              </a:solidFill>
            </a:endParaRPr>
          </a:p>
        </p:txBody>
      </p:sp>
      <p:sp>
        <p:nvSpPr>
          <p:cNvPr id="7" name="Title 1">
            <a:extLst>
              <a:ext uri="{FF2B5EF4-FFF2-40B4-BE49-F238E27FC236}">
                <a16:creationId xmlns="" xmlns:a16="http://schemas.microsoft.com/office/drawing/2014/main" id="{4064E089-A680-4F78-88C5-CA2C9BA3CC7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effectLst>
                  <a:outerShdw blurRad="38100" dist="38100" dir="2700000" algn="tl">
                    <a:srgbClr val="000000">
                      <a:alpha val="43137"/>
                    </a:srgbClr>
                  </a:outerShdw>
                </a:effectLst>
              </a:rPr>
              <a:t>Topic 6 Objective</a:t>
            </a:r>
          </a:p>
        </p:txBody>
      </p:sp>
      <p:pic>
        <p:nvPicPr>
          <p:cNvPr id="86022" name="Picture 2" descr="E:\NIET\Project\xLogo11.png.pagespeed.ic.pydHLuCQEZ.png">
            <a:extLst>
              <a:ext uri="{FF2B5EF4-FFF2-40B4-BE49-F238E27FC236}">
                <a16:creationId xmlns="" xmlns:a16="http://schemas.microsoft.com/office/drawing/2014/main" id="{3CBA4425-56BD-4E9E-BE93-C8452723A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3" name="Content Placeholder 2">
            <a:extLst>
              <a:ext uri="{FF2B5EF4-FFF2-40B4-BE49-F238E27FC236}">
                <a16:creationId xmlns="" xmlns:a16="http://schemas.microsoft.com/office/drawing/2014/main" id="{25BDE354-9C7E-438E-ADF7-B984E19D9D58}"/>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pPr>
            <a:r>
              <a:rPr lang="en-US" altLang="en-US"/>
              <a:t>Equivalence set of FD</a:t>
            </a:r>
          </a:p>
          <a:p>
            <a:pPr algn="just" eaLnBrk="1" hangingPunct="1">
              <a:buFont typeface="Arial" panose="020B0604020202020204" pitchFamily="34" charset="0"/>
              <a:buNone/>
            </a:pPr>
            <a:r>
              <a:rPr lang="en-US" altLang="en-US"/>
              <a:t>Minimal cover, Canonical cover  of FD </a:t>
            </a:r>
          </a:p>
        </p:txBody>
      </p:sp>
      <p:pic>
        <p:nvPicPr>
          <p:cNvPr id="86024" name="Picture 7">
            <a:extLst>
              <a:ext uri="{FF2B5EF4-FFF2-40B4-BE49-F238E27FC236}">
                <a16:creationId xmlns="" xmlns:a16="http://schemas.microsoft.com/office/drawing/2014/main" id="{D81D9123-3707-4326-A24D-66A8281E4F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F3A857AF-3C73-4D8C-B404-8F126F6825F3}"/>
              </a:ext>
            </a:extLst>
          </p:cNvPr>
          <p:cNvSpPr>
            <a:spLocks noGrp="1"/>
          </p:cNvSpPr>
          <p:nvPr>
            <p:ph type="dt" sz="quarter" idx="10"/>
          </p:nvPr>
        </p:nvSpPr>
        <p:spPr/>
        <p:txBody>
          <a:bodyPr/>
          <a:lstStyle/>
          <a:p>
            <a:pPr>
              <a:defRPr/>
            </a:pPr>
            <a:fld id="{3BB5ABC7-595F-4F3E-BBF7-ABDD5708A848}" type="datetime1">
              <a:rPr lang="en-US" smtClean="0"/>
              <a:t>10/12/2023</a:t>
            </a:fld>
            <a:endParaRPr lang="en-US"/>
          </a:p>
        </p:txBody>
      </p:sp>
      <p:sp>
        <p:nvSpPr>
          <p:cNvPr id="5" name="Footer Placeholder 4">
            <a:extLst>
              <a:ext uri="{FF2B5EF4-FFF2-40B4-BE49-F238E27FC236}">
                <a16:creationId xmlns="" xmlns:a16="http://schemas.microsoft.com/office/drawing/2014/main" id="{0B9E9B23-3E8B-40D1-8BCA-E73B110B874E}"/>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87044" name="Slide Number Placeholder 5">
            <a:extLst>
              <a:ext uri="{FF2B5EF4-FFF2-40B4-BE49-F238E27FC236}">
                <a16:creationId xmlns="" xmlns:a16="http://schemas.microsoft.com/office/drawing/2014/main" id="{DA4F2B51-BCC8-487F-A347-8D41B3DBA1E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3DFE7D9-BB18-42B6-A7F6-4FD812FEB100}" type="slidenum">
              <a:rPr lang="en-US" altLang="en-US" sz="1200" smtClean="0">
                <a:solidFill>
                  <a:srgbClr val="898989"/>
                </a:solidFill>
              </a:rPr>
              <a:pPr>
                <a:spcBef>
                  <a:spcPct val="0"/>
                </a:spcBef>
                <a:buFontTx/>
                <a:buNone/>
              </a:pPr>
              <a:t>83</a:t>
            </a:fld>
            <a:endParaRPr lang="en-US" altLang="en-US" sz="1200">
              <a:solidFill>
                <a:srgbClr val="898989"/>
              </a:solidFill>
            </a:endParaRPr>
          </a:p>
        </p:txBody>
      </p:sp>
      <p:sp>
        <p:nvSpPr>
          <p:cNvPr id="7" name="Title 1">
            <a:extLst>
              <a:ext uri="{FF2B5EF4-FFF2-40B4-BE49-F238E27FC236}">
                <a16:creationId xmlns="" xmlns:a16="http://schemas.microsoft.com/office/drawing/2014/main" id="{60807255-3443-46EB-9253-3A49CF4ED1C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altLang="en-US" sz="3200" b="1" dirty="0">
                <a:solidFill>
                  <a:srgbClr val="C00000"/>
                </a:solidFill>
                <a:cs typeface="Times New Roman" pitchFamily="18" charset="0"/>
              </a:rPr>
              <a:t>Equivalence  Sets of FDs(CO3)</a:t>
            </a:r>
            <a:r>
              <a:rPr lang="en-US" altLang="en-US" sz="3200" dirty="0">
                <a:solidFill>
                  <a:srgbClr val="C00000"/>
                </a:solidFill>
              </a:rPr>
              <a:t> </a:t>
            </a:r>
            <a:endParaRPr lang="en-US" sz="3200" b="1" dirty="0">
              <a:solidFill>
                <a:srgbClr val="C00000"/>
              </a:solidFill>
              <a:effectLst>
                <a:outerShdw blurRad="38100" dist="38100" dir="2700000" algn="tl">
                  <a:srgbClr val="000000">
                    <a:alpha val="43137"/>
                  </a:srgbClr>
                </a:outerShdw>
              </a:effectLst>
            </a:endParaRPr>
          </a:p>
        </p:txBody>
      </p:sp>
      <p:pic>
        <p:nvPicPr>
          <p:cNvPr id="87046" name="Picture 2" descr="E:\NIET\Project\xLogo11.png.pagespeed.ic.pydHLuCQEZ.png">
            <a:extLst>
              <a:ext uri="{FF2B5EF4-FFF2-40B4-BE49-F238E27FC236}">
                <a16:creationId xmlns="" xmlns:a16="http://schemas.microsoft.com/office/drawing/2014/main" id="{5AE1CB3A-536E-4262-B8FB-FEAB22E8B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Content Placeholder 2">
            <a:extLst>
              <a:ext uri="{FF2B5EF4-FFF2-40B4-BE49-F238E27FC236}">
                <a16:creationId xmlns="" xmlns:a16="http://schemas.microsoft.com/office/drawing/2014/main" id="{ED7743EA-0FB7-4155-BF2D-FDB7D0B65915}"/>
              </a:ext>
            </a:extLst>
          </p:cNvPr>
          <p:cNvSpPr>
            <a:spLocks noGrp="1"/>
          </p:cNvSpPr>
          <p:nvPr>
            <p:ph idx="1"/>
          </p:nvPr>
        </p:nvSpPr>
        <p:spPr>
          <a:xfrm>
            <a:off x="533400" y="1143000"/>
            <a:ext cx="8229600" cy="4724400"/>
          </a:xfrm>
        </p:spPr>
        <p:txBody>
          <a:bodyPr/>
          <a:lstStyle/>
          <a:p>
            <a:pPr eaLnBrk="1" hangingPunct="1">
              <a:lnSpc>
                <a:spcPct val="90000"/>
              </a:lnSpc>
              <a:buFont typeface="Arial" panose="020B0604020202020204" pitchFamily="34" charset="0"/>
              <a:buNone/>
            </a:pPr>
            <a:r>
              <a:rPr lang="en-US" altLang="en-US" sz="2400" b="1">
                <a:solidFill>
                  <a:srgbClr val="C00000"/>
                </a:solidFill>
              </a:rPr>
              <a:t>Definition.</a:t>
            </a:r>
          </a:p>
          <a:p>
            <a:pPr algn="just" eaLnBrk="1" hangingPunct="1">
              <a:lnSpc>
                <a:spcPct val="90000"/>
              </a:lnSpc>
              <a:buFont typeface="Arial" panose="020B0604020202020204" pitchFamily="34" charset="0"/>
              <a:buNone/>
            </a:pPr>
            <a:r>
              <a:rPr lang="en-US" altLang="en-US" sz="2400"/>
              <a:t> A set of functional dependencies F is said to cover another set of functional dependencies E if every FD in E is also in F+; that is, if every dependency in E can be inferred from F; alternatively, we can say that E is covered by F.</a:t>
            </a:r>
          </a:p>
          <a:p>
            <a:pPr eaLnBrk="1" hangingPunct="1">
              <a:lnSpc>
                <a:spcPct val="90000"/>
              </a:lnSpc>
              <a:buFont typeface="Arial" panose="020B0604020202020204" pitchFamily="34" charset="0"/>
              <a:buNone/>
            </a:pPr>
            <a:r>
              <a:rPr lang="en-US" altLang="en-US" sz="2400">
                <a:solidFill>
                  <a:srgbClr val="C00000"/>
                </a:solidFill>
                <a:cs typeface="Times New Roman" panose="02020603050405020304" pitchFamily="18" charset="0"/>
              </a:rPr>
              <a:t>Means,</a:t>
            </a:r>
          </a:p>
          <a:p>
            <a:pPr eaLnBrk="1" hangingPunct="1">
              <a:lnSpc>
                <a:spcPct val="90000"/>
              </a:lnSpc>
              <a:buFont typeface="Arial" panose="020B0604020202020204" pitchFamily="34" charset="0"/>
              <a:buNone/>
            </a:pPr>
            <a:r>
              <a:rPr lang="en-US" altLang="en-US" sz="2400">
                <a:cs typeface="Times New Roman" panose="02020603050405020304" pitchFamily="18" charset="0"/>
              </a:rPr>
              <a:t>Two sets of FDs F and E are </a:t>
            </a:r>
            <a:r>
              <a:rPr lang="en-US" altLang="en-US" sz="2400" b="1">
                <a:cs typeface="Times New Roman" panose="02020603050405020304" pitchFamily="18" charset="0"/>
              </a:rPr>
              <a:t>equivalent</a:t>
            </a:r>
            <a:r>
              <a:rPr lang="en-US" altLang="en-US" sz="2400">
                <a:cs typeface="Times New Roman" panose="02020603050405020304" pitchFamily="18" charset="0"/>
              </a:rPr>
              <a:t> if:</a:t>
            </a:r>
          </a:p>
          <a:p>
            <a:pPr eaLnBrk="1" hangingPunct="1">
              <a:lnSpc>
                <a:spcPct val="90000"/>
              </a:lnSpc>
              <a:buFont typeface="Wingdings" panose="05000000000000000000" pitchFamily="2" charset="2"/>
              <a:buNone/>
            </a:pPr>
            <a:r>
              <a:rPr lang="en-US" altLang="en-US" sz="2000">
                <a:cs typeface="Times New Roman" panose="02020603050405020304" pitchFamily="18" charset="0"/>
              </a:rPr>
              <a:t>	- every FD in F can be inferred from E, </a:t>
            </a:r>
            <a:r>
              <a:rPr lang="en-US" altLang="en-US" sz="2000" i="1">
                <a:cs typeface="Times New Roman" panose="02020603050405020304" pitchFamily="18" charset="0"/>
              </a:rPr>
              <a:t>and</a:t>
            </a:r>
            <a:endParaRPr lang="en-US" altLang="en-US" sz="2000">
              <a:cs typeface="Times New Roman" panose="02020603050405020304" pitchFamily="18" charset="0"/>
            </a:endParaRPr>
          </a:p>
          <a:p>
            <a:pPr eaLnBrk="1" hangingPunct="1">
              <a:lnSpc>
                <a:spcPct val="90000"/>
              </a:lnSpc>
              <a:buFont typeface="Wingdings" panose="05000000000000000000" pitchFamily="2" charset="2"/>
              <a:buNone/>
            </a:pPr>
            <a:r>
              <a:rPr lang="en-US" altLang="en-US" sz="2000">
                <a:cs typeface="Times New Roman" panose="02020603050405020304" pitchFamily="18" charset="0"/>
              </a:rPr>
              <a:t>	- every FD in E can be inferred from F</a:t>
            </a:r>
          </a:p>
          <a:p>
            <a:pPr eaLnBrk="1" hangingPunct="1">
              <a:lnSpc>
                <a:spcPct val="90000"/>
              </a:lnSpc>
            </a:pPr>
            <a:r>
              <a:rPr lang="en-US" altLang="en-US" sz="2400">
                <a:cs typeface="Times New Roman" panose="02020603050405020304" pitchFamily="18" charset="0"/>
              </a:rPr>
              <a:t>Hence, F and E are equivalent if F </a:t>
            </a:r>
            <a:r>
              <a:rPr lang="en-US" altLang="en-US" sz="2400" baseline="30000">
                <a:cs typeface="Times New Roman" panose="02020603050405020304" pitchFamily="18" charset="0"/>
              </a:rPr>
              <a:t>+</a:t>
            </a:r>
            <a:r>
              <a:rPr lang="en-US" altLang="en-US" sz="2400">
                <a:cs typeface="Times New Roman" panose="02020603050405020304" pitchFamily="18" charset="0"/>
              </a:rPr>
              <a:t> =    E </a:t>
            </a:r>
            <a:r>
              <a:rPr lang="en-US" altLang="en-US" sz="2400" baseline="30000">
                <a:cs typeface="Times New Roman" panose="02020603050405020304" pitchFamily="18" charset="0"/>
              </a:rPr>
              <a:t>+</a:t>
            </a:r>
            <a:endParaRPr lang="en-US" altLang="en-US" sz="2400">
              <a:cs typeface="Times New Roman" panose="02020603050405020304" pitchFamily="18" charset="0"/>
            </a:endParaRPr>
          </a:p>
          <a:p>
            <a:pPr eaLnBrk="1" hangingPunct="1">
              <a:lnSpc>
                <a:spcPct val="90000"/>
              </a:lnSpc>
            </a:pPr>
            <a:r>
              <a:rPr lang="en-US" altLang="en-US" sz="2400">
                <a:cs typeface="Times New Roman" panose="02020603050405020304" pitchFamily="18" charset="0"/>
              </a:rPr>
              <a:t>F and E are equivalent if F covers E and E covers F</a:t>
            </a:r>
          </a:p>
        </p:txBody>
      </p:sp>
      <p:pic>
        <p:nvPicPr>
          <p:cNvPr id="87048" name="Picture 7">
            <a:extLst>
              <a:ext uri="{FF2B5EF4-FFF2-40B4-BE49-F238E27FC236}">
                <a16:creationId xmlns="" xmlns:a16="http://schemas.microsoft.com/office/drawing/2014/main" id="{034A03B3-7EE7-4546-818A-AAC34D1B45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7831">
                                            <p:txEl>
                                              <p:pRg st="0" end="0"/>
                                            </p:txEl>
                                          </p:spTgt>
                                        </p:tgtEl>
                                        <p:attrNameLst>
                                          <p:attrName>style.visibility</p:attrName>
                                        </p:attrNameLst>
                                      </p:cBhvr>
                                      <p:to>
                                        <p:strVal val="visible"/>
                                      </p:to>
                                    </p:set>
                                    <p:anim calcmode="lin" valueType="num">
                                      <p:cBhvr additive="base">
                                        <p:cTn id="7" dur="500" fill="hold"/>
                                        <p:tgtEl>
                                          <p:spTgt spid="778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831">
                                            <p:txEl>
                                              <p:pRg st="1" end="1"/>
                                            </p:txEl>
                                          </p:spTgt>
                                        </p:tgtEl>
                                        <p:attrNameLst>
                                          <p:attrName>style.visibility</p:attrName>
                                        </p:attrNameLst>
                                      </p:cBhvr>
                                      <p:to>
                                        <p:strVal val="visible"/>
                                      </p:to>
                                    </p:set>
                                    <p:anim calcmode="lin" valueType="num">
                                      <p:cBhvr additive="base">
                                        <p:cTn id="11" dur="500" fill="hold"/>
                                        <p:tgtEl>
                                          <p:spTgt spid="778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78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7831">
                                            <p:txEl>
                                              <p:pRg st="2" end="2"/>
                                            </p:txEl>
                                          </p:spTgt>
                                        </p:tgtEl>
                                        <p:attrNameLst>
                                          <p:attrName>style.visibility</p:attrName>
                                        </p:attrNameLst>
                                      </p:cBhvr>
                                      <p:to>
                                        <p:strVal val="visible"/>
                                      </p:to>
                                    </p:set>
                                    <p:anim calcmode="lin" valueType="num">
                                      <p:cBhvr additive="base">
                                        <p:cTn id="17" dur="500" fill="hold"/>
                                        <p:tgtEl>
                                          <p:spTgt spid="778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783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7831">
                                            <p:txEl>
                                              <p:pRg st="3" end="3"/>
                                            </p:txEl>
                                          </p:spTgt>
                                        </p:tgtEl>
                                        <p:attrNameLst>
                                          <p:attrName>style.visibility</p:attrName>
                                        </p:attrNameLst>
                                      </p:cBhvr>
                                      <p:to>
                                        <p:strVal val="visible"/>
                                      </p:to>
                                    </p:set>
                                    <p:anim calcmode="lin" valueType="num">
                                      <p:cBhvr additive="base">
                                        <p:cTn id="21" dur="500" fill="hold"/>
                                        <p:tgtEl>
                                          <p:spTgt spid="7783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783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7831">
                                            <p:txEl>
                                              <p:pRg st="4" end="4"/>
                                            </p:txEl>
                                          </p:spTgt>
                                        </p:tgtEl>
                                        <p:attrNameLst>
                                          <p:attrName>style.visibility</p:attrName>
                                        </p:attrNameLst>
                                      </p:cBhvr>
                                      <p:to>
                                        <p:strVal val="visible"/>
                                      </p:to>
                                    </p:set>
                                    <p:anim calcmode="lin" valueType="num">
                                      <p:cBhvr additive="base">
                                        <p:cTn id="25" dur="500" fill="hold"/>
                                        <p:tgtEl>
                                          <p:spTgt spid="778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3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7831">
                                            <p:txEl>
                                              <p:pRg st="5" end="5"/>
                                            </p:txEl>
                                          </p:spTgt>
                                        </p:tgtEl>
                                        <p:attrNameLst>
                                          <p:attrName>style.visibility</p:attrName>
                                        </p:attrNameLst>
                                      </p:cBhvr>
                                      <p:to>
                                        <p:strVal val="visible"/>
                                      </p:to>
                                    </p:set>
                                    <p:anim calcmode="lin" valueType="num">
                                      <p:cBhvr additive="base">
                                        <p:cTn id="29" dur="500" fill="hold"/>
                                        <p:tgtEl>
                                          <p:spTgt spid="7783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78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77831">
                                            <p:txEl>
                                              <p:pRg st="6" end="6"/>
                                            </p:txEl>
                                          </p:spTgt>
                                        </p:tgtEl>
                                        <p:attrNameLst>
                                          <p:attrName>style.visibility</p:attrName>
                                        </p:attrNameLst>
                                      </p:cBhvr>
                                      <p:to>
                                        <p:strVal val="visible"/>
                                      </p:to>
                                    </p:set>
                                    <p:anim calcmode="lin" valueType="num">
                                      <p:cBhvr additive="base">
                                        <p:cTn id="35" dur="500" fill="hold"/>
                                        <p:tgtEl>
                                          <p:spTgt spid="7783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7831">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7831">
                                            <p:txEl>
                                              <p:pRg st="7" end="7"/>
                                            </p:txEl>
                                          </p:spTgt>
                                        </p:tgtEl>
                                        <p:attrNameLst>
                                          <p:attrName>style.visibility</p:attrName>
                                        </p:attrNameLst>
                                      </p:cBhvr>
                                      <p:to>
                                        <p:strVal val="visible"/>
                                      </p:to>
                                    </p:set>
                                    <p:anim calcmode="lin" valueType="num">
                                      <p:cBhvr additive="base">
                                        <p:cTn id="39" dur="500" fill="hold"/>
                                        <p:tgtEl>
                                          <p:spTgt spid="7783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78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070D1C2-E562-4A72-B7A3-8B538F0D2B6E}"/>
              </a:ext>
            </a:extLst>
          </p:cNvPr>
          <p:cNvSpPr>
            <a:spLocks noGrp="1"/>
          </p:cNvSpPr>
          <p:nvPr>
            <p:ph type="dt" sz="quarter" idx="10"/>
          </p:nvPr>
        </p:nvSpPr>
        <p:spPr/>
        <p:txBody>
          <a:bodyPr/>
          <a:lstStyle/>
          <a:p>
            <a:pPr>
              <a:defRPr/>
            </a:pPr>
            <a:fld id="{2EE6285F-6A4F-4E42-B258-1BC1ADF1E151}" type="datetime1">
              <a:rPr lang="en-US" smtClean="0"/>
              <a:t>10/12/2023</a:t>
            </a:fld>
            <a:endParaRPr lang="en-US"/>
          </a:p>
        </p:txBody>
      </p:sp>
      <p:sp>
        <p:nvSpPr>
          <p:cNvPr id="5" name="Footer Placeholder 4">
            <a:extLst>
              <a:ext uri="{FF2B5EF4-FFF2-40B4-BE49-F238E27FC236}">
                <a16:creationId xmlns="" xmlns:a16="http://schemas.microsoft.com/office/drawing/2014/main" id="{16507BB4-10AB-41F8-AA5A-305D39B592C0}"/>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88068" name="Slide Number Placeholder 5">
            <a:extLst>
              <a:ext uri="{FF2B5EF4-FFF2-40B4-BE49-F238E27FC236}">
                <a16:creationId xmlns="" xmlns:a16="http://schemas.microsoft.com/office/drawing/2014/main" id="{27BD4489-FD67-4D6C-A80A-0B982A58962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22B11D-9C2B-448D-9345-77684EE106E6}" type="slidenum">
              <a:rPr lang="en-US" altLang="en-US" sz="1200" smtClean="0">
                <a:solidFill>
                  <a:srgbClr val="898989"/>
                </a:solidFill>
              </a:rPr>
              <a:pPr>
                <a:spcBef>
                  <a:spcPct val="0"/>
                </a:spcBef>
                <a:buFontTx/>
                <a:buNone/>
              </a:pPr>
              <a:t>84</a:t>
            </a:fld>
            <a:endParaRPr lang="en-US" altLang="en-US" sz="1200">
              <a:solidFill>
                <a:srgbClr val="898989"/>
              </a:solidFill>
            </a:endParaRPr>
          </a:p>
        </p:txBody>
      </p:sp>
      <p:sp>
        <p:nvSpPr>
          <p:cNvPr id="7" name="Title 1">
            <a:extLst>
              <a:ext uri="{FF2B5EF4-FFF2-40B4-BE49-F238E27FC236}">
                <a16:creationId xmlns="" xmlns:a16="http://schemas.microsoft.com/office/drawing/2014/main" id="{64AFC8BC-B7E0-4C5B-94D4-06258FFDDD7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200" b="1" dirty="0">
              <a:effectLst>
                <a:outerShdw blurRad="38100" dist="38100" dir="2700000" algn="tl">
                  <a:srgbClr val="000000">
                    <a:alpha val="43137"/>
                  </a:srgbClr>
                </a:outerShdw>
              </a:effectLst>
            </a:endParaRPr>
          </a:p>
          <a:p>
            <a:pPr algn="ctr" eaLnBrk="1" fontAlgn="auto" hangingPunct="1">
              <a:spcAft>
                <a:spcPts val="0"/>
              </a:spcAft>
              <a:defRPr/>
            </a:pPr>
            <a:r>
              <a:rPr lang="en-US" sz="3200" b="1" dirty="0">
                <a:effectLst>
                  <a:outerShdw blurRad="38100" dist="38100" dir="2700000" algn="tl">
                    <a:srgbClr val="000000">
                      <a:alpha val="43137"/>
                    </a:srgbClr>
                  </a:outerShdw>
                </a:effectLst>
              </a:rPr>
              <a:t>Step to Equivalence  Sets of FDs(CO3) </a:t>
            </a:r>
          </a:p>
          <a:p>
            <a:pPr algn="ctr" eaLnBrk="1" fontAlgn="auto" hangingPunct="1">
              <a:spcAft>
                <a:spcPts val="0"/>
              </a:spcAft>
              <a:defRPr/>
            </a:pPr>
            <a:r>
              <a:rPr lang="en-US" sz="3200" b="1" dirty="0">
                <a:effectLst>
                  <a:outerShdw blurRad="38100" dist="38100" dir="2700000" algn="tl">
                    <a:srgbClr val="000000">
                      <a:alpha val="43137"/>
                    </a:srgbClr>
                  </a:outerShdw>
                </a:effectLst>
              </a:rPr>
              <a:t> </a:t>
            </a:r>
          </a:p>
        </p:txBody>
      </p:sp>
      <p:pic>
        <p:nvPicPr>
          <p:cNvPr id="88070" name="Picture 2" descr="E:\NIET\Project\xLogo11.png.pagespeed.ic.pydHLuCQEZ.png">
            <a:extLst>
              <a:ext uri="{FF2B5EF4-FFF2-40B4-BE49-F238E27FC236}">
                <a16:creationId xmlns="" xmlns:a16="http://schemas.microsoft.com/office/drawing/2014/main" id="{05975AB5-0B47-4817-9332-C117F7844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Content Placeholder 2">
            <a:extLst>
              <a:ext uri="{FF2B5EF4-FFF2-40B4-BE49-F238E27FC236}">
                <a16:creationId xmlns="" xmlns:a16="http://schemas.microsoft.com/office/drawing/2014/main" id="{25DC0749-E5AB-45BA-982F-536392C43A0A}"/>
              </a:ext>
            </a:extLst>
          </p:cNvPr>
          <p:cNvSpPr>
            <a:spLocks noGrp="1"/>
          </p:cNvSpPr>
          <p:nvPr>
            <p:ph idx="1"/>
          </p:nvPr>
        </p:nvSpPr>
        <p:spPr>
          <a:xfrm>
            <a:off x="533400" y="914400"/>
            <a:ext cx="8229600" cy="5105400"/>
          </a:xfrm>
        </p:spPr>
        <p:txBody>
          <a:bodyPr/>
          <a:lstStyle/>
          <a:p>
            <a:pPr marL="514350" indent="-514350" algn="just" eaLnBrk="1" hangingPunct="1">
              <a:buFont typeface="+mj-lt"/>
              <a:buAutoNum type="romanUcPeriod"/>
              <a:defRPr/>
            </a:pPr>
            <a:r>
              <a:rPr lang="en-US" sz="2200" dirty="0"/>
              <a:t>We can determine whether F covers E by calculating </a:t>
            </a:r>
            <a:r>
              <a:rPr lang="en-US" sz="2200" dirty="0">
                <a:cs typeface="Times New Roman" pitchFamily="18" charset="0"/>
              </a:rPr>
              <a:t>X</a:t>
            </a:r>
            <a:r>
              <a:rPr lang="en-US" altLang="en-US" sz="2200" baseline="30000" dirty="0">
                <a:cs typeface="Times New Roman" pitchFamily="18" charset="0"/>
              </a:rPr>
              <a:t>+</a:t>
            </a:r>
            <a:r>
              <a:rPr lang="en-US" sz="2200" dirty="0"/>
              <a:t> with respect to F for each FD X → Y in E,</a:t>
            </a:r>
          </a:p>
          <a:p>
            <a:pPr marL="514350" indent="-514350" algn="just" eaLnBrk="1" hangingPunct="1">
              <a:buFont typeface="+mj-lt"/>
              <a:buAutoNum type="romanUcPeriod"/>
              <a:defRPr/>
            </a:pPr>
            <a:r>
              <a:rPr lang="en-US" sz="2200" dirty="0"/>
              <a:t>And then checking whether this </a:t>
            </a:r>
            <a:r>
              <a:rPr lang="en-US" sz="2200" dirty="0">
                <a:cs typeface="Times New Roman" pitchFamily="18" charset="0"/>
              </a:rPr>
              <a:t>X</a:t>
            </a:r>
            <a:r>
              <a:rPr lang="en-US" altLang="en-US" sz="2200" baseline="30000" dirty="0">
                <a:cs typeface="Times New Roman" pitchFamily="18" charset="0"/>
              </a:rPr>
              <a:t>+</a:t>
            </a:r>
            <a:r>
              <a:rPr lang="en-US" sz="2200" dirty="0"/>
              <a:t> includes the attributes in Y. If this is the case for every FD in E, then F covers E. We determine whether E and F are equivalent by checking that E covers F and F covers E.</a:t>
            </a:r>
          </a:p>
          <a:p>
            <a:pPr algn="just" eaLnBrk="1" hangingPunct="1">
              <a:buFont typeface="Arial" panose="020B0604020202020204" pitchFamily="34" charset="0"/>
              <a:buNone/>
              <a:defRPr/>
            </a:pPr>
            <a:r>
              <a:rPr lang="en-US" sz="2400" dirty="0">
                <a:solidFill>
                  <a:srgbClr val="FF0000"/>
                </a:solidFill>
              </a:rPr>
              <a:t>Note </a:t>
            </a:r>
          </a:p>
          <a:p>
            <a:pPr algn="just" eaLnBrk="1" hangingPunct="1">
              <a:buFont typeface="Arial" panose="020B0604020202020204" pitchFamily="34" charset="0"/>
              <a:buNone/>
              <a:defRPr/>
            </a:pPr>
            <a:r>
              <a:rPr lang="en-US" sz="2200" dirty="0"/>
              <a:t>If F and G are the two sets of functional dependencies, then following 3 cases are possible-</a:t>
            </a:r>
            <a:endParaRPr lang="en-US" sz="2200" dirty="0">
              <a:solidFill>
                <a:srgbClr val="FF0000"/>
              </a:solidFill>
            </a:endParaRPr>
          </a:p>
          <a:p>
            <a:pPr marL="457200" indent="-457200">
              <a:buFont typeface="+mj-lt"/>
              <a:buAutoNum type="arabicPeriod"/>
              <a:defRPr/>
            </a:pPr>
            <a:r>
              <a:rPr lang="en-US" sz="2200" dirty="0"/>
              <a:t>If all FDs of E can be derived from FDs present in F, we can say that F ⊃ E.</a:t>
            </a:r>
          </a:p>
          <a:p>
            <a:pPr marL="457200" indent="-457200">
              <a:buFont typeface="+mj-lt"/>
              <a:buAutoNum type="arabicPeriod"/>
              <a:defRPr/>
            </a:pPr>
            <a:r>
              <a:rPr lang="en-US" sz="2200" dirty="0"/>
              <a:t>If all FDs of F can be derived from FDs present in E, we can say that E ⊃ F.</a:t>
            </a:r>
          </a:p>
          <a:p>
            <a:pPr>
              <a:buFont typeface="Arial" panose="020B0604020202020204" pitchFamily="34" charset="0"/>
              <a:buNone/>
              <a:defRPr/>
            </a:pPr>
            <a:r>
              <a:rPr lang="en-US" sz="2200" dirty="0"/>
              <a:t>3. If 1 and 2 both are true, F=E.</a:t>
            </a:r>
          </a:p>
          <a:p>
            <a:pPr algn="just" eaLnBrk="1" hangingPunct="1">
              <a:defRPr/>
            </a:pPr>
            <a:endParaRPr lang="en-US" sz="2200" dirty="0"/>
          </a:p>
        </p:txBody>
      </p:sp>
      <p:pic>
        <p:nvPicPr>
          <p:cNvPr id="88072" name="Picture 7">
            <a:extLst>
              <a:ext uri="{FF2B5EF4-FFF2-40B4-BE49-F238E27FC236}">
                <a16:creationId xmlns="" xmlns:a16="http://schemas.microsoft.com/office/drawing/2014/main" id="{7DA4B83D-5586-4D95-B7BA-4A2F51CF96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855">
                                            <p:txEl>
                                              <p:pRg st="0" end="0"/>
                                            </p:txEl>
                                          </p:spTgt>
                                        </p:tgtEl>
                                        <p:attrNameLst>
                                          <p:attrName>style.visibility</p:attrName>
                                        </p:attrNameLst>
                                      </p:cBhvr>
                                      <p:to>
                                        <p:strVal val="visible"/>
                                      </p:to>
                                    </p:set>
                                    <p:anim calcmode="lin" valueType="num">
                                      <p:cBhvr additive="base">
                                        <p:cTn id="7" dur="500" fill="hold"/>
                                        <p:tgtEl>
                                          <p:spTgt spid="788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8855">
                                            <p:txEl>
                                              <p:pRg st="1" end="1"/>
                                            </p:txEl>
                                          </p:spTgt>
                                        </p:tgtEl>
                                        <p:attrNameLst>
                                          <p:attrName>style.visibility</p:attrName>
                                        </p:attrNameLst>
                                      </p:cBhvr>
                                      <p:to>
                                        <p:strVal val="visible"/>
                                      </p:to>
                                    </p:set>
                                    <p:anim calcmode="lin" valueType="num">
                                      <p:cBhvr additive="base">
                                        <p:cTn id="13" dur="500" fill="hold"/>
                                        <p:tgtEl>
                                          <p:spTgt spid="788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8855">
                                            <p:txEl>
                                              <p:pRg st="2" end="2"/>
                                            </p:txEl>
                                          </p:spTgt>
                                        </p:tgtEl>
                                        <p:attrNameLst>
                                          <p:attrName>style.visibility</p:attrName>
                                        </p:attrNameLst>
                                      </p:cBhvr>
                                      <p:to>
                                        <p:strVal val="visible"/>
                                      </p:to>
                                    </p:set>
                                    <p:anim calcmode="lin" valueType="num">
                                      <p:cBhvr additive="base">
                                        <p:cTn id="19" dur="500" fill="hold"/>
                                        <p:tgtEl>
                                          <p:spTgt spid="788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8855">
                                            <p:txEl>
                                              <p:pRg st="3" end="3"/>
                                            </p:txEl>
                                          </p:spTgt>
                                        </p:tgtEl>
                                        <p:attrNameLst>
                                          <p:attrName>style.visibility</p:attrName>
                                        </p:attrNameLst>
                                      </p:cBhvr>
                                      <p:to>
                                        <p:strVal val="visible"/>
                                      </p:to>
                                    </p:set>
                                    <p:anim calcmode="lin" valueType="num">
                                      <p:cBhvr additive="base">
                                        <p:cTn id="25" dur="500" fill="hold"/>
                                        <p:tgtEl>
                                          <p:spTgt spid="788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88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8855">
                                            <p:txEl>
                                              <p:pRg st="4" end="4"/>
                                            </p:txEl>
                                          </p:spTgt>
                                        </p:tgtEl>
                                        <p:attrNameLst>
                                          <p:attrName>style.visibility</p:attrName>
                                        </p:attrNameLst>
                                      </p:cBhvr>
                                      <p:to>
                                        <p:strVal val="visible"/>
                                      </p:to>
                                    </p:set>
                                    <p:anim calcmode="lin" valueType="num">
                                      <p:cBhvr additive="base">
                                        <p:cTn id="31" dur="500" fill="hold"/>
                                        <p:tgtEl>
                                          <p:spTgt spid="788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88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8855">
                                            <p:txEl>
                                              <p:pRg st="5" end="5"/>
                                            </p:txEl>
                                          </p:spTgt>
                                        </p:tgtEl>
                                        <p:attrNameLst>
                                          <p:attrName>style.visibility</p:attrName>
                                        </p:attrNameLst>
                                      </p:cBhvr>
                                      <p:to>
                                        <p:strVal val="visible"/>
                                      </p:to>
                                    </p:set>
                                    <p:anim calcmode="lin" valueType="num">
                                      <p:cBhvr additive="base">
                                        <p:cTn id="37" dur="500" fill="hold"/>
                                        <p:tgtEl>
                                          <p:spTgt spid="788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88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78855">
                                            <p:txEl>
                                              <p:pRg st="6" end="6"/>
                                            </p:txEl>
                                          </p:spTgt>
                                        </p:tgtEl>
                                        <p:attrNameLst>
                                          <p:attrName>style.visibility</p:attrName>
                                        </p:attrNameLst>
                                      </p:cBhvr>
                                      <p:to>
                                        <p:strVal val="visible"/>
                                      </p:to>
                                    </p:set>
                                    <p:anim calcmode="lin" valueType="num">
                                      <p:cBhvr additive="base">
                                        <p:cTn id="43" dur="500" fill="hold"/>
                                        <p:tgtEl>
                                          <p:spTgt spid="7885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88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5B761D6-2459-4E60-97F4-F3418257AF03}"/>
              </a:ext>
            </a:extLst>
          </p:cNvPr>
          <p:cNvSpPr>
            <a:spLocks noGrp="1"/>
          </p:cNvSpPr>
          <p:nvPr>
            <p:ph type="dt" sz="quarter" idx="10"/>
          </p:nvPr>
        </p:nvSpPr>
        <p:spPr/>
        <p:txBody>
          <a:bodyPr/>
          <a:lstStyle/>
          <a:p>
            <a:pPr>
              <a:defRPr/>
            </a:pPr>
            <a:fld id="{4122014F-8555-46A2-9B1D-2CE0B497D0A9}" type="datetime1">
              <a:rPr lang="en-US" smtClean="0"/>
              <a:t>10/12/2023</a:t>
            </a:fld>
            <a:endParaRPr lang="en-US"/>
          </a:p>
        </p:txBody>
      </p:sp>
      <p:sp>
        <p:nvSpPr>
          <p:cNvPr id="5" name="Footer Placeholder 4">
            <a:extLst>
              <a:ext uri="{FF2B5EF4-FFF2-40B4-BE49-F238E27FC236}">
                <a16:creationId xmlns="" xmlns:a16="http://schemas.microsoft.com/office/drawing/2014/main" id="{C0029EF7-31ED-42D9-BEF7-FE718EAB5A2D}"/>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89092" name="Slide Number Placeholder 5">
            <a:extLst>
              <a:ext uri="{FF2B5EF4-FFF2-40B4-BE49-F238E27FC236}">
                <a16:creationId xmlns="" xmlns:a16="http://schemas.microsoft.com/office/drawing/2014/main" id="{3DE5FE85-54F5-4A77-95D2-2E531848647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F6F817E-F7DD-4868-A832-B11586F8A95B}" type="slidenum">
              <a:rPr lang="en-US" altLang="en-US" sz="1200" smtClean="0">
                <a:solidFill>
                  <a:srgbClr val="898989"/>
                </a:solidFill>
              </a:rPr>
              <a:pPr>
                <a:spcBef>
                  <a:spcPct val="0"/>
                </a:spcBef>
                <a:buFontTx/>
                <a:buNone/>
              </a:pPr>
              <a:t>85</a:t>
            </a:fld>
            <a:endParaRPr lang="en-US" altLang="en-US" sz="1200">
              <a:solidFill>
                <a:srgbClr val="898989"/>
              </a:solidFill>
            </a:endParaRPr>
          </a:p>
        </p:txBody>
      </p:sp>
      <p:sp>
        <p:nvSpPr>
          <p:cNvPr id="7" name="Title 1">
            <a:extLst>
              <a:ext uri="{FF2B5EF4-FFF2-40B4-BE49-F238E27FC236}">
                <a16:creationId xmlns="" xmlns:a16="http://schemas.microsoft.com/office/drawing/2014/main" id="{3F403935-28B0-4C58-B0F8-9400A64A976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Example(CO3) </a:t>
            </a:r>
          </a:p>
        </p:txBody>
      </p:sp>
      <p:pic>
        <p:nvPicPr>
          <p:cNvPr id="89094" name="Picture 2" descr="E:\NIET\Project\xLogo11.png.pagespeed.ic.pydHLuCQEZ.png">
            <a:extLst>
              <a:ext uri="{FF2B5EF4-FFF2-40B4-BE49-F238E27FC236}">
                <a16:creationId xmlns="" xmlns:a16="http://schemas.microsoft.com/office/drawing/2014/main" id="{75394111-2317-47A7-BAE6-5524C9F71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5" name="Content Placeholder 2">
            <a:extLst>
              <a:ext uri="{FF2B5EF4-FFF2-40B4-BE49-F238E27FC236}">
                <a16:creationId xmlns="" xmlns:a16="http://schemas.microsoft.com/office/drawing/2014/main" id="{22A618E6-F0E6-4390-A745-4983613DF71D}"/>
              </a:ext>
            </a:extLst>
          </p:cNvPr>
          <p:cNvSpPr>
            <a:spLocks noGrp="1"/>
          </p:cNvSpPr>
          <p:nvPr>
            <p:ph idx="1"/>
          </p:nvPr>
        </p:nvSpPr>
        <p:spPr>
          <a:xfrm>
            <a:off x="533400" y="1143000"/>
            <a:ext cx="8229600" cy="5105400"/>
          </a:xfrm>
        </p:spPr>
        <p:txBody>
          <a:bodyPr/>
          <a:lstStyle/>
          <a:p>
            <a:pPr algn="just" eaLnBrk="1" hangingPunct="1">
              <a:buFont typeface="Arial" panose="020B0604020202020204" pitchFamily="34" charset="0"/>
              <a:buNone/>
            </a:pPr>
            <a:r>
              <a:rPr lang="en-US" altLang="en-US" sz="2200" b="1">
                <a:solidFill>
                  <a:srgbClr val="C00000"/>
                </a:solidFill>
              </a:rPr>
              <a:t>Question 1:- </a:t>
            </a:r>
          </a:p>
          <a:p>
            <a:pPr algn="just" eaLnBrk="1" hangingPunct="1">
              <a:buFont typeface="Arial" panose="020B0604020202020204" pitchFamily="34" charset="0"/>
              <a:buNone/>
            </a:pPr>
            <a:r>
              <a:rPr lang="en-US" altLang="en-US" sz="2200">
                <a:solidFill>
                  <a:srgbClr val="0070C0"/>
                </a:solidFill>
              </a:rPr>
              <a:t>Let us consider a relation schema R ={A,B,C,D,E} having two functional dependency(FD) set E and F,</a:t>
            </a:r>
          </a:p>
          <a:p>
            <a:pPr algn="just" eaLnBrk="1" hangingPunct="1">
              <a:buFont typeface="Arial" panose="020B0604020202020204" pitchFamily="34" charset="0"/>
              <a:buNone/>
            </a:pPr>
            <a:r>
              <a:rPr lang="en-US" altLang="en-US" sz="2200">
                <a:solidFill>
                  <a:srgbClr val="0070C0"/>
                </a:solidFill>
              </a:rPr>
              <a:t>E= </a:t>
            </a:r>
            <a:r>
              <a:rPr lang="it-IT" altLang="en-US" sz="2400">
                <a:solidFill>
                  <a:srgbClr val="0070C0"/>
                </a:solidFill>
              </a:rPr>
              <a:t>{A → B, AB → C, D → AC, D → E}</a:t>
            </a:r>
            <a:r>
              <a:rPr lang="en-US" altLang="en-US" sz="2200">
                <a:solidFill>
                  <a:srgbClr val="0070C0"/>
                </a:solidFill>
              </a:rPr>
              <a:t>  and </a:t>
            </a:r>
          </a:p>
          <a:p>
            <a:pPr algn="just" eaLnBrk="1" hangingPunct="1">
              <a:buFont typeface="Arial" panose="020B0604020202020204" pitchFamily="34" charset="0"/>
              <a:buNone/>
            </a:pPr>
            <a:r>
              <a:rPr lang="it-IT" altLang="en-US" sz="2400">
                <a:solidFill>
                  <a:srgbClr val="0070C0"/>
                </a:solidFill>
              </a:rPr>
              <a:t>F = {A → BC, D → AE}</a:t>
            </a:r>
          </a:p>
          <a:p>
            <a:pPr algn="just" eaLnBrk="1" hangingPunct="1">
              <a:buFont typeface="Arial" panose="020B0604020202020204" pitchFamily="34" charset="0"/>
              <a:buNone/>
            </a:pPr>
            <a:r>
              <a:rPr lang="it-IT" altLang="en-US" sz="2400">
                <a:solidFill>
                  <a:srgbClr val="0070C0"/>
                </a:solidFill>
              </a:rPr>
              <a:t>Check wheteher two set are equivalent or not.</a:t>
            </a:r>
            <a:endParaRPr lang="it-IT" altLang="en-US" sz="2400"/>
          </a:p>
          <a:p>
            <a:pPr algn="just" eaLnBrk="1" hangingPunct="1">
              <a:buFont typeface="Arial" panose="020B0604020202020204" pitchFamily="34" charset="0"/>
              <a:buNone/>
            </a:pPr>
            <a:r>
              <a:rPr lang="en-US" altLang="en-US" sz="2200" b="1">
                <a:solidFill>
                  <a:srgbClr val="C00000"/>
                </a:solidFill>
              </a:rPr>
              <a:t>Question 2:- </a:t>
            </a:r>
          </a:p>
          <a:p>
            <a:pPr algn="just" eaLnBrk="1" hangingPunct="1">
              <a:buFont typeface="Arial" panose="020B0604020202020204" pitchFamily="34" charset="0"/>
              <a:buNone/>
            </a:pPr>
            <a:r>
              <a:rPr lang="en-US" altLang="en-US" sz="2200">
                <a:solidFill>
                  <a:srgbClr val="0070C0"/>
                </a:solidFill>
              </a:rPr>
              <a:t>Let us consider a relation schema R ={A,B,C,D,E,H} having two functional dependency(FD) set F and G,</a:t>
            </a:r>
          </a:p>
          <a:p>
            <a:pPr algn="just" eaLnBrk="1" hangingPunct="1">
              <a:buFont typeface="Arial" panose="020B0604020202020204" pitchFamily="34" charset="0"/>
              <a:buNone/>
            </a:pPr>
            <a:r>
              <a:rPr lang="it-IT" altLang="en-US" sz="2400"/>
              <a:t>F = {A → C, AC → D, E → AD, E → H}</a:t>
            </a:r>
            <a:endParaRPr lang="en-US" altLang="en-US" sz="2200">
              <a:solidFill>
                <a:srgbClr val="0070C0"/>
              </a:solidFill>
            </a:endParaRPr>
          </a:p>
          <a:p>
            <a:pPr algn="just" eaLnBrk="1" hangingPunct="1">
              <a:buFont typeface="Arial" panose="020B0604020202020204" pitchFamily="34" charset="0"/>
              <a:buNone/>
            </a:pPr>
            <a:r>
              <a:rPr lang="en-US" altLang="en-US" sz="2400"/>
              <a:t>G = {A → CD, E → AH}</a:t>
            </a:r>
            <a:endParaRPr lang="it-IT" altLang="en-US" sz="2400">
              <a:solidFill>
                <a:srgbClr val="0070C0"/>
              </a:solidFill>
            </a:endParaRPr>
          </a:p>
          <a:p>
            <a:pPr algn="just" eaLnBrk="1" hangingPunct="1">
              <a:buFont typeface="Arial" panose="020B0604020202020204" pitchFamily="34" charset="0"/>
              <a:buNone/>
            </a:pPr>
            <a:r>
              <a:rPr lang="it-IT" altLang="en-US" sz="2400">
                <a:solidFill>
                  <a:srgbClr val="0070C0"/>
                </a:solidFill>
              </a:rPr>
              <a:t>Check wheteher two set are equivalent or not.</a:t>
            </a:r>
          </a:p>
        </p:txBody>
      </p:sp>
      <p:pic>
        <p:nvPicPr>
          <p:cNvPr id="89096" name="Picture 7">
            <a:extLst>
              <a:ext uri="{FF2B5EF4-FFF2-40B4-BE49-F238E27FC236}">
                <a16:creationId xmlns="" xmlns:a16="http://schemas.microsoft.com/office/drawing/2014/main" id="{58C83BB4-8622-42A9-AE21-01E6B2CE8E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E5C22DDC-A8AC-4A7A-A56F-F4E228675B83}"/>
              </a:ext>
            </a:extLst>
          </p:cNvPr>
          <p:cNvSpPr>
            <a:spLocks noGrp="1"/>
          </p:cNvSpPr>
          <p:nvPr>
            <p:ph type="dt" sz="quarter" idx="10"/>
          </p:nvPr>
        </p:nvSpPr>
        <p:spPr/>
        <p:txBody>
          <a:bodyPr/>
          <a:lstStyle/>
          <a:p>
            <a:pPr>
              <a:defRPr/>
            </a:pPr>
            <a:fld id="{10B39E54-51E1-4586-B134-FF53BE4DB8AA}" type="datetime1">
              <a:rPr lang="en-US" smtClean="0"/>
              <a:t>10/12/2023</a:t>
            </a:fld>
            <a:endParaRPr lang="en-US"/>
          </a:p>
        </p:txBody>
      </p:sp>
      <p:sp>
        <p:nvSpPr>
          <p:cNvPr id="5" name="Footer Placeholder 4">
            <a:extLst>
              <a:ext uri="{FF2B5EF4-FFF2-40B4-BE49-F238E27FC236}">
                <a16:creationId xmlns="" xmlns:a16="http://schemas.microsoft.com/office/drawing/2014/main" id="{C2004DCC-BD6D-4AFC-B423-E64AA24D96C5}"/>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90116" name="Slide Number Placeholder 5">
            <a:extLst>
              <a:ext uri="{FF2B5EF4-FFF2-40B4-BE49-F238E27FC236}">
                <a16:creationId xmlns="" xmlns:a16="http://schemas.microsoft.com/office/drawing/2014/main" id="{44410B52-91C3-4EFD-8C61-C75A7D85F35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D84C9E-A5E7-42F2-8AEC-C3AC1D739122}" type="slidenum">
              <a:rPr lang="en-US" altLang="en-US" sz="1200" smtClean="0">
                <a:solidFill>
                  <a:srgbClr val="898989"/>
                </a:solidFill>
              </a:rPr>
              <a:pPr>
                <a:spcBef>
                  <a:spcPct val="0"/>
                </a:spcBef>
                <a:buFontTx/>
                <a:buNone/>
              </a:pPr>
              <a:t>86</a:t>
            </a:fld>
            <a:endParaRPr lang="en-US" altLang="en-US" sz="1200">
              <a:solidFill>
                <a:srgbClr val="898989"/>
              </a:solidFill>
            </a:endParaRPr>
          </a:p>
        </p:txBody>
      </p:sp>
      <p:sp>
        <p:nvSpPr>
          <p:cNvPr id="7" name="Title 1">
            <a:extLst>
              <a:ext uri="{FF2B5EF4-FFF2-40B4-BE49-F238E27FC236}">
                <a16:creationId xmlns="" xmlns:a16="http://schemas.microsoft.com/office/drawing/2014/main" id="{24692419-D971-4EFD-B41C-6D1D44D7DF9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200" b="1" dirty="0">
              <a:effectLst>
                <a:outerShdw blurRad="38100" dist="38100" dir="2700000" algn="tl">
                  <a:srgbClr val="000000">
                    <a:alpha val="43137"/>
                  </a:srgbClr>
                </a:outerShdw>
              </a:effectLst>
            </a:endParaRPr>
          </a:p>
        </p:txBody>
      </p:sp>
      <p:pic>
        <p:nvPicPr>
          <p:cNvPr id="90118" name="Picture 2" descr="E:\NIET\Project\xLogo11.png.pagespeed.ic.pydHLuCQEZ.png">
            <a:extLst>
              <a:ext uri="{FF2B5EF4-FFF2-40B4-BE49-F238E27FC236}">
                <a16:creationId xmlns="" xmlns:a16="http://schemas.microsoft.com/office/drawing/2014/main" id="{B341EF4B-0B85-4B1D-B17B-0653CB563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9" name="Content Placeholder 2">
            <a:extLst>
              <a:ext uri="{FF2B5EF4-FFF2-40B4-BE49-F238E27FC236}">
                <a16:creationId xmlns="" xmlns:a16="http://schemas.microsoft.com/office/drawing/2014/main" id="{A3A9D8E8-0935-43B5-8307-F895D9BCEC66}"/>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pPr>
            <a:endParaRPr lang="en-US" altLang="en-US">
              <a:solidFill>
                <a:srgbClr val="C00000"/>
              </a:solidFill>
            </a:endParaRPr>
          </a:p>
          <a:p>
            <a:pPr algn="just" eaLnBrk="1" hangingPunct="1">
              <a:buFont typeface="Arial" panose="020B0604020202020204" pitchFamily="34" charset="0"/>
              <a:buNone/>
            </a:pPr>
            <a:endParaRPr lang="en-US" altLang="en-US">
              <a:solidFill>
                <a:srgbClr val="C00000"/>
              </a:solidFill>
            </a:endParaRPr>
          </a:p>
          <a:p>
            <a:pPr algn="just" eaLnBrk="1" hangingPunct="1">
              <a:buFont typeface="Arial" panose="020B0604020202020204" pitchFamily="34" charset="0"/>
              <a:buNone/>
            </a:pPr>
            <a:endParaRPr lang="en-US" altLang="en-US">
              <a:solidFill>
                <a:srgbClr val="C00000"/>
              </a:solidFill>
            </a:endParaRPr>
          </a:p>
          <a:p>
            <a:pPr algn="just" eaLnBrk="1" hangingPunct="1">
              <a:buFont typeface="Arial" panose="020B0604020202020204" pitchFamily="34" charset="0"/>
              <a:buNone/>
            </a:pPr>
            <a:r>
              <a:rPr lang="en-US" altLang="en-US">
                <a:solidFill>
                  <a:srgbClr val="C00000"/>
                </a:solidFill>
              </a:rPr>
              <a:t>         </a:t>
            </a:r>
            <a:r>
              <a:rPr lang="en-US" altLang="en-US" sz="3600" b="1">
                <a:solidFill>
                  <a:srgbClr val="C00000"/>
                </a:solidFill>
              </a:rPr>
              <a:t>Minimal cover, Canonical cover  of FD </a:t>
            </a:r>
          </a:p>
        </p:txBody>
      </p:sp>
      <p:pic>
        <p:nvPicPr>
          <p:cNvPr id="90120" name="Picture 7">
            <a:extLst>
              <a:ext uri="{FF2B5EF4-FFF2-40B4-BE49-F238E27FC236}">
                <a16:creationId xmlns="" xmlns:a16="http://schemas.microsoft.com/office/drawing/2014/main" id="{70267B47-D18B-4EC4-B7B1-5B7550BFE1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DF2580F-5937-4599-9CAB-CBB4A6153B32}"/>
              </a:ext>
            </a:extLst>
          </p:cNvPr>
          <p:cNvSpPr>
            <a:spLocks noGrp="1"/>
          </p:cNvSpPr>
          <p:nvPr>
            <p:ph type="dt" sz="quarter" idx="10"/>
          </p:nvPr>
        </p:nvSpPr>
        <p:spPr/>
        <p:txBody>
          <a:bodyPr/>
          <a:lstStyle/>
          <a:p>
            <a:pPr>
              <a:defRPr/>
            </a:pPr>
            <a:fld id="{4FAC537C-E140-4633-B6F7-DFC880541CEC}" type="datetime1">
              <a:rPr lang="en-US" smtClean="0"/>
              <a:t>10/12/2023</a:t>
            </a:fld>
            <a:endParaRPr lang="en-US"/>
          </a:p>
        </p:txBody>
      </p:sp>
      <p:sp>
        <p:nvSpPr>
          <p:cNvPr id="5" name="Footer Placeholder 4">
            <a:extLst>
              <a:ext uri="{FF2B5EF4-FFF2-40B4-BE49-F238E27FC236}">
                <a16:creationId xmlns="" xmlns:a16="http://schemas.microsoft.com/office/drawing/2014/main" id="{420E3BCD-38E7-47FD-B10B-074BC0B84D8A}"/>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91140" name="Slide Number Placeholder 5">
            <a:extLst>
              <a:ext uri="{FF2B5EF4-FFF2-40B4-BE49-F238E27FC236}">
                <a16:creationId xmlns="" xmlns:a16="http://schemas.microsoft.com/office/drawing/2014/main" id="{9BA16A3F-02CD-45CA-9B8C-D64EE9C2951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8A7628D-8FC9-4177-8DBB-2BCF67419F12}" type="slidenum">
              <a:rPr lang="en-US" altLang="en-US" sz="1200" smtClean="0">
                <a:solidFill>
                  <a:srgbClr val="898989"/>
                </a:solidFill>
              </a:rPr>
              <a:pPr>
                <a:spcBef>
                  <a:spcPct val="0"/>
                </a:spcBef>
                <a:buFontTx/>
                <a:buNone/>
              </a:pPr>
              <a:t>87</a:t>
            </a:fld>
            <a:endParaRPr lang="en-US" altLang="en-US" sz="1200">
              <a:solidFill>
                <a:srgbClr val="898989"/>
              </a:solidFill>
            </a:endParaRPr>
          </a:p>
        </p:txBody>
      </p:sp>
      <p:sp>
        <p:nvSpPr>
          <p:cNvPr id="7" name="Title 1">
            <a:extLst>
              <a:ext uri="{FF2B5EF4-FFF2-40B4-BE49-F238E27FC236}">
                <a16:creationId xmlns="" xmlns:a16="http://schemas.microsoft.com/office/drawing/2014/main" id="{70AC19EF-6BB9-47AE-BDB4-5F0C25203AB9}"/>
              </a:ext>
            </a:extLst>
          </p:cNvPr>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b="1" dirty="0">
                <a:effectLst>
                  <a:outerShdw blurRad="38100" dist="38100" dir="2700000" algn="tl">
                    <a:srgbClr val="000000">
                      <a:alpha val="43137"/>
                    </a:srgbClr>
                  </a:outerShdw>
                </a:effectLst>
              </a:rPr>
              <a:t>Need of minimal cover of Functional Dependencies(CO3) </a:t>
            </a:r>
          </a:p>
        </p:txBody>
      </p:sp>
      <p:pic>
        <p:nvPicPr>
          <p:cNvPr id="91142" name="Picture 2" descr="E:\NIET\Project\xLogo11.png.pagespeed.ic.pydHLuCQEZ.png">
            <a:extLst>
              <a:ext uri="{FF2B5EF4-FFF2-40B4-BE49-F238E27FC236}">
                <a16:creationId xmlns="" xmlns:a16="http://schemas.microsoft.com/office/drawing/2014/main" id="{55366BAC-CAA1-47DD-8149-E6AA55984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7" name="Content Placeholder 2">
            <a:extLst>
              <a:ext uri="{FF2B5EF4-FFF2-40B4-BE49-F238E27FC236}">
                <a16:creationId xmlns="" xmlns:a16="http://schemas.microsoft.com/office/drawing/2014/main" id="{1C6BF89B-7541-4798-A7E0-1951941E6916}"/>
              </a:ext>
            </a:extLst>
          </p:cNvPr>
          <p:cNvSpPr>
            <a:spLocks noGrp="1"/>
          </p:cNvSpPr>
          <p:nvPr>
            <p:ph idx="1"/>
          </p:nvPr>
        </p:nvSpPr>
        <p:spPr>
          <a:xfrm>
            <a:off x="533400" y="1143000"/>
            <a:ext cx="8229600" cy="5029200"/>
          </a:xfrm>
        </p:spPr>
        <p:txBody>
          <a:bodyPr/>
          <a:lstStyle/>
          <a:p>
            <a:pPr algn="just" eaLnBrk="1" hangingPunct="1">
              <a:buFont typeface="Wingdings" panose="05000000000000000000" pitchFamily="2" charset="2"/>
              <a:buChar char="q"/>
            </a:pPr>
            <a:r>
              <a:rPr lang="en-US" altLang="en-US" sz="2300"/>
              <a:t>Whenever a user updates database the system must check whether any FD are getting violated in the process, if there is a violation of dependencies in the new database state the system must rollback. If working with a huge set of FD can cause unnecessary  added computational time . </a:t>
            </a:r>
          </a:p>
          <a:p>
            <a:pPr algn="just" eaLnBrk="1" hangingPunct="1">
              <a:buFont typeface="Arial" panose="020B0604020202020204" pitchFamily="34" charset="0"/>
              <a:buNone/>
            </a:pPr>
            <a:endParaRPr lang="en-US" altLang="en-US" sz="2300"/>
          </a:p>
          <a:p>
            <a:pPr algn="just" eaLnBrk="1" hangingPunct="1">
              <a:buFont typeface="Wingdings" panose="05000000000000000000" pitchFamily="2" charset="2"/>
              <a:buChar char="q"/>
            </a:pPr>
            <a:r>
              <a:rPr lang="en-US" altLang="en-US" sz="2300"/>
              <a:t>Remove the extraneous attribute in FD set and also remove the redundant FD in F and get standard from of FD.</a:t>
            </a:r>
          </a:p>
          <a:p>
            <a:pPr algn="just" eaLnBrk="1" hangingPunct="1">
              <a:buFont typeface="Arial" panose="020B0604020202020204" pitchFamily="34" charset="0"/>
              <a:buNone/>
            </a:pPr>
            <a:endParaRPr lang="en-US" altLang="en-US" sz="2300"/>
          </a:p>
          <a:p>
            <a:pPr algn="just" eaLnBrk="1" hangingPunct="1"/>
            <a:endParaRPr lang="en-US" altLang="en-US" sz="2300"/>
          </a:p>
          <a:p>
            <a:pPr algn="just" eaLnBrk="1" hangingPunct="1">
              <a:buFont typeface="Arial" panose="020B0604020202020204" pitchFamily="34" charset="0"/>
              <a:buNone/>
            </a:pPr>
            <a:r>
              <a:rPr lang="en-US" altLang="en-US" sz="2300">
                <a:solidFill>
                  <a:srgbClr val="C00000"/>
                </a:solidFill>
              </a:rPr>
              <a:t>So we can reduce the effort spent in checking for violation by testing a simplified set of FDs, canonical cover comes to play big role for remove redundant FD and find the standard form of FD.</a:t>
            </a:r>
          </a:p>
        </p:txBody>
      </p:sp>
      <p:pic>
        <p:nvPicPr>
          <p:cNvPr id="91144" name="Picture 7">
            <a:extLst>
              <a:ext uri="{FF2B5EF4-FFF2-40B4-BE49-F238E27FC236}">
                <a16:creationId xmlns="" xmlns:a16="http://schemas.microsoft.com/office/drawing/2014/main" id="{13C865AF-F007-449E-99B6-6E5E053356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27">
                                            <p:txEl>
                                              <p:pRg st="0" end="0"/>
                                            </p:txEl>
                                          </p:spTgt>
                                        </p:tgtEl>
                                        <p:attrNameLst>
                                          <p:attrName>style.visibility</p:attrName>
                                        </p:attrNameLst>
                                      </p:cBhvr>
                                      <p:to>
                                        <p:strVal val="visible"/>
                                      </p:to>
                                    </p:set>
                                    <p:anim calcmode="lin" valueType="num">
                                      <p:cBhvr additive="base">
                                        <p:cTn id="7" dur="500" fill="hold"/>
                                        <p:tgtEl>
                                          <p:spTgt spid="819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27">
                                            <p:txEl>
                                              <p:pRg st="2" end="2"/>
                                            </p:txEl>
                                          </p:spTgt>
                                        </p:tgtEl>
                                        <p:attrNameLst>
                                          <p:attrName>style.visibility</p:attrName>
                                        </p:attrNameLst>
                                      </p:cBhvr>
                                      <p:to>
                                        <p:strVal val="visible"/>
                                      </p:to>
                                    </p:set>
                                    <p:anim calcmode="lin" valueType="num">
                                      <p:cBhvr additive="base">
                                        <p:cTn id="13" dur="500" fill="hold"/>
                                        <p:tgtEl>
                                          <p:spTgt spid="819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27">
                                            <p:txEl>
                                              <p:pRg st="5" end="5"/>
                                            </p:txEl>
                                          </p:spTgt>
                                        </p:tgtEl>
                                        <p:attrNameLst>
                                          <p:attrName>style.visibility</p:attrName>
                                        </p:attrNameLst>
                                      </p:cBhvr>
                                      <p:to>
                                        <p:strVal val="visible"/>
                                      </p:to>
                                    </p:set>
                                    <p:anim calcmode="lin" valueType="num">
                                      <p:cBhvr additive="base">
                                        <p:cTn id="19" dur="500" fill="hold"/>
                                        <p:tgtEl>
                                          <p:spTgt spid="8192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DA2AF7B-B475-4F93-AD17-92E71D330B29}"/>
              </a:ext>
            </a:extLst>
          </p:cNvPr>
          <p:cNvSpPr>
            <a:spLocks noGrp="1"/>
          </p:cNvSpPr>
          <p:nvPr>
            <p:ph type="dt" sz="quarter" idx="10"/>
          </p:nvPr>
        </p:nvSpPr>
        <p:spPr/>
        <p:txBody>
          <a:bodyPr/>
          <a:lstStyle/>
          <a:p>
            <a:pPr>
              <a:defRPr/>
            </a:pPr>
            <a:fld id="{02142D46-D522-4E6E-BB21-7D94A3AE6AB8}" type="datetime1">
              <a:rPr lang="en-US" smtClean="0"/>
              <a:t>10/12/2023</a:t>
            </a:fld>
            <a:endParaRPr lang="en-US"/>
          </a:p>
        </p:txBody>
      </p:sp>
      <p:sp>
        <p:nvSpPr>
          <p:cNvPr id="5" name="Footer Placeholder 4">
            <a:extLst>
              <a:ext uri="{FF2B5EF4-FFF2-40B4-BE49-F238E27FC236}">
                <a16:creationId xmlns="" xmlns:a16="http://schemas.microsoft.com/office/drawing/2014/main" id="{9C0559F9-474D-4AFF-AA57-47D75A34960B}"/>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92164" name="Slide Number Placeholder 5">
            <a:extLst>
              <a:ext uri="{FF2B5EF4-FFF2-40B4-BE49-F238E27FC236}">
                <a16:creationId xmlns="" xmlns:a16="http://schemas.microsoft.com/office/drawing/2014/main" id="{2188D2F2-5376-4E54-AAFB-085CBB80CB2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09C873-FF27-49BB-ADFF-71CBF3BDDC41}" type="slidenum">
              <a:rPr lang="en-US" altLang="en-US" sz="1200" smtClean="0">
                <a:solidFill>
                  <a:srgbClr val="898989"/>
                </a:solidFill>
              </a:rPr>
              <a:pPr>
                <a:spcBef>
                  <a:spcPct val="0"/>
                </a:spcBef>
                <a:buFontTx/>
                <a:buNone/>
              </a:pPr>
              <a:t>88</a:t>
            </a:fld>
            <a:endParaRPr lang="en-US" altLang="en-US" sz="1200">
              <a:solidFill>
                <a:srgbClr val="898989"/>
              </a:solidFill>
            </a:endParaRPr>
          </a:p>
        </p:txBody>
      </p:sp>
      <p:sp>
        <p:nvSpPr>
          <p:cNvPr id="7" name="Title 1">
            <a:extLst>
              <a:ext uri="{FF2B5EF4-FFF2-40B4-BE49-F238E27FC236}">
                <a16:creationId xmlns="" xmlns:a16="http://schemas.microsoft.com/office/drawing/2014/main" id="{CE0EF0FF-3B5D-41FC-A543-3ABAF9A62FA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effectLst>
                  <a:outerShdw blurRad="38100" dist="38100" dir="2700000" algn="tl">
                    <a:srgbClr val="000000">
                      <a:alpha val="43137"/>
                    </a:srgbClr>
                  </a:outerShdw>
                </a:effectLst>
              </a:rPr>
              <a:t>Continue……                   (CO3)</a:t>
            </a:r>
          </a:p>
        </p:txBody>
      </p:sp>
      <p:pic>
        <p:nvPicPr>
          <p:cNvPr id="92166" name="Picture 2" descr="E:\NIET\Project\xLogo11.png.pagespeed.ic.pydHLuCQEZ.png">
            <a:extLst>
              <a:ext uri="{FF2B5EF4-FFF2-40B4-BE49-F238E27FC236}">
                <a16:creationId xmlns="" xmlns:a16="http://schemas.microsoft.com/office/drawing/2014/main" id="{1AC7079B-CC92-411C-A07C-FC13FE40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7" name="Content Placeholder 2">
            <a:extLst>
              <a:ext uri="{FF2B5EF4-FFF2-40B4-BE49-F238E27FC236}">
                <a16:creationId xmlns="" xmlns:a16="http://schemas.microsoft.com/office/drawing/2014/main" id="{919523EA-E800-42FC-BCAC-F18B30C14F56}"/>
              </a:ext>
            </a:extLst>
          </p:cNvPr>
          <p:cNvSpPr>
            <a:spLocks noGrp="1"/>
          </p:cNvSpPr>
          <p:nvPr>
            <p:ph idx="1"/>
          </p:nvPr>
        </p:nvSpPr>
        <p:spPr>
          <a:xfrm>
            <a:off x="533400" y="1143000"/>
            <a:ext cx="8229600" cy="5105400"/>
          </a:xfrm>
        </p:spPr>
        <p:txBody>
          <a:bodyPr/>
          <a:lstStyle/>
          <a:p>
            <a:pPr algn="just" eaLnBrk="1" hangingPunct="1">
              <a:buFont typeface="Arial" panose="020B0604020202020204" pitchFamily="34" charset="0"/>
              <a:buNone/>
            </a:pPr>
            <a:r>
              <a:rPr lang="en-US" altLang="en-US" sz="2400"/>
              <a:t>A minimal cover of a set of functional dependencies E is a set of functional dependencies F that satisfies the property that every dependency in E is in the closure F</a:t>
            </a:r>
            <a:r>
              <a:rPr lang="en-US" altLang="en-US" sz="2400" baseline="30000">
                <a:cs typeface="Times New Roman" panose="02020603050405020304" pitchFamily="18" charset="0"/>
              </a:rPr>
              <a:t> +</a:t>
            </a:r>
            <a:r>
              <a:rPr lang="en-US" altLang="en-US" sz="2400"/>
              <a:t> of F.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In addition, this property is lost if any dependency from the set F is removed; F must have no redundancies in it, and the dependencies in F are in a standard form.</a:t>
            </a:r>
            <a:endParaRPr lang="en-US" altLang="en-US" sz="2400" b="1">
              <a:solidFill>
                <a:srgbClr val="C00000"/>
              </a:solidFill>
            </a:endParaRPr>
          </a:p>
        </p:txBody>
      </p:sp>
      <p:pic>
        <p:nvPicPr>
          <p:cNvPr id="92168" name="Picture 7">
            <a:extLst>
              <a:ext uri="{FF2B5EF4-FFF2-40B4-BE49-F238E27FC236}">
                <a16:creationId xmlns="" xmlns:a16="http://schemas.microsoft.com/office/drawing/2014/main" id="{2E265FE4-44AE-4129-AE76-9CF77BBFB8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2CEC658A-1FF5-4E37-8C7C-64B636A0DB98}"/>
              </a:ext>
            </a:extLst>
          </p:cNvPr>
          <p:cNvSpPr>
            <a:spLocks noGrp="1"/>
          </p:cNvSpPr>
          <p:nvPr>
            <p:ph type="dt" sz="quarter" idx="10"/>
          </p:nvPr>
        </p:nvSpPr>
        <p:spPr/>
        <p:txBody>
          <a:bodyPr/>
          <a:lstStyle/>
          <a:p>
            <a:pPr>
              <a:defRPr/>
            </a:pPr>
            <a:fld id="{D2D0B7C6-AA0D-4F78-8DF8-6EE3225266C7}" type="datetime1">
              <a:rPr lang="en-US" smtClean="0"/>
              <a:t>10/12/2023</a:t>
            </a:fld>
            <a:endParaRPr lang="en-US"/>
          </a:p>
        </p:txBody>
      </p:sp>
      <p:sp>
        <p:nvSpPr>
          <p:cNvPr id="5" name="Footer Placeholder 4">
            <a:extLst>
              <a:ext uri="{FF2B5EF4-FFF2-40B4-BE49-F238E27FC236}">
                <a16:creationId xmlns="" xmlns:a16="http://schemas.microsoft.com/office/drawing/2014/main" id="{CAE099D1-C422-42F8-AB3B-68FCA9EF770C}"/>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93188" name="Slide Number Placeholder 5">
            <a:extLst>
              <a:ext uri="{FF2B5EF4-FFF2-40B4-BE49-F238E27FC236}">
                <a16:creationId xmlns="" xmlns:a16="http://schemas.microsoft.com/office/drawing/2014/main" id="{7BE1BB87-0143-4B95-8BF2-CB7249B00CA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0614C47-DFC0-4558-8F07-8E4333AEDD65}" type="slidenum">
              <a:rPr lang="en-US" altLang="en-US" sz="1200" smtClean="0">
                <a:solidFill>
                  <a:srgbClr val="898989"/>
                </a:solidFill>
              </a:rPr>
              <a:pPr>
                <a:spcBef>
                  <a:spcPct val="0"/>
                </a:spcBef>
                <a:buFontTx/>
                <a:buNone/>
              </a:pPr>
              <a:t>89</a:t>
            </a:fld>
            <a:endParaRPr lang="en-US" altLang="en-US" sz="1200">
              <a:solidFill>
                <a:srgbClr val="898989"/>
              </a:solidFill>
            </a:endParaRPr>
          </a:p>
        </p:txBody>
      </p:sp>
      <p:sp>
        <p:nvSpPr>
          <p:cNvPr id="7" name="Title 1">
            <a:extLst>
              <a:ext uri="{FF2B5EF4-FFF2-40B4-BE49-F238E27FC236}">
                <a16:creationId xmlns="" xmlns:a16="http://schemas.microsoft.com/office/drawing/2014/main" id="{CE9224D7-7FA7-4524-9C17-E14A38E6C97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effectLst>
                  <a:outerShdw blurRad="38100" dist="38100" dir="2700000" algn="tl">
                    <a:srgbClr val="000000">
                      <a:alpha val="43137"/>
                    </a:srgbClr>
                  </a:outerShdw>
                </a:effectLst>
              </a:rPr>
              <a:t>Definition of minimal cover(CO3) </a:t>
            </a:r>
          </a:p>
        </p:txBody>
      </p:sp>
      <p:pic>
        <p:nvPicPr>
          <p:cNvPr id="93190" name="Picture 2" descr="E:\NIET\Project\xLogo11.png.pagespeed.ic.pydHLuCQEZ.png">
            <a:extLst>
              <a:ext uri="{FF2B5EF4-FFF2-40B4-BE49-F238E27FC236}">
                <a16:creationId xmlns="" xmlns:a16="http://schemas.microsoft.com/office/drawing/2014/main" id="{9FFFB9FD-1E35-4182-ACBF-A292220E3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3" name="Content Placeholder 2">
            <a:extLst>
              <a:ext uri="{FF2B5EF4-FFF2-40B4-BE49-F238E27FC236}">
                <a16:creationId xmlns="" xmlns:a16="http://schemas.microsoft.com/office/drawing/2014/main" id="{0D20319A-1919-4491-BE52-27D433D193A5}"/>
              </a:ext>
            </a:extLst>
          </p:cNvPr>
          <p:cNvSpPr>
            <a:spLocks noGrp="1"/>
          </p:cNvSpPr>
          <p:nvPr>
            <p:ph idx="1"/>
          </p:nvPr>
        </p:nvSpPr>
        <p:spPr>
          <a:xfrm>
            <a:off x="533400" y="838200"/>
            <a:ext cx="8229600" cy="5486400"/>
          </a:xfrm>
        </p:spPr>
        <p:txBody>
          <a:bodyPr/>
          <a:lstStyle/>
          <a:p>
            <a:pPr algn="just" eaLnBrk="1" hangingPunct="1">
              <a:buFont typeface="Arial" panose="020B0604020202020204" pitchFamily="34" charset="0"/>
              <a:buNone/>
            </a:pPr>
            <a:r>
              <a:rPr lang="en-US" altLang="en-US" sz="2000" b="1">
                <a:solidFill>
                  <a:srgbClr val="C00000"/>
                </a:solidFill>
              </a:rPr>
              <a:t>Definition:-</a:t>
            </a:r>
            <a:r>
              <a:rPr lang="en-US" altLang="en-US" sz="2000"/>
              <a:t> An attribute in a functional dependency is considered an </a:t>
            </a:r>
            <a:r>
              <a:rPr lang="en-US" altLang="en-US" sz="2000" b="1"/>
              <a:t>extraneous attribute </a:t>
            </a:r>
            <a:r>
              <a:rPr lang="en-US" altLang="en-US" sz="2000"/>
              <a:t>if we can remove it without changing the closure of the set of dependencies.</a:t>
            </a:r>
          </a:p>
          <a:p>
            <a:pPr algn="just" eaLnBrk="1" hangingPunct="1">
              <a:buFont typeface="Arial" panose="020B0604020202020204" pitchFamily="34" charset="0"/>
              <a:buNone/>
            </a:pPr>
            <a:r>
              <a:rPr lang="en-US" altLang="en-US" sz="2000"/>
              <a:t>Formally, given F, the set of functional dependencies, and a functional dependency X → A in F, attribute Y is extraneous in X if Y ⊂ X, and F logically implies (F − (X → A) ∪ { (X − Y) → A } ).</a:t>
            </a:r>
          </a:p>
          <a:p>
            <a:pPr algn="just" eaLnBrk="1" hangingPunct="1">
              <a:buFont typeface="Arial" panose="020B0604020202020204" pitchFamily="34" charset="0"/>
              <a:buNone/>
            </a:pPr>
            <a:endParaRPr lang="en-US" altLang="en-US" sz="2400">
              <a:solidFill>
                <a:srgbClr val="C00000"/>
              </a:solidFill>
            </a:endParaRPr>
          </a:p>
          <a:p>
            <a:pPr algn="just" eaLnBrk="1" hangingPunct="1">
              <a:buFont typeface="Arial" panose="020B0604020202020204" pitchFamily="34" charset="0"/>
              <a:buNone/>
            </a:pPr>
            <a:r>
              <a:rPr lang="en-US" altLang="en-US" sz="2400">
                <a:solidFill>
                  <a:srgbClr val="C00000"/>
                </a:solidFill>
              </a:rPr>
              <a:t>We can formally define a set of functional dependencies F to be minimal if it satisfies the following conditions: -</a:t>
            </a:r>
          </a:p>
          <a:p>
            <a:pPr algn="just" eaLnBrk="1" hangingPunct="1">
              <a:buFont typeface="Arial" panose="020B0604020202020204" pitchFamily="34" charset="0"/>
              <a:buNone/>
            </a:pPr>
            <a:r>
              <a:rPr lang="en-US" altLang="en-US" sz="2400"/>
              <a:t>1. </a:t>
            </a:r>
            <a:r>
              <a:rPr lang="en-US" altLang="en-US" sz="2200"/>
              <a:t>Every dependency in F has a single attribute for its right-hand side.</a:t>
            </a:r>
          </a:p>
          <a:p>
            <a:pPr algn="just" eaLnBrk="1" hangingPunct="1">
              <a:buFont typeface="Arial" panose="020B0604020202020204" pitchFamily="34" charset="0"/>
              <a:buNone/>
            </a:pPr>
            <a:r>
              <a:rPr lang="en-US" altLang="en-US" sz="2200"/>
              <a:t>2. We cannot replace any dependency X → A in F with a dependency Y → A, where Y is a proper subset of X, and still have a set of dependencies that is equivalent to F.</a:t>
            </a:r>
          </a:p>
          <a:p>
            <a:pPr algn="just" eaLnBrk="1" hangingPunct="1">
              <a:buFont typeface="Arial" panose="020B0604020202020204" pitchFamily="34" charset="0"/>
              <a:buNone/>
            </a:pPr>
            <a:r>
              <a:rPr lang="en-US" altLang="en-US" sz="2200"/>
              <a:t> 3. We cannot remove any dependency from F and still have a set of dependencies that is equivalent to F.</a:t>
            </a:r>
          </a:p>
        </p:txBody>
      </p:sp>
      <p:pic>
        <p:nvPicPr>
          <p:cNvPr id="93192" name="Picture 7">
            <a:extLst>
              <a:ext uri="{FF2B5EF4-FFF2-40B4-BE49-F238E27FC236}">
                <a16:creationId xmlns="" xmlns:a16="http://schemas.microsoft.com/office/drawing/2014/main" id="{D184A446-C66C-4A6C-A56A-4AF0F9A2E1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6023">
                                            <p:txEl>
                                              <p:pRg st="0" end="0"/>
                                            </p:txEl>
                                          </p:spTgt>
                                        </p:tgtEl>
                                        <p:attrNameLst>
                                          <p:attrName>style.visibility</p:attrName>
                                        </p:attrNameLst>
                                      </p:cBhvr>
                                      <p:to>
                                        <p:strVal val="visible"/>
                                      </p:to>
                                    </p:set>
                                    <p:anim calcmode="lin" valueType="num">
                                      <p:cBhvr additive="base">
                                        <p:cTn id="7" dur="500" fill="hold"/>
                                        <p:tgtEl>
                                          <p:spTgt spid="860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023">
                                            <p:txEl>
                                              <p:pRg st="1" end="1"/>
                                            </p:txEl>
                                          </p:spTgt>
                                        </p:tgtEl>
                                        <p:attrNameLst>
                                          <p:attrName>style.visibility</p:attrName>
                                        </p:attrNameLst>
                                      </p:cBhvr>
                                      <p:to>
                                        <p:strVal val="visible"/>
                                      </p:to>
                                    </p:set>
                                    <p:anim calcmode="lin" valueType="num">
                                      <p:cBhvr additive="base">
                                        <p:cTn id="11" dur="500" fill="hold"/>
                                        <p:tgtEl>
                                          <p:spTgt spid="860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0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86023">
                                            <p:txEl>
                                              <p:pRg st="3" end="3"/>
                                            </p:txEl>
                                          </p:spTgt>
                                        </p:tgtEl>
                                        <p:attrNameLst>
                                          <p:attrName>style.visibility</p:attrName>
                                        </p:attrNameLst>
                                      </p:cBhvr>
                                      <p:to>
                                        <p:strVal val="visible"/>
                                      </p:to>
                                    </p:set>
                                    <p:anim calcmode="lin" valueType="num">
                                      <p:cBhvr additive="base">
                                        <p:cTn id="17" dur="500" fill="hold"/>
                                        <p:tgtEl>
                                          <p:spTgt spid="8602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60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86023">
                                            <p:txEl>
                                              <p:pRg st="4" end="4"/>
                                            </p:txEl>
                                          </p:spTgt>
                                        </p:tgtEl>
                                        <p:attrNameLst>
                                          <p:attrName>style.visibility</p:attrName>
                                        </p:attrNameLst>
                                      </p:cBhvr>
                                      <p:to>
                                        <p:strVal val="visible"/>
                                      </p:to>
                                    </p:set>
                                    <p:anim calcmode="lin" valueType="num">
                                      <p:cBhvr additive="base">
                                        <p:cTn id="23" dur="500" fill="hold"/>
                                        <p:tgtEl>
                                          <p:spTgt spid="8602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602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6023">
                                            <p:txEl>
                                              <p:pRg st="5" end="5"/>
                                            </p:txEl>
                                          </p:spTgt>
                                        </p:tgtEl>
                                        <p:attrNameLst>
                                          <p:attrName>style.visibility</p:attrName>
                                        </p:attrNameLst>
                                      </p:cBhvr>
                                      <p:to>
                                        <p:strVal val="visible"/>
                                      </p:to>
                                    </p:set>
                                    <p:anim calcmode="lin" valueType="num">
                                      <p:cBhvr additive="base">
                                        <p:cTn id="27" dur="500" fill="hold"/>
                                        <p:tgtEl>
                                          <p:spTgt spid="8602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602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6023">
                                            <p:txEl>
                                              <p:pRg st="6" end="6"/>
                                            </p:txEl>
                                          </p:spTgt>
                                        </p:tgtEl>
                                        <p:attrNameLst>
                                          <p:attrName>style.visibility</p:attrName>
                                        </p:attrNameLst>
                                      </p:cBhvr>
                                      <p:to>
                                        <p:strVal val="visible"/>
                                      </p:to>
                                    </p:set>
                                    <p:anim calcmode="lin" valueType="num">
                                      <p:cBhvr additive="base">
                                        <p:cTn id="31" dur="500" fill="hold"/>
                                        <p:tgtEl>
                                          <p:spTgt spid="8602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60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A1BB7A24-B0DB-4EDD-90AB-A2E73D4132D2}"/>
              </a:ext>
            </a:extLst>
          </p:cNvPr>
          <p:cNvSpPr>
            <a:spLocks noGrp="1"/>
          </p:cNvSpPr>
          <p:nvPr>
            <p:ph type="dt" sz="quarter" idx="10"/>
          </p:nvPr>
        </p:nvSpPr>
        <p:spPr/>
        <p:txBody>
          <a:bodyPr/>
          <a:lstStyle/>
          <a:p>
            <a:pPr>
              <a:defRPr/>
            </a:pPr>
            <a:fld id="{E5D4D994-BE51-4092-8D28-F1C7005E8E09}" type="datetime1">
              <a:rPr lang="en-US" smtClean="0"/>
              <a:t>10/12/2023</a:t>
            </a:fld>
            <a:endParaRPr lang="en-US"/>
          </a:p>
        </p:txBody>
      </p:sp>
      <p:sp>
        <p:nvSpPr>
          <p:cNvPr id="5" name="Footer Placeholder 4">
            <a:extLst>
              <a:ext uri="{FF2B5EF4-FFF2-40B4-BE49-F238E27FC236}">
                <a16:creationId xmlns="" xmlns:a16="http://schemas.microsoft.com/office/drawing/2014/main" id="{F84A4935-4063-4F63-98B9-A485F4D437B6}"/>
              </a:ext>
            </a:extLst>
          </p:cNvPr>
          <p:cNvSpPr>
            <a:spLocks noGrp="1"/>
          </p:cNvSpPr>
          <p:nvPr>
            <p:ph type="ftr" sz="quarter" idx="11"/>
          </p:nvPr>
        </p:nvSpPr>
        <p:spPr/>
        <p:txBody>
          <a:bodyPr/>
          <a:lstStyle/>
          <a:p>
            <a:pPr>
              <a:defRPr/>
            </a:pPr>
            <a:r>
              <a:rPr lang="en-IN" smtClean="0"/>
              <a:t>Sana Anjum      DBMS             Unit-3</a:t>
            </a:r>
            <a:endParaRPr lang="en-US"/>
          </a:p>
        </p:txBody>
      </p:sp>
      <p:sp>
        <p:nvSpPr>
          <p:cNvPr id="15364" name="Slide Number Placeholder 5">
            <a:extLst>
              <a:ext uri="{FF2B5EF4-FFF2-40B4-BE49-F238E27FC236}">
                <a16:creationId xmlns="" xmlns:a16="http://schemas.microsoft.com/office/drawing/2014/main" id="{A60A1C17-3C7B-402B-B50F-F507E8F5AB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46AE07-3FBC-4A93-87CF-C3443215F700}" type="slidenum">
              <a:rPr lang="en-US" altLang="en-US" sz="1200" smtClean="0">
                <a:solidFill>
                  <a:srgbClr val="898989"/>
                </a:solidFill>
              </a:rPr>
              <a:pPr>
                <a:spcBef>
                  <a:spcPct val="0"/>
                </a:spcBef>
                <a:buFontTx/>
                <a:buNone/>
              </a:pPr>
              <a:t>9</a:t>
            </a:fld>
            <a:endParaRPr lang="en-US" altLang="en-US" sz="1200">
              <a:solidFill>
                <a:srgbClr val="898989"/>
              </a:solidFill>
            </a:endParaRPr>
          </a:p>
        </p:txBody>
      </p:sp>
      <p:graphicFrame>
        <p:nvGraphicFramePr>
          <p:cNvPr id="7" name="Content Placeholder 13">
            <a:extLst>
              <a:ext uri="{FF2B5EF4-FFF2-40B4-BE49-F238E27FC236}">
                <a16:creationId xmlns="" xmlns:a16="http://schemas.microsoft.com/office/drawing/2014/main" id="{C26405E3-F376-441A-B7DB-E53234534124}"/>
              </a:ext>
            </a:extLst>
          </p:cNvPr>
          <p:cNvGraphicFramePr>
            <a:graphicFrameLocks noGrp="1"/>
          </p:cNvGraphicFramePr>
          <p:nvPr>
            <p:ph idx="1"/>
          </p:nvPr>
        </p:nvGraphicFramePr>
        <p:xfrm>
          <a:off x="533400" y="1752600"/>
          <a:ext cx="8001000" cy="4327808"/>
        </p:xfrm>
        <a:graphic>
          <a:graphicData uri="http://schemas.openxmlformats.org/drawingml/2006/table">
            <a:tbl>
              <a:tblPr bandRow="1">
                <a:tableStyleId>{5C22544A-7EE6-4342-B048-85BDC9FD1C3A}</a:tableStyleId>
              </a:tblPr>
              <a:tblGrid>
                <a:gridCol w="8001000">
                  <a:extLst>
                    <a:ext uri="{9D8B030D-6E8A-4147-A177-3AD203B41FA5}">
                      <a16:colId xmlns="" xmlns:a16="http://schemas.microsoft.com/office/drawing/2014/main" val="20000"/>
                    </a:ext>
                  </a:extLst>
                </a:gridCol>
              </a:tblGrid>
              <a:tr h="1310465">
                <a:tc>
                  <a:txBody>
                    <a:bodyPr/>
                    <a:lstStyle/>
                    <a:p>
                      <a:r>
                        <a:rPr lang="en-US" sz="2000" b="1" dirty="0"/>
                        <a:t>5. Modern tool usage: </a:t>
                      </a:r>
                      <a:r>
                        <a:rPr lang="en-US" sz="2000" dirty="0"/>
                        <a:t>Create, select, and apply appropriate techniques, resources, and modern engineering and IT tools including prediction and modeling to complex engineering activities with an understanding of the limitations.</a:t>
                      </a:r>
                    </a:p>
                  </a:txBody>
                  <a:tcPr marT="45676" marB="4567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1310465">
                <a:tc>
                  <a:txBody>
                    <a:bodyPr/>
                    <a:lstStyle/>
                    <a:p>
                      <a:r>
                        <a:rPr lang="en-US" sz="2000" b="1" dirty="0"/>
                        <a:t>6. The engineer and society:</a:t>
                      </a:r>
                      <a:r>
                        <a:rPr lang="en-US" sz="2000" dirty="0"/>
                        <a:t> Apply reasoning informed by the contextual knowledge to assess societal, health, safety, legal and cultural issues and the consequent responsibilities relevant to the professional engineering practice.</a:t>
                      </a:r>
                    </a:p>
                  </a:txBody>
                  <a:tcPr marT="45676" marB="4567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1005687">
                <a:tc>
                  <a:txBody>
                    <a:bodyPr/>
                    <a:lstStyle/>
                    <a:p>
                      <a:r>
                        <a:rPr lang="en-US" sz="2000" b="1" dirty="0"/>
                        <a:t>7</a:t>
                      </a:r>
                      <a:r>
                        <a:rPr lang="en-US" sz="2000" b="1"/>
                        <a:t>. Environment and sustainability: </a:t>
                      </a:r>
                      <a:r>
                        <a:rPr lang="en-US" sz="2000"/>
                        <a:t>Understand </a:t>
                      </a:r>
                      <a:r>
                        <a:rPr lang="en-US" sz="2000" dirty="0"/>
                        <a:t>the impact of </a:t>
                      </a:r>
                      <a:r>
                        <a:rPr lang="en-US" sz="2000"/>
                        <a:t>the professional engineering solutions in societal and environmental contexts, and demonstrate the knowledge </a:t>
                      </a:r>
                      <a:r>
                        <a:rPr lang="en-US" sz="2000" dirty="0"/>
                        <a:t>of</a:t>
                      </a:r>
                      <a:r>
                        <a:rPr lang="en-US" sz="2000"/>
                        <a:t>, and need for sustainable development</a:t>
                      </a:r>
                      <a:r>
                        <a:rPr lang="en-US" sz="2000" dirty="0"/>
                        <a:t>.</a:t>
                      </a:r>
                    </a:p>
                  </a:txBody>
                  <a:tcPr marT="45676" marB="4567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700908">
                <a:tc>
                  <a:txBody>
                    <a:bodyPr/>
                    <a:lstStyle/>
                    <a:p>
                      <a:r>
                        <a:rPr lang="en-US" sz="2000" b="1" dirty="0"/>
                        <a:t>8. Ethics:</a:t>
                      </a:r>
                      <a:r>
                        <a:rPr lang="en-US" sz="2000" dirty="0"/>
                        <a:t> Apply ethical principles and commit to professional ethics and responsibilities and norms of the engineering practice.</a:t>
                      </a:r>
                    </a:p>
                  </a:txBody>
                  <a:tcPr marT="45676" marB="4567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15377" name="TextBox 7">
            <a:extLst>
              <a:ext uri="{FF2B5EF4-FFF2-40B4-BE49-F238E27FC236}">
                <a16:creationId xmlns="" xmlns:a16="http://schemas.microsoft.com/office/drawing/2014/main" id="{0E6BF47C-CE83-4CFF-B3DB-54F625AF2871}"/>
              </a:ext>
            </a:extLst>
          </p:cNvPr>
          <p:cNvSpPr txBox="1">
            <a:spLocks noChangeArrowheads="1"/>
          </p:cNvSpPr>
          <p:nvPr/>
        </p:nvSpPr>
        <p:spPr bwMode="auto">
          <a:xfrm>
            <a:off x="381000" y="1143000"/>
            <a:ext cx="935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Arial" panose="020B0604020202020204" pitchFamily="34" charset="0"/>
              </a:rPr>
              <a:t>Contd..</a:t>
            </a:r>
          </a:p>
        </p:txBody>
      </p:sp>
      <p:sp>
        <p:nvSpPr>
          <p:cNvPr id="9" name="Title 1">
            <a:extLst>
              <a:ext uri="{FF2B5EF4-FFF2-40B4-BE49-F238E27FC236}">
                <a16:creationId xmlns="" xmlns:a16="http://schemas.microsoft.com/office/drawing/2014/main" id="{E092E5AC-32E8-47FA-B9E2-99B7443061EC}"/>
              </a:ext>
            </a:extLst>
          </p:cNvPr>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latin typeface="Times New Roman" panose="02020603050405020304" pitchFamily="18" charset="0"/>
                <a:cs typeface="Times New Roman" panose="02020603050405020304" pitchFamily="18" charset="0"/>
              </a:rPr>
              <a:t>Program Outcomes (POs)</a:t>
            </a:r>
          </a:p>
        </p:txBody>
      </p:sp>
      <p:pic>
        <p:nvPicPr>
          <p:cNvPr id="15379" name="Picture 9">
            <a:extLst>
              <a:ext uri="{FF2B5EF4-FFF2-40B4-BE49-F238E27FC236}">
                <a16:creationId xmlns="" xmlns:a16="http://schemas.microsoft.com/office/drawing/2014/main" id="{8698CD02-E7D0-4C1D-ABF6-2C1CA80F30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6A5E8B8-E1B5-46A0-9989-7861322C1FCC}"/>
              </a:ext>
            </a:extLst>
          </p:cNvPr>
          <p:cNvSpPr>
            <a:spLocks noGrp="1"/>
          </p:cNvSpPr>
          <p:nvPr>
            <p:ph type="dt" sz="quarter" idx="10"/>
          </p:nvPr>
        </p:nvSpPr>
        <p:spPr/>
        <p:txBody>
          <a:bodyPr/>
          <a:lstStyle/>
          <a:p>
            <a:pPr>
              <a:defRPr/>
            </a:pPr>
            <a:fld id="{C835A0BE-E667-44B9-97D7-33986549E092}" type="datetime1">
              <a:rPr lang="en-US" smtClean="0"/>
              <a:t>10/12/2023</a:t>
            </a:fld>
            <a:endParaRPr lang="en-US"/>
          </a:p>
        </p:txBody>
      </p:sp>
      <p:sp>
        <p:nvSpPr>
          <p:cNvPr id="5" name="Footer Placeholder 4">
            <a:extLst>
              <a:ext uri="{FF2B5EF4-FFF2-40B4-BE49-F238E27FC236}">
                <a16:creationId xmlns="" xmlns:a16="http://schemas.microsoft.com/office/drawing/2014/main" id="{4CD7159D-1D0C-4F2E-B8D3-3D9D8A73115D}"/>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94212" name="Slide Number Placeholder 5">
            <a:extLst>
              <a:ext uri="{FF2B5EF4-FFF2-40B4-BE49-F238E27FC236}">
                <a16:creationId xmlns="" xmlns:a16="http://schemas.microsoft.com/office/drawing/2014/main" id="{A0D3FA7E-C078-4C19-878B-A1C42C89E58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38DFEE-6D09-484D-97F8-2C7D4759B5AE}" type="slidenum">
              <a:rPr lang="en-US" altLang="en-US" sz="1200" smtClean="0">
                <a:solidFill>
                  <a:srgbClr val="898989"/>
                </a:solidFill>
              </a:rPr>
              <a:pPr>
                <a:spcBef>
                  <a:spcPct val="0"/>
                </a:spcBef>
                <a:buFontTx/>
                <a:buNone/>
              </a:pPr>
              <a:t>90</a:t>
            </a:fld>
            <a:endParaRPr lang="en-US" altLang="en-US" sz="1200">
              <a:solidFill>
                <a:srgbClr val="898989"/>
              </a:solidFill>
            </a:endParaRPr>
          </a:p>
        </p:txBody>
      </p:sp>
      <p:sp>
        <p:nvSpPr>
          <p:cNvPr id="7" name="Title 1">
            <a:extLst>
              <a:ext uri="{FF2B5EF4-FFF2-40B4-BE49-F238E27FC236}">
                <a16:creationId xmlns="" xmlns:a16="http://schemas.microsoft.com/office/drawing/2014/main" id="{D5826524-758C-4A66-B3E9-5AC89FA373C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effectLst>
                  <a:outerShdw blurRad="38100" dist="38100" dir="2700000" algn="tl">
                    <a:srgbClr val="000000">
                      <a:alpha val="43137"/>
                    </a:srgbClr>
                  </a:outerShdw>
                </a:effectLst>
              </a:rPr>
              <a:t>Algorithm for Minimal cover(CO3) </a:t>
            </a:r>
          </a:p>
        </p:txBody>
      </p:sp>
      <p:pic>
        <p:nvPicPr>
          <p:cNvPr id="94214" name="Picture 2" descr="E:\NIET\Project\xLogo11.png.pagespeed.ic.pydHLuCQEZ.png">
            <a:extLst>
              <a:ext uri="{FF2B5EF4-FFF2-40B4-BE49-F238E27FC236}">
                <a16:creationId xmlns="" xmlns:a16="http://schemas.microsoft.com/office/drawing/2014/main" id="{4D0F0238-A69C-4A0B-BD53-C99D20A3E0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7" name="Content Placeholder 2">
            <a:extLst>
              <a:ext uri="{FF2B5EF4-FFF2-40B4-BE49-F238E27FC236}">
                <a16:creationId xmlns="" xmlns:a16="http://schemas.microsoft.com/office/drawing/2014/main" id="{7C985CEC-A880-47CB-8969-DFF64320DD50}"/>
              </a:ext>
            </a:extLst>
          </p:cNvPr>
          <p:cNvSpPr>
            <a:spLocks noGrp="1"/>
          </p:cNvSpPr>
          <p:nvPr>
            <p:ph idx="1"/>
          </p:nvPr>
        </p:nvSpPr>
        <p:spPr>
          <a:xfrm>
            <a:off x="152400" y="914400"/>
            <a:ext cx="8839200" cy="5410200"/>
          </a:xfrm>
        </p:spPr>
        <p:txBody>
          <a:bodyPr/>
          <a:lstStyle/>
          <a:p>
            <a:pPr algn="just" eaLnBrk="1" hangingPunct="1">
              <a:buFont typeface="Arial" panose="020B0604020202020204" pitchFamily="34" charset="0"/>
              <a:buNone/>
            </a:pPr>
            <a:r>
              <a:rPr lang="en-US" altLang="en-US" sz="2400" b="1">
                <a:solidFill>
                  <a:srgbClr val="C00000"/>
                </a:solidFill>
              </a:rPr>
              <a:t>Algorithm:- </a:t>
            </a:r>
            <a:r>
              <a:rPr lang="en-US" altLang="en-US" sz="2400"/>
              <a:t> Finding a Minimal Cover F for a Set of Functional Dependencies E </a:t>
            </a:r>
          </a:p>
          <a:p>
            <a:pPr algn="just" eaLnBrk="1" hangingPunct="1">
              <a:buFont typeface="Arial" panose="020B0604020202020204" pitchFamily="34" charset="0"/>
              <a:buNone/>
            </a:pPr>
            <a:r>
              <a:rPr lang="en-US" altLang="en-US" sz="2000" b="1"/>
              <a:t>Input: </a:t>
            </a:r>
            <a:r>
              <a:rPr lang="en-US" altLang="en-US" sz="2000"/>
              <a:t>A set of functional dependencies E.</a:t>
            </a:r>
          </a:p>
          <a:p>
            <a:pPr algn="just" eaLnBrk="1" hangingPunct="1">
              <a:buFont typeface="Arial" panose="020B0604020202020204" pitchFamily="34" charset="0"/>
              <a:buNone/>
            </a:pPr>
            <a:r>
              <a:rPr lang="en-US" altLang="en-US" sz="2000"/>
              <a:t>1</a:t>
            </a:r>
            <a:r>
              <a:rPr lang="en-US" altLang="en-US" sz="2400"/>
              <a:t>.   Set F := E. </a:t>
            </a:r>
          </a:p>
          <a:p>
            <a:pPr algn="just" eaLnBrk="1" hangingPunct="1">
              <a:buFont typeface="Arial" panose="020B0604020202020204" pitchFamily="34" charset="0"/>
              <a:buNone/>
            </a:pPr>
            <a:r>
              <a:rPr lang="en-US" altLang="en-US" sz="2400"/>
              <a:t>2. Replace each functional dependency X → {A1, A2, … , An} in F by the n functional dependencies X →A1, X →A2, … , X → An. </a:t>
            </a:r>
          </a:p>
          <a:p>
            <a:pPr algn="just" eaLnBrk="1" hangingPunct="1">
              <a:buFont typeface="Arial" panose="020B0604020202020204" pitchFamily="34" charset="0"/>
              <a:buNone/>
            </a:pPr>
            <a:r>
              <a:rPr lang="en-US" altLang="en-US" sz="2400"/>
              <a:t>3. For each functional dependency X → A in F for each attribute B that is an element of X if { {F − {X → A} } ∪ { (X − {B} ) → A} } is equivalent to F then replace X → A with (X − {B} ) → A in F.</a:t>
            </a:r>
          </a:p>
          <a:p>
            <a:pPr algn="just" eaLnBrk="1" hangingPunct="1">
              <a:buFont typeface="Arial" panose="020B0604020202020204" pitchFamily="34" charset="0"/>
              <a:buNone/>
            </a:pPr>
            <a:r>
              <a:rPr lang="en-US" altLang="en-US" sz="2000">
                <a:solidFill>
                  <a:srgbClr val="C00000"/>
                </a:solidFill>
              </a:rPr>
              <a:t>(* The above constitutes a removal of the extraneous attribute B from X *)</a:t>
            </a:r>
          </a:p>
          <a:p>
            <a:pPr algn="just" eaLnBrk="1" hangingPunct="1">
              <a:buFont typeface="Arial" panose="020B0604020202020204" pitchFamily="34" charset="0"/>
              <a:buNone/>
            </a:pPr>
            <a:r>
              <a:rPr lang="en-US" altLang="en-US" sz="2400"/>
              <a:t> 4. For each remaining functional dependency X → A in F if {F − {X → A} } is equivalent to F, then remove X → A from F.</a:t>
            </a:r>
          </a:p>
          <a:p>
            <a:pPr algn="just" eaLnBrk="1" hangingPunct="1">
              <a:buFont typeface="Arial" panose="020B0604020202020204" pitchFamily="34" charset="0"/>
              <a:buNone/>
            </a:pPr>
            <a:r>
              <a:rPr lang="en-US" altLang="en-US" sz="2400"/>
              <a:t> </a:t>
            </a:r>
            <a:r>
              <a:rPr lang="en-US" altLang="en-US" sz="2000">
                <a:solidFill>
                  <a:srgbClr val="C00000"/>
                </a:solidFill>
              </a:rPr>
              <a:t>(*This constitutes removal of a redundant functional dependency X → A from F when possible*)</a:t>
            </a:r>
          </a:p>
        </p:txBody>
      </p:sp>
      <p:pic>
        <p:nvPicPr>
          <p:cNvPr id="94216" name="Picture 7">
            <a:extLst>
              <a:ext uri="{FF2B5EF4-FFF2-40B4-BE49-F238E27FC236}">
                <a16:creationId xmlns="" xmlns:a16="http://schemas.microsoft.com/office/drawing/2014/main" id="{38B5E51B-FC37-42A8-9415-232EF908A7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7047">
                                            <p:txEl>
                                              <p:pRg st="0" end="0"/>
                                            </p:txEl>
                                          </p:spTgt>
                                        </p:tgtEl>
                                        <p:attrNameLst>
                                          <p:attrName>style.visibility</p:attrName>
                                        </p:attrNameLst>
                                      </p:cBhvr>
                                      <p:to>
                                        <p:strVal val="visible"/>
                                      </p:to>
                                    </p:set>
                                    <p:anim calcmode="lin" valueType="num">
                                      <p:cBhvr additive="base">
                                        <p:cTn id="7" dur="500" fill="hold"/>
                                        <p:tgtEl>
                                          <p:spTgt spid="870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7047">
                                            <p:txEl>
                                              <p:pRg st="1" end="1"/>
                                            </p:txEl>
                                          </p:spTgt>
                                        </p:tgtEl>
                                        <p:attrNameLst>
                                          <p:attrName>style.visibility</p:attrName>
                                        </p:attrNameLst>
                                      </p:cBhvr>
                                      <p:to>
                                        <p:strVal val="visible"/>
                                      </p:to>
                                    </p:set>
                                    <p:anim calcmode="lin" valueType="num">
                                      <p:cBhvr additive="base">
                                        <p:cTn id="11" dur="500" fill="hold"/>
                                        <p:tgtEl>
                                          <p:spTgt spid="870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70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87047">
                                            <p:txEl>
                                              <p:pRg st="2" end="2"/>
                                            </p:txEl>
                                          </p:spTgt>
                                        </p:tgtEl>
                                        <p:attrNameLst>
                                          <p:attrName>style.visibility</p:attrName>
                                        </p:attrNameLst>
                                      </p:cBhvr>
                                      <p:to>
                                        <p:strVal val="visible"/>
                                      </p:to>
                                    </p:set>
                                    <p:anim calcmode="lin" valueType="num">
                                      <p:cBhvr additive="base">
                                        <p:cTn id="17" dur="500" fill="hold"/>
                                        <p:tgtEl>
                                          <p:spTgt spid="870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70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87047">
                                            <p:txEl>
                                              <p:pRg st="3" end="3"/>
                                            </p:txEl>
                                          </p:spTgt>
                                        </p:tgtEl>
                                        <p:attrNameLst>
                                          <p:attrName>style.visibility</p:attrName>
                                        </p:attrNameLst>
                                      </p:cBhvr>
                                      <p:to>
                                        <p:strVal val="visible"/>
                                      </p:to>
                                    </p:set>
                                    <p:anim calcmode="lin" valueType="num">
                                      <p:cBhvr additive="base">
                                        <p:cTn id="23" dur="500" fill="hold"/>
                                        <p:tgtEl>
                                          <p:spTgt spid="8704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70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87047">
                                            <p:txEl>
                                              <p:pRg st="4" end="4"/>
                                            </p:txEl>
                                          </p:spTgt>
                                        </p:tgtEl>
                                        <p:attrNameLst>
                                          <p:attrName>style.visibility</p:attrName>
                                        </p:attrNameLst>
                                      </p:cBhvr>
                                      <p:to>
                                        <p:strVal val="visible"/>
                                      </p:to>
                                    </p:set>
                                    <p:anim calcmode="lin" valueType="num">
                                      <p:cBhvr additive="base">
                                        <p:cTn id="29" dur="500" fill="hold"/>
                                        <p:tgtEl>
                                          <p:spTgt spid="8704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704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7047">
                                            <p:txEl>
                                              <p:pRg st="5" end="5"/>
                                            </p:txEl>
                                          </p:spTgt>
                                        </p:tgtEl>
                                        <p:attrNameLst>
                                          <p:attrName>style.visibility</p:attrName>
                                        </p:attrNameLst>
                                      </p:cBhvr>
                                      <p:to>
                                        <p:strVal val="visible"/>
                                      </p:to>
                                    </p:set>
                                    <p:anim calcmode="lin" valueType="num">
                                      <p:cBhvr additive="base">
                                        <p:cTn id="33" dur="500" fill="hold"/>
                                        <p:tgtEl>
                                          <p:spTgt spid="8704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70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87047">
                                            <p:txEl>
                                              <p:pRg st="6" end="6"/>
                                            </p:txEl>
                                          </p:spTgt>
                                        </p:tgtEl>
                                        <p:attrNameLst>
                                          <p:attrName>style.visibility</p:attrName>
                                        </p:attrNameLst>
                                      </p:cBhvr>
                                      <p:to>
                                        <p:strVal val="visible"/>
                                      </p:to>
                                    </p:set>
                                    <p:anim calcmode="lin" valueType="num">
                                      <p:cBhvr additive="base">
                                        <p:cTn id="39" dur="500" fill="hold"/>
                                        <p:tgtEl>
                                          <p:spTgt spid="8704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7047">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7047">
                                            <p:txEl>
                                              <p:pRg st="7" end="7"/>
                                            </p:txEl>
                                          </p:spTgt>
                                        </p:tgtEl>
                                        <p:attrNameLst>
                                          <p:attrName>style.visibility</p:attrName>
                                        </p:attrNameLst>
                                      </p:cBhvr>
                                      <p:to>
                                        <p:strVal val="visible"/>
                                      </p:to>
                                    </p:set>
                                    <p:anim calcmode="lin" valueType="num">
                                      <p:cBhvr additive="base">
                                        <p:cTn id="43" dur="500" fill="hold"/>
                                        <p:tgtEl>
                                          <p:spTgt spid="8704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70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4291F28-F733-40D4-8424-2A5BA192BE4F}"/>
              </a:ext>
            </a:extLst>
          </p:cNvPr>
          <p:cNvSpPr>
            <a:spLocks noGrp="1"/>
          </p:cNvSpPr>
          <p:nvPr>
            <p:ph type="dt" sz="quarter" idx="10"/>
          </p:nvPr>
        </p:nvSpPr>
        <p:spPr/>
        <p:txBody>
          <a:bodyPr/>
          <a:lstStyle/>
          <a:p>
            <a:pPr>
              <a:defRPr/>
            </a:pPr>
            <a:fld id="{64D04753-C863-42FB-86D9-4DE464701402}" type="datetime1">
              <a:rPr lang="en-US" smtClean="0"/>
              <a:t>10/12/2023</a:t>
            </a:fld>
            <a:endParaRPr lang="en-US"/>
          </a:p>
        </p:txBody>
      </p:sp>
      <p:sp>
        <p:nvSpPr>
          <p:cNvPr id="5" name="Footer Placeholder 4">
            <a:extLst>
              <a:ext uri="{FF2B5EF4-FFF2-40B4-BE49-F238E27FC236}">
                <a16:creationId xmlns="" xmlns:a16="http://schemas.microsoft.com/office/drawing/2014/main" id="{091BC0E9-34C6-4324-8550-D017B7D170F9}"/>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95236" name="Slide Number Placeholder 5">
            <a:extLst>
              <a:ext uri="{FF2B5EF4-FFF2-40B4-BE49-F238E27FC236}">
                <a16:creationId xmlns="" xmlns:a16="http://schemas.microsoft.com/office/drawing/2014/main" id="{A396C964-1D3B-4542-B853-DB813783490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641407C-CD0B-4326-810B-2C649F5518D6}" type="slidenum">
              <a:rPr lang="en-US" altLang="en-US" sz="1200" smtClean="0">
                <a:solidFill>
                  <a:srgbClr val="898989"/>
                </a:solidFill>
              </a:rPr>
              <a:pPr>
                <a:spcBef>
                  <a:spcPct val="0"/>
                </a:spcBef>
                <a:buFontTx/>
                <a:buNone/>
              </a:pPr>
              <a:t>91</a:t>
            </a:fld>
            <a:endParaRPr lang="en-US" altLang="en-US" sz="1200">
              <a:solidFill>
                <a:srgbClr val="898989"/>
              </a:solidFill>
            </a:endParaRPr>
          </a:p>
        </p:txBody>
      </p:sp>
      <p:sp>
        <p:nvSpPr>
          <p:cNvPr id="7" name="Title 1">
            <a:extLst>
              <a:ext uri="{FF2B5EF4-FFF2-40B4-BE49-F238E27FC236}">
                <a16:creationId xmlns="" xmlns:a16="http://schemas.microsoft.com/office/drawing/2014/main" id="{DFD440E2-78CB-4705-9413-3EE4A73214F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Example(CO3) </a:t>
            </a:r>
          </a:p>
        </p:txBody>
      </p:sp>
      <p:pic>
        <p:nvPicPr>
          <p:cNvPr id="95238" name="Picture 2" descr="E:\NIET\Project\xLogo11.png.pagespeed.ic.pydHLuCQEZ.png">
            <a:extLst>
              <a:ext uri="{FF2B5EF4-FFF2-40B4-BE49-F238E27FC236}">
                <a16:creationId xmlns="" xmlns:a16="http://schemas.microsoft.com/office/drawing/2014/main" id="{DA8CD26F-B4AD-454C-A73C-8BB9D2652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9" name="Content Placeholder 2">
            <a:extLst>
              <a:ext uri="{FF2B5EF4-FFF2-40B4-BE49-F238E27FC236}">
                <a16:creationId xmlns="" xmlns:a16="http://schemas.microsoft.com/office/drawing/2014/main" id="{448F7454-98BD-4D66-B31D-B82DE7B0F619}"/>
              </a:ext>
            </a:extLst>
          </p:cNvPr>
          <p:cNvSpPr>
            <a:spLocks noGrp="1"/>
          </p:cNvSpPr>
          <p:nvPr>
            <p:ph idx="1"/>
          </p:nvPr>
        </p:nvSpPr>
        <p:spPr>
          <a:xfrm>
            <a:off x="533400" y="1143000"/>
            <a:ext cx="8229600" cy="4724400"/>
          </a:xfrm>
        </p:spPr>
        <p:txBody>
          <a:bodyPr/>
          <a:lstStyle/>
          <a:p>
            <a:pPr algn="just" eaLnBrk="1" hangingPunct="1">
              <a:buFont typeface="Arial" panose="020B0604020202020204" pitchFamily="34" charset="0"/>
              <a:buNone/>
            </a:pPr>
            <a:r>
              <a:rPr lang="en-US" altLang="en-US" sz="2200">
                <a:solidFill>
                  <a:srgbClr val="C00000"/>
                </a:solidFill>
              </a:rPr>
              <a:t>Question 1:- </a:t>
            </a:r>
          </a:p>
          <a:p>
            <a:pPr algn="just" eaLnBrk="1" hangingPunct="1">
              <a:buFont typeface="Arial" panose="020B0604020202020204" pitchFamily="34" charset="0"/>
              <a:buNone/>
            </a:pPr>
            <a:r>
              <a:rPr lang="en-US" altLang="en-US" sz="2400">
                <a:solidFill>
                  <a:srgbClr val="0070C0"/>
                </a:solidFill>
              </a:rPr>
              <a:t>Given a relation schema R = {A,B,C,D,E,F}and a set of functional dependencies F= </a:t>
            </a:r>
            <a:r>
              <a:rPr lang="pt-BR" altLang="en-US" sz="2400">
                <a:solidFill>
                  <a:srgbClr val="0070C0"/>
                </a:solidFill>
              </a:rPr>
              <a:t>{AB → C, C → A, BC → D, ACD → B, BE → C, EC → FA,CF → BD, D → E }</a:t>
            </a:r>
          </a:p>
          <a:p>
            <a:pPr algn="just" eaLnBrk="1" hangingPunct="1">
              <a:buFont typeface="Arial" panose="020B0604020202020204" pitchFamily="34" charset="0"/>
              <a:buNone/>
            </a:pPr>
            <a:r>
              <a:rPr lang="pt-BR" altLang="en-US" sz="2400">
                <a:solidFill>
                  <a:srgbClr val="0070C0"/>
                </a:solidFill>
              </a:rPr>
              <a:t>To find the minimal cover for above given FD’s.</a:t>
            </a:r>
          </a:p>
          <a:p>
            <a:pPr algn="just" eaLnBrk="1" hangingPunct="1">
              <a:buFont typeface="Arial" panose="020B0604020202020204" pitchFamily="34" charset="0"/>
              <a:buNone/>
            </a:pPr>
            <a:endParaRPr lang="pt-BR" altLang="en-US" sz="2400">
              <a:solidFill>
                <a:srgbClr val="0070C0"/>
              </a:solidFill>
            </a:endParaRPr>
          </a:p>
          <a:p>
            <a:pPr algn="just" eaLnBrk="1" hangingPunct="1">
              <a:buFont typeface="Arial" panose="020B0604020202020204" pitchFamily="34" charset="0"/>
              <a:buNone/>
            </a:pPr>
            <a:r>
              <a:rPr lang="en-US" altLang="en-US" sz="2200">
                <a:solidFill>
                  <a:srgbClr val="C00000"/>
                </a:solidFill>
              </a:rPr>
              <a:t>Question 2:- </a:t>
            </a:r>
          </a:p>
          <a:p>
            <a:pPr algn="just" eaLnBrk="1" hangingPunct="1">
              <a:buFont typeface="Arial" panose="020B0604020202020204" pitchFamily="34" charset="0"/>
              <a:buNone/>
            </a:pPr>
            <a:r>
              <a:rPr lang="en-US" altLang="en-US" sz="2400">
                <a:solidFill>
                  <a:srgbClr val="0070C0"/>
                </a:solidFill>
              </a:rPr>
              <a:t>Given a relation schema R = {A,B,C,D,E}and a set of functional dependencies F= </a:t>
            </a:r>
            <a:r>
              <a:rPr lang="pt-BR" altLang="en-US" sz="2400">
                <a:solidFill>
                  <a:srgbClr val="0070C0"/>
                </a:solidFill>
              </a:rPr>
              <a:t>{A → BC, CD → E,B → D, E → A }</a:t>
            </a:r>
          </a:p>
          <a:p>
            <a:pPr algn="just" eaLnBrk="1" hangingPunct="1">
              <a:buFont typeface="Arial" panose="020B0604020202020204" pitchFamily="34" charset="0"/>
              <a:buNone/>
            </a:pPr>
            <a:r>
              <a:rPr lang="pt-BR" altLang="en-US" sz="2400">
                <a:solidFill>
                  <a:srgbClr val="0070C0"/>
                </a:solidFill>
              </a:rPr>
              <a:t>To find the minimal cover for above given FD’s.</a:t>
            </a:r>
            <a:endParaRPr lang="en-US" altLang="en-US" sz="2400">
              <a:solidFill>
                <a:srgbClr val="0070C0"/>
              </a:solidFill>
            </a:endParaRPr>
          </a:p>
          <a:p>
            <a:pPr algn="just" eaLnBrk="1" hangingPunct="1">
              <a:buFont typeface="Arial" panose="020B0604020202020204" pitchFamily="34" charset="0"/>
              <a:buNone/>
            </a:pPr>
            <a:endParaRPr lang="en-US" altLang="en-US" sz="2400">
              <a:solidFill>
                <a:srgbClr val="0070C0"/>
              </a:solidFill>
            </a:endParaRPr>
          </a:p>
        </p:txBody>
      </p:sp>
      <p:pic>
        <p:nvPicPr>
          <p:cNvPr id="95240" name="Picture 7">
            <a:extLst>
              <a:ext uri="{FF2B5EF4-FFF2-40B4-BE49-F238E27FC236}">
                <a16:creationId xmlns="" xmlns:a16="http://schemas.microsoft.com/office/drawing/2014/main" id="{5ACEDA51-93E8-4143-84FB-2A4D01EC14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Content Placeholder 2">
            <a:extLst>
              <a:ext uri="{FF2B5EF4-FFF2-40B4-BE49-F238E27FC236}">
                <a16:creationId xmlns="" xmlns:a16="http://schemas.microsoft.com/office/drawing/2014/main" id="{37E60C77-89DB-40D6-878C-17583388CC1A}"/>
              </a:ext>
            </a:extLst>
          </p:cNvPr>
          <p:cNvSpPr>
            <a:spLocks noGrp="1"/>
          </p:cNvSpPr>
          <p:nvPr>
            <p:ph idx="1"/>
          </p:nvPr>
        </p:nvSpPr>
        <p:spPr/>
        <p:txBody>
          <a:bodyPr/>
          <a:lstStyle/>
          <a:p>
            <a:pPr algn="just" eaLnBrk="1" hangingPunct="1">
              <a:buFont typeface="Wingdings" panose="05000000000000000000" pitchFamily="2" charset="2"/>
              <a:buChar char="Ø"/>
            </a:pPr>
            <a:r>
              <a:rPr lang="en-US" altLang="en-US"/>
              <a:t>Equivalence set of FD</a:t>
            </a:r>
          </a:p>
          <a:p>
            <a:pPr algn="just" eaLnBrk="1" hangingPunct="1">
              <a:buFont typeface="Wingdings" panose="05000000000000000000" pitchFamily="2" charset="2"/>
              <a:buChar char="Ø"/>
            </a:pPr>
            <a:r>
              <a:rPr lang="en-US" altLang="en-US"/>
              <a:t>Minimal cover, Canonical cover  of FD </a:t>
            </a:r>
          </a:p>
        </p:txBody>
      </p:sp>
      <p:sp>
        <p:nvSpPr>
          <p:cNvPr id="4" name="Date Placeholder 3">
            <a:extLst>
              <a:ext uri="{FF2B5EF4-FFF2-40B4-BE49-F238E27FC236}">
                <a16:creationId xmlns="" xmlns:a16="http://schemas.microsoft.com/office/drawing/2014/main" id="{54C6C5F9-506A-4E80-86C8-3BDBEF55B9A5}"/>
              </a:ext>
            </a:extLst>
          </p:cNvPr>
          <p:cNvSpPr>
            <a:spLocks noGrp="1"/>
          </p:cNvSpPr>
          <p:nvPr>
            <p:ph type="dt" sz="quarter" idx="10"/>
          </p:nvPr>
        </p:nvSpPr>
        <p:spPr/>
        <p:txBody>
          <a:bodyPr/>
          <a:lstStyle/>
          <a:p>
            <a:pPr>
              <a:defRPr/>
            </a:pPr>
            <a:fld id="{07B3EF56-6A3B-44C3-938A-14683A1A44E7}" type="datetime1">
              <a:rPr lang="en-US" smtClean="0"/>
              <a:t>10/12/2023</a:t>
            </a:fld>
            <a:endParaRPr lang="en-US"/>
          </a:p>
        </p:txBody>
      </p:sp>
      <p:sp>
        <p:nvSpPr>
          <p:cNvPr id="5" name="Footer Placeholder 4">
            <a:extLst>
              <a:ext uri="{FF2B5EF4-FFF2-40B4-BE49-F238E27FC236}">
                <a16:creationId xmlns="" xmlns:a16="http://schemas.microsoft.com/office/drawing/2014/main" id="{CF594EA6-20A3-4C64-8EED-E24445AF4083}"/>
              </a:ext>
            </a:extLst>
          </p:cNvPr>
          <p:cNvSpPr>
            <a:spLocks noGrp="1"/>
          </p:cNvSpPr>
          <p:nvPr>
            <p:ph type="ftr" sz="quarter" idx="11"/>
          </p:nvPr>
        </p:nvSpPr>
        <p:spPr/>
        <p:txBody>
          <a:bodyPr/>
          <a:lstStyle/>
          <a:p>
            <a:pPr>
              <a:defRPr/>
            </a:pPr>
            <a:r>
              <a:rPr lang="en-IN" smtClean="0"/>
              <a:t>Sana Anjum      DBMS             Unit-3</a:t>
            </a:r>
            <a:endParaRPr lang="en-US"/>
          </a:p>
        </p:txBody>
      </p:sp>
      <p:sp>
        <p:nvSpPr>
          <p:cNvPr id="96261" name="Slide Number Placeholder 5">
            <a:extLst>
              <a:ext uri="{FF2B5EF4-FFF2-40B4-BE49-F238E27FC236}">
                <a16:creationId xmlns="" xmlns:a16="http://schemas.microsoft.com/office/drawing/2014/main" id="{A1FC22A0-F1D7-4DEB-AE59-829D12CF60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3702F6B-3F73-42FC-9004-2ECE53E7DD41}" type="slidenum">
              <a:rPr lang="en-US" altLang="en-US" sz="1200" smtClean="0">
                <a:solidFill>
                  <a:srgbClr val="898989"/>
                </a:solidFill>
              </a:rPr>
              <a:pPr>
                <a:spcBef>
                  <a:spcPct val="0"/>
                </a:spcBef>
                <a:buFontTx/>
                <a:buNone/>
              </a:pPr>
              <a:t>92</a:t>
            </a:fld>
            <a:endParaRPr lang="en-US" altLang="en-US" sz="1200">
              <a:solidFill>
                <a:srgbClr val="898989"/>
              </a:solidFill>
            </a:endParaRPr>
          </a:p>
        </p:txBody>
      </p:sp>
      <p:sp>
        <p:nvSpPr>
          <p:cNvPr id="7" name="Title 1">
            <a:extLst>
              <a:ext uri="{FF2B5EF4-FFF2-40B4-BE49-F238E27FC236}">
                <a16:creationId xmlns="" xmlns:a16="http://schemas.microsoft.com/office/drawing/2014/main" id="{4B9A0132-D868-4D3F-B6D0-B25F935DCA1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Recap</a:t>
            </a:r>
          </a:p>
        </p:txBody>
      </p:sp>
      <p:pic>
        <p:nvPicPr>
          <p:cNvPr id="96263" name="Picture 7">
            <a:extLst>
              <a:ext uri="{FF2B5EF4-FFF2-40B4-BE49-F238E27FC236}">
                <a16:creationId xmlns="" xmlns:a16="http://schemas.microsoft.com/office/drawing/2014/main" id="{EA6109C6-5BF2-4713-B603-1AEF6CFD5B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8878CA7-E002-4D55-9A9C-BEFE6D87247B}"/>
              </a:ext>
            </a:extLst>
          </p:cNvPr>
          <p:cNvSpPr>
            <a:spLocks noGrp="1"/>
          </p:cNvSpPr>
          <p:nvPr>
            <p:ph type="dt" sz="quarter" idx="10"/>
          </p:nvPr>
        </p:nvSpPr>
        <p:spPr/>
        <p:txBody>
          <a:bodyPr/>
          <a:lstStyle/>
          <a:p>
            <a:pPr>
              <a:defRPr/>
            </a:pPr>
            <a:fld id="{CAA6197A-487E-428E-A1EC-E336C50C1322}" type="datetime1">
              <a:rPr lang="en-US" smtClean="0"/>
              <a:t>10/12/2023</a:t>
            </a:fld>
            <a:endParaRPr lang="en-US"/>
          </a:p>
        </p:txBody>
      </p:sp>
      <p:sp>
        <p:nvSpPr>
          <p:cNvPr id="5" name="Footer Placeholder 4">
            <a:extLst>
              <a:ext uri="{FF2B5EF4-FFF2-40B4-BE49-F238E27FC236}">
                <a16:creationId xmlns="" xmlns:a16="http://schemas.microsoft.com/office/drawing/2014/main" id="{7CA91816-6586-4384-B592-3A065E4D6D21}"/>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97284" name="Slide Number Placeholder 5">
            <a:extLst>
              <a:ext uri="{FF2B5EF4-FFF2-40B4-BE49-F238E27FC236}">
                <a16:creationId xmlns="" xmlns:a16="http://schemas.microsoft.com/office/drawing/2014/main" id="{FACA8767-E038-44BE-8662-8396F8BD46B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B35206A-F2AF-46D2-9C23-B0754D1ED689}" type="slidenum">
              <a:rPr lang="en-US" altLang="en-US" sz="1200" smtClean="0">
                <a:solidFill>
                  <a:srgbClr val="898989"/>
                </a:solidFill>
              </a:rPr>
              <a:pPr>
                <a:spcBef>
                  <a:spcPct val="0"/>
                </a:spcBef>
                <a:buFontTx/>
                <a:buNone/>
              </a:pPr>
              <a:t>93</a:t>
            </a:fld>
            <a:endParaRPr lang="en-US" altLang="en-US" sz="1200">
              <a:solidFill>
                <a:srgbClr val="898989"/>
              </a:solidFill>
            </a:endParaRPr>
          </a:p>
        </p:txBody>
      </p:sp>
      <p:sp>
        <p:nvSpPr>
          <p:cNvPr id="7" name="Title 1">
            <a:extLst>
              <a:ext uri="{FF2B5EF4-FFF2-40B4-BE49-F238E27FC236}">
                <a16:creationId xmlns="" xmlns:a16="http://schemas.microsoft.com/office/drawing/2014/main" id="{215EEC3D-5ECD-4136-98BA-88C7471AFEE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rgbClr val="C00000"/>
                </a:solidFill>
                <a:effectLst>
                  <a:outerShdw blurRad="38100" dist="38100" dir="2700000" algn="tl">
                    <a:srgbClr val="000000">
                      <a:alpha val="43137"/>
                    </a:srgbClr>
                  </a:outerShdw>
                </a:effectLst>
              </a:rPr>
              <a:t>Topic 7 Objective</a:t>
            </a:r>
          </a:p>
        </p:txBody>
      </p:sp>
      <p:pic>
        <p:nvPicPr>
          <p:cNvPr id="97286" name="Picture 2" descr="E:\NIET\Project\xLogo11.png.pagespeed.ic.pydHLuCQEZ.png">
            <a:extLst>
              <a:ext uri="{FF2B5EF4-FFF2-40B4-BE49-F238E27FC236}">
                <a16:creationId xmlns="" xmlns:a16="http://schemas.microsoft.com/office/drawing/2014/main" id="{3E199C36-A183-42F1-9AC0-B292AA848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3" name="Content Placeholder 2">
            <a:extLst>
              <a:ext uri="{FF2B5EF4-FFF2-40B4-BE49-F238E27FC236}">
                <a16:creationId xmlns="" xmlns:a16="http://schemas.microsoft.com/office/drawing/2014/main" id="{E11CD937-B033-44F4-B036-2BCD7A1F8D59}"/>
              </a:ext>
            </a:extLst>
          </p:cNvPr>
          <p:cNvSpPr>
            <a:spLocks noGrp="1"/>
          </p:cNvSpPr>
          <p:nvPr>
            <p:ph idx="1"/>
          </p:nvPr>
        </p:nvSpPr>
        <p:spPr>
          <a:xfrm>
            <a:off x="533400" y="838200"/>
            <a:ext cx="8229600" cy="5334000"/>
          </a:xfrm>
        </p:spPr>
        <p:txBody>
          <a:bodyPr>
            <a:normAutofit lnSpcReduction="10000"/>
          </a:bodyPr>
          <a:lstStyle/>
          <a:p>
            <a:pPr algn="just" eaLnBrk="1" hangingPunct="1">
              <a:buFont typeface="Wingdings" pitchFamily="2" charset="2"/>
              <a:buChar char="v"/>
              <a:defRPr/>
            </a:pPr>
            <a:r>
              <a:rPr lang="en-US" altLang="en-US" sz="2400" dirty="0">
                <a:cs typeface="Times New Roman" pitchFamily="18" charset="0"/>
              </a:rPr>
              <a:t>Definition of Normalization and Normal form</a:t>
            </a:r>
          </a:p>
          <a:p>
            <a:pPr algn="just" eaLnBrk="1" hangingPunct="1">
              <a:buFont typeface="Wingdings" pitchFamily="2" charset="2"/>
              <a:buChar char="v"/>
              <a:defRPr/>
            </a:pPr>
            <a:r>
              <a:rPr lang="en-US" altLang="en-US" sz="2400" dirty="0">
                <a:cs typeface="Times New Roman" pitchFamily="18" charset="0"/>
              </a:rPr>
              <a:t>Need of normalization   </a:t>
            </a:r>
            <a:endParaRPr lang="en-US" sz="2400" dirty="0">
              <a:effectLst>
                <a:outerShdw blurRad="38100" dist="38100" dir="2700000" algn="tl">
                  <a:srgbClr val="000000">
                    <a:alpha val="43137"/>
                  </a:srgbClr>
                </a:outerShdw>
              </a:effectLst>
            </a:endParaRPr>
          </a:p>
          <a:p>
            <a:pPr eaLnBrk="1" hangingPunct="1">
              <a:buFont typeface="Wingdings" pitchFamily="2" charset="2"/>
              <a:buChar char="v"/>
              <a:defRPr/>
            </a:pPr>
            <a:r>
              <a:rPr lang="en-US" altLang="en-US" sz="2400" dirty="0">
                <a:cs typeface="Times New Roman" pitchFamily="18" charset="0"/>
              </a:rPr>
              <a:t>Practical Use of Normal Forms </a:t>
            </a:r>
          </a:p>
          <a:p>
            <a:pPr eaLnBrk="1" hangingPunct="1">
              <a:buFont typeface="Wingdings" pitchFamily="2" charset="2"/>
              <a:buChar char="v"/>
              <a:defRPr/>
            </a:pPr>
            <a:r>
              <a:rPr lang="en-US" sz="2400" dirty="0">
                <a:solidFill>
                  <a:srgbClr val="FF0000"/>
                </a:solidFill>
              </a:rPr>
              <a:t>Types of Normalization</a:t>
            </a:r>
          </a:p>
          <a:p>
            <a:pPr marL="457200" indent="-457200" eaLnBrk="1" hangingPunct="1">
              <a:buFont typeface="+mj-lt"/>
              <a:buAutoNum type="arabicPeriod"/>
              <a:defRPr/>
            </a:pPr>
            <a:r>
              <a:rPr lang="en-US" altLang="en-US" sz="2400" dirty="0">
                <a:cs typeface="Times New Roman" pitchFamily="18" charset="0"/>
              </a:rPr>
              <a:t>First Normal Form(INF)</a:t>
            </a:r>
          </a:p>
          <a:p>
            <a:pPr marL="457200" indent="-457200" eaLnBrk="1" hangingPunct="1">
              <a:buFont typeface="+mj-lt"/>
              <a:buAutoNum type="arabicPeriod"/>
              <a:defRPr/>
            </a:pPr>
            <a:r>
              <a:rPr lang="en-US" altLang="en-US" sz="2400" dirty="0">
                <a:cs typeface="Times New Roman" pitchFamily="18" charset="0"/>
              </a:rPr>
              <a:t>Second Normal Form (2NF)</a:t>
            </a:r>
          </a:p>
          <a:p>
            <a:pPr marL="457200" indent="-457200" eaLnBrk="1" hangingPunct="1">
              <a:buFont typeface="+mj-lt"/>
              <a:buAutoNum type="arabicPeriod"/>
              <a:defRPr/>
            </a:pPr>
            <a:r>
              <a:rPr lang="en-US" altLang="en-US" sz="2400" dirty="0">
                <a:cs typeface="Times New Roman" pitchFamily="18" charset="0"/>
              </a:rPr>
              <a:t>Third Normal Form (3NF)</a:t>
            </a:r>
          </a:p>
          <a:p>
            <a:pPr marL="457200" indent="-457200" eaLnBrk="1" hangingPunct="1">
              <a:buFont typeface="+mj-lt"/>
              <a:buAutoNum type="arabicPeriod"/>
              <a:defRPr/>
            </a:pPr>
            <a:r>
              <a:rPr lang="en-US" altLang="en-US" sz="2400" dirty="0">
                <a:cs typeface="Times New Roman" pitchFamily="18" charset="0"/>
              </a:rPr>
              <a:t>BCNF (Boyce </a:t>
            </a:r>
            <a:r>
              <a:rPr lang="en-US" altLang="en-US" sz="2400" dirty="0" err="1">
                <a:cs typeface="Times New Roman" pitchFamily="18" charset="0"/>
              </a:rPr>
              <a:t>Codd</a:t>
            </a:r>
            <a:r>
              <a:rPr lang="en-US" altLang="en-US" sz="2400" dirty="0">
                <a:cs typeface="Times New Roman" pitchFamily="18" charset="0"/>
              </a:rPr>
              <a:t> Normal Form) </a:t>
            </a:r>
          </a:p>
          <a:p>
            <a:pPr marL="457200" indent="-457200" eaLnBrk="1" hangingPunct="1">
              <a:buFont typeface="+mj-lt"/>
              <a:buAutoNum type="arabicPeriod"/>
              <a:defRPr/>
            </a:pPr>
            <a:r>
              <a:rPr lang="en-US" altLang="en-US" sz="2400" dirty="0">
                <a:cs typeface="Times New Roman" pitchFamily="18" charset="0"/>
              </a:rPr>
              <a:t>Fourth normal Form (4NF)</a:t>
            </a:r>
          </a:p>
          <a:p>
            <a:pPr marL="457200" indent="-457200" eaLnBrk="1" hangingPunct="1">
              <a:buFont typeface="+mj-lt"/>
              <a:buAutoNum type="arabicPeriod"/>
              <a:defRPr/>
            </a:pPr>
            <a:r>
              <a:rPr lang="en-US" altLang="en-US" sz="2400" dirty="0">
                <a:cs typeface="Times New Roman" pitchFamily="18" charset="0"/>
              </a:rPr>
              <a:t>Fifth Normal form (5NF)</a:t>
            </a:r>
          </a:p>
          <a:p>
            <a:pPr algn="just" eaLnBrk="1" hangingPunct="1">
              <a:buFont typeface="Arial" panose="020B0604020202020204" pitchFamily="34" charset="0"/>
              <a:buNone/>
              <a:defRPr/>
            </a:pPr>
            <a:endParaRPr lang="en-US" sz="2200" dirty="0">
              <a:solidFill>
                <a:srgbClr val="C00000"/>
              </a:solidFill>
            </a:endParaRPr>
          </a:p>
          <a:p>
            <a:pPr algn="just" eaLnBrk="1" hangingPunct="1">
              <a:buFont typeface="Arial" panose="020B0604020202020204" pitchFamily="34" charset="0"/>
              <a:buNone/>
              <a:defRPr/>
            </a:pPr>
            <a:endParaRPr lang="en-US" sz="2200" dirty="0">
              <a:solidFill>
                <a:srgbClr val="C00000"/>
              </a:solidFill>
            </a:endParaRPr>
          </a:p>
          <a:p>
            <a:pPr algn="just" eaLnBrk="1" hangingPunct="1">
              <a:buFont typeface="Arial" panose="020B0604020202020204" pitchFamily="34" charset="0"/>
              <a:buNone/>
              <a:defRPr/>
            </a:pPr>
            <a:r>
              <a:rPr lang="en-US" sz="2200" dirty="0">
                <a:solidFill>
                  <a:srgbClr val="C00000"/>
                </a:solidFill>
              </a:rPr>
              <a:t> </a:t>
            </a:r>
          </a:p>
        </p:txBody>
      </p:sp>
      <p:pic>
        <p:nvPicPr>
          <p:cNvPr id="97288" name="Picture 7">
            <a:extLst>
              <a:ext uri="{FF2B5EF4-FFF2-40B4-BE49-F238E27FC236}">
                <a16:creationId xmlns="" xmlns:a16="http://schemas.microsoft.com/office/drawing/2014/main" id="{2B8BBE02-E3B0-4B39-8D31-D9A26DE323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286A5D2C-93A8-4D4D-B087-B7D3A71A8013}"/>
              </a:ext>
            </a:extLst>
          </p:cNvPr>
          <p:cNvSpPr>
            <a:spLocks noGrp="1"/>
          </p:cNvSpPr>
          <p:nvPr>
            <p:ph type="dt" sz="quarter" idx="10"/>
          </p:nvPr>
        </p:nvSpPr>
        <p:spPr/>
        <p:txBody>
          <a:bodyPr/>
          <a:lstStyle/>
          <a:p>
            <a:pPr>
              <a:defRPr/>
            </a:pPr>
            <a:fld id="{7847FD20-E570-42EE-BBB5-A1797EDB983D}" type="datetime1">
              <a:rPr lang="en-US" smtClean="0"/>
              <a:t>10/12/2023</a:t>
            </a:fld>
            <a:endParaRPr lang="en-US"/>
          </a:p>
        </p:txBody>
      </p:sp>
      <p:sp>
        <p:nvSpPr>
          <p:cNvPr id="5" name="Footer Placeholder 4">
            <a:extLst>
              <a:ext uri="{FF2B5EF4-FFF2-40B4-BE49-F238E27FC236}">
                <a16:creationId xmlns="" xmlns:a16="http://schemas.microsoft.com/office/drawing/2014/main" id="{B4AA53C5-BB95-4C02-AD98-3D02FA42196E}"/>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98308" name="Slide Number Placeholder 5">
            <a:extLst>
              <a:ext uri="{FF2B5EF4-FFF2-40B4-BE49-F238E27FC236}">
                <a16:creationId xmlns="" xmlns:a16="http://schemas.microsoft.com/office/drawing/2014/main" id="{4F07AC6D-370C-4786-8CC0-77AF1262F9B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AE0C7D4-D294-4990-94E1-C5C574EC35F7}" type="slidenum">
              <a:rPr lang="en-US" altLang="en-US" sz="1200" smtClean="0">
                <a:solidFill>
                  <a:srgbClr val="898989"/>
                </a:solidFill>
              </a:rPr>
              <a:pPr>
                <a:spcBef>
                  <a:spcPct val="0"/>
                </a:spcBef>
                <a:buFontTx/>
                <a:buNone/>
              </a:pPr>
              <a:t>94</a:t>
            </a:fld>
            <a:endParaRPr lang="en-US" altLang="en-US" sz="1200">
              <a:solidFill>
                <a:srgbClr val="898989"/>
              </a:solidFill>
            </a:endParaRPr>
          </a:p>
        </p:txBody>
      </p:sp>
      <p:sp>
        <p:nvSpPr>
          <p:cNvPr id="7" name="Title 1">
            <a:extLst>
              <a:ext uri="{FF2B5EF4-FFF2-40B4-BE49-F238E27FC236}">
                <a16:creationId xmlns="" xmlns:a16="http://schemas.microsoft.com/office/drawing/2014/main" id="{60A57B53-4ADD-4716-8540-D61B00A385C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2800" b="1" dirty="0">
                <a:solidFill>
                  <a:srgbClr val="FF0000"/>
                </a:solidFill>
                <a:cs typeface="Times New Roman" pitchFamily="18" charset="0"/>
              </a:rPr>
              <a:t>Definition of Normalization and Normal form(CO3)   </a:t>
            </a:r>
            <a:endParaRPr lang="en-US" sz="2800" b="1" dirty="0">
              <a:solidFill>
                <a:srgbClr val="FF0000"/>
              </a:solidFill>
              <a:effectLst>
                <a:outerShdw blurRad="38100" dist="38100" dir="2700000" algn="tl">
                  <a:srgbClr val="000000">
                    <a:alpha val="43137"/>
                  </a:srgbClr>
                </a:outerShdw>
              </a:effectLst>
            </a:endParaRPr>
          </a:p>
        </p:txBody>
      </p:sp>
      <p:pic>
        <p:nvPicPr>
          <p:cNvPr id="98310" name="Picture 2" descr="E:\NIET\Project\xLogo11.png.pagespeed.ic.pydHLuCQEZ.png">
            <a:extLst>
              <a:ext uri="{FF2B5EF4-FFF2-40B4-BE49-F238E27FC236}">
                <a16:creationId xmlns="" xmlns:a16="http://schemas.microsoft.com/office/drawing/2014/main" id="{7C19F1FC-992C-48BB-94D3-EBDABD186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1" name="Content Placeholder 2">
            <a:extLst>
              <a:ext uri="{FF2B5EF4-FFF2-40B4-BE49-F238E27FC236}">
                <a16:creationId xmlns="" xmlns:a16="http://schemas.microsoft.com/office/drawing/2014/main" id="{3C3121F4-71D2-4C1C-90D8-76257E28B90C}"/>
              </a:ext>
            </a:extLst>
          </p:cNvPr>
          <p:cNvSpPr>
            <a:spLocks noGrp="1"/>
          </p:cNvSpPr>
          <p:nvPr>
            <p:ph idx="1"/>
          </p:nvPr>
        </p:nvSpPr>
        <p:spPr>
          <a:xfrm>
            <a:off x="533400" y="914400"/>
            <a:ext cx="8229600" cy="4953000"/>
          </a:xfrm>
        </p:spPr>
        <p:txBody>
          <a:bodyPr/>
          <a:lstStyle/>
          <a:p>
            <a:pPr marL="0" indent="0" algn="just">
              <a:buFont typeface="Wingdings" pitchFamily="2" charset="2"/>
              <a:buNone/>
              <a:defRPr/>
            </a:pPr>
            <a:r>
              <a:rPr lang="en-US" sz="2400" dirty="0">
                <a:solidFill>
                  <a:srgbClr val="FF0000"/>
                </a:solidFill>
              </a:rPr>
              <a:t>Definition :- </a:t>
            </a:r>
            <a:r>
              <a:rPr lang="en-US" sz="2400" dirty="0"/>
              <a:t>Normalization is a process of organization the data in database with ensuring well-formed.</a:t>
            </a:r>
          </a:p>
          <a:p>
            <a:pPr marL="0" indent="0" algn="just">
              <a:buFont typeface="Wingdings" pitchFamily="2" charset="2"/>
              <a:buNone/>
              <a:defRPr/>
            </a:pPr>
            <a:endParaRPr lang="en-US" sz="2400" dirty="0"/>
          </a:p>
          <a:p>
            <a:pPr marL="0" indent="0" algn="just">
              <a:buFont typeface="Wingdings" pitchFamily="2" charset="2"/>
              <a:buNone/>
              <a:defRPr/>
            </a:pPr>
            <a:r>
              <a:rPr lang="en-US" sz="2400" b="1" dirty="0">
                <a:solidFill>
                  <a:srgbClr val="FF0000"/>
                </a:solidFill>
              </a:rPr>
              <a:t>Or</a:t>
            </a:r>
          </a:p>
          <a:p>
            <a:pPr marL="0" indent="0" algn="just">
              <a:buFont typeface="Wingdings" pitchFamily="2" charset="2"/>
              <a:buNone/>
              <a:defRPr/>
            </a:pPr>
            <a:endParaRPr lang="en-US" sz="2400" dirty="0"/>
          </a:p>
          <a:p>
            <a:pPr marL="0" indent="0" algn="just">
              <a:buFont typeface="Wingdings" pitchFamily="2" charset="2"/>
              <a:buNone/>
              <a:defRPr/>
            </a:pPr>
            <a:r>
              <a:rPr lang="en-US" sz="2400" dirty="0"/>
              <a:t> </a:t>
            </a:r>
            <a:r>
              <a:rPr lang="en-US" altLang="en-US" sz="2400" dirty="0">
                <a:cs typeface="Times New Roman" pitchFamily="18" charset="0"/>
              </a:rPr>
              <a:t>The process of decomposing unsatisfactory "bad" relations by 	breaking up their attributes into smaller relations.</a:t>
            </a:r>
          </a:p>
          <a:p>
            <a:pPr algn="just" eaLnBrk="1" hangingPunct="1">
              <a:buFont typeface="Wingdings" pitchFamily="2" charset="2"/>
              <a:buNone/>
              <a:defRPr/>
            </a:pPr>
            <a:endParaRPr lang="en-US" altLang="en-US" sz="2000" dirty="0">
              <a:cs typeface="Times New Roman" pitchFamily="18" charset="0"/>
            </a:endParaRPr>
          </a:p>
          <a:p>
            <a:pPr algn="just" eaLnBrk="1" hangingPunct="1">
              <a:buFont typeface="Arial" panose="020B0604020202020204" pitchFamily="34" charset="0"/>
              <a:buNone/>
              <a:defRPr/>
            </a:pPr>
            <a:r>
              <a:rPr lang="en-US" altLang="en-US" sz="2400" b="1" dirty="0">
                <a:cs typeface="Times New Roman" pitchFamily="18" charset="0"/>
              </a:rPr>
              <a:t>	Normal form</a:t>
            </a:r>
            <a:r>
              <a:rPr lang="en-US" altLang="en-US" sz="2400" dirty="0">
                <a:cs typeface="Times New Roman" pitchFamily="18" charset="0"/>
              </a:rPr>
              <a:t>: Condition using keys and FDs of a relation to certify whether a relation schema is in a particular normal form</a:t>
            </a:r>
            <a:r>
              <a:rPr lang="en-US" altLang="en-US" sz="2000" dirty="0"/>
              <a:t> .</a:t>
            </a:r>
          </a:p>
          <a:p>
            <a:pPr marL="0" indent="0" algn="just">
              <a:buFont typeface="Wingdings" pitchFamily="2" charset="2"/>
              <a:buNone/>
              <a:defRPr/>
            </a:pPr>
            <a:endParaRPr lang="en-US" sz="2200" dirty="0"/>
          </a:p>
          <a:p>
            <a:pPr marL="0" indent="0" algn="just">
              <a:buFont typeface="Wingdings" pitchFamily="2" charset="2"/>
              <a:buNone/>
              <a:defRPr/>
            </a:pPr>
            <a:endParaRPr lang="en-US" sz="2200" dirty="0"/>
          </a:p>
        </p:txBody>
      </p:sp>
      <p:pic>
        <p:nvPicPr>
          <p:cNvPr id="98312" name="Picture 7">
            <a:extLst>
              <a:ext uri="{FF2B5EF4-FFF2-40B4-BE49-F238E27FC236}">
                <a16:creationId xmlns="" xmlns:a16="http://schemas.microsoft.com/office/drawing/2014/main" id="{49984E75-15BC-4960-A7C1-0D7246AC20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071">
                                            <p:txEl>
                                              <p:pRg st="0" end="0"/>
                                            </p:txEl>
                                          </p:spTgt>
                                        </p:tgtEl>
                                        <p:attrNameLst>
                                          <p:attrName>style.visibility</p:attrName>
                                        </p:attrNameLst>
                                      </p:cBhvr>
                                      <p:to>
                                        <p:strVal val="visible"/>
                                      </p:to>
                                    </p:set>
                                    <p:anim calcmode="lin" valueType="num">
                                      <p:cBhvr additive="base">
                                        <p:cTn id="7" dur="500" fill="hold"/>
                                        <p:tgtEl>
                                          <p:spTgt spid="880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8071">
                                            <p:txEl>
                                              <p:pRg st="2" end="2"/>
                                            </p:txEl>
                                          </p:spTgt>
                                        </p:tgtEl>
                                        <p:attrNameLst>
                                          <p:attrName>style.visibility</p:attrName>
                                        </p:attrNameLst>
                                      </p:cBhvr>
                                      <p:to>
                                        <p:strVal val="visible"/>
                                      </p:to>
                                    </p:set>
                                    <p:anim calcmode="lin" valueType="num">
                                      <p:cBhvr additive="base">
                                        <p:cTn id="13" dur="500" fill="hold"/>
                                        <p:tgtEl>
                                          <p:spTgt spid="880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7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8071">
                                            <p:txEl>
                                              <p:pRg st="4" end="4"/>
                                            </p:txEl>
                                          </p:spTgt>
                                        </p:tgtEl>
                                        <p:attrNameLst>
                                          <p:attrName>style.visibility</p:attrName>
                                        </p:attrNameLst>
                                      </p:cBhvr>
                                      <p:to>
                                        <p:strVal val="visible"/>
                                      </p:to>
                                    </p:set>
                                    <p:anim calcmode="lin" valueType="num">
                                      <p:cBhvr additive="base">
                                        <p:cTn id="17" dur="500" fill="hold"/>
                                        <p:tgtEl>
                                          <p:spTgt spid="8807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80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88071">
                                            <p:txEl>
                                              <p:pRg st="6" end="6"/>
                                            </p:txEl>
                                          </p:spTgt>
                                        </p:tgtEl>
                                        <p:attrNameLst>
                                          <p:attrName>style.visibility</p:attrName>
                                        </p:attrNameLst>
                                      </p:cBhvr>
                                      <p:to>
                                        <p:strVal val="visible"/>
                                      </p:to>
                                    </p:set>
                                    <p:anim calcmode="lin" valueType="num">
                                      <p:cBhvr additive="base">
                                        <p:cTn id="23" dur="500" fill="hold"/>
                                        <p:tgtEl>
                                          <p:spTgt spid="8807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80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0A977A0C-57EC-430F-87B4-AB2ECE1884A6}"/>
              </a:ext>
            </a:extLst>
          </p:cNvPr>
          <p:cNvSpPr>
            <a:spLocks noGrp="1"/>
          </p:cNvSpPr>
          <p:nvPr>
            <p:ph type="dt" sz="quarter" idx="10"/>
          </p:nvPr>
        </p:nvSpPr>
        <p:spPr/>
        <p:txBody>
          <a:bodyPr/>
          <a:lstStyle/>
          <a:p>
            <a:pPr>
              <a:defRPr/>
            </a:pPr>
            <a:fld id="{0FF2940A-E7A2-44F9-AEF5-ABBFEA5C9082}" type="datetime1">
              <a:rPr lang="en-US" smtClean="0"/>
              <a:t>10/12/2023</a:t>
            </a:fld>
            <a:endParaRPr lang="en-US"/>
          </a:p>
        </p:txBody>
      </p:sp>
      <p:sp>
        <p:nvSpPr>
          <p:cNvPr id="5" name="Footer Placeholder 4">
            <a:extLst>
              <a:ext uri="{FF2B5EF4-FFF2-40B4-BE49-F238E27FC236}">
                <a16:creationId xmlns="" xmlns:a16="http://schemas.microsoft.com/office/drawing/2014/main" id="{C04575AC-AC57-471B-B1F2-AFE970456E4D}"/>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99332" name="Slide Number Placeholder 5">
            <a:extLst>
              <a:ext uri="{FF2B5EF4-FFF2-40B4-BE49-F238E27FC236}">
                <a16:creationId xmlns="" xmlns:a16="http://schemas.microsoft.com/office/drawing/2014/main" id="{9989AD66-2533-419E-90E0-8987B253492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92AE60D-F70C-44EE-9AF8-1CDF6E8F420D}" type="slidenum">
              <a:rPr lang="en-US" altLang="en-US" sz="1200" smtClean="0">
                <a:solidFill>
                  <a:srgbClr val="898989"/>
                </a:solidFill>
              </a:rPr>
              <a:pPr>
                <a:spcBef>
                  <a:spcPct val="0"/>
                </a:spcBef>
                <a:buFontTx/>
                <a:buNone/>
              </a:pPr>
              <a:t>95</a:t>
            </a:fld>
            <a:endParaRPr lang="en-US" altLang="en-US" sz="1200">
              <a:solidFill>
                <a:srgbClr val="898989"/>
              </a:solidFill>
            </a:endParaRPr>
          </a:p>
        </p:txBody>
      </p:sp>
      <p:sp>
        <p:nvSpPr>
          <p:cNvPr id="7" name="Title 1">
            <a:extLst>
              <a:ext uri="{FF2B5EF4-FFF2-40B4-BE49-F238E27FC236}">
                <a16:creationId xmlns="" xmlns:a16="http://schemas.microsoft.com/office/drawing/2014/main" id="{FD54173B-D768-45E8-9457-37AF06108B5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a:solidFill>
                  <a:srgbClr val="FF0000"/>
                </a:solidFill>
                <a:cs typeface="Times New Roman" pitchFamily="18" charset="0"/>
              </a:rPr>
              <a:t>Need of Normalization(CO3) </a:t>
            </a:r>
            <a:endParaRPr lang="en-US" sz="3200" b="1" dirty="0">
              <a:solidFill>
                <a:srgbClr val="FF0000"/>
              </a:solidFill>
              <a:effectLst>
                <a:outerShdw blurRad="38100" dist="38100" dir="2700000" algn="tl">
                  <a:srgbClr val="000000">
                    <a:alpha val="43137"/>
                  </a:srgbClr>
                </a:outerShdw>
              </a:effectLst>
            </a:endParaRPr>
          </a:p>
        </p:txBody>
      </p:sp>
      <p:pic>
        <p:nvPicPr>
          <p:cNvPr id="99334" name="Picture 2" descr="E:\NIET\Project\xLogo11.png.pagespeed.ic.pydHLuCQEZ.png">
            <a:extLst>
              <a:ext uri="{FF2B5EF4-FFF2-40B4-BE49-F238E27FC236}">
                <a16:creationId xmlns="" xmlns:a16="http://schemas.microsoft.com/office/drawing/2014/main" id="{99C5EA9A-C2F5-4540-8DFF-40D22B5D5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1" name="Content Placeholder 2">
            <a:extLst>
              <a:ext uri="{FF2B5EF4-FFF2-40B4-BE49-F238E27FC236}">
                <a16:creationId xmlns="" xmlns:a16="http://schemas.microsoft.com/office/drawing/2014/main" id="{D167C6BF-4545-4189-9F59-F952013E9D90}"/>
              </a:ext>
            </a:extLst>
          </p:cNvPr>
          <p:cNvSpPr>
            <a:spLocks noGrp="1"/>
          </p:cNvSpPr>
          <p:nvPr>
            <p:ph idx="1"/>
          </p:nvPr>
        </p:nvSpPr>
        <p:spPr>
          <a:xfrm>
            <a:off x="533400" y="1143000"/>
            <a:ext cx="8229600" cy="4724400"/>
          </a:xfrm>
        </p:spPr>
        <p:txBody>
          <a:bodyPr/>
          <a:lstStyle/>
          <a:p>
            <a:pPr marL="0" indent="0" algn="just">
              <a:buFont typeface="Wingdings" pitchFamily="2" charset="2"/>
              <a:buNone/>
              <a:defRPr/>
            </a:pPr>
            <a:r>
              <a:rPr lang="en-US" sz="2300" dirty="0"/>
              <a:t>It is the process of analyzing the given relation schemas based on the FD’s and primary key to achieve the desirable properties are :-</a:t>
            </a:r>
          </a:p>
          <a:p>
            <a:pPr marL="0" indent="0" algn="just">
              <a:buFont typeface="Wingdings" pitchFamily="2" charset="2"/>
              <a:buNone/>
              <a:defRPr/>
            </a:pPr>
            <a:endParaRPr lang="en-US" sz="2300" dirty="0"/>
          </a:p>
          <a:p>
            <a:pPr marL="514350" indent="-514350" algn="just">
              <a:buFont typeface="+mj-lt"/>
              <a:buAutoNum type="romanUcPeriod"/>
              <a:defRPr/>
            </a:pPr>
            <a:r>
              <a:rPr lang="en-US" sz="2400" dirty="0"/>
              <a:t>Minimizing redundancy </a:t>
            </a:r>
          </a:p>
          <a:p>
            <a:pPr marL="514350" indent="-514350" algn="just">
              <a:buFont typeface="+mj-lt"/>
              <a:buAutoNum type="romanUcPeriod"/>
              <a:defRPr/>
            </a:pPr>
            <a:r>
              <a:rPr lang="en-US" sz="2400" dirty="0"/>
              <a:t>Eliminates the anomalies(for insuring the integrity and consistency of the data).</a:t>
            </a:r>
          </a:p>
          <a:p>
            <a:pPr marL="514350" indent="-514350" algn="just">
              <a:buFont typeface="+mj-lt"/>
              <a:buAutoNum type="romanUcPeriod"/>
              <a:defRPr/>
            </a:pPr>
            <a:r>
              <a:rPr lang="en-US" sz="2400" dirty="0"/>
              <a:t>Ensuring data dependencies make sense i.e. data is logically stored (all prime attribute in a relation )</a:t>
            </a:r>
          </a:p>
          <a:p>
            <a:pPr marL="514350" indent="-514350" algn="just" eaLnBrk="1" hangingPunct="1">
              <a:buFont typeface="+mj-lt"/>
              <a:buAutoNum type="romanUcPeriod"/>
              <a:defRPr/>
            </a:pPr>
            <a:r>
              <a:rPr lang="en-US" sz="2400" dirty="0"/>
              <a:t>Dependent on the primary key (Normalization generally involving splitting existing table into multiple ones).</a:t>
            </a:r>
            <a:endParaRPr lang="en-US" sz="2200" dirty="0"/>
          </a:p>
        </p:txBody>
      </p:sp>
      <p:pic>
        <p:nvPicPr>
          <p:cNvPr id="99336" name="Picture 7">
            <a:extLst>
              <a:ext uri="{FF2B5EF4-FFF2-40B4-BE49-F238E27FC236}">
                <a16:creationId xmlns="" xmlns:a16="http://schemas.microsoft.com/office/drawing/2014/main" id="{50596E65-24B8-4A14-B9F5-983E1582A4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071">
                                            <p:txEl>
                                              <p:pRg st="0" end="0"/>
                                            </p:txEl>
                                          </p:spTgt>
                                        </p:tgtEl>
                                        <p:attrNameLst>
                                          <p:attrName>style.visibility</p:attrName>
                                        </p:attrNameLst>
                                      </p:cBhvr>
                                      <p:to>
                                        <p:strVal val="visible"/>
                                      </p:to>
                                    </p:set>
                                    <p:anim calcmode="lin" valueType="num">
                                      <p:cBhvr additive="base">
                                        <p:cTn id="7" dur="500" fill="hold"/>
                                        <p:tgtEl>
                                          <p:spTgt spid="880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8071">
                                            <p:txEl>
                                              <p:pRg st="2" end="2"/>
                                            </p:txEl>
                                          </p:spTgt>
                                        </p:tgtEl>
                                        <p:attrNameLst>
                                          <p:attrName>style.visibility</p:attrName>
                                        </p:attrNameLst>
                                      </p:cBhvr>
                                      <p:to>
                                        <p:strVal val="visible"/>
                                      </p:to>
                                    </p:set>
                                    <p:anim calcmode="lin" valueType="num">
                                      <p:cBhvr additive="base">
                                        <p:cTn id="13" dur="500" fill="hold"/>
                                        <p:tgtEl>
                                          <p:spTgt spid="880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8071">
                                            <p:txEl>
                                              <p:pRg st="3" end="3"/>
                                            </p:txEl>
                                          </p:spTgt>
                                        </p:tgtEl>
                                        <p:attrNameLst>
                                          <p:attrName>style.visibility</p:attrName>
                                        </p:attrNameLst>
                                      </p:cBhvr>
                                      <p:to>
                                        <p:strVal val="visible"/>
                                      </p:to>
                                    </p:set>
                                    <p:anim calcmode="lin" valueType="num">
                                      <p:cBhvr additive="base">
                                        <p:cTn id="19" dur="500" fill="hold"/>
                                        <p:tgtEl>
                                          <p:spTgt spid="880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8071">
                                            <p:txEl>
                                              <p:pRg st="4" end="4"/>
                                            </p:txEl>
                                          </p:spTgt>
                                        </p:tgtEl>
                                        <p:attrNameLst>
                                          <p:attrName>style.visibility</p:attrName>
                                        </p:attrNameLst>
                                      </p:cBhvr>
                                      <p:to>
                                        <p:strVal val="visible"/>
                                      </p:to>
                                    </p:set>
                                    <p:anim calcmode="lin" valueType="num">
                                      <p:cBhvr additive="base">
                                        <p:cTn id="25" dur="500" fill="hold"/>
                                        <p:tgtEl>
                                          <p:spTgt spid="880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80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8071">
                                            <p:txEl>
                                              <p:pRg st="5" end="5"/>
                                            </p:txEl>
                                          </p:spTgt>
                                        </p:tgtEl>
                                        <p:attrNameLst>
                                          <p:attrName>style.visibility</p:attrName>
                                        </p:attrNameLst>
                                      </p:cBhvr>
                                      <p:to>
                                        <p:strVal val="visible"/>
                                      </p:to>
                                    </p:set>
                                    <p:anim calcmode="lin" valueType="num">
                                      <p:cBhvr additive="base">
                                        <p:cTn id="31" dur="500" fill="hold"/>
                                        <p:tgtEl>
                                          <p:spTgt spid="880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80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EDA0BE6D-BC43-4B6E-877A-2B003770A9A3}"/>
              </a:ext>
            </a:extLst>
          </p:cNvPr>
          <p:cNvSpPr>
            <a:spLocks noGrp="1"/>
          </p:cNvSpPr>
          <p:nvPr>
            <p:ph type="dt" sz="quarter" idx="10"/>
          </p:nvPr>
        </p:nvSpPr>
        <p:spPr/>
        <p:txBody>
          <a:bodyPr/>
          <a:lstStyle/>
          <a:p>
            <a:pPr>
              <a:defRPr/>
            </a:pPr>
            <a:fld id="{FD72C60F-5F43-4434-8562-3A34375DB5F9}" type="datetime1">
              <a:rPr lang="en-US" smtClean="0"/>
              <a:t>10/12/2023</a:t>
            </a:fld>
            <a:endParaRPr lang="en-US"/>
          </a:p>
        </p:txBody>
      </p:sp>
      <p:sp>
        <p:nvSpPr>
          <p:cNvPr id="5" name="Footer Placeholder 4">
            <a:extLst>
              <a:ext uri="{FF2B5EF4-FFF2-40B4-BE49-F238E27FC236}">
                <a16:creationId xmlns="" xmlns:a16="http://schemas.microsoft.com/office/drawing/2014/main" id="{23941BD8-5631-437C-B3DB-B7ADA6B70376}"/>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00356" name="Slide Number Placeholder 5">
            <a:extLst>
              <a:ext uri="{FF2B5EF4-FFF2-40B4-BE49-F238E27FC236}">
                <a16:creationId xmlns="" xmlns:a16="http://schemas.microsoft.com/office/drawing/2014/main" id="{701E12A6-977A-4721-AE0E-749AFB6CC00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B462403-E068-467D-BC12-72C70F2989A6}" type="slidenum">
              <a:rPr lang="en-US" altLang="en-US" sz="1200" smtClean="0">
                <a:solidFill>
                  <a:srgbClr val="898989"/>
                </a:solidFill>
              </a:rPr>
              <a:pPr>
                <a:spcBef>
                  <a:spcPct val="0"/>
                </a:spcBef>
                <a:buFontTx/>
                <a:buNone/>
              </a:pPr>
              <a:t>96</a:t>
            </a:fld>
            <a:endParaRPr lang="en-US" altLang="en-US" sz="1200">
              <a:solidFill>
                <a:srgbClr val="898989"/>
              </a:solidFill>
            </a:endParaRPr>
          </a:p>
        </p:txBody>
      </p:sp>
      <p:sp>
        <p:nvSpPr>
          <p:cNvPr id="7" name="Title 1">
            <a:extLst>
              <a:ext uri="{FF2B5EF4-FFF2-40B4-BE49-F238E27FC236}">
                <a16:creationId xmlns="" xmlns:a16="http://schemas.microsoft.com/office/drawing/2014/main" id="{2F5782DA-F6BC-42D7-B0DE-0619C24C330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altLang="en-US" sz="3200" b="1" dirty="0">
                <a:solidFill>
                  <a:srgbClr val="FF0000"/>
                </a:solidFill>
                <a:cs typeface="Times New Roman" pitchFamily="18" charset="0"/>
              </a:rPr>
              <a:t>Practical Use of Normal Forms(CO3)</a:t>
            </a:r>
            <a:endParaRPr lang="en-US" sz="3200" b="1" dirty="0">
              <a:solidFill>
                <a:srgbClr val="FF0000"/>
              </a:solidFill>
              <a:effectLst>
                <a:outerShdw blurRad="38100" dist="38100" dir="2700000" algn="tl">
                  <a:srgbClr val="000000">
                    <a:alpha val="43137"/>
                  </a:srgbClr>
                </a:outerShdw>
              </a:effectLst>
            </a:endParaRPr>
          </a:p>
        </p:txBody>
      </p:sp>
      <p:pic>
        <p:nvPicPr>
          <p:cNvPr id="100358" name="Picture 2" descr="E:\NIET\Project\xLogo11.png.pagespeed.ic.pydHLuCQEZ.png">
            <a:extLst>
              <a:ext uri="{FF2B5EF4-FFF2-40B4-BE49-F238E27FC236}">
                <a16:creationId xmlns="" xmlns:a16="http://schemas.microsoft.com/office/drawing/2014/main" id="{F81455B5-0444-4119-8BE9-27293B96C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1" name="Content Placeholder 2">
            <a:extLst>
              <a:ext uri="{FF2B5EF4-FFF2-40B4-BE49-F238E27FC236}">
                <a16:creationId xmlns="" xmlns:a16="http://schemas.microsoft.com/office/drawing/2014/main" id="{1F042120-E2AB-4714-AAFE-33090E212D36}"/>
              </a:ext>
            </a:extLst>
          </p:cNvPr>
          <p:cNvSpPr>
            <a:spLocks noGrp="1"/>
          </p:cNvSpPr>
          <p:nvPr>
            <p:ph idx="1"/>
          </p:nvPr>
        </p:nvSpPr>
        <p:spPr>
          <a:xfrm>
            <a:off x="533400" y="1143000"/>
            <a:ext cx="8229600" cy="5105400"/>
          </a:xfrm>
        </p:spPr>
        <p:txBody>
          <a:bodyPr>
            <a:normAutofit lnSpcReduction="10000"/>
          </a:bodyPr>
          <a:lstStyle/>
          <a:p>
            <a:pPr marL="457200" indent="-457200" algn="just" eaLnBrk="1" hangingPunct="1">
              <a:lnSpc>
                <a:spcPct val="90000"/>
              </a:lnSpc>
              <a:buFont typeface="+mj-lt"/>
              <a:buAutoNum type="arabicPeriod"/>
              <a:defRPr/>
            </a:pPr>
            <a:r>
              <a:rPr lang="en-US" altLang="en-US" sz="2400" b="1" dirty="0">
                <a:cs typeface="Times New Roman" pitchFamily="18" charset="0"/>
              </a:rPr>
              <a:t>Normalization</a:t>
            </a:r>
            <a:r>
              <a:rPr lang="en-US" altLang="en-US" sz="2400" dirty="0">
                <a:cs typeface="Times New Roman" pitchFamily="18" charset="0"/>
              </a:rPr>
              <a:t> is carried out in practice so that the resulting designs are of high quality and meet the desirable properties. </a:t>
            </a:r>
          </a:p>
          <a:p>
            <a:pPr marL="457200" indent="-457200" eaLnBrk="1" hangingPunct="1">
              <a:lnSpc>
                <a:spcPct val="90000"/>
              </a:lnSpc>
              <a:buFont typeface="+mj-lt"/>
              <a:buAutoNum type="arabicPeriod"/>
              <a:defRPr/>
            </a:pPr>
            <a:endParaRPr lang="en-US" altLang="en-US" sz="2400" dirty="0">
              <a:cs typeface="Times New Roman" pitchFamily="18" charset="0"/>
            </a:endParaRPr>
          </a:p>
          <a:p>
            <a:pPr marL="457200" indent="-457200" algn="just" eaLnBrk="1" hangingPunct="1">
              <a:lnSpc>
                <a:spcPct val="90000"/>
              </a:lnSpc>
              <a:buFont typeface="+mj-lt"/>
              <a:buAutoNum type="arabicPeriod"/>
              <a:defRPr/>
            </a:pPr>
            <a:r>
              <a:rPr lang="en-US" altLang="en-US" sz="2400" dirty="0">
                <a:cs typeface="Times New Roman" pitchFamily="18" charset="0"/>
              </a:rPr>
              <a:t>The practical utility of these normal forms becomes questionable when the constraints on which they are based are </a:t>
            </a:r>
            <a:r>
              <a:rPr lang="en-US" altLang="en-US" sz="2400" b="1" dirty="0">
                <a:cs typeface="Times New Roman" pitchFamily="18" charset="0"/>
              </a:rPr>
              <a:t>hard to understand</a:t>
            </a:r>
            <a:r>
              <a:rPr lang="en-US" altLang="en-US" sz="2400" dirty="0">
                <a:cs typeface="Times New Roman" pitchFamily="18" charset="0"/>
              </a:rPr>
              <a:t> or to </a:t>
            </a:r>
            <a:r>
              <a:rPr lang="en-US" altLang="en-US" sz="2400" b="1" dirty="0">
                <a:cs typeface="Times New Roman" pitchFamily="18" charset="0"/>
              </a:rPr>
              <a:t>detect.</a:t>
            </a:r>
          </a:p>
          <a:p>
            <a:pPr marL="457200" indent="-457200" eaLnBrk="1" hangingPunct="1">
              <a:lnSpc>
                <a:spcPct val="90000"/>
              </a:lnSpc>
              <a:buFont typeface="+mj-lt"/>
              <a:buAutoNum type="arabicPeriod"/>
              <a:defRPr/>
            </a:pPr>
            <a:endParaRPr lang="en-US" altLang="en-US" sz="2400" b="1" dirty="0">
              <a:cs typeface="Times New Roman" pitchFamily="18" charset="0"/>
            </a:endParaRPr>
          </a:p>
          <a:p>
            <a:pPr marL="457200" indent="-457200" algn="just" eaLnBrk="1" hangingPunct="1">
              <a:lnSpc>
                <a:spcPct val="90000"/>
              </a:lnSpc>
              <a:buFont typeface="+mj-lt"/>
              <a:buAutoNum type="arabicPeriod"/>
              <a:defRPr/>
            </a:pPr>
            <a:r>
              <a:rPr lang="en-US" altLang="en-US" sz="2400" dirty="0">
                <a:cs typeface="Times New Roman" pitchFamily="18" charset="0"/>
              </a:rPr>
              <a:t>The database designers </a:t>
            </a:r>
            <a:r>
              <a:rPr lang="en-US" altLang="en-US" sz="2400" b="1" i="1" dirty="0">
                <a:cs typeface="Times New Roman" pitchFamily="18" charset="0"/>
              </a:rPr>
              <a:t>need not</a:t>
            </a:r>
            <a:r>
              <a:rPr lang="en-US" altLang="en-US" sz="2400" dirty="0">
                <a:cs typeface="Times New Roman" pitchFamily="18" charset="0"/>
              </a:rPr>
              <a:t> normalize to the highest possible normal form. (usually up to 3NF, BCNF or 4NF).</a:t>
            </a:r>
          </a:p>
          <a:p>
            <a:pPr eaLnBrk="1" hangingPunct="1">
              <a:lnSpc>
                <a:spcPct val="90000"/>
              </a:lnSpc>
              <a:buFont typeface="Arial" panose="020B0604020202020204" pitchFamily="34" charset="0"/>
              <a:buNone/>
              <a:defRPr/>
            </a:pPr>
            <a:endParaRPr lang="en-US" altLang="en-US" sz="2400" dirty="0">
              <a:cs typeface="Times New Roman" pitchFamily="18" charset="0"/>
            </a:endParaRPr>
          </a:p>
          <a:p>
            <a:pPr algn="just" eaLnBrk="1" hangingPunct="1">
              <a:lnSpc>
                <a:spcPct val="90000"/>
              </a:lnSpc>
              <a:buFont typeface="Arial" panose="020B0604020202020204" pitchFamily="34" charset="0"/>
              <a:buNone/>
              <a:defRPr/>
            </a:pPr>
            <a:r>
              <a:rPr lang="en-US" altLang="en-US" sz="2400" b="1" dirty="0">
                <a:cs typeface="Times New Roman" pitchFamily="18" charset="0"/>
              </a:rPr>
              <a:t>	De normalization: </a:t>
            </a:r>
            <a:r>
              <a:rPr lang="en-US" altLang="en-US" sz="2400" dirty="0">
                <a:cs typeface="Times New Roman" pitchFamily="18" charset="0"/>
              </a:rPr>
              <a:t>the process of storing the join of higher normal form relations as a base relation—which is in a lower normal form</a:t>
            </a:r>
            <a:r>
              <a:rPr lang="en-US" altLang="en-US" sz="2400" b="1" dirty="0">
                <a:cs typeface="Times New Roman" pitchFamily="18" charset="0"/>
              </a:rPr>
              <a:t> </a:t>
            </a:r>
            <a:r>
              <a:rPr lang="en-US" altLang="en-US" sz="2400" dirty="0">
                <a:cs typeface="Times New Roman" pitchFamily="18" charset="0"/>
              </a:rPr>
              <a:t>  </a:t>
            </a:r>
            <a:r>
              <a:rPr lang="en-US" altLang="en-US" sz="2400" dirty="0"/>
              <a:t> </a:t>
            </a:r>
          </a:p>
          <a:p>
            <a:pPr algn="just" eaLnBrk="1" hangingPunct="1">
              <a:defRPr/>
            </a:pPr>
            <a:endParaRPr lang="en-US" sz="2200" dirty="0"/>
          </a:p>
        </p:txBody>
      </p:sp>
      <p:pic>
        <p:nvPicPr>
          <p:cNvPr id="100360" name="Picture 7">
            <a:extLst>
              <a:ext uri="{FF2B5EF4-FFF2-40B4-BE49-F238E27FC236}">
                <a16:creationId xmlns="" xmlns:a16="http://schemas.microsoft.com/office/drawing/2014/main" id="{C373EC3E-0C2D-491F-B084-45D9DFBC3A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3191">
                                            <p:txEl>
                                              <p:pRg st="0" end="0"/>
                                            </p:txEl>
                                          </p:spTgt>
                                        </p:tgtEl>
                                        <p:attrNameLst>
                                          <p:attrName>style.visibility</p:attrName>
                                        </p:attrNameLst>
                                      </p:cBhvr>
                                      <p:to>
                                        <p:strVal val="visible"/>
                                      </p:to>
                                    </p:set>
                                    <p:anim calcmode="lin" valueType="num">
                                      <p:cBhvr additive="base">
                                        <p:cTn id="7" dur="500" fill="hold"/>
                                        <p:tgtEl>
                                          <p:spTgt spid="931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3191">
                                            <p:txEl>
                                              <p:pRg st="2" end="2"/>
                                            </p:txEl>
                                          </p:spTgt>
                                        </p:tgtEl>
                                        <p:attrNameLst>
                                          <p:attrName>style.visibility</p:attrName>
                                        </p:attrNameLst>
                                      </p:cBhvr>
                                      <p:to>
                                        <p:strVal val="visible"/>
                                      </p:to>
                                    </p:set>
                                    <p:anim calcmode="lin" valueType="num">
                                      <p:cBhvr additive="base">
                                        <p:cTn id="13" dur="500" fill="hold"/>
                                        <p:tgtEl>
                                          <p:spTgt spid="931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31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3191">
                                            <p:txEl>
                                              <p:pRg st="4" end="4"/>
                                            </p:txEl>
                                          </p:spTgt>
                                        </p:tgtEl>
                                        <p:attrNameLst>
                                          <p:attrName>style.visibility</p:attrName>
                                        </p:attrNameLst>
                                      </p:cBhvr>
                                      <p:to>
                                        <p:strVal val="visible"/>
                                      </p:to>
                                    </p:set>
                                    <p:anim calcmode="lin" valueType="num">
                                      <p:cBhvr additive="base">
                                        <p:cTn id="19" dur="500" fill="hold"/>
                                        <p:tgtEl>
                                          <p:spTgt spid="9319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31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3191">
                                            <p:txEl>
                                              <p:pRg st="6" end="6"/>
                                            </p:txEl>
                                          </p:spTgt>
                                        </p:tgtEl>
                                        <p:attrNameLst>
                                          <p:attrName>style.visibility</p:attrName>
                                        </p:attrNameLst>
                                      </p:cBhvr>
                                      <p:to>
                                        <p:strVal val="visible"/>
                                      </p:to>
                                    </p:set>
                                    <p:anim calcmode="lin" valueType="num">
                                      <p:cBhvr additive="base">
                                        <p:cTn id="25" dur="500" fill="hold"/>
                                        <p:tgtEl>
                                          <p:spTgt spid="9319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31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3726A7A6-7655-4F55-8179-712B00174101}"/>
              </a:ext>
            </a:extLst>
          </p:cNvPr>
          <p:cNvSpPr>
            <a:spLocks noGrp="1"/>
          </p:cNvSpPr>
          <p:nvPr>
            <p:ph type="dt" sz="quarter" idx="10"/>
          </p:nvPr>
        </p:nvSpPr>
        <p:spPr/>
        <p:txBody>
          <a:bodyPr/>
          <a:lstStyle/>
          <a:p>
            <a:pPr>
              <a:defRPr/>
            </a:pPr>
            <a:fld id="{2AFFBACE-2422-49D5-AC12-C2F2AF9D6426}" type="datetime1">
              <a:rPr lang="en-US" smtClean="0"/>
              <a:t>10/12/2023</a:t>
            </a:fld>
            <a:endParaRPr lang="en-US"/>
          </a:p>
        </p:txBody>
      </p:sp>
      <p:sp>
        <p:nvSpPr>
          <p:cNvPr id="5" name="Footer Placeholder 4">
            <a:extLst>
              <a:ext uri="{FF2B5EF4-FFF2-40B4-BE49-F238E27FC236}">
                <a16:creationId xmlns="" xmlns:a16="http://schemas.microsoft.com/office/drawing/2014/main" id="{BA6BAC71-D199-4CB1-BAAC-D8272A7F0A42}"/>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01380" name="Slide Number Placeholder 5">
            <a:extLst>
              <a:ext uri="{FF2B5EF4-FFF2-40B4-BE49-F238E27FC236}">
                <a16:creationId xmlns="" xmlns:a16="http://schemas.microsoft.com/office/drawing/2014/main" id="{B2725112-4CF8-43FA-8009-0FA5DB5B73C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54F02A5-71F4-4659-818C-6959530BB1A9}" type="slidenum">
              <a:rPr lang="en-US" altLang="en-US" sz="1200" smtClean="0">
                <a:solidFill>
                  <a:srgbClr val="898989"/>
                </a:solidFill>
              </a:rPr>
              <a:pPr>
                <a:spcBef>
                  <a:spcPct val="0"/>
                </a:spcBef>
                <a:buFontTx/>
                <a:buNone/>
              </a:pPr>
              <a:t>97</a:t>
            </a:fld>
            <a:endParaRPr lang="en-US" altLang="en-US" sz="1200">
              <a:solidFill>
                <a:srgbClr val="898989"/>
              </a:solidFill>
            </a:endParaRPr>
          </a:p>
        </p:txBody>
      </p:sp>
      <p:sp>
        <p:nvSpPr>
          <p:cNvPr id="7" name="Title 1">
            <a:extLst>
              <a:ext uri="{FF2B5EF4-FFF2-40B4-BE49-F238E27FC236}">
                <a16:creationId xmlns="" xmlns:a16="http://schemas.microsoft.com/office/drawing/2014/main" id="{CB54AF1D-2B63-4F60-A097-BE5831A0F79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Content </a:t>
            </a:r>
          </a:p>
        </p:txBody>
      </p:sp>
      <p:pic>
        <p:nvPicPr>
          <p:cNvPr id="101382" name="Picture 2" descr="E:\NIET\Project\xLogo11.png.pagespeed.ic.pydHLuCQEZ.png">
            <a:extLst>
              <a:ext uri="{FF2B5EF4-FFF2-40B4-BE49-F238E27FC236}">
                <a16:creationId xmlns="" xmlns:a16="http://schemas.microsoft.com/office/drawing/2014/main" id="{DBF0148B-C4CC-4787-97EF-C3222ED12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3" name="Content Placeholder 2">
            <a:extLst>
              <a:ext uri="{FF2B5EF4-FFF2-40B4-BE49-F238E27FC236}">
                <a16:creationId xmlns="" xmlns:a16="http://schemas.microsoft.com/office/drawing/2014/main" id="{09C8670E-75D3-4B5D-94CF-5276F3BB95C0}"/>
              </a:ext>
            </a:extLst>
          </p:cNvPr>
          <p:cNvSpPr>
            <a:spLocks noGrp="1"/>
          </p:cNvSpPr>
          <p:nvPr>
            <p:ph idx="1"/>
          </p:nvPr>
        </p:nvSpPr>
        <p:spPr>
          <a:xfrm>
            <a:off x="533400" y="1143000"/>
            <a:ext cx="8229600" cy="4724400"/>
          </a:xfrm>
        </p:spPr>
        <p:txBody>
          <a:bodyPr/>
          <a:lstStyle/>
          <a:p>
            <a:pPr eaLnBrk="1" hangingPunct="1">
              <a:buFont typeface="Arial" panose="020B0604020202020204" pitchFamily="34" charset="0"/>
              <a:buNone/>
              <a:defRPr/>
            </a:pPr>
            <a:r>
              <a:rPr lang="en-US" sz="2200" dirty="0">
                <a:solidFill>
                  <a:srgbClr val="C00000"/>
                </a:solidFill>
              </a:rPr>
              <a:t>Normal form </a:t>
            </a:r>
          </a:p>
          <a:p>
            <a:pPr eaLnBrk="1" hangingPunct="1">
              <a:buFont typeface="Arial" panose="020B0604020202020204" pitchFamily="34" charset="0"/>
              <a:buNone/>
              <a:defRPr/>
            </a:pPr>
            <a:r>
              <a:rPr lang="en-US" sz="2200" dirty="0">
                <a:solidFill>
                  <a:srgbClr val="C00000"/>
                </a:solidFill>
              </a:rPr>
              <a:t>Types of Normalization</a:t>
            </a:r>
          </a:p>
          <a:p>
            <a:pPr marL="457200" indent="-457200" eaLnBrk="1" hangingPunct="1">
              <a:buFont typeface="+mj-lt"/>
              <a:buAutoNum type="arabicPeriod"/>
              <a:defRPr/>
            </a:pPr>
            <a:r>
              <a:rPr lang="en-US" altLang="en-US" sz="2200" dirty="0">
                <a:cs typeface="Times New Roman" pitchFamily="18" charset="0"/>
              </a:rPr>
              <a:t>First Normal Form(1NF)</a:t>
            </a:r>
          </a:p>
          <a:p>
            <a:pPr marL="457200" indent="-457200" eaLnBrk="1" hangingPunct="1">
              <a:buFont typeface="+mj-lt"/>
              <a:buAutoNum type="arabicPeriod"/>
              <a:defRPr/>
            </a:pPr>
            <a:r>
              <a:rPr lang="en-US" altLang="en-US" sz="2200" dirty="0">
                <a:cs typeface="Times New Roman" pitchFamily="18" charset="0"/>
              </a:rPr>
              <a:t>Second Normal Form (2NF)</a:t>
            </a:r>
          </a:p>
          <a:p>
            <a:pPr marL="457200" indent="-457200" eaLnBrk="1" hangingPunct="1">
              <a:buFont typeface="+mj-lt"/>
              <a:buAutoNum type="arabicPeriod"/>
              <a:defRPr/>
            </a:pPr>
            <a:r>
              <a:rPr lang="en-US" altLang="en-US" sz="2200" dirty="0">
                <a:cs typeface="Times New Roman" pitchFamily="18" charset="0"/>
              </a:rPr>
              <a:t>Third Normal Form (3NF)</a:t>
            </a:r>
          </a:p>
          <a:p>
            <a:pPr marL="457200" indent="-457200" eaLnBrk="1" hangingPunct="1">
              <a:buFont typeface="+mj-lt"/>
              <a:buAutoNum type="arabicPeriod"/>
              <a:defRPr/>
            </a:pPr>
            <a:r>
              <a:rPr lang="en-US" altLang="en-US" sz="2200" dirty="0">
                <a:cs typeface="Times New Roman" pitchFamily="18" charset="0"/>
              </a:rPr>
              <a:t>BCNF (Boyce </a:t>
            </a:r>
            <a:r>
              <a:rPr lang="en-US" altLang="en-US" sz="2200" dirty="0" err="1">
                <a:cs typeface="Times New Roman" pitchFamily="18" charset="0"/>
              </a:rPr>
              <a:t>Codd</a:t>
            </a:r>
            <a:r>
              <a:rPr lang="en-US" altLang="en-US" sz="2200" dirty="0">
                <a:cs typeface="Times New Roman" pitchFamily="18" charset="0"/>
              </a:rPr>
              <a:t> Normal Form)</a:t>
            </a:r>
          </a:p>
          <a:p>
            <a:pPr marL="457200" indent="-457200" eaLnBrk="1" hangingPunct="1">
              <a:buFont typeface="+mj-lt"/>
              <a:buAutoNum type="arabicPeriod"/>
              <a:defRPr/>
            </a:pPr>
            <a:r>
              <a:rPr lang="en-US" altLang="en-US" sz="2200" dirty="0">
                <a:cs typeface="Times New Roman" pitchFamily="18" charset="0"/>
              </a:rPr>
              <a:t>Fourth normal Form (4NF)</a:t>
            </a:r>
          </a:p>
          <a:p>
            <a:pPr marL="457200" indent="-457200" eaLnBrk="1" hangingPunct="1">
              <a:buFont typeface="+mj-lt"/>
              <a:buAutoNum type="arabicPeriod"/>
              <a:defRPr/>
            </a:pPr>
            <a:r>
              <a:rPr lang="en-US" altLang="en-US" sz="2200" dirty="0">
                <a:cs typeface="Times New Roman" pitchFamily="18" charset="0"/>
              </a:rPr>
              <a:t>Fifth Normal form (5NF)</a:t>
            </a:r>
          </a:p>
          <a:p>
            <a:pPr algn="just" eaLnBrk="1" hangingPunct="1">
              <a:buFont typeface="Arial" panose="020B0604020202020204" pitchFamily="34" charset="0"/>
              <a:buNone/>
              <a:defRPr/>
            </a:pPr>
            <a:endParaRPr lang="en-US" sz="2200" dirty="0">
              <a:solidFill>
                <a:srgbClr val="C00000"/>
              </a:solidFill>
            </a:endParaRPr>
          </a:p>
          <a:p>
            <a:pPr algn="just" eaLnBrk="1" hangingPunct="1">
              <a:buFont typeface="Arial" panose="020B0604020202020204" pitchFamily="34" charset="0"/>
              <a:buNone/>
              <a:defRPr/>
            </a:pPr>
            <a:endParaRPr lang="en-US" sz="2200" dirty="0">
              <a:solidFill>
                <a:srgbClr val="C00000"/>
              </a:solidFill>
            </a:endParaRPr>
          </a:p>
        </p:txBody>
      </p:sp>
      <p:pic>
        <p:nvPicPr>
          <p:cNvPr id="101384" name="Picture 7">
            <a:extLst>
              <a:ext uri="{FF2B5EF4-FFF2-40B4-BE49-F238E27FC236}">
                <a16:creationId xmlns="" xmlns:a16="http://schemas.microsoft.com/office/drawing/2014/main" id="{636A4484-0703-4261-8F24-33B0FF1B46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2FDF64B-3BA4-4E99-9B89-EB982E508E39}"/>
              </a:ext>
            </a:extLst>
          </p:cNvPr>
          <p:cNvSpPr>
            <a:spLocks noGrp="1"/>
          </p:cNvSpPr>
          <p:nvPr>
            <p:ph type="dt" sz="quarter" idx="10"/>
          </p:nvPr>
        </p:nvSpPr>
        <p:spPr/>
        <p:txBody>
          <a:bodyPr/>
          <a:lstStyle/>
          <a:p>
            <a:pPr>
              <a:defRPr/>
            </a:pPr>
            <a:fld id="{C2383733-CAAE-4351-8E8E-575DF1811ACE}" type="datetime1">
              <a:rPr lang="en-US" smtClean="0"/>
              <a:t>10/12/2023</a:t>
            </a:fld>
            <a:endParaRPr lang="en-US"/>
          </a:p>
        </p:txBody>
      </p:sp>
      <p:sp>
        <p:nvSpPr>
          <p:cNvPr id="5" name="Footer Placeholder 4">
            <a:extLst>
              <a:ext uri="{FF2B5EF4-FFF2-40B4-BE49-F238E27FC236}">
                <a16:creationId xmlns="" xmlns:a16="http://schemas.microsoft.com/office/drawing/2014/main" id="{AB2A8F3A-4428-4DD4-85D4-682E2B93FF77}"/>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02404" name="Slide Number Placeholder 5">
            <a:extLst>
              <a:ext uri="{FF2B5EF4-FFF2-40B4-BE49-F238E27FC236}">
                <a16:creationId xmlns="" xmlns:a16="http://schemas.microsoft.com/office/drawing/2014/main" id="{B0A962B8-A3AD-45A4-85C9-2F3034C5FA2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6B5089-2BC3-4EBC-A4ED-667AF7473ACD}" type="slidenum">
              <a:rPr lang="en-US" altLang="en-US" sz="1200" smtClean="0">
                <a:solidFill>
                  <a:srgbClr val="898989"/>
                </a:solidFill>
              </a:rPr>
              <a:pPr>
                <a:spcBef>
                  <a:spcPct val="0"/>
                </a:spcBef>
                <a:buFontTx/>
                <a:buNone/>
              </a:pPr>
              <a:t>98</a:t>
            </a:fld>
            <a:endParaRPr lang="en-US" altLang="en-US" sz="1200">
              <a:solidFill>
                <a:srgbClr val="898989"/>
              </a:solidFill>
            </a:endParaRPr>
          </a:p>
        </p:txBody>
      </p:sp>
      <p:sp>
        <p:nvSpPr>
          <p:cNvPr id="7" name="Title 1">
            <a:extLst>
              <a:ext uri="{FF2B5EF4-FFF2-40B4-BE49-F238E27FC236}">
                <a16:creationId xmlns="" xmlns:a16="http://schemas.microsoft.com/office/drawing/2014/main" id="{65BB0DF1-1522-42E8-B081-267EF6D38E7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effectLst>
                  <a:outerShdw blurRad="38100" dist="38100" dir="2700000" algn="tl">
                    <a:srgbClr val="000000">
                      <a:alpha val="43137"/>
                    </a:srgbClr>
                  </a:outerShdw>
                </a:effectLst>
              </a:rPr>
              <a:t>Procedure of Normalization(CO3)</a:t>
            </a:r>
          </a:p>
        </p:txBody>
      </p:sp>
      <p:pic>
        <p:nvPicPr>
          <p:cNvPr id="102406" name="Picture 2" descr="E:\NIET\Project\xLogo11.png.pagespeed.ic.pydHLuCQEZ.png">
            <a:extLst>
              <a:ext uri="{FF2B5EF4-FFF2-40B4-BE49-F238E27FC236}">
                <a16:creationId xmlns="" xmlns:a16="http://schemas.microsoft.com/office/drawing/2014/main" id="{56A688F8-13D1-4A4D-B498-9CBEAACEB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9" name="Content Placeholder 2">
            <a:extLst>
              <a:ext uri="{FF2B5EF4-FFF2-40B4-BE49-F238E27FC236}">
                <a16:creationId xmlns="" xmlns:a16="http://schemas.microsoft.com/office/drawing/2014/main" id="{69213B1A-EBAD-4E35-869D-C035911B5DD4}"/>
              </a:ext>
            </a:extLst>
          </p:cNvPr>
          <p:cNvSpPr>
            <a:spLocks noGrp="1"/>
          </p:cNvSpPr>
          <p:nvPr>
            <p:ph idx="1"/>
          </p:nvPr>
        </p:nvSpPr>
        <p:spPr>
          <a:xfrm>
            <a:off x="228600" y="838200"/>
            <a:ext cx="8534400" cy="5486400"/>
          </a:xfrm>
        </p:spPr>
        <p:txBody>
          <a:bodyPr/>
          <a:lstStyle/>
          <a:p>
            <a:pPr algn="just" eaLnBrk="1" hangingPunct="1">
              <a:buFont typeface="Arial" panose="020B0604020202020204" pitchFamily="34" charset="0"/>
              <a:buNone/>
            </a:pPr>
            <a:r>
              <a:rPr lang="en-US" altLang="en-US" sz="2200">
                <a:solidFill>
                  <a:srgbClr val="FF0000"/>
                </a:solidFill>
              </a:rPr>
              <a:t>In normalization we use the degree of the normal forms in a relation.</a:t>
            </a:r>
          </a:p>
          <a:p>
            <a:pPr algn="just" eaLnBrk="1" hangingPunct="1">
              <a:buFont typeface="Arial" panose="020B0604020202020204" pitchFamily="34" charset="0"/>
              <a:buNone/>
            </a:pPr>
            <a:r>
              <a:rPr lang="en-US" altLang="en-US" sz="2200"/>
              <a:t>The normal form of a relation refer highest normal form condition that it meets, and hence indicate the degree to which it has been normalized.</a:t>
            </a:r>
          </a:p>
          <a:p>
            <a:pPr algn="just">
              <a:buFont typeface="Wingdings" panose="05000000000000000000" pitchFamily="2" charset="2"/>
              <a:buChar char="v"/>
            </a:pPr>
            <a:r>
              <a:rPr lang="en-US" altLang="en-US" sz="2200"/>
              <a:t>The top-down process evaluates each relation against the criteria for normal forms and decomposing relations as necessary - </a:t>
            </a:r>
            <a:r>
              <a:rPr lang="en-US" altLang="en-US" sz="2200" i="1"/>
              <a:t>relational design by analysis. </a:t>
            </a:r>
          </a:p>
          <a:p>
            <a:pPr algn="just">
              <a:buFont typeface="Wingdings" panose="05000000000000000000" pitchFamily="2" charset="2"/>
              <a:buChar char="v"/>
            </a:pPr>
            <a:r>
              <a:rPr lang="en-US" altLang="en-US" sz="2200"/>
              <a:t>Codd proposed 3 normal forms - first, second, and third. A stronger definition of 3NF—called Boyce-Codd normal form (BCNF) - proposed by Boyce and Codd. </a:t>
            </a:r>
          </a:p>
          <a:p>
            <a:pPr algn="just">
              <a:buFont typeface="Wingdings" panose="05000000000000000000" pitchFamily="2" charset="2"/>
              <a:buChar char="v"/>
            </a:pPr>
            <a:r>
              <a:rPr lang="en-US" altLang="en-US" sz="2200"/>
              <a:t>All these normal forms are based on a single analytical tool: the functional dependencies among the attributes of a relation. </a:t>
            </a:r>
          </a:p>
          <a:p>
            <a:pPr algn="just">
              <a:buFont typeface="Arial" panose="020B0604020202020204" pitchFamily="34" charset="0"/>
              <a:buNone/>
            </a:pPr>
            <a:r>
              <a:rPr lang="en-US" altLang="en-US" sz="2200"/>
              <a:t>Later, a fourth normal form (4NF) and a fifth normal form (5NF) were proposed, based on the concepts of multivalued dependencies and join dependencies</a:t>
            </a:r>
          </a:p>
          <a:p>
            <a:pPr algn="just" eaLnBrk="1" hangingPunct="1">
              <a:buFont typeface="Arial" panose="020B0604020202020204" pitchFamily="34" charset="0"/>
              <a:buNone/>
            </a:pPr>
            <a:endParaRPr lang="en-US" altLang="en-US" sz="2200"/>
          </a:p>
        </p:txBody>
      </p:sp>
      <p:pic>
        <p:nvPicPr>
          <p:cNvPr id="102408" name="Picture 7">
            <a:extLst>
              <a:ext uri="{FF2B5EF4-FFF2-40B4-BE49-F238E27FC236}">
                <a16:creationId xmlns="" xmlns:a16="http://schemas.microsoft.com/office/drawing/2014/main" id="{0EF56DCD-E018-4EC3-BBCA-0A35CA348DE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5239">
                                            <p:txEl>
                                              <p:pRg st="0" end="0"/>
                                            </p:txEl>
                                          </p:spTgt>
                                        </p:tgtEl>
                                        <p:attrNameLst>
                                          <p:attrName>style.visibility</p:attrName>
                                        </p:attrNameLst>
                                      </p:cBhvr>
                                      <p:to>
                                        <p:strVal val="visible"/>
                                      </p:to>
                                    </p:set>
                                    <p:anim calcmode="lin" valueType="num">
                                      <p:cBhvr additive="base">
                                        <p:cTn id="7" dur="500" fill="hold"/>
                                        <p:tgtEl>
                                          <p:spTgt spid="952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5239">
                                            <p:txEl>
                                              <p:pRg st="1" end="1"/>
                                            </p:txEl>
                                          </p:spTgt>
                                        </p:tgtEl>
                                        <p:attrNameLst>
                                          <p:attrName>style.visibility</p:attrName>
                                        </p:attrNameLst>
                                      </p:cBhvr>
                                      <p:to>
                                        <p:strVal val="visible"/>
                                      </p:to>
                                    </p:set>
                                    <p:anim calcmode="lin" valueType="num">
                                      <p:cBhvr additive="base">
                                        <p:cTn id="11" dur="500" fill="hold"/>
                                        <p:tgtEl>
                                          <p:spTgt spid="952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52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95239">
                                            <p:txEl>
                                              <p:pRg st="2" end="2"/>
                                            </p:txEl>
                                          </p:spTgt>
                                        </p:tgtEl>
                                        <p:attrNameLst>
                                          <p:attrName>style.visibility</p:attrName>
                                        </p:attrNameLst>
                                      </p:cBhvr>
                                      <p:to>
                                        <p:strVal val="visible"/>
                                      </p:to>
                                    </p:set>
                                    <p:anim calcmode="lin" valueType="num">
                                      <p:cBhvr additive="base">
                                        <p:cTn id="17" dur="500" fill="hold"/>
                                        <p:tgtEl>
                                          <p:spTgt spid="952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52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95239">
                                            <p:txEl>
                                              <p:pRg st="3" end="3"/>
                                            </p:txEl>
                                          </p:spTgt>
                                        </p:tgtEl>
                                        <p:attrNameLst>
                                          <p:attrName>style.visibility</p:attrName>
                                        </p:attrNameLst>
                                      </p:cBhvr>
                                      <p:to>
                                        <p:strVal val="visible"/>
                                      </p:to>
                                    </p:set>
                                    <p:anim calcmode="lin" valueType="num">
                                      <p:cBhvr additive="base">
                                        <p:cTn id="23" dur="500" fill="hold"/>
                                        <p:tgtEl>
                                          <p:spTgt spid="952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52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95239">
                                            <p:txEl>
                                              <p:pRg st="4" end="4"/>
                                            </p:txEl>
                                          </p:spTgt>
                                        </p:tgtEl>
                                        <p:attrNameLst>
                                          <p:attrName>style.visibility</p:attrName>
                                        </p:attrNameLst>
                                      </p:cBhvr>
                                      <p:to>
                                        <p:strVal val="visible"/>
                                      </p:to>
                                    </p:set>
                                    <p:anim calcmode="lin" valueType="num">
                                      <p:cBhvr additive="base">
                                        <p:cTn id="29" dur="500" fill="hold"/>
                                        <p:tgtEl>
                                          <p:spTgt spid="9523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52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95239">
                                            <p:txEl>
                                              <p:pRg st="5" end="5"/>
                                            </p:txEl>
                                          </p:spTgt>
                                        </p:tgtEl>
                                        <p:attrNameLst>
                                          <p:attrName>style.visibility</p:attrName>
                                        </p:attrNameLst>
                                      </p:cBhvr>
                                      <p:to>
                                        <p:strVal val="visible"/>
                                      </p:to>
                                    </p:set>
                                    <p:anim calcmode="lin" valueType="num">
                                      <p:cBhvr additive="base">
                                        <p:cTn id="35" dur="500" fill="hold"/>
                                        <p:tgtEl>
                                          <p:spTgt spid="9523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52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36429393-B6C2-4600-B54C-1863E8BE5920}"/>
              </a:ext>
            </a:extLst>
          </p:cNvPr>
          <p:cNvSpPr>
            <a:spLocks noGrp="1"/>
          </p:cNvSpPr>
          <p:nvPr>
            <p:ph type="dt" sz="quarter" idx="10"/>
          </p:nvPr>
        </p:nvSpPr>
        <p:spPr/>
        <p:txBody>
          <a:bodyPr/>
          <a:lstStyle/>
          <a:p>
            <a:pPr>
              <a:defRPr/>
            </a:pPr>
            <a:fld id="{C96375FC-C430-4F3F-88CC-85D56B1FAC7E}" type="datetime1">
              <a:rPr lang="en-US" smtClean="0"/>
              <a:t>10/12/2023</a:t>
            </a:fld>
            <a:endParaRPr lang="en-US"/>
          </a:p>
        </p:txBody>
      </p:sp>
      <p:sp>
        <p:nvSpPr>
          <p:cNvPr id="5" name="Footer Placeholder 4">
            <a:extLst>
              <a:ext uri="{FF2B5EF4-FFF2-40B4-BE49-F238E27FC236}">
                <a16:creationId xmlns="" xmlns:a16="http://schemas.microsoft.com/office/drawing/2014/main" id="{BE84ADF5-57C1-46E2-961F-581BF234C096}"/>
              </a:ext>
            </a:extLst>
          </p:cNvPr>
          <p:cNvSpPr>
            <a:spLocks noGrp="1"/>
          </p:cNvSpPr>
          <p:nvPr>
            <p:ph type="ftr" sz="quarter" idx="11"/>
          </p:nvPr>
        </p:nvSpPr>
        <p:spPr>
          <a:xfrm>
            <a:off x="2743200" y="6356350"/>
            <a:ext cx="5029200" cy="365125"/>
          </a:xfrm>
        </p:spPr>
        <p:txBody>
          <a:bodyPr/>
          <a:lstStyle/>
          <a:p>
            <a:pPr>
              <a:defRPr/>
            </a:pPr>
            <a:r>
              <a:rPr lang="en-IN" smtClean="0"/>
              <a:t>Sana Anjum      DBMS             Unit-3</a:t>
            </a:r>
            <a:endParaRPr lang="en-US"/>
          </a:p>
        </p:txBody>
      </p:sp>
      <p:sp>
        <p:nvSpPr>
          <p:cNvPr id="104452" name="Slide Number Placeholder 5">
            <a:extLst>
              <a:ext uri="{FF2B5EF4-FFF2-40B4-BE49-F238E27FC236}">
                <a16:creationId xmlns="" xmlns:a16="http://schemas.microsoft.com/office/drawing/2014/main" id="{5DB0428F-78C7-48AF-B9BE-1529EE3A4F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032890F-2467-42C1-9D49-00FB6E6B5097}" type="slidenum">
              <a:rPr lang="en-US" altLang="en-US" sz="1200" smtClean="0">
                <a:solidFill>
                  <a:srgbClr val="898989"/>
                </a:solidFill>
              </a:rPr>
              <a:pPr>
                <a:spcBef>
                  <a:spcPct val="0"/>
                </a:spcBef>
                <a:buFontTx/>
                <a:buNone/>
              </a:pPr>
              <a:t>99</a:t>
            </a:fld>
            <a:endParaRPr lang="en-US" altLang="en-US" sz="1200">
              <a:solidFill>
                <a:srgbClr val="898989"/>
              </a:solidFill>
            </a:endParaRPr>
          </a:p>
        </p:txBody>
      </p:sp>
      <p:sp>
        <p:nvSpPr>
          <p:cNvPr id="7" name="Title 1">
            <a:extLst>
              <a:ext uri="{FF2B5EF4-FFF2-40B4-BE49-F238E27FC236}">
                <a16:creationId xmlns="" xmlns:a16="http://schemas.microsoft.com/office/drawing/2014/main" id="{FC217CC6-FA5D-410C-96E5-15281074887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effectLst>
                  <a:outerShdw blurRad="38100" dist="38100" dir="2700000" algn="tl">
                    <a:srgbClr val="000000">
                      <a:alpha val="43137"/>
                    </a:srgbClr>
                  </a:outerShdw>
                </a:effectLst>
              </a:rPr>
              <a:t>Procedure of Normalization(CO3)</a:t>
            </a:r>
          </a:p>
        </p:txBody>
      </p:sp>
      <p:pic>
        <p:nvPicPr>
          <p:cNvPr id="104454" name="Picture 2" descr="E:\NIET\Project\xLogo11.png.pagespeed.ic.pydHLuCQEZ.png">
            <a:extLst>
              <a:ext uri="{FF2B5EF4-FFF2-40B4-BE49-F238E27FC236}">
                <a16:creationId xmlns="" xmlns:a16="http://schemas.microsoft.com/office/drawing/2014/main" id="{A589C84B-DAF8-4177-8157-34B3559E4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1" name="Content Placeholder 2">
            <a:extLst>
              <a:ext uri="{FF2B5EF4-FFF2-40B4-BE49-F238E27FC236}">
                <a16:creationId xmlns="" xmlns:a16="http://schemas.microsoft.com/office/drawing/2014/main" id="{4D89FF31-6CF2-4AA0-A73B-747026EE9CD6}"/>
              </a:ext>
            </a:extLst>
          </p:cNvPr>
          <p:cNvSpPr>
            <a:spLocks noGrp="1"/>
          </p:cNvSpPr>
          <p:nvPr>
            <p:ph idx="1"/>
          </p:nvPr>
        </p:nvSpPr>
        <p:spPr>
          <a:xfrm>
            <a:off x="533400" y="914400"/>
            <a:ext cx="8229600" cy="4953000"/>
          </a:xfrm>
        </p:spPr>
        <p:txBody>
          <a:bodyPr/>
          <a:lstStyle/>
          <a:p>
            <a:pPr algn="just" eaLnBrk="1" hangingPunct="1">
              <a:buFont typeface="Arial" panose="020B0604020202020204" pitchFamily="34" charset="0"/>
              <a:buNone/>
              <a:defRPr/>
            </a:pPr>
            <a:r>
              <a:rPr lang="en-US" sz="2200" b="1" dirty="0"/>
              <a:t>	Design the good database relation also consider two other properties.</a:t>
            </a:r>
          </a:p>
          <a:p>
            <a:pPr marL="457200" indent="-457200" algn="just" eaLnBrk="1" hangingPunct="1">
              <a:buFont typeface="+mj-lt"/>
              <a:buAutoNum type="arabicPeriod"/>
              <a:defRPr/>
            </a:pPr>
            <a:r>
              <a:rPr lang="en-US" sz="2200" b="1" dirty="0"/>
              <a:t>Lossless join or additive join property </a:t>
            </a:r>
            <a:r>
              <a:rPr lang="en-US" sz="2200" dirty="0"/>
              <a:t>– which is guarantee that no spurious tuples are generated after the decomposition to the relation reconstructed.</a:t>
            </a:r>
          </a:p>
          <a:p>
            <a:pPr marL="457200" indent="-457200" algn="just" eaLnBrk="1" hangingPunct="1">
              <a:buFont typeface="+mj-lt"/>
              <a:buAutoNum type="arabicPeriod"/>
              <a:defRPr/>
            </a:pPr>
            <a:r>
              <a:rPr lang="en-US" sz="2200" b="1" dirty="0"/>
              <a:t>Dependency preservation property :- </a:t>
            </a:r>
            <a:r>
              <a:rPr lang="en-US" sz="2200" dirty="0"/>
              <a:t>it is ensure that each FD’s represented in some individual relation resulting after decomposition.</a:t>
            </a:r>
          </a:p>
          <a:p>
            <a:pPr marL="457200" indent="-457200" algn="just" eaLnBrk="1" hangingPunct="1">
              <a:buFont typeface="+mj-lt"/>
              <a:buAutoNum type="arabicPeriod"/>
              <a:defRPr/>
            </a:pPr>
            <a:endParaRPr lang="en-US" sz="2200" dirty="0"/>
          </a:p>
          <a:p>
            <a:pPr marL="457200" indent="-457200" algn="just" eaLnBrk="1" hangingPunct="1">
              <a:buFont typeface="+mj-lt"/>
              <a:buAutoNum type="arabicPeriod"/>
              <a:defRPr/>
            </a:pPr>
            <a:endParaRPr lang="en-US" sz="2200" dirty="0"/>
          </a:p>
          <a:p>
            <a:pPr marL="457200" indent="-457200" algn="just" eaLnBrk="1" hangingPunct="1">
              <a:buFont typeface="+mj-lt"/>
              <a:buAutoNum type="arabicPeriod"/>
              <a:defRPr/>
            </a:pPr>
            <a:endParaRPr lang="en-US" sz="2200" dirty="0"/>
          </a:p>
          <a:p>
            <a:pPr marL="457200" indent="-457200" algn="just" eaLnBrk="1" hangingPunct="1">
              <a:buFont typeface="Arial" panose="020B0604020202020204" pitchFamily="34" charset="0"/>
              <a:buNone/>
              <a:defRPr/>
            </a:pPr>
            <a:r>
              <a:rPr lang="en-US" sz="2200" b="1" dirty="0">
                <a:solidFill>
                  <a:srgbClr val="C00000"/>
                </a:solidFill>
              </a:rPr>
              <a:t>Note :- </a:t>
            </a:r>
            <a:r>
              <a:rPr lang="en-US" sz="2200" dirty="0">
                <a:solidFill>
                  <a:srgbClr val="0070C0"/>
                </a:solidFill>
              </a:rPr>
              <a:t>In practice INF,2NF and 3NF are enough for database normalization.</a:t>
            </a:r>
          </a:p>
        </p:txBody>
      </p:sp>
      <p:pic>
        <p:nvPicPr>
          <p:cNvPr id="104456" name="Picture 7">
            <a:extLst>
              <a:ext uri="{FF2B5EF4-FFF2-40B4-BE49-F238E27FC236}">
                <a16:creationId xmlns="" xmlns:a16="http://schemas.microsoft.com/office/drawing/2014/main" id="{4CC39E2E-352D-453E-89D7-E70A129C56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17118</TotalTime>
  <Words>8940</Words>
  <Application>Microsoft Office PowerPoint</Application>
  <PresentationFormat>On-screen Show (4:3)</PresentationFormat>
  <Paragraphs>1895</Paragraphs>
  <Slides>170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170</vt:i4>
      </vt:variant>
    </vt:vector>
  </HeadingPairs>
  <TitlesOfParts>
    <vt:vector size="176" baseType="lpstr">
      <vt:lpstr>Arial</vt:lpstr>
      <vt:lpstr>Calibri</vt:lpstr>
      <vt:lpstr>Google Sans</vt:lpstr>
      <vt:lpstr>Times New Roman</vt:lpstr>
      <vt:lpstr>Wingdings</vt:lpstr>
      <vt:lpstr>Office Theme</vt:lpstr>
      <vt:lpstr>Evaluation Scheme</vt:lpstr>
      <vt:lpstr>Syllabus</vt:lpstr>
      <vt:lpstr>Syllabus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End Semester Question Paper Template</vt:lpstr>
      <vt:lpstr>End Semester Question Paper Template</vt:lpstr>
      <vt:lpstr>End Semester Question Paper Template</vt:lpstr>
      <vt:lpstr>End Semester Question Paper Template</vt:lpstr>
      <vt:lpstr>End Semester Question Paper Template</vt:lpstr>
      <vt:lpstr>End Semester Question Paper Template</vt:lpstr>
      <vt:lpstr>End Semester Question Paper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Sana Anjum</cp:lastModifiedBy>
  <cp:revision>420</cp:revision>
  <dcterms:created xsi:type="dcterms:W3CDTF">2006-08-16T00:00:00Z</dcterms:created>
  <dcterms:modified xsi:type="dcterms:W3CDTF">2023-10-12T07:51:57Z</dcterms:modified>
</cp:coreProperties>
</file>