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handoutMasterIdLst>
    <p:handoutMasterId r:id="rId85"/>
  </p:handoutMasterIdLst>
  <p:sldIdLst>
    <p:sldId id="256" r:id="rId2"/>
    <p:sldId id="611" r:id="rId3"/>
    <p:sldId id="573" r:id="rId4"/>
    <p:sldId id="604" r:id="rId5"/>
    <p:sldId id="607" r:id="rId6"/>
    <p:sldId id="608" r:id="rId7"/>
    <p:sldId id="609" r:id="rId8"/>
    <p:sldId id="610" r:id="rId9"/>
    <p:sldId id="583" r:id="rId10"/>
    <p:sldId id="258" r:id="rId11"/>
    <p:sldId id="574" r:id="rId12"/>
    <p:sldId id="634" r:id="rId13"/>
    <p:sldId id="614" r:id="rId14"/>
    <p:sldId id="334" r:id="rId15"/>
    <p:sldId id="635" r:id="rId16"/>
    <p:sldId id="636" r:id="rId17"/>
    <p:sldId id="637" r:id="rId18"/>
    <p:sldId id="638" r:id="rId19"/>
    <p:sldId id="639" r:id="rId20"/>
    <p:sldId id="640" r:id="rId21"/>
    <p:sldId id="641" r:id="rId22"/>
    <p:sldId id="642" r:id="rId23"/>
    <p:sldId id="643" r:id="rId24"/>
    <p:sldId id="644" r:id="rId25"/>
    <p:sldId id="645" r:id="rId26"/>
    <p:sldId id="257" r:id="rId27"/>
    <p:sldId id="581" r:id="rId28"/>
    <p:sldId id="582" r:id="rId29"/>
    <p:sldId id="649" r:id="rId30"/>
    <p:sldId id="718" r:id="rId31"/>
    <p:sldId id="719" r:id="rId32"/>
    <p:sldId id="720" r:id="rId33"/>
    <p:sldId id="721" r:id="rId34"/>
    <p:sldId id="722" r:id="rId35"/>
    <p:sldId id="723" r:id="rId36"/>
    <p:sldId id="724" r:id="rId37"/>
    <p:sldId id="725" r:id="rId38"/>
    <p:sldId id="726" r:id="rId39"/>
    <p:sldId id="618" r:id="rId40"/>
    <p:sldId id="727" r:id="rId41"/>
    <p:sldId id="728" r:id="rId42"/>
    <p:sldId id="729" r:id="rId43"/>
    <p:sldId id="730" r:id="rId44"/>
    <p:sldId id="731" r:id="rId45"/>
    <p:sldId id="732" r:id="rId46"/>
    <p:sldId id="733" r:id="rId47"/>
    <p:sldId id="734" r:id="rId48"/>
    <p:sldId id="735" r:id="rId49"/>
    <p:sldId id="736" r:id="rId50"/>
    <p:sldId id="768" r:id="rId51"/>
    <p:sldId id="769" r:id="rId52"/>
    <p:sldId id="737" r:id="rId53"/>
    <p:sldId id="738" r:id="rId54"/>
    <p:sldId id="739" r:id="rId55"/>
    <p:sldId id="740" r:id="rId56"/>
    <p:sldId id="741" r:id="rId57"/>
    <p:sldId id="742" r:id="rId58"/>
    <p:sldId id="743" r:id="rId59"/>
    <p:sldId id="744" r:id="rId60"/>
    <p:sldId id="745" r:id="rId61"/>
    <p:sldId id="746" r:id="rId62"/>
    <p:sldId id="747" r:id="rId63"/>
    <p:sldId id="748" r:id="rId64"/>
    <p:sldId id="749" r:id="rId65"/>
    <p:sldId id="750" r:id="rId66"/>
    <p:sldId id="751" r:id="rId67"/>
    <p:sldId id="752" r:id="rId68"/>
    <p:sldId id="753" r:id="rId69"/>
    <p:sldId id="754" r:id="rId70"/>
    <p:sldId id="755" r:id="rId71"/>
    <p:sldId id="756" r:id="rId72"/>
    <p:sldId id="757" r:id="rId73"/>
    <p:sldId id="758" r:id="rId74"/>
    <p:sldId id="759" r:id="rId75"/>
    <p:sldId id="760" r:id="rId76"/>
    <p:sldId id="761" r:id="rId77"/>
    <p:sldId id="762" r:id="rId78"/>
    <p:sldId id="763" r:id="rId79"/>
    <p:sldId id="764" r:id="rId80"/>
    <p:sldId id="765" r:id="rId81"/>
    <p:sldId id="766" r:id="rId82"/>
    <p:sldId id="767"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C6ABA3-0D91-4748-97AE-3475790FD753}" v="7" dt="2023-08-14T08:01:45.249"/>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86496" autoAdjust="0"/>
  </p:normalViewPr>
  <p:slideViewPr>
    <p:cSldViewPr>
      <p:cViewPr>
        <p:scale>
          <a:sx n="63" d="100"/>
          <a:sy n="63" d="100"/>
        </p:scale>
        <p:origin x="720" y="5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NEETA SINGH" userId="ba487e41d220043c" providerId="LiveId" clId="{BBC6ABA3-0D91-4748-97AE-3475790FD753}"/>
    <pc:docChg chg="undo redo custSel addSld delSld modSld">
      <pc:chgData name="MADNEETA SINGH" userId="ba487e41d220043c" providerId="LiveId" clId="{BBC6ABA3-0D91-4748-97AE-3475790FD753}" dt="2023-08-25T07:55:22.735" v="559" actId="20577"/>
      <pc:docMkLst>
        <pc:docMk/>
      </pc:docMkLst>
      <pc:sldChg chg="modSp mod">
        <pc:chgData name="MADNEETA SINGH" userId="ba487e41d220043c" providerId="LiveId" clId="{BBC6ABA3-0D91-4748-97AE-3475790FD753}" dt="2023-08-14T08:05:13.129" v="237" actId="207"/>
        <pc:sldMkLst>
          <pc:docMk/>
          <pc:sldMk cId="4201566716" sldId="725"/>
        </pc:sldMkLst>
        <pc:spChg chg="mod">
          <ac:chgData name="MADNEETA SINGH" userId="ba487e41d220043c" providerId="LiveId" clId="{BBC6ABA3-0D91-4748-97AE-3475790FD753}" dt="2023-08-14T08:05:13.129" v="237" actId="207"/>
          <ac:spMkLst>
            <pc:docMk/>
            <pc:sldMk cId="4201566716" sldId="725"/>
            <ac:spMk id="3" creationId="{00000000-0000-0000-0000-000000000000}"/>
          </ac:spMkLst>
        </pc:spChg>
      </pc:sldChg>
      <pc:sldChg chg="addSp delSp modSp mod">
        <pc:chgData name="MADNEETA SINGH" userId="ba487e41d220043c" providerId="LiveId" clId="{BBC6ABA3-0D91-4748-97AE-3475790FD753}" dt="2023-08-18T05:17:27.790" v="404" actId="14100"/>
        <pc:sldMkLst>
          <pc:docMk/>
          <pc:sldMk cId="3516791678" sldId="734"/>
        </pc:sldMkLst>
        <pc:spChg chg="mod">
          <ac:chgData name="MADNEETA SINGH" userId="ba487e41d220043c" providerId="LiveId" clId="{BBC6ABA3-0D91-4748-97AE-3475790FD753}" dt="2023-08-14T08:02:02.026" v="84" actId="20577"/>
          <ac:spMkLst>
            <pc:docMk/>
            <pc:sldMk cId="3516791678" sldId="734"/>
            <ac:spMk id="8" creationId="{0AB1849F-ABFE-4E45-96A4-8F1F4B046B06}"/>
          </ac:spMkLst>
        </pc:spChg>
        <pc:picChg chg="add del mod">
          <ac:chgData name="MADNEETA SINGH" userId="ba487e41d220043c" providerId="LiveId" clId="{BBC6ABA3-0D91-4748-97AE-3475790FD753}" dt="2023-08-14T08:01:38.259" v="67" actId="478"/>
          <ac:picMkLst>
            <pc:docMk/>
            <pc:sldMk cId="3516791678" sldId="734"/>
            <ac:picMk id="3" creationId="{00000000-0000-0000-0000-000000000000}"/>
          </ac:picMkLst>
        </pc:picChg>
        <pc:picChg chg="add del mod modCrop">
          <ac:chgData name="MADNEETA SINGH" userId="ba487e41d220043c" providerId="LiveId" clId="{BBC6ABA3-0D91-4748-97AE-3475790FD753}" dt="2023-08-18T05:17:27.790" v="404" actId="14100"/>
          <ac:picMkLst>
            <pc:docMk/>
            <pc:sldMk cId="3516791678" sldId="734"/>
            <ac:picMk id="9" creationId="{4045E1C4-F007-AC1F-9EAE-BE03B2DBFECF}"/>
          </ac:picMkLst>
        </pc:picChg>
        <pc:picChg chg="add del mod modCrop">
          <ac:chgData name="MADNEETA SINGH" userId="ba487e41d220043c" providerId="LiveId" clId="{BBC6ABA3-0D91-4748-97AE-3475790FD753}" dt="2023-08-14T08:01:45.249" v="79" actId="931"/>
          <ac:picMkLst>
            <pc:docMk/>
            <pc:sldMk cId="3516791678" sldId="734"/>
            <ac:picMk id="11" creationId="{221946D6-B793-EBA1-FA63-04EC65694ACF}"/>
          </ac:picMkLst>
        </pc:picChg>
      </pc:sldChg>
      <pc:sldChg chg="modSp mod">
        <pc:chgData name="MADNEETA SINGH" userId="ba487e41d220043c" providerId="LiveId" clId="{BBC6ABA3-0D91-4748-97AE-3475790FD753}" dt="2023-08-16T07:02:27.782" v="302" actId="20577"/>
        <pc:sldMkLst>
          <pc:docMk/>
          <pc:sldMk cId="4275474467" sldId="739"/>
        </pc:sldMkLst>
        <pc:spChg chg="mod">
          <ac:chgData name="MADNEETA SINGH" userId="ba487e41d220043c" providerId="LiveId" clId="{BBC6ABA3-0D91-4748-97AE-3475790FD753}" dt="2023-08-16T07:02:27.782" v="302" actId="20577"/>
          <ac:spMkLst>
            <pc:docMk/>
            <pc:sldMk cId="4275474467" sldId="739"/>
            <ac:spMk id="3" creationId="{00000000-0000-0000-0000-000000000000}"/>
          </ac:spMkLst>
        </pc:spChg>
      </pc:sldChg>
      <pc:sldChg chg="modSp mod">
        <pc:chgData name="MADNEETA SINGH" userId="ba487e41d220043c" providerId="LiveId" clId="{BBC6ABA3-0D91-4748-97AE-3475790FD753}" dt="2023-08-16T07:02:52.570" v="303" actId="20577"/>
        <pc:sldMkLst>
          <pc:docMk/>
          <pc:sldMk cId="3154832318" sldId="740"/>
        </pc:sldMkLst>
        <pc:spChg chg="mod">
          <ac:chgData name="MADNEETA SINGH" userId="ba487e41d220043c" providerId="LiveId" clId="{BBC6ABA3-0D91-4748-97AE-3475790FD753}" dt="2023-08-16T07:02:52.570" v="303" actId="20577"/>
          <ac:spMkLst>
            <pc:docMk/>
            <pc:sldMk cId="3154832318" sldId="740"/>
            <ac:spMk id="3" creationId="{00000000-0000-0000-0000-000000000000}"/>
          </ac:spMkLst>
        </pc:spChg>
      </pc:sldChg>
      <pc:sldChg chg="modSp mod">
        <pc:chgData name="MADNEETA SINGH" userId="ba487e41d220043c" providerId="LiveId" clId="{BBC6ABA3-0D91-4748-97AE-3475790FD753}" dt="2023-08-16T07:10:50.292" v="307" actId="20577"/>
        <pc:sldMkLst>
          <pc:docMk/>
          <pc:sldMk cId="1141929491" sldId="741"/>
        </pc:sldMkLst>
        <pc:spChg chg="mod">
          <ac:chgData name="MADNEETA SINGH" userId="ba487e41d220043c" providerId="LiveId" clId="{BBC6ABA3-0D91-4748-97AE-3475790FD753}" dt="2023-08-16T07:10:50.292" v="307" actId="20577"/>
          <ac:spMkLst>
            <pc:docMk/>
            <pc:sldMk cId="1141929491" sldId="741"/>
            <ac:spMk id="3" creationId="{00000000-0000-0000-0000-000000000000}"/>
          </ac:spMkLst>
        </pc:spChg>
      </pc:sldChg>
      <pc:sldChg chg="modSp mod">
        <pc:chgData name="MADNEETA SINGH" userId="ba487e41d220043c" providerId="LiveId" clId="{BBC6ABA3-0D91-4748-97AE-3475790FD753}" dt="2023-08-25T07:55:22.735" v="559" actId="20577"/>
        <pc:sldMkLst>
          <pc:docMk/>
          <pc:sldMk cId="3570464005" sldId="754"/>
        </pc:sldMkLst>
        <pc:spChg chg="mod">
          <ac:chgData name="MADNEETA SINGH" userId="ba487e41d220043c" providerId="LiveId" clId="{BBC6ABA3-0D91-4748-97AE-3475790FD753}" dt="2023-08-25T07:55:22.735" v="559" actId="20577"/>
          <ac:spMkLst>
            <pc:docMk/>
            <pc:sldMk cId="3570464005" sldId="754"/>
            <ac:spMk id="3" creationId="{00000000-0000-0000-0000-000000000000}"/>
          </ac:spMkLst>
        </pc:spChg>
      </pc:sldChg>
      <pc:sldChg chg="delSp modSp new mod">
        <pc:chgData name="MADNEETA SINGH" userId="ba487e41d220043c" providerId="LiveId" clId="{BBC6ABA3-0D91-4748-97AE-3475790FD753}" dt="2023-08-18T08:24:20.176" v="442" actId="11"/>
        <pc:sldMkLst>
          <pc:docMk/>
          <pc:sldMk cId="1968037539" sldId="768"/>
        </pc:sldMkLst>
        <pc:spChg chg="del">
          <ac:chgData name="MADNEETA SINGH" userId="ba487e41d220043c" providerId="LiveId" clId="{BBC6ABA3-0D91-4748-97AE-3475790FD753}" dt="2023-08-17T10:17:09.104" v="367" actId="21"/>
          <ac:spMkLst>
            <pc:docMk/>
            <pc:sldMk cId="1968037539" sldId="768"/>
            <ac:spMk id="2" creationId="{66EF1062-E044-C00E-3A83-73D71625FE0E}"/>
          </ac:spMkLst>
        </pc:spChg>
        <pc:spChg chg="mod">
          <ac:chgData name="MADNEETA SINGH" userId="ba487e41d220043c" providerId="LiveId" clId="{BBC6ABA3-0D91-4748-97AE-3475790FD753}" dt="2023-08-18T08:24:20.176" v="442" actId="11"/>
          <ac:spMkLst>
            <pc:docMk/>
            <pc:sldMk cId="1968037539" sldId="768"/>
            <ac:spMk id="3" creationId="{048C3A30-87DC-1B7F-7705-F30FA0C6725B}"/>
          </ac:spMkLst>
        </pc:spChg>
      </pc:sldChg>
      <pc:sldChg chg="delSp modSp new mod">
        <pc:chgData name="MADNEETA SINGH" userId="ba487e41d220043c" providerId="LiveId" clId="{BBC6ABA3-0D91-4748-97AE-3475790FD753}" dt="2023-08-18T08:24:36.103" v="443" actId="11"/>
        <pc:sldMkLst>
          <pc:docMk/>
          <pc:sldMk cId="3267880851" sldId="769"/>
        </pc:sldMkLst>
        <pc:spChg chg="del mod">
          <ac:chgData name="MADNEETA SINGH" userId="ba487e41d220043c" providerId="LiveId" clId="{BBC6ABA3-0D91-4748-97AE-3475790FD753}" dt="2023-08-17T10:17:47.691" v="373" actId="478"/>
          <ac:spMkLst>
            <pc:docMk/>
            <pc:sldMk cId="3267880851" sldId="769"/>
            <ac:spMk id="2" creationId="{9AE17164-65B5-3DA2-D442-F7A20A75AF66}"/>
          </ac:spMkLst>
        </pc:spChg>
        <pc:spChg chg="mod">
          <ac:chgData name="MADNEETA SINGH" userId="ba487e41d220043c" providerId="LiveId" clId="{BBC6ABA3-0D91-4748-97AE-3475790FD753}" dt="2023-08-18T08:24:36.103" v="443" actId="11"/>
          <ac:spMkLst>
            <pc:docMk/>
            <pc:sldMk cId="3267880851" sldId="769"/>
            <ac:spMk id="3" creationId="{18824CEF-8DCD-192F-D9D6-649F98DCEC51}"/>
          </ac:spMkLst>
        </pc:spChg>
      </pc:sldChg>
      <pc:sldChg chg="delSp modSp new del mod">
        <pc:chgData name="MADNEETA SINGH" userId="ba487e41d220043c" providerId="LiveId" clId="{BBC6ABA3-0D91-4748-97AE-3475790FD753}" dt="2023-08-18T08:23:37.372" v="440" actId="47"/>
        <pc:sldMkLst>
          <pc:docMk/>
          <pc:sldMk cId="1319527007" sldId="770"/>
        </pc:sldMkLst>
        <pc:spChg chg="del">
          <ac:chgData name="MADNEETA SINGH" userId="ba487e41d220043c" providerId="LiveId" clId="{BBC6ABA3-0D91-4748-97AE-3475790FD753}" dt="2023-08-18T08:21:41.573" v="419" actId="478"/>
          <ac:spMkLst>
            <pc:docMk/>
            <pc:sldMk cId="1319527007" sldId="770"/>
            <ac:spMk id="2" creationId="{95489CAF-57F4-5F5C-7F03-518FBBBAC8A7}"/>
          </ac:spMkLst>
        </pc:spChg>
        <pc:spChg chg="mod">
          <ac:chgData name="MADNEETA SINGH" userId="ba487e41d220043c" providerId="LiveId" clId="{BBC6ABA3-0D91-4748-97AE-3475790FD753}" dt="2023-08-18T08:22:51.835" v="422" actId="21"/>
          <ac:spMkLst>
            <pc:docMk/>
            <pc:sldMk cId="1319527007" sldId="770"/>
            <ac:spMk id="3" creationId="{18170BEC-0237-A9D0-6A5B-B16C2F9F7F28}"/>
          </ac:spMkLst>
        </pc:spChg>
      </pc:sldChg>
      <pc:sldChg chg="new del">
        <pc:chgData name="MADNEETA SINGH" userId="ba487e41d220043c" providerId="LiveId" clId="{BBC6ABA3-0D91-4748-97AE-3475790FD753}" dt="2023-08-24T04:17:42.571" v="445" actId="680"/>
        <pc:sldMkLst>
          <pc:docMk/>
          <pc:sldMk cId="3726862569" sldId="77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US" sz="2700" dirty="0"/>
            <a:t>Describing Design Patterns, Design Patterns in Smalltalk MVC, The Catalogue of Design Patterns, Organizing The Cato log, How Design Patterns solve, Design Problems, How to Select a Design pattern, How to Use a Design Pattern. Principle of least knowledge.</a:t>
          </a:r>
        </a:p>
        <a:p>
          <a:endParaRPr lang="en-IN" sz="200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LinFactNeighborX="-239" custLinFactNeighborY="-9805">
        <dgm:presLayoutVars>
          <dgm:chMax val="0"/>
          <dgm:bulletEnabled val="1"/>
        </dgm:presLayoutVars>
      </dgm:prSet>
      <dgm:spPr/>
    </dgm:pt>
  </dgm:ptLst>
  <dgm:cxnLst>
    <dgm:cxn modelId="{43D8BC78-3978-4C23-B9DA-F6115E3E708A}" type="presOf" srcId="{18EA6042-2EA2-4065-81DF-7A18BEC42C1C}" destId="{5935E145-FD17-4F9E-B302-F21214F4A468}" srcOrd="0" destOrd="0" presId="urn:microsoft.com/office/officeart/2005/8/layout/vList2"/>
    <dgm:cxn modelId="{F61405CD-BF4D-4132-A8F6-94A55AFF2516}" srcId="{18EA6042-2EA2-4065-81DF-7A18BEC42C1C}" destId="{18CE3E0E-3290-422E-BD32-E1AD8CB2C6E4}" srcOrd="0" destOrd="0" parTransId="{317883E6-23F7-434D-A777-EB6C46138693}" sibTransId="{5A57522C-1C32-440C-9F64-9EF818720D9C}"/>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8AF22B-6E01-4F33-9B54-590076F3875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6C9149EB-4966-4FC9-84A5-2B265D92C4EA}">
      <dgm:prSet custT="1"/>
      <dgm:spPr/>
      <dgm:t>
        <a:bodyPr/>
        <a:lstStyle/>
        <a:p>
          <a:r>
            <a:rPr lang="en-US" sz="2400" b="0" i="0" dirty="0"/>
            <a:t>Create a catalogue entry for a simple design pattern whose purpose and application is understood.</a:t>
          </a:r>
          <a:endParaRPr lang="en-IN" sz="2800" dirty="0"/>
        </a:p>
      </dgm:t>
    </dgm:pt>
    <dgm:pt modelId="{BCB043BE-38B4-451D-A3CA-5544958EA9E9}" type="parTrans" cxnId="{6D4048F6-3B5B-4F0D-B3C9-074D7F87A84B}">
      <dgm:prSet/>
      <dgm:spPr/>
      <dgm:t>
        <a:bodyPr/>
        <a:lstStyle/>
        <a:p>
          <a:endParaRPr lang="en-IN"/>
        </a:p>
      </dgm:t>
    </dgm:pt>
    <dgm:pt modelId="{7B1251F8-3BFD-43BE-B6B4-60C98597D653}" type="sibTrans" cxnId="{6D4048F6-3B5B-4F0D-B3C9-074D7F87A84B}">
      <dgm:prSet/>
      <dgm:spPr/>
      <dgm:t>
        <a:bodyPr/>
        <a:lstStyle/>
        <a:p>
          <a:endParaRPr lang="en-IN"/>
        </a:p>
      </dgm:t>
    </dgm:pt>
    <dgm:pt modelId="{6B117771-AD3E-410E-8C2D-70661DFBA6BA}" type="pres">
      <dgm:prSet presAssocID="{1D8AF22B-6E01-4F33-9B54-590076F38756}" presName="linear" presStyleCnt="0">
        <dgm:presLayoutVars>
          <dgm:animLvl val="lvl"/>
          <dgm:resizeHandles val="exact"/>
        </dgm:presLayoutVars>
      </dgm:prSet>
      <dgm:spPr/>
    </dgm:pt>
    <dgm:pt modelId="{516B7FBA-CAF3-4274-AEB4-00729BD1494C}" type="pres">
      <dgm:prSet presAssocID="{6C9149EB-4966-4FC9-84A5-2B265D92C4EA}" presName="parentText" presStyleLbl="node1" presStyleIdx="0" presStyleCnt="1" custScaleY="100063">
        <dgm:presLayoutVars>
          <dgm:chMax val="0"/>
          <dgm:bulletEnabled val="1"/>
        </dgm:presLayoutVars>
      </dgm:prSet>
      <dgm:spPr/>
    </dgm:pt>
  </dgm:ptLst>
  <dgm:cxnLst>
    <dgm:cxn modelId="{F01C1A4D-2D88-46FC-AA1C-174B089A1D23}" type="presOf" srcId="{1D8AF22B-6E01-4F33-9B54-590076F38756}" destId="{6B117771-AD3E-410E-8C2D-70661DFBA6BA}" srcOrd="0" destOrd="0" presId="urn:microsoft.com/office/officeart/2005/8/layout/vList2"/>
    <dgm:cxn modelId="{CF4B0ED1-F244-4FCD-A238-694B98A49368}" type="presOf" srcId="{6C9149EB-4966-4FC9-84A5-2B265D92C4EA}" destId="{516B7FBA-CAF3-4274-AEB4-00729BD1494C}" srcOrd="0" destOrd="0" presId="urn:microsoft.com/office/officeart/2005/8/layout/vList2"/>
    <dgm:cxn modelId="{6D4048F6-3B5B-4F0D-B3C9-074D7F87A84B}" srcId="{1D8AF22B-6E01-4F33-9B54-590076F38756}" destId="{6C9149EB-4966-4FC9-84A5-2B265D92C4EA}" srcOrd="0" destOrd="0" parTransId="{BCB043BE-38B4-451D-A3CA-5544958EA9E9}" sibTransId="{7B1251F8-3BFD-43BE-B6B4-60C98597D653}"/>
    <dgm:cxn modelId="{25E3078B-7A81-41B7-AAB3-6FEA8B425B2F}" type="presParOf" srcId="{6B117771-AD3E-410E-8C2D-70661DFBA6BA}" destId="{516B7FBA-CAF3-4274-AEB4-00729BD1494C}"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a:t>At the end of course, the student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3d1" qsCatId="3D" csTypeId="urn:microsoft.com/office/officeart/2005/8/colors/colorful2" csCatId="colorful" phldr="1"/>
      <dgm:spPr/>
      <dgm:t>
        <a:bodyPr/>
        <a:lstStyle/>
        <a:p>
          <a:endParaRPr lang="en-IN"/>
        </a:p>
      </dgm:t>
    </dgm:pt>
    <dgm:pt modelId="{02C141FE-9ABF-48FD-9848-42A0EFA33222}">
      <dgm:prSet/>
      <dgm:spPr>
        <a:solidFill>
          <a:schemeClr val="accent3"/>
        </a:solidFill>
      </dgm:spPr>
      <dgm:t>
        <a:bodyPr/>
        <a:lstStyle/>
        <a:p>
          <a:r>
            <a:rPr lang="en-IN" b="1" dirty="0">
              <a:solidFill>
                <a:schemeClr val="tx1"/>
              </a:solidFill>
            </a:rPr>
            <a:t>CO1 : Construct a design consisting of collection of modules.</a:t>
          </a:r>
          <a:endParaRPr lang="en-IN" dirty="0">
            <a:solidFill>
              <a:schemeClr val="tx1"/>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dgm:spPr/>
      <dgm:t>
        <a:bodyPr/>
        <a:lstStyle/>
        <a:p>
          <a:r>
            <a:rPr lang="en-US" b="1" dirty="0"/>
            <a:t>CO2 : Exploit well known design pattern such as Factory, visitor etc.</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dgm:spPr/>
      <dgm:t>
        <a:bodyPr/>
        <a:lstStyle/>
        <a:p>
          <a:r>
            <a:rPr lang="en-IN" b="1" dirty="0"/>
            <a:t>CO3 : Distinguish between different categories of design patterns.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custLinFactNeighborX="2941" custLinFactNeighborY="-20">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dgm:spPr/>
      <dgm:t>
        <a:bodyPr/>
        <a:lstStyle/>
        <a:p>
          <a:r>
            <a:rPr lang="en-US" b="1" dirty="0"/>
            <a:t>CO4 : Ability to common design pattern for incremental development.</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dgm:t>
        <a:bodyPr/>
        <a:lstStyle/>
        <a:p>
          <a:r>
            <a:rPr lang="en-IN" sz="2500" b="1" dirty="0"/>
            <a:t>CO5 : Identify appropriate design pattern for a given problem and design the software using pattern oriented architecture.</a:t>
          </a:r>
          <a:endParaRPr lang="en-IN" sz="250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ScaleY="100040"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02C141FE-9ABF-48FD-9848-42A0EFA33222}">
      <dgm:prSet/>
      <dgm:spPr/>
      <dgm:t>
        <a:bodyPr/>
        <a:lstStyle/>
        <a:p>
          <a:r>
            <a:rPr lang="en-IN" b="1" dirty="0"/>
            <a:t>PO1 : </a:t>
          </a:r>
          <a:r>
            <a:rPr lang="en-US" b="1" dirty="0"/>
            <a:t>Engineering Knowledge</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E7AAAF9E-D416-49AE-8611-65377A7DE939}">
      <dgm:prSet/>
      <dgm:spPr/>
      <dgm:t>
        <a:bodyPr/>
        <a:lstStyle/>
        <a:p>
          <a:r>
            <a:rPr lang="en-US" b="1" dirty="0"/>
            <a:t>PO2 : Problem Analysis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8632B43A-A1FB-4963-84A0-F0A61C5BFA59}">
      <dgm:prSet custT="1"/>
      <dgm:spPr/>
      <dgm:t>
        <a:bodyPr/>
        <a:lstStyle/>
        <a:p>
          <a:r>
            <a:rPr lang="en-US" sz="2700" b="0" dirty="0"/>
            <a:t>A Case Study: Designing a Document Editor </a:t>
          </a:r>
        </a:p>
        <a:p>
          <a:r>
            <a:rPr lang="en-US" sz="2700" b="0" dirty="0"/>
            <a:t>Creational Patterns: Abstract Factory, Builder , Factory Method, Prototype , Singleton Pattern, </a:t>
          </a:r>
        </a:p>
      </dgm:t>
    </dgm:pt>
    <dgm:pt modelId="{8954BA86-F411-4F2D-BEFA-BBF9617D879B}" type="parTrans" cxnId="{6F0FFE21-F288-41B6-AC2F-F6C2F97FC76B}">
      <dgm:prSet/>
      <dgm:spPr/>
      <dgm:t>
        <a:bodyPr/>
        <a:lstStyle/>
        <a:p>
          <a:endParaRPr lang="en-US"/>
        </a:p>
      </dgm:t>
    </dgm:pt>
    <dgm:pt modelId="{B34E360E-2AF5-434A-80B9-E34DD0DE11AF}" type="sibTrans" cxnId="{6F0FFE21-F288-41B6-AC2F-F6C2F97FC76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6DCBBEC5-5B01-4132-A331-9D4D3453D65C}" type="pres">
      <dgm:prSet presAssocID="{8632B43A-A1FB-4963-84A0-F0A61C5BFA59}" presName="parentText" presStyleLbl="node1" presStyleIdx="0" presStyleCnt="1" custLinFactNeighborY="-25629">
        <dgm:presLayoutVars>
          <dgm:chMax val="0"/>
          <dgm:bulletEnabled val="1"/>
        </dgm:presLayoutVars>
      </dgm:prSet>
      <dgm:spPr/>
    </dgm:pt>
  </dgm:ptLst>
  <dgm:cxnLst>
    <dgm:cxn modelId="{6F0FFE21-F288-41B6-AC2F-F6C2F97FC76B}" srcId="{18EA6042-2EA2-4065-81DF-7A18BEC42C1C}" destId="{8632B43A-A1FB-4963-84A0-F0A61C5BFA59}" srcOrd="0" destOrd="0" parTransId="{8954BA86-F411-4F2D-BEFA-BBF9617D879B}" sibTransId="{B34E360E-2AF5-434A-80B9-E34DD0DE11AF}"/>
    <dgm:cxn modelId="{C48F0660-5664-41FE-99C0-FABF7335C0CC}" type="presOf" srcId="{8632B43A-A1FB-4963-84A0-F0A61C5BFA59}" destId="{6DCBBEC5-5B01-4132-A331-9D4D3453D65C}"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9D7AB4E3-F7D3-46CD-8818-41B8682B7C05}" type="presParOf" srcId="{5935E145-FD17-4F9E-B302-F21214F4A468}" destId="{6DCBBEC5-5B01-4132-A331-9D4D3453D65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CBD3793-394C-48FC-B28C-1D09533E7BA0}">
      <dgm:prSet/>
      <dgm:spPr/>
      <dgm:t>
        <a:bodyPr/>
        <a:lstStyle/>
        <a:p>
          <a:r>
            <a:rPr lang="en-IN" b="1" dirty="0"/>
            <a:t>PO3 : </a:t>
          </a:r>
          <a:r>
            <a:rPr lang="en-US" b="1" dirty="0"/>
            <a:t>Design/Development of solutions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2B2203F-2FAE-49B7-A1D5-9CD1B5127346}">
      <dgm:prSet/>
      <dgm:spPr/>
      <dgm:t>
        <a:bodyPr/>
        <a:lstStyle/>
        <a:p>
          <a:r>
            <a:rPr lang="en-US" b="1" dirty="0"/>
            <a:t>PO4 : Conduct Investigations of complex problems</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IN" b="1" dirty="0"/>
            <a:t>PO5 : </a:t>
          </a:r>
          <a:r>
            <a:rPr lang="en-US" b="1" dirty="0"/>
            <a:t>Modern tool usage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800" b="1" dirty="0"/>
            <a:t>PO6 : The engineer and society</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panose="020F0502020204030204" pitchFamily="34"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US" sz="2800" b="0" baseline="0" dirty="0"/>
            <a:t>Structural Pattern Part-I, Adapter, Bridge, Composite.</a:t>
          </a:r>
        </a:p>
        <a:p>
          <a:r>
            <a:rPr lang="en-US" sz="2800" b="0" baseline="0" dirty="0"/>
            <a:t>Structural Pattern Part-II, Decorator, Facade, Flyweight, Proxy.</a:t>
          </a:r>
          <a:endParaRPr lang="en-IN" sz="2800" b="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LinFactNeighborX="305" custLinFactNeighborY="12382">
        <dgm:presLayoutVars>
          <dgm:chMax val="0"/>
          <dgm:bulletEnabled val="1"/>
        </dgm:presLayoutVars>
      </dgm:prSet>
      <dgm:spPr/>
    </dgm:pt>
  </dgm:ptLst>
  <dgm:cxnLst>
    <dgm:cxn modelId="{43D8BC78-3978-4C23-B9DA-F6115E3E708A}" type="presOf" srcId="{18EA6042-2EA2-4065-81DF-7A18BEC42C1C}" destId="{5935E145-FD17-4F9E-B302-F21214F4A468}" srcOrd="0" destOrd="0" presId="urn:microsoft.com/office/officeart/2005/8/layout/vList2"/>
    <dgm:cxn modelId="{F61405CD-BF4D-4132-A8F6-94A55AFF2516}" srcId="{18EA6042-2EA2-4065-81DF-7A18BEC42C1C}" destId="{18CE3E0E-3290-422E-BD32-E1AD8CB2C6E4}" srcOrd="0" destOrd="0" parTransId="{317883E6-23F7-434D-A777-EB6C46138693}" sibTransId="{5A57522C-1C32-440C-9F64-9EF818720D9C}"/>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800" b="1" dirty="0">
              <a:latin typeface="+mj-lt"/>
              <a:ea typeface="Times New Roman" panose="02020603050405020304" pitchFamily="18" charset="0"/>
              <a:cs typeface="Times New Roman" panose="02020603050405020304" pitchFamily="18" charset="0"/>
            </a:rPr>
            <a:t>PO12 : Life-long learning</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D8C5DAEA-C992-4E2A-9A51-E215DE48D2A6}">
      <dgm:prSet custT="1"/>
      <dgm:spPr/>
      <dgm:t>
        <a:bodyPr/>
        <a:lstStyle/>
        <a:p>
          <a:r>
            <a:rPr lang="en-US" sz="3000" b="0" dirty="0"/>
            <a:t>Behavioral Patterns Part: I, Chain of Responsibility, Command, Interpreter, Iterator Pattern.</a:t>
          </a:r>
        </a:p>
        <a:p>
          <a:r>
            <a:rPr lang="en-US" sz="3000" b="0" dirty="0"/>
            <a:t>Behavioral Patterns Part: II, Mediator, Memento, Observer, Patterns.</a:t>
          </a:r>
          <a:endParaRPr lang="en-IN" sz="3000" b="0" dirty="0"/>
        </a:p>
      </dgm:t>
    </dgm:pt>
    <dgm:pt modelId="{0A91DE68-EA12-436C-90AD-A77B8BC894D9}" type="parTrans" cxnId="{A8956CE6-FC52-435B-B274-B2464F6589BB}">
      <dgm:prSet/>
      <dgm:spPr/>
      <dgm:t>
        <a:bodyPr/>
        <a:lstStyle/>
        <a:p>
          <a:endParaRPr lang="en-US"/>
        </a:p>
      </dgm:t>
    </dgm:pt>
    <dgm:pt modelId="{A7454706-B742-4409-A511-DC9BD534002F}" type="sibTrans" cxnId="{A8956CE6-FC52-435B-B274-B2464F6589B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C8F18B38-BDBB-470A-815C-35A2A46B78E0}" type="pres">
      <dgm:prSet presAssocID="{D8C5DAEA-C992-4E2A-9A51-E215DE48D2A6}" presName="parentText" presStyleLbl="node1" presStyleIdx="0" presStyleCnt="1" custLinFactNeighborX="-148" custLinFactNeighborY="-7917">
        <dgm:presLayoutVars>
          <dgm:chMax val="0"/>
          <dgm:bulletEnabled val="1"/>
        </dgm:presLayoutVars>
      </dgm:prSet>
      <dgm:spPr/>
    </dgm:pt>
  </dgm:ptLst>
  <dgm:cxnLst>
    <dgm:cxn modelId="{1A102205-18B3-446C-A3D0-E5B8DBD2AEBB}" type="presOf" srcId="{D8C5DAEA-C992-4E2A-9A51-E215DE48D2A6}" destId="{C8F18B38-BDBB-470A-815C-35A2A46B78E0}"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A8956CE6-FC52-435B-B274-B2464F6589BB}" srcId="{18EA6042-2EA2-4065-81DF-7A18BEC42C1C}" destId="{D8C5DAEA-C992-4E2A-9A51-E215DE48D2A6}" srcOrd="0" destOrd="0" parTransId="{0A91DE68-EA12-436C-90AD-A77B8BC894D9}" sibTransId="{A7454706-B742-4409-A511-DC9BD534002F}"/>
    <dgm:cxn modelId="{C10C5AFD-0029-4F37-A899-5D5BE25480F0}" type="presParOf" srcId="{5935E145-FD17-4F9E-B302-F21214F4A468}" destId="{C8F18B38-BDBB-470A-815C-35A2A46B78E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US" sz="2800" dirty="0"/>
            <a:t>Behavioral Patterns Part: III, State, Strategy, Template Method, Visitor, What to Expect from Design Patterns.</a:t>
          </a:r>
          <a:endParaRPr lang="en-IN" sz="2800" dirty="0"/>
        </a:p>
      </dgm:t>
    </dgm:pt>
    <dgm:pt modelId="{5A57522C-1C32-440C-9F64-9EF818720D9C}" type="sibTrans" cxnId="{F61405CD-BF4D-4132-A8F6-94A55AFF2516}">
      <dgm:prSet/>
      <dgm:spPr/>
      <dgm:t>
        <a:bodyPr/>
        <a:lstStyle/>
        <a:p>
          <a:endParaRPr lang="en-IN"/>
        </a:p>
      </dgm:t>
    </dgm:pt>
    <dgm:pt modelId="{317883E6-23F7-434D-A777-EB6C46138693}" type="par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LinFactNeighborY="21758">
        <dgm:presLayoutVars>
          <dgm:chMax val="0"/>
          <dgm:bulletEnabled val="1"/>
        </dgm:presLayoutVars>
      </dgm:prSet>
      <dgm:spPr/>
    </dgm:pt>
  </dgm:ptLst>
  <dgm:cxnLst>
    <dgm:cxn modelId="{43D8BC78-3978-4C23-B9DA-F6115E3E708A}" type="presOf" srcId="{18EA6042-2EA2-4065-81DF-7A18BEC42C1C}" destId="{5935E145-FD17-4F9E-B302-F21214F4A468}" srcOrd="0" destOrd="0" presId="urn:microsoft.com/office/officeart/2005/8/layout/vList2"/>
    <dgm:cxn modelId="{F61405CD-BF4D-4132-A8F6-94A55AFF2516}" srcId="{18EA6042-2EA2-4065-81DF-7A18BEC42C1C}" destId="{18CE3E0E-3290-422E-BD32-E1AD8CB2C6E4}" srcOrd="0" destOrd="0" parTransId="{317883E6-23F7-434D-A777-EB6C46138693}" sibTransId="{5A57522C-1C32-440C-9F64-9EF818720D9C}"/>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1EB5D2-4E2C-4D1D-A447-CE86542BC42D}" type="doc">
      <dgm:prSet loTypeId="urn:microsoft.com/office/officeart/2005/8/layout/vList2" loCatId="list" qsTypeId="urn:microsoft.com/office/officeart/2005/8/quickstyle/3d4" qsCatId="3D" csTypeId="urn:microsoft.com/office/officeart/2005/8/colors/accent1_2" csCatId="accent1"/>
      <dgm:spPr/>
      <dgm:t>
        <a:bodyPr/>
        <a:lstStyle/>
        <a:p>
          <a:endParaRPr lang="en-IN"/>
        </a:p>
      </dgm:t>
    </dgm:pt>
    <dgm:pt modelId="{12DD1199-91E2-4078-A2C6-82ED080F9D95}">
      <dgm:prSet custT="1"/>
      <dgm:spPr/>
      <dgm:t>
        <a:bodyPr/>
        <a:lstStyle/>
        <a:p>
          <a:r>
            <a:rPr lang="en-US" sz="2800" dirty="0"/>
            <a:t>In this semester, the students will </a:t>
          </a:r>
          <a:endParaRPr lang="en-IN" sz="2800" dirty="0"/>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pt>
    <dgm:pt modelId="{5018F1C8-632D-4593-8386-DC1BDD77A6F3}" type="pres">
      <dgm:prSet presAssocID="{12DD1199-91E2-4078-A2C6-82ED080F9D95}" presName="parentText" presStyleLbl="node1" presStyleIdx="0" presStyleCnt="1">
        <dgm:presLayoutVars>
          <dgm:chMax val="0"/>
          <dgm:bulletEnabled val="1"/>
        </dgm:presLayoutVars>
      </dgm:prSet>
      <dgm:spPr/>
    </dgm:pt>
  </dgm:ptLst>
  <dgm:cxnLst>
    <dgm:cxn modelId="{BB5D7B51-F01D-479D-912E-B1891F50CC59}" type="presOf" srcId="{891EB5D2-4E2C-4D1D-A447-CE86542BC42D}" destId="{ECAF2DE4-29DE-45BE-A434-ACC5587D3C8F}" srcOrd="0" destOrd="0" presId="urn:microsoft.com/office/officeart/2005/8/layout/vList2"/>
    <dgm:cxn modelId="{5E219689-FC35-489C-ACB4-2920C4B682D5}" type="presOf" srcId="{12DD1199-91E2-4078-A2C6-82ED080F9D95}" destId="{5018F1C8-632D-4593-8386-DC1BDD77A6F3}" srcOrd="0" destOrd="0" presId="urn:microsoft.com/office/officeart/2005/8/layout/vList2"/>
    <dgm:cxn modelId="{B67221F2-07A7-4EC7-A28E-C8FA6BF50669}" srcId="{891EB5D2-4E2C-4D1D-A447-CE86542BC42D}" destId="{12DD1199-91E2-4078-A2C6-82ED080F9D95}" srcOrd="0" destOrd="0" parTransId="{1BCF16EB-8286-4D76-B156-7C9E1F338E83}" sibTransId="{C609EA3A-F19F-4AAA-A417-1E1777A4EB5D}"/>
    <dgm:cxn modelId="{BFD82042-8229-4109-A8E4-298D18B9B416}" type="presParOf" srcId="{ECAF2DE4-29DE-45BE-A434-ACC5587D3C8F}" destId="{5018F1C8-632D-4593-8386-DC1BDD77A6F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087D5B-D783-472D-88B5-FF8830383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7BEAC6C9-E9EE-4C88-9286-99D02ED2B8F0}">
      <dgm:prSet custT="1"/>
      <dgm:spPr/>
      <dgm:t>
        <a:bodyPr/>
        <a:lstStyle/>
        <a:p>
          <a:r>
            <a:rPr lang="en-US" sz="2400" dirty="0"/>
            <a:t>Study how to </a:t>
          </a:r>
          <a:r>
            <a:rPr lang="en-US" sz="2400" b="0" i="0" dirty="0"/>
            <a:t>shows relationships and interactions between classes or objects.</a:t>
          </a:r>
          <a:r>
            <a:rPr lang="en-US" sz="2800" dirty="0"/>
            <a:t>.</a:t>
          </a:r>
          <a:endParaRPr lang="en-IN" sz="2800" dirty="0"/>
        </a:p>
      </dgm:t>
    </dgm:pt>
    <dgm:pt modelId="{36912537-CFD6-44DE-AC31-6C215446DC60}" type="parTrans" cxnId="{AFC9E875-0A1B-4B46-B0D7-A4EBDAB1B21C}">
      <dgm:prSet/>
      <dgm:spPr/>
      <dgm:t>
        <a:bodyPr/>
        <a:lstStyle/>
        <a:p>
          <a:endParaRPr lang="en-IN" sz="2800"/>
        </a:p>
      </dgm:t>
    </dgm:pt>
    <dgm:pt modelId="{04E7EFA9-E153-4008-9F81-FFAA41B6F97F}" type="sibTrans" cxnId="{AFC9E875-0A1B-4B46-B0D7-A4EBDAB1B21C}">
      <dgm:prSet/>
      <dgm:spPr/>
      <dgm:t>
        <a:bodyPr/>
        <a:lstStyle/>
        <a:p>
          <a:endParaRPr lang="en-IN" sz="2800"/>
        </a:p>
      </dgm:t>
    </dgm:pt>
    <dgm:pt modelId="{BAC330DF-63D6-4D05-B05B-326D87078E16}" type="pres">
      <dgm:prSet presAssocID="{62087D5B-D783-472D-88B5-FF8830383D40}" presName="linear" presStyleCnt="0">
        <dgm:presLayoutVars>
          <dgm:animLvl val="lvl"/>
          <dgm:resizeHandles val="exact"/>
        </dgm:presLayoutVars>
      </dgm:prSet>
      <dgm:spPr/>
    </dgm:pt>
    <dgm:pt modelId="{80E7BA34-FA84-45EB-89F5-AA12E2797A41}" type="pres">
      <dgm:prSet presAssocID="{7BEAC6C9-E9EE-4C88-9286-99D02ED2B8F0}" presName="parentText" presStyleLbl="node1" presStyleIdx="0" presStyleCnt="1" custScaleY="103878">
        <dgm:presLayoutVars>
          <dgm:chMax val="0"/>
          <dgm:bulletEnabled val="1"/>
        </dgm:presLayoutVars>
      </dgm:prSet>
      <dgm:spPr/>
    </dgm:pt>
  </dgm:ptLst>
  <dgm:cxnLst>
    <dgm:cxn modelId="{A4759718-D329-48FB-9AC0-AB5B23FB3BCA}" type="presOf" srcId="{62087D5B-D783-472D-88B5-FF8830383D40}" destId="{BAC330DF-63D6-4D05-B05B-326D87078E16}" srcOrd="0" destOrd="0" presId="urn:microsoft.com/office/officeart/2005/8/layout/vList2"/>
    <dgm:cxn modelId="{AFC9E875-0A1B-4B46-B0D7-A4EBDAB1B21C}" srcId="{62087D5B-D783-472D-88B5-FF8830383D40}" destId="{7BEAC6C9-E9EE-4C88-9286-99D02ED2B8F0}" srcOrd="0" destOrd="0" parTransId="{36912537-CFD6-44DE-AC31-6C215446DC60}" sibTransId="{04E7EFA9-E153-4008-9F81-FFAA41B6F97F}"/>
    <dgm:cxn modelId="{5E4E6286-FB9E-4E88-966B-BA00AAAC53F0}" type="presOf" srcId="{7BEAC6C9-E9EE-4C88-9286-99D02ED2B8F0}" destId="{80E7BA34-FA84-45EB-89F5-AA12E2797A41}" srcOrd="0" destOrd="0" presId="urn:microsoft.com/office/officeart/2005/8/layout/vList2"/>
    <dgm:cxn modelId="{5B626400-7C3F-4782-84D2-3C27A1C69694}" type="presParOf" srcId="{BAC330DF-63D6-4D05-B05B-326D87078E16}" destId="{80E7BA34-FA84-45EB-89F5-AA12E2797A4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4877D1-03B1-4454-BEC3-DD4BDE35EAF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478CAB5-7AE2-456C-89C3-072C47566E3A}">
      <dgm:prSet custT="1"/>
      <dgm:spPr/>
      <dgm:t>
        <a:bodyPr/>
        <a:lstStyle/>
        <a:p>
          <a:r>
            <a:rPr lang="en-US" sz="2400" dirty="0"/>
            <a:t>Study to </a:t>
          </a:r>
          <a:r>
            <a:rPr lang="en-US" sz="2400" b="0" i="0" dirty="0"/>
            <a:t>speed up the development process by providing well-tested, proven development/design paradigms. </a:t>
          </a:r>
          <a:endParaRPr lang="en-IN" sz="2400" dirty="0"/>
        </a:p>
      </dgm:t>
    </dgm:pt>
    <dgm:pt modelId="{1E3B58B6-4386-4901-96BE-D5C27759E34E}" type="parTrans" cxnId="{0C91DF1C-CA80-463E-BE1F-628A0FD22D27}">
      <dgm:prSet/>
      <dgm:spPr/>
      <dgm:t>
        <a:bodyPr/>
        <a:lstStyle/>
        <a:p>
          <a:endParaRPr lang="en-IN"/>
        </a:p>
      </dgm:t>
    </dgm:pt>
    <dgm:pt modelId="{D159A1AF-39FA-45F3-9BA9-70283FB52E2F}" type="sibTrans" cxnId="{0C91DF1C-CA80-463E-BE1F-628A0FD22D27}">
      <dgm:prSet/>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pt>
    <dgm:pt modelId="{1A3ADADF-1651-46C2-846B-A7F79BFA24CF}" type="pres">
      <dgm:prSet presAssocID="{0478CAB5-7AE2-456C-89C3-072C47566E3A}" presName="parentText" presStyleLbl="node1" presStyleIdx="0" presStyleCnt="1" custLinFactNeighborY="3199">
        <dgm:presLayoutVars>
          <dgm:chMax val="0"/>
          <dgm:bulletEnabled val="1"/>
        </dgm:presLayoutVars>
      </dgm:prSet>
      <dgm:spPr/>
    </dgm:pt>
  </dgm:ptLst>
  <dgm:cxnLst>
    <dgm:cxn modelId="{0C91DF1C-CA80-463E-BE1F-628A0FD22D27}" srcId="{C04877D1-03B1-4454-BEC3-DD4BDE35EAFA}" destId="{0478CAB5-7AE2-456C-89C3-072C47566E3A}" srcOrd="0" destOrd="0" parTransId="{1E3B58B6-4386-4901-96BE-D5C27759E34E}" sibTransId="{D159A1AF-39FA-45F3-9BA9-70283FB52E2F}"/>
    <dgm:cxn modelId="{45CE6C6F-EC96-488F-BAB2-5A0128F022AB}" type="presOf" srcId="{0478CAB5-7AE2-456C-89C3-072C47566E3A}" destId="{1A3ADADF-1651-46C2-846B-A7F79BFA24CF}" srcOrd="0" destOrd="0" presId="urn:microsoft.com/office/officeart/2005/8/layout/vList2"/>
    <dgm:cxn modelId="{AF4CFE83-9E2D-4B66-97C8-AF93CEB80A1B}" type="presOf" srcId="{C04877D1-03B1-4454-BEC3-DD4BDE35EAFA}" destId="{A8CAAB2E-DFF4-4B46-AFF4-DC7FC380F713}" srcOrd="0" destOrd="0" presId="urn:microsoft.com/office/officeart/2005/8/layout/vList2"/>
    <dgm:cxn modelId="{AB585AB2-D712-4C1F-B186-7B3C1234D6CB}" type="presParOf" srcId="{A8CAAB2E-DFF4-4B46-AFF4-DC7FC380F713}" destId="{1A3ADADF-1651-46C2-846B-A7F79BFA24CF}"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5442EA-3D11-4D44-8E73-F6D5E0819A3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A101FA42-0C28-44AC-8614-BCD10EA95182}">
      <dgm:prSet custT="1"/>
      <dgm:spPr/>
      <dgm:t>
        <a:bodyPr/>
        <a:lstStyle/>
        <a:p>
          <a:r>
            <a:rPr lang="en-US" sz="2400" b="0" i="0" dirty="0"/>
            <a:t>Select a specific design pattern for the solution of a given design problem.</a:t>
          </a:r>
          <a:endParaRPr lang="en-IN" sz="2400" dirty="0"/>
        </a:p>
      </dgm:t>
    </dgm:pt>
    <dgm:pt modelId="{14676A68-57E3-475B-BC3C-39D366346645}" type="parTrans" cxnId="{6B6826E0-451C-41AA-A7B5-E9D2019FE3A9}">
      <dgm:prSet/>
      <dgm:spPr/>
      <dgm:t>
        <a:bodyPr/>
        <a:lstStyle/>
        <a:p>
          <a:endParaRPr lang="en-IN"/>
        </a:p>
      </dgm:t>
    </dgm:pt>
    <dgm:pt modelId="{B36A5CC8-CB01-4968-98FA-7A48EC0D37AE}" type="sibTrans" cxnId="{6B6826E0-451C-41AA-A7B5-E9D2019FE3A9}">
      <dgm:prSet/>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pt>
    <dgm:pt modelId="{94DF58AF-4B5A-40D5-876B-C773221F443C}" type="pres">
      <dgm:prSet presAssocID="{A101FA42-0C28-44AC-8614-BCD10EA95182}" presName="parentText" presStyleLbl="node1" presStyleIdx="0" presStyleCnt="1" custScaleY="60044" custLinFactNeighborY="9499">
        <dgm:presLayoutVars>
          <dgm:chMax val="0"/>
          <dgm:bulletEnabled val="1"/>
        </dgm:presLayoutVars>
      </dgm:prSet>
      <dgm:spPr/>
    </dgm:pt>
  </dgm:ptLst>
  <dgm:cxnLst>
    <dgm:cxn modelId="{3583BF19-DB75-44AD-A9E8-ABF5BE2F95EB}" type="presOf" srcId="{935442EA-3D11-4D44-8E73-F6D5E0819A38}" destId="{1582B9EB-B4CE-4A6A-916D-2795B4AC0216}" srcOrd="0" destOrd="0" presId="urn:microsoft.com/office/officeart/2005/8/layout/vList2"/>
    <dgm:cxn modelId="{F4F5262D-7F4C-492A-9885-91530C6CE254}" type="presOf" srcId="{A101FA42-0C28-44AC-8614-BCD10EA95182}" destId="{94DF58AF-4B5A-40D5-876B-C773221F443C}" srcOrd="0" destOrd="0" presId="urn:microsoft.com/office/officeart/2005/8/layout/vList2"/>
    <dgm:cxn modelId="{6B6826E0-451C-41AA-A7B5-E9D2019FE3A9}" srcId="{935442EA-3D11-4D44-8E73-F6D5E0819A38}" destId="{A101FA42-0C28-44AC-8614-BCD10EA95182}" srcOrd="0" destOrd="0" parTransId="{14676A68-57E3-475B-BC3C-39D366346645}" sibTransId="{B36A5CC8-CB01-4968-98FA-7A48EC0D37AE}"/>
    <dgm:cxn modelId="{12752157-EC82-4C99-86D1-E72A548D6E4E}" type="presParOf" srcId="{1582B9EB-B4CE-4A6A-916D-2795B4AC0216}" destId="{94DF58AF-4B5A-40D5-876B-C773221F443C}"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164329"/>
          <a:ext cx="10020299" cy="239557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Describing Design Patterns, Design Patterns in Smalltalk MVC, The Catalogue of Design Patterns, Organizing The Cato log, How Design Patterns solve, Design Problems, How to Select a Design pattern, How to Use a Design Pattern. Principle of least knowledge.</a:t>
          </a:r>
        </a:p>
        <a:p>
          <a:pPr marL="0" lvl="0" indent="0" algn="l" defTabSz="1200150">
            <a:lnSpc>
              <a:spcPct val="90000"/>
            </a:lnSpc>
            <a:spcBef>
              <a:spcPct val="0"/>
            </a:spcBef>
            <a:spcAft>
              <a:spcPct val="35000"/>
            </a:spcAft>
            <a:buNone/>
          </a:pPr>
          <a:endParaRPr lang="en-IN" sz="2000" kern="1200" dirty="0"/>
        </a:p>
      </dsp:txBody>
      <dsp:txXfrm>
        <a:off x="116942" y="281271"/>
        <a:ext cx="9786415" cy="216169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B7FBA-CAF3-4274-AEB4-00729BD1494C}">
      <dsp:nvSpPr>
        <dsp:cNvPr id="0" name=""/>
        <dsp:cNvSpPr/>
      </dsp:nvSpPr>
      <dsp:spPr>
        <a:xfrm>
          <a:off x="0" y="259"/>
          <a:ext cx="10165080" cy="11844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Create a catalogue entry for a simple design pattern whose purpose and application is understood.</a:t>
          </a:r>
          <a:endParaRPr lang="en-IN" sz="2800" kern="1200" dirty="0"/>
        </a:p>
      </dsp:txBody>
      <dsp:txXfrm>
        <a:off x="57821" y="58080"/>
        <a:ext cx="10049438" cy="106881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43766"/>
          <a:ext cx="9601200" cy="598264"/>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At the end of course, the student  will be able to</a:t>
          </a:r>
          <a:r>
            <a:rPr lang="en-US" sz="2800" kern="1200" dirty="0"/>
            <a:t>:</a:t>
          </a:r>
          <a:endParaRPr lang="en-IN" sz="2800" kern="1200" dirty="0"/>
        </a:p>
      </dsp:txBody>
      <dsp:txXfrm>
        <a:off x="29205" y="72971"/>
        <a:ext cx="9542790" cy="53985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9601200" cy="671580"/>
        </a:xfrm>
        <a:prstGeom prst="roundRect">
          <a:avLst/>
        </a:prstGeom>
        <a:solidFill>
          <a:schemeClr val="accent3"/>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solidFill>
                <a:schemeClr val="tx1"/>
              </a:solidFill>
            </a:rPr>
            <a:t>CO1 : Construct a design consisting of collection of modules.</a:t>
          </a:r>
          <a:endParaRPr lang="en-IN" sz="2800" kern="1200" dirty="0">
            <a:solidFill>
              <a:schemeClr val="tx1"/>
            </a:solidFill>
          </a:endParaRPr>
        </a:p>
      </dsp:txBody>
      <dsp:txXfrm>
        <a:off x="32784" y="32919"/>
        <a:ext cx="9535632" cy="6060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4120"/>
          <a:ext cx="9601200" cy="62361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CO2 : Exploit well known design pattern such as Factory, visitor etc.</a:t>
          </a:r>
          <a:endParaRPr lang="en-IN" sz="2600" kern="1200" dirty="0"/>
        </a:p>
      </dsp:txBody>
      <dsp:txXfrm>
        <a:off x="30442" y="54562"/>
        <a:ext cx="9540316" cy="56272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23995"/>
          <a:ext cx="9601200" cy="62361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1" kern="1200" dirty="0"/>
            <a:t>CO3 : Distinguish between different categories of design patterns.</a:t>
          </a:r>
          <a:endParaRPr lang="en-IN" sz="2600" kern="1200" dirty="0"/>
        </a:p>
      </dsp:txBody>
      <dsp:txXfrm>
        <a:off x="30442" y="54437"/>
        <a:ext cx="9540316" cy="56272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36113"/>
          <a:ext cx="9601201" cy="59962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a:t>CO4 : Ability to common design pattern for incremental development.</a:t>
          </a:r>
          <a:endParaRPr lang="en-IN" sz="2500" kern="1200" dirty="0"/>
        </a:p>
      </dsp:txBody>
      <dsp:txXfrm>
        <a:off x="29271" y="65384"/>
        <a:ext cx="9542659" cy="54108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91967"/>
          <a:ext cx="9601200" cy="121728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1" kern="1200" dirty="0"/>
            <a:t>CO5 : Identify appropriate design pattern for a given problem and design the software using pattern oriented architecture.</a:t>
          </a:r>
          <a:endParaRPr lang="en-IN" sz="2500" kern="1200" dirty="0"/>
        </a:p>
      </dsp:txBody>
      <dsp:txXfrm>
        <a:off x="59423" y="251390"/>
        <a:ext cx="9482354" cy="109844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PO1 : </a:t>
          </a:r>
          <a:r>
            <a:rPr lang="en-US" sz="2800" b="1" kern="1200" dirty="0"/>
            <a:t>Engineering Knowledge</a:t>
          </a:r>
          <a:endParaRPr lang="en-IN" sz="2800" kern="1200" dirty="0"/>
        </a:p>
      </dsp:txBody>
      <dsp:txXfrm>
        <a:off x="32784" y="32919"/>
        <a:ext cx="7554432" cy="60601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PO2 : Problem Analysis</a:t>
          </a:r>
          <a:endParaRPr lang="en-IN" sz="2800" kern="1200" dirty="0"/>
        </a:p>
      </dsp:txBody>
      <dsp:txXfrm>
        <a:off x="32784" y="32919"/>
        <a:ext cx="7554432" cy="606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BBEC5-5B01-4132-A331-9D4D3453D65C}">
      <dsp:nvSpPr>
        <dsp:cNvPr id="0" name=""/>
        <dsp:cNvSpPr/>
      </dsp:nvSpPr>
      <dsp:spPr>
        <a:xfrm>
          <a:off x="0" y="0"/>
          <a:ext cx="9982200" cy="16731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kern="1200" dirty="0"/>
            <a:t>A Case Study: Designing a Document Editor </a:t>
          </a:r>
        </a:p>
        <a:p>
          <a:pPr marL="0" lvl="0" indent="0" algn="l" defTabSz="1200150">
            <a:lnSpc>
              <a:spcPct val="90000"/>
            </a:lnSpc>
            <a:spcBef>
              <a:spcPct val="0"/>
            </a:spcBef>
            <a:spcAft>
              <a:spcPct val="35000"/>
            </a:spcAft>
            <a:buNone/>
          </a:pPr>
          <a:r>
            <a:rPr lang="en-US" sz="2700" b="0" kern="1200" dirty="0"/>
            <a:t>Creational Patterns: Abstract Factory, Builder , Factory Method, Prototype , Singleton Pattern, </a:t>
          </a:r>
        </a:p>
      </dsp:txBody>
      <dsp:txXfrm>
        <a:off x="81674" y="81674"/>
        <a:ext cx="9818852" cy="150975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PO3 : </a:t>
          </a:r>
          <a:r>
            <a:rPr lang="en-US" sz="2800" b="1" kern="1200" dirty="0"/>
            <a:t>Design/Development of solutions</a:t>
          </a:r>
          <a:endParaRPr lang="en-IN" sz="2800" kern="1200" dirty="0"/>
        </a:p>
      </dsp:txBody>
      <dsp:txXfrm>
        <a:off x="32784" y="32919"/>
        <a:ext cx="7554432" cy="60601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2128"/>
          <a:ext cx="7619999" cy="6475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PO4 : Conduct Investigations of complex problems</a:t>
          </a:r>
          <a:endParaRPr lang="en-IN" sz="2700" kern="1200" dirty="0"/>
        </a:p>
      </dsp:txBody>
      <dsp:txXfrm>
        <a:off x="31613" y="43741"/>
        <a:ext cx="7556773" cy="58436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PO5 : </a:t>
          </a:r>
          <a:r>
            <a:rPr lang="en-US" sz="2800" b="1" kern="1200" dirty="0"/>
            <a:t>Modern tool usage</a:t>
          </a:r>
          <a:endParaRPr lang="en-IN" sz="2800" kern="1200" dirty="0"/>
        </a:p>
      </dsp:txBody>
      <dsp:txXfrm>
        <a:off x="32784" y="33054"/>
        <a:ext cx="7554432" cy="60601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656"/>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PO6 : The engineer and society</a:t>
          </a:r>
          <a:endParaRPr lang="en-IN" sz="2800" kern="1200" dirty="0"/>
        </a:p>
      </dsp:txBody>
      <dsp:txXfrm>
        <a:off x="32765" y="33421"/>
        <a:ext cx="7554470" cy="60566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PO7 : </a:t>
          </a:r>
          <a:r>
            <a:rPr lang="en-US" sz="2800" b="1" kern="1200" dirty="0">
              <a:latin typeface="+mj-lt"/>
              <a:ea typeface="Calibri" panose="020F0502020204030204" pitchFamily="34" charset="0"/>
            </a:rPr>
            <a:t>Environment and sustainability</a:t>
          </a:r>
          <a:endParaRPr lang="en-IN" sz="2800" kern="1200" dirty="0"/>
        </a:p>
      </dsp:txBody>
      <dsp:txXfrm>
        <a:off x="32784" y="32919"/>
        <a:ext cx="7554432" cy="60601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PO8 : Ethics</a:t>
          </a:r>
          <a:endParaRPr lang="en-IN" sz="2800" kern="1200" dirty="0"/>
        </a:p>
      </dsp:txBody>
      <dsp:txXfrm>
        <a:off x="32784" y="32919"/>
        <a:ext cx="7554432" cy="60601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PO9 : Individual and teamwork</a:t>
          </a:r>
          <a:endParaRPr lang="en-IN" sz="2800" kern="1200" dirty="0"/>
        </a:p>
      </dsp:txBody>
      <dsp:txXfrm>
        <a:off x="32784" y="32919"/>
        <a:ext cx="7554432" cy="60601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35"/>
          <a:ext cx="7619999"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PO10 : </a:t>
          </a:r>
          <a:r>
            <a:rPr lang="en-US" sz="2800" b="1" kern="1200" dirty="0">
              <a:latin typeface="+mj-lt"/>
              <a:ea typeface="Times New Roman" panose="02020603050405020304" pitchFamily="18" charset="0"/>
              <a:cs typeface="Times New Roman" panose="02020603050405020304" pitchFamily="18" charset="0"/>
            </a:rPr>
            <a:t>Communication</a:t>
          </a:r>
          <a:endParaRPr lang="en-IN" sz="2800" kern="1200" dirty="0"/>
        </a:p>
      </dsp:txBody>
      <dsp:txXfrm>
        <a:off x="32784" y="32919"/>
        <a:ext cx="7554431" cy="60601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PO11 : Project management and finance</a:t>
          </a:r>
          <a:endParaRPr lang="en-IN" sz="2800" kern="1200" dirty="0"/>
        </a:p>
      </dsp:txBody>
      <dsp:txXfrm>
        <a:off x="32784" y="33054"/>
        <a:ext cx="7554432" cy="6060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488431"/>
          <a:ext cx="9982200" cy="129285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kern="1200" baseline="0" dirty="0"/>
            <a:t>Structural Pattern Part-I, Adapter, Bridge, Composite.</a:t>
          </a:r>
        </a:p>
        <a:p>
          <a:pPr marL="0" lvl="0" indent="0" algn="l" defTabSz="1244600">
            <a:lnSpc>
              <a:spcPct val="90000"/>
            </a:lnSpc>
            <a:spcBef>
              <a:spcPct val="0"/>
            </a:spcBef>
            <a:spcAft>
              <a:spcPct val="35000"/>
            </a:spcAft>
            <a:buNone/>
          </a:pPr>
          <a:r>
            <a:rPr lang="en-US" sz="2800" b="0" kern="1200" baseline="0" dirty="0"/>
            <a:t>Structural Pattern Part-II, Decorator, Facade, Flyweight, Proxy.</a:t>
          </a:r>
          <a:endParaRPr lang="en-IN" sz="2800" b="0" kern="1200" dirty="0"/>
        </a:p>
      </dsp:txBody>
      <dsp:txXfrm>
        <a:off x="63112" y="551543"/>
        <a:ext cx="9855976" cy="1166626"/>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PO12 : Life-long learning</a:t>
          </a:r>
          <a:endParaRPr lang="en-IN" sz="2800" kern="1200" dirty="0"/>
        </a:p>
      </dsp:txBody>
      <dsp:txXfrm>
        <a:off x="32765" y="32765"/>
        <a:ext cx="7554470" cy="6056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18B38-BDBB-470A-815C-35A2A46B78E0}">
      <dsp:nvSpPr>
        <dsp:cNvPr id="0" name=""/>
        <dsp:cNvSpPr/>
      </dsp:nvSpPr>
      <dsp:spPr>
        <a:xfrm>
          <a:off x="0" y="0"/>
          <a:ext cx="10287000" cy="213195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kern="1200" dirty="0"/>
            <a:t>Behavioral Patterns Part: I, Chain of Responsibility, Command, Interpreter, Iterator Pattern.</a:t>
          </a:r>
        </a:p>
        <a:p>
          <a:pPr marL="0" lvl="0" indent="0" algn="l" defTabSz="1333500">
            <a:lnSpc>
              <a:spcPct val="90000"/>
            </a:lnSpc>
            <a:spcBef>
              <a:spcPct val="0"/>
            </a:spcBef>
            <a:spcAft>
              <a:spcPct val="35000"/>
            </a:spcAft>
            <a:buNone/>
          </a:pPr>
          <a:r>
            <a:rPr lang="en-US" sz="3000" b="0" kern="1200" dirty="0"/>
            <a:t>Behavioral Patterns Part: II, Mediator, Memento, Observer, Patterns.</a:t>
          </a:r>
          <a:endParaRPr lang="en-IN" sz="3000" b="0" kern="1200" dirty="0"/>
        </a:p>
      </dsp:txBody>
      <dsp:txXfrm>
        <a:off x="104074" y="104074"/>
        <a:ext cx="10078852" cy="19238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631126"/>
          <a:ext cx="9982200" cy="12168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Behavioral Patterns Part: III, State, Strategy, Template Method, Visitor, What to Expect from Design Patterns.</a:t>
          </a:r>
          <a:endParaRPr lang="en-IN" sz="2800" kern="1200" dirty="0"/>
        </a:p>
      </dsp:txBody>
      <dsp:txXfrm>
        <a:off x="59399" y="690525"/>
        <a:ext cx="9863402" cy="10980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a:xfrm>
          <a:off x="0" y="176"/>
          <a:ext cx="6172199" cy="52286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 this semester, the students will </a:t>
          </a:r>
          <a:endParaRPr lang="en-IN" sz="2800" kern="1200" dirty="0"/>
        </a:p>
      </dsp:txBody>
      <dsp:txXfrm>
        <a:off x="25524" y="25700"/>
        <a:ext cx="6121151" cy="4718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BA34-FA84-45EB-89F5-AA12E2797A41}">
      <dsp:nvSpPr>
        <dsp:cNvPr id="0" name=""/>
        <dsp:cNvSpPr/>
      </dsp:nvSpPr>
      <dsp:spPr>
        <a:xfrm>
          <a:off x="0" y="594"/>
          <a:ext cx="10134600" cy="88145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Study how to </a:t>
          </a:r>
          <a:r>
            <a:rPr lang="en-US" sz="2400" b="0" i="0" kern="1200" dirty="0"/>
            <a:t>shows relationships and interactions between classes or objects.</a:t>
          </a:r>
          <a:r>
            <a:rPr lang="en-US" sz="2800" kern="1200" dirty="0"/>
            <a:t>.</a:t>
          </a:r>
          <a:endParaRPr lang="en-IN" sz="2800" kern="1200" dirty="0"/>
        </a:p>
      </dsp:txBody>
      <dsp:txXfrm>
        <a:off x="43029" y="43623"/>
        <a:ext cx="10048542" cy="7954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ADADF-1651-46C2-846B-A7F79BFA24CF}">
      <dsp:nvSpPr>
        <dsp:cNvPr id="0" name=""/>
        <dsp:cNvSpPr/>
      </dsp:nvSpPr>
      <dsp:spPr>
        <a:xfrm>
          <a:off x="0" y="328"/>
          <a:ext cx="10134600" cy="9537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Study to </a:t>
          </a:r>
          <a:r>
            <a:rPr lang="en-US" sz="2400" b="0" i="0" kern="1200" dirty="0"/>
            <a:t>speed up the development process by providing well-tested, proven development/design paradigms. </a:t>
          </a:r>
          <a:endParaRPr lang="en-IN" sz="2400" kern="1200" dirty="0"/>
        </a:p>
      </dsp:txBody>
      <dsp:txXfrm>
        <a:off x="46560" y="46888"/>
        <a:ext cx="10041480" cy="8606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58AF-4B5A-40D5-876B-C773221F443C}">
      <dsp:nvSpPr>
        <dsp:cNvPr id="0" name=""/>
        <dsp:cNvSpPr/>
      </dsp:nvSpPr>
      <dsp:spPr>
        <a:xfrm>
          <a:off x="0" y="513513"/>
          <a:ext cx="10165080" cy="73061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Select a specific design pattern for the solution of a given design problem.</a:t>
          </a:r>
          <a:endParaRPr lang="en-IN" sz="2400" kern="1200" dirty="0"/>
        </a:p>
      </dsp:txBody>
      <dsp:txXfrm>
        <a:off x="35666" y="549179"/>
        <a:ext cx="10093748" cy="6592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8/24/2023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8/22/2023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340276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41</a:t>
            </a:fld>
            <a:endParaRPr lang="en-US"/>
          </a:p>
        </p:txBody>
      </p:sp>
    </p:spTree>
    <p:extLst>
      <p:ext uri="{BB962C8B-B14F-4D97-AF65-F5344CB8AC3E}">
        <p14:creationId xmlns:p14="http://schemas.microsoft.com/office/powerpoint/2010/main" val="2072455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42</a:t>
            </a:fld>
            <a:endParaRPr lang="en-US"/>
          </a:p>
        </p:txBody>
      </p:sp>
    </p:spTree>
    <p:extLst>
      <p:ext uri="{BB962C8B-B14F-4D97-AF65-F5344CB8AC3E}">
        <p14:creationId xmlns:p14="http://schemas.microsoft.com/office/powerpoint/2010/main" val="744186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43</a:t>
            </a:fld>
            <a:endParaRPr lang="en-US"/>
          </a:p>
        </p:txBody>
      </p:sp>
    </p:spTree>
    <p:extLst>
      <p:ext uri="{BB962C8B-B14F-4D97-AF65-F5344CB8AC3E}">
        <p14:creationId xmlns:p14="http://schemas.microsoft.com/office/powerpoint/2010/main" val="1810487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44</a:t>
            </a:fld>
            <a:endParaRPr lang="en-US"/>
          </a:p>
        </p:txBody>
      </p:sp>
    </p:spTree>
    <p:extLst>
      <p:ext uri="{BB962C8B-B14F-4D97-AF65-F5344CB8AC3E}">
        <p14:creationId xmlns:p14="http://schemas.microsoft.com/office/powerpoint/2010/main" val="1059409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45</a:t>
            </a:fld>
            <a:endParaRPr lang="en-US"/>
          </a:p>
        </p:txBody>
      </p:sp>
    </p:spTree>
    <p:extLst>
      <p:ext uri="{BB962C8B-B14F-4D97-AF65-F5344CB8AC3E}">
        <p14:creationId xmlns:p14="http://schemas.microsoft.com/office/powerpoint/2010/main" val="2535341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46</a:t>
            </a:fld>
            <a:endParaRPr lang="en-US"/>
          </a:p>
        </p:txBody>
      </p:sp>
    </p:spTree>
    <p:extLst>
      <p:ext uri="{BB962C8B-B14F-4D97-AF65-F5344CB8AC3E}">
        <p14:creationId xmlns:p14="http://schemas.microsoft.com/office/powerpoint/2010/main" val="1349117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47</a:t>
            </a:fld>
            <a:endParaRPr lang="en-US"/>
          </a:p>
        </p:txBody>
      </p:sp>
    </p:spTree>
    <p:extLst>
      <p:ext uri="{BB962C8B-B14F-4D97-AF65-F5344CB8AC3E}">
        <p14:creationId xmlns:p14="http://schemas.microsoft.com/office/powerpoint/2010/main" val="2581495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48</a:t>
            </a:fld>
            <a:endParaRPr lang="en-US"/>
          </a:p>
        </p:txBody>
      </p:sp>
    </p:spTree>
    <p:extLst>
      <p:ext uri="{BB962C8B-B14F-4D97-AF65-F5344CB8AC3E}">
        <p14:creationId xmlns:p14="http://schemas.microsoft.com/office/powerpoint/2010/main" val="4003133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49</a:t>
            </a:fld>
            <a:endParaRPr lang="en-US"/>
          </a:p>
        </p:txBody>
      </p:sp>
    </p:spTree>
    <p:extLst>
      <p:ext uri="{BB962C8B-B14F-4D97-AF65-F5344CB8AC3E}">
        <p14:creationId xmlns:p14="http://schemas.microsoft.com/office/powerpoint/2010/main" val="3883019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dirty="0"/>
          </a:p>
        </p:txBody>
      </p:sp>
    </p:spTree>
    <p:extLst>
      <p:ext uri="{BB962C8B-B14F-4D97-AF65-F5344CB8AC3E}">
        <p14:creationId xmlns:p14="http://schemas.microsoft.com/office/powerpoint/2010/main" val="46466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dirty="0"/>
          </a:p>
        </p:txBody>
      </p:sp>
    </p:spTree>
    <p:extLst>
      <p:ext uri="{BB962C8B-B14F-4D97-AF65-F5344CB8AC3E}">
        <p14:creationId xmlns:p14="http://schemas.microsoft.com/office/powerpoint/2010/main" val="1043892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59259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2817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val="3091452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39</a:t>
            </a:fld>
            <a:endParaRPr lang="en-US"/>
          </a:p>
        </p:txBody>
      </p:sp>
    </p:spTree>
    <p:extLst>
      <p:ext uri="{BB962C8B-B14F-4D97-AF65-F5344CB8AC3E}">
        <p14:creationId xmlns:p14="http://schemas.microsoft.com/office/powerpoint/2010/main" val="689316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40</a:t>
            </a:fld>
            <a:endParaRPr lang="en-US"/>
          </a:p>
        </p:txBody>
      </p:sp>
    </p:spTree>
    <p:extLst>
      <p:ext uri="{BB962C8B-B14F-4D97-AF65-F5344CB8AC3E}">
        <p14:creationId xmlns:p14="http://schemas.microsoft.com/office/powerpoint/2010/main" val="3468028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7AD70C9-1DB2-42BC-A1E5-008AFA0103AC}" type="datetime1">
              <a:rPr lang="en-US" smtClean="0"/>
              <a:t>8/22/2023</a:t>
            </a:fld>
            <a:endParaRPr lang="en-US"/>
          </a:p>
        </p:txBody>
      </p:sp>
      <p:sp>
        <p:nvSpPr>
          <p:cNvPr id="5" name="Footer Placeholder 4"/>
          <p:cNvSpPr>
            <a:spLocks noGrp="1"/>
          </p:cNvSpPr>
          <p:nvPr>
            <p:ph type="ftr" sz="quarter" idx="11"/>
          </p:nvPr>
        </p:nvSpPr>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BE992-3CD4-4610-BDA5-333C0F5EF749}" type="datetime1">
              <a:rPr lang="en-US" smtClean="0"/>
              <a:t>8/22/2023</a:t>
            </a:fld>
            <a:endParaRPr lang="en-US"/>
          </a:p>
        </p:txBody>
      </p:sp>
      <p:sp>
        <p:nvSpPr>
          <p:cNvPr id="5" name="Footer Placeholder 4"/>
          <p:cNvSpPr>
            <a:spLocks noGrp="1"/>
          </p:cNvSpPr>
          <p:nvPr>
            <p:ph type="ftr" sz="quarter" idx="11"/>
          </p:nvPr>
        </p:nvSpPr>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84D4A-38C6-4438-B68A-30EA51A004A9}" type="datetime1">
              <a:rPr lang="en-US" smtClean="0"/>
              <a:t>8/22/2023</a:t>
            </a:fld>
            <a:endParaRPr lang="en-US"/>
          </a:p>
        </p:txBody>
      </p:sp>
      <p:sp>
        <p:nvSpPr>
          <p:cNvPr id="5" name="Footer Placeholder 4"/>
          <p:cNvSpPr>
            <a:spLocks noGrp="1"/>
          </p:cNvSpPr>
          <p:nvPr>
            <p:ph type="ftr" sz="quarter" idx="11"/>
          </p:nvPr>
        </p:nvSpPr>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E0AD0C-B806-4F79-9B21-906728A6555E}" type="datetime1">
              <a:rPr lang="en-US" smtClean="0"/>
              <a:t>8/22/2023</a:t>
            </a:fld>
            <a:endParaRPr lang="en-US"/>
          </a:p>
        </p:txBody>
      </p:sp>
      <p:sp>
        <p:nvSpPr>
          <p:cNvPr id="5" name="Footer Placeholder 4"/>
          <p:cNvSpPr>
            <a:spLocks noGrp="1"/>
          </p:cNvSpPr>
          <p:nvPr>
            <p:ph type="ftr" sz="quarter" idx="11"/>
          </p:nvPr>
        </p:nvSpPr>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3B665E-EE12-4ABF-8D67-AC048CC7264B}" type="datetime1">
              <a:rPr lang="en-US" smtClean="0"/>
              <a:t>8/22/2023</a:t>
            </a:fld>
            <a:endParaRPr lang="en-US"/>
          </a:p>
        </p:txBody>
      </p:sp>
      <p:sp>
        <p:nvSpPr>
          <p:cNvPr id="5" name="Footer Placeholder 4"/>
          <p:cNvSpPr>
            <a:spLocks noGrp="1"/>
          </p:cNvSpPr>
          <p:nvPr>
            <p:ph type="ftr" sz="quarter" idx="11"/>
          </p:nvPr>
        </p:nvSpPr>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2218C-ACEE-4839-8D82-DEE197D50BE0}" type="datetime1">
              <a:rPr lang="en-US" smtClean="0"/>
              <a:t>8/22/2023</a:t>
            </a:fld>
            <a:endParaRPr lang="en-US"/>
          </a:p>
        </p:txBody>
      </p:sp>
      <p:sp>
        <p:nvSpPr>
          <p:cNvPr id="6" name="Footer Placeholder 5"/>
          <p:cNvSpPr>
            <a:spLocks noGrp="1"/>
          </p:cNvSpPr>
          <p:nvPr>
            <p:ph type="ftr" sz="quarter" idx="11"/>
          </p:nvPr>
        </p:nvSpPr>
        <p:spPr/>
        <p:txBody>
          <a:bodyPr/>
          <a:lstStyle/>
          <a:p>
            <a:r>
              <a:rPr lang="en-US" dirty="0"/>
              <a:t>Ibrar Ahmed       Web Technology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1C3133-4872-42DA-B1CE-D8AAB1C51761}" type="datetime1">
              <a:rPr lang="en-US" smtClean="0"/>
              <a:t>8/22/2023</a:t>
            </a:fld>
            <a:endParaRPr lang="en-US"/>
          </a:p>
        </p:txBody>
      </p:sp>
      <p:sp>
        <p:nvSpPr>
          <p:cNvPr id="8" name="Footer Placeholder 7"/>
          <p:cNvSpPr>
            <a:spLocks noGrp="1"/>
          </p:cNvSpPr>
          <p:nvPr>
            <p:ph type="ftr" sz="quarter" idx="11"/>
          </p:nvPr>
        </p:nvSpPr>
        <p:spPr/>
        <p:txBody>
          <a:bodyPr/>
          <a:lstStyle/>
          <a:p>
            <a:r>
              <a:rPr lang="en-US" dirty="0"/>
              <a:t>Ibrar Ahmed       Web Technology           Unit 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A0B33B-461E-4877-A3F3-9D9687790942}" type="datetime1">
              <a:rPr lang="en-US" smtClean="0"/>
              <a:t>8/22/2023</a:t>
            </a:fld>
            <a:endParaRPr lang="en-US"/>
          </a:p>
        </p:txBody>
      </p:sp>
      <p:sp>
        <p:nvSpPr>
          <p:cNvPr id="4" name="Footer Placeholder 3"/>
          <p:cNvSpPr>
            <a:spLocks noGrp="1"/>
          </p:cNvSpPr>
          <p:nvPr>
            <p:ph type="ftr" sz="quarter" idx="11"/>
          </p:nvPr>
        </p:nvSpPr>
        <p:spPr/>
        <p:txBody>
          <a:bodyPr/>
          <a:lstStyle/>
          <a:p>
            <a:r>
              <a:rPr lang="en-US" dirty="0"/>
              <a:t>Ibrar Ahmed       Web Technology           Unit 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E03B7-EFB4-46D6-A08B-EC0AF7FBF82A}" type="datetime1">
              <a:rPr lang="en-US" smtClean="0"/>
              <a:t>8/22/2023</a:t>
            </a:fld>
            <a:endParaRPr lang="en-US"/>
          </a:p>
        </p:txBody>
      </p:sp>
      <p:sp>
        <p:nvSpPr>
          <p:cNvPr id="3" name="Footer Placeholder 2"/>
          <p:cNvSpPr>
            <a:spLocks noGrp="1"/>
          </p:cNvSpPr>
          <p:nvPr>
            <p:ph type="ftr" sz="quarter" idx="11"/>
          </p:nvPr>
        </p:nvSpPr>
        <p:spPr/>
        <p:txBody>
          <a:bodyPr/>
          <a:lstStyle/>
          <a:p>
            <a:r>
              <a:rPr lang="en-US" dirty="0"/>
              <a:t>Ibrar Ahmed       Web Technology           Unit 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02ECBC-58AA-412F-A8B0-550B95CB5713}" type="datetime1">
              <a:rPr lang="en-US" smtClean="0"/>
              <a:t>8/22/2023</a:t>
            </a:fld>
            <a:endParaRPr lang="en-US"/>
          </a:p>
        </p:txBody>
      </p:sp>
      <p:sp>
        <p:nvSpPr>
          <p:cNvPr id="6" name="Footer Placeholder 5"/>
          <p:cNvSpPr>
            <a:spLocks noGrp="1"/>
          </p:cNvSpPr>
          <p:nvPr>
            <p:ph type="ftr" sz="quarter" idx="11"/>
          </p:nvPr>
        </p:nvSpPr>
        <p:spPr/>
        <p:txBody>
          <a:bodyPr/>
          <a:lstStyle/>
          <a:p>
            <a:r>
              <a:rPr lang="en-US" dirty="0"/>
              <a:t>Ibrar Ahmed       Web Technology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E88589-834A-4EBB-B988-750F98A574A4}" type="datetime1">
              <a:rPr lang="en-US" smtClean="0"/>
              <a:t>8/22/2023</a:t>
            </a:fld>
            <a:endParaRPr lang="en-US"/>
          </a:p>
        </p:txBody>
      </p:sp>
      <p:sp>
        <p:nvSpPr>
          <p:cNvPr id="6" name="Footer Placeholder 5"/>
          <p:cNvSpPr>
            <a:spLocks noGrp="1"/>
          </p:cNvSpPr>
          <p:nvPr>
            <p:ph type="ftr" sz="quarter" idx="11"/>
          </p:nvPr>
        </p:nvSpPr>
        <p:spPr/>
        <p:txBody>
          <a:bodyPr/>
          <a:lstStyle/>
          <a:p>
            <a:r>
              <a:rPr lang="en-US" dirty="0"/>
              <a:t>Ibrar Ahmed       Web Technology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73150-66E3-46CA-8AD8-205FBAF58F0F}" type="datetime1">
              <a:rPr lang="en-US" smtClean="0"/>
              <a:t>8/22/2023</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Ibrar Ahmed       Web Technology           Unit I</a:t>
            </a:r>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9833" y="13570"/>
            <a:ext cx="1401117" cy="7484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18" Type="http://schemas.openxmlformats.org/officeDocument/2006/relationships/diagramLayout" Target="../diagrams/layout9.xml"/><Relationship Id="rId26" Type="http://schemas.microsoft.com/office/2007/relationships/diagramDrawing" Target="../diagrams/drawing10.xml"/><Relationship Id="rId3" Type="http://schemas.openxmlformats.org/officeDocument/2006/relationships/diagramLayout" Target="../diagrams/layout6.xml"/><Relationship Id="rId21" Type="http://schemas.microsoft.com/office/2007/relationships/diagramDrawing" Target="../diagrams/drawing9.xml"/><Relationship Id="rId7" Type="http://schemas.openxmlformats.org/officeDocument/2006/relationships/diagramData" Target="../diagrams/data7.xml"/><Relationship Id="rId12" Type="http://schemas.openxmlformats.org/officeDocument/2006/relationships/diagramData" Target="../diagrams/data8.xml"/><Relationship Id="rId17" Type="http://schemas.openxmlformats.org/officeDocument/2006/relationships/diagramData" Target="../diagrams/data9.xml"/><Relationship Id="rId25" Type="http://schemas.openxmlformats.org/officeDocument/2006/relationships/diagramColors" Target="../diagrams/colors10.xml"/><Relationship Id="rId2" Type="http://schemas.openxmlformats.org/officeDocument/2006/relationships/diagramData" Target="../diagrams/data6.xml"/><Relationship Id="rId16" Type="http://schemas.microsoft.com/office/2007/relationships/diagramDrawing" Target="../diagrams/drawing8.xml"/><Relationship Id="rId20" Type="http://schemas.openxmlformats.org/officeDocument/2006/relationships/diagramColors" Target="../diagrams/colors9.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24" Type="http://schemas.openxmlformats.org/officeDocument/2006/relationships/diagramQuickStyle" Target="../diagrams/quickStyle10.xml"/><Relationship Id="rId5" Type="http://schemas.openxmlformats.org/officeDocument/2006/relationships/diagramColors" Target="../diagrams/colors6.xml"/><Relationship Id="rId15" Type="http://schemas.openxmlformats.org/officeDocument/2006/relationships/diagramColors" Target="../diagrams/colors8.xml"/><Relationship Id="rId23" Type="http://schemas.openxmlformats.org/officeDocument/2006/relationships/diagramLayout" Target="../diagrams/layout10.xml"/><Relationship Id="rId10" Type="http://schemas.openxmlformats.org/officeDocument/2006/relationships/diagramColors" Target="../diagrams/colors7.xml"/><Relationship Id="rId19" Type="http://schemas.openxmlformats.org/officeDocument/2006/relationships/diagramQuickStyle" Target="../diagrams/quickStyle9.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 Id="rId22" Type="http://schemas.openxmlformats.org/officeDocument/2006/relationships/diagramData" Target="../diagrams/data10.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18" Type="http://schemas.openxmlformats.org/officeDocument/2006/relationships/diagramLayout" Target="../diagrams/layout14.xml"/><Relationship Id="rId26" Type="http://schemas.microsoft.com/office/2007/relationships/diagramDrawing" Target="../diagrams/drawing15.xml"/><Relationship Id="rId3" Type="http://schemas.openxmlformats.org/officeDocument/2006/relationships/diagramLayout" Target="../diagrams/layout11.xml"/><Relationship Id="rId21" Type="http://schemas.microsoft.com/office/2007/relationships/diagramDrawing" Target="../diagrams/drawing14.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diagramData" Target="../diagrams/data14.xml"/><Relationship Id="rId25" Type="http://schemas.openxmlformats.org/officeDocument/2006/relationships/diagramColors" Target="../diagrams/colors15.xml"/><Relationship Id="rId2" Type="http://schemas.openxmlformats.org/officeDocument/2006/relationships/diagramData" Target="../diagrams/data11.xml"/><Relationship Id="rId16" Type="http://schemas.microsoft.com/office/2007/relationships/diagramDrawing" Target="../diagrams/drawing13.xml"/><Relationship Id="rId20" Type="http://schemas.openxmlformats.org/officeDocument/2006/relationships/diagramColors" Target="../diagrams/colors14.xml"/><Relationship Id="rId29" Type="http://schemas.openxmlformats.org/officeDocument/2006/relationships/diagramQuickStyle" Target="../diagrams/quickStyle16.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24" Type="http://schemas.openxmlformats.org/officeDocument/2006/relationships/diagramQuickStyle" Target="../diagrams/quickStyle15.xml"/><Relationship Id="rId5" Type="http://schemas.openxmlformats.org/officeDocument/2006/relationships/diagramColors" Target="../diagrams/colors11.xml"/><Relationship Id="rId15" Type="http://schemas.openxmlformats.org/officeDocument/2006/relationships/diagramColors" Target="../diagrams/colors13.xml"/><Relationship Id="rId23" Type="http://schemas.openxmlformats.org/officeDocument/2006/relationships/diagramLayout" Target="../diagrams/layout15.xml"/><Relationship Id="rId28" Type="http://schemas.openxmlformats.org/officeDocument/2006/relationships/diagramLayout" Target="../diagrams/layout16.xml"/><Relationship Id="rId10" Type="http://schemas.openxmlformats.org/officeDocument/2006/relationships/diagramColors" Target="../diagrams/colors12.xml"/><Relationship Id="rId19" Type="http://schemas.openxmlformats.org/officeDocument/2006/relationships/diagramQuickStyle" Target="../diagrams/quickStyle14.xml"/><Relationship Id="rId31" Type="http://schemas.microsoft.com/office/2007/relationships/diagramDrawing" Target="../diagrams/drawing16.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 Id="rId22" Type="http://schemas.openxmlformats.org/officeDocument/2006/relationships/diagramData" Target="../diagrams/data15.xml"/><Relationship Id="rId27" Type="http://schemas.openxmlformats.org/officeDocument/2006/relationships/diagramData" Target="../diagrams/data16.xml"/><Relationship Id="rId30" Type="http://schemas.openxmlformats.org/officeDocument/2006/relationships/diagramColors" Target="../diagrams/colors16.xml"/></Relationships>
</file>

<file path=ppt/slides/_rels/slide12.xml.rels><?xml version="1.0" encoding="UTF-8" standalone="yes"?>
<Relationships xmlns="http://schemas.openxmlformats.org/package/2006/relationships"><Relationship Id="rId13" Type="http://schemas.openxmlformats.org/officeDocument/2006/relationships/diagramLayout" Target="../diagrams/layout19.xml"/><Relationship Id="rId18" Type="http://schemas.openxmlformats.org/officeDocument/2006/relationships/diagramLayout" Target="../diagrams/layout20.xml"/><Relationship Id="rId26" Type="http://schemas.microsoft.com/office/2007/relationships/diagramDrawing" Target="../diagrams/drawing21.xml"/><Relationship Id="rId3" Type="http://schemas.openxmlformats.org/officeDocument/2006/relationships/diagramLayout" Target="../diagrams/layout17.xml"/><Relationship Id="rId21" Type="http://schemas.microsoft.com/office/2007/relationships/diagramDrawing" Target="../diagrams/drawing20.xml"/><Relationship Id="rId34" Type="http://schemas.openxmlformats.org/officeDocument/2006/relationships/diagramQuickStyle" Target="../diagrams/quickStyle23.xml"/><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diagramData" Target="../diagrams/data20.xml"/><Relationship Id="rId25" Type="http://schemas.openxmlformats.org/officeDocument/2006/relationships/diagramColors" Target="../diagrams/colors21.xml"/><Relationship Id="rId33" Type="http://schemas.openxmlformats.org/officeDocument/2006/relationships/diagramLayout" Target="../diagrams/layout23.xml"/><Relationship Id="rId2" Type="http://schemas.openxmlformats.org/officeDocument/2006/relationships/diagramData" Target="../diagrams/data17.xml"/><Relationship Id="rId16" Type="http://schemas.microsoft.com/office/2007/relationships/diagramDrawing" Target="../diagrams/drawing19.xml"/><Relationship Id="rId20" Type="http://schemas.openxmlformats.org/officeDocument/2006/relationships/diagramColors" Target="../diagrams/colors20.xml"/><Relationship Id="rId29" Type="http://schemas.openxmlformats.org/officeDocument/2006/relationships/diagramQuickStyle" Target="../diagrams/quickStyle22.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24" Type="http://schemas.openxmlformats.org/officeDocument/2006/relationships/diagramQuickStyle" Target="../diagrams/quickStyle21.xml"/><Relationship Id="rId32" Type="http://schemas.openxmlformats.org/officeDocument/2006/relationships/diagramData" Target="../diagrams/data23.xml"/><Relationship Id="rId5" Type="http://schemas.openxmlformats.org/officeDocument/2006/relationships/diagramColors" Target="../diagrams/colors17.xml"/><Relationship Id="rId15" Type="http://schemas.openxmlformats.org/officeDocument/2006/relationships/diagramColors" Target="../diagrams/colors19.xml"/><Relationship Id="rId23" Type="http://schemas.openxmlformats.org/officeDocument/2006/relationships/diagramLayout" Target="../diagrams/layout21.xml"/><Relationship Id="rId28" Type="http://schemas.openxmlformats.org/officeDocument/2006/relationships/diagramLayout" Target="../diagrams/layout22.xml"/><Relationship Id="rId36" Type="http://schemas.microsoft.com/office/2007/relationships/diagramDrawing" Target="../diagrams/drawing23.xml"/><Relationship Id="rId10" Type="http://schemas.openxmlformats.org/officeDocument/2006/relationships/diagramColors" Target="../diagrams/colors18.xml"/><Relationship Id="rId19" Type="http://schemas.openxmlformats.org/officeDocument/2006/relationships/diagramQuickStyle" Target="../diagrams/quickStyle20.xml"/><Relationship Id="rId31" Type="http://schemas.microsoft.com/office/2007/relationships/diagramDrawing" Target="../diagrams/drawing22.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 Id="rId22" Type="http://schemas.openxmlformats.org/officeDocument/2006/relationships/diagramData" Target="../diagrams/data21.xml"/><Relationship Id="rId27" Type="http://schemas.openxmlformats.org/officeDocument/2006/relationships/diagramData" Target="../diagrams/data22.xml"/><Relationship Id="rId30" Type="http://schemas.openxmlformats.org/officeDocument/2006/relationships/diagramColors" Target="../diagrams/colors22.xml"/><Relationship Id="rId35" Type="http://schemas.openxmlformats.org/officeDocument/2006/relationships/diagramColors" Target="../diagrams/colors23.xml"/><Relationship Id="rId8" Type="http://schemas.openxmlformats.org/officeDocument/2006/relationships/diagramLayout" Target="../diagrams/layout18.xml"/></Relationships>
</file>

<file path=ppt/slides/_rels/slide13.xml.rels><?xml version="1.0" encoding="UTF-8" standalone="yes"?>
<Relationships xmlns="http://schemas.openxmlformats.org/package/2006/relationships"><Relationship Id="rId13" Type="http://schemas.openxmlformats.org/officeDocument/2006/relationships/diagramLayout" Target="../diagrams/layout26.xml"/><Relationship Id="rId18" Type="http://schemas.openxmlformats.org/officeDocument/2006/relationships/diagramLayout" Target="../diagrams/layout27.xml"/><Relationship Id="rId26" Type="http://schemas.microsoft.com/office/2007/relationships/diagramDrawing" Target="../diagrams/drawing28.xml"/><Relationship Id="rId3" Type="http://schemas.openxmlformats.org/officeDocument/2006/relationships/diagramLayout" Target="../diagrams/layout24.xml"/><Relationship Id="rId21" Type="http://schemas.microsoft.com/office/2007/relationships/diagramDrawing" Target="../diagrams/drawing27.xml"/><Relationship Id="rId34" Type="http://schemas.openxmlformats.org/officeDocument/2006/relationships/diagramQuickStyle" Target="../diagrams/quickStyle30.xml"/><Relationship Id="rId7" Type="http://schemas.openxmlformats.org/officeDocument/2006/relationships/diagramData" Target="../diagrams/data25.xml"/><Relationship Id="rId12" Type="http://schemas.openxmlformats.org/officeDocument/2006/relationships/diagramData" Target="../diagrams/data26.xml"/><Relationship Id="rId17" Type="http://schemas.openxmlformats.org/officeDocument/2006/relationships/diagramData" Target="../diagrams/data27.xml"/><Relationship Id="rId25" Type="http://schemas.openxmlformats.org/officeDocument/2006/relationships/diagramColors" Target="../diagrams/colors28.xml"/><Relationship Id="rId33" Type="http://schemas.openxmlformats.org/officeDocument/2006/relationships/diagramLayout" Target="../diagrams/layout30.xml"/><Relationship Id="rId2" Type="http://schemas.openxmlformats.org/officeDocument/2006/relationships/diagramData" Target="../diagrams/data24.xml"/><Relationship Id="rId16" Type="http://schemas.microsoft.com/office/2007/relationships/diagramDrawing" Target="../diagrams/drawing26.xml"/><Relationship Id="rId20" Type="http://schemas.openxmlformats.org/officeDocument/2006/relationships/diagramColors" Target="../diagrams/colors27.xml"/><Relationship Id="rId29" Type="http://schemas.openxmlformats.org/officeDocument/2006/relationships/diagramQuickStyle" Target="../diagrams/quickStyle29.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24" Type="http://schemas.openxmlformats.org/officeDocument/2006/relationships/diagramQuickStyle" Target="../diagrams/quickStyle28.xml"/><Relationship Id="rId32" Type="http://schemas.openxmlformats.org/officeDocument/2006/relationships/diagramData" Target="../diagrams/data30.xml"/><Relationship Id="rId5" Type="http://schemas.openxmlformats.org/officeDocument/2006/relationships/diagramColors" Target="../diagrams/colors24.xml"/><Relationship Id="rId15" Type="http://schemas.openxmlformats.org/officeDocument/2006/relationships/diagramColors" Target="../diagrams/colors26.xml"/><Relationship Id="rId23" Type="http://schemas.openxmlformats.org/officeDocument/2006/relationships/diagramLayout" Target="../diagrams/layout28.xml"/><Relationship Id="rId28" Type="http://schemas.openxmlformats.org/officeDocument/2006/relationships/diagramLayout" Target="../diagrams/layout29.xml"/><Relationship Id="rId36" Type="http://schemas.microsoft.com/office/2007/relationships/diagramDrawing" Target="../diagrams/drawing30.xml"/><Relationship Id="rId10" Type="http://schemas.openxmlformats.org/officeDocument/2006/relationships/diagramColors" Target="../diagrams/colors25.xml"/><Relationship Id="rId19" Type="http://schemas.openxmlformats.org/officeDocument/2006/relationships/diagramQuickStyle" Target="../diagrams/quickStyle27.xml"/><Relationship Id="rId31" Type="http://schemas.microsoft.com/office/2007/relationships/diagramDrawing" Target="../diagrams/drawing29.xml"/><Relationship Id="rId4" Type="http://schemas.openxmlformats.org/officeDocument/2006/relationships/diagramQuickStyle" Target="../diagrams/quickStyle24.xml"/><Relationship Id="rId9" Type="http://schemas.openxmlformats.org/officeDocument/2006/relationships/diagramQuickStyle" Target="../diagrams/quickStyle25.xml"/><Relationship Id="rId14" Type="http://schemas.openxmlformats.org/officeDocument/2006/relationships/diagramQuickStyle" Target="../diagrams/quickStyle26.xml"/><Relationship Id="rId22" Type="http://schemas.openxmlformats.org/officeDocument/2006/relationships/diagramData" Target="../diagrams/data28.xml"/><Relationship Id="rId27" Type="http://schemas.openxmlformats.org/officeDocument/2006/relationships/diagramData" Target="../diagrams/data29.xml"/><Relationship Id="rId30" Type="http://schemas.openxmlformats.org/officeDocument/2006/relationships/diagramColors" Target="../diagrams/colors29.xml"/><Relationship Id="rId35" Type="http://schemas.openxmlformats.org/officeDocument/2006/relationships/diagramColors" Target="../diagrams/colors30.xml"/><Relationship Id="rId8" Type="http://schemas.openxmlformats.org/officeDocument/2006/relationships/diagramLayout" Target="../diagrams/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
            <a:ext cx="105918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dirty="0"/>
              <a:t>Noida Institute of Engineering and Technology, Greater Noida</a:t>
            </a:r>
          </a:p>
        </p:txBody>
      </p:sp>
      <p:sp>
        <p:nvSpPr>
          <p:cNvPr id="3" name="Subtitle 2"/>
          <p:cNvSpPr>
            <a:spLocks noGrp="1"/>
          </p:cNvSpPr>
          <p:nvPr>
            <p:ph type="subTitle" idx="1"/>
          </p:nvPr>
        </p:nvSpPr>
        <p:spPr>
          <a:xfrm>
            <a:off x="2971800" y="914400"/>
            <a:ext cx="6400800" cy="1752600"/>
          </a:xfrm>
        </p:spPr>
        <p:style>
          <a:lnRef idx="2">
            <a:schemeClr val="accent5"/>
          </a:lnRef>
          <a:fillRef idx="1">
            <a:schemeClr val="lt1"/>
          </a:fillRef>
          <a:effectRef idx="0">
            <a:schemeClr val="accent5"/>
          </a:effectRef>
          <a:fontRef idx="minor">
            <a:schemeClr val="dk1"/>
          </a:fontRef>
        </p:style>
        <p:txBody>
          <a:bodyPr anchor="ctr">
            <a:normAutofit/>
          </a:bodyPr>
          <a:lstStyle/>
          <a:p>
            <a:r>
              <a:rPr lang="en-US" sz="3600" dirty="0">
                <a:solidFill>
                  <a:schemeClr val="tx1"/>
                </a:solidFill>
              </a:rPr>
              <a:t>Design Pattern</a:t>
            </a:r>
          </a:p>
        </p:txBody>
      </p:sp>
      <p:sp>
        <p:nvSpPr>
          <p:cNvPr id="6" name="Subtitle 2"/>
          <p:cNvSpPr txBox="1">
            <a:spLocks/>
          </p:cNvSpPr>
          <p:nvPr/>
        </p:nvSpPr>
        <p:spPr>
          <a:xfrm>
            <a:off x="8382000" y="40386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algn="ctr">
              <a:spcBef>
                <a:spcPct val="20000"/>
              </a:spcBef>
              <a:defRPr/>
            </a:pPr>
            <a:endParaRPr lang="en-US" sz="2400" dirty="0">
              <a:solidFill>
                <a:schemeClr val="tx1"/>
              </a:solidFill>
            </a:endParaRPr>
          </a:p>
          <a:p>
            <a:pPr algn="ctr">
              <a:spcBef>
                <a:spcPct val="20000"/>
              </a:spcBef>
              <a:defRPr/>
            </a:pPr>
            <a:r>
              <a:rPr lang="en-US" sz="2400" dirty="0">
                <a:solidFill>
                  <a:schemeClr val="tx1"/>
                </a:solidFill>
              </a:rPr>
              <a:t>Ibrar Ahmed </a:t>
            </a:r>
          </a:p>
          <a:p>
            <a:pPr algn="ctr">
              <a:spcBef>
                <a:spcPct val="20000"/>
              </a:spcBef>
              <a:defRPr/>
            </a:pPr>
            <a:r>
              <a:rPr lang="en-US" sz="2400" dirty="0">
                <a:solidFill>
                  <a:schemeClr val="tx1"/>
                </a:solidFill>
              </a:rPr>
              <a:t>(Asst. Professor)</a:t>
            </a:r>
          </a:p>
          <a:p>
            <a:pPr algn="ctr">
              <a:spcBef>
                <a:spcPct val="20000"/>
              </a:spcBef>
              <a:defRPr/>
            </a:pPr>
            <a:r>
              <a:rPr lang="en-US" sz="2400" dirty="0">
                <a:solidFill>
                  <a:schemeClr val="tx1"/>
                </a:solidFill>
              </a:rPr>
              <a:t>CSE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417320" y="5897568"/>
            <a:ext cx="533400" cy="533400"/>
          </a:xfrm>
          <a:prstGeom prst="rect">
            <a:avLst/>
          </a:prstGeom>
          <a:noFill/>
        </p:spPr>
      </p:pic>
      <p:sp>
        <p:nvSpPr>
          <p:cNvPr id="9" name="Date Placeholder 8"/>
          <p:cNvSpPr>
            <a:spLocks noGrp="1"/>
          </p:cNvSpPr>
          <p:nvPr>
            <p:ph type="dt" sz="half" idx="10"/>
          </p:nvPr>
        </p:nvSpPr>
        <p:spPr>
          <a:xfrm>
            <a:off x="1482634" y="6430968"/>
            <a:ext cx="2133600" cy="365125"/>
          </a:xfrm>
        </p:spPr>
        <p:txBody>
          <a:bodyPr/>
          <a:lstStyle/>
          <a:p>
            <a:fld id="{10D60B72-C70D-4406-A408-01B4CA184425}" type="datetime1">
              <a:rPr lang="en-US" smtClean="0"/>
              <a:t>8/22/2023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8839200" y="2590800"/>
            <a:ext cx="1524000" cy="1524000"/>
          </a:xfrm>
          <a:prstGeom prst="rect">
            <a:avLst/>
          </a:prstGeom>
          <a:noFill/>
        </p:spPr>
      </p:pic>
      <p:sp>
        <p:nvSpPr>
          <p:cNvPr id="12" name="Subtitle 2"/>
          <p:cNvSpPr txBox="1">
            <a:spLocks/>
          </p:cNvSpPr>
          <p:nvPr/>
        </p:nvSpPr>
        <p:spPr>
          <a:xfrm>
            <a:off x="14478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I</a:t>
            </a:r>
          </a:p>
        </p:txBody>
      </p:sp>
      <p:sp>
        <p:nvSpPr>
          <p:cNvPr id="13" name="Footer Placeholder 12"/>
          <p:cNvSpPr>
            <a:spLocks noGrp="1"/>
          </p:cNvSpPr>
          <p:nvPr>
            <p:ph type="ftr" sz="quarter" idx="11"/>
          </p:nvPr>
        </p:nvSpPr>
        <p:spPr>
          <a:xfrm>
            <a:off x="4876800" y="6390291"/>
            <a:ext cx="6324600" cy="365125"/>
          </a:xfrm>
        </p:spPr>
        <p:txBody>
          <a:bodyPr/>
          <a:lstStyle/>
          <a:p>
            <a:r>
              <a:rPr lang="en-US" dirty="0"/>
              <a:t>Ibrar Ahmed                                            Design Pattern                                    Unit I</a:t>
            </a:r>
          </a:p>
        </p:txBody>
      </p:sp>
      <p:sp>
        <p:nvSpPr>
          <p:cNvPr id="14" name="Subtitle 2"/>
          <p:cNvSpPr txBox="1">
            <a:spLocks/>
          </p:cNvSpPr>
          <p:nvPr/>
        </p:nvSpPr>
        <p:spPr>
          <a:xfrm>
            <a:off x="14478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r>
              <a:rPr lang="en-US" sz="2400" dirty="0">
                <a:solidFill>
                  <a:schemeClr val="tx1"/>
                </a:solidFill>
              </a:rPr>
              <a:t>  </a:t>
            </a:r>
            <a:r>
              <a:rPr lang="en-US" sz="2300" dirty="0">
                <a:solidFill>
                  <a:schemeClr val="tx1"/>
                </a:solidFill>
              </a:rPr>
              <a:t>Introduction to Design Pattern  </a:t>
            </a:r>
            <a:endParaRPr lang="en-US" sz="2300" b="1" dirty="0">
              <a:solidFill>
                <a:schemeClr val="tx1"/>
              </a:solidFill>
            </a:endParaRPr>
          </a:p>
        </p:txBody>
      </p:sp>
      <p:sp>
        <p:nvSpPr>
          <p:cNvPr id="15" name="Subtitle 2"/>
          <p:cNvSpPr txBox="1">
            <a:spLocks/>
          </p:cNvSpPr>
          <p:nvPr/>
        </p:nvSpPr>
        <p:spPr>
          <a:xfrm>
            <a:off x="14478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5</a:t>
            </a:r>
            <a:r>
              <a:rPr lang="en-US" sz="2000" baseline="30000" dirty="0">
                <a:solidFill>
                  <a:schemeClr val="tx1"/>
                </a:solidFill>
              </a:rPr>
              <a:t>th</a:t>
            </a:r>
            <a:r>
              <a:rPr lang="en-US" sz="2000" dirty="0">
                <a:solidFill>
                  <a:schemeClr val="tx1"/>
                </a:solidFill>
              </a:rPr>
              <a:t> Sem)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Objective</a:t>
            </a:r>
          </a:p>
        </p:txBody>
      </p:sp>
      <p:graphicFrame>
        <p:nvGraphicFramePr>
          <p:cNvPr id="18" name="Diagram 17">
            <a:extLst>
              <a:ext uri="{FF2B5EF4-FFF2-40B4-BE49-F238E27FC236}">
                <a16:creationId xmlns:a16="http://schemas.microsoft.com/office/drawing/2014/main" id="{9543BB0E-4B34-41A6-8377-ED0BEFF27559}"/>
              </a:ext>
            </a:extLst>
          </p:cNvPr>
          <p:cNvGraphicFramePr/>
          <p:nvPr>
            <p:extLst>
              <p:ext uri="{D42A27DB-BD31-4B8C-83A1-F6EECF244321}">
                <p14:modId xmlns:p14="http://schemas.microsoft.com/office/powerpoint/2010/main" val="590954112"/>
              </p:ext>
            </p:extLst>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DE6980AE-8C03-45D0-8DE7-A5C1FF65544F}"/>
              </a:ext>
            </a:extLst>
          </p:cNvPr>
          <p:cNvGraphicFramePr/>
          <p:nvPr>
            <p:extLst>
              <p:ext uri="{D42A27DB-BD31-4B8C-83A1-F6EECF244321}">
                <p14:modId xmlns:p14="http://schemas.microsoft.com/office/powerpoint/2010/main" val="615880007"/>
              </p:ext>
            </p:extLst>
          </p:nvPr>
        </p:nvGraphicFramePr>
        <p:xfrm>
          <a:off x="1452154" y="1621771"/>
          <a:ext cx="10134600" cy="8826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a:extLst>
              <a:ext uri="{FF2B5EF4-FFF2-40B4-BE49-F238E27FC236}">
                <a16:creationId xmlns:a16="http://schemas.microsoft.com/office/drawing/2014/main" id="{9B70875F-83EC-41AC-90E2-352EB6BEB0EE}"/>
              </a:ext>
            </a:extLst>
          </p:cNvPr>
          <p:cNvGraphicFramePr/>
          <p:nvPr>
            <p:extLst>
              <p:ext uri="{D42A27DB-BD31-4B8C-83A1-F6EECF244321}">
                <p14:modId xmlns:p14="http://schemas.microsoft.com/office/powerpoint/2010/main" val="3418981199"/>
              </p:ext>
            </p:extLst>
          </p:nvPr>
        </p:nvGraphicFramePr>
        <p:xfrm>
          <a:off x="1447800" y="2667000"/>
          <a:ext cx="10134600" cy="9541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4" name="Diagram 23">
            <a:extLst>
              <a:ext uri="{FF2B5EF4-FFF2-40B4-BE49-F238E27FC236}">
                <a16:creationId xmlns:a16="http://schemas.microsoft.com/office/drawing/2014/main" id="{48C4ED4A-4AA9-4E26-97D5-1E626AAFF23D}"/>
              </a:ext>
            </a:extLst>
          </p:cNvPr>
          <p:cNvGraphicFramePr/>
          <p:nvPr>
            <p:extLst>
              <p:ext uri="{D42A27DB-BD31-4B8C-83A1-F6EECF244321}">
                <p14:modId xmlns:p14="http://schemas.microsoft.com/office/powerpoint/2010/main" val="251887353"/>
              </p:ext>
            </p:extLst>
          </p:nvPr>
        </p:nvGraphicFramePr>
        <p:xfrm>
          <a:off x="1417320" y="3287731"/>
          <a:ext cx="10165080" cy="152647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72B28E27-B03F-4901-8614-B7F4E6B51B27}"/>
              </a:ext>
            </a:extLst>
          </p:cNvPr>
          <p:cNvGraphicFramePr/>
          <p:nvPr>
            <p:extLst>
              <p:ext uri="{D42A27DB-BD31-4B8C-83A1-F6EECF244321}">
                <p14:modId xmlns:p14="http://schemas.microsoft.com/office/powerpoint/2010/main" val="2698212155"/>
              </p:ext>
            </p:extLst>
          </p:nvPr>
        </p:nvGraphicFramePr>
        <p:xfrm>
          <a:off x="1417320" y="4690132"/>
          <a:ext cx="10165080" cy="118498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1434172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253E53-549D-44FC-A229-82E0EB70EA81}" type="datetime1">
              <a:rPr lang="en-US" smtClean="0"/>
              <a:t>8/22/2023</a:t>
            </a:fld>
            <a:endParaRPr lang="en-US" dirty="0"/>
          </a:p>
        </p:txBody>
      </p:sp>
      <p:sp>
        <p:nvSpPr>
          <p:cNvPr id="5" name="Footer Placeholder 4"/>
          <p:cNvSpPr>
            <a:spLocks noGrp="1"/>
          </p:cNvSpPr>
          <p:nvPr>
            <p:ph type="ftr" sz="quarter" idx="11"/>
          </p:nvPr>
        </p:nvSpPr>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Outcomes (COs)</a:t>
            </a:r>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628112404"/>
              </p:ext>
            </p:extLst>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1974493893"/>
              </p:ext>
            </p:extLst>
          </p:nvPr>
        </p:nvGraphicFramePr>
        <p:xfrm>
          <a:off x="1447800" y="1676400"/>
          <a:ext cx="96012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3253094169"/>
              </p:ext>
            </p:extLst>
          </p:nvPr>
        </p:nvGraphicFramePr>
        <p:xfrm>
          <a:off x="1447800" y="2485503"/>
          <a:ext cx="96012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1597937318"/>
              </p:ext>
            </p:extLst>
          </p:nvPr>
        </p:nvGraphicFramePr>
        <p:xfrm>
          <a:off x="1447800" y="3255316"/>
          <a:ext cx="96012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3458575934"/>
              </p:ext>
            </p:extLst>
          </p:nvPr>
        </p:nvGraphicFramePr>
        <p:xfrm>
          <a:off x="1447799" y="4043442"/>
          <a:ext cx="9601201"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137346555"/>
              </p:ext>
            </p:extLst>
          </p:nvPr>
        </p:nvGraphicFramePr>
        <p:xfrm>
          <a:off x="1447800" y="4644732"/>
          <a:ext cx="9601200" cy="1537949"/>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1439368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253E53-549D-44FC-A229-82E0EB70EA81}" type="datetime1">
              <a:rPr lang="en-US" smtClean="0"/>
              <a:t>8/22/2023</a:t>
            </a:fld>
            <a:endParaRPr lang="en-US" dirty="0"/>
          </a:p>
        </p:txBody>
      </p:sp>
      <p:sp>
        <p:nvSpPr>
          <p:cNvPr id="5" name="Footer Placeholder 4"/>
          <p:cNvSpPr>
            <a:spLocks noGrp="1"/>
          </p:cNvSpPr>
          <p:nvPr>
            <p:ph type="ftr" sz="quarter" idx="11"/>
          </p:nvPr>
        </p:nvSpPr>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2942743533"/>
              </p:ext>
            </p:extLst>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726987132"/>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1338360237"/>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4117994087"/>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2609242599"/>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2971043659"/>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1837845583"/>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extLst>
      <p:ext uri="{BB962C8B-B14F-4D97-AF65-F5344CB8AC3E}">
        <p14:creationId xmlns:p14="http://schemas.microsoft.com/office/powerpoint/2010/main" val="269875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253E53-549D-44FC-A229-82E0EB70EA81}" type="datetime1">
              <a:rPr lang="en-US" smtClean="0"/>
              <a:t>8/22/2023</a:t>
            </a:fld>
            <a:endParaRPr lang="en-US" dirty="0"/>
          </a:p>
        </p:txBody>
      </p:sp>
      <p:sp>
        <p:nvSpPr>
          <p:cNvPr id="5" name="Footer Placeholder 4"/>
          <p:cNvSpPr>
            <a:spLocks noGrp="1"/>
          </p:cNvSpPr>
          <p:nvPr>
            <p:ph type="ftr" sz="quarter" idx="11"/>
          </p:nvPr>
        </p:nvSpPr>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a:extLst>
              <a:ext uri="{FF2B5EF4-FFF2-40B4-BE49-F238E27FC236}">
                <a16:creationId xmlns:a16="http://schemas.microsoft.com/office/drawing/2014/main" id="{9639769C-859C-4B3D-A306-7CB7BFEFB437}"/>
              </a:ext>
            </a:extLst>
          </p:cNvPr>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1885651136"/>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413529852"/>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3456498700"/>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693413557"/>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2570014629"/>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3778970734"/>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extLst>
      <p:ext uri="{BB962C8B-B14F-4D97-AF65-F5344CB8AC3E}">
        <p14:creationId xmlns:p14="http://schemas.microsoft.com/office/powerpoint/2010/main" val="2197808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8/22/2023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COs - POs  Mapping</a:t>
            </a:r>
          </a:p>
        </p:txBody>
      </p:sp>
      <p:graphicFrame>
        <p:nvGraphicFramePr>
          <p:cNvPr id="11" name="Table 10">
            <a:extLst>
              <a:ext uri="{FF2B5EF4-FFF2-40B4-BE49-F238E27FC236}">
                <a16:creationId xmlns:a16="http://schemas.microsoft.com/office/drawing/2014/main" id="{37BF15CC-9306-4F59-866F-B4B4CD6EC448}"/>
              </a:ext>
            </a:extLst>
          </p:cNvPr>
          <p:cNvGraphicFramePr>
            <a:graphicFrameLocks noGrp="1"/>
          </p:cNvGraphicFramePr>
          <p:nvPr>
            <p:extLst>
              <p:ext uri="{D42A27DB-BD31-4B8C-83A1-F6EECF244321}">
                <p14:modId xmlns:p14="http://schemas.microsoft.com/office/powerpoint/2010/main" val="1163488045"/>
              </p:ext>
            </p:extLst>
          </p:nvPr>
        </p:nvGraphicFramePr>
        <p:xfrm>
          <a:off x="762000" y="1066800"/>
          <a:ext cx="11049006" cy="4876802"/>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1236054">
                  <a:extLst>
                    <a:ext uri="{9D8B030D-6E8A-4147-A177-3AD203B41FA5}">
                      <a16:colId xmlns:a16="http://schemas.microsoft.com/office/drawing/2014/main" val="795970929"/>
                    </a:ext>
                  </a:extLst>
                </a:gridCol>
                <a:gridCol w="817746">
                  <a:extLst>
                    <a:ext uri="{9D8B030D-6E8A-4147-A177-3AD203B41FA5}">
                      <a16:colId xmlns:a16="http://schemas.microsoft.com/office/drawing/2014/main" val="937651517"/>
                    </a:ext>
                  </a:extLst>
                </a:gridCol>
                <a:gridCol w="817746">
                  <a:extLst>
                    <a:ext uri="{9D8B030D-6E8A-4147-A177-3AD203B41FA5}">
                      <a16:colId xmlns:a16="http://schemas.microsoft.com/office/drawing/2014/main" val="2579388657"/>
                    </a:ext>
                  </a:extLst>
                </a:gridCol>
                <a:gridCol w="817746">
                  <a:extLst>
                    <a:ext uri="{9D8B030D-6E8A-4147-A177-3AD203B41FA5}">
                      <a16:colId xmlns:a16="http://schemas.microsoft.com/office/drawing/2014/main" val="4274486272"/>
                    </a:ext>
                  </a:extLst>
                </a:gridCol>
                <a:gridCol w="817746">
                  <a:extLst>
                    <a:ext uri="{9D8B030D-6E8A-4147-A177-3AD203B41FA5}">
                      <a16:colId xmlns:a16="http://schemas.microsoft.com/office/drawing/2014/main" val="117179822"/>
                    </a:ext>
                  </a:extLst>
                </a:gridCol>
                <a:gridCol w="817746">
                  <a:extLst>
                    <a:ext uri="{9D8B030D-6E8A-4147-A177-3AD203B41FA5}">
                      <a16:colId xmlns:a16="http://schemas.microsoft.com/office/drawing/2014/main" val="1944862725"/>
                    </a:ext>
                  </a:extLst>
                </a:gridCol>
                <a:gridCol w="817746">
                  <a:extLst>
                    <a:ext uri="{9D8B030D-6E8A-4147-A177-3AD203B41FA5}">
                      <a16:colId xmlns:a16="http://schemas.microsoft.com/office/drawing/2014/main" val="3301730808"/>
                    </a:ext>
                  </a:extLst>
                </a:gridCol>
                <a:gridCol w="817746">
                  <a:extLst>
                    <a:ext uri="{9D8B030D-6E8A-4147-A177-3AD203B41FA5}">
                      <a16:colId xmlns:a16="http://schemas.microsoft.com/office/drawing/2014/main" val="1019184723"/>
                    </a:ext>
                  </a:extLst>
                </a:gridCol>
                <a:gridCol w="817746">
                  <a:extLst>
                    <a:ext uri="{9D8B030D-6E8A-4147-A177-3AD203B41FA5}">
                      <a16:colId xmlns:a16="http://schemas.microsoft.com/office/drawing/2014/main" val="152610545"/>
                    </a:ext>
                  </a:extLst>
                </a:gridCol>
                <a:gridCol w="817746">
                  <a:extLst>
                    <a:ext uri="{9D8B030D-6E8A-4147-A177-3AD203B41FA5}">
                      <a16:colId xmlns:a16="http://schemas.microsoft.com/office/drawing/2014/main" val="906752748"/>
                    </a:ext>
                  </a:extLst>
                </a:gridCol>
                <a:gridCol w="817746">
                  <a:extLst>
                    <a:ext uri="{9D8B030D-6E8A-4147-A177-3AD203B41FA5}">
                      <a16:colId xmlns:a16="http://schemas.microsoft.com/office/drawing/2014/main" val="1596455435"/>
                    </a:ext>
                  </a:extLst>
                </a:gridCol>
                <a:gridCol w="817746">
                  <a:extLst>
                    <a:ext uri="{9D8B030D-6E8A-4147-A177-3AD203B41FA5}">
                      <a16:colId xmlns:a16="http://schemas.microsoft.com/office/drawing/2014/main" val="2096782459"/>
                    </a:ext>
                  </a:extLst>
                </a:gridCol>
                <a:gridCol w="817746">
                  <a:extLst>
                    <a:ext uri="{9D8B030D-6E8A-4147-A177-3AD203B41FA5}">
                      <a16:colId xmlns:a16="http://schemas.microsoft.com/office/drawing/2014/main" val="590504669"/>
                    </a:ext>
                  </a:extLst>
                </a:gridCol>
              </a:tblGrid>
              <a:tr h="748246">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199435395"/>
                  </a:ext>
                </a:extLst>
              </a:tr>
              <a:tr h="757048">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079903705"/>
                  </a:ext>
                </a:extLst>
              </a:tr>
              <a:tr h="748246">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041487185"/>
                  </a:ext>
                </a:extLst>
              </a:tr>
              <a:tr h="748246">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 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230989355"/>
                  </a:ext>
                </a:extLst>
              </a:tr>
              <a:tr h="748246">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4294284923"/>
                  </a:ext>
                </a:extLst>
              </a:tr>
              <a:tr h="748246">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22190676"/>
                  </a:ext>
                </a:extLst>
              </a:tr>
              <a:tr h="378524">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2.4</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419157533"/>
                  </a:ext>
                </a:extLst>
              </a:tr>
            </a:tbl>
          </a:graphicData>
        </a:graphic>
      </p:graphicFrame>
    </p:spTree>
    <p:extLst>
      <p:ext uri="{BB962C8B-B14F-4D97-AF65-F5344CB8AC3E}">
        <p14:creationId xmlns:p14="http://schemas.microsoft.com/office/powerpoint/2010/main" val="250937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8/22/2023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Specific Outcomes(PSOs)</a:t>
            </a:r>
          </a:p>
        </p:txBody>
      </p:sp>
      <p:graphicFrame>
        <p:nvGraphicFramePr>
          <p:cNvPr id="9" name="Table 8"/>
          <p:cNvGraphicFramePr>
            <a:graphicFrameLocks noGrp="1"/>
          </p:cNvGraphicFramePr>
          <p:nvPr>
            <p:extLst>
              <p:ext uri="{D42A27DB-BD31-4B8C-83A1-F6EECF244321}">
                <p14:modId xmlns:p14="http://schemas.microsoft.com/office/powerpoint/2010/main" val="3680027405"/>
              </p:ext>
            </p:extLst>
          </p:nvPr>
        </p:nvGraphicFramePr>
        <p:xfrm>
          <a:off x="1524000" y="785158"/>
          <a:ext cx="10210800" cy="6004877"/>
        </p:xfrm>
        <a:graphic>
          <a:graphicData uri="http://schemas.openxmlformats.org/drawingml/2006/table">
            <a:tbl>
              <a:tblPr firstRow="1" bandRow="1">
                <a:tableStyleId>{5C22544A-7EE6-4342-B048-85BDC9FD1C3A}</a:tableStyleId>
              </a:tblPr>
              <a:tblGrid>
                <a:gridCol w="1789622">
                  <a:extLst>
                    <a:ext uri="{9D8B030D-6E8A-4147-A177-3AD203B41FA5}">
                      <a16:colId xmlns:a16="http://schemas.microsoft.com/office/drawing/2014/main" val="20000"/>
                    </a:ext>
                  </a:extLst>
                </a:gridCol>
                <a:gridCol w="2848341">
                  <a:extLst>
                    <a:ext uri="{9D8B030D-6E8A-4147-A177-3AD203B41FA5}">
                      <a16:colId xmlns:a16="http://schemas.microsoft.com/office/drawing/2014/main" val="20001"/>
                    </a:ext>
                  </a:extLst>
                </a:gridCol>
                <a:gridCol w="5572837">
                  <a:extLst>
                    <a:ext uri="{9D8B030D-6E8A-4147-A177-3AD203B41FA5}">
                      <a16:colId xmlns:a16="http://schemas.microsoft.com/office/drawing/2014/main" val="20002"/>
                    </a:ext>
                  </a:extLst>
                </a:gridCol>
              </a:tblGrid>
              <a:tr h="911477">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 No</a:t>
                      </a:r>
                      <a:r>
                        <a:rPr lang="en-IN" sz="2000" b="0" dirty="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Specific</a:t>
                      </a:r>
                    </a:p>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Outcomes (PSO)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14592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Understand  to shows relationships and interactions</a:t>
                      </a:r>
                      <a:r>
                        <a:rPr lang="en-US" sz="2000" b="0" baseline="0" dirty="0">
                          <a:solidFill>
                            <a:schemeClr val="accent4">
                              <a:lumMod val="50000"/>
                            </a:schemeClr>
                          </a:solidFill>
                          <a:latin typeface="+mn-lt"/>
                          <a:ea typeface="Times New Roman"/>
                        </a:rPr>
                        <a:t> </a:t>
                      </a:r>
                      <a:r>
                        <a:rPr lang="en-US" sz="2000" b="0" dirty="0">
                          <a:solidFill>
                            <a:schemeClr val="accent4">
                              <a:lumMod val="50000"/>
                            </a:schemeClr>
                          </a:solidFill>
                          <a:latin typeface="+mn-lt"/>
                          <a:ea typeface="Times New Roman"/>
                        </a:rPr>
                        <a:t>between classes or objects</a:t>
                      </a:r>
                      <a:r>
                        <a:rPr lang="en-US" sz="2000" b="0" baseline="0" dirty="0">
                          <a:solidFill>
                            <a:schemeClr val="accent4">
                              <a:lumMod val="50000"/>
                            </a:schemeClr>
                          </a:solidFill>
                          <a:latin typeface="+mn-lt"/>
                          <a:ea typeface="Times New Roman"/>
                        </a:rPr>
                        <a:t> of a pattern.</a:t>
                      </a: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 </a:t>
                      </a:r>
                      <a:endParaRPr lang="en-US" sz="2000" b="0" baseline="0" dirty="0">
                        <a:solidFill>
                          <a:schemeClr val="accent4">
                            <a:lumMod val="50000"/>
                          </a:schemeClr>
                        </a:solidFill>
                        <a:latin typeface="+mn-lt"/>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928735">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Times New Roman"/>
                          <a:ea typeface="Times New Roman"/>
                        </a:rPr>
                        <a:t>Study to speed up the development process by providing well-tested, proven development</a:t>
                      </a: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828952">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just">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baseline="0" dirty="0">
                          <a:solidFill>
                            <a:schemeClr val="accent4">
                              <a:lumMod val="50000"/>
                            </a:schemeClr>
                          </a:solidFill>
                          <a:latin typeface="+mn-lt"/>
                          <a:ea typeface="Times New Roman"/>
                        </a:rPr>
                        <a:t>Select a specific design pattern for the solution of a given design problem</a:t>
                      </a:r>
                    </a:p>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994741">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l">
                        <a:lnSpc>
                          <a:spcPct val="100000"/>
                        </a:lnSpc>
                        <a:spcBef>
                          <a:spcPts val="0"/>
                        </a:spcBef>
                        <a:spcAft>
                          <a:spcPts val="0"/>
                        </a:spcAft>
                      </a:pPr>
                      <a:r>
                        <a:rPr lang="en-US" sz="2000" b="0" dirty="0">
                          <a:solidFill>
                            <a:schemeClr val="accent4">
                              <a:lumMod val="50000"/>
                            </a:schemeClr>
                          </a:solidFill>
                          <a:latin typeface="+mn-lt"/>
                          <a:ea typeface="Times New Roman"/>
                        </a:rPr>
                        <a:t>Create a catalogue entry for a simple design pattern whose purpose and application is understood.</a:t>
                      </a:r>
                    </a:p>
                    <a:p>
                      <a:pPr marL="67945"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2981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8/22/2023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COs - PSOs  Mapping</a:t>
            </a:r>
          </a:p>
        </p:txBody>
      </p:sp>
      <p:graphicFrame>
        <p:nvGraphicFramePr>
          <p:cNvPr id="9" name="Table 8"/>
          <p:cNvGraphicFramePr>
            <a:graphicFrameLocks noGrp="1"/>
          </p:cNvGraphicFramePr>
          <p:nvPr>
            <p:extLst>
              <p:ext uri="{D42A27DB-BD31-4B8C-83A1-F6EECF244321}">
                <p14:modId xmlns:p14="http://schemas.microsoft.com/office/powerpoint/2010/main" val="1260175664"/>
              </p:ext>
            </p:extLst>
          </p:nvPr>
        </p:nvGraphicFramePr>
        <p:xfrm>
          <a:off x="1447800" y="1219200"/>
          <a:ext cx="9601202" cy="4911361"/>
        </p:xfrm>
        <a:graphic>
          <a:graphicData uri="http://schemas.openxmlformats.org/drawingml/2006/table">
            <a:tbl>
              <a:tblPr firstRow="1" bandRow="1">
                <a:tableStyleId>{5C22544A-7EE6-4342-B048-85BDC9FD1C3A}</a:tableStyleId>
              </a:tblPr>
              <a:tblGrid>
                <a:gridCol w="1640541">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81200">
                  <a:extLst>
                    <a:ext uri="{9D8B030D-6E8A-4147-A177-3AD203B41FA5}">
                      <a16:colId xmlns:a16="http://schemas.microsoft.com/office/drawing/2014/main" val="306484564"/>
                    </a:ext>
                  </a:extLst>
                </a:gridCol>
                <a:gridCol w="1864661">
                  <a:extLst>
                    <a:ext uri="{9D8B030D-6E8A-4147-A177-3AD203B41FA5}">
                      <a16:colId xmlns:a16="http://schemas.microsoft.com/office/drawing/2014/main" val="2204462268"/>
                    </a:ext>
                  </a:extLst>
                </a:gridCol>
              </a:tblGrid>
              <a:tr h="812561">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0954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2794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68772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90596025"/>
                  </a:ext>
                </a:extLst>
              </a:tr>
            </a:tbl>
          </a:graphicData>
        </a:graphic>
      </p:graphicFrame>
    </p:spTree>
    <p:extLst>
      <p:ext uri="{BB962C8B-B14F-4D97-AF65-F5344CB8AC3E}">
        <p14:creationId xmlns:p14="http://schemas.microsoft.com/office/powerpoint/2010/main" val="52185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8/22/2023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Educational Objectives (PEOs)</a:t>
            </a:r>
          </a:p>
        </p:txBody>
      </p:sp>
      <p:graphicFrame>
        <p:nvGraphicFramePr>
          <p:cNvPr id="9" name="Table 8"/>
          <p:cNvGraphicFramePr>
            <a:graphicFrameLocks noGrp="1"/>
          </p:cNvGraphicFramePr>
          <p:nvPr>
            <p:extLst>
              <p:ext uri="{D42A27DB-BD31-4B8C-83A1-F6EECF244321}">
                <p14:modId xmlns:p14="http://schemas.microsoft.com/office/powerpoint/2010/main" val="4023884122"/>
              </p:ext>
            </p:extLst>
          </p:nvPr>
        </p:nvGraphicFramePr>
        <p:xfrm>
          <a:off x="990600" y="1219200"/>
          <a:ext cx="10820400" cy="4388466"/>
        </p:xfrm>
        <a:graphic>
          <a:graphicData uri="http://schemas.openxmlformats.org/drawingml/2006/table">
            <a:tbl>
              <a:tblPr firstRow="1" bandRow="1">
                <a:tableStyleId>{5C22544A-7EE6-4342-B048-85BDC9FD1C3A}</a:tableStyleId>
              </a:tblPr>
              <a:tblGrid>
                <a:gridCol w="2787073">
                  <a:extLst>
                    <a:ext uri="{9D8B030D-6E8A-4147-A177-3AD203B41FA5}">
                      <a16:colId xmlns:a16="http://schemas.microsoft.com/office/drawing/2014/main" val="20001"/>
                    </a:ext>
                  </a:extLst>
                </a:gridCol>
                <a:gridCol w="8033327">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Educational</a:t>
                      </a:r>
                      <a:r>
                        <a:rPr lang="en-US" sz="2000" b="0" baseline="0" dirty="0">
                          <a:solidFill>
                            <a:schemeClr val="accent4">
                              <a:lumMod val="50000"/>
                            </a:schemeClr>
                          </a:solidFill>
                          <a:latin typeface="Times New Roman"/>
                          <a:ea typeface="Times New Roman"/>
                        </a:rPr>
                        <a:t> Objectives</a:t>
                      </a:r>
                      <a:r>
                        <a:rPr lang="en-US" sz="2000" b="0" dirty="0">
                          <a:solidFill>
                            <a:schemeClr val="accent4">
                              <a:lumMod val="50000"/>
                            </a:schemeClr>
                          </a:solidFill>
                          <a:latin typeface="Times New Roman"/>
                          <a:ea typeface="Times New Roman"/>
                        </a:rPr>
                        <a:t> (PEOs)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8468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20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78963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94755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800" b="0" i="0" kern="1200" dirty="0">
                          <a:solidFill>
                            <a:schemeClr val="dk1"/>
                          </a:solidFill>
                          <a:effectLst/>
                          <a:latin typeface="+mn-lt"/>
                          <a:ea typeface="+mn-ea"/>
                          <a:cs typeface="+mn-cs"/>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1495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8/22/2023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Result Analysis(Department Result &amp; Subject Result &amp; Individual result</a:t>
            </a:r>
          </a:p>
        </p:txBody>
      </p:sp>
      <p:graphicFrame>
        <p:nvGraphicFramePr>
          <p:cNvPr id="9" name="Table 8"/>
          <p:cNvGraphicFramePr>
            <a:graphicFrameLocks noGrp="1"/>
          </p:cNvGraphicFramePr>
          <p:nvPr>
            <p:extLst>
              <p:ext uri="{D42A27DB-BD31-4B8C-83A1-F6EECF244321}">
                <p14:modId xmlns:p14="http://schemas.microsoft.com/office/powerpoint/2010/main" val="1026029788"/>
              </p:ext>
            </p:extLst>
          </p:nvPr>
        </p:nvGraphicFramePr>
        <p:xfrm>
          <a:off x="1143000" y="1219200"/>
          <a:ext cx="10591801" cy="1733266"/>
        </p:xfrm>
        <a:graphic>
          <a:graphicData uri="http://schemas.openxmlformats.org/drawingml/2006/table">
            <a:tbl>
              <a:tblPr firstRow="1" bandRow="1">
                <a:tableStyleId>{5C22544A-7EE6-4342-B048-85BDC9FD1C3A}</a:tableStyleId>
              </a:tblPr>
              <a:tblGrid>
                <a:gridCol w="2216227">
                  <a:extLst>
                    <a:ext uri="{9D8B030D-6E8A-4147-A177-3AD203B41FA5}">
                      <a16:colId xmlns:a16="http://schemas.microsoft.com/office/drawing/2014/main" val="20001"/>
                    </a:ext>
                  </a:extLst>
                </a:gridCol>
                <a:gridCol w="2297503">
                  <a:extLst>
                    <a:ext uri="{9D8B030D-6E8A-4147-A177-3AD203B41FA5}">
                      <a16:colId xmlns:a16="http://schemas.microsoft.com/office/drawing/2014/main" val="133495037"/>
                    </a:ext>
                  </a:extLst>
                </a:gridCol>
                <a:gridCol w="6078071">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Name</a:t>
                      </a:r>
                      <a:r>
                        <a:rPr lang="en-US" sz="2000" b="0" baseline="0" dirty="0">
                          <a:solidFill>
                            <a:schemeClr val="accent4">
                              <a:lumMod val="50000"/>
                            </a:schemeClr>
                          </a:solidFill>
                          <a:latin typeface="Times New Roman"/>
                          <a:ea typeface="Times New Roman"/>
                        </a:rPr>
                        <a:t> of the faculty </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Subject code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Result</a:t>
                      </a:r>
                      <a:r>
                        <a:rPr lang="en-US" sz="2000" b="0" baseline="0" dirty="0">
                          <a:solidFill>
                            <a:schemeClr val="accent4">
                              <a:lumMod val="50000"/>
                            </a:schemeClr>
                          </a:solidFill>
                          <a:latin typeface="Times New Roman"/>
                          <a:ea typeface="Times New Roman"/>
                        </a:rPr>
                        <a:t> % of clear passed</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Mr. Sanjay Nayak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930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8/22/2023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a16="http://schemas.microsoft.com/office/drawing/2014/main" id="{0B77B11B-9C15-4679-A934-EBBF86AE34F6}"/>
              </a:ext>
            </a:extLst>
          </p:cNvPr>
          <p:cNvPicPr>
            <a:picLocks noChangeAspect="1"/>
          </p:cNvPicPr>
          <p:nvPr/>
        </p:nvPicPr>
        <p:blipFill>
          <a:blip r:embed="rId2"/>
          <a:stretch>
            <a:fillRect/>
          </a:stretch>
        </p:blipFill>
        <p:spPr>
          <a:xfrm>
            <a:off x="1181100" y="754514"/>
            <a:ext cx="10744200" cy="5533133"/>
          </a:xfrm>
          <a:prstGeom prst="rect">
            <a:avLst/>
          </a:prstGeom>
        </p:spPr>
      </p:pic>
    </p:spTree>
    <p:extLst>
      <p:ext uri="{BB962C8B-B14F-4D97-AF65-F5344CB8AC3E}">
        <p14:creationId xmlns:p14="http://schemas.microsoft.com/office/powerpoint/2010/main" val="304317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t>8/22/2023</a:t>
            </a:fld>
            <a:endParaRPr lang="en-US" dirty="0"/>
          </a:p>
        </p:txBody>
      </p:sp>
      <p:sp>
        <p:nvSpPr>
          <p:cNvPr id="5" name="Footer Placeholder 4"/>
          <p:cNvSpPr>
            <a:spLocks noGrp="1"/>
          </p:cNvSpPr>
          <p:nvPr>
            <p:ph type="ftr" sz="quarter" idx="11"/>
          </p:nvPr>
        </p:nvSpPr>
        <p:spPr>
          <a:xfrm>
            <a:off x="3962400" y="6356356"/>
            <a:ext cx="70866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Faculty Introduction</a:t>
            </a:r>
          </a:p>
        </p:txBody>
      </p:sp>
      <p:graphicFrame>
        <p:nvGraphicFramePr>
          <p:cNvPr id="10" name="Table 10">
            <a:extLst>
              <a:ext uri="{FF2B5EF4-FFF2-40B4-BE49-F238E27FC236}">
                <a16:creationId xmlns:a16="http://schemas.microsoft.com/office/drawing/2014/main" id="{3A19A084-6B47-4F0B-B8EC-436AB2D3943D}"/>
              </a:ext>
            </a:extLst>
          </p:cNvPr>
          <p:cNvGraphicFramePr>
            <a:graphicFrameLocks noGrp="1"/>
          </p:cNvGraphicFramePr>
          <p:nvPr>
            <p:extLst>
              <p:ext uri="{D42A27DB-BD31-4B8C-83A1-F6EECF244321}">
                <p14:modId xmlns:p14="http://schemas.microsoft.com/office/powerpoint/2010/main" val="1453101863"/>
              </p:ext>
            </p:extLst>
          </p:nvPr>
        </p:nvGraphicFramePr>
        <p:xfrm>
          <a:off x="609600" y="1143000"/>
          <a:ext cx="11201400" cy="4592524"/>
        </p:xfrm>
        <a:graphic>
          <a:graphicData uri="http://schemas.openxmlformats.org/drawingml/2006/table">
            <a:tbl>
              <a:tblPr firstRow="1" bandRow="1">
                <a:tableStyleId>{E8B1032C-EA38-4F05-BA0D-38AFFFC7BED3}</a:tableStyleId>
              </a:tblPr>
              <a:tblGrid>
                <a:gridCol w="2419503">
                  <a:extLst>
                    <a:ext uri="{9D8B030D-6E8A-4147-A177-3AD203B41FA5}">
                      <a16:colId xmlns:a16="http://schemas.microsoft.com/office/drawing/2014/main" val="1285292769"/>
                    </a:ext>
                  </a:extLst>
                </a:gridCol>
                <a:gridCol w="8781897">
                  <a:extLst>
                    <a:ext uri="{9D8B030D-6E8A-4147-A177-3AD203B41FA5}">
                      <a16:colId xmlns:a16="http://schemas.microsoft.com/office/drawing/2014/main" val="3500576395"/>
                    </a:ext>
                  </a:extLst>
                </a:gridCol>
              </a:tblGrid>
              <a:tr h="471650">
                <a:tc>
                  <a:txBody>
                    <a:bodyPr/>
                    <a:lstStyle/>
                    <a:p>
                      <a:r>
                        <a:rPr lang="en-US" sz="2600" dirty="0"/>
                        <a:t>Name</a:t>
                      </a:r>
                      <a:endParaRPr lang="en-IN" sz="2600" dirty="0"/>
                    </a:p>
                  </a:txBody>
                  <a:tcPr/>
                </a:tc>
                <a:tc>
                  <a:txBody>
                    <a:bodyPr/>
                    <a:lstStyle/>
                    <a:p>
                      <a:r>
                        <a:rPr lang="en-US" sz="2600" dirty="0"/>
                        <a:t>Ibrar Ahmed</a:t>
                      </a:r>
                      <a:endParaRPr lang="en-IN" sz="2600" dirty="0"/>
                    </a:p>
                  </a:txBody>
                  <a:tcPr/>
                </a:tc>
                <a:extLst>
                  <a:ext uri="{0D108BD9-81ED-4DB2-BD59-A6C34878D82A}">
                    <a16:rowId xmlns:a16="http://schemas.microsoft.com/office/drawing/2014/main" val="3537992421"/>
                  </a:ext>
                </a:extLst>
              </a:tr>
              <a:tr h="471650">
                <a:tc>
                  <a:txBody>
                    <a:bodyPr/>
                    <a:lstStyle/>
                    <a:p>
                      <a:r>
                        <a:rPr lang="en-US" sz="2600" dirty="0"/>
                        <a:t>Qualification</a:t>
                      </a:r>
                      <a:endParaRPr lang="en-IN" sz="2600" dirty="0"/>
                    </a:p>
                  </a:txBody>
                  <a:tcPr/>
                </a:tc>
                <a:tc>
                  <a:txBody>
                    <a:bodyPr/>
                    <a:lstStyle/>
                    <a:p>
                      <a:r>
                        <a:rPr lang="en-US" sz="2600" dirty="0"/>
                        <a:t>M. Tech. (Computer</a:t>
                      </a:r>
                      <a:r>
                        <a:rPr lang="en-US" sz="2600" baseline="0" dirty="0"/>
                        <a:t> Engineering</a:t>
                      </a:r>
                      <a:r>
                        <a:rPr lang="en-US" sz="2600" dirty="0"/>
                        <a:t>)</a:t>
                      </a:r>
                      <a:endParaRPr lang="en-IN" sz="2600" dirty="0"/>
                    </a:p>
                  </a:txBody>
                  <a:tcPr/>
                </a:tc>
                <a:extLst>
                  <a:ext uri="{0D108BD9-81ED-4DB2-BD59-A6C34878D82A}">
                    <a16:rowId xmlns:a16="http://schemas.microsoft.com/office/drawing/2014/main" val="941352289"/>
                  </a:ext>
                </a:extLst>
              </a:tr>
              <a:tr h="532610">
                <a:tc>
                  <a:txBody>
                    <a:bodyPr/>
                    <a:lstStyle/>
                    <a:p>
                      <a:r>
                        <a:rPr lang="en-US" sz="2600" dirty="0"/>
                        <a:t>Designation</a:t>
                      </a:r>
                      <a:endParaRPr lang="en-IN" sz="2600" dirty="0"/>
                    </a:p>
                  </a:txBody>
                  <a:tcPr/>
                </a:tc>
                <a:tc>
                  <a:txBody>
                    <a:bodyPr/>
                    <a:lstStyle/>
                    <a:p>
                      <a:r>
                        <a:rPr lang="en-US" sz="2600" dirty="0"/>
                        <a:t>Assistant Professor</a:t>
                      </a:r>
                      <a:endParaRPr lang="en-IN" sz="2600" dirty="0"/>
                    </a:p>
                  </a:txBody>
                  <a:tcPr/>
                </a:tc>
                <a:extLst>
                  <a:ext uri="{0D108BD9-81ED-4DB2-BD59-A6C34878D82A}">
                    <a16:rowId xmlns:a16="http://schemas.microsoft.com/office/drawing/2014/main" val="1234951365"/>
                  </a:ext>
                </a:extLst>
              </a:tr>
              <a:tr h="579966">
                <a:tc>
                  <a:txBody>
                    <a:bodyPr/>
                    <a:lstStyle/>
                    <a:p>
                      <a:r>
                        <a:rPr lang="en-US" sz="2600" dirty="0"/>
                        <a:t>Department</a:t>
                      </a:r>
                      <a:endParaRPr lang="en-IN" sz="2600" dirty="0"/>
                    </a:p>
                  </a:txBody>
                  <a:tcPr/>
                </a:tc>
                <a:tc>
                  <a:txBody>
                    <a:bodyPr/>
                    <a:lstStyle/>
                    <a:p>
                      <a:r>
                        <a:rPr lang="en-IN" sz="2600" dirty="0"/>
                        <a:t>Computer</a:t>
                      </a:r>
                      <a:r>
                        <a:rPr lang="en-IN" sz="2600" baseline="0" dirty="0"/>
                        <a:t> Science &amp; Engineering</a:t>
                      </a:r>
                      <a:endParaRPr lang="en-IN" sz="2600" dirty="0"/>
                    </a:p>
                  </a:txBody>
                  <a:tcPr/>
                </a:tc>
                <a:extLst>
                  <a:ext uri="{0D108BD9-81ED-4DB2-BD59-A6C34878D82A}">
                    <a16:rowId xmlns:a16="http://schemas.microsoft.com/office/drawing/2014/main" val="532301991"/>
                  </a:ext>
                </a:extLst>
              </a:tr>
              <a:tr h="496110">
                <a:tc>
                  <a:txBody>
                    <a:bodyPr/>
                    <a:lstStyle/>
                    <a:p>
                      <a:r>
                        <a:rPr lang="en-US" sz="2600" dirty="0"/>
                        <a:t>Total Experience</a:t>
                      </a:r>
                      <a:endParaRPr lang="en-IN" sz="2600" dirty="0"/>
                    </a:p>
                  </a:txBody>
                  <a:tcPr/>
                </a:tc>
                <a:tc>
                  <a:txBody>
                    <a:bodyPr/>
                    <a:lstStyle/>
                    <a:p>
                      <a:r>
                        <a:rPr lang="en-US" sz="2600" dirty="0"/>
                        <a:t>4 years</a:t>
                      </a:r>
                      <a:endParaRPr lang="en-IN" sz="2600" dirty="0"/>
                    </a:p>
                  </a:txBody>
                  <a:tcPr/>
                </a:tc>
                <a:extLst>
                  <a:ext uri="{0D108BD9-81ED-4DB2-BD59-A6C34878D82A}">
                    <a16:rowId xmlns:a16="http://schemas.microsoft.com/office/drawing/2014/main" val="1606619483"/>
                  </a:ext>
                </a:extLst>
              </a:tr>
              <a:tr h="472243">
                <a:tc>
                  <a:txBody>
                    <a:bodyPr/>
                    <a:lstStyle/>
                    <a:p>
                      <a:r>
                        <a:rPr lang="en-US" sz="2600" dirty="0"/>
                        <a:t>NIET Experience</a:t>
                      </a:r>
                      <a:endParaRPr lang="en-IN" sz="2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600" dirty="0"/>
                        <a:t>1</a:t>
                      </a:r>
                      <a:r>
                        <a:rPr lang="en-US" sz="2600" baseline="0" dirty="0"/>
                        <a:t> </a:t>
                      </a:r>
                      <a:r>
                        <a:rPr lang="en-US" sz="2600" dirty="0"/>
                        <a:t>years</a:t>
                      </a:r>
                    </a:p>
                  </a:txBody>
                  <a:tcPr/>
                </a:tc>
                <a:extLst>
                  <a:ext uri="{0D108BD9-81ED-4DB2-BD59-A6C34878D82A}">
                    <a16:rowId xmlns:a16="http://schemas.microsoft.com/office/drawing/2014/main" val="1848610466"/>
                  </a:ext>
                </a:extLst>
              </a:tr>
              <a:tr h="1520798">
                <a:tc>
                  <a:txBody>
                    <a:bodyPr/>
                    <a:lstStyle/>
                    <a:p>
                      <a:r>
                        <a:rPr lang="en-US" sz="2600" dirty="0"/>
                        <a:t>Subject Taught</a:t>
                      </a:r>
                      <a:endParaRPr lang="en-IN" sz="2600" dirty="0"/>
                    </a:p>
                  </a:txBody>
                  <a:tcPr/>
                </a:tc>
                <a:tc>
                  <a:txBody>
                    <a:bodyPr/>
                    <a:lstStyle/>
                    <a:p>
                      <a:pPr algn="just"/>
                      <a:r>
                        <a:rPr lang="en-US" sz="2600" dirty="0"/>
                        <a:t>Design &amp; Analysis of Algorithm, Data Structures, Artificial Intelligence, Soft Computing, C Programming, Web Technology, Discrete Mathematics.</a:t>
                      </a:r>
                      <a:endParaRPr lang="en-IN" sz="2600" dirty="0"/>
                    </a:p>
                  </a:txBody>
                  <a:tcPr/>
                </a:tc>
                <a:extLst>
                  <a:ext uri="{0D108BD9-81ED-4DB2-BD59-A6C34878D82A}">
                    <a16:rowId xmlns:a16="http://schemas.microsoft.com/office/drawing/2014/main" val="3013650449"/>
                  </a:ext>
                </a:extLst>
              </a:tr>
            </a:tbl>
          </a:graphicData>
        </a:graphic>
      </p:graphicFrame>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5185"/>
          <a:stretch/>
        </p:blipFill>
        <p:spPr>
          <a:xfrm>
            <a:off x="9220200" y="1142999"/>
            <a:ext cx="2680447" cy="3120183"/>
          </a:xfrm>
          <a:prstGeom prst="rect">
            <a:avLst/>
          </a:prstGeom>
          <a:ln>
            <a:noFill/>
          </a:ln>
          <a:effectLst>
            <a:softEdge rad="112500"/>
          </a:effectLst>
        </p:spPr>
      </p:pic>
    </p:spTree>
    <p:extLst>
      <p:ext uri="{BB962C8B-B14F-4D97-AF65-F5344CB8AC3E}">
        <p14:creationId xmlns:p14="http://schemas.microsoft.com/office/powerpoint/2010/main" val="2152601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8/22/2023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a:extLst>
              <a:ext uri="{FF2B5EF4-FFF2-40B4-BE49-F238E27FC236}">
                <a16:creationId xmlns:a16="http://schemas.microsoft.com/office/drawing/2014/main" id="{F82AF081-83E9-40E3-85C9-062E3E753D2B}"/>
              </a:ext>
            </a:extLst>
          </p:cNvPr>
          <p:cNvPicPr>
            <a:picLocks noChangeAspect="1"/>
          </p:cNvPicPr>
          <p:nvPr/>
        </p:nvPicPr>
        <p:blipFill>
          <a:blip r:embed="rId2"/>
          <a:stretch>
            <a:fillRect/>
          </a:stretch>
        </p:blipFill>
        <p:spPr>
          <a:xfrm>
            <a:off x="1028700" y="793756"/>
            <a:ext cx="11049000" cy="5454649"/>
          </a:xfrm>
          <a:prstGeom prst="rect">
            <a:avLst/>
          </a:prstGeom>
        </p:spPr>
      </p:pic>
    </p:spTree>
    <p:extLst>
      <p:ext uri="{BB962C8B-B14F-4D97-AF65-F5344CB8AC3E}">
        <p14:creationId xmlns:p14="http://schemas.microsoft.com/office/powerpoint/2010/main" val="2011547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8/22/2023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a16="http://schemas.microsoft.com/office/drawing/2014/main" id="{D6AD0FEF-91AB-4622-BD71-AF17C265451A}"/>
              </a:ext>
            </a:extLst>
          </p:cNvPr>
          <p:cNvPicPr>
            <a:picLocks noChangeAspect="1"/>
          </p:cNvPicPr>
          <p:nvPr/>
        </p:nvPicPr>
        <p:blipFill>
          <a:blip r:embed="rId2"/>
          <a:stretch>
            <a:fillRect/>
          </a:stretch>
        </p:blipFill>
        <p:spPr>
          <a:xfrm>
            <a:off x="623047" y="811873"/>
            <a:ext cx="11506200" cy="5346697"/>
          </a:xfrm>
          <a:prstGeom prst="rect">
            <a:avLst/>
          </a:prstGeom>
        </p:spPr>
      </p:pic>
    </p:spTree>
    <p:extLst>
      <p:ext uri="{BB962C8B-B14F-4D97-AF65-F5344CB8AC3E}">
        <p14:creationId xmlns:p14="http://schemas.microsoft.com/office/powerpoint/2010/main" val="2917749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8/22/2023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a:extLst>
              <a:ext uri="{FF2B5EF4-FFF2-40B4-BE49-F238E27FC236}">
                <a16:creationId xmlns:a16="http://schemas.microsoft.com/office/drawing/2014/main" id="{8C7C6038-4342-4904-B836-C5BF3F62F169}"/>
              </a:ext>
            </a:extLst>
          </p:cNvPr>
          <p:cNvPicPr>
            <a:picLocks noChangeAspect="1"/>
          </p:cNvPicPr>
          <p:nvPr/>
        </p:nvPicPr>
        <p:blipFill>
          <a:blip r:embed="rId2"/>
          <a:stretch>
            <a:fillRect/>
          </a:stretch>
        </p:blipFill>
        <p:spPr>
          <a:xfrm>
            <a:off x="838200" y="849315"/>
            <a:ext cx="11353800" cy="5343531"/>
          </a:xfrm>
          <a:prstGeom prst="rect">
            <a:avLst/>
          </a:prstGeom>
        </p:spPr>
      </p:pic>
    </p:spTree>
    <p:extLst>
      <p:ext uri="{BB962C8B-B14F-4D97-AF65-F5344CB8AC3E}">
        <p14:creationId xmlns:p14="http://schemas.microsoft.com/office/powerpoint/2010/main" val="3054875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8/22/2023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a16="http://schemas.microsoft.com/office/drawing/2014/main" id="{CF080F34-6289-4751-AE3C-849A673B260C}"/>
              </a:ext>
            </a:extLst>
          </p:cNvPr>
          <p:cNvPicPr>
            <a:picLocks noChangeAspect="1"/>
          </p:cNvPicPr>
          <p:nvPr/>
        </p:nvPicPr>
        <p:blipFill>
          <a:blip r:embed="rId2"/>
          <a:stretch>
            <a:fillRect/>
          </a:stretch>
        </p:blipFill>
        <p:spPr>
          <a:xfrm>
            <a:off x="952500" y="757897"/>
            <a:ext cx="11201400" cy="5454649"/>
          </a:xfrm>
          <a:prstGeom prst="rect">
            <a:avLst/>
          </a:prstGeom>
        </p:spPr>
      </p:pic>
    </p:spTree>
    <p:extLst>
      <p:ext uri="{BB962C8B-B14F-4D97-AF65-F5344CB8AC3E}">
        <p14:creationId xmlns:p14="http://schemas.microsoft.com/office/powerpoint/2010/main" val="279400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8/22/2023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Prerequisite / Recap</a:t>
            </a:r>
          </a:p>
        </p:txBody>
      </p:sp>
      <p:sp>
        <p:nvSpPr>
          <p:cNvPr id="9" name="Content Placeholder 2"/>
          <p:cNvSpPr>
            <a:spLocks noGrp="1"/>
          </p:cNvSpPr>
          <p:nvPr>
            <p:ph idx="1"/>
          </p:nvPr>
        </p:nvSpPr>
        <p:spPr>
          <a:xfrm>
            <a:off x="914400" y="1066800"/>
            <a:ext cx="11049000" cy="4525963"/>
          </a:xfrm>
          <a:solidFill>
            <a:srgbClr val="FFFF00"/>
          </a:solidFill>
          <a:ln w="19050">
            <a:solidFill>
              <a:schemeClr val="tx1"/>
            </a:solidFill>
          </a:ln>
        </p:spPr>
        <p:txBody>
          <a:bodyPr>
            <a:normAutofit/>
          </a:bodyPr>
          <a:lstStyle/>
          <a:p>
            <a:pPr algn="just">
              <a:lnSpc>
                <a:spcPct val="200000"/>
              </a:lnSpc>
            </a:pPr>
            <a:r>
              <a:rPr lang="en-US" sz="2800" dirty="0"/>
              <a:t>Student should have knowledge of object oriented analysis and design.</a:t>
            </a:r>
          </a:p>
          <a:p>
            <a:pPr algn="just">
              <a:lnSpc>
                <a:spcPct val="200000"/>
              </a:lnSpc>
            </a:pPr>
            <a:r>
              <a:rPr lang="en-US" sz="2800" dirty="0"/>
              <a:t>Knowledge of Data structure and algorithm.</a:t>
            </a:r>
          </a:p>
          <a:p>
            <a:pPr algn="just">
              <a:lnSpc>
                <a:spcPct val="200000"/>
              </a:lnSpc>
            </a:pPr>
            <a:r>
              <a:rPr lang="en-US" sz="2800" dirty="0"/>
              <a:t>knowledge of Programing language such as C/C++ etc. </a:t>
            </a:r>
          </a:p>
          <a:p>
            <a:pPr algn="just">
              <a:lnSpc>
                <a:spcPct val="200000"/>
              </a:lnSpc>
            </a:pPr>
            <a:r>
              <a:rPr lang="en-US" sz="2800" dirty="0"/>
              <a:t>Good problem solving Skill .</a:t>
            </a:r>
          </a:p>
          <a:p>
            <a:pPr marL="0" indent="0" algn="just">
              <a:buNone/>
            </a:pPr>
            <a:endParaRPr lang="en-US" sz="2800" dirty="0"/>
          </a:p>
          <a:p>
            <a:pPr>
              <a:buNone/>
            </a:pPr>
            <a:endParaRPr lang="en-US" dirty="0"/>
          </a:p>
        </p:txBody>
      </p:sp>
    </p:spTree>
    <p:extLst>
      <p:ext uri="{BB962C8B-B14F-4D97-AF65-F5344CB8AC3E}">
        <p14:creationId xmlns:p14="http://schemas.microsoft.com/office/powerpoint/2010/main" val="4051111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8/22/2023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Brief Introduction about the Subject with videos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https://youtu.be/rI4kdGLaUiQ?list=PL6n9fhu94yhUbctIoxoVTrklN3LMwTCmd</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Tree>
    <p:extLst>
      <p:ext uri="{BB962C8B-B14F-4D97-AF65-F5344CB8AC3E}">
        <p14:creationId xmlns:p14="http://schemas.microsoft.com/office/powerpoint/2010/main" val="799673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828800" y="943714"/>
            <a:ext cx="6553200" cy="5210175"/>
          </a:xfrm>
          <a:solidFill>
            <a:schemeClr val="accent6">
              <a:lumMod val="40000"/>
              <a:lumOff val="60000"/>
            </a:schemeClr>
          </a:solidFill>
          <a:ln w="19050">
            <a:solidFill>
              <a:schemeClr val="tx1"/>
            </a:solidFill>
          </a:ln>
        </p:spPr>
        <p:txBody>
          <a:bodyPr>
            <a:normAutofit/>
          </a:bodyPr>
          <a:lstStyle/>
          <a:p>
            <a:pPr>
              <a:lnSpc>
                <a:spcPct val="120000"/>
              </a:lnSpc>
            </a:pPr>
            <a:r>
              <a:rPr lang="en-US" dirty="0">
                <a:solidFill>
                  <a:srgbClr val="00B050"/>
                </a:solidFill>
              </a:rPr>
              <a:t>Describing Design Patterns.</a:t>
            </a:r>
          </a:p>
          <a:p>
            <a:pPr>
              <a:lnSpc>
                <a:spcPct val="120000"/>
              </a:lnSpc>
            </a:pPr>
            <a:r>
              <a:rPr lang="en-US" dirty="0">
                <a:solidFill>
                  <a:srgbClr val="00B050"/>
                </a:solidFill>
              </a:rPr>
              <a:t>Design Patterns in Smalltalk MVC.</a:t>
            </a:r>
          </a:p>
          <a:p>
            <a:pPr>
              <a:lnSpc>
                <a:spcPct val="120000"/>
              </a:lnSpc>
            </a:pPr>
            <a:r>
              <a:rPr lang="en-US" dirty="0">
                <a:solidFill>
                  <a:srgbClr val="00B050"/>
                </a:solidFill>
              </a:rPr>
              <a:t>The Catalogue of Design Patterns.</a:t>
            </a:r>
          </a:p>
          <a:p>
            <a:pPr>
              <a:lnSpc>
                <a:spcPct val="120000"/>
              </a:lnSpc>
            </a:pPr>
            <a:r>
              <a:rPr lang="en-US" dirty="0">
                <a:solidFill>
                  <a:srgbClr val="00B050"/>
                </a:solidFill>
              </a:rPr>
              <a:t>Organizing The Cato log.</a:t>
            </a:r>
          </a:p>
          <a:p>
            <a:pPr>
              <a:lnSpc>
                <a:spcPct val="120000"/>
              </a:lnSpc>
            </a:pPr>
            <a:r>
              <a:rPr lang="en-US" dirty="0">
                <a:solidFill>
                  <a:srgbClr val="00B050"/>
                </a:solidFill>
              </a:rPr>
              <a:t>How Design Patterns solve.</a:t>
            </a:r>
          </a:p>
          <a:p>
            <a:pPr>
              <a:lnSpc>
                <a:spcPct val="120000"/>
              </a:lnSpc>
            </a:pPr>
            <a:r>
              <a:rPr lang="en-US" dirty="0">
                <a:solidFill>
                  <a:srgbClr val="00B050"/>
                </a:solidFill>
              </a:rPr>
              <a:t>Design Problems.</a:t>
            </a:r>
          </a:p>
          <a:p>
            <a:pPr>
              <a:lnSpc>
                <a:spcPct val="120000"/>
              </a:lnSpc>
            </a:pPr>
            <a:r>
              <a:rPr lang="en-US" dirty="0">
                <a:solidFill>
                  <a:srgbClr val="00B050"/>
                </a:solidFill>
              </a:rPr>
              <a:t>How to Select a Design pattern.</a:t>
            </a:r>
          </a:p>
          <a:p>
            <a:pPr>
              <a:lnSpc>
                <a:spcPct val="120000"/>
              </a:lnSpc>
            </a:pPr>
            <a:r>
              <a:rPr lang="en-US" dirty="0">
                <a:solidFill>
                  <a:srgbClr val="00B050"/>
                </a:solidFill>
              </a:rPr>
              <a:t>How to Use a Design Pattern.</a:t>
            </a:r>
          </a:p>
          <a:p>
            <a:pPr marL="400041" lvl="1" indent="0">
              <a:buNone/>
            </a:pPr>
            <a:endParaRPr lang="en-US" dirty="0"/>
          </a:p>
          <a:p>
            <a:pPr marL="0" indent="0">
              <a:buNone/>
            </a:pPr>
            <a:endParaRPr lang="en-US" sz="400" dirty="0"/>
          </a:p>
        </p:txBody>
      </p:sp>
      <p:sp>
        <p:nvSpPr>
          <p:cNvPr id="6" name="Date Placeholder 5"/>
          <p:cNvSpPr>
            <a:spLocks noGrp="1"/>
          </p:cNvSpPr>
          <p:nvPr>
            <p:ph type="dt" sz="half" idx="10"/>
          </p:nvPr>
        </p:nvSpPr>
        <p:spPr/>
        <p:txBody>
          <a:bodyPr/>
          <a:lstStyle/>
          <a:p>
            <a:fld id="{3EF57D1E-7963-4619-B441-8374E5E9DFFD}" type="datetime1">
              <a:rPr lang="en-US" smtClean="0"/>
              <a:t>8/22/2023</a:t>
            </a:fld>
            <a:endParaRPr lang="en-US" dirty="0"/>
          </a:p>
        </p:txBody>
      </p:sp>
      <p:sp>
        <p:nvSpPr>
          <p:cNvPr id="10" name="Footer Placeholder 9"/>
          <p:cNvSpPr>
            <a:spLocks noGrp="1"/>
          </p:cNvSpPr>
          <p:nvPr>
            <p:ph type="ftr" sz="quarter" idx="11"/>
          </p:nvPr>
        </p:nvSpPr>
        <p:spPr/>
        <p:txBody>
          <a:bodyPr/>
          <a:lstStyle/>
          <a:p>
            <a:r>
              <a:rPr lang="en-US" dirty="0"/>
              <a:t>Ibrar Ahmed                     Design Pattern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dirty="0"/>
          </a:p>
        </p:txBody>
      </p:sp>
      <p:sp>
        <p:nvSpPr>
          <p:cNvPr id="8" name="Title 1"/>
          <p:cNvSpPr txBox="1">
            <a:spLocks/>
          </p:cNvSpPr>
          <p:nvPr/>
        </p:nvSpPr>
        <p:spPr>
          <a:xfrm>
            <a:off x="14478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 Content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19200"/>
            <a:ext cx="10134600" cy="3733799"/>
          </a:xfrm>
          <a:solidFill>
            <a:schemeClr val="accent5">
              <a:lumMod val="40000"/>
              <a:lumOff val="60000"/>
            </a:schemeClr>
          </a:solidFill>
          <a:ln w="12700">
            <a:solidFill>
              <a:schemeClr val="tx1"/>
            </a:solidFill>
          </a:ln>
        </p:spPr>
        <p:txBody>
          <a:bodyPr>
            <a:normAutofit/>
          </a:bodyPr>
          <a:lstStyle/>
          <a:p>
            <a:pPr marL="0" indent="0" algn="just">
              <a:buNone/>
            </a:pPr>
            <a:r>
              <a:rPr lang="en-US" sz="2800" dirty="0"/>
              <a:t>In Unit I, the students will be able to find</a:t>
            </a:r>
          </a:p>
          <a:p>
            <a:pPr algn="just"/>
            <a:r>
              <a:rPr lang="en-US" sz="2800" dirty="0"/>
              <a:t>Definitions of terms and concepts.</a:t>
            </a:r>
          </a:p>
          <a:p>
            <a:pPr algn="just"/>
            <a:r>
              <a:rPr lang="en-US" sz="2800" dirty="0"/>
              <a:t>The idea of a pattern</a:t>
            </a:r>
            <a:r>
              <a:rPr lang="en-IN" sz="2800" dirty="0"/>
              <a:t>.</a:t>
            </a:r>
            <a:endParaRPr lang="en-US" sz="2800" dirty="0"/>
          </a:p>
          <a:p>
            <a:pPr algn="just"/>
            <a:r>
              <a:rPr lang="en-US" sz="2800" dirty="0"/>
              <a:t>The origins of design patterns.</a:t>
            </a:r>
          </a:p>
          <a:p>
            <a:pPr algn="just"/>
            <a:r>
              <a:rPr lang="en-US" sz="2800" dirty="0"/>
              <a:t>Patterns in software design.</a:t>
            </a:r>
          </a:p>
          <a:p>
            <a:pPr algn="just"/>
            <a:r>
              <a:rPr lang="en-US" sz="2800" dirty="0"/>
              <a:t>Scope of development activity: applications, toolkits, frameworks</a:t>
            </a:r>
            <a:r>
              <a:rPr lang="en-IN" sz="2800" dirty="0"/>
              <a:t>.</a:t>
            </a:r>
          </a:p>
          <a:p>
            <a:r>
              <a:rPr lang="en-IN" sz="2800" dirty="0"/>
              <a:t>The Portland Pattern Repository.</a:t>
            </a:r>
          </a:p>
          <a:p>
            <a:pPr marL="0" indent="0" algn="just">
              <a:buNone/>
            </a:pPr>
            <a:endParaRPr lang="en-US" sz="2800" dirty="0"/>
          </a:p>
        </p:txBody>
      </p:sp>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 Objective</a:t>
            </a:r>
          </a:p>
        </p:txBody>
      </p:sp>
    </p:spTree>
    <p:extLst>
      <p:ext uri="{BB962C8B-B14F-4D97-AF65-F5344CB8AC3E}">
        <p14:creationId xmlns:p14="http://schemas.microsoft.com/office/powerpoint/2010/main" val="611296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697953"/>
          </a:xfrm>
          <a:solidFill>
            <a:schemeClr val="tx2">
              <a:lumMod val="60000"/>
              <a:lumOff val="40000"/>
            </a:schemeClr>
          </a:solidFill>
          <a:ln w="19050">
            <a:solidFill>
              <a:schemeClr val="tx1"/>
            </a:solidFill>
          </a:ln>
        </p:spPr>
        <p:txBody>
          <a:bodyPr>
            <a:normAutofit/>
          </a:bodyPr>
          <a:lstStyle/>
          <a:p>
            <a:pPr marL="0" indent="0" algn="just">
              <a:buNone/>
            </a:pPr>
            <a:r>
              <a:rPr lang="en-US" sz="2800" dirty="0"/>
              <a:t>Topic :</a:t>
            </a:r>
            <a:r>
              <a:rPr lang="en-US" sz="2800" dirty="0">
                <a:solidFill>
                  <a:srgbClr val="FF0000"/>
                </a:solidFill>
              </a:rPr>
              <a:t> </a:t>
            </a:r>
            <a:r>
              <a:rPr lang="en-US" sz="2800" dirty="0"/>
              <a:t>Describing design patterns</a:t>
            </a:r>
          </a:p>
          <a:p>
            <a:pPr marL="0" indent="0" algn="just">
              <a:buNone/>
            </a:pPr>
            <a:endParaRPr lang="en-US" sz="2800" dirty="0"/>
          </a:p>
          <a:p>
            <a:pPr algn="just"/>
            <a:r>
              <a:rPr lang="en-US" sz="2800" dirty="0"/>
              <a:t>In this topic, the students will gain , The idea of a pattern and the definition of terms and concepts, what are the  role of patterns and how they are used in software design.</a:t>
            </a:r>
            <a:endParaRPr lang="en-IN" sz="2800" dirty="0"/>
          </a:p>
          <a:p>
            <a:pPr algn="just"/>
            <a:endParaRPr lang="en-US" sz="2800" dirty="0"/>
          </a:p>
        </p:txBody>
      </p:sp>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extLst>
      <p:ext uri="{BB962C8B-B14F-4D97-AF65-F5344CB8AC3E}">
        <p14:creationId xmlns:p14="http://schemas.microsoft.com/office/powerpoint/2010/main" val="605079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Design Pattern - Overview</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3970318"/>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t> Design patterns represent the best practices used by experienced object-   </a:t>
            </a:r>
            <a:br>
              <a:rPr lang="en-US" sz="2800" dirty="0"/>
            </a:br>
            <a:r>
              <a:rPr lang="en-US" sz="2800" dirty="0"/>
              <a:t> oriented software developers.</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800" dirty="0"/>
              <a:t>Design patterns are solutions to general problems that software developers faced during software development.</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800" dirty="0"/>
              <a:t>These solutions were obtained by trial and error by numerous software developers over quite a substantial period of time.</a:t>
            </a:r>
          </a:p>
          <a:p>
            <a:pPr algn="just"/>
            <a:r>
              <a:rPr lang="en-US" sz="2800" dirty="0"/>
              <a:t> </a:t>
            </a:r>
            <a:endParaRPr lang="en-US" sz="2700" dirty="0">
              <a:latin typeface="+mj-lt"/>
            </a:endParaRPr>
          </a:p>
        </p:txBody>
      </p:sp>
    </p:spTree>
    <p:extLst>
      <p:ext uri="{BB962C8B-B14F-4D97-AF65-F5344CB8AC3E}">
        <p14:creationId xmlns:p14="http://schemas.microsoft.com/office/powerpoint/2010/main" val="3513929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Evaluation Scheme</a:t>
            </a:r>
          </a:p>
        </p:txBody>
      </p:sp>
      <p:pic>
        <p:nvPicPr>
          <p:cNvPr id="2" name="Picture 1"/>
          <p:cNvPicPr>
            <a:picLocks noChangeAspect="1"/>
          </p:cNvPicPr>
          <p:nvPr/>
        </p:nvPicPr>
        <p:blipFill>
          <a:blip r:embed="rId2"/>
          <a:stretch>
            <a:fillRect/>
          </a:stretch>
        </p:blipFill>
        <p:spPr>
          <a:xfrm>
            <a:off x="1676400" y="793757"/>
            <a:ext cx="9390164" cy="5855044"/>
          </a:xfrm>
          <a:prstGeom prst="rect">
            <a:avLst/>
          </a:prstGeom>
          <a:ln>
            <a:solidFill>
              <a:schemeClr val="accent1"/>
            </a:solidFill>
          </a:ln>
        </p:spPr>
      </p:pic>
      <p:sp>
        <p:nvSpPr>
          <p:cNvPr id="9" name="TextBox 8"/>
          <p:cNvSpPr txBox="1"/>
          <p:nvPr/>
        </p:nvSpPr>
        <p:spPr>
          <a:xfrm>
            <a:off x="2933700" y="4114800"/>
            <a:ext cx="2819400" cy="461665"/>
          </a:xfrm>
          <a:prstGeom prst="rect">
            <a:avLst/>
          </a:prstGeom>
          <a:solidFill>
            <a:srgbClr val="C00000"/>
          </a:solidFill>
          <a:ln>
            <a:solidFill>
              <a:schemeClr val="bg1"/>
            </a:solidFill>
          </a:ln>
        </p:spPr>
        <p:txBody>
          <a:bodyPr wrap="square" rtlCol="0">
            <a:spAutoFit/>
          </a:bodyPr>
          <a:lstStyle/>
          <a:p>
            <a:r>
              <a:rPr lang="en-US" sz="1200" dirty="0"/>
              <a:t>Python Web development with Django</a:t>
            </a:r>
          </a:p>
          <a:p>
            <a:r>
              <a:rPr lang="en-US" sz="1200" dirty="0"/>
              <a:t>Design Pattern</a:t>
            </a:r>
          </a:p>
        </p:txBody>
      </p:sp>
    </p:spTree>
    <p:extLst>
      <p:ext uri="{BB962C8B-B14F-4D97-AF65-F5344CB8AC3E}">
        <p14:creationId xmlns:p14="http://schemas.microsoft.com/office/powerpoint/2010/main" val="1270560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Design Pattern – Overview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955203"/>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3200" u="sng" dirty="0"/>
              <a:t>What is Gang of Four (GOF)?</a:t>
            </a:r>
          </a:p>
          <a:p>
            <a:pPr algn="just"/>
            <a:endParaRPr lang="en-US" sz="3200" u="sng" dirty="0"/>
          </a:p>
          <a:p>
            <a:pPr marL="457200" indent="-457200" algn="just">
              <a:buFont typeface="Wingdings" panose="05000000000000000000" pitchFamily="2" charset="2"/>
              <a:buChar char="Ø"/>
            </a:pPr>
            <a:r>
              <a:rPr lang="en-US" sz="2800" dirty="0"/>
              <a:t>In 1994, four authors Erich Gamma, Richard Helm, Ralph Johnson and John Vlissides published a book titled </a:t>
            </a:r>
            <a:r>
              <a:rPr lang="en-US" sz="2800" b="1" dirty="0"/>
              <a:t>Design Patterns - Elements of Reusable Object-Oriented Software</a:t>
            </a:r>
            <a:r>
              <a:rPr lang="en-US" sz="2800" dirty="0"/>
              <a:t> which initiated the concept of Design Pattern in Software development.</a:t>
            </a:r>
          </a:p>
          <a:p>
            <a:pPr algn="just"/>
            <a:endParaRPr lang="en-US" sz="2800" dirty="0"/>
          </a:p>
          <a:p>
            <a:pPr marL="457200" indent="-457200" algn="just">
              <a:buFont typeface="Wingdings" panose="05000000000000000000" pitchFamily="2" charset="2"/>
              <a:buChar char="Ø"/>
            </a:pPr>
            <a:r>
              <a:rPr lang="en-US" sz="2800" dirty="0"/>
              <a:t>These authors are collectively known as Gang of Four (GOF). According to these authors design patterns are primarily based on the following principles of object orientated design.</a:t>
            </a:r>
          </a:p>
          <a:p>
            <a:pPr algn="just"/>
            <a:endParaRPr lang="en-US" sz="2800" dirty="0"/>
          </a:p>
        </p:txBody>
      </p:sp>
    </p:spTree>
    <p:extLst>
      <p:ext uri="{BB962C8B-B14F-4D97-AF65-F5344CB8AC3E}">
        <p14:creationId xmlns:p14="http://schemas.microsoft.com/office/powerpoint/2010/main" val="2560278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Design Pattern – Overview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2800767"/>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3200" u="sng" dirty="0"/>
              <a:t>principles of object orientated design:-</a:t>
            </a:r>
          </a:p>
          <a:p>
            <a:pPr algn="just"/>
            <a:endParaRPr lang="en-US" sz="3200" u="sng" dirty="0"/>
          </a:p>
          <a:p>
            <a:pPr marL="457200" indent="-457200" algn="just">
              <a:buFont typeface="Wingdings" panose="05000000000000000000" pitchFamily="2" charset="2"/>
              <a:buChar char="Ø"/>
            </a:pPr>
            <a:r>
              <a:rPr lang="en-US" sz="2800" dirty="0"/>
              <a:t>Program to an interface not an implementation.</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800" dirty="0"/>
              <a:t>Favor object composition over inheritance.</a:t>
            </a:r>
          </a:p>
          <a:p>
            <a:pPr algn="just"/>
            <a:endParaRPr lang="en-US" sz="2800" dirty="0"/>
          </a:p>
        </p:txBody>
      </p:sp>
    </p:spTree>
    <p:extLst>
      <p:ext uri="{BB962C8B-B14F-4D97-AF65-F5344CB8AC3E}">
        <p14:creationId xmlns:p14="http://schemas.microsoft.com/office/powerpoint/2010/main" val="2115075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Design Pattern – Overview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5509200"/>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3200" u="sng" dirty="0"/>
              <a:t>Usage of Design Pattern:</a:t>
            </a:r>
          </a:p>
          <a:p>
            <a:pPr algn="just"/>
            <a:endParaRPr lang="en-US" sz="3200" u="sng" dirty="0"/>
          </a:p>
          <a:p>
            <a:pPr algn="just"/>
            <a:r>
              <a:rPr lang="en-US" sz="2800" dirty="0"/>
              <a:t>Design Patterns have two main usages in software development</a:t>
            </a:r>
            <a:r>
              <a:rPr lang="en-US" dirty="0"/>
              <a:t>.</a:t>
            </a:r>
          </a:p>
          <a:p>
            <a:pPr algn="just"/>
            <a:endParaRPr lang="en-US" sz="3200" u="sng" dirty="0"/>
          </a:p>
          <a:p>
            <a:pPr marL="514350" indent="-514350" algn="just">
              <a:buFont typeface="+mj-lt"/>
              <a:buAutoNum type="arabicPeriod"/>
            </a:pPr>
            <a:r>
              <a:rPr lang="en-US" sz="2800" u="sng" dirty="0">
                <a:solidFill>
                  <a:schemeClr val="accent6">
                    <a:lumMod val="75000"/>
                  </a:schemeClr>
                </a:solidFill>
              </a:rPr>
              <a:t>Common platform for developers:-</a:t>
            </a:r>
          </a:p>
          <a:p>
            <a:pPr algn="just"/>
            <a:endParaRPr lang="en-US" sz="2800" u="sng" dirty="0">
              <a:solidFill>
                <a:schemeClr val="accent6">
                  <a:lumMod val="75000"/>
                </a:schemeClr>
              </a:solidFill>
            </a:endParaRPr>
          </a:p>
          <a:p>
            <a:pPr algn="just"/>
            <a:r>
              <a:rPr lang="en-US" sz="2800" dirty="0">
                <a:solidFill>
                  <a:schemeClr val="accent6">
                    <a:lumMod val="75000"/>
                  </a:schemeClr>
                </a:solidFill>
              </a:rPr>
              <a:t>Design patterns provide a standard terminology and are specific to particular scenario. For example, a singleton design pattern signifies use of single object so all developers familiar with single design pattern will make use of single object and they can tell each other that program is following a singleton pattern.</a:t>
            </a:r>
          </a:p>
          <a:p>
            <a:pPr algn="just"/>
            <a:endParaRPr lang="en-US" sz="3200" u="sng" dirty="0"/>
          </a:p>
        </p:txBody>
      </p:sp>
    </p:spTree>
    <p:extLst>
      <p:ext uri="{BB962C8B-B14F-4D97-AF65-F5344CB8AC3E}">
        <p14:creationId xmlns:p14="http://schemas.microsoft.com/office/powerpoint/2010/main" val="3392104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Design Pattern – Overview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5016758"/>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3200" u="sng" dirty="0"/>
              <a:t>Usage of Design Pattern:</a:t>
            </a:r>
          </a:p>
          <a:p>
            <a:pPr algn="just"/>
            <a:endParaRPr lang="en-US" sz="3200" u="sng" dirty="0"/>
          </a:p>
          <a:p>
            <a:pPr algn="just"/>
            <a:r>
              <a:rPr lang="en-US" sz="2800" dirty="0"/>
              <a:t>Design Patterns have two main usages in software development</a:t>
            </a:r>
            <a:r>
              <a:rPr lang="en-US" dirty="0"/>
              <a:t>.</a:t>
            </a:r>
          </a:p>
          <a:p>
            <a:pPr algn="just"/>
            <a:endParaRPr lang="en-US" sz="3200" dirty="0"/>
          </a:p>
          <a:p>
            <a:pPr algn="just"/>
            <a:r>
              <a:rPr lang="en-US" sz="2800" dirty="0">
                <a:solidFill>
                  <a:schemeClr val="accent6">
                    <a:lumMod val="75000"/>
                  </a:schemeClr>
                </a:solidFill>
              </a:rPr>
              <a:t>2.   </a:t>
            </a:r>
            <a:r>
              <a:rPr lang="en-US" sz="2800" u="sng" dirty="0">
                <a:solidFill>
                  <a:schemeClr val="accent6">
                    <a:lumMod val="75000"/>
                  </a:schemeClr>
                </a:solidFill>
              </a:rPr>
              <a:t>Best Practices:-</a:t>
            </a:r>
          </a:p>
          <a:p>
            <a:pPr algn="just"/>
            <a:endParaRPr lang="en-US" sz="2800" dirty="0">
              <a:solidFill>
                <a:schemeClr val="accent6">
                  <a:lumMod val="75000"/>
                </a:schemeClr>
              </a:solidFill>
            </a:endParaRPr>
          </a:p>
          <a:p>
            <a:pPr algn="just"/>
            <a:r>
              <a:rPr lang="en-US" sz="2800" dirty="0">
                <a:solidFill>
                  <a:schemeClr val="accent6">
                    <a:lumMod val="75000"/>
                  </a:schemeClr>
                </a:solidFill>
              </a:rPr>
              <a:t>Design patterns have been evolved over a long period of time and they provide best solutions to certain problems faced during software development. Learning these patterns helps unexperienced developers to learn software design in an easy and faster way.</a:t>
            </a:r>
          </a:p>
          <a:p>
            <a:pPr algn="just"/>
            <a:endParaRPr lang="en-US" sz="2800" dirty="0">
              <a:solidFill>
                <a:schemeClr val="accent6">
                  <a:lumMod val="75000"/>
                </a:schemeClr>
              </a:solidFill>
            </a:endParaRPr>
          </a:p>
        </p:txBody>
      </p:sp>
    </p:spTree>
    <p:extLst>
      <p:ext uri="{BB962C8B-B14F-4D97-AF65-F5344CB8AC3E}">
        <p14:creationId xmlns:p14="http://schemas.microsoft.com/office/powerpoint/2010/main" val="360439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Design Pattern – Overview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52431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3200" u="sng" dirty="0"/>
              <a:t>Types of Design Patterns:-</a:t>
            </a:r>
            <a:endParaRPr lang="en-US" sz="4800" u="sng" dirty="0"/>
          </a:p>
          <a:p>
            <a:pPr algn="just"/>
            <a:endParaRPr lang="en-US" sz="3200" u="sng" dirty="0"/>
          </a:p>
          <a:p>
            <a:pPr marL="457200" indent="-457200" algn="just">
              <a:buFont typeface="Wingdings" panose="05000000000000000000" pitchFamily="2" charset="2"/>
              <a:buChar char="Ø"/>
            </a:pPr>
            <a:r>
              <a:rPr lang="en-US" sz="2800" dirty="0"/>
              <a:t>As per the design pattern reference book </a:t>
            </a:r>
            <a:r>
              <a:rPr lang="en-US" sz="2800" b="1" dirty="0"/>
              <a:t>Design Patterns - Elements of Reusable Object-Oriented Software </a:t>
            </a:r>
            <a:r>
              <a:rPr lang="en-US" sz="2800" dirty="0"/>
              <a:t>, there are 23 design patterns which can be classified in three categories: Creational, Structural and Behavioral patterns.</a:t>
            </a:r>
          </a:p>
          <a:p>
            <a:pPr algn="just"/>
            <a:endParaRPr lang="en-US" sz="2800" dirty="0"/>
          </a:p>
          <a:p>
            <a:pPr marL="457200" indent="-457200" algn="just">
              <a:buFont typeface="Wingdings" panose="05000000000000000000" pitchFamily="2" charset="2"/>
              <a:buChar char="Ø"/>
            </a:pPr>
            <a:r>
              <a:rPr lang="en-US" sz="2800" dirty="0"/>
              <a:t>We'll also discuss another category of design pattern: J2EE design patterns.</a:t>
            </a:r>
          </a:p>
          <a:p>
            <a:pPr algn="just"/>
            <a:endParaRPr lang="en-US" sz="2800" dirty="0"/>
          </a:p>
        </p:txBody>
      </p:sp>
    </p:spTree>
    <p:extLst>
      <p:ext uri="{BB962C8B-B14F-4D97-AF65-F5344CB8AC3E}">
        <p14:creationId xmlns:p14="http://schemas.microsoft.com/office/powerpoint/2010/main" val="4045868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Design Pattern – Overview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370427"/>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3200" u="sng" dirty="0"/>
              <a:t>Types of Design Patterns:-</a:t>
            </a:r>
          </a:p>
          <a:p>
            <a:pPr algn="just"/>
            <a:endParaRPr lang="en-US" sz="4800" u="sng" dirty="0"/>
          </a:p>
          <a:p>
            <a:pPr marL="514350" indent="-514350" algn="just">
              <a:buFont typeface="+mj-lt"/>
              <a:buAutoNum type="arabicPeriod"/>
            </a:pPr>
            <a:r>
              <a:rPr lang="en-US" sz="3200" u="sng" dirty="0">
                <a:solidFill>
                  <a:schemeClr val="accent6">
                    <a:lumMod val="75000"/>
                  </a:schemeClr>
                </a:solidFill>
              </a:rPr>
              <a:t>Creational Patterns:-</a:t>
            </a:r>
            <a:r>
              <a:rPr lang="en-US" sz="3200" dirty="0">
                <a:solidFill>
                  <a:schemeClr val="accent6">
                    <a:lumMod val="75000"/>
                  </a:schemeClr>
                </a:solidFill>
              </a:rPr>
              <a:t> </a:t>
            </a:r>
          </a:p>
          <a:p>
            <a:pPr algn="just"/>
            <a:endParaRPr lang="en-US" sz="2800" dirty="0">
              <a:solidFill>
                <a:schemeClr val="accent6">
                  <a:lumMod val="75000"/>
                </a:schemeClr>
              </a:solidFill>
            </a:endParaRPr>
          </a:p>
          <a:p>
            <a:pPr algn="just"/>
            <a:r>
              <a:rPr lang="en-US" sz="2800" dirty="0">
                <a:solidFill>
                  <a:schemeClr val="accent6">
                    <a:lumMod val="75000"/>
                  </a:schemeClr>
                </a:solidFill>
              </a:rPr>
              <a:t>These design patterns provide a way to create objects while hiding the creation logic, rather than instantiating objects directly using new operator. This gives program more flexibility in deciding which objects need to be created for a given use case.</a:t>
            </a:r>
          </a:p>
          <a:p>
            <a:pPr algn="just"/>
            <a:endParaRPr lang="en-US" sz="2600" u="sng" dirty="0"/>
          </a:p>
        </p:txBody>
      </p:sp>
    </p:spTree>
    <p:extLst>
      <p:ext uri="{BB962C8B-B14F-4D97-AF65-F5344CB8AC3E}">
        <p14:creationId xmlns:p14="http://schemas.microsoft.com/office/powerpoint/2010/main" val="3861142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Design Pattern – Overview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3939540"/>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3200" u="sng" dirty="0"/>
              <a:t>Types of Design Patterns:-</a:t>
            </a:r>
          </a:p>
          <a:p>
            <a:pPr algn="just"/>
            <a:endParaRPr lang="en-US" sz="4800" u="sng" dirty="0"/>
          </a:p>
          <a:p>
            <a:pPr algn="just"/>
            <a:r>
              <a:rPr lang="en-US" sz="3200" dirty="0">
                <a:solidFill>
                  <a:schemeClr val="accent6">
                    <a:lumMod val="75000"/>
                  </a:schemeClr>
                </a:solidFill>
              </a:rPr>
              <a:t>2.  </a:t>
            </a:r>
            <a:r>
              <a:rPr lang="en-US" sz="3200" u="sng" dirty="0">
                <a:solidFill>
                  <a:schemeClr val="accent6">
                    <a:lumMod val="75000"/>
                  </a:schemeClr>
                </a:solidFill>
              </a:rPr>
              <a:t>Structural Patterns:-</a:t>
            </a:r>
          </a:p>
          <a:p>
            <a:pPr algn="just"/>
            <a:endParaRPr lang="en-US" sz="2800" u="sng" dirty="0">
              <a:solidFill>
                <a:schemeClr val="accent6">
                  <a:lumMod val="75000"/>
                </a:schemeClr>
              </a:solidFill>
            </a:endParaRPr>
          </a:p>
          <a:p>
            <a:pPr algn="just"/>
            <a:r>
              <a:rPr lang="en-US" sz="2800" dirty="0">
                <a:solidFill>
                  <a:schemeClr val="accent6">
                    <a:lumMod val="75000"/>
                  </a:schemeClr>
                </a:solidFill>
              </a:rPr>
              <a:t>These design patterns concern class and object composition. Concept of inheritance is used to compose interfaces and define ways to compose objects to obtain new functionalities.</a:t>
            </a:r>
          </a:p>
          <a:p>
            <a:pPr algn="just"/>
            <a:endParaRPr lang="en-US" sz="2600" dirty="0">
              <a:solidFill>
                <a:schemeClr val="accent6">
                  <a:lumMod val="75000"/>
                </a:schemeClr>
              </a:solidFill>
            </a:endParaRPr>
          </a:p>
        </p:txBody>
      </p:sp>
    </p:spTree>
    <p:extLst>
      <p:ext uri="{BB962C8B-B14F-4D97-AF65-F5344CB8AC3E}">
        <p14:creationId xmlns:p14="http://schemas.microsoft.com/office/powerpoint/2010/main" val="2613715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Design Pattern – Overview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33400" y="850133"/>
            <a:ext cx="11277600" cy="5632311"/>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3200" u="sng" dirty="0"/>
              <a:t>Types of Design Patterns:-</a:t>
            </a:r>
          </a:p>
          <a:p>
            <a:pPr algn="just"/>
            <a:endParaRPr lang="en-US" sz="4800" u="sng" dirty="0"/>
          </a:p>
          <a:p>
            <a:pPr algn="just"/>
            <a:r>
              <a:rPr lang="en-US" sz="3200" dirty="0">
                <a:solidFill>
                  <a:schemeClr val="accent6">
                    <a:lumMod val="75000"/>
                  </a:schemeClr>
                </a:solidFill>
              </a:rPr>
              <a:t>3.  </a:t>
            </a:r>
            <a:r>
              <a:rPr lang="en-US" sz="3200" u="sng" dirty="0">
                <a:solidFill>
                  <a:schemeClr val="accent6">
                    <a:lumMod val="75000"/>
                  </a:schemeClr>
                </a:solidFill>
              </a:rPr>
              <a:t>Behavioral Patterns:-</a:t>
            </a:r>
          </a:p>
          <a:p>
            <a:pPr algn="just"/>
            <a:endParaRPr lang="en-US" sz="2800" u="sng" dirty="0">
              <a:solidFill>
                <a:schemeClr val="accent6">
                  <a:lumMod val="75000"/>
                </a:schemeClr>
              </a:solidFill>
            </a:endParaRPr>
          </a:p>
          <a:p>
            <a:pPr algn="just"/>
            <a:r>
              <a:rPr lang="en-US" sz="2800" b="0" i="0" dirty="0">
                <a:solidFill>
                  <a:schemeClr val="accent6">
                    <a:lumMod val="75000"/>
                  </a:schemeClr>
                </a:solidFill>
                <a:effectLst/>
                <a:latin typeface="inter-regular"/>
              </a:rPr>
              <a:t>Behavioral design patterns are concerned with </a:t>
            </a:r>
            <a:r>
              <a:rPr lang="en-US" sz="2800" b="1" i="0" dirty="0">
                <a:solidFill>
                  <a:schemeClr val="accent6">
                    <a:lumMod val="75000"/>
                  </a:schemeClr>
                </a:solidFill>
                <a:effectLst/>
                <a:latin typeface="inter-bold"/>
              </a:rPr>
              <a:t>the interaction and responsibility of objects.</a:t>
            </a:r>
            <a:endParaRPr lang="en-US" sz="2800" b="0" i="0" dirty="0">
              <a:solidFill>
                <a:schemeClr val="accent6">
                  <a:lumMod val="75000"/>
                </a:schemeClr>
              </a:solidFill>
              <a:effectLst/>
              <a:latin typeface="inter-regular"/>
            </a:endParaRPr>
          </a:p>
          <a:p>
            <a:pPr algn="just"/>
            <a:r>
              <a:rPr lang="en-US" sz="2800" b="0" i="0" dirty="0">
                <a:solidFill>
                  <a:schemeClr val="accent6">
                    <a:lumMod val="75000"/>
                  </a:schemeClr>
                </a:solidFill>
                <a:effectLst/>
                <a:latin typeface="inter-regular"/>
              </a:rPr>
              <a:t>In these design patterns, </a:t>
            </a:r>
            <a:r>
              <a:rPr lang="en-US" sz="2800" b="1" i="0" dirty="0">
                <a:solidFill>
                  <a:schemeClr val="accent6">
                    <a:lumMod val="75000"/>
                  </a:schemeClr>
                </a:solidFill>
                <a:effectLst/>
                <a:latin typeface="inter-bold"/>
              </a:rPr>
              <a:t>the interaction between the objects should be in such a way that they can easily talk to each other and still should be loosely coupled.</a:t>
            </a:r>
            <a:endParaRPr lang="en-US" sz="2800" b="0" i="0" dirty="0">
              <a:solidFill>
                <a:schemeClr val="accent6">
                  <a:lumMod val="75000"/>
                </a:schemeClr>
              </a:solidFill>
              <a:effectLst/>
              <a:latin typeface="inter-regular"/>
            </a:endParaRPr>
          </a:p>
          <a:p>
            <a:pPr algn="just"/>
            <a:endParaRPr lang="en-US" sz="2600" dirty="0">
              <a:solidFill>
                <a:schemeClr val="accent6">
                  <a:lumMod val="75000"/>
                </a:schemeClr>
              </a:solidFill>
            </a:endParaRPr>
          </a:p>
          <a:p>
            <a:pPr algn="just"/>
            <a:endParaRPr lang="en-US" sz="2800" dirty="0">
              <a:solidFill>
                <a:schemeClr val="accent6">
                  <a:lumMod val="75000"/>
                </a:schemeClr>
              </a:solidFill>
            </a:endParaRPr>
          </a:p>
          <a:p>
            <a:pPr algn="just"/>
            <a:endParaRPr lang="en-US" sz="2600" u="sng" dirty="0">
              <a:solidFill>
                <a:schemeClr val="accent6">
                  <a:lumMod val="75000"/>
                </a:schemeClr>
              </a:solidFill>
            </a:endParaRPr>
          </a:p>
        </p:txBody>
      </p:sp>
    </p:spTree>
    <p:extLst>
      <p:ext uri="{BB962C8B-B14F-4D97-AF65-F5344CB8AC3E}">
        <p14:creationId xmlns:p14="http://schemas.microsoft.com/office/powerpoint/2010/main" val="4201566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697953"/>
          </a:xfrm>
          <a:solidFill>
            <a:schemeClr val="tx2">
              <a:lumMod val="60000"/>
              <a:lumOff val="40000"/>
            </a:schemeClr>
          </a:solidFill>
          <a:ln w="19050">
            <a:solidFill>
              <a:schemeClr val="tx1"/>
            </a:solidFill>
          </a:ln>
        </p:spPr>
        <p:txBody>
          <a:bodyPr>
            <a:normAutofit/>
          </a:bodyPr>
          <a:lstStyle/>
          <a:p>
            <a:pPr marL="0" indent="0" algn="just">
              <a:buNone/>
            </a:pPr>
            <a:r>
              <a:rPr lang="en-US" sz="2800" dirty="0"/>
              <a:t>Topic :</a:t>
            </a:r>
            <a:r>
              <a:rPr lang="en-US" sz="2800" dirty="0">
                <a:solidFill>
                  <a:srgbClr val="FF0000"/>
                </a:solidFill>
              </a:rPr>
              <a:t> </a:t>
            </a:r>
            <a:r>
              <a:rPr lang="en-US" sz="2800" dirty="0"/>
              <a:t>Design Patterns in Smalltalk MVC</a:t>
            </a:r>
          </a:p>
          <a:p>
            <a:pPr marL="0" indent="0" algn="just">
              <a:buNone/>
            </a:pPr>
            <a:endParaRPr lang="en-US" sz="2800" dirty="0"/>
          </a:p>
          <a:p>
            <a:pPr algn="just"/>
            <a:r>
              <a:rPr lang="en-US" sz="2800" dirty="0"/>
              <a:t>In this topic, the students will gain , The idea of design pattern in Smalltalk MVC, they understand  what are the model ,view and controller defined by small talk.</a:t>
            </a:r>
            <a:endParaRPr lang="en-IN" sz="2800" dirty="0"/>
          </a:p>
          <a:p>
            <a:pPr algn="just"/>
            <a:endParaRPr lang="en-US" sz="2800" dirty="0"/>
          </a:p>
        </p:txBody>
      </p:sp>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extLst>
      <p:ext uri="{BB962C8B-B14F-4D97-AF65-F5344CB8AC3E}">
        <p14:creationId xmlns:p14="http://schemas.microsoft.com/office/powerpoint/2010/main" val="3448728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447800" y="990600"/>
            <a:ext cx="10134600" cy="5135569"/>
          </a:xfrm>
          <a:solidFill>
            <a:schemeClr val="accent5">
              <a:lumMod val="20000"/>
              <a:lumOff val="80000"/>
            </a:schemeClr>
          </a:solidFill>
          <a:ln w="9525">
            <a:solidFill>
              <a:schemeClr val="tx1"/>
            </a:solidFill>
          </a:ln>
        </p:spPr>
        <p:txBody>
          <a:bodyPr>
            <a:normAutofit/>
          </a:bodyPr>
          <a:lstStyle/>
          <a:p>
            <a:pPr marL="0" indent="0">
              <a:buNone/>
            </a:pPr>
            <a:r>
              <a:rPr lang="en-US" sz="2800" u="sng" dirty="0"/>
              <a:t>Smalltalk MVC is defined in Design Pattern as</a:t>
            </a:r>
            <a:r>
              <a:rPr lang="en-US" sz="2800" dirty="0"/>
              <a:t>:-</a:t>
            </a:r>
          </a:p>
          <a:p>
            <a:pPr marL="0" indent="0">
              <a:buNone/>
            </a:pPr>
            <a:endParaRPr lang="en-US" sz="2800" b="1" dirty="0"/>
          </a:p>
          <a:p>
            <a:pPr marL="0" indent="0" algn="just">
              <a:buNone/>
            </a:pPr>
            <a:r>
              <a:rPr lang="en-US" sz="2800" dirty="0">
                <a:solidFill>
                  <a:schemeClr val="accent6">
                    <a:lumMod val="50000"/>
                  </a:schemeClr>
                </a:solidFill>
              </a:rPr>
              <a:t>MVC Consists of three kinds of objects. The </a:t>
            </a:r>
            <a:r>
              <a:rPr lang="en-US" sz="2800" b="1" dirty="0">
                <a:solidFill>
                  <a:schemeClr val="accent6">
                    <a:lumMod val="50000"/>
                  </a:schemeClr>
                </a:solidFill>
              </a:rPr>
              <a:t>Model</a:t>
            </a:r>
            <a:r>
              <a:rPr lang="en-US" sz="2800" dirty="0">
                <a:solidFill>
                  <a:schemeClr val="accent6">
                    <a:lumMod val="50000"/>
                  </a:schemeClr>
                </a:solidFill>
              </a:rPr>
              <a:t> is the application object, the </a:t>
            </a:r>
            <a:r>
              <a:rPr lang="en-US" sz="2800" b="1" dirty="0">
                <a:solidFill>
                  <a:schemeClr val="accent6">
                    <a:lumMod val="50000"/>
                  </a:schemeClr>
                </a:solidFill>
              </a:rPr>
              <a:t>View</a:t>
            </a:r>
            <a:r>
              <a:rPr lang="en-US" sz="2800" dirty="0">
                <a:solidFill>
                  <a:schemeClr val="accent6">
                    <a:lumMod val="50000"/>
                  </a:schemeClr>
                </a:solidFill>
              </a:rPr>
              <a:t> is its screen presentation, and the </a:t>
            </a:r>
            <a:r>
              <a:rPr lang="en-US" sz="2800" b="1" dirty="0">
                <a:solidFill>
                  <a:schemeClr val="accent6">
                    <a:lumMod val="50000"/>
                  </a:schemeClr>
                </a:solidFill>
              </a:rPr>
              <a:t>Controller </a:t>
            </a:r>
            <a:r>
              <a:rPr lang="en-US" sz="2800" dirty="0">
                <a:solidFill>
                  <a:schemeClr val="accent6">
                    <a:lumMod val="50000"/>
                  </a:schemeClr>
                </a:solidFill>
              </a:rPr>
              <a:t>defines the way the user interface reacts to user input.</a:t>
            </a:r>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FF6E4D0B-EF91-475B-A87F-9CEA6A1859CF}" type="datetime1">
              <a:rPr lang="en-US" smtClean="0"/>
              <a:t>8/22/2023</a:t>
            </a:fld>
            <a:endParaRPr lang="en-US" dirty="0"/>
          </a:p>
        </p:txBody>
      </p:sp>
      <p:sp>
        <p:nvSpPr>
          <p:cNvPr id="5" name="Footer Placeholder 4"/>
          <p:cNvSpPr>
            <a:spLocks noGrp="1"/>
          </p:cNvSpPr>
          <p:nvPr>
            <p:ph type="ftr" sz="quarter" idx="11"/>
          </p:nvPr>
        </p:nvSpPr>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Design Patterns in Smalltalk MVC</a:t>
            </a:r>
          </a:p>
        </p:txBody>
      </p:sp>
      <p:pic>
        <p:nvPicPr>
          <p:cNvPr id="3" name="Picture 2"/>
          <p:cNvPicPr>
            <a:picLocks noChangeAspect="1"/>
          </p:cNvPicPr>
          <p:nvPr/>
        </p:nvPicPr>
        <p:blipFill>
          <a:blip r:embed="rId3"/>
          <a:stretch>
            <a:fillRect/>
          </a:stretch>
        </p:blipFill>
        <p:spPr>
          <a:xfrm>
            <a:off x="2118699" y="3558384"/>
            <a:ext cx="8792802" cy="2286319"/>
          </a:xfrm>
          <a:prstGeom prst="rect">
            <a:avLst/>
          </a:prstGeom>
        </p:spPr>
      </p:pic>
    </p:spTree>
    <p:extLst>
      <p:ext uri="{BB962C8B-B14F-4D97-AF65-F5344CB8AC3E}">
        <p14:creationId xmlns:p14="http://schemas.microsoft.com/office/powerpoint/2010/main" val="1492040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63040" y="1067772"/>
            <a:ext cx="61722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marL="0" indent="0" algn="just">
              <a:buNone/>
            </a:pPr>
            <a:r>
              <a:rPr lang="en-IN" sz="2800" b="1" dirty="0"/>
              <a:t>UNIT-I:  Introduction of Design Pattern</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2375004111"/>
              </p:ext>
            </p:extLst>
          </p:nvPr>
        </p:nvGraphicFramePr>
        <p:xfrm>
          <a:off x="1447800" y="2158974"/>
          <a:ext cx="10020300" cy="3194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463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lnSpcReduction="10000"/>
          </a:bodyPr>
          <a:lstStyle/>
          <a:p>
            <a:pPr marL="0" indent="0">
              <a:buNone/>
            </a:pPr>
            <a:r>
              <a:rPr lang="en-US" sz="2800" u="sng" dirty="0">
                <a:solidFill>
                  <a:schemeClr val="accent6">
                    <a:lumMod val="50000"/>
                  </a:schemeClr>
                </a:solidFill>
              </a:rPr>
              <a:t>MVC Pattern stands for Model-View-Controller Pattern. This pattern is used to separate application's concerns:-</a:t>
            </a:r>
          </a:p>
          <a:p>
            <a:pPr marL="0" indent="0">
              <a:buNone/>
            </a:pPr>
            <a:endParaRPr lang="en-US" sz="2800" u="sng" dirty="0">
              <a:solidFill>
                <a:schemeClr val="accent6">
                  <a:lumMod val="50000"/>
                </a:schemeClr>
              </a:solidFill>
            </a:endParaRPr>
          </a:p>
          <a:p>
            <a:pPr marL="0" indent="0">
              <a:buNone/>
            </a:pPr>
            <a:r>
              <a:rPr lang="en-US" sz="2800" u="sng" dirty="0">
                <a:solidFill>
                  <a:schemeClr val="accent6">
                    <a:lumMod val="50000"/>
                  </a:schemeClr>
                </a:solidFill>
              </a:rPr>
              <a:t>Model</a:t>
            </a:r>
            <a:r>
              <a:rPr lang="en-US" sz="2800" dirty="0"/>
              <a:t> - Model represents an object or JAVA POJO carrying data. It can also have logic to update controller if its data changes.</a:t>
            </a:r>
          </a:p>
          <a:p>
            <a:pPr marL="0" indent="0">
              <a:buNone/>
            </a:pPr>
            <a:endParaRPr lang="en-US" sz="2800" dirty="0"/>
          </a:p>
          <a:p>
            <a:pPr marL="0" indent="0">
              <a:buNone/>
            </a:pPr>
            <a:r>
              <a:rPr lang="en-US" sz="2800" u="sng" dirty="0">
                <a:solidFill>
                  <a:schemeClr val="accent6">
                    <a:lumMod val="50000"/>
                  </a:schemeClr>
                </a:solidFill>
              </a:rPr>
              <a:t>View</a:t>
            </a:r>
            <a:r>
              <a:rPr lang="en-US" sz="2800" dirty="0">
                <a:solidFill>
                  <a:schemeClr val="accent6">
                    <a:lumMod val="50000"/>
                  </a:schemeClr>
                </a:solidFill>
              </a:rPr>
              <a:t> </a:t>
            </a:r>
            <a:r>
              <a:rPr lang="en-US" sz="2800" dirty="0"/>
              <a:t>- View represents the visualization of the data that model contains.</a:t>
            </a:r>
          </a:p>
          <a:p>
            <a:pPr marL="0" indent="0">
              <a:buNone/>
            </a:pPr>
            <a:endParaRPr lang="en-US" sz="2800" dirty="0"/>
          </a:p>
          <a:p>
            <a:pPr marL="0" indent="0">
              <a:buNone/>
            </a:pPr>
            <a:r>
              <a:rPr lang="en-US" sz="2800" u="sng" dirty="0">
                <a:solidFill>
                  <a:schemeClr val="accent6">
                    <a:lumMod val="50000"/>
                  </a:schemeClr>
                </a:solidFill>
              </a:rPr>
              <a:t>Controller</a:t>
            </a:r>
            <a:r>
              <a:rPr lang="en-US" sz="2800" dirty="0">
                <a:solidFill>
                  <a:schemeClr val="accent6">
                    <a:lumMod val="50000"/>
                  </a:schemeClr>
                </a:solidFill>
              </a:rPr>
              <a:t> </a:t>
            </a:r>
            <a:r>
              <a:rPr lang="en-US" sz="2800" dirty="0"/>
              <a:t>- Controller acts on both model and view. It controls the data flow into model object and updates the view whenever data changes. It keeps view and model separate.</a:t>
            </a: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FF6E4D0B-EF91-475B-A87F-9CEA6A1859CF}" type="datetime1">
              <a:rPr lang="en-US" smtClean="0"/>
              <a:t>8/22/2023</a:t>
            </a:fld>
            <a:endParaRPr lang="en-US" dirty="0"/>
          </a:p>
        </p:txBody>
      </p:sp>
      <p:sp>
        <p:nvSpPr>
          <p:cNvPr id="5" name="Footer Placeholder 4"/>
          <p:cNvSpPr>
            <a:spLocks noGrp="1"/>
          </p:cNvSpPr>
          <p:nvPr>
            <p:ph type="ftr" sz="quarter" idx="11"/>
          </p:nvPr>
        </p:nvSpPr>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Design Patterns in Smalltalk MVC   Cont…….</a:t>
            </a:r>
          </a:p>
        </p:txBody>
      </p:sp>
    </p:spTree>
    <p:extLst>
      <p:ext uri="{BB962C8B-B14F-4D97-AF65-F5344CB8AC3E}">
        <p14:creationId xmlns:p14="http://schemas.microsoft.com/office/powerpoint/2010/main" val="921628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Implementation:-</a:t>
            </a:r>
          </a:p>
          <a:p>
            <a:pPr marL="0" indent="0">
              <a:buNone/>
            </a:pPr>
            <a:endParaRPr lang="en-US" sz="2800" u="sng" dirty="0">
              <a:solidFill>
                <a:schemeClr val="accent6">
                  <a:lumMod val="50000"/>
                </a:schemeClr>
              </a:solidFill>
            </a:endParaRPr>
          </a:p>
          <a:p>
            <a:pPr>
              <a:buFont typeface="Wingdings" panose="05000000000000000000" pitchFamily="2" charset="2"/>
              <a:buChar char="§"/>
            </a:pPr>
            <a:r>
              <a:rPr lang="en-US" sz="2800" dirty="0">
                <a:solidFill>
                  <a:schemeClr val="accent6">
                    <a:lumMod val="50000"/>
                  </a:schemeClr>
                </a:solidFill>
              </a:rPr>
              <a:t>We are going to create a Student object acting as a model. </a:t>
            </a:r>
            <a:r>
              <a:rPr lang="en-US" sz="2800" dirty="0"/>
              <a:t>Student View </a:t>
            </a:r>
            <a:r>
              <a:rPr lang="en-US" sz="2800" dirty="0">
                <a:solidFill>
                  <a:schemeClr val="accent6">
                    <a:lumMod val="50000"/>
                  </a:schemeClr>
                </a:solidFill>
              </a:rPr>
              <a:t>will be a view class which can print student details on console and </a:t>
            </a:r>
            <a:r>
              <a:rPr lang="en-US" sz="2800" dirty="0"/>
              <a:t>Student Controller </a:t>
            </a:r>
            <a:r>
              <a:rPr lang="en-US" sz="2800" dirty="0">
                <a:solidFill>
                  <a:schemeClr val="accent6">
                    <a:lumMod val="50000"/>
                  </a:schemeClr>
                </a:solidFill>
              </a:rPr>
              <a:t>is the controller class responsible to store data in Student object and update view  </a:t>
            </a:r>
            <a:r>
              <a:rPr lang="en-US" sz="2800" dirty="0"/>
              <a:t>Student View </a:t>
            </a:r>
            <a:r>
              <a:rPr lang="en-US" sz="2800" dirty="0">
                <a:solidFill>
                  <a:schemeClr val="accent6">
                    <a:lumMod val="50000"/>
                  </a:schemeClr>
                </a:solidFill>
              </a:rPr>
              <a:t>accordingly.</a:t>
            </a:r>
          </a:p>
          <a:p>
            <a:pPr>
              <a:buFont typeface="Wingdings" panose="05000000000000000000" pitchFamily="2" charset="2"/>
              <a:buChar char="§"/>
            </a:pPr>
            <a:endParaRPr lang="en-US" sz="2800" u="sng" dirty="0">
              <a:solidFill>
                <a:schemeClr val="accent6">
                  <a:lumMod val="50000"/>
                </a:schemeClr>
              </a:solidFill>
            </a:endParaRPr>
          </a:p>
          <a:p>
            <a:pPr>
              <a:buFont typeface="Wingdings" panose="05000000000000000000" pitchFamily="2" charset="2"/>
              <a:buChar char="§"/>
            </a:pPr>
            <a:r>
              <a:rPr lang="en-US" sz="2800" dirty="0"/>
              <a:t>MVC Pattern Demo</a:t>
            </a:r>
            <a:r>
              <a:rPr lang="en-US" sz="2800" dirty="0">
                <a:solidFill>
                  <a:schemeClr val="accent6">
                    <a:lumMod val="50000"/>
                  </a:schemeClr>
                </a:solidFill>
              </a:rPr>
              <a:t>, our demo class, will use Student Controller to demonstrate use of MVC pattern.</a:t>
            </a:r>
          </a:p>
          <a:p>
            <a:pPr marL="0" indent="0">
              <a:buNone/>
            </a:pPr>
            <a:endParaRPr lang="en-US" sz="2800" u="sng"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FF6E4D0B-EF91-475B-A87F-9CEA6A1859CF}" type="datetime1">
              <a:rPr lang="en-US" smtClean="0"/>
              <a:t>8/22/2023</a:t>
            </a:fld>
            <a:endParaRPr lang="en-US" dirty="0"/>
          </a:p>
        </p:txBody>
      </p:sp>
      <p:sp>
        <p:nvSpPr>
          <p:cNvPr id="5" name="Footer Placeholder 4"/>
          <p:cNvSpPr>
            <a:spLocks noGrp="1"/>
          </p:cNvSpPr>
          <p:nvPr>
            <p:ph type="ftr" sz="quarter" idx="11"/>
          </p:nvPr>
        </p:nvSpPr>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Design Patterns in Smalltalk MVC   Cont…….</a:t>
            </a:r>
          </a:p>
        </p:txBody>
      </p:sp>
    </p:spTree>
    <p:extLst>
      <p:ext uri="{BB962C8B-B14F-4D97-AF65-F5344CB8AC3E}">
        <p14:creationId xmlns:p14="http://schemas.microsoft.com/office/powerpoint/2010/main" val="1695305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Implementation:-</a:t>
            </a:r>
          </a:p>
          <a:p>
            <a:pPr marL="0" indent="0">
              <a:buNone/>
            </a:pPr>
            <a:endParaRPr lang="en-US" sz="2800" u="sng"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FF6E4D0B-EF91-475B-A87F-9CEA6A1859CF}" type="datetime1">
              <a:rPr lang="en-US" smtClean="0"/>
              <a:t>8/22/2023</a:t>
            </a:fld>
            <a:endParaRPr lang="en-US" dirty="0"/>
          </a:p>
        </p:txBody>
      </p:sp>
      <p:sp>
        <p:nvSpPr>
          <p:cNvPr id="5" name="Footer Placeholder 4"/>
          <p:cNvSpPr>
            <a:spLocks noGrp="1"/>
          </p:cNvSpPr>
          <p:nvPr>
            <p:ph type="ftr" sz="quarter" idx="11"/>
          </p:nvPr>
        </p:nvSpPr>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Design Patterns in Smalltalk MVC   Cont…….</a:t>
            </a:r>
          </a:p>
        </p:txBody>
      </p:sp>
      <p:pic>
        <p:nvPicPr>
          <p:cNvPr id="2" name="Picture 1"/>
          <p:cNvPicPr>
            <a:picLocks noChangeAspect="1"/>
          </p:cNvPicPr>
          <p:nvPr/>
        </p:nvPicPr>
        <p:blipFill>
          <a:blip r:embed="rId3"/>
          <a:stretch>
            <a:fillRect/>
          </a:stretch>
        </p:blipFill>
        <p:spPr>
          <a:xfrm>
            <a:off x="0" y="720639"/>
            <a:ext cx="12192000" cy="6000843"/>
          </a:xfrm>
          <a:prstGeom prst="rect">
            <a:avLst/>
          </a:prstGeom>
        </p:spPr>
      </p:pic>
    </p:spTree>
    <p:extLst>
      <p:ext uri="{BB962C8B-B14F-4D97-AF65-F5344CB8AC3E}">
        <p14:creationId xmlns:p14="http://schemas.microsoft.com/office/powerpoint/2010/main" val="350377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Step 1 :-</a:t>
            </a:r>
            <a:r>
              <a:rPr lang="en-US" sz="2800" dirty="0">
                <a:solidFill>
                  <a:schemeClr val="accent6">
                    <a:lumMod val="50000"/>
                  </a:schemeClr>
                </a:solidFill>
              </a:rPr>
              <a:t>  </a:t>
            </a:r>
          </a:p>
          <a:p>
            <a:pPr marL="0" indent="0">
              <a:buNone/>
            </a:pPr>
            <a:endParaRPr lang="en-US" sz="2800" dirty="0">
              <a:solidFill>
                <a:schemeClr val="accent6">
                  <a:lumMod val="50000"/>
                </a:schemeClr>
              </a:solidFill>
            </a:endParaRPr>
          </a:p>
          <a:p>
            <a:pPr marL="0" indent="0">
              <a:buNone/>
            </a:pPr>
            <a:r>
              <a:rPr lang="en-US" sz="2800" dirty="0">
                <a:solidFill>
                  <a:schemeClr val="accent6">
                    <a:lumMod val="50000"/>
                  </a:schemeClr>
                </a:solidFill>
              </a:rPr>
              <a:t>Create Student object Model </a:t>
            </a:r>
          </a:p>
          <a:p>
            <a:pPr marL="0" indent="0">
              <a:buNone/>
            </a:pPr>
            <a:endParaRPr lang="en-US" sz="2800" dirty="0">
              <a:solidFill>
                <a:schemeClr val="accent6">
                  <a:lumMod val="50000"/>
                </a:schemeClr>
              </a:solidFill>
            </a:endParaRPr>
          </a:p>
          <a:p>
            <a:pPr marL="0" indent="0">
              <a:buNone/>
            </a:pPr>
            <a:r>
              <a:rPr lang="en-US" sz="2800" dirty="0">
                <a:solidFill>
                  <a:schemeClr val="accent6">
                    <a:lumMod val="50000"/>
                  </a:schemeClr>
                </a:solidFill>
              </a:rPr>
              <a:t>(Student.java)</a:t>
            </a:r>
          </a:p>
          <a:p>
            <a:pPr marL="0" indent="0">
              <a:buNone/>
            </a:pPr>
            <a:endParaRPr lang="en-US" sz="2800" u="sng"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FF6E4D0B-EF91-475B-A87F-9CEA6A1859CF}" type="datetime1">
              <a:rPr lang="en-US" smtClean="0"/>
              <a:t>8/22/2023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Design Patterns in Smalltalk MVC   Cont…….</a:t>
            </a:r>
          </a:p>
        </p:txBody>
      </p:sp>
      <p:pic>
        <p:nvPicPr>
          <p:cNvPr id="3" name="Picture 2"/>
          <p:cNvPicPr>
            <a:picLocks noChangeAspect="1"/>
          </p:cNvPicPr>
          <p:nvPr/>
        </p:nvPicPr>
        <p:blipFill>
          <a:blip r:embed="rId3"/>
          <a:stretch>
            <a:fillRect/>
          </a:stretch>
        </p:blipFill>
        <p:spPr>
          <a:xfrm>
            <a:off x="6781800" y="685805"/>
            <a:ext cx="5410200" cy="6172195"/>
          </a:xfrm>
          <a:prstGeom prst="rect">
            <a:avLst/>
          </a:prstGeom>
          <a:ln w="9525">
            <a:solidFill>
              <a:schemeClr val="tx1"/>
            </a:solidFill>
          </a:ln>
        </p:spPr>
      </p:pic>
    </p:spTree>
    <p:extLst>
      <p:ext uri="{BB962C8B-B14F-4D97-AF65-F5344CB8AC3E}">
        <p14:creationId xmlns:p14="http://schemas.microsoft.com/office/powerpoint/2010/main" val="3264835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Step 2:-</a:t>
            </a:r>
            <a:r>
              <a:rPr lang="en-US" sz="2800" dirty="0">
                <a:solidFill>
                  <a:schemeClr val="accent6">
                    <a:lumMod val="50000"/>
                  </a:schemeClr>
                </a:solidFill>
              </a:rPr>
              <a:t>    Create View  (StudentView.java)</a:t>
            </a:r>
          </a:p>
          <a:p>
            <a:pPr marL="0" indent="0">
              <a:buNone/>
            </a:pPr>
            <a:endParaRPr lang="en-US" sz="2800" u="sng"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FF6E4D0B-EF91-475B-A87F-9CEA6A1859CF}" type="datetime1">
              <a:rPr lang="en-US" smtClean="0"/>
              <a:t>8/22/2023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Design Patterns in Smalltalk MVC   Cont…….</a:t>
            </a:r>
          </a:p>
        </p:txBody>
      </p:sp>
      <p:pic>
        <p:nvPicPr>
          <p:cNvPr id="2" name="Picture 1"/>
          <p:cNvPicPr>
            <a:picLocks noChangeAspect="1"/>
          </p:cNvPicPr>
          <p:nvPr/>
        </p:nvPicPr>
        <p:blipFill>
          <a:blip r:embed="rId3"/>
          <a:stretch>
            <a:fillRect/>
          </a:stretch>
        </p:blipFill>
        <p:spPr>
          <a:xfrm>
            <a:off x="1382486" y="1752600"/>
            <a:ext cx="10657114" cy="4263190"/>
          </a:xfrm>
          <a:prstGeom prst="rect">
            <a:avLst/>
          </a:prstGeom>
          <a:ln w="12700">
            <a:solidFill>
              <a:schemeClr val="tx1"/>
            </a:solidFill>
          </a:ln>
        </p:spPr>
      </p:pic>
    </p:spTree>
    <p:extLst>
      <p:ext uri="{BB962C8B-B14F-4D97-AF65-F5344CB8AC3E}">
        <p14:creationId xmlns:p14="http://schemas.microsoft.com/office/powerpoint/2010/main" val="215727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Step 3:-</a:t>
            </a:r>
            <a:r>
              <a:rPr lang="en-US" sz="2800" dirty="0">
                <a:solidFill>
                  <a:schemeClr val="accent6">
                    <a:lumMod val="50000"/>
                  </a:schemeClr>
                </a:solidFill>
              </a:rPr>
              <a:t>  </a:t>
            </a:r>
          </a:p>
          <a:p>
            <a:pPr marL="0" indent="0">
              <a:buNone/>
            </a:pPr>
            <a:r>
              <a:rPr lang="en-US" sz="2800" dirty="0">
                <a:solidFill>
                  <a:schemeClr val="accent6">
                    <a:lumMod val="50000"/>
                  </a:schemeClr>
                </a:solidFill>
              </a:rPr>
              <a:t>Create Controller</a:t>
            </a:r>
          </a:p>
          <a:p>
            <a:pPr marL="0" indent="0">
              <a:buNone/>
            </a:pPr>
            <a:r>
              <a:rPr lang="en-US" sz="2800" dirty="0">
                <a:solidFill>
                  <a:schemeClr val="accent6">
                    <a:lumMod val="50000"/>
                  </a:schemeClr>
                </a:solidFill>
              </a:rPr>
              <a:t>(StudentController.java)</a:t>
            </a:r>
          </a:p>
          <a:p>
            <a:pPr marL="0" indent="0">
              <a:buNone/>
            </a:pPr>
            <a:endParaRPr lang="en-US" sz="2800"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FF6E4D0B-EF91-475B-A87F-9CEA6A1859CF}" type="datetime1">
              <a:rPr lang="en-US" smtClean="0"/>
              <a:t>8/22/2023</a:t>
            </a:fld>
            <a:endParaRPr lang="en-US" dirty="0"/>
          </a:p>
        </p:txBody>
      </p:sp>
      <p:sp>
        <p:nvSpPr>
          <p:cNvPr id="5" name="Footer Placeholder 4"/>
          <p:cNvSpPr>
            <a:spLocks noGrp="1"/>
          </p:cNvSpPr>
          <p:nvPr>
            <p:ph type="ftr" sz="quarter" idx="11"/>
          </p:nvPr>
        </p:nvSpPr>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Design Patterns in Smalltalk MVC   Cont…….</a:t>
            </a:r>
          </a:p>
        </p:txBody>
      </p:sp>
      <p:pic>
        <p:nvPicPr>
          <p:cNvPr id="3" name="Picture 2"/>
          <p:cNvPicPr>
            <a:picLocks noChangeAspect="1"/>
          </p:cNvPicPr>
          <p:nvPr/>
        </p:nvPicPr>
        <p:blipFill>
          <a:blip r:embed="rId3"/>
          <a:stretch>
            <a:fillRect/>
          </a:stretch>
        </p:blipFill>
        <p:spPr>
          <a:xfrm>
            <a:off x="1817914" y="2819400"/>
            <a:ext cx="9753600" cy="2790492"/>
          </a:xfrm>
          <a:prstGeom prst="rect">
            <a:avLst/>
          </a:prstGeom>
          <a:ln w="9525">
            <a:solidFill>
              <a:schemeClr val="tx1"/>
            </a:solidFill>
          </a:ln>
        </p:spPr>
      </p:pic>
    </p:spTree>
    <p:extLst>
      <p:ext uri="{BB962C8B-B14F-4D97-AF65-F5344CB8AC3E}">
        <p14:creationId xmlns:p14="http://schemas.microsoft.com/office/powerpoint/2010/main" val="3361241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Step 3:-</a:t>
            </a:r>
            <a:r>
              <a:rPr lang="en-US" sz="2800" dirty="0">
                <a:solidFill>
                  <a:schemeClr val="accent6">
                    <a:lumMod val="50000"/>
                  </a:schemeClr>
                </a:solidFill>
              </a:rPr>
              <a:t>  </a:t>
            </a:r>
          </a:p>
          <a:p>
            <a:pPr marL="0" indent="0">
              <a:buNone/>
            </a:pPr>
            <a:endParaRPr lang="en-US" sz="2800" dirty="0">
              <a:solidFill>
                <a:schemeClr val="accent6">
                  <a:lumMod val="50000"/>
                </a:schemeClr>
              </a:solidFill>
            </a:endParaRPr>
          </a:p>
          <a:p>
            <a:pPr marL="0" indent="0">
              <a:buNone/>
            </a:pPr>
            <a:r>
              <a:rPr lang="en-US" sz="2800" dirty="0">
                <a:solidFill>
                  <a:schemeClr val="accent6">
                    <a:lumMod val="50000"/>
                  </a:schemeClr>
                </a:solidFill>
              </a:rPr>
              <a:t>Create Controller</a:t>
            </a:r>
          </a:p>
          <a:p>
            <a:pPr marL="0" indent="0">
              <a:buNone/>
            </a:pPr>
            <a:endParaRPr lang="en-US" sz="2800" dirty="0">
              <a:solidFill>
                <a:schemeClr val="accent6">
                  <a:lumMod val="50000"/>
                </a:schemeClr>
              </a:solidFill>
            </a:endParaRPr>
          </a:p>
          <a:p>
            <a:pPr marL="0" indent="0">
              <a:buNone/>
            </a:pPr>
            <a:r>
              <a:rPr lang="en-US" sz="2800" dirty="0">
                <a:solidFill>
                  <a:schemeClr val="accent6">
                    <a:lumMod val="50000"/>
                  </a:schemeClr>
                </a:solidFill>
              </a:rPr>
              <a:t>(StudentController.java)</a:t>
            </a:r>
          </a:p>
          <a:p>
            <a:pPr marL="0" indent="0">
              <a:buNone/>
            </a:pPr>
            <a:endParaRPr lang="en-US" sz="2800"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FF6E4D0B-EF91-475B-A87F-9CEA6A1859CF}" type="datetime1">
              <a:rPr lang="en-US" smtClean="0"/>
              <a:t>8/22/2023</a:t>
            </a:fld>
            <a:endParaRPr lang="en-US" dirty="0"/>
          </a:p>
        </p:txBody>
      </p:sp>
      <p:sp>
        <p:nvSpPr>
          <p:cNvPr id="5" name="Footer Placeholder 4"/>
          <p:cNvSpPr>
            <a:spLocks noGrp="1"/>
          </p:cNvSpPr>
          <p:nvPr>
            <p:ph type="ftr" sz="quarter" idx="11"/>
          </p:nvPr>
        </p:nvSpPr>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Design Patterns in Smalltalk MVC   Cont…….</a:t>
            </a:r>
          </a:p>
        </p:txBody>
      </p:sp>
      <p:pic>
        <p:nvPicPr>
          <p:cNvPr id="2" name="Picture 1"/>
          <p:cNvPicPr>
            <a:picLocks noChangeAspect="1"/>
          </p:cNvPicPr>
          <p:nvPr/>
        </p:nvPicPr>
        <p:blipFill>
          <a:blip r:embed="rId3"/>
          <a:stretch>
            <a:fillRect/>
          </a:stretch>
        </p:blipFill>
        <p:spPr>
          <a:xfrm>
            <a:off x="5122889" y="977245"/>
            <a:ext cx="6916711" cy="5135569"/>
          </a:xfrm>
          <a:prstGeom prst="rect">
            <a:avLst/>
          </a:prstGeom>
          <a:ln w="12700">
            <a:solidFill>
              <a:schemeClr val="tx1"/>
            </a:solidFill>
          </a:ln>
        </p:spPr>
      </p:pic>
    </p:spTree>
    <p:extLst>
      <p:ext uri="{BB962C8B-B14F-4D97-AF65-F5344CB8AC3E}">
        <p14:creationId xmlns:p14="http://schemas.microsoft.com/office/powerpoint/2010/main" val="15501058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228600" y="900752"/>
            <a:ext cx="10668000" cy="5135569"/>
          </a:xfrm>
          <a:solidFill>
            <a:schemeClr val="accent5">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Step 4:-</a:t>
            </a:r>
          </a:p>
          <a:p>
            <a:pPr marL="0" indent="0">
              <a:buNone/>
            </a:pPr>
            <a:r>
              <a:rPr lang="en-US" sz="2800" dirty="0">
                <a:solidFill>
                  <a:schemeClr val="accent6">
                    <a:lumMod val="50000"/>
                  </a:schemeClr>
                </a:solidFill>
              </a:rPr>
              <a:t>Use the Student </a:t>
            </a:r>
          </a:p>
          <a:p>
            <a:pPr marL="0" indent="0">
              <a:buNone/>
            </a:pPr>
            <a:r>
              <a:rPr lang="en-US" sz="2800" dirty="0">
                <a:solidFill>
                  <a:schemeClr val="accent6">
                    <a:lumMod val="50000"/>
                  </a:schemeClr>
                </a:solidFill>
              </a:rPr>
              <a:t>Controller methods </a:t>
            </a:r>
          </a:p>
          <a:p>
            <a:pPr marL="0" indent="0">
              <a:buNone/>
            </a:pPr>
            <a:r>
              <a:rPr lang="en-US" sz="2800" dirty="0">
                <a:solidFill>
                  <a:schemeClr val="accent6">
                    <a:lumMod val="50000"/>
                  </a:schemeClr>
                </a:solidFill>
              </a:rPr>
              <a:t>to demonstrate </a:t>
            </a:r>
          </a:p>
          <a:p>
            <a:pPr marL="0" indent="0">
              <a:buNone/>
            </a:pPr>
            <a:r>
              <a:rPr lang="en-US" sz="2800" dirty="0">
                <a:solidFill>
                  <a:schemeClr val="accent6">
                    <a:lumMod val="50000"/>
                  </a:schemeClr>
                </a:solidFill>
              </a:rPr>
              <a:t>MVC design pattern</a:t>
            </a:r>
          </a:p>
          <a:p>
            <a:pPr marL="0" indent="0">
              <a:buNone/>
            </a:pPr>
            <a:r>
              <a:rPr lang="en-US" sz="2800" dirty="0">
                <a:solidFill>
                  <a:schemeClr val="accent6">
                    <a:lumMod val="50000"/>
                  </a:schemeClr>
                </a:solidFill>
              </a:rPr>
              <a:t>(MVCPatternDemo.java)</a:t>
            </a:r>
          </a:p>
          <a:p>
            <a:pPr marL="0" indent="0">
              <a:buNone/>
            </a:pPr>
            <a:endParaRPr lang="en-US" sz="2800"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FF6E4D0B-EF91-475B-A87F-9CEA6A1859CF}" type="datetime1">
              <a:rPr lang="en-US" smtClean="0"/>
              <a:t>8/22/2023</a:t>
            </a:fld>
            <a:endParaRPr lang="en-US" dirty="0"/>
          </a:p>
        </p:txBody>
      </p:sp>
      <p:sp>
        <p:nvSpPr>
          <p:cNvPr id="5" name="Footer Placeholder 4"/>
          <p:cNvSpPr>
            <a:spLocks noGrp="1"/>
          </p:cNvSpPr>
          <p:nvPr>
            <p:ph type="ftr" sz="quarter" idx="11"/>
          </p:nvPr>
        </p:nvSpPr>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Design Patterns in Smalltalk MVC   Cont…….</a:t>
            </a:r>
          </a:p>
        </p:txBody>
      </p:sp>
      <p:pic>
        <p:nvPicPr>
          <p:cNvPr id="9" name="Picture 8">
            <a:extLst>
              <a:ext uri="{FF2B5EF4-FFF2-40B4-BE49-F238E27FC236}">
                <a16:creationId xmlns:a16="http://schemas.microsoft.com/office/drawing/2014/main" id="{4045E1C4-F007-AC1F-9EAE-BE03B2DBFECF}"/>
              </a:ext>
            </a:extLst>
          </p:cNvPr>
          <p:cNvPicPr>
            <a:picLocks noChangeAspect="1"/>
          </p:cNvPicPr>
          <p:nvPr/>
        </p:nvPicPr>
        <p:blipFill rotWithShape="1">
          <a:blip r:embed="rId3">
            <a:extLst>
              <a:ext uri="{28A0092B-C50C-407E-A947-70E740481C1C}">
                <a14:useLocalDpi xmlns:a14="http://schemas.microsoft.com/office/drawing/2010/main" val="0"/>
              </a:ext>
            </a:extLst>
          </a:blip>
          <a:srcRect l="26875" t="20000" r="26875" b="38204"/>
          <a:stretch/>
        </p:blipFill>
        <p:spPr>
          <a:xfrm>
            <a:off x="3622891" y="821678"/>
            <a:ext cx="8340509" cy="5135568"/>
          </a:xfrm>
          <a:prstGeom prst="rect">
            <a:avLst/>
          </a:prstGeom>
        </p:spPr>
      </p:pic>
    </p:spTree>
    <p:extLst>
      <p:ext uri="{BB962C8B-B14F-4D97-AF65-F5344CB8AC3E}">
        <p14:creationId xmlns:p14="http://schemas.microsoft.com/office/powerpoint/2010/main" val="3516791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Step 4:-</a:t>
            </a:r>
          </a:p>
          <a:p>
            <a:pPr marL="0" indent="0">
              <a:buNone/>
            </a:pPr>
            <a:r>
              <a:rPr lang="en-US" sz="2800" dirty="0">
                <a:solidFill>
                  <a:schemeClr val="accent6">
                    <a:lumMod val="50000"/>
                  </a:schemeClr>
                </a:solidFill>
              </a:rPr>
              <a:t>Use the Student Controller methods to demonstrate MVC design pattern</a:t>
            </a:r>
          </a:p>
          <a:p>
            <a:pPr marL="0" indent="0">
              <a:buNone/>
            </a:pPr>
            <a:r>
              <a:rPr lang="en-US" sz="2800" dirty="0">
                <a:solidFill>
                  <a:schemeClr val="accent6">
                    <a:lumMod val="50000"/>
                  </a:schemeClr>
                </a:solidFill>
              </a:rPr>
              <a:t>(MVCPatternDemo.java)</a:t>
            </a:r>
          </a:p>
          <a:p>
            <a:pPr marL="0" indent="0">
              <a:buNone/>
            </a:pPr>
            <a:endParaRPr lang="en-US" sz="2800"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FF6E4D0B-EF91-475B-A87F-9CEA6A1859CF}" type="datetime1">
              <a:rPr lang="en-US" smtClean="0"/>
              <a:t>8/22/2023</a:t>
            </a:fld>
            <a:endParaRPr lang="en-US" dirty="0"/>
          </a:p>
        </p:txBody>
      </p:sp>
      <p:sp>
        <p:nvSpPr>
          <p:cNvPr id="5" name="Footer Placeholder 4"/>
          <p:cNvSpPr>
            <a:spLocks noGrp="1"/>
          </p:cNvSpPr>
          <p:nvPr>
            <p:ph type="ftr" sz="quarter" idx="11"/>
          </p:nvPr>
        </p:nvSpPr>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Design Patterns in Smalltalk MVC   Cont…….</a:t>
            </a:r>
          </a:p>
        </p:txBody>
      </p:sp>
      <p:pic>
        <p:nvPicPr>
          <p:cNvPr id="2" name="Picture 1"/>
          <p:cNvPicPr>
            <a:picLocks noChangeAspect="1"/>
          </p:cNvPicPr>
          <p:nvPr/>
        </p:nvPicPr>
        <p:blipFill>
          <a:blip r:embed="rId3"/>
          <a:stretch>
            <a:fillRect/>
          </a:stretch>
        </p:blipFill>
        <p:spPr>
          <a:xfrm>
            <a:off x="4199222" y="977245"/>
            <a:ext cx="7842555" cy="5135569"/>
          </a:xfrm>
          <a:prstGeom prst="rect">
            <a:avLst/>
          </a:prstGeom>
          <a:ln w="9525">
            <a:solidFill>
              <a:schemeClr val="tx1"/>
            </a:solidFill>
          </a:ln>
        </p:spPr>
      </p:pic>
    </p:spTree>
    <p:extLst>
      <p:ext uri="{BB962C8B-B14F-4D97-AF65-F5344CB8AC3E}">
        <p14:creationId xmlns:p14="http://schemas.microsoft.com/office/powerpoint/2010/main" val="1988345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a:bodyPr>
          <a:lstStyle/>
          <a:p>
            <a:pPr marL="0" indent="0">
              <a:buNone/>
            </a:pPr>
            <a:endParaRPr lang="en-US" sz="2800"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FF6E4D0B-EF91-475B-A87F-9CEA6A1859CF}" type="datetime1">
              <a:rPr lang="en-US" smtClean="0"/>
              <a:t>8/22/2023</a:t>
            </a:fld>
            <a:endParaRPr lang="en-US" dirty="0"/>
          </a:p>
        </p:txBody>
      </p:sp>
      <p:sp>
        <p:nvSpPr>
          <p:cNvPr id="5" name="Footer Placeholder 4"/>
          <p:cNvSpPr>
            <a:spLocks noGrp="1"/>
          </p:cNvSpPr>
          <p:nvPr>
            <p:ph type="ftr" sz="quarter" idx="11"/>
          </p:nvPr>
        </p:nvSpPr>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Design Patterns in Smalltalk MVC   Cont…….</a:t>
            </a:r>
          </a:p>
        </p:txBody>
      </p:sp>
      <p:pic>
        <p:nvPicPr>
          <p:cNvPr id="3" name="Picture 2"/>
          <p:cNvPicPr>
            <a:picLocks noChangeAspect="1"/>
          </p:cNvPicPr>
          <p:nvPr/>
        </p:nvPicPr>
        <p:blipFill>
          <a:blip r:embed="rId3"/>
          <a:stretch>
            <a:fillRect/>
          </a:stretch>
        </p:blipFill>
        <p:spPr>
          <a:xfrm>
            <a:off x="1414417" y="996839"/>
            <a:ext cx="4326363" cy="5115975"/>
          </a:xfrm>
          <a:prstGeom prst="rect">
            <a:avLst/>
          </a:prstGeom>
          <a:ln w="12700">
            <a:solidFill>
              <a:schemeClr val="tx1"/>
            </a:solidFill>
          </a:ln>
        </p:spPr>
      </p:pic>
    </p:spTree>
    <p:extLst>
      <p:ext uri="{BB962C8B-B14F-4D97-AF65-F5344CB8AC3E}">
        <p14:creationId xmlns:p14="http://schemas.microsoft.com/office/powerpoint/2010/main" val="405822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47800" y="1162288"/>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 </a:t>
            </a:r>
            <a:r>
              <a:rPr lang="en-US" sz="2800" b="1" dirty="0"/>
              <a:t>Creational Design Pattern</a:t>
            </a:r>
            <a:r>
              <a:rPr lang="en-IN" sz="2800" b="1" dirty="0"/>
              <a:t>  </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2311091423"/>
              </p:ext>
            </p:extLst>
          </p:nvPr>
        </p:nvGraphicFramePr>
        <p:xfrm>
          <a:off x="1447800" y="2286000"/>
          <a:ext cx="9982200" cy="1949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622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8C3A30-87DC-1B7F-7705-F30FA0C6725B}"/>
              </a:ext>
            </a:extLst>
          </p:cNvPr>
          <p:cNvSpPr>
            <a:spLocks noGrp="1"/>
          </p:cNvSpPr>
          <p:nvPr>
            <p:ph idx="1"/>
          </p:nvPr>
        </p:nvSpPr>
        <p:spPr>
          <a:xfrm>
            <a:off x="381000" y="914400"/>
            <a:ext cx="11201400" cy="5211769"/>
          </a:xfrm>
        </p:spPr>
        <p:txBody>
          <a:bodyPr>
            <a:normAutofit/>
          </a:bodyPr>
          <a:lstStyle/>
          <a:p>
            <a:pPr marL="0" indent="0">
              <a:buNone/>
            </a:pPr>
            <a:r>
              <a:rPr lang="en-US" sz="2800" b="1" dirty="0">
                <a:solidFill>
                  <a:srgbClr val="1D1D33"/>
                </a:solidFill>
              </a:rPr>
              <a:t>1) </a:t>
            </a:r>
            <a:r>
              <a:rPr lang="en-US" sz="2400" b="1" i="0" dirty="0">
                <a:solidFill>
                  <a:srgbClr val="1D1D33"/>
                </a:solidFill>
                <a:effectLst/>
              </a:rPr>
              <a:t>MVC is composed of three components, these are ?</a:t>
            </a:r>
          </a:p>
          <a:p>
            <a:pPr marL="457200" indent="-457200">
              <a:buFont typeface="+mj-lt"/>
              <a:buAutoNum type="alphaLcParenR"/>
            </a:pPr>
            <a:r>
              <a:rPr lang="en-US" sz="2400" b="0" i="0" dirty="0">
                <a:effectLst/>
              </a:rPr>
              <a:t>Member Vertical Controller</a:t>
            </a:r>
          </a:p>
          <a:p>
            <a:pPr marL="457200" indent="-457200" algn="l">
              <a:buFont typeface="+mj-lt"/>
              <a:buAutoNum type="alphaLcParenR"/>
            </a:pPr>
            <a:r>
              <a:rPr lang="en-US" sz="2400" b="0" i="0" dirty="0">
                <a:effectLst/>
              </a:rPr>
              <a:t>Model Variable Centered</a:t>
            </a:r>
          </a:p>
          <a:p>
            <a:pPr marL="457200" indent="-457200" algn="l">
              <a:buFont typeface="+mj-lt"/>
              <a:buAutoNum type="alphaLcParenR"/>
            </a:pPr>
            <a:r>
              <a:rPr lang="en-US" sz="2400" b="0" i="0" dirty="0">
                <a:effectLst/>
              </a:rPr>
              <a:t>Model View Controller</a:t>
            </a:r>
          </a:p>
          <a:p>
            <a:pPr marL="457200" indent="-457200" algn="l">
              <a:buFont typeface="+mj-lt"/>
              <a:buAutoNum type="alphaLcParenR"/>
            </a:pPr>
            <a:r>
              <a:rPr lang="en-US" sz="2400" b="0" i="0" dirty="0">
                <a:effectLst/>
              </a:rPr>
              <a:t>Member Vertical Controller</a:t>
            </a:r>
          </a:p>
          <a:p>
            <a:pPr marL="0" indent="0" algn="l">
              <a:buNone/>
            </a:pPr>
            <a:r>
              <a:rPr lang="en-US" sz="2400" b="1" i="0" dirty="0">
                <a:solidFill>
                  <a:srgbClr val="1D1D33"/>
                </a:solidFill>
                <a:effectLst/>
              </a:rPr>
              <a:t>2) What are the advantages of MVC?</a:t>
            </a:r>
          </a:p>
          <a:p>
            <a:pPr marL="457200" indent="-457200" algn="l">
              <a:buFont typeface="+mj-lt"/>
              <a:buAutoNum type="alphaLcParenR"/>
            </a:pPr>
            <a:r>
              <a:rPr lang="en-US" sz="2400" b="0" i="0" dirty="0">
                <a:solidFill>
                  <a:srgbClr val="1D1D33"/>
                </a:solidFill>
                <a:effectLst/>
              </a:rPr>
              <a:t>MVC segregates your project into a different segment, and it becomes easy for developers to work on</a:t>
            </a:r>
          </a:p>
          <a:p>
            <a:pPr marL="457200" indent="-457200" algn="l">
              <a:buFont typeface="+mj-lt"/>
              <a:buAutoNum type="alphaLcParenR"/>
            </a:pPr>
            <a:r>
              <a:rPr lang="en-US" sz="2400" b="0" i="0" dirty="0">
                <a:solidFill>
                  <a:srgbClr val="1D1D33"/>
                </a:solidFill>
                <a:effectLst/>
              </a:rPr>
              <a:t>It is easy to edit or change some part of your project that makes project less development and maintenance cost</a:t>
            </a:r>
          </a:p>
          <a:p>
            <a:pPr marL="457200" indent="-457200" algn="l">
              <a:buFont typeface="+mj-lt"/>
              <a:buAutoNum type="alphaLcParenR"/>
            </a:pPr>
            <a:r>
              <a:rPr lang="en-US" sz="2400" b="0" i="0" dirty="0">
                <a:solidFill>
                  <a:srgbClr val="1D1D33"/>
                </a:solidFill>
                <a:effectLst/>
              </a:rPr>
              <a:t>MVC makes your project more systematic</a:t>
            </a:r>
          </a:p>
          <a:p>
            <a:pPr marL="457200" indent="-457200" algn="l">
              <a:buFont typeface="+mj-lt"/>
              <a:buAutoNum type="alphaLcParenR"/>
            </a:pPr>
            <a:r>
              <a:rPr lang="en-US" sz="2400" b="0" i="0" dirty="0">
                <a:solidFill>
                  <a:srgbClr val="1D1D33"/>
                </a:solidFill>
                <a:effectLst/>
              </a:rPr>
              <a:t>All of the mentioned</a:t>
            </a:r>
          </a:p>
          <a:p>
            <a:pPr marL="0" indent="0" algn="l">
              <a:buNone/>
            </a:pPr>
            <a:endParaRPr lang="en-US" sz="2800" b="0" i="0" dirty="0">
              <a:effectLst/>
            </a:endParaRPr>
          </a:p>
          <a:p>
            <a:endParaRPr lang="en-US" dirty="0"/>
          </a:p>
        </p:txBody>
      </p:sp>
      <p:sp>
        <p:nvSpPr>
          <p:cNvPr id="4" name="Date Placeholder 3">
            <a:extLst>
              <a:ext uri="{FF2B5EF4-FFF2-40B4-BE49-F238E27FC236}">
                <a16:creationId xmlns:a16="http://schemas.microsoft.com/office/drawing/2014/main" id="{A8B6A259-07CB-A068-60F4-701DEA65772A}"/>
              </a:ext>
            </a:extLst>
          </p:cNvPr>
          <p:cNvSpPr>
            <a:spLocks noGrp="1"/>
          </p:cNvSpPr>
          <p:nvPr>
            <p:ph type="dt" sz="half" idx="10"/>
          </p:nvPr>
        </p:nvSpPr>
        <p:spPr/>
        <p:txBody>
          <a:bodyPr/>
          <a:lstStyle/>
          <a:p>
            <a:fld id="{75E0AD0C-B806-4F79-9B21-906728A6555E}" type="datetime1">
              <a:rPr lang="en-US" smtClean="0"/>
              <a:t>8/22/2023</a:t>
            </a:fld>
            <a:endParaRPr lang="en-US"/>
          </a:p>
        </p:txBody>
      </p:sp>
      <p:sp>
        <p:nvSpPr>
          <p:cNvPr id="5" name="Footer Placeholder 4">
            <a:extLst>
              <a:ext uri="{FF2B5EF4-FFF2-40B4-BE49-F238E27FC236}">
                <a16:creationId xmlns:a16="http://schemas.microsoft.com/office/drawing/2014/main" id="{3AD83BA9-7E2D-EE6B-BF3A-C33C0C028B06}"/>
              </a:ext>
            </a:extLst>
          </p:cNvPr>
          <p:cNvSpPr>
            <a:spLocks noGrp="1"/>
          </p:cNvSpPr>
          <p:nvPr>
            <p:ph type="ftr" sz="quarter" idx="11"/>
          </p:nvPr>
        </p:nvSpPr>
        <p:spPr/>
        <p:txBody>
          <a:bodyPr/>
          <a:lstStyle/>
          <a:p>
            <a:r>
              <a:rPr lang="en-US"/>
              <a:t>Ibrar Ahmed       Web Technology           Unit I</a:t>
            </a:r>
            <a:endParaRPr lang="en-US" dirty="0"/>
          </a:p>
        </p:txBody>
      </p:sp>
      <p:sp>
        <p:nvSpPr>
          <p:cNvPr id="6" name="Slide Number Placeholder 5">
            <a:extLst>
              <a:ext uri="{FF2B5EF4-FFF2-40B4-BE49-F238E27FC236}">
                <a16:creationId xmlns:a16="http://schemas.microsoft.com/office/drawing/2014/main" id="{F038B05F-AFFC-B02D-F39C-2D98CDE64E01}"/>
              </a:ext>
            </a:extLst>
          </p:cNvPr>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1968037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824CEF-8DCD-192F-D9D6-649F98DCEC51}"/>
              </a:ext>
            </a:extLst>
          </p:cNvPr>
          <p:cNvSpPr>
            <a:spLocks noGrp="1"/>
          </p:cNvSpPr>
          <p:nvPr>
            <p:ph idx="1"/>
          </p:nvPr>
        </p:nvSpPr>
        <p:spPr>
          <a:xfrm>
            <a:off x="381000" y="533400"/>
            <a:ext cx="11201400" cy="5592769"/>
          </a:xfrm>
        </p:spPr>
        <p:txBody>
          <a:bodyPr>
            <a:normAutofit fontScale="85000" lnSpcReduction="20000"/>
          </a:bodyPr>
          <a:lstStyle/>
          <a:p>
            <a:pPr marL="0" indent="0" algn="l">
              <a:buNone/>
            </a:pPr>
            <a:r>
              <a:rPr lang="en-US" sz="2800" b="1" dirty="0">
                <a:solidFill>
                  <a:srgbClr val="1D1D33"/>
                </a:solidFill>
              </a:rPr>
              <a:t>3) </a:t>
            </a:r>
            <a:r>
              <a:rPr lang="en-US" sz="3000" b="1" dirty="0">
                <a:solidFill>
                  <a:srgbClr val="1D1D33"/>
                </a:solidFill>
              </a:rPr>
              <a:t>W</a:t>
            </a:r>
            <a:r>
              <a:rPr lang="en-US" sz="3000" b="1" i="0" dirty="0">
                <a:solidFill>
                  <a:srgbClr val="1D1D33"/>
                </a:solidFill>
                <a:effectLst/>
              </a:rPr>
              <a:t>hat is the disadvantages of MVC model?</a:t>
            </a:r>
          </a:p>
          <a:p>
            <a:pPr marL="514350" indent="-514350" algn="l">
              <a:buFont typeface="+mj-lt"/>
              <a:buAutoNum type="alphaLcParenR"/>
            </a:pPr>
            <a:r>
              <a:rPr lang="en-US" sz="3000" b="0" i="0" dirty="0">
                <a:solidFill>
                  <a:srgbClr val="1D1D33"/>
                </a:solidFill>
                <a:effectLst/>
              </a:rPr>
              <a:t>The model pattern is little complex</a:t>
            </a:r>
          </a:p>
          <a:p>
            <a:pPr marL="514350" indent="-514350" algn="l">
              <a:buFont typeface="+mj-lt"/>
              <a:buAutoNum type="alphaLcParenR"/>
            </a:pPr>
            <a:r>
              <a:rPr lang="en-US" sz="3000" b="0" i="0" dirty="0">
                <a:solidFill>
                  <a:srgbClr val="1D1D33"/>
                </a:solidFill>
                <a:effectLst/>
              </a:rPr>
              <a:t>Multiple technologies knowledge is required</a:t>
            </a:r>
          </a:p>
          <a:p>
            <a:pPr marL="514350" indent="-514350" algn="l">
              <a:buFont typeface="+mj-lt"/>
              <a:buAutoNum type="alphaLcParenR"/>
            </a:pPr>
            <a:r>
              <a:rPr lang="en-US" sz="3000" b="0" i="0" dirty="0">
                <a:effectLst/>
              </a:rPr>
              <a:t>You need multiple programmers for parallel development</a:t>
            </a:r>
          </a:p>
          <a:p>
            <a:pPr marL="514350" indent="-514350" algn="l">
              <a:buFont typeface="+mj-lt"/>
              <a:buAutoNum type="alphaLcParenR"/>
            </a:pPr>
            <a:r>
              <a:rPr lang="en-US" sz="3000" b="0" i="0" dirty="0">
                <a:effectLst/>
              </a:rPr>
              <a:t>All of the mentioned above</a:t>
            </a:r>
          </a:p>
          <a:p>
            <a:pPr algn="l">
              <a:buFont typeface="Arial" panose="020B0604020202020204" pitchFamily="34" charset="0"/>
              <a:buChar char="•"/>
            </a:pPr>
            <a:endParaRPr lang="en-US" sz="3000" b="0" i="0" dirty="0">
              <a:effectLst/>
            </a:endParaRPr>
          </a:p>
          <a:p>
            <a:pPr marL="0" indent="0" algn="l">
              <a:buNone/>
            </a:pPr>
            <a:r>
              <a:rPr lang="en-US" sz="3000" b="1" i="0" dirty="0">
                <a:solidFill>
                  <a:srgbClr val="222222"/>
                </a:solidFill>
                <a:effectLst/>
              </a:rPr>
              <a:t>4) In MVC, the model is responsible for managing the data of the application.</a:t>
            </a:r>
            <a:br>
              <a:rPr lang="en-US" sz="3000" dirty="0"/>
            </a:br>
            <a:br>
              <a:rPr lang="en-US" sz="3000" dirty="0"/>
            </a:br>
            <a:r>
              <a:rPr lang="en-US" sz="3000" b="0" i="0" dirty="0">
                <a:solidFill>
                  <a:srgbClr val="222222"/>
                </a:solidFill>
                <a:effectLst/>
              </a:rPr>
              <a:t>A) True</a:t>
            </a:r>
            <a:br>
              <a:rPr lang="en-US" sz="3000" dirty="0"/>
            </a:br>
            <a:r>
              <a:rPr lang="en-US" sz="3000" b="0" i="0" dirty="0">
                <a:solidFill>
                  <a:srgbClr val="222222"/>
                </a:solidFill>
                <a:effectLst/>
              </a:rPr>
              <a:t>B) False</a:t>
            </a:r>
          </a:p>
          <a:p>
            <a:pPr marL="0" indent="0" algn="l">
              <a:buNone/>
            </a:pPr>
            <a:endParaRPr lang="en-US" sz="3000" b="0" i="0" dirty="0">
              <a:effectLst/>
            </a:endParaRPr>
          </a:p>
          <a:p>
            <a:pPr marL="0" indent="0">
              <a:buNone/>
            </a:pPr>
            <a:r>
              <a:rPr lang="en-US" sz="3000" b="1" i="0" dirty="0">
                <a:solidFill>
                  <a:srgbClr val="222222"/>
                </a:solidFill>
                <a:effectLst/>
              </a:rPr>
              <a:t>5) Controller directly refers the view or manipulates it.</a:t>
            </a:r>
            <a:br>
              <a:rPr lang="en-US" sz="3000" dirty="0"/>
            </a:br>
            <a:br>
              <a:rPr lang="en-US" sz="3000" dirty="0"/>
            </a:br>
            <a:r>
              <a:rPr lang="en-US" sz="3000" b="0" i="0" dirty="0">
                <a:solidFill>
                  <a:srgbClr val="222222"/>
                </a:solidFill>
                <a:effectLst/>
              </a:rPr>
              <a:t>A) True</a:t>
            </a:r>
            <a:br>
              <a:rPr lang="en-US" sz="3000" dirty="0"/>
            </a:br>
            <a:r>
              <a:rPr lang="en-US" sz="3000" b="0" i="0" dirty="0">
                <a:solidFill>
                  <a:srgbClr val="222222"/>
                </a:solidFill>
                <a:effectLst/>
              </a:rPr>
              <a:t>B) False</a:t>
            </a:r>
          </a:p>
          <a:p>
            <a:endParaRPr lang="en-US" dirty="0"/>
          </a:p>
        </p:txBody>
      </p:sp>
      <p:sp>
        <p:nvSpPr>
          <p:cNvPr id="4" name="Date Placeholder 3">
            <a:extLst>
              <a:ext uri="{FF2B5EF4-FFF2-40B4-BE49-F238E27FC236}">
                <a16:creationId xmlns:a16="http://schemas.microsoft.com/office/drawing/2014/main" id="{9E0C35FB-65D6-2422-9E60-B1A72140D6A7}"/>
              </a:ext>
            </a:extLst>
          </p:cNvPr>
          <p:cNvSpPr>
            <a:spLocks noGrp="1"/>
          </p:cNvSpPr>
          <p:nvPr>
            <p:ph type="dt" sz="half" idx="10"/>
          </p:nvPr>
        </p:nvSpPr>
        <p:spPr/>
        <p:txBody>
          <a:bodyPr/>
          <a:lstStyle/>
          <a:p>
            <a:fld id="{75E0AD0C-B806-4F79-9B21-906728A6555E}" type="datetime1">
              <a:rPr lang="en-US" smtClean="0"/>
              <a:t>8/22/2023</a:t>
            </a:fld>
            <a:endParaRPr lang="en-US"/>
          </a:p>
        </p:txBody>
      </p:sp>
      <p:sp>
        <p:nvSpPr>
          <p:cNvPr id="5" name="Footer Placeholder 4">
            <a:extLst>
              <a:ext uri="{FF2B5EF4-FFF2-40B4-BE49-F238E27FC236}">
                <a16:creationId xmlns:a16="http://schemas.microsoft.com/office/drawing/2014/main" id="{93462CF7-15FA-C1CA-51C0-DDE7AFE4CB85}"/>
              </a:ext>
            </a:extLst>
          </p:cNvPr>
          <p:cNvSpPr>
            <a:spLocks noGrp="1"/>
          </p:cNvSpPr>
          <p:nvPr>
            <p:ph type="ftr" sz="quarter" idx="11"/>
          </p:nvPr>
        </p:nvSpPr>
        <p:spPr/>
        <p:txBody>
          <a:bodyPr/>
          <a:lstStyle/>
          <a:p>
            <a:r>
              <a:rPr lang="en-US"/>
              <a:t>Ibrar Ahmed       Web Technology           Unit I</a:t>
            </a:r>
            <a:endParaRPr lang="en-US" dirty="0"/>
          </a:p>
        </p:txBody>
      </p:sp>
      <p:sp>
        <p:nvSpPr>
          <p:cNvPr id="6" name="Slide Number Placeholder 5">
            <a:extLst>
              <a:ext uri="{FF2B5EF4-FFF2-40B4-BE49-F238E27FC236}">
                <a16:creationId xmlns:a16="http://schemas.microsoft.com/office/drawing/2014/main" id="{6DA4D4D0-CA5E-C311-89C0-329D6BA2B833}"/>
              </a:ext>
            </a:extLst>
          </p:cNvPr>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3267880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697953"/>
          </a:xfrm>
          <a:solidFill>
            <a:schemeClr val="tx2">
              <a:lumMod val="60000"/>
              <a:lumOff val="40000"/>
            </a:schemeClr>
          </a:solidFill>
          <a:ln w="19050">
            <a:solidFill>
              <a:schemeClr val="tx1"/>
            </a:solidFill>
          </a:ln>
        </p:spPr>
        <p:txBody>
          <a:bodyPr>
            <a:normAutofit lnSpcReduction="10000"/>
          </a:bodyPr>
          <a:lstStyle/>
          <a:p>
            <a:pPr marL="0" indent="0" algn="just">
              <a:buNone/>
            </a:pPr>
            <a:r>
              <a:rPr lang="en-US" sz="2800" dirty="0"/>
              <a:t>Topic :</a:t>
            </a:r>
            <a:r>
              <a:rPr lang="en-US" sz="2800" dirty="0">
                <a:solidFill>
                  <a:srgbClr val="FF0000"/>
                </a:solidFill>
              </a:rPr>
              <a:t> </a:t>
            </a:r>
            <a:r>
              <a:rPr lang="en-US" sz="2800" dirty="0"/>
              <a:t>The Catalog of Design Patterns</a:t>
            </a:r>
          </a:p>
          <a:p>
            <a:pPr marL="0" indent="0" algn="just">
              <a:buNone/>
            </a:pPr>
            <a:endParaRPr lang="en-US" sz="2800" dirty="0"/>
          </a:p>
          <a:p>
            <a:pPr algn="just"/>
            <a:r>
              <a:rPr lang="en-US" sz="2800" dirty="0"/>
              <a:t>In this topic, the students will gain , The idea of design pattern in The catalog grouped by intent, complexity, and popularity. The catalog contains all classic design patterns and several architectural Patterns  that are used in software engineering.</a:t>
            </a:r>
            <a:endParaRPr lang="en-IN" sz="2800" dirty="0"/>
          </a:p>
          <a:p>
            <a:pPr algn="just"/>
            <a:endParaRPr lang="en-US" sz="2800" dirty="0"/>
          </a:p>
        </p:txBody>
      </p:sp>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extLst>
      <p:ext uri="{BB962C8B-B14F-4D97-AF65-F5344CB8AC3E}">
        <p14:creationId xmlns:p14="http://schemas.microsoft.com/office/powerpoint/2010/main" val="2268184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The Catalog of Design Patterns</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816703"/>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t> The Design Patterns are organized into a form of a catalog. </a:t>
            </a:r>
          </a:p>
          <a:p>
            <a:pPr algn="just"/>
            <a:endParaRPr lang="en-US" sz="2800" dirty="0"/>
          </a:p>
          <a:p>
            <a:pPr algn="just"/>
            <a:endParaRPr lang="en-US" sz="2800" dirty="0"/>
          </a:p>
          <a:p>
            <a:pPr marL="457200" indent="-457200" algn="just">
              <a:buFont typeface="Wingdings" panose="05000000000000000000" pitchFamily="2" charset="2"/>
              <a:buChar char="Ø"/>
            </a:pPr>
            <a:r>
              <a:rPr lang="en-US" sz="2800" dirty="0"/>
              <a:t>These Design Patterns collectively assist in software engineering by finding objects, specifying objects implementations, objects interfaces, determining objects granularity, implementing reuse mechanisms, etc. The Intents specify what the design pattern does. </a:t>
            </a:r>
          </a:p>
          <a:p>
            <a:pPr algn="just"/>
            <a:endParaRPr lang="en-US" sz="2800" dirty="0"/>
          </a:p>
          <a:p>
            <a:pPr algn="just"/>
            <a:endParaRPr lang="en-US" sz="2800" dirty="0"/>
          </a:p>
          <a:p>
            <a:pPr marL="457200" indent="-457200" algn="just">
              <a:buFont typeface="Wingdings" panose="05000000000000000000" pitchFamily="2" charset="2"/>
              <a:buChar char="Ø"/>
            </a:pPr>
            <a:r>
              <a:rPr lang="en-US" sz="2800" dirty="0"/>
              <a:t>Some of the patterns with their names and intents  are as follows </a:t>
            </a:r>
          </a:p>
          <a:p>
            <a:pPr algn="just"/>
            <a:endParaRPr lang="en-US" sz="2700" dirty="0">
              <a:latin typeface="+mj-lt"/>
            </a:endParaRPr>
          </a:p>
        </p:txBody>
      </p:sp>
    </p:spTree>
    <p:extLst>
      <p:ext uri="{BB962C8B-B14F-4D97-AF65-F5344CB8AC3E}">
        <p14:creationId xmlns:p14="http://schemas.microsoft.com/office/powerpoint/2010/main" val="2883422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The Catalog of Design Patterns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84480" y="842720"/>
            <a:ext cx="11277600" cy="5663089"/>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b="1" dirty="0"/>
              <a:t>Factory Method</a:t>
            </a:r>
            <a:r>
              <a:rPr lang="en-US" sz="2800" dirty="0"/>
              <a:t>: </a:t>
            </a:r>
            <a:r>
              <a:rPr lang="en-US" sz="2800" b="0" i="0" dirty="0">
                <a:solidFill>
                  <a:srgbClr val="000000"/>
                </a:solidFill>
                <a:effectLst/>
              </a:rPr>
              <a:t>In Factory pattern, we create object without exposing the creation logic to the client and refer to newly created object using a common interface. </a:t>
            </a:r>
            <a:r>
              <a:rPr lang="en-US" sz="2800" dirty="0">
                <a:solidFill>
                  <a:srgbClr val="333333"/>
                </a:solidFill>
                <a:latin typeface="inter-regular"/>
              </a:rPr>
              <a:t>S</a:t>
            </a:r>
            <a:r>
              <a:rPr lang="en-US" sz="2800" b="0" i="0" dirty="0">
                <a:solidFill>
                  <a:srgbClr val="333333"/>
                </a:solidFill>
                <a:effectLst/>
                <a:latin typeface="inter-regular"/>
              </a:rPr>
              <a:t>ubclasses are responsible to create the instance of the class.</a:t>
            </a:r>
            <a:endParaRPr lang="en-US" sz="2700" dirty="0"/>
          </a:p>
          <a:p>
            <a:pPr marL="457200" indent="-457200" algn="just">
              <a:buFont typeface="Wingdings" panose="05000000000000000000" pitchFamily="2" charset="2"/>
              <a:buChar char="Ø"/>
            </a:pPr>
            <a:r>
              <a:rPr lang="en-US" sz="2700" b="1" dirty="0"/>
              <a:t>Abstract Factory</a:t>
            </a:r>
            <a:r>
              <a:rPr lang="en-US" sz="2700" dirty="0"/>
              <a:t>: </a:t>
            </a:r>
            <a:r>
              <a:rPr lang="en-US" sz="2800" b="0" i="0" dirty="0">
                <a:solidFill>
                  <a:srgbClr val="000000"/>
                </a:solidFill>
                <a:effectLst/>
              </a:rPr>
              <a:t>an interface is responsible for creating a factory of related objects without explicitly specifying their classes. Each generated factory can give the objects as per the Factory pattern.</a:t>
            </a:r>
            <a:endParaRPr lang="en-US" sz="2700" dirty="0"/>
          </a:p>
          <a:p>
            <a:pPr marL="457200" indent="-457200" algn="just">
              <a:buFont typeface="Wingdings" panose="05000000000000000000" pitchFamily="2" charset="2"/>
              <a:buChar char="Ø"/>
            </a:pPr>
            <a:r>
              <a:rPr lang="en-US" sz="2700" b="1" dirty="0"/>
              <a:t>Adaptor</a:t>
            </a:r>
            <a:r>
              <a:rPr lang="en-US" sz="2700" dirty="0"/>
              <a:t>: </a:t>
            </a:r>
            <a:r>
              <a:rPr lang="en-US" sz="2800" b="0" i="0" dirty="0">
                <a:solidFill>
                  <a:srgbClr val="000000"/>
                </a:solidFill>
                <a:effectLst/>
              </a:rPr>
              <a:t>This pattern involves a single class which is responsible to join functionalities of independent or incompatible interfaces. </a:t>
            </a:r>
            <a:r>
              <a:rPr lang="en-US" sz="2800" dirty="0">
                <a:solidFill>
                  <a:srgbClr val="333333"/>
                </a:solidFill>
                <a:latin typeface="inter-regular"/>
              </a:rPr>
              <a:t>T</a:t>
            </a:r>
            <a:r>
              <a:rPr lang="en-US" sz="2800" b="0" i="0" dirty="0">
                <a:solidFill>
                  <a:srgbClr val="333333"/>
                </a:solidFill>
                <a:effectLst/>
                <a:latin typeface="inter-regular"/>
              </a:rPr>
              <a:t>o provide the interface according to client requirement while using the services of a class with a different interface.</a:t>
            </a:r>
            <a:endParaRPr lang="en-US" sz="2700" dirty="0"/>
          </a:p>
          <a:p>
            <a:pPr marL="457200" indent="-457200" algn="just">
              <a:buFont typeface="Wingdings" panose="05000000000000000000" pitchFamily="2" charset="2"/>
              <a:buChar char="Ø"/>
            </a:pPr>
            <a:r>
              <a:rPr lang="en-US" sz="2700" b="1" dirty="0"/>
              <a:t>Bridge</a:t>
            </a:r>
            <a:r>
              <a:rPr lang="en-US" sz="2700" dirty="0"/>
              <a:t>: It Separates abstraction from its implementation to make them independent.</a:t>
            </a:r>
          </a:p>
        </p:txBody>
      </p:sp>
    </p:spTree>
    <p:extLst>
      <p:ext uri="{BB962C8B-B14F-4D97-AF65-F5344CB8AC3E}">
        <p14:creationId xmlns:p14="http://schemas.microsoft.com/office/powerpoint/2010/main" val="42754744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The Catalog of Design Patterns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16131" y="820881"/>
            <a:ext cx="11277600" cy="5647700"/>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700" b="1" dirty="0"/>
              <a:t>Builder</a:t>
            </a:r>
            <a:r>
              <a:rPr lang="en-US" sz="2700" dirty="0"/>
              <a:t>: </a:t>
            </a:r>
            <a:r>
              <a:rPr lang="en-US" sz="2800" b="0" i="0" dirty="0">
                <a:solidFill>
                  <a:srgbClr val="000000"/>
                </a:solidFill>
                <a:effectLst/>
              </a:rPr>
              <a:t> builds a complex object using simple objects and using a step by step approach.</a:t>
            </a:r>
          </a:p>
          <a:p>
            <a:pPr marL="457200" indent="-457200" algn="just">
              <a:buFont typeface="Wingdings" panose="05000000000000000000" pitchFamily="2" charset="2"/>
              <a:buChar char="Ø"/>
            </a:pPr>
            <a:endParaRPr lang="en-US" sz="2700" dirty="0">
              <a:solidFill>
                <a:schemeClr val="accent6">
                  <a:lumMod val="75000"/>
                </a:schemeClr>
              </a:solidFill>
            </a:endParaRPr>
          </a:p>
          <a:p>
            <a:pPr marL="457200" indent="-457200" algn="just">
              <a:buFont typeface="Wingdings" panose="05000000000000000000" pitchFamily="2" charset="2"/>
              <a:buChar char="Ø"/>
            </a:pPr>
            <a:r>
              <a:rPr lang="en-US" sz="2700" b="1" dirty="0"/>
              <a:t>Chain Of Responsibility</a:t>
            </a:r>
            <a:r>
              <a:rPr lang="en-US" sz="2700" dirty="0"/>
              <a:t>: It Enables the handling of command objects by passing them to other objects by using the logic present in the processing of objects. </a:t>
            </a:r>
            <a:r>
              <a:rPr lang="en-US" sz="2800" b="0" i="0" dirty="0">
                <a:solidFill>
                  <a:srgbClr val="000000"/>
                </a:solidFill>
                <a:effectLst/>
              </a:rPr>
              <a:t>In this pattern, normally each receiver contains reference to another receiver. If one object cannot handle the request then it passes the same to the next receiver and so on.</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700" b="1" dirty="0"/>
              <a:t>Command</a:t>
            </a:r>
            <a:r>
              <a:rPr lang="en-US" sz="2700" dirty="0"/>
              <a:t>: </a:t>
            </a:r>
            <a:r>
              <a:rPr lang="en-US" sz="2800" b="0" i="0" dirty="0">
                <a:solidFill>
                  <a:srgbClr val="000000"/>
                </a:solidFill>
                <a:effectLst/>
              </a:rPr>
              <a:t>A request is wrapped under an object as command and passed to invoker object. Invoker object looks for the appropriate object which can handle this command and passes the command to the corresponding object which executes the command.</a:t>
            </a:r>
            <a:endParaRPr lang="en-US" sz="2700" dirty="0">
              <a:solidFill>
                <a:schemeClr val="accent6">
                  <a:lumMod val="75000"/>
                </a:schemeClr>
              </a:solidFill>
            </a:endParaRPr>
          </a:p>
        </p:txBody>
      </p:sp>
    </p:spTree>
    <p:extLst>
      <p:ext uri="{BB962C8B-B14F-4D97-AF65-F5344CB8AC3E}">
        <p14:creationId xmlns:p14="http://schemas.microsoft.com/office/powerpoint/2010/main" val="31548323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The Catalog of Design Patterns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13954" y="1038576"/>
            <a:ext cx="11277600" cy="5201424"/>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700" b="1" dirty="0"/>
              <a:t>Composite</a:t>
            </a:r>
            <a:r>
              <a:rPr lang="en-US" sz="2700" dirty="0"/>
              <a:t>: It represents the objects in a tree structure where each object represents the same interface. This enables clients to treat individual objects and their compositions uniformly.</a:t>
            </a:r>
            <a:r>
              <a:rPr lang="en-US" sz="2800" b="0" i="0" dirty="0">
                <a:effectLst/>
              </a:rPr>
              <a:t> This pattern creates a class that contains group of its own objects. This class provides ways to modify its group of same objects.</a:t>
            </a:r>
            <a:endParaRPr lang="en-US" sz="2700" dirty="0"/>
          </a:p>
          <a:p>
            <a:pPr algn="just"/>
            <a:endParaRPr lang="en-US" sz="2700" dirty="0"/>
          </a:p>
          <a:p>
            <a:pPr marL="457200" indent="-457200" algn="just">
              <a:buFont typeface="Wingdings" panose="05000000000000000000" pitchFamily="2" charset="2"/>
              <a:buChar char="Ø"/>
            </a:pPr>
            <a:r>
              <a:rPr lang="en-US" sz="2700" b="1" dirty="0"/>
              <a:t>Decorator</a:t>
            </a:r>
            <a:r>
              <a:rPr lang="en-US" sz="2700" dirty="0"/>
              <a:t>: </a:t>
            </a:r>
            <a:r>
              <a:rPr lang="en-US" sz="2800" b="0" i="0" dirty="0">
                <a:solidFill>
                  <a:srgbClr val="000000"/>
                </a:solidFill>
                <a:effectLst/>
              </a:rPr>
              <a:t>allows a user to add new functionality to an existing object without altering its structure at run time.</a:t>
            </a:r>
          </a:p>
          <a:p>
            <a:pPr marL="457200" indent="-457200" algn="just">
              <a:buFont typeface="Wingdings" panose="05000000000000000000" pitchFamily="2" charset="2"/>
              <a:buChar char="Ø"/>
            </a:pPr>
            <a:endParaRPr lang="en-US" sz="2700" dirty="0"/>
          </a:p>
          <a:p>
            <a:pPr marL="457200" indent="-457200" algn="just">
              <a:buFont typeface="Wingdings" panose="05000000000000000000" pitchFamily="2" charset="2"/>
              <a:buChar char="Ø"/>
            </a:pPr>
            <a:r>
              <a:rPr lang="en-US" sz="2700" b="1" dirty="0"/>
              <a:t>Facade</a:t>
            </a:r>
            <a:r>
              <a:rPr lang="en-US" sz="2700" dirty="0"/>
              <a:t>: </a:t>
            </a:r>
            <a:r>
              <a:rPr lang="en-US" sz="2800" b="0" i="0" dirty="0">
                <a:solidFill>
                  <a:srgbClr val="000000"/>
                </a:solidFill>
                <a:effectLst/>
              </a:rPr>
              <a:t>hides the complexities of the system and provides an interface to the client using which the client can access the system. </a:t>
            </a:r>
            <a:r>
              <a:rPr lang="en-US" sz="2800" dirty="0">
                <a:solidFill>
                  <a:srgbClr val="333333"/>
                </a:solidFill>
                <a:latin typeface="inter-regular"/>
              </a:rPr>
              <a:t>D</a:t>
            </a:r>
            <a:r>
              <a:rPr lang="en-US" sz="2800" b="0" i="0" dirty="0">
                <a:solidFill>
                  <a:srgbClr val="333333"/>
                </a:solidFill>
                <a:effectLst/>
                <a:latin typeface="inter-regular"/>
              </a:rPr>
              <a:t>escribes a higher-level interface that makes the sub-system easier to use.</a:t>
            </a:r>
            <a:endParaRPr lang="en-US" sz="2700" dirty="0">
              <a:solidFill>
                <a:schemeClr val="accent6">
                  <a:lumMod val="75000"/>
                </a:schemeClr>
              </a:solidFill>
            </a:endParaRPr>
          </a:p>
        </p:txBody>
      </p:sp>
    </p:spTree>
    <p:extLst>
      <p:ext uri="{BB962C8B-B14F-4D97-AF65-F5344CB8AC3E}">
        <p14:creationId xmlns:p14="http://schemas.microsoft.com/office/powerpoint/2010/main" val="11419294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The Catalog of Design Patterns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762000" y="812172"/>
            <a:ext cx="11277600" cy="5909310"/>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700" dirty="0">
                <a:latin typeface="+mj-lt"/>
              </a:rPr>
              <a:t>Flyweight: </a:t>
            </a:r>
            <a:r>
              <a:rPr lang="en-US" sz="2700" dirty="0">
                <a:solidFill>
                  <a:schemeClr val="accent6">
                    <a:lumMod val="75000"/>
                  </a:schemeClr>
                </a:solidFill>
                <a:latin typeface="+mj-lt"/>
              </a:rPr>
              <a:t>It Performs sharing of common objects properties by a large number of objects to save space.</a:t>
            </a:r>
          </a:p>
          <a:p>
            <a:pPr algn="just"/>
            <a:endParaRPr lang="en-US" sz="2700" dirty="0">
              <a:latin typeface="+mj-lt"/>
            </a:endParaRPr>
          </a:p>
          <a:p>
            <a:pPr marL="457200" indent="-457200" algn="just">
              <a:buFont typeface="Wingdings" panose="05000000000000000000" pitchFamily="2" charset="2"/>
              <a:buChar char="Ø"/>
            </a:pPr>
            <a:r>
              <a:rPr lang="en-US" sz="2700" dirty="0">
                <a:latin typeface="+mj-lt"/>
              </a:rPr>
              <a:t>Interpreter: </a:t>
            </a:r>
            <a:r>
              <a:rPr lang="en-US" sz="2700" dirty="0">
                <a:solidFill>
                  <a:schemeClr val="accent6">
                    <a:lumMod val="75000"/>
                  </a:schemeClr>
                </a:solidFill>
                <a:latin typeface="+mj-lt"/>
              </a:rPr>
              <a:t>It Deals with the implementation of a specified computer language that solves specific problems. It interprets sentences in language by representing the grammar of language along with an interpreter.</a:t>
            </a:r>
          </a:p>
          <a:p>
            <a:pPr algn="just"/>
            <a:endParaRPr lang="en-US" sz="2700" dirty="0">
              <a:latin typeface="+mj-lt"/>
            </a:endParaRPr>
          </a:p>
          <a:p>
            <a:pPr marL="457200" indent="-457200" algn="just">
              <a:buFont typeface="Wingdings" panose="05000000000000000000" pitchFamily="2" charset="2"/>
              <a:buChar char="Ø"/>
            </a:pPr>
            <a:r>
              <a:rPr lang="en-US" sz="2700" dirty="0">
                <a:latin typeface="+mj-lt"/>
              </a:rPr>
              <a:t>Iterator: </a:t>
            </a:r>
            <a:r>
              <a:rPr lang="en-US" sz="2700" dirty="0">
                <a:solidFill>
                  <a:schemeClr val="accent6">
                    <a:lumMod val="75000"/>
                  </a:schemeClr>
                </a:solidFill>
                <a:latin typeface="+mj-lt"/>
              </a:rPr>
              <a:t>It Enables sequential aggregate objects elements by hiding their underlying representations.</a:t>
            </a:r>
          </a:p>
          <a:p>
            <a:pPr algn="just"/>
            <a:endParaRPr lang="en-US" sz="2700" dirty="0">
              <a:latin typeface="+mj-lt"/>
            </a:endParaRPr>
          </a:p>
          <a:p>
            <a:pPr marL="457200" indent="-457200" algn="just">
              <a:buFont typeface="Wingdings" panose="05000000000000000000" pitchFamily="2" charset="2"/>
              <a:buChar char="Ø"/>
            </a:pPr>
            <a:r>
              <a:rPr lang="en-US" sz="2700" dirty="0">
                <a:latin typeface="+mj-lt"/>
              </a:rPr>
              <a:t>Mediator:  </a:t>
            </a:r>
            <a:r>
              <a:rPr lang="en-US" sz="2700" dirty="0">
                <a:solidFill>
                  <a:schemeClr val="accent6">
                    <a:lumMod val="75000"/>
                  </a:schemeClr>
                </a:solidFill>
                <a:latin typeface="+mj-lt"/>
              </a:rPr>
              <a:t>It provides a unified interface to the set of interfaces in a subsystem. It provides loose coupling which enables objects to refer to each explicitly and also varies objects interaction independently.</a:t>
            </a:r>
          </a:p>
          <a:p>
            <a:pPr algn="just"/>
            <a:endParaRPr lang="en-US" sz="2700" dirty="0">
              <a:solidFill>
                <a:schemeClr val="accent6">
                  <a:lumMod val="75000"/>
                </a:schemeClr>
              </a:solidFill>
              <a:latin typeface="+mj-lt"/>
            </a:endParaRPr>
          </a:p>
        </p:txBody>
      </p:sp>
    </p:spTree>
    <p:extLst>
      <p:ext uri="{BB962C8B-B14F-4D97-AF65-F5344CB8AC3E}">
        <p14:creationId xmlns:p14="http://schemas.microsoft.com/office/powerpoint/2010/main" val="40910559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305984"/>
            <a:ext cx="47244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The Catalog of Design Patterns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762000" y="812172"/>
            <a:ext cx="11277600" cy="5493812"/>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700" dirty="0">
                <a:latin typeface="+mj-lt"/>
              </a:rPr>
              <a:t>Momento: </a:t>
            </a:r>
            <a:r>
              <a:rPr lang="en-US" sz="2700" dirty="0">
                <a:solidFill>
                  <a:schemeClr val="accent6">
                    <a:lumMod val="75000"/>
                  </a:schemeClr>
                </a:solidFill>
                <a:latin typeface="+mj-lt"/>
              </a:rPr>
              <a:t>It supports the rollback mechanism by enabling the objects, to restore to their previous state without violation of encapsulation.</a:t>
            </a:r>
          </a:p>
          <a:p>
            <a:pPr algn="just"/>
            <a:endParaRPr lang="en-US" sz="2700" dirty="0">
              <a:solidFill>
                <a:schemeClr val="accent6">
                  <a:lumMod val="75000"/>
                </a:schemeClr>
              </a:solidFill>
              <a:latin typeface="+mj-lt"/>
            </a:endParaRPr>
          </a:p>
          <a:p>
            <a:pPr algn="just"/>
            <a:r>
              <a:rPr lang="en-US" sz="2700" dirty="0">
                <a:latin typeface="+mj-lt"/>
              </a:rPr>
              <a:t>Observer:</a:t>
            </a:r>
            <a:r>
              <a:rPr lang="en-US" sz="2700" dirty="0">
                <a:solidFill>
                  <a:schemeClr val="accent6">
                    <a:lumMod val="75000"/>
                  </a:schemeClr>
                </a:solidFill>
                <a:latin typeface="+mj-lt"/>
              </a:rPr>
              <a:t> Whenever an object changes its state, it raises an event that notifies other objects and updates them automatically. This defines a one-to-many dependency between the objects.</a:t>
            </a:r>
          </a:p>
          <a:p>
            <a:pPr algn="just"/>
            <a:endParaRPr lang="en-US" sz="2700" dirty="0">
              <a:solidFill>
                <a:schemeClr val="accent6">
                  <a:lumMod val="75000"/>
                </a:schemeClr>
              </a:solidFill>
              <a:latin typeface="+mj-lt"/>
            </a:endParaRPr>
          </a:p>
          <a:p>
            <a:pPr algn="just"/>
            <a:r>
              <a:rPr lang="en-US" sz="2700" dirty="0">
                <a:latin typeface="+mj-lt"/>
              </a:rPr>
              <a:t>Prototype:</a:t>
            </a:r>
            <a:r>
              <a:rPr lang="en-US" sz="2700" dirty="0">
                <a:solidFill>
                  <a:schemeClr val="accent6">
                    <a:lumMod val="75000"/>
                  </a:schemeClr>
                </a:solidFill>
                <a:latin typeface="+mj-lt"/>
              </a:rPr>
              <a:t>  Here Prototypical instance determines the type of objects to be created. Further new objects are created by cloning this prototype.</a:t>
            </a:r>
          </a:p>
          <a:p>
            <a:pPr algn="just"/>
            <a:endParaRPr lang="en-US" sz="2700" dirty="0">
              <a:solidFill>
                <a:schemeClr val="accent6">
                  <a:lumMod val="75000"/>
                </a:schemeClr>
              </a:solidFill>
              <a:latin typeface="+mj-lt"/>
            </a:endParaRPr>
          </a:p>
          <a:p>
            <a:pPr algn="just"/>
            <a:r>
              <a:rPr lang="en-US" sz="2700" dirty="0">
                <a:latin typeface="+mj-lt"/>
              </a:rPr>
              <a:t>proxy:</a:t>
            </a:r>
            <a:r>
              <a:rPr lang="en-US" sz="2700" dirty="0">
                <a:solidFill>
                  <a:schemeClr val="accent6">
                    <a:lumMod val="75000"/>
                  </a:schemeClr>
                </a:solidFill>
                <a:latin typeface="+mj-lt"/>
              </a:rPr>
              <a:t> It provides an illusion by applying placeholder to other objects in order to have control over it.</a:t>
            </a:r>
          </a:p>
          <a:p>
            <a:pPr algn="just"/>
            <a:endParaRPr lang="en-US" sz="2700" dirty="0">
              <a:solidFill>
                <a:schemeClr val="accent6">
                  <a:lumMod val="75000"/>
                </a:schemeClr>
              </a:solidFill>
              <a:latin typeface="+mj-lt"/>
            </a:endParaRPr>
          </a:p>
        </p:txBody>
      </p:sp>
    </p:spTree>
    <p:extLst>
      <p:ext uri="{BB962C8B-B14F-4D97-AF65-F5344CB8AC3E}">
        <p14:creationId xmlns:p14="http://schemas.microsoft.com/office/powerpoint/2010/main" val="25788657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The Catalog of Design Patterns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762000" y="812172"/>
            <a:ext cx="11277600" cy="5078313"/>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700" dirty="0">
                <a:latin typeface="+mj-lt"/>
              </a:rPr>
              <a:t>Singleton:</a:t>
            </a:r>
            <a:r>
              <a:rPr lang="en-US" sz="2700" dirty="0">
                <a:solidFill>
                  <a:schemeClr val="accent6">
                    <a:lumMod val="75000"/>
                  </a:schemeClr>
                </a:solidFill>
                <a:latin typeface="+mj-lt"/>
              </a:rPr>
              <a:t> It Provides restrictions on instantiating a class to a single object and also makes it globally accessible.</a:t>
            </a:r>
          </a:p>
          <a:p>
            <a:pPr algn="just"/>
            <a:endParaRPr lang="en-US" sz="2700" dirty="0">
              <a:solidFill>
                <a:schemeClr val="accent6">
                  <a:lumMod val="75000"/>
                </a:schemeClr>
              </a:solidFill>
              <a:latin typeface="+mj-lt"/>
            </a:endParaRPr>
          </a:p>
          <a:p>
            <a:pPr algn="just"/>
            <a:r>
              <a:rPr lang="en-US" sz="2700" dirty="0">
                <a:latin typeface="+mj-lt"/>
              </a:rPr>
              <a:t>State: </a:t>
            </a:r>
            <a:r>
              <a:rPr lang="en-US" sz="2700" dirty="0">
                <a:solidFill>
                  <a:schemeClr val="accent6">
                    <a:lumMod val="75000"/>
                  </a:schemeClr>
                </a:solidFill>
                <a:latin typeface="+mj-lt"/>
              </a:rPr>
              <a:t>It Permits an alteration in the object’s behavior with alteration in its state that is  allows objects type to change at runtime.</a:t>
            </a:r>
          </a:p>
          <a:p>
            <a:pPr algn="just"/>
            <a:endParaRPr lang="en-US" sz="2700" dirty="0">
              <a:solidFill>
                <a:schemeClr val="accent6">
                  <a:lumMod val="75000"/>
                </a:schemeClr>
              </a:solidFill>
              <a:latin typeface="+mj-lt"/>
            </a:endParaRPr>
          </a:p>
          <a:p>
            <a:pPr algn="just"/>
            <a:r>
              <a:rPr lang="en-US" sz="2700" dirty="0">
                <a:latin typeface="+mj-lt"/>
              </a:rPr>
              <a:t>Visitors:</a:t>
            </a:r>
            <a:r>
              <a:rPr lang="en-US" sz="2700" dirty="0">
                <a:solidFill>
                  <a:schemeClr val="accent6">
                    <a:lumMod val="75000"/>
                  </a:schemeClr>
                </a:solidFill>
                <a:latin typeface="+mj-lt"/>
              </a:rPr>
              <a:t> It Describes the skeleton of a program, enables subclasses to define some steps of the algorithm, and also to redefine certain steps without affecting the structure of the algorithm.</a:t>
            </a:r>
          </a:p>
          <a:p>
            <a:pPr algn="just"/>
            <a:endParaRPr lang="en-US" sz="2700" dirty="0">
              <a:solidFill>
                <a:schemeClr val="accent6">
                  <a:lumMod val="75000"/>
                </a:schemeClr>
              </a:solidFill>
              <a:latin typeface="+mj-lt"/>
            </a:endParaRPr>
          </a:p>
          <a:p>
            <a:pPr algn="just"/>
            <a:r>
              <a:rPr lang="en-US" sz="2700" dirty="0">
                <a:latin typeface="+mj-lt"/>
              </a:rPr>
              <a:t>Strategy:  </a:t>
            </a:r>
            <a:r>
              <a:rPr lang="en-US" sz="2700" dirty="0">
                <a:solidFill>
                  <a:schemeClr val="accent6">
                    <a:lumMod val="75000"/>
                  </a:schemeClr>
                </a:solidFill>
                <a:latin typeface="+mj-lt"/>
              </a:rPr>
              <a:t>It defines the Family of algorithms and their selection based upon the clients.</a:t>
            </a:r>
          </a:p>
        </p:txBody>
      </p:sp>
    </p:spTree>
    <p:extLst>
      <p:ext uri="{BB962C8B-B14F-4D97-AF65-F5344CB8AC3E}">
        <p14:creationId xmlns:p14="http://schemas.microsoft.com/office/powerpoint/2010/main" val="3345826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78280" y="1162431"/>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UNIT-III: </a:t>
            </a:r>
            <a:r>
              <a:rPr lang="en-US" sz="2800" b="1" dirty="0"/>
              <a:t>Structural Design Pattern </a:t>
            </a:r>
            <a:endParaRPr lang="en-IN" sz="2800" b="1" dirty="0"/>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2067235888"/>
              </p:ext>
            </p:extLst>
          </p:nvPr>
        </p:nvGraphicFramePr>
        <p:xfrm>
          <a:off x="1478280" y="1914376"/>
          <a:ext cx="9982200" cy="1949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32358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697953"/>
          </a:xfrm>
          <a:solidFill>
            <a:schemeClr val="tx2">
              <a:lumMod val="60000"/>
              <a:lumOff val="40000"/>
            </a:schemeClr>
          </a:solidFill>
          <a:ln w="19050">
            <a:solidFill>
              <a:schemeClr val="tx1"/>
            </a:solidFill>
          </a:ln>
        </p:spPr>
        <p:txBody>
          <a:bodyPr>
            <a:normAutofit/>
          </a:bodyPr>
          <a:lstStyle/>
          <a:p>
            <a:pPr marL="0" indent="0" algn="just">
              <a:buNone/>
            </a:pPr>
            <a:r>
              <a:rPr lang="en-US" sz="2800" dirty="0"/>
              <a:t>Topic :</a:t>
            </a:r>
            <a:r>
              <a:rPr lang="en-US" sz="2800" dirty="0">
                <a:solidFill>
                  <a:srgbClr val="FF0000"/>
                </a:solidFill>
              </a:rPr>
              <a:t> </a:t>
            </a:r>
            <a:r>
              <a:rPr lang="en-US" sz="2800" dirty="0"/>
              <a:t>Organizing the Catalog</a:t>
            </a:r>
          </a:p>
          <a:p>
            <a:pPr marL="0" indent="0" algn="just">
              <a:buNone/>
            </a:pPr>
            <a:endParaRPr lang="en-US" sz="2800" dirty="0"/>
          </a:p>
          <a:p>
            <a:pPr algn="just"/>
            <a:r>
              <a:rPr lang="en-US" sz="2800" dirty="0"/>
              <a:t>In this topic, the students will learn how to organized the catalog As there are many design patterns, So they  can organize or classify patterns to learn them faster.</a:t>
            </a:r>
          </a:p>
        </p:txBody>
      </p:sp>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extLst>
      <p:ext uri="{BB962C8B-B14F-4D97-AF65-F5344CB8AC3E}">
        <p14:creationId xmlns:p14="http://schemas.microsoft.com/office/powerpoint/2010/main" val="8485735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Organizing the Catalog</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914400"/>
            <a:ext cx="11353800" cy="5699131"/>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700" dirty="0">
                <a:latin typeface="+mj-lt"/>
              </a:rPr>
              <a:t>Design patterns vary in their granularity and level of abstraction. Because there are many design patterns, we need a way to organize them. This section classifies design patterns so that we can refer to families of related patterns. The classification helps you learn the patterns in the catalog faster, and it can direct efforts to find new patterns as well.</a:t>
            </a:r>
          </a:p>
          <a:p>
            <a:pPr algn="just"/>
            <a:endParaRPr lang="en-US" sz="2700" dirty="0">
              <a:latin typeface="+mj-lt"/>
            </a:endParaRPr>
          </a:p>
          <a:p>
            <a:pPr marL="457200" indent="-457200" algn="just">
              <a:buFont typeface="Wingdings" panose="05000000000000000000" pitchFamily="2" charset="2"/>
              <a:buChar char="Ø"/>
            </a:pPr>
            <a:r>
              <a:rPr lang="en-US" sz="2700" dirty="0">
                <a:latin typeface="+mj-lt"/>
              </a:rPr>
              <a:t>We classify design patterns by two criteria. The first criterion, called purpose, reflects what a pattern does. Patterns can have either creational, structural, or behavioral purpose. Creational patterns concern the process of object creation. Structural patterns deal with the composition of classes or objects. Behavioral patterns characterize the ways in which classes or objects interact and distribute responsibility.</a:t>
            </a:r>
          </a:p>
          <a:p>
            <a:pPr algn="just"/>
            <a:endParaRPr lang="en-US" sz="2700" dirty="0">
              <a:latin typeface="+mj-lt"/>
            </a:endParaRPr>
          </a:p>
        </p:txBody>
      </p:sp>
    </p:spTree>
    <p:extLst>
      <p:ext uri="{BB962C8B-B14F-4D97-AF65-F5344CB8AC3E}">
        <p14:creationId xmlns:p14="http://schemas.microsoft.com/office/powerpoint/2010/main" val="37324791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Organizing the Catalog</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9" name="Picture 8"/>
          <p:cNvPicPr>
            <a:picLocks noChangeAspect="1"/>
          </p:cNvPicPr>
          <p:nvPr/>
        </p:nvPicPr>
        <p:blipFill>
          <a:blip r:embed="rId2"/>
          <a:stretch>
            <a:fillRect/>
          </a:stretch>
        </p:blipFill>
        <p:spPr>
          <a:xfrm>
            <a:off x="2590800" y="685806"/>
            <a:ext cx="7995812" cy="6243108"/>
          </a:xfrm>
          <a:prstGeom prst="rect">
            <a:avLst/>
          </a:prstGeom>
        </p:spPr>
      </p:pic>
    </p:spTree>
    <p:extLst>
      <p:ext uri="{BB962C8B-B14F-4D97-AF65-F5344CB8AC3E}">
        <p14:creationId xmlns:p14="http://schemas.microsoft.com/office/powerpoint/2010/main" val="15427605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Organizing the Catalog</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706782" y="990601"/>
            <a:ext cx="10884327" cy="5730882"/>
          </a:xfrm>
          <a:prstGeom prst="rect">
            <a:avLst/>
          </a:prstGeom>
        </p:spPr>
      </p:pic>
    </p:spTree>
    <p:extLst>
      <p:ext uri="{BB962C8B-B14F-4D97-AF65-F5344CB8AC3E}">
        <p14:creationId xmlns:p14="http://schemas.microsoft.com/office/powerpoint/2010/main" val="31807638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697953"/>
          </a:xfrm>
          <a:solidFill>
            <a:schemeClr val="tx2">
              <a:lumMod val="60000"/>
              <a:lumOff val="40000"/>
            </a:schemeClr>
          </a:solidFill>
          <a:ln w="19050">
            <a:solidFill>
              <a:schemeClr val="tx1"/>
            </a:solidFill>
          </a:ln>
        </p:spPr>
        <p:txBody>
          <a:bodyPr>
            <a:normAutofit fontScale="92500" lnSpcReduction="20000"/>
          </a:bodyPr>
          <a:lstStyle/>
          <a:p>
            <a:pPr marL="0" indent="0" algn="just">
              <a:buNone/>
            </a:pPr>
            <a:r>
              <a:rPr lang="en-US" sz="2800" dirty="0"/>
              <a:t>Topic :</a:t>
            </a:r>
            <a:r>
              <a:rPr lang="en-US" sz="2800" dirty="0">
                <a:solidFill>
                  <a:srgbClr val="FF0000"/>
                </a:solidFill>
              </a:rPr>
              <a:t> </a:t>
            </a:r>
            <a:r>
              <a:rPr lang="en-US" sz="2800" dirty="0"/>
              <a:t>Solving real world problems with design patterns , selection and usage of design patterns.</a:t>
            </a:r>
          </a:p>
          <a:p>
            <a:pPr marL="0" indent="0" algn="just">
              <a:buNone/>
            </a:pPr>
            <a:endParaRPr lang="en-US" sz="2800" dirty="0"/>
          </a:p>
          <a:p>
            <a:pPr algn="just"/>
            <a:r>
              <a:rPr lang="en-US" sz="2800" dirty="0"/>
              <a:t>In this topic, the students will learn how to solve real world problems with design patterns, what are the approaches and Patterns that help in real world problem , how to choose best pattern and what are uses of the patterns.</a:t>
            </a:r>
          </a:p>
        </p:txBody>
      </p:sp>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extLst>
      <p:ext uri="{BB962C8B-B14F-4D97-AF65-F5344CB8AC3E}">
        <p14:creationId xmlns:p14="http://schemas.microsoft.com/office/powerpoint/2010/main" val="20167748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Solving real world problems with design patterns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295400"/>
            <a:ext cx="11353800" cy="4247317"/>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700" dirty="0">
                <a:latin typeface="+mj-lt"/>
              </a:rPr>
              <a:t>Design patterns are conceptual solutions to solve common redundant problems in software engineering. However, learning them is not easy as literature or tutorials on the Internet often introduce them with theoretical examples. This talk gives you a slightly different approach by introducing some of the most useful design patterns with practical code samples to solve real world problems.</a:t>
            </a:r>
          </a:p>
          <a:p>
            <a:pPr algn="just"/>
            <a:endParaRPr lang="en-US" sz="2700" dirty="0">
              <a:latin typeface="+mj-lt"/>
            </a:endParaRPr>
          </a:p>
          <a:p>
            <a:pPr marL="514350" indent="-514350" algn="just">
              <a:buFont typeface="+mj-lt"/>
              <a:buAutoNum type="arabicPeriod"/>
            </a:pPr>
            <a:r>
              <a:rPr lang="en-US" sz="2700" dirty="0">
                <a:solidFill>
                  <a:schemeClr val="accent6">
                    <a:lumMod val="75000"/>
                  </a:schemeClr>
                </a:solidFill>
                <a:latin typeface="+mj-lt"/>
              </a:rPr>
              <a:t>Creational Patterns: </a:t>
            </a:r>
            <a:r>
              <a:rPr lang="en-US" sz="2700" dirty="0">
                <a:latin typeface="+mj-lt"/>
              </a:rPr>
              <a:t>Abstract Factory and Simple Factory</a:t>
            </a:r>
          </a:p>
          <a:p>
            <a:pPr marL="514350" indent="-514350" algn="just">
              <a:buFont typeface="+mj-lt"/>
              <a:buAutoNum type="arabicPeriod"/>
            </a:pPr>
            <a:r>
              <a:rPr lang="en-US" sz="2700" dirty="0">
                <a:solidFill>
                  <a:schemeClr val="accent6">
                    <a:lumMod val="75000"/>
                  </a:schemeClr>
                </a:solidFill>
                <a:latin typeface="+mj-lt"/>
              </a:rPr>
              <a:t>Structural Patterns: </a:t>
            </a:r>
            <a:r>
              <a:rPr lang="en-US" sz="2700" dirty="0">
                <a:latin typeface="+mj-lt"/>
              </a:rPr>
              <a:t>Adapter and Composite</a:t>
            </a:r>
          </a:p>
          <a:p>
            <a:pPr marL="514350" indent="-514350" algn="just">
              <a:buFont typeface="+mj-lt"/>
              <a:buAutoNum type="arabicPeriod"/>
            </a:pPr>
            <a:r>
              <a:rPr lang="en-US" sz="2700" dirty="0">
                <a:solidFill>
                  <a:schemeClr val="accent6">
                    <a:lumMod val="75000"/>
                  </a:schemeClr>
                </a:solidFill>
                <a:latin typeface="+mj-lt"/>
              </a:rPr>
              <a:t>Behavioral Patterns: </a:t>
            </a:r>
            <a:r>
              <a:rPr lang="en-US" sz="2700" dirty="0">
                <a:latin typeface="+mj-lt"/>
              </a:rPr>
              <a:t>Mediator</a:t>
            </a:r>
          </a:p>
          <a:p>
            <a:pPr marL="514350" indent="-514350" algn="just">
              <a:buFont typeface="+mj-lt"/>
              <a:buAutoNum type="arabicPeriod"/>
            </a:pPr>
            <a:endParaRPr lang="en-US" sz="2700" dirty="0">
              <a:latin typeface="+mj-lt"/>
            </a:endParaRPr>
          </a:p>
        </p:txBody>
      </p:sp>
    </p:spTree>
    <p:extLst>
      <p:ext uri="{BB962C8B-B14F-4D97-AF65-F5344CB8AC3E}">
        <p14:creationId xmlns:p14="http://schemas.microsoft.com/office/powerpoint/2010/main" val="33199258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Selection and Usage of design patterns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5909310"/>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700" dirty="0">
                <a:latin typeface="+mj-lt"/>
              </a:rPr>
              <a:t>As there are 23 patterns in the catalog it will be difficult to choose a design pattern. It might become hard to find the design pattern that solves our problem, especially if the catalog is new and unfamiliar to you.</a:t>
            </a:r>
          </a:p>
          <a:p>
            <a:pPr marL="457200" indent="-457200" algn="just">
              <a:buFont typeface="Wingdings" panose="05000000000000000000" pitchFamily="2" charset="2"/>
              <a:buChar char="Ø"/>
            </a:pPr>
            <a:endParaRPr lang="en-US" sz="2700" dirty="0">
              <a:latin typeface="+mj-lt"/>
            </a:endParaRPr>
          </a:p>
          <a:p>
            <a:pPr marL="457200" indent="-457200" algn="just">
              <a:buFont typeface="Wingdings" panose="05000000000000000000" pitchFamily="2" charset="2"/>
              <a:buChar char="Ø"/>
            </a:pPr>
            <a:r>
              <a:rPr lang="en-US" sz="2700" dirty="0">
                <a:latin typeface="+mj-lt"/>
              </a:rPr>
              <a:t>Below is a list of approaches we can use to choose the appropriate design pattern</a:t>
            </a:r>
          </a:p>
          <a:p>
            <a:pPr algn="just"/>
            <a:endParaRPr lang="en-US" sz="2700" u="sng" dirty="0">
              <a:solidFill>
                <a:schemeClr val="accent6">
                  <a:lumMod val="75000"/>
                </a:schemeClr>
              </a:solidFill>
              <a:latin typeface="+mj-lt"/>
            </a:endParaRPr>
          </a:p>
          <a:p>
            <a:pPr marL="514350" indent="-514350" algn="just">
              <a:buFont typeface="+mj-lt"/>
              <a:buAutoNum type="arabicPeriod"/>
            </a:pPr>
            <a:r>
              <a:rPr lang="en-US" sz="2700" u="sng" dirty="0">
                <a:solidFill>
                  <a:schemeClr val="accent6">
                    <a:lumMod val="75000"/>
                  </a:schemeClr>
                </a:solidFill>
                <a:latin typeface="+mj-lt"/>
              </a:rPr>
              <a:t>Consider how design patterns solve design problems:  </a:t>
            </a:r>
          </a:p>
          <a:p>
            <a:pPr marL="514350" indent="-514350" algn="just">
              <a:buFont typeface="+mj-lt"/>
              <a:buAutoNum type="arabicPeriod"/>
            </a:pPr>
            <a:endParaRPr lang="en-US" sz="2700" u="sng" dirty="0">
              <a:solidFill>
                <a:schemeClr val="accent6">
                  <a:lumMod val="75000"/>
                </a:schemeClr>
              </a:solidFill>
              <a:latin typeface="+mj-lt"/>
            </a:endParaRPr>
          </a:p>
          <a:p>
            <a:pPr algn="just"/>
            <a:r>
              <a:rPr lang="en-US" sz="2700" dirty="0">
                <a:latin typeface="+mj-lt"/>
              </a:rPr>
              <a:t>Considering how design patterns help you find appropriate objects, determine object granularity, specify object interfaces and several other ways in which design patterns solve the problems will let you choose the appropriate design pattern.</a:t>
            </a:r>
          </a:p>
          <a:p>
            <a:pPr algn="just"/>
            <a:endParaRPr lang="en-US" sz="2700" u="sng" dirty="0">
              <a:solidFill>
                <a:schemeClr val="accent6">
                  <a:lumMod val="75000"/>
                </a:schemeClr>
              </a:solidFill>
              <a:latin typeface="+mj-lt"/>
            </a:endParaRPr>
          </a:p>
        </p:txBody>
      </p:sp>
    </p:spTree>
    <p:extLst>
      <p:ext uri="{BB962C8B-B14F-4D97-AF65-F5344CB8AC3E}">
        <p14:creationId xmlns:p14="http://schemas.microsoft.com/office/powerpoint/2010/main" val="24596407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Selection and Usage of design patterns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5909310"/>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700" dirty="0">
                <a:solidFill>
                  <a:schemeClr val="accent6">
                    <a:lumMod val="75000"/>
                  </a:schemeClr>
                </a:solidFill>
                <a:latin typeface="+mj-lt"/>
              </a:rPr>
              <a:t>2.   </a:t>
            </a:r>
            <a:r>
              <a:rPr lang="en-US" sz="2700" u="sng" dirty="0">
                <a:solidFill>
                  <a:schemeClr val="accent6">
                    <a:lumMod val="75000"/>
                  </a:schemeClr>
                </a:solidFill>
                <a:latin typeface="+mj-lt"/>
              </a:rPr>
              <a:t>Scan intent sections:</a:t>
            </a:r>
          </a:p>
          <a:p>
            <a:pPr algn="just"/>
            <a:r>
              <a:rPr lang="en-US" sz="2700" dirty="0">
                <a:latin typeface="+mj-lt"/>
              </a:rPr>
              <a:t>Looking at the intent section of each design pattern’s specification lets us choose the appropriate design pattern.</a:t>
            </a:r>
          </a:p>
          <a:p>
            <a:pPr algn="just"/>
            <a:endParaRPr lang="en-US" sz="2700" u="sng" dirty="0">
              <a:solidFill>
                <a:schemeClr val="accent6">
                  <a:lumMod val="75000"/>
                </a:schemeClr>
              </a:solidFill>
              <a:latin typeface="+mj-lt"/>
            </a:endParaRPr>
          </a:p>
          <a:p>
            <a:pPr algn="just"/>
            <a:r>
              <a:rPr lang="en-US" sz="2700" dirty="0">
                <a:solidFill>
                  <a:schemeClr val="accent6">
                    <a:lumMod val="75000"/>
                  </a:schemeClr>
                </a:solidFill>
                <a:latin typeface="+mj-lt"/>
              </a:rPr>
              <a:t>3.   </a:t>
            </a:r>
            <a:r>
              <a:rPr lang="en-US" sz="2700" u="sng" dirty="0">
                <a:solidFill>
                  <a:schemeClr val="accent6">
                    <a:lumMod val="75000"/>
                  </a:schemeClr>
                </a:solidFill>
                <a:latin typeface="+mj-lt"/>
              </a:rPr>
              <a:t>Study how patterns interrelate:</a:t>
            </a:r>
          </a:p>
          <a:p>
            <a:pPr algn="just"/>
            <a:r>
              <a:rPr lang="en-US" sz="2700" dirty="0">
                <a:latin typeface="+mj-lt"/>
              </a:rPr>
              <a:t>The relationships between the patterns will direct us to choose the right patterns or group of patterns.</a:t>
            </a:r>
          </a:p>
          <a:p>
            <a:pPr algn="just"/>
            <a:endParaRPr lang="en-US" sz="2700" dirty="0">
              <a:latin typeface="+mj-lt"/>
            </a:endParaRPr>
          </a:p>
          <a:p>
            <a:pPr algn="just"/>
            <a:r>
              <a:rPr lang="en-US" sz="2700" dirty="0">
                <a:solidFill>
                  <a:schemeClr val="accent6">
                    <a:lumMod val="75000"/>
                  </a:schemeClr>
                </a:solidFill>
                <a:latin typeface="+mj-lt"/>
              </a:rPr>
              <a:t>4.   </a:t>
            </a:r>
            <a:r>
              <a:rPr lang="en-US" sz="2700" u="sng" dirty="0">
                <a:solidFill>
                  <a:schemeClr val="accent6">
                    <a:lumMod val="75000"/>
                  </a:schemeClr>
                </a:solidFill>
                <a:latin typeface="+mj-lt"/>
              </a:rPr>
              <a:t>Study patterns of like purpose:</a:t>
            </a:r>
          </a:p>
          <a:p>
            <a:pPr algn="just"/>
            <a:endParaRPr lang="en-US" sz="2700" u="sng" dirty="0">
              <a:solidFill>
                <a:schemeClr val="accent6">
                  <a:lumMod val="75000"/>
                </a:schemeClr>
              </a:solidFill>
              <a:latin typeface="+mj-lt"/>
            </a:endParaRPr>
          </a:p>
          <a:p>
            <a:pPr algn="just"/>
            <a:r>
              <a:rPr lang="en-US" sz="2700" dirty="0">
                <a:latin typeface="+mj-lt"/>
              </a:rPr>
              <a:t>Each design pattern specification will conclude with a comparison of that pattern with other related patterns. This will give you an insight into the similarities and differences between patterns of like purpose.</a:t>
            </a:r>
          </a:p>
          <a:p>
            <a:pPr algn="just"/>
            <a:endParaRPr lang="en-US" sz="2700" dirty="0">
              <a:latin typeface="+mj-lt"/>
            </a:endParaRPr>
          </a:p>
        </p:txBody>
      </p:sp>
    </p:spTree>
    <p:extLst>
      <p:ext uri="{BB962C8B-B14F-4D97-AF65-F5344CB8AC3E}">
        <p14:creationId xmlns:p14="http://schemas.microsoft.com/office/powerpoint/2010/main" val="33961371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Selection and Usage of design patterns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4247317"/>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700" dirty="0">
                <a:solidFill>
                  <a:schemeClr val="accent6">
                    <a:lumMod val="75000"/>
                  </a:schemeClr>
                </a:solidFill>
                <a:latin typeface="+mj-lt"/>
              </a:rPr>
              <a:t>5.  </a:t>
            </a:r>
            <a:r>
              <a:rPr lang="en-US" sz="2700" u="sng" dirty="0">
                <a:solidFill>
                  <a:schemeClr val="accent6">
                    <a:lumMod val="75000"/>
                  </a:schemeClr>
                </a:solidFill>
                <a:latin typeface="+mj-lt"/>
              </a:rPr>
              <a:t>Examine a cause of redesign:</a:t>
            </a:r>
          </a:p>
          <a:p>
            <a:pPr algn="just"/>
            <a:endParaRPr lang="en-US" sz="2700" dirty="0">
              <a:latin typeface="+mj-lt"/>
            </a:endParaRPr>
          </a:p>
          <a:p>
            <a:pPr algn="just"/>
            <a:r>
              <a:rPr lang="en-US" sz="2700" dirty="0">
                <a:latin typeface="+mj-lt"/>
              </a:rPr>
              <a:t>Look at your problem and identify if there are any causes of redesign. Then look at the catalog of patterns that will help you avoid the causes of redesign.</a:t>
            </a:r>
          </a:p>
          <a:p>
            <a:pPr algn="just"/>
            <a:endParaRPr lang="en-US" sz="2700" u="sng" dirty="0">
              <a:solidFill>
                <a:schemeClr val="accent6">
                  <a:lumMod val="75000"/>
                </a:schemeClr>
              </a:solidFill>
              <a:latin typeface="+mj-lt"/>
            </a:endParaRPr>
          </a:p>
          <a:p>
            <a:pPr algn="just"/>
            <a:r>
              <a:rPr lang="en-US" sz="2700" dirty="0">
                <a:solidFill>
                  <a:schemeClr val="accent6">
                    <a:lumMod val="75000"/>
                  </a:schemeClr>
                </a:solidFill>
                <a:latin typeface="+mj-lt"/>
              </a:rPr>
              <a:t>6.  </a:t>
            </a:r>
            <a:r>
              <a:rPr lang="en-US" sz="2700" u="sng" dirty="0">
                <a:solidFill>
                  <a:schemeClr val="accent6">
                    <a:lumMod val="75000"/>
                  </a:schemeClr>
                </a:solidFill>
                <a:latin typeface="+mj-lt"/>
              </a:rPr>
              <a:t>Consider what should be variable in your design:</a:t>
            </a:r>
          </a:p>
          <a:p>
            <a:pPr algn="just"/>
            <a:endParaRPr lang="en-US" sz="2700" dirty="0">
              <a:latin typeface="+mj-lt"/>
            </a:endParaRPr>
          </a:p>
          <a:p>
            <a:pPr algn="just"/>
            <a:r>
              <a:rPr lang="en-US" sz="2700" dirty="0">
                <a:latin typeface="+mj-lt"/>
              </a:rPr>
              <a:t>Consider what you want to be able to change without redesign. The focus here is on encapsulating the concept that varies.</a:t>
            </a:r>
          </a:p>
          <a:p>
            <a:pPr algn="just"/>
            <a:endParaRPr lang="en-US" sz="2700" dirty="0">
              <a:latin typeface="+mj-lt"/>
            </a:endParaRPr>
          </a:p>
        </p:txBody>
      </p:sp>
    </p:spTree>
    <p:extLst>
      <p:ext uri="{BB962C8B-B14F-4D97-AF65-F5344CB8AC3E}">
        <p14:creationId xmlns:p14="http://schemas.microsoft.com/office/powerpoint/2010/main" val="17619537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How to  use a design patterns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5493812"/>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700" u="sng" dirty="0">
                <a:latin typeface="+mj-lt"/>
              </a:rPr>
              <a:t>Below steps will show you how to use a design pattern after selecting one:</a:t>
            </a:r>
          </a:p>
          <a:p>
            <a:pPr algn="just"/>
            <a:endParaRPr lang="en-US" sz="2700" u="sng" dirty="0">
              <a:latin typeface="+mj-lt"/>
            </a:endParaRPr>
          </a:p>
          <a:p>
            <a:pPr marL="514350" indent="-514350" algn="just">
              <a:buFont typeface="+mj-lt"/>
              <a:buAutoNum type="arabicPeriod"/>
            </a:pPr>
            <a:r>
              <a:rPr lang="en-US" sz="2700" dirty="0">
                <a:solidFill>
                  <a:schemeClr val="accent6">
                    <a:lumMod val="75000"/>
                  </a:schemeClr>
                </a:solidFill>
                <a:latin typeface="+mj-lt"/>
              </a:rPr>
              <a:t>Read the pattern once through for a overview:</a:t>
            </a:r>
          </a:p>
          <a:p>
            <a:pPr algn="just"/>
            <a:r>
              <a:rPr lang="en-US" sz="2700" dirty="0">
                <a:latin typeface="+mj-lt"/>
              </a:rPr>
              <a:t>Give importance to the applicability and consequences sections to ensure that the pattern is right for your problem.</a:t>
            </a:r>
          </a:p>
          <a:p>
            <a:pPr algn="just"/>
            <a:endParaRPr lang="en-US" sz="2700" dirty="0">
              <a:latin typeface="+mj-lt"/>
            </a:endParaRPr>
          </a:p>
          <a:p>
            <a:pPr algn="just"/>
            <a:r>
              <a:rPr lang="en-US" sz="2700" dirty="0">
                <a:solidFill>
                  <a:schemeClr val="accent6">
                    <a:lumMod val="75000"/>
                  </a:schemeClr>
                </a:solidFill>
                <a:latin typeface="+mj-lt"/>
              </a:rPr>
              <a:t>2.  Study the structure, participants and collaborations sections:</a:t>
            </a:r>
            <a:endParaRPr lang="en-US" sz="2700" dirty="0">
              <a:latin typeface="+mj-lt"/>
            </a:endParaRPr>
          </a:p>
          <a:p>
            <a:pPr algn="just"/>
            <a:r>
              <a:rPr lang="en-US" sz="2700" dirty="0">
                <a:latin typeface="+mj-lt"/>
              </a:rPr>
              <a:t>Make sure to understand the classes and objects in the pattern and how they relate to one another.</a:t>
            </a:r>
          </a:p>
          <a:p>
            <a:pPr algn="just"/>
            <a:endParaRPr lang="en-US" sz="2700" dirty="0">
              <a:latin typeface="+mj-lt"/>
            </a:endParaRPr>
          </a:p>
          <a:p>
            <a:pPr algn="just"/>
            <a:r>
              <a:rPr lang="en-US" sz="2700" dirty="0">
                <a:solidFill>
                  <a:schemeClr val="accent6">
                    <a:lumMod val="75000"/>
                  </a:schemeClr>
                </a:solidFill>
                <a:latin typeface="+mj-lt"/>
              </a:rPr>
              <a:t>3.  Look at the sample code of </a:t>
            </a:r>
            <a:r>
              <a:rPr lang="en-US" sz="2700">
                <a:solidFill>
                  <a:schemeClr val="accent6">
                    <a:lumMod val="75000"/>
                  </a:schemeClr>
                </a:solidFill>
                <a:latin typeface="+mj-lt"/>
              </a:rPr>
              <a:t>the pattern.</a:t>
            </a:r>
            <a:endParaRPr lang="en-US" sz="2700" dirty="0">
              <a:latin typeface="+mj-lt"/>
            </a:endParaRPr>
          </a:p>
          <a:p>
            <a:pPr algn="just"/>
            <a:r>
              <a:rPr lang="en-US" sz="2700" dirty="0">
                <a:latin typeface="+mj-lt"/>
              </a:rPr>
              <a:t>Studying the code helps us to implement the pattern.</a:t>
            </a:r>
          </a:p>
          <a:p>
            <a:pPr algn="just"/>
            <a:endParaRPr lang="en-US" sz="2700" dirty="0">
              <a:latin typeface="+mj-lt"/>
            </a:endParaRPr>
          </a:p>
        </p:txBody>
      </p:sp>
    </p:spTree>
    <p:extLst>
      <p:ext uri="{BB962C8B-B14F-4D97-AF65-F5344CB8AC3E}">
        <p14:creationId xmlns:p14="http://schemas.microsoft.com/office/powerpoint/2010/main" val="357046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67394" y="1245982"/>
            <a:ext cx="7600406" cy="584775"/>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UNIT-IV: </a:t>
            </a:r>
            <a:r>
              <a:rPr lang="en-US" sz="3200" b="1" dirty="0"/>
              <a:t>Behavioral Design Patterns Part: I</a:t>
            </a:r>
            <a:r>
              <a:rPr lang="en-IN" sz="3000" b="1" dirty="0"/>
              <a:t> </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1827361065"/>
              </p:ext>
            </p:extLst>
          </p:nvPr>
        </p:nvGraphicFramePr>
        <p:xfrm>
          <a:off x="1447800" y="2209800"/>
          <a:ext cx="10287000" cy="2133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83760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How to  use a design patterns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5493812"/>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700" dirty="0">
                <a:solidFill>
                  <a:schemeClr val="accent6">
                    <a:lumMod val="75000"/>
                  </a:schemeClr>
                </a:solidFill>
                <a:latin typeface="+mj-lt"/>
              </a:rPr>
              <a:t>4.  Choose names for pattern participants that are meaningful in the application context:</a:t>
            </a:r>
            <a:endParaRPr lang="en-US" sz="2700" dirty="0">
              <a:latin typeface="+mj-lt"/>
            </a:endParaRPr>
          </a:p>
          <a:p>
            <a:pPr algn="just"/>
            <a:r>
              <a:rPr lang="en-US" sz="2700" dirty="0">
                <a:latin typeface="+mj-lt"/>
              </a:rPr>
              <a:t>The names in the design patterns are too abstract to be directly used in the application. Include the participant name into the name that appears in the application which makes the pattern implementation explicit. For example, if you use strategy pattern for developing UI, use UIStartegy or GridStrategy as class names.</a:t>
            </a:r>
          </a:p>
          <a:p>
            <a:pPr algn="just"/>
            <a:endParaRPr lang="en-US" sz="2700" dirty="0">
              <a:latin typeface="+mj-lt"/>
            </a:endParaRPr>
          </a:p>
          <a:p>
            <a:pPr algn="just"/>
            <a:r>
              <a:rPr lang="en-US" sz="2700" dirty="0">
                <a:solidFill>
                  <a:schemeClr val="accent6">
                    <a:lumMod val="75000"/>
                  </a:schemeClr>
                </a:solidFill>
                <a:latin typeface="+mj-lt"/>
              </a:rPr>
              <a:t>5.  Define the classes:</a:t>
            </a:r>
          </a:p>
          <a:p>
            <a:pPr algn="just"/>
            <a:r>
              <a:rPr lang="en-US" sz="2700" dirty="0">
                <a:latin typeface="+mj-lt"/>
              </a:rPr>
              <a:t>Declare their interfaces, inheritance relationships and instance variables, which represent the data and objet references. Identify the effected classes by the pattern and modify them accordingly.</a:t>
            </a:r>
          </a:p>
          <a:p>
            <a:pPr algn="just"/>
            <a:endParaRPr lang="en-US" sz="2700" dirty="0">
              <a:latin typeface="+mj-lt"/>
            </a:endParaRPr>
          </a:p>
        </p:txBody>
      </p:sp>
    </p:spTree>
    <p:extLst>
      <p:ext uri="{BB962C8B-B14F-4D97-AF65-F5344CB8AC3E}">
        <p14:creationId xmlns:p14="http://schemas.microsoft.com/office/powerpoint/2010/main" val="24075347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How to  use a design patterns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5078313"/>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700" dirty="0">
                <a:solidFill>
                  <a:schemeClr val="accent6">
                    <a:lumMod val="75000"/>
                  </a:schemeClr>
                </a:solidFill>
                <a:latin typeface="+mj-lt"/>
              </a:rPr>
              <a:t>6.  Define application-specific names for the operations in the pattern:</a:t>
            </a:r>
          </a:p>
          <a:p>
            <a:pPr algn="just"/>
            <a:endParaRPr lang="en-US" sz="2700" dirty="0">
              <a:solidFill>
                <a:schemeClr val="accent6">
                  <a:lumMod val="75000"/>
                </a:schemeClr>
              </a:solidFill>
              <a:latin typeface="+mj-lt"/>
            </a:endParaRPr>
          </a:p>
          <a:p>
            <a:pPr algn="just"/>
            <a:r>
              <a:rPr lang="en-US" sz="2700" dirty="0">
                <a:latin typeface="+mj-lt"/>
              </a:rPr>
              <a:t>Use the responsibilities and collaborations as a guide to name the operations. Be consistent with the naming conventions. For example you can always prefix an operation with “Create-” to denote a factory method.</a:t>
            </a:r>
          </a:p>
          <a:p>
            <a:pPr algn="just"/>
            <a:endParaRPr lang="en-US" sz="2700" dirty="0">
              <a:solidFill>
                <a:schemeClr val="accent6">
                  <a:lumMod val="75000"/>
                </a:schemeClr>
              </a:solidFill>
              <a:latin typeface="+mj-lt"/>
            </a:endParaRPr>
          </a:p>
          <a:p>
            <a:pPr algn="just"/>
            <a:r>
              <a:rPr lang="en-US" sz="2700" dirty="0">
                <a:solidFill>
                  <a:schemeClr val="accent6">
                    <a:lumMod val="75000"/>
                  </a:schemeClr>
                </a:solidFill>
                <a:latin typeface="+mj-lt"/>
              </a:rPr>
              <a:t>7.  Implement the operations to carry out the responsibilities and collaborations in the pattern:</a:t>
            </a:r>
          </a:p>
          <a:p>
            <a:pPr algn="just"/>
            <a:endParaRPr lang="en-US" sz="2700" dirty="0">
              <a:solidFill>
                <a:schemeClr val="accent6">
                  <a:lumMod val="75000"/>
                </a:schemeClr>
              </a:solidFill>
              <a:latin typeface="+mj-lt"/>
            </a:endParaRPr>
          </a:p>
          <a:p>
            <a:pPr algn="just"/>
            <a:r>
              <a:rPr lang="en-US" sz="2700" dirty="0">
                <a:latin typeface="+mj-lt"/>
              </a:rPr>
              <a:t>The implementation section provides hints to guide us in the implementation. The examples in the sample code section can also help as well.</a:t>
            </a:r>
          </a:p>
          <a:p>
            <a:pPr algn="just"/>
            <a:endParaRPr lang="en-US" sz="2700" dirty="0">
              <a:latin typeface="+mj-lt"/>
            </a:endParaRPr>
          </a:p>
        </p:txBody>
      </p:sp>
    </p:spTree>
    <p:extLst>
      <p:ext uri="{BB962C8B-B14F-4D97-AF65-F5344CB8AC3E}">
        <p14:creationId xmlns:p14="http://schemas.microsoft.com/office/powerpoint/2010/main" val="38387172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Principle of Least Knowledge</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5078313"/>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700" u="sng" dirty="0">
                <a:latin typeface="+mj-lt"/>
              </a:rPr>
              <a:t>The Principle of Least knowledge:-</a:t>
            </a:r>
            <a:r>
              <a:rPr lang="en-US" sz="2700" dirty="0">
                <a:latin typeface="+mj-lt"/>
              </a:rPr>
              <a:t> also known as </a:t>
            </a:r>
            <a:r>
              <a:rPr lang="en-US" sz="2700" dirty="0">
                <a:solidFill>
                  <a:schemeClr val="accent6">
                    <a:lumMod val="75000"/>
                  </a:schemeClr>
                </a:solidFill>
                <a:latin typeface="+mj-lt"/>
              </a:rPr>
              <a:t>The law of Demeter</a:t>
            </a:r>
            <a:r>
              <a:rPr lang="en-US" sz="2700" dirty="0">
                <a:latin typeface="+mj-lt"/>
              </a:rPr>
              <a:t>, or more precisely, the Law of Demeter for Functions/Methods (LoD-F) is a design principle which provides guidelines for designing a system with minimal dependencies. It is typically summarized as “Only talk to your immediate friends.”</a:t>
            </a:r>
          </a:p>
          <a:p>
            <a:pPr algn="just"/>
            <a:endParaRPr lang="en-US" sz="2700" dirty="0">
              <a:latin typeface="+mj-lt"/>
            </a:endParaRPr>
          </a:p>
          <a:p>
            <a:pPr marL="457200" indent="-457200" algn="just">
              <a:buFont typeface="Wingdings" panose="05000000000000000000" pitchFamily="2" charset="2"/>
              <a:buChar char="Ø"/>
            </a:pPr>
            <a:r>
              <a:rPr lang="en-US" sz="2700" dirty="0">
                <a:latin typeface="+mj-lt"/>
              </a:rPr>
              <a:t>What this means is a client should only have knowledge of an objects members, and not have access to properties and methods of other objects via the members. To put it in simple terms you should only have access to the members of the object, and nothing beyond that. Think if it like this: if you use more than 1 dot you are violating the principle.</a:t>
            </a:r>
          </a:p>
          <a:p>
            <a:pPr algn="just"/>
            <a:endParaRPr lang="en-US" sz="2700" dirty="0">
              <a:latin typeface="+mj-lt"/>
            </a:endParaRPr>
          </a:p>
        </p:txBody>
      </p:sp>
    </p:spTree>
    <p:extLst>
      <p:ext uri="{BB962C8B-B14F-4D97-AF65-F5344CB8AC3E}">
        <p14:creationId xmlns:p14="http://schemas.microsoft.com/office/powerpoint/2010/main" val="13776889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Principle of Least Knowledge</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5078313"/>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700" dirty="0">
                <a:solidFill>
                  <a:schemeClr val="accent6">
                    <a:lumMod val="75000"/>
                  </a:schemeClr>
                </a:solidFill>
                <a:latin typeface="+mj-lt"/>
              </a:rPr>
              <a:t>A perfect example of The Principle of Least Knowledge </a:t>
            </a:r>
            <a:r>
              <a:rPr lang="en-US" sz="2700" dirty="0">
                <a:latin typeface="+mj-lt"/>
              </a:rPr>
              <a:t>is in a Cairngorm Model Locator implementation. The Cairngorm Model Locator violates the Principle of least knowledge for good reason – it simply would not be practical to write wrapper methods for every object on the Model Locator. This is the main </a:t>
            </a:r>
            <a:r>
              <a:rPr lang="en-US" sz="2700" dirty="0">
                <a:solidFill>
                  <a:schemeClr val="accent6">
                    <a:lumMod val="75000"/>
                  </a:schemeClr>
                </a:solidFill>
                <a:latin typeface="+mj-lt"/>
              </a:rPr>
              <a:t>drawback of the Principle of least Knowledge</a:t>
            </a:r>
            <a:r>
              <a:rPr lang="en-US" sz="2700" dirty="0">
                <a:latin typeface="+mj-lt"/>
              </a:rPr>
              <a:t>; the need to create wrapper methods for each object, which are more formally known as Demeter Transmogrifies.</a:t>
            </a:r>
          </a:p>
          <a:p>
            <a:pPr marL="457200" indent="-457200" algn="just">
              <a:buFont typeface="Wingdings" panose="05000000000000000000" pitchFamily="2" charset="2"/>
              <a:buChar char="Ø"/>
            </a:pPr>
            <a:endParaRPr lang="en-US" sz="2700" dirty="0">
              <a:latin typeface="+mj-lt"/>
            </a:endParaRPr>
          </a:p>
          <a:p>
            <a:pPr marL="457200" indent="-457200" algn="just">
              <a:buFont typeface="Wingdings" panose="05000000000000000000" pitchFamily="2" charset="2"/>
              <a:buChar char="Ø"/>
            </a:pPr>
            <a:r>
              <a:rPr lang="en-US" sz="2700" dirty="0">
                <a:latin typeface="+mj-lt"/>
              </a:rPr>
              <a:t>The goal of good software design is to minimize dependencies, and by carefully following the guidelines provided by The Principle of Least Knowledge this becomes much easier to accomplish.</a:t>
            </a:r>
          </a:p>
          <a:p>
            <a:pPr algn="just"/>
            <a:endParaRPr lang="en-US" sz="2700" dirty="0">
              <a:latin typeface="+mj-lt"/>
            </a:endParaRPr>
          </a:p>
        </p:txBody>
      </p:sp>
    </p:spTree>
    <p:extLst>
      <p:ext uri="{BB962C8B-B14F-4D97-AF65-F5344CB8AC3E}">
        <p14:creationId xmlns:p14="http://schemas.microsoft.com/office/powerpoint/2010/main" val="4057979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Daily Quiz</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4840" y="781394"/>
            <a:ext cx="11353800" cy="5940088"/>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Q 1 - What is Gang of Four (GOF)?</a:t>
            </a:r>
          </a:p>
          <a:p>
            <a:pPr algn="just"/>
            <a:endParaRPr lang="en-US" sz="2000" b="1" dirty="0">
              <a:latin typeface="+mj-lt"/>
            </a:endParaRPr>
          </a:p>
          <a:p>
            <a:pPr algn="just"/>
            <a:r>
              <a:rPr lang="en-US" sz="2000" b="1" dirty="0">
                <a:latin typeface="+mj-lt"/>
              </a:rPr>
              <a:t>A </a:t>
            </a:r>
            <a:r>
              <a:rPr lang="en-US" sz="2000" dirty="0">
                <a:latin typeface="+mj-lt"/>
              </a:rPr>
              <a:t>- Four authors of Book 'Design Patterns - Elements of Reusable Object-Oriented Software' are known as Gang of Four (GOF).</a:t>
            </a:r>
          </a:p>
          <a:p>
            <a:pPr algn="just"/>
            <a:r>
              <a:rPr lang="en-US" sz="2000" b="1" dirty="0">
                <a:latin typeface="+mj-lt"/>
              </a:rPr>
              <a:t>B </a:t>
            </a:r>
            <a:r>
              <a:rPr lang="en-US" sz="2000" dirty="0">
                <a:latin typeface="+mj-lt"/>
              </a:rPr>
              <a:t>- Gang of Four (GOF) is a name of a book on Design Patterns.</a:t>
            </a:r>
          </a:p>
          <a:p>
            <a:pPr algn="just"/>
            <a:r>
              <a:rPr lang="en-US" sz="2000" b="1" dirty="0">
                <a:latin typeface="+mj-lt"/>
              </a:rPr>
              <a:t>C </a:t>
            </a:r>
            <a:r>
              <a:rPr lang="en-US" sz="2000" dirty="0">
                <a:latin typeface="+mj-lt"/>
              </a:rPr>
              <a:t>- Gang of Four (GOF) is a Design Pattern.</a:t>
            </a:r>
          </a:p>
          <a:p>
            <a:pPr algn="just"/>
            <a:r>
              <a:rPr lang="en-US" sz="2000" b="1" dirty="0">
                <a:latin typeface="+mj-lt"/>
              </a:rPr>
              <a:t>D</a:t>
            </a:r>
            <a:r>
              <a:rPr lang="en-US" sz="2000" dirty="0">
                <a:latin typeface="+mj-lt"/>
              </a:rPr>
              <a:t> - None of the above.</a:t>
            </a:r>
          </a:p>
          <a:p>
            <a:pPr algn="just"/>
            <a:endParaRPr lang="en-US" sz="2000" dirty="0">
              <a:latin typeface="+mj-lt"/>
            </a:endParaRPr>
          </a:p>
          <a:p>
            <a:pPr algn="just"/>
            <a:r>
              <a:rPr lang="en-US" sz="2000" b="1" dirty="0">
                <a:latin typeface="+mj-lt"/>
              </a:rPr>
              <a:t>Q 2 - Event handling frameworks like swing, awt use Observer Pattern?</a:t>
            </a:r>
            <a:endParaRPr lang="en-US" sz="2000" dirty="0">
              <a:latin typeface="+mj-lt"/>
            </a:endParaRPr>
          </a:p>
          <a:p>
            <a:pPr algn="just"/>
            <a:r>
              <a:rPr lang="en-US" sz="2000" b="1" dirty="0">
                <a:latin typeface="+mj-lt"/>
              </a:rPr>
              <a:t>A</a:t>
            </a:r>
            <a:r>
              <a:rPr lang="en-US" sz="2000" dirty="0">
                <a:latin typeface="+mj-lt"/>
              </a:rPr>
              <a:t> - false</a:t>
            </a:r>
          </a:p>
          <a:p>
            <a:pPr algn="just"/>
            <a:r>
              <a:rPr lang="en-US" sz="2000" b="1" dirty="0">
                <a:latin typeface="+mj-lt"/>
              </a:rPr>
              <a:t>B</a:t>
            </a:r>
            <a:r>
              <a:rPr lang="en-US" sz="2000" dirty="0">
                <a:latin typeface="+mj-lt"/>
              </a:rPr>
              <a:t> – true</a:t>
            </a:r>
          </a:p>
          <a:p>
            <a:pPr algn="just"/>
            <a:endParaRPr lang="en-US" sz="2000" dirty="0">
              <a:latin typeface="+mj-lt"/>
            </a:endParaRPr>
          </a:p>
          <a:p>
            <a:pPr algn="just"/>
            <a:r>
              <a:rPr lang="en-US" sz="2000" b="1" dirty="0">
                <a:latin typeface="+mj-lt"/>
              </a:rPr>
              <a:t>Q 3 - Which of the following pattern a request is wrapped under an object as command and passed to invoker object?</a:t>
            </a:r>
          </a:p>
          <a:p>
            <a:pPr algn="just"/>
            <a:endParaRPr lang="en-US" sz="2000" b="1" dirty="0">
              <a:latin typeface="+mj-lt"/>
            </a:endParaRPr>
          </a:p>
          <a:p>
            <a:pPr algn="just"/>
            <a:r>
              <a:rPr lang="en-US" sz="2000" b="1" dirty="0">
                <a:latin typeface="+mj-lt"/>
              </a:rPr>
              <a:t>A</a:t>
            </a:r>
            <a:r>
              <a:rPr lang="en-US" sz="2000" dirty="0">
                <a:latin typeface="+mj-lt"/>
              </a:rPr>
              <a:t> - Proxy Pattern</a:t>
            </a:r>
          </a:p>
          <a:p>
            <a:pPr algn="just"/>
            <a:r>
              <a:rPr lang="en-US" sz="2000" b="1" dirty="0">
                <a:latin typeface="+mj-lt"/>
              </a:rPr>
              <a:t>B </a:t>
            </a:r>
            <a:r>
              <a:rPr lang="en-US" sz="2000" dirty="0">
                <a:latin typeface="+mj-lt"/>
              </a:rPr>
              <a:t>- Chain of Responsibility Pattern</a:t>
            </a:r>
          </a:p>
          <a:p>
            <a:pPr algn="just"/>
            <a:r>
              <a:rPr lang="en-US" sz="2000" b="1" dirty="0">
                <a:latin typeface="+mj-lt"/>
              </a:rPr>
              <a:t>C </a:t>
            </a:r>
            <a:r>
              <a:rPr lang="en-US" sz="2000" dirty="0">
                <a:latin typeface="+mj-lt"/>
              </a:rPr>
              <a:t>- Command Pattern</a:t>
            </a:r>
          </a:p>
          <a:p>
            <a:pPr algn="just"/>
            <a:r>
              <a:rPr lang="en-US" sz="2000" b="1" dirty="0">
                <a:latin typeface="+mj-lt"/>
              </a:rPr>
              <a:t>D</a:t>
            </a:r>
            <a:r>
              <a:rPr lang="en-US" sz="2000" dirty="0">
                <a:latin typeface="+mj-lt"/>
              </a:rPr>
              <a:t> - Interpreter Pattern</a:t>
            </a:r>
          </a:p>
        </p:txBody>
      </p:sp>
    </p:spTree>
    <p:extLst>
      <p:ext uri="{BB962C8B-B14F-4D97-AF65-F5344CB8AC3E}">
        <p14:creationId xmlns:p14="http://schemas.microsoft.com/office/powerpoint/2010/main" val="31154138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Daily Quiz</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440120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Q 4 - Which of the following describes the Command pattern correctly?</a:t>
            </a:r>
          </a:p>
          <a:p>
            <a:pPr algn="just"/>
            <a:endParaRPr lang="en-US" sz="2000" dirty="0">
              <a:latin typeface="+mj-lt"/>
            </a:endParaRPr>
          </a:p>
          <a:p>
            <a:pPr algn="just"/>
            <a:r>
              <a:rPr lang="en-US" sz="2000" b="1" dirty="0">
                <a:latin typeface="+mj-lt"/>
              </a:rPr>
              <a:t>A </a:t>
            </a:r>
            <a:r>
              <a:rPr lang="en-US" sz="2000" dirty="0">
                <a:latin typeface="+mj-lt"/>
              </a:rPr>
              <a:t>- In this pattern a class represents functionality of another class.</a:t>
            </a:r>
          </a:p>
          <a:p>
            <a:pPr algn="just"/>
            <a:r>
              <a:rPr lang="en-US" sz="2000" b="1" dirty="0">
                <a:latin typeface="+mj-lt"/>
              </a:rPr>
              <a:t>B</a:t>
            </a:r>
            <a:r>
              <a:rPr lang="en-US" sz="2000" dirty="0">
                <a:latin typeface="+mj-lt"/>
              </a:rPr>
              <a:t> - This pattern creates a chain of receiver objects for a request.</a:t>
            </a:r>
          </a:p>
          <a:p>
            <a:pPr algn="just"/>
            <a:r>
              <a:rPr lang="en-US" sz="2000" b="1" dirty="0">
                <a:latin typeface="+mj-lt"/>
              </a:rPr>
              <a:t>C</a:t>
            </a:r>
            <a:r>
              <a:rPr lang="en-US" sz="2000" dirty="0">
                <a:latin typeface="+mj-lt"/>
              </a:rPr>
              <a:t> - This pattern provides a way to evaluate language grammar or expression.</a:t>
            </a:r>
          </a:p>
          <a:p>
            <a:pPr algn="just"/>
            <a:r>
              <a:rPr lang="en-US" sz="2000" b="1" dirty="0">
                <a:latin typeface="+mj-lt"/>
              </a:rPr>
              <a:t>D</a:t>
            </a:r>
            <a:r>
              <a:rPr lang="en-US" sz="2000" dirty="0">
                <a:latin typeface="+mj-lt"/>
              </a:rPr>
              <a:t> - In this pattern a request is wrapped under an object as command and passed to invoker object.</a:t>
            </a:r>
          </a:p>
          <a:p>
            <a:pPr algn="just"/>
            <a:endParaRPr lang="en-US" sz="2000" dirty="0">
              <a:latin typeface="+mj-lt"/>
            </a:endParaRPr>
          </a:p>
          <a:p>
            <a:pPr algn="just"/>
            <a:r>
              <a:rPr lang="en-US" sz="2000" b="1" dirty="0">
                <a:latin typeface="+mj-lt"/>
              </a:rPr>
              <a:t>Q 5 - Which of the following describes the MVC pattern correctly?</a:t>
            </a:r>
          </a:p>
          <a:p>
            <a:pPr algn="just"/>
            <a:endParaRPr lang="en-US" sz="2000" dirty="0">
              <a:latin typeface="+mj-lt"/>
            </a:endParaRPr>
          </a:p>
          <a:p>
            <a:pPr algn="just"/>
            <a:r>
              <a:rPr lang="en-US" sz="2000" b="1" dirty="0">
                <a:latin typeface="+mj-lt"/>
              </a:rPr>
              <a:t>A -</a:t>
            </a:r>
            <a:r>
              <a:rPr lang="en-US" sz="2000" dirty="0">
                <a:latin typeface="+mj-lt"/>
              </a:rPr>
              <a:t> In this pattern, a visitor class is used which changes the executing algorithm of an element class.</a:t>
            </a:r>
          </a:p>
          <a:p>
            <a:pPr algn="just"/>
            <a:r>
              <a:rPr lang="en-US" sz="2000" b="1" dirty="0">
                <a:latin typeface="+mj-lt"/>
              </a:rPr>
              <a:t>B</a:t>
            </a:r>
            <a:r>
              <a:rPr lang="en-US" sz="2000" dirty="0">
                <a:latin typeface="+mj-lt"/>
              </a:rPr>
              <a:t> - This pattern is used to separate application's concerns.</a:t>
            </a:r>
          </a:p>
          <a:p>
            <a:pPr algn="just"/>
            <a:r>
              <a:rPr lang="en-US" sz="2000" b="1" dirty="0">
                <a:latin typeface="+mj-lt"/>
              </a:rPr>
              <a:t>C</a:t>
            </a:r>
            <a:r>
              <a:rPr lang="en-US" sz="2000" dirty="0">
                <a:latin typeface="+mj-lt"/>
              </a:rPr>
              <a:t> - This pattern is used to decouple presentation tier and business tier.</a:t>
            </a:r>
          </a:p>
          <a:p>
            <a:pPr algn="just"/>
            <a:r>
              <a:rPr lang="en-US" sz="2000" b="1" dirty="0">
                <a:latin typeface="+mj-lt"/>
              </a:rPr>
              <a:t>D</a:t>
            </a:r>
            <a:r>
              <a:rPr lang="en-US" sz="2000" dirty="0">
                <a:latin typeface="+mj-lt"/>
              </a:rPr>
              <a:t> - This pattern is used in EJB persistence mechanism.</a:t>
            </a:r>
          </a:p>
          <a:p>
            <a:pPr algn="just"/>
            <a:endParaRPr lang="en-US" sz="2000" dirty="0">
              <a:latin typeface="+mj-lt"/>
            </a:endParaRPr>
          </a:p>
        </p:txBody>
      </p:sp>
    </p:spTree>
    <p:extLst>
      <p:ext uri="{BB962C8B-B14F-4D97-AF65-F5344CB8AC3E}">
        <p14:creationId xmlns:p14="http://schemas.microsoft.com/office/powerpoint/2010/main" val="19197722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Weekly Assignment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25545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mj-lt"/>
              <a:buAutoNum type="arabicPeriod"/>
            </a:pPr>
            <a:r>
              <a:rPr lang="en-US" sz="3200" dirty="0">
                <a:latin typeface="+mj-lt"/>
              </a:rPr>
              <a:t>What is Software Design Patterns.</a:t>
            </a:r>
          </a:p>
          <a:p>
            <a:pPr marL="457200" indent="-457200" algn="just">
              <a:buFont typeface="+mj-lt"/>
              <a:buAutoNum type="arabicPeriod"/>
            </a:pPr>
            <a:r>
              <a:rPr lang="en-US" sz="3200" dirty="0">
                <a:latin typeface="+mj-lt"/>
              </a:rPr>
              <a:t>What is the </a:t>
            </a:r>
            <a:r>
              <a:rPr lang="en-US" sz="2800" dirty="0"/>
              <a:t>Classifying Relationships between Software Design Patterns.</a:t>
            </a:r>
          </a:p>
          <a:p>
            <a:pPr marL="457200" indent="-457200" algn="just">
              <a:buFont typeface="+mj-lt"/>
              <a:buAutoNum type="arabicPeriod"/>
            </a:pPr>
            <a:r>
              <a:rPr lang="en-US" sz="3200" dirty="0"/>
              <a:t>Define textual Analysis Technique</a:t>
            </a:r>
          </a:p>
          <a:p>
            <a:pPr marL="457200" indent="-457200" algn="just">
              <a:buFont typeface="+mj-lt"/>
              <a:buAutoNum type="arabicPeriod"/>
            </a:pPr>
            <a:r>
              <a:rPr lang="en-US" sz="3200" dirty="0">
                <a:latin typeface="+mj-lt"/>
              </a:rPr>
              <a:t>Elaborate Structural Modeling in detail.</a:t>
            </a:r>
          </a:p>
          <a:p>
            <a:pPr marL="457200" indent="-457200" algn="just">
              <a:buFont typeface="+mj-lt"/>
              <a:buAutoNum type="arabicPeriod"/>
            </a:pPr>
            <a:r>
              <a:rPr lang="en-US" sz="3200" dirty="0">
                <a:latin typeface="+mj-lt"/>
              </a:rPr>
              <a:t>Discuss GRASP with example.</a:t>
            </a:r>
          </a:p>
        </p:txBody>
      </p:sp>
    </p:spTree>
    <p:extLst>
      <p:ext uri="{BB962C8B-B14F-4D97-AF65-F5344CB8AC3E}">
        <p14:creationId xmlns:p14="http://schemas.microsoft.com/office/powerpoint/2010/main" val="8708488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8/22/2023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Link ( YouTube &amp; NPTEL Video Links)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https://youtu.be/rI4kdGLaUiQ?list=PL6n9fhu94yhUbctIoxoVTrklN3LMwTCmd</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Tree>
    <p:extLst>
      <p:ext uri="{BB962C8B-B14F-4D97-AF65-F5344CB8AC3E}">
        <p14:creationId xmlns:p14="http://schemas.microsoft.com/office/powerpoint/2010/main" val="32440730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MCQ (End of Unit)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440120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1. Design patterns are divided into three fundamental groups. </a:t>
            </a:r>
          </a:p>
          <a:p>
            <a:pPr marL="342900" indent="-342900" algn="just">
              <a:buFont typeface="Wingdings" panose="05000000000000000000" pitchFamily="2" charset="2"/>
              <a:buChar char="q"/>
            </a:pPr>
            <a:r>
              <a:rPr lang="en-US" sz="2000" dirty="0">
                <a:latin typeface="+mj-lt"/>
              </a:rPr>
              <a:t> Behavioral Patterns</a:t>
            </a:r>
          </a:p>
          <a:p>
            <a:pPr marL="342900" indent="-342900" algn="just">
              <a:buFont typeface="Wingdings" panose="05000000000000000000" pitchFamily="2" charset="2"/>
              <a:buChar char="q"/>
            </a:pPr>
            <a:r>
              <a:rPr lang="en-US" sz="2000" dirty="0">
                <a:latin typeface="+mj-lt"/>
              </a:rPr>
              <a:t> Creational Patterns</a:t>
            </a:r>
          </a:p>
          <a:p>
            <a:pPr marL="342900" indent="-342900" algn="just">
              <a:buFont typeface="Wingdings" panose="05000000000000000000" pitchFamily="2" charset="2"/>
              <a:buChar char="q"/>
            </a:pPr>
            <a:r>
              <a:rPr lang="en-US" sz="2000" dirty="0">
                <a:latin typeface="+mj-lt"/>
              </a:rPr>
              <a:t> Structural Patterns</a:t>
            </a:r>
          </a:p>
          <a:p>
            <a:pPr marL="342900" indent="-342900" algn="just">
              <a:buFont typeface="Wingdings" panose="05000000000000000000" pitchFamily="2" charset="2"/>
              <a:buChar char="q"/>
            </a:pPr>
            <a:r>
              <a:rPr lang="en-US" sz="2000" dirty="0">
                <a:latin typeface="+mj-lt"/>
              </a:rPr>
              <a:t> J2EE Patterns</a:t>
            </a:r>
          </a:p>
          <a:p>
            <a:pPr marL="342900" indent="-342900" algn="just">
              <a:buFont typeface="Wingdings" panose="05000000000000000000" pitchFamily="2" charset="2"/>
              <a:buChar char="q"/>
            </a:pPr>
            <a:endParaRPr lang="en-US" sz="2000" dirty="0">
              <a:latin typeface="+mj-lt"/>
            </a:endParaRPr>
          </a:p>
          <a:p>
            <a:pPr algn="just"/>
            <a:r>
              <a:rPr lang="en-US" sz="2000" b="1" dirty="0">
                <a:latin typeface="+mj-lt"/>
              </a:rPr>
              <a:t>2. Four authors _________ are collectively known as Gang of Four (GOF). </a:t>
            </a:r>
          </a:p>
          <a:p>
            <a:pPr marL="342900" indent="-342900" algn="just">
              <a:buFont typeface="Wingdings" panose="05000000000000000000" pitchFamily="2" charset="2"/>
              <a:buChar char="q"/>
            </a:pPr>
            <a:r>
              <a:rPr lang="en-US" sz="2000" dirty="0">
                <a:latin typeface="+mj-lt"/>
              </a:rPr>
              <a:t> Erich Gamma</a:t>
            </a:r>
          </a:p>
          <a:p>
            <a:pPr marL="342900" indent="-342900" algn="just">
              <a:buFont typeface="Wingdings" panose="05000000000000000000" pitchFamily="2" charset="2"/>
              <a:buChar char="q"/>
            </a:pPr>
            <a:r>
              <a:rPr lang="en-US" sz="2000" dirty="0">
                <a:latin typeface="+mj-lt"/>
              </a:rPr>
              <a:t> Richard Helm</a:t>
            </a:r>
          </a:p>
          <a:p>
            <a:pPr marL="342900" indent="-342900" algn="just">
              <a:buFont typeface="Wingdings" panose="05000000000000000000" pitchFamily="2" charset="2"/>
              <a:buChar char="q"/>
            </a:pPr>
            <a:r>
              <a:rPr lang="en-US" sz="2000" dirty="0">
                <a:latin typeface="+mj-lt"/>
              </a:rPr>
              <a:t> Ralph Johnson</a:t>
            </a:r>
          </a:p>
          <a:p>
            <a:pPr marL="342900" indent="-342900" algn="just">
              <a:buFont typeface="Wingdings" panose="05000000000000000000" pitchFamily="2" charset="2"/>
              <a:buChar char="q"/>
            </a:pPr>
            <a:r>
              <a:rPr lang="en-US" sz="2000" dirty="0">
                <a:latin typeface="+mj-lt"/>
              </a:rPr>
              <a:t> John Vlissides</a:t>
            </a:r>
          </a:p>
          <a:p>
            <a:pPr marL="342900" indent="-342900" algn="just">
              <a:buFont typeface="Wingdings" panose="05000000000000000000" pitchFamily="2" charset="2"/>
              <a:buChar char="q"/>
            </a:pPr>
            <a:r>
              <a:rPr lang="en-US" sz="2000" dirty="0">
                <a:latin typeface="+mj-lt"/>
              </a:rPr>
              <a:t> Gavin King</a:t>
            </a:r>
          </a:p>
          <a:p>
            <a:pPr marL="342900" indent="-342900" algn="just">
              <a:buFont typeface="Wingdings" panose="05000000000000000000" pitchFamily="2" charset="2"/>
              <a:buChar char="q"/>
            </a:pPr>
            <a:endParaRPr lang="en-US" sz="2000" dirty="0">
              <a:latin typeface="+mj-lt"/>
            </a:endParaRPr>
          </a:p>
          <a:p>
            <a:pPr algn="just"/>
            <a:endParaRPr lang="en-US" sz="2000" dirty="0">
              <a:latin typeface="+mj-lt"/>
            </a:endParaRPr>
          </a:p>
        </p:txBody>
      </p:sp>
    </p:spTree>
    <p:extLst>
      <p:ext uri="{BB962C8B-B14F-4D97-AF65-F5344CB8AC3E}">
        <p14:creationId xmlns:p14="http://schemas.microsoft.com/office/powerpoint/2010/main" val="4428664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MCQ (End of Unit)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4708981"/>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 3. Which design pattern provides a single class which provides simplified methods required by client and  </a:t>
            </a:r>
            <a:br>
              <a:rPr lang="en-US" sz="2000" b="1" dirty="0">
                <a:latin typeface="+mj-lt"/>
              </a:rPr>
            </a:br>
            <a:r>
              <a:rPr lang="en-US" sz="2000" b="1" dirty="0">
                <a:latin typeface="+mj-lt"/>
              </a:rPr>
              <a:t> delegates call to those methods? </a:t>
            </a:r>
          </a:p>
          <a:p>
            <a:pPr marL="342900" indent="-342900" algn="just">
              <a:buFont typeface="Wingdings" panose="05000000000000000000" pitchFamily="2" charset="2"/>
              <a:buChar char="q"/>
            </a:pPr>
            <a:r>
              <a:rPr lang="en-US" sz="2000" b="1" dirty="0">
                <a:latin typeface="+mj-lt"/>
              </a:rPr>
              <a:t> </a:t>
            </a:r>
            <a:r>
              <a:rPr lang="en-US" sz="2000" dirty="0">
                <a:latin typeface="+mj-lt"/>
              </a:rPr>
              <a:t>Adapter pattern</a:t>
            </a:r>
          </a:p>
          <a:p>
            <a:pPr marL="342900" indent="-342900" algn="just">
              <a:buFont typeface="Wingdings" panose="05000000000000000000" pitchFamily="2" charset="2"/>
              <a:buChar char="q"/>
            </a:pPr>
            <a:r>
              <a:rPr lang="en-US" sz="2000" dirty="0">
                <a:latin typeface="+mj-lt"/>
              </a:rPr>
              <a:t> Builder pattern</a:t>
            </a:r>
          </a:p>
          <a:p>
            <a:pPr marL="342900" indent="-342900" algn="just">
              <a:buFont typeface="Wingdings" panose="05000000000000000000" pitchFamily="2" charset="2"/>
              <a:buChar char="q"/>
            </a:pPr>
            <a:r>
              <a:rPr lang="en-US" sz="2000" dirty="0">
                <a:latin typeface="+mj-lt"/>
              </a:rPr>
              <a:t> Facade pattern</a:t>
            </a:r>
          </a:p>
          <a:p>
            <a:pPr marL="342900" indent="-342900" algn="just">
              <a:buFont typeface="Wingdings" panose="05000000000000000000" pitchFamily="2" charset="2"/>
              <a:buChar char="q"/>
            </a:pPr>
            <a:r>
              <a:rPr lang="en-US" sz="2000" dirty="0">
                <a:latin typeface="+mj-lt"/>
              </a:rPr>
              <a:t> Prototype pattern</a:t>
            </a:r>
          </a:p>
          <a:p>
            <a:pPr marL="342900" indent="-342900" algn="just">
              <a:buFont typeface="Wingdings" panose="05000000000000000000" pitchFamily="2" charset="2"/>
              <a:buChar char="q"/>
            </a:pPr>
            <a:endParaRPr lang="en-US" sz="2000" dirty="0">
              <a:latin typeface="+mj-lt"/>
            </a:endParaRPr>
          </a:p>
          <a:p>
            <a:pPr algn="just"/>
            <a:r>
              <a:rPr lang="en-US" sz="2000" b="1" dirty="0">
                <a:latin typeface="+mj-lt"/>
              </a:rPr>
              <a:t>4. Which design pattern suggests multiple classes through which request is passed and multiple but only relevant classes carry out operations on the request? </a:t>
            </a:r>
          </a:p>
          <a:p>
            <a:pPr algn="just"/>
            <a:endParaRPr lang="en-US" sz="2000" b="1" dirty="0">
              <a:latin typeface="+mj-lt"/>
            </a:endParaRPr>
          </a:p>
          <a:p>
            <a:pPr marL="342900" indent="-342900" algn="just">
              <a:buFont typeface="Wingdings" panose="05000000000000000000" pitchFamily="2" charset="2"/>
              <a:buChar char="q"/>
            </a:pPr>
            <a:r>
              <a:rPr lang="en-US" sz="2000" dirty="0">
                <a:latin typeface="+mj-lt"/>
              </a:rPr>
              <a:t> Singleton pattern</a:t>
            </a:r>
          </a:p>
          <a:p>
            <a:pPr marL="342900" indent="-342900" algn="just">
              <a:buFont typeface="Wingdings" panose="05000000000000000000" pitchFamily="2" charset="2"/>
              <a:buChar char="q"/>
            </a:pPr>
            <a:r>
              <a:rPr lang="en-US" sz="2000" dirty="0">
                <a:latin typeface="+mj-lt"/>
              </a:rPr>
              <a:t> Chain of responsibility pattern</a:t>
            </a:r>
          </a:p>
          <a:p>
            <a:pPr marL="342900" indent="-342900" algn="just">
              <a:buFont typeface="Wingdings" panose="05000000000000000000" pitchFamily="2" charset="2"/>
              <a:buChar char="q"/>
            </a:pPr>
            <a:r>
              <a:rPr lang="en-US" sz="2000" dirty="0">
                <a:latin typeface="+mj-lt"/>
              </a:rPr>
              <a:t> State pattern</a:t>
            </a:r>
          </a:p>
          <a:p>
            <a:pPr marL="342900" indent="-342900" algn="just">
              <a:buFont typeface="Wingdings" panose="05000000000000000000" pitchFamily="2" charset="2"/>
              <a:buChar char="q"/>
            </a:pPr>
            <a:r>
              <a:rPr lang="en-US" sz="2000" dirty="0">
                <a:latin typeface="+mj-lt"/>
              </a:rPr>
              <a:t> Bridge pattern</a:t>
            </a:r>
          </a:p>
          <a:p>
            <a:pPr algn="just"/>
            <a:endParaRPr lang="en-US" sz="2000" dirty="0">
              <a:latin typeface="+mj-lt"/>
            </a:endParaRPr>
          </a:p>
        </p:txBody>
      </p:sp>
    </p:spTree>
    <p:extLst>
      <p:ext uri="{BB962C8B-B14F-4D97-AF65-F5344CB8AC3E}">
        <p14:creationId xmlns:p14="http://schemas.microsoft.com/office/powerpoint/2010/main" val="2068686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47800" y="1213828"/>
            <a:ext cx="65532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UNIT-V: </a:t>
            </a:r>
            <a:r>
              <a:rPr lang="en-US" sz="2800" b="1" dirty="0"/>
              <a:t>Behavioral Design Patterns Part: II</a:t>
            </a:r>
            <a:r>
              <a:rPr lang="en-IN" sz="2800" b="1" dirty="0"/>
              <a:t> </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13877407"/>
              </p:ext>
            </p:extLst>
          </p:nvPr>
        </p:nvGraphicFramePr>
        <p:xfrm>
          <a:off x="1447800" y="1673150"/>
          <a:ext cx="9982200" cy="1949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28509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Glossary Questions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570756"/>
          </a:xfrm>
          <a:prstGeom prst="rect">
            <a:avLst/>
          </a:prstGeom>
          <a:solidFill>
            <a:schemeClr val="accent3">
              <a:lumMod val="40000"/>
              <a:lumOff val="60000"/>
            </a:schemeClr>
          </a:solidFill>
          <a:ln w="28575">
            <a:solidFill>
              <a:schemeClr val="tx1"/>
            </a:solidFill>
          </a:ln>
        </p:spPr>
        <p:txBody>
          <a:bodyPr wrap="square">
            <a:spAutoFit/>
          </a:bodyPr>
          <a:lstStyle/>
          <a:p>
            <a:pPr algn="ctr"/>
            <a:r>
              <a:rPr lang="en-US" sz="2400" b="1" u="sng" dirty="0">
                <a:latin typeface="+mj-lt"/>
              </a:rPr>
              <a:t>Top 10 design pattern interview questions </a:t>
            </a:r>
          </a:p>
          <a:p>
            <a:pPr algn="ctr"/>
            <a:endParaRPr lang="en-US" sz="2400" b="1" u="sng" dirty="0">
              <a:latin typeface="+mj-lt"/>
            </a:endParaRPr>
          </a:p>
          <a:p>
            <a:pPr marL="342900" indent="-342900">
              <a:buFont typeface="+mj-lt"/>
              <a:buAutoNum type="arabicPeriod"/>
            </a:pPr>
            <a:r>
              <a:rPr lang="en-US" sz="2800" dirty="0"/>
              <a:t>What are design patterns?</a:t>
            </a:r>
          </a:p>
          <a:p>
            <a:pPr marL="342900" indent="-342900">
              <a:buFont typeface="+mj-lt"/>
              <a:buAutoNum type="arabicPeriod"/>
            </a:pPr>
            <a:r>
              <a:rPr lang="en-US" sz="2800" dirty="0"/>
              <a:t>How are design patterns categorized?</a:t>
            </a:r>
          </a:p>
          <a:p>
            <a:pPr marL="342900" indent="-342900">
              <a:buFont typeface="+mj-lt"/>
              <a:buAutoNum type="arabicPeriod"/>
            </a:pPr>
            <a:r>
              <a:rPr lang="en-US" sz="2800" dirty="0"/>
              <a:t>Explain the benefits of design patterns in Java.</a:t>
            </a:r>
          </a:p>
          <a:p>
            <a:pPr marL="342900" indent="-342900">
              <a:buFont typeface="+mj-lt"/>
              <a:buAutoNum type="arabicPeriod"/>
            </a:pPr>
            <a:r>
              <a:rPr lang="en-US" sz="2800" dirty="0"/>
              <a:t>Describe the factory pattern.</a:t>
            </a:r>
          </a:p>
          <a:p>
            <a:pPr marL="342900" indent="-342900">
              <a:buFont typeface="+mj-lt"/>
              <a:buAutoNum type="arabicPeriod"/>
            </a:pPr>
            <a:r>
              <a:rPr lang="en-US" sz="2800" dirty="0"/>
              <a:t>Differentiate ordinary and abstract factory design patterns.</a:t>
            </a:r>
          </a:p>
          <a:p>
            <a:pPr marL="342900" indent="-342900">
              <a:buFont typeface="+mj-lt"/>
              <a:buAutoNum type="arabicPeriod"/>
            </a:pPr>
            <a:r>
              <a:rPr lang="en-US" sz="2800" dirty="0"/>
              <a:t> What do you think are the advantages of builder design patterns?</a:t>
            </a:r>
          </a:p>
          <a:p>
            <a:pPr marL="342900" indent="-342900">
              <a:buFont typeface="+mj-lt"/>
              <a:buAutoNum type="arabicPeriod"/>
            </a:pPr>
            <a:r>
              <a:rPr lang="en-US" sz="2800" dirty="0"/>
              <a:t>How is the bridge pattern different from the adapter pattern?</a:t>
            </a:r>
          </a:p>
          <a:p>
            <a:pPr marL="342900" indent="-342900">
              <a:buFont typeface="+mj-lt"/>
              <a:buAutoNum type="arabicPeriod"/>
            </a:pPr>
            <a:r>
              <a:rPr lang="en-US" sz="2800" dirty="0"/>
              <a:t>What is a command pattern?</a:t>
            </a:r>
          </a:p>
          <a:p>
            <a:pPr marL="342900" indent="-342900">
              <a:buFont typeface="+mj-lt"/>
              <a:buAutoNum type="arabicPeriod"/>
            </a:pPr>
            <a:r>
              <a:rPr lang="en-US" sz="2800" dirty="0"/>
              <a:t>Describe the singleton pattern along with its advantages and disadvantages.</a:t>
            </a:r>
          </a:p>
          <a:p>
            <a:pPr marL="342900" indent="-342900">
              <a:buFont typeface="+mj-lt"/>
              <a:buAutoNum type="arabicPeriod"/>
            </a:pPr>
            <a:r>
              <a:rPr lang="en-US" sz="2800" dirty="0"/>
              <a:t>What are anti patterns?</a:t>
            </a:r>
          </a:p>
          <a:p>
            <a:endParaRPr lang="en-US" sz="2800" dirty="0"/>
          </a:p>
        </p:txBody>
      </p:sp>
    </p:spTree>
    <p:extLst>
      <p:ext uri="{BB962C8B-B14F-4D97-AF65-F5344CB8AC3E}">
        <p14:creationId xmlns:p14="http://schemas.microsoft.com/office/powerpoint/2010/main" val="1506254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Expected Questions for University Exam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201424"/>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ctr">
              <a:buFont typeface="Arial" panose="020B0604020202020204" pitchFamily="34" charset="0"/>
              <a:buChar char="•"/>
            </a:pPr>
            <a:endParaRPr lang="en-US" sz="2400" b="1" u="sng" dirty="0">
              <a:latin typeface="+mj-lt"/>
            </a:endParaRPr>
          </a:p>
          <a:p>
            <a:pPr marL="457200" indent="-457200">
              <a:buFont typeface="Arial" panose="020B0604020202020204" pitchFamily="34" charset="0"/>
              <a:buChar char="•"/>
            </a:pPr>
            <a:r>
              <a:rPr lang="en-US" sz="2800" dirty="0"/>
              <a:t>What are design patterns?</a:t>
            </a:r>
          </a:p>
          <a:p>
            <a:pPr marL="457200" indent="-457200">
              <a:buFont typeface="Arial" panose="020B0604020202020204" pitchFamily="34" charset="0"/>
              <a:buChar char="•"/>
            </a:pPr>
            <a:r>
              <a:rPr lang="en-US" sz="2800" dirty="0"/>
              <a:t>How are design patterns categorized?</a:t>
            </a:r>
          </a:p>
          <a:p>
            <a:pPr marL="457200" indent="-457200">
              <a:buFont typeface="Arial" panose="020B0604020202020204" pitchFamily="34" charset="0"/>
              <a:buChar char="•"/>
            </a:pPr>
            <a:r>
              <a:rPr lang="en-US" sz="2800" dirty="0"/>
              <a:t>Explain the benefits of design patterns in Java.</a:t>
            </a:r>
          </a:p>
          <a:p>
            <a:pPr marL="457200" indent="-457200">
              <a:buFont typeface="Arial" panose="020B0604020202020204" pitchFamily="34" charset="0"/>
              <a:buChar char="•"/>
            </a:pPr>
            <a:r>
              <a:rPr lang="en-US" sz="2800" dirty="0"/>
              <a:t>Describe the factory pattern.</a:t>
            </a:r>
          </a:p>
          <a:p>
            <a:pPr marL="457200" indent="-457200">
              <a:buFont typeface="Arial" panose="020B0604020202020204" pitchFamily="34" charset="0"/>
              <a:buChar char="•"/>
            </a:pPr>
            <a:r>
              <a:rPr lang="en-US" sz="2800" dirty="0"/>
              <a:t>Differentiate ordinary and abstract factory design patterns.</a:t>
            </a:r>
          </a:p>
          <a:p>
            <a:pPr marL="457200" indent="-457200">
              <a:buFont typeface="Arial" panose="020B0604020202020204" pitchFamily="34" charset="0"/>
              <a:buChar char="•"/>
            </a:pPr>
            <a:r>
              <a:rPr lang="en-US" sz="2800" dirty="0"/>
              <a:t> What do you think are the advantages of builder design patterns?</a:t>
            </a:r>
          </a:p>
          <a:p>
            <a:pPr marL="457200" indent="-457200">
              <a:buFont typeface="Arial" panose="020B0604020202020204" pitchFamily="34" charset="0"/>
              <a:buChar char="•"/>
            </a:pPr>
            <a:r>
              <a:rPr lang="en-US" sz="2800" dirty="0"/>
              <a:t>How is the bridge pattern different from the adapter pattern?</a:t>
            </a:r>
          </a:p>
          <a:p>
            <a:pPr marL="457200" indent="-457200">
              <a:buFont typeface="Arial" panose="020B0604020202020204" pitchFamily="34" charset="0"/>
              <a:buChar char="•"/>
            </a:pPr>
            <a:r>
              <a:rPr lang="en-US" sz="2800" dirty="0"/>
              <a:t>What is a command pattern?</a:t>
            </a:r>
          </a:p>
          <a:p>
            <a:pPr marL="457200" indent="-457200">
              <a:buFont typeface="Arial" panose="020B0604020202020204" pitchFamily="34" charset="0"/>
              <a:buChar char="•"/>
            </a:pPr>
            <a:r>
              <a:rPr lang="en-US" sz="2800" dirty="0"/>
              <a:t>Describe the singleton pattern along with its advantages and disadvantages.</a:t>
            </a:r>
          </a:p>
          <a:p>
            <a:pPr marL="457200" indent="-457200">
              <a:buFont typeface="Arial" panose="020B0604020202020204" pitchFamily="34" charset="0"/>
              <a:buChar char="•"/>
            </a:pPr>
            <a:r>
              <a:rPr lang="en-US" sz="2800" dirty="0"/>
              <a:t>What are anti patterns?</a:t>
            </a:r>
          </a:p>
          <a:p>
            <a:endParaRPr lang="en-US" sz="2800" dirty="0"/>
          </a:p>
        </p:txBody>
      </p:sp>
    </p:spTree>
    <p:extLst>
      <p:ext uri="{BB962C8B-B14F-4D97-AF65-F5344CB8AC3E}">
        <p14:creationId xmlns:p14="http://schemas.microsoft.com/office/powerpoint/2010/main" val="35134861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8/22/2023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Recap  of Unit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64522" y="1024647"/>
            <a:ext cx="11927477" cy="4401205"/>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latin typeface="+mj-lt"/>
              </a:rPr>
              <a:t>Till Now we understand, </a:t>
            </a:r>
            <a:r>
              <a:rPr lang="en-US" sz="2400" dirty="0"/>
              <a:t>The idea of a pattern and the definition of terms and concepts,</a:t>
            </a:r>
            <a:endParaRPr lang="en-US" sz="2400" b="1" dirty="0">
              <a:latin typeface="+mj-lt"/>
            </a:endParaRPr>
          </a:p>
          <a:p>
            <a:r>
              <a:rPr lang="en-US" sz="2800" dirty="0"/>
              <a:t>The idea of design pattern in </a:t>
            </a:r>
            <a:r>
              <a:rPr lang="en-US" sz="2800" dirty="0">
                <a:solidFill>
                  <a:schemeClr val="accent6">
                    <a:lumMod val="75000"/>
                  </a:schemeClr>
                </a:solidFill>
              </a:rPr>
              <a:t>Smalltalk MVC</a:t>
            </a:r>
            <a:r>
              <a:rPr lang="en-US" sz="2800" dirty="0"/>
              <a:t>, what are the model ,view and controller defined by small talk, </a:t>
            </a:r>
            <a:r>
              <a:rPr lang="en-US" sz="2800" dirty="0">
                <a:solidFill>
                  <a:schemeClr val="accent6">
                    <a:lumMod val="75000"/>
                  </a:schemeClr>
                </a:solidFill>
              </a:rPr>
              <a:t>design pattern in The catalog</a:t>
            </a:r>
            <a:r>
              <a:rPr lang="en-US" sz="2800" dirty="0"/>
              <a:t>, we learn how to </a:t>
            </a:r>
            <a:r>
              <a:rPr lang="en-US" sz="2800" dirty="0">
                <a:solidFill>
                  <a:schemeClr val="accent6">
                    <a:lumMod val="75000"/>
                  </a:schemeClr>
                </a:solidFill>
              </a:rPr>
              <a:t>organized the catalog</a:t>
            </a:r>
            <a:r>
              <a:rPr lang="en-US" sz="2800" dirty="0"/>
              <a:t>, learn how to </a:t>
            </a:r>
            <a:r>
              <a:rPr lang="en-US" sz="2800" dirty="0">
                <a:solidFill>
                  <a:schemeClr val="accent6">
                    <a:lumMod val="75000"/>
                  </a:schemeClr>
                </a:solidFill>
              </a:rPr>
              <a:t>solve real world problems </a:t>
            </a:r>
            <a:r>
              <a:rPr lang="en-US" sz="2800" dirty="0"/>
              <a:t>with design patterns, what are the approaches and Patterns that help in real world problem , how to </a:t>
            </a:r>
            <a:r>
              <a:rPr lang="en-US" sz="2800" dirty="0">
                <a:solidFill>
                  <a:schemeClr val="accent6">
                    <a:lumMod val="75000"/>
                  </a:schemeClr>
                </a:solidFill>
              </a:rPr>
              <a:t>choose best pattern and what are uses of the patterns.</a:t>
            </a:r>
          </a:p>
          <a:p>
            <a:r>
              <a:rPr lang="en-US" sz="2800" dirty="0"/>
              <a:t>The Principle of Least knowledge</a:t>
            </a:r>
            <a:r>
              <a:rPr lang="en-US" sz="2800" u="sng" dirty="0"/>
              <a:t>,</a:t>
            </a:r>
            <a:r>
              <a:rPr lang="en-US" sz="2800" dirty="0"/>
              <a:t> also known as </a:t>
            </a:r>
            <a:r>
              <a:rPr lang="en-US" sz="2800" dirty="0">
                <a:solidFill>
                  <a:schemeClr val="accent6">
                    <a:lumMod val="75000"/>
                  </a:schemeClr>
                </a:solidFill>
              </a:rPr>
              <a:t>The law of Demeter</a:t>
            </a:r>
            <a:r>
              <a:rPr lang="en-US" sz="2800" dirty="0"/>
              <a:t>, or more precisely, the Law of Demeter for Functions/Methods (LoD-F) is a design principle which provides guidelines for designing a system with minimal dependencies.</a:t>
            </a:r>
          </a:p>
          <a:p>
            <a:endParaRPr lang="en-US" sz="2800" dirty="0"/>
          </a:p>
        </p:txBody>
      </p:sp>
    </p:spTree>
    <p:extLst>
      <p:ext uri="{BB962C8B-B14F-4D97-AF65-F5344CB8AC3E}">
        <p14:creationId xmlns:p14="http://schemas.microsoft.com/office/powerpoint/2010/main" val="2565206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E48EAA-3312-49B6-8BC7-6A606936FB97}" type="datetime1">
              <a:rPr lang="en-US" smtClean="0"/>
              <a:t>8/22/2023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Branch Wise Application</a:t>
            </a:r>
            <a:endParaRPr lang="en-IN" sz="3200" dirty="0"/>
          </a:p>
        </p:txBody>
      </p:sp>
      <p:graphicFrame>
        <p:nvGraphicFramePr>
          <p:cNvPr id="9" name="Table 8"/>
          <p:cNvGraphicFramePr>
            <a:graphicFrameLocks noGrp="1"/>
          </p:cNvGraphicFramePr>
          <p:nvPr>
            <p:extLst>
              <p:ext uri="{D42A27DB-BD31-4B8C-83A1-F6EECF244321}">
                <p14:modId xmlns:p14="http://schemas.microsoft.com/office/powerpoint/2010/main" val="2822357236"/>
              </p:ext>
            </p:extLst>
          </p:nvPr>
        </p:nvGraphicFramePr>
        <p:xfrm>
          <a:off x="1143000" y="1317623"/>
          <a:ext cx="10134600" cy="4703637"/>
        </p:xfrm>
        <a:graphic>
          <a:graphicData uri="http://schemas.openxmlformats.org/drawingml/2006/table">
            <a:tbl>
              <a:tblPr firstRow="1" bandRow="1">
                <a:tableStyleId>{5C22544A-7EE6-4342-B048-85BDC9FD1C3A}</a:tableStyleId>
              </a:tblPr>
              <a:tblGrid>
                <a:gridCol w="10134600">
                  <a:extLst>
                    <a:ext uri="{9D8B030D-6E8A-4147-A177-3AD203B41FA5}">
                      <a16:colId xmlns:a16="http://schemas.microsoft.com/office/drawing/2014/main" val="3381697907"/>
                    </a:ext>
                  </a:extLst>
                </a:gridCol>
              </a:tblGrid>
              <a:tr h="370840">
                <a:tc>
                  <a:txBody>
                    <a:bodyPr/>
                    <a:lstStyle/>
                    <a:p>
                      <a:r>
                        <a:rPr lang="en-US" sz="2400" b="0" dirty="0">
                          <a:solidFill>
                            <a:schemeClr val="accent4">
                              <a:lumMod val="50000"/>
                            </a:schemeClr>
                          </a:solidFill>
                        </a:rPr>
                        <a:t>1. Real time web analytics</a:t>
                      </a:r>
                    </a:p>
                  </a:txBody>
                  <a:tcPr/>
                </a:tc>
                <a:extLst>
                  <a:ext uri="{0D108BD9-81ED-4DB2-BD59-A6C34878D82A}">
                    <a16:rowId xmlns:a16="http://schemas.microsoft.com/office/drawing/2014/main" val="2041522289"/>
                  </a:ext>
                </a:extLst>
              </a:tr>
              <a:tr h="370840">
                <a:tc>
                  <a:txBody>
                    <a:bodyPr/>
                    <a:lstStyle/>
                    <a:p>
                      <a:pPr marL="0" indent="0">
                        <a:lnSpc>
                          <a:spcPct val="120000"/>
                        </a:lnSpc>
                        <a:buNone/>
                      </a:pPr>
                      <a:r>
                        <a:rPr lang="en-US" sz="2400" b="0" dirty="0">
                          <a:solidFill>
                            <a:schemeClr val="accent4">
                              <a:lumMod val="50000"/>
                            </a:schemeClr>
                          </a:solidFill>
                        </a:rPr>
                        <a:t>2. Digital Advertising</a:t>
                      </a:r>
                    </a:p>
                  </a:txBody>
                  <a:tcPr/>
                </a:tc>
                <a:extLst>
                  <a:ext uri="{0D108BD9-81ED-4DB2-BD59-A6C34878D82A}">
                    <a16:rowId xmlns:a16="http://schemas.microsoft.com/office/drawing/2014/main" val="4237819354"/>
                  </a:ext>
                </a:extLst>
              </a:tr>
              <a:tr h="370840">
                <a:tc>
                  <a:txBody>
                    <a:bodyPr/>
                    <a:lstStyle/>
                    <a:p>
                      <a:r>
                        <a:rPr lang="en-US" sz="2400" b="0" dirty="0">
                          <a:solidFill>
                            <a:schemeClr val="accent4">
                              <a:lumMod val="50000"/>
                            </a:schemeClr>
                          </a:solidFill>
                        </a:rPr>
                        <a:t>3. E-Commerce</a:t>
                      </a:r>
                    </a:p>
                  </a:txBody>
                  <a:tcPr/>
                </a:tc>
                <a:extLst>
                  <a:ext uri="{0D108BD9-81ED-4DB2-BD59-A6C34878D82A}">
                    <a16:rowId xmlns:a16="http://schemas.microsoft.com/office/drawing/2014/main" val="336423183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accent4">
                              <a:lumMod val="50000"/>
                            </a:schemeClr>
                          </a:solidFill>
                        </a:rPr>
                        <a:t>4. Publishing</a:t>
                      </a:r>
                    </a:p>
                  </a:txBody>
                  <a:tcPr/>
                </a:tc>
                <a:extLst>
                  <a:ext uri="{0D108BD9-81ED-4DB2-BD59-A6C34878D82A}">
                    <a16:rowId xmlns:a16="http://schemas.microsoft.com/office/drawing/2014/main" val="859735425"/>
                  </a:ext>
                </a:extLst>
              </a:tr>
              <a:tr h="370840">
                <a:tc>
                  <a:txBody>
                    <a:bodyPr/>
                    <a:lstStyle/>
                    <a:p>
                      <a:pPr marL="0" indent="0">
                        <a:lnSpc>
                          <a:spcPct val="120000"/>
                        </a:lnSpc>
                        <a:buNone/>
                      </a:pPr>
                      <a:r>
                        <a:rPr lang="en-US" sz="2400" b="0" dirty="0">
                          <a:solidFill>
                            <a:schemeClr val="accent4">
                              <a:lumMod val="50000"/>
                            </a:schemeClr>
                          </a:solidFill>
                        </a:rPr>
                        <a:t>5. Massively Multiplayer Online Games</a:t>
                      </a:r>
                    </a:p>
                  </a:txBody>
                  <a:tcPr/>
                </a:tc>
                <a:extLst>
                  <a:ext uri="{0D108BD9-81ED-4DB2-BD59-A6C34878D82A}">
                    <a16:rowId xmlns:a16="http://schemas.microsoft.com/office/drawing/2014/main" val="3838202114"/>
                  </a:ext>
                </a:extLst>
              </a:tr>
              <a:tr h="370840">
                <a:tc>
                  <a:txBody>
                    <a:bodyPr/>
                    <a:lstStyle/>
                    <a:p>
                      <a:r>
                        <a:rPr lang="en-US" sz="2400" b="0" dirty="0">
                          <a:solidFill>
                            <a:schemeClr val="accent4">
                              <a:lumMod val="50000"/>
                            </a:schemeClr>
                          </a:solidFill>
                        </a:rPr>
                        <a:t>6. Backend Services and Messaging</a:t>
                      </a:r>
                    </a:p>
                  </a:txBody>
                  <a:tcPr/>
                </a:tc>
                <a:extLst>
                  <a:ext uri="{0D108BD9-81ED-4DB2-BD59-A6C34878D82A}">
                    <a16:rowId xmlns:a16="http://schemas.microsoft.com/office/drawing/2014/main" val="2179510869"/>
                  </a:ext>
                </a:extLst>
              </a:tr>
              <a:tr h="370840">
                <a:tc>
                  <a:txBody>
                    <a:bodyPr/>
                    <a:lstStyle/>
                    <a:p>
                      <a:r>
                        <a:rPr lang="en-US" sz="2400" b="0" dirty="0">
                          <a:solidFill>
                            <a:schemeClr val="accent4">
                              <a:lumMod val="50000"/>
                            </a:schemeClr>
                          </a:solidFill>
                        </a:rPr>
                        <a:t>7. Project Management &amp; Collaboration</a:t>
                      </a:r>
                    </a:p>
                  </a:txBody>
                  <a:tcPr/>
                </a:tc>
                <a:extLst>
                  <a:ext uri="{0D108BD9-81ED-4DB2-BD59-A6C34878D82A}">
                    <a16:rowId xmlns:a16="http://schemas.microsoft.com/office/drawing/2014/main" val="4231919225"/>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accent4">
                              <a:lumMod val="50000"/>
                            </a:schemeClr>
                          </a:solidFill>
                        </a:rPr>
                        <a:t>8. Real time Monitoring Services</a:t>
                      </a:r>
                    </a:p>
                  </a:txBody>
                  <a:tcPr/>
                </a:tc>
                <a:extLst>
                  <a:ext uri="{0D108BD9-81ED-4DB2-BD59-A6C34878D82A}">
                    <a16:rowId xmlns:a16="http://schemas.microsoft.com/office/drawing/2014/main" val="2668177381"/>
                  </a:ext>
                </a:extLst>
              </a:tr>
              <a:tr h="370840">
                <a:tc>
                  <a:txBody>
                    <a:bodyPr/>
                    <a:lstStyle/>
                    <a:p>
                      <a:r>
                        <a:rPr lang="en-US" sz="2400" b="0" dirty="0">
                          <a:solidFill>
                            <a:schemeClr val="accent4">
                              <a:lumMod val="50000"/>
                            </a:schemeClr>
                          </a:solidFill>
                        </a:rPr>
                        <a:t>9.Live Charting and Graphing</a:t>
                      </a:r>
                    </a:p>
                  </a:txBody>
                  <a:tcPr/>
                </a:tc>
                <a:extLst>
                  <a:ext uri="{0D108BD9-81ED-4DB2-BD59-A6C34878D82A}">
                    <a16:rowId xmlns:a16="http://schemas.microsoft.com/office/drawing/2014/main" val="3851611393"/>
                  </a:ext>
                </a:extLst>
              </a:tr>
              <a:tr h="370840">
                <a:tc>
                  <a:txBody>
                    <a:bodyPr/>
                    <a:lstStyle/>
                    <a:p>
                      <a:pPr marL="0" indent="0">
                        <a:lnSpc>
                          <a:spcPct val="120000"/>
                        </a:lnSpc>
                        <a:buNone/>
                      </a:pPr>
                      <a:r>
                        <a:rPr lang="en-US" sz="2400" b="0" dirty="0">
                          <a:solidFill>
                            <a:schemeClr val="accent4">
                              <a:lumMod val="50000"/>
                            </a:schemeClr>
                          </a:solidFill>
                        </a:rPr>
                        <a:t>10. Group and Private Chat</a:t>
                      </a:r>
                    </a:p>
                  </a:txBody>
                  <a:tcPr/>
                </a:tc>
                <a:extLst>
                  <a:ext uri="{0D108BD9-81ED-4DB2-BD59-A6C34878D82A}">
                    <a16:rowId xmlns:a16="http://schemas.microsoft.com/office/drawing/2014/main" val="3340821400"/>
                  </a:ext>
                </a:extLst>
              </a:tr>
            </a:tbl>
          </a:graphicData>
        </a:graphic>
      </p:graphicFrame>
    </p:spTree>
    <p:extLst>
      <p:ext uri="{BB962C8B-B14F-4D97-AF65-F5344CB8AC3E}">
        <p14:creationId xmlns:p14="http://schemas.microsoft.com/office/powerpoint/2010/main" val="2579124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41925</TotalTime>
  <Words>5681</Words>
  <Application>Microsoft Office PowerPoint</Application>
  <PresentationFormat>Widescreen</PresentationFormat>
  <Paragraphs>923</Paragraphs>
  <Slides>82</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Calibri</vt:lpstr>
      <vt:lpstr>inter-bold</vt:lpstr>
      <vt:lpstr>inter-regular</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MADNEETA SINGH</cp:lastModifiedBy>
  <cp:revision>1099</cp:revision>
  <dcterms:created xsi:type="dcterms:W3CDTF">2006-08-16T00:00:00Z</dcterms:created>
  <dcterms:modified xsi:type="dcterms:W3CDTF">2023-08-25T07:55:23Z</dcterms:modified>
</cp:coreProperties>
</file>