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984" r:id="rId27"/>
    <p:sldId id="985" r:id="rId28"/>
    <p:sldId id="986" r:id="rId29"/>
    <p:sldId id="987" r:id="rId30"/>
    <p:sldId id="988" r:id="rId31"/>
    <p:sldId id="989" r:id="rId32"/>
    <p:sldId id="990" r:id="rId33"/>
    <p:sldId id="992" r:id="rId34"/>
    <p:sldId id="993" r:id="rId35"/>
    <p:sldId id="994" r:id="rId36"/>
    <p:sldId id="991" r:id="rId37"/>
    <p:sldId id="995" r:id="rId38"/>
    <p:sldId id="996" r:id="rId39"/>
    <p:sldId id="997" r:id="rId40"/>
    <p:sldId id="998" r:id="rId41"/>
    <p:sldId id="999" r:id="rId42"/>
    <p:sldId id="1000" r:id="rId43"/>
    <p:sldId id="1001" r:id="rId44"/>
    <p:sldId id="1003" r:id="rId45"/>
    <p:sldId id="1002" r:id="rId46"/>
    <p:sldId id="1004" r:id="rId47"/>
    <p:sldId id="1005" r:id="rId48"/>
    <p:sldId id="1006" r:id="rId49"/>
    <p:sldId id="1007" r:id="rId50"/>
    <p:sldId id="1008" r:id="rId51"/>
    <p:sldId id="1009" r:id="rId52"/>
    <p:sldId id="1010" r:id="rId53"/>
    <p:sldId id="1011" r:id="rId54"/>
    <p:sldId id="1012" r:id="rId55"/>
    <p:sldId id="1013" r:id="rId56"/>
    <p:sldId id="1014" r:id="rId57"/>
    <p:sldId id="1015" r:id="rId58"/>
    <p:sldId id="1019" r:id="rId59"/>
    <p:sldId id="1020" r:id="rId60"/>
    <p:sldId id="1016" r:id="rId61"/>
    <p:sldId id="1017" r:id="rId62"/>
    <p:sldId id="1021" r:id="rId63"/>
    <p:sldId id="1022" r:id="rId64"/>
    <p:sldId id="1023" r:id="rId65"/>
    <p:sldId id="1024" r:id="rId66"/>
    <p:sldId id="1025" r:id="rId67"/>
    <p:sldId id="1026" r:id="rId68"/>
    <p:sldId id="1027" r:id="rId69"/>
    <p:sldId id="1028" r:id="rId70"/>
    <p:sldId id="1031" r:id="rId71"/>
    <p:sldId id="1036" r:id="rId72"/>
    <p:sldId id="1037" r:id="rId73"/>
    <p:sldId id="1039" r:id="rId74"/>
    <p:sldId id="1040" r:id="rId75"/>
    <p:sldId id="1041" r:id="rId76"/>
    <p:sldId id="1042" r:id="rId77"/>
    <p:sldId id="1043" r:id="rId78"/>
    <p:sldId id="1044" r:id="rId79"/>
    <p:sldId id="1045" r:id="rId80"/>
    <p:sldId id="1046" r:id="rId81"/>
    <p:sldId id="1047" r:id="rId82"/>
    <p:sldId id="1048" r:id="rId83"/>
    <p:sldId id="1049" r:id="rId84"/>
    <p:sldId id="1050" r:id="rId85"/>
    <p:sldId id="1051" r:id="rId86"/>
    <p:sldId id="1052" r:id="rId87"/>
    <p:sldId id="1053" r:id="rId88"/>
    <p:sldId id="1054" r:id="rId89"/>
    <p:sldId id="1059" r:id="rId90"/>
    <p:sldId id="1055" r:id="rId91"/>
    <p:sldId id="1056" r:id="rId92"/>
    <p:sldId id="1060" r:id="rId93"/>
    <p:sldId id="1061" r:id="rId94"/>
    <p:sldId id="1057" r:id="rId95"/>
    <p:sldId id="1058" r:id="rId96"/>
    <p:sldId id="1062" r:id="rId97"/>
    <p:sldId id="1063" r:id="rId98"/>
    <p:sldId id="1064" r:id="rId99"/>
    <p:sldId id="1065" r:id="rId100"/>
    <p:sldId id="1066" r:id="rId101"/>
    <p:sldId id="1067" r:id="rId102"/>
    <p:sldId id="1068" r:id="rId103"/>
    <p:sldId id="1069" r:id="rId104"/>
    <p:sldId id="1070"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96" autoAdjust="0"/>
  </p:normalViewPr>
  <p:slideViewPr>
    <p:cSldViewPr>
      <p:cViewPr varScale="1">
        <p:scale>
          <a:sx n="82" d="100"/>
          <a:sy n="82" d="100"/>
        </p:scale>
        <p:origin x="72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Describing Design Patterns, Design Patterns in Smalltalk MVC, The Catalogue of Design Patterns, Organizing The Cato log, How Design Patterns solve, Design Problems, How to Select a Design pattern, How to Use a Design Pattern. Principle of least knowledge.</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b="0" i="0" dirty="0"/>
            <a:t>Create a catalogue entry for a simple design pattern whose purpose and application is understood.</a:t>
          </a:r>
          <a:endParaRPr lang="en-IN" sz="28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100063">
        <dgm:presLayoutVars>
          <dgm:chMax val="0"/>
          <dgm:bulletEnabled val="1"/>
        </dgm:presLayoutVars>
      </dgm:prSet>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Construct a design consisting of collection of modules.</a:t>
          </a:r>
          <a:endParaRPr lang="en-IN"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a:t>CO3 : Distinguish between different categories of design patterns.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US" b="1" dirty="0"/>
            <a:t>CO4 : Ability to common design pattern for incremental development.</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2500" b="1" dirty="0"/>
            <a:t>CO5 : Identify appropriate design pattern for a given problem and design the software using pattern oriented architecture.</a:t>
          </a:r>
          <a:endParaRPr lang="en-IN" sz="25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b="0" dirty="0"/>
            <a:t>A Case Study: Designing a Document Editor </a:t>
          </a:r>
        </a:p>
        <a:p>
          <a:r>
            <a:rPr lang="en-US" sz="2700" b="0" dirty="0"/>
            <a:t>Creational Patterns: Abstract Factory, Builder , Factory Method, Prototype , Singleton Pattern, </a:t>
          </a: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800" b="0" baseline="0" dirty="0"/>
            <a:t>Structural Pattern Part-I, Adapter, Bridge, Composite.</a:t>
          </a:r>
        </a:p>
        <a:p>
          <a:r>
            <a:rPr lang="en-US" sz="2800" b="0" baseline="0" dirty="0"/>
            <a:t>Structural Pattern Part-II, Decorator, Facade, Flyweight, Proxy.</a:t>
          </a:r>
          <a:endParaRPr lang="en-IN" sz="2800" b="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305" custLinFactNeighborY="12382">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3000" b="0" dirty="0"/>
            <a:t>Behavioral Patterns Part: I, Chain of Responsibility, Command, Interpreter, Iterator Pattern.</a:t>
          </a:r>
        </a:p>
        <a:p>
          <a:r>
            <a:rPr lang="en-US" sz="3000" b="0" dirty="0"/>
            <a:t>Behavioral Patterns Part: II, Mediator, Memento, Observer, Patterns.</a:t>
          </a:r>
          <a:endParaRPr lang="en-IN" sz="30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800" dirty="0"/>
            <a:t>Behavioral Patterns Part: III, State, Strategy, Template Method, Visitor, What to Expect from Design Patterns.</a:t>
          </a:r>
          <a:endParaRPr lang="en-IN" sz="2800" dirty="0"/>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a:t>
          </a:r>
          <a:r>
            <a:rPr lang="en-US" sz="2400" b="0" i="0" dirty="0"/>
            <a:t>shows relationships and interactions between classes or objects.</a:t>
          </a:r>
          <a:r>
            <a:rPr lang="en-US" sz="2800" dirty="0"/>
            <a:t>.</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to </a:t>
          </a:r>
          <a:r>
            <a:rPr lang="en-US" sz="2400" b="0" i="0" dirty="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Select a specific design pattern for the solution of a given design problem.</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164329"/>
          <a:ext cx="10020299" cy="239557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Describing Design Patterns, Design Patterns in Smalltalk MVC, The Catalogue of Design Patterns, Organizing The Cato log, How Design Patterns solve, Design Problems, How to Select a Design pattern, How to Use a Design Pattern. Principle of least knowledge.</a:t>
          </a:r>
        </a:p>
        <a:p>
          <a:pPr marL="0" lvl="0" indent="0" algn="l" defTabSz="1200150">
            <a:lnSpc>
              <a:spcPct val="90000"/>
            </a:lnSpc>
            <a:spcBef>
              <a:spcPct val="0"/>
            </a:spcBef>
            <a:spcAft>
              <a:spcPct val="35000"/>
            </a:spcAft>
            <a:buNone/>
          </a:pPr>
          <a:endParaRPr lang="en-IN" sz="2000" kern="1200" dirty="0"/>
        </a:p>
      </dsp:txBody>
      <dsp:txXfrm>
        <a:off x="116942" y="281271"/>
        <a:ext cx="9786415" cy="21616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59"/>
          <a:ext cx="10165080" cy="11844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Create a catalogue entry for a simple design pattern whose purpose and application is understood.</a:t>
          </a:r>
          <a:endParaRPr lang="en-IN" sz="2800" kern="1200" dirty="0"/>
        </a:p>
      </dsp:txBody>
      <dsp:txXfrm>
        <a:off x="57821" y="58080"/>
        <a:ext cx="10049438" cy="10688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9601200" cy="671580"/>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CO1 : Construct a design consisting of collection of modules.</a:t>
          </a:r>
          <a:endParaRPr lang="en-IN" sz="2800" kern="1200" dirty="0">
            <a:solidFill>
              <a:schemeClr val="tx1"/>
            </a:solidFill>
          </a:endParaRPr>
        </a:p>
      </dsp:txBody>
      <dsp:txXfrm>
        <a:off x="32784" y="32919"/>
        <a:ext cx="95356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4120"/>
          <a:ext cx="9601200" cy="62361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0442" y="54562"/>
        <a:ext cx="9540316" cy="5627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3995"/>
          <a:ext cx="9601200" cy="62361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kern="1200" dirty="0"/>
            <a:t>CO3 : Distinguish between different categories of design patterns.</a:t>
          </a:r>
          <a:endParaRPr lang="en-IN" sz="2600" kern="1200" dirty="0"/>
        </a:p>
      </dsp:txBody>
      <dsp:txXfrm>
        <a:off x="30442" y="54437"/>
        <a:ext cx="9540316" cy="5627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36113"/>
          <a:ext cx="9601201" cy="5996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CO4 : Ability to common design pattern for incremental development.</a:t>
          </a:r>
          <a:endParaRPr lang="en-IN" sz="2500" kern="1200" dirty="0"/>
        </a:p>
      </dsp:txBody>
      <dsp:txXfrm>
        <a:off x="29271" y="65384"/>
        <a:ext cx="9542659" cy="5410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CO5 : Identify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9982200" cy="16731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dirty="0"/>
            <a:t>A Case Study: Designing a Document Editor </a:t>
          </a:r>
        </a:p>
        <a:p>
          <a:pPr marL="0" lvl="0" indent="0" algn="l" defTabSz="1200150">
            <a:lnSpc>
              <a:spcPct val="90000"/>
            </a:lnSpc>
            <a:spcBef>
              <a:spcPct val="0"/>
            </a:spcBef>
            <a:spcAft>
              <a:spcPct val="35000"/>
            </a:spcAft>
            <a:buNone/>
          </a:pPr>
          <a:r>
            <a:rPr lang="en-US" sz="2700" b="0" kern="1200" dirty="0"/>
            <a:t>Creational Patterns: Abstract Factory, Builder , Factory Method, Prototype , Singleton Pattern, </a:t>
          </a:r>
        </a:p>
      </dsp:txBody>
      <dsp:txXfrm>
        <a:off x="81674" y="81674"/>
        <a:ext cx="9818852" cy="150975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488431"/>
          <a:ext cx="9982200" cy="12928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baseline="0" dirty="0"/>
            <a:t>Structural Pattern Part-I, Adapter, Bridge, Composite.</a:t>
          </a:r>
        </a:p>
        <a:p>
          <a:pPr marL="0" lvl="0" indent="0" algn="l" defTabSz="1244600">
            <a:lnSpc>
              <a:spcPct val="90000"/>
            </a:lnSpc>
            <a:spcBef>
              <a:spcPct val="0"/>
            </a:spcBef>
            <a:spcAft>
              <a:spcPct val="35000"/>
            </a:spcAft>
            <a:buNone/>
          </a:pPr>
          <a:r>
            <a:rPr lang="en-US" sz="2800" b="0" kern="1200" baseline="0" dirty="0"/>
            <a:t>Structural Pattern Part-II, Decorator, Facade, Flyweight, Proxy.</a:t>
          </a:r>
          <a:endParaRPr lang="en-IN" sz="2800" b="0" kern="1200" dirty="0"/>
        </a:p>
      </dsp:txBody>
      <dsp:txXfrm>
        <a:off x="63112" y="551543"/>
        <a:ext cx="9855976" cy="116662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10287000" cy="21319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kern="1200" dirty="0"/>
            <a:t>Behavioral Patterns Part: I, Chain of Responsibility, Command, Interpreter, Iterator Pattern.</a:t>
          </a:r>
        </a:p>
        <a:p>
          <a:pPr marL="0" lvl="0" indent="0" algn="l" defTabSz="1333500">
            <a:lnSpc>
              <a:spcPct val="90000"/>
            </a:lnSpc>
            <a:spcBef>
              <a:spcPct val="0"/>
            </a:spcBef>
            <a:spcAft>
              <a:spcPct val="35000"/>
            </a:spcAft>
            <a:buNone/>
          </a:pPr>
          <a:r>
            <a:rPr lang="en-US" sz="3000" b="0" kern="1200" dirty="0"/>
            <a:t>Behavioral Patterns Part: II, Mediator, Memento, Observer, Patterns.</a:t>
          </a:r>
          <a:endParaRPr lang="en-IN" sz="3000" b="0" kern="1200" dirty="0"/>
        </a:p>
      </dsp:txBody>
      <dsp:txXfrm>
        <a:off x="104074" y="104074"/>
        <a:ext cx="10078852" cy="1923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631126"/>
          <a:ext cx="99822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Behavioral Patterns Part: III, State, Strategy, Template Method, Visitor, What to Expect from Design Patterns.</a:t>
          </a:r>
          <a:endParaRPr lang="en-IN" sz="2800" kern="1200" dirty="0"/>
        </a:p>
      </dsp:txBody>
      <dsp:txXfrm>
        <a:off x="59399" y="690525"/>
        <a:ext cx="98634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a:t>
          </a:r>
          <a:r>
            <a:rPr lang="en-US" sz="2400" b="0" i="0" kern="1200" dirty="0"/>
            <a:t>shows relationships and interactions between classes or objects.</a:t>
          </a:r>
          <a:r>
            <a:rPr lang="en-US" sz="2800" kern="1200" dirty="0"/>
            <a:t>.</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to </a:t>
          </a:r>
          <a:r>
            <a:rPr lang="en-US" sz="2400" b="0" i="0" kern="1200" dirty="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Select a specific design pattern for the solution of a given design problem.</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extLst>
      <p:ext uri="{BB962C8B-B14F-4D97-AF65-F5344CB8AC3E}">
        <p14:creationId xmlns:p14="http://schemas.microsoft.com/office/powerpoint/2010/main" val="323273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AD70C9-1DB2-42BC-A1E5-008AFA0103AC}"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BE992-3CD4-4610-BDA5-333C0F5EF749}"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84D4A-38C6-4438-B68A-30EA51A004A9}"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E0AD0C-B806-4F79-9B21-906728A6555E}"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B665E-EE12-4ABF-8D67-AC048CC7264B}"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2218C-ACEE-4839-8D82-DEE197D50BE0}"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1C3133-4872-42DA-B1CE-D8AAB1C51761}" type="datetime1">
              <a:rPr lang="en-US" smtClean="0"/>
              <a:t>11/8/2023</a:t>
            </a:fld>
            <a:endParaRPr lang="en-US"/>
          </a:p>
        </p:txBody>
      </p:sp>
      <p:sp>
        <p:nvSpPr>
          <p:cNvPr id="8" name="Footer Placeholder 7"/>
          <p:cNvSpPr>
            <a:spLocks noGrp="1"/>
          </p:cNvSpPr>
          <p:nvPr>
            <p:ph type="ftr" sz="quarter" idx="11"/>
          </p:nvPr>
        </p:nvSpPr>
        <p:spPr/>
        <p:txBody>
          <a:bodyPr/>
          <a:lstStyle/>
          <a:p>
            <a:r>
              <a:rPr lang="en-US" dirty="0"/>
              <a:t>Ibrar Ahmed       Web Technology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A0B33B-461E-4877-A3F3-9D9687790942}" type="datetime1">
              <a:rPr lang="en-US" smtClean="0"/>
              <a:t>11/8/2023</a:t>
            </a:fld>
            <a:endParaRPr lang="en-US"/>
          </a:p>
        </p:txBody>
      </p:sp>
      <p:sp>
        <p:nvSpPr>
          <p:cNvPr id="4" name="Footer Placeholder 3"/>
          <p:cNvSpPr>
            <a:spLocks noGrp="1"/>
          </p:cNvSpPr>
          <p:nvPr>
            <p:ph type="ftr" sz="quarter" idx="11"/>
          </p:nvPr>
        </p:nvSpPr>
        <p:spPr/>
        <p:txBody>
          <a:bodyPr/>
          <a:lstStyle/>
          <a:p>
            <a:r>
              <a:rPr lang="en-US" dirty="0"/>
              <a:t>Ibrar Ahmed       Web Technology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E03B7-EFB4-46D6-A08B-EC0AF7FBF82A}" type="datetime1">
              <a:rPr lang="en-US" smtClean="0"/>
              <a:t>11/8/2023</a:t>
            </a:fld>
            <a:endParaRPr lang="en-US"/>
          </a:p>
        </p:txBody>
      </p:sp>
      <p:sp>
        <p:nvSpPr>
          <p:cNvPr id="3" name="Footer Placeholder 2"/>
          <p:cNvSpPr>
            <a:spLocks noGrp="1"/>
          </p:cNvSpPr>
          <p:nvPr>
            <p:ph type="ftr" sz="quarter" idx="11"/>
          </p:nvPr>
        </p:nvSpPr>
        <p:spPr/>
        <p:txBody>
          <a:bodyPr/>
          <a:lstStyle/>
          <a:p>
            <a:r>
              <a:rPr lang="en-US" dirty="0"/>
              <a:t>Ibrar Ahmed       Web Technology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2ECBC-58AA-412F-A8B0-550B95CB5713}"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88589-834A-4EBB-B988-750F98A574A4}"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150-66E3-46CA-8AD8-205FBAF58F0F}" type="datetime1">
              <a:rPr lang="en-US" smtClean="0"/>
              <a:t>11/8/2023</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Ibrar Ahmed       Web Technology           Unit 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Design Pattern</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Ibrar Ahmed </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10D60B72-C70D-4406-A408-01B4CA184425}" type="datetime1">
              <a:rPr lang="en-US" smtClean="0"/>
              <a:t>11/8/2023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IV</a:t>
            </a:r>
          </a:p>
          <a:p>
            <a:pPr algn="ctr">
              <a:spcBef>
                <a:spcPct val="20000"/>
              </a:spcBef>
              <a:defRPr/>
            </a:pPr>
            <a:endParaRPr lang="en-US" sz="2500" dirty="0">
              <a:solidFill>
                <a:schemeClr val="tx1"/>
              </a:solidFill>
            </a:endParaRPr>
          </a:p>
        </p:txBody>
      </p:sp>
      <p:sp>
        <p:nvSpPr>
          <p:cNvPr id="13" name="Footer Placeholder 12"/>
          <p:cNvSpPr>
            <a:spLocks noGrp="1"/>
          </p:cNvSpPr>
          <p:nvPr>
            <p:ph type="ftr" sz="quarter" idx="11"/>
          </p:nvPr>
        </p:nvSpPr>
        <p:spPr>
          <a:xfrm>
            <a:off x="4876800" y="6390291"/>
            <a:ext cx="6324600" cy="365125"/>
          </a:xfrm>
        </p:spPr>
        <p:txBody>
          <a:bodyPr/>
          <a:lstStyle/>
          <a:p>
            <a:r>
              <a:rPr lang="en-US" dirty="0"/>
              <a:t>Ibrar Ahmed                                            Design Pattern                                    </a:t>
            </a:r>
            <a:r>
              <a:rPr lang="en-US"/>
              <a:t>Unit IV</a:t>
            </a:r>
            <a:endParaRPr lang="en-US" dirty="0"/>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a:t>
            </a:r>
            <a:r>
              <a:rPr lang="en-US" sz="2300" dirty="0">
                <a:solidFill>
                  <a:schemeClr val="tx1"/>
                </a:solidFill>
              </a:rPr>
              <a:t>Introduction to Design Pattern  </a:t>
            </a:r>
            <a:endParaRPr lang="en-US" sz="23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615880007"/>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51887353"/>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2698212155"/>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341724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069488"/>
            <a:ext cx="11353800" cy="4062651"/>
          </a:xfrm>
          <a:prstGeom prst="rect">
            <a:avLst/>
          </a:prstGeom>
          <a:solidFill>
            <a:schemeClr val="accent3">
              <a:lumMod val="40000"/>
              <a:lumOff val="60000"/>
            </a:schemeClr>
          </a:solidFill>
          <a:ln w="28575">
            <a:solidFill>
              <a:schemeClr val="tx1"/>
            </a:solidFill>
          </a:ln>
        </p:spPr>
        <p:txBody>
          <a:bodyPr wrap="square">
            <a:spAutoFit/>
          </a:bodyPr>
          <a:lstStyle/>
          <a:p>
            <a:r>
              <a:rPr lang="en-US" sz="2000" b="1" dirty="0"/>
              <a:t>1. </a:t>
            </a:r>
            <a:r>
              <a:rPr lang="en-US" sz="2300" b="1" dirty="0"/>
              <a:t>Design patterns can be classified in _______ categories.</a:t>
            </a:r>
          </a:p>
          <a:p>
            <a:pPr marL="285750" indent="-285750">
              <a:buFont typeface="Wingdings" panose="05000000000000000000" pitchFamily="2" charset="2"/>
              <a:buChar char="q"/>
            </a:pPr>
            <a:r>
              <a:rPr lang="en-US" dirty="0"/>
              <a:t> 1</a:t>
            </a:r>
          </a:p>
          <a:p>
            <a:pPr marL="285750" indent="-285750">
              <a:buFont typeface="Wingdings" panose="05000000000000000000" pitchFamily="2" charset="2"/>
              <a:buChar char="q"/>
            </a:pPr>
            <a:r>
              <a:rPr lang="en-US" dirty="0"/>
              <a:t> 2</a:t>
            </a:r>
          </a:p>
          <a:p>
            <a:pPr marL="285750" indent="-285750">
              <a:buFont typeface="Wingdings" panose="05000000000000000000" pitchFamily="2" charset="2"/>
              <a:buChar char="q"/>
            </a:pPr>
            <a:r>
              <a:rPr lang="en-US" dirty="0"/>
              <a:t> 3</a:t>
            </a:r>
          </a:p>
          <a:p>
            <a:pPr marL="285750" indent="-285750">
              <a:buFont typeface="Wingdings" panose="05000000000000000000" pitchFamily="2" charset="2"/>
              <a:buChar char="q"/>
            </a:pPr>
            <a:r>
              <a:rPr lang="en-US" dirty="0"/>
              <a:t> 4</a:t>
            </a:r>
          </a:p>
          <a:p>
            <a:pPr algn="just"/>
            <a:endParaRPr lang="en-US" sz="2000" dirty="0">
              <a:latin typeface="+mj-lt"/>
            </a:endParaRPr>
          </a:p>
          <a:p>
            <a:pPr algn="just"/>
            <a:r>
              <a:rPr lang="en-US" sz="2300" b="1" dirty="0">
                <a:latin typeface="+mj-lt"/>
              </a:rPr>
              <a:t>2. Which design patterns are specifically concerned with communication between objects?</a:t>
            </a:r>
          </a:p>
          <a:p>
            <a:pPr algn="just"/>
            <a:endParaRPr lang="en-US" sz="2000" dirty="0">
              <a:latin typeface="+mj-lt"/>
            </a:endParaRPr>
          </a:p>
          <a:p>
            <a:pPr marL="342900" indent="-342900" algn="just">
              <a:buFont typeface="Wingdings" panose="05000000000000000000" pitchFamily="2" charset="2"/>
              <a:buChar char="q"/>
            </a:pPr>
            <a:r>
              <a:rPr lang="en-US" sz="2000" dirty="0">
                <a:latin typeface="+mj-lt"/>
              </a:rPr>
              <a:t>Creational Patterns</a:t>
            </a:r>
          </a:p>
          <a:p>
            <a:pPr marL="342900" indent="-342900" algn="just">
              <a:buFont typeface="Wingdings" panose="05000000000000000000" pitchFamily="2" charset="2"/>
              <a:buChar char="q"/>
            </a:pPr>
            <a:r>
              <a:rPr lang="en-US" sz="2000" dirty="0">
                <a:latin typeface="+mj-lt"/>
              </a:rPr>
              <a:t>Structural Patterns</a:t>
            </a:r>
          </a:p>
          <a:p>
            <a:pPr marL="342900" indent="-342900" algn="just">
              <a:buFont typeface="Wingdings" panose="05000000000000000000" pitchFamily="2" charset="2"/>
              <a:buChar char="q"/>
            </a:pPr>
            <a:r>
              <a:rPr lang="en-US" sz="2000" dirty="0">
                <a:latin typeface="+mj-lt"/>
              </a:rPr>
              <a:t>Behavioral Patterns</a:t>
            </a:r>
          </a:p>
          <a:p>
            <a:pPr marL="342900" indent="-342900" algn="just">
              <a:buFont typeface="Wingdings" panose="05000000000000000000" pitchFamily="2" charset="2"/>
              <a:buChar char="q"/>
            </a:pPr>
            <a:r>
              <a:rPr lang="en-US" sz="2000" dirty="0">
                <a:latin typeface="+mj-lt"/>
              </a:rPr>
              <a:t>J2EE Patterns</a:t>
            </a:r>
          </a:p>
          <a:p>
            <a:pPr algn="just"/>
            <a:endParaRPr lang="en-US" sz="2000" dirty="0">
              <a:latin typeface="+mj-lt"/>
            </a:endParaRPr>
          </a:p>
        </p:txBody>
      </p:sp>
    </p:spTree>
    <p:extLst>
      <p:ext uri="{BB962C8B-B14F-4D97-AF65-F5344CB8AC3E}">
        <p14:creationId xmlns:p14="http://schemas.microsoft.com/office/powerpoint/2010/main" val="3461801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708981"/>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 Which design pattern provides a single class which provides simplified methods required by client and  </a:t>
            </a:r>
            <a:br>
              <a:rPr lang="en-US" sz="2000" b="1" dirty="0">
                <a:latin typeface="+mj-lt"/>
              </a:rPr>
            </a:br>
            <a:r>
              <a:rPr lang="en-US" sz="2000" b="1" dirty="0">
                <a:latin typeface="+mj-lt"/>
              </a:rPr>
              <a:t> delegates call to those methods? </a:t>
            </a:r>
          </a:p>
          <a:p>
            <a:pPr marL="342900" indent="-342900" algn="just">
              <a:buFont typeface="Wingdings" panose="05000000000000000000" pitchFamily="2" charset="2"/>
              <a:buChar char="q"/>
            </a:pPr>
            <a:r>
              <a:rPr lang="en-US" sz="2000" b="1" dirty="0">
                <a:latin typeface="+mj-lt"/>
              </a:rPr>
              <a:t> </a:t>
            </a:r>
            <a:r>
              <a:rPr lang="en-US" sz="2000" dirty="0">
                <a:latin typeface="+mj-lt"/>
              </a:rPr>
              <a:t>Adapter pattern</a:t>
            </a:r>
          </a:p>
          <a:p>
            <a:pPr marL="342900" indent="-342900" algn="just">
              <a:buFont typeface="Wingdings" panose="05000000000000000000" pitchFamily="2" charset="2"/>
              <a:buChar char="q"/>
            </a:pPr>
            <a:r>
              <a:rPr lang="en-US" sz="2000" dirty="0">
                <a:latin typeface="+mj-lt"/>
              </a:rPr>
              <a:t> Builder pattern</a:t>
            </a:r>
          </a:p>
          <a:p>
            <a:pPr marL="342900" indent="-342900" algn="just">
              <a:buFont typeface="Wingdings" panose="05000000000000000000" pitchFamily="2" charset="2"/>
              <a:buChar char="q"/>
            </a:pPr>
            <a:r>
              <a:rPr lang="en-US" sz="2000" dirty="0">
                <a:latin typeface="+mj-lt"/>
              </a:rPr>
              <a:t> Facade pattern</a:t>
            </a:r>
          </a:p>
          <a:p>
            <a:pPr marL="342900" indent="-342900" algn="just">
              <a:buFont typeface="Wingdings" panose="05000000000000000000" pitchFamily="2" charset="2"/>
              <a:buChar char="q"/>
            </a:pPr>
            <a:r>
              <a:rPr lang="en-US" sz="2000" dirty="0">
                <a:latin typeface="+mj-lt"/>
              </a:rPr>
              <a:t> Prototype pattern</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Which design pattern suggests multiple classes through which request is passed and multiple but only relevant classes carry out operations on the request? </a:t>
            </a:r>
          </a:p>
          <a:p>
            <a:pPr algn="just"/>
            <a:endParaRPr lang="en-US" sz="2000" b="1" dirty="0">
              <a:latin typeface="+mj-lt"/>
            </a:endParaRPr>
          </a:p>
          <a:p>
            <a:pPr marL="342900" indent="-342900" algn="just">
              <a:buFont typeface="Wingdings" panose="05000000000000000000" pitchFamily="2" charset="2"/>
              <a:buChar char="q"/>
            </a:pPr>
            <a:r>
              <a:rPr lang="en-US" sz="2000" dirty="0">
                <a:latin typeface="+mj-lt"/>
              </a:rPr>
              <a:t> Singleton pattern</a:t>
            </a:r>
          </a:p>
          <a:p>
            <a:pPr marL="342900" indent="-342900" algn="just">
              <a:buFont typeface="Wingdings" panose="05000000000000000000" pitchFamily="2" charset="2"/>
              <a:buChar char="q"/>
            </a:pPr>
            <a:r>
              <a:rPr lang="en-US" sz="2000" dirty="0">
                <a:latin typeface="+mj-lt"/>
              </a:rPr>
              <a:t> Chain of responsibility pattern</a:t>
            </a:r>
          </a:p>
          <a:p>
            <a:pPr marL="342900" indent="-342900" algn="just">
              <a:buFont typeface="Wingdings" panose="05000000000000000000" pitchFamily="2" charset="2"/>
              <a:buChar char="q"/>
            </a:pPr>
            <a:r>
              <a:rPr lang="en-US" sz="2000" dirty="0">
                <a:latin typeface="+mj-lt"/>
              </a:rPr>
              <a:t> State pattern</a:t>
            </a:r>
          </a:p>
          <a:p>
            <a:pPr marL="342900" indent="-342900" algn="just">
              <a:buFont typeface="Wingdings" panose="05000000000000000000" pitchFamily="2" charset="2"/>
              <a:buChar char="q"/>
            </a:pPr>
            <a:r>
              <a:rPr lang="en-US" sz="2000" dirty="0">
                <a:latin typeface="+mj-lt"/>
              </a:rPr>
              <a:t> Bridge pattern</a:t>
            </a:r>
          </a:p>
          <a:p>
            <a:pPr algn="just"/>
            <a:endParaRPr lang="en-US" sz="2000" dirty="0">
              <a:latin typeface="+mj-lt"/>
            </a:endParaRPr>
          </a:p>
        </p:txBody>
      </p:sp>
    </p:spTree>
    <p:extLst>
      <p:ext uri="{BB962C8B-B14F-4D97-AF65-F5344CB8AC3E}">
        <p14:creationId xmlns:p14="http://schemas.microsoft.com/office/powerpoint/2010/main" val="42934039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Data Access Object (DAO) pattern?</a:t>
            </a:r>
          </a:p>
          <a:p>
            <a:pPr marL="342900" indent="-342900">
              <a:buFont typeface="+mj-lt"/>
              <a:buAutoNum type="arabicPeriod"/>
            </a:pPr>
            <a:r>
              <a:rPr lang="en-US" sz="2800" dirty="0"/>
              <a:t>Mention what is the difference between VO and JDO?</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proxy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Tree>
    <p:extLst>
      <p:ext uri="{BB962C8B-B14F-4D97-AF65-F5344CB8AC3E}">
        <p14:creationId xmlns:p14="http://schemas.microsoft.com/office/powerpoint/2010/main" val="28913318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201424"/>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What Is Abstract Factory Pattern?</a:t>
            </a:r>
          </a:p>
          <a:p>
            <a:pPr marL="457200" indent="-457200">
              <a:buFont typeface="Arial" panose="020B0604020202020204" pitchFamily="34" charset="0"/>
              <a:buChar char="•"/>
            </a:pPr>
            <a:r>
              <a:rPr lang="en-US" sz="2800" dirty="0"/>
              <a:t>How are design patterns categorized?</a:t>
            </a:r>
          </a:p>
          <a:p>
            <a:pPr marL="457200" indent="-457200">
              <a:buFont typeface="Arial" panose="020B0604020202020204" pitchFamily="34" charset="0"/>
              <a:buChar char="•"/>
            </a:pPr>
            <a:r>
              <a:rPr lang="en-US" sz="2800" dirty="0"/>
              <a:t>Explain the benefits of design patterns in Java.</a:t>
            </a:r>
          </a:p>
          <a:p>
            <a:pPr marL="457200" indent="-457200">
              <a:buFont typeface="Arial" panose="020B0604020202020204" pitchFamily="34" charset="0"/>
              <a:buChar char="•"/>
            </a:pPr>
            <a:r>
              <a:rPr lang="en-US" sz="2800" dirty="0"/>
              <a:t>Describe the factory pattern.</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What do you think are the advantages of builder design patterns?</a:t>
            </a:r>
          </a:p>
          <a:p>
            <a:pPr marL="457200" indent="-457200">
              <a:buFont typeface="Arial" panose="020B0604020202020204" pitchFamily="34" charset="0"/>
              <a:buChar char="•"/>
            </a:pPr>
            <a:r>
              <a:rPr lang="en-US" sz="2800" dirty="0"/>
              <a:t>How is the bridge pattern different from the adapter pattern?</a:t>
            </a:r>
          </a:p>
          <a:p>
            <a:pPr marL="457200" indent="-457200">
              <a:buFont typeface="Arial" panose="020B0604020202020204" pitchFamily="34" charset="0"/>
              <a:buChar char="•"/>
            </a:pPr>
            <a:r>
              <a:rPr lang="en-US" sz="2800" dirty="0"/>
              <a:t>What is a command pattern?</a:t>
            </a:r>
          </a:p>
          <a:p>
            <a:pPr marL="457200" indent="-457200">
              <a:buFont typeface="Arial" panose="020B0604020202020204" pitchFamily="34" charset="0"/>
              <a:buChar char="•"/>
            </a:pPr>
            <a:r>
              <a:rPr lang="en-US" sz="2800" dirty="0"/>
              <a:t>Describe the singleton pattern along with its advantages and disadvantages.</a:t>
            </a:r>
          </a:p>
          <a:p>
            <a:pPr marL="457200" indent="-457200">
              <a:buFont typeface="Arial" panose="020B0604020202020204" pitchFamily="34" charset="0"/>
              <a:buChar char="•"/>
            </a:pPr>
            <a:r>
              <a:rPr lang="en-US" sz="2800" dirty="0"/>
              <a:t>What are anti patterns?</a:t>
            </a:r>
          </a:p>
          <a:p>
            <a:endParaRPr lang="en-US" sz="2800" dirty="0"/>
          </a:p>
        </p:txBody>
      </p:sp>
    </p:spTree>
    <p:extLst>
      <p:ext uri="{BB962C8B-B14F-4D97-AF65-F5344CB8AC3E}">
        <p14:creationId xmlns:p14="http://schemas.microsoft.com/office/powerpoint/2010/main" val="18385770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Recap  of Unit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32261" y="1093378"/>
            <a:ext cx="11927477" cy="526297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b="1" dirty="0"/>
              <a:t>Till Now we understand</a:t>
            </a:r>
            <a:r>
              <a:rPr lang="en-US" sz="2800" b="1" dirty="0">
                <a:solidFill>
                  <a:schemeClr val="accent6">
                    <a:lumMod val="75000"/>
                  </a:schemeClr>
                </a:solidFill>
              </a:rPr>
              <a:t>,</a:t>
            </a:r>
            <a:r>
              <a:rPr lang="en-US" sz="2800" dirty="0">
                <a:solidFill>
                  <a:schemeClr val="accent6">
                    <a:lumMod val="75000"/>
                  </a:schemeClr>
                </a:solidFill>
              </a:rPr>
              <a:t> Behavioral design </a:t>
            </a:r>
            <a:r>
              <a:rPr lang="en-US" sz="2800" dirty="0"/>
              <a:t>patterns are concerned with the interaction and responsibility of objects.</a:t>
            </a:r>
          </a:p>
          <a:p>
            <a:pPr marL="457200" indent="-457200" algn="just">
              <a:buFont typeface="Wingdings" panose="05000000000000000000" pitchFamily="2" charset="2"/>
              <a:buChar char="Ø"/>
            </a:pPr>
            <a:r>
              <a:rPr lang="en-US" sz="2800" b="1" dirty="0"/>
              <a:t> </a:t>
            </a:r>
            <a:r>
              <a:rPr lang="en-US" sz="2800" dirty="0"/>
              <a:t>The idea of a </a:t>
            </a:r>
            <a:r>
              <a:rPr lang="en-US" sz="2800" dirty="0">
                <a:solidFill>
                  <a:schemeClr val="accent6">
                    <a:lumMod val="75000"/>
                  </a:schemeClr>
                </a:solidFill>
              </a:rPr>
              <a:t>Command pattern is a data </a:t>
            </a:r>
            <a:r>
              <a:rPr lang="en-US" sz="2800" dirty="0"/>
              <a:t>driven design pattern and falls under behavioral pattern category.</a:t>
            </a:r>
          </a:p>
          <a:p>
            <a:pPr marL="457200" indent="-457200" algn="just">
              <a:buFont typeface="Wingdings" panose="05000000000000000000" pitchFamily="2" charset="2"/>
              <a:buChar char="Ø"/>
            </a:pPr>
            <a:r>
              <a:rPr lang="en-US" sz="2400" dirty="0"/>
              <a:t>The idea </a:t>
            </a:r>
            <a:r>
              <a:rPr lang="en-US" sz="2800" dirty="0"/>
              <a:t> </a:t>
            </a:r>
            <a:r>
              <a:rPr lang="en-US" sz="2800" dirty="0">
                <a:solidFill>
                  <a:schemeClr val="accent6">
                    <a:lumMod val="75000"/>
                  </a:schemeClr>
                </a:solidFill>
              </a:rPr>
              <a:t>an Observer  Pattern </a:t>
            </a:r>
            <a:r>
              <a:rPr lang="en-US" sz="2800" dirty="0" err="1">
                <a:solidFill>
                  <a:schemeClr val="accent6">
                    <a:lumMod val="75000"/>
                  </a:schemeClr>
                </a:solidFill>
              </a:rPr>
              <a:t>i.e</a:t>
            </a:r>
            <a:r>
              <a:rPr lang="en-US" sz="2800" dirty="0">
                <a:solidFill>
                  <a:schemeClr val="accent6">
                    <a:lumMod val="75000"/>
                  </a:schemeClr>
                </a:solidFill>
              </a:rPr>
              <a:t> An Observer Pattern says that "just define a one-to-one dependency so that when one object </a:t>
            </a:r>
            <a:r>
              <a:rPr lang="en-US" sz="2800" dirty="0"/>
              <a:t>changes state, all its dependents are notified and updated automatically".</a:t>
            </a:r>
          </a:p>
          <a:p>
            <a:pPr marL="457200" indent="-457200" algn="just">
              <a:buFont typeface="Wingdings" panose="05000000000000000000" pitchFamily="2" charset="2"/>
              <a:buChar char="Ø"/>
            </a:pPr>
            <a:r>
              <a:rPr lang="en-US" sz="2400" dirty="0"/>
              <a:t>The idea </a:t>
            </a:r>
            <a:r>
              <a:rPr lang="en-US" sz="2800" dirty="0"/>
              <a:t> an </a:t>
            </a:r>
            <a:r>
              <a:rPr lang="en-US" sz="2800" dirty="0">
                <a:solidFill>
                  <a:schemeClr val="accent6">
                    <a:lumMod val="75000"/>
                  </a:schemeClr>
                </a:solidFill>
              </a:rPr>
              <a:t>Memento  Pattern </a:t>
            </a:r>
            <a:r>
              <a:rPr lang="en-US" sz="2800" dirty="0" err="1"/>
              <a:t>i.e</a:t>
            </a:r>
            <a:r>
              <a:rPr lang="en-US" sz="2800" dirty="0"/>
              <a:t> Memento pattern is used to restore state of an object to a previous state. Memento pattern falls under behavioral pattern category. </a:t>
            </a:r>
            <a:r>
              <a:rPr lang="en-US" sz="2800" dirty="0">
                <a:solidFill>
                  <a:schemeClr val="accent6">
                    <a:lumMod val="75000"/>
                  </a:schemeClr>
                </a:solidFill>
              </a:rPr>
              <a:t>An Observer Pattern </a:t>
            </a:r>
            <a:r>
              <a:rPr lang="en-US" sz="2800" dirty="0"/>
              <a:t>says that "just define a one-to-one dependency so that when one object changes state, all its dependents are notified and updated automatically.</a:t>
            </a:r>
          </a:p>
        </p:txBody>
      </p:sp>
    </p:spTree>
    <p:extLst>
      <p:ext uri="{BB962C8B-B14F-4D97-AF65-F5344CB8AC3E}">
        <p14:creationId xmlns:p14="http://schemas.microsoft.com/office/powerpoint/2010/main" val="151919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11/8/2023</a:t>
            </a:fld>
            <a:endParaRPr lang="en-US" dirty="0"/>
          </a:p>
        </p:txBody>
      </p:sp>
      <p:sp>
        <p:nvSpPr>
          <p:cNvPr id="5" name="Footer Placeholder 4"/>
          <p:cNvSpPr>
            <a:spLocks noGrp="1"/>
          </p:cNvSpPr>
          <p:nvPr>
            <p:ph type="ftr" sz="quarter" idx="11"/>
          </p:nvPr>
        </p:nvSpPr>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974493893"/>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253094169"/>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597937318"/>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3458575934"/>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37346555"/>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11/8/2023</a:t>
            </a:fld>
            <a:endParaRPr lang="en-US" dirty="0"/>
          </a:p>
        </p:txBody>
      </p:sp>
      <p:sp>
        <p:nvSpPr>
          <p:cNvPr id="5" name="Footer Placeholder 4"/>
          <p:cNvSpPr>
            <a:spLocks noGrp="1"/>
          </p:cNvSpPr>
          <p:nvPr>
            <p:ph type="ftr" sz="quarter" idx="11"/>
          </p:nvPr>
        </p:nvSpPr>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11/8/2023</a:t>
            </a:fld>
            <a:endParaRPr lang="en-US" dirty="0"/>
          </a:p>
        </p:txBody>
      </p:sp>
      <p:sp>
        <p:nvSpPr>
          <p:cNvPr id="5" name="Footer Placeholder 4"/>
          <p:cNvSpPr>
            <a:spLocks noGrp="1"/>
          </p:cNvSpPr>
          <p:nvPr>
            <p:ph type="ftr" sz="quarter" idx="11"/>
          </p:nvPr>
        </p:nvSpPr>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1078432058"/>
              </p:ext>
            </p:extLst>
          </p:nvPr>
        </p:nvGraphicFramePr>
        <p:xfrm>
          <a:off x="1600200" y="840117"/>
          <a:ext cx="10210800" cy="60048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1026029788"/>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Sanjay Nayak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3962400" y="6356356"/>
            <a:ext cx="70866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1453101863"/>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Ibrar Ahmed</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 (Computer</a:t>
                      </a:r>
                      <a:r>
                        <a:rPr lang="en-US" sz="2600" baseline="0" dirty="0"/>
                        <a:t> Engineering</a:t>
                      </a:r>
                      <a:r>
                        <a:rPr lang="en-US" sz="2600" dirty="0"/>
                        <a:t>)</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a:t>
                      </a:r>
                      <a:r>
                        <a:rPr lang="en-US" sz="2600" baseline="0" dirty="0"/>
                        <a:t>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Design &amp; Analysis of Algorithm, Data Structures, Artificial Intelligence, Soft Computing, C Programming, Web Technology, Discrete Mathematics.</a:t>
                      </a:r>
                      <a:endParaRPr lang="en-IN" sz="2600" dirty="0"/>
                    </a:p>
                  </a:txBody>
                  <a:tcPr/>
                </a:tc>
                <a:extLst>
                  <a:ext uri="{0D108BD9-81ED-4DB2-BD59-A6C34878D82A}">
                    <a16:rowId xmlns:a16="http://schemas.microsoft.com/office/drawing/2014/main" val="3013650449"/>
                  </a:ext>
                </a:extLst>
              </a:tr>
            </a:tbl>
          </a:graphicData>
        </a:graphic>
      </p:graphicFrame>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185"/>
          <a:stretch/>
        </p:blipFill>
        <p:spPr>
          <a:xfrm>
            <a:off x="9220200" y="1142999"/>
            <a:ext cx="2680447" cy="3120183"/>
          </a:xfrm>
          <a:prstGeom prst="rect">
            <a:avLst/>
          </a:prstGeom>
          <a:ln>
            <a:noFill/>
          </a:ln>
          <a:effectLst>
            <a:softEdge rad="112500"/>
          </a:effectLst>
        </p:spPr>
      </p:pic>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object 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Programing language such as C/C++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4097" y="944351"/>
            <a:ext cx="6863806" cy="5545877"/>
          </a:xfrm>
          <a:solidFill>
            <a:schemeClr val="accent6">
              <a:lumMod val="40000"/>
              <a:lumOff val="60000"/>
            </a:schemeClr>
          </a:solidFill>
          <a:ln w="19050">
            <a:solidFill>
              <a:schemeClr val="tx1"/>
            </a:solidFill>
          </a:ln>
        </p:spPr>
        <p:txBody>
          <a:bodyPr>
            <a:normAutofit/>
          </a:bodyPr>
          <a:lstStyle/>
          <a:p>
            <a:pPr>
              <a:lnSpc>
                <a:spcPct val="120000"/>
              </a:lnSpc>
            </a:pPr>
            <a:r>
              <a:rPr lang="en-US" dirty="0">
                <a:solidFill>
                  <a:srgbClr val="00B050"/>
                </a:solidFill>
              </a:rPr>
              <a:t>Behavioral Design Patterns Part-I :</a:t>
            </a:r>
          </a:p>
          <a:p>
            <a:pPr>
              <a:lnSpc>
                <a:spcPct val="120000"/>
              </a:lnSpc>
            </a:pPr>
            <a:r>
              <a:rPr lang="en-US" dirty="0">
                <a:solidFill>
                  <a:srgbClr val="00B050"/>
                </a:solidFill>
              </a:rPr>
              <a:t>Chain Of Responsibility Pattern.</a:t>
            </a:r>
          </a:p>
          <a:p>
            <a:pPr>
              <a:lnSpc>
                <a:spcPct val="120000"/>
              </a:lnSpc>
            </a:pPr>
            <a:r>
              <a:rPr lang="en-US" dirty="0">
                <a:solidFill>
                  <a:srgbClr val="00B050"/>
                </a:solidFill>
              </a:rPr>
              <a:t>Command Pattern.</a:t>
            </a:r>
          </a:p>
          <a:p>
            <a:pPr>
              <a:lnSpc>
                <a:spcPct val="120000"/>
              </a:lnSpc>
            </a:pPr>
            <a:r>
              <a:rPr lang="en-US" dirty="0">
                <a:solidFill>
                  <a:srgbClr val="00B050"/>
                </a:solidFill>
              </a:rPr>
              <a:t>Interpreter Pattern.</a:t>
            </a:r>
          </a:p>
          <a:p>
            <a:pPr>
              <a:lnSpc>
                <a:spcPct val="120000"/>
              </a:lnSpc>
            </a:pPr>
            <a:r>
              <a:rPr lang="en-US" dirty="0">
                <a:solidFill>
                  <a:srgbClr val="00B050"/>
                </a:solidFill>
              </a:rPr>
              <a:t>Iterator Pattern.</a:t>
            </a:r>
          </a:p>
          <a:p>
            <a:pPr>
              <a:lnSpc>
                <a:spcPct val="120000"/>
              </a:lnSpc>
            </a:pPr>
            <a:r>
              <a:rPr lang="en-US" dirty="0">
                <a:solidFill>
                  <a:srgbClr val="00B050"/>
                </a:solidFill>
              </a:rPr>
              <a:t>Behavioral Design Patterns Part-II : </a:t>
            </a:r>
          </a:p>
          <a:p>
            <a:pPr>
              <a:lnSpc>
                <a:spcPct val="120000"/>
              </a:lnSpc>
            </a:pPr>
            <a:r>
              <a:rPr lang="en-US" dirty="0">
                <a:solidFill>
                  <a:srgbClr val="00B050"/>
                </a:solidFill>
              </a:rPr>
              <a:t>Mediator Pattern.</a:t>
            </a:r>
          </a:p>
          <a:p>
            <a:pPr>
              <a:lnSpc>
                <a:spcPct val="120000"/>
              </a:lnSpc>
            </a:pPr>
            <a:r>
              <a:rPr lang="en-US" dirty="0">
                <a:solidFill>
                  <a:srgbClr val="00B050"/>
                </a:solidFill>
              </a:rPr>
              <a:t>Memento Pattern.</a:t>
            </a:r>
          </a:p>
          <a:p>
            <a:pPr>
              <a:lnSpc>
                <a:spcPct val="120000"/>
              </a:lnSpc>
            </a:pPr>
            <a:r>
              <a:rPr lang="en-US" dirty="0">
                <a:solidFill>
                  <a:srgbClr val="00B050"/>
                </a:solidFill>
              </a:rPr>
              <a:t>Observer Pattern.</a:t>
            </a:r>
          </a:p>
          <a:p>
            <a:pPr marL="0" indent="0">
              <a:buNone/>
            </a:pPr>
            <a:endParaRPr lang="en-US" sz="400" dirty="0"/>
          </a:p>
        </p:txBody>
      </p:sp>
      <p:sp>
        <p:nvSpPr>
          <p:cNvPr id="6" name="Date Placeholder 5"/>
          <p:cNvSpPr>
            <a:spLocks noGrp="1"/>
          </p:cNvSpPr>
          <p:nvPr>
            <p:ph type="dt" sz="half" idx="10"/>
          </p:nvPr>
        </p:nvSpPr>
        <p:spPr/>
        <p:txBody>
          <a:bodyPr/>
          <a:lstStyle/>
          <a:p>
            <a:fld id="{3EF57D1E-7963-4619-B441-8374E5E9DFFD}" type="datetime1">
              <a:rPr lang="en-US" smtClean="0"/>
              <a:t>11/8/2023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Content</a:t>
            </a:r>
          </a:p>
        </p:txBody>
      </p:sp>
    </p:spTree>
    <p:extLst>
      <p:ext uri="{BB962C8B-B14F-4D97-AF65-F5344CB8AC3E}">
        <p14:creationId xmlns:p14="http://schemas.microsoft.com/office/powerpoint/2010/main" val="4269657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IV, the students will be able to find</a:t>
            </a:r>
          </a:p>
          <a:p>
            <a:pPr algn="just"/>
            <a:r>
              <a:rPr lang="en-US" sz="2800" dirty="0"/>
              <a:t>Definitions of terms and concepts.</a:t>
            </a:r>
          </a:p>
          <a:p>
            <a:pPr algn="just"/>
            <a:r>
              <a:rPr lang="en-US" sz="2800" dirty="0"/>
              <a:t>The idea of a pattern</a:t>
            </a:r>
            <a:r>
              <a:rPr lang="en-IN" sz="2800" dirty="0"/>
              <a:t>.</a:t>
            </a:r>
            <a:endParaRPr lang="en-US" sz="2800" dirty="0"/>
          </a:p>
          <a:p>
            <a:pPr algn="just"/>
            <a:r>
              <a:rPr lang="en-US" sz="2800" dirty="0"/>
              <a:t>The origins of  all design patterns.</a:t>
            </a:r>
          </a:p>
          <a:p>
            <a:pPr algn="just"/>
            <a:r>
              <a:rPr lang="en-US" sz="2800" dirty="0"/>
              <a:t>How Patterns Work in software design.</a:t>
            </a:r>
          </a:p>
          <a:p>
            <a:pPr algn="just"/>
            <a:r>
              <a:rPr lang="en-US" sz="2800" dirty="0"/>
              <a:t>Scope of development activity: applications, toolkits, frameworks</a:t>
            </a:r>
            <a:r>
              <a:rPr lang="en-IN" sz="2800" dirty="0"/>
              <a:t>.</a:t>
            </a:r>
          </a:p>
          <a:p>
            <a:r>
              <a:rPr lang="en-IN" sz="2800" dirty="0"/>
              <a:t>All Behavioral Pattern and their need.</a:t>
            </a: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Objective</a:t>
            </a:r>
          </a:p>
        </p:txBody>
      </p:sp>
    </p:spTree>
    <p:extLst>
      <p:ext uri="{BB962C8B-B14F-4D97-AF65-F5344CB8AC3E}">
        <p14:creationId xmlns:p14="http://schemas.microsoft.com/office/powerpoint/2010/main" val="55567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IN" sz="2800" dirty="0"/>
              <a:t>Behavioral</a:t>
            </a:r>
            <a:r>
              <a:rPr lang="en-US" sz="2800" dirty="0"/>
              <a:t> Pattern, Chain Of Responsibility.</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the interaction between the objects should be in such a way that they can easily talk to each other and still should be loosely coupled.</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88194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Behavioral Design Patterns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Behavioral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Behavioral design patterns are concerned with the interaction and responsibility of objects.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these design patterns, the interaction between the objects should be in such a way that they can easily talk to each other and still should be loosely coupled.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That means the implementation and the client should be loosely coupled in order to avoid hard coding and dependencies.</a:t>
            </a:r>
          </a:p>
          <a:p>
            <a:pPr marL="457200" indent="-457200" algn="just">
              <a:buFont typeface="Wingdings" panose="05000000000000000000" pitchFamily="2" charset="2"/>
              <a:buChar char="Ø"/>
            </a:pPr>
            <a:endParaRPr lang="en-US" sz="2800" dirty="0">
              <a:latin typeface="+mj-lt"/>
            </a:endParaRPr>
          </a:p>
        </p:txBody>
      </p:sp>
    </p:spTree>
    <p:extLst>
      <p:ext uri="{BB962C8B-B14F-4D97-AF65-F5344CB8AC3E}">
        <p14:creationId xmlns:p14="http://schemas.microsoft.com/office/powerpoint/2010/main" val="15875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933700" y="4114800"/>
            <a:ext cx="2819400" cy="461665"/>
          </a:xfrm>
          <a:prstGeom prst="rect">
            <a:avLst/>
          </a:prstGeom>
          <a:solidFill>
            <a:srgbClr val="C00000"/>
          </a:solidFill>
          <a:ln>
            <a:solidFill>
              <a:schemeClr val="bg1"/>
            </a:solidFill>
          </a:ln>
        </p:spPr>
        <p:txBody>
          <a:bodyPr wrap="square" rtlCol="0">
            <a:spAutoFit/>
          </a:bodyPr>
          <a:lstStyle/>
          <a:p>
            <a:r>
              <a:rPr lang="en-US" sz="1200" dirty="0"/>
              <a:t>Python Web development with Django</a:t>
            </a:r>
          </a:p>
          <a:p>
            <a:r>
              <a:rPr lang="en-US" sz="1200" dirty="0"/>
              <a:t>Design Pattern</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Behavioral Design Patterns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dirty="0">
                <a:latin typeface="+mj-lt"/>
              </a:rPr>
              <a:t> </a:t>
            </a:r>
            <a:r>
              <a:rPr lang="en-US" sz="2800" b="1" u="sng" dirty="0">
                <a:latin typeface="+mj-lt"/>
              </a:rPr>
              <a:t>There are 10 types of behavioral design patterns:-</a:t>
            </a:r>
          </a:p>
          <a:p>
            <a:pPr algn="just"/>
            <a:endParaRPr lang="en-US" sz="2800" b="1" u="sng" dirty="0">
              <a:latin typeface="+mj-lt"/>
            </a:endParaRPr>
          </a:p>
          <a:p>
            <a:pPr marL="514350" indent="-514350" algn="just">
              <a:buFont typeface="+mj-lt"/>
              <a:buAutoNum type="arabicPeriod"/>
            </a:pPr>
            <a:r>
              <a:rPr lang="en-US" sz="2800" dirty="0">
                <a:latin typeface="+mj-lt"/>
              </a:rPr>
              <a:t>Chain of Responsibility Pattern</a:t>
            </a:r>
          </a:p>
          <a:p>
            <a:pPr marL="514350" indent="-514350" algn="just">
              <a:buFont typeface="+mj-lt"/>
              <a:buAutoNum type="arabicPeriod"/>
            </a:pPr>
            <a:r>
              <a:rPr lang="en-US" sz="2800" dirty="0">
                <a:latin typeface="+mj-lt"/>
              </a:rPr>
              <a:t>Command Pattern</a:t>
            </a:r>
          </a:p>
          <a:p>
            <a:pPr marL="514350" indent="-514350" algn="just">
              <a:buFont typeface="+mj-lt"/>
              <a:buAutoNum type="arabicPeriod"/>
            </a:pPr>
            <a:r>
              <a:rPr lang="en-US" sz="2800" dirty="0">
                <a:latin typeface="+mj-lt"/>
              </a:rPr>
              <a:t>Interpreter Pattern</a:t>
            </a:r>
          </a:p>
          <a:p>
            <a:pPr marL="514350" indent="-514350" algn="just">
              <a:buFont typeface="+mj-lt"/>
              <a:buAutoNum type="arabicPeriod"/>
            </a:pPr>
            <a:r>
              <a:rPr lang="en-US" sz="2800" dirty="0">
                <a:latin typeface="+mj-lt"/>
              </a:rPr>
              <a:t>Iterator Pattern</a:t>
            </a:r>
          </a:p>
          <a:p>
            <a:pPr marL="514350" indent="-514350" algn="just">
              <a:buFont typeface="+mj-lt"/>
              <a:buAutoNum type="arabicPeriod"/>
            </a:pPr>
            <a:r>
              <a:rPr lang="en-US" sz="2800" dirty="0">
                <a:latin typeface="+mj-lt"/>
              </a:rPr>
              <a:t>Mediator Pattern</a:t>
            </a:r>
          </a:p>
          <a:p>
            <a:pPr marL="514350" indent="-514350" algn="just">
              <a:buFont typeface="+mj-lt"/>
              <a:buAutoNum type="arabicPeriod"/>
            </a:pPr>
            <a:r>
              <a:rPr lang="en-US" sz="2800" dirty="0">
                <a:latin typeface="+mj-lt"/>
              </a:rPr>
              <a:t>Memento Pattern</a:t>
            </a:r>
          </a:p>
          <a:p>
            <a:pPr marL="514350" indent="-514350" algn="just">
              <a:buFont typeface="+mj-lt"/>
              <a:buAutoNum type="arabicPeriod"/>
            </a:pPr>
            <a:r>
              <a:rPr lang="en-US" sz="2800" dirty="0">
                <a:latin typeface="+mj-lt"/>
              </a:rPr>
              <a:t>Observer Pattern</a:t>
            </a:r>
          </a:p>
          <a:p>
            <a:pPr marL="514350" indent="-514350" algn="just">
              <a:buFont typeface="+mj-lt"/>
              <a:buAutoNum type="arabicPeriod"/>
            </a:pPr>
            <a:r>
              <a:rPr lang="en-US" sz="2800" dirty="0">
                <a:latin typeface="+mj-lt"/>
              </a:rPr>
              <a:t>State Pattern</a:t>
            </a:r>
          </a:p>
          <a:p>
            <a:pPr marL="514350" indent="-514350" algn="just">
              <a:buFont typeface="+mj-lt"/>
              <a:buAutoNum type="arabicPeriod"/>
            </a:pPr>
            <a:r>
              <a:rPr lang="en-US" sz="2800" dirty="0">
                <a:latin typeface="+mj-lt"/>
              </a:rPr>
              <a:t>Strategy Pattern</a:t>
            </a:r>
          </a:p>
          <a:p>
            <a:pPr marL="514350" indent="-514350" algn="just">
              <a:buFont typeface="+mj-lt"/>
              <a:buAutoNum type="arabicPeriod"/>
            </a:pPr>
            <a:r>
              <a:rPr lang="en-US" sz="2800" dirty="0">
                <a:latin typeface="+mj-lt"/>
              </a:rPr>
              <a:t>Template Pattern</a:t>
            </a:r>
          </a:p>
          <a:p>
            <a:pPr algn="just"/>
            <a:endParaRPr lang="en-US" sz="2800" dirty="0">
              <a:latin typeface="+mj-lt"/>
            </a:endParaRPr>
          </a:p>
        </p:txBody>
      </p:sp>
    </p:spTree>
    <p:extLst>
      <p:ext uri="{BB962C8B-B14F-4D97-AF65-F5344CB8AC3E}">
        <p14:creationId xmlns:p14="http://schemas.microsoft.com/office/powerpoint/2010/main" val="4280362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Chain Of Responsibility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Chain of Responsibility Pattern says that just "avoid coupling the sender of a request to its receiver by giving multiple objects a chance to handle the request". For example, an ATM uses the Chain of Responsibility design pattern in money giving process.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chain of responsibility, sender sends a request to a chain of objects. The request can be handled by any object in the chain.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other words, we can say that normally each receiver contains reference of another receiver. If one object cannot handle the request then it passes the same to the next receiver and so on.</a:t>
            </a:r>
          </a:p>
        </p:txBody>
      </p:sp>
    </p:spTree>
    <p:extLst>
      <p:ext uri="{BB962C8B-B14F-4D97-AF65-F5344CB8AC3E}">
        <p14:creationId xmlns:p14="http://schemas.microsoft.com/office/powerpoint/2010/main" val="286095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620500" cy="5693866"/>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have created an abstract class </a:t>
            </a:r>
            <a:r>
              <a:rPr lang="en-US" sz="2800" dirty="0" err="1">
                <a:latin typeface="+mj-lt"/>
              </a:rPr>
              <a:t>AbstractLogger</a:t>
            </a:r>
            <a:r>
              <a:rPr lang="en-US" sz="2800" dirty="0">
                <a:latin typeface="+mj-lt"/>
              </a:rPr>
              <a:t> with a level of logging. Then we have created three types of loggers extending the </a:t>
            </a:r>
            <a:r>
              <a:rPr lang="en-US" sz="2800" dirty="0" err="1">
                <a:latin typeface="+mj-lt"/>
              </a:rPr>
              <a:t>AbstractLogger</a:t>
            </a:r>
            <a:r>
              <a:rPr lang="en-US" sz="2800" dirty="0">
                <a:latin typeface="+mj-lt"/>
              </a:rPr>
              <a:t>. Each logger checks the level of message to its level and print accordingly otherwise does not print and pass the message to its next logger.</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As the name suggests, the chain of responsibility pattern creates a chain of receiver objects for a request. This pattern decouples sender and receiver of a request based on type of request. This pattern comes under behavioral patterns.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this pattern, normally each receiver contains reference to another receiver. If one object cannot handle the request then it passes the same to the next receiver and so on.</a:t>
            </a:r>
          </a:p>
        </p:txBody>
      </p:sp>
    </p:spTree>
    <p:extLst>
      <p:ext uri="{BB962C8B-B14F-4D97-AF65-F5344CB8AC3E}">
        <p14:creationId xmlns:p14="http://schemas.microsoft.com/office/powerpoint/2010/main" val="206525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Chain Of Responsibility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828800" y="914400"/>
            <a:ext cx="8722228" cy="5622342"/>
          </a:xfrm>
          <a:prstGeom prst="rect">
            <a:avLst/>
          </a:prstGeom>
          <a:ln w="12700">
            <a:solidFill>
              <a:schemeClr val="tx1"/>
            </a:solidFill>
          </a:ln>
        </p:spPr>
      </p:pic>
    </p:spTree>
    <p:extLst>
      <p:ext uri="{BB962C8B-B14F-4D97-AF65-F5344CB8AC3E}">
        <p14:creationId xmlns:p14="http://schemas.microsoft.com/office/powerpoint/2010/main" val="1529660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267200" y="762000"/>
            <a:ext cx="4735557" cy="5959482"/>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228600" y="791160"/>
            <a:ext cx="3914231" cy="1191288"/>
          </a:xfrm>
          <a:prstGeom prst="rect">
            <a:avLst/>
          </a:prstGeom>
          <a:ln w="12700">
            <a:solidFill>
              <a:schemeClr val="tx1"/>
            </a:solidFill>
          </a:ln>
        </p:spPr>
      </p:pic>
    </p:spTree>
    <p:extLst>
      <p:ext uri="{BB962C8B-B14F-4D97-AF65-F5344CB8AC3E}">
        <p14:creationId xmlns:p14="http://schemas.microsoft.com/office/powerpoint/2010/main" val="1992002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752600" y="1066800"/>
            <a:ext cx="8745391" cy="5402768"/>
          </a:xfrm>
          <a:prstGeom prst="rect">
            <a:avLst/>
          </a:prstGeom>
          <a:ln w="9525">
            <a:solidFill>
              <a:schemeClr val="tx1"/>
            </a:solidFill>
          </a:ln>
        </p:spPr>
      </p:pic>
    </p:spTree>
    <p:extLst>
      <p:ext uri="{BB962C8B-B14F-4D97-AF65-F5344CB8AC3E}">
        <p14:creationId xmlns:p14="http://schemas.microsoft.com/office/powerpoint/2010/main" val="900061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3100522" y="1716666"/>
            <a:ext cx="8780656" cy="4930559"/>
          </a:xfrm>
          <a:prstGeom prst="rect">
            <a:avLst/>
          </a:prstGeom>
          <a:ln w="19050">
            <a:solidFill>
              <a:schemeClr val="tx1"/>
            </a:solidFill>
          </a:ln>
        </p:spPr>
      </p:pic>
    </p:spTree>
    <p:extLst>
      <p:ext uri="{BB962C8B-B14F-4D97-AF65-F5344CB8AC3E}">
        <p14:creationId xmlns:p14="http://schemas.microsoft.com/office/powerpoint/2010/main" val="73130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193710" y="1687693"/>
            <a:ext cx="8617974" cy="5033789"/>
          </a:xfrm>
          <a:prstGeom prst="rect">
            <a:avLst/>
          </a:prstGeom>
          <a:ln w="12700">
            <a:solidFill>
              <a:schemeClr val="tx1"/>
            </a:solidFill>
          </a:ln>
        </p:spPr>
      </p:pic>
    </p:spTree>
    <p:extLst>
      <p:ext uri="{BB962C8B-B14F-4D97-AF65-F5344CB8AC3E}">
        <p14:creationId xmlns:p14="http://schemas.microsoft.com/office/powerpoint/2010/main" val="2405983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26824" y="838200"/>
            <a:ext cx="9046126" cy="5700719"/>
          </a:xfrm>
          <a:prstGeom prst="rect">
            <a:avLst/>
          </a:prstGeom>
          <a:ln w="12700">
            <a:solidFill>
              <a:schemeClr val="tx1"/>
            </a:solidFill>
          </a:ln>
        </p:spPr>
      </p:pic>
    </p:spTree>
    <p:extLst>
      <p:ext uri="{BB962C8B-B14F-4D97-AF65-F5344CB8AC3E}">
        <p14:creationId xmlns:p14="http://schemas.microsoft.com/office/powerpoint/2010/main" val="3722721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3" name="Picture 2"/>
          <p:cNvPicPr>
            <a:picLocks noChangeAspect="1"/>
          </p:cNvPicPr>
          <p:nvPr/>
        </p:nvPicPr>
        <p:blipFill>
          <a:blip r:embed="rId2"/>
          <a:stretch>
            <a:fillRect/>
          </a:stretch>
        </p:blipFill>
        <p:spPr>
          <a:xfrm>
            <a:off x="3685637" y="1417582"/>
            <a:ext cx="8169416" cy="5268440"/>
          </a:xfrm>
          <a:prstGeom prst="rect">
            <a:avLst/>
          </a:prstGeom>
          <a:ln w="12700">
            <a:solidFill>
              <a:schemeClr val="tx1"/>
            </a:solidFill>
          </a:ln>
        </p:spPr>
      </p:pic>
    </p:spTree>
    <p:extLst>
      <p:ext uri="{BB962C8B-B14F-4D97-AF65-F5344CB8AC3E}">
        <p14:creationId xmlns:p14="http://schemas.microsoft.com/office/powerpoint/2010/main" val="40945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of Design Pattern</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375004111"/>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(Chain Of Responsibility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990600" y="1663618"/>
            <a:ext cx="9735037" cy="4337892"/>
          </a:xfrm>
          <a:prstGeom prst="rect">
            <a:avLst/>
          </a:prstGeom>
          <a:ln w="19050">
            <a:solidFill>
              <a:schemeClr val="tx1"/>
            </a:solidFill>
          </a:ln>
        </p:spPr>
      </p:pic>
    </p:spTree>
    <p:extLst>
      <p:ext uri="{BB962C8B-B14F-4D97-AF65-F5344CB8AC3E}">
        <p14:creationId xmlns:p14="http://schemas.microsoft.com/office/powerpoint/2010/main" val="58355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lnSpcReduction="10000"/>
          </a:bodyPr>
          <a:lstStyle/>
          <a:p>
            <a:pPr marL="0" indent="0" algn="just">
              <a:buNone/>
            </a:pPr>
            <a:r>
              <a:rPr lang="en-US" sz="2800" dirty="0"/>
              <a:t>Topic :</a:t>
            </a:r>
            <a:r>
              <a:rPr lang="en-US" sz="2800" dirty="0">
                <a:solidFill>
                  <a:srgbClr val="FF0000"/>
                </a:solidFill>
              </a:rPr>
              <a:t> </a:t>
            </a:r>
            <a:r>
              <a:rPr lang="en-US" sz="2800" dirty="0"/>
              <a:t>Command Pattern </a:t>
            </a:r>
          </a:p>
          <a:p>
            <a:pPr marL="0" indent="0" algn="just">
              <a:buNone/>
            </a:pPr>
            <a:endParaRPr lang="en-US" sz="2800" dirty="0"/>
          </a:p>
          <a:p>
            <a:pPr algn="just"/>
            <a:r>
              <a:rPr lang="en-US" sz="2800" dirty="0"/>
              <a:t>In this topic, the students will gain , The idea of a Command pattern is a data driven design pattern and falls under behavioral pattern category. A request is wrapped under an object as command and passed to invoker object. Invoker object looks for the appropriate object which can handle this command and passes the command to the corresponding object which executes the command.</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3100192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Command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Command Pattern says that "encapsulate a request under an object as a command and pass it to invoker object. Invoker object looks for the appropriate object which can handle this command and pass the command to the corresponding object and that object executes the command".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It is also known as Action or Transaction.</a:t>
            </a:r>
          </a:p>
          <a:p>
            <a:pPr marL="457200" indent="-457200" algn="just">
              <a:buFont typeface="Wingdings" panose="05000000000000000000" pitchFamily="2" charset="2"/>
              <a:buChar char="Ø"/>
            </a:pPr>
            <a:r>
              <a:rPr lang="en-US" sz="2800" dirty="0">
                <a:latin typeface="+mj-lt"/>
              </a:rPr>
              <a:t>It separates the object that invokes the operation from the object that actually performs the operation.</a:t>
            </a:r>
          </a:p>
          <a:p>
            <a:pPr marL="457200" indent="-457200" algn="just">
              <a:buFont typeface="Wingdings" panose="05000000000000000000" pitchFamily="2" charset="2"/>
              <a:buChar char="Ø"/>
            </a:pPr>
            <a:r>
              <a:rPr lang="en-US" sz="2800" dirty="0">
                <a:latin typeface="+mj-lt"/>
              </a:rPr>
              <a:t>It makes easy to add new commands, because existing classes remain unchanged.</a:t>
            </a:r>
          </a:p>
        </p:txBody>
      </p:sp>
    </p:spTree>
    <p:extLst>
      <p:ext uri="{BB962C8B-B14F-4D97-AF65-F5344CB8AC3E}">
        <p14:creationId xmlns:p14="http://schemas.microsoft.com/office/powerpoint/2010/main" val="3367432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846143" y="838200"/>
            <a:ext cx="8258381" cy="5676770"/>
          </a:xfrm>
          <a:prstGeom prst="rect">
            <a:avLst/>
          </a:prstGeom>
          <a:ln w="19050">
            <a:solidFill>
              <a:schemeClr val="tx1"/>
            </a:solidFill>
          </a:ln>
        </p:spPr>
      </p:pic>
    </p:spTree>
    <p:extLst>
      <p:ext uri="{BB962C8B-B14F-4D97-AF65-F5344CB8AC3E}">
        <p14:creationId xmlns:p14="http://schemas.microsoft.com/office/powerpoint/2010/main" val="3422455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Implementation of (Command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We have created an interface </a:t>
            </a:r>
            <a:r>
              <a:rPr lang="en-US" sz="2800" i="1" dirty="0">
                <a:solidFill>
                  <a:srgbClr val="000000"/>
                </a:solidFill>
                <a:latin typeface="+mj-lt"/>
              </a:rPr>
              <a:t>Order</a:t>
            </a:r>
            <a:r>
              <a:rPr lang="en-US" sz="2800" dirty="0">
                <a:solidFill>
                  <a:srgbClr val="000000"/>
                </a:solidFill>
                <a:latin typeface="+mj-lt"/>
              </a:rPr>
              <a:t> which is acting as a command. We have created a </a:t>
            </a:r>
            <a:r>
              <a:rPr lang="en-US" sz="2800" i="1" dirty="0">
                <a:solidFill>
                  <a:srgbClr val="000000"/>
                </a:solidFill>
                <a:latin typeface="+mj-lt"/>
              </a:rPr>
              <a:t>Stock</a:t>
            </a:r>
            <a:r>
              <a:rPr lang="en-US" sz="2800" dirty="0">
                <a:solidFill>
                  <a:srgbClr val="000000"/>
                </a:solidFill>
                <a:latin typeface="+mj-lt"/>
              </a:rPr>
              <a:t> class which acts as a request. We have concrete command classes </a:t>
            </a:r>
            <a:r>
              <a:rPr lang="en-US" sz="2800" i="1" dirty="0" err="1">
                <a:solidFill>
                  <a:srgbClr val="000000"/>
                </a:solidFill>
                <a:latin typeface="+mj-lt"/>
              </a:rPr>
              <a:t>BuyStock</a:t>
            </a:r>
            <a:r>
              <a:rPr lang="en-US" sz="2800" dirty="0">
                <a:solidFill>
                  <a:srgbClr val="000000"/>
                </a:solidFill>
                <a:latin typeface="+mj-lt"/>
              </a:rPr>
              <a:t> and </a:t>
            </a:r>
            <a:r>
              <a:rPr lang="en-US" sz="2800" i="1" dirty="0" err="1">
                <a:solidFill>
                  <a:srgbClr val="000000"/>
                </a:solidFill>
                <a:latin typeface="+mj-lt"/>
              </a:rPr>
              <a:t>SellStock</a:t>
            </a:r>
            <a:r>
              <a:rPr lang="en-US" sz="2800" dirty="0">
                <a:solidFill>
                  <a:srgbClr val="000000"/>
                </a:solidFill>
                <a:latin typeface="+mj-lt"/>
              </a:rPr>
              <a:t> implementing </a:t>
            </a:r>
            <a:r>
              <a:rPr lang="en-US" sz="2800" i="1" dirty="0">
                <a:solidFill>
                  <a:srgbClr val="000000"/>
                </a:solidFill>
                <a:latin typeface="+mj-lt"/>
              </a:rPr>
              <a:t>Order</a:t>
            </a:r>
            <a:r>
              <a:rPr lang="en-US" sz="2800" dirty="0">
                <a:solidFill>
                  <a:srgbClr val="000000"/>
                </a:solidFill>
                <a:latin typeface="+mj-lt"/>
              </a:rPr>
              <a:t> interface which will do actual command processing. A class </a:t>
            </a:r>
            <a:r>
              <a:rPr lang="en-US" sz="2800" i="1" dirty="0">
                <a:solidFill>
                  <a:srgbClr val="000000"/>
                </a:solidFill>
                <a:latin typeface="+mj-lt"/>
              </a:rPr>
              <a:t>Broker</a:t>
            </a:r>
            <a:r>
              <a:rPr lang="en-US" sz="2800" dirty="0">
                <a:solidFill>
                  <a:srgbClr val="000000"/>
                </a:solidFill>
                <a:latin typeface="+mj-lt"/>
              </a:rPr>
              <a:t> is created which acts as an invoker object. It can take and place orders.</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i="1" dirty="0">
                <a:solidFill>
                  <a:srgbClr val="000000"/>
                </a:solidFill>
                <a:latin typeface="+mj-lt"/>
              </a:rPr>
              <a:t>Broker</a:t>
            </a:r>
            <a:r>
              <a:rPr lang="en-US" sz="2800" dirty="0">
                <a:solidFill>
                  <a:srgbClr val="000000"/>
                </a:solidFill>
                <a:latin typeface="+mj-lt"/>
              </a:rPr>
              <a:t> object uses command pattern to identify which object will execute which command based on the type of command. </a:t>
            </a:r>
            <a:r>
              <a:rPr lang="en-US" sz="2800" i="1" dirty="0" err="1">
                <a:solidFill>
                  <a:srgbClr val="000000"/>
                </a:solidFill>
                <a:latin typeface="+mj-lt"/>
              </a:rPr>
              <a:t>CommandPatternDemo</a:t>
            </a:r>
            <a:r>
              <a:rPr lang="en-US" sz="2800" dirty="0">
                <a:solidFill>
                  <a:srgbClr val="000000"/>
                </a:solidFill>
                <a:latin typeface="+mj-lt"/>
              </a:rPr>
              <a:t>, our demo class, will use </a:t>
            </a:r>
            <a:r>
              <a:rPr lang="en-US" sz="2800" i="1" dirty="0">
                <a:solidFill>
                  <a:srgbClr val="000000"/>
                </a:solidFill>
                <a:latin typeface="+mj-lt"/>
              </a:rPr>
              <a:t>Broker</a:t>
            </a:r>
            <a:r>
              <a:rPr lang="en-US" sz="2800" dirty="0">
                <a:solidFill>
                  <a:srgbClr val="000000"/>
                </a:solidFill>
                <a:latin typeface="+mj-lt"/>
              </a:rPr>
              <a:t> class to demonstrate command pattern.</a:t>
            </a:r>
          </a:p>
          <a:p>
            <a:pPr algn="just"/>
            <a:endParaRPr lang="en-US" sz="2800" dirty="0">
              <a:latin typeface="+mj-lt"/>
            </a:endParaRPr>
          </a:p>
          <a:p>
            <a:pPr marL="457200" indent="-457200" algn="just">
              <a:buFont typeface="Wingdings" panose="05000000000000000000" pitchFamily="2" charset="2"/>
              <a:buChar char="Ø"/>
            </a:pPr>
            <a:r>
              <a:rPr lang="en-US" sz="2800" dirty="0">
                <a:solidFill>
                  <a:srgbClr val="000000"/>
                </a:solidFill>
                <a:latin typeface="+mj-lt"/>
              </a:rPr>
              <a:t>Command pattern is a data driven design pattern and falls under behavioral pattern category. A request is wrapped under an object as command and passed to invoker object. </a:t>
            </a:r>
          </a:p>
        </p:txBody>
      </p:sp>
    </p:spTree>
    <p:extLst>
      <p:ext uri="{BB962C8B-B14F-4D97-AF65-F5344CB8AC3E}">
        <p14:creationId xmlns:p14="http://schemas.microsoft.com/office/powerpoint/2010/main" val="16833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752600" y="1164345"/>
            <a:ext cx="8896150" cy="4713473"/>
          </a:xfrm>
          <a:prstGeom prst="rect">
            <a:avLst/>
          </a:prstGeom>
          <a:ln w="12700">
            <a:solidFill>
              <a:schemeClr val="tx1"/>
            </a:solidFill>
          </a:ln>
        </p:spPr>
      </p:pic>
    </p:spTree>
    <p:extLst>
      <p:ext uri="{BB962C8B-B14F-4D97-AF65-F5344CB8AC3E}">
        <p14:creationId xmlns:p14="http://schemas.microsoft.com/office/powerpoint/2010/main" val="2807636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86000" y="929993"/>
            <a:ext cx="7436591" cy="5729022"/>
          </a:xfrm>
          <a:prstGeom prst="rect">
            <a:avLst/>
          </a:prstGeom>
          <a:ln w="19050">
            <a:solidFill>
              <a:schemeClr val="tx1"/>
            </a:solidFill>
          </a:ln>
        </p:spPr>
      </p:pic>
    </p:spTree>
    <p:extLst>
      <p:ext uri="{BB962C8B-B14F-4D97-AF65-F5344CB8AC3E}">
        <p14:creationId xmlns:p14="http://schemas.microsoft.com/office/powerpoint/2010/main" val="1111229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015480" y="1020762"/>
            <a:ext cx="8144520" cy="5518157"/>
          </a:xfrm>
          <a:prstGeom prst="rect">
            <a:avLst/>
          </a:prstGeom>
          <a:ln w="19050">
            <a:solidFill>
              <a:schemeClr val="tx1"/>
            </a:solidFill>
          </a:ln>
        </p:spPr>
      </p:pic>
    </p:spTree>
    <p:extLst>
      <p:ext uri="{BB962C8B-B14F-4D97-AF65-F5344CB8AC3E}">
        <p14:creationId xmlns:p14="http://schemas.microsoft.com/office/powerpoint/2010/main" val="798640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3" name="Picture 2"/>
          <p:cNvPicPr>
            <a:picLocks noChangeAspect="1"/>
          </p:cNvPicPr>
          <p:nvPr/>
        </p:nvPicPr>
        <p:blipFill>
          <a:blip r:embed="rId2"/>
          <a:stretch>
            <a:fillRect/>
          </a:stretch>
        </p:blipFill>
        <p:spPr>
          <a:xfrm>
            <a:off x="3816656" y="1632857"/>
            <a:ext cx="8075408" cy="4756157"/>
          </a:xfrm>
          <a:prstGeom prst="rect">
            <a:avLst/>
          </a:prstGeom>
          <a:ln w="12700">
            <a:solidFill>
              <a:schemeClr val="tx1"/>
            </a:solidFill>
          </a:ln>
        </p:spPr>
      </p:pic>
    </p:spTree>
    <p:extLst>
      <p:ext uri="{BB962C8B-B14F-4D97-AF65-F5344CB8AC3E}">
        <p14:creationId xmlns:p14="http://schemas.microsoft.com/office/powerpoint/2010/main" val="2832251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3124200" y="907868"/>
            <a:ext cx="6638911" cy="5800551"/>
          </a:xfrm>
          <a:prstGeom prst="rect">
            <a:avLst/>
          </a:prstGeom>
          <a:ln w="12700">
            <a:solidFill>
              <a:schemeClr val="tx1"/>
            </a:solidFill>
          </a:ln>
        </p:spPr>
      </p:pic>
    </p:spTree>
    <p:extLst>
      <p:ext uri="{BB962C8B-B14F-4D97-AF65-F5344CB8AC3E}">
        <p14:creationId xmlns:p14="http://schemas.microsoft.com/office/powerpoint/2010/main" val="9988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Creational Design Pattern</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311091423"/>
              </p:ext>
            </p:extLst>
          </p:nvPr>
        </p:nvGraphicFramePr>
        <p:xfrm>
          <a:off x="1447800" y="22860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(Command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8600" y="1171047"/>
            <a:ext cx="7308870" cy="5550435"/>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7914763" y="2362771"/>
            <a:ext cx="3667637" cy="1457528"/>
          </a:xfrm>
          <a:prstGeom prst="rect">
            <a:avLst/>
          </a:prstGeom>
          <a:ln w="19050">
            <a:solidFill>
              <a:schemeClr val="tx1"/>
            </a:solidFill>
          </a:ln>
        </p:spPr>
      </p:pic>
    </p:spTree>
    <p:extLst>
      <p:ext uri="{BB962C8B-B14F-4D97-AF65-F5344CB8AC3E}">
        <p14:creationId xmlns:p14="http://schemas.microsoft.com/office/powerpoint/2010/main" val="788248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Interpreter Pattern</a:t>
            </a:r>
          </a:p>
          <a:p>
            <a:pPr marL="0" indent="0" algn="just">
              <a:buNone/>
            </a:pPr>
            <a:endParaRPr lang="en-US" sz="2800" dirty="0"/>
          </a:p>
          <a:p>
            <a:pPr algn="just"/>
            <a:r>
              <a:rPr lang="en-US" sz="2800" dirty="0"/>
              <a:t>In this topic, the students will gain , The idea of a </a:t>
            </a:r>
            <a:r>
              <a:rPr lang="en-US" dirty="0"/>
              <a:t>Interpreter Pattern An Interpreter Pattern says that "to define a representation of grammar of a given language, along with an interpreter that uses this representation to interpret sentences in the language".</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2544721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Interpreter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An Interpreter Pattern says that "to define a representation of grammar of a given language, along with an interpreter that uses this representation to interpret sentences in the language".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Basically the Interpreter pattern has limited area where it can be applied. We can discuss the Interpreter pattern only in terms of formal grammars but in this area there are better solutions that is why it is not frequently used.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This pattern can applied for parsing the expressions defined in simple grammars and sometimes in simple rule engines.</a:t>
            </a:r>
          </a:p>
        </p:txBody>
      </p:sp>
    </p:spTree>
    <p:extLst>
      <p:ext uri="{BB962C8B-B14F-4D97-AF65-F5344CB8AC3E}">
        <p14:creationId xmlns:p14="http://schemas.microsoft.com/office/powerpoint/2010/main" val="484411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438400" y="844731"/>
            <a:ext cx="7199904" cy="5883282"/>
          </a:xfrm>
          <a:prstGeom prst="rect">
            <a:avLst/>
          </a:prstGeom>
          <a:ln w="19050">
            <a:solidFill>
              <a:schemeClr val="tx1"/>
            </a:solidFill>
          </a:ln>
        </p:spPr>
      </p:pic>
    </p:spTree>
    <p:extLst>
      <p:ext uri="{BB962C8B-B14F-4D97-AF65-F5344CB8AC3E}">
        <p14:creationId xmlns:p14="http://schemas.microsoft.com/office/powerpoint/2010/main" val="480922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Implementation of (Interpreter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45053"/>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We are going to create an interface Expression and concrete classes implementing the Expression interface. A class </a:t>
            </a:r>
            <a:r>
              <a:rPr lang="en-US" sz="2800" dirty="0" err="1">
                <a:solidFill>
                  <a:srgbClr val="000000"/>
                </a:solidFill>
                <a:latin typeface="+mj-lt"/>
              </a:rPr>
              <a:t>TerminalExpression</a:t>
            </a:r>
            <a:r>
              <a:rPr lang="en-US" sz="2800" dirty="0">
                <a:solidFill>
                  <a:srgbClr val="000000"/>
                </a:solidFill>
                <a:latin typeface="+mj-lt"/>
              </a:rPr>
              <a:t> is defined which acts as a main interpreter of context in question. Other classes </a:t>
            </a:r>
            <a:r>
              <a:rPr lang="en-US" sz="2800" dirty="0" err="1">
                <a:solidFill>
                  <a:srgbClr val="000000"/>
                </a:solidFill>
                <a:latin typeface="+mj-lt"/>
              </a:rPr>
              <a:t>OrExpression</a:t>
            </a:r>
            <a:r>
              <a:rPr lang="en-US" sz="2800" dirty="0">
                <a:solidFill>
                  <a:srgbClr val="000000"/>
                </a:solidFill>
                <a:latin typeface="+mj-lt"/>
              </a:rPr>
              <a:t>, </a:t>
            </a:r>
            <a:r>
              <a:rPr lang="en-US" sz="2800" dirty="0" err="1">
                <a:solidFill>
                  <a:srgbClr val="000000"/>
                </a:solidFill>
                <a:latin typeface="+mj-lt"/>
              </a:rPr>
              <a:t>AndExpression</a:t>
            </a:r>
            <a:r>
              <a:rPr lang="en-US" sz="2800" dirty="0">
                <a:solidFill>
                  <a:srgbClr val="000000"/>
                </a:solidFill>
                <a:latin typeface="+mj-lt"/>
              </a:rPr>
              <a:t> are used to create combinational expressions.</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InterpreterPatternDemo</a:t>
            </a:r>
            <a:r>
              <a:rPr lang="en-US" sz="2800" dirty="0">
                <a:solidFill>
                  <a:srgbClr val="000000"/>
                </a:solidFill>
                <a:latin typeface="+mj-lt"/>
              </a:rPr>
              <a:t>, our demo class, will use Expression class to create rules and demonstrate parsing of expressions.</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Interpreter pattern provides a way to evaluate language grammar or expression. This type of pattern comes under behavioral pattern. This pattern involves implementing an expression interface which tells to interpret a particular context. </a:t>
            </a:r>
          </a:p>
        </p:txBody>
      </p:sp>
    </p:spTree>
    <p:extLst>
      <p:ext uri="{BB962C8B-B14F-4D97-AF65-F5344CB8AC3E}">
        <p14:creationId xmlns:p14="http://schemas.microsoft.com/office/powerpoint/2010/main" val="2682262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143000" y="1833788"/>
            <a:ext cx="9795938" cy="3801159"/>
          </a:xfrm>
          <a:prstGeom prst="rect">
            <a:avLst/>
          </a:prstGeom>
          <a:ln w="19050">
            <a:solidFill>
              <a:schemeClr val="tx1"/>
            </a:solidFill>
          </a:ln>
        </p:spPr>
      </p:pic>
    </p:spTree>
    <p:extLst>
      <p:ext uri="{BB962C8B-B14F-4D97-AF65-F5344CB8AC3E}">
        <p14:creationId xmlns:p14="http://schemas.microsoft.com/office/powerpoint/2010/main" val="683964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724676" y="814528"/>
            <a:ext cx="5885924" cy="5897533"/>
          </a:xfrm>
          <a:prstGeom prst="rect">
            <a:avLst/>
          </a:prstGeom>
          <a:ln w="12700">
            <a:solidFill>
              <a:schemeClr val="tx1"/>
            </a:solidFill>
          </a:ln>
        </p:spPr>
      </p:pic>
    </p:spTree>
    <p:extLst>
      <p:ext uri="{BB962C8B-B14F-4D97-AF65-F5344CB8AC3E}">
        <p14:creationId xmlns:p14="http://schemas.microsoft.com/office/powerpoint/2010/main" val="3515852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3137" y="916731"/>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454400" y="955917"/>
            <a:ext cx="8198933" cy="5457252"/>
          </a:xfrm>
          <a:prstGeom prst="rect">
            <a:avLst/>
          </a:prstGeom>
          <a:ln w="28575">
            <a:solidFill>
              <a:schemeClr val="tx1"/>
            </a:solidFill>
          </a:ln>
        </p:spPr>
      </p:pic>
    </p:spTree>
    <p:extLst>
      <p:ext uri="{BB962C8B-B14F-4D97-AF65-F5344CB8AC3E}">
        <p14:creationId xmlns:p14="http://schemas.microsoft.com/office/powerpoint/2010/main" val="3460391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3137" y="916731"/>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3377754" y="1219200"/>
            <a:ext cx="8494529" cy="5526231"/>
          </a:xfrm>
          <a:prstGeom prst="rect">
            <a:avLst/>
          </a:prstGeom>
          <a:ln w="19050">
            <a:solidFill>
              <a:schemeClr val="tx1"/>
            </a:solidFill>
          </a:ln>
        </p:spPr>
      </p:pic>
    </p:spTree>
    <p:extLst>
      <p:ext uri="{BB962C8B-B14F-4D97-AF65-F5344CB8AC3E}">
        <p14:creationId xmlns:p14="http://schemas.microsoft.com/office/powerpoint/2010/main" val="2282596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954305" y="814251"/>
            <a:ext cx="10623741" cy="5542106"/>
          </a:xfrm>
          <a:prstGeom prst="rect">
            <a:avLst/>
          </a:prstGeom>
          <a:ln w="12700">
            <a:solidFill>
              <a:schemeClr val="tx1"/>
            </a:solidFill>
          </a:ln>
        </p:spPr>
      </p:pic>
    </p:spTree>
    <p:extLst>
      <p:ext uri="{BB962C8B-B14F-4D97-AF65-F5344CB8AC3E}">
        <p14:creationId xmlns:p14="http://schemas.microsoft.com/office/powerpoint/2010/main" val="109559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Structural Design Pattern </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067235888"/>
              </p:ext>
            </p:extLst>
          </p:nvPr>
        </p:nvGraphicFramePr>
        <p:xfrm>
          <a:off x="1478280" y="1914376"/>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23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755469" y="1155971"/>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5" name="Picture 4"/>
          <p:cNvPicPr>
            <a:picLocks noChangeAspect="1"/>
          </p:cNvPicPr>
          <p:nvPr/>
        </p:nvPicPr>
        <p:blipFill>
          <a:blip r:embed="rId2"/>
          <a:stretch>
            <a:fillRect/>
          </a:stretch>
        </p:blipFill>
        <p:spPr>
          <a:xfrm>
            <a:off x="762000" y="1958514"/>
            <a:ext cx="10937462" cy="4622178"/>
          </a:xfrm>
          <a:prstGeom prst="rect">
            <a:avLst/>
          </a:prstGeom>
          <a:ln w="12700">
            <a:solidFill>
              <a:schemeClr val="tx1"/>
            </a:solidFill>
          </a:ln>
        </p:spPr>
      </p:pic>
    </p:spTree>
    <p:extLst>
      <p:ext uri="{BB962C8B-B14F-4D97-AF65-F5344CB8AC3E}">
        <p14:creationId xmlns:p14="http://schemas.microsoft.com/office/powerpoint/2010/main" val="257060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(Interpreter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600200" y="2203091"/>
            <a:ext cx="9102850" cy="2929048"/>
          </a:xfrm>
          <a:prstGeom prst="rect">
            <a:avLst/>
          </a:prstGeom>
          <a:ln w="19050">
            <a:solidFill>
              <a:schemeClr val="tx1"/>
            </a:solidFill>
          </a:ln>
        </p:spPr>
      </p:pic>
    </p:spTree>
    <p:extLst>
      <p:ext uri="{BB962C8B-B14F-4D97-AF65-F5344CB8AC3E}">
        <p14:creationId xmlns:p14="http://schemas.microsoft.com/office/powerpoint/2010/main" val="3637201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fontScale="92500" lnSpcReduction="10000"/>
          </a:bodyPr>
          <a:lstStyle/>
          <a:p>
            <a:pPr marL="0" indent="0" algn="just">
              <a:buNone/>
            </a:pPr>
            <a:r>
              <a:rPr lang="en-US" sz="2800" dirty="0"/>
              <a:t>Topic </a:t>
            </a:r>
            <a:r>
              <a:rPr lang="en-US" dirty="0"/>
              <a:t>:</a:t>
            </a:r>
            <a:r>
              <a:rPr lang="en-US" dirty="0">
                <a:solidFill>
                  <a:srgbClr val="FF0000"/>
                </a:solidFill>
              </a:rPr>
              <a:t> </a:t>
            </a:r>
            <a:r>
              <a:rPr lang="en-US" dirty="0"/>
              <a:t>Iterator Pattern</a:t>
            </a:r>
          </a:p>
          <a:p>
            <a:pPr marL="0" indent="0" algn="just">
              <a:buNone/>
            </a:pPr>
            <a:endParaRPr lang="en-US" sz="2800" dirty="0"/>
          </a:p>
          <a:p>
            <a:pPr algn="just"/>
            <a:r>
              <a:rPr lang="en-US" sz="2800" dirty="0"/>
              <a:t>In this topic, the students will gain , The idea </a:t>
            </a:r>
            <a:r>
              <a:rPr lang="en-US" dirty="0"/>
              <a:t> an Iterator </a:t>
            </a:r>
            <a:r>
              <a:rPr lang="en-US" dirty="0" err="1"/>
              <a:t>PatternAccording</a:t>
            </a:r>
            <a:r>
              <a:rPr lang="en-US" dirty="0"/>
              <a:t> to </a:t>
            </a:r>
            <a:r>
              <a:rPr lang="en-US" dirty="0" err="1"/>
              <a:t>GoF</a:t>
            </a:r>
            <a:r>
              <a:rPr lang="en-US" dirty="0"/>
              <a:t>, Iterator Pattern is used "to access the elements of an aggregate object sequentially without exposing its underlying </a:t>
            </a:r>
            <a:r>
              <a:rPr lang="en-US" dirty="0" err="1"/>
              <a:t>implementation".The</a:t>
            </a:r>
            <a:r>
              <a:rPr lang="en-US" dirty="0"/>
              <a:t> Iterator pattern is also known as </a:t>
            </a:r>
            <a:r>
              <a:rPr lang="en-US" dirty="0" err="1"/>
              <a:t>Cursor.In</a:t>
            </a:r>
            <a:r>
              <a:rPr lang="en-US" dirty="0"/>
              <a:t> collection framework, we are now using Iterator that is preferred over Enumeration.</a:t>
            </a:r>
          </a:p>
          <a:p>
            <a:pPr marL="0" indent="0" algn="just">
              <a:buNone/>
            </a:pPr>
            <a:endParaRPr lang="en-US" dirty="0"/>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3747719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Iterator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45053"/>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Iterator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Iterator pattern is very commonly used design pattern in Java and </a:t>
            </a:r>
            <a:r>
              <a:rPr lang="en-US" sz="2800" dirty="0" err="1">
                <a:latin typeface="+mj-lt"/>
              </a:rPr>
              <a:t>.Net</a:t>
            </a:r>
            <a:r>
              <a:rPr lang="en-US" sz="2800" dirty="0">
                <a:latin typeface="+mj-lt"/>
              </a:rPr>
              <a:t> programming environment. This pattern is used to get a way to access the elements of a collection object in sequential manner without any need to know its underlying representation.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Iterator pattern falls under behavioral pattern category.</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It supports variations in the traversal of a collection. It simplifies the interface to the collection.</a:t>
            </a:r>
          </a:p>
          <a:p>
            <a:pPr marL="457200" indent="-457200" algn="just">
              <a:buFont typeface="Wingdings" panose="05000000000000000000" pitchFamily="2" charset="2"/>
              <a:buChar char="Ø"/>
            </a:pPr>
            <a:r>
              <a:rPr lang="en-US" sz="2800" dirty="0">
                <a:latin typeface="+mj-lt"/>
              </a:rPr>
              <a:t>It is used When you want to access a collection of objects without exposing its internal representation.</a:t>
            </a:r>
          </a:p>
        </p:txBody>
      </p:sp>
    </p:spTree>
    <p:extLst>
      <p:ext uri="{BB962C8B-B14F-4D97-AF65-F5344CB8AC3E}">
        <p14:creationId xmlns:p14="http://schemas.microsoft.com/office/powerpoint/2010/main" val="1794684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Iterator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631371" y="1143124"/>
            <a:ext cx="10730510" cy="4786394"/>
          </a:xfrm>
          <a:prstGeom prst="rect">
            <a:avLst/>
          </a:prstGeom>
          <a:ln w="12700">
            <a:solidFill>
              <a:schemeClr val="tx1"/>
            </a:solidFill>
          </a:ln>
        </p:spPr>
      </p:pic>
    </p:spTree>
    <p:extLst>
      <p:ext uri="{BB962C8B-B14F-4D97-AF65-F5344CB8AC3E}">
        <p14:creationId xmlns:p14="http://schemas.microsoft.com/office/powerpoint/2010/main" val="2031345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Implementation of (Iterator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386804"/>
            <a:ext cx="11506200" cy="4832092"/>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We're going to create a Iterator interface which narrates navigation method and a Container interface which </a:t>
            </a:r>
            <a:r>
              <a:rPr lang="en-US" sz="2800" dirty="0" err="1">
                <a:solidFill>
                  <a:srgbClr val="000000"/>
                </a:solidFill>
                <a:latin typeface="+mj-lt"/>
              </a:rPr>
              <a:t>retruns</a:t>
            </a:r>
            <a:r>
              <a:rPr lang="en-US" sz="2800" dirty="0">
                <a:solidFill>
                  <a:srgbClr val="000000"/>
                </a:solidFill>
                <a:latin typeface="+mj-lt"/>
              </a:rPr>
              <a:t> the iterator . Concrete classes implementing the Container interface will be responsible to implement Iterator interface and use it</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IteratorPatternDemo</a:t>
            </a:r>
            <a:r>
              <a:rPr lang="en-US" sz="2800" dirty="0">
                <a:solidFill>
                  <a:srgbClr val="000000"/>
                </a:solidFill>
                <a:latin typeface="+mj-lt"/>
              </a:rPr>
              <a:t>, our demo class will use </a:t>
            </a:r>
            <a:r>
              <a:rPr lang="en-US" sz="2800" dirty="0" err="1">
                <a:solidFill>
                  <a:srgbClr val="000000"/>
                </a:solidFill>
                <a:latin typeface="+mj-lt"/>
              </a:rPr>
              <a:t>NamesRepository</a:t>
            </a:r>
            <a:r>
              <a:rPr lang="en-US" sz="2800" dirty="0">
                <a:solidFill>
                  <a:srgbClr val="000000"/>
                </a:solidFill>
                <a:latin typeface="+mj-lt"/>
              </a:rPr>
              <a:t>, a concrete class implementation to print a Names stored as a collection in </a:t>
            </a:r>
            <a:r>
              <a:rPr lang="en-US" sz="2800" dirty="0" err="1">
                <a:solidFill>
                  <a:srgbClr val="000000"/>
                </a:solidFill>
                <a:latin typeface="+mj-lt"/>
              </a:rPr>
              <a:t>NamesRepository</a:t>
            </a:r>
            <a:r>
              <a:rPr lang="en-US" sz="2800" dirty="0">
                <a:solidFill>
                  <a:srgbClr val="000000"/>
                </a:solidFill>
                <a:latin typeface="+mj-lt"/>
              </a:rPr>
              <a:t>.</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It is used When there are multiple traversals of objects need to be supported in the collection.</a:t>
            </a:r>
          </a:p>
        </p:txBody>
      </p:sp>
    </p:spTree>
    <p:extLst>
      <p:ext uri="{BB962C8B-B14F-4D97-AF65-F5344CB8AC3E}">
        <p14:creationId xmlns:p14="http://schemas.microsoft.com/office/powerpoint/2010/main" val="27710989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(Iterator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069011" y="931428"/>
            <a:ext cx="8600090" cy="5607491"/>
          </a:xfrm>
          <a:prstGeom prst="rect">
            <a:avLst/>
          </a:prstGeom>
          <a:ln w="9525">
            <a:solidFill>
              <a:schemeClr val="tx1"/>
            </a:solidFill>
          </a:ln>
        </p:spPr>
      </p:pic>
    </p:spTree>
    <p:extLst>
      <p:ext uri="{BB962C8B-B14F-4D97-AF65-F5344CB8AC3E}">
        <p14:creationId xmlns:p14="http://schemas.microsoft.com/office/powerpoint/2010/main" val="2316777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(Iterator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784073" y="905379"/>
            <a:ext cx="8623855" cy="5633540"/>
          </a:xfrm>
          <a:prstGeom prst="rect">
            <a:avLst/>
          </a:prstGeom>
          <a:ln w="12700">
            <a:solidFill>
              <a:schemeClr val="tx1"/>
            </a:solidFill>
          </a:ln>
        </p:spPr>
      </p:pic>
    </p:spTree>
    <p:extLst>
      <p:ext uri="{BB962C8B-B14F-4D97-AF65-F5344CB8AC3E}">
        <p14:creationId xmlns:p14="http://schemas.microsoft.com/office/powerpoint/2010/main" val="3136712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(Iterator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3137" y="916731"/>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3649886" y="916731"/>
            <a:ext cx="5327170" cy="5778625"/>
          </a:xfrm>
          <a:prstGeom prst="rect">
            <a:avLst/>
          </a:prstGeom>
          <a:ln w="28575">
            <a:solidFill>
              <a:schemeClr val="tx1"/>
            </a:solidFill>
          </a:ln>
        </p:spPr>
      </p:pic>
    </p:spTree>
    <p:extLst>
      <p:ext uri="{BB962C8B-B14F-4D97-AF65-F5344CB8AC3E}">
        <p14:creationId xmlns:p14="http://schemas.microsoft.com/office/powerpoint/2010/main" val="1937796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(Iterator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752600" y="1053737"/>
            <a:ext cx="8939326" cy="5485182"/>
          </a:xfrm>
          <a:prstGeom prst="rect">
            <a:avLst/>
          </a:prstGeom>
          <a:ln w="19050">
            <a:solidFill>
              <a:schemeClr val="tx1"/>
            </a:solidFill>
          </a:ln>
        </p:spPr>
      </p:pic>
    </p:spTree>
    <p:extLst>
      <p:ext uri="{BB962C8B-B14F-4D97-AF65-F5344CB8AC3E}">
        <p14:creationId xmlns:p14="http://schemas.microsoft.com/office/powerpoint/2010/main" val="235768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84775"/>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3200" b="1" dirty="0"/>
              <a:t>Behavioral Design Patterns Part: I</a:t>
            </a:r>
            <a:r>
              <a:rPr lang="en-IN" sz="30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827361065"/>
              </p:ext>
            </p:extLst>
          </p:nvPr>
        </p:nvGraphicFramePr>
        <p:xfrm>
          <a:off x="1447800" y="2209800"/>
          <a:ext cx="10287000" cy="213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37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(Iterator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547802" y="1648414"/>
            <a:ext cx="7096395" cy="4261915"/>
          </a:xfrm>
          <a:prstGeom prst="rect">
            <a:avLst/>
          </a:prstGeom>
          <a:ln w="19050">
            <a:solidFill>
              <a:schemeClr val="tx1"/>
            </a:solidFill>
          </a:ln>
        </p:spPr>
      </p:pic>
    </p:spTree>
    <p:extLst>
      <p:ext uri="{BB962C8B-B14F-4D97-AF65-F5344CB8AC3E}">
        <p14:creationId xmlns:p14="http://schemas.microsoft.com/office/powerpoint/2010/main" val="1260359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(Mediator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605246" y="1676400"/>
            <a:ext cx="10936812" cy="3973935"/>
          </a:xfrm>
          <a:prstGeom prst="rect">
            <a:avLst/>
          </a:prstGeom>
          <a:ln w="19050">
            <a:solidFill>
              <a:schemeClr val="tx1"/>
            </a:solidFill>
          </a:ln>
        </p:spPr>
      </p:pic>
    </p:spTree>
    <p:extLst>
      <p:ext uri="{BB962C8B-B14F-4D97-AF65-F5344CB8AC3E}">
        <p14:creationId xmlns:p14="http://schemas.microsoft.com/office/powerpoint/2010/main" val="38819360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(Mediator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572000" y="870856"/>
            <a:ext cx="7400805" cy="5702897"/>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195246" y="894110"/>
            <a:ext cx="3792668" cy="1508607"/>
          </a:xfrm>
          <a:prstGeom prst="rect">
            <a:avLst/>
          </a:prstGeom>
          <a:ln w="12700">
            <a:solidFill>
              <a:schemeClr val="tx1"/>
            </a:solidFill>
          </a:ln>
        </p:spPr>
      </p:pic>
    </p:spTree>
    <p:extLst>
      <p:ext uri="{BB962C8B-B14F-4D97-AF65-F5344CB8AC3E}">
        <p14:creationId xmlns:p14="http://schemas.microsoft.com/office/powerpoint/2010/main" val="2440095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(Mediator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62227" y="1056239"/>
            <a:ext cx="9267546" cy="5300118"/>
          </a:xfrm>
          <a:prstGeom prst="rect">
            <a:avLst/>
          </a:prstGeom>
          <a:ln w="12700">
            <a:solidFill>
              <a:schemeClr val="tx1"/>
            </a:solidFill>
          </a:ln>
        </p:spPr>
      </p:pic>
    </p:spTree>
    <p:extLst>
      <p:ext uri="{BB962C8B-B14F-4D97-AF65-F5344CB8AC3E}">
        <p14:creationId xmlns:p14="http://schemas.microsoft.com/office/powerpoint/2010/main" val="1416620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(Mediator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219200" y="2246209"/>
            <a:ext cx="9564794" cy="2885930"/>
          </a:xfrm>
          <a:prstGeom prst="rect">
            <a:avLst/>
          </a:prstGeom>
          <a:ln w="19050">
            <a:solidFill>
              <a:schemeClr val="tx1"/>
            </a:solidFill>
          </a:ln>
        </p:spPr>
      </p:pic>
    </p:spTree>
    <p:extLst>
      <p:ext uri="{BB962C8B-B14F-4D97-AF65-F5344CB8AC3E}">
        <p14:creationId xmlns:p14="http://schemas.microsoft.com/office/powerpoint/2010/main" val="514953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Memento  Pattern</a:t>
            </a:r>
          </a:p>
          <a:p>
            <a:pPr marL="0" indent="0" algn="just">
              <a:buNone/>
            </a:pPr>
            <a:endParaRPr lang="en-US" sz="2800" dirty="0"/>
          </a:p>
          <a:p>
            <a:pPr algn="just"/>
            <a:r>
              <a:rPr lang="en-US" sz="2800" dirty="0"/>
              <a:t>In this topic, the students will gain , The idea </a:t>
            </a:r>
            <a:r>
              <a:rPr lang="en-US" dirty="0"/>
              <a:t> an Memento  Pattern </a:t>
            </a:r>
            <a:r>
              <a:rPr lang="en-US" dirty="0" err="1"/>
              <a:t>i.e</a:t>
            </a:r>
            <a:r>
              <a:rPr lang="en-US" dirty="0"/>
              <a:t> Memento pattern is used to restore state of an object to a previous state. Memento pattern falls under behavioral pattern category.</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20276464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Memento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47650" y="879887"/>
            <a:ext cx="116967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Memento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Memento Pattern says that "to restore the state of an object to its previous state". But it must do this without violating Encapsulation. Such case is useful in case of error or </a:t>
            </a:r>
            <a:r>
              <a:rPr lang="en-US" sz="2800" dirty="0" err="1">
                <a:latin typeface="+mj-lt"/>
              </a:rPr>
              <a:t>failure.The</a:t>
            </a:r>
            <a:r>
              <a:rPr lang="en-US" sz="2800" dirty="0">
                <a:latin typeface="+mj-lt"/>
              </a:rPr>
              <a:t> Memento pattern is also known as Token.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Undo or backspace or </a:t>
            </a:r>
            <a:r>
              <a:rPr lang="en-US" sz="2800" dirty="0" err="1">
                <a:latin typeface="+mj-lt"/>
              </a:rPr>
              <a:t>ctrl+z</a:t>
            </a:r>
            <a:r>
              <a:rPr lang="en-US" sz="2800" dirty="0">
                <a:latin typeface="+mj-lt"/>
              </a:rPr>
              <a:t> is one of the most used operation in an editor. Memento design pattern is used to implement the undo operation. This is done by saving the current state of the object as it changes state.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preserves encapsulation boundaries. It simplifies the originator.</a:t>
            </a:r>
          </a:p>
          <a:p>
            <a:pPr marL="457200" indent="-457200" algn="just">
              <a:buFont typeface="Wingdings" panose="05000000000000000000" pitchFamily="2" charset="2"/>
              <a:buChar char="Ø"/>
            </a:pPr>
            <a:endParaRPr lang="en-US" sz="2800" dirty="0">
              <a:latin typeface="+mj-lt"/>
            </a:endParaRPr>
          </a:p>
        </p:txBody>
      </p:sp>
    </p:spTree>
    <p:extLst>
      <p:ext uri="{BB962C8B-B14F-4D97-AF65-F5344CB8AC3E}">
        <p14:creationId xmlns:p14="http://schemas.microsoft.com/office/powerpoint/2010/main" val="2579323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Memento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39091" y="1096683"/>
            <a:ext cx="9122094" cy="5448767"/>
          </a:xfrm>
          <a:prstGeom prst="rect">
            <a:avLst/>
          </a:prstGeom>
          <a:ln w="12700">
            <a:solidFill>
              <a:schemeClr val="tx1"/>
            </a:solidFill>
          </a:ln>
        </p:spPr>
      </p:pic>
    </p:spTree>
    <p:extLst>
      <p:ext uri="{BB962C8B-B14F-4D97-AF65-F5344CB8AC3E}">
        <p14:creationId xmlns:p14="http://schemas.microsoft.com/office/powerpoint/2010/main" val="12900443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Implementation of (Memento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219200"/>
            <a:ext cx="11506200" cy="4832092"/>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Memento pattern uses three actor classes. Memento contains state of an object to be restored. Originator creates and stores states in Memento objects and Caretaker object is responsible to restore object state from Memento. We have created classes Memento, Originator and </a:t>
            </a:r>
            <a:r>
              <a:rPr lang="en-US" sz="2800" dirty="0" err="1">
                <a:solidFill>
                  <a:srgbClr val="000000"/>
                </a:solidFill>
                <a:latin typeface="+mj-lt"/>
              </a:rPr>
              <a:t>CareTaker</a:t>
            </a:r>
            <a:r>
              <a:rPr lang="en-US" sz="2800" dirty="0">
                <a:solidFill>
                  <a:srgbClr val="000000"/>
                </a:solidFill>
                <a:latin typeface="+mj-lt"/>
              </a:rPr>
              <a:t>.</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MementoPatternDemo</a:t>
            </a:r>
            <a:r>
              <a:rPr lang="en-US" sz="2800" dirty="0">
                <a:solidFill>
                  <a:srgbClr val="000000"/>
                </a:solidFill>
                <a:latin typeface="+mj-lt"/>
              </a:rPr>
              <a:t>, our demo class, will use </a:t>
            </a:r>
            <a:r>
              <a:rPr lang="en-US" sz="2800" dirty="0" err="1">
                <a:solidFill>
                  <a:srgbClr val="000000"/>
                </a:solidFill>
                <a:latin typeface="+mj-lt"/>
              </a:rPr>
              <a:t>CareTaker</a:t>
            </a:r>
            <a:r>
              <a:rPr lang="en-US" sz="2800" dirty="0">
                <a:solidFill>
                  <a:srgbClr val="000000"/>
                </a:solidFill>
                <a:latin typeface="+mj-lt"/>
              </a:rPr>
              <a:t> and Originator objects to show restoration of object states.</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It is used in Undo and Redo operations in most software.</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It is also used in database transactions.</a:t>
            </a:r>
          </a:p>
        </p:txBody>
      </p:sp>
    </p:spTree>
    <p:extLst>
      <p:ext uri="{BB962C8B-B14F-4D97-AF65-F5344CB8AC3E}">
        <p14:creationId xmlns:p14="http://schemas.microsoft.com/office/powerpoint/2010/main" val="2015930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(Memento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62200" y="1045381"/>
            <a:ext cx="6996575" cy="5509448"/>
          </a:xfrm>
          <a:prstGeom prst="rect">
            <a:avLst/>
          </a:prstGeom>
          <a:ln w="19050">
            <a:solidFill>
              <a:schemeClr val="tx1"/>
            </a:solidFill>
          </a:ln>
        </p:spPr>
      </p:pic>
    </p:spTree>
    <p:extLst>
      <p:ext uri="{BB962C8B-B14F-4D97-AF65-F5344CB8AC3E}">
        <p14:creationId xmlns:p14="http://schemas.microsoft.com/office/powerpoint/2010/main" val="389571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6553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Behavioral Design Patterns Part: II</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3877407"/>
              </p:ext>
            </p:extLst>
          </p:nvPr>
        </p:nvGraphicFramePr>
        <p:xfrm>
          <a:off x="1447800" y="167315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85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(Memento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4343400" y="914400"/>
            <a:ext cx="6432060" cy="5807082"/>
          </a:xfrm>
          <a:prstGeom prst="rect">
            <a:avLst/>
          </a:prstGeom>
          <a:ln w="12700">
            <a:solidFill>
              <a:schemeClr val="tx1"/>
            </a:solidFill>
          </a:ln>
        </p:spPr>
      </p:pic>
      <p:pic>
        <p:nvPicPr>
          <p:cNvPr id="9" name="Picture 8"/>
          <p:cNvPicPr>
            <a:picLocks noChangeAspect="1"/>
          </p:cNvPicPr>
          <p:nvPr/>
        </p:nvPicPr>
        <p:blipFill>
          <a:blip r:embed="rId3"/>
          <a:stretch>
            <a:fillRect/>
          </a:stretch>
        </p:blipFill>
        <p:spPr>
          <a:xfrm>
            <a:off x="293128" y="914400"/>
            <a:ext cx="3477744" cy="1544222"/>
          </a:xfrm>
          <a:prstGeom prst="rect">
            <a:avLst/>
          </a:prstGeom>
          <a:ln w="9525">
            <a:solidFill>
              <a:schemeClr val="tx1"/>
            </a:solidFill>
          </a:ln>
        </p:spPr>
      </p:pic>
    </p:spTree>
    <p:extLst>
      <p:ext uri="{BB962C8B-B14F-4D97-AF65-F5344CB8AC3E}">
        <p14:creationId xmlns:p14="http://schemas.microsoft.com/office/powerpoint/2010/main" val="1021880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(Memento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451096" y="914401"/>
            <a:ext cx="7627403" cy="5807082"/>
          </a:xfrm>
          <a:prstGeom prst="rect">
            <a:avLst/>
          </a:prstGeom>
          <a:ln w="12700">
            <a:solidFill>
              <a:schemeClr val="tx1"/>
            </a:solidFill>
          </a:ln>
        </p:spPr>
      </p:pic>
    </p:spTree>
    <p:extLst>
      <p:ext uri="{BB962C8B-B14F-4D97-AF65-F5344CB8AC3E}">
        <p14:creationId xmlns:p14="http://schemas.microsoft.com/office/powerpoint/2010/main" val="10368400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(Memento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165774" y="838201"/>
            <a:ext cx="7410095" cy="5887636"/>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128722" y="844732"/>
            <a:ext cx="3806555" cy="1363158"/>
          </a:xfrm>
          <a:prstGeom prst="rect">
            <a:avLst/>
          </a:prstGeom>
          <a:ln w="12700">
            <a:solidFill>
              <a:schemeClr val="tx1"/>
            </a:solidFill>
          </a:ln>
        </p:spPr>
      </p:pic>
    </p:spTree>
    <p:extLst>
      <p:ext uri="{BB962C8B-B14F-4D97-AF65-F5344CB8AC3E}">
        <p14:creationId xmlns:p14="http://schemas.microsoft.com/office/powerpoint/2010/main" val="37888451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(Memento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9" name="Picture 8"/>
          <p:cNvPicPr>
            <a:picLocks noChangeAspect="1"/>
          </p:cNvPicPr>
          <p:nvPr/>
        </p:nvPicPr>
        <p:blipFill>
          <a:blip r:embed="rId2"/>
          <a:stretch>
            <a:fillRect/>
          </a:stretch>
        </p:blipFill>
        <p:spPr>
          <a:xfrm>
            <a:off x="1981200" y="1386804"/>
            <a:ext cx="8398658" cy="4882942"/>
          </a:xfrm>
          <a:prstGeom prst="rect">
            <a:avLst/>
          </a:prstGeom>
          <a:ln w="28575">
            <a:solidFill>
              <a:schemeClr val="tx1"/>
            </a:solidFill>
          </a:ln>
        </p:spPr>
      </p:pic>
    </p:spTree>
    <p:extLst>
      <p:ext uri="{BB962C8B-B14F-4D97-AF65-F5344CB8AC3E}">
        <p14:creationId xmlns:p14="http://schemas.microsoft.com/office/powerpoint/2010/main" val="2097567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Observer Pattern</a:t>
            </a:r>
          </a:p>
          <a:p>
            <a:pPr marL="0" indent="0" algn="just">
              <a:buNone/>
            </a:pPr>
            <a:endParaRPr lang="en-US" sz="2800" dirty="0"/>
          </a:p>
          <a:p>
            <a:pPr algn="just"/>
            <a:r>
              <a:rPr lang="en-US" sz="2800" dirty="0"/>
              <a:t>In this topic, the students will gain , The idea </a:t>
            </a:r>
            <a:r>
              <a:rPr lang="en-US" dirty="0"/>
              <a:t> an Observer  Pattern </a:t>
            </a:r>
            <a:r>
              <a:rPr lang="en-US" dirty="0" err="1"/>
              <a:t>i.e</a:t>
            </a:r>
            <a:r>
              <a:rPr lang="en-US" dirty="0"/>
              <a:t> An Observer Pattern says that "just define a one-to-one dependency so that when one object changes state, all its dependents are notified and updated automatically".</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7731756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Observer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47650" y="845053"/>
            <a:ext cx="116967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Observer   Pattern:-</a:t>
            </a:r>
          </a:p>
          <a:p>
            <a:pPr marL="457200" indent="-457200" algn="just">
              <a:buFont typeface="Wingdings" panose="05000000000000000000" pitchFamily="2" charset="2"/>
              <a:buChar char="Ø"/>
            </a:pPr>
            <a:r>
              <a:rPr lang="en-US" sz="2800" dirty="0">
                <a:latin typeface="+mj-lt"/>
              </a:rPr>
              <a:t>Observer pattern is used when there is one-to-many relationship between objects such as if one object is modified, its </a:t>
            </a:r>
            <a:r>
              <a:rPr lang="en-US" sz="2800" dirty="0" err="1">
                <a:latin typeface="+mj-lt"/>
              </a:rPr>
              <a:t>depenedent</a:t>
            </a:r>
            <a:r>
              <a:rPr lang="en-US" sz="2800" dirty="0">
                <a:latin typeface="+mj-lt"/>
              </a:rPr>
              <a:t> objects are to be notified automatically. Observer pattern falls under behavioral pattern category.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describes the coupling between the objects and the </a:t>
            </a:r>
            <a:r>
              <a:rPr lang="en-US" sz="2800" dirty="0" err="1">
                <a:latin typeface="+mj-lt"/>
              </a:rPr>
              <a:t>observer.It</a:t>
            </a:r>
            <a:r>
              <a:rPr lang="en-US" sz="2800" dirty="0">
                <a:latin typeface="+mj-lt"/>
              </a:rPr>
              <a:t> provides the support for broadcast-type </a:t>
            </a:r>
            <a:r>
              <a:rPr lang="en-US" sz="2800" dirty="0" err="1">
                <a:latin typeface="+mj-lt"/>
              </a:rPr>
              <a:t>communication.When</a:t>
            </a:r>
            <a:r>
              <a:rPr lang="en-US" sz="2800" dirty="0">
                <a:latin typeface="+mj-lt"/>
              </a:rPr>
              <a:t> the change of a state in one object must be reflected in another object without keeping the objects tight coupled.</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the framework we writes and needs to be enhanced in future with new observers with minimal </a:t>
            </a:r>
            <a:r>
              <a:rPr lang="en-US" sz="2800" dirty="0" err="1">
                <a:latin typeface="+mj-lt"/>
              </a:rPr>
              <a:t>chamges</a:t>
            </a:r>
            <a:r>
              <a:rPr lang="en-US" sz="2800" dirty="0">
                <a:latin typeface="+mj-lt"/>
              </a:rPr>
              <a:t>.</a:t>
            </a:r>
          </a:p>
        </p:txBody>
      </p:sp>
    </p:spTree>
    <p:extLst>
      <p:ext uri="{BB962C8B-B14F-4D97-AF65-F5344CB8AC3E}">
        <p14:creationId xmlns:p14="http://schemas.microsoft.com/office/powerpoint/2010/main" val="1129074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885404" y="990600"/>
            <a:ext cx="8802760" cy="5548319"/>
          </a:xfrm>
          <a:prstGeom prst="rect">
            <a:avLst/>
          </a:prstGeom>
          <a:ln w="19050">
            <a:solidFill>
              <a:schemeClr val="tx1"/>
            </a:solidFill>
          </a:ln>
        </p:spPr>
      </p:pic>
    </p:spTree>
    <p:extLst>
      <p:ext uri="{BB962C8B-B14F-4D97-AF65-F5344CB8AC3E}">
        <p14:creationId xmlns:p14="http://schemas.microsoft.com/office/powerpoint/2010/main" val="5213036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Implementation of (Observer  Pattern)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219200"/>
            <a:ext cx="11506200" cy="526297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Observer pattern uses three actor classes. Subject, Observer and Client. Subject is an object having methods to attach and detach observers to a client object. We have created an abstract class Observer and a concrete class Subject that is extending class Observer.</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ObserverPatternDemo</a:t>
            </a:r>
            <a:r>
              <a:rPr lang="en-US" sz="2800" dirty="0">
                <a:solidFill>
                  <a:srgbClr val="000000"/>
                </a:solidFill>
                <a:latin typeface="+mj-lt"/>
              </a:rPr>
              <a:t>, our demo class, will use Subject and concrete class object to show observer pattern in action.</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Observer pattern is used when there is one-to-many relationship between objects such as if one object is modified, its </a:t>
            </a:r>
            <a:r>
              <a:rPr lang="en-US" sz="2800" dirty="0" err="1">
                <a:solidFill>
                  <a:srgbClr val="000000"/>
                </a:solidFill>
                <a:latin typeface="+mj-lt"/>
              </a:rPr>
              <a:t>depenedent</a:t>
            </a:r>
            <a:r>
              <a:rPr lang="en-US" sz="2800" dirty="0">
                <a:solidFill>
                  <a:srgbClr val="000000"/>
                </a:solidFill>
                <a:latin typeface="+mj-lt"/>
              </a:rPr>
              <a:t> objects are to be notified automatically. Observer pattern falls under behavioral pattern category.</a:t>
            </a:r>
          </a:p>
        </p:txBody>
      </p:sp>
    </p:spTree>
    <p:extLst>
      <p:ext uri="{BB962C8B-B14F-4D97-AF65-F5344CB8AC3E}">
        <p14:creationId xmlns:p14="http://schemas.microsoft.com/office/powerpoint/2010/main" val="28260701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845558" y="829519"/>
            <a:ext cx="7314442" cy="5979076"/>
          </a:xfrm>
          <a:prstGeom prst="rect">
            <a:avLst/>
          </a:prstGeom>
          <a:ln w="12700">
            <a:solidFill>
              <a:schemeClr val="tx1"/>
            </a:solidFill>
          </a:ln>
        </p:spPr>
      </p:pic>
    </p:spTree>
    <p:extLst>
      <p:ext uri="{BB962C8B-B14F-4D97-AF65-F5344CB8AC3E}">
        <p14:creationId xmlns:p14="http://schemas.microsoft.com/office/powerpoint/2010/main" val="32250564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406908" y="925139"/>
            <a:ext cx="3084503" cy="461665"/>
          </a:xfrm>
          <a:prstGeom prst="rect">
            <a:avLst/>
          </a:prstGeom>
          <a:noFill/>
          <a:ln w="12700">
            <a:solidFill>
              <a:schemeClr val="tx1"/>
            </a:solidFill>
          </a:ln>
        </p:spPr>
        <p:txBody>
          <a:bodyPr wrap="square" rtlCol="0">
            <a:spAutoFit/>
          </a:bodyPr>
          <a:lstStyle/>
          <a:p>
            <a:r>
              <a:rPr lang="en-US" sz="2400" dirty="0"/>
              <a:t>Step -1 Cont.……..</a:t>
            </a:r>
          </a:p>
        </p:txBody>
      </p:sp>
      <p:pic>
        <p:nvPicPr>
          <p:cNvPr id="5" name="Picture 4"/>
          <p:cNvPicPr>
            <a:picLocks noChangeAspect="1"/>
          </p:cNvPicPr>
          <p:nvPr/>
        </p:nvPicPr>
        <p:blipFill>
          <a:blip r:embed="rId2"/>
          <a:stretch>
            <a:fillRect/>
          </a:stretch>
        </p:blipFill>
        <p:spPr>
          <a:xfrm>
            <a:off x="2296923" y="1811458"/>
            <a:ext cx="9045954" cy="4505378"/>
          </a:xfrm>
          <a:prstGeom prst="rect">
            <a:avLst/>
          </a:prstGeom>
          <a:ln w="12700">
            <a:solidFill>
              <a:schemeClr val="tx1"/>
            </a:solidFill>
          </a:ln>
        </p:spPr>
      </p:pic>
    </p:spTree>
    <p:extLst>
      <p:ext uri="{BB962C8B-B14F-4D97-AF65-F5344CB8AC3E}">
        <p14:creationId xmlns:p14="http://schemas.microsoft.com/office/powerpoint/2010/main" val="228102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E48EAA-3312-49B6-8BC7-6A606936FB97}"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2822357236"/>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156079" y="1363472"/>
            <a:ext cx="8003921" cy="4294787"/>
          </a:xfrm>
          <a:prstGeom prst="rect">
            <a:avLst/>
          </a:prstGeom>
          <a:ln w="12700">
            <a:solidFill>
              <a:schemeClr val="tx1"/>
            </a:solidFill>
          </a:ln>
        </p:spPr>
      </p:pic>
    </p:spTree>
    <p:extLst>
      <p:ext uri="{BB962C8B-B14F-4D97-AF65-F5344CB8AC3E}">
        <p14:creationId xmlns:p14="http://schemas.microsoft.com/office/powerpoint/2010/main" val="40419077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295400" y="1153846"/>
            <a:ext cx="7641594" cy="5202511"/>
          </a:xfrm>
          <a:prstGeom prst="rect">
            <a:avLst/>
          </a:prstGeom>
          <a:ln w="6350">
            <a:solidFill>
              <a:schemeClr val="tx1"/>
            </a:solidFill>
          </a:ln>
        </p:spPr>
      </p:pic>
      <p:pic>
        <p:nvPicPr>
          <p:cNvPr id="8" name="Picture 7"/>
          <p:cNvPicPr>
            <a:picLocks noChangeAspect="1"/>
          </p:cNvPicPr>
          <p:nvPr/>
        </p:nvPicPr>
        <p:blipFill>
          <a:blip r:embed="rId3"/>
          <a:stretch>
            <a:fillRect/>
          </a:stretch>
        </p:blipFill>
        <p:spPr>
          <a:xfrm>
            <a:off x="8748486" y="1153846"/>
            <a:ext cx="3132183" cy="5202511"/>
          </a:xfrm>
          <a:prstGeom prst="rect">
            <a:avLst/>
          </a:prstGeom>
          <a:ln w="9525">
            <a:solidFill>
              <a:schemeClr val="tx1"/>
            </a:solidFill>
          </a:ln>
        </p:spPr>
      </p:pic>
    </p:spTree>
    <p:extLst>
      <p:ext uri="{BB962C8B-B14F-4D97-AF65-F5344CB8AC3E}">
        <p14:creationId xmlns:p14="http://schemas.microsoft.com/office/powerpoint/2010/main" val="22367787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8600" y="1670420"/>
            <a:ext cx="8417126" cy="5053239"/>
          </a:xfrm>
          <a:prstGeom prst="rect">
            <a:avLst/>
          </a:prstGeom>
          <a:ln w="19050">
            <a:solidFill>
              <a:schemeClr val="tx1"/>
            </a:solidFill>
          </a:ln>
        </p:spPr>
      </p:pic>
      <p:sp>
        <p:nvSpPr>
          <p:cNvPr id="9" name="TextBox 8"/>
          <p:cNvSpPr txBox="1"/>
          <p:nvPr/>
        </p:nvSpPr>
        <p:spPr>
          <a:xfrm>
            <a:off x="406908" y="925139"/>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10" name="Picture 9"/>
          <p:cNvPicPr>
            <a:picLocks noChangeAspect="1"/>
          </p:cNvPicPr>
          <p:nvPr/>
        </p:nvPicPr>
        <p:blipFill>
          <a:blip r:embed="rId3"/>
          <a:stretch>
            <a:fillRect/>
          </a:stretch>
        </p:blipFill>
        <p:spPr>
          <a:xfrm>
            <a:off x="8645726" y="1670420"/>
            <a:ext cx="3250330" cy="5051062"/>
          </a:xfrm>
          <a:prstGeom prst="rect">
            <a:avLst/>
          </a:prstGeom>
          <a:ln w="9525">
            <a:solidFill>
              <a:schemeClr val="tx1"/>
            </a:solidFill>
          </a:ln>
        </p:spPr>
      </p:pic>
    </p:spTree>
    <p:extLst>
      <p:ext uri="{BB962C8B-B14F-4D97-AF65-F5344CB8AC3E}">
        <p14:creationId xmlns:p14="http://schemas.microsoft.com/office/powerpoint/2010/main" val="17946484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TextBox 8"/>
          <p:cNvSpPr txBox="1"/>
          <p:nvPr/>
        </p:nvSpPr>
        <p:spPr>
          <a:xfrm>
            <a:off x="406908" y="925139"/>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5" name="Picture 4"/>
          <p:cNvPicPr>
            <a:picLocks noChangeAspect="1"/>
          </p:cNvPicPr>
          <p:nvPr/>
        </p:nvPicPr>
        <p:blipFill>
          <a:blip r:embed="rId2"/>
          <a:stretch>
            <a:fillRect/>
          </a:stretch>
        </p:blipFill>
        <p:spPr>
          <a:xfrm>
            <a:off x="149551" y="1561828"/>
            <a:ext cx="8391888" cy="5194978"/>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8458201" y="1561828"/>
            <a:ext cx="3657600" cy="5194978"/>
          </a:xfrm>
          <a:prstGeom prst="rect">
            <a:avLst/>
          </a:prstGeom>
          <a:ln w="9525">
            <a:solidFill>
              <a:schemeClr val="tx1"/>
            </a:solidFill>
          </a:ln>
        </p:spPr>
      </p:pic>
    </p:spTree>
    <p:extLst>
      <p:ext uri="{BB962C8B-B14F-4D97-AF65-F5344CB8AC3E}">
        <p14:creationId xmlns:p14="http://schemas.microsoft.com/office/powerpoint/2010/main" val="9094378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362200" y="834779"/>
            <a:ext cx="7348926" cy="5886704"/>
          </a:xfrm>
          <a:prstGeom prst="rect">
            <a:avLst/>
          </a:prstGeom>
          <a:ln w="12700">
            <a:solidFill>
              <a:schemeClr val="tx1"/>
            </a:solidFill>
          </a:ln>
        </p:spPr>
      </p:pic>
    </p:spTree>
    <p:extLst>
      <p:ext uri="{BB962C8B-B14F-4D97-AF65-F5344CB8AC3E}">
        <p14:creationId xmlns:p14="http://schemas.microsoft.com/office/powerpoint/2010/main" val="1885904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(Observer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600200" y="1417284"/>
            <a:ext cx="7922998" cy="4420802"/>
          </a:xfrm>
          <a:prstGeom prst="rect">
            <a:avLst/>
          </a:prstGeom>
          <a:ln w="19050">
            <a:solidFill>
              <a:schemeClr val="tx1"/>
            </a:solidFill>
          </a:ln>
        </p:spPr>
      </p:pic>
    </p:spTree>
    <p:extLst>
      <p:ext uri="{BB962C8B-B14F-4D97-AF65-F5344CB8AC3E}">
        <p14:creationId xmlns:p14="http://schemas.microsoft.com/office/powerpoint/2010/main" val="890464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19100" y="719839"/>
            <a:ext cx="11620500" cy="6001643"/>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latin typeface="+mj-lt"/>
              </a:rPr>
              <a:t>Which of the following are levels of design focus that can be used to categorize </a:t>
            </a:r>
            <a:r>
              <a:rPr lang="en-US" sz="2400" b="1" dirty="0" err="1">
                <a:latin typeface="+mj-lt"/>
              </a:rPr>
              <a:t>WebApp</a:t>
            </a:r>
            <a:r>
              <a:rPr lang="en-US" sz="2400" b="1" dirty="0">
                <a:latin typeface="+mj-lt"/>
              </a:rPr>
              <a:t> patterns? </a:t>
            </a:r>
          </a:p>
          <a:p>
            <a:pPr marL="457200" indent="-457200" algn="just">
              <a:buFont typeface="+mj-lt"/>
              <a:buAutoNum type="alphaUcPeriod"/>
            </a:pPr>
            <a:r>
              <a:rPr lang="en-US" sz="2400" b="1" dirty="0">
                <a:latin typeface="+mj-lt"/>
              </a:rPr>
              <a:t> </a:t>
            </a:r>
            <a:r>
              <a:rPr lang="en-US" sz="2400" dirty="0">
                <a:latin typeface="+mj-lt"/>
              </a:rPr>
              <a:t>Behavioral patterns</a:t>
            </a:r>
          </a:p>
          <a:p>
            <a:pPr marL="457200" indent="-457200" algn="just">
              <a:buFont typeface="+mj-lt"/>
              <a:buAutoNum type="alphaUcPeriod"/>
            </a:pPr>
            <a:r>
              <a:rPr lang="en-US" sz="2400" dirty="0">
                <a:latin typeface="+mj-lt"/>
              </a:rPr>
              <a:t> Functional patterns</a:t>
            </a:r>
          </a:p>
          <a:p>
            <a:pPr marL="457200" indent="-457200" algn="just">
              <a:buFont typeface="+mj-lt"/>
              <a:buAutoNum type="alphaUcPeriod"/>
            </a:pPr>
            <a:r>
              <a:rPr lang="en-US" sz="2400" dirty="0">
                <a:latin typeface="+mj-lt"/>
              </a:rPr>
              <a:t> Layout patterns</a:t>
            </a:r>
          </a:p>
          <a:p>
            <a:pPr marL="457200" indent="-457200" algn="just">
              <a:buFont typeface="+mj-lt"/>
              <a:buAutoNum type="alphaUcPeriod"/>
            </a:pPr>
            <a:r>
              <a:rPr lang="en-US" sz="2400" dirty="0">
                <a:latin typeface="+mj-lt"/>
              </a:rPr>
              <a:t> Navigation patterns</a:t>
            </a:r>
          </a:p>
          <a:p>
            <a:pPr marL="457200" indent="-457200" algn="just">
              <a:buFont typeface="+mj-lt"/>
              <a:buAutoNum type="alphaUcPeriod"/>
            </a:pPr>
            <a:r>
              <a:rPr lang="en-US" sz="2400" dirty="0">
                <a:latin typeface="+mj-lt"/>
              </a:rPr>
              <a:t> Both b and d</a:t>
            </a:r>
          </a:p>
          <a:p>
            <a:pPr algn="just"/>
            <a:r>
              <a:rPr lang="en-US" sz="2400" b="1" dirty="0">
                <a:latin typeface="+mj-lt"/>
              </a:rPr>
              <a:t>Which of the following describes the Facade pattern correctly? </a:t>
            </a:r>
          </a:p>
          <a:p>
            <a:pPr marL="457200" indent="-457200" algn="just">
              <a:buFont typeface="+mj-lt"/>
              <a:buAutoNum type="alphaUcPeriod"/>
            </a:pPr>
            <a:r>
              <a:rPr lang="en-US" sz="2400" b="1" dirty="0">
                <a:latin typeface="+mj-lt"/>
              </a:rPr>
              <a:t> </a:t>
            </a:r>
            <a:r>
              <a:rPr lang="en-US" sz="2400" dirty="0">
                <a:latin typeface="+mj-lt"/>
              </a:rPr>
              <a:t>This pattern allows a user to add new functionality to an existing object without altering its structure</a:t>
            </a:r>
          </a:p>
          <a:p>
            <a:pPr marL="457200" indent="-457200" algn="just">
              <a:buFont typeface="+mj-lt"/>
              <a:buAutoNum type="alphaUcPeriod"/>
            </a:pPr>
            <a:r>
              <a:rPr lang="en-US" sz="2400" dirty="0">
                <a:latin typeface="+mj-lt"/>
              </a:rPr>
              <a:t> This pattern is used where we need to treat a group of objects in similar way as a single object</a:t>
            </a:r>
          </a:p>
          <a:p>
            <a:pPr marL="457200" indent="-457200" algn="just">
              <a:buFont typeface="+mj-lt"/>
              <a:buAutoNum type="alphaUcPeriod"/>
            </a:pPr>
            <a:r>
              <a:rPr lang="en-US" sz="2400" dirty="0">
                <a:latin typeface="+mj-lt"/>
              </a:rPr>
              <a:t> This pattern hides the complexities of the system and provides an interface to the client using which the client can access the system</a:t>
            </a:r>
          </a:p>
          <a:p>
            <a:pPr marL="457200" indent="-457200" algn="just">
              <a:buFont typeface="+mj-lt"/>
              <a:buAutoNum type="alphaUcPeriod"/>
            </a:pPr>
            <a:r>
              <a:rPr lang="en-US" sz="2400" dirty="0">
                <a:latin typeface="+mj-lt"/>
              </a:rPr>
              <a:t> This pattern is primarily used to reduce the number of objects created and to decrease memory footprint and increase performance</a:t>
            </a:r>
          </a:p>
        </p:txBody>
      </p:sp>
    </p:spTree>
    <p:extLst>
      <p:ext uri="{BB962C8B-B14F-4D97-AF65-F5344CB8AC3E}">
        <p14:creationId xmlns:p14="http://schemas.microsoft.com/office/powerpoint/2010/main" val="23968074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04800" y="990600"/>
            <a:ext cx="113538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latin typeface="+mj-lt"/>
              </a:rPr>
              <a:t>The use of design patterns for the development of object-oriented software has important implications for </a:t>
            </a:r>
          </a:p>
          <a:p>
            <a:pPr marL="457200" indent="-457200" algn="just">
              <a:buFont typeface="+mj-lt"/>
              <a:buAutoNum type="alphaUcPeriod"/>
            </a:pPr>
            <a:r>
              <a:rPr lang="en-US" sz="2400" b="1" dirty="0">
                <a:latin typeface="+mj-lt"/>
              </a:rPr>
              <a:t> </a:t>
            </a:r>
            <a:r>
              <a:rPr lang="en-US" sz="2400" dirty="0">
                <a:latin typeface="+mj-lt"/>
              </a:rPr>
              <a:t>Component-based software engineering</a:t>
            </a:r>
          </a:p>
          <a:p>
            <a:pPr marL="457200" indent="-457200" algn="just">
              <a:buFont typeface="+mj-lt"/>
              <a:buAutoNum type="alphaUcPeriod"/>
            </a:pPr>
            <a:r>
              <a:rPr lang="en-US" sz="2400" dirty="0">
                <a:latin typeface="+mj-lt"/>
              </a:rPr>
              <a:t> Reusability in general</a:t>
            </a:r>
          </a:p>
          <a:p>
            <a:pPr marL="457200" indent="-457200" algn="just">
              <a:buFont typeface="+mj-lt"/>
              <a:buAutoNum type="alphaUcPeriod"/>
            </a:pPr>
            <a:r>
              <a:rPr lang="en-US" sz="2400" dirty="0">
                <a:latin typeface="+mj-lt"/>
              </a:rPr>
              <a:t> All of the above</a:t>
            </a:r>
          </a:p>
          <a:p>
            <a:pPr marL="457200" indent="-457200" algn="just">
              <a:buFont typeface="+mj-lt"/>
              <a:buAutoNum type="alphaUcPeriod"/>
            </a:pPr>
            <a:r>
              <a:rPr lang="en-US" sz="2400" dirty="0">
                <a:latin typeface="+mj-lt"/>
              </a:rPr>
              <a:t> None of the above</a:t>
            </a:r>
          </a:p>
          <a:p>
            <a:pPr algn="just"/>
            <a:endParaRPr lang="en-US" sz="2400" dirty="0">
              <a:latin typeface="+mj-lt"/>
            </a:endParaRPr>
          </a:p>
          <a:p>
            <a:pPr algn="just"/>
            <a:r>
              <a:rPr lang="en-US" sz="2400" b="1" dirty="0">
                <a:latin typeface="+mj-lt"/>
              </a:rPr>
              <a:t>Attach additional responsibilities to an object dynamically. It provides a flexible alternative to sub classing for extending functionality. </a:t>
            </a:r>
          </a:p>
          <a:p>
            <a:pPr algn="just"/>
            <a:endParaRPr lang="en-US" sz="2400" b="1" dirty="0">
              <a:latin typeface="+mj-lt"/>
            </a:endParaRPr>
          </a:p>
          <a:p>
            <a:pPr marL="457200" indent="-457200" algn="just">
              <a:buFont typeface="+mj-lt"/>
              <a:buAutoNum type="alphaUcPeriod"/>
            </a:pPr>
            <a:r>
              <a:rPr lang="en-US" sz="2400" b="1" dirty="0">
                <a:latin typeface="+mj-lt"/>
              </a:rPr>
              <a:t> </a:t>
            </a:r>
            <a:r>
              <a:rPr lang="en-US" sz="2400" dirty="0">
                <a:latin typeface="+mj-lt"/>
              </a:rPr>
              <a:t>Chain of responsibility</a:t>
            </a:r>
          </a:p>
          <a:p>
            <a:pPr marL="457200" indent="-457200" algn="just">
              <a:buFont typeface="+mj-lt"/>
              <a:buAutoNum type="alphaUcPeriod"/>
            </a:pPr>
            <a:r>
              <a:rPr lang="en-US" sz="2400" dirty="0">
                <a:latin typeface="+mj-lt"/>
              </a:rPr>
              <a:t> Adapter</a:t>
            </a:r>
          </a:p>
          <a:p>
            <a:pPr marL="457200" indent="-457200" algn="just">
              <a:buFont typeface="+mj-lt"/>
              <a:buAutoNum type="alphaUcPeriod"/>
            </a:pPr>
            <a:r>
              <a:rPr lang="en-US" sz="2400" dirty="0">
                <a:latin typeface="+mj-lt"/>
              </a:rPr>
              <a:t> Decorator</a:t>
            </a:r>
          </a:p>
          <a:p>
            <a:pPr marL="457200" indent="-457200" algn="just">
              <a:buFont typeface="+mj-lt"/>
              <a:buAutoNum type="alphaUcPeriod"/>
            </a:pPr>
            <a:r>
              <a:rPr lang="en-US" sz="2400" dirty="0">
                <a:latin typeface="+mj-lt"/>
              </a:rPr>
              <a:t> Composite</a:t>
            </a:r>
          </a:p>
        </p:txBody>
      </p:sp>
    </p:spTree>
    <p:extLst>
      <p:ext uri="{BB962C8B-B14F-4D97-AF65-F5344CB8AC3E}">
        <p14:creationId xmlns:p14="http://schemas.microsoft.com/office/powerpoint/2010/main" val="37732307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31873"/>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mj-lt"/>
              <a:buAutoNum type="arabicPeriod"/>
            </a:pPr>
            <a:r>
              <a:rPr lang="en-US" sz="3200" dirty="0">
                <a:latin typeface="+mj-lt"/>
              </a:rPr>
              <a:t>Explain the Chain of Responsibility Pattern? </a:t>
            </a:r>
            <a:endParaRPr lang="en-US" sz="3200" dirty="0"/>
          </a:p>
          <a:p>
            <a:pPr marL="457200" indent="-457200">
              <a:buFont typeface="+mj-lt"/>
              <a:buAutoNum type="arabicPeriod"/>
            </a:pPr>
            <a:r>
              <a:rPr lang="en-US" sz="3200" dirty="0"/>
              <a:t>Explain the advantage of Chain of Responsibilities Pattern and when it is used?.</a:t>
            </a:r>
            <a:endParaRPr lang="en-US" sz="3200" dirty="0">
              <a:latin typeface="+mj-lt"/>
            </a:endParaRPr>
          </a:p>
          <a:p>
            <a:pPr marL="457200" indent="-457200">
              <a:buFont typeface="+mj-lt"/>
              <a:buAutoNum type="arabicPeriod"/>
            </a:pPr>
            <a:r>
              <a:rPr lang="en-US" sz="3200" dirty="0"/>
              <a:t>How is Bridge pattern is different from the Adapter pattern?</a:t>
            </a:r>
          </a:p>
          <a:p>
            <a:pPr marL="457200" indent="-457200">
              <a:buFont typeface="+mj-lt"/>
              <a:buAutoNum type="arabicPeriod"/>
            </a:pPr>
            <a:r>
              <a:rPr lang="en-US" sz="3200" dirty="0"/>
              <a:t>What's the difference between the Dependency Injection and Service Locator patterns?</a:t>
            </a:r>
          </a:p>
          <a:p>
            <a:pPr marL="457200" indent="-457200">
              <a:buFont typeface="+mj-lt"/>
              <a:buAutoNum type="arabicPeriod"/>
            </a:pPr>
            <a:r>
              <a:rPr lang="en-US" sz="3200" dirty="0"/>
              <a:t>Explain the Intercepting Filter Design Pattern and also mention its benefits?</a:t>
            </a:r>
          </a:p>
        </p:txBody>
      </p:sp>
    </p:spTree>
    <p:extLst>
      <p:ext uri="{BB962C8B-B14F-4D97-AF65-F5344CB8AC3E}">
        <p14:creationId xmlns:p14="http://schemas.microsoft.com/office/powerpoint/2010/main" val="3602005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4160534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36178</TotalTime>
  <Words>4404</Words>
  <Application>Microsoft Office PowerPoint</Application>
  <PresentationFormat>Widescreen</PresentationFormat>
  <Paragraphs>861</Paragraphs>
  <Slides>104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104</vt:i4>
      </vt:variant>
    </vt:vector>
  </HeadingPairs>
  <TitlesOfParts>
    <vt:vector size="109"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Mishra</cp:lastModifiedBy>
  <cp:revision>1098</cp:revision>
  <dcterms:created xsi:type="dcterms:W3CDTF">2006-08-16T00:00:00Z</dcterms:created>
  <dcterms:modified xsi:type="dcterms:W3CDTF">2023-11-08T14:18:43Z</dcterms:modified>
</cp:coreProperties>
</file>