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1071" r:id="rId27"/>
    <p:sldId id="1072" r:id="rId28"/>
    <p:sldId id="1073" r:id="rId29"/>
    <p:sldId id="1076" r:id="rId30"/>
    <p:sldId id="1077" r:id="rId31"/>
    <p:sldId id="1078" r:id="rId32"/>
    <p:sldId id="1079" r:id="rId33"/>
    <p:sldId id="1080" r:id="rId34"/>
    <p:sldId id="1086" r:id="rId35"/>
    <p:sldId id="1083" r:id="rId36"/>
    <p:sldId id="1085" r:id="rId37"/>
    <p:sldId id="1087" r:id="rId38"/>
    <p:sldId id="1088" r:id="rId39"/>
    <p:sldId id="1089" r:id="rId40"/>
    <p:sldId id="1090" r:id="rId41"/>
    <p:sldId id="1091" r:id="rId42"/>
    <p:sldId id="1092" r:id="rId43"/>
    <p:sldId id="1093" r:id="rId44"/>
    <p:sldId id="1094" r:id="rId45"/>
    <p:sldId id="1095" r:id="rId46"/>
    <p:sldId id="1096" r:id="rId47"/>
    <p:sldId id="1097" r:id="rId48"/>
    <p:sldId id="1098" r:id="rId49"/>
    <p:sldId id="1099" r:id="rId50"/>
    <p:sldId id="1100" r:id="rId51"/>
    <p:sldId id="1101" r:id="rId52"/>
    <p:sldId id="1102" r:id="rId53"/>
    <p:sldId id="1103" r:id="rId54"/>
    <p:sldId id="1104" r:id="rId55"/>
    <p:sldId id="1105" r:id="rId56"/>
    <p:sldId id="1106" r:id="rId57"/>
    <p:sldId id="1107" r:id="rId58"/>
    <p:sldId id="1108" r:id="rId59"/>
    <p:sldId id="1109" r:id="rId60"/>
    <p:sldId id="1110" r:id="rId61"/>
    <p:sldId id="1111" r:id="rId62"/>
    <p:sldId id="1112" r:id="rId63"/>
    <p:sldId id="1113" r:id="rId64"/>
    <p:sldId id="1117" r:id="rId65"/>
    <p:sldId id="1114" r:id="rId66"/>
    <p:sldId id="1115" r:id="rId67"/>
    <p:sldId id="1116" r:id="rId68"/>
    <p:sldId id="1118" r:id="rId69"/>
    <p:sldId id="1127" r:id="rId70"/>
    <p:sldId id="1128" r:id="rId71"/>
    <p:sldId id="1129" r:id="rId72"/>
    <p:sldId id="1130" r:id="rId73"/>
    <p:sldId id="1131" r:id="rId74"/>
    <p:sldId id="1132" r:id="rId75"/>
    <p:sldId id="1133" r:id="rId76"/>
    <p:sldId id="1134" r:id="rId77"/>
    <p:sldId id="113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96" autoAdjust="0"/>
  </p:normalViewPr>
  <p:slideViewPr>
    <p:cSldViewPr>
      <p:cViewPr varScale="1">
        <p:scale>
          <a:sx n="82" d="100"/>
          <a:sy n="82" d="100"/>
        </p:scale>
        <p:origin x="72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Describing Design Patterns, Design Patterns in Smalltalk MVC, The Catalogue of Design Patterns, Organizing The Cato log, How Design Patterns solve, Design Problems, How to Select a Design pattern, How to Use a Design Pattern. Principle of least knowledge.</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b="0" i="0" dirty="0"/>
            <a:t>Create a catalogue entry for a simple design pattern whose purpose and application is understood.</a:t>
          </a:r>
          <a:endParaRPr lang="en-IN" sz="28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100063">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Construct a design consisting of collection of modules.</a:t>
          </a:r>
          <a:endParaRPr lang="en-IN"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Distinguish between different categories of design patterns.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US" b="1" dirty="0"/>
            <a:t>CO4 : Ability to common design pattern for incremental development.</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500" b="1" dirty="0"/>
            <a:t>CO5 : Identify appropriate design pattern for a given problem and design the software using pattern oriented architecture.</a:t>
          </a:r>
          <a:endParaRPr lang="en-IN" sz="25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b="0" dirty="0"/>
            <a:t>A Case Study: Designing a Document Editor </a:t>
          </a:r>
        </a:p>
        <a:p>
          <a:r>
            <a:rPr lang="en-US" sz="2700" b="0" dirty="0"/>
            <a:t>Creational Patterns: Abstract Factory, Builder , Factory Method, Prototype , Singleton Pattern, </a:t>
          </a: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800" dirty="0"/>
            <a:t>Behavioral Patterns Part: III, State, Strategy, Template Method, Visitor, What to Expect from Design Patterns.</a:t>
          </a:r>
          <a:endParaRPr lang="en-IN" sz="2800" dirty="0"/>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classes or objects.</a:t>
          </a:r>
          <a:r>
            <a:rPr lang="en-US" sz="2800" dirty="0"/>
            <a:t>.</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design pattern for the solution of a given design problem.</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64329"/>
          <a:ext cx="10020299" cy="239557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Describing Design Patterns, Design Patterns in Smalltalk MVC, The Catalogue of Design Patterns, Organizing The Cato log, How Design Patterns solve, Design Problems, How to Select a Design pattern, How to Use a Design Pattern. Principle of least knowledge.</a:t>
          </a:r>
        </a:p>
        <a:p>
          <a:pPr marL="0" lvl="0" indent="0" algn="l" defTabSz="1200150">
            <a:lnSpc>
              <a:spcPct val="90000"/>
            </a:lnSpc>
            <a:spcBef>
              <a:spcPct val="0"/>
            </a:spcBef>
            <a:spcAft>
              <a:spcPct val="35000"/>
            </a:spcAft>
            <a:buNone/>
          </a:pPr>
          <a:endParaRPr lang="en-IN" sz="2000" kern="1200" dirty="0"/>
        </a:p>
      </dsp:txBody>
      <dsp:txXfrm>
        <a:off x="116942" y="281271"/>
        <a:ext cx="9786415" cy="21616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59"/>
          <a:ext cx="10165080" cy="11844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Create a catalogue entry for a simple design pattern whose purpose and application is understood.</a:t>
          </a:r>
          <a:endParaRPr lang="en-IN" sz="2800" kern="1200" dirty="0"/>
        </a:p>
      </dsp:txBody>
      <dsp:txXfrm>
        <a:off x="57821" y="58080"/>
        <a:ext cx="10049438" cy="10688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9601200" cy="671580"/>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rPr>
            <a:t>CO1 : Construct a design consisting of collection of modules.</a:t>
          </a:r>
          <a:endParaRPr lang="en-IN" sz="2800" kern="1200" dirty="0">
            <a:solidFill>
              <a:schemeClr val="tx1"/>
            </a:solidFill>
          </a:endParaRPr>
        </a:p>
      </dsp:txBody>
      <dsp:txXfrm>
        <a:off x="32784" y="32919"/>
        <a:ext cx="95356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4120"/>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0442" y="54562"/>
        <a:ext cx="9540316" cy="5627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3995"/>
          <a:ext cx="9601200" cy="62361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b="1" kern="1200" dirty="0"/>
            <a:t>CO3 : Distinguish between different categories of design patterns.</a:t>
          </a:r>
          <a:endParaRPr lang="en-IN" sz="2600" kern="1200" dirty="0"/>
        </a:p>
      </dsp:txBody>
      <dsp:txXfrm>
        <a:off x="30442" y="54437"/>
        <a:ext cx="9540316" cy="56272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36113"/>
          <a:ext cx="9601201" cy="5996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CO4 : Ability to common design pattern for incremental development.</a:t>
          </a:r>
          <a:endParaRPr lang="en-IN" sz="2500" kern="1200" dirty="0"/>
        </a:p>
      </dsp:txBody>
      <dsp:txXfrm>
        <a:off x="29271" y="65384"/>
        <a:ext cx="9542659" cy="54108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dirty="0"/>
            <a:t>CO5 : Identify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9982200" cy="16731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t>A Case Study: Designing a Document Editor </a:t>
          </a:r>
        </a:p>
        <a:p>
          <a:pPr marL="0" lvl="0" indent="0" algn="l" defTabSz="1200150">
            <a:lnSpc>
              <a:spcPct val="90000"/>
            </a:lnSpc>
            <a:spcBef>
              <a:spcPct val="0"/>
            </a:spcBef>
            <a:spcAft>
              <a:spcPct val="35000"/>
            </a:spcAft>
            <a:buNone/>
          </a:pPr>
          <a:r>
            <a:rPr lang="en-US" sz="2700" b="0" kern="1200" dirty="0"/>
            <a:t>Creational Patterns: Abstract Factory, Builder , Factory Method, Prototype , Singleton Pattern, </a:t>
          </a:r>
        </a:p>
      </dsp:txBody>
      <dsp:txXfrm>
        <a:off x="81674" y="81674"/>
        <a:ext cx="9818852" cy="150975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631126"/>
          <a:ext cx="9982200" cy="12168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Behavioral Patterns Part: III, State, Strategy, Template Method, Visitor, What to Expect from Design Patterns.</a:t>
          </a:r>
          <a:endParaRPr lang="en-IN" sz="2800" kern="1200" dirty="0"/>
        </a:p>
      </dsp:txBody>
      <dsp:txXfrm>
        <a:off x="59399" y="690525"/>
        <a:ext cx="98634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classes or objects.</a:t>
          </a:r>
          <a:r>
            <a:rPr lang="en-US" sz="2800" kern="1200" dirty="0"/>
            <a:t>.</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design pattern for the solution of a given design problem.</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extLst>
      <p:ext uri="{BB962C8B-B14F-4D97-AF65-F5344CB8AC3E}">
        <p14:creationId xmlns:p14="http://schemas.microsoft.com/office/powerpoint/2010/main" val="171225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AD70C9-1DB2-42BC-A1E5-008AFA0103AC}"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BE992-3CD4-4610-BDA5-333C0F5EF749}"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884D4A-38C6-4438-B68A-30EA51A004A9}"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E0AD0C-B806-4F79-9B21-906728A6555E}"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3B665E-EE12-4ABF-8D67-AC048CC7264B}" type="datetime1">
              <a:rPr lang="en-US" smtClean="0"/>
              <a:t>11/8/2023</a:t>
            </a:fld>
            <a:endParaRPr lang="en-US"/>
          </a:p>
        </p:txBody>
      </p:sp>
      <p:sp>
        <p:nvSpPr>
          <p:cNvPr id="5" name="Footer Placeholder 4"/>
          <p:cNvSpPr>
            <a:spLocks noGrp="1"/>
          </p:cNvSpPr>
          <p:nvPr>
            <p:ph type="ftr" sz="quarter" idx="11"/>
          </p:nvPr>
        </p:nvSpPr>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E2218C-ACEE-4839-8D82-DEE197D50BE0}"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1C3133-4872-42DA-B1CE-D8AAB1C51761}" type="datetime1">
              <a:rPr lang="en-US" smtClean="0"/>
              <a:t>11/8/2023</a:t>
            </a:fld>
            <a:endParaRPr lang="en-US"/>
          </a:p>
        </p:txBody>
      </p:sp>
      <p:sp>
        <p:nvSpPr>
          <p:cNvPr id="8" name="Footer Placeholder 7"/>
          <p:cNvSpPr>
            <a:spLocks noGrp="1"/>
          </p:cNvSpPr>
          <p:nvPr>
            <p:ph type="ftr" sz="quarter" idx="11"/>
          </p:nvPr>
        </p:nvSpPr>
        <p:spPr/>
        <p:txBody>
          <a:bodyPr/>
          <a:lstStyle/>
          <a:p>
            <a:r>
              <a:rPr lang="en-US" dirty="0"/>
              <a:t>Ibrar Ahmed       Web Technology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A0B33B-461E-4877-A3F3-9D9687790942}" type="datetime1">
              <a:rPr lang="en-US" smtClean="0"/>
              <a:t>11/8/2023</a:t>
            </a:fld>
            <a:endParaRPr lang="en-US"/>
          </a:p>
        </p:txBody>
      </p:sp>
      <p:sp>
        <p:nvSpPr>
          <p:cNvPr id="4" name="Footer Placeholder 3"/>
          <p:cNvSpPr>
            <a:spLocks noGrp="1"/>
          </p:cNvSpPr>
          <p:nvPr>
            <p:ph type="ftr" sz="quarter" idx="11"/>
          </p:nvPr>
        </p:nvSpPr>
        <p:spPr/>
        <p:txBody>
          <a:bodyPr/>
          <a:lstStyle/>
          <a:p>
            <a:r>
              <a:rPr lang="en-US" dirty="0"/>
              <a:t>Ibrar Ahmed       Web Technology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E03B7-EFB4-46D6-A08B-EC0AF7FBF82A}" type="datetime1">
              <a:rPr lang="en-US" smtClean="0"/>
              <a:t>11/8/2023</a:t>
            </a:fld>
            <a:endParaRPr lang="en-US"/>
          </a:p>
        </p:txBody>
      </p:sp>
      <p:sp>
        <p:nvSpPr>
          <p:cNvPr id="3" name="Footer Placeholder 2"/>
          <p:cNvSpPr>
            <a:spLocks noGrp="1"/>
          </p:cNvSpPr>
          <p:nvPr>
            <p:ph type="ftr" sz="quarter" idx="11"/>
          </p:nvPr>
        </p:nvSpPr>
        <p:spPr/>
        <p:txBody>
          <a:bodyPr/>
          <a:lstStyle/>
          <a:p>
            <a:r>
              <a:rPr lang="en-US" dirty="0"/>
              <a:t>Ibrar Ahmed       Web Technology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02ECBC-58AA-412F-A8B0-550B95CB5713}"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88589-834A-4EBB-B988-750F98A574A4}" type="datetime1">
              <a:rPr lang="en-US" smtClean="0"/>
              <a:t>11/8/2023</a:t>
            </a:fld>
            <a:endParaRPr lang="en-US"/>
          </a:p>
        </p:txBody>
      </p:sp>
      <p:sp>
        <p:nvSpPr>
          <p:cNvPr id="6" name="Footer Placeholder 5"/>
          <p:cNvSpPr>
            <a:spLocks noGrp="1"/>
          </p:cNvSpPr>
          <p:nvPr>
            <p:ph type="ftr" sz="quarter" idx="11"/>
          </p:nvPr>
        </p:nvSpPr>
        <p:spPr/>
        <p:txBody>
          <a:bodyPr/>
          <a:lstStyle/>
          <a:p>
            <a:r>
              <a:rPr lang="en-US" dirty="0"/>
              <a:t>Ibrar Ahmed       Web Technology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150-66E3-46CA-8AD8-205FBAF58F0F}" type="datetime1">
              <a:rPr lang="en-US" smtClean="0"/>
              <a:t>11/8/2023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Ibrar Ahmed       Web Technology           Unit 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Design Pattern</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Ibrar Ahmed </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10D60B72-C70D-4406-A408-01B4CA184425}" type="datetime1">
              <a:rPr lang="en-US" smtClean="0"/>
              <a:t>11/8/2023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V</a:t>
            </a:r>
          </a:p>
          <a:p>
            <a:pPr algn="ctr">
              <a:spcBef>
                <a:spcPct val="20000"/>
              </a:spcBef>
              <a:defRPr/>
            </a:pPr>
            <a:endParaRPr lang="en-US" sz="2500" dirty="0">
              <a:solidFill>
                <a:schemeClr val="tx1"/>
              </a:solidFill>
            </a:endParaRP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a:t>
            </a:r>
            <a:r>
              <a:rPr lang="en-US" sz="2300" dirty="0">
                <a:solidFill>
                  <a:schemeClr val="tx1"/>
                </a:solidFill>
              </a:rPr>
              <a:t>Introduction to Design Pattern  </a:t>
            </a:r>
            <a:endParaRPr lang="en-US" sz="23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
        <p:nvSpPr>
          <p:cNvPr id="16"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615880007"/>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51887353"/>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698212155"/>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
        <p:nvSpPr>
          <p:cNvPr id="11"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974493893"/>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253094169"/>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597937318"/>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3458575934"/>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37346555"/>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3"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13"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13"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1078432058"/>
              </p:ext>
            </p:extLst>
          </p:nvPr>
        </p:nvGraphicFramePr>
        <p:xfrm>
          <a:off x="1600200" y="840117"/>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52185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181495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1026029788"/>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Sanjay Nayak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429307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
        <p:nvSpPr>
          <p:cNvPr id="9"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1453101863"/>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a:t>Ibrar Ahmed</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4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185"/>
          <a:stretch/>
        </p:blipFill>
        <p:spPr>
          <a:xfrm>
            <a:off x="9220200" y="1142999"/>
            <a:ext cx="2680447" cy="3120183"/>
          </a:xfrm>
          <a:prstGeom prst="rect">
            <a:avLst/>
          </a:prstGeom>
          <a:ln>
            <a:noFill/>
          </a:ln>
          <a:effectLst>
            <a:softEdge rad="112500"/>
          </a:effectLst>
        </p:spPr>
      </p:pic>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
        <p:nvSpPr>
          <p:cNvPr id="9"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9"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rgbClr val="FFFF00"/>
          </a:solidFill>
          <a:ln w="19050">
            <a:solidFill>
              <a:schemeClr val="tx1"/>
            </a:solidFill>
          </a:ln>
        </p:spPr>
        <p:txBody>
          <a:bodyPr>
            <a:normAutofit/>
          </a:bodyPr>
          <a:lstStyle/>
          <a:p>
            <a:pPr algn="just">
              <a:lnSpc>
                <a:spcPct val="200000"/>
              </a:lnSpc>
            </a:pPr>
            <a:r>
              <a:rPr lang="en-US" sz="2800" dirty="0"/>
              <a:t>Student should have knowledge of object 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Programing language such as C/C++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10"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0" y="1752600"/>
            <a:ext cx="6863806" cy="3475249"/>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Behavioral Design Patterns Part-I :</a:t>
            </a:r>
          </a:p>
          <a:p>
            <a:pPr>
              <a:lnSpc>
                <a:spcPct val="120000"/>
              </a:lnSpc>
            </a:pPr>
            <a:r>
              <a:rPr lang="en-US" dirty="0">
                <a:solidFill>
                  <a:srgbClr val="00B050"/>
                </a:solidFill>
              </a:rPr>
              <a:t>State Pattern.</a:t>
            </a:r>
          </a:p>
          <a:p>
            <a:pPr>
              <a:lnSpc>
                <a:spcPct val="120000"/>
              </a:lnSpc>
            </a:pPr>
            <a:r>
              <a:rPr lang="en-US" dirty="0">
                <a:solidFill>
                  <a:srgbClr val="00B050"/>
                </a:solidFill>
              </a:rPr>
              <a:t>Strategy Pattern.</a:t>
            </a:r>
          </a:p>
          <a:p>
            <a:pPr>
              <a:lnSpc>
                <a:spcPct val="120000"/>
              </a:lnSpc>
            </a:pPr>
            <a:r>
              <a:rPr lang="en-US" dirty="0">
                <a:solidFill>
                  <a:srgbClr val="00B050"/>
                </a:solidFill>
              </a:rPr>
              <a:t>Template Pattern</a:t>
            </a:r>
          </a:p>
          <a:p>
            <a:pPr>
              <a:lnSpc>
                <a:spcPct val="120000"/>
              </a:lnSpc>
            </a:pPr>
            <a:r>
              <a:rPr lang="en-US" dirty="0">
                <a:solidFill>
                  <a:srgbClr val="00B050"/>
                </a:solidFill>
              </a:rPr>
              <a:t>Visitor Pattern</a:t>
            </a:r>
            <a:endParaRPr lang="en-US" sz="400" dirty="0"/>
          </a:p>
        </p:txBody>
      </p:sp>
      <p:sp>
        <p:nvSpPr>
          <p:cNvPr id="6" name="Date Placeholder 5"/>
          <p:cNvSpPr>
            <a:spLocks noGrp="1"/>
          </p:cNvSpPr>
          <p:nvPr>
            <p:ph type="dt" sz="half" idx="10"/>
          </p:nvPr>
        </p:nvSpPr>
        <p:spPr/>
        <p:txBody>
          <a:bodyPr/>
          <a:lstStyle/>
          <a:p>
            <a:fld id="{3EF57D1E-7963-4619-B441-8374E5E9DFFD}" type="datetime1">
              <a:rPr lang="en-US" smtClean="0"/>
              <a:t>11/8/2023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Content</a:t>
            </a:r>
          </a:p>
        </p:txBody>
      </p:sp>
    </p:spTree>
    <p:extLst>
      <p:ext uri="{BB962C8B-B14F-4D97-AF65-F5344CB8AC3E}">
        <p14:creationId xmlns:p14="http://schemas.microsoft.com/office/powerpoint/2010/main" val="225536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V,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all design patterns.</a:t>
            </a:r>
          </a:p>
          <a:p>
            <a:pPr algn="just"/>
            <a:r>
              <a:rPr lang="en-US" sz="2800" dirty="0"/>
              <a:t>How Patterns Work in software design.</a:t>
            </a:r>
          </a:p>
          <a:p>
            <a:pPr algn="just"/>
            <a:r>
              <a:rPr lang="en-US" sz="2800" dirty="0"/>
              <a:t>Scope of development activity: applications, toolkits, frameworks</a:t>
            </a:r>
            <a:r>
              <a:rPr lang="en-IN" sz="2800" dirty="0"/>
              <a:t>.</a:t>
            </a:r>
          </a:p>
          <a:p>
            <a:r>
              <a:rPr lang="en-IN" sz="2800" dirty="0"/>
              <a:t>All Behavioral Pattern and their need.</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Objective</a:t>
            </a:r>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68966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 State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 State Pattern says that "the class behavior changes based on its state". In State Pattern, we create objects which represent various states and a context object whose behavior varies as its state object changes.</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1529131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State Pattern</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83474" y="845053"/>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State Pattern:-</a:t>
            </a:r>
          </a:p>
          <a:p>
            <a:pPr marL="457200" indent="-457200" algn="just">
              <a:buFont typeface="Wingdings" panose="05000000000000000000" pitchFamily="2" charset="2"/>
              <a:buChar char="Ø"/>
            </a:pPr>
            <a:r>
              <a:rPr lang="en-US" sz="2800" dirty="0">
                <a:latin typeface="+mj-lt"/>
              </a:rPr>
              <a:t>A State Pattern says that "the class behavior changes based on its state". In State Pattern, we create objects which represent various states and a context object whose behavior varies as its state object changes.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The State Pattern is also known as Objects for States. It keeps the state-specific </a:t>
            </a:r>
            <a:r>
              <a:rPr lang="en-US" sz="2800" dirty="0" err="1">
                <a:latin typeface="+mj-lt"/>
              </a:rPr>
              <a:t>behaviour</a:t>
            </a:r>
            <a:r>
              <a:rPr lang="en-US" sz="2800" dirty="0">
                <a:latin typeface="+mj-lt"/>
              </a:rPr>
              <a:t>. It makes any state transitions explicit.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When the behavior of object depends on its state and it must be able to change its behavior at runtime according to the new state.</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is used when the operations have large, multipart conditional statements that depend on the state of an object.</a:t>
            </a:r>
          </a:p>
        </p:txBody>
      </p:sp>
    </p:spTree>
    <p:extLst>
      <p:ext uri="{BB962C8B-B14F-4D97-AF65-F5344CB8AC3E}">
        <p14:creationId xmlns:p14="http://schemas.microsoft.com/office/powerpoint/2010/main" val="335409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933700" y="4114800"/>
            <a:ext cx="2819400" cy="461665"/>
          </a:xfrm>
          <a:prstGeom prst="rect">
            <a:avLst/>
          </a:prstGeom>
          <a:solidFill>
            <a:srgbClr val="C00000"/>
          </a:solidFill>
          <a:ln>
            <a:solidFill>
              <a:schemeClr val="bg1"/>
            </a:solidFill>
          </a:ln>
        </p:spPr>
        <p:txBody>
          <a:bodyPr wrap="square" rtlCol="0">
            <a:spAutoFit/>
          </a:bodyPr>
          <a:lstStyle/>
          <a:p>
            <a:r>
              <a:rPr lang="en-US" sz="1200" dirty="0"/>
              <a:t>Python Web development with Django</a:t>
            </a:r>
          </a:p>
          <a:p>
            <a:r>
              <a:rPr lang="en-US" sz="1200" dirty="0"/>
              <a:t>Design Pattern</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State interface defining an action and concrete state classes implementing the State interface. Context is a class which carries a State.</a:t>
            </a:r>
          </a:p>
          <a:p>
            <a:pPr algn="just"/>
            <a:endParaRPr lang="en-US" sz="2800" dirty="0">
              <a:latin typeface="+mj-lt"/>
            </a:endParaRPr>
          </a:p>
          <a:p>
            <a:pPr marL="457200" indent="-457200" algn="just">
              <a:buFont typeface="Wingdings" panose="05000000000000000000" pitchFamily="2" charset="2"/>
              <a:buChar char="Ø"/>
            </a:pPr>
            <a:r>
              <a:rPr lang="en-US" sz="2800" dirty="0" err="1">
                <a:latin typeface="+mj-lt"/>
              </a:rPr>
              <a:t>StatePatternDemo</a:t>
            </a:r>
            <a:r>
              <a:rPr lang="en-US" sz="2800" dirty="0">
                <a:latin typeface="+mj-lt"/>
              </a:rPr>
              <a:t>, our demo class, will use Context and state objects to demonstrate change in Context behavior based on type of state it is in.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State pattern a class behavior changes based on its state. This type of design pattern comes under behavior pattern.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a:latin typeface="+mj-lt"/>
              </a:rPr>
              <a:t>In State pattern, we create objects which represent various states and a context object whose behavior varies as its state object changes.</a:t>
            </a:r>
          </a:p>
        </p:txBody>
      </p:sp>
    </p:spTree>
    <p:extLst>
      <p:ext uri="{BB962C8B-B14F-4D97-AF65-F5344CB8AC3E}">
        <p14:creationId xmlns:p14="http://schemas.microsoft.com/office/powerpoint/2010/main" val="2718568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968849" y="914400"/>
            <a:ext cx="8409013" cy="5659353"/>
          </a:xfrm>
          <a:prstGeom prst="rect">
            <a:avLst/>
          </a:prstGeom>
          <a:ln w="12700">
            <a:solidFill>
              <a:schemeClr val="tx1"/>
            </a:solidFill>
          </a:ln>
        </p:spPr>
      </p:pic>
    </p:spTree>
    <p:extLst>
      <p:ext uri="{BB962C8B-B14F-4D97-AF65-F5344CB8AC3E}">
        <p14:creationId xmlns:p14="http://schemas.microsoft.com/office/powerpoint/2010/main" val="131912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066800" y="1455637"/>
            <a:ext cx="10301292" cy="4130888"/>
          </a:xfrm>
          <a:prstGeom prst="rect">
            <a:avLst/>
          </a:prstGeom>
          <a:ln w="12700">
            <a:solidFill>
              <a:schemeClr val="tx1"/>
            </a:solidFill>
          </a:ln>
        </p:spPr>
      </p:pic>
    </p:spTree>
    <p:extLst>
      <p:ext uri="{BB962C8B-B14F-4D97-AF65-F5344CB8AC3E}">
        <p14:creationId xmlns:p14="http://schemas.microsoft.com/office/powerpoint/2010/main" val="2519897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752600" y="990283"/>
            <a:ext cx="8937445" cy="5700719"/>
          </a:xfrm>
          <a:prstGeom prst="rect">
            <a:avLst/>
          </a:prstGeom>
          <a:ln w="12700">
            <a:solidFill>
              <a:schemeClr val="tx1"/>
            </a:solidFill>
          </a:ln>
        </p:spPr>
      </p:pic>
    </p:spTree>
    <p:extLst>
      <p:ext uri="{BB962C8B-B14F-4D97-AF65-F5344CB8AC3E}">
        <p14:creationId xmlns:p14="http://schemas.microsoft.com/office/powerpoint/2010/main" val="3253020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976960" y="1386805"/>
            <a:ext cx="8605440" cy="4956490"/>
          </a:xfrm>
          <a:prstGeom prst="rect">
            <a:avLst/>
          </a:prstGeom>
          <a:ln w="9525">
            <a:solidFill>
              <a:schemeClr val="tx1"/>
            </a:solidFill>
          </a:ln>
        </p:spPr>
      </p:pic>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spTree>
    <p:extLst>
      <p:ext uri="{BB962C8B-B14F-4D97-AF65-F5344CB8AC3E}">
        <p14:creationId xmlns:p14="http://schemas.microsoft.com/office/powerpoint/2010/main" val="510445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134109" y="838963"/>
            <a:ext cx="5962971" cy="5889050"/>
          </a:xfrm>
          <a:prstGeom prst="rect">
            <a:avLst/>
          </a:prstGeom>
          <a:ln w="12700">
            <a:solidFill>
              <a:schemeClr val="tx1"/>
            </a:solidFill>
          </a:ln>
        </p:spPr>
      </p:pic>
    </p:spTree>
    <p:extLst>
      <p:ext uri="{BB962C8B-B14F-4D97-AF65-F5344CB8AC3E}">
        <p14:creationId xmlns:p14="http://schemas.microsoft.com/office/powerpoint/2010/main" val="670633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784462" y="914401"/>
            <a:ext cx="6954160" cy="5807082"/>
          </a:xfrm>
          <a:prstGeom prst="rect">
            <a:avLst/>
          </a:prstGeom>
          <a:ln w="9525">
            <a:solidFill>
              <a:schemeClr val="tx1"/>
            </a:solidFill>
          </a:ln>
        </p:spPr>
      </p:pic>
    </p:spTree>
    <p:extLst>
      <p:ext uri="{BB962C8B-B14F-4D97-AF65-F5344CB8AC3E}">
        <p14:creationId xmlns:p14="http://schemas.microsoft.com/office/powerpoint/2010/main" val="1977907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00200" y="1981200"/>
            <a:ext cx="8805551" cy="3538680"/>
          </a:xfrm>
          <a:prstGeom prst="rect">
            <a:avLst/>
          </a:prstGeom>
          <a:ln w="6350">
            <a:solidFill>
              <a:schemeClr val="tx1"/>
            </a:solidFill>
          </a:ln>
        </p:spPr>
      </p:pic>
    </p:spTree>
    <p:extLst>
      <p:ext uri="{BB962C8B-B14F-4D97-AF65-F5344CB8AC3E}">
        <p14:creationId xmlns:p14="http://schemas.microsoft.com/office/powerpoint/2010/main" val="2135753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 Strategy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t>
            </a:r>
            <a:r>
              <a:rPr lang="en-US" sz="2800" dirty="0" err="1"/>
              <a:t>i.e</a:t>
            </a:r>
            <a:r>
              <a:rPr lang="en-US" sz="2800" dirty="0"/>
              <a:t> Strategy pattern, a class behavior or its algorithm can be changed at run time. This type of design pattern comes under behavior pattern.</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382756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Strategy Pattern</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845053"/>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Strategy Pattern:-</a:t>
            </a:r>
          </a:p>
          <a:p>
            <a:pPr marL="457200" indent="-457200" algn="just">
              <a:buFont typeface="Wingdings" panose="05000000000000000000" pitchFamily="2" charset="2"/>
              <a:buChar char="Ø"/>
            </a:pPr>
            <a:r>
              <a:rPr lang="en-US" sz="2800" dirty="0">
                <a:latin typeface="+mj-lt"/>
              </a:rPr>
              <a:t>In Strategy pattern, we create objects which represent various strategies and a context object whose behavior varies as per its strategy object. The strategy object changes the executing algorithm of the context object.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Strategy pattern, a class behavior or its algorithm can be changed at run time. This type of design pattern comes under behavior pattern.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 Strategy Pattern says that "defines a family of functionality, encapsulate each one, and make them interchangeable". The Strategy Pattern is also known as Policy.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provides a substitute to sub classing.</a:t>
            </a:r>
          </a:p>
        </p:txBody>
      </p:sp>
    </p:spTree>
    <p:extLst>
      <p:ext uri="{BB962C8B-B14F-4D97-AF65-F5344CB8AC3E}">
        <p14:creationId xmlns:p14="http://schemas.microsoft.com/office/powerpoint/2010/main" val="113980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of Design Pattern</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75004111"/>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544638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Strategy interface defining an action and concrete strategy classes implementing the Strategy interface. Context is a class which uses a Strategy.</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StrategyPatternDemo</a:t>
            </a:r>
            <a:r>
              <a:rPr lang="en-US" sz="2800" dirty="0">
                <a:latin typeface="+mj-lt"/>
              </a:rPr>
              <a:t>, our demo class, will use Context and strategy objects to demonstrate change in Context </a:t>
            </a:r>
            <a:r>
              <a:rPr lang="en-US" sz="2800" dirty="0" err="1">
                <a:latin typeface="+mj-lt"/>
              </a:rPr>
              <a:t>behaviour</a:t>
            </a:r>
            <a:r>
              <a:rPr lang="en-US" sz="2800" dirty="0">
                <a:latin typeface="+mj-lt"/>
              </a:rPr>
              <a:t> based on strategy it deploys or uses.</a:t>
            </a:r>
          </a:p>
          <a:p>
            <a:pPr marL="457200" indent="-457200" algn="just">
              <a:buFont typeface="Wingdings" panose="05000000000000000000" pitchFamily="2" charset="2"/>
              <a:buChar char="Ø"/>
            </a:pPr>
            <a:r>
              <a:rPr lang="en-US" sz="2800" dirty="0">
                <a:latin typeface="+mj-lt"/>
              </a:rPr>
              <a:t>When the multiple classes differ only in their behaviors. e.g. Servlet </a:t>
            </a:r>
            <a:r>
              <a:rPr lang="en-US" sz="2800" dirty="0" err="1">
                <a:latin typeface="+mj-lt"/>
              </a:rPr>
              <a:t>API.It</a:t>
            </a:r>
            <a:r>
              <a:rPr lang="en-US" sz="2800" dirty="0">
                <a:latin typeface="+mj-lt"/>
              </a:rPr>
              <a:t> is used when you need different variations of an algorithm.</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makes it easier to extend and incorporate new behavior without changing the application.</a:t>
            </a:r>
          </a:p>
        </p:txBody>
      </p:sp>
    </p:spTree>
    <p:extLst>
      <p:ext uri="{BB962C8B-B14F-4D97-AF65-F5344CB8AC3E}">
        <p14:creationId xmlns:p14="http://schemas.microsoft.com/office/powerpoint/2010/main" val="280217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38198" y="1143000"/>
            <a:ext cx="9388113" cy="5198117"/>
          </a:xfrm>
          <a:prstGeom prst="rect">
            <a:avLst/>
          </a:prstGeom>
          <a:ln w="12700">
            <a:solidFill>
              <a:schemeClr val="tx1"/>
            </a:solidFill>
          </a:ln>
        </p:spPr>
      </p:pic>
    </p:spTree>
    <p:extLst>
      <p:ext uri="{BB962C8B-B14F-4D97-AF65-F5344CB8AC3E}">
        <p14:creationId xmlns:p14="http://schemas.microsoft.com/office/powerpoint/2010/main" val="2657597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61707" y="1648414"/>
            <a:ext cx="8868586" cy="4005167"/>
          </a:xfrm>
          <a:prstGeom prst="rect">
            <a:avLst/>
          </a:prstGeom>
          <a:ln w="12700">
            <a:solidFill>
              <a:schemeClr val="tx1"/>
            </a:solidFill>
          </a:ln>
        </p:spPr>
      </p:pic>
    </p:spTree>
    <p:extLst>
      <p:ext uri="{BB962C8B-B14F-4D97-AF65-F5344CB8AC3E}">
        <p14:creationId xmlns:p14="http://schemas.microsoft.com/office/powerpoint/2010/main" val="4274874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667000" y="868368"/>
            <a:ext cx="6365863" cy="5881767"/>
          </a:xfrm>
          <a:prstGeom prst="rect">
            <a:avLst/>
          </a:prstGeom>
          <a:ln w="12700">
            <a:solidFill>
              <a:schemeClr val="tx1"/>
            </a:solidFill>
          </a:ln>
        </p:spPr>
      </p:pic>
    </p:spTree>
    <p:extLst>
      <p:ext uri="{BB962C8B-B14F-4D97-AF65-F5344CB8AC3E}">
        <p14:creationId xmlns:p14="http://schemas.microsoft.com/office/powerpoint/2010/main" val="4052281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633549" y="1929028"/>
            <a:ext cx="10594107" cy="3885105"/>
          </a:xfrm>
          <a:prstGeom prst="rect">
            <a:avLst/>
          </a:prstGeom>
          <a:ln w="12700">
            <a:solidFill>
              <a:schemeClr val="tx1"/>
            </a:solidFill>
          </a:ln>
        </p:spPr>
      </p:pic>
    </p:spTree>
    <p:extLst>
      <p:ext uri="{BB962C8B-B14F-4D97-AF65-F5344CB8AC3E}">
        <p14:creationId xmlns:p14="http://schemas.microsoft.com/office/powerpoint/2010/main" val="2340232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20624" y="990600"/>
            <a:ext cx="7360862" cy="5548319"/>
          </a:xfrm>
          <a:prstGeom prst="rect">
            <a:avLst/>
          </a:prstGeom>
          <a:ln w="12700">
            <a:solidFill>
              <a:schemeClr val="tx1"/>
            </a:solidFill>
          </a:ln>
        </p:spPr>
      </p:pic>
    </p:spTree>
    <p:extLst>
      <p:ext uri="{BB962C8B-B14F-4D97-AF65-F5344CB8AC3E}">
        <p14:creationId xmlns:p14="http://schemas.microsoft.com/office/powerpoint/2010/main" val="799252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828800" y="1001169"/>
            <a:ext cx="8709670" cy="5685479"/>
          </a:xfrm>
          <a:prstGeom prst="rect">
            <a:avLst/>
          </a:prstGeom>
          <a:ln w="12700">
            <a:solidFill>
              <a:schemeClr val="tx1"/>
            </a:solidFill>
          </a:ln>
        </p:spPr>
      </p:pic>
    </p:spTree>
    <p:extLst>
      <p:ext uri="{BB962C8B-B14F-4D97-AF65-F5344CB8AC3E}">
        <p14:creationId xmlns:p14="http://schemas.microsoft.com/office/powerpoint/2010/main" val="994762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(Strategy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28206" y="2158330"/>
            <a:ext cx="9291043" cy="2738564"/>
          </a:xfrm>
          <a:prstGeom prst="rect">
            <a:avLst/>
          </a:prstGeom>
          <a:ln w="12700">
            <a:solidFill>
              <a:schemeClr val="tx1"/>
            </a:solidFill>
          </a:ln>
        </p:spPr>
      </p:pic>
    </p:spTree>
    <p:extLst>
      <p:ext uri="{BB962C8B-B14F-4D97-AF65-F5344CB8AC3E}">
        <p14:creationId xmlns:p14="http://schemas.microsoft.com/office/powerpoint/2010/main" val="10306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 Template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a:t>
            </a:r>
            <a:r>
              <a:rPr lang="en-US" sz="2800" dirty="0" err="1"/>
              <a:t>i.e</a:t>
            </a:r>
            <a:r>
              <a:rPr lang="en-US" sz="2800" dirty="0"/>
              <a:t> </a:t>
            </a:r>
            <a:r>
              <a:rPr lang="en-US" dirty="0"/>
              <a:t>In Template pattern, an abstract class exposes defined way(s)/template(s) to execute its methods</a:t>
            </a:r>
            <a:endParaRPr lang="en-US" sz="2800" dirty="0"/>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4854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Template Pattern</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1093378"/>
            <a:ext cx="115062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Template Pattern:-</a:t>
            </a:r>
          </a:p>
          <a:p>
            <a:pPr marL="457200" indent="-457200" algn="just">
              <a:buFont typeface="Wingdings" panose="05000000000000000000" pitchFamily="2" charset="2"/>
              <a:buChar char="Ø"/>
            </a:pPr>
            <a:r>
              <a:rPr lang="en-US" sz="2800" dirty="0">
                <a:latin typeface="+mj-lt"/>
              </a:rPr>
              <a:t>In Template pattern, an abstract class exposes defined way(s)/template(s) to execute its methods. Its subclasses can override the method implementation as per need but the invocation is to be in the same way as defined by an abstract class. This pattern comes under behavior pattern category.</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A Template Pattern says that "just define the skeleton of a function in an operation, deferring some steps to its subclasses".</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It is used when the common behavior among sub-classes should be moved to a single common class by avoiding the duplication.</a:t>
            </a:r>
          </a:p>
        </p:txBody>
      </p:sp>
    </p:spTree>
    <p:extLst>
      <p:ext uri="{BB962C8B-B14F-4D97-AF65-F5344CB8AC3E}">
        <p14:creationId xmlns:p14="http://schemas.microsoft.com/office/powerpoint/2010/main" val="105461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Creational Design Pattern</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311091423"/>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856223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903973"/>
            <a:ext cx="11620500"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Game abstract class defining operations with a template method set to be final so that it cannot be overridden. Cricket and Football are concrete classes that extend Game and override its methods.</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TemplatePatternDemo</a:t>
            </a:r>
            <a:r>
              <a:rPr lang="en-US" sz="2800" dirty="0">
                <a:latin typeface="+mj-lt"/>
              </a:rPr>
              <a:t>, our demo class, will use Game to demonstrate use of template pattern.</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Template pattern, an abstract class exposes defined way(s)/template(s) to execute its methods. Its subclasses can override the method implementation as per need but the invocation is to be in the same way as defined by an abstract class. This pattern comes under behavior pattern category.</a:t>
            </a:r>
          </a:p>
        </p:txBody>
      </p:sp>
    </p:spTree>
    <p:extLst>
      <p:ext uri="{BB962C8B-B14F-4D97-AF65-F5344CB8AC3E}">
        <p14:creationId xmlns:p14="http://schemas.microsoft.com/office/powerpoint/2010/main" val="766815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600200" y="914400"/>
            <a:ext cx="9181347" cy="5550814"/>
          </a:xfrm>
          <a:prstGeom prst="rect">
            <a:avLst/>
          </a:prstGeom>
          <a:ln w="12700">
            <a:solidFill>
              <a:schemeClr val="tx1"/>
            </a:solidFill>
          </a:ln>
        </p:spPr>
      </p:pic>
    </p:spTree>
    <p:extLst>
      <p:ext uri="{BB962C8B-B14F-4D97-AF65-F5344CB8AC3E}">
        <p14:creationId xmlns:p14="http://schemas.microsoft.com/office/powerpoint/2010/main" val="3777229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3800890" y="838200"/>
            <a:ext cx="6326453" cy="5898522"/>
          </a:xfrm>
          <a:prstGeom prst="rect">
            <a:avLst/>
          </a:prstGeom>
          <a:ln w="12700">
            <a:solidFill>
              <a:schemeClr val="tx1"/>
            </a:solidFill>
          </a:ln>
        </p:spPr>
      </p:pic>
      <p:pic>
        <p:nvPicPr>
          <p:cNvPr id="8" name="Picture 7"/>
          <p:cNvPicPr>
            <a:picLocks noChangeAspect="1"/>
          </p:cNvPicPr>
          <p:nvPr/>
        </p:nvPicPr>
        <p:blipFill>
          <a:blip r:embed="rId3"/>
          <a:stretch>
            <a:fillRect/>
          </a:stretch>
        </p:blipFill>
        <p:spPr>
          <a:xfrm>
            <a:off x="1546576" y="735842"/>
            <a:ext cx="1907824" cy="809926"/>
          </a:xfrm>
          <a:prstGeom prst="rect">
            <a:avLst/>
          </a:prstGeom>
        </p:spPr>
      </p:pic>
    </p:spTree>
    <p:extLst>
      <p:ext uri="{BB962C8B-B14F-4D97-AF65-F5344CB8AC3E}">
        <p14:creationId xmlns:p14="http://schemas.microsoft.com/office/powerpoint/2010/main" val="1498813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2366116" y="838200"/>
            <a:ext cx="7129840" cy="5883282"/>
          </a:xfrm>
          <a:prstGeom prst="rect">
            <a:avLst/>
          </a:prstGeom>
          <a:ln w="12700">
            <a:solidFill>
              <a:schemeClr val="tx1"/>
            </a:solidFill>
          </a:ln>
        </p:spPr>
      </p:pic>
    </p:spTree>
    <p:extLst>
      <p:ext uri="{BB962C8B-B14F-4D97-AF65-F5344CB8AC3E}">
        <p14:creationId xmlns:p14="http://schemas.microsoft.com/office/powerpoint/2010/main" val="27233383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474091" y="925139"/>
            <a:ext cx="8119195" cy="5831177"/>
          </a:xfrm>
          <a:prstGeom prst="rect">
            <a:avLst/>
          </a:prstGeom>
          <a:ln w="9525">
            <a:solidFill>
              <a:schemeClr val="tx1"/>
            </a:solidFill>
          </a:ln>
        </p:spPr>
      </p:pic>
    </p:spTree>
    <p:extLst>
      <p:ext uri="{BB962C8B-B14F-4D97-AF65-F5344CB8AC3E}">
        <p14:creationId xmlns:p14="http://schemas.microsoft.com/office/powerpoint/2010/main" val="1515130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85708" y="838200"/>
            <a:ext cx="9717007" cy="5531220"/>
          </a:xfrm>
          <a:prstGeom prst="rect">
            <a:avLst/>
          </a:prstGeom>
          <a:ln w="12700">
            <a:solidFill>
              <a:schemeClr val="tx1"/>
            </a:solidFill>
          </a:ln>
        </p:spPr>
      </p:pic>
    </p:spTree>
    <p:extLst>
      <p:ext uri="{BB962C8B-B14F-4D97-AF65-F5344CB8AC3E}">
        <p14:creationId xmlns:p14="http://schemas.microsoft.com/office/powerpoint/2010/main" val="381327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(Template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219200" y="1334184"/>
            <a:ext cx="9299908" cy="4373794"/>
          </a:xfrm>
          <a:prstGeom prst="rect">
            <a:avLst/>
          </a:prstGeom>
          <a:ln w="9525">
            <a:solidFill>
              <a:schemeClr val="tx1"/>
            </a:solidFill>
          </a:ln>
        </p:spPr>
      </p:pic>
    </p:spTree>
    <p:extLst>
      <p:ext uri="{BB962C8B-B14F-4D97-AF65-F5344CB8AC3E}">
        <p14:creationId xmlns:p14="http://schemas.microsoft.com/office/powerpoint/2010/main" val="2944269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591800" cy="36576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 Visitor Pattern.</a:t>
            </a:r>
          </a:p>
          <a:p>
            <a:pPr marL="0" indent="0" algn="just">
              <a:buNone/>
            </a:pPr>
            <a:endParaRPr lang="en-US" sz="2800" dirty="0"/>
          </a:p>
          <a:p>
            <a:pPr algn="just"/>
            <a:r>
              <a:rPr lang="en-US" sz="2800" dirty="0"/>
              <a:t>In this topic, the students will gain , The idea of a </a:t>
            </a:r>
            <a:r>
              <a:rPr lang="en-IN" sz="2800" dirty="0"/>
              <a:t>Behavioral</a:t>
            </a:r>
            <a:r>
              <a:rPr lang="en-US" sz="2800" dirty="0"/>
              <a:t> design pattern, In these design patterns This pattern comes under behavior pattern category. As per the pattern, element object has to accept the visitor object so that visitor object handles the operation on the element object.</a:t>
            </a:r>
          </a:p>
        </p:txBody>
      </p:sp>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359448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Visitor Pattern</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42900" y="955776"/>
            <a:ext cx="11506200" cy="5693866"/>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u="sng" dirty="0">
                <a:latin typeface="+mj-lt"/>
              </a:rPr>
              <a:t> Visitor Pattern:-</a:t>
            </a:r>
          </a:p>
          <a:p>
            <a:pPr marL="457200" indent="-457200" algn="just">
              <a:buFont typeface="Wingdings" panose="05000000000000000000" pitchFamily="2" charset="2"/>
              <a:buChar char="Ø"/>
            </a:pPr>
            <a:r>
              <a:rPr lang="en-US" sz="2800" dirty="0">
                <a:latin typeface="+mj-lt"/>
              </a:rPr>
              <a:t>In Visitor pattern, we use a visitor class which changes the executing algorithm of an element class. By this way, execution algorithm of element can vary as and when visitor varies. </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 pattern comes under behavior pattern category. As per the pattern, element object has to accept the visitor object so that visitor object handles the operation on the element object.</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In object-oriented programming , the visitor design pattern is a way of separating an algorithm from an object structure on which it operates. A practical result of this separation is the ability to add new operations to existing object structures without modifying the structures.</a:t>
            </a:r>
          </a:p>
        </p:txBody>
      </p:sp>
    </p:spTree>
    <p:extLst>
      <p:ext uri="{BB962C8B-B14F-4D97-AF65-F5344CB8AC3E}">
        <p14:creationId xmlns:p14="http://schemas.microsoft.com/office/powerpoint/2010/main" val="3795684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1295400"/>
            <a:ext cx="11620500" cy="4832092"/>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latin typeface="+mj-lt"/>
              </a:rPr>
              <a:t>We are going to create a </a:t>
            </a:r>
            <a:r>
              <a:rPr lang="en-US" sz="2800" dirty="0" err="1">
                <a:latin typeface="+mj-lt"/>
              </a:rPr>
              <a:t>ComputerPart</a:t>
            </a:r>
            <a:r>
              <a:rPr lang="en-US" sz="2800" dirty="0">
                <a:latin typeface="+mj-lt"/>
              </a:rPr>
              <a:t> interface defining accept </a:t>
            </a:r>
            <a:r>
              <a:rPr lang="en-US" sz="2800" dirty="0" err="1">
                <a:latin typeface="+mj-lt"/>
              </a:rPr>
              <a:t>opearation.Keyboard</a:t>
            </a:r>
            <a:r>
              <a:rPr lang="en-US" sz="2800" dirty="0">
                <a:latin typeface="+mj-lt"/>
              </a:rPr>
              <a:t>, Mouse, Monitor and Computer are concrete classes implementing </a:t>
            </a:r>
            <a:r>
              <a:rPr lang="en-US" sz="2800" dirty="0" err="1">
                <a:latin typeface="+mj-lt"/>
              </a:rPr>
              <a:t>ComputerPart</a:t>
            </a:r>
            <a:r>
              <a:rPr lang="en-US" sz="2800" dirty="0">
                <a:latin typeface="+mj-lt"/>
              </a:rPr>
              <a:t> interface. </a:t>
            </a:r>
          </a:p>
          <a:p>
            <a:pPr algn="just"/>
            <a:endParaRPr lang="en-US" sz="2800" dirty="0">
              <a:latin typeface="+mj-lt"/>
            </a:endParaRPr>
          </a:p>
          <a:p>
            <a:pPr marL="457200" indent="-457200" algn="just">
              <a:buFont typeface="Wingdings" panose="05000000000000000000" pitchFamily="2" charset="2"/>
              <a:buChar char="Ø"/>
            </a:pPr>
            <a:r>
              <a:rPr lang="en-US" sz="2800" dirty="0">
                <a:latin typeface="+mj-lt"/>
              </a:rPr>
              <a:t>We will define another interface </a:t>
            </a:r>
            <a:r>
              <a:rPr lang="en-US" sz="2800" dirty="0" err="1">
                <a:latin typeface="+mj-lt"/>
              </a:rPr>
              <a:t>ComputerPartVisitor</a:t>
            </a:r>
            <a:r>
              <a:rPr lang="en-US" sz="2800" dirty="0">
                <a:latin typeface="+mj-lt"/>
              </a:rPr>
              <a:t> which will define a visitor class operations. Computer uses concrete visitor to do corresponding action.</a:t>
            </a:r>
          </a:p>
          <a:p>
            <a:pPr marL="457200" indent="-457200" algn="just">
              <a:buFont typeface="Wingdings" panose="05000000000000000000" pitchFamily="2" charset="2"/>
              <a:buChar char="Ø"/>
            </a:pPr>
            <a:endParaRPr lang="en-US" sz="2800" dirty="0">
              <a:latin typeface="+mj-lt"/>
            </a:endParaRPr>
          </a:p>
          <a:p>
            <a:pPr marL="457200" indent="-457200" algn="just">
              <a:buFont typeface="Wingdings" panose="05000000000000000000" pitchFamily="2" charset="2"/>
              <a:buChar char="Ø"/>
            </a:pPr>
            <a:r>
              <a:rPr lang="en-US" sz="2800" dirty="0" err="1">
                <a:latin typeface="+mj-lt"/>
              </a:rPr>
              <a:t>VisitorPatternDemo</a:t>
            </a:r>
            <a:r>
              <a:rPr lang="en-US" sz="2800" dirty="0">
                <a:latin typeface="+mj-lt"/>
              </a:rPr>
              <a:t>, our demo class, will use Computer and </a:t>
            </a:r>
            <a:r>
              <a:rPr lang="en-US" sz="2800" dirty="0" err="1">
                <a:latin typeface="+mj-lt"/>
              </a:rPr>
              <a:t>ComputerPartVisitor</a:t>
            </a:r>
            <a:r>
              <a:rPr lang="en-US" sz="2800" dirty="0">
                <a:latin typeface="+mj-lt"/>
              </a:rPr>
              <a:t> classes to demonstrate use of visitor pattern.</a:t>
            </a:r>
          </a:p>
          <a:p>
            <a:pPr marL="457200" indent="-457200" algn="just">
              <a:buFont typeface="Wingdings" panose="05000000000000000000" pitchFamily="2" charset="2"/>
              <a:buChar char="Ø"/>
            </a:pPr>
            <a:endParaRPr lang="en-US" sz="2800" dirty="0">
              <a:latin typeface="+mj-lt"/>
            </a:endParaRPr>
          </a:p>
        </p:txBody>
      </p:sp>
    </p:spTree>
    <p:extLst>
      <p:ext uri="{BB962C8B-B14F-4D97-AF65-F5344CB8AC3E}">
        <p14:creationId xmlns:p14="http://schemas.microsoft.com/office/powerpoint/2010/main" val="293990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Structural Design Pattern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067235888"/>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UML\Structure for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003697" y="944563"/>
            <a:ext cx="8497933" cy="5776919"/>
          </a:xfrm>
          <a:prstGeom prst="rect">
            <a:avLst/>
          </a:prstGeom>
          <a:ln w="12700">
            <a:solidFill>
              <a:schemeClr val="tx1"/>
            </a:solidFill>
          </a:ln>
        </p:spPr>
      </p:pic>
    </p:spTree>
    <p:extLst>
      <p:ext uri="{BB962C8B-B14F-4D97-AF65-F5344CB8AC3E}">
        <p14:creationId xmlns:p14="http://schemas.microsoft.com/office/powerpoint/2010/main" val="7702712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012577" y="1908475"/>
            <a:ext cx="10166845" cy="3695593"/>
          </a:xfrm>
          <a:prstGeom prst="rect">
            <a:avLst/>
          </a:prstGeom>
          <a:ln w="12700">
            <a:solidFill>
              <a:schemeClr val="tx1"/>
            </a:solidFill>
          </a:ln>
        </p:spPr>
      </p:pic>
    </p:spTree>
    <p:extLst>
      <p:ext uri="{BB962C8B-B14F-4D97-AF65-F5344CB8AC3E}">
        <p14:creationId xmlns:p14="http://schemas.microsoft.com/office/powerpoint/2010/main" val="164324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843148" y="838201"/>
            <a:ext cx="6601590" cy="5883282"/>
          </a:xfrm>
          <a:prstGeom prst="rect">
            <a:avLst/>
          </a:prstGeom>
          <a:ln w="12700">
            <a:solidFill>
              <a:schemeClr val="tx1"/>
            </a:solidFill>
          </a:ln>
        </p:spPr>
      </p:pic>
    </p:spTree>
    <p:extLst>
      <p:ext uri="{BB962C8B-B14F-4D97-AF65-F5344CB8AC3E}">
        <p14:creationId xmlns:p14="http://schemas.microsoft.com/office/powerpoint/2010/main" val="2272302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5" name="Picture 4"/>
          <p:cNvPicPr>
            <a:picLocks noChangeAspect="1"/>
          </p:cNvPicPr>
          <p:nvPr/>
        </p:nvPicPr>
        <p:blipFill>
          <a:blip r:embed="rId2"/>
          <a:stretch>
            <a:fillRect/>
          </a:stretch>
        </p:blipFill>
        <p:spPr>
          <a:xfrm>
            <a:off x="856870" y="1969587"/>
            <a:ext cx="10478259" cy="4171596"/>
          </a:xfrm>
          <a:prstGeom prst="rect">
            <a:avLst/>
          </a:prstGeom>
          <a:ln w="9525">
            <a:solidFill>
              <a:schemeClr val="tx1"/>
            </a:solidFill>
          </a:ln>
        </p:spPr>
      </p:pic>
    </p:spTree>
    <p:extLst>
      <p:ext uri="{BB962C8B-B14F-4D97-AF65-F5344CB8AC3E}">
        <p14:creationId xmlns:p14="http://schemas.microsoft.com/office/powerpoint/2010/main" val="4230211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152400" y="925139"/>
            <a:ext cx="2412492" cy="461665"/>
          </a:xfrm>
          <a:prstGeom prst="rect">
            <a:avLst/>
          </a:prstGeom>
          <a:noFill/>
          <a:ln w="12700">
            <a:solidFill>
              <a:schemeClr val="tx1"/>
            </a:solidFill>
          </a:ln>
        </p:spPr>
        <p:txBody>
          <a:bodyPr wrap="square" rtlCol="0">
            <a:spAutoFit/>
          </a:bodyPr>
          <a:lstStyle/>
          <a:p>
            <a:r>
              <a:rPr lang="en-US" sz="2400" dirty="0"/>
              <a:t>Step -2 Cont.……..</a:t>
            </a:r>
          </a:p>
        </p:txBody>
      </p:sp>
      <p:pic>
        <p:nvPicPr>
          <p:cNvPr id="3" name="Picture 2"/>
          <p:cNvPicPr>
            <a:picLocks noChangeAspect="1"/>
          </p:cNvPicPr>
          <p:nvPr/>
        </p:nvPicPr>
        <p:blipFill>
          <a:blip r:embed="rId2"/>
          <a:stretch>
            <a:fillRect/>
          </a:stretch>
        </p:blipFill>
        <p:spPr>
          <a:xfrm>
            <a:off x="3246633" y="925139"/>
            <a:ext cx="8388415" cy="5796343"/>
          </a:xfrm>
          <a:prstGeom prst="rect">
            <a:avLst/>
          </a:prstGeom>
          <a:ln w="12700">
            <a:solidFill>
              <a:schemeClr val="tx1"/>
            </a:solidFill>
          </a:ln>
        </p:spPr>
      </p:pic>
    </p:spTree>
    <p:extLst>
      <p:ext uri="{BB962C8B-B14F-4D97-AF65-F5344CB8AC3E}">
        <p14:creationId xmlns:p14="http://schemas.microsoft.com/office/powerpoint/2010/main" val="4130108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1219200" y="1524000"/>
            <a:ext cx="9943331" cy="4646719"/>
          </a:xfrm>
          <a:prstGeom prst="rect">
            <a:avLst/>
          </a:prstGeom>
          <a:ln w="12700">
            <a:solidFill>
              <a:schemeClr val="tx1"/>
            </a:solidFill>
          </a:ln>
        </p:spPr>
      </p:pic>
    </p:spTree>
    <p:extLst>
      <p:ext uri="{BB962C8B-B14F-4D97-AF65-F5344CB8AC3E}">
        <p14:creationId xmlns:p14="http://schemas.microsoft.com/office/powerpoint/2010/main" val="5014006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5" name="Picture 4"/>
          <p:cNvPicPr>
            <a:picLocks noChangeAspect="1"/>
          </p:cNvPicPr>
          <p:nvPr/>
        </p:nvPicPr>
        <p:blipFill>
          <a:blip r:embed="rId2"/>
          <a:stretch>
            <a:fillRect/>
          </a:stretch>
        </p:blipFill>
        <p:spPr>
          <a:xfrm>
            <a:off x="4876800" y="825137"/>
            <a:ext cx="7221232" cy="5896345"/>
          </a:xfrm>
          <a:prstGeom prst="rect">
            <a:avLst/>
          </a:prstGeom>
          <a:ln w="9525">
            <a:solidFill>
              <a:schemeClr val="tx1"/>
            </a:solidFill>
          </a:ln>
        </p:spPr>
      </p:pic>
      <p:pic>
        <p:nvPicPr>
          <p:cNvPr id="8" name="Picture 7"/>
          <p:cNvPicPr>
            <a:picLocks noChangeAspect="1"/>
          </p:cNvPicPr>
          <p:nvPr/>
        </p:nvPicPr>
        <p:blipFill>
          <a:blip r:embed="rId3"/>
          <a:stretch>
            <a:fillRect/>
          </a:stretch>
        </p:blipFill>
        <p:spPr>
          <a:xfrm>
            <a:off x="32657" y="840377"/>
            <a:ext cx="4715660" cy="1196868"/>
          </a:xfrm>
          <a:prstGeom prst="rect">
            <a:avLst/>
          </a:prstGeom>
          <a:ln w="12700">
            <a:solidFill>
              <a:schemeClr val="tx1"/>
            </a:solidFill>
          </a:ln>
        </p:spPr>
      </p:pic>
    </p:spTree>
    <p:extLst>
      <p:ext uri="{BB962C8B-B14F-4D97-AF65-F5344CB8AC3E}">
        <p14:creationId xmlns:p14="http://schemas.microsoft.com/office/powerpoint/2010/main" val="38300713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solidFill>
                <a:srgbClr val="FF0000"/>
              </a:solidFill>
            </a:endParaRPr>
          </a:p>
          <a:p>
            <a:pPr algn="ctr">
              <a:spcBef>
                <a:spcPct val="0"/>
              </a:spcBef>
              <a:defRPr/>
            </a:pPr>
            <a:r>
              <a:rPr lang="en-US" sz="3200" dirty="0"/>
              <a:t>Implementation of (Visitor Pattern) </a:t>
            </a:r>
          </a:p>
          <a:p>
            <a:pPr algn="ctr">
              <a:spcBef>
                <a:spcPct val="0"/>
              </a:spcBef>
              <a:defRPr/>
            </a:pP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743200" y="782849"/>
            <a:ext cx="6484987" cy="5938633"/>
          </a:xfrm>
          <a:prstGeom prst="rect">
            <a:avLst/>
          </a:prstGeom>
          <a:ln w="12700">
            <a:solidFill>
              <a:schemeClr val="tx1"/>
            </a:solidFill>
          </a:ln>
        </p:spPr>
      </p:pic>
    </p:spTree>
    <p:extLst>
      <p:ext uri="{BB962C8B-B14F-4D97-AF65-F5344CB8AC3E}">
        <p14:creationId xmlns:p14="http://schemas.microsoft.com/office/powerpoint/2010/main" val="2095393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85750" y="1047664"/>
            <a:ext cx="116205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latin typeface="+mj-lt"/>
              </a:rPr>
              <a:t>Which one pattern creating duplicate object? </a:t>
            </a:r>
          </a:p>
          <a:p>
            <a:pPr marL="457200" indent="-457200" algn="just">
              <a:buFont typeface="+mj-lt"/>
              <a:buAutoNum type="alphaUcPeriod"/>
            </a:pPr>
            <a:r>
              <a:rPr lang="en-US" sz="2400" b="1" dirty="0">
                <a:latin typeface="+mj-lt"/>
              </a:rPr>
              <a:t> </a:t>
            </a:r>
            <a:r>
              <a:rPr lang="en-US" sz="2400" dirty="0">
                <a:latin typeface="+mj-lt"/>
              </a:rPr>
              <a:t>Filter Pattern</a:t>
            </a:r>
          </a:p>
          <a:p>
            <a:pPr marL="457200" indent="-457200" algn="just">
              <a:buFont typeface="+mj-lt"/>
              <a:buAutoNum type="alphaUcPeriod"/>
            </a:pPr>
            <a:r>
              <a:rPr lang="en-US" sz="2400" dirty="0">
                <a:latin typeface="+mj-lt"/>
              </a:rPr>
              <a:t> Prototype Pattern</a:t>
            </a:r>
          </a:p>
          <a:p>
            <a:pPr marL="457200" indent="-457200" algn="just">
              <a:buFont typeface="+mj-lt"/>
              <a:buAutoNum type="alphaUcPeriod"/>
            </a:pPr>
            <a:r>
              <a:rPr lang="en-US" sz="2400" dirty="0">
                <a:latin typeface="+mj-lt"/>
              </a:rPr>
              <a:t> Bridge Pattern</a:t>
            </a:r>
          </a:p>
          <a:p>
            <a:pPr marL="457200" indent="-457200" algn="just">
              <a:buFont typeface="+mj-lt"/>
              <a:buAutoNum type="alphaUcPeriod"/>
            </a:pPr>
            <a:r>
              <a:rPr lang="en-US" sz="2400" dirty="0">
                <a:latin typeface="+mj-lt"/>
              </a:rPr>
              <a:t> Builder Pattern</a:t>
            </a:r>
          </a:p>
          <a:p>
            <a:pPr algn="just"/>
            <a:endParaRPr lang="en-US" sz="2400" dirty="0">
              <a:latin typeface="+mj-lt"/>
            </a:endParaRPr>
          </a:p>
          <a:p>
            <a:pPr algn="just"/>
            <a:r>
              <a:rPr lang="en-US" sz="2400" b="1" dirty="0">
                <a:latin typeface="+mj-lt"/>
              </a:rPr>
              <a:t>Which of the following describes the Builder pattern correctly?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This pattern builds a complex object using simple objects and using a step by step approach.</a:t>
            </a:r>
          </a:p>
          <a:p>
            <a:pPr marL="457200" indent="-457200" algn="just">
              <a:buFont typeface="+mj-lt"/>
              <a:buAutoNum type="alphaUcPeriod"/>
            </a:pPr>
            <a:r>
              <a:rPr lang="en-US" sz="2400" dirty="0">
                <a:latin typeface="+mj-lt"/>
              </a:rPr>
              <a:t> This pattern refers to creating duplicate object while keeping performance in mind.</a:t>
            </a:r>
          </a:p>
          <a:p>
            <a:pPr marL="457200" indent="-457200" algn="just">
              <a:buFont typeface="+mj-lt"/>
              <a:buAutoNum type="alphaUcPeriod"/>
            </a:pPr>
            <a:r>
              <a:rPr lang="en-US" sz="2400" dirty="0">
                <a:latin typeface="+mj-lt"/>
              </a:rPr>
              <a:t> This pattern is used when creation of object directly is costly.</a:t>
            </a:r>
          </a:p>
          <a:p>
            <a:pPr marL="457200" indent="-457200" algn="just">
              <a:buFont typeface="+mj-lt"/>
              <a:buAutoNum type="alphaUcPeriod"/>
            </a:pPr>
            <a:r>
              <a:rPr lang="en-US" sz="2400" dirty="0">
                <a:latin typeface="+mj-lt"/>
              </a:rPr>
              <a:t> This pattern is used when we need to decouple an abstraction from its implementation so that the two can vary independently.</a:t>
            </a:r>
          </a:p>
        </p:txBody>
      </p:sp>
    </p:spTree>
    <p:extLst>
      <p:ext uri="{BB962C8B-B14F-4D97-AF65-F5344CB8AC3E}">
        <p14:creationId xmlns:p14="http://schemas.microsoft.com/office/powerpoint/2010/main" val="151147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086853"/>
            <a:ext cx="116205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latin typeface="+mj-lt"/>
              </a:rPr>
              <a:t>In which of the following pattern a class represents functionality of another class? </a:t>
            </a:r>
          </a:p>
          <a:p>
            <a:pPr algn="just"/>
            <a:endParaRPr lang="en-US" sz="2400" b="1" dirty="0">
              <a:latin typeface="+mj-lt"/>
            </a:endParaRPr>
          </a:p>
          <a:p>
            <a:pPr marL="457200" indent="-457200" algn="just">
              <a:buFont typeface="+mj-lt"/>
              <a:buAutoNum type="alphaUcPeriod"/>
            </a:pPr>
            <a:r>
              <a:rPr lang="en-US" sz="2400" dirty="0">
                <a:latin typeface="+mj-lt"/>
              </a:rPr>
              <a:t>Proxy Pattern</a:t>
            </a:r>
          </a:p>
          <a:p>
            <a:pPr marL="457200" indent="-457200" algn="just">
              <a:buFont typeface="+mj-lt"/>
              <a:buAutoNum type="alphaUcPeriod"/>
            </a:pPr>
            <a:r>
              <a:rPr lang="en-US" sz="2400" dirty="0">
                <a:latin typeface="+mj-lt"/>
              </a:rPr>
              <a:t> Chain of Responsibility Pattern</a:t>
            </a:r>
          </a:p>
          <a:p>
            <a:pPr marL="457200" indent="-457200" algn="just">
              <a:buFont typeface="+mj-lt"/>
              <a:buAutoNum type="alphaUcPeriod"/>
            </a:pPr>
            <a:r>
              <a:rPr lang="en-US" sz="2400" dirty="0">
                <a:latin typeface="+mj-lt"/>
              </a:rPr>
              <a:t> Command Pattern</a:t>
            </a:r>
          </a:p>
          <a:p>
            <a:pPr marL="457200" indent="-457200" algn="just">
              <a:buAutoNum type="alphaUcPeriod" startAt="4"/>
            </a:pPr>
            <a:r>
              <a:rPr lang="en-US" sz="2400" dirty="0">
                <a:latin typeface="+mj-lt"/>
              </a:rPr>
              <a:t>Interpreter Pattern</a:t>
            </a:r>
          </a:p>
          <a:p>
            <a:pPr algn="just"/>
            <a:endParaRPr lang="en-US" sz="2400" dirty="0">
              <a:latin typeface="+mj-lt"/>
            </a:endParaRPr>
          </a:p>
          <a:p>
            <a:pPr algn="just"/>
            <a:r>
              <a:rPr lang="en-US" sz="2400" b="1" dirty="0">
                <a:latin typeface="+mj-lt"/>
              </a:rPr>
              <a:t>Which of the following describes the MVC pattern correctly? </a:t>
            </a:r>
          </a:p>
          <a:p>
            <a:pPr algn="just"/>
            <a:endParaRPr lang="en-US" sz="2400" b="1" dirty="0">
              <a:latin typeface="+mj-lt"/>
            </a:endParaRPr>
          </a:p>
          <a:p>
            <a:pPr marL="457200" indent="-457200" algn="just">
              <a:buFont typeface="+mj-lt"/>
              <a:buAutoNum type="alphaUcPeriod"/>
            </a:pPr>
            <a:r>
              <a:rPr lang="en-US" sz="2400" dirty="0">
                <a:latin typeface="+mj-lt"/>
              </a:rPr>
              <a:t> In this pattern, a visitor class is used which changes the executing algorithm of an element class.</a:t>
            </a:r>
          </a:p>
          <a:p>
            <a:pPr marL="457200" indent="-457200" algn="just">
              <a:buFont typeface="+mj-lt"/>
              <a:buAutoNum type="alphaUcPeriod"/>
            </a:pPr>
            <a:r>
              <a:rPr lang="en-US" sz="2400" dirty="0">
                <a:latin typeface="+mj-lt"/>
              </a:rPr>
              <a:t> This pattern is used to separate application's concerns.</a:t>
            </a:r>
          </a:p>
          <a:p>
            <a:pPr marL="457200" indent="-457200" algn="just">
              <a:buFont typeface="+mj-lt"/>
              <a:buAutoNum type="alphaUcPeriod"/>
            </a:pPr>
            <a:r>
              <a:rPr lang="en-US" sz="2400" dirty="0">
                <a:latin typeface="+mj-lt"/>
              </a:rPr>
              <a:t> This pattern is used to decouple presentation tier and business tier.</a:t>
            </a:r>
          </a:p>
          <a:p>
            <a:pPr marL="457200" indent="-457200" algn="just">
              <a:buFont typeface="+mj-lt"/>
              <a:buAutoNum type="alphaUcPeriod"/>
            </a:pPr>
            <a:r>
              <a:rPr lang="en-US" sz="2400" dirty="0">
                <a:latin typeface="+mj-lt"/>
              </a:rPr>
              <a:t> This pattern is used in EJB persistence mechanism</a:t>
            </a:r>
          </a:p>
        </p:txBody>
      </p:sp>
    </p:spTree>
    <p:extLst>
      <p:ext uri="{BB962C8B-B14F-4D97-AF65-F5344CB8AC3E}">
        <p14:creationId xmlns:p14="http://schemas.microsoft.com/office/powerpoint/2010/main" val="116401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620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3200" b="1" dirty="0"/>
              <a:t>Behavioral Design Patterns Part: I</a:t>
            </a:r>
            <a:r>
              <a:rPr lang="en-IN" sz="30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827361065"/>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37483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19100" y="1093378"/>
            <a:ext cx="11353800" cy="526297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b="1" dirty="0">
                <a:latin typeface="+mj-lt"/>
              </a:rPr>
              <a:t>The use of design patterns for the development of object-oriented software has important implications for </a:t>
            </a:r>
          </a:p>
          <a:p>
            <a:pPr marL="457200" indent="-457200" algn="just">
              <a:buFont typeface="+mj-lt"/>
              <a:buAutoNum type="alphaUcPeriod"/>
            </a:pPr>
            <a:r>
              <a:rPr lang="en-US" sz="2400" b="1" dirty="0">
                <a:latin typeface="+mj-lt"/>
              </a:rPr>
              <a:t> </a:t>
            </a:r>
            <a:r>
              <a:rPr lang="en-US" sz="2400" dirty="0">
                <a:latin typeface="+mj-lt"/>
              </a:rPr>
              <a:t>Component-based software engineering</a:t>
            </a:r>
          </a:p>
          <a:p>
            <a:pPr marL="457200" indent="-457200" algn="just">
              <a:buFont typeface="+mj-lt"/>
              <a:buAutoNum type="alphaUcPeriod"/>
            </a:pPr>
            <a:r>
              <a:rPr lang="en-US" sz="2400" dirty="0">
                <a:latin typeface="+mj-lt"/>
              </a:rPr>
              <a:t> Reusability in general</a:t>
            </a:r>
          </a:p>
          <a:p>
            <a:pPr marL="457200" indent="-457200" algn="just">
              <a:buFont typeface="+mj-lt"/>
              <a:buAutoNum type="alphaUcPeriod"/>
            </a:pPr>
            <a:r>
              <a:rPr lang="en-US" sz="2400" dirty="0">
                <a:latin typeface="+mj-lt"/>
              </a:rPr>
              <a:t> All of the above</a:t>
            </a:r>
          </a:p>
          <a:p>
            <a:pPr marL="457200" indent="-457200" algn="just">
              <a:buFont typeface="+mj-lt"/>
              <a:buAutoNum type="alphaUcPeriod"/>
            </a:pPr>
            <a:r>
              <a:rPr lang="en-US" sz="2400" dirty="0">
                <a:latin typeface="+mj-lt"/>
              </a:rPr>
              <a:t> None of the above</a:t>
            </a:r>
          </a:p>
          <a:p>
            <a:pPr algn="just"/>
            <a:endParaRPr lang="en-US" sz="2400" dirty="0">
              <a:latin typeface="+mj-lt"/>
            </a:endParaRPr>
          </a:p>
          <a:p>
            <a:pPr algn="just"/>
            <a:r>
              <a:rPr lang="en-US" sz="2400" b="1" dirty="0">
                <a:latin typeface="+mj-lt"/>
              </a:rPr>
              <a:t>Attach additional responsibilities to an object dynamically. It provides a flexible alternative to sub classing for extending functionality. </a:t>
            </a:r>
          </a:p>
          <a:p>
            <a:pPr algn="just"/>
            <a:endParaRPr lang="en-US" sz="2400" b="1" dirty="0">
              <a:latin typeface="+mj-lt"/>
            </a:endParaRPr>
          </a:p>
          <a:p>
            <a:pPr marL="457200" indent="-457200" algn="just">
              <a:buFont typeface="+mj-lt"/>
              <a:buAutoNum type="alphaUcPeriod"/>
            </a:pPr>
            <a:r>
              <a:rPr lang="en-US" sz="2400" b="1" dirty="0">
                <a:latin typeface="+mj-lt"/>
              </a:rPr>
              <a:t> </a:t>
            </a:r>
            <a:r>
              <a:rPr lang="en-US" sz="2400" dirty="0">
                <a:latin typeface="+mj-lt"/>
              </a:rPr>
              <a:t>Chain of responsibility</a:t>
            </a:r>
          </a:p>
          <a:p>
            <a:pPr marL="457200" indent="-457200" algn="just">
              <a:buFont typeface="+mj-lt"/>
              <a:buAutoNum type="alphaUcPeriod"/>
            </a:pPr>
            <a:r>
              <a:rPr lang="en-US" sz="2400" dirty="0">
                <a:latin typeface="+mj-lt"/>
              </a:rPr>
              <a:t> Adapter</a:t>
            </a:r>
          </a:p>
          <a:p>
            <a:pPr marL="457200" indent="-457200" algn="just">
              <a:buFont typeface="+mj-lt"/>
              <a:buAutoNum type="alphaUcPeriod"/>
            </a:pPr>
            <a:r>
              <a:rPr lang="en-US" sz="2400" dirty="0">
                <a:latin typeface="+mj-lt"/>
              </a:rPr>
              <a:t> Decorator</a:t>
            </a:r>
          </a:p>
          <a:p>
            <a:pPr marL="457200" indent="-457200" algn="just">
              <a:buFont typeface="+mj-lt"/>
              <a:buAutoNum type="alphaUcPeriod"/>
            </a:pPr>
            <a:r>
              <a:rPr lang="en-US" sz="2400" dirty="0">
                <a:latin typeface="+mj-lt"/>
              </a:rPr>
              <a:t> Composite</a:t>
            </a:r>
          </a:p>
        </p:txBody>
      </p:sp>
    </p:spTree>
    <p:extLst>
      <p:ext uri="{BB962C8B-B14F-4D97-AF65-F5344CB8AC3E}">
        <p14:creationId xmlns:p14="http://schemas.microsoft.com/office/powerpoint/2010/main" val="4060524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53943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buFont typeface="+mj-lt"/>
              <a:buAutoNum type="arabicPeriod"/>
            </a:pPr>
            <a:r>
              <a:rPr lang="en-US" sz="3200" dirty="0">
                <a:latin typeface="+mj-lt"/>
              </a:rPr>
              <a:t>Which design pattern is used to get a way to access the elements of a collection object in sequential manner?</a:t>
            </a:r>
          </a:p>
          <a:p>
            <a:pPr marL="457200" indent="-457200">
              <a:buFont typeface="+mj-lt"/>
              <a:buAutoNum type="arabicPeriod"/>
            </a:pPr>
            <a:r>
              <a:rPr lang="en-US" sz="3200" dirty="0"/>
              <a:t>When service locator pattern is used?</a:t>
            </a:r>
          </a:p>
          <a:p>
            <a:pPr marL="457200" indent="-457200">
              <a:buFont typeface="+mj-lt"/>
              <a:buAutoNum type="arabicPeriod"/>
            </a:pPr>
            <a:r>
              <a:rPr lang="en-US" sz="3200" dirty="0"/>
              <a:t>Mention in how many ways can you create singleton pattern?</a:t>
            </a:r>
          </a:p>
          <a:p>
            <a:pPr marL="457200" indent="-457200">
              <a:buFont typeface="+mj-lt"/>
              <a:buAutoNum type="arabicPeriod"/>
            </a:pPr>
            <a:r>
              <a:rPr lang="en-US" sz="3200" dirty="0"/>
              <a:t>Mention how one should describe a design pattern?</a:t>
            </a:r>
          </a:p>
          <a:p>
            <a:pPr marL="457200" indent="-457200">
              <a:buFont typeface="+mj-lt"/>
              <a:buAutoNum type="arabicPeriod"/>
            </a:pPr>
            <a:r>
              <a:rPr lang="en-US" sz="3200" dirty="0"/>
              <a:t>Explain why access to the non-static variable is not allowed from static method in Java?</a:t>
            </a:r>
          </a:p>
        </p:txBody>
      </p:sp>
    </p:spTree>
    <p:extLst>
      <p:ext uri="{BB962C8B-B14F-4D97-AF65-F5344CB8AC3E}">
        <p14:creationId xmlns:p14="http://schemas.microsoft.com/office/powerpoint/2010/main" val="1821713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11/8/2023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481212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94360" y="909186"/>
            <a:ext cx="11353800" cy="5262979"/>
          </a:xfrm>
          <a:prstGeom prst="rect">
            <a:avLst/>
          </a:prstGeom>
          <a:solidFill>
            <a:schemeClr val="accent3">
              <a:lumMod val="40000"/>
              <a:lumOff val="60000"/>
            </a:schemeClr>
          </a:solidFill>
          <a:ln w="28575">
            <a:solidFill>
              <a:schemeClr val="tx1"/>
            </a:solidFill>
          </a:ln>
        </p:spPr>
        <p:txBody>
          <a:bodyPr wrap="square">
            <a:spAutoFit/>
          </a:bodyPr>
          <a:lstStyle/>
          <a:p>
            <a:r>
              <a:rPr lang="en-US" sz="2000" b="1" dirty="0"/>
              <a:t> </a:t>
            </a:r>
            <a:r>
              <a:rPr lang="en-US" sz="2400" b="1" dirty="0"/>
              <a:t>Which of the following pattern is primarily used to reduce the number of objects created and to decrease memory footprint and increase performance?</a:t>
            </a:r>
          </a:p>
          <a:p>
            <a:endParaRPr lang="en-US" sz="2400" b="1" dirty="0"/>
          </a:p>
          <a:p>
            <a:pPr marL="342900" indent="-342900">
              <a:buFont typeface="Wingdings" panose="05000000000000000000" pitchFamily="2" charset="2"/>
              <a:buChar char="q"/>
            </a:pPr>
            <a:r>
              <a:rPr lang="en-US" sz="2400" dirty="0"/>
              <a:t> Composite Pattern</a:t>
            </a:r>
          </a:p>
          <a:p>
            <a:pPr marL="342900" indent="-342900">
              <a:buFont typeface="Wingdings" panose="05000000000000000000" pitchFamily="2" charset="2"/>
              <a:buChar char="q"/>
            </a:pPr>
            <a:r>
              <a:rPr lang="en-US" sz="2400" dirty="0"/>
              <a:t> Facade Pattern</a:t>
            </a:r>
          </a:p>
          <a:p>
            <a:pPr marL="342900" indent="-342900">
              <a:buFont typeface="Wingdings" panose="05000000000000000000" pitchFamily="2" charset="2"/>
              <a:buChar char="q"/>
            </a:pPr>
            <a:r>
              <a:rPr lang="en-US" sz="2400" dirty="0"/>
              <a:t> Flyweight Pattern</a:t>
            </a:r>
          </a:p>
          <a:p>
            <a:pPr marL="342900" indent="-342900">
              <a:buFont typeface="Wingdings" panose="05000000000000000000" pitchFamily="2" charset="2"/>
              <a:buChar char="q"/>
            </a:pPr>
            <a:r>
              <a:rPr lang="en-US" sz="2400" dirty="0"/>
              <a:t> Decorator Pattern</a:t>
            </a:r>
          </a:p>
          <a:p>
            <a:endParaRPr lang="en-US" sz="2400" dirty="0">
              <a:latin typeface="+mj-lt"/>
            </a:endParaRPr>
          </a:p>
          <a:p>
            <a:pPr algn="just"/>
            <a:r>
              <a:rPr lang="en-US" sz="2400" b="1" dirty="0">
                <a:latin typeface="+mj-lt"/>
              </a:rPr>
              <a:t>In which of the following pattern, a class behavior changes based on its state?</a:t>
            </a:r>
          </a:p>
          <a:p>
            <a:pPr algn="just"/>
            <a:endParaRPr lang="en-US" sz="2400" b="1" dirty="0">
              <a:latin typeface="+mj-lt"/>
            </a:endParaRPr>
          </a:p>
          <a:p>
            <a:pPr marL="342900" indent="-342900" algn="just">
              <a:buFont typeface="Wingdings" panose="05000000000000000000" pitchFamily="2" charset="2"/>
              <a:buChar char="q"/>
            </a:pPr>
            <a:r>
              <a:rPr lang="en-US" sz="2400" dirty="0">
                <a:latin typeface="+mj-lt"/>
              </a:rPr>
              <a:t> State Pattern</a:t>
            </a:r>
          </a:p>
          <a:p>
            <a:pPr marL="342900" indent="-342900" algn="just">
              <a:buFont typeface="Wingdings" panose="05000000000000000000" pitchFamily="2" charset="2"/>
              <a:buChar char="q"/>
            </a:pPr>
            <a:r>
              <a:rPr lang="en-US" sz="2400" dirty="0">
                <a:latin typeface="+mj-lt"/>
              </a:rPr>
              <a:t>Null Object Pattern</a:t>
            </a:r>
          </a:p>
          <a:p>
            <a:pPr marL="342900" indent="-342900" algn="just">
              <a:buFont typeface="Wingdings" panose="05000000000000000000" pitchFamily="2" charset="2"/>
              <a:buChar char="q"/>
            </a:pPr>
            <a:r>
              <a:rPr lang="en-US" sz="2400" dirty="0">
                <a:latin typeface="+mj-lt"/>
              </a:rPr>
              <a:t>Strategy Pattern</a:t>
            </a:r>
          </a:p>
          <a:p>
            <a:pPr marL="342900" indent="-342900" algn="just">
              <a:buFont typeface="Wingdings" panose="05000000000000000000" pitchFamily="2" charset="2"/>
              <a:buChar char="q"/>
            </a:pPr>
            <a:r>
              <a:rPr lang="en-US" sz="2400" dirty="0">
                <a:latin typeface="+mj-lt"/>
              </a:rPr>
              <a:t>Template Pattern</a:t>
            </a:r>
          </a:p>
        </p:txBody>
      </p:sp>
    </p:spTree>
    <p:extLst>
      <p:ext uri="{BB962C8B-B14F-4D97-AF65-F5344CB8AC3E}">
        <p14:creationId xmlns:p14="http://schemas.microsoft.com/office/powerpoint/2010/main" val="10859378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781394"/>
            <a:ext cx="11353800" cy="594008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a:t>
            </a:r>
            <a:r>
              <a:rPr lang="en-US" sz="2400" b="1" dirty="0">
                <a:latin typeface="+mj-lt"/>
              </a:rPr>
              <a:t>. </a:t>
            </a:r>
            <a:r>
              <a:rPr lang="en-US" sz="2400" b="1" dirty="0"/>
              <a:t>Which design pattern provides a single class which provides simplified methods required by client and  delegates call to those methods? </a:t>
            </a:r>
          </a:p>
          <a:p>
            <a:pPr algn="just"/>
            <a:endParaRPr lang="en-US" sz="2400" b="1" dirty="0"/>
          </a:p>
          <a:p>
            <a:pPr marL="342900" indent="-342900" algn="just">
              <a:buFont typeface="Wingdings" panose="05000000000000000000" pitchFamily="2" charset="2"/>
              <a:buChar char="q"/>
            </a:pPr>
            <a:r>
              <a:rPr lang="en-US" sz="2400" b="1" dirty="0">
                <a:latin typeface="+mj-lt"/>
              </a:rPr>
              <a:t> </a:t>
            </a:r>
            <a:r>
              <a:rPr lang="en-US" sz="2400" dirty="0">
                <a:latin typeface="+mj-lt"/>
              </a:rPr>
              <a:t>Adapter pattern</a:t>
            </a:r>
          </a:p>
          <a:p>
            <a:pPr marL="342900" indent="-342900" algn="just">
              <a:buFont typeface="Wingdings" panose="05000000000000000000" pitchFamily="2" charset="2"/>
              <a:buChar char="q"/>
            </a:pPr>
            <a:r>
              <a:rPr lang="en-US" sz="2400" dirty="0">
                <a:latin typeface="+mj-lt"/>
              </a:rPr>
              <a:t> Builder pattern</a:t>
            </a:r>
          </a:p>
          <a:p>
            <a:pPr marL="342900" indent="-342900" algn="just">
              <a:buFont typeface="Wingdings" panose="05000000000000000000" pitchFamily="2" charset="2"/>
              <a:buChar char="q"/>
            </a:pPr>
            <a:r>
              <a:rPr lang="en-US" sz="2400" dirty="0">
                <a:latin typeface="+mj-lt"/>
              </a:rPr>
              <a:t> Facade pattern</a:t>
            </a:r>
          </a:p>
          <a:p>
            <a:pPr marL="342900" indent="-342900" algn="just">
              <a:buFont typeface="Wingdings" panose="05000000000000000000" pitchFamily="2" charset="2"/>
              <a:buChar char="q"/>
            </a:pPr>
            <a:r>
              <a:rPr lang="en-US" sz="2400" dirty="0">
                <a:latin typeface="+mj-lt"/>
              </a:rPr>
              <a:t> Prototype pattern</a:t>
            </a:r>
          </a:p>
          <a:p>
            <a:pPr marL="342900" indent="-342900" algn="just">
              <a:buFont typeface="Wingdings" panose="05000000000000000000" pitchFamily="2" charset="2"/>
              <a:buChar char="q"/>
            </a:pPr>
            <a:endParaRPr lang="en-US" sz="2400" dirty="0">
              <a:latin typeface="+mj-lt"/>
            </a:endParaRPr>
          </a:p>
          <a:p>
            <a:pPr algn="just"/>
            <a:r>
              <a:rPr lang="en-US" sz="2400" b="1" dirty="0">
                <a:latin typeface="+mj-lt"/>
              </a:rPr>
              <a:t>4. Which design pattern suggests multiple classes through which request is passed and multiple but only relevant classes carry out operations on the request? </a:t>
            </a:r>
          </a:p>
          <a:p>
            <a:pPr algn="just"/>
            <a:endParaRPr lang="en-US" sz="2400" b="1" dirty="0">
              <a:latin typeface="+mj-lt"/>
            </a:endParaRPr>
          </a:p>
          <a:p>
            <a:pPr marL="342900" indent="-342900" algn="just">
              <a:buFont typeface="Wingdings" panose="05000000000000000000" pitchFamily="2" charset="2"/>
              <a:buChar char="q"/>
            </a:pPr>
            <a:r>
              <a:rPr lang="en-US" sz="2400" dirty="0">
                <a:latin typeface="+mj-lt"/>
              </a:rPr>
              <a:t> Singleton pattern</a:t>
            </a:r>
          </a:p>
          <a:p>
            <a:pPr marL="342900" indent="-342900" algn="just">
              <a:buFont typeface="Wingdings" panose="05000000000000000000" pitchFamily="2" charset="2"/>
              <a:buChar char="q"/>
            </a:pPr>
            <a:r>
              <a:rPr lang="en-US" sz="2400" dirty="0">
                <a:latin typeface="+mj-lt"/>
              </a:rPr>
              <a:t> Chain of responsibility pattern</a:t>
            </a:r>
          </a:p>
          <a:p>
            <a:pPr marL="342900" indent="-342900" algn="just">
              <a:buFont typeface="Wingdings" panose="05000000000000000000" pitchFamily="2" charset="2"/>
              <a:buChar char="q"/>
            </a:pPr>
            <a:r>
              <a:rPr lang="en-US" sz="2400" dirty="0">
                <a:latin typeface="+mj-lt"/>
              </a:rPr>
              <a:t> State pattern</a:t>
            </a:r>
          </a:p>
          <a:p>
            <a:pPr marL="342900" indent="-342900" algn="just">
              <a:buFont typeface="Wingdings" panose="05000000000000000000" pitchFamily="2" charset="2"/>
              <a:buChar char="q"/>
            </a:pPr>
            <a:r>
              <a:rPr lang="en-US" sz="2400" dirty="0">
                <a:latin typeface="+mj-lt"/>
              </a:rPr>
              <a:t> Bridge pattern</a:t>
            </a:r>
          </a:p>
          <a:p>
            <a:pPr algn="just"/>
            <a:endParaRPr lang="en-US" sz="2000" dirty="0">
              <a:latin typeface="+mj-lt"/>
            </a:endParaRPr>
          </a:p>
        </p:txBody>
      </p:sp>
    </p:spTree>
    <p:extLst>
      <p:ext uri="{BB962C8B-B14F-4D97-AF65-F5344CB8AC3E}">
        <p14:creationId xmlns:p14="http://schemas.microsoft.com/office/powerpoint/2010/main" val="1664382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Data Access Object (DAO) pattern?</a:t>
            </a:r>
          </a:p>
          <a:p>
            <a:pPr marL="342900" indent="-342900">
              <a:buFont typeface="+mj-lt"/>
              <a:buAutoNum type="arabicPeriod"/>
            </a:pPr>
            <a:r>
              <a:rPr lang="en-US" sz="2800" dirty="0"/>
              <a:t>Mention what is the difference between VO and JDO?</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proxy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Tree>
    <p:extLst>
      <p:ext uri="{BB962C8B-B14F-4D97-AF65-F5344CB8AC3E}">
        <p14:creationId xmlns:p14="http://schemas.microsoft.com/office/powerpoint/2010/main" val="14700502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201424"/>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lgn="ctr">
              <a:buFont typeface="Arial" panose="020B0604020202020204" pitchFamily="34" charset="0"/>
              <a:buChar char="•"/>
            </a:pPr>
            <a:endParaRPr lang="en-US" sz="2400" b="1" u="sng" dirty="0">
              <a:latin typeface="+mj-lt"/>
            </a:endParaRPr>
          </a:p>
          <a:p>
            <a:pPr marL="457200" indent="-457200">
              <a:buFont typeface="Arial" panose="020B0604020202020204" pitchFamily="34" charset="0"/>
              <a:buChar char="•"/>
            </a:pPr>
            <a:r>
              <a:rPr lang="en-US" sz="2800" dirty="0"/>
              <a:t>What Is Abstract Factory Pattern?</a:t>
            </a:r>
          </a:p>
          <a:p>
            <a:pPr marL="457200" indent="-457200">
              <a:buFont typeface="Arial" panose="020B0604020202020204" pitchFamily="34" charset="0"/>
              <a:buChar char="•"/>
            </a:pPr>
            <a:r>
              <a:rPr lang="en-US" sz="2800" dirty="0"/>
              <a:t>How are design patterns categorized?</a:t>
            </a:r>
          </a:p>
          <a:p>
            <a:pPr marL="457200" indent="-457200">
              <a:buFont typeface="Arial" panose="020B0604020202020204" pitchFamily="34" charset="0"/>
              <a:buChar char="•"/>
            </a:pPr>
            <a:r>
              <a:rPr lang="en-US" sz="2800" dirty="0"/>
              <a:t>Explain the benefits of design patterns in Java.</a:t>
            </a:r>
          </a:p>
          <a:p>
            <a:pPr marL="457200" indent="-457200">
              <a:buFont typeface="Arial" panose="020B0604020202020204" pitchFamily="34" charset="0"/>
              <a:buChar char="•"/>
            </a:pPr>
            <a:r>
              <a:rPr lang="en-US" sz="2800" dirty="0"/>
              <a:t>Describe the factory pattern.</a:t>
            </a:r>
          </a:p>
          <a:p>
            <a:pPr marL="457200" indent="-457200">
              <a:buFont typeface="Arial" panose="020B0604020202020204" pitchFamily="34" charset="0"/>
              <a:buChar char="•"/>
            </a:pPr>
            <a:r>
              <a:rPr lang="en-US" sz="2800" dirty="0"/>
              <a:t>Differentiate ordinary and abstract factory design patterns.</a:t>
            </a:r>
          </a:p>
          <a:p>
            <a:pPr marL="457200" indent="-457200">
              <a:buFont typeface="Arial" panose="020B0604020202020204" pitchFamily="34" charset="0"/>
              <a:buChar char="•"/>
            </a:pPr>
            <a:r>
              <a:rPr lang="en-US" sz="2800" dirty="0"/>
              <a:t> What do you think are the advantages of builder design patterns?</a:t>
            </a:r>
          </a:p>
          <a:p>
            <a:pPr marL="457200" indent="-457200">
              <a:buFont typeface="Arial" panose="020B0604020202020204" pitchFamily="34" charset="0"/>
              <a:buChar char="•"/>
            </a:pPr>
            <a:r>
              <a:rPr lang="en-US" sz="2800" dirty="0"/>
              <a:t>How is the bridge pattern different from the adapter pattern?</a:t>
            </a:r>
          </a:p>
          <a:p>
            <a:pPr marL="457200" indent="-457200">
              <a:buFont typeface="Arial" panose="020B0604020202020204" pitchFamily="34" charset="0"/>
              <a:buChar char="•"/>
            </a:pPr>
            <a:r>
              <a:rPr lang="en-US" sz="2800" dirty="0"/>
              <a:t>What is a command pattern?</a:t>
            </a:r>
          </a:p>
          <a:p>
            <a:pPr marL="457200" indent="-457200">
              <a:buFont typeface="Arial" panose="020B0604020202020204" pitchFamily="34" charset="0"/>
              <a:buChar char="•"/>
            </a:pPr>
            <a:r>
              <a:rPr lang="en-US" sz="2800" dirty="0"/>
              <a:t>Describe the singleton pattern along with its advantages and disadvantages.</a:t>
            </a:r>
          </a:p>
          <a:p>
            <a:pPr marL="457200" indent="-457200">
              <a:buFont typeface="Arial" panose="020B0604020202020204" pitchFamily="34" charset="0"/>
              <a:buChar char="•"/>
            </a:pPr>
            <a:r>
              <a:rPr lang="en-US" sz="2800" dirty="0"/>
              <a:t>What are anti patterns?</a:t>
            </a:r>
          </a:p>
          <a:p>
            <a:endParaRPr lang="en-US" sz="2800" dirty="0"/>
          </a:p>
        </p:txBody>
      </p:sp>
    </p:spTree>
    <p:extLst>
      <p:ext uri="{BB962C8B-B14F-4D97-AF65-F5344CB8AC3E}">
        <p14:creationId xmlns:p14="http://schemas.microsoft.com/office/powerpoint/2010/main" val="23105762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281E2E-CDD5-4FFF-A568-AD3E3F9B2B52}"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Recap  of Unit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32261" y="1273837"/>
            <a:ext cx="11927477" cy="54476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900" b="1" dirty="0"/>
              <a:t>Till Now we understand</a:t>
            </a:r>
            <a:r>
              <a:rPr lang="en-US" sz="2900" b="1" dirty="0">
                <a:solidFill>
                  <a:schemeClr val="accent6">
                    <a:lumMod val="75000"/>
                  </a:schemeClr>
                </a:solidFill>
              </a:rPr>
              <a:t>,</a:t>
            </a:r>
            <a:r>
              <a:rPr lang="en-US" sz="2900" dirty="0">
                <a:solidFill>
                  <a:schemeClr val="accent6">
                    <a:lumMod val="75000"/>
                  </a:schemeClr>
                </a:solidFill>
              </a:rPr>
              <a:t> Behavioral design </a:t>
            </a:r>
            <a:r>
              <a:rPr lang="en-US" sz="2900" dirty="0"/>
              <a:t>patterns are concerned with the interaction and responsibility of </a:t>
            </a:r>
            <a:r>
              <a:rPr lang="en-US" sz="2900" dirty="0">
                <a:solidFill>
                  <a:schemeClr val="accent6">
                    <a:lumMod val="75000"/>
                  </a:schemeClr>
                </a:solidFill>
              </a:rPr>
              <a:t>objects.</a:t>
            </a:r>
          </a:p>
          <a:p>
            <a:pPr marL="457200" indent="-457200" algn="just">
              <a:buFont typeface="Wingdings" panose="05000000000000000000" pitchFamily="2" charset="2"/>
              <a:buChar char="Ø"/>
            </a:pPr>
            <a:r>
              <a:rPr lang="en-US" sz="2900" dirty="0">
                <a:solidFill>
                  <a:schemeClr val="accent6">
                    <a:lumMod val="75000"/>
                  </a:schemeClr>
                </a:solidFill>
              </a:rPr>
              <a:t> A State Pattern </a:t>
            </a:r>
            <a:r>
              <a:rPr lang="en-US" sz="2900" dirty="0"/>
              <a:t>says that "the class behavior changes based on its state. </a:t>
            </a:r>
            <a:r>
              <a:rPr lang="en-US" sz="2900" dirty="0" err="1"/>
              <a:t>i.e</a:t>
            </a:r>
            <a:r>
              <a:rPr lang="en-US" sz="2900" dirty="0"/>
              <a:t> </a:t>
            </a:r>
            <a:r>
              <a:rPr lang="en-US" sz="2900" dirty="0">
                <a:solidFill>
                  <a:schemeClr val="accent6">
                    <a:lumMod val="75000"/>
                  </a:schemeClr>
                </a:solidFill>
              </a:rPr>
              <a:t>Strategy pattern, a class behavior or its algorithm can be changed at run time. This type of design pattern </a:t>
            </a:r>
            <a:r>
              <a:rPr lang="en-US" sz="2900" dirty="0"/>
              <a:t>comes under behavior pattern.</a:t>
            </a:r>
          </a:p>
          <a:p>
            <a:pPr marL="457200" indent="-457200" algn="just">
              <a:buFont typeface="Wingdings" panose="05000000000000000000" pitchFamily="2" charset="2"/>
              <a:buChar char="Ø"/>
            </a:pPr>
            <a:r>
              <a:rPr lang="en-US" sz="2900" dirty="0"/>
              <a:t> The idea of a Behavioral design pattern, In these design patterns </a:t>
            </a:r>
            <a:r>
              <a:rPr lang="en-US" sz="2900" dirty="0" err="1"/>
              <a:t>i.e</a:t>
            </a:r>
            <a:r>
              <a:rPr lang="en-US" sz="2900" dirty="0"/>
              <a:t> In Template pattern, an abstract class exposes defined way(s)/template(s) to execute its methods.</a:t>
            </a:r>
          </a:p>
          <a:p>
            <a:pPr marL="457200" indent="-457200" algn="just">
              <a:buFont typeface="Wingdings" panose="05000000000000000000" pitchFamily="2" charset="2"/>
              <a:buChar char="Ø"/>
            </a:pPr>
            <a:r>
              <a:rPr lang="en-US" sz="2900" dirty="0"/>
              <a:t>In Visitor pattern, we use a visitor class which changes the executing algorithm of an element class. By this way, execution algorithm of element can vary as and when visitor varies. </a:t>
            </a:r>
          </a:p>
          <a:p>
            <a:pPr marL="457200" indent="-457200" algn="just">
              <a:buFont typeface="Wingdings" panose="05000000000000000000" pitchFamily="2" charset="2"/>
              <a:buChar char="Ø"/>
            </a:pPr>
            <a:endParaRPr lang="en-US" sz="2900" dirty="0"/>
          </a:p>
        </p:txBody>
      </p:sp>
    </p:spTree>
    <p:extLst>
      <p:ext uri="{BB962C8B-B14F-4D97-AF65-F5344CB8AC3E}">
        <p14:creationId xmlns:p14="http://schemas.microsoft.com/office/powerpoint/2010/main" val="320869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05EB05-1922-4167-A61A-25A28925933C}"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Behavioral Design Patterns Part: II</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3877407"/>
              </p:ext>
            </p:extLst>
          </p:nvPr>
        </p:nvGraphicFramePr>
        <p:xfrm>
          <a:off x="1447800" y="167315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47285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E48EAA-3312-49B6-8BC7-6A606936FB97}" type="datetime1">
              <a:rPr lang="en-US" smtClean="0"/>
              <a:t>11/8/2023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2822357236"/>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3340821400"/>
                  </a:ext>
                </a:extLst>
              </a:tr>
            </a:tbl>
          </a:graphicData>
        </a:graphic>
      </p:graphicFrame>
      <p:sp>
        <p:nvSpPr>
          <p:cNvPr id="8" name="Footer Placeholder 4"/>
          <p:cNvSpPr>
            <a:spLocks noGrp="1"/>
          </p:cNvSpPr>
          <p:nvPr>
            <p:ph type="ftr" sz="quarter" idx="11"/>
          </p:nvPr>
        </p:nvSpPr>
        <p:spPr>
          <a:xfrm>
            <a:off x="4038600" y="6356356"/>
            <a:ext cx="5029200" cy="365125"/>
          </a:xfrm>
        </p:spPr>
        <p:txBody>
          <a:bodyPr/>
          <a:lstStyle/>
          <a:p>
            <a:r>
              <a:rPr lang="en-US" dirty="0"/>
              <a:t>Ibrar Ahmed       Design Pattern          Unit V</a:t>
            </a:r>
          </a:p>
        </p:txBody>
      </p:sp>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36190</TotalTime>
  <Words>3636</Words>
  <Application>Microsoft Office PowerPoint</Application>
  <PresentationFormat>Widescreen</PresentationFormat>
  <Paragraphs>723</Paragraphs>
  <Slides>77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Mishra</cp:lastModifiedBy>
  <cp:revision>1096</cp:revision>
  <dcterms:created xsi:type="dcterms:W3CDTF">2006-08-16T00:00:00Z</dcterms:created>
  <dcterms:modified xsi:type="dcterms:W3CDTF">2023-11-08T17:10:11Z</dcterms:modified>
</cp:coreProperties>
</file>