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9"/>
  </p:notesMasterIdLst>
  <p:handoutMasterIdLst>
    <p:handoutMasterId r:id="rId80"/>
  </p:handoutMasterIdLst>
  <p:sldIdLst>
    <p:sldId id="256" r:id="rId2"/>
    <p:sldId id="611" r:id="rId3"/>
    <p:sldId id="573" r:id="rId4"/>
    <p:sldId id="604" r:id="rId5"/>
    <p:sldId id="607" r:id="rId6"/>
    <p:sldId id="608" r:id="rId7"/>
    <p:sldId id="609" r:id="rId8"/>
    <p:sldId id="610" r:id="rId9"/>
    <p:sldId id="583" r:id="rId10"/>
    <p:sldId id="258" r:id="rId11"/>
    <p:sldId id="574" r:id="rId12"/>
    <p:sldId id="634" r:id="rId13"/>
    <p:sldId id="614" r:id="rId14"/>
    <p:sldId id="334" r:id="rId15"/>
    <p:sldId id="635" r:id="rId16"/>
    <p:sldId id="636" r:id="rId17"/>
    <p:sldId id="637" r:id="rId18"/>
    <p:sldId id="638" r:id="rId19"/>
    <p:sldId id="639" r:id="rId20"/>
    <p:sldId id="640" r:id="rId21"/>
    <p:sldId id="641" r:id="rId22"/>
    <p:sldId id="642" r:id="rId23"/>
    <p:sldId id="643" r:id="rId24"/>
    <p:sldId id="644" r:id="rId25"/>
    <p:sldId id="645" r:id="rId26"/>
    <p:sldId id="257" r:id="rId27"/>
    <p:sldId id="581" r:id="rId28"/>
    <p:sldId id="582" r:id="rId29"/>
    <p:sldId id="869" r:id="rId30"/>
    <p:sldId id="649" r:id="rId31"/>
    <p:sldId id="834" r:id="rId32"/>
    <p:sldId id="870" r:id="rId33"/>
    <p:sldId id="835" r:id="rId34"/>
    <p:sldId id="836" r:id="rId35"/>
    <p:sldId id="771" r:id="rId36"/>
    <p:sldId id="837" r:id="rId37"/>
    <p:sldId id="838" r:id="rId38"/>
    <p:sldId id="839" r:id="rId39"/>
    <p:sldId id="840" r:id="rId40"/>
    <p:sldId id="841" r:id="rId41"/>
    <p:sldId id="842" r:id="rId42"/>
    <p:sldId id="843" r:id="rId43"/>
    <p:sldId id="844" r:id="rId44"/>
    <p:sldId id="845" r:id="rId45"/>
    <p:sldId id="846" r:id="rId46"/>
    <p:sldId id="776" r:id="rId47"/>
    <p:sldId id="847" r:id="rId48"/>
    <p:sldId id="848" r:id="rId49"/>
    <p:sldId id="849" r:id="rId50"/>
    <p:sldId id="852" r:id="rId51"/>
    <p:sldId id="853" r:id="rId52"/>
    <p:sldId id="854" r:id="rId53"/>
    <p:sldId id="855" r:id="rId54"/>
    <p:sldId id="856" r:id="rId55"/>
    <p:sldId id="857" r:id="rId56"/>
    <p:sldId id="858" r:id="rId57"/>
    <p:sldId id="859" r:id="rId58"/>
    <p:sldId id="860" r:id="rId59"/>
    <p:sldId id="861" r:id="rId60"/>
    <p:sldId id="862" r:id="rId61"/>
    <p:sldId id="863" r:id="rId62"/>
    <p:sldId id="868" r:id="rId63"/>
    <p:sldId id="864" r:id="rId64"/>
    <p:sldId id="865" r:id="rId65"/>
    <p:sldId id="866" r:id="rId66"/>
    <p:sldId id="867" r:id="rId67"/>
    <p:sldId id="829" r:id="rId68"/>
    <p:sldId id="761" r:id="rId69"/>
    <p:sldId id="789" r:id="rId70"/>
    <p:sldId id="830" r:id="rId71"/>
    <p:sldId id="831" r:id="rId72"/>
    <p:sldId id="832" r:id="rId73"/>
    <p:sldId id="765" r:id="rId74"/>
    <p:sldId id="833" r:id="rId75"/>
    <p:sldId id="767" r:id="rId76"/>
    <p:sldId id="768" r:id="rId77"/>
    <p:sldId id="769" r:id="rId7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1" clrIdx="0">
    <p:extLst>
      <p:ext uri="{19B8F6BF-5375-455C-9EA6-DF929625EA0E}">
        <p15:presenceInfo xmlns:p15="http://schemas.microsoft.com/office/powerpoint/2012/main" userId="Windows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FE8FEF-59D6-4479-92AA-8C9E2376BA1F}" v="28" dt="2023-10-31T04:12:28.738"/>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2" autoAdjust="0"/>
    <p:restoredTop sz="86496" autoAdjust="0"/>
  </p:normalViewPr>
  <p:slideViewPr>
    <p:cSldViewPr>
      <p:cViewPr varScale="1">
        <p:scale>
          <a:sx n="63" d="100"/>
          <a:sy n="63" d="100"/>
        </p:scale>
        <p:origin x="720" y="5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5" d="100"/>
          <a:sy n="55" d="100"/>
        </p:scale>
        <p:origin x="-28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commentAuthors" Target="commentAuthors.xml"/><Relationship Id="rId86"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microsoft.com/office/2015/10/relationships/revisionInfo" Target="revisionInfo.xml"/><Relationship Id="rId61" Type="http://schemas.openxmlformats.org/officeDocument/2006/relationships/slide" Target="slides/slide60.xml"/><Relationship Id="rId8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DNEETA SINGH" userId="ba487e41d220043c" providerId="LiveId" clId="{BAFE8FEF-59D6-4479-92AA-8C9E2376BA1F}"/>
    <pc:docChg chg="undo custSel delSld modSld">
      <pc:chgData name="MADNEETA SINGH" userId="ba487e41d220043c" providerId="LiveId" clId="{BAFE8FEF-59D6-4479-92AA-8C9E2376BA1F}" dt="2023-10-31T04:25:02.349" v="105" actId="255"/>
      <pc:docMkLst>
        <pc:docMk/>
      </pc:docMkLst>
      <pc:sldChg chg="addSp delSp modSp mod">
        <pc:chgData name="MADNEETA SINGH" userId="ba487e41d220043c" providerId="LiveId" clId="{BAFE8FEF-59D6-4479-92AA-8C9E2376BA1F}" dt="2023-10-27T08:52:26.358" v="98" actId="1076"/>
        <pc:sldMkLst>
          <pc:docMk/>
          <pc:sldMk cId="4203081364" sldId="776"/>
        </pc:sldMkLst>
        <pc:spChg chg="add mod">
          <ac:chgData name="MADNEETA SINGH" userId="ba487e41d220043c" providerId="LiveId" clId="{BAFE8FEF-59D6-4479-92AA-8C9E2376BA1F}" dt="2023-10-27T08:52:22.947" v="97" actId="255"/>
          <ac:spMkLst>
            <pc:docMk/>
            <pc:sldMk cId="4203081364" sldId="776"/>
            <ac:spMk id="2" creationId="{C03A6DDE-71F7-3CA6-63C1-37E62AFBFCBB}"/>
          </ac:spMkLst>
        </pc:spChg>
        <pc:spChg chg="add mod">
          <ac:chgData name="MADNEETA SINGH" userId="ba487e41d220043c" providerId="LiveId" clId="{BAFE8FEF-59D6-4479-92AA-8C9E2376BA1F}" dt="2023-10-27T08:52:26.358" v="98" actId="1076"/>
          <ac:spMkLst>
            <pc:docMk/>
            <pc:sldMk cId="4203081364" sldId="776"/>
            <ac:spMk id="6" creationId="{2491CAD9-6A6A-7FFC-C8FA-5B4C41DC5DC8}"/>
          </ac:spMkLst>
        </pc:spChg>
        <pc:spChg chg="mod">
          <ac:chgData name="MADNEETA SINGH" userId="ba487e41d220043c" providerId="LiveId" clId="{BAFE8FEF-59D6-4479-92AA-8C9E2376BA1F}" dt="2022-10-10T06:25:58.291" v="16" actId="1076"/>
          <ac:spMkLst>
            <pc:docMk/>
            <pc:sldMk cId="4203081364" sldId="776"/>
            <ac:spMk id="27655" creationId="{00000000-0000-0000-0000-000000000000}"/>
          </ac:spMkLst>
        </pc:spChg>
        <pc:spChg chg="del">
          <ac:chgData name="MADNEETA SINGH" userId="ba487e41d220043c" providerId="LiveId" clId="{BAFE8FEF-59D6-4479-92AA-8C9E2376BA1F}" dt="2022-10-10T06:23:27.146" v="0" actId="21"/>
          <ac:spMkLst>
            <pc:docMk/>
            <pc:sldMk cId="4203081364" sldId="776"/>
            <ac:spMk id="84993" creationId="{00000000-0000-0000-0000-000000000000}"/>
          </ac:spMkLst>
        </pc:spChg>
      </pc:sldChg>
      <pc:sldChg chg="addSp delSp modSp mod">
        <pc:chgData name="MADNEETA SINGH" userId="ba487e41d220043c" providerId="LiveId" clId="{BAFE8FEF-59D6-4479-92AA-8C9E2376BA1F}" dt="2023-10-31T04:25:02.349" v="105" actId="255"/>
        <pc:sldMkLst>
          <pc:docMk/>
          <pc:sldMk cId="3351410069" sldId="847"/>
        </pc:sldMkLst>
        <pc:spChg chg="add mod">
          <ac:chgData name="MADNEETA SINGH" userId="ba487e41d220043c" providerId="LiveId" clId="{BAFE8FEF-59D6-4479-92AA-8C9E2376BA1F}" dt="2023-10-31T04:25:02.349" v="105" actId="255"/>
          <ac:spMkLst>
            <pc:docMk/>
            <pc:sldMk cId="3351410069" sldId="847"/>
            <ac:spMk id="3" creationId="{A9283BAC-D5F0-F68E-CD63-143653966BCA}"/>
          </ac:spMkLst>
        </pc:spChg>
        <pc:spChg chg="add mod">
          <ac:chgData name="MADNEETA SINGH" userId="ba487e41d220043c" providerId="LiveId" clId="{BAFE8FEF-59D6-4479-92AA-8C9E2376BA1F}" dt="2023-10-31T04:24:51.420" v="104" actId="255"/>
          <ac:spMkLst>
            <pc:docMk/>
            <pc:sldMk cId="3351410069" sldId="847"/>
            <ac:spMk id="6" creationId="{27BD1F54-0583-23C0-8679-438B0A7899B7}"/>
          </ac:spMkLst>
        </pc:spChg>
        <pc:spChg chg="add mod">
          <ac:chgData name="MADNEETA SINGH" userId="ba487e41d220043c" providerId="LiveId" clId="{BAFE8FEF-59D6-4479-92AA-8C9E2376BA1F}" dt="2022-10-10T06:28:30.599" v="32" actId="1076"/>
          <ac:spMkLst>
            <pc:docMk/>
            <pc:sldMk cId="3351410069" sldId="847"/>
            <ac:spMk id="9" creationId="{268AE3A1-95E5-8A55-0A3F-F8B71EBEA4F3}"/>
          </ac:spMkLst>
        </pc:spChg>
        <pc:spChg chg="add mod">
          <ac:chgData name="MADNEETA SINGH" userId="ba487e41d220043c" providerId="LiveId" clId="{BAFE8FEF-59D6-4479-92AA-8C9E2376BA1F}" dt="2022-10-10T06:29:35.312" v="46" actId="20577"/>
          <ac:spMkLst>
            <pc:docMk/>
            <pc:sldMk cId="3351410069" sldId="847"/>
            <ac:spMk id="10" creationId="{E348269A-74A4-0B70-BE54-E8365CB6807D}"/>
          </ac:spMkLst>
        </pc:spChg>
        <pc:picChg chg="del mod">
          <ac:chgData name="MADNEETA SINGH" userId="ba487e41d220043c" providerId="LiveId" clId="{BAFE8FEF-59D6-4479-92AA-8C9E2376BA1F}" dt="2022-10-10T06:27:05.190" v="22" actId="478"/>
          <ac:picMkLst>
            <pc:docMk/>
            <pc:sldMk cId="3351410069" sldId="847"/>
            <ac:picMk id="2" creationId="{00000000-0000-0000-0000-000000000000}"/>
          </ac:picMkLst>
        </pc:picChg>
      </pc:sldChg>
      <pc:sldChg chg="addSp delSp modSp mod">
        <pc:chgData name="MADNEETA SINGH" userId="ba487e41d220043c" providerId="LiveId" clId="{BAFE8FEF-59D6-4479-92AA-8C9E2376BA1F}" dt="2022-10-10T06:30:35.901" v="55" actId="1076"/>
        <pc:sldMkLst>
          <pc:docMk/>
          <pc:sldMk cId="1659502587" sldId="848"/>
        </pc:sldMkLst>
        <pc:spChg chg="add mod">
          <ac:chgData name="MADNEETA SINGH" userId="ba487e41d220043c" providerId="LiveId" clId="{BAFE8FEF-59D6-4479-92AA-8C9E2376BA1F}" dt="2022-10-10T06:30:35.901" v="55" actId="1076"/>
          <ac:spMkLst>
            <pc:docMk/>
            <pc:sldMk cId="1659502587" sldId="848"/>
            <ac:spMk id="6" creationId="{FE1EE7FA-F800-B1A6-98C0-F84AD21E58F1}"/>
          </ac:spMkLst>
        </pc:spChg>
        <pc:spChg chg="mod">
          <ac:chgData name="MADNEETA SINGH" userId="ba487e41d220043c" providerId="LiveId" clId="{BAFE8FEF-59D6-4479-92AA-8C9E2376BA1F}" dt="2022-10-10T06:30:06.068" v="51" actId="1076"/>
          <ac:spMkLst>
            <pc:docMk/>
            <pc:sldMk cId="1659502587" sldId="848"/>
            <ac:spMk id="27655" creationId="{00000000-0000-0000-0000-000000000000}"/>
          </ac:spMkLst>
        </pc:spChg>
        <pc:spChg chg="del mod">
          <ac:chgData name="MADNEETA SINGH" userId="ba487e41d220043c" providerId="LiveId" clId="{BAFE8FEF-59D6-4479-92AA-8C9E2376BA1F}" dt="2022-10-10T06:29:48.147" v="49" actId="21"/>
          <ac:spMkLst>
            <pc:docMk/>
            <pc:sldMk cId="1659502587" sldId="848"/>
            <ac:spMk id="84993" creationId="{00000000-0000-0000-0000-000000000000}"/>
          </ac:spMkLst>
        </pc:spChg>
        <pc:picChg chg="del">
          <ac:chgData name="MADNEETA SINGH" userId="ba487e41d220043c" providerId="LiveId" clId="{BAFE8FEF-59D6-4479-92AA-8C9E2376BA1F}" dt="2022-10-10T06:29:41.818" v="47" actId="478"/>
          <ac:picMkLst>
            <pc:docMk/>
            <pc:sldMk cId="1659502587" sldId="848"/>
            <ac:picMk id="3" creationId="{00000000-0000-0000-0000-000000000000}"/>
          </ac:picMkLst>
        </pc:picChg>
      </pc:sldChg>
      <pc:sldChg chg="addSp delSp modSp mod">
        <pc:chgData name="MADNEETA SINGH" userId="ba487e41d220043c" providerId="LiveId" clId="{BAFE8FEF-59D6-4479-92AA-8C9E2376BA1F}" dt="2022-10-10T06:32:07.257" v="69" actId="1076"/>
        <pc:sldMkLst>
          <pc:docMk/>
          <pc:sldMk cId="438869374" sldId="849"/>
        </pc:sldMkLst>
        <pc:spChg chg="add mod">
          <ac:chgData name="MADNEETA SINGH" userId="ba487e41d220043c" providerId="LiveId" clId="{BAFE8FEF-59D6-4479-92AA-8C9E2376BA1F}" dt="2022-10-10T06:31:23.477" v="61" actId="207"/>
          <ac:spMkLst>
            <pc:docMk/>
            <pc:sldMk cId="438869374" sldId="849"/>
            <ac:spMk id="3" creationId="{0CF7B4E6-0885-3C85-3929-D94C2B6C4638}"/>
          </ac:spMkLst>
        </pc:spChg>
        <pc:spChg chg="del mod">
          <ac:chgData name="MADNEETA SINGH" userId="ba487e41d220043c" providerId="LiveId" clId="{BAFE8FEF-59D6-4479-92AA-8C9E2376BA1F}" dt="2022-10-10T06:30:49.086" v="58" actId="21"/>
          <ac:spMkLst>
            <pc:docMk/>
            <pc:sldMk cId="438869374" sldId="849"/>
            <ac:spMk id="6" creationId="{00000000-0000-0000-0000-000000000000}"/>
          </ac:spMkLst>
        </pc:spChg>
        <pc:spChg chg="add mod">
          <ac:chgData name="MADNEETA SINGH" userId="ba487e41d220043c" providerId="LiveId" clId="{BAFE8FEF-59D6-4479-92AA-8C9E2376BA1F}" dt="2022-10-10T06:32:07.257" v="69" actId="1076"/>
          <ac:spMkLst>
            <pc:docMk/>
            <pc:sldMk cId="438869374" sldId="849"/>
            <ac:spMk id="10" creationId="{E6BD84F2-B19C-7C8A-4FFC-7E99AAB87986}"/>
          </ac:spMkLst>
        </pc:spChg>
        <pc:picChg chg="del">
          <ac:chgData name="MADNEETA SINGH" userId="ba487e41d220043c" providerId="LiveId" clId="{BAFE8FEF-59D6-4479-92AA-8C9E2376BA1F}" dt="2022-10-10T06:30:43.175" v="56" actId="478"/>
          <ac:picMkLst>
            <pc:docMk/>
            <pc:sldMk cId="438869374" sldId="849"/>
            <ac:picMk id="8" creationId="{00000000-0000-0000-0000-000000000000}"/>
          </ac:picMkLst>
        </pc:picChg>
      </pc:sldChg>
      <pc:sldChg chg="del">
        <pc:chgData name="MADNEETA SINGH" userId="ba487e41d220043c" providerId="LiveId" clId="{BAFE8FEF-59D6-4479-92AA-8C9E2376BA1F}" dt="2022-10-10T06:35:30.967" v="90" actId="2696"/>
        <pc:sldMkLst>
          <pc:docMk/>
          <pc:sldMk cId="1156287566" sldId="850"/>
        </pc:sldMkLst>
      </pc:sldChg>
      <pc:sldChg chg="del">
        <pc:chgData name="MADNEETA SINGH" userId="ba487e41d220043c" providerId="LiveId" clId="{BAFE8FEF-59D6-4479-92AA-8C9E2376BA1F}" dt="2022-10-10T06:35:35.646" v="91" actId="2696"/>
        <pc:sldMkLst>
          <pc:docMk/>
          <pc:sldMk cId="1727635661" sldId="851"/>
        </pc:sldMkLst>
      </pc:sldChg>
      <pc:sldChg chg="addSp delSp modSp mod">
        <pc:chgData name="MADNEETA SINGH" userId="ba487e41d220043c" providerId="LiveId" clId="{BAFE8FEF-59D6-4479-92AA-8C9E2376BA1F}" dt="2022-10-10T06:34:39.994" v="89" actId="207"/>
        <pc:sldMkLst>
          <pc:docMk/>
          <pc:sldMk cId="4157549370" sldId="852"/>
        </pc:sldMkLst>
        <pc:spChg chg="add mod">
          <ac:chgData name="MADNEETA SINGH" userId="ba487e41d220043c" providerId="LiveId" clId="{BAFE8FEF-59D6-4479-92AA-8C9E2376BA1F}" dt="2022-10-10T06:32:59.488" v="74" actId="14100"/>
          <ac:spMkLst>
            <pc:docMk/>
            <pc:sldMk cId="4157549370" sldId="852"/>
            <ac:spMk id="6" creationId="{3568B2A2-ADF1-4BAF-5E09-801558B678FE}"/>
          </ac:spMkLst>
        </pc:spChg>
        <pc:spChg chg="add mod">
          <ac:chgData name="MADNEETA SINGH" userId="ba487e41d220043c" providerId="LiveId" clId="{BAFE8FEF-59D6-4479-92AA-8C9E2376BA1F}" dt="2022-10-10T06:33:33.926" v="81" actId="255"/>
          <ac:spMkLst>
            <pc:docMk/>
            <pc:sldMk cId="4157549370" sldId="852"/>
            <ac:spMk id="8" creationId="{36124744-DDA8-3C50-900A-89660E944F11}"/>
          </ac:spMkLst>
        </pc:spChg>
        <pc:spChg chg="add mod">
          <ac:chgData name="MADNEETA SINGH" userId="ba487e41d220043c" providerId="LiveId" clId="{BAFE8FEF-59D6-4479-92AA-8C9E2376BA1F}" dt="2022-10-10T06:34:39.994" v="89" actId="207"/>
          <ac:spMkLst>
            <pc:docMk/>
            <pc:sldMk cId="4157549370" sldId="852"/>
            <ac:spMk id="12" creationId="{3C5FEB00-106E-B15B-216D-5D9989584BAC}"/>
          </ac:spMkLst>
        </pc:spChg>
        <pc:picChg chg="del">
          <ac:chgData name="MADNEETA SINGH" userId="ba487e41d220043c" providerId="LiveId" clId="{BAFE8FEF-59D6-4479-92AA-8C9E2376BA1F}" dt="2022-10-10T06:32:20.235" v="70" actId="21"/>
          <ac:picMkLst>
            <pc:docMk/>
            <pc:sldMk cId="4157549370" sldId="852"/>
            <ac:picMk id="3" creationId="{00000000-0000-0000-0000-000000000000}"/>
          </ac:picMkLst>
        </pc:picChg>
        <pc:picChg chg="add mod modCrop">
          <ac:chgData name="MADNEETA SINGH" userId="ba487e41d220043c" providerId="LiveId" clId="{BAFE8FEF-59D6-4479-92AA-8C9E2376BA1F}" dt="2022-10-10T06:34:23.727" v="86" actId="1076"/>
          <ac:picMkLst>
            <pc:docMk/>
            <pc:sldMk cId="4157549370" sldId="852"/>
            <ac:picMk id="10" creationId="{4DE5E6A9-900C-750E-6A29-D2AD9EB5788A}"/>
          </ac:picMkLst>
        </pc:picChg>
      </pc:sldChg>
      <pc:sldChg chg="modSp mod">
        <pc:chgData name="MADNEETA SINGH" userId="ba487e41d220043c" providerId="LiveId" clId="{BAFE8FEF-59D6-4479-92AA-8C9E2376BA1F}" dt="2023-10-31T04:12:28.738" v="103" actId="1076"/>
        <pc:sldMkLst>
          <pc:docMk/>
          <pc:sldMk cId="716176733" sldId="870"/>
        </pc:sldMkLst>
        <pc:spChg chg="mod">
          <ac:chgData name="MADNEETA SINGH" userId="ba487e41d220043c" providerId="LiveId" clId="{BAFE8FEF-59D6-4479-92AA-8C9E2376BA1F}" dt="2023-10-31T04:12:28.738" v="103" actId="1076"/>
          <ac:spMkLst>
            <pc:docMk/>
            <pc:sldMk cId="716176733" sldId="870"/>
            <ac:spMk id="7" creationId="{21CAB71C-05BF-55D9-CC87-93914FB50E2D}"/>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EA6042-2EA2-4065-81DF-7A18BEC42C1C}"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18CE3E0E-3290-422E-BD32-E1AD8CB2C6E4}">
      <dgm:prSet custT="1"/>
      <dgm:spPr/>
      <dgm:t>
        <a:bodyPr/>
        <a:lstStyle/>
        <a:p>
          <a:r>
            <a:rPr lang="en-US" sz="2700" dirty="0"/>
            <a:t>Collections-Container datatypes, Tkinter-GUI applications, Requests-HTTP requests, BeautifulSoup4-web scraping, Scrapy, Zappa, Dash, CherryPy, TurboGears, Flask, Web2Py,</a:t>
          </a:r>
        </a:p>
        <a:p>
          <a:r>
            <a:rPr lang="en-US" sz="2700" dirty="0"/>
            <a:t>Bottle, Falcon, CubicWeb, Quixote, Pyramid.</a:t>
          </a:r>
        </a:p>
        <a:p>
          <a:endParaRPr lang="en-IN" sz="2000" dirty="0"/>
        </a:p>
      </dgm:t>
    </dgm:pt>
    <dgm:pt modelId="{317883E6-23F7-434D-A777-EB6C46138693}" type="parTrans" cxnId="{F61405CD-BF4D-4132-A8F6-94A55AFF2516}">
      <dgm:prSet/>
      <dgm:spPr/>
      <dgm:t>
        <a:bodyPr/>
        <a:lstStyle/>
        <a:p>
          <a:endParaRPr lang="en-IN"/>
        </a:p>
      </dgm:t>
    </dgm:pt>
    <dgm:pt modelId="{5A57522C-1C32-440C-9F64-9EF818720D9C}" type="sibTrans" cxnId="{F61405CD-BF4D-4132-A8F6-94A55AFF2516}">
      <dgm:prSet/>
      <dgm:spPr/>
      <dgm:t>
        <a:bodyPr/>
        <a:lstStyle/>
        <a:p>
          <a:endParaRPr lang="en-IN"/>
        </a:p>
      </dgm:t>
    </dgm:pt>
    <dgm:pt modelId="{5935E145-FD17-4F9E-B302-F21214F4A468}" type="pres">
      <dgm:prSet presAssocID="{18EA6042-2EA2-4065-81DF-7A18BEC42C1C}" presName="linear" presStyleCnt="0">
        <dgm:presLayoutVars>
          <dgm:animLvl val="lvl"/>
          <dgm:resizeHandles val="exact"/>
        </dgm:presLayoutVars>
      </dgm:prSet>
      <dgm:spPr/>
    </dgm:pt>
    <dgm:pt modelId="{5466BB5F-F99C-4092-B11E-435C2EC87E42}" type="pres">
      <dgm:prSet presAssocID="{18CE3E0E-3290-422E-BD32-E1AD8CB2C6E4}" presName="parentText" presStyleLbl="node1" presStyleIdx="0" presStyleCnt="1" custLinFactNeighborX="-239" custLinFactNeighborY="-9805">
        <dgm:presLayoutVars>
          <dgm:chMax val="0"/>
          <dgm:bulletEnabled val="1"/>
        </dgm:presLayoutVars>
      </dgm:prSet>
      <dgm:spPr/>
    </dgm:pt>
  </dgm:ptLst>
  <dgm:cxnLst>
    <dgm:cxn modelId="{43D8BC78-3978-4C23-B9DA-F6115E3E708A}" type="presOf" srcId="{18EA6042-2EA2-4065-81DF-7A18BEC42C1C}" destId="{5935E145-FD17-4F9E-B302-F21214F4A468}" srcOrd="0" destOrd="0" presId="urn:microsoft.com/office/officeart/2005/8/layout/vList2"/>
    <dgm:cxn modelId="{F61405CD-BF4D-4132-A8F6-94A55AFF2516}" srcId="{18EA6042-2EA2-4065-81DF-7A18BEC42C1C}" destId="{18CE3E0E-3290-422E-BD32-E1AD8CB2C6E4}" srcOrd="0" destOrd="0" parTransId="{317883E6-23F7-434D-A777-EB6C46138693}" sibTransId="{5A57522C-1C32-440C-9F64-9EF818720D9C}"/>
    <dgm:cxn modelId="{DBB2FAD8-B514-47F5-B0A3-6A2E767345A4}" type="presOf" srcId="{18CE3E0E-3290-422E-BD32-E1AD8CB2C6E4}" destId="{5466BB5F-F99C-4092-B11E-435C2EC87E42}" srcOrd="0" destOrd="0" presId="urn:microsoft.com/office/officeart/2005/8/layout/vList2"/>
    <dgm:cxn modelId="{1CF4A458-23AF-4C43-8CFF-CF4F19D853E7}" type="presParOf" srcId="{5935E145-FD17-4F9E-B302-F21214F4A468}" destId="{5466BB5F-F99C-4092-B11E-435C2EC87E42}"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D8AF22B-6E01-4F33-9B54-590076F38756}"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6C9149EB-4966-4FC9-84A5-2B265D92C4EA}">
      <dgm:prSet custT="1"/>
      <dgm:spPr/>
      <dgm:t>
        <a:bodyPr/>
        <a:lstStyle/>
        <a:p>
          <a:r>
            <a:rPr lang="en-US" sz="2400" dirty="0"/>
            <a:t>Analyzing and creating a functional website in Django and deploy Django Web Application on Cloud.</a:t>
          </a:r>
          <a:endParaRPr lang="en-IN" sz="2400" dirty="0"/>
        </a:p>
      </dgm:t>
    </dgm:pt>
    <dgm:pt modelId="{BCB043BE-38B4-451D-A3CA-5544958EA9E9}" type="parTrans" cxnId="{6D4048F6-3B5B-4F0D-B3C9-074D7F87A84B}">
      <dgm:prSet/>
      <dgm:spPr/>
      <dgm:t>
        <a:bodyPr/>
        <a:lstStyle/>
        <a:p>
          <a:endParaRPr lang="en-IN"/>
        </a:p>
      </dgm:t>
    </dgm:pt>
    <dgm:pt modelId="{7B1251F8-3BFD-43BE-B6B4-60C98597D653}" type="sibTrans" cxnId="{6D4048F6-3B5B-4F0D-B3C9-074D7F87A84B}">
      <dgm:prSet/>
      <dgm:spPr/>
      <dgm:t>
        <a:bodyPr/>
        <a:lstStyle/>
        <a:p>
          <a:endParaRPr lang="en-IN"/>
        </a:p>
      </dgm:t>
    </dgm:pt>
    <dgm:pt modelId="{6B117771-AD3E-410E-8C2D-70661DFBA6BA}" type="pres">
      <dgm:prSet presAssocID="{1D8AF22B-6E01-4F33-9B54-590076F38756}" presName="linear" presStyleCnt="0">
        <dgm:presLayoutVars>
          <dgm:animLvl val="lvl"/>
          <dgm:resizeHandles val="exact"/>
        </dgm:presLayoutVars>
      </dgm:prSet>
      <dgm:spPr/>
    </dgm:pt>
    <dgm:pt modelId="{516B7FBA-CAF3-4274-AEB4-00729BD1494C}" type="pres">
      <dgm:prSet presAssocID="{6C9149EB-4966-4FC9-84A5-2B265D92C4EA}" presName="parentText" presStyleLbl="node1" presStyleIdx="0" presStyleCnt="1" custScaleY="256992">
        <dgm:presLayoutVars>
          <dgm:chMax val="0"/>
          <dgm:bulletEnabled val="1"/>
        </dgm:presLayoutVars>
      </dgm:prSet>
      <dgm:spPr/>
    </dgm:pt>
  </dgm:ptLst>
  <dgm:cxnLst>
    <dgm:cxn modelId="{F01C1A4D-2D88-46FC-AA1C-174B089A1D23}" type="presOf" srcId="{1D8AF22B-6E01-4F33-9B54-590076F38756}" destId="{6B117771-AD3E-410E-8C2D-70661DFBA6BA}" srcOrd="0" destOrd="0" presId="urn:microsoft.com/office/officeart/2005/8/layout/vList2"/>
    <dgm:cxn modelId="{CF4B0ED1-F244-4FCD-A238-694B98A49368}" type="presOf" srcId="{6C9149EB-4966-4FC9-84A5-2B265D92C4EA}" destId="{516B7FBA-CAF3-4274-AEB4-00729BD1494C}" srcOrd="0" destOrd="0" presId="urn:microsoft.com/office/officeart/2005/8/layout/vList2"/>
    <dgm:cxn modelId="{6D4048F6-3B5B-4F0D-B3C9-074D7F87A84B}" srcId="{1D8AF22B-6E01-4F33-9B54-590076F38756}" destId="{6C9149EB-4966-4FC9-84A5-2B265D92C4EA}" srcOrd="0" destOrd="0" parTransId="{BCB043BE-38B4-451D-A3CA-5544958EA9E9}" sibTransId="{7B1251F8-3BFD-43BE-B6B4-60C98597D653}"/>
    <dgm:cxn modelId="{25E3078B-7A81-41B7-AAB3-6FEA8B425B2F}" type="presParOf" srcId="{6B117771-AD3E-410E-8C2D-70661DFBA6BA}" destId="{516B7FBA-CAF3-4274-AEB4-00729BD1494C}" srcOrd="0" destOrd="0" presId="urn:microsoft.com/office/officeart/2005/8/layout/vList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9995D18-05F5-4A4B-8F9A-27E4833C6620}"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IN"/>
        </a:p>
      </dgm:t>
    </dgm:pt>
    <dgm:pt modelId="{90AED077-85C4-46EA-B5F8-30BF070D360B}">
      <dgm:prSet custT="1"/>
      <dgm:spPr>
        <a:solidFill>
          <a:schemeClr val="accent6">
            <a:lumMod val="75000"/>
          </a:schemeClr>
        </a:solidFill>
      </dgm:spPr>
      <dgm:t>
        <a:bodyPr/>
        <a:lstStyle/>
        <a:p>
          <a:r>
            <a:rPr lang="en-US" sz="3000" b="1" dirty="0"/>
            <a:t>At the end of course, the student  will be able to</a:t>
          </a:r>
          <a:r>
            <a:rPr lang="en-US" sz="2800" dirty="0"/>
            <a:t>:</a:t>
          </a:r>
          <a:endParaRPr lang="en-IN" sz="2800" dirty="0"/>
        </a:p>
      </dgm:t>
    </dgm:pt>
    <dgm:pt modelId="{1E0C8B89-16C6-4880-8B09-06C9D70EBF80}" type="parTrans" cxnId="{B048A809-CB6A-4592-A8D6-3FCFFDFA9564}">
      <dgm:prSet/>
      <dgm:spPr/>
      <dgm:t>
        <a:bodyPr/>
        <a:lstStyle/>
        <a:p>
          <a:endParaRPr lang="en-IN"/>
        </a:p>
      </dgm:t>
    </dgm:pt>
    <dgm:pt modelId="{E50D95E2-F091-4315-B45F-5F68BA43AB8B}" type="sibTrans" cxnId="{B048A809-CB6A-4592-A8D6-3FCFFDFA9564}">
      <dgm:prSet/>
      <dgm:spPr/>
      <dgm:t>
        <a:bodyPr/>
        <a:lstStyle/>
        <a:p>
          <a:endParaRPr lang="en-IN"/>
        </a:p>
      </dgm:t>
    </dgm:pt>
    <dgm:pt modelId="{F61E8516-DE3F-4AE9-AE50-9F42F39BFAD3}" type="pres">
      <dgm:prSet presAssocID="{09995D18-05F5-4A4B-8F9A-27E4833C6620}" presName="linear" presStyleCnt="0">
        <dgm:presLayoutVars>
          <dgm:animLvl val="lvl"/>
          <dgm:resizeHandles val="exact"/>
        </dgm:presLayoutVars>
      </dgm:prSet>
      <dgm:spPr/>
    </dgm:pt>
    <dgm:pt modelId="{B898B381-A99B-40FA-B837-D80DC4A60493}" type="pres">
      <dgm:prSet presAssocID="{90AED077-85C4-46EA-B5F8-30BF070D360B}" presName="parentText" presStyleLbl="node1" presStyleIdx="0" presStyleCnt="1" custScaleY="179592">
        <dgm:presLayoutVars>
          <dgm:chMax val="0"/>
          <dgm:bulletEnabled val="1"/>
        </dgm:presLayoutVars>
      </dgm:prSet>
      <dgm:spPr/>
    </dgm:pt>
  </dgm:ptLst>
  <dgm:cxnLst>
    <dgm:cxn modelId="{9A375A06-3CE5-4593-8483-B4FDE31520F6}" type="presOf" srcId="{90AED077-85C4-46EA-B5F8-30BF070D360B}" destId="{B898B381-A99B-40FA-B837-D80DC4A60493}" srcOrd="0" destOrd="0" presId="urn:microsoft.com/office/officeart/2005/8/layout/vList2"/>
    <dgm:cxn modelId="{B048A809-CB6A-4592-A8D6-3FCFFDFA9564}" srcId="{09995D18-05F5-4A4B-8F9A-27E4833C6620}" destId="{90AED077-85C4-46EA-B5F8-30BF070D360B}" srcOrd="0" destOrd="0" parTransId="{1E0C8B89-16C6-4880-8B09-06C9D70EBF80}" sibTransId="{E50D95E2-F091-4315-B45F-5F68BA43AB8B}"/>
    <dgm:cxn modelId="{A79D18C3-F407-48AA-B7AE-599693738A3B}" type="presOf" srcId="{09995D18-05F5-4A4B-8F9A-27E4833C6620}" destId="{F61E8516-DE3F-4AE9-AE50-9F42F39BFAD3}" srcOrd="0" destOrd="0" presId="urn:microsoft.com/office/officeart/2005/8/layout/vList2"/>
    <dgm:cxn modelId="{65E8A7CB-5EF3-4232-9A05-E7E89F91E38E}" type="presParOf" srcId="{F61E8516-DE3F-4AE9-AE50-9F42F39BFAD3}" destId="{B898B381-A99B-40FA-B837-D80DC4A6049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A6AA7B5-1491-47C8-85E4-E5E8FDD6D065}" type="doc">
      <dgm:prSet loTypeId="urn:microsoft.com/office/officeart/2005/8/layout/vList2" loCatId="list" qsTypeId="urn:microsoft.com/office/officeart/2005/8/quickstyle/3d1" qsCatId="3D" csTypeId="urn:microsoft.com/office/officeart/2005/8/colors/colorful2" csCatId="colorful" phldr="1"/>
      <dgm:spPr/>
      <dgm:t>
        <a:bodyPr/>
        <a:lstStyle/>
        <a:p>
          <a:endParaRPr lang="en-IN"/>
        </a:p>
      </dgm:t>
    </dgm:pt>
    <dgm:pt modelId="{02C141FE-9ABF-48FD-9848-42A0EFA33222}">
      <dgm:prSet custT="1"/>
      <dgm:spPr>
        <a:solidFill>
          <a:schemeClr val="accent3"/>
        </a:solidFill>
      </dgm:spPr>
      <dgm:t>
        <a:bodyPr/>
        <a:lstStyle/>
        <a:p>
          <a:r>
            <a:rPr lang="en-IN" sz="1700" b="1" dirty="0">
              <a:solidFill>
                <a:schemeClr val="tx1"/>
              </a:solidFill>
            </a:rPr>
            <a:t>CO1 : </a:t>
          </a:r>
          <a:r>
            <a:rPr lang="en-US" sz="1800" b="1" dirty="0">
              <a:solidFill>
                <a:schemeClr val="bg2">
                  <a:lumMod val="10000"/>
                </a:schemeClr>
              </a:solidFill>
            </a:rPr>
            <a:t>Apply the knowledge of python programing that are vital in understanding Django application </a:t>
          </a:r>
          <a:endParaRPr lang="en-IN" sz="1800" b="1" dirty="0">
            <a:solidFill>
              <a:schemeClr val="bg2">
                <a:lumMod val="10000"/>
              </a:schemeClr>
            </a:solidFill>
          </a:endParaRPr>
        </a:p>
      </dgm:t>
    </dgm:pt>
    <dgm:pt modelId="{293B506A-CB52-4629-804F-4EA81B2C3153}" type="parTrans" cxnId="{235FA966-C47A-4BCB-AAED-54A261FD7D2F}">
      <dgm:prSet/>
      <dgm:spPr/>
      <dgm:t>
        <a:bodyPr/>
        <a:lstStyle/>
        <a:p>
          <a:endParaRPr lang="en-IN"/>
        </a:p>
      </dgm:t>
    </dgm:pt>
    <dgm:pt modelId="{22F57173-271F-4897-B456-2A1AE73C488C}" type="sibTrans" cxnId="{235FA966-C47A-4BCB-AAED-54A261FD7D2F}">
      <dgm:prSet/>
      <dgm:spPr/>
      <dgm:t>
        <a:bodyPr/>
        <a:lstStyle/>
        <a:p>
          <a:endParaRPr lang="en-IN"/>
        </a:p>
      </dgm:t>
    </dgm:pt>
    <dgm:pt modelId="{685F4F69-7D82-4DED-A9A8-7071B724DF07}" type="pres">
      <dgm:prSet presAssocID="{9A6AA7B5-1491-47C8-85E4-E5E8FDD6D065}" presName="linear" presStyleCnt="0">
        <dgm:presLayoutVars>
          <dgm:animLvl val="lvl"/>
          <dgm:resizeHandles val="exact"/>
        </dgm:presLayoutVars>
      </dgm:prSet>
      <dgm:spPr/>
    </dgm:pt>
    <dgm:pt modelId="{AEDD9097-4AFF-4D2E-9357-46583571353B}" type="pres">
      <dgm:prSet presAssocID="{02C141FE-9ABF-48FD-9848-42A0EFA33222}" presName="parentText" presStyleLbl="node1" presStyleIdx="0" presStyleCnt="1" custScaleY="164772">
        <dgm:presLayoutVars>
          <dgm:chMax val="0"/>
          <dgm:bulletEnabled val="1"/>
        </dgm:presLayoutVars>
      </dgm:prSet>
      <dgm:spPr/>
    </dgm:pt>
  </dgm:ptLst>
  <dgm:cxnLst>
    <dgm:cxn modelId="{AC74E735-F2C3-4F23-ABE1-877387F852A7}" type="presOf" srcId="{02C141FE-9ABF-48FD-9848-42A0EFA33222}" destId="{AEDD9097-4AFF-4D2E-9357-46583571353B}" srcOrd="0" destOrd="0" presId="urn:microsoft.com/office/officeart/2005/8/layout/vList2"/>
    <dgm:cxn modelId="{235FA966-C47A-4BCB-AAED-54A261FD7D2F}" srcId="{9A6AA7B5-1491-47C8-85E4-E5E8FDD6D065}" destId="{02C141FE-9ABF-48FD-9848-42A0EFA33222}" srcOrd="0" destOrd="0" parTransId="{293B506A-CB52-4629-804F-4EA81B2C3153}" sibTransId="{22F57173-271F-4897-B456-2A1AE73C488C}"/>
    <dgm:cxn modelId="{EFF34B82-60AD-4AB7-9ADE-08B4C2F23B48}" type="presOf" srcId="{9A6AA7B5-1491-47C8-85E4-E5E8FDD6D065}" destId="{685F4F69-7D82-4DED-A9A8-7071B724DF07}" srcOrd="0" destOrd="0" presId="urn:microsoft.com/office/officeart/2005/8/layout/vList2"/>
    <dgm:cxn modelId="{0FAF76ED-A85B-47AF-BBC3-6A57EC537321}" type="presParOf" srcId="{685F4F69-7D82-4DED-A9A8-7071B724DF07}" destId="{AEDD9097-4AFF-4D2E-9357-46583571353B}"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B644E16-AACD-4612-92E0-D46EF4ECB879}"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E7AAAF9E-D416-49AE-8611-65377A7DE939}">
      <dgm:prSet custT="1"/>
      <dgm:spPr/>
      <dgm:t>
        <a:bodyPr/>
        <a:lstStyle/>
        <a:p>
          <a:r>
            <a:rPr lang="en-US" sz="1600" b="1" dirty="0"/>
            <a:t>CO2 </a:t>
          </a:r>
          <a:r>
            <a:rPr lang="en-US" sz="1600" b="0" dirty="0">
              <a:solidFill>
                <a:schemeClr val="bg2">
                  <a:lumMod val="10000"/>
                </a:schemeClr>
              </a:solidFill>
            </a:rPr>
            <a:t>: </a:t>
          </a:r>
          <a:r>
            <a:rPr lang="en-US" sz="1800" b="1" dirty="0">
              <a:solidFill>
                <a:schemeClr val="bg2">
                  <a:lumMod val="10000"/>
                </a:schemeClr>
              </a:solidFill>
            </a:rPr>
            <a:t>Demonstrate web application framework (Django) to design and implement dynamic website </a:t>
          </a:r>
          <a:endParaRPr lang="en-IN" sz="1800" b="1" dirty="0">
            <a:solidFill>
              <a:schemeClr val="bg2">
                <a:lumMod val="10000"/>
              </a:schemeClr>
            </a:solidFill>
          </a:endParaRPr>
        </a:p>
      </dgm:t>
    </dgm:pt>
    <dgm:pt modelId="{5C719D1D-8A96-404E-AB5C-11562DFC1D30}" type="parTrans" cxnId="{EADE17B7-FE92-4EA7-A469-F698C8E6940A}">
      <dgm:prSet/>
      <dgm:spPr/>
      <dgm:t>
        <a:bodyPr/>
        <a:lstStyle/>
        <a:p>
          <a:endParaRPr lang="en-IN"/>
        </a:p>
      </dgm:t>
    </dgm:pt>
    <dgm:pt modelId="{AF8B5B03-720E-47F1-8D53-0E882540183D}" type="sibTrans" cxnId="{EADE17B7-FE92-4EA7-A469-F698C8E6940A}">
      <dgm:prSet/>
      <dgm:spPr/>
      <dgm:t>
        <a:bodyPr/>
        <a:lstStyle/>
        <a:p>
          <a:endParaRPr lang="en-IN"/>
        </a:p>
      </dgm:t>
    </dgm:pt>
    <dgm:pt modelId="{B22A3E1F-BDC2-4FC3-B056-77BC1F86A5BC}" type="pres">
      <dgm:prSet presAssocID="{1B644E16-AACD-4612-92E0-D46EF4ECB879}" presName="linear" presStyleCnt="0">
        <dgm:presLayoutVars>
          <dgm:animLvl val="lvl"/>
          <dgm:resizeHandles val="exact"/>
        </dgm:presLayoutVars>
      </dgm:prSet>
      <dgm:spPr/>
    </dgm:pt>
    <dgm:pt modelId="{CD5036F8-A246-4E6A-8921-20C367BBB964}" type="pres">
      <dgm:prSet presAssocID="{E7AAAF9E-D416-49AE-8611-65377A7DE939}" presName="parentText" presStyleLbl="node1" presStyleIdx="0" presStyleCnt="1" custScaleY="302230">
        <dgm:presLayoutVars>
          <dgm:chMax val="0"/>
          <dgm:bulletEnabled val="1"/>
        </dgm:presLayoutVars>
      </dgm:prSet>
      <dgm:spPr/>
    </dgm:pt>
  </dgm:ptLst>
  <dgm:cxnLst>
    <dgm:cxn modelId="{2B41B017-406D-40F4-93E9-9D0FCC4851C9}" type="presOf" srcId="{E7AAAF9E-D416-49AE-8611-65377A7DE939}" destId="{CD5036F8-A246-4E6A-8921-20C367BBB964}" srcOrd="0" destOrd="0" presId="urn:microsoft.com/office/officeart/2005/8/layout/vList2"/>
    <dgm:cxn modelId="{0137BE35-7741-4CB7-8903-0262507EB38F}" type="presOf" srcId="{1B644E16-AACD-4612-92E0-D46EF4ECB879}" destId="{B22A3E1F-BDC2-4FC3-B056-77BC1F86A5BC}" srcOrd="0" destOrd="0" presId="urn:microsoft.com/office/officeart/2005/8/layout/vList2"/>
    <dgm:cxn modelId="{EADE17B7-FE92-4EA7-A469-F698C8E6940A}" srcId="{1B644E16-AACD-4612-92E0-D46EF4ECB879}" destId="{E7AAAF9E-D416-49AE-8611-65377A7DE939}" srcOrd="0" destOrd="0" parTransId="{5C719D1D-8A96-404E-AB5C-11562DFC1D30}" sibTransId="{AF8B5B03-720E-47F1-8D53-0E882540183D}"/>
    <dgm:cxn modelId="{7B9DDA1B-23E8-4DA7-A8BE-4814CD610A9A}" type="presParOf" srcId="{B22A3E1F-BDC2-4FC3-B056-77BC1F86A5BC}" destId="{CD5036F8-A246-4E6A-8921-20C367BBB964}"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F45E94E-C528-4C21-A29D-573922B4ED6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CBD3793-394C-48FC-B28C-1D09533E7BA0}">
      <dgm:prSet/>
      <dgm:spPr/>
      <dgm:t>
        <a:bodyPr/>
        <a:lstStyle/>
        <a:p>
          <a:r>
            <a:rPr lang="en-IN" b="1" dirty="0"/>
            <a:t>CO3 : </a:t>
          </a:r>
          <a:r>
            <a:rPr lang="en-US" b="1" dirty="0"/>
            <a:t>Implementing and analyzing the concept of Integrating Accounts &amp; Authentication on Django</a:t>
          </a:r>
          <a:endParaRPr lang="en-IN" b="1" dirty="0"/>
        </a:p>
      </dgm:t>
    </dgm:pt>
    <dgm:pt modelId="{3C3BF590-E539-434F-BC04-7F5815B84D60}" type="parTrans" cxnId="{27D07304-FB48-42DA-9A97-1D607D0CE964}">
      <dgm:prSet/>
      <dgm:spPr/>
      <dgm:t>
        <a:bodyPr/>
        <a:lstStyle/>
        <a:p>
          <a:endParaRPr lang="en-IN"/>
        </a:p>
      </dgm:t>
    </dgm:pt>
    <dgm:pt modelId="{6BA01F92-7F7A-4713-B56A-6F20FAAB3645}" type="sibTrans" cxnId="{27D07304-FB48-42DA-9A97-1D607D0CE964}">
      <dgm:prSet/>
      <dgm:spPr/>
      <dgm:t>
        <a:bodyPr/>
        <a:lstStyle/>
        <a:p>
          <a:endParaRPr lang="en-IN"/>
        </a:p>
      </dgm:t>
    </dgm:pt>
    <dgm:pt modelId="{45C93CBB-046D-43CD-9356-3FC8771C32AF}" type="pres">
      <dgm:prSet presAssocID="{FF45E94E-C528-4C21-A29D-573922B4ED68}" presName="linear" presStyleCnt="0">
        <dgm:presLayoutVars>
          <dgm:animLvl val="lvl"/>
          <dgm:resizeHandles val="exact"/>
        </dgm:presLayoutVars>
      </dgm:prSet>
      <dgm:spPr/>
    </dgm:pt>
    <dgm:pt modelId="{8C029958-E145-4D8C-B815-F42AE9B5E6DF}" type="pres">
      <dgm:prSet presAssocID="{FCBD3793-394C-48FC-B28C-1D09533E7BA0}" presName="parentText" presStyleLbl="node1" presStyleIdx="0" presStyleCnt="1" custScaleY="129067" custLinFactNeighborX="2941" custLinFactNeighborY="-20">
        <dgm:presLayoutVars>
          <dgm:chMax val="0"/>
          <dgm:bulletEnabled val="1"/>
        </dgm:presLayoutVars>
      </dgm:prSet>
      <dgm:spPr/>
    </dgm:pt>
  </dgm:ptLst>
  <dgm:cxnLst>
    <dgm:cxn modelId="{27D07304-FB48-42DA-9A97-1D607D0CE964}" srcId="{FF45E94E-C528-4C21-A29D-573922B4ED68}" destId="{FCBD3793-394C-48FC-B28C-1D09533E7BA0}" srcOrd="0" destOrd="0" parTransId="{3C3BF590-E539-434F-BC04-7F5815B84D60}" sibTransId="{6BA01F92-7F7A-4713-B56A-6F20FAAB3645}"/>
    <dgm:cxn modelId="{05A47010-37A1-4400-9B53-9EE23CC7A1EB}" type="presOf" srcId="{FF45E94E-C528-4C21-A29D-573922B4ED68}" destId="{45C93CBB-046D-43CD-9356-3FC8771C32AF}" srcOrd="0" destOrd="0" presId="urn:microsoft.com/office/officeart/2005/8/layout/vList2"/>
    <dgm:cxn modelId="{22A65282-467B-4D1B-B70C-0E397C12B221}" type="presOf" srcId="{FCBD3793-394C-48FC-B28C-1D09533E7BA0}" destId="{8C029958-E145-4D8C-B815-F42AE9B5E6DF}" srcOrd="0" destOrd="0" presId="urn:microsoft.com/office/officeart/2005/8/layout/vList2"/>
    <dgm:cxn modelId="{43591253-4998-4341-BF06-68B4B1D65B6C}" type="presParOf" srcId="{45C93CBB-046D-43CD-9356-3FC8771C32AF}" destId="{8C029958-E145-4D8C-B815-F42AE9B5E6DF}" srcOrd="0"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CA3BDE70-45F2-45D1-A9F8-5ADC9B616F85}"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2B2203F-2FAE-49B7-A1D5-9CD1B5127346}">
      <dgm:prSet custT="1"/>
      <dgm:spPr/>
      <dgm:t>
        <a:bodyPr/>
        <a:lstStyle/>
        <a:p>
          <a:r>
            <a:rPr lang="en-US" sz="1600" b="1" dirty="0"/>
            <a:t>CO4 : </a:t>
          </a:r>
          <a:r>
            <a:rPr lang="en-US" sz="1800" b="1" dirty="0"/>
            <a:t>Understand the impact of web designing by database connectivity with SQLite </a:t>
          </a:r>
          <a:endParaRPr lang="en-IN" sz="1600" b="1" dirty="0"/>
        </a:p>
      </dgm:t>
    </dgm:pt>
    <dgm:pt modelId="{0C5F4077-1886-4CF9-AD59-B820AE05ADC7}" type="parTrans" cxnId="{C19B5B16-6706-47B1-9748-FFF77E9A2A15}">
      <dgm:prSet/>
      <dgm:spPr/>
      <dgm:t>
        <a:bodyPr/>
        <a:lstStyle/>
        <a:p>
          <a:endParaRPr lang="en-IN"/>
        </a:p>
      </dgm:t>
    </dgm:pt>
    <dgm:pt modelId="{470CA956-F82D-44F7-AFF1-5655BDBD69D3}" type="sibTrans" cxnId="{C19B5B16-6706-47B1-9748-FFF77E9A2A15}">
      <dgm:prSet/>
      <dgm:spPr/>
      <dgm:t>
        <a:bodyPr/>
        <a:lstStyle/>
        <a:p>
          <a:endParaRPr lang="en-IN"/>
        </a:p>
      </dgm:t>
    </dgm:pt>
    <dgm:pt modelId="{BAD57889-E122-4358-BE0C-A1CC3A735F9B}" type="pres">
      <dgm:prSet presAssocID="{CA3BDE70-45F2-45D1-A9F8-5ADC9B616F85}" presName="linear" presStyleCnt="0">
        <dgm:presLayoutVars>
          <dgm:animLvl val="lvl"/>
          <dgm:resizeHandles val="exact"/>
        </dgm:presLayoutVars>
      </dgm:prSet>
      <dgm:spPr/>
    </dgm:pt>
    <dgm:pt modelId="{54692D58-280A-4A5B-8ABB-4AA8C3D0C486}" type="pres">
      <dgm:prSet presAssocID="{F2B2203F-2FAE-49B7-A1D5-9CD1B5127346}" presName="parentText" presStyleLbl="node1" presStyleIdx="0" presStyleCnt="1">
        <dgm:presLayoutVars>
          <dgm:chMax val="0"/>
          <dgm:bulletEnabled val="1"/>
        </dgm:presLayoutVars>
      </dgm:prSet>
      <dgm:spPr/>
    </dgm:pt>
  </dgm:ptLst>
  <dgm:cxnLst>
    <dgm:cxn modelId="{4C5EE510-000B-4044-8645-A770BA52DCEE}" type="presOf" srcId="{CA3BDE70-45F2-45D1-A9F8-5ADC9B616F85}" destId="{BAD57889-E122-4358-BE0C-A1CC3A735F9B}" srcOrd="0" destOrd="0" presId="urn:microsoft.com/office/officeart/2005/8/layout/vList2"/>
    <dgm:cxn modelId="{C19B5B16-6706-47B1-9748-FFF77E9A2A15}" srcId="{CA3BDE70-45F2-45D1-A9F8-5ADC9B616F85}" destId="{F2B2203F-2FAE-49B7-A1D5-9CD1B5127346}" srcOrd="0" destOrd="0" parTransId="{0C5F4077-1886-4CF9-AD59-B820AE05ADC7}" sibTransId="{470CA956-F82D-44F7-AFF1-5655BDBD69D3}"/>
    <dgm:cxn modelId="{51CC87E9-4D44-4937-B700-EB606B0F31AA}" type="presOf" srcId="{F2B2203F-2FAE-49B7-A1D5-9CD1B5127346}" destId="{54692D58-280A-4A5B-8ABB-4AA8C3D0C486}" srcOrd="0" destOrd="0" presId="urn:microsoft.com/office/officeart/2005/8/layout/vList2"/>
    <dgm:cxn modelId="{0F1234CC-99AD-4C66-A03B-0A28C4FEB8FB}" type="presParOf" srcId="{BAD57889-E122-4358-BE0C-A1CC3A735F9B}" destId="{54692D58-280A-4A5B-8ABB-4AA8C3D0C486}" srcOrd="0" destOrd="0" presId="urn:microsoft.com/office/officeart/2005/8/layout/vList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0803BEA6-810A-46C8-899C-70229B268BB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502B59D9-8C99-44C9-B85F-4596BFA6E16F}">
      <dgm:prSet custT="1"/>
      <dgm:spPr/>
      <dgm:t>
        <a:bodyPr/>
        <a:lstStyle/>
        <a:p>
          <a:r>
            <a:rPr lang="en-IN" sz="1600" b="1" dirty="0"/>
            <a:t>CO5</a:t>
          </a:r>
          <a:r>
            <a:rPr lang="en-IN" sz="1800" b="1" dirty="0"/>
            <a:t> </a:t>
          </a:r>
          <a:r>
            <a:rPr lang="en-IN" sz="2500" b="0" dirty="0"/>
            <a:t>: </a:t>
          </a:r>
          <a:r>
            <a:rPr lang="en-US" sz="1700" b="1" dirty="0"/>
            <a:t>Analyzing &amp; Creating a functional website in Django and deploy Django Web Application Cloud</a:t>
          </a:r>
          <a:endParaRPr lang="en-IN" sz="1700" b="1" dirty="0"/>
        </a:p>
      </dgm:t>
    </dgm:pt>
    <dgm:pt modelId="{9D2B8A0D-F6D2-4C03-871B-3A7AAE296648}" type="parTrans" cxnId="{C0A7060B-E306-436C-82D8-E1BE2F57219E}">
      <dgm:prSet/>
      <dgm:spPr/>
      <dgm:t>
        <a:bodyPr/>
        <a:lstStyle/>
        <a:p>
          <a:endParaRPr lang="en-IN"/>
        </a:p>
      </dgm:t>
    </dgm:pt>
    <dgm:pt modelId="{1F2A8542-A15A-4424-AE39-080E22955215}" type="sibTrans" cxnId="{C0A7060B-E306-436C-82D8-E1BE2F57219E}">
      <dgm:prSet/>
      <dgm:spPr/>
      <dgm:t>
        <a:bodyPr/>
        <a:lstStyle/>
        <a:p>
          <a:endParaRPr lang="en-IN"/>
        </a:p>
      </dgm:t>
    </dgm:pt>
    <dgm:pt modelId="{E298B721-E1B9-4CD4-8B1A-4950CC157D9F}" type="pres">
      <dgm:prSet presAssocID="{0803BEA6-810A-46C8-899C-70229B268BB8}" presName="linear" presStyleCnt="0">
        <dgm:presLayoutVars>
          <dgm:animLvl val="lvl"/>
          <dgm:resizeHandles val="exact"/>
        </dgm:presLayoutVars>
      </dgm:prSet>
      <dgm:spPr/>
    </dgm:pt>
    <dgm:pt modelId="{3EED7F0D-5C80-4479-905C-E79E88227593}" type="pres">
      <dgm:prSet presAssocID="{502B59D9-8C99-44C9-B85F-4596BFA6E16F}" presName="parentText" presStyleLbl="node1" presStyleIdx="0" presStyleCnt="1" custScaleY="56667" custLinFactNeighborX="0" custLinFactNeighborY="-22117">
        <dgm:presLayoutVars>
          <dgm:chMax val="0"/>
          <dgm:bulletEnabled val="1"/>
        </dgm:presLayoutVars>
      </dgm:prSet>
      <dgm:spPr/>
    </dgm:pt>
  </dgm:ptLst>
  <dgm:cxnLst>
    <dgm:cxn modelId="{C0A7060B-E306-436C-82D8-E1BE2F57219E}" srcId="{0803BEA6-810A-46C8-899C-70229B268BB8}" destId="{502B59D9-8C99-44C9-B85F-4596BFA6E16F}" srcOrd="0" destOrd="0" parTransId="{9D2B8A0D-F6D2-4C03-871B-3A7AAE296648}" sibTransId="{1F2A8542-A15A-4424-AE39-080E22955215}"/>
    <dgm:cxn modelId="{23B1BB43-57C8-43E8-9AD1-1337C4DAF417}" type="presOf" srcId="{502B59D9-8C99-44C9-B85F-4596BFA6E16F}" destId="{3EED7F0D-5C80-4479-905C-E79E88227593}" srcOrd="0" destOrd="0" presId="urn:microsoft.com/office/officeart/2005/8/layout/vList2"/>
    <dgm:cxn modelId="{49668B68-671F-4E13-BC55-3CC0C61BC1D0}" type="presOf" srcId="{0803BEA6-810A-46C8-899C-70229B268BB8}" destId="{E298B721-E1B9-4CD4-8B1A-4950CC157D9F}" srcOrd="0" destOrd="0" presId="urn:microsoft.com/office/officeart/2005/8/layout/vList2"/>
    <dgm:cxn modelId="{F33C2679-711E-46BD-9792-5F0D76896B3F}" type="presParOf" srcId="{E298B721-E1B9-4CD4-8B1A-4950CC157D9F}" destId="{3EED7F0D-5C80-4479-905C-E79E88227593}" srcOrd="0" destOrd="0" presId="urn:microsoft.com/office/officeart/2005/8/layout/vList2"/>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09995D18-05F5-4A4B-8F9A-27E4833C6620}"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IN"/>
        </a:p>
      </dgm:t>
    </dgm:pt>
    <dgm:pt modelId="{90AED077-85C4-46EA-B5F8-30BF070D360B}">
      <dgm:prSet custT="1"/>
      <dgm:spPr>
        <a:solidFill>
          <a:schemeClr val="accent6">
            <a:lumMod val="75000"/>
          </a:schemeClr>
        </a:solidFill>
      </dgm:spPr>
      <dgm:t>
        <a:bodyPr/>
        <a:lstStyle/>
        <a:p>
          <a:r>
            <a:rPr lang="en-US" sz="2800" b="1" dirty="0"/>
            <a:t>Engineering Graduates will be able to</a:t>
          </a:r>
          <a:r>
            <a:rPr lang="en-US" sz="2800" dirty="0"/>
            <a:t>:</a:t>
          </a:r>
          <a:endParaRPr lang="en-IN" sz="2800" dirty="0"/>
        </a:p>
      </dgm:t>
    </dgm:pt>
    <dgm:pt modelId="{1E0C8B89-16C6-4880-8B09-06C9D70EBF80}" type="parTrans" cxnId="{B048A809-CB6A-4592-A8D6-3FCFFDFA9564}">
      <dgm:prSet/>
      <dgm:spPr/>
      <dgm:t>
        <a:bodyPr/>
        <a:lstStyle/>
        <a:p>
          <a:endParaRPr lang="en-IN"/>
        </a:p>
      </dgm:t>
    </dgm:pt>
    <dgm:pt modelId="{E50D95E2-F091-4315-B45F-5F68BA43AB8B}" type="sibTrans" cxnId="{B048A809-CB6A-4592-A8D6-3FCFFDFA9564}">
      <dgm:prSet/>
      <dgm:spPr/>
      <dgm:t>
        <a:bodyPr/>
        <a:lstStyle/>
        <a:p>
          <a:endParaRPr lang="en-IN"/>
        </a:p>
      </dgm:t>
    </dgm:pt>
    <dgm:pt modelId="{F61E8516-DE3F-4AE9-AE50-9F42F39BFAD3}" type="pres">
      <dgm:prSet presAssocID="{09995D18-05F5-4A4B-8F9A-27E4833C6620}" presName="linear" presStyleCnt="0">
        <dgm:presLayoutVars>
          <dgm:animLvl val="lvl"/>
          <dgm:resizeHandles val="exact"/>
        </dgm:presLayoutVars>
      </dgm:prSet>
      <dgm:spPr/>
    </dgm:pt>
    <dgm:pt modelId="{B898B381-A99B-40FA-B837-D80DC4A60493}" type="pres">
      <dgm:prSet presAssocID="{90AED077-85C4-46EA-B5F8-30BF070D360B}" presName="parentText" presStyleLbl="node1" presStyleIdx="0" presStyleCnt="1" custScaleY="217306">
        <dgm:presLayoutVars>
          <dgm:chMax val="0"/>
          <dgm:bulletEnabled val="1"/>
        </dgm:presLayoutVars>
      </dgm:prSet>
      <dgm:spPr/>
    </dgm:pt>
  </dgm:ptLst>
  <dgm:cxnLst>
    <dgm:cxn modelId="{9A375A06-3CE5-4593-8483-B4FDE31520F6}" type="presOf" srcId="{90AED077-85C4-46EA-B5F8-30BF070D360B}" destId="{B898B381-A99B-40FA-B837-D80DC4A60493}" srcOrd="0" destOrd="0" presId="urn:microsoft.com/office/officeart/2005/8/layout/vList2"/>
    <dgm:cxn modelId="{B048A809-CB6A-4592-A8D6-3FCFFDFA9564}" srcId="{09995D18-05F5-4A4B-8F9A-27E4833C6620}" destId="{90AED077-85C4-46EA-B5F8-30BF070D360B}" srcOrd="0" destOrd="0" parTransId="{1E0C8B89-16C6-4880-8B09-06C9D70EBF80}" sibTransId="{E50D95E2-F091-4315-B45F-5F68BA43AB8B}"/>
    <dgm:cxn modelId="{A79D18C3-F407-48AA-B7AE-599693738A3B}" type="presOf" srcId="{09995D18-05F5-4A4B-8F9A-27E4833C6620}" destId="{F61E8516-DE3F-4AE9-AE50-9F42F39BFAD3}" srcOrd="0" destOrd="0" presId="urn:microsoft.com/office/officeart/2005/8/layout/vList2"/>
    <dgm:cxn modelId="{65E8A7CB-5EF3-4232-9A05-E7E89F91E38E}" type="presParOf" srcId="{F61E8516-DE3F-4AE9-AE50-9F42F39BFAD3}" destId="{B898B381-A99B-40FA-B837-D80DC4A6049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9A6AA7B5-1491-47C8-85E4-E5E8FDD6D065}"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IN"/>
        </a:p>
      </dgm:t>
    </dgm:pt>
    <dgm:pt modelId="{02C141FE-9ABF-48FD-9848-42A0EFA33222}">
      <dgm:prSet/>
      <dgm:spPr/>
      <dgm:t>
        <a:bodyPr/>
        <a:lstStyle/>
        <a:p>
          <a:r>
            <a:rPr lang="en-IN" b="1" dirty="0"/>
            <a:t>PO1 : </a:t>
          </a:r>
          <a:r>
            <a:rPr lang="en-US" b="1" dirty="0"/>
            <a:t>Engineering Knowledge</a:t>
          </a:r>
          <a:endParaRPr lang="en-IN" dirty="0"/>
        </a:p>
      </dgm:t>
    </dgm:pt>
    <dgm:pt modelId="{293B506A-CB52-4629-804F-4EA81B2C3153}" type="parTrans" cxnId="{235FA966-C47A-4BCB-AAED-54A261FD7D2F}">
      <dgm:prSet/>
      <dgm:spPr/>
      <dgm:t>
        <a:bodyPr/>
        <a:lstStyle/>
        <a:p>
          <a:endParaRPr lang="en-IN"/>
        </a:p>
      </dgm:t>
    </dgm:pt>
    <dgm:pt modelId="{22F57173-271F-4897-B456-2A1AE73C488C}" type="sibTrans" cxnId="{235FA966-C47A-4BCB-AAED-54A261FD7D2F}">
      <dgm:prSet/>
      <dgm:spPr/>
      <dgm:t>
        <a:bodyPr/>
        <a:lstStyle/>
        <a:p>
          <a:endParaRPr lang="en-IN"/>
        </a:p>
      </dgm:t>
    </dgm:pt>
    <dgm:pt modelId="{685F4F69-7D82-4DED-A9A8-7071B724DF07}" type="pres">
      <dgm:prSet presAssocID="{9A6AA7B5-1491-47C8-85E4-E5E8FDD6D065}" presName="linear" presStyleCnt="0">
        <dgm:presLayoutVars>
          <dgm:animLvl val="lvl"/>
          <dgm:resizeHandles val="exact"/>
        </dgm:presLayoutVars>
      </dgm:prSet>
      <dgm:spPr/>
    </dgm:pt>
    <dgm:pt modelId="{AEDD9097-4AFF-4D2E-9357-46583571353B}" type="pres">
      <dgm:prSet presAssocID="{02C141FE-9ABF-48FD-9848-42A0EFA33222}" presName="parentText" presStyleLbl="node1" presStyleIdx="0" presStyleCnt="1">
        <dgm:presLayoutVars>
          <dgm:chMax val="0"/>
          <dgm:bulletEnabled val="1"/>
        </dgm:presLayoutVars>
      </dgm:prSet>
      <dgm:spPr/>
    </dgm:pt>
  </dgm:ptLst>
  <dgm:cxnLst>
    <dgm:cxn modelId="{AC74E735-F2C3-4F23-ABE1-877387F852A7}" type="presOf" srcId="{02C141FE-9ABF-48FD-9848-42A0EFA33222}" destId="{AEDD9097-4AFF-4D2E-9357-46583571353B}" srcOrd="0" destOrd="0" presId="urn:microsoft.com/office/officeart/2005/8/layout/vList2"/>
    <dgm:cxn modelId="{235FA966-C47A-4BCB-AAED-54A261FD7D2F}" srcId="{9A6AA7B5-1491-47C8-85E4-E5E8FDD6D065}" destId="{02C141FE-9ABF-48FD-9848-42A0EFA33222}" srcOrd="0" destOrd="0" parTransId="{293B506A-CB52-4629-804F-4EA81B2C3153}" sibTransId="{22F57173-271F-4897-B456-2A1AE73C488C}"/>
    <dgm:cxn modelId="{EFF34B82-60AD-4AB7-9ADE-08B4C2F23B48}" type="presOf" srcId="{9A6AA7B5-1491-47C8-85E4-E5E8FDD6D065}" destId="{685F4F69-7D82-4DED-A9A8-7071B724DF07}" srcOrd="0" destOrd="0" presId="urn:microsoft.com/office/officeart/2005/8/layout/vList2"/>
    <dgm:cxn modelId="{0FAF76ED-A85B-47AF-BBC3-6A57EC537321}" type="presParOf" srcId="{685F4F69-7D82-4DED-A9A8-7071B724DF07}" destId="{AEDD9097-4AFF-4D2E-9357-46583571353B}"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1B644E16-AACD-4612-92E0-D46EF4ECB879}"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IN"/>
        </a:p>
      </dgm:t>
    </dgm:pt>
    <dgm:pt modelId="{E7AAAF9E-D416-49AE-8611-65377A7DE939}">
      <dgm:prSet/>
      <dgm:spPr/>
      <dgm:t>
        <a:bodyPr/>
        <a:lstStyle/>
        <a:p>
          <a:r>
            <a:rPr lang="en-US" b="1" dirty="0"/>
            <a:t>PO2 : Problem Analysis</a:t>
          </a:r>
          <a:endParaRPr lang="en-IN" dirty="0"/>
        </a:p>
      </dgm:t>
    </dgm:pt>
    <dgm:pt modelId="{5C719D1D-8A96-404E-AB5C-11562DFC1D30}" type="parTrans" cxnId="{EADE17B7-FE92-4EA7-A469-F698C8E6940A}">
      <dgm:prSet/>
      <dgm:spPr/>
      <dgm:t>
        <a:bodyPr/>
        <a:lstStyle/>
        <a:p>
          <a:endParaRPr lang="en-IN"/>
        </a:p>
      </dgm:t>
    </dgm:pt>
    <dgm:pt modelId="{AF8B5B03-720E-47F1-8D53-0E882540183D}" type="sibTrans" cxnId="{EADE17B7-FE92-4EA7-A469-F698C8E6940A}">
      <dgm:prSet/>
      <dgm:spPr/>
      <dgm:t>
        <a:bodyPr/>
        <a:lstStyle/>
        <a:p>
          <a:endParaRPr lang="en-IN"/>
        </a:p>
      </dgm:t>
    </dgm:pt>
    <dgm:pt modelId="{B22A3E1F-BDC2-4FC3-B056-77BC1F86A5BC}" type="pres">
      <dgm:prSet presAssocID="{1B644E16-AACD-4612-92E0-D46EF4ECB879}" presName="linear" presStyleCnt="0">
        <dgm:presLayoutVars>
          <dgm:animLvl val="lvl"/>
          <dgm:resizeHandles val="exact"/>
        </dgm:presLayoutVars>
      </dgm:prSet>
      <dgm:spPr/>
    </dgm:pt>
    <dgm:pt modelId="{CD5036F8-A246-4E6A-8921-20C367BBB964}" type="pres">
      <dgm:prSet presAssocID="{E7AAAF9E-D416-49AE-8611-65377A7DE939}" presName="parentText" presStyleLbl="node1" presStyleIdx="0" presStyleCnt="1">
        <dgm:presLayoutVars>
          <dgm:chMax val="0"/>
          <dgm:bulletEnabled val="1"/>
        </dgm:presLayoutVars>
      </dgm:prSet>
      <dgm:spPr/>
    </dgm:pt>
  </dgm:ptLst>
  <dgm:cxnLst>
    <dgm:cxn modelId="{2B41B017-406D-40F4-93E9-9D0FCC4851C9}" type="presOf" srcId="{E7AAAF9E-D416-49AE-8611-65377A7DE939}" destId="{CD5036F8-A246-4E6A-8921-20C367BBB964}" srcOrd="0" destOrd="0" presId="urn:microsoft.com/office/officeart/2005/8/layout/vList2"/>
    <dgm:cxn modelId="{0137BE35-7741-4CB7-8903-0262507EB38F}" type="presOf" srcId="{1B644E16-AACD-4612-92E0-D46EF4ECB879}" destId="{B22A3E1F-BDC2-4FC3-B056-77BC1F86A5BC}" srcOrd="0" destOrd="0" presId="urn:microsoft.com/office/officeart/2005/8/layout/vList2"/>
    <dgm:cxn modelId="{EADE17B7-FE92-4EA7-A469-F698C8E6940A}" srcId="{1B644E16-AACD-4612-92E0-D46EF4ECB879}" destId="{E7AAAF9E-D416-49AE-8611-65377A7DE939}" srcOrd="0" destOrd="0" parTransId="{5C719D1D-8A96-404E-AB5C-11562DFC1D30}" sibTransId="{AF8B5B03-720E-47F1-8D53-0E882540183D}"/>
    <dgm:cxn modelId="{7B9DDA1B-23E8-4DA7-A8BE-4814CD610A9A}" type="presParOf" srcId="{B22A3E1F-BDC2-4FC3-B056-77BC1F86A5BC}" destId="{CD5036F8-A246-4E6A-8921-20C367BBB964}"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EA6042-2EA2-4065-81DF-7A18BEC42C1C}"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8632B43A-A1FB-4963-84A0-F0A61C5BFA59}">
      <dgm:prSet custT="1"/>
      <dgm:spPr/>
      <dgm:t>
        <a:bodyPr/>
        <a:lstStyle/>
        <a:p>
          <a:r>
            <a:rPr lang="en-US" sz="2700" dirty="0"/>
            <a:t>Understanding Django environment, Features of Django and Django architecture, MVC &amp;MTV, Urls and Views, Mapping the views to URLs, Django Template, Template inheritance Django Models, Creating model for site, Converting the model into a table, Fields in Models, Integrating Bootstrap into Django, Creating tables, Creating grids, Creating carousels.</a:t>
          </a:r>
          <a:endParaRPr lang="en-US" sz="2700" b="0" dirty="0"/>
        </a:p>
      </dgm:t>
    </dgm:pt>
    <dgm:pt modelId="{8954BA86-F411-4F2D-BEFA-BBF9617D879B}" type="parTrans" cxnId="{6F0FFE21-F288-41B6-AC2F-F6C2F97FC76B}">
      <dgm:prSet/>
      <dgm:spPr/>
      <dgm:t>
        <a:bodyPr/>
        <a:lstStyle/>
        <a:p>
          <a:endParaRPr lang="en-US"/>
        </a:p>
      </dgm:t>
    </dgm:pt>
    <dgm:pt modelId="{B34E360E-2AF5-434A-80B9-E34DD0DE11AF}" type="sibTrans" cxnId="{6F0FFE21-F288-41B6-AC2F-F6C2F97FC76B}">
      <dgm:prSet/>
      <dgm:spPr/>
      <dgm:t>
        <a:bodyPr/>
        <a:lstStyle/>
        <a:p>
          <a:endParaRPr lang="en-US"/>
        </a:p>
      </dgm:t>
    </dgm:pt>
    <dgm:pt modelId="{5935E145-FD17-4F9E-B302-F21214F4A468}" type="pres">
      <dgm:prSet presAssocID="{18EA6042-2EA2-4065-81DF-7A18BEC42C1C}" presName="linear" presStyleCnt="0">
        <dgm:presLayoutVars>
          <dgm:animLvl val="lvl"/>
          <dgm:resizeHandles val="exact"/>
        </dgm:presLayoutVars>
      </dgm:prSet>
      <dgm:spPr/>
    </dgm:pt>
    <dgm:pt modelId="{6DCBBEC5-5B01-4132-A331-9D4D3453D65C}" type="pres">
      <dgm:prSet presAssocID="{8632B43A-A1FB-4963-84A0-F0A61C5BFA59}" presName="parentText" presStyleLbl="node1" presStyleIdx="0" presStyleCnt="1" custScaleY="894540" custLinFactNeighborY="-25629">
        <dgm:presLayoutVars>
          <dgm:chMax val="0"/>
          <dgm:bulletEnabled val="1"/>
        </dgm:presLayoutVars>
      </dgm:prSet>
      <dgm:spPr/>
    </dgm:pt>
  </dgm:ptLst>
  <dgm:cxnLst>
    <dgm:cxn modelId="{6F0FFE21-F288-41B6-AC2F-F6C2F97FC76B}" srcId="{18EA6042-2EA2-4065-81DF-7A18BEC42C1C}" destId="{8632B43A-A1FB-4963-84A0-F0A61C5BFA59}" srcOrd="0" destOrd="0" parTransId="{8954BA86-F411-4F2D-BEFA-BBF9617D879B}" sibTransId="{B34E360E-2AF5-434A-80B9-E34DD0DE11AF}"/>
    <dgm:cxn modelId="{C48F0660-5664-41FE-99C0-FABF7335C0CC}" type="presOf" srcId="{8632B43A-A1FB-4963-84A0-F0A61C5BFA59}" destId="{6DCBBEC5-5B01-4132-A331-9D4D3453D65C}" srcOrd="0" destOrd="0" presId="urn:microsoft.com/office/officeart/2005/8/layout/vList2"/>
    <dgm:cxn modelId="{43D8BC78-3978-4C23-B9DA-F6115E3E708A}" type="presOf" srcId="{18EA6042-2EA2-4065-81DF-7A18BEC42C1C}" destId="{5935E145-FD17-4F9E-B302-F21214F4A468}" srcOrd="0" destOrd="0" presId="urn:microsoft.com/office/officeart/2005/8/layout/vList2"/>
    <dgm:cxn modelId="{9D7AB4E3-F7D3-46CD-8818-41B8682B7C05}" type="presParOf" srcId="{5935E145-FD17-4F9E-B302-F21214F4A468}" destId="{6DCBBEC5-5B01-4132-A331-9D4D3453D65C}"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FF45E94E-C528-4C21-A29D-573922B4ED68}"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IN"/>
        </a:p>
      </dgm:t>
    </dgm:pt>
    <dgm:pt modelId="{FCBD3793-394C-48FC-B28C-1D09533E7BA0}">
      <dgm:prSet/>
      <dgm:spPr/>
      <dgm:t>
        <a:bodyPr/>
        <a:lstStyle/>
        <a:p>
          <a:r>
            <a:rPr lang="en-IN" b="1" dirty="0"/>
            <a:t>PO3 : </a:t>
          </a:r>
          <a:r>
            <a:rPr lang="en-US" b="1" dirty="0"/>
            <a:t>Design/Development of solutions</a:t>
          </a:r>
          <a:endParaRPr lang="en-IN" dirty="0"/>
        </a:p>
      </dgm:t>
    </dgm:pt>
    <dgm:pt modelId="{3C3BF590-E539-434F-BC04-7F5815B84D60}" type="parTrans" cxnId="{27D07304-FB48-42DA-9A97-1D607D0CE964}">
      <dgm:prSet/>
      <dgm:spPr/>
      <dgm:t>
        <a:bodyPr/>
        <a:lstStyle/>
        <a:p>
          <a:endParaRPr lang="en-IN"/>
        </a:p>
      </dgm:t>
    </dgm:pt>
    <dgm:pt modelId="{6BA01F92-7F7A-4713-B56A-6F20FAAB3645}" type="sibTrans" cxnId="{27D07304-FB48-42DA-9A97-1D607D0CE964}">
      <dgm:prSet/>
      <dgm:spPr/>
      <dgm:t>
        <a:bodyPr/>
        <a:lstStyle/>
        <a:p>
          <a:endParaRPr lang="en-IN"/>
        </a:p>
      </dgm:t>
    </dgm:pt>
    <dgm:pt modelId="{45C93CBB-046D-43CD-9356-3FC8771C32AF}" type="pres">
      <dgm:prSet presAssocID="{FF45E94E-C528-4C21-A29D-573922B4ED68}" presName="linear" presStyleCnt="0">
        <dgm:presLayoutVars>
          <dgm:animLvl val="lvl"/>
          <dgm:resizeHandles val="exact"/>
        </dgm:presLayoutVars>
      </dgm:prSet>
      <dgm:spPr/>
    </dgm:pt>
    <dgm:pt modelId="{8C029958-E145-4D8C-B815-F42AE9B5E6DF}" type="pres">
      <dgm:prSet presAssocID="{FCBD3793-394C-48FC-B28C-1D09533E7BA0}" presName="parentText" presStyleLbl="node1" presStyleIdx="0" presStyleCnt="1">
        <dgm:presLayoutVars>
          <dgm:chMax val="0"/>
          <dgm:bulletEnabled val="1"/>
        </dgm:presLayoutVars>
      </dgm:prSet>
      <dgm:spPr/>
    </dgm:pt>
  </dgm:ptLst>
  <dgm:cxnLst>
    <dgm:cxn modelId="{27D07304-FB48-42DA-9A97-1D607D0CE964}" srcId="{FF45E94E-C528-4C21-A29D-573922B4ED68}" destId="{FCBD3793-394C-48FC-B28C-1D09533E7BA0}" srcOrd="0" destOrd="0" parTransId="{3C3BF590-E539-434F-BC04-7F5815B84D60}" sibTransId="{6BA01F92-7F7A-4713-B56A-6F20FAAB3645}"/>
    <dgm:cxn modelId="{05A47010-37A1-4400-9B53-9EE23CC7A1EB}" type="presOf" srcId="{FF45E94E-C528-4C21-A29D-573922B4ED68}" destId="{45C93CBB-046D-43CD-9356-3FC8771C32AF}" srcOrd="0" destOrd="0" presId="urn:microsoft.com/office/officeart/2005/8/layout/vList2"/>
    <dgm:cxn modelId="{22A65282-467B-4D1B-B70C-0E397C12B221}" type="presOf" srcId="{FCBD3793-394C-48FC-B28C-1D09533E7BA0}" destId="{8C029958-E145-4D8C-B815-F42AE9B5E6DF}" srcOrd="0" destOrd="0" presId="urn:microsoft.com/office/officeart/2005/8/layout/vList2"/>
    <dgm:cxn modelId="{43591253-4998-4341-BF06-68B4B1D65B6C}" type="presParOf" srcId="{45C93CBB-046D-43CD-9356-3FC8771C32AF}" destId="{8C029958-E145-4D8C-B815-F42AE9B5E6DF}" srcOrd="0"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CA3BDE70-45F2-45D1-A9F8-5ADC9B616F85}"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IN"/>
        </a:p>
      </dgm:t>
    </dgm:pt>
    <dgm:pt modelId="{F2B2203F-2FAE-49B7-A1D5-9CD1B5127346}">
      <dgm:prSet/>
      <dgm:spPr/>
      <dgm:t>
        <a:bodyPr/>
        <a:lstStyle/>
        <a:p>
          <a:r>
            <a:rPr lang="en-US" b="1" dirty="0"/>
            <a:t>PO4 : Conduct Investigations of complex problems</a:t>
          </a:r>
          <a:endParaRPr lang="en-IN" dirty="0"/>
        </a:p>
      </dgm:t>
    </dgm:pt>
    <dgm:pt modelId="{0C5F4077-1886-4CF9-AD59-B820AE05ADC7}" type="parTrans" cxnId="{C19B5B16-6706-47B1-9748-FFF77E9A2A15}">
      <dgm:prSet/>
      <dgm:spPr/>
      <dgm:t>
        <a:bodyPr/>
        <a:lstStyle/>
        <a:p>
          <a:endParaRPr lang="en-IN"/>
        </a:p>
      </dgm:t>
    </dgm:pt>
    <dgm:pt modelId="{470CA956-F82D-44F7-AFF1-5655BDBD69D3}" type="sibTrans" cxnId="{C19B5B16-6706-47B1-9748-FFF77E9A2A15}">
      <dgm:prSet/>
      <dgm:spPr/>
      <dgm:t>
        <a:bodyPr/>
        <a:lstStyle/>
        <a:p>
          <a:endParaRPr lang="en-IN"/>
        </a:p>
      </dgm:t>
    </dgm:pt>
    <dgm:pt modelId="{BAD57889-E122-4358-BE0C-A1CC3A735F9B}" type="pres">
      <dgm:prSet presAssocID="{CA3BDE70-45F2-45D1-A9F8-5ADC9B616F85}" presName="linear" presStyleCnt="0">
        <dgm:presLayoutVars>
          <dgm:animLvl val="lvl"/>
          <dgm:resizeHandles val="exact"/>
        </dgm:presLayoutVars>
      </dgm:prSet>
      <dgm:spPr/>
    </dgm:pt>
    <dgm:pt modelId="{54692D58-280A-4A5B-8ABB-4AA8C3D0C486}" type="pres">
      <dgm:prSet presAssocID="{F2B2203F-2FAE-49B7-A1D5-9CD1B5127346}" presName="parentText" presStyleLbl="node1" presStyleIdx="0" presStyleCnt="1">
        <dgm:presLayoutVars>
          <dgm:chMax val="0"/>
          <dgm:bulletEnabled val="1"/>
        </dgm:presLayoutVars>
      </dgm:prSet>
      <dgm:spPr/>
    </dgm:pt>
  </dgm:ptLst>
  <dgm:cxnLst>
    <dgm:cxn modelId="{4C5EE510-000B-4044-8645-A770BA52DCEE}" type="presOf" srcId="{CA3BDE70-45F2-45D1-A9F8-5ADC9B616F85}" destId="{BAD57889-E122-4358-BE0C-A1CC3A735F9B}" srcOrd="0" destOrd="0" presId="urn:microsoft.com/office/officeart/2005/8/layout/vList2"/>
    <dgm:cxn modelId="{C19B5B16-6706-47B1-9748-FFF77E9A2A15}" srcId="{CA3BDE70-45F2-45D1-A9F8-5ADC9B616F85}" destId="{F2B2203F-2FAE-49B7-A1D5-9CD1B5127346}" srcOrd="0" destOrd="0" parTransId="{0C5F4077-1886-4CF9-AD59-B820AE05ADC7}" sibTransId="{470CA956-F82D-44F7-AFF1-5655BDBD69D3}"/>
    <dgm:cxn modelId="{51CC87E9-4D44-4937-B700-EB606B0F31AA}" type="presOf" srcId="{F2B2203F-2FAE-49B7-A1D5-9CD1B5127346}" destId="{54692D58-280A-4A5B-8ABB-4AA8C3D0C486}" srcOrd="0" destOrd="0" presId="urn:microsoft.com/office/officeart/2005/8/layout/vList2"/>
    <dgm:cxn modelId="{0F1234CC-99AD-4C66-A03B-0A28C4FEB8FB}" type="presParOf" srcId="{BAD57889-E122-4358-BE0C-A1CC3A735F9B}" destId="{54692D58-280A-4A5B-8ABB-4AA8C3D0C486}" srcOrd="0" destOrd="0" presId="urn:microsoft.com/office/officeart/2005/8/layout/vList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0803BEA6-810A-46C8-899C-70229B268BB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502B59D9-8C99-44C9-B85F-4596BFA6E16F}">
      <dgm:prSet/>
      <dgm:spPr/>
      <dgm:t>
        <a:bodyPr/>
        <a:lstStyle/>
        <a:p>
          <a:r>
            <a:rPr lang="en-IN" b="1" dirty="0"/>
            <a:t>PO5 : </a:t>
          </a:r>
          <a:r>
            <a:rPr lang="en-US" b="1" dirty="0"/>
            <a:t>Modern tool usage</a:t>
          </a:r>
          <a:endParaRPr lang="en-IN" dirty="0"/>
        </a:p>
      </dgm:t>
    </dgm:pt>
    <dgm:pt modelId="{9D2B8A0D-F6D2-4C03-871B-3A7AAE296648}" type="parTrans" cxnId="{C0A7060B-E306-436C-82D8-E1BE2F57219E}">
      <dgm:prSet/>
      <dgm:spPr/>
      <dgm:t>
        <a:bodyPr/>
        <a:lstStyle/>
        <a:p>
          <a:endParaRPr lang="en-IN"/>
        </a:p>
      </dgm:t>
    </dgm:pt>
    <dgm:pt modelId="{1F2A8542-A15A-4424-AE39-080E22955215}" type="sibTrans" cxnId="{C0A7060B-E306-436C-82D8-E1BE2F57219E}">
      <dgm:prSet/>
      <dgm:spPr/>
      <dgm:t>
        <a:bodyPr/>
        <a:lstStyle/>
        <a:p>
          <a:endParaRPr lang="en-IN"/>
        </a:p>
      </dgm:t>
    </dgm:pt>
    <dgm:pt modelId="{E298B721-E1B9-4CD4-8B1A-4950CC157D9F}" type="pres">
      <dgm:prSet presAssocID="{0803BEA6-810A-46C8-899C-70229B268BB8}" presName="linear" presStyleCnt="0">
        <dgm:presLayoutVars>
          <dgm:animLvl val="lvl"/>
          <dgm:resizeHandles val="exact"/>
        </dgm:presLayoutVars>
      </dgm:prSet>
      <dgm:spPr/>
    </dgm:pt>
    <dgm:pt modelId="{3EED7F0D-5C80-4479-905C-E79E88227593}" type="pres">
      <dgm:prSet presAssocID="{502B59D9-8C99-44C9-B85F-4596BFA6E16F}" presName="parentText" presStyleLbl="node1" presStyleIdx="0" presStyleCnt="1" custLinFactNeighborY="2600">
        <dgm:presLayoutVars>
          <dgm:chMax val="0"/>
          <dgm:bulletEnabled val="1"/>
        </dgm:presLayoutVars>
      </dgm:prSet>
      <dgm:spPr/>
    </dgm:pt>
  </dgm:ptLst>
  <dgm:cxnLst>
    <dgm:cxn modelId="{C0A7060B-E306-436C-82D8-E1BE2F57219E}" srcId="{0803BEA6-810A-46C8-899C-70229B268BB8}" destId="{502B59D9-8C99-44C9-B85F-4596BFA6E16F}" srcOrd="0" destOrd="0" parTransId="{9D2B8A0D-F6D2-4C03-871B-3A7AAE296648}" sibTransId="{1F2A8542-A15A-4424-AE39-080E22955215}"/>
    <dgm:cxn modelId="{23B1BB43-57C8-43E8-9AD1-1337C4DAF417}" type="presOf" srcId="{502B59D9-8C99-44C9-B85F-4596BFA6E16F}" destId="{3EED7F0D-5C80-4479-905C-E79E88227593}" srcOrd="0" destOrd="0" presId="urn:microsoft.com/office/officeart/2005/8/layout/vList2"/>
    <dgm:cxn modelId="{49668B68-671F-4E13-BC55-3CC0C61BC1D0}" type="presOf" srcId="{0803BEA6-810A-46C8-899C-70229B268BB8}" destId="{E298B721-E1B9-4CD4-8B1A-4950CC157D9F}" srcOrd="0" destOrd="0" presId="urn:microsoft.com/office/officeart/2005/8/layout/vList2"/>
    <dgm:cxn modelId="{F33C2679-711E-46BD-9792-5F0D76896B3F}" type="presParOf" srcId="{E298B721-E1B9-4CD4-8B1A-4950CC157D9F}" destId="{3EED7F0D-5C80-4479-905C-E79E88227593}" srcOrd="0" destOrd="0" presId="urn:microsoft.com/office/officeart/2005/8/layout/vList2"/>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EBCFF2A5-481F-4662-8A7E-7E8F303E314D}"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BA19F7D-578A-464D-ADE6-D3D08AEFD9D5}">
      <dgm:prSet custT="1"/>
      <dgm:spPr/>
      <dgm:t>
        <a:bodyPr/>
        <a:lstStyle/>
        <a:p>
          <a:r>
            <a:rPr lang="en-US" sz="2800" b="1" dirty="0"/>
            <a:t>PO6 : The engineer and society</a:t>
          </a:r>
          <a:endParaRPr lang="en-IN" sz="2800" dirty="0"/>
        </a:p>
      </dgm:t>
    </dgm:pt>
    <dgm:pt modelId="{3AF0BA7F-DD77-44E2-A6BF-C585D5079A71}" type="parTrans" cxnId="{CA989CB1-55E9-41C4-929C-8340165DAC8F}">
      <dgm:prSet/>
      <dgm:spPr/>
      <dgm:t>
        <a:bodyPr/>
        <a:lstStyle/>
        <a:p>
          <a:endParaRPr lang="en-IN"/>
        </a:p>
      </dgm:t>
    </dgm:pt>
    <dgm:pt modelId="{C1BF92C5-17F2-4305-A1F3-8B3F1D8CBFFC}" type="sibTrans" cxnId="{CA989CB1-55E9-41C4-929C-8340165DAC8F}">
      <dgm:prSet/>
      <dgm:spPr/>
      <dgm:t>
        <a:bodyPr/>
        <a:lstStyle/>
        <a:p>
          <a:endParaRPr lang="en-IN"/>
        </a:p>
      </dgm:t>
    </dgm:pt>
    <dgm:pt modelId="{52F828C4-77A4-4B43-9441-70FA5F9DF12E}" type="pres">
      <dgm:prSet presAssocID="{EBCFF2A5-481F-4662-8A7E-7E8F303E314D}" presName="linear" presStyleCnt="0">
        <dgm:presLayoutVars>
          <dgm:animLvl val="lvl"/>
          <dgm:resizeHandles val="exact"/>
        </dgm:presLayoutVars>
      </dgm:prSet>
      <dgm:spPr/>
    </dgm:pt>
    <dgm:pt modelId="{6CC17462-A62E-4245-BFD1-F10DCB528333}" type="pres">
      <dgm:prSet presAssocID="{FBA19F7D-578A-464D-ADE6-D3D08AEFD9D5}" presName="parentText" presStyleLbl="node1" presStyleIdx="0" presStyleCnt="1" custScaleY="212886" custLinFactNeighborY="4529">
        <dgm:presLayoutVars>
          <dgm:chMax val="0"/>
          <dgm:bulletEnabled val="1"/>
        </dgm:presLayoutVars>
      </dgm:prSet>
      <dgm:spPr/>
    </dgm:pt>
  </dgm:ptLst>
  <dgm:cxnLst>
    <dgm:cxn modelId="{DC6D4D03-1B24-4621-A516-7B7A15180002}" type="presOf" srcId="{EBCFF2A5-481F-4662-8A7E-7E8F303E314D}" destId="{52F828C4-77A4-4B43-9441-70FA5F9DF12E}" srcOrd="0" destOrd="0" presId="urn:microsoft.com/office/officeart/2005/8/layout/vList2"/>
    <dgm:cxn modelId="{FA46BF76-4540-42EF-9418-14DBEB706874}" type="presOf" srcId="{FBA19F7D-578A-464D-ADE6-D3D08AEFD9D5}" destId="{6CC17462-A62E-4245-BFD1-F10DCB528333}" srcOrd="0" destOrd="0" presId="urn:microsoft.com/office/officeart/2005/8/layout/vList2"/>
    <dgm:cxn modelId="{CA989CB1-55E9-41C4-929C-8340165DAC8F}" srcId="{EBCFF2A5-481F-4662-8A7E-7E8F303E314D}" destId="{FBA19F7D-578A-464D-ADE6-D3D08AEFD9D5}" srcOrd="0" destOrd="0" parTransId="{3AF0BA7F-DD77-44E2-A6BF-C585D5079A71}" sibTransId="{C1BF92C5-17F2-4305-A1F3-8B3F1D8CBFFC}"/>
    <dgm:cxn modelId="{B49D20BE-3B7E-4BFB-973B-A91ACEEA0F6B}" type="presParOf" srcId="{52F828C4-77A4-4B43-9441-70FA5F9DF12E}" destId="{6CC17462-A62E-4245-BFD1-F10DCB528333}" srcOrd="0" destOrd="0" presId="urn:microsoft.com/office/officeart/2005/8/layout/vList2"/>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09995D18-05F5-4A4B-8F9A-27E4833C6620}"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IN"/>
        </a:p>
      </dgm:t>
    </dgm:pt>
    <dgm:pt modelId="{90AED077-85C4-46EA-B5F8-30BF070D360B}">
      <dgm:prSet custT="1"/>
      <dgm:spPr>
        <a:solidFill>
          <a:schemeClr val="accent6">
            <a:lumMod val="75000"/>
          </a:schemeClr>
        </a:solidFill>
      </dgm:spPr>
      <dgm:t>
        <a:bodyPr/>
        <a:lstStyle/>
        <a:p>
          <a:r>
            <a:rPr lang="en-US" sz="2800" b="1" dirty="0"/>
            <a:t>Engineering Graduates will be able to</a:t>
          </a:r>
          <a:r>
            <a:rPr lang="en-US" sz="2800" dirty="0"/>
            <a:t>:</a:t>
          </a:r>
          <a:endParaRPr lang="en-IN" sz="2800" dirty="0"/>
        </a:p>
      </dgm:t>
    </dgm:pt>
    <dgm:pt modelId="{1E0C8B89-16C6-4880-8B09-06C9D70EBF80}" type="parTrans" cxnId="{B048A809-CB6A-4592-A8D6-3FCFFDFA9564}">
      <dgm:prSet/>
      <dgm:spPr/>
      <dgm:t>
        <a:bodyPr/>
        <a:lstStyle/>
        <a:p>
          <a:endParaRPr lang="en-IN"/>
        </a:p>
      </dgm:t>
    </dgm:pt>
    <dgm:pt modelId="{E50D95E2-F091-4315-B45F-5F68BA43AB8B}" type="sibTrans" cxnId="{B048A809-CB6A-4592-A8D6-3FCFFDFA9564}">
      <dgm:prSet/>
      <dgm:spPr/>
      <dgm:t>
        <a:bodyPr/>
        <a:lstStyle/>
        <a:p>
          <a:endParaRPr lang="en-IN"/>
        </a:p>
      </dgm:t>
    </dgm:pt>
    <dgm:pt modelId="{F61E8516-DE3F-4AE9-AE50-9F42F39BFAD3}" type="pres">
      <dgm:prSet presAssocID="{09995D18-05F5-4A4B-8F9A-27E4833C6620}" presName="linear" presStyleCnt="0">
        <dgm:presLayoutVars>
          <dgm:animLvl val="lvl"/>
          <dgm:resizeHandles val="exact"/>
        </dgm:presLayoutVars>
      </dgm:prSet>
      <dgm:spPr/>
    </dgm:pt>
    <dgm:pt modelId="{B898B381-A99B-40FA-B837-D80DC4A60493}" type="pres">
      <dgm:prSet presAssocID="{90AED077-85C4-46EA-B5F8-30BF070D360B}" presName="parentText" presStyleLbl="node1" presStyleIdx="0" presStyleCnt="1" custScaleY="217306">
        <dgm:presLayoutVars>
          <dgm:chMax val="0"/>
          <dgm:bulletEnabled val="1"/>
        </dgm:presLayoutVars>
      </dgm:prSet>
      <dgm:spPr/>
    </dgm:pt>
  </dgm:ptLst>
  <dgm:cxnLst>
    <dgm:cxn modelId="{9A375A06-3CE5-4593-8483-B4FDE31520F6}" type="presOf" srcId="{90AED077-85C4-46EA-B5F8-30BF070D360B}" destId="{B898B381-A99B-40FA-B837-D80DC4A60493}" srcOrd="0" destOrd="0" presId="urn:microsoft.com/office/officeart/2005/8/layout/vList2"/>
    <dgm:cxn modelId="{B048A809-CB6A-4592-A8D6-3FCFFDFA9564}" srcId="{09995D18-05F5-4A4B-8F9A-27E4833C6620}" destId="{90AED077-85C4-46EA-B5F8-30BF070D360B}" srcOrd="0" destOrd="0" parTransId="{1E0C8B89-16C6-4880-8B09-06C9D70EBF80}" sibTransId="{E50D95E2-F091-4315-B45F-5F68BA43AB8B}"/>
    <dgm:cxn modelId="{A79D18C3-F407-48AA-B7AE-599693738A3B}" type="presOf" srcId="{09995D18-05F5-4A4B-8F9A-27E4833C6620}" destId="{F61E8516-DE3F-4AE9-AE50-9F42F39BFAD3}" srcOrd="0" destOrd="0" presId="urn:microsoft.com/office/officeart/2005/8/layout/vList2"/>
    <dgm:cxn modelId="{65E8A7CB-5EF3-4232-9A05-E7E89F91E38E}" type="presParOf" srcId="{F61E8516-DE3F-4AE9-AE50-9F42F39BFAD3}" destId="{B898B381-A99B-40FA-B837-D80DC4A6049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9A6AA7B5-1491-47C8-85E4-E5E8FDD6D065}"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02C141FE-9ABF-48FD-9848-42A0EFA33222}">
      <dgm:prSet/>
      <dgm:spPr/>
      <dgm:t>
        <a:bodyPr/>
        <a:lstStyle/>
        <a:p>
          <a:r>
            <a:rPr lang="en-IN" b="1" dirty="0">
              <a:latin typeface="+mj-lt"/>
            </a:rPr>
            <a:t>PO7 : </a:t>
          </a:r>
          <a:r>
            <a:rPr lang="en-US" b="1" dirty="0">
              <a:latin typeface="+mj-lt"/>
              <a:ea typeface="Calibri" panose="020F0502020204030204" pitchFamily="34" charset="0"/>
            </a:rPr>
            <a:t>Environment and sustainability</a:t>
          </a:r>
          <a:endParaRPr lang="en-IN" dirty="0"/>
        </a:p>
      </dgm:t>
    </dgm:pt>
    <dgm:pt modelId="{293B506A-CB52-4629-804F-4EA81B2C3153}" type="parTrans" cxnId="{235FA966-C47A-4BCB-AAED-54A261FD7D2F}">
      <dgm:prSet/>
      <dgm:spPr/>
      <dgm:t>
        <a:bodyPr/>
        <a:lstStyle/>
        <a:p>
          <a:endParaRPr lang="en-IN"/>
        </a:p>
      </dgm:t>
    </dgm:pt>
    <dgm:pt modelId="{22F57173-271F-4897-B456-2A1AE73C488C}" type="sibTrans" cxnId="{235FA966-C47A-4BCB-AAED-54A261FD7D2F}">
      <dgm:prSet/>
      <dgm:spPr/>
      <dgm:t>
        <a:bodyPr/>
        <a:lstStyle/>
        <a:p>
          <a:endParaRPr lang="en-IN"/>
        </a:p>
      </dgm:t>
    </dgm:pt>
    <dgm:pt modelId="{685F4F69-7D82-4DED-A9A8-7071B724DF07}" type="pres">
      <dgm:prSet presAssocID="{9A6AA7B5-1491-47C8-85E4-E5E8FDD6D065}" presName="linear" presStyleCnt="0">
        <dgm:presLayoutVars>
          <dgm:animLvl val="lvl"/>
          <dgm:resizeHandles val="exact"/>
        </dgm:presLayoutVars>
      </dgm:prSet>
      <dgm:spPr/>
    </dgm:pt>
    <dgm:pt modelId="{AEDD9097-4AFF-4D2E-9357-46583571353B}" type="pres">
      <dgm:prSet presAssocID="{02C141FE-9ABF-48FD-9848-42A0EFA33222}" presName="parentText" presStyleLbl="node1" presStyleIdx="0" presStyleCnt="1">
        <dgm:presLayoutVars>
          <dgm:chMax val="0"/>
          <dgm:bulletEnabled val="1"/>
        </dgm:presLayoutVars>
      </dgm:prSet>
      <dgm:spPr/>
    </dgm:pt>
  </dgm:ptLst>
  <dgm:cxnLst>
    <dgm:cxn modelId="{AC74E735-F2C3-4F23-ABE1-877387F852A7}" type="presOf" srcId="{02C141FE-9ABF-48FD-9848-42A0EFA33222}" destId="{AEDD9097-4AFF-4D2E-9357-46583571353B}" srcOrd="0" destOrd="0" presId="urn:microsoft.com/office/officeart/2005/8/layout/vList2"/>
    <dgm:cxn modelId="{235FA966-C47A-4BCB-AAED-54A261FD7D2F}" srcId="{9A6AA7B5-1491-47C8-85E4-E5E8FDD6D065}" destId="{02C141FE-9ABF-48FD-9848-42A0EFA33222}" srcOrd="0" destOrd="0" parTransId="{293B506A-CB52-4629-804F-4EA81B2C3153}" sibTransId="{22F57173-271F-4897-B456-2A1AE73C488C}"/>
    <dgm:cxn modelId="{EFF34B82-60AD-4AB7-9ADE-08B4C2F23B48}" type="presOf" srcId="{9A6AA7B5-1491-47C8-85E4-E5E8FDD6D065}" destId="{685F4F69-7D82-4DED-A9A8-7071B724DF07}" srcOrd="0" destOrd="0" presId="urn:microsoft.com/office/officeart/2005/8/layout/vList2"/>
    <dgm:cxn modelId="{0FAF76ED-A85B-47AF-BBC3-6A57EC537321}" type="presParOf" srcId="{685F4F69-7D82-4DED-A9A8-7071B724DF07}" destId="{AEDD9097-4AFF-4D2E-9357-46583571353B}"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1B644E16-AACD-4612-92E0-D46EF4ECB879}"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E7AAAF9E-D416-49AE-8611-65377A7DE939}">
      <dgm:prSet/>
      <dgm:spPr/>
      <dgm:t>
        <a:bodyPr/>
        <a:lstStyle/>
        <a:p>
          <a:r>
            <a:rPr lang="en-US" b="1" dirty="0">
              <a:latin typeface="+mj-lt"/>
              <a:ea typeface="Times New Roman" panose="02020603050405020304" pitchFamily="18" charset="0"/>
              <a:cs typeface="Times New Roman" panose="02020603050405020304" pitchFamily="18" charset="0"/>
            </a:rPr>
            <a:t>PO8 : Ethics</a:t>
          </a:r>
          <a:endParaRPr lang="en-IN" dirty="0"/>
        </a:p>
      </dgm:t>
    </dgm:pt>
    <dgm:pt modelId="{5C719D1D-8A96-404E-AB5C-11562DFC1D30}" type="parTrans" cxnId="{EADE17B7-FE92-4EA7-A469-F698C8E6940A}">
      <dgm:prSet/>
      <dgm:spPr/>
      <dgm:t>
        <a:bodyPr/>
        <a:lstStyle/>
        <a:p>
          <a:endParaRPr lang="en-IN"/>
        </a:p>
      </dgm:t>
    </dgm:pt>
    <dgm:pt modelId="{AF8B5B03-720E-47F1-8D53-0E882540183D}" type="sibTrans" cxnId="{EADE17B7-FE92-4EA7-A469-F698C8E6940A}">
      <dgm:prSet/>
      <dgm:spPr/>
      <dgm:t>
        <a:bodyPr/>
        <a:lstStyle/>
        <a:p>
          <a:endParaRPr lang="en-IN"/>
        </a:p>
      </dgm:t>
    </dgm:pt>
    <dgm:pt modelId="{B22A3E1F-BDC2-4FC3-B056-77BC1F86A5BC}" type="pres">
      <dgm:prSet presAssocID="{1B644E16-AACD-4612-92E0-D46EF4ECB879}" presName="linear" presStyleCnt="0">
        <dgm:presLayoutVars>
          <dgm:animLvl val="lvl"/>
          <dgm:resizeHandles val="exact"/>
        </dgm:presLayoutVars>
      </dgm:prSet>
      <dgm:spPr/>
    </dgm:pt>
    <dgm:pt modelId="{CD5036F8-A246-4E6A-8921-20C367BBB964}" type="pres">
      <dgm:prSet presAssocID="{E7AAAF9E-D416-49AE-8611-65377A7DE939}" presName="parentText" presStyleLbl="node1" presStyleIdx="0" presStyleCnt="1">
        <dgm:presLayoutVars>
          <dgm:chMax val="0"/>
          <dgm:bulletEnabled val="1"/>
        </dgm:presLayoutVars>
      </dgm:prSet>
      <dgm:spPr/>
    </dgm:pt>
  </dgm:ptLst>
  <dgm:cxnLst>
    <dgm:cxn modelId="{2B41B017-406D-40F4-93E9-9D0FCC4851C9}" type="presOf" srcId="{E7AAAF9E-D416-49AE-8611-65377A7DE939}" destId="{CD5036F8-A246-4E6A-8921-20C367BBB964}" srcOrd="0" destOrd="0" presId="urn:microsoft.com/office/officeart/2005/8/layout/vList2"/>
    <dgm:cxn modelId="{0137BE35-7741-4CB7-8903-0262507EB38F}" type="presOf" srcId="{1B644E16-AACD-4612-92E0-D46EF4ECB879}" destId="{B22A3E1F-BDC2-4FC3-B056-77BC1F86A5BC}" srcOrd="0" destOrd="0" presId="urn:microsoft.com/office/officeart/2005/8/layout/vList2"/>
    <dgm:cxn modelId="{EADE17B7-FE92-4EA7-A469-F698C8E6940A}" srcId="{1B644E16-AACD-4612-92E0-D46EF4ECB879}" destId="{E7AAAF9E-D416-49AE-8611-65377A7DE939}" srcOrd="0" destOrd="0" parTransId="{5C719D1D-8A96-404E-AB5C-11562DFC1D30}" sibTransId="{AF8B5B03-720E-47F1-8D53-0E882540183D}"/>
    <dgm:cxn modelId="{7B9DDA1B-23E8-4DA7-A8BE-4814CD610A9A}" type="presParOf" srcId="{B22A3E1F-BDC2-4FC3-B056-77BC1F86A5BC}" destId="{CD5036F8-A246-4E6A-8921-20C367BBB964}"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FF45E94E-C528-4C21-A29D-573922B4ED6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CBD3793-394C-48FC-B28C-1D09533E7BA0}">
      <dgm:prSet/>
      <dgm:spPr/>
      <dgm:t>
        <a:bodyPr/>
        <a:lstStyle/>
        <a:p>
          <a:r>
            <a:rPr lang="en-US" b="1" dirty="0">
              <a:latin typeface="+mj-lt"/>
              <a:ea typeface="Times New Roman" panose="02020603050405020304" pitchFamily="18" charset="0"/>
              <a:cs typeface="Times New Roman" panose="02020603050405020304" pitchFamily="18" charset="0"/>
            </a:rPr>
            <a:t>PO9 : Individual and teamwork</a:t>
          </a:r>
          <a:endParaRPr lang="en-IN" dirty="0"/>
        </a:p>
      </dgm:t>
    </dgm:pt>
    <dgm:pt modelId="{3C3BF590-E539-434F-BC04-7F5815B84D60}" type="parTrans" cxnId="{27D07304-FB48-42DA-9A97-1D607D0CE964}">
      <dgm:prSet/>
      <dgm:spPr/>
      <dgm:t>
        <a:bodyPr/>
        <a:lstStyle/>
        <a:p>
          <a:endParaRPr lang="en-IN"/>
        </a:p>
      </dgm:t>
    </dgm:pt>
    <dgm:pt modelId="{6BA01F92-7F7A-4713-B56A-6F20FAAB3645}" type="sibTrans" cxnId="{27D07304-FB48-42DA-9A97-1D607D0CE964}">
      <dgm:prSet/>
      <dgm:spPr/>
      <dgm:t>
        <a:bodyPr/>
        <a:lstStyle/>
        <a:p>
          <a:endParaRPr lang="en-IN"/>
        </a:p>
      </dgm:t>
    </dgm:pt>
    <dgm:pt modelId="{45C93CBB-046D-43CD-9356-3FC8771C32AF}" type="pres">
      <dgm:prSet presAssocID="{FF45E94E-C528-4C21-A29D-573922B4ED68}" presName="linear" presStyleCnt="0">
        <dgm:presLayoutVars>
          <dgm:animLvl val="lvl"/>
          <dgm:resizeHandles val="exact"/>
        </dgm:presLayoutVars>
      </dgm:prSet>
      <dgm:spPr/>
    </dgm:pt>
    <dgm:pt modelId="{8C029958-E145-4D8C-B815-F42AE9B5E6DF}" type="pres">
      <dgm:prSet presAssocID="{FCBD3793-394C-48FC-B28C-1D09533E7BA0}" presName="parentText" presStyleLbl="node1" presStyleIdx="0" presStyleCnt="1">
        <dgm:presLayoutVars>
          <dgm:chMax val="0"/>
          <dgm:bulletEnabled val="1"/>
        </dgm:presLayoutVars>
      </dgm:prSet>
      <dgm:spPr/>
    </dgm:pt>
  </dgm:ptLst>
  <dgm:cxnLst>
    <dgm:cxn modelId="{27D07304-FB48-42DA-9A97-1D607D0CE964}" srcId="{FF45E94E-C528-4C21-A29D-573922B4ED68}" destId="{FCBD3793-394C-48FC-B28C-1D09533E7BA0}" srcOrd="0" destOrd="0" parTransId="{3C3BF590-E539-434F-BC04-7F5815B84D60}" sibTransId="{6BA01F92-7F7A-4713-B56A-6F20FAAB3645}"/>
    <dgm:cxn modelId="{05A47010-37A1-4400-9B53-9EE23CC7A1EB}" type="presOf" srcId="{FF45E94E-C528-4C21-A29D-573922B4ED68}" destId="{45C93CBB-046D-43CD-9356-3FC8771C32AF}" srcOrd="0" destOrd="0" presId="urn:microsoft.com/office/officeart/2005/8/layout/vList2"/>
    <dgm:cxn modelId="{22A65282-467B-4D1B-B70C-0E397C12B221}" type="presOf" srcId="{FCBD3793-394C-48FC-B28C-1D09533E7BA0}" destId="{8C029958-E145-4D8C-B815-F42AE9B5E6DF}" srcOrd="0" destOrd="0" presId="urn:microsoft.com/office/officeart/2005/8/layout/vList2"/>
    <dgm:cxn modelId="{43591253-4998-4341-BF06-68B4B1D65B6C}" type="presParOf" srcId="{45C93CBB-046D-43CD-9356-3FC8771C32AF}" destId="{8C029958-E145-4D8C-B815-F42AE9B5E6DF}" srcOrd="0"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CA3BDE70-45F2-45D1-A9F8-5ADC9B616F85}"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2B2203F-2FAE-49B7-A1D5-9CD1B5127346}">
      <dgm:prSet/>
      <dgm:spPr/>
      <dgm:t>
        <a:bodyPr/>
        <a:lstStyle/>
        <a:p>
          <a:r>
            <a:rPr lang="en-IN" b="1" dirty="0">
              <a:latin typeface="+mj-lt"/>
            </a:rPr>
            <a:t>PO10 : </a:t>
          </a:r>
          <a:r>
            <a:rPr lang="en-US" b="1" dirty="0">
              <a:latin typeface="+mj-lt"/>
              <a:ea typeface="Times New Roman" panose="02020603050405020304" pitchFamily="18" charset="0"/>
              <a:cs typeface="Times New Roman" panose="02020603050405020304" pitchFamily="18" charset="0"/>
            </a:rPr>
            <a:t>Communication</a:t>
          </a:r>
          <a:endParaRPr lang="en-IN" dirty="0"/>
        </a:p>
      </dgm:t>
    </dgm:pt>
    <dgm:pt modelId="{0C5F4077-1886-4CF9-AD59-B820AE05ADC7}" type="parTrans" cxnId="{C19B5B16-6706-47B1-9748-FFF77E9A2A15}">
      <dgm:prSet/>
      <dgm:spPr/>
      <dgm:t>
        <a:bodyPr/>
        <a:lstStyle/>
        <a:p>
          <a:endParaRPr lang="en-IN"/>
        </a:p>
      </dgm:t>
    </dgm:pt>
    <dgm:pt modelId="{470CA956-F82D-44F7-AFF1-5655BDBD69D3}" type="sibTrans" cxnId="{C19B5B16-6706-47B1-9748-FFF77E9A2A15}">
      <dgm:prSet/>
      <dgm:spPr/>
      <dgm:t>
        <a:bodyPr/>
        <a:lstStyle/>
        <a:p>
          <a:endParaRPr lang="en-IN"/>
        </a:p>
      </dgm:t>
    </dgm:pt>
    <dgm:pt modelId="{BAD57889-E122-4358-BE0C-A1CC3A735F9B}" type="pres">
      <dgm:prSet presAssocID="{CA3BDE70-45F2-45D1-A9F8-5ADC9B616F85}" presName="linear" presStyleCnt="0">
        <dgm:presLayoutVars>
          <dgm:animLvl val="lvl"/>
          <dgm:resizeHandles val="exact"/>
        </dgm:presLayoutVars>
      </dgm:prSet>
      <dgm:spPr/>
    </dgm:pt>
    <dgm:pt modelId="{54692D58-280A-4A5B-8ABB-4AA8C3D0C486}" type="pres">
      <dgm:prSet presAssocID="{F2B2203F-2FAE-49B7-A1D5-9CD1B5127346}" presName="parentText" presStyleLbl="node1" presStyleIdx="0" presStyleCnt="1">
        <dgm:presLayoutVars>
          <dgm:chMax val="0"/>
          <dgm:bulletEnabled val="1"/>
        </dgm:presLayoutVars>
      </dgm:prSet>
      <dgm:spPr/>
    </dgm:pt>
  </dgm:ptLst>
  <dgm:cxnLst>
    <dgm:cxn modelId="{4C5EE510-000B-4044-8645-A770BA52DCEE}" type="presOf" srcId="{CA3BDE70-45F2-45D1-A9F8-5ADC9B616F85}" destId="{BAD57889-E122-4358-BE0C-A1CC3A735F9B}" srcOrd="0" destOrd="0" presId="urn:microsoft.com/office/officeart/2005/8/layout/vList2"/>
    <dgm:cxn modelId="{C19B5B16-6706-47B1-9748-FFF77E9A2A15}" srcId="{CA3BDE70-45F2-45D1-A9F8-5ADC9B616F85}" destId="{F2B2203F-2FAE-49B7-A1D5-9CD1B5127346}" srcOrd="0" destOrd="0" parTransId="{0C5F4077-1886-4CF9-AD59-B820AE05ADC7}" sibTransId="{470CA956-F82D-44F7-AFF1-5655BDBD69D3}"/>
    <dgm:cxn modelId="{51CC87E9-4D44-4937-B700-EB606B0F31AA}" type="presOf" srcId="{F2B2203F-2FAE-49B7-A1D5-9CD1B5127346}" destId="{54692D58-280A-4A5B-8ABB-4AA8C3D0C486}" srcOrd="0" destOrd="0" presId="urn:microsoft.com/office/officeart/2005/8/layout/vList2"/>
    <dgm:cxn modelId="{0F1234CC-99AD-4C66-A03B-0A28C4FEB8FB}" type="presParOf" srcId="{BAD57889-E122-4358-BE0C-A1CC3A735F9B}" destId="{54692D58-280A-4A5B-8ABB-4AA8C3D0C486}" srcOrd="0" destOrd="0" presId="urn:microsoft.com/office/officeart/2005/8/layout/vList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0803BEA6-810A-46C8-899C-70229B268BB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502B59D9-8C99-44C9-B85F-4596BFA6E16F}">
      <dgm:prSet/>
      <dgm:spPr/>
      <dgm:t>
        <a:bodyPr/>
        <a:lstStyle/>
        <a:p>
          <a:r>
            <a:rPr lang="en-US" b="1" dirty="0">
              <a:latin typeface="+mj-lt"/>
              <a:ea typeface="Times New Roman" panose="02020603050405020304" pitchFamily="18" charset="0"/>
              <a:cs typeface="Times New Roman" panose="02020603050405020304" pitchFamily="18" charset="0"/>
            </a:rPr>
            <a:t>PO11 : Project management and finance</a:t>
          </a:r>
          <a:endParaRPr lang="en-IN" dirty="0"/>
        </a:p>
      </dgm:t>
    </dgm:pt>
    <dgm:pt modelId="{9D2B8A0D-F6D2-4C03-871B-3A7AAE296648}" type="parTrans" cxnId="{C0A7060B-E306-436C-82D8-E1BE2F57219E}">
      <dgm:prSet/>
      <dgm:spPr/>
      <dgm:t>
        <a:bodyPr/>
        <a:lstStyle/>
        <a:p>
          <a:endParaRPr lang="en-IN"/>
        </a:p>
      </dgm:t>
    </dgm:pt>
    <dgm:pt modelId="{1F2A8542-A15A-4424-AE39-080E22955215}" type="sibTrans" cxnId="{C0A7060B-E306-436C-82D8-E1BE2F57219E}">
      <dgm:prSet/>
      <dgm:spPr/>
      <dgm:t>
        <a:bodyPr/>
        <a:lstStyle/>
        <a:p>
          <a:endParaRPr lang="en-IN"/>
        </a:p>
      </dgm:t>
    </dgm:pt>
    <dgm:pt modelId="{E298B721-E1B9-4CD4-8B1A-4950CC157D9F}" type="pres">
      <dgm:prSet presAssocID="{0803BEA6-810A-46C8-899C-70229B268BB8}" presName="linear" presStyleCnt="0">
        <dgm:presLayoutVars>
          <dgm:animLvl val="lvl"/>
          <dgm:resizeHandles val="exact"/>
        </dgm:presLayoutVars>
      </dgm:prSet>
      <dgm:spPr/>
    </dgm:pt>
    <dgm:pt modelId="{3EED7F0D-5C80-4479-905C-E79E88227593}" type="pres">
      <dgm:prSet presAssocID="{502B59D9-8C99-44C9-B85F-4596BFA6E16F}" presName="parentText" presStyleLbl="node1" presStyleIdx="0" presStyleCnt="1" custLinFactNeighborY="2600">
        <dgm:presLayoutVars>
          <dgm:chMax val="0"/>
          <dgm:bulletEnabled val="1"/>
        </dgm:presLayoutVars>
      </dgm:prSet>
      <dgm:spPr/>
    </dgm:pt>
  </dgm:ptLst>
  <dgm:cxnLst>
    <dgm:cxn modelId="{C0A7060B-E306-436C-82D8-E1BE2F57219E}" srcId="{0803BEA6-810A-46C8-899C-70229B268BB8}" destId="{502B59D9-8C99-44C9-B85F-4596BFA6E16F}" srcOrd="0" destOrd="0" parTransId="{9D2B8A0D-F6D2-4C03-871B-3A7AAE296648}" sibTransId="{1F2A8542-A15A-4424-AE39-080E22955215}"/>
    <dgm:cxn modelId="{23B1BB43-57C8-43E8-9AD1-1337C4DAF417}" type="presOf" srcId="{502B59D9-8C99-44C9-B85F-4596BFA6E16F}" destId="{3EED7F0D-5C80-4479-905C-E79E88227593}" srcOrd="0" destOrd="0" presId="urn:microsoft.com/office/officeart/2005/8/layout/vList2"/>
    <dgm:cxn modelId="{49668B68-671F-4E13-BC55-3CC0C61BC1D0}" type="presOf" srcId="{0803BEA6-810A-46C8-899C-70229B268BB8}" destId="{E298B721-E1B9-4CD4-8B1A-4950CC157D9F}" srcOrd="0" destOrd="0" presId="urn:microsoft.com/office/officeart/2005/8/layout/vList2"/>
    <dgm:cxn modelId="{F33C2679-711E-46BD-9792-5F0D76896B3F}" type="presParOf" srcId="{E298B721-E1B9-4CD4-8B1A-4950CC157D9F}" destId="{3EED7F0D-5C80-4479-905C-E79E88227593}" srcOrd="0" destOrd="0" presId="urn:microsoft.com/office/officeart/2005/8/layout/vList2"/>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8EA6042-2EA2-4065-81DF-7A18BEC42C1C}"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18CE3E0E-3290-422E-BD32-E1AD8CB2C6E4}">
      <dgm:prSet custT="1"/>
      <dgm:spPr/>
      <dgm:t>
        <a:bodyPr/>
        <a:lstStyle/>
        <a:p>
          <a:r>
            <a:rPr lang="en-US" sz="2700" dirty="0"/>
            <a:t>Introduction to Django Authentication System, Security Problem &amp; Solution with Django Creating Registration Form using Django, Adding Email Field In Forms, Configuring email settings, Sending emails with Django, Adding Grid Layout On Registration Page, Adding Page Restrictions, Login Functionality Test and Logout.</a:t>
          </a:r>
          <a:endParaRPr lang="en-US" sz="2700" b="0" baseline="0" dirty="0"/>
        </a:p>
      </dgm:t>
    </dgm:pt>
    <dgm:pt modelId="{317883E6-23F7-434D-A777-EB6C46138693}" type="parTrans" cxnId="{F61405CD-BF4D-4132-A8F6-94A55AFF2516}">
      <dgm:prSet/>
      <dgm:spPr/>
      <dgm:t>
        <a:bodyPr/>
        <a:lstStyle/>
        <a:p>
          <a:endParaRPr lang="en-IN"/>
        </a:p>
      </dgm:t>
    </dgm:pt>
    <dgm:pt modelId="{5A57522C-1C32-440C-9F64-9EF818720D9C}" type="sibTrans" cxnId="{F61405CD-BF4D-4132-A8F6-94A55AFF2516}">
      <dgm:prSet/>
      <dgm:spPr/>
      <dgm:t>
        <a:bodyPr/>
        <a:lstStyle/>
        <a:p>
          <a:endParaRPr lang="en-IN"/>
        </a:p>
      </dgm:t>
    </dgm:pt>
    <dgm:pt modelId="{5935E145-FD17-4F9E-B302-F21214F4A468}" type="pres">
      <dgm:prSet presAssocID="{18EA6042-2EA2-4065-81DF-7A18BEC42C1C}" presName="linear" presStyleCnt="0">
        <dgm:presLayoutVars>
          <dgm:animLvl val="lvl"/>
          <dgm:resizeHandles val="exact"/>
        </dgm:presLayoutVars>
      </dgm:prSet>
      <dgm:spPr/>
    </dgm:pt>
    <dgm:pt modelId="{5466BB5F-F99C-4092-B11E-435C2EC87E42}" type="pres">
      <dgm:prSet presAssocID="{18CE3E0E-3290-422E-BD32-E1AD8CB2C6E4}" presName="parentText" presStyleLbl="node1" presStyleIdx="0" presStyleCnt="1" custScaleY="848527" custLinFactNeighborY="-25095">
        <dgm:presLayoutVars>
          <dgm:chMax val="0"/>
          <dgm:bulletEnabled val="1"/>
        </dgm:presLayoutVars>
      </dgm:prSet>
      <dgm:spPr/>
    </dgm:pt>
  </dgm:ptLst>
  <dgm:cxnLst>
    <dgm:cxn modelId="{43D8BC78-3978-4C23-B9DA-F6115E3E708A}" type="presOf" srcId="{18EA6042-2EA2-4065-81DF-7A18BEC42C1C}" destId="{5935E145-FD17-4F9E-B302-F21214F4A468}" srcOrd="0" destOrd="0" presId="urn:microsoft.com/office/officeart/2005/8/layout/vList2"/>
    <dgm:cxn modelId="{F61405CD-BF4D-4132-A8F6-94A55AFF2516}" srcId="{18EA6042-2EA2-4065-81DF-7A18BEC42C1C}" destId="{18CE3E0E-3290-422E-BD32-E1AD8CB2C6E4}" srcOrd="0" destOrd="0" parTransId="{317883E6-23F7-434D-A777-EB6C46138693}" sibTransId="{5A57522C-1C32-440C-9F64-9EF818720D9C}"/>
    <dgm:cxn modelId="{DBB2FAD8-B514-47F5-B0A3-6A2E767345A4}" type="presOf" srcId="{18CE3E0E-3290-422E-BD32-E1AD8CB2C6E4}" destId="{5466BB5F-F99C-4092-B11E-435C2EC87E42}" srcOrd="0" destOrd="0" presId="urn:microsoft.com/office/officeart/2005/8/layout/vList2"/>
    <dgm:cxn modelId="{1CF4A458-23AF-4C43-8CFF-CF4F19D853E7}" type="presParOf" srcId="{5935E145-FD17-4F9E-B302-F21214F4A468}" destId="{5466BB5F-F99C-4092-B11E-435C2EC87E42}"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EBCFF2A5-481F-4662-8A7E-7E8F303E314D}"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BA19F7D-578A-464D-ADE6-D3D08AEFD9D5}">
      <dgm:prSet custT="1"/>
      <dgm:spPr/>
      <dgm:t>
        <a:bodyPr/>
        <a:lstStyle/>
        <a:p>
          <a:r>
            <a:rPr lang="en-US" sz="2800" b="1" dirty="0">
              <a:latin typeface="+mj-lt"/>
              <a:ea typeface="Times New Roman" panose="02020603050405020304" pitchFamily="18" charset="0"/>
              <a:cs typeface="Times New Roman" panose="02020603050405020304" pitchFamily="18" charset="0"/>
            </a:rPr>
            <a:t>PO12 : Life-long learning</a:t>
          </a:r>
          <a:endParaRPr lang="en-IN" sz="2800" dirty="0"/>
        </a:p>
      </dgm:t>
    </dgm:pt>
    <dgm:pt modelId="{3AF0BA7F-DD77-44E2-A6BF-C585D5079A71}" type="parTrans" cxnId="{CA989CB1-55E9-41C4-929C-8340165DAC8F}">
      <dgm:prSet/>
      <dgm:spPr/>
      <dgm:t>
        <a:bodyPr/>
        <a:lstStyle/>
        <a:p>
          <a:endParaRPr lang="en-IN"/>
        </a:p>
      </dgm:t>
    </dgm:pt>
    <dgm:pt modelId="{C1BF92C5-17F2-4305-A1F3-8B3F1D8CBFFC}" type="sibTrans" cxnId="{CA989CB1-55E9-41C4-929C-8340165DAC8F}">
      <dgm:prSet/>
      <dgm:spPr/>
      <dgm:t>
        <a:bodyPr/>
        <a:lstStyle/>
        <a:p>
          <a:endParaRPr lang="en-IN"/>
        </a:p>
      </dgm:t>
    </dgm:pt>
    <dgm:pt modelId="{52F828C4-77A4-4B43-9441-70FA5F9DF12E}" type="pres">
      <dgm:prSet presAssocID="{EBCFF2A5-481F-4662-8A7E-7E8F303E314D}" presName="linear" presStyleCnt="0">
        <dgm:presLayoutVars>
          <dgm:animLvl val="lvl"/>
          <dgm:resizeHandles val="exact"/>
        </dgm:presLayoutVars>
      </dgm:prSet>
      <dgm:spPr/>
    </dgm:pt>
    <dgm:pt modelId="{6CC17462-A62E-4245-BFD1-F10DCB528333}" type="pres">
      <dgm:prSet presAssocID="{FBA19F7D-578A-464D-ADE6-D3D08AEFD9D5}" presName="parentText" presStyleLbl="node1" presStyleIdx="0" presStyleCnt="1" custScaleY="212886" custLinFactNeighborX="-19492" custLinFactNeighborY="-87110">
        <dgm:presLayoutVars>
          <dgm:chMax val="0"/>
          <dgm:bulletEnabled val="1"/>
        </dgm:presLayoutVars>
      </dgm:prSet>
      <dgm:spPr/>
    </dgm:pt>
  </dgm:ptLst>
  <dgm:cxnLst>
    <dgm:cxn modelId="{DC6D4D03-1B24-4621-A516-7B7A15180002}" type="presOf" srcId="{EBCFF2A5-481F-4662-8A7E-7E8F303E314D}" destId="{52F828C4-77A4-4B43-9441-70FA5F9DF12E}" srcOrd="0" destOrd="0" presId="urn:microsoft.com/office/officeart/2005/8/layout/vList2"/>
    <dgm:cxn modelId="{FA46BF76-4540-42EF-9418-14DBEB706874}" type="presOf" srcId="{FBA19F7D-578A-464D-ADE6-D3D08AEFD9D5}" destId="{6CC17462-A62E-4245-BFD1-F10DCB528333}" srcOrd="0" destOrd="0" presId="urn:microsoft.com/office/officeart/2005/8/layout/vList2"/>
    <dgm:cxn modelId="{CA989CB1-55E9-41C4-929C-8340165DAC8F}" srcId="{EBCFF2A5-481F-4662-8A7E-7E8F303E314D}" destId="{FBA19F7D-578A-464D-ADE6-D3D08AEFD9D5}" srcOrd="0" destOrd="0" parTransId="{3AF0BA7F-DD77-44E2-A6BF-C585D5079A71}" sibTransId="{C1BF92C5-17F2-4305-A1F3-8B3F1D8CBFFC}"/>
    <dgm:cxn modelId="{B49D20BE-3B7E-4BFB-973B-A91ACEEA0F6B}" type="presParOf" srcId="{52F828C4-77A4-4B43-9441-70FA5F9DF12E}" destId="{6CC17462-A62E-4245-BFD1-F10DCB528333}" srcOrd="0" destOrd="0" presId="urn:microsoft.com/office/officeart/2005/8/layout/vList2"/>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8EA6042-2EA2-4065-81DF-7A18BEC42C1C}"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D8C5DAEA-C992-4E2A-9A51-E215DE48D2A6}">
      <dgm:prSet custT="1"/>
      <dgm:spPr/>
      <dgm:t>
        <a:bodyPr/>
        <a:lstStyle/>
        <a:p>
          <a:r>
            <a:rPr lang="en-US" sz="2700" dirty="0"/>
            <a:t>Database Migrations, Fetch Data From Database, Displaying Data On Templates, Adding Condition On Data, Sending data from </a:t>
          </a:r>
          <a:r>
            <a:rPr lang="en-US" sz="2700" dirty="0" err="1"/>
            <a:t>url</a:t>
          </a:r>
          <a:r>
            <a:rPr lang="en-US" sz="2700" dirty="0"/>
            <a:t> to view, Sending data from view to template, Saving objects into database, Sorting objects, Filtering objects, Deleting objects, Difference between session and cookie, Creating sessions and cookies in Django.</a:t>
          </a:r>
          <a:endParaRPr lang="en-IN" sz="2700" b="0" dirty="0"/>
        </a:p>
      </dgm:t>
    </dgm:pt>
    <dgm:pt modelId="{0A91DE68-EA12-436C-90AD-A77B8BC894D9}" type="parTrans" cxnId="{A8956CE6-FC52-435B-B274-B2464F6589BB}">
      <dgm:prSet/>
      <dgm:spPr/>
      <dgm:t>
        <a:bodyPr/>
        <a:lstStyle/>
        <a:p>
          <a:endParaRPr lang="en-US"/>
        </a:p>
      </dgm:t>
    </dgm:pt>
    <dgm:pt modelId="{A7454706-B742-4409-A511-DC9BD534002F}" type="sibTrans" cxnId="{A8956CE6-FC52-435B-B274-B2464F6589BB}">
      <dgm:prSet/>
      <dgm:spPr/>
      <dgm:t>
        <a:bodyPr/>
        <a:lstStyle/>
        <a:p>
          <a:endParaRPr lang="en-US"/>
        </a:p>
      </dgm:t>
    </dgm:pt>
    <dgm:pt modelId="{5935E145-FD17-4F9E-B302-F21214F4A468}" type="pres">
      <dgm:prSet presAssocID="{18EA6042-2EA2-4065-81DF-7A18BEC42C1C}" presName="linear" presStyleCnt="0">
        <dgm:presLayoutVars>
          <dgm:animLvl val="lvl"/>
          <dgm:resizeHandles val="exact"/>
        </dgm:presLayoutVars>
      </dgm:prSet>
      <dgm:spPr/>
    </dgm:pt>
    <dgm:pt modelId="{C8F18B38-BDBB-470A-815C-35A2A46B78E0}" type="pres">
      <dgm:prSet presAssocID="{D8C5DAEA-C992-4E2A-9A51-E215DE48D2A6}" presName="parentText" presStyleLbl="node1" presStyleIdx="0" presStyleCnt="1" custLinFactNeighborX="-148" custLinFactNeighborY="-7917">
        <dgm:presLayoutVars>
          <dgm:chMax val="0"/>
          <dgm:bulletEnabled val="1"/>
        </dgm:presLayoutVars>
      </dgm:prSet>
      <dgm:spPr/>
    </dgm:pt>
  </dgm:ptLst>
  <dgm:cxnLst>
    <dgm:cxn modelId="{1A102205-18B3-446C-A3D0-E5B8DBD2AEBB}" type="presOf" srcId="{D8C5DAEA-C992-4E2A-9A51-E215DE48D2A6}" destId="{C8F18B38-BDBB-470A-815C-35A2A46B78E0}" srcOrd="0" destOrd="0" presId="urn:microsoft.com/office/officeart/2005/8/layout/vList2"/>
    <dgm:cxn modelId="{43D8BC78-3978-4C23-B9DA-F6115E3E708A}" type="presOf" srcId="{18EA6042-2EA2-4065-81DF-7A18BEC42C1C}" destId="{5935E145-FD17-4F9E-B302-F21214F4A468}" srcOrd="0" destOrd="0" presId="urn:microsoft.com/office/officeart/2005/8/layout/vList2"/>
    <dgm:cxn modelId="{A8956CE6-FC52-435B-B274-B2464F6589BB}" srcId="{18EA6042-2EA2-4065-81DF-7A18BEC42C1C}" destId="{D8C5DAEA-C992-4E2A-9A51-E215DE48D2A6}" srcOrd="0" destOrd="0" parTransId="{0A91DE68-EA12-436C-90AD-A77B8BC894D9}" sibTransId="{A7454706-B742-4409-A511-DC9BD534002F}"/>
    <dgm:cxn modelId="{C10C5AFD-0029-4F37-A899-5D5BE25480F0}" type="presParOf" srcId="{5935E145-FD17-4F9E-B302-F21214F4A468}" destId="{C8F18B38-BDBB-470A-815C-35A2A46B78E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8EA6042-2EA2-4065-81DF-7A18BEC42C1C}"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18CE3E0E-3290-422E-BD32-E1AD8CB2C6E4}">
      <dgm:prSet custT="1"/>
      <dgm:spPr/>
      <dgm:t>
        <a:bodyPr/>
        <a:lstStyle/>
        <a:p>
          <a:r>
            <a:rPr lang="en-US" sz="2700" dirty="0"/>
            <a:t>Creating a functional website in Django, Four Important Pillars to Deploy, Registering on </a:t>
          </a:r>
          <a:r>
            <a:rPr lang="en-US" sz="2700" dirty="0" err="1"/>
            <a:t>Heroku</a:t>
          </a:r>
          <a:r>
            <a:rPr lang="en-US" sz="2700" dirty="0"/>
            <a:t> and GitHub, Push project from Local System to GitHub, Working with Django </a:t>
          </a:r>
          <a:r>
            <a:rPr lang="en-US" sz="2700" dirty="0" err="1"/>
            <a:t>Heroku</a:t>
          </a:r>
          <a:endParaRPr lang="en-US" sz="2700" dirty="0"/>
        </a:p>
        <a:p>
          <a:r>
            <a:rPr lang="en-US" sz="2700" dirty="0"/>
            <a:t>Working with Static Root, Handling WSGI with </a:t>
          </a:r>
          <a:r>
            <a:rPr lang="en-US" sz="2700" dirty="0" err="1"/>
            <a:t>gunicorn</a:t>
          </a:r>
          <a:r>
            <a:rPr lang="en-US" sz="2700" dirty="0"/>
            <a:t>, Setting up Database &amp; adding users</a:t>
          </a:r>
        </a:p>
      </dgm:t>
    </dgm:pt>
    <dgm:pt modelId="{5A57522C-1C32-440C-9F64-9EF818720D9C}" type="sibTrans" cxnId="{F61405CD-BF4D-4132-A8F6-94A55AFF2516}">
      <dgm:prSet/>
      <dgm:spPr/>
      <dgm:t>
        <a:bodyPr/>
        <a:lstStyle/>
        <a:p>
          <a:endParaRPr lang="en-IN"/>
        </a:p>
      </dgm:t>
    </dgm:pt>
    <dgm:pt modelId="{317883E6-23F7-434D-A777-EB6C46138693}" type="parTrans" cxnId="{F61405CD-BF4D-4132-A8F6-94A55AFF2516}">
      <dgm:prSet/>
      <dgm:spPr/>
      <dgm:t>
        <a:bodyPr/>
        <a:lstStyle/>
        <a:p>
          <a:endParaRPr lang="en-IN"/>
        </a:p>
      </dgm:t>
    </dgm:pt>
    <dgm:pt modelId="{5935E145-FD17-4F9E-B302-F21214F4A468}" type="pres">
      <dgm:prSet presAssocID="{18EA6042-2EA2-4065-81DF-7A18BEC42C1C}" presName="linear" presStyleCnt="0">
        <dgm:presLayoutVars>
          <dgm:animLvl val="lvl"/>
          <dgm:resizeHandles val="exact"/>
        </dgm:presLayoutVars>
      </dgm:prSet>
      <dgm:spPr/>
    </dgm:pt>
    <dgm:pt modelId="{5466BB5F-F99C-4092-B11E-435C2EC87E42}" type="pres">
      <dgm:prSet presAssocID="{18CE3E0E-3290-422E-BD32-E1AD8CB2C6E4}" presName="parentText" presStyleLbl="node1" presStyleIdx="0" presStyleCnt="1" custLinFactNeighborY="21758">
        <dgm:presLayoutVars>
          <dgm:chMax val="0"/>
          <dgm:bulletEnabled val="1"/>
        </dgm:presLayoutVars>
      </dgm:prSet>
      <dgm:spPr/>
    </dgm:pt>
  </dgm:ptLst>
  <dgm:cxnLst>
    <dgm:cxn modelId="{43D8BC78-3978-4C23-B9DA-F6115E3E708A}" type="presOf" srcId="{18EA6042-2EA2-4065-81DF-7A18BEC42C1C}" destId="{5935E145-FD17-4F9E-B302-F21214F4A468}" srcOrd="0" destOrd="0" presId="urn:microsoft.com/office/officeart/2005/8/layout/vList2"/>
    <dgm:cxn modelId="{F61405CD-BF4D-4132-A8F6-94A55AFF2516}" srcId="{18EA6042-2EA2-4065-81DF-7A18BEC42C1C}" destId="{18CE3E0E-3290-422E-BD32-E1AD8CB2C6E4}" srcOrd="0" destOrd="0" parTransId="{317883E6-23F7-434D-A777-EB6C46138693}" sibTransId="{5A57522C-1C32-440C-9F64-9EF818720D9C}"/>
    <dgm:cxn modelId="{DBB2FAD8-B514-47F5-B0A3-6A2E767345A4}" type="presOf" srcId="{18CE3E0E-3290-422E-BD32-E1AD8CB2C6E4}" destId="{5466BB5F-F99C-4092-B11E-435C2EC87E42}" srcOrd="0" destOrd="0" presId="urn:microsoft.com/office/officeart/2005/8/layout/vList2"/>
    <dgm:cxn modelId="{1CF4A458-23AF-4C43-8CFF-CF4F19D853E7}" type="presParOf" srcId="{5935E145-FD17-4F9E-B302-F21214F4A468}" destId="{5466BB5F-F99C-4092-B11E-435C2EC87E42}"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91EB5D2-4E2C-4D1D-A447-CE86542BC42D}" type="doc">
      <dgm:prSet loTypeId="urn:microsoft.com/office/officeart/2005/8/layout/vList2" loCatId="list" qsTypeId="urn:microsoft.com/office/officeart/2005/8/quickstyle/3d4" qsCatId="3D" csTypeId="urn:microsoft.com/office/officeart/2005/8/colors/accent1_2" csCatId="accent1"/>
      <dgm:spPr/>
      <dgm:t>
        <a:bodyPr/>
        <a:lstStyle/>
        <a:p>
          <a:endParaRPr lang="en-IN"/>
        </a:p>
      </dgm:t>
    </dgm:pt>
    <dgm:pt modelId="{12DD1199-91E2-4078-A2C6-82ED080F9D95}">
      <dgm:prSet custT="1"/>
      <dgm:spPr/>
      <dgm:t>
        <a:bodyPr/>
        <a:lstStyle/>
        <a:p>
          <a:r>
            <a:rPr lang="en-US" sz="2800" dirty="0"/>
            <a:t>In this semester, the students will </a:t>
          </a:r>
          <a:endParaRPr lang="en-IN" sz="2800" dirty="0"/>
        </a:p>
      </dgm:t>
    </dgm:pt>
    <dgm:pt modelId="{1BCF16EB-8286-4D76-B156-7C9E1F338E83}" type="parTrans" cxnId="{B67221F2-07A7-4EC7-A28E-C8FA6BF50669}">
      <dgm:prSet/>
      <dgm:spPr/>
      <dgm:t>
        <a:bodyPr/>
        <a:lstStyle/>
        <a:p>
          <a:endParaRPr lang="en-IN" sz="2800"/>
        </a:p>
      </dgm:t>
    </dgm:pt>
    <dgm:pt modelId="{C609EA3A-F19F-4AAA-A417-1E1777A4EB5D}" type="sibTrans" cxnId="{B67221F2-07A7-4EC7-A28E-C8FA6BF50669}">
      <dgm:prSet/>
      <dgm:spPr/>
      <dgm:t>
        <a:bodyPr/>
        <a:lstStyle/>
        <a:p>
          <a:endParaRPr lang="en-IN" sz="2800"/>
        </a:p>
      </dgm:t>
    </dgm:pt>
    <dgm:pt modelId="{ECAF2DE4-29DE-45BE-A434-ACC5587D3C8F}" type="pres">
      <dgm:prSet presAssocID="{891EB5D2-4E2C-4D1D-A447-CE86542BC42D}" presName="linear" presStyleCnt="0">
        <dgm:presLayoutVars>
          <dgm:animLvl val="lvl"/>
          <dgm:resizeHandles val="exact"/>
        </dgm:presLayoutVars>
      </dgm:prSet>
      <dgm:spPr/>
    </dgm:pt>
    <dgm:pt modelId="{5018F1C8-632D-4593-8386-DC1BDD77A6F3}" type="pres">
      <dgm:prSet presAssocID="{12DD1199-91E2-4078-A2C6-82ED080F9D95}" presName="parentText" presStyleLbl="node1" presStyleIdx="0" presStyleCnt="1">
        <dgm:presLayoutVars>
          <dgm:chMax val="0"/>
          <dgm:bulletEnabled val="1"/>
        </dgm:presLayoutVars>
      </dgm:prSet>
      <dgm:spPr/>
    </dgm:pt>
  </dgm:ptLst>
  <dgm:cxnLst>
    <dgm:cxn modelId="{BB5D7B51-F01D-479D-912E-B1891F50CC59}" type="presOf" srcId="{891EB5D2-4E2C-4D1D-A447-CE86542BC42D}" destId="{ECAF2DE4-29DE-45BE-A434-ACC5587D3C8F}" srcOrd="0" destOrd="0" presId="urn:microsoft.com/office/officeart/2005/8/layout/vList2"/>
    <dgm:cxn modelId="{5E219689-FC35-489C-ACB4-2920C4B682D5}" type="presOf" srcId="{12DD1199-91E2-4078-A2C6-82ED080F9D95}" destId="{5018F1C8-632D-4593-8386-DC1BDD77A6F3}" srcOrd="0" destOrd="0" presId="urn:microsoft.com/office/officeart/2005/8/layout/vList2"/>
    <dgm:cxn modelId="{B67221F2-07A7-4EC7-A28E-C8FA6BF50669}" srcId="{891EB5D2-4E2C-4D1D-A447-CE86542BC42D}" destId="{12DD1199-91E2-4078-A2C6-82ED080F9D95}" srcOrd="0" destOrd="0" parTransId="{1BCF16EB-8286-4D76-B156-7C9E1F338E83}" sibTransId="{C609EA3A-F19F-4AAA-A417-1E1777A4EB5D}"/>
    <dgm:cxn modelId="{BFD82042-8229-4109-A8E4-298D18B9B416}" type="presParOf" srcId="{ECAF2DE4-29DE-45BE-A434-ACC5587D3C8F}" destId="{5018F1C8-632D-4593-8386-DC1BDD77A6F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2087D5B-D783-472D-88B5-FF8830383D40}"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7BEAC6C9-E9EE-4C88-9286-99D02ED2B8F0}">
      <dgm:prSet custT="1"/>
      <dgm:spPr/>
      <dgm:t>
        <a:bodyPr/>
        <a:lstStyle/>
        <a:p>
          <a:r>
            <a:rPr lang="en-US" sz="2400" dirty="0"/>
            <a:t>Study how to </a:t>
          </a:r>
          <a:r>
            <a:rPr lang="en-US" sz="2400" b="0" i="0" dirty="0"/>
            <a:t>shows relationships and interactions between frontend &amp;backend</a:t>
          </a:r>
          <a:endParaRPr lang="en-IN" sz="2800" dirty="0"/>
        </a:p>
      </dgm:t>
    </dgm:pt>
    <dgm:pt modelId="{36912537-CFD6-44DE-AC31-6C215446DC60}" type="parTrans" cxnId="{AFC9E875-0A1B-4B46-B0D7-A4EBDAB1B21C}">
      <dgm:prSet/>
      <dgm:spPr/>
      <dgm:t>
        <a:bodyPr/>
        <a:lstStyle/>
        <a:p>
          <a:endParaRPr lang="en-IN" sz="2800"/>
        </a:p>
      </dgm:t>
    </dgm:pt>
    <dgm:pt modelId="{04E7EFA9-E153-4008-9F81-FFAA41B6F97F}" type="sibTrans" cxnId="{AFC9E875-0A1B-4B46-B0D7-A4EBDAB1B21C}">
      <dgm:prSet/>
      <dgm:spPr/>
      <dgm:t>
        <a:bodyPr/>
        <a:lstStyle/>
        <a:p>
          <a:endParaRPr lang="en-IN" sz="2800"/>
        </a:p>
      </dgm:t>
    </dgm:pt>
    <dgm:pt modelId="{BAC330DF-63D6-4D05-B05B-326D87078E16}" type="pres">
      <dgm:prSet presAssocID="{62087D5B-D783-472D-88B5-FF8830383D40}" presName="linear" presStyleCnt="0">
        <dgm:presLayoutVars>
          <dgm:animLvl val="lvl"/>
          <dgm:resizeHandles val="exact"/>
        </dgm:presLayoutVars>
      </dgm:prSet>
      <dgm:spPr/>
    </dgm:pt>
    <dgm:pt modelId="{80E7BA34-FA84-45EB-89F5-AA12E2797A41}" type="pres">
      <dgm:prSet presAssocID="{7BEAC6C9-E9EE-4C88-9286-99D02ED2B8F0}" presName="parentText" presStyleLbl="node1" presStyleIdx="0" presStyleCnt="1" custScaleY="103878">
        <dgm:presLayoutVars>
          <dgm:chMax val="0"/>
          <dgm:bulletEnabled val="1"/>
        </dgm:presLayoutVars>
      </dgm:prSet>
      <dgm:spPr/>
    </dgm:pt>
  </dgm:ptLst>
  <dgm:cxnLst>
    <dgm:cxn modelId="{A4759718-D329-48FB-9AC0-AB5B23FB3BCA}" type="presOf" srcId="{62087D5B-D783-472D-88B5-FF8830383D40}" destId="{BAC330DF-63D6-4D05-B05B-326D87078E16}" srcOrd="0" destOrd="0" presId="urn:microsoft.com/office/officeart/2005/8/layout/vList2"/>
    <dgm:cxn modelId="{AFC9E875-0A1B-4B46-B0D7-A4EBDAB1B21C}" srcId="{62087D5B-D783-472D-88B5-FF8830383D40}" destId="{7BEAC6C9-E9EE-4C88-9286-99D02ED2B8F0}" srcOrd="0" destOrd="0" parTransId="{36912537-CFD6-44DE-AC31-6C215446DC60}" sibTransId="{04E7EFA9-E153-4008-9F81-FFAA41B6F97F}"/>
    <dgm:cxn modelId="{5E4E6286-FB9E-4E88-966B-BA00AAAC53F0}" type="presOf" srcId="{7BEAC6C9-E9EE-4C88-9286-99D02ED2B8F0}" destId="{80E7BA34-FA84-45EB-89F5-AA12E2797A41}" srcOrd="0" destOrd="0" presId="urn:microsoft.com/office/officeart/2005/8/layout/vList2"/>
    <dgm:cxn modelId="{5B626400-7C3F-4782-84D2-3C27A1C69694}" type="presParOf" srcId="{BAC330DF-63D6-4D05-B05B-326D87078E16}" destId="{80E7BA34-FA84-45EB-89F5-AA12E2797A41}"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04877D1-03B1-4454-BEC3-DD4BDE35EAFA}"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0478CAB5-7AE2-456C-89C3-072C47566E3A}">
      <dgm:prSet custT="1"/>
      <dgm:spPr/>
      <dgm:t>
        <a:bodyPr/>
        <a:lstStyle/>
        <a:p>
          <a:r>
            <a:rPr lang="en-US" sz="2400" dirty="0"/>
            <a:t>Study to </a:t>
          </a:r>
          <a:r>
            <a:rPr lang="en-US" sz="2400" b="0" i="0" dirty="0"/>
            <a:t>speed up the development process by providing well-tested, proven development/design paradigms. </a:t>
          </a:r>
          <a:endParaRPr lang="en-IN" sz="2400" dirty="0"/>
        </a:p>
      </dgm:t>
    </dgm:pt>
    <dgm:pt modelId="{1E3B58B6-4386-4901-96BE-D5C27759E34E}" type="parTrans" cxnId="{0C91DF1C-CA80-463E-BE1F-628A0FD22D27}">
      <dgm:prSet/>
      <dgm:spPr/>
      <dgm:t>
        <a:bodyPr/>
        <a:lstStyle/>
        <a:p>
          <a:endParaRPr lang="en-IN"/>
        </a:p>
      </dgm:t>
    </dgm:pt>
    <dgm:pt modelId="{D159A1AF-39FA-45F3-9BA9-70283FB52E2F}" type="sibTrans" cxnId="{0C91DF1C-CA80-463E-BE1F-628A0FD22D27}">
      <dgm:prSet/>
      <dgm:spPr/>
      <dgm:t>
        <a:bodyPr/>
        <a:lstStyle/>
        <a:p>
          <a:endParaRPr lang="en-IN"/>
        </a:p>
      </dgm:t>
    </dgm:pt>
    <dgm:pt modelId="{A8CAAB2E-DFF4-4B46-AFF4-DC7FC380F713}" type="pres">
      <dgm:prSet presAssocID="{C04877D1-03B1-4454-BEC3-DD4BDE35EAFA}" presName="linear" presStyleCnt="0">
        <dgm:presLayoutVars>
          <dgm:animLvl val="lvl"/>
          <dgm:resizeHandles val="exact"/>
        </dgm:presLayoutVars>
      </dgm:prSet>
      <dgm:spPr/>
    </dgm:pt>
    <dgm:pt modelId="{1A3ADADF-1651-46C2-846B-A7F79BFA24CF}" type="pres">
      <dgm:prSet presAssocID="{0478CAB5-7AE2-456C-89C3-072C47566E3A}" presName="parentText" presStyleLbl="node1" presStyleIdx="0" presStyleCnt="1" custLinFactNeighborY="3199">
        <dgm:presLayoutVars>
          <dgm:chMax val="0"/>
          <dgm:bulletEnabled val="1"/>
        </dgm:presLayoutVars>
      </dgm:prSet>
      <dgm:spPr/>
    </dgm:pt>
  </dgm:ptLst>
  <dgm:cxnLst>
    <dgm:cxn modelId="{0C91DF1C-CA80-463E-BE1F-628A0FD22D27}" srcId="{C04877D1-03B1-4454-BEC3-DD4BDE35EAFA}" destId="{0478CAB5-7AE2-456C-89C3-072C47566E3A}" srcOrd="0" destOrd="0" parTransId="{1E3B58B6-4386-4901-96BE-D5C27759E34E}" sibTransId="{D159A1AF-39FA-45F3-9BA9-70283FB52E2F}"/>
    <dgm:cxn modelId="{45CE6C6F-EC96-488F-BAB2-5A0128F022AB}" type="presOf" srcId="{0478CAB5-7AE2-456C-89C3-072C47566E3A}" destId="{1A3ADADF-1651-46C2-846B-A7F79BFA24CF}" srcOrd="0" destOrd="0" presId="urn:microsoft.com/office/officeart/2005/8/layout/vList2"/>
    <dgm:cxn modelId="{AF4CFE83-9E2D-4B66-97C8-AF93CEB80A1B}" type="presOf" srcId="{C04877D1-03B1-4454-BEC3-DD4BDE35EAFA}" destId="{A8CAAB2E-DFF4-4B46-AFF4-DC7FC380F713}" srcOrd="0" destOrd="0" presId="urn:microsoft.com/office/officeart/2005/8/layout/vList2"/>
    <dgm:cxn modelId="{AB585AB2-D712-4C1F-B186-7B3C1234D6CB}" type="presParOf" srcId="{A8CAAB2E-DFF4-4B46-AFF4-DC7FC380F713}" destId="{1A3ADADF-1651-46C2-846B-A7F79BFA24CF}"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35442EA-3D11-4D44-8E73-F6D5E0819A3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A101FA42-0C28-44AC-8614-BCD10EA95182}">
      <dgm:prSet custT="1"/>
      <dgm:spPr/>
      <dgm:t>
        <a:bodyPr/>
        <a:lstStyle/>
        <a:p>
          <a:r>
            <a:rPr lang="en-US" sz="2400" b="0" i="0" dirty="0"/>
            <a:t>Select a specific framework for the development of a given website or webapp.</a:t>
          </a:r>
          <a:endParaRPr lang="en-IN" sz="2400" dirty="0"/>
        </a:p>
      </dgm:t>
    </dgm:pt>
    <dgm:pt modelId="{14676A68-57E3-475B-BC3C-39D366346645}" type="parTrans" cxnId="{6B6826E0-451C-41AA-A7B5-E9D2019FE3A9}">
      <dgm:prSet/>
      <dgm:spPr/>
      <dgm:t>
        <a:bodyPr/>
        <a:lstStyle/>
        <a:p>
          <a:endParaRPr lang="en-IN"/>
        </a:p>
      </dgm:t>
    </dgm:pt>
    <dgm:pt modelId="{B36A5CC8-CB01-4968-98FA-7A48EC0D37AE}" type="sibTrans" cxnId="{6B6826E0-451C-41AA-A7B5-E9D2019FE3A9}">
      <dgm:prSet/>
      <dgm:spPr/>
      <dgm:t>
        <a:bodyPr/>
        <a:lstStyle/>
        <a:p>
          <a:endParaRPr lang="en-IN"/>
        </a:p>
      </dgm:t>
    </dgm:pt>
    <dgm:pt modelId="{1582B9EB-B4CE-4A6A-916D-2795B4AC0216}" type="pres">
      <dgm:prSet presAssocID="{935442EA-3D11-4D44-8E73-F6D5E0819A38}" presName="linear" presStyleCnt="0">
        <dgm:presLayoutVars>
          <dgm:animLvl val="lvl"/>
          <dgm:resizeHandles val="exact"/>
        </dgm:presLayoutVars>
      </dgm:prSet>
      <dgm:spPr/>
    </dgm:pt>
    <dgm:pt modelId="{94DF58AF-4B5A-40D5-876B-C773221F443C}" type="pres">
      <dgm:prSet presAssocID="{A101FA42-0C28-44AC-8614-BCD10EA95182}" presName="parentText" presStyleLbl="node1" presStyleIdx="0" presStyleCnt="1" custScaleY="60044" custLinFactNeighborY="9499">
        <dgm:presLayoutVars>
          <dgm:chMax val="0"/>
          <dgm:bulletEnabled val="1"/>
        </dgm:presLayoutVars>
      </dgm:prSet>
      <dgm:spPr/>
    </dgm:pt>
  </dgm:ptLst>
  <dgm:cxnLst>
    <dgm:cxn modelId="{3583BF19-DB75-44AD-A9E8-ABF5BE2F95EB}" type="presOf" srcId="{935442EA-3D11-4D44-8E73-F6D5E0819A38}" destId="{1582B9EB-B4CE-4A6A-916D-2795B4AC0216}" srcOrd="0" destOrd="0" presId="urn:microsoft.com/office/officeart/2005/8/layout/vList2"/>
    <dgm:cxn modelId="{F4F5262D-7F4C-492A-9885-91530C6CE254}" type="presOf" srcId="{A101FA42-0C28-44AC-8614-BCD10EA95182}" destId="{94DF58AF-4B5A-40D5-876B-C773221F443C}" srcOrd="0" destOrd="0" presId="urn:microsoft.com/office/officeart/2005/8/layout/vList2"/>
    <dgm:cxn modelId="{6B6826E0-451C-41AA-A7B5-E9D2019FE3A9}" srcId="{935442EA-3D11-4D44-8E73-F6D5E0819A38}" destId="{A101FA42-0C28-44AC-8614-BCD10EA95182}" srcOrd="0" destOrd="0" parTransId="{14676A68-57E3-475B-BC3C-39D366346645}" sibTransId="{B36A5CC8-CB01-4968-98FA-7A48EC0D37AE}"/>
    <dgm:cxn modelId="{12752157-EC82-4C99-86D1-E72A548D6E4E}" type="presParOf" srcId="{1582B9EB-B4CE-4A6A-916D-2795B4AC0216}" destId="{94DF58AF-4B5A-40D5-876B-C773221F443C}" srcOrd="0"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6BB5F-F99C-4092-B11E-435C2EC87E42}">
      <dsp:nvSpPr>
        <dsp:cNvPr id="0" name=""/>
        <dsp:cNvSpPr/>
      </dsp:nvSpPr>
      <dsp:spPr>
        <a:xfrm>
          <a:off x="0" y="50625"/>
          <a:ext cx="10020299" cy="25857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Collections-Container datatypes, Tkinter-GUI applications, Requests-HTTP requests, BeautifulSoup4-web scraping, Scrapy, Zappa, Dash, CherryPy, TurboGears, Flask, Web2Py,</a:t>
          </a:r>
        </a:p>
        <a:p>
          <a:pPr marL="0" lvl="0" indent="0" algn="l" defTabSz="1200150">
            <a:lnSpc>
              <a:spcPct val="90000"/>
            </a:lnSpc>
            <a:spcBef>
              <a:spcPct val="0"/>
            </a:spcBef>
            <a:spcAft>
              <a:spcPct val="35000"/>
            </a:spcAft>
            <a:buNone/>
          </a:pPr>
          <a:r>
            <a:rPr lang="en-US" sz="2700" kern="1200" dirty="0"/>
            <a:t>Bottle, Falcon, CubicWeb, Quixote, Pyramid.</a:t>
          </a:r>
        </a:p>
        <a:p>
          <a:pPr marL="0" lvl="0" indent="0" algn="l" defTabSz="1200150">
            <a:lnSpc>
              <a:spcPct val="90000"/>
            </a:lnSpc>
            <a:spcBef>
              <a:spcPct val="0"/>
            </a:spcBef>
            <a:spcAft>
              <a:spcPct val="35000"/>
            </a:spcAft>
            <a:buNone/>
          </a:pPr>
          <a:endParaRPr lang="en-IN" sz="2000" kern="1200" dirty="0"/>
        </a:p>
      </dsp:txBody>
      <dsp:txXfrm>
        <a:off x="126223" y="176848"/>
        <a:ext cx="9767853" cy="233325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6B7FBA-CAF3-4274-AEB4-00729BD1494C}">
      <dsp:nvSpPr>
        <dsp:cNvPr id="0" name=""/>
        <dsp:cNvSpPr/>
      </dsp:nvSpPr>
      <dsp:spPr>
        <a:xfrm>
          <a:off x="0" y="232025"/>
          <a:ext cx="10165080" cy="72092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Analyzing and creating a functional website in Django and deploy Django Web Application on Cloud.</a:t>
          </a:r>
          <a:endParaRPr lang="en-IN" sz="2400" kern="1200" dirty="0"/>
        </a:p>
      </dsp:txBody>
      <dsp:txXfrm>
        <a:off x="35193" y="267218"/>
        <a:ext cx="10094694" cy="65054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8B381-A99B-40FA-B837-D80DC4A60493}">
      <dsp:nvSpPr>
        <dsp:cNvPr id="0" name=""/>
        <dsp:cNvSpPr/>
      </dsp:nvSpPr>
      <dsp:spPr>
        <a:xfrm>
          <a:off x="0" y="43766"/>
          <a:ext cx="9601200" cy="598264"/>
        </a:xfrm>
        <a:prstGeom prst="roundRect">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1" kern="1200" dirty="0"/>
            <a:t>At the end of course, the student  will be able to</a:t>
          </a:r>
          <a:r>
            <a:rPr lang="en-US" sz="2800" kern="1200" dirty="0"/>
            <a:t>:</a:t>
          </a:r>
          <a:endParaRPr lang="en-IN" sz="2800" kern="1200" dirty="0"/>
        </a:p>
      </dsp:txBody>
      <dsp:txXfrm>
        <a:off x="29205" y="72971"/>
        <a:ext cx="9542790" cy="53985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D9097-4AFF-4D2E-9357-46583571353B}">
      <dsp:nvSpPr>
        <dsp:cNvPr id="0" name=""/>
        <dsp:cNvSpPr/>
      </dsp:nvSpPr>
      <dsp:spPr>
        <a:xfrm>
          <a:off x="0" y="73814"/>
          <a:ext cx="9601200" cy="578349"/>
        </a:xfrm>
        <a:prstGeom prst="roundRect">
          <a:avLst/>
        </a:prstGeom>
        <a:solidFill>
          <a:schemeClr val="accent3"/>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b="1" kern="1200" dirty="0">
              <a:solidFill>
                <a:schemeClr val="tx1"/>
              </a:solidFill>
            </a:rPr>
            <a:t>CO1 : </a:t>
          </a:r>
          <a:r>
            <a:rPr lang="en-US" sz="1800" b="1" kern="1200" dirty="0">
              <a:solidFill>
                <a:schemeClr val="bg2">
                  <a:lumMod val="10000"/>
                </a:schemeClr>
              </a:solidFill>
            </a:rPr>
            <a:t>Apply the knowledge of python programing that are vital in understanding Django application </a:t>
          </a:r>
          <a:endParaRPr lang="en-IN" sz="1800" b="1" kern="1200" dirty="0">
            <a:solidFill>
              <a:schemeClr val="bg2">
                <a:lumMod val="10000"/>
              </a:schemeClr>
            </a:solidFill>
          </a:endParaRPr>
        </a:p>
      </dsp:txBody>
      <dsp:txXfrm>
        <a:off x="28233" y="102047"/>
        <a:ext cx="9544734" cy="52188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036F8-A246-4E6A-8921-20C367BBB964}">
      <dsp:nvSpPr>
        <dsp:cNvPr id="0" name=""/>
        <dsp:cNvSpPr/>
      </dsp:nvSpPr>
      <dsp:spPr>
        <a:xfrm>
          <a:off x="0" y="58137"/>
          <a:ext cx="9601200" cy="653537"/>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t>CO2 </a:t>
          </a:r>
          <a:r>
            <a:rPr lang="en-US" sz="1600" b="0" kern="1200" dirty="0">
              <a:solidFill>
                <a:schemeClr val="bg2">
                  <a:lumMod val="10000"/>
                </a:schemeClr>
              </a:solidFill>
            </a:rPr>
            <a:t>: </a:t>
          </a:r>
          <a:r>
            <a:rPr lang="en-US" sz="1800" b="1" kern="1200" dirty="0">
              <a:solidFill>
                <a:schemeClr val="bg2">
                  <a:lumMod val="10000"/>
                </a:schemeClr>
              </a:solidFill>
            </a:rPr>
            <a:t>Demonstrate web application framework (Django) to design and implement dynamic website </a:t>
          </a:r>
          <a:endParaRPr lang="en-IN" sz="1800" b="1" kern="1200" dirty="0">
            <a:solidFill>
              <a:schemeClr val="bg2">
                <a:lumMod val="10000"/>
              </a:schemeClr>
            </a:solidFill>
          </a:endParaRPr>
        </a:p>
      </dsp:txBody>
      <dsp:txXfrm>
        <a:off x="31903" y="90040"/>
        <a:ext cx="9537394" cy="589731"/>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29958-E145-4D8C-B815-F42AE9B5E6DF}">
      <dsp:nvSpPr>
        <dsp:cNvPr id="0" name=""/>
        <dsp:cNvSpPr/>
      </dsp:nvSpPr>
      <dsp:spPr>
        <a:xfrm>
          <a:off x="0" y="115365"/>
          <a:ext cx="9601200" cy="55722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1" kern="1200" dirty="0"/>
            <a:t>CO3 : </a:t>
          </a:r>
          <a:r>
            <a:rPr lang="en-US" sz="1800" b="1" kern="1200" dirty="0"/>
            <a:t>Implementing and analyzing the concept of Integrating Accounts &amp; Authentication on Django</a:t>
          </a:r>
          <a:endParaRPr lang="en-IN" sz="1800" b="1" kern="1200" dirty="0"/>
        </a:p>
      </dsp:txBody>
      <dsp:txXfrm>
        <a:off x="27201" y="142566"/>
        <a:ext cx="9546798" cy="50281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92D58-280A-4A5B-8ABB-4AA8C3D0C486}">
      <dsp:nvSpPr>
        <dsp:cNvPr id="0" name=""/>
        <dsp:cNvSpPr/>
      </dsp:nvSpPr>
      <dsp:spPr>
        <a:xfrm>
          <a:off x="0" y="8325"/>
          <a:ext cx="9601201" cy="6552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t>CO4 : </a:t>
          </a:r>
          <a:r>
            <a:rPr lang="en-US" sz="1800" b="1" kern="1200" dirty="0"/>
            <a:t>Understand the impact of web designing by database connectivity with SQLite </a:t>
          </a:r>
          <a:endParaRPr lang="en-IN" sz="1600" b="1" kern="1200" dirty="0"/>
        </a:p>
      </dsp:txBody>
      <dsp:txXfrm>
        <a:off x="31984" y="40309"/>
        <a:ext cx="9537233" cy="591232"/>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D7F0D-5C80-4479-905C-E79E88227593}">
      <dsp:nvSpPr>
        <dsp:cNvPr id="0" name=""/>
        <dsp:cNvSpPr/>
      </dsp:nvSpPr>
      <dsp:spPr>
        <a:xfrm>
          <a:off x="0" y="155092"/>
          <a:ext cx="9601200" cy="68952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b="1" kern="1200" dirty="0"/>
            <a:t>CO5</a:t>
          </a:r>
          <a:r>
            <a:rPr lang="en-IN" sz="1800" b="1" kern="1200" dirty="0"/>
            <a:t> </a:t>
          </a:r>
          <a:r>
            <a:rPr lang="en-IN" sz="2500" b="0" kern="1200" dirty="0"/>
            <a:t>: </a:t>
          </a:r>
          <a:r>
            <a:rPr lang="en-US" sz="1700" b="1" kern="1200" dirty="0"/>
            <a:t>Analyzing &amp; Creating a functional website in Django and deploy Django Web Application Cloud</a:t>
          </a:r>
          <a:endParaRPr lang="en-IN" sz="1700" b="1" kern="1200" dirty="0"/>
        </a:p>
      </dsp:txBody>
      <dsp:txXfrm>
        <a:off x="33660" y="188752"/>
        <a:ext cx="9533880" cy="622204"/>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8B381-A99B-40FA-B837-D80DC4A60493}">
      <dsp:nvSpPr>
        <dsp:cNvPr id="0" name=""/>
        <dsp:cNvSpPr/>
      </dsp:nvSpPr>
      <dsp:spPr>
        <a:xfrm>
          <a:off x="0" y="334"/>
          <a:ext cx="7620000" cy="685128"/>
        </a:xfrm>
        <a:prstGeom prst="roundRect">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t>Engineering Graduates will be able to</a:t>
          </a:r>
          <a:r>
            <a:rPr lang="en-US" sz="2800" kern="1200" dirty="0"/>
            <a:t>:</a:t>
          </a:r>
          <a:endParaRPr lang="en-IN" sz="2800" kern="1200" dirty="0"/>
        </a:p>
      </dsp:txBody>
      <dsp:txXfrm>
        <a:off x="33445" y="33779"/>
        <a:ext cx="7553110" cy="618238"/>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D9097-4AFF-4D2E-9357-46583571353B}">
      <dsp:nvSpPr>
        <dsp:cNvPr id="0" name=""/>
        <dsp:cNvSpPr/>
      </dsp:nvSpPr>
      <dsp:spPr>
        <a:xfrm>
          <a:off x="0" y="135"/>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t>PO1 : </a:t>
          </a:r>
          <a:r>
            <a:rPr lang="en-US" sz="2800" b="1" kern="1200" dirty="0"/>
            <a:t>Engineering Knowledge</a:t>
          </a:r>
          <a:endParaRPr lang="en-IN" sz="2800" kern="1200" dirty="0"/>
        </a:p>
      </dsp:txBody>
      <dsp:txXfrm>
        <a:off x="32784" y="32919"/>
        <a:ext cx="7554432" cy="606012"/>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036F8-A246-4E6A-8921-20C367BBB964}">
      <dsp:nvSpPr>
        <dsp:cNvPr id="0" name=""/>
        <dsp:cNvSpPr/>
      </dsp:nvSpPr>
      <dsp:spPr>
        <a:xfrm>
          <a:off x="0" y="135"/>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t>PO2 : Problem Analysis</a:t>
          </a:r>
          <a:endParaRPr lang="en-IN" sz="2800" kern="1200" dirty="0"/>
        </a:p>
      </dsp:txBody>
      <dsp:txXfrm>
        <a:off x="32784" y="32919"/>
        <a:ext cx="7554432" cy="6060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CBBEC5-5B01-4132-A331-9D4D3453D65C}">
      <dsp:nvSpPr>
        <dsp:cNvPr id="0" name=""/>
        <dsp:cNvSpPr/>
      </dsp:nvSpPr>
      <dsp:spPr>
        <a:xfrm>
          <a:off x="0" y="0"/>
          <a:ext cx="11201399" cy="2770812"/>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Understanding Django environment, Features of Django and Django architecture, MVC &amp;MTV, Urls and Views, Mapping the views to URLs, Django Template, Template inheritance Django Models, Creating model for site, Converting the model into a table, Fields in Models, Integrating Bootstrap into Django, Creating tables, Creating grids, Creating carousels.</a:t>
          </a:r>
          <a:endParaRPr lang="en-US" sz="2700" b="0" kern="1200" dirty="0"/>
        </a:p>
      </dsp:txBody>
      <dsp:txXfrm>
        <a:off x="135260" y="135260"/>
        <a:ext cx="10930879" cy="2500292"/>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29958-E145-4D8C-B815-F42AE9B5E6DF}">
      <dsp:nvSpPr>
        <dsp:cNvPr id="0" name=""/>
        <dsp:cNvSpPr/>
      </dsp:nvSpPr>
      <dsp:spPr>
        <a:xfrm>
          <a:off x="0" y="135"/>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t>PO3 : </a:t>
          </a:r>
          <a:r>
            <a:rPr lang="en-US" sz="2800" b="1" kern="1200" dirty="0"/>
            <a:t>Design/Development of solutions</a:t>
          </a:r>
          <a:endParaRPr lang="en-IN" sz="2800" kern="1200" dirty="0"/>
        </a:p>
      </dsp:txBody>
      <dsp:txXfrm>
        <a:off x="32784" y="32919"/>
        <a:ext cx="7554432" cy="606012"/>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92D58-280A-4A5B-8ABB-4AA8C3D0C486}">
      <dsp:nvSpPr>
        <dsp:cNvPr id="0" name=""/>
        <dsp:cNvSpPr/>
      </dsp:nvSpPr>
      <dsp:spPr>
        <a:xfrm>
          <a:off x="0" y="12128"/>
          <a:ext cx="7619999" cy="647595"/>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1" kern="1200" dirty="0"/>
            <a:t>PO4 : Conduct Investigations of complex problems</a:t>
          </a:r>
          <a:endParaRPr lang="en-IN" sz="2700" kern="1200" dirty="0"/>
        </a:p>
      </dsp:txBody>
      <dsp:txXfrm>
        <a:off x="31613" y="43741"/>
        <a:ext cx="7556773" cy="584369"/>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D7F0D-5C80-4479-905C-E79E88227593}">
      <dsp:nvSpPr>
        <dsp:cNvPr id="0" name=""/>
        <dsp:cNvSpPr/>
      </dsp:nvSpPr>
      <dsp:spPr>
        <a:xfrm>
          <a:off x="0" y="270"/>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t>PO5 : </a:t>
          </a:r>
          <a:r>
            <a:rPr lang="en-US" sz="2800" b="1" kern="1200" dirty="0"/>
            <a:t>Modern tool usage</a:t>
          </a:r>
          <a:endParaRPr lang="en-IN" sz="2800" kern="1200" dirty="0"/>
        </a:p>
      </dsp:txBody>
      <dsp:txXfrm>
        <a:off x="32784" y="33054"/>
        <a:ext cx="7554432" cy="606012"/>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C17462-A62E-4245-BFD1-F10DCB528333}">
      <dsp:nvSpPr>
        <dsp:cNvPr id="0" name=""/>
        <dsp:cNvSpPr/>
      </dsp:nvSpPr>
      <dsp:spPr>
        <a:xfrm>
          <a:off x="0" y="656"/>
          <a:ext cx="7620000" cy="67119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t>PO6 : The engineer and society</a:t>
          </a:r>
          <a:endParaRPr lang="en-IN" sz="2800" kern="1200" dirty="0"/>
        </a:p>
      </dsp:txBody>
      <dsp:txXfrm>
        <a:off x="32765" y="33421"/>
        <a:ext cx="7554470" cy="605664"/>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8B381-A99B-40FA-B837-D80DC4A60493}">
      <dsp:nvSpPr>
        <dsp:cNvPr id="0" name=""/>
        <dsp:cNvSpPr/>
      </dsp:nvSpPr>
      <dsp:spPr>
        <a:xfrm>
          <a:off x="0" y="334"/>
          <a:ext cx="7620000" cy="685128"/>
        </a:xfrm>
        <a:prstGeom prst="roundRect">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t>Engineering Graduates will be able to</a:t>
          </a:r>
          <a:r>
            <a:rPr lang="en-US" sz="2800" kern="1200" dirty="0"/>
            <a:t>:</a:t>
          </a:r>
          <a:endParaRPr lang="en-IN" sz="2800" kern="1200" dirty="0"/>
        </a:p>
      </dsp:txBody>
      <dsp:txXfrm>
        <a:off x="33445" y="33779"/>
        <a:ext cx="7553110" cy="618238"/>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D9097-4AFF-4D2E-9357-46583571353B}">
      <dsp:nvSpPr>
        <dsp:cNvPr id="0" name=""/>
        <dsp:cNvSpPr/>
      </dsp:nvSpPr>
      <dsp:spPr>
        <a:xfrm>
          <a:off x="0" y="135"/>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latin typeface="+mj-lt"/>
            </a:rPr>
            <a:t>PO7 : </a:t>
          </a:r>
          <a:r>
            <a:rPr lang="en-US" sz="2800" b="1" kern="1200" dirty="0">
              <a:latin typeface="+mj-lt"/>
              <a:ea typeface="Calibri" panose="020F0502020204030204" pitchFamily="34" charset="0"/>
            </a:rPr>
            <a:t>Environment and sustainability</a:t>
          </a:r>
          <a:endParaRPr lang="en-IN" sz="2800" kern="1200" dirty="0"/>
        </a:p>
      </dsp:txBody>
      <dsp:txXfrm>
        <a:off x="32784" y="32919"/>
        <a:ext cx="7554432" cy="606012"/>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036F8-A246-4E6A-8921-20C367BBB964}">
      <dsp:nvSpPr>
        <dsp:cNvPr id="0" name=""/>
        <dsp:cNvSpPr/>
      </dsp:nvSpPr>
      <dsp:spPr>
        <a:xfrm>
          <a:off x="0" y="135"/>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latin typeface="+mj-lt"/>
              <a:ea typeface="Times New Roman" panose="02020603050405020304" pitchFamily="18" charset="0"/>
              <a:cs typeface="Times New Roman" panose="02020603050405020304" pitchFamily="18" charset="0"/>
            </a:rPr>
            <a:t>PO8 : Ethics</a:t>
          </a:r>
          <a:endParaRPr lang="en-IN" sz="2800" kern="1200" dirty="0"/>
        </a:p>
      </dsp:txBody>
      <dsp:txXfrm>
        <a:off x="32784" y="32919"/>
        <a:ext cx="7554432" cy="606012"/>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29958-E145-4D8C-B815-F42AE9B5E6DF}">
      <dsp:nvSpPr>
        <dsp:cNvPr id="0" name=""/>
        <dsp:cNvSpPr/>
      </dsp:nvSpPr>
      <dsp:spPr>
        <a:xfrm>
          <a:off x="0" y="135"/>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latin typeface="+mj-lt"/>
              <a:ea typeface="Times New Roman" panose="02020603050405020304" pitchFamily="18" charset="0"/>
              <a:cs typeface="Times New Roman" panose="02020603050405020304" pitchFamily="18" charset="0"/>
            </a:rPr>
            <a:t>PO9 : Individual and teamwork</a:t>
          </a:r>
          <a:endParaRPr lang="en-IN" sz="2800" kern="1200" dirty="0"/>
        </a:p>
      </dsp:txBody>
      <dsp:txXfrm>
        <a:off x="32784" y="32919"/>
        <a:ext cx="7554432" cy="606012"/>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92D58-280A-4A5B-8ABB-4AA8C3D0C486}">
      <dsp:nvSpPr>
        <dsp:cNvPr id="0" name=""/>
        <dsp:cNvSpPr/>
      </dsp:nvSpPr>
      <dsp:spPr>
        <a:xfrm>
          <a:off x="0" y="135"/>
          <a:ext cx="7619999"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latin typeface="+mj-lt"/>
            </a:rPr>
            <a:t>PO10 : </a:t>
          </a:r>
          <a:r>
            <a:rPr lang="en-US" sz="2800" b="1" kern="1200" dirty="0">
              <a:latin typeface="+mj-lt"/>
              <a:ea typeface="Times New Roman" panose="02020603050405020304" pitchFamily="18" charset="0"/>
              <a:cs typeface="Times New Roman" panose="02020603050405020304" pitchFamily="18" charset="0"/>
            </a:rPr>
            <a:t>Communication</a:t>
          </a:r>
          <a:endParaRPr lang="en-IN" sz="2800" kern="1200" dirty="0"/>
        </a:p>
      </dsp:txBody>
      <dsp:txXfrm>
        <a:off x="32784" y="32919"/>
        <a:ext cx="7554431" cy="606012"/>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D7F0D-5C80-4479-905C-E79E88227593}">
      <dsp:nvSpPr>
        <dsp:cNvPr id="0" name=""/>
        <dsp:cNvSpPr/>
      </dsp:nvSpPr>
      <dsp:spPr>
        <a:xfrm>
          <a:off x="0" y="270"/>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latin typeface="+mj-lt"/>
              <a:ea typeface="Times New Roman" panose="02020603050405020304" pitchFamily="18" charset="0"/>
              <a:cs typeface="Times New Roman" panose="02020603050405020304" pitchFamily="18" charset="0"/>
            </a:rPr>
            <a:t>PO11 : Project management and finance</a:t>
          </a:r>
          <a:endParaRPr lang="en-IN" sz="2800" kern="1200" dirty="0"/>
        </a:p>
      </dsp:txBody>
      <dsp:txXfrm>
        <a:off x="32784" y="33054"/>
        <a:ext cx="7554432" cy="6060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6BB5F-F99C-4092-B11E-435C2EC87E42}">
      <dsp:nvSpPr>
        <dsp:cNvPr id="0" name=""/>
        <dsp:cNvSpPr/>
      </dsp:nvSpPr>
      <dsp:spPr>
        <a:xfrm>
          <a:off x="0" y="26262"/>
          <a:ext cx="11430000" cy="262828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Introduction to Django Authentication System, Security Problem &amp; Solution with Django Creating Registration Form using Django, Adding Email Field In Forms, Configuring email settings, Sending emails with Django, Adding Grid Layout On Registration Page, Adding Page Restrictions, Login Functionality Test and Logout.</a:t>
          </a:r>
          <a:endParaRPr lang="en-US" sz="2700" b="0" kern="1200" baseline="0" dirty="0"/>
        </a:p>
      </dsp:txBody>
      <dsp:txXfrm>
        <a:off x="128302" y="154564"/>
        <a:ext cx="11173396" cy="2371684"/>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C17462-A62E-4245-BFD1-F10DCB528333}">
      <dsp:nvSpPr>
        <dsp:cNvPr id="0" name=""/>
        <dsp:cNvSpPr/>
      </dsp:nvSpPr>
      <dsp:spPr>
        <a:xfrm>
          <a:off x="0" y="0"/>
          <a:ext cx="7620000" cy="67119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latin typeface="+mj-lt"/>
              <a:ea typeface="Times New Roman" panose="02020603050405020304" pitchFamily="18" charset="0"/>
              <a:cs typeface="Times New Roman" panose="02020603050405020304" pitchFamily="18" charset="0"/>
            </a:rPr>
            <a:t>PO12 : Life-long learning</a:t>
          </a:r>
          <a:endParaRPr lang="en-IN" sz="2800" kern="1200" dirty="0"/>
        </a:p>
      </dsp:txBody>
      <dsp:txXfrm>
        <a:off x="32765" y="32765"/>
        <a:ext cx="7554470" cy="60566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F18B38-BDBB-470A-815C-35A2A46B78E0}">
      <dsp:nvSpPr>
        <dsp:cNvPr id="0" name=""/>
        <dsp:cNvSpPr/>
      </dsp:nvSpPr>
      <dsp:spPr>
        <a:xfrm>
          <a:off x="0" y="371100"/>
          <a:ext cx="10591799" cy="2319525"/>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Database Migrations, Fetch Data From Database, Displaying Data On Templates, Adding Condition On Data, Sending data from </a:t>
          </a:r>
          <a:r>
            <a:rPr lang="en-US" sz="2700" kern="1200" dirty="0" err="1"/>
            <a:t>url</a:t>
          </a:r>
          <a:r>
            <a:rPr lang="en-US" sz="2700" kern="1200" dirty="0"/>
            <a:t> to view, Sending data from view to template, Saving objects into database, Sorting objects, Filtering objects, Deleting objects, Difference between session and cookie, Creating sessions and cookies in Django.</a:t>
          </a:r>
          <a:endParaRPr lang="en-IN" sz="2700" b="0" kern="1200" dirty="0"/>
        </a:p>
      </dsp:txBody>
      <dsp:txXfrm>
        <a:off x="113230" y="484330"/>
        <a:ext cx="10365339" cy="209306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6BB5F-F99C-4092-B11E-435C2EC87E42}">
      <dsp:nvSpPr>
        <dsp:cNvPr id="0" name=""/>
        <dsp:cNvSpPr/>
      </dsp:nvSpPr>
      <dsp:spPr>
        <a:xfrm>
          <a:off x="0" y="552841"/>
          <a:ext cx="9982200" cy="250965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Creating a functional website in Django, Four Important Pillars to Deploy, Registering on </a:t>
          </a:r>
          <a:r>
            <a:rPr lang="en-US" sz="2700" kern="1200" dirty="0" err="1"/>
            <a:t>Heroku</a:t>
          </a:r>
          <a:r>
            <a:rPr lang="en-US" sz="2700" kern="1200" dirty="0"/>
            <a:t> and GitHub, Push project from Local System to GitHub, Working with Django </a:t>
          </a:r>
          <a:r>
            <a:rPr lang="en-US" sz="2700" kern="1200" dirty="0" err="1"/>
            <a:t>Heroku</a:t>
          </a:r>
          <a:endParaRPr lang="en-US" sz="2700" kern="1200" dirty="0"/>
        </a:p>
        <a:p>
          <a:pPr marL="0" lvl="0" indent="0" algn="l" defTabSz="1200150">
            <a:lnSpc>
              <a:spcPct val="90000"/>
            </a:lnSpc>
            <a:spcBef>
              <a:spcPct val="0"/>
            </a:spcBef>
            <a:spcAft>
              <a:spcPct val="35000"/>
            </a:spcAft>
            <a:buNone/>
          </a:pPr>
          <a:r>
            <a:rPr lang="en-US" sz="2700" kern="1200" dirty="0"/>
            <a:t>Working with Static Root, Handling WSGI with </a:t>
          </a:r>
          <a:r>
            <a:rPr lang="en-US" sz="2700" kern="1200" dirty="0" err="1"/>
            <a:t>gunicorn</a:t>
          </a:r>
          <a:r>
            <a:rPr lang="en-US" sz="2700" kern="1200" dirty="0"/>
            <a:t>, Setting up Database &amp; adding users</a:t>
          </a:r>
        </a:p>
      </dsp:txBody>
      <dsp:txXfrm>
        <a:off x="122511" y="675352"/>
        <a:ext cx="9737178" cy="226462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18F1C8-632D-4593-8386-DC1BDD77A6F3}">
      <dsp:nvSpPr>
        <dsp:cNvPr id="0" name=""/>
        <dsp:cNvSpPr/>
      </dsp:nvSpPr>
      <dsp:spPr>
        <a:xfrm>
          <a:off x="0" y="176"/>
          <a:ext cx="6172199" cy="522866"/>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In this semester, the students will </a:t>
          </a:r>
          <a:endParaRPr lang="en-IN" sz="2800" kern="1200" dirty="0"/>
        </a:p>
      </dsp:txBody>
      <dsp:txXfrm>
        <a:off x="25524" y="25700"/>
        <a:ext cx="6121151" cy="47181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E7BA34-FA84-45EB-89F5-AA12E2797A41}">
      <dsp:nvSpPr>
        <dsp:cNvPr id="0" name=""/>
        <dsp:cNvSpPr/>
      </dsp:nvSpPr>
      <dsp:spPr>
        <a:xfrm>
          <a:off x="0" y="594"/>
          <a:ext cx="10134600" cy="881459"/>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Study how to </a:t>
          </a:r>
          <a:r>
            <a:rPr lang="en-US" sz="2400" b="0" i="0" kern="1200" dirty="0"/>
            <a:t>shows relationships and interactions between frontend &amp;backend</a:t>
          </a:r>
          <a:endParaRPr lang="en-IN" sz="2800" kern="1200" dirty="0"/>
        </a:p>
      </dsp:txBody>
      <dsp:txXfrm>
        <a:off x="43029" y="43623"/>
        <a:ext cx="10048542" cy="79540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3ADADF-1651-46C2-846B-A7F79BFA24CF}">
      <dsp:nvSpPr>
        <dsp:cNvPr id="0" name=""/>
        <dsp:cNvSpPr/>
      </dsp:nvSpPr>
      <dsp:spPr>
        <a:xfrm>
          <a:off x="0" y="328"/>
          <a:ext cx="10134600" cy="95377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Study to </a:t>
          </a:r>
          <a:r>
            <a:rPr lang="en-US" sz="2400" b="0" i="0" kern="1200" dirty="0"/>
            <a:t>speed up the development process by providing well-tested, proven development/design paradigms. </a:t>
          </a:r>
          <a:endParaRPr lang="en-IN" sz="2400" kern="1200" dirty="0"/>
        </a:p>
      </dsp:txBody>
      <dsp:txXfrm>
        <a:off x="46560" y="46888"/>
        <a:ext cx="10041480" cy="86065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DF58AF-4B5A-40D5-876B-C773221F443C}">
      <dsp:nvSpPr>
        <dsp:cNvPr id="0" name=""/>
        <dsp:cNvSpPr/>
      </dsp:nvSpPr>
      <dsp:spPr>
        <a:xfrm>
          <a:off x="0" y="513513"/>
          <a:ext cx="10165080" cy="730615"/>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dirty="0"/>
            <a:t>Select a specific framework for the development of a given website or webapp.</a:t>
          </a:r>
          <a:endParaRPr lang="en-IN" sz="2400" kern="1200" dirty="0"/>
        </a:p>
      </dsp:txBody>
      <dsp:txXfrm>
        <a:off x="35666" y="549179"/>
        <a:ext cx="10093748" cy="65928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10/31/2023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10/31/2023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extLst>
      <p:ext uri="{BB962C8B-B14F-4D97-AF65-F5344CB8AC3E}">
        <p14:creationId xmlns:p14="http://schemas.microsoft.com/office/powerpoint/2010/main" val="3402763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13668"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09D00BE-B66D-4FE7-9FBC-D6936713ABEA}" type="slidenum">
              <a:rPr lang="en-US" altLang="en-US">
                <a:latin typeface="Calibri" panose="020F0502020204030204" pitchFamily="34" charset="0"/>
              </a:rPr>
              <a:pPr/>
              <a:t>48</a:t>
            </a:fld>
            <a:endParaRPr lang="en-US" altLang="en-US">
              <a:latin typeface="Calibri" panose="020F0502020204030204" pitchFamily="34" charset="0"/>
            </a:endParaRPr>
          </a:p>
        </p:txBody>
      </p:sp>
    </p:spTree>
    <p:extLst>
      <p:ext uri="{BB962C8B-B14F-4D97-AF65-F5344CB8AC3E}">
        <p14:creationId xmlns:p14="http://schemas.microsoft.com/office/powerpoint/2010/main" val="8730267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13668"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09D00BE-B66D-4FE7-9FBC-D6936713ABEA}" type="slidenum">
              <a:rPr lang="en-US" altLang="en-US">
                <a:latin typeface="Calibri" panose="020F0502020204030204" pitchFamily="34" charset="0"/>
              </a:rPr>
              <a:pPr/>
              <a:t>49</a:t>
            </a:fld>
            <a:endParaRPr lang="en-US" altLang="en-US">
              <a:latin typeface="Calibri" panose="020F0502020204030204" pitchFamily="34" charset="0"/>
            </a:endParaRPr>
          </a:p>
        </p:txBody>
      </p:sp>
    </p:spTree>
    <p:extLst>
      <p:ext uri="{BB962C8B-B14F-4D97-AF65-F5344CB8AC3E}">
        <p14:creationId xmlns:p14="http://schemas.microsoft.com/office/powerpoint/2010/main" val="7377981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13668"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09D00BE-B66D-4FE7-9FBC-D6936713ABEA}" type="slidenum">
              <a:rPr lang="en-US" altLang="en-US">
                <a:latin typeface="Calibri" panose="020F0502020204030204" pitchFamily="34" charset="0"/>
              </a:rPr>
              <a:pPr/>
              <a:t>50</a:t>
            </a:fld>
            <a:endParaRPr lang="en-US" altLang="en-US">
              <a:latin typeface="Calibri" panose="020F0502020204030204" pitchFamily="34" charset="0"/>
            </a:endParaRPr>
          </a:p>
        </p:txBody>
      </p:sp>
    </p:spTree>
    <p:extLst>
      <p:ext uri="{BB962C8B-B14F-4D97-AF65-F5344CB8AC3E}">
        <p14:creationId xmlns:p14="http://schemas.microsoft.com/office/powerpoint/2010/main" val="18909119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13668"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09D00BE-B66D-4FE7-9FBC-D6936713ABEA}" type="slidenum">
              <a:rPr lang="en-US" altLang="en-US">
                <a:latin typeface="Calibri" panose="020F0502020204030204" pitchFamily="34" charset="0"/>
              </a:rPr>
              <a:pPr/>
              <a:t>51</a:t>
            </a:fld>
            <a:endParaRPr lang="en-US" altLang="en-US">
              <a:latin typeface="Calibri" panose="020F0502020204030204" pitchFamily="34" charset="0"/>
            </a:endParaRPr>
          </a:p>
        </p:txBody>
      </p:sp>
    </p:spTree>
    <p:extLst>
      <p:ext uri="{BB962C8B-B14F-4D97-AF65-F5344CB8AC3E}">
        <p14:creationId xmlns:p14="http://schemas.microsoft.com/office/powerpoint/2010/main" val="12463643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13668"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09D00BE-B66D-4FE7-9FBC-D6936713ABEA}" type="slidenum">
              <a:rPr lang="en-US" altLang="en-US">
                <a:latin typeface="Calibri" panose="020F0502020204030204" pitchFamily="34" charset="0"/>
              </a:rPr>
              <a:pPr/>
              <a:t>52</a:t>
            </a:fld>
            <a:endParaRPr lang="en-US" altLang="en-US">
              <a:latin typeface="Calibri" panose="020F0502020204030204" pitchFamily="34" charset="0"/>
            </a:endParaRPr>
          </a:p>
        </p:txBody>
      </p:sp>
    </p:spTree>
    <p:extLst>
      <p:ext uri="{BB962C8B-B14F-4D97-AF65-F5344CB8AC3E}">
        <p14:creationId xmlns:p14="http://schemas.microsoft.com/office/powerpoint/2010/main" val="25828756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13668"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09D00BE-B66D-4FE7-9FBC-D6936713ABEA}" type="slidenum">
              <a:rPr lang="en-US" altLang="en-US">
                <a:latin typeface="Calibri" panose="020F0502020204030204" pitchFamily="34" charset="0"/>
              </a:rPr>
              <a:pPr/>
              <a:t>53</a:t>
            </a:fld>
            <a:endParaRPr lang="en-US" altLang="en-US">
              <a:latin typeface="Calibri" panose="020F0502020204030204" pitchFamily="34" charset="0"/>
            </a:endParaRPr>
          </a:p>
        </p:txBody>
      </p:sp>
    </p:spTree>
    <p:extLst>
      <p:ext uri="{BB962C8B-B14F-4D97-AF65-F5344CB8AC3E}">
        <p14:creationId xmlns:p14="http://schemas.microsoft.com/office/powerpoint/2010/main" val="25267032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13668"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09D00BE-B66D-4FE7-9FBC-D6936713ABEA}" type="slidenum">
              <a:rPr lang="en-US" altLang="en-US">
                <a:latin typeface="Calibri" panose="020F0502020204030204" pitchFamily="34" charset="0"/>
              </a:rPr>
              <a:pPr/>
              <a:t>54</a:t>
            </a:fld>
            <a:endParaRPr lang="en-US" altLang="en-US">
              <a:latin typeface="Calibri" panose="020F0502020204030204" pitchFamily="34" charset="0"/>
            </a:endParaRPr>
          </a:p>
        </p:txBody>
      </p:sp>
    </p:spTree>
    <p:extLst>
      <p:ext uri="{BB962C8B-B14F-4D97-AF65-F5344CB8AC3E}">
        <p14:creationId xmlns:p14="http://schemas.microsoft.com/office/powerpoint/2010/main" val="30164111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13668"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09D00BE-B66D-4FE7-9FBC-D6936713ABEA}" type="slidenum">
              <a:rPr lang="en-US" altLang="en-US">
                <a:latin typeface="Calibri" panose="020F0502020204030204" pitchFamily="34" charset="0"/>
              </a:rPr>
              <a:pPr/>
              <a:t>55</a:t>
            </a:fld>
            <a:endParaRPr lang="en-US" altLang="en-US">
              <a:latin typeface="Calibri" panose="020F0502020204030204" pitchFamily="34" charset="0"/>
            </a:endParaRPr>
          </a:p>
        </p:txBody>
      </p:sp>
    </p:spTree>
    <p:extLst>
      <p:ext uri="{BB962C8B-B14F-4D97-AF65-F5344CB8AC3E}">
        <p14:creationId xmlns:p14="http://schemas.microsoft.com/office/powerpoint/2010/main" val="32063242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13668"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09D00BE-B66D-4FE7-9FBC-D6936713ABEA}" type="slidenum">
              <a:rPr lang="en-US" altLang="en-US">
                <a:latin typeface="Calibri" panose="020F0502020204030204" pitchFamily="34" charset="0"/>
              </a:rPr>
              <a:pPr/>
              <a:t>56</a:t>
            </a:fld>
            <a:endParaRPr lang="en-US" altLang="en-US">
              <a:latin typeface="Calibri" panose="020F0502020204030204" pitchFamily="34" charset="0"/>
            </a:endParaRPr>
          </a:p>
        </p:txBody>
      </p:sp>
    </p:spTree>
    <p:extLst>
      <p:ext uri="{BB962C8B-B14F-4D97-AF65-F5344CB8AC3E}">
        <p14:creationId xmlns:p14="http://schemas.microsoft.com/office/powerpoint/2010/main" val="5166084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13668"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09D00BE-B66D-4FE7-9FBC-D6936713ABEA}" type="slidenum">
              <a:rPr lang="en-US" altLang="en-US">
                <a:latin typeface="Calibri" panose="020F0502020204030204" pitchFamily="34" charset="0"/>
              </a:rPr>
              <a:pPr/>
              <a:t>57</a:t>
            </a:fld>
            <a:endParaRPr lang="en-US" altLang="en-US">
              <a:latin typeface="Calibri" panose="020F0502020204030204" pitchFamily="34" charset="0"/>
            </a:endParaRPr>
          </a:p>
        </p:txBody>
      </p:sp>
    </p:spTree>
    <p:extLst>
      <p:ext uri="{BB962C8B-B14F-4D97-AF65-F5344CB8AC3E}">
        <p14:creationId xmlns:p14="http://schemas.microsoft.com/office/powerpoint/2010/main" val="357435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4</a:t>
            </a:fld>
            <a:endParaRPr lang="en-US" dirty="0"/>
          </a:p>
        </p:txBody>
      </p:sp>
    </p:spTree>
    <p:extLst>
      <p:ext uri="{BB962C8B-B14F-4D97-AF65-F5344CB8AC3E}">
        <p14:creationId xmlns:p14="http://schemas.microsoft.com/office/powerpoint/2010/main" val="464669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13668"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09D00BE-B66D-4FE7-9FBC-D6936713ABEA}" type="slidenum">
              <a:rPr lang="en-US" altLang="en-US">
                <a:latin typeface="Calibri" panose="020F0502020204030204" pitchFamily="34" charset="0"/>
              </a:rPr>
              <a:pPr/>
              <a:t>58</a:t>
            </a:fld>
            <a:endParaRPr lang="en-US" altLang="en-US">
              <a:latin typeface="Calibri" panose="020F0502020204030204" pitchFamily="34" charset="0"/>
            </a:endParaRPr>
          </a:p>
        </p:txBody>
      </p:sp>
    </p:spTree>
    <p:extLst>
      <p:ext uri="{BB962C8B-B14F-4D97-AF65-F5344CB8AC3E}">
        <p14:creationId xmlns:p14="http://schemas.microsoft.com/office/powerpoint/2010/main" val="36699626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13668"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09D00BE-B66D-4FE7-9FBC-D6936713ABEA}" type="slidenum">
              <a:rPr lang="en-US" altLang="en-US">
                <a:latin typeface="Calibri" panose="020F0502020204030204" pitchFamily="34" charset="0"/>
              </a:rPr>
              <a:pPr/>
              <a:t>59</a:t>
            </a:fld>
            <a:endParaRPr lang="en-US" altLang="en-US">
              <a:latin typeface="Calibri" panose="020F0502020204030204" pitchFamily="34" charset="0"/>
            </a:endParaRPr>
          </a:p>
        </p:txBody>
      </p:sp>
    </p:spTree>
    <p:extLst>
      <p:ext uri="{BB962C8B-B14F-4D97-AF65-F5344CB8AC3E}">
        <p14:creationId xmlns:p14="http://schemas.microsoft.com/office/powerpoint/2010/main" val="28269729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13668"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09D00BE-B66D-4FE7-9FBC-D6936713ABEA}" type="slidenum">
              <a:rPr lang="en-US" altLang="en-US">
                <a:latin typeface="Calibri" panose="020F0502020204030204" pitchFamily="34" charset="0"/>
              </a:rPr>
              <a:pPr/>
              <a:t>60</a:t>
            </a:fld>
            <a:endParaRPr lang="en-US" altLang="en-US">
              <a:latin typeface="Calibri" panose="020F0502020204030204" pitchFamily="34" charset="0"/>
            </a:endParaRPr>
          </a:p>
        </p:txBody>
      </p:sp>
    </p:spTree>
    <p:extLst>
      <p:ext uri="{BB962C8B-B14F-4D97-AF65-F5344CB8AC3E}">
        <p14:creationId xmlns:p14="http://schemas.microsoft.com/office/powerpoint/2010/main" val="39929521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13668"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09D00BE-B66D-4FE7-9FBC-D6936713ABEA}" type="slidenum">
              <a:rPr lang="en-US" altLang="en-US">
                <a:latin typeface="Calibri" panose="020F0502020204030204" pitchFamily="34" charset="0"/>
              </a:rPr>
              <a:pPr/>
              <a:t>61</a:t>
            </a:fld>
            <a:endParaRPr lang="en-US" altLang="en-US">
              <a:latin typeface="Calibri" panose="020F0502020204030204" pitchFamily="34" charset="0"/>
            </a:endParaRPr>
          </a:p>
        </p:txBody>
      </p:sp>
    </p:spTree>
    <p:extLst>
      <p:ext uri="{BB962C8B-B14F-4D97-AF65-F5344CB8AC3E}">
        <p14:creationId xmlns:p14="http://schemas.microsoft.com/office/powerpoint/2010/main" val="3224102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13668"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09D00BE-B66D-4FE7-9FBC-D6936713ABEA}" type="slidenum">
              <a:rPr lang="en-US" altLang="en-US">
                <a:latin typeface="Calibri" panose="020F0502020204030204" pitchFamily="34" charset="0"/>
              </a:rPr>
              <a:pPr/>
              <a:t>63</a:t>
            </a:fld>
            <a:endParaRPr lang="en-US" altLang="en-US">
              <a:latin typeface="Calibri" panose="020F0502020204030204" pitchFamily="34" charset="0"/>
            </a:endParaRPr>
          </a:p>
        </p:txBody>
      </p:sp>
    </p:spTree>
    <p:extLst>
      <p:ext uri="{BB962C8B-B14F-4D97-AF65-F5344CB8AC3E}">
        <p14:creationId xmlns:p14="http://schemas.microsoft.com/office/powerpoint/2010/main" val="3535588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13668"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09D00BE-B66D-4FE7-9FBC-D6936713ABEA}" type="slidenum">
              <a:rPr lang="en-US" altLang="en-US">
                <a:latin typeface="Calibri" panose="020F0502020204030204" pitchFamily="34" charset="0"/>
              </a:rPr>
              <a:pPr/>
              <a:t>64</a:t>
            </a:fld>
            <a:endParaRPr lang="en-US" altLang="en-US">
              <a:latin typeface="Calibri" panose="020F0502020204030204" pitchFamily="34" charset="0"/>
            </a:endParaRPr>
          </a:p>
        </p:txBody>
      </p:sp>
    </p:spTree>
    <p:extLst>
      <p:ext uri="{BB962C8B-B14F-4D97-AF65-F5344CB8AC3E}">
        <p14:creationId xmlns:p14="http://schemas.microsoft.com/office/powerpoint/2010/main" val="29662366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13668"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09D00BE-B66D-4FE7-9FBC-D6936713ABEA}" type="slidenum">
              <a:rPr lang="en-US" altLang="en-US">
                <a:latin typeface="Calibri" panose="020F0502020204030204" pitchFamily="34" charset="0"/>
              </a:rPr>
              <a:pPr/>
              <a:t>65</a:t>
            </a:fld>
            <a:endParaRPr lang="en-US" altLang="en-US">
              <a:latin typeface="Calibri" panose="020F0502020204030204" pitchFamily="34" charset="0"/>
            </a:endParaRPr>
          </a:p>
        </p:txBody>
      </p:sp>
    </p:spTree>
    <p:extLst>
      <p:ext uri="{BB962C8B-B14F-4D97-AF65-F5344CB8AC3E}">
        <p14:creationId xmlns:p14="http://schemas.microsoft.com/office/powerpoint/2010/main" val="22562309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13668"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09D00BE-B66D-4FE7-9FBC-D6936713ABEA}" type="slidenum">
              <a:rPr lang="en-US" altLang="en-US">
                <a:latin typeface="Calibri" panose="020F0502020204030204" pitchFamily="34" charset="0"/>
              </a:rPr>
              <a:pPr/>
              <a:t>66</a:t>
            </a:fld>
            <a:endParaRPr lang="en-US" altLang="en-US">
              <a:latin typeface="Calibri" panose="020F0502020204030204" pitchFamily="34" charset="0"/>
            </a:endParaRPr>
          </a:p>
        </p:txBody>
      </p:sp>
    </p:spTree>
    <p:extLst>
      <p:ext uri="{BB962C8B-B14F-4D97-AF65-F5344CB8AC3E}">
        <p14:creationId xmlns:p14="http://schemas.microsoft.com/office/powerpoint/2010/main" val="2469824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5</a:t>
            </a:fld>
            <a:endParaRPr lang="en-US" dirty="0"/>
          </a:p>
        </p:txBody>
      </p:sp>
    </p:spTree>
    <p:extLst>
      <p:ext uri="{BB962C8B-B14F-4D97-AF65-F5344CB8AC3E}">
        <p14:creationId xmlns:p14="http://schemas.microsoft.com/office/powerpoint/2010/main" val="1043892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6</a:t>
            </a:fld>
            <a:endParaRPr lang="en-US"/>
          </a:p>
        </p:txBody>
      </p:sp>
    </p:spTree>
    <p:extLst>
      <p:ext uri="{BB962C8B-B14F-4D97-AF65-F5344CB8AC3E}">
        <p14:creationId xmlns:p14="http://schemas.microsoft.com/office/powerpoint/2010/main" val="592596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7</a:t>
            </a:fld>
            <a:endParaRPr lang="en-US"/>
          </a:p>
        </p:txBody>
      </p:sp>
    </p:spTree>
    <p:extLst>
      <p:ext uri="{BB962C8B-B14F-4D97-AF65-F5344CB8AC3E}">
        <p14:creationId xmlns:p14="http://schemas.microsoft.com/office/powerpoint/2010/main" val="281774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8</a:t>
            </a:fld>
            <a:endParaRPr lang="en-US"/>
          </a:p>
        </p:txBody>
      </p:sp>
    </p:spTree>
    <p:extLst>
      <p:ext uri="{BB962C8B-B14F-4D97-AF65-F5344CB8AC3E}">
        <p14:creationId xmlns:p14="http://schemas.microsoft.com/office/powerpoint/2010/main" val="30914525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26</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13668"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09D00BE-B66D-4FE7-9FBC-D6936713ABEA}" type="slidenum">
              <a:rPr lang="en-US" altLang="en-US">
                <a:latin typeface="Calibri" panose="020F0502020204030204" pitchFamily="34" charset="0"/>
              </a:rPr>
              <a:pPr/>
              <a:t>46</a:t>
            </a:fld>
            <a:endParaRPr lang="en-US" altLang="en-US">
              <a:latin typeface="Calibri" panose="020F0502020204030204" pitchFamily="34" charset="0"/>
            </a:endParaRPr>
          </a:p>
        </p:txBody>
      </p:sp>
    </p:spTree>
    <p:extLst>
      <p:ext uri="{BB962C8B-B14F-4D97-AF65-F5344CB8AC3E}">
        <p14:creationId xmlns:p14="http://schemas.microsoft.com/office/powerpoint/2010/main" val="28461364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13668"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09D00BE-B66D-4FE7-9FBC-D6936713ABEA}" type="slidenum">
              <a:rPr lang="en-US" altLang="en-US">
                <a:latin typeface="Calibri" panose="020F0502020204030204" pitchFamily="34" charset="0"/>
              </a:rPr>
              <a:pPr/>
              <a:t>47</a:t>
            </a:fld>
            <a:endParaRPr lang="en-US" altLang="en-US">
              <a:latin typeface="Calibri" panose="020F0502020204030204" pitchFamily="34" charset="0"/>
            </a:endParaRPr>
          </a:p>
        </p:txBody>
      </p:sp>
    </p:spTree>
    <p:extLst>
      <p:ext uri="{BB962C8B-B14F-4D97-AF65-F5344CB8AC3E}">
        <p14:creationId xmlns:p14="http://schemas.microsoft.com/office/powerpoint/2010/main" val="2242274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2"/>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9961792-A56C-4544-8E51-1EF263DC79B1}" type="datetime1">
              <a:rPr lang="en-US" smtClean="0"/>
              <a:t>10/31/2023</a:t>
            </a:fld>
            <a:endParaRPr lang="en-US"/>
          </a:p>
        </p:txBody>
      </p:sp>
      <p:sp>
        <p:nvSpPr>
          <p:cNvPr id="5" name="Footer Placeholder 4"/>
          <p:cNvSpPr>
            <a:spLocks noGrp="1"/>
          </p:cNvSpPr>
          <p:nvPr>
            <p:ph type="ftr" sz="quarter" idx="11"/>
          </p:nvPr>
        </p:nvSpPr>
        <p:spPr/>
        <p:txBody>
          <a:bodyPr/>
          <a:lstStyle/>
          <a:p>
            <a:r>
              <a:rPr lang="en-US" dirty="0"/>
              <a:t>Priya Singh                    Python web development with Django                   Unit III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A24563-9B63-4C2A-9C98-84EFD6579BDF}" type="datetime1">
              <a:rPr lang="en-US" smtClean="0"/>
              <a:t>10/31/2023</a:t>
            </a:fld>
            <a:endParaRPr lang="en-US"/>
          </a:p>
        </p:txBody>
      </p:sp>
      <p:sp>
        <p:nvSpPr>
          <p:cNvPr id="5" name="Footer Placeholder 4"/>
          <p:cNvSpPr>
            <a:spLocks noGrp="1"/>
          </p:cNvSpPr>
          <p:nvPr>
            <p:ph type="ftr" sz="quarter" idx="11"/>
          </p:nvPr>
        </p:nvSpPr>
        <p:spPr/>
        <p:txBody>
          <a:bodyPr/>
          <a:lstStyle/>
          <a:p>
            <a:r>
              <a:rPr lang="en-US" dirty="0"/>
              <a:t>Priya Singh                    Python web development with Django                   Unit III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5"/>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5"/>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615E05-2D8F-4645-BD99-AB4E35366223}" type="datetime1">
              <a:rPr lang="en-US" smtClean="0"/>
              <a:t>10/31/2023</a:t>
            </a:fld>
            <a:endParaRPr lang="en-US"/>
          </a:p>
        </p:txBody>
      </p:sp>
      <p:sp>
        <p:nvSpPr>
          <p:cNvPr id="5" name="Footer Placeholder 4"/>
          <p:cNvSpPr>
            <a:spLocks noGrp="1"/>
          </p:cNvSpPr>
          <p:nvPr>
            <p:ph type="ftr" sz="quarter" idx="11"/>
          </p:nvPr>
        </p:nvSpPr>
        <p:spPr/>
        <p:txBody>
          <a:bodyPr/>
          <a:lstStyle/>
          <a:p>
            <a:r>
              <a:rPr lang="en-US" dirty="0"/>
              <a:t>Priya Singh                    Python web development with Django                   Unit III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D9DF0B-759B-4DED-ABC8-B78A6EC3C52F}" type="datetime1">
              <a:rPr lang="en-US" smtClean="0"/>
              <a:t>10/31/2023</a:t>
            </a:fld>
            <a:endParaRPr lang="en-US"/>
          </a:p>
        </p:txBody>
      </p:sp>
      <p:sp>
        <p:nvSpPr>
          <p:cNvPr id="5" name="Footer Placeholder 4"/>
          <p:cNvSpPr>
            <a:spLocks noGrp="1"/>
          </p:cNvSpPr>
          <p:nvPr>
            <p:ph type="ftr" sz="quarter" idx="11"/>
          </p:nvPr>
        </p:nvSpPr>
        <p:spPr/>
        <p:txBody>
          <a:bodyPr/>
          <a:lstStyle/>
          <a:p>
            <a:r>
              <a:rPr lang="en-US" dirty="0"/>
              <a:t>Priya Singh                    Python web development with Django                   Unit III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7"/>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8F8576-3E08-4949-A817-A02DBA3C35B6}" type="datetime1">
              <a:rPr lang="en-US" smtClean="0"/>
              <a:t>10/31/2023</a:t>
            </a:fld>
            <a:endParaRPr lang="en-US"/>
          </a:p>
        </p:txBody>
      </p:sp>
      <p:sp>
        <p:nvSpPr>
          <p:cNvPr id="5" name="Footer Placeholder 4"/>
          <p:cNvSpPr>
            <a:spLocks noGrp="1"/>
          </p:cNvSpPr>
          <p:nvPr>
            <p:ph type="ftr" sz="quarter" idx="11"/>
          </p:nvPr>
        </p:nvSpPr>
        <p:spPr/>
        <p:txBody>
          <a:bodyPr/>
          <a:lstStyle/>
          <a:p>
            <a:r>
              <a:rPr lang="en-US" dirty="0"/>
              <a:t>Priya Singh                    Python web development with Django                   Unit III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386BC1E-E0C8-43DA-BBC8-A369F54AF4BD}" type="datetime1">
              <a:rPr lang="en-US" smtClean="0"/>
              <a:t>10/31/2023</a:t>
            </a:fld>
            <a:endParaRPr lang="en-US"/>
          </a:p>
        </p:txBody>
      </p:sp>
      <p:sp>
        <p:nvSpPr>
          <p:cNvPr id="6" name="Footer Placeholder 5"/>
          <p:cNvSpPr>
            <a:spLocks noGrp="1"/>
          </p:cNvSpPr>
          <p:nvPr>
            <p:ph type="ftr" sz="quarter" idx="11"/>
          </p:nvPr>
        </p:nvSpPr>
        <p:spPr/>
        <p:txBody>
          <a:bodyPr/>
          <a:lstStyle/>
          <a:p>
            <a:r>
              <a:rPr lang="en-US" dirty="0"/>
              <a:t>Priya Singh                    Python web development with Django                   Unit III</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2" y="1535113"/>
            <a:ext cx="5389033"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2"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A047432-624D-4AB4-B3B8-473BE7E18D04}" type="datetime1">
              <a:rPr lang="en-US" smtClean="0"/>
              <a:t>10/31/2023</a:t>
            </a:fld>
            <a:endParaRPr lang="en-US"/>
          </a:p>
        </p:txBody>
      </p:sp>
      <p:sp>
        <p:nvSpPr>
          <p:cNvPr id="8" name="Footer Placeholder 7"/>
          <p:cNvSpPr>
            <a:spLocks noGrp="1"/>
          </p:cNvSpPr>
          <p:nvPr>
            <p:ph type="ftr" sz="quarter" idx="11"/>
          </p:nvPr>
        </p:nvSpPr>
        <p:spPr/>
        <p:txBody>
          <a:bodyPr/>
          <a:lstStyle/>
          <a:p>
            <a:r>
              <a:rPr lang="en-US" dirty="0"/>
              <a:t>Priya Singh                    Python web development with Django                   Unit III</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6F0D34D-0298-42ED-AA46-95108417270A}" type="datetime1">
              <a:rPr lang="en-US" smtClean="0"/>
              <a:t>10/31/2023</a:t>
            </a:fld>
            <a:endParaRPr lang="en-US"/>
          </a:p>
        </p:txBody>
      </p:sp>
      <p:sp>
        <p:nvSpPr>
          <p:cNvPr id="4" name="Footer Placeholder 3"/>
          <p:cNvSpPr>
            <a:spLocks noGrp="1"/>
          </p:cNvSpPr>
          <p:nvPr>
            <p:ph type="ftr" sz="quarter" idx="11"/>
          </p:nvPr>
        </p:nvSpPr>
        <p:spPr/>
        <p:txBody>
          <a:bodyPr/>
          <a:lstStyle/>
          <a:p>
            <a:r>
              <a:rPr lang="en-US" dirty="0"/>
              <a:t>Priya Singh                    Python web development with Django                   Unit III</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8EEBF4-56F0-4D9B-BE62-061BE5F30F30}" type="datetime1">
              <a:rPr lang="en-US" smtClean="0"/>
              <a:t>10/31/2023</a:t>
            </a:fld>
            <a:endParaRPr lang="en-US"/>
          </a:p>
        </p:txBody>
      </p:sp>
      <p:sp>
        <p:nvSpPr>
          <p:cNvPr id="3" name="Footer Placeholder 2"/>
          <p:cNvSpPr>
            <a:spLocks noGrp="1"/>
          </p:cNvSpPr>
          <p:nvPr>
            <p:ph type="ftr" sz="quarter" idx="11"/>
          </p:nvPr>
        </p:nvSpPr>
        <p:spPr/>
        <p:txBody>
          <a:bodyPr/>
          <a:lstStyle/>
          <a:p>
            <a:r>
              <a:rPr lang="en-US" dirty="0"/>
              <a:t>Priya Singh                    Python web development with Django                   Unit III</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7"/>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AB28D7-420D-4FD2-88B0-1A8ACAC56118}" type="datetime1">
              <a:rPr lang="en-US" smtClean="0"/>
              <a:t>10/31/2023</a:t>
            </a:fld>
            <a:endParaRPr lang="en-US"/>
          </a:p>
        </p:txBody>
      </p:sp>
      <p:sp>
        <p:nvSpPr>
          <p:cNvPr id="6" name="Footer Placeholder 5"/>
          <p:cNvSpPr>
            <a:spLocks noGrp="1"/>
          </p:cNvSpPr>
          <p:nvPr>
            <p:ph type="ftr" sz="quarter" idx="11"/>
          </p:nvPr>
        </p:nvSpPr>
        <p:spPr/>
        <p:txBody>
          <a:bodyPr/>
          <a:lstStyle/>
          <a:p>
            <a:r>
              <a:rPr lang="en-US" dirty="0"/>
              <a:t>Priya Singh                    Python web development with Django                   Unit III</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2DBC2D-5E2A-42F8-A8B2-C079E7ACFAD5}" type="datetime1">
              <a:rPr lang="en-US" smtClean="0"/>
              <a:t>10/31/2023</a:t>
            </a:fld>
            <a:endParaRPr lang="en-US"/>
          </a:p>
        </p:txBody>
      </p:sp>
      <p:sp>
        <p:nvSpPr>
          <p:cNvPr id="6" name="Footer Placeholder 5"/>
          <p:cNvSpPr>
            <a:spLocks noGrp="1"/>
          </p:cNvSpPr>
          <p:nvPr>
            <p:ph type="ftr" sz="quarter" idx="11"/>
          </p:nvPr>
        </p:nvSpPr>
        <p:spPr/>
        <p:txBody>
          <a:bodyPr/>
          <a:lstStyle/>
          <a:p>
            <a:r>
              <a:rPr lang="en-US" dirty="0"/>
              <a:t>Priya Singh                    Python web development with Django                   Unit III</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7"/>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B92F8C-B627-4BC4-9CD8-624F3D560ED8}" type="datetime1">
              <a:rPr lang="en-US" smtClean="0"/>
              <a:t>10/31/2023</a:t>
            </a:fld>
            <a:endParaRPr lang="en-US"/>
          </a:p>
        </p:txBody>
      </p:sp>
      <p:sp>
        <p:nvSpPr>
          <p:cNvPr id="5" name="Footer Placeholder 4"/>
          <p:cNvSpPr>
            <a:spLocks noGrp="1"/>
          </p:cNvSpPr>
          <p:nvPr>
            <p:ph type="ftr" sz="quarter" idx="3"/>
          </p:nvPr>
        </p:nvSpPr>
        <p:spPr>
          <a:xfrm>
            <a:off x="4165600" y="6356357"/>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Priya Singh                    Python web development with Django                   Unit III</a:t>
            </a:r>
          </a:p>
        </p:txBody>
      </p:sp>
      <p:sp>
        <p:nvSpPr>
          <p:cNvPr id="6" name="Slide Number Placeholder 5"/>
          <p:cNvSpPr>
            <a:spLocks noGrp="1"/>
          </p:cNvSpPr>
          <p:nvPr>
            <p:ph type="sldNum" sz="quarter" idx="4"/>
          </p:nvPr>
        </p:nvSpPr>
        <p:spPr>
          <a:xfrm>
            <a:off x="8737600" y="6356357"/>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pic>
        <p:nvPicPr>
          <p:cNvPr id="8" name="Picture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9833" y="13570"/>
            <a:ext cx="1401117" cy="74843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377"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7.xml"/><Relationship Id="rId13" Type="http://schemas.openxmlformats.org/officeDocument/2006/relationships/diagramLayout" Target="../diagrams/layout8.xml"/><Relationship Id="rId18" Type="http://schemas.openxmlformats.org/officeDocument/2006/relationships/diagramLayout" Target="../diagrams/layout9.xml"/><Relationship Id="rId26" Type="http://schemas.microsoft.com/office/2007/relationships/diagramDrawing" Target="../diagrams/drawing10.xml"/><Relationship Id="rId3" Type="http://schemas.openxmlformats.org/officeDocument/2006/relationships/diagramLayout" Target="../diagrams/layout6.xml"/><Relationship Id="rId21" Type="http://schemas.microsoft.com/office/2007/relationships/diagramDrawing" Target="../diagrams/drawing9.xml"/><Relationship Id="rId7" Type="http://schemas.openxmlformats.org/officeDocument/2006/relationships/diagramData" Target="../diagrams/data7.xml"/><Relationship Id="rId12" Type="http://schemas.openxmlformats.org/officeDocument/2006/relationships/diagramData" Target="../diagrams/data8.xml"/><Relationship Id="rId17" Type="http://schemas.openxmlformats.org/officeDocument/2006/relationships/diagramData" Target="../diagrams/data9.xml"/><Relationship Id="rId25" Type="http://schemas.openxmlformats.org/officeDocument/2006/relationships/diagramColors" Target="../diagrams/colors10.xml"/><Relationship Id="rId2" Type="http://schemas.openxmlformats.org/officeDocument/2006/relationships/diagramData" Target="../diagrams/data6.xml"/><Relationship Id="rId16" Type="http://schemas.microsoft.com/office/2007/relationships/diagramDrawing" Target="../diagrams/drawing8.xml"/><Relationship Id="rId20" Type="http://schemas.openxmlformats.org/officeDocument/2006/relationships/diagramColors" Target="../diagrams/colors9.xml"/><Relationship Id="rId1" Type="http://schemas.openxmlformats.org/officeDocument/2006/relationships/slideLayout" Target="../slideLayouts/slideLayout2.xml"/><Relationship Id="rId6" Type="http://schemas.microsoft.com/office/2007/relationships/diagramDrawing" Target="../diagrams/drawing6.xml"/><Relationship Id="rId11" Type="http://schemas.microsoft.com/office/2007/relationships/diagramDrawing" Target="../diagrams/drawing7.xml"/><Relationship Id="rId24" Type="http://schemas.openxmlformats.org/officeDocument/2006/relationships/diagramQuickStyle" Target="../diagrams/quickStyle10.xml"/><Relationship Id="rId5" Type="http://schemas.openxmlformats.org/officeDocument/2006/relationships/diagramColors" Target="../diagrams/colors6.xml"/><Relationship Id="rId15" Type="http://schemas.openxmlformats.org/officeDocument/2006/relationships/diagramColors" Target="../diagrams/colors8.xml"/><Relationship Id="rId23" Type="http://schemas.openxmlformats.org/officeDocument/2006/relationships/diagramLayout" Target="../diagrams/layout10.xml"/><Relationship Id="rId10" Type="http://schemas.openxmlformats.org/officeDocument/2006/relationships/diagramColors" Target="../diagrams/colors7.xml"/><Relationship Id="rId19" Type="http://schemas.openxmlformats.org/officeDocument/2006/relationships/diagramQuickStyle" Target="../diagrams/quickStyle9.xml"/><Relationship Id="rId4" Type="http://schemas.openxmlformats.org/officeDocument/2006/relationships/diagramQuickStyle" Target="../diagrams/quickStyle6.xml"/><Relationship Id="rId9" Type="http://schemas.openxmlformats.org/officeDocument/2006/relationships/diagramQuickStyle" Target="../diagrams/quickStyle7.xml"/><Relationship Id="rId14" Type="http://schemas.openxmlformats.org/officeDocument/2006/relationships/diagramQuickStyle" Target="../diagrams/quickStyle8.xml"/><Relationship Id="rId22" Type="http://schemas.openxmlformats.org/officeDocument/2006/relationships/diagramData" Target="../diagrams/data10.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12.xml"/><Relationship Id="rId13" Type="http://schemas.openxmlformats.org/officeDocument/2006/relationships/diagramLayout" Target="../diagrams/layout13.xml"/><Relationship Id="rId18" Type="http://schemas.openxmlformats.org/officeDocument/2006/relationships/diagramLayout" Target="../diagrams/layout14.xml"/><Relationship Id="rId26" Type="http://schemas.microsoft.com/office/2007/relationships/diagramDrawing" Target="../diagrams/drawing15.xml"/><Relationship Id="rId3" Type="http://schemas.openxmlformats.org/officeDocument/2006/relationships/diagramLayout" Target="../diagrams/layout11.xml"/><Relationship Id="rId21" Type="http://schemas.microsoft.com/office/2007/relationships/diagramDrawing" Target="../diagrams/drawing14.xml"/><Relationship Id="rId7" Type="http://schemas.openxmlformats.org/officeDocument/2006/relationships/diagramData" Target="../diagrams/data12.xml"/><Relationship Id="rId12" Type="http://schemas.openxmlformats.org/officeDocument/2006/relationships/diagramData" Target="../diagrams/data13.xml"/><Relationship Id="rId17" Type="http://schemas.openxmlformats.org/officeDocument/2006/relationships/diagramData" Target="../diagrams/data14.xml"/><Relationship Id="rId25" Type="http://schemas.openxmlformats.org/officeDocument/2006/relationships/diagramColors" Target="../diagrams/colors15.xml"/><Relationship Id="rId2" Type="http://schemas.openxmlformats.org/officeDocument/2006/relationships/diagramData" Target="../diagrams/data11.xml"/><Relationship Id="rId16" Type="http://schemas.microsoft.com/office/2007/relationships/diagramDrawing" Target="../diagrams/drawing13.xml"/><Relationship Id="rId20" Type="http://schemas.openxmlformats.org/officeDocument/2006/relationships/diagramColors" Target="../diagrams/colors14.xml"/><Relationship Id="rId29" Type="http://schemas.openxmlformats.org/officeDocument/2006/relationships/diagramQuickStyle" Target="../diagrams/quickStyle16.xml"/><Relationship Id="rId1" Type="http://schemas.openxmlformats.org/officeDocument/2006/relationships/slideLayout" Target="../slideLayouts/slideLayout2.xml"/><Relationship Id="rId6" Type="http://schemas.microsoft.com/office/2007/relationships/diagramDrawing" Target="../diagrams/drawing11.xml"/><Relationship Id="rId11" Type="http://schemas.microsoft.com/office/2007/relationships/diagramDrawing" Target="../diagrams/drawing12.xml"/><Relationship Id="rId24" Type="http://schemas.openxmlformats.org/officeDocument/2006/relationships/diagramQuickStyle" Target="../diagrams/quickStyle15.xml"/><Relationship Id="rId5" Type="http://schemas.openxmlformats.org/officeDocument/2006/relationships/diagramColors" Target="../diagrams/colors11.xml"/><Relationship Id="rId15" Type="http://schemas.openxmlformats.org/officeDocument/2006/relationships/diagramColors" Target="../diagrams/colors13.xml"/><Relationship Id="rId23" Type="http://schemas.openxmlformats.org/officeDocument/2006/relationships/diagramLayout" Target="../diagrams/layout15.xml"/><Relationship Id="rId28" Type="http://schemas.openxmlformats.org/officeDocument/2006/relationships/diagramLayout" Target="../diagrams/layout16.xml"/><Relationship Id="rId10" Type="http://schemas.openxmlformats.org/officeDocument/2006/relationships/diagramColors" Target="../diagrams/colors12.xml"/><Relationship Id="rId19" Type="http://schemas.openxmlformats.org/officeDocument/2006/relationships/diagramQuickStyle" Target="../diagrams/quickStyle14.xml"/><Relationship Id="rId31" Type="http://schemas.microsoft.com/office/2007/relationships/diagramDrawing" Target="../diagrams/drawing16.xml"/><Relationship Id="rId4" Type="http://schemas.openxmlformats.org/officeDocument/2006/relationships/diagramQuickStyle" Target="../diagrams/quickStyle11.xml"/><Relationship Id="rId9" Type="http://schemas.openxmlformats.org/officeDocument/2006/relationships/diagramQuickStyle" Target="../diagrams/quickStyle12.xml"/><Relationship Id="rId14" Type="http://schemas.openxmlformats.org/officeDocument/2006/relationships/diagramQuickStyle" Target="../diagrams/quickStyle13.xml"/><Relationship Id="rId22" Type="http://schemas.openxmlformats.org/officeDocument/2006/relationships/diagramData" Target="../diagrams/data15.xml"/><Relationship Id="rId27" Type="http://schemas.openxmlformats.org/officeDocument/2006/relationships/diagramData" Target="../diagrams/data16.xml"/><Relationship Id="rId30" Type="http://schemas.openxmlformats.org/officeDocument/2006/relationships/diagramColors" Target="../diagrams/colors16.xml"/></Relationships>
</file>

<file path=ppt/slides/_rels/slide12.xml.rels><?xml version="1.0" encoding="UTF-8" standalone="yes"?>
<Relationships xmlns="http://schemas.openxmlformats.org/package/2006/relationships"><Relationship Id="rId13" Type="http://schemas.openxmlformats.org/officeDocument/2006/relationships/diagramLayout" Target="../diagrams/layout19.xml"/><Relationship Id="rId18" Type="http://schemas.openxmlformats.org/officeDocument/2006/relationships/diagramLayout" Target="../diagrams/layout20.xml"/><Relationship Id="rId26" Type="http://schemas.microsoft.com/office/2007/relationships/diagramDrawing" Target="../diagrams/drawing21.xml"/><Relationship Id="rId3" Type="http://schemas.openxmlformats.org/officeDocument/2006/relationships/diagramLayout" Target="../diagrams/layout17.xml"/><Relationship Id="rId21" Type="http://schemas.microsoft.com/office/2007/relationships/diagramDrawing" Target="../diagrams/drawing20.xml"/><Relationship Id="rId34" Type="http://schemas.openxmlformats.org/officeDocument/2006/relationships/diagramQuickStyle" Target="../diagrams/quickStyle23.xml"/><Relationship Id="rId7" Type="http://schemas.openxmlformats.org/officeDocument/2006/relationships/diagramData" Target="../diagrams/data18.xml"/><Relationship Id="rId12" Type="http://schemas.openxmlformats.org/officeDocument/2006/relationships/diagramData" Target="../diagrams/data19.xml"/><Relationship Id="rId17" Type="http://schemas.openxmlformats.org/officeDocument/2006/relationships/diagramData" Target="../diagrams/data20.xml"/><Relationship Id="rId25" Type="http://schemas.openxmlformats.org/officeDocument/2006/relationships/diagramColors" Target="../diagrams/colors21.xml"/><Relationship Id="rId33" Type="http://schemas.openxmlformats.org/officeDocument/2006/relationships/diagramLayout" Target="../diagrams/layout23.xml"/><Relationship Id="rId2" Type="http://schemas.openxmlformats.org/officeDocument/2006/relationships/diagramData" Target="../diagrams/data17.xml"/><Relationship Id="rId16" Type="http://schemas.microsoft.com/office/2007/relationships/diagramDrawing" Target="../diagrams/drawing19.xml"/><Relationship Id="rId20" Type="http://schemas.openxmlformats.org/officeDocument/2006/relationships/diagramColors" Target="../diagrams/colors20.xml"/><Relationship Id="rId29" Type="http://schemas.openxmlformats.org/officeDocument/2006/relationships/diagramQuickStyle" Target="../diagrams/quickStyle22.xml"/><Relationship Id="rId1" Type="http://schemas.openxmlformats.org/officeDocument/2006/relationships/slideLayout" Target="../slideLayouts/slideLayout2.xml"/><Relationship Id="rId6" Type="http://schemas.microsoft.com/office/2007/relationships/diagramDrawing" Target="../diagrams/drawing17.xml"/><Relationship Id="rId11" Type="http://schemas.microsoft.com/office/2007/relationships/diagramDrawing" Target="../diagrams/drawing18.xml"/><Relationship Id="rId24" Type="http://schemas.openxmlformats.org/officeDocument/2006/relationships/diagramQuickStyle" Target="../diagrams/quickStyle21.xml"/><Relationship Id="rId32" Type="http://schemas.openxmlformats.org/officeDocument/2006/relationships/diagramData" Target="../diagrams/data23.xml"/><Relationship Id="rId5" Type="http://schemas.openxmlformats.org/officeDocument/2006/relationships/diagramColors" Target="../diagrams/colors17.xml"/><Relationship Id="rId15" Type="http://schemas.openxmlformats.org/officeDocument/2006/relationships/diagramColors" Target="../diagrams/colors19.xml"/><Relationship Id="rId23" Type="http://schemas.openxmlformats.org/officeDocument/2006/relationships/diagramLayout" Target="../diagrams/layout21.xml"/><Relationship Id="rId28" Type="http://schemas.openxmlformats.org/officeDocument/2006/relationships/diagramLayout" Target="../diagrams/layout22.xml"/><Relationship Id="rId36" Type="http://schemas.microsoft.com/office/2007/relationships/diagramDrawing" Target="../diagrams/drawing23.xml"/><Relationship Id="rId10" Type="http://schemas.openxmlformats.org/officeDocument/2006/relationships/diagramColors" Target="../diagrams/colors18.xml"/><Relationship Id="rId19" Type="http://schemas.openxmlformats.org/officeDocument/2006/relationships/diagramQuickStyle" Target="../diagrams/quickStyle20.xml"/><Relationship Id="rId31" Type="http://schemas.microsoft.com/office/2007/relationships/diagramDrawing" Target="../diagrams/drawing22.xml"/><Relationship Id="rId4" Type="http://schemas.openxmlformats.org/officeDocument/2006/relationships/diagramQuickStyle" Target="../diagrams/quickStyle17.xml"/><Relationship Id="rId9" Type="http://schemas.openxmlformats.org/officeDocument/2006/relationships/diagramQuickStyle" Target="../diagrams/quickStyle18.xml"/><Relationship Id="rId14" Type="http://schemas.openxmlformats.org/officeDocument/2006/relationships/diagramQuickStyle" Target="../diagrams/quickStyle19.xml"/><Relationship Id="rId22" Type="http://schemas.openxmlformats.org/officeDocument/2006/relationships/diagramData" Target="../diagrams/data21.xml"/><Relationship Id="rId27" Type="http://schemas.openxmlformats.org/officeDocument/2006/relationships/diagramData" Target="../diagrams/data22.xml"/><Relationship Id="rId30" Type="http://schemas.openxmlformats.org/officeDocument/2006/relationships/diagramColors" Target="../diagrams/colors22.xml"/><Relationship Id="rId35" Type="http://schemas.openxmlformats.org/officeDocument/2006/relationships/diagramColors" Target="../diagrams/colors23.xml"/><Relationship Id="rId8" Type="http://schemas.openxmlformats.org/officeDocument/2006/relationships/diagramLayout" Target="../diagrams/layout18.xml"/></Relationships>
</file>

<file path=ppt/slides/_rels/slide13.xml.rels><?xml version="1.0" encoding="UTF-8" standalone="yes"?>
<Relationships xmlns="http://schemas.openxmlformats.org/package/2006/relationships"><Relationship Id="rId13" Type="http://schemas.openxmlformats.org/officeDocument/2006/relationships/diagramLayout" Target="../diagrams/layout26.xml"/><Relationship Id="rId18" Type="http://schemas.openxmlformats.org/officeDocument/2006/relationships/diagramLayout" Target="../diagrams/layout27.xml"/><Relationship Id="rId26" Type="http://schemas.microsoft.com/office/2007/relationships/diagramDrawing" Target="../diagrams/drawing28.xml"/><Relationship Id="rId3" Type="http://schemas.openxmlformats.org/officeDocument/2006/relationships/diagramLayout" Target="../diagrams/layout24.xml"/><Relationship Id="rId21" Type="http://schemas.microsoft.com/office/2007/relationships/diagramDrawing" Target="../diagrams/drawing27.xml"/><Relationship Id="rId34" Type="http://schemas.openxmlformats.org/officeDocument/2006/relationships/diagramQuickStyle" Target="../diagrams/quickStyle30.xml"/><Relationship Id="rId7" Type="http://schemas.openxmlformats.org/officeDocument/2006/relationships/diagramData" Target="../diagrams/data25.xml"/><Relationship Id="rId12" Type="http://schemas.openxmlformats.org/officeDocument/2006/relationships/diagramData" Target="../diagrams/data26.xml"/><Relationship Id="rId17" Type="http://schemas.openxmlformats.org/officeDocument/2006/relationships/diagramData" Target="../diagrams/data27.xml"/><Relationship Id="rId25" Type="http://schemas.openxmlformats.org/officeDocument/2006/relationships/diagramColors" Target="../diagrams/colors28.xml"/><Relationship Id="rId33" Type="http://schemas.openxmlformats.org/officeDocument/2006/relationships/diagramLayout" Target="../diagrams/layout30.xml"/><Relationship Id="rId2" Type="http://schemas.openxmlformats.org/officeDocument/2006/relationships/diagramData" Target="../diagrams/data24.xml"/><Relationship Id="rId16" Type="http://schemas.microsoft.com/office/2007/relationships/diagramDrawing" Target="../diagrams/drawing26.xml"/><Relationship Id="rId20" Type="http://schemas.openxmlformats.org/officeDocument/2006/relationships/diagramColors" Target="../diagrams/colors27.xml"/><Relationship Id="rId29" Type="http://schemas.openxmlformats.org/officeDocument/2006/relationships/diagramQuickStyle" Target="../diagrams/quickStyle29.xml"/><Relationship Id="rId1" Type="http://schemas.openxmlformats.org/officeDocument/2006/relationships/slideLayout" Target="../slideLayouts/slideLayout2.xml"/><Relationship Id="rId6" Type="http://schemas.microsoft.com/office/2007/relationships/diagramDrawing" Target="../diagrams/drawing24.xml"/><Relationship Id="rId11" Type="http://schemas.microsoft.com/office/2007/relationships/diagramDrawing" Target="../diagrams/drawing25.xml"/><Relationship Id="rId24" Type="http://schemas.openxmlformats.org/officeDocument/2006/relationships/diagramQuickStyle" Target="../diagrams/quickStyle28.xml"/><Relationship Id="rId32" Type="http://schemas.openxmlformats.org/officeDocument/2006/relationships/diagramData" Target="../diagrams/data30.xml"/><Relationship Id="rId5" Type="http://schemas.openxmlformats.org/officeDocument/2006/relationships/diagramColors" Target="../diagrams/colors24.xml"/><Relationship Id="rId15" Type="http://schemas.openxmlformats.org/officeDocument/2006/relationships/diagramColors" Target="../diagrams/colors26.xml"/><Relationship Id="rId23" Type="http://schemas.openxmlformats.org/officeDocument/2006/relationships/diagramLayout" Target="../diagrams/layout28.xml"/><Relationship Id="rId28" Type="http://schemas.openxmlformats.org/officeDocument/2006/relationships/diagramLayout" Target="../diagrams/layout29.xml"/><Relationship Id="rId36" Type="http://schemas.microsoft.com/office/2007/relationships/diagramDrawing" Target="../diagrams/drawing30.xml"/><Relationship Id="rId10" Type="http://schemas.openxmlformats.org/officeDocument/2006/relationships/diagramColors" Target="../diagrams/colors25.xml"/><Relationship Id="rId19" Type="http://schemas.openxmlformats.org/officeDocument/2006/relationships/diagramQuickStyle" Target="../diagrams/quickStyle27.xml"/><Relationship Id="rId31" Type="http://schemas.microsoft.com/office/2007/relationships/diagramDrawing" Target="../diagrams/drawing29.xml"/><Relationship Id="rId4" Type="http://schemas.openxmlformats.org/officeDocument/2006/relationships/diagramQuickStyle" Target="../diagrams/quickStyle24.xml"/><Relationship Id="rId9" Type="http://schemas.openxmlformats.org/officeDocument/2006/relationships/diagramQuickStyle" Target="../diagrams/quickStyle25.xml"/><Relationship Id="rId14" Type="http://schemas.openxmlformats.org/officeDocument/2006/relationships/diagramQuickStyle" Target="../diagrams/quickStyle26.xml"/><Relationship Id="rId22" Type="http://schemas.openxmlformats.org/officeDocument/2006/relationships/diagramData" Target="../diagrams/data28.xml"/><Relationship Id="rId27" Type="http://schemas.openxmlformats.org/officeDocument/2006/relationships/diagramData" Target="../diagrams/data29.xml"/><Relationship Id="rId30" Type="http://schemas.openxmlformats.org/officeDocument/2006/relationships/diagramColors" Target="../diagrams/colors29.xml"/><Relationship Id="rId35" Type="http://schemas.openxmlformats.org/officeDocument/2006/relationships/diagramColors" Target="../diagrams/colors30.xml"/><Relationship Id="rId8" Type="http://schemas.openxmlformats.org/officeDocument/2006/relationships/diagramLayout" Target="../diagrams/layout25.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youtu.be/tA42nHmmEKw?list=PLh2mXjKcTPSACrQxPM2_1Ojus5HX88ht7" TargetMode="External"/><Relationship Id="rId2" Type="http://schemas.openxmlformats.org/officeDocument/2006/relationships/hyperlink" Target="https://youtu.be/eoPsX7MKfe8?list=PLIdgECt554OVFKXRpo_kuI0XpUQKk0ycO" TargetMode="External"/><Relationship Id="rId1" Type="http://schemas.openxmlformats.org/officeDocument/2006/relationships/slideLayout" Target="../slideLayouts/slideLayout2.xml"/><Relationship Id="rId6" Type="http://schemas.openxmlformats.org/officeDocument/2006/relationships/hyperlink" Target="https://youtu.be/9MmC_uGjBsM?list=PL3pGy4HtqwD02GVgM96-V0sq4_DSinqvf" TargetMode="External"/><Relationship Id="rId5" Type="http://schemas.openxmlformats.org/officeDocument/2006/relationships/hyperlink" Target="https://youtu.be/QXeEoD0pB3E?list=PLsyeobzWxl7poL9JTVyndKe62ieoN-MZ3" TargetMode="External"/><Relationship Id="rId4" Type="http://schemas.openxmlformats.org/officeDocument/2006/relationships/hyperlink" Target="https://youtu.be/8ndsDXohLMQ?list=PLDsnL5pk7-N_9oy2RN4A65Z-PEnvtc7rf"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hyperlink" Target="https://docs.djangoproject.com/en/4.1/ref/middleware/#django.contrib.auth.middleware.AuthenticationMiddleware" TargetMode="External"/><Relationship Id="rId3" Type="http://schemas.openxmlformats.org/officeDocument/2006/relationships/hyperlink" Target="https://docs.djangoproject.com/en/4.1/ref/settings/#std-setting-INSTALLED_APPS" TargetMode="External"/><Relationship Id="rId7" Type="http://schemas.openxmlformats.org/officeDocument/2006/relationships/hyperlink" Target="https://docs.djangoproject.com/en/4.1/topics/http/sessions/" TargetMode="External"/><Relationship Id="rId2" Type="http://schemas.openxmlformats.org/officeDocument/2006/relationships/hyperlink" Target="https://docs.djangoproject.com/en/4.1/ref/django-admin/#django-admin-startproject" TargetMode="External"/><Relationship Id="rId1" Type="http://schemas.openxmlformats.org/officeDocument/2006/relationships/slideLayout" Target="../slideLayouts/slideLayout2.xml"/><Relationship Id="rId6" Type="http://schemas.openxmlformats.org/officeDocument/2006/relationships/hyperlink" Target="https://docs.djangoproject.com/en/4.1/ref/middleware/#django.contrib.sessions.middleware.SessionMiddleware" TargetMode="External"/><Relationship Id="rId5" Type="http://schemas.openxmlformats.org/officeDocument/2006/relationships/hyperlink" Target="https://docs.djangoproject.com/en/4.1/ref/settings/#std-setting-MIDDLEWARE" TargetMode="External"/><Relationship Id="rId4" Type="http://schemas.openxmlformats.org/officeDocument/2006/relationships/hyperlink" Target="https://docs.djangoproject.com/en/4.1/ref/contrib/contenttypes/"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5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tps://youtu.be/tA42nHmmEKw?list=PLh2mXjKcTPSACrQxPM2_1Ojus5HX88ht7" TargetMode="External"/><Relationship Id="rId2" Type="http://schemas.openxmlformats.org/officeDocument/2006/relationships/hyperlink" Target="https://youtu.be/eoPsX7MKfe8?list=PLIdgECt554OVFKXRpo_kuI0XpUQKk0ycO" TargetMode="External"/><Relationship Id="rId1" Type="http://schemas.openxmlformats.org/officeDocument/2006/relationships/slideLayout" Target="../slideLayouts/slideLayout2.xml"/><Relationship Id="rId6" Type="http://schemas.openxmlformats.org/officeDocument/2006/relationships/hyperlink" Target="https://youtu.be/9MmC_uGjBsM?list=PL3pGy4HtqwD02GVgM96-V0sq4_DSinqvf" TargetMode="External"/><Relationship Id="rId5" Type="http://schemas.openxmlformats.org/officeDocument/2006/relationships/hyperlink" Target="https://youtu.be/QXeEoD0pB3E?list=PLsyeobzWxl7poL9JTVyndKe62ieoN-MZ3" TargetMode="External"/><Relationship Id="rId4" Type="http://schemas.openxmlformats.org/officeDocument/2006/relationships/hyperlink" Target="https://youtu.be/8ndsDXohLMQ?list=PLDsnL5pk7-N_9oy2RN4A65Z-PEnvtc7rf" TargetMode="Externa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7"/>
            <a:ext cx="105918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3200" dirty="0"/>
              <a:t>Noida Institute of Engineering and Technology, Greater Noida</a:t>
            </a:r>
          </a:p>
        </p:txBody>
      </p:sp>
      <p:sp>
        <p:nvSpPr>
          <p:cNvPr id="3" name="Subtitle 2"/>
          <p:cNvSpPr>
            <a:spLocks noGrp="1"/>
          </p:cNvSpPr>
          <p:nvPr>
            <p:ph type="subTitle" idx="1"/>
          </p:nvPr>
        </p:nvSpPr>
        <p:spPr>
          <a:xfrm>
            <a:off x="2971800" y="914400"/>
            <a:ext cx="6400800" cy="1752600"/>
          </a:xfrm>
        </p:spPr>
        <p:style>
          <a:lnRef idx="2">
            <a:schemeClr val="accent5"/>
          </a:lnRef>
          <a:fillRef idx="1">
            <a:schemeClr val="lt1"/>
          </a:fillRef>
          <a:effectRef idx="0">
            <a:schemeClr val="accent5"/>
          </a:effectRef>
          <a:fontRef idx="minor">
            <a:schemeClr val="dk1"/>
          </a:fontRef>
        </p:style>
        <p:txBody>
          <a:bodyPr anchor="ctr">
            <a:normAutofit/>
          </a:bodyPr>
          <a:lstStyle/>
          <a:p>
            <a:r>
              <a:rPr lang="en-US" sz="3600" dirty="0">
                <a:solidFill>
                  <a:schemeClr val="tx1"/>
                </a:solidFill>
              </a:rPr>
              <a:t> Python Web Development with Django</a:t>
            </a:r>
          </a:p>
        </p:txBody>
      </p:sp>
      <p:sp>
        <p:nvSpPr>
          <p:cNvPr id="6" name="Subtitle 2"/>
          <p:cNvSpPr txBox="1">
            <a:spLocks/>
          </p:cNvSpPr>
          <p:nvPr/>
        </p:nvSpPr>
        <p:spPr>
          <a:xfrm>
            <a:off x="8382000" y="4038600"/>
            <a:ext cx="30480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lnSpcReduction="10000"/>
          </a:bodyPr>
          <a:lstStyle/>
          <a:p>
            <a:pPr algn="ctr">
              <a:spcBef>
                <a:spcPct val="20000"/>
              </a:spcBef>
              <a:defRPr/>
            </a:pPr>
            <a:endParaRPr lang="en-US" sz="2400" dirty="0">
              <a:solidFill>
                <a:schemeClr val="tx1"/>
              </a:solidFill>
            </a:endParaRPr>
          </a:p>
          <a:p>
            <a:pPr algn="ctr">
              <a:spcBef>
                <a:spcPct val="20000"/>
              </a:spcBef>
              <a:defRPr/>
            </a:pPr>
            <a:r>
              <a:rPr lang="en-US" sz="2800" dirty="0">
                <a:solidFill>
                  <a:schemeClr val="tx1"/>
                </a:solidFill>
              </a:rPr>
              <a:t>Priya Singh </a:t>
            </a:r>
          </a:p>
          <a:p>
            <a:pPr algn="ctr">
              <a:spcBef>
                <a:spcPct val="20000"/>
              </a:spcBef>
              <a:defRPr/>
            </a:pPr>
            <a:r>
              <a:rPr lang="en-US" sz="2400" dirty="0">
                <a:solidFill>
                  <a:schemeClr val="tx1"/>
                </a:solidFill>
              </a:rPr>
              <a:t> (Asst. Professor)</a:t>
            </a:r>
          </a:p>
          <a:p>
            <a:pPr algn="ctr">
              <a:spcBef>
                <a:spcPct val="20000"/>
              </a:spcBef>
              <a:defRPr/>
            </a:pPr>
            <a:r>
              <a:rPr lang="en-US" sz="2400" dirty="0">
                <a:solidFill>
                  <a:schemeClr val="tx1"/>
                </a:solidFill>
              </a:rPr>
              <a:t>CSE Department</a:t>
            </a: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1417320" y="5897568"/>
            <a:ext cx="533400" cy="533400"/>
          </a:xfrm>
          <a:prstGeom prst="rect">
            <a:avLst/>
          </a:prstGeom>
          <a:noFill/>
        </p:spPr>
      </p:pic>
      <p:sp>
        <p:nvSpPr>
          <p:cNvPr id="9" name="Date Placeholder 8"/>
          <p:cNvSpPr>
            <a:spLocks noGrp="1"/>
          </p:cNvSpPr>
          <p:nvPr>
            <p:ph type="dt" sz="half" idx="10"/>
          </p:nvPr>
        </p:nvSpPr>
        <p:spPr>
          <a:xfrm>
            <a:off x="1482634" y="6430968"/>
            <a:ext cx="2133600" cy="365125"/>
          </a:xfrm>
        </p:spPr>
        <p:txBody>
          <a:bodyPr/>
          <a:lstStyle/>
          <a:p>
            <a:fld id="{A2DACEE3-D5BD-467B-A8F2-8944D3689742}" type="datetime1">
              <a:rPr lang="en-US" smtClean="0"/>
              <a:t>10/31/2023</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dirty="0"/>
          </a:p>
        </p:txBody>
      </p:sp>
      <p:pic>
        <p:nvPicPr>
          <p:cNvPr id="11" name="Picture 4" descr="C:\Users\Manks\Downloads\speak.png"/>
          <p:cNvPicPr>
            <a:picLocks noChangeAspect="1" noChangeArrowheads="1"/>
          </p:cNvPicPr>
          <p:nvPr/>
        </p:nvPicPr>
        <p:blipFill>
          <a:blip r:embed="rId4" cstate="print"/>
          <a:srcRect/>
          <a:stretch>
            <a:fillRect/>
          </a:stretch>
        </p:blipFill>
        <p:spPr bwMode="auto">
          <a:xfrm>
            <a:off x="8839200" y="2590800"/>
            <a:ext cx="1524000" cy="1524000"/>
          </a:xfrm>
          <a:prstGeom prst="rect">
            <a:avLst/>
          </a:prstGeom>
          <a:noFill/>
        </p:spPr>
      </p:pic>
      <p:sp>
        <p:nvSpPr>
          <p:cNvPr id="12" name="Subtitle 2"/>
          <p:cNvSpPr txBox="1">
            <a:spLocks/>
          </p:cNvSpPr>
          <p:nvPr/>
        </p:nvSpPr>
        <p:spPr>
          <a:xfrm>
            <a:off x="14478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500" dirty="0">
                <a:solidFill>
                  <a:schemeClr val="tx1"/>
                </a:solidFill>
              </a:rPr>
              <a:t>Unit: III</a:t>
            </a:r>
          </a:p>
        </p:txBody>
      </p:sp>
      <p:sp>
        <p:nvSpPr>
          <p:cNvPr id="13" name="Footer Placeholder 12"/>
          <p:cNvSpPr>
            <a:spLocks noGrp="1"/>
          </p:cNvSpPr>
          <p:nvPr>
            <p:ph type="ftr" sz="quarter" idx="11"/>
          </p:nvPr>
        </p:nvSpPr>
        <p:spPr>
          <a:xfrm>
            <a:off x="4078514" y="6430967"/>
            <a:ext cx="6324600" cy="365125"/>
          </a:xfrm>
        </p:spPr>
        <p:txBody>
          <a:bodyPr/>
          <a:lstStyle/>
          <a:p>
            <a:r>
              <a:rPr lang="en-US" dirty="0"/>
              <a:t>Priya Singh                    Python web development with Django                   Unit III</a:t>
            </a:r>
          </a:p>
        </p:txBody>
      </p:sp>
      <p:sp>
        <p:nvSpPr>
          <p:cNvPr id="14" name="Subtitle 2"/>
          <p:cNvSpPr txBox="1">
            <a:spLocks/>
          </p:cNvSpPr>
          <p:nvPr/>
        </p:nvSpPr>
        <p:spPr>
          <a:xfrm>
            <a:off x="1417320" y="3718717"/>
            <a:ext cx="48387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ormAutofit/>
          </a:bodyPr>
          <a:lstStyle/>
          <a:p>
            <a:r>
              <a:rPr lang="en-US" b="1" dirty="0">
                <a:solidFill>
                  <a:schemeClr val="tx1"/>
                </a:solidFill>
              </a:rPr>
              <a:t>I</a:t>
            </a:r>
            <a:r>
              <a:rPr lang="en-US" dirty="0">
                <a:solidFill>
                  <a:schemeClr val="tx1"/>
                </a:solidFill>
              </a:rPr>
              <a:t>ntegrating </a:t>
            </a:r>
            <a:r>
              <a:rPr lang="en-US" b="1" dirty="0">
                <a:solidFill>
                  <a:schemeClr val="tx1"/>
                </a:solidFill>
              </a:rPr>
              <a:t>A</a:t>
            </a:r>
            <a:r>
              <a:rPr lang="en-US" dirty="0">
                <a:solidFill>
                  <a:schemeClr val="tx1"/>
                </a:solidFill>
              </a:rPr>
              <a:t>ccounts &amp; </a:t>
            </a:r>
            <a:r>
              <a:rPr lang="en-US" b="1" dirty="0">
                <a:solidFill>
                  <a:schemeClr val="tx1"/>
                </a:solidFill>
              </a:rPr>
              <a:t>A</a:t>
            </a:r>
            <a:r>
              <a:rPr lang="en-US" dirty="0">
                <a:solidFill>
                  <a:schemeClr val="tx1"/>
                </a:solidFill>
              </a:rPr>
              <a:t>uthentication  on </a:t>
            </a:r>
            <a:r>
              <a:rPr lang="en-US" b="1" dirty="0">
                <a:solidFill>
                  <a:schemeClr val="tx1"/>
                </a:solidFill>
              </a:rPr>
              <a:t>D</a:t>
            </a:r>
            <a:r>
              <a:rPr lang="en-US" dirty="0">
                <a:solidFill>
                  <a:schemeClr val="tx1"/>
                </a:solidFill>
              </a:rPr>
              <a:t>jango  </a:t>
            </a:r>
            <a:endParaRPr lang="en-US" b="1" dirty="0">
              <a:solidFill>
                <a:schemeClr val="tx1"/>
              </a:solidFill>
            </a:endParaRPr>
          </a:p>
        </p:txBody>
      </p:sp>
      <p:sp>
        <p:nvSpPr>
          <p:cNvPr id="15" name="Subtitle 2"/>
          <p:cNvSpPr txBox="1">
            <a:spLocks/>
          </p:cNvSpPr>
          <p:nvPr/>
        </p:nvSpPr>
        <p:spPr>
          <a:xfrm>
            <a:off x="1447800" y="4876800"/>
            <a:ext cx="480822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000" dirty="0">
                <a:solidFill>
                  <a:schemeClr val="tx1"/>
                </a:solidFill>
              </a:rPr>
              <a:t>Course Details</a:t>
            </a:r>
            <a:br>
              <a:rPr lang="en-US" sz="2000" dirty="0">
                <a:solidFill>
                  <a:schemeClr val="tx1"/>
                </a:solidFill>
              </a:rPr>
            </a:br>
            <a:r>
              <a:rPr lang="en-US" sz="2000" dirty="0">
                <a:solidFill>
                  <a:schemeClr val="tx1"/>
                </a:solidFill>
              </a:rPr>
              <a:t>(B. Tech. 5</a:t>
            </a:r>
            <a:r>
              <a:rPr lang="en-US" sz="2000" baseline="30000" dirty="0">
                <a:solidFill>
                  <a:schemeClr val="tx1"/>
                </a:solidFill>
              </a:rPr>
              <a:t>th</a:t>
            </a:r>
            <a:r>
              <a:rPr lang="en-US" sz="2000" dirty="0">
                <a:solidFill>
                  <a:schemeClr val="tx1"/>
                </a:solidFill>
              </a:rPr>
              <a:t> Sem)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2885FC6-F50F-4290-BE34-E76E090FF75B}" type="datetime1">
              <a:rPr lang="en-US" smtClean="0"/>
              <a:t>10/31/2023</a:t>
            </a:fld>
            <a:endParaRPr lang="en-US" dirty="0"/>
          </a:p>
        </p:txBody>
      </p:sp>
      <p:sp>
        <p:nvSpPr>
          <p:cNvPr id="5" name="Footer Placeholder 4"/>
          <p:cNvSpPr>
            <a:spLocks noGrp="1"/>
          </p:cNvSpPr>
          <p:nvPr>
            <p:ph type="ftr" sz="quarter" idx="11"/>
          </p:nvPr>
        </p:nvSpPr>
        <p:spPr>
          <a:xfrm>
            <a:off x="3962400" y="6356356"/>
            <a:ext cx="5410200" cy="365125"/>
          </a:xfrm>
        </p:spPr>
        <p:txBody>
          <a:bodyPr/>
          <a:lstStyle/>
          <a:p>
            <a:r>
              <a:rPr lang="en-US" dirty="0"/>
              <a:t>Priya Singh                    Python web development with Django                   Unit III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Course Objective</a:t>
            </a:r>
          </a:p>
        </p:txBody>
      </p:sp>
      <p:graphicFrame>
        <p:nvGraphicFramePr>
          <p:cNvPr id="18" name="Diagram 17">
            <a:extLst>
              <a:ext uri="{FF2B5EF4-FFF2-40B4-BE49-F238E27FC236}">
                <a16:creationId xmlns:a16="http://schemas.microsoft.com/office/drawing/2014/main" id="{9543BB0E-4B34-41A6-8377-ED0BEFF27559}"/>
              </a:ext>
            </a:extLst>
          </p:cNvPr>
          <p:cNvGraphicFramePr/>
          <p:nvPr>
            <p:extLst>
              <p:ext uri="{D42A27DB-BD31-4B8C-83A1-F6EECF244321}">
                <p14:modId xmlns:p14="http://schemas.microsoft.com/office/powerpoint/2010/main" val="590954112"/>
              </p:ext>
            </p:extLst>
          </p:nvPr>
        </p:nvGraphicFramePr>
        <p:xfrm>
          <a:off x="1447800" y="990600"/>
          <a:ext cx="6172200" cy="5232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7" name="Diagram 16">
            <a:extLst>
              <a:ext uri="{FF2B5EF4-FFF2-40B4-BE49-F238E27FC236}">
                <a16:creationId xmlns:a16="http://schemas.microsoft.com/office/drawing/2014/main" id="{DE6980AE-8C03-45D0-8DE7-A5C1FF65544F}"/>
              </a:ext>
            </a:extLst>
          </p:cNvPr>
          <p:cNvGraphicFramePr/>
          <p:nvPr>
            <p:extLst>
              <p:ext uri="{D42A27DB-BD31-4B8C-83A1-F6EECF244321}">
                <p14:modId xmlns:p14="http://schemas.microsoft.com/office/powerpoint/2010/main" val="3428656778"/>
              </p:ext>
            </p:extLst>
          </p:nvPr>
        </p:nvGraphicFramePr>
        <p:xfrm>
          <a:off x="1452154" y="1621771"/>
          <a:ext cx="10134600" cy="88264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1" name="Diagram 20">
            <a:extLst>
              <a:ext uri="{FF2B5EF4-FFF2-40B4-BE49-F238E27FC236}">
                <a16:creationId xmlns:a16="http://schemas.microsoft.com/office/drawing/2014/main" id="{9B70875F-83EC-41AC-90E2-352EB6BEB0EE}"/>
              </a:ext>
            </a:extLst>
          </p:cNvPr>
          <p:cNvGraphicFramePr/>
          <p:nvPr>
            <p:extLst>
              <p:ext uri="{D42A27DB-BD31-4B8C-83A1-F6EECF244321}">
                <p14:modId xmlns:p14="http://schemas.microsoft.com/office/powerpoint/2010/main" val="3418981199"/>
              </p:ext>
            </p:extLst>
          </p:nvPr>
        </p:nvGraphicFramePr>
        <p:xfrm>
          <a:off x="1447800" y="2667000"/>
          <a:ext cx="10134600" cy="954107"/>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4" name="Diagram 23">
            <a:extLst>
              <a:ext uri="{FF2B5EF4-FFF2-40B4-BE49-F238E27FC236}">
                <a16:creationId xmlns:a16="http://schemas.microsoft.com/office/drawing/2014/main" id="{48C4ED4A-4AA9-4E26-97D5-1E626AAFF23D}"/>
              </a:ext>
            </a:extLst>
          </p:cNvPr>
          <p:cNvGraphicFramePr/>
          <p:nvPr>
            <p:extLst>
              <p:ext uri="{D42A27DB-BD31-4B8C-83A1-F6EECF244321}">
                <p14:modId xmlns:p14="http://schemas.microsoft.com/office/powerpoint/2010/main" val="2876628957"/>
              </p:ext>
            </p:extLst>
          </p:nvPr>
        </p:nvGraphicFramePr>
        <p:xfrm>
          <a:off x="1417320" y="3287731"/>
          <a:ext cx="10165080" cy="1526474"/>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7" name="Diagram 26">
            <a:extLst>
              <a:ext uri="{FF2B5EF4-FFF2-40B4-BE49-F238E27FC236}">
                <a16:creationId xmlns:a16="http://schemas.microsoft.com/office/drawing/2014/main" id="{72B28E27-B03F-4901-8614-B7F4E6B51B27}"/>
              </a:ext>
            </a:extLst>
          </p:cNvPr>
          <p:cNvGraphicFramePr/>
          <p:nvPr>
            <p:extLst>
              <p:ext uri="{D42A27DB-BD31-4B8C-83A1-F6EECF244321}">
                <p14:modId xmlns:p14="http://schemas.microsoft.com/office/powerpoint/2010/main" val="3246761232"/>
              </p:ext>
            </p:extLst>
          </p:nvPr>
        </p:nvGraphicFramePr>
        <p:xfrm>
          <a:off x="1417320" y="4690132"/>
          <a:ext cx="10165080" cy="1184980"/>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spTree>
    <p:extLst>
      <p:ext uri="{BB962C8B-B14F-4D97-AF65-F5344CB8AC3E}">
        <p14:creationId xmlns:p14="http://schemas.microsoft.com/office/powerpoint/2010/main" val="1434172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63BBF33-7E46-4FF5-A1E2-CA8F95643796}" type="datetime1">
              <a:rPr lang="en-US" smtClean="0"/>
              <a:t>10/31/2023</a:t>
            </a:fld>
            <a:endParaRPr lang="en-US" dirty="0"/>
          </a:p>
        </p:txBody>
      </p:sp>
      <p:sp>
        <p:nvSpPr>
          <p:cNvPr id="5" name="Footer Placeholder 4"/>
          <p:cNvSpPr>
            <a:spLocks noGrp="1"/>
          </p:cNvSpPr>
          <p:nvPr>
            <p:ph type="ftr" sz="quarter" idx="11"/>
          </p:nvPr>
        </p:nvSpPr>
        <p:spPr>
          <a:xfrm>
            <a:off x="4165600" y="6356357"/>
            <a:ext cx="5588000" cy="365125"/>
          </a:xfrm>
        </p:spPr>
        <p:txBody>
          <a:bodyPr/>
          <a:lstStyle/>
          <a:p>
            <a:r>
              <a:rPr lang="en-US" dirty="0"/>
              <a:t>Priya Singh                    Python web development with Django                   Unit III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Course  Outcomes (COs)</a:t>
            </a:r>
          </a:p>
        </p:txBody>
      </p:sp>
      <p:graphicFrame>
        <p:nvGraphicFramePr>
          <p:cNvPr id="3" name="Diagram 2">
            <a:extLst>
              <a:ext uri="{FF2B5EF4-FFF2-40B4-BE49-F238E27FC236}">
                <a16:creationId xmlns:a16="http://schemas.microsoft.com/office/drawing/2014/main" id="{9639769C-859C-4B3D-A306-7CB7BFEFB437}"/>
              </a:ext>
            </a:extLst>
          </p:cNvPr>
          <p:cNvGraphicFramePr/>
          <p:nvPr>
            <p:extLst>
              <p:ext uri="{D42A27DB-BD31-4B8C-83A1-F6EECF244321}">
                <p14:modId xmlns:p14="http://schemas.microsoft.com/office/powerpoint/2010/main" val="628112404"/>
              </p:ext>
            </p:extLst>
          </p:nvPr>
        </p:nvGraphicFramePr>
        <p:xfrm>
          <a:off x="1447800" y="915993"/>
          <a:ext cx="9601200" cy="685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a:extLst>
              <a:ext uri="{FF2B5EF4-FFF2-40B4-BE49-F238E27FC236}">
                <a16:creationId xmlns:a16="http://schemas.microsoft.com/office/drawing/2014/main" id="{82B6EEB3-4F7D-4058-90BF-7686C05591A5}"/>
              </a:ext>
            </a:extLst>
          </p:cNvPr>
          <p:cNvGraphicFramePr/>
          <p:nvPr>
            <p:extLst>
              <p:ext uri="{D42A27DB-BD31-4B8C-83A1-F6EECF244321}">
                <p14:modId xmlns:p14="http://schemas.microsoft.com/office/powerpoint/2010/main" val="2563338120"/>
              </p:ext>
            </p:extLst>
          </p:nvPr>
        </p:nvGraphicFramePr>
        <p:xfrm>
          <a:off x="1447800" y="1676400"/>
          <a:ext cx="9601200" cy="72597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9" name="Diagram 28">
            <a:extLst>
              <a:ext uri="{FF2B5EF4-FFF2-40B4-BE49-F238E27FC236}">
                <a16:creationId xmlns:a16="http://schemas.microsoft.com/office/drawing/2014/main" id="{7DDBDBF2-72B4-47F6-A244-B190878D7661}"/>
              </a:ext>
            </a:extLst>
          </p:cNvPr>
          <p:cNvGraphicFramePr/>
          <p:nvPr>
            <p:extLst>
              <p:ext uri="{D42A27DB-BD31-4B8C-83A1-F6EECF244321}">
                <p14:modId xmlns:p14="http://schemas.microsoft.com/office/powerpoint/2010/main" val="3186053711"/>
              </p:ext>
            </p:extLst>
          </p:nvPr>
        </p:nvGraphicFramePr>
        <p:xfrm>
          <a:off x="1447800" y="2485504"/>
          <a:ext cx="9601200" cy="76981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8" name="Diagram 27">
            <a:extLst>
              <a:ext uri="{FF2B5EF4-FFF2-40B4-BE49-F238E27FC236}">
                <a16:creationId xmlns:a16="http://schemas.microsoft.com/office/drawing/2014/main" id="{FF18B9EF-2226-465D-A86F-AEDC37127CE3}"/>
              </a:ext>
            </a:extLst>
          </p:cNvPr>
          <p:cNvGraphicFramePr/>
          <p:nvPr>
            <p:extLst>
              <p:ext uri="{D42A27DB-BD31-4B8C-83A1-F6EECF244321}">
                <p14:modId xmlns:p14="http://schemas.microsoft.com/office/powerpoint/2010/main" val="344130838"/>
              </p:ext>
            </p:extLst>
          </p:nvPr>
        </p:nvGraphicFramePr>
        <p:xfrm>
          <a:off x="1447800" y="3255316"/>
          <a:ext cx="9601200" cy="788125"/>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7" name="Diagram 26">
            <a:extLst>
              <a:ext uri="{FF2B5EF4-FFF2-40B4-BE49-F238E27FC236}">
                <a16:creationId xmlns:a16="http://schemas.microsoft.com/office/drawing/2014/main" id="{9879EC82-C476-479D-8C4F-E39117AEE719}"/>
              </a:ext>
            </a:extLst>
          </p:cNvPr>
          <p:cNvGraphicFramePr/>
          <p:nvPr>
            <p:extLst>
              <p:ext uri="{D42A27DB-BD31-4B8C-83A1-F6EECF244321}">
                <p14:modId xmlns:p14="http://schemas.microsoft.com/office/powerpoint/2010/main" val="1609899313"/>
              </p:ext>
            </p:extLst>
          </p:nvPr>
        </p:nvGraphicFramePr>
        <p:xfrm>
          <a:off x="1447799" y="4043442"/>
          <a:ext cx="9601201" cy="671851"/>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6" name="Diagram 25">
            <a:extLst>
              <a:ext uri="{FF2B5EF4-FFF2-40B4-BE49-F238E27FC236}">
                <a16:creationId xmlns:a16="http://schemas.microsoft.com/office/drawing/2014/main" id="{E7000E0B-B671-48F3-B4D0-69245DF1D7B7}"/>
              </a:ext>
            </a:extLst>
          </p:cNvPr>
          <p:cNvGraphicFramePr/>
          <p:nvPr>
            <p:extLst>
              <p:ext uri="{D42A27DB-BD31-4B8C-83A1-F6EECF244321}">
                <p14:modId xmlns:p14="http://schemas.microsoft.com/office/powerpoint/2010/main" val="4269391771"/>
              </p:ext>
            </p:extLst>
          </p:nvPr>
        </p:nvGraphicFramePr>
        <p:xfrm>
          <a:off x="1447800" y="4644732"/>
          <a:ext cx="9601200" cy="1537949"/>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spTree>
    <p:extLst>
      <p:ext uri="{BB962C8B-B14F-4D97-AF65-F5344CB8AC3E}">
        <p14:creationId xmlns:p14="http://schemas.microsoft.com/office/powerpoint/2010/main" val="1439368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7F94262-8D80-4B59-B112-0643E41EA9D7}" type="datetime1">
              <a:rPr lang="en-US" smtClean="0"/>
              <a:t>10/31/2023</a:t>
            </a:fld>
            <a:endParaRPr lang="en-US" dirty="0"/>
          </a:p>
        </p:txBody>
      </p:sp>
      <p:sp>
        <p:nvSpPr>
          <p:cNvPr id="5" name="Footer Placeholder 4"/>
          <p:cNvSpPr>
            <a:spLocks noGrp="1"/>
          </p:cNvSpPr>
          <p:nvPr>
            <p:ph type="ftr" sz="quarter" idx="11"/>
          </p:nvPr>
        </p:nvSpPr>
        <p:spPr>
          <a:xfrm>
            <a:off x="4165600" y="6356357"/>
            <a:ext cx="5740400" cy="365125"/>
          </a:xfrm>
        </p:spPr>
        <p:txBody>
          <a:bodyPr/>
          <a:lstStyle/>
          <a:p>
            <a:r>
              <a:rPr lang="en-US" dirty="0"/>
              <a:t>Priya Singh                    Python web development with Django                   Unit III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Program Outcomes (POs)</a:t>
            </a:r>
          </a:p>
        </p:txBody>
      </p:sp>
      <p:graphicFrame>
        <p:nvGraphicFramePr>
          <p:cNvPr id="3" name="Diagram 2">
            <a:extLst>
              <a:ext uri="{FF2B5EF4-FFF2-40B4-BE49-F238E27FC236}">
                <a16:creationId xmlns:a16="http://schemas.microsoft.com/office/drawing/2014/main" id="{9639769C-859C-4B3D-A306-7CB7BFEFB437}"/>
              </a:ext>
            </a:extLst>
          </p:cNvPr>
          <p:cNvGraphicFramePr/>
          <p:nvPr>
            <p:extLst>
              <p:ext uri="{D42A27DB-BD31-4B8C-83A1-F6EECF244321}">
                <p14:modId xmlns:p14="http://schemas.microsoft.com/office/powerpoint/2010/main" val="2942743533"/>
              </p:ext>
            </p:extLst>
          </p:nvPr>
        </p:nvGraphicFramePr>
        <p:xfrm>
          <a:off x="1447800" y="915993"/>
          <a:ext cx="7620000" cy="685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a:extLst>
              <a:ext uri="{FF2B5EF4-FFF2-40B4-BE49-F238E27FC236}">
                <a16:creationId xmlns:a16="http://schemas.microsoft.com/office/drawing/2014/main" id="{82B6EEB3-4F7D-4058-90BF-7686C05591A5}"/>
              </a:ext>
            </a:extLst>
          </p:cNvPr>
          <p:cNvGraphicFramePr/>
          <p:nvPr>
            <p:extLst>
              <p:ext uri="{D42A27DB-BD31-4B8C-83A1-F6EECF244321}">
                <p14:modId xmlns:p14="http://schemas.microsoft.com/office/powerpoint/2010/main" val="726987132"/>
              </p:ext>
            </p:extLst>
          </p:nvPr>
        </p:nvGraphicFramePr>
        <p:xfrm>
          <a:off x="1447800" y="1676400"/>
          <a:ext cx="7620000" cy="67185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9" name="Diagram 28">
            <a:extLst>
              <a:ext uri="{FF2B5EF4-FFF2-40B4-BE49-F238E27FC236}">
                <a16:creationId xmlns:a16="http://schemas.microsoft.com/office/drawing/2014/main" id="{7DDBDBF2-72B4-47F6-A244-B190878D7661}"/>
              </a:ext>
            </a:extLst>
          </p:cNvPr>
          <p:cNvGraphicFramePr/>
          <p:nvPr>
            <p:extLst>
              <p:ext uri="{D42A27DB-BD31-4B8C-83A1-F6EECF244321}">
                <p14:modId xmlns:p14="http://schemas.microsoft.com/office/powerpoint/2010/main" val="1338360237"/>
              </p:ext>
            </p:extLst>
          </p:nvPr>
        </p:nvGraphicFramePr>
        <p:xfrm>
          <a:off x="1447800" y="2438400"/>
          <a:ext cx="7620000" cy="67185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8" name="Diagram 27">
            <a:extLst>
              <a:ext uri="{FF2B5EF4-FFF2-40B4-BE49-F238E27FC236}">
                <a16:creationId xmlns:a16="http://schemas.microsoft.com/office/drawing/2014/main" id="{FF18B9EF-2226-465D-A86F-AEDC37127CE3}"/>
              </a:ext>
            </a:extLst>
          </p:cNvPr>
          <p:cNvGraphicFramePr/>
          <p:nvPr>
            <p:extLst>
              <p:ext uri="{D42A27DB-BD31-4B8C-83A1-F6EECF244321}">
                <p14:modId xmlns:p14="http://schemas.microsoft.com/office/powerpoint/2010/main" val="4117994087"/>
              </p:ext>
            </p:extLst>
          </p:nvPr>
        </p:nvGraphicFramePr>
        <p:xfrm>
          <a:off x="1447800" y="3214349"/>
          <a:ext cx="7620000" cy="671851"/>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7" name="Diagram 26">
            <a:extLst>
              <a:ext uri="{FF2B5EF4-FFF2-40B4-BE49-F238E27FC236}">
                <a16:creationId xmlns:a16="http://schemas.microsoft.com/office/drawing/2014/main" id="{9879EC82-C476-479D-8C4F-E39117AEE719}"/>
              </a:ext>
            </a:extLst>
          </p:cNvPr>
          <p:cNvGraphicFramePr/>
          <p:nvPr>
            <p:extLst>
              <p:ext uri="{D42A27DB-BD31-4B8C-83A1-F6EECF244321}">
                <p14:modId xmlns:p14="http://schemas.microsoft.com/office/powerpoint/2010/main" val="2609242599"/>
              </p:ext>
            </p:extLst>
          </p:nvPr>
        </p:nvGraphicFramePr>
        <p:xfrm>
          <a:off x="1447799" y="3976349"/>
          <a:ext cx="7619999" cy="671851"/>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6" name="Diagram 25">
            <a:extLst>
              <a:ext uri="{FF2B5EF4-FFF2-40B4-BE49-F238E27FC236}">
                <a16:creationId xmlns:a16="http://schemas.microsoft.com/office/drawing/2014/main" id="{E7000E0B-B671-48F3-B4D0-69245DF1D7B7}"/>
              </a:ext>
            </a:extLst>
          </p:cNvPr>
          <p:cNvGraphicFramePr/>
          <p:nvPr>
            <p:extLst>
              <p:ext uri="{D42A27DB-BD31-4B8C-83A1-F6EECF244321}">
                <p14:modId xmlns:p14="http://schemas.microsoft.com/office/powerpoint/2010/main" val="2971043659"/>
              </p:ext>
            </p:extLst>
          </p:nvPr>
        </p:nvGraphicFramePr>
        <p:xfrm>
          <a:off x="1447800" y="4738349"/>
          <a:ext cx="7620000" cy="671851"/>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aphicFrame>
        <p:nvGraphicFramePr>
          <p:cNvPr id="25" name="Diagram 24">
            <a:extLst>
              <a:ext uri="{FF2B5EF4-FFF2-40B4-BE49-F238E27FC236}">
                <a16:creationId xmlns:a16="http://schemas.microsoft.com/office/drawing/2014/main" id="{584BFB67-A290-4345-B380-C21BA1F5C217}"/>
              </a:ext>
            </a:extLst>
          </p:cNvPr>
          <p:cNvGraphicFramePr/>
          <p:nvPr>
            <p:extLst>
              <p:ext uri="{D42A27DB-BD31-4B8C-83A1-F6EECF244321}">
                <p14:modId xmlns:p14="http://schemas.microsoft.com/office/powerpoint/2010/main" val="1837845583"/>
              </p:ext>
            </p:extLst>
          </p:nvPr>
        </p:nvGraphicFramePr>
        <p:xfrm>
          <a:off x="1447800" y="5486400"/>
          <a:ext cx="7620000" cy="671851"/>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spTree>
    <p:extLst>
      <p:ext uri="{BB962C8B-B14F-4D97-AF65-F5344CB8AC3E}">
        <p14:creationId xmlns:p14="http://schemas.microsoft.com/office/powerpoint/2010/main" val="2698759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C9CEA29-54EE-4944-8A93-26AE218ECE26}" type="datetime1">
              <a:rPr lang="en-US" smtClean="0"/>
              <a:t>10/31/2023</a:t>
            </a:fld>
            <a:endParaRPr lang="en-US" dirty="0"/>
          </a:p>
        </p:txBody>
      </p:sp>
      <p:sp>
        <p:nvSpPr>
          <p:cNvPr id="5" name="Footer Placeholder 4"/>
          <p:cNvSpPr>
            <a:spLocks noGrp="1"/>
          </p:cNvSpPr>
          <p:nvPr>
            <p:ph type="ftr" sz="quarter" idx="11"/>
          </p:nvPr>
        </p:nvSpPr>
        <p:spPr>
          <a:xfrm>
            <a:off x="4165600" y="6356357"/>
            <a:ext cx="5588000" cy="365125"/>
          </a:xfrm>
        </p:spPr>
        <p:txBody>
          <a:bodyPr/>
          <a:lstStyle/>
          <a:p>
            <a:r>
              <a:rPr lang="en-US" dirty="0"/>
              <a:t>Priya Singh                    Python web development with Django                   Unit III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Program Outcomes (POs)</a:t>
            </a:r>
          </a:p>
        </p:txBody>
      </p:sp>
      <p:graphicFrame>
        <p:nvGraphicFramePr>
          <p:cNvPr id="3" name="Diagram 2">
            <a:extLst>
              <a:ext uri="{FF2B5EF4-FFF2-40B4-BE49-F238E27FC236}">
                <a16:creationId xmlns:a16="http://schemas.microsoft.com/office/drawing/2014/main" id="{9639769C-859C-4B3D-A306-7CB7BFEFB437}"/>
              </a:ext>
            </a:extLst>
          </p:cNvPr>
          <p:cNvGraphicFramePr/>
          <p:nvPr/>
        </p:nvGraphicFramePr>
        <p:xfrm>
          <a:off x="1447800" y="915993"/>
          <a:ext cx="7620000" cy="685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a:extLst>
              <a:ext uri="{FF2B5EF4-FFF2-40B4-BE49-F238E27FC236}">
                <a16:creationId xmlns:a16="http://schemas.microsoft.com/office/drawing/2014/main" id="{82B6EEB3-4F7D-4058-90BF-7686C05591A5}"/>
              </a:ext>
            </a:extLst>
          </p:cNvPr>
          <p:cNvGraphicFramePr/>
          <p:nvPr>
            <p:extLst>
              <p:ext uri="{D42A27DB-BD31-4B8C-83A1-F6EECF244321}">
                <p14:modId xmlns:p14="http://schemas.microsoft.com/office/powerpoint/2010/main" val="1885651136"/>
              </p:ext>
            </p:extLst>
          </p:nvPr>
        </p:nvGraphicFramePr>
        <p:xfrm>
          <a:off x="1447800" y="1676400"/>
          <a:ext cx="7620000" cy="67185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9" name="Diagram 28">
            <a:extLst>
              <a:ext uri="{FF2B5EF4-FFF2-40B4-BE49-F238E27FC236}">
                <a16:creationId xmlns:a16="http://schemas.microsoft.com/office/drawing/2014/main" id="{7DDBDBF2-72B4-47F6-A244-B190878D7661}"/>
              </a:ext>
            </a:extLst>
          </p:cNvPr>
          <p:cNvGraphicFramePr/>
          <p:nvPr>
            <p:extLst>
              <p:ext uri="{D42A27DB-BD31-4B8C-83A1-F6EECF244321}">
                <p14:modId xmlns:p14="http://schemas.microsoft.com/office/powerpoint/2010/main" val="413529852"/>
              </p:ext>
            </p:extLst>
          </p:nvPr>
        </p:nvGraphicFramePr>
        <p:xfrm>
          <a:off x="1447800" y="2438400"/>
          <a:ext cx="7620000" cy="67185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8" name="Diagram 27">
            <a:extLst>
              <a:ext uri="{FF2B5EF4-FFF2-40B4-BE49-F238E27FC236}">
                <a16:creationId xmlns:a16="http://schemas.microsoft.com/office/drawing/2014/main" id="{FF18B9EF-2226-465D-A86F-AEDC37127CE3}"/>
              </a:ext>
            </a:extLst>
          </p:cNvPr>
          <p:cNvGraphicFramePr/>
          <p:nvPr>
            <p:extLst>
              <p:ext uri="{D42A27DB-BD31-4B8C-83A1-F6EECF244321}">
                <p14:modId xmlns:p14="http://schemas.microsoft.com/office/powerpoint/2010/main" val="3456498700"/>
              </p:ext>
            </p:extLst>
          </p:nvPr>
        </p:nvGraphicFramePr>
        <p:xfrm>
          <a:off x="1447800" y="3214349"/>
          <a:ext cx="7620000" cy="671851"/>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7" name="Diagram 26">
            <a:extLst>
              <a:ext uri="{FF2B5EF4-FFF2-40B4-BE49-F238E27FC236}">
                <a16:creationId xmlns:a16="http://schemas.microsoft.com/office/drawing/2014/main" id="{9879EC82-C476-479D-8C4F-E39117AEE719}"/>
              </a:ext>
            </a:extLst>
          </p:cNvPr>
          <p:cNvGraphicFramePr/>
          <p:nvPr>
            <p:extLst>
              <p:ext uri="{D42A27DB-BD31-4B8C-83A1-F6EECF244321}">
                <p14:modId xmlns:p14="http://schemas.microsoft.com/office/powerpoint/2010/main" val="693413557"/>
              </p:ext>
            </p:extLst>
          </p:nvPr>
        </p:nvGraphicFramePr>
        <p:xfrm>
          <a:off x="1447799" y="3976349"/>
          <a:ext cx="7619999" cy="671851"/>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6" name="Diagram 25">
            <a:extLst>
              <a:ext uri="{FF2B5EF4-FFF2-40B4-BE49-F238E27FC236}">
                <a16:creationId xmlns:a16="http://schemas.microsoft.com/office/drawing/2014/main" id="{E7000E0B-B671-48F3-B4D0-69245DF1D7B7}"/>
              </a:ext>
            </a:extLst>
          </p:cNvPr>
          <p:cNvGraphicFramePr/>
          <p:nvPr>
            <p:extLst>
              <p:ext uri="{D42A27DB-BD31-4B8C-83A1-F6EECF244321}">
                <p14:modId xmlns:p14="http://schemas.microsoft.com/office/powerpoint/2010/main" val="2570014629"/>
              </p:ext>
            </p:extLst>
          </p:nvPr>
        </p:nvGraphicFramePr>
        <p:xfrm>
          <a:off x="1447800" y="4738349"/>
          <a:ext cx="7620000" cy="671851"/>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aphicFrame>
        <p:nvGraphicFramePr>
          <p:cNvPr id="25" name="Diagram 24">
            <a:extLst>
              <a:ext uri="{FF2B5EF4-FFF2-40B4-BE49-F238E27FC236}">
                <a16:creationId xmlns:a16="http://schemas.microsoft.com/office/drawing/2014/main" id="{584BFB67-A290-4345-B380-C21BA1F5C217}"/>
              </a:ext>
            </a:extLst>
          </p:cNvPr>
          <p:cNvGraphicFramePr/>
          <p:nvPr>
            <p:extLst>
              <p:ext uri="{D42A27DB-BD31-4B8C-83A1-F6EECF244321}">
                <p14:modId xmlns:p14="http://schemas.microsoft.com/office/powerpoint/2010/main" val="3778970734"/>
              </p:ext>
            </p:extLst>
          </p:nvPr>
        </p:nvGraphicFramePr>
        <p:xfrm>
          <a:off x="1447800" y="5486400"/>
          <a:ext cx="7620000" cy="671851"/>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spTree>
    <p:extLst>
      <p:ext uri="{BB962C8B-B14F-4D97-AF65-F5344CB8AC3E}">
        <p14:creationId xmlns:p14="http://schemas.microsoft.com/office/powerpoint/2010/main" val="2197808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F3337E9-06B0-46AE-A524-1BC34934F950}" type="datetime1">
              <a:rPr lang="en-US" smtClean="0"/>
              <a:t>10/31/2023</a:t>
            </a:fld>
            <a:endParaRPr lang="en-US" dirty="0"/>
          </a:p>
        </p:txBody>
      </p:sp>
      <p:sp>
        <p:nvSpPr>
          <p:cNvPr id="5" name="Footer Placeholder 4"/>
          <p:cNvSpPr>
            <a:spLocks noGrp="1"/>
          </p:cNvSpPr>
          <p:nvPr>
            <p:ph type="ftr" sz="quarter" idx="11"/>
          </p:nvPr>
        </p:nvSpPr>
        <p:spPr>
          <a:xfrm>
            <a:off x="4038600" y="6356356"/>
            <a:ext cx="5410200" cy="365125"/>
          </a:xfrm>
        </p:spPr>
        <p:txBody>
          <a:bodyPr/>
          <a:lstStyle/>
          <a:p>
            <a:r>
              <a:rPr lang="en-US" dirty="0"/>
              <a:t>Priya Singh                    Python web development with Django                   Unit III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COs - POs  Mapping</a:t>
            </a:r>
          </a:p>
        </p:txBody>
      </p:sp>
      <p:graphicFrame>
        <p:nvGraphicFramePr>
          <p:cNvPr id="11" name="Table 10">
            <a:extLst>
              <a:ext uri="{FF2B5EF4-FFF2-40B4-BE49-F238E27FC236}">
                <a16:creationId xmlns:a16="http://schemas.microsoft.com/office/drawing/2014/main" id="{37BF15CC-9306-4F59-866F-B4B4CD6EC448}"/>
              </a:ext>
            </a:extLst>
          </p:cNvPr>
          <p:cNvGraphicFramePr>
            <a:graphicFrameLocks noGrp="1"/>
          </p:cNvGraphicFramePr>
          <p:nvPr>
            <p:extLst>
              <p:ext uri="{D42A27DB-BD31-4B8C-83A1-F6EECF244321}">
                <p14:modId xmlns:p14="http://schemas.microsoft.com/office/powerpoint/2010/main" val="1163488045"/>
              </p:ext>
            </p:extLst>
          </p:nvPr>
        </p:nvGraphicFramePr>
        <p:xfrm>
          <a:off x="762000" y="1066800"/>
          <a:ext cx="11049006" cy="4876802"/>
        </p:xfrm>
        <a:graphic>
          <a:graphicData uri="http://schemas.openxmlformats.org/drawingml/2006/table">
            <a:tbl>
              <a:tblPr>
                <a:effectLst>
                  <a:outerShdw blurRad="50800" dist="38100" algn="l" rotWithShape="0">
                    <a:prstClr val="black">
                      <a:alpha val="40000"/>
                    </a:prstClr>
                  </a:outerShdw>
                </a:effectLst>
                <a:tableStyleId>{35758FB7-9AC5-4552-8A53-C91805E547FA}</a:tableStyleId>
              </a:tblPr>
              <a:tblGrid>
                <a:gridCol w="1236054">
                  <a:extLst>
                    <a:ext uri="{9D8B030D-6E8A-4147-A177-3AD203B41FA5}">
                      <a16:colId xmlns:a16="http://schemas.microsoft.com/office/drawing/2014/main" val="795970929"/>
                    </a:ext>
                  </a:extLst>
                </a:gridCol>
                <a:gridCol w="817746">
                  <a:extLst>
                    <a:ext uri="{9D8B030D-6E8A-4147-A177-3AD203B41FA5}">
                      <a16:colId xmlns:a16="http://schemas.microsoft.com/office/drawing/2014/main" val="937651517"/>
                    </a:ext>
                  </a:extLst>
                </a:gridCol>
                <a:gridCol w="817746">
                  <a:extLst>
                    <a:ext uri="{9D8B030D-6E8A-4147-A177-3AD203B41FA5}">
                      <a16:colId xmlns:a16="http://schemas.microsoft.com/office/drawing/2014/main" val="2579388657"/>
                    </a:ext>
                  </a:extLst>
                </a:gridCol>
                <a:gridCol w="817746">
                  <a:extLst>
                    <a:ext uri="{9D8B030D-6E8A-4147-A177-3AD203B41FA5}">
                      <a16:colId xmlns:a16="http://schemas.microsoft.com/office/drawing/2014/main" val="4274486272"/>
                    </a:ext>
                  </a:extLst>
                </a:gridCol>
                <a:gridCol w="817746">
                  <a:extLst>
                    <a:ext uri="{9D8B030D-6E8A-4147-A177-3AD203B41FA5}">
                      <a16:colId xmlns:a16="http://schemas.microsoft.com/office/drawing/2014/main" val="117179822"/>
                    </a:ext>
                  </a:extLst>
                </a:gridCol>
                <a:gridCol w="817746">
                  <a:extLst>
                    <a:ext uri="{9D8B030D-6E8A-4147-A177-3AD203B41FA5}">
                      <a16:colId xmlns:a16="http://schemas.microsoft.com/office/drawing/2014/main" val="1944862725"/>
                    </a:ext>
                  </a:extLst>
                </a:gridCol>
                <a:gridCol w="817746">
                  <a:extLst>
                    <a:ext uri="{9D8B030D-6E8A-4147-A177-3AD203B41FA5}">
                      <a16:colId xmlns:a16="http://schemas.microsoft.com/office/drawing/2014/main" val="3301730808"/>
                    </a:ext>
                  </a:extLst>
                </a:gridCol>
                <a:gridCol w="817746">
                  <a:extLst>
                    <a:ext uri="{9D8B030D-6E8A-4147-A177-3AD203B41FA5}">
                      <a16:colId xmlns:a16="http://schemas.microsoft.com/office/drawing/2014/main" val="1019184723"/>
                    </a:ext>
                  </a:extLst>
                </a:gridCol>
                <a:gridCol w="817746">
                  <a:extLst>
                    <a:ext uri="{9D8B030D-6E8A-4147-A177-3AD203B41FA5}">
                      <a16:colId xmlns:a16="http://schemas.microsoft.com/office/drawing/2014/main" val="152610545"/>
                    </a:ext>
                  </a:extLst>
                </a:gridCol>
                <a:gridCol w="817746">
                  <a:extLst>
                    <a:ext uri="{9D8B030D-6E8A-4147-A177-3AD203B41FA5}">
                      <a16:colId xmlns:a16="http://schemas.microsoft.com/office/drawing/2014/main" val="906752748"/>
                    </a:ext>
                  </a:extLst>
                </a:gridCol>
                <a:gridCol w="817746">
                  <a:extLst>
                    <a:ext uri="{9D8B030D-6E8A-4147-A177-3AD203B41FA5}">
                      <a16:colId xmlns:a16="http://schemas.microsoft.com/office/drawing/2014/main" val="1596455435"/>
                    </a:ext>
                  </a:extLst>
                </a:gridCol>
                <a:gridCol w="817746">
                  <a:extLst>
                    <a:ext uri="{9D8B030D-6E8A-4147-A177-3AD203B41FA5}">
                      <a16:colId xmlns:a16="http://schemas.microsoft.com/office/drawing/2014/main" val="2096782459"/>
                    </a:ext>
                  </a:extLst>
                </a:gridCol>
                <a:gridCol w="817746">
                  <a:extLst>
                    <a:ext uri="{9D8B030D-6E8A-4147-A177-3AD203B41FA5}">
                      <a16:colId xmlns:a16="http://schemas.microsoft.com/office/drawing/2014/main" val="590504669"/>
                    </a:ext>
                  </a:extLst>
                </a:gridCol>
              </a:tblGrid>
              <a:tr h="748246">
                <a:tc>
                  <a:txBody>
                    <a:bodyPr/>
                    <a:lstStyle/>
                    <a:p>
                      <a:pPr algn="ctr" fontAlgn="ctr"/>
                      <a:r>
                        <a:rPr lang="en-US" sz="2100" b="1" u="none" strike="noStrike" dirty="0">
                          <a:effectLst/>
                        </a:rPr>
                        <a:t> CO.K</a:t>
                      </a:r>
                      <a:endParaRPr lang="en-US" sz="2100" b="1" i="0" u="none" strike="noStrike" dirty="0">
                        <a:solidFill>
                          <a:srgbClr val="000000"/>
                        </a:solidFill>
                        <a:effectLst/>
                        <a:latin typeface="Arial" panose="020B060402020202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PO1</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PO2</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PO3</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PO4</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PO5</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PO6</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PO7</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PO8</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PO9</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PO10</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PO11</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PO12</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a16="http://schemas.microsoft.com/office/drawing/2014/main" val="3199435395"/>
                  </a:ext>
                </a:extLst>
              </a:tr>
              <a:tr h="757048">
                <a:tc>
                  <a:txBody>
                    <a:bodyPr/>
                    <a:lstStyle/>
                    <a:p>
                      <a:pPr algn="ctr" rtl="0" fontAlgn="ctr"/>
                      <a:r>
                        <a:rPr lang="en-US" sz="2100" b="1" u="none" strike="noStrike" dirty="0">
                          <a:effectLst/>
                        </a:rPr>
                        <a:t>CO1</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a16="http://schemas.microsoft.com/office/drawing/2014/main" val="3079903705"/>
                  </a:ext>
                </a:extLst>
              </a:tr>
              <a:tr h="748246">
                <a:tc>
                  <a:txBody>
                    <a:bodyPr/>
                    <a:lstStyle/>
                    <a:p>
                      <a:pPr algn="ctr" rtl="0" fontAlgn="ctr"/>
                      <a:r>
                        <a:rPr lang="en-US" sz="2100" b="1" u="none" strike="noStrike" dirty="0">
                          <a:effectLst/>
                        </a:rPr>
                        <a:t>CO2</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endPar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a16="http://schemas.microsoft.com/office/drawing/2014/main" val="3041487185"/>
                  </a:ext>
                </a:extLst>
              </a:tr>
              <a:tr h="748246">
                <a:tc>
                  <a:txBody>
                    <a:bodyPr/>
                    <a:lstStyle/>
                    <a:p>
                      <a:pPr algn="ctr" rtl="0" fontAlgn="ctr"/>
                      <a:r>
                        <a:rPr lang="en-US" sz="2100" b="1" u="none" strike="noStrike" dirty="0">
                          <a:effectLst/>
                        </a:rPr>
                        <a:t>CO3</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endPar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 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a16="http://schemas.microsoft.com/office/drawing/2014/main" val="3230989355"/>
                  </a:ext>
                </a:extLst>
              </a:tr>
              <a:tr h="748246">
                <a:tc>
                  <a:txBody>
                    <a:bodyPr/>
                    <a:lstStyle/>
                    <a:p>
                      <a:pPr algn="ctr" rtl="0" fontAlgn="ctr"/>
                      <a:r>
                        <a:rPr lang="en-US" sz="2100" b="1" u="none" strike="noStrike" dirty="0">
                          <a:effectLst/>
                        </a:rPr>
                        <a:t>CO4</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a16="http://schemas.microsoft.com/office/drawing/2014/main" val="4294284923"/>
                  </a:ext>
                </a:extLst>
              </a:tr>
              <a:tr h="748246">
                <a:tc>
                  <a:txBody>
                    <a:bodyPr/>
                    <a:lstStyle/>
                    <a:p>
                      <a:pPr algn="ctr" rtl="0" fontAlgn="ctr"/>
                      <a:r>
                        <a:rPr lang="en-US" sz="2100" b="1" u="none" strike="noStrike" dirty="0">
                          <a:effectLst/>
                        </a:rPr>
                        <a:t>CO5</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endPar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a16="http://schemas.microsoft.com/office/drawing/2014/main" val="1022190676"/>
                  </a:ext>
                </a:extLst>
              </a:tr>
              <a:tr h="378524">
                <a:tc>
                  <a:txBody>
                    <a:bodyPr/>
                    <a:lstStyle/>
                    <a:p>
                      <a:pPr algn="ctr" fontAlgn="ctr"/>
                      <a:r>
                        <a:rPr lang="en-US" sz="2100" b="1" u="none" strike="noStrike" dirty="0">
                          <a:effectLst/>
                        </a:rPr>
                        <a:t>AVG </a:t>
                      </a:r>
                      <a:endParaRPr lang="en-US" sz="2100" b="1" i="0" u="none" strike="noStrike" dirty="0">
                        <a:solidFill>
                          <a:srgbClr val="000000"/>
                        </a:solidFill>
                        <a:effectLst/>
                        <a:latin typeface="Arial" panose="020B060402020202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2.8</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2.0</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2.8</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2.4</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3.0</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a16="http://schemas.microsoft.com/office/drawing/2014/main" val="1419157533"/>
                  </a:ext>
                </a:extLst>
              </a:tr>
            </a:tbl>
          </a:graphicData>
        </a:graphic>
      </p:graphicFrame>
    </p:spTree>
    <p:extLst>
      <p:ext uri="{BB962C8B-B14F-4D97-AF65-F5344CB8AC3E}">
        <p14:creationId xmlns:p14="http://schemas.microsoft.com/office/powerpoint/2010/main" val="2509371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881203-34AB-4386-83B8-1E68CF8CD602}" type="datetime1">
              <a:rPr lang="en-US" smtClean="0"/>
              <a:t>10/31/2023</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dirty="0"/>
              <a:t>Priya Singh                    Python web development with Django                   Unit III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Program Specific Outcomes(PSOs)</a:t>
            </a:r>
          </a:p>
        </p:txBody>
      </p:sp>
      <p:graphicFrame>
        <p:nvGraphicFramePr>
          <p:cNvPr id="9" name="Table 8"/>
          <p:cNvGraphicFramePr>
            <a:graphicFrameLocks noGrp="1"/>
          </p:cNvGraphicFramePr>
          <p:nvPr>
            <p:extLst>
              <p:ext uri="{D42A27DB-BD31-4B8C-83A1-F6EECF244321}">
                <p14:modId xmlns:p14="http://schemas.microsoft.com/office/powerpoint/2010/main" val="3680027405"/>
              </p:ext>
            </p:extLst>
          </p:nvPr>
        </p:nvGraphicFramePr>
        <p:xfrm>
          <a:off x="1524000" y="785158"/>
          <a:ext cx="10210800" cy="6004877"/>
        </p:xfrm>
        <a:graphic>
          <a:graphicData uri="http://schemas.openxmlformats.org/drawingml/2006/table">
            <a:tbl>
              <a:tblPr firstRow="1" bandRow="1">
                <a:tableStyleId>{5C22544A-7EE6-4342-B048-85BDC9FD1C3A}</a:tableStyleId>
              </a:tblPr>
              <a:tblGrid>
                <a:gridCol w="1789622">
                  <a:extLst>
                    <a:ext uri="{9D8B030D-6E8A-4147-A177-3AD203B41FA5}">
                      <a16:colId xmlns:a16="http://schemas.microsoft.com/office/drawing/2014/main" val="20000"/>
                    </a:ext>
                  </a:extLst>
                </a:gridCol>
                <a:gridCol w="2848341">
                  <a:extLst>
                    <a:ext uri="{9D8B030D-6E8A-4147-A177-3AD203B41FA5}">
                      <a16:colId xmlns:a16="http://schemas.microsoft.com/office/drawing/2014/main" val="20001"/>
                    </a:ext>
                  </a:extLst>
                </a:gridCol>
                <a:gridCol w="5572837">
                  <a:extLst>
                    <a:ext uri="{9D8B030D-6E8A-4147-A177-3AD203B41FA5}">
                      <a16:colId xmlns:a16="http://schemas.microsoft.com/office/drawing/2014/main" val="20002"/>
                    </a:ext>
                  </a:extLst>
                </a:gridCol>
              </a:tblGrid>
              <a:tr h="911477">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S. No</a:t>
                      </a:r>
                      <a:r>
                        <a:rPr lang="en-IN" sz="2000" b="0" dirty="0">
                          <a:solidFill>
                            <a:schemeClr val="accent4">
                              <a:lumMod val="50000"/>
                            </a:schemeClr>
                          </a:solidFill>
                          <a:latin typeface="Times New Roman"/>
                          <a:ea typeface="Times New Roman"/>
                        </a:rPr>
                        <a:t>.</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Program Specific</a:t>
                      </a:r>
                    </a:p>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Outcomes (PSO)</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 Description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0"/>
                  </a:ext>
                </a:extLst>
              </a:tr>
              <a:tr h="1145926">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l">
                        <a:lnSpc>
                          <a:spcPts val="1235"/>
                        </a:lnSpc>
                        <a:spcBef>
                          <a:spcPts val="0"/>
                        </a:spcBef>
                        <a:spcAft>
                          <a:spcPts val="0"/>
                        </a:spcAft>
                      </a:pPr>
                      <a:endParaRPr lang="en-US" sz="2000" b="0" dirty="0">
                        <a:solidFill>
                          <a:schemeClr val="accent4">
                            <a:lumMod val="50000"/>
                          </a:schemeClr>
                        </a:solidFill>
                        <a:latin typeface="+mn-lt"/>
                        <a:ea typeface="Times New Roman"/>
                      </a:endParaRPr>
                    </a:p>
                    <a:p>
                      <a:pPr marL="68580" marR="0" algn="l">
                        <a:lnSpc>
                          <a:spcPct val="100000"/>
                        </a:lnSpc>
                        <a:spcBef>
                          <a:spcPts val="0"/>
                        </a:spcBef>
                        <a:spcAft>
                          <a:spcPts val="0"/>
                        </a:spcAft>
                      </a:pPr>
                      <a:endParaRPr lang="en-US" sz="2000" b="0" dirty="0">
                        <a:solidFill>
                          <a:schemeClr val="accent4">
                            <a:lumMod val="50000"/>
                          </a:schemeClr>
                        </a:solidFill>
                        <a:latin typeface="+mn-lt"/>
                        <a:ea typeface="Times New Roman"/>
                      </a:endParaRPr>
                    </a:p>
                    <a:p>
                      <a:pPr marL="68580" marR="0" algn="l">
                        <a:lnSpc>
                          <a:spcPct val="100000"/>
                        </a:lnSpc>
                        <a:spcBef>
                          <a:spcPts val="0"/>
                        </a:spcBef>
                        <a:spcAft>
                          <a:spcPts val="0"/>
                        </a:spcAft>
                      </a:pPr>
                      <a:r>
                        <a:rPr lang="en-US" sz="2000" b="0" dirty="0">
                          <a:solidFill>
                            <a:schemeClr val="accent4">
                              <a:lumMod val="50000"/>
                            </a:schemeClr>
                          </a:solidFill>
                          <a:latin typeface="+mn-lt"/>
                          <a:ea typeface="Times New Roman"/>
                        </a:rPr>
                        <a:t>Understand  to shows relationships and interactions</a:t>
                      </a:r>
                      <a:r>
                        <a:rPr lang="en-US" sz="2000" b="0" baseline="0" dirty="0">
                          <a:solidFill>
                            <a:schemeClr val="accent4">
                              <a:lumMod val="50000"/>
                            </a:schemeClr>
                          </a:solidFill>
                          <a:latin typeface="+mn-lt"/>
                          <a:ea typeface="Times New Roman"/>
                        </a:rPr>
                        <a:t> </a:t>
                      </a:r>
                      <a:r>
                        <a:rPr lang="en-US" sz="2000" b="0" dirty="0">
                          <a:solidFill>
                            <a:schemeClr val="accent4">
                              <a:lumMod val="50000"/>
                            </a:schemeClr>
                          </a:solidFill>
                          <a:latin typeface="+mn-lt"/>
                          <a:ea typeface="Times New Roman"/>
                        </a:rPr>
                        <a:t>between classes or objects</a:t>
                      </a:r>
                      <a:r>
                        <a:rPr lang="en-US" sz="2000" b="0" baseline="0" dirty="0">
                          <a:solidFill>
                            <a:schemeClr val="accent4">
                              <a:lumMod val="50000"/>
                            </a:schemeClr>
                          </a:solidFill>
                          <a:latin typeface="+mn-lt"/>
                          <a:ea typeface="Times New Roman"/>
                        </a:rPr>
                        <a:t> of a pattern.</a:t>
                      </a:r>
                      <a:endParaRPr lang="en-US" sz="2000" b="0" dirty="0">
                        <a:solidFill>
                          <a:schemeClr val="accent4">
                            <a:lumMod val="50000"/>
                          </a:schemeClr>
                        </a:solidFill>
                        <a:latin typeface="+mn-lt"/>
                        <a:ea typeface="Times New Roman"/>
                      </a:endParaRPr>
                    </a:p>
                    <a:p>
                      <a:pPr marL="68580" marR="0" algn="l">
                        <a:lnSpc>
                          <a:spcPct val="100000"/>
                        </a:lnSpc>
                        <a:spcBef>
                          <a:spcPts val="0"/>
                        </a:spcBef>
                        <a:spcAft>
                          <a:spcPts val="0"/>
                        </a:spcAft>
                      </a:pPr>
                      <a:r>
                        <a:rPr lang="en-US" sz="2000" b="0" dirty="0">
                          <a:solidFill>
                            <a:schemeClr val="accent4">
                              <a:lumMod val="50000"/>
                            </a:schemeClr>
                          </a:solidFill>
                          <a:latin typeface="+mn-lt"/>
                          <a:ea typeface="Times New Roman"/>
                        </a:rPr>
                        <a:t> </a:t>
                      </a:r>
                      <a:endParaRPr lang="en-US" sz="2000" b="0" baseline="0" dirty="0">
                        <a:solidFill>
                          <a:schemeClr val="accent4">
                            <a:lumMod val="50000"/>
                          </a:schemeClr>
                        </a:solidFill>
                        <a:latin typeface="+mn-lt"/>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1"/>
                  </a:ext>
                </a:extLst>
              </a:tr>
              <a:tr h="928735">
                <a:tc>
                  <a:txBody>
                    <a:bodyPr/>
                    <a:lstStyle/>
                    <a:p>
                      <a:pPr marL="0" marR="0" algn="ctr">
                        <a:lnSpc>
                          <a:spcPct val="115000"/>
                        </a:lnSpc>
                        <a:spcBef>
                          <a:spcPts val="0"/>
                        </a:spcBef>
                        <a:spcAft>
                          <a:spcPts val="0"/>
                        </a:spcAft>
                      </a:pPr>
                      <a:r>
                        <a:rPr lang="en-US" sz="2000" b="0">
                          <a:solidFill>
                            <a:schemeClr val="accent4">
                              <a:lumMod val="50000"/>
                            </a:schemeClr>
                          </a:solidFill>
                          <a:latin typeface="Times New Roman"/>
                          <a:ea typeface="Times New Roman"/>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l">
                        <a:lnSpc>
                          <a:spcPct val="100000"/>
                        </a:lnSpc>
                        <a:spcBef>
                          <a:spcPts val="0"/>
                        </a:spcBef>
                        <a:spcAft>
                          <a:spcPts val="0"/>
                        </a:spcAft>
                      </a:pPr>
                      <a:endParaRPr lang="en-US" sz="2000" b="0" dirty="0">
                        <a:solidFill>
                          <a:schemeClr val="accent4">
                            <a:lumMod val="50000"/>
                          </a:schemeClr>
                        </a:solidFill>
                        <a:latin typeface="Times New Roman"/>
                        <a:ea typeface="Times New Roman"/>
                      </a:endParaRPr>
                    </a:p>
                    <a:p>
                      <a:pPr marL="68580" marR="0" algn="l">
                        <a:lnSpc>
                          <a:spcPct val="100000"/>
                        </a:lnSpc>
                        <a:spcBef>
                          <a:spcPts val="0"/>
                        </a:spcBef>
                        <a:spcAft>
                          <a:spcPts val="0"/>
                        </a:spcAft>
                      </a:pPr>
                      <a:r>
                        <a:rPr lang="en-US" sz="2000" b="0" dirty="0">
                          <a:solidFill>
                            <a:schemeClr val="accent4">
                              <a:lumMod val="50000"/>
                            </a:schemeClr>
                          </a:solidFill>
                          <a:latin typeface="Times New Roman"/>
                          <a:ea typeface="Times New Roman"/>
                        </a:rPr>
                        <a:t>Study to speed up the development process by providing well-tested, proven development</a:t>
                      </a:r>
                    </a:p>
                    <a:p>
                      <a:pPr marL="68580" marR="0" algn="just">
                        <a:lnSpc>
                          <a:spcPts val="1235"/>
                        </a:lnSpc>
                        <a:spcBef>
                          <a:spcPts val="0"/>
                        </a:spcBef>
                        <a:spcAft>
                          <a:spcPts val="0"/>
                        </a:spcAft>
                      </a:pPr>
                      <a:endParaRPr lang="en-US" sz="2000" b="0" dirty="0">
                        <a:solidFill>
                          <a:schemeClr val="accent4">
                            <a:lumMod val="50000"/>
                          </a:schemeClr>
                        </a:solidFill>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2"/>
                  </a:ext>
                </a:extLst>
              </a:tr>
              <a:tr h="828952">
                <a:tc>
                  <a:txBody>
                    <a:bodyPr/>
                    <a:lstStyle/>
                    <a:p>
                      <a:pPr marL="0" marR="0" algn="ctr">
                        <a:lnSpc>
                          <a:spcPct val="115000"/>
                        </a:lnSpc>
                        <a:spcBef>
                          <a:spcPts val="0"/>
                        </a:spcBef>
                        <a:spcAft>
                          <a:spcPts val="0"/>
                        </a:spcAft>
                      </a:pPr>
                      <a:r>
                        <a:rPr lang="en-US" sz="2000" b="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just">
                        <a:lnSpc>
                          <a:spcPts val="1235"/>
                        </a:lnSpc>
                        <a:spcBef>
                          <a:spcPts val="0"/>
                        </a:spcBef>
                        <a:spcAft>
                          <a:spcPts val="0"/>
                        </a:spcAft>
                      </a:pPr>
                      <a:endParaRPr lang="en-US" sz="2000" b="0" dirty="0">
                        <a:solidFill>
                          <a:schemeClr val="accent4">
                            <a:lumMod val="50000"/>
                          </a:schemeClr>
                        </a:solidFill>
                        <a:latin typeface="Times New Roman"/>
                        <a:ea typeface="Times New Roman"/>
                      </a:endParaRPr>
                    </a:p>
                    <a:p>
                      <a:pPr marL="68580" marR="0" algn="just">
                        <a:lnSpc>
                          <a:spcPct val="100000"/>
                        </a:lnSpc>
                        <a:spcBef>
                          <a:spcPts val="0"/>
                        </a:spcBef>
                        <a:spcAft>
                          <a:spcPts val="0"/>
                        </a:spcAft>
                      </a:pPr>
                      <a:endParaRPr lang="en-US" sz="2000" b="0" dirty="0">
                        <a:solidFill>
                          <a:schemeClr val="accent4">
                            <a:lumMod val="50000"/>
                          </a:schemeClr>
                        </a:solidFill>
                        <a:latin typeface="Times New Roman"/>
                        <a:ea typeface="Times New Roman"/>
                      </a:endParaRPr>
                    </a:p>
                    <a:p>
                      <a:pPr marL="68580" marR="0" algn="l">
                        <a:lnSpc>
                          <a:spcPct val="100000"/>
                        </a:lnSpc>
                        <a:spcBef>
                          <a:spcPts val="0"/>
                        </a:spcBef>
                        <a:spcAft>
                          <a:spcPts val="0"/>
                        </a:spcAft>
                      </a:pPr>
                      <a:r>
                        <a:rPr lang="en-US" sz="2000" b="0" baseline="0" dirty="0">
                          <a:solidFill>
                            <a:schemeClr val="accent4">
                              <a:lumMod val="50000"/>
                            </a:schemeClr>
                          </a:solidFill>
                          <a:latin typeface="+mn-lt"/>
                          <a:ea typeface="Times New Roman"/>
                        </a:rPr>
                        <a:t>Select a specific design pattern for the solution of a given design problem</a:t>
                      </a:r>
                    </a:p>
                    <a:p>
                      <a:pPr marL="68580" marR="0" algn="l">
                        <a:lnSpc>
                          <a:spcPts val="1235"/>
                        </a:lnSpc>
                        <a:spcBef>
                          <a:spcPts val="0"/>
                        </a:spcBef>
                        <a:spcAft>
                          <a:spcPts val="0"/>
                        </a:spcAft>
                      </a:pPr>
                      <a:endParaRPr lang="en-US" sz="2000" b="0" dirty="0">
                        <a:solidFill>
                          <a:schemeClr val="accent4">
                            <a:lumMod val="50000"/>
                          </a:schemeClr>
                        </a:solidFill>
                        <a:latin typeface="+mn-lt"/>
                        <a:ea typeface="Times New Roman"/>
                      </a:endParaRPr>
                    </a:p>
                    <a:p>
                      <a:pPr marL="68580" marR="0" algn="just">
                        <a:lnSpc>
                          <a:spcPts val="1235"/>
                        </a:lnSpc>
                        <a:spcBef>
                          <a:spcPts val="0"/>
                        </a:spcBef>
                        <a:spcAft>
                          <a:spcPts val="0"/>
                        </a:spcAft>
                      </a:pPr>
                      <a:endParaRPr lang="en-US" sz="2000" b="0" dirty="0">
                        <a:solidFill>
                          <a:schemeClr val="accent4">
                            <a:lumMod val="50000"/>
                          </a:schemeClr>
                        </a:solidFill>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3"/>
                  </a:ext>
                </a:extLst>
              </a:tr>
              <a:tr h="994741">
                <a:tc>
                  <a:txBody>
                    <a:bodyPr/>
                    <a:lstStyle/>
                    <a:p>
                      <a:pPr marL="0" marR="0" algn="ctr">
                        <a:lnSpc>
                          <a:spcPct val="115000"/>
                        </a:lnSpc>
                        <a:spcBef>
                          <a:spcPts val="0"/>
                        </a:spcBef>
                        <a:spcAft>
                          <a:spcPts val="0"/>
                        </a:spcAft>
                      </a:pPr>
                      <a:r>
                        <a:rPr lang="en-US" sz="2000" b="0">
                          <a:solidFill>
                            <a:schemeClr val="accent4">
                              <a:lumMod val="50000"/>
                            </a:schemeClr>
                          </a:solidFill>
                          <a:latin typeface="Times New Roman"/>
                          <a:ea typeface="Times New Roman"/>
                        </a:rPr>
                        <a:t>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just">
                        <a:lnSpc>
                          <a:spcPts val="1235"/>
                        </a:lnSpc>
                        <a:spcBef>
                          <a:spcPts val="0"/>
                        </a:spcBef>
                        <a:spcAft>
                          <a:spcPts val="0"/>
                        </a:spcAft>
                      </a:pPr>
                      <a:endParaRPr lang="en-US" sz="2000" b="0" dirty="0">
                        <a:solidFill>
                          <a:schemeClr val="accent4">
                            <a:lumMod val="50000"/>
                          </a:schemeClr>
                        </a:solidFill>
                        <a:latin typeface="Times New Roman"/>
                        <a:ea typeface="Times New Roman"/>
                      </a:endParaRPr>
                    </a:p>
                    <a:p>
                      <a:pPr marL="67945" marR="0" algn="just">
                        <a:lnSpc>
                          <a:spcPts val="1235"/>
                        </a:lnSpc>
                        <a:spcBef>
                          <a:spcPts val="0"/>
                        </a:spcBef>
                        <a:spcAft>
                          <a:spcPts val="0"/>
                        </a:spcAft>
                      </a:pPr>
                      <a:endParaRPr lang="en-US" sz="2000" b="0" dirty="0">
                        <a:solidFill>
                          <a:schemeClr val="accent4">
                            <a:lumMod val="50000"/>
                          </a:schemeClr>
                        </a:solidFill>
                        <a:latin typeface="Times New Roman"/>
                        <a:ea typeface="Times New Roman"/>
                      </a:endParaRPr>
                    </a:p>
                    <a:p>
                      <a:pPr marL="67945" marR="0" algn="l">
                        <a:lnSpc>
                          <a:spcPct val="100000"/>
                        </a:lnSpc>
                        <a:spcBef>
                          <a:spcPts val="0"/>
                        </a:spcBef>
                        <a:spcAft>
                          <a:spcPts val="0"/>
                        </a:spcAft>
                      </a:pPr>
                      <a:r>
                        <a:rPr lang="en-US" sz="2000" b="0" dirty="0">
                          <a:solidFill>
                            <a:schemeClr val="accent4">
                              <a:lumMod val="50000"/>
                            </a:schemeClr>
                          </a:solidFill>
                          <a:latin typeface="+mn-lt"/>
                          <a:ea typeface="Times New Roman"/>
                        </a:rPr>
                        <a:t>Create a catalogue entry for a simple design pattern whose purpose and application is understood.</a:t>
                      </a:r>
                    </a:p>
                    <a:p>
                      <a:pPr marL="67945" marR="0" algn="l">
                        <a:lnSpc>
                          <a:spcPts val="1235"/>
                        </a:lnSpc>
                        <a:spcBef>
                          <a:spcPts val="0"/>
                        </a:spcBef>
                        <a:spcAft>
                          <a:spcPts val="0"/>
                        </a:spcAft>
                      </a:pPr>
                      <a:endParaRPr lang="en-US" sz="2000" b="0" dirty="0">
                        <a:solidFill>
                          <a:schemeClr val="accent4">
                            <a:lumMod val="50000"/>
                          </a:schemeClr>
                        </a:solidFill>
                        <a:latin typeface="+mn-lt"/>
                        <a:ea typeface="Times New Roman"/>
                      </a:endParaRPr>
                    </a:p>
                    <a:p>
                      <a:pPr marL="67945" marR="0" algn="just">
                        <a:lnSpc>
                          <a:spcPts val="1235"/>
                        </a:lnSpc>
                        <a:spcBef>
                          <a:spcPts val="0"/>
                        </a:spcBef>
                        <a:spcAft>
                          <a:spcPts val="0"/>
                        </a:spcAft>
                      </a:pPr>
                      <a:endParaRPr lang="en-US" sz="2000" b="0" dirty="0">
                        <a:solidFill>
                          <a:schemeClr val="accent4">
                            <a:lumMod val="50000"/>
                          </a:schemeClr>
                        </a:solidFill>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529815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6A09265-8AB2-44FF-B2CA-10C3521DC226}" type="datetime1">
              <a:rPr lang="en-US" smtClean="0"/>
              <a:t>10/31/2023</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dirty="0"/>
              <a:t>Priya Singh                    Python web development with Django                   Unit III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COs - PSOs  Mapping</a:t>
            </a:r>
          </a:p>
        </p:txBody>
      </p:sp>
      <p:graphicFrame>
        <p:nvGraphicFramePr>
          <p:cNvPr id="9" name="Table 8"/>
          <p:cNvGraphicFramePr>
            <a:graphicFrameLocks noGrp="1"/>
          </p:cNvGraphicFramePr>
          <p:nvPr>
            <p:extLst>
              <p:ext uri="{D42A27DB-BD31-4B8C-83A1-F6EECF244321}">
                <p14:modId xmlns:p14="http://schemas.microsoft.com/office/powerpoint/2010/main" val="1260175664"/>
              </p:ext>
            </p:extLst>
          </p:nvPr>
        </p:nvGraphicFramePr>
        <p:xfrm>
          <a:off x="1447800" y="1219200"/>
          <a:ext cx="9601202" cy="4911361"/>
        </p:xfrm>
        <a:graphic>
          <a:graphicData uri="http://schemas.openxmlformats.org/drawingml/2006/table">
            <a:tbl>
              <a:tblPr firstRow="1" bandRow="1">
                <a:tableStyleId>{5C22544A-7EE6-4342-B048-85BDC9FD1C3A}</a:tableStyleId>
              </a:tblPr>
              <a:tblGrid>
                <a:gridCol w="1640541">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1981200">
                  <a:extLst>
                    <a:ext uri="{9D8B030D-6E8A-4147-A177-3AD203B41FA5}">
                      <a16:colId xmlns:a16="http://schemas.microsoft.com/office/drawing/2014/main" val="306484564"/>
                    </a:ext>
                  </a:extLst>
                </a:gridCol>
                <a:gridCol w="1864661">
                  <a:extLst>
                    <a:ext uri="{9D8B030D-6E8A-4147-A177-3AD203B41FA5}">
                      <a16:colId xmlns:a16="http://schemas.microsoft.com/office/drawing/2014/main" val="2204462268"/>
                    </a:ext>
                  </a:extLst>
                </a:gridCol>
              </a:tblGrid>
              <a:tr h="812561">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CO.K</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0"/>
                  </a:ext>
                </a:extLst>
              </a:tr>
              <a:tr h="809549">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baseline="0" dirty="0">
                          <a:solidFill>
                            <a:schemeClr val="accent4">
                              <a:lumMod val="50000"/>
                            </a:schemeClr>
                          </a:solidFill>
                          <a:latin typeface="+mn-lt"/>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baseline="0" dirty="0">
                          <a:solidFill>
                            <a:schemeClr val="accent4">
                              <a:lumMod val="50000"/>
                            </a:schemeClr>
                          </a:solidFill>
                          <a:latin typeface="+mn-lt"/>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baseline="0" dirty="0">
                          <a:solidFill>
                            <a:schemeClr val="accent4">
                              <a:lumMod val="50000"/>
                            </a:schemeClr>
                          </a:solidFill>
                          <a:latin typeface="+mn-lt"/>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1"/>
                  </a:ext>
                </a:extLst>
              </a:tr>
              <a:tr h="827946">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dirty="0">
                          <a:solidFill>
                            <a:schemeClr val="accent4">
                              <a:lumMod val="50000"/>
                            </a:schemeClr>
                          </a:solidFill>
                          <a:latin typeface="+mn-lt"/>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dirty="0">
                          <a:solidFill>
                            <a:schemeClr val="accent4">
                              <a:lumMod val="50000"/>
                            </a:schemeClr>
                          </a:solidFill>
                          <a:latin typeface="+mn-lt"/>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dirty="0">
                          <a:solidFill>
                            <a:schemeClr val="accent4">
                              <a:lumMod val="50000"/>
                            </a:schemeClr>
                          </a:solidFill>
                          <a:latin typeface="+mn-lt"/>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2"/>
                  </a:ext>
                </a:extLst>
              </a:tr>
              <a:tr h="687725">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3"/>
                  </a:ext>
                </a:extLst>
              </a:tr>
              <a:tr h="886790">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4"/>
                  </a:ext>
                </a:extLst>
              </a:tr>
              <a:tr h="886790">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690596025"/>
                  </a:ext>
                </a:extLst>
              </a:tr>
            </a:tbl>
          </a:graphicData>
        </a:graphic>
      </p:graphicFrame>
    </p:spTree>
    <p:extLst>
      <p:ext uri="{BB962C8B-B14F-4D97-AF65-F5344CB8AC3E}">
        <p14:creationId xmlns:p14="http://schemas.microsoft.com/office/powerpoint/2010/main" val="521858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29D7951-4BC3-4FA2-8500-31FBA25C02CB}" type="datetime1">
              <a:rPr lang="en-US" smtClean="0"/>
              <a:t>10/31/2023</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dirty="0"/>
              <a:t>Priya Singh                    Python web development with Django                   Unit III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Program Educational Objectives (PEOs)</a:t>
            </a:r>
          </a:p>
        </p:txBody>
      </p:sp>
      <p:graphicFrame>
        <p:nvGraphicFramePr>
          <p:cNvPr id="9" name="Table 8"/>
          <p:cNvGraphicFramePr>
            <a:graphicFrameLocks noGrp="1"/>
          </p:cNvGraphicFramePr>
          <p:nvPr>
            <p:extLst>
              <p:ext uri="{D42A27DB-BD31-4B8C-83A1-F6EECF244321}">
                <p14:modId xmlns:p14="http://schemas.microsoft.com/office/powerpoint/2010/main" val="4023884122"/>
              </p:ext>
            </p:extLst>
          </p:nvPr>
        </p:nvGraphicFramePr>
        <p:xfrm>
          <a:off x="990600" y="1219200"/>
          <a:ext cx="10820400" cy="4388466"/>
        </p:xfrm>
        <a:graphic>
          <a:graphicData uri="http://schemas.openxmlformats.org/drawingml/2006/table">
            <a:tbl>
              <a:tblPr firstRow="1" bandRow="1">
                <a:tableStyleId>{5C22544A-7EE6-4342-B048-85BDC9FD1C3A}</a:tableStyleId>
              </a:tblPr>
              <a:tblGrid>
                <a:gridCol w="2787073">
                  <a:extLst>
                    <a:ext uri="{9D8B030D-6E8A-4147-A177-3AD203B41FA5}">
                      <a16:colId xmlns:a16="http://schemas.microsoft.com/office/drawing/2014/main" val="20001"/>
                    </a:ext>
                  </a:extLst>
                </a:gridCol>
                <a:gridCol w="8033327">
                  <a:extLst>
                    <a:ext uri="{9D8B030D-6E8A-4147-A177-3AD203B41FA5}">
                      <a16:colId xmlns:a16="http://schemas.microsoft.com/office/drawing/2014/main" val="20002"/>
                    </a:ext>
                  </a:extLst>
                </a:gridCol>
              </a:tblGrid>
              <a:tr h="868243">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Program Educational</a:t>
                      </a:r>
                      <a:r>
                        <a:rPr lang="en-US" sz="2000" b="0" baseline="0" dirty="0">
                          <a:solidFill>
                            <a:schemeClr val="accent4">
                              <a:lumMod val="50000"/>
                            </a:schemeClr>
                          </a:solidFill>
                          <a:latin typeface="Times New Roman"/>
                          <a:ea typeface="Times New Roman"/>
                        </a:rPr>
                        <a:t> Objectives</a:t>
                      </a:r>
                      <a:r>
                        <a:rPr lang="en-US" sz="2000" b="0" dirty="0">
                          <a:solidFill>
                            <a:schemeClr val="accent4">
                              <a:lumMod val="50000"/>
                            </a:schemeClr>
                          </a:solidFill>
                          <a:latin typeface="Times New Roman"/>
                          <a:ea typeface="Times New Roman"/>
                        </a:rPr>
                        <a:t> (PEOs)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PEOs Description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0"/>
                  </a:ext>
                </a:extLst>
              </a:tr>
              <a:tr h="865023">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PEOs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l">
                        <a:lnSpc>
                          <a:spcPct val="100000"/>
                        </a:lnSpc>
                        <a:spcBef>
                          <a:spcPts val="0"/>
                        </a:spcBef>
                        <a:spcAft>
                          <a:spcPts val="0"/>
                        </a:spcAft>
                      </a:pPr>
                      <a:r>
                        <a:rPr lang="en-US" sz="1800" b="0" i="0" kern="1200" dirty="0">
                          <a:solidFill>
                            <a:schemeClr val="accent4">
                              <a:lumMod val="50000"/>
                            </a:schemeClr>
                          </a:solidFill>
                          <a:effectLst/>
                          <a:latin typeface="+mn-lt"/>
                          <a:ea typeface="+mn-ea"/>
                          <a:cs typeface="+mn-cs"/>
                        </a:rPr>
                        <a:t>To have an excellent scientific and engineering breadth so as to comprehend, analyze, design and provide sustainable solutions for real-life problems using state-of-the-art technologies.</a:t>
                      </a:r>
                      <a:endParaRPr lang="en-US" sz="3600" b="0" baseline="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1"/>
                  </a:ext>
                </a:extLst>
              </a:tr>
              <a:tr h="884682">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PEOs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just">
                        <a:lnSpc>
                          <a:spcPct val="100000"/>
                        </a:lnSpc>
                        <a:spcBef>
                          <a:spcPts val="0"/>
                        </a:spcBef>
                        <a:spcAft>
                          <a:spcPts val="0"/>
                        </a:spcAft>
                      </a:pPr>
                      <a:r>
                        <a:rPr lang="en-US" sz="1800" b="0" i="0" kern="1200" dirty="0">
                          <a:solidFill>
                            <a:schemeClr val="accent4">
                              <a:lumMod val="50000"/>
                            </a:schemeClr>
                          </a:solidFill>
                          <a:effectLst/>
                          <a:latin typeface="+mn-lt"/>
                          <a:ea typeface="+mn-ea"/>
                          <a:cs typeface="+mn-cs"/>
                        </a:rPr>
                        <a:t>To have a successful career in industries, to pursue higher studies or to support entrepreneurial endeavors and to face the global challenges.</a:t>
                      </a:r>
                      <a:endParaRPr lang="en-US" sz="2000" b="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2"/>
                  </a:ext>
                </a:extLst>
              </a:tr>
              <a:tr h="789632">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PEOs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just">
                        <a:lnSpc>
                          <a:spcPct val="100000"/>
                        </a:lnSpc>
                        <a:spcBef>
                          <a:spcPts val="0"/>
                        </a:spcBef>
                        <a:spcAft>
                          <a:spcPts val="0"/>
                        </a:spcAft>
                      </a:pPr>
                      <a:r>
                        <a:rPr lang="en-US" sz="1800" b="0" i="0" kern="1200" dirty="0">
                          <a:solidFill>
                            <a:schemeClr val="accent4">
                              <a:lumMod val="50000"/>
                            </a:schemeClr>
                          </a:solidFill>
                          <a:effectLst/>
                          <a:latin typeface="+mn-lt"/>
                          <a:ea typeface="+mn-ea"/>
                          <a:cs typeface="+mn-cs"/>
                        </a:rPr>
                        <a:t>To have an effective communication skills, professional attitude, ethical values and a desire to learn specific knowledge in emerging trends, technologies for research, innovation and product    development and contribution to society.</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3"/>
                  </a:ext>
                </a:extLst>
              </a:tr>
              <a:tr h="947558">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PEOs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just">
                        <a:lnSpc>
                          <a:spcPct val="100000"/>
                        </a:lnSpc>
                        <a:spcBef>
                          <a:spcPts val="0"/>
                        </a:spcBef>
                        <a:spcAft>
                          <a:spcPts val="0"/>
                        </a:spcAft>
                      </a:pPr>
                      <a:r>
                        <a:rPr lang="en-US" sz="1800" b="0" i="0" kern="1200" dirty="0">
                          <a:solidFill>
                            <a:schemeClr val="accent4">
                              <a:lumMod val="50000"/>
                            </a:schemeClr>
                          </a:solidFill>
                          <a:effectLst/>
                          <a:latin typeface="+mn-lt"/>
                          <a:ea typeface="+mn-ea"/>
                          <a:cs typeface="+mn-cs"/>
                        </a:rPr>
                        <a:t>To have life-long learning for up-skilling and re-skilling for successful professional career as engineer, scientist, entrepreneur and bureaucrat for betterment of society</a:t>
                      </a:r>
                      <a:r>
                        <a:rPr lang="en-US" sz="1800" b="0" i="0" kern="1200" dirty="0">
                          <a:solidFill>
                            <a:schemeClr val="dk1"/>
                          </a:solidFill>
                          <a:effectLst/>
                          <a:latin typeface="+mn-lt"/>
                          <a:ea typeface="+mn-ea"/>
                          <a:cs typeface="+mn-cs"/>
                        </a:rPr>
                        <a:t>.</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814954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CCDA6DC-C819-4608-9941-E418FA00C8C1}" type="datetime1">
              <a:rPr lang="en-US" smtClean="0"/>
              <a:t>10/31/2023</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dirty="0"/>
              <a:t>Priya Singh                    Python web development with Django                   Unit III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Result Analysis(Department Result &amp; Subject Result &amp; Individual result</a:t>
            </a:r>
          </a:p>
        </p:txBody>
      </p:sp>
      <p:graphicFrame>
        <p:nvGraphicFramePr>
          <p:cNvPr id="9" name="Table 8"/>
          <p:cNvGraphicFramePr>
            <a:graphicFrameLocks noGrp="1"/>
          </p:cNvGraphicFramePr>
          <p:nvPr>
            <p:extLst>
              <p:ext uri="{D42A27DB-BD31-4B8C-83A1-F6EECF244321}">
                <p14:modId xmlns:p14="http://schemas.microsoft.com/office/powerpoint/2010/main" val="4065272261"/>
              </p:ext>
            </p:extLst>
          </p:nvPr>
        </p:nvGraphicFramePr>
        <p:xfrm>
          <a:off x="1143000" y="1219200"/>
          <a:ext cx="10591801" cy="1733266"/>
        </p:xfrm>
        <a:graphic>
          <a:graphicData uri="http://schemas.openxmlformats.org/drawingml/2006/table">
            <a:tbl>
              <a:tblPr firstRow="1" bandRow="1">
                <a:tableStyleId>{5C22544A-7EE6-4342-B048-85BDC9FD1C3A}</a:tableStyleId>
              </a:tblPr>
              <a:tblGrid>
                <a:gridCol w="2216227">
                  <a:extLst>
                    <a:ext uri="{9D8B030D-6E8A-4147-A177-3AD203B41FA5}">
                      <a16:colId xmlns:a16="http://schemas.microsoft.com/office/drawing/2014/main" val="20001"/>
                    </a:ext>
                  </a:extLst>
                </a:gridCol>
                <a:gridCol w="2297503">
                  <a:extLst>
                    <a:ext uri="{9D8B030D-6E8A-4147-A177-3AD203B41FA5}">
                      <a16:colId xmlns:a16="http://schemas.microsoft.com/office/drawing/2014/main" val="133495037"/>
                    </a:ext>
                  </a:extLst>
                </a:gridCol>
                <a:gridCol w="6078071">
                  <a:extLst>
                    <a:ext uri="{9D8B030D-6E8A-4147-A177-3AD203B41FA5}">
                      <a16:colId xmlns:a16="http://schemas.microsoft.com/office/drawing/2014/main" val="20002"/>
                    </a:ext>
                  </a:extLst>
                </a:gridCol>
              </a:tblGrid>
              <a:tr h="868243">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Name</a:t>
                      </a:r>
                      <a:r>
                        <a:rPr lang="en-US" sz="2000" b="0" baseline="0" dirty="0">
                          <a:solidFill>
                            <a:schemeClr val="accent4">
                              <a:lumMod val="50000"/>
                            </a:schemeClr>
                          </a:solidFill>
                          <a:latin typeface="Times New Roman"/>
                          <a:ea typeface="Times New Roman"/>
                        </a:rPr>
                        <a:t> of the faculty </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Subject code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Result</a:t>
                      </a:r>
                      <a:r>
                        <a:rPr lang="en-US" sz="2000" b="0" baseline="0" dirty="0">
                          <a:solidFill>
                            <a:schemeClr val="accent4">
                              <a:lumMod val="50000"/>
                            </a:schemeClr>
                          </a:solidFill>
                          <a:latin typeface="Times New Roman"/>
                          <a:ea typeface="Times New Roman"/>
                        </a:rPr>
                        <a:t> % of clear passed</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0"/>
                  </a:ext>
                </a:extLst>
              </a:tr>
              <a:tr h="865023">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l">
                        <a:lnSpc>
                          <a:spcPct val="100000"/>
                        </a:lnSpc>
                        <a:spcBef>
                          <a:spcPts val="0"/>
                        </a:spcBef>
                        <a:spcAft>
                          <a:spcPts val="0"/>
                        </a:spcAft>
                      </a:pPr>
                      <a:endParaRPr lang="en-US" sz="3600" b="0" baseline="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293072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F18EE0E-1210-4FC7-8896-8222E977E86B}" type="datetime1">
              <a:rPr lang="en-US" smtClean="0"/>
              <a:t>10/31/2023</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dirty="0"/>
              <a:t>Priya Singh                    Python web development with Django                   Unit III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Pattern of Online External Exam Question Paper (100 marks)</a:t>
            </a:r>
          </a:p>
        </p:txBody>
      </p:sp>
      <p:pic>
        <p:nvPicPr>
          <p:cNvPr id="8" name="Picture 7">
            <a:extLst>
              <a:ext uri="{FF2B5EF4-FFF2-40B4-BE49-F238E27FC236}">
                <a16:creationId xmlns:a16="http://schemas.microsoft.com/office/drawing/2014/main" id="{0B77B11B-9C15-4679-A934-EBBF86AE34F6}"/>
              </a:ext>
            </a:extLst>
          </p:cNvPr>
          <p:cNvPicPr>
            <a:picLocks noChangeAspect="1"/>
          </p:cNvPicPr>
          <p:nvPr/>
        </p:nvPicPr>
        <p:blipFill>
          <a:blip r:embed="rId2"/>
          <a:stretch>
            <a:fillRect/>
          </a:stretch>
        </p:blipFill>
        <p:spPr>
          <a:xfrm>
            <a:off x="1181100" y="754514"/>
            <a:ext cx="10744200" cy="5533133"/>
          </a:xfrm>
          <a:prstGeom prst="rect">
            <a:avLst/>
          </a:prstGeom>
        </p:spPr>
      </p:pic>
    </p:spTree>
    <p:extLst>
      <p:ext uri="{BB962C8B-B14F-4D97-AF65-F5344CB8AC3E}">
        <p14:creationId xmlns:p14="http://schemas.microsoft.com/office/powerpoint/2010/main" val="3043179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4BB8C22-E18E-48E9-BE7A-209100864F56}" type="datetime1">
              <a:rPr lang="en-US" smtClean="0"/>
              <a:t>10/31/2023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Faculty Introduction</a:t>
            </a:r>
          </a:p>
        </p:txBody>
      </p:sp>
      <p:graphicFrame>
        <p:nvGraphicFramePr>
          <p:cNvPr id="10" name="Table 10">
            <a:extLst>
              <a:ext uri="{FF2B5EF4-FFF2-40B4-BE49-F238E27FC236}">
                <a16:creationId xmlns:a16="http://schemas.microsoft.com/office/drawing/2014/main" id="{3A19A084-6B47-4F0B-B8EC-436AB2D3943D}"/>
              </a:ext>
            </a:extLst>
          </p:cNvPr>
          <p:cNvGraphicFramePr>
            <a:graphicFrameLocks noGrp="1"/>
          </p:cNvGraphicFramePr>
          <p:nvPr>
            <p:extLst>
              <p:ext uri="{D42A27DB-BD31-4B8C-83A1-F6EECF244321}">
                <p14:modId xmlns:p14="http://schemas.microsoft.com/office/powerpoint/2010/main" val="409082432"/>
              </p:ext>
            </p:extLst>
          </p:nvPr>
        </p:nvGraphicFramePr>
        <p:xfrm>
          <a:off x="609600" y="1143000"/>
          <a:ext cx="11201400" cy="4592524"/>
        </p:xfrm>
        <a:graphic>
          <a:graphicData uri="http://schemas.openxmlformats.org/drawingml/2006/table">
            <a:tbl>
              <a:tblPr firstRow="1" bandRow="1">
                <a:tableStyleId>{E8B1032C-EA38-4F05-BA0D-38AFFFC7BED3}</a:tableStyleId>
              </a:tblPr>
              <a:tblGrid>
                <a:gridCol w="2419503">
                  <a:extLst>
                    <a:ext uri="{9D8B030D-6E8A-4147-A177-3AD203B41FA5}">
                      <a16:colId xmlns:a16="http://schemas.microsoft.com/office/drawing/2014/main" val="1285292769"/>
                    </a:ext>
                  </a:extLst>
                </a:gridCol>
                <a:gridCol w="8781897">
                  <a:extLst>
                    <a:ext uri="{9D8B030D-6E8A-4147-A177-3AD203B41FA5}">
                      <a16:colId xmlns:a16="http://schemas.microsoft.com/office/drawing/2014/main" val="3500576395"/>
                    </a:ext>
                  </a:extLst>
                </a:gridCol>
              </a:tblGrid>
              <a:tr h="471650">
                <a:tc>
                  <a:txBody>
                    <a:bodyPr/>
                    <a:lstStyle/>
                    <a:p>
                      <a:r>
                        <a:rPr lang="en-US" sz="2600" dirty="0"/>
                        <a:t>Name</a:t>
                      </a:r>
                      <a:endParaRPr lang="en-IN" sz="2600" dirty="0"/>
                    </a:p>
                  </a:txBody>
                  <a:tcPr/>
                </a:tc>
                <a:tc>
                  <a:txBody>
                    <a:bodyPr/>
                    <a:lstStyle/>
                    <a:p>
                      <a:r>
                        <a:rPr lang="en-IN" sz="2600" dirty="0"/>
                        <a:t>Priya Singh </a:t>
                      </a:r>
                    </a:p>
                  </a:txBody>
                  <a:tcPr/>
                </a:tc>
                <a:extLst>
                  <a:ext uri="{0D108BD9-81ED-4DB2-BD59-A6C34878D82A}">
                    <a16:rowId xmlns:a16="http://schemas.microsoft.com/office/drawing/2014/main" val="3537992421"/>
                  </a:ext>
                </a:extLst>
              </a:tr>
              <a:tr h="471650">
                <a:tc>
                  <a:txBody>
                    <a:bodyPr/>
                    <a:lstStyle/>
                    <a:p>
                      <a:r>
                        <a:rPr lang="en-US" sz="2600" dirty="0"/>
                        <a:t>Qualification</a:t>
                      </a:r>
                      <a:endParaRPr lang="en-IN" sz="2600" dirty="0"/>
                    </a:p>
                  </a:txBody>
                  <a:tcPr/>
                </a:tc>
                <a:tc>
                  <a:txBody>
                    <a:bodyPr/>
                    <a:lstStyle/>
                    <a:p>
                      <a:r>
                        <a:rPr lang="en-US" sz="2600" dirty="0"/>
                        <a:t>M. Tech. (Computer</a:t>
                      </a:r>
                      <a:r>
                        <a:rPr lang="en-US" sz="2600" baseline="0" dirty="0"/>
                        <a:t> Engineering</a:t>
                      </a:r>
                      <a:r>
                        <a:rPr lang="en-US" sz="2600" dirty="0"/>
                        <a:t>)</a:t>
                      </a:r>
                      <a:endParaRPr lang="en-IN" sz="2600" dirty="0"/>
                    </a:p>
                  </a:txBody>
                  <a:tcPr>
                    <a:solidFill>
                      <a:srgbClr val="FF0000">
                        <a:alpha val="20000"/>
                      </a:srgbClr>
                    </a:solidFill>
                  </a:tcPr>
                </a:tc>
                <a:extLst>
                  <a:ext uri="{0D108BD9-81ED-4DB2-BD59-A6C34878D82A}">
                    <a16:rowId xmlns:a16="http://schemas.microsoft.com/office/drawing/2014/main" val="941352289"/>
                  </a:ext>
                </a:extLst>
              </a:tr>
              <a:tr h="532610">
                <a:tc>
                  <a:txBody>
                    <a:bodyPr/>
                    <a:lstStyle/>
                    <a:p>
                      <a:r>
                        <a:rPr lang="en-US" sz="2600" dirty="0"/>
                        <a:t>Designation</a:t>
                      </a:r>
                      <a:endParaRPr lang="en-IN" sz="2600" dirty="0"/>
                    </a:p>
                  </a:txBody>
                  <a:tcPr/>
                </a:tc>
                <a:tc>
                  <a:txBody>
                    <a:bodyPr/>
                    <a:lstStyle/>
                    <a:p>
                      <a:r>
                        <a:rPr lang="en-US" sz="2600" dirty="0"/>
                        <a:t>Assistant Professor</a:t>
                      </a:r>
                      <a:endParaRPr lang="en-IN" sz="2600" dirty="0"/>
                    </a:p>
                  </a:txBody>
                  <a:tcPr/>
                </a:tc>
                <a:extLst>
                  <a:ext uri="{0D108BD9-81ED-4DB2-BD59-A6C34878D82A}">
                    <a16:rowId xmlns:a16="http://schemas.microsoft.com/office/drawing/2014/main" val="1234951365"/>
                  </a:ext>
                </a:extLst>
              </a:tr>
              <a:tr h="579966">
                <a:tc>
                  <a:txBody>
                    <a:bodyPr/>
                    <a:lstStyle/>
                    <a:p>
                      <a:r>
                        <a:rPr lang="en-US" sz="2600" dirty="0"/>
                        <a:t>Department</a:t>
                      </a:r>
                      <a:endParaRPr lang="en-IN" sz="2600" dirty="0"/>
                    </a:p>
                  </a:txBody>
                  <a:tcPr/>
                </a:tc>
                <a:tc>
                  <a:txBody>
                    <a:bodyPr/>
                    <a:lstStyle/>
                    <a:p>
                      <a:r>
                        <a:rPr lang="en-IN" sz="2600" dirty="0"/>
                        <a:t>Computer</a:t>
                      </a:r>
                      <a:r>
                        <a:rPr lang="en-IN" sz="2600" baseline="0" dirty="0"/>
                        <a:t> Science &amp; Engineering</a:t>
                      </a:r>
                      <a:endParaRPr lang="en-IN" sz="2600" dirty="0"/>
                    </a:p>
                  </a:txBody>
                  <a:tcPr>
                    <a:solidFill>
                      <a:srgbClr val="C00000">
                        <a:alpha val="20000"/>
                      </a:srgbClr>
                    </a:solidFill>
                  </a:tcPr>
                </a:tc>
                <a:extLst>
                  <a:ext uri="{0D108BD9-81ED-4DB2-BD59-A6C34878D82A}">
                    <a16:rowId xmlns:a16="http://schemas.microsoft.com/office/drawing/2014/main" val="532301991"/>
                  </a:ext>
                </a:extLst>
              </a:tr>
              <a:tr h="496110">
                <a:tc>
                  <a:txBody>
                    <a:bodyPr/>
                    <a:lstStyle/>
                    <a:p>
                      <a:r>
                        <a:rPr lang="en-US" sz="2600" dirty="0"/>
                        <a:t>Total Experience</a:t>
                      </a:r>
                      <a:endParaRPr lang="en-IN" sz="2600" dirty="0"/>
                    </a:p>
                  </a:txBody>
                  <a:tcPr/>
                </a:tc>
                <a:tc>
                  <a:txBody>
                    <a:bodyPr/>
                    <a:lstStyle/>
                    <a:p>
                      <a:r>
                        <a:rPr lang="en-US" sz="2600" dirty="0"/>
                        <a:t>3 years</a:t>
                      </a:r>
                      <a:endParaRPr lang="en-IN" sz="2600" dirty="0"/>
                    </a:p>
                  </a:txBody>
                  <a:tcPr/>
                </a:tc>
                <a:extLst>
                  <a:ext uri="{0D108BD9-81ED-4DB2-BD59-A6C34878D82A}">
                    <a16:rowId xmlns:a16="http://schemas.microsoft.com/office/drawing/2014/main" val="1606619483"/>
                  </a:ext>
                </a:extLst>
              </a:tr>
              <a:tr h="472243">
                <a:tc>
                  <a:txBody>
                    <a:bodyPr/>
                    <a:lstStyle/>
                    <a:p>
                      <a:r>
                        <a:rPr lang="en-US" sz="2600" dirty="0"/>
                        <a:t>NIET Experience</a:t>
                      </a:r>
                      <a:endParaRPr lang="en-IN" sz="2600" dirty="0"/>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2600" dirty="0"/>
                        <a:t>1</a:t>
                      </a:r>
                      <a:r>
                        <a:rPr lang="en-US" sz="2600" baseline="0" dirty="0"/>
                        <a:t> </a:t>
                      </a:r>
                      <a:r>
                        <a:rPr lang="en-US" sz="2600" dirty="0"/>
                        <a:t>years</a:t>
                      </a:r>
                    </a:p>
                  </a:txBody>
                  <a:tcPr>
                    <a:solidFill>
                      <a:srgbClr val="FF0000">
                        <a:alpha val="20000"/>
                      </a:srgbClr>
                    </a:solidFill>
                  </a:tcPr>
                </a:tc>
                <a:extLst>
                  <a:ext uri="{0D108BD9-81ED-4DB2-BD59-A6C34878D82A}">
                    <a16:rowId xmlns:a16="http://schemas.microsoft.com/office/drawing/2014/main" val="1848610466"/>
                  </a:ext>
                </a:extLst>
              </a:tr>
              <a:tr h="1520798">
                <a:tc>
                  <a:txBody>
                    <a:bodyPr/>
                    <a:lstStyle/>
                    <a:p>
                      <a:r>
                        <a:rPr lang="en-US" sz="2600" dirty="0"/>
                        <a:t>Subject Taught</a:t>
                      </a:r>
                      <a:endParaRPr lang="en-IN" sz="2600" dirty="0"/>
                    </a:p>
                  </a:txBody>
                  <a:tcPr/>
                </a:tc>
                <a:tc>
                  <a:txBody>
                    <a:bodyPr/>
                    <a:lstStyle/>
                    <a:p>
                      <a:pPr algn="just"/>
                      <a:r>
                        <a:rPr lang="en-US" sz="2600" dirty="0"/>
                        <a:t>Design &amp; Analysis of Algorithm, Data Structures, Artificial Intelligence, Soft Computing, C Programming, Web Technology, Discrete Mathematics.</a:t>
                      </a:r>
                      <a:endParaRPr lang="en-IN" sz="2600" dirty="0"/>
                    </a:p>
                  </a:txBody>
                  <a:tcPr/>
                </a:tc>
                <a:extLst>
                  <a:ext uri="{0D108BD9-81ED-4DB2-BD59-A6C34878D82A}">
                    <a16:rowId xmlns:a16="http://schemas.microsoft.com/office/drawing/2014/main" val="3013650449"/>
                  </a:ext>
                </a:extLst>
              </a:tr>
            </a:tbl>
          </a:graphicData>
        </a:graphic>
      </p:graphicFrame>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29800" y="1142999"/>
            <a:ext cx="1981200" cy="2641600"/>
          </a:xfrm>
          <a:prstGeom prst="rect">
            <a:avLst/>
          </a:prstGeom>
        </p:spPr>
      </p:pic>
      <p:sp>
        <p:nvSpPr>
          <p:cNvPr id="9" name="Footer Placeholder 12"/>
          <p:cNvSpPr>
            <a:spLocks noGrp="1"/>
          </p:cNvSpPr>
          <p:nvPr>
            <p:ph type="ftr" sz="quarter" idx="11"/>
          </p:nvPr>
        </p:nvSpPr>
        <p:spPr>
          <a:xfrm>
            <a:off x="4078514" y="6430967"/>
            <a:ext cx="6324600" cy="365125"/>
          </a:xfrm>
        </p:spPr>
        <p:txBody>
          <a:bodyPr/>
          <a:lstStyle/>
          <a:p>
            <a:r>
              <a:rPr lang="en-US" dirty="0"/>
              <a:t>Priya Singh                    Python web development with Django                   Unit III</a:t>
            </a:r>
          </a:p>
        </p:txBody>
      </p:sp>
    </p:spTree>
    <p:extLst>
      <p:ext uri="{BB962C8B-B14F-4D97-AF65-F5344CB8AC3E}">
        <p14:creationId xmlns:p14="http://schemas.microsoft.com/office/powerpoint/2010/main" val="21526018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F8B00BC-8F70-4AF9-846C-542206493205}" type="datetime1">
              <a:rPr lang="en-US" smtClean="0"/>
              <a:t>10/31/2023</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dirty="0"/>
              <a:t>Priya Singh                    Python web development with Django                   Unit III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Pattern of Online External Exam Question Paper (100 marks)</a:t>
            </a:r>
          </a:p>
        </p:txBody>
      </p:sp>
      <p:pic>
        <p:nvPicPr>
          <p:cNvPr id="9" name="Picture 8">
            <a:extLst>
              <a:ext uri="{FF2B5EF4-FFF2-40B4-BE49-F238E27FC236}">
                <a16:creationId xmlns:a16="http://schemas.microsoft.com/office/drawing/2014/main" id="{F82AF081-83E9-40E3-85C9-062E3E753D2B}"/>
              </a:ext>
            </a:extLst>
          </p:cNvPr>
          <p:cNvPicPr>
            <a:picLocks noChangeAspect="1"/>
          </p:cNvPicPr>
          <p:nvPr/>
        </p:nvPicPr>
        <p:blipFill>
          <a:blip r:embed="rId2"/>
          <a:stretch>
            <a:fillRect/>
          </a:stretch>
        </p:blipFill>
        <p:spPr>
          <a:xfrm>
            <a:off x="1028700" y="793756"/>
            <a:ext cx="11049000" cy="5454649"/>
          </a:xfrm>
          <a:prstGeom prst="rect">
            <a:avLst/>
          </a:prstGeom>
        </p:spPr>
      </p:pic>
    </p:spTree>
    <p:extLst>
      <p:ext uri="{BB962C8B-B14F-4D97-AF65-F5344CB8AC3E}">
        <p14:creationId xmlns:p14="http://schemas.microsoft.com/office/powerpoint/2010/main" val="20115479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71B8FBA-63C7-40E0-BE37-8593FBED9CC3}" type="datetime1">
              <a:rPr lang="en-US" smtClean="0"/>
              <a:t>10/31/2023</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dirty="0"/>
              <a:t>Priya Singh                    Python web development with Django                   Unit III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Pattern of Online External Exam Question Paper (100 marks)</a:t>
            </a:r>
          </a:p>
        </p:txBody>
      </p:sp>
      <p:pic>
        <p:nvPicPr>
          <p:cNvPr id="8" name="Picture 7">
            <a:extLst>
              <a:ext uri="{FF2B5EF4-FFF2-40B4-BE49-F238E27FC236}">
                <a16:creationId xmlns:a16="http://schemas.microsoft.com/office/drawing/2014/main" id="{D6AD0FEF-91AB-4622-BD71-AF17C265451A}"/>
              </a:ext>
            </a:extLst>
          </p:cNvPr>
          <p:cNvPicPr>
            <a:picLocks noChangeAspect="1"/>
          </p:cNvPicPr>
          <p:nvPr/>
        </p:nvPicPr>
        <p:blipFill>
          <a:blip r:embed="rId2"/>
          <a:stretch>
            <a:fillRect/>
          </a:stretch>
        </p:blipFill>
        <p:spPr>
          <a:xfrm>
            <a:off x="623047" y="811873"/>
            <a:ext cx="11506200" cy="5346697"/>
          </a:xfrm>
          <a:prstGeom prst="rect">
            <a:avLst/>
          </a:prstGeom>
        </p:spPr>
      </p:pic>
    </p:spTree>
    <p:extLst>
      <p:ext uri="{BB962C8B-B14F-4D97-AF65-F5344CB8AC3E}">
        <p14:creationId xmlns:p14="http://schemas.microsoft.com/office/powerpoint/2010/main" val="29177496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87AA634-2EC8-4B6A-ADA7-2A280725AE86}" type="datetime1">
              <a:rPr lang="en-US" smtClean="0"/>
              <a:t>10/31/2023</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dirty="0"/>
              <a:t>Priya Singh                    Python web development with Django                   Unit III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Pattern of Online External Exam Question Paper (100 marks)</a:t>
            </a:r>
          </a:p>
        </p:txBody>
      </p:sp>
      <p:pic>
        <p:nvPicPr>
          <p:cNvPr id="9" name="Picture 8">
            <a:extLst>
              <a:ext uri="{FF2B5EF4-FFF2-40B4-BE49-F238E27FC236}">
                <a16:creationId xmlns:a16="http://schemas.microsoft.com/office/drawing/2014/main" id="{8C7C6038-4342-4904-B836-C5BF3F62F169}"/>
              </a:ext>
            </a:extLst>
          </p:cNvPr>
          <p:cNvPicPr>
            <a:picLocks noChangeAspect="1"/>
          </p:cNvPicPr>
          <p:nvPr/>
        </p:nvPicPr>
        <p:blipFill>
          <a:blip r:embed="rId2"/>
          <a:stretch>
            <a:fillRect/>
          </a:stretch>
        </p:blipFill>
        <p:spPr>
          <a:xfrm>
            <a:off x="838200" y="849315"/>
            <a:ext cx="11353800" cy="5343531"/>
          </a:xfrm>
          <a:prstGeom prst="rect">
            <a:avLst/>
          </a:prstGeom>
        </p:spPr>
      </p:pic>
    </p:spTree>
    <p:extLst>
      <p:ext uri="{BB962C8B-B14F-4D97-AF65-F5344CB8AC3E}">
        <p14:creationId xmlns:p14="http://schemas.microsoft.com/office/powerpoint/2010/main" val="30548752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06AA374-F6D3-4F87-9C4D-7987F5DD2F8C}" type="datetime1">
              <a:rPr lang="en-US" smtClean="0"/>
              <a:t>10/31/2023</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dirty="0"/>
              <a:t>Priya Singh                    Python web development with Django                   Unit III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Pattern of Online External Exam Question Paper (100 marks)</a:t>
            </a:r>
          </a:p>
        </p:txBody>
      </p:sp>
      <p:pic>
        <p:nvPicPr>
          <p:cNvPr id="8" name="Picture 7">
            <a:extLst>
              <a:ext uri="{FF2B5EF4-FFF2-40B4-BE49-F238E27FC236}">
                <a16:creationId xmlns:a16="http://schemas.microsoft.com/office/drawing/2014/main" id="{CF080F34-6289-4751-AE3C-849A673B260C}"/>
              </a:ext>
            </a:extLst>
          </p:cNvPr>
          <p:cNvPicPr>
            <a:picLocks noChangeAspect="1"/>
          </p:cNvPicPr>
          <p:nvPr/>
        </p:nvPicPr>
        <p:blipFill>
          <a:blip r:embed="rId2"/>
          <a:stretch>
            <a:fillRect/>
          </a:stretch>
        </p:blipFill>
        <p:spPr>
          <a:xfrm>
            <a:off x="952500" y="757897"/>
            <a:ext cx="11201400" cy="5454649"/>
          </a:xfrm>
          <a:prstGeom prst="rect">
            <a:avLst/>
          </a:prstGeom>
        </p:spPr>
      </p:pic>
    </p:spTree>
    <p:extLst>
      <p:ext uri="{BB962C8B-B14F-4D97-AF65-F5344CB8AC3E}">
        <p14:creationId xmlns:p14="http://schemas.microsoft.com/office/powerpoint/2010/main" val="27940037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B32063B-5E05-4D4D-8C7F-2D88D6D41ABB}" type="datetime1">
              <a:rPr lang="en-US" smtClean="0"/>
              <a:t>10/31/2023</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dirty="0"/>
              <a:t>Priya Singh                    Python web development with Django                   Unit III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Prerequisite / Recap</a:t>
            </a:r>
          </a:p>
        </p:txBody>
      </p:sp>
      <p:sp>
        <p:nvSpPr>
          <p:cNvPr id="9" name="Content Placeholder 2"/>
          <p:cNvSpPr>
            <a:spLocks noGrp="1"/>
          </p:cNvSpPr>
          <p:nvPr>
            <p:ph idx="1"/>
          </p:nvPr>
        </p:nvSpPr>
        <p:spPr>
          <a:xfrm>
            <a:off x="914400" y="1066800"/>
            <a:ext cx="11049000" cy="4525963"/>
          </a:xfrm>
          <a:solidFill>
            <a:schemeClr val="accent1">
              <a:lumMod val="60000"/>
              <a:lumOff val="40000"/>
            </a:schemeClr>
          </a:solidFill>
          <a:ln w="19050">
            <a:solidFill>
              <a:schemeClr val="tx1"/>
            </a:solidFill>
          </a:ln>
        </p:spPr>
        <p:txBody>
          <a:bodyPr>
            <a:normAutofit lnSpcReduction="10000"/>
          </a:bodyPr>
          <a:lstStyle/>
          <a:p>
            <a:pPr algn="just">
              <a:lnSpc>
                <a:spcPct val="200000"/>
              </a:lnSpc>
            </a:pPr>
            <a:r>
              <a:rPr lang="en-US" sz="2800" dirty="0"/>
              <a:t>Student should have knowledge of HTML , CSS    and   JavaScript .</a:t>
            </a:r>
          </a:p>
          <a:p>
            <a:pPr algn="just">
              <a:lnSpc>
                <a:spcPct val="200000"/>
              </a:lnSpc>
            </a:pPr>
            <a:r>
              <a:rPr lang="en-US" sz="2800" dirty="0"/>
              <a:t>Students should have good knowledge of Python Programming and Python coding experience.</a:t>
            </a:r>
          </a:p>
          <a:p>
            <a:pPr algn="just">
              <a:lnSpc>
                <a:spcPct val="200000"/>
              </a:lnSpc>
            </a:pPr>
            <a:r>
              <a:rPr lang="en-US" sz="2800" dirty="0"/>
              <a:t>knowledge of Computer and basic skill. </a:t>
            </a:r>
          </a:p>
          <a:p>
            <a:pPr algn="just">
              <a:lnSpc>
                <a:spcPct val="200000"/>
              </a:lnSpc>
            </a:pPr>
            <a:r>
              <a:rPr lang="en-US" sz="2800" dirty="0"/>
              <a:t>Good problem solving Skill .</a:t>
            </a:r>
          </a:p>
          <a:p>
            <a:pPr marL="0" indent="0" algn="just">
              <a:buNone/>
            </a:pPr>
            <a:endParaRPr lang="en-US" sz="2800" dirty="0"/>
          </a:p>
          <a:p>
            <a:pPr>
              <a:buNone/>
            </a:pPr>
            <a:endParaRPr lang="en-US" dirty="0"/>
          </a:p>
        </p:txBody>
      </p:sp>
    </p:spTree>
    <p:extLst>
      <p:ext uri="{BB962C8B-B14F-4D97-AF65-F5344CB8AC3E}">
        <p14:creationId xmlns:p14="http://schemas.microsoft.com/office/powerpoint/2010/main" val="40511116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4B07999-EE9C-40B9-955E-9CA0A3D6DC9B}" type="datetime1">
              <a:rPr lang="en-US" smtClean="0"/>
              <a:t>10/31/2023</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dirty="0"/>
              <a:t>Priya Singh                    Python web development with Django                   Unit III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Brief Introduction about the Subject with videos</a:t>
            </a:r>
          </a:p>
        </p:txBody>
      </p:sp>
      <p:sp>
        <p:nvSpPr>
          <p:cNvPr id="9" name="Content Placeholder 2"/>
          <p:cNvSpPr>
            <a:spLocks noGrp="1"/>
          </p:cNvSpPr>
          <p:nvPr>
            <p:ph idx="1"/>
          </p:nvPr>
        </p:nvSpPr>
        <p:spPr>
          <a:xfrm>
            <a:off x="914400" y="1066800"/>
            <a:ext cx="11049000" cy="4525963"/>
          </a:xfrm>
        </p:spPr>
        <p:txBody>
          <a:bodyPr>
            <a:normAutofit/>
          </a:bodyPr>
          <a:lstStyle/>
          <a:p>
            <a:pPr marL="0" indent="0" algn="just">
              <a:buNone/>
            </a:pPr>
            <a:endParaRPr lang="en-US" sz="2800" dirty="0"/>
          </a:p>
          <a:p>
            <a:pPr>
              <a:buNone/>
            </a:pPr>
            <a:endParaRPr lang="en-US" dirty="0"/>
          </a:p>
        </p:txBody>
      </p:sp>
      <p:sp>
        <p:nvSpPr>
          <p:cNvPr id="8" name="Content Placeholder 2"/>
          <p:cNvSpPr txBox="1">
            <a:spLocks/>
          </p:cNvSpPr>
          <p:nvPr/>
        </p:nvSpPr>
        <p:spPr>
          <a:xfrm>
            <a:off x="239486" y="1062445"/>
            <a:ext cx="11876314" cy="4728755"/>
          </a:xfrm>
          <a:prstGeom prst="rect">
            <a:avLst/>
          </a:prstGeom>
          <a:solidFill>
            <a:schemeClr val="accent5">
              <a:lumMod val="60000"/>
              <a:lumOff val="40000"/>
            </a:schemeClr>
          </a:solidFill>
          <a:ln w="19050">
            <a:solidFill>
              <a:schemeClr val="tx1"/>
            </a:solidFill>
          </a:ln>
        </p:spPr>
        <p:txBody>
          <a:bodyPr vert="horz" lIns="91440" tIns="45720" rIns="91440" bIns="45720" rtlCol="0">
            <a:normAutofit fontScale="85000" lnSpcReduction="20000"/>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200000"/>
              </a:lnSpc>
              <a:buNone/>
            </a:pPr>
            <a:r>
              <a:rPr lang="en-US" sz="2800" u="sng" dirty="0"/>
              <a:t>YouTube  /other  Video Links</a:t>
            </a:r>
          </a:p>
          <a:p>
            <a:r>
              <a:rPr lang="en-US" u="sng" dirty="0">
                <a:hlinkClick r:id="rId2"/>
              </a:rPr>
              <a:t>https://youtu.be/eoPsX7MKfe8?list=PLIdgECt554OVFKXRpo_kuI0XpUQKk0ycO</a:t>
            </a:r>
            <a:endParaRPr lang="en-US" u="sng" dirty="0"/>
          </a:p>
          <a:p>
            <a:pPr marL="0" indent="0">
              <a:buNone/>
            </a:pPr>
            <a:endParaRPr lang="en-US" dirty="0"/>
          </a:p>
          <a:p>
            <a:r>
              <a:rPr lang="en-US" u="sng" dirty="0">
                <a:hlinkClick r:id="rId3"/>
              </a:rPr>
              <a:t>https://youtu.be/tA42nHmmEKw?list=PLh2mXjKcTPSACrQxPM2_1Ojus5HX88ht7</a:t>
            </a:r>
            <a:endParaRPr lang="en-US" u="sng" dirty="0"/>
          </a:p>
          <a:p>
            <a:pPr marL="0" indent="0">
              <a:buNone/>
            </a:pPr>
            <a:endParaRPr lang="en-US" dirty="0"/>
          </a:p>
          <a:p>
            <a:r>
              <a:rPr lang="en-US" u="sng" dirty="0">
                <a:hlinkClick r:id="rId4"/>
              </a:rPr>
              <a:t>https://youtu.be/8ndsDXohLMQ?list=PLDsnL5pk7-N_9oy2RN4A65Z-PEnvtc7rf</a:t>
            </a:r>
            <a:endParaRPr lang="en-US" u="sng" dirty="0"/>
          </a:p>
          <a:p>
            <a:pPr marL="0" indent="0">
              <a:buNone/>
            </a:pPr>
            <a:endParaRPr lang="en-US" dirty="0"/>
          </a:p>
          <a:p>
            <a:r>
              <a:rPr lang="en-US" u="sng" dirty="0">
                <a:hlinkClick r:id="rId5"/>
              </a:rPr>
              <a:t>https://youtu.be/QXeEoD0pB3E?list=PLsyeobzWxl7poL9JTVyndKe62ieoN-MZ3</a:t>
            </a:r>
            <a:endParaRPr lang="en-US" u="sng" dirty="0"/>
          </a:p>
          <a:p>
            <a:pPr marL="0" indent="0">
              <a:buNone/>
            </a:pPr>
            <a:endParaRPr lang="en-US" dirty="0"/>
          </a:p>
          <a:p>
            <a:r>
              <a:rPr lang="en-US" u="sng" dirty="0">
                <a:hlinkClick r:id="rId6"/>
              </a:rPr>
              <a:t>https://youtu.be/9MmC_uGjBsM?list=PL3pGy4HtqwD02GVgM96-V0sq4_DSinqvf</a:t>
            </a:r>
            <a:endParaRPr lang="en-US" u="sng" dirty="0"/>
          </a:p>
          <a:p>
            <a:pPr marL="0" indent="0">
              <a:buNone/>
            </a:pPr>
            <a:endParaRPr lang="en-US" u="sng" dirty="0"/>
          </a:p>
          <a:p>
            <a:pPr marL="0" indent="0">
              <a:buNone/>
            </a:pPr>
            <a:endParaRPr lang="en-US" dirty="0"/>
          </a:p>
          <a:p>
            <a:pPr marL="0" indent="0">
              <a:lnSpc>
                <a:spcPct val="200000"/>
              </a:lnSpc>
              <a:buNone/>
            </a:pPr>
            <a:endParaRPr lang="en-US" sz="2800" u="sng" dirty="0"/>
          </a:p>
        </p:txBody>
      </p:sp>
    </p:spTree>
    <p:extLst>
      <p:ext uri="{BB962C8B-B14F-4D97-AF65-F5344CB8AC3E}">
        <p14:creationId xmlns:p14="http://schemas.microsoft.com/office/powerpoint/2010/main" val="7996730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752600" y="1095077"/>
            <a:ext cx="9575800" cy="4391324"/>
          </a:xfrm>
          <a:solidFill>
            <a:schemeClr val="bg2">
              <a:lumMod val="10000"/>
            </a:schemeClr>
          </a:solidFill>
          <a:ln w="19050">
            <a:solidFill>
              <a:schemeClr val="tx1"/>
            </a:solidFill>
          </a:ln>
        </p:spPr>
        <p:txBody>
          <a:bodyPr>
            <a:normAutofit/>
          </a:bodyPr>
          <a:lstStyle/>
          <a:p>
            <a:pPr>
              <a:lnSpc>
                <a:spcPct val="120000"/>
              </a:lnSpc>
            </a:pPr>
            <a:r>
              <a:rPr lang="en-US" dirty="0">
                <a:solidFill>
                  <a:srgbClr val="00B050"/>
                </a:solidFill>
              </a:rPr>
              <a:t>Introduction to Django Authentication System.</a:t>
            </a:r>
          </a:p>
          <a:p>
            <a:pPr>
              <a:lnSpc>
                <a:spcPct val="120000"/>
              </a:lnSpc>
            </a:pPr>
            <a:r>
              <a:rPr lang="en-US" dirty="0">
                <a:solidFill>
                  <a:srgbClr val="00B050"/>
                </a:solidFill>
              </a:rPr>
              <a:t> Security Problem &amp; Solution with Django </a:t>
            </a:r>
          </a:p>
          <a:p>
            <a:pPr>
              <a:lnSpc>
                <a:spcPct val="120000"/>
              </a:lnSpc>
            </a:pPr>
            <a:r>
              <a:rPr lang="en-US" dirty="0">
                <a:solidFill>
                  <a:srgbClr val="00B050"/>
                </a:solidFill>
              </a:rPr>
              <a:t>Creating Registration Form using Django.</a:t>
            </a:r>
          </a:p>
          <a:p>
            <a:pPr>
              <a:lnSpc>
                <a:spcPct val="120000"/>
              </a:lnSpc>
            </a:pPr>
            <a:r>
              <a:rPr lang="en-US" dirty="0">
                <a:solidFill>
                  <a:srgbClr val="00B050"/>
                </a:solidFill>
              </a:rPr>
              <a:t> Adding Email Field In Forms, Configuring email  settings, Sending emails with Django.</a:t>
            </a:r>
          </a:p>
          <a:p>
            <a:pPr>
              <a:lnSpc>
                <a:spcPct val="120000"/>
              </a:lnSpc>
            </a:pPr>
            <a:r>
              <a:rPr lang="en-US" dirty="0">
                <a:solidFill>
                  <a:srgbClr val="00B050"/>
                </a:solidFill>
              </a:rPr>
              <a:t>Adding Grid Layout On Registration Page.</a:t>
            </a:r>
          </a:p>
          <a:p>
            <a:pPr>
              <a:lnSpc>
                <a:spcPct val="120000"/>
              </a:lnSpc>
            </a:pPr>
            <a:r>
              <a:rPr lang="en-US" dirty="0">
                <a:solidFill>
                  <a:srgbClr val="00B050"/>
                </a:solidFill>
              </a:rPr>
              <a:t>Adding Page Restrictions, Login Functionality Test and Logout.</a:t>
            </a:r>
            <a:endParaRPr lang="en-US" dirty="0"/>
          </a:p>
        </p:txBody>
      </p:sp>
      <p:sp>
        <p:nvSpPr>
          <p:cNvPr id="6" name="Date Placeholder 5"/>
          <p:cNvSpPr>
            <a:spLocks noGrp="1"/>
          </p:cNvSpPr>
          <p:nvPr>
            <p:ph type="dt" sz="half" idx="10"/>
          </p:nvPr>
        </p:nvSpPr>
        <p:spPr/>
        <p:txBody>
          <a:bodyPr/>
          <a:lstStyle/>
          <a:p>
            <a:fld id="{63FC5E7E-8019-4076-A60D-1A6E0497140B}" type="datetime1">
              <a:rPr lang="en-US" smtClean="0"/>
              <a:t>10/31/2023</a:t>
            </a:fld>
            <a:endParaRPr lang="en-US" dirty="0"/>
          </a:p>
        </p:txBody>
      </p:sp>
      <p:sp>
        <p:nvSpPr>
          <p:cNvPr id="10" name="Footer Placeholder 9"/>
          <p:cNvSpPr>
            <a:spLocks noGrp="1"/>
          </p:cNvSpPr>
          <p:nvPr>
            <p:ph type="ftr" sz="quarter" idx="11"/>
          </p:nvPr>
        </p:nvSpPr>
        <p:spPr>
          <a:xfrm>
            <a:off x="4165600" y="6356357"/>
            <a:ext cx="5816600" cy="365125"/>
          </a:xfrm>
        </p:spPr>
        <p:txBody>
          <a:bodyPr/>
          <a:lstStyle/>
          <a:p>
            <a:r>
              <a:rPr lang="en-US" dirty="0"/>
              <a:t>Priya Singh                     Python web development with Django                   Unit III</a:t>
            </a:r>
          </a:p>
        </p:txBody>
      </p:sp>
      <p:sp>
        <p:nvSpPr>
          <p:cNvPr id="7" name="Slide Number Placeholder 6"/>
          <p:cNvSpPr>
            <a:spLocks noGrp="1"/>
          </p:cNvSpPr>
          <p:nvPr>
            <p:ph type="sldNum" sz="quarter" idx="12"/>
          </p:nvPr>
        </p:nvSpPr>
        <p:spPr/>
        <p:txBody>
          <a:bodyPr/>
          <a:lstStyle/>
          <a:p>
            <a:fld id="{B6F15528-21DE-4FAA-801E-634DDDAF4B2B}" type="slidenum">
              <a:rPr lang="en-US" smtClean="0"/>
              <a:pPr/>
              <a:t>26</a:t>
            </a:fld>
            <a:endParaRPr lang="en-US" dirty="0"/>
          </a:p>
        </p:txBody>
      </p:sp>
      <p:sp>
        <p:nvSpPr>
          <p:cNvPr id="8" name="Title 1"/>
          <p:cNvSpPr txBox="1">
            <a:spLocks/>
          </p:cNvSpPr>
          <p:nvPr/>
        </p:nvSpPr>
        <p:spPr>
          <a:xfrm>
            <a:off x="1447800" y="7"/>
            <a:ext cx="106680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Unit III Content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1219201"/>
            <a:ext cx="10134600" cy="3276599"/>
          </a:xfrm>
          <a:solidFill>
            <a:schemeClr val="accent5">
              <a:lumMod val="40000"/>
              <a:lumOff val="60000"/>
            </a:schemeClr>
          </a:solidFill>
          <a:ln w="12700">
            <a:solidFill>
              <a:schemeClr val="tx1"/>
            </a:solidFill>
          </a:ln>
        </p:spPr>
        <p:txBody>
          <a:bodyPr>
            <a:normAutofit/>
          </a:bodyPr>
          <a:lstStyle/>
          <a:p>
            <a:pPr marL="0" indent="0" algn="just">
              <a:buNone/>
            </a:pPr>
            <a:r>
              <a:rPr lang="en-US" sz="2800" dirty="0"/>
              <a:t>In Unit III, the students will be able to find</a:t>
            </a:r>
          </a:p>
          <a:p>
            <a:pPr algn="just"/>
            <a:r>
              <a:rPr lang="en-US" sz="2800" dirty="0"/>
              <a:t>Introduction to Django Authentication System.</a:t>
            </a:r>
          </a:p>
          <a:p>
            <a:pPr algn="just"/>
            <a:r>
              <a:rPr lang="en-US" sz="2800" dirty="0"/>
              <a:t>The idea of a python Library </a:t>
            </a:r>
            <a:r>
              <a:rPr lang="en-IN" sz="2800" dirty="0"/>
              <a:t>.</a:t>
            </a:r>
            <a:endParaRPr lang="en-US" sz="2800" dirty="0"/>
          </a:p>
          <a:p>
            <a:pPr algn="just"/>
            <a:r>
              <a:rPr lang="en-US" sz="2800" dirty="0"/>
              <a:t>Adding Email Field In Forms, Configuring email  settings, Sending emails with Django</a:t>
            </a:r>
          </a:p>
          <a:p>
            <a:pPr algn="just"/>
            <a:r>
              <a:rPr lang="en-US" sz="2800" dirty="0"/>
              <a:t>Adding Page Restrictions, Login Functionality Test and Logout.</a:t>
            </a:r>
          </a:p>
          <a:p>
            <a:pPr marL="0" indent="0" algn="just">
              <a:buNone/>
            </a:pPr>
            <a:endParaRPr lang="en-US" sz="2800" dirty="0"/>
          </a:p>
        </p:txBody>
      </p:sp>
      <p:sp>
        <p:nvSpPr>
          <p:cNvPr id="4" name="Date Placeholder 3"/>
          <p:cNvSpPr>
            <a:spLocks noGrp="1"/>
          </p:cNvSpPr>
          <p:nvPr>
            <p:ph type="dt" sz="half" idx="10"/>
          </p:nvPr>
        </p:nvSpPr>
        <p:spPr/>
        <p:txBody>
          <a:bodyPr/>
          <a:lstStyle/>
          <a:p>
            <a:fld id="{8CED5574-1FC1-4D45-88AB-D789F5C04031}" type="datetime1">
              <a:rPr lang="en-US" smtClean="0"/>
              <a:t>10/31/2023</a:t>
            </a:fld>
            <a:endParaRPr lang="en-US" dirty="0"/>
          </a:p>
        </p:txBody>
      </p:sp>
      <p:sp>
        <p:nvSpPr>
          <p:cNvPr id="5" name="Footer Placeholder 4"/>
          <p:cNvSpPr>
            <a:spLocks noGrp="1"/>
          </p:cNvSpPr>
          <p:nvPr>
            <p:ph type="ftr" sz="quarter" idx="11"/>
          </p:nvPr>
        </p:nvSpPr>
        <p:spPr>
          <a:xfrm>
            <a:off x="3200400" y="6356356"/>
            <a:ext cx="6400800" cy="365125"/>
          </a:xfrm>
        </p:spPr>
        <p:txBody>
          <a:bodyPr/>
          <a:lstStyle/>
          <a:p>
            <a:r>
              <a:rPr lang="en-US" dirty="0"/>
              <a:t>Priya Singh                    Python web development with Django                   Unit III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Unit III Objective</a:t>
            </a:r>
          </a:p>
        </p:txBody>
      </p:sp>
    </p:spTree>
    <p:extLst>
      <p:ext uri="{BB962C8B-B14F-4D97-AF65-F5344CB8AC3E}">
        <p14:creationId xmlns:p14="http://schemas.microsoft.com/office/powerpoint/2010/main" val="6112969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295400"/>
            <a:ext cx="10363200" cy="2697953"/>
          </a:xfrm>
          <a:solidFill>
            <a:schemeClr val="tx2">
              <a:lumMod val="60000"/>
              <a:lumOff val="40000"/>
            </a:schemeClr>
          </a:solidFill>
          <a:ln w="19050">
            <a:solidFill>
              <a:schemeClr val="tx1"/>
            </a:solidFill>
          </a:ln>
        </p:spPr>
        <p:txBody>
          <a:bodyPr>
            <a:normAutofit/>
          </a:bodyPr>
          <a:lstStyle/>
          <a:p>
            <a:pPr marL="0" indent="0" algn="just">
              <a:buNone/>
            </a:pPr>
            <a:r>
              <a:rPr lang="en-US" sz="2800" dirty="0"/>
              <a:t>Topic </a:t>
            </a:r>
            <a:r>
              <a:rPr lang="en-US" sz="2800" dirty="0">
                <a:solidFill>
                  <a:schemeClr val="bg2">
                    <a:lumMod val="10000"/>
                  </a:schemeClr>
                </a:solidFill>
              </a:rPr>
              <a:t>: Introduction to Django Authentication System.</a:t>
            </a:r>
          </a:p>
          <a:p>
            <a:pPr marL="0" indent="0" algn="just">
              <a:buNone/>
            </a:pPr>
            <a:endParaRPr lang="en-US" sz="2800" dirty="0"/>
          </a:p>
          <a:p>
            <a:pPr algn="just"/>
            <a:r>
              <a:rPr lang="en-US" sz="2800" dirty="0"/>
              <a:t>In this topic, the students will gain to giving users the ability to create an account they can sign into is a common function for many websites.</a:t>
            </a:r>
          </a:p>
        </p:txBody>
      </p:sp>
      <p:sp>
        <p:nvSpPr>
          <p:cNvPr id="4" name="Date Placeholder 3"/>
          <p:cNvSpPr>
            <a:spLocks noGrp="1"/>
          </p:cNvSpPr>
          <p:nvPr>
            <p:ph type="dt" sz="half" idx="10"/>
          </p:nvPr>
        </p:nvSpPr>
        <p:spPr/>
        <p:txBody>
          <a:bodyPr/>
          <a:lstStyle/>
          <a:p>
            <a:fld id="{4CCA4B22-02F5-4016-B98A-9998D39B247F}" type="datetime1">
              <a:rPr lang="en-US" smtClean="0"/>
              <a:t>10/31/2023</a:t>
            </a:fld>
            <a:endParaRPr lang="en-US" dirty="0"/>
          </a:p>
        </p:txBody>
      </p:sp>
      <p:sp>
        <p:nvSpPr>
          <p:cNvPr id="5" name="Footer Placeholder 4"/>
          <p:cNvSpPr>
            <a:spLocks noGrp="1"/>
          </p:cNvSpPr>
          <p:nvPr>
            <p:ph type="ftr" sz="quarter" idx="11"/>
          </p:nvPr>
        </p:nvSpPr>
        <p:spPr>
          <a:xfrm>
            <a:off x="3246120" y="6356356"/>
            <a:ext cx="6696891" cy="365125"/>
          </a:xfrm>
        </p:spPr>
        <p:txBody>
          <a:bodyPr/>
          <a:lstStyle/>
          <a:p>
            <a:r>
              <a:rPr lang="en-US" dirty="0"/>
              <a:t>Priya Singh                    Python web development with Django                   Unit III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Topic Objective</a:t>
            </a:r>
          </a:p>
        </p:txBody>
      </p:sp>
    </p:spTree>
    <p:extLst>
      <p:ext uri="{BB962C8B-B14F-4D97-AF65-F5344CB8AC3E}">
        <p14:creationId xmlns:p14="http://schemas.microsoft.com/office/powerpoint/2010/main" val="6050792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6395F-6503-230A-C70D-9713EB56DED1}"/>
              </a:ext>
            </a:extLst>
          </p:cNvPr>
          <p:cNvSpPr>
            <a:spLocks noGrp="1"/>
          </p:cNvSpPr>
          <p:nvPr>
            <p:ph type="title"/>
          </p:nvPr>
        </p:nvSpPr>
        <p:spPr>
          <a:xfrm>
            <a:off x="228600" y="0"/>
            <a:ext cx="10972800" cy="1143000"/>
          </a:xfrm>
        </p:spPr>
        <p:txBody>
          <a:bodyPr/>
          <a:lstStyle/>
          <a:p>
            <a:r>
              <a:rPr lang="en-US" b="1" i="0" dirty="0">
                <a:effectLst/>
                <a:latin typeface="Roboto" panose="02000000000000000000" pitchFamily="2" charset="0"/>
              </a:rPr>
              <a:t>Django authentication system</a:t>
            </a:r>
            <a:endParaRPr lang="en-US" b="1" dirty="0"/>
          </a:p>
        </p:txBody>
      </p:sp>
      <p:sp>
        <p:nvSpPr>
          <p:cNvPr id="3" name="Content Placeholder 2">
            <a:extLst>
              <a:ext uri="{FF2B5EF4-FFF2-40B4-BE49-F238E27FC236}">
                <a16:creationId xmlns:a16="http://schemas.microsoft.com/office/drawing/2014/main" id="{EF6B342C-8945-444B-6F6A-F4A90D67B9A9}"/>
              </a:ext>
            </a:extLst>
          </p:cNvPr>
          <p:cNvSpPr>
            <a:spLocks noGrp="1"/>
          </p:cNvSpPr>
          <p:nvPr>
            <p:ph idx="1"/>
          </p:nvPr>
        </p:nvSpPr>
        <p:spPr>
          <a:xfrm>
            <a:off x="609600" y="1066800"/>
            <a:ext cx="10972800" cy="5059369"/>
          </a:xfrm>
        </p:spPr>
        <p:txBody>
          <a:bodyPr>
            <a:normAutofit fontScale="85000" lnSpcReduction="20000"/>
          </a:bodyPr>
          <a:lstStyle/>
          <a:p>
            <a:r>
              <a:rPr lang="en-US" b="0" i="0" dirty="0">
                <a:effectLst/>
                <a:latin typeface="Roboto" panose="02000000000000000000" pitchFamily="2" charset="0"/>
              </a:rPr>
              <a:t>The Django authentication system handles both authentication and authorization. Briefly, authentication verifies a user is who they claim to be, and authorization determines what an authenticated user is allowed to do.</a:t>
            </a:r>
          </a:p>
          <a:p>
            <a:pPr marL="0" indent="0" algn="l">
              <a:buNone/>
            </a:pPr>
            <a:r>
              <a:rPr lang="en-US" b="0" i="0" dirty="0">
                <a:solidFill>
                  <a:srgbClr val="0C3C26"/>
                </a:solidFill>
                <a:effectLst/>
                <a:latin typeface="Roboto" panose="02000000000000000000" pitchFamily="2" charset="0"/>
              </a:rPr>
              <a:t>T</a:t>
            </a:r>
            <a:r>
              <a:rPr lang="en-US" b="0" i="0" dirty="0">
                <a:effectLst/>
                <a:latin typeface="Roboto" panose="02000000000000000000" pitchFamily="2" charset="0"/>
              </a:rPr>
              <a:t>he auth system consists of:</a:t>
            </a:r>
          </a:p>
          <a:p>
            <a:pPr algn="l">
              <a:buFont typeface="Arial" panose="020B0604020202020204" pitchFamily="34" charset="0"/>
              <a:buChar char="•"/>
            </a:pPr>
            <a:r>
              <a:rPr lang="en-US" b="0" i="0" dirty="0">
                <a:effectLst/>
                <a:latin typeface="Roboto" panose="02000000000000000000" pitchFamily="2" charset="0"/>
              </a:rPr>
              <a:t>Users</a:t>
            </a:r>
          </a:p>
          <a:p>
            <a:pPr algn="l">
              <a:buFont typeface="Arial" panose="020B0604020202020204" pitchFamily="34" charset="0"/>
              <a:buChar char="•"/>
            </a:pPr>
            <a:r>
              <a:rPr lang="en-US" b="0" i="0" dirty="0">
                <a:effectLst/>
                <a:latin typeface="Roboto" panose="02000000000000000000" pitchFamily="2" charset="0"/>
              </a:rPr>
              <a:t>Permissions: Binary (yes/no) flags designating whether a user may perform a certain task.</a:t>
            </a:r>
          </a:p>
          <a:p>
            <a:pPr algn="l">
              <a:buFont typeface="Arial" panose="020B0604020202020204" pitchFamily="34" charset="0"/>
              <a:buChar char="•"/>
            </a:pPr>
            <a:r>
              <a:rPr lang="en-US" b="0" i="0" dirty="0">
                <a:effectLst/>
                <a:latin typeface="Roboto" panose="02000000000000000000" pitchFamily="2" charset="0"/>
              </a:rPr>
              <a:t>Groups: A generic way of applying labels and permissions to more than one user.</a:t>
            </a:r>
          </a:p>
          <a:p>
            <a:pPr algn="l">
              <a:buFont typeface="Arial" panose="020B0604020202020204" pitchFamily="34" charset="0"/>
              <a:buChar char="•"/>
            </a:pPr>
            <a:r>
              <a:rPr lang="en-US" b="0" i="0" dirty="0">
                <a:effectLst/>
                <a:latin typeface="Roboto" panose="02000000000000000000" pitchFamily="2" charset="0"/>
              </a:rPr>
              <a:t>A configurable password hashing system</a:t>
            </a:r>
          </a:p>
          <a:p>
            <a:pPr algn="l">
              <a:buFont typeface="Arial" panose="020B0604020202020204" pitchFamily="34" charset="0"/>
              <a:buChar char="•"/>
            </a:pPr>
            <a:r>
              <a:rPr lang="en-US" b="0" i="0" dirty="0">
                <a:effectLst/>
                <a:latin typeface="Roboto" panose="02000000000000000000" pitchFamily="2" charset="0"/>
              </a:rPr>
              <a:t>Forms and view tools for logging in users, or restricting content</a:t>
            </a:r>
          </a:p>
          <a:p>
            <a:pPr algn="l">
              <a:buFont typeface="Arial" panose="020B0604020202020204" pitchFamily="34" charset="0"/>
              <a:buChar char="•"/>
            </a:pPr>
            <a:r>
              <a:rPr lang="en-US" b="0" i="0" dirty="0">
                <a:effectLst/>
                <a:latin typeface="Roboto" panose="02000000000000000000" pitchFamily="2" charset="0"/>
              </a:rPr>
              <a:t>A pluggable backend system</a:t>
            </a:r>
          </a:p>
        </p:txBody>
      </p:sp>
      <p:sp>
        <p:nvSpPr>
          <p:cNvPr id="4" name="Date Placeholder 3">
            <a:extLst>
              <a:ext uri="{FF2B5EF4-FFF2-40B4-BE49-F238E27FC236}">
                <a16:creationId xmlns:a16="http://schemas.microsoft.com/office/drawing/2014/main" id="{FBBC245E-2F12-F4B1-D289-2ED1ACA8D5E0}"/>
              </a:ext>
            </a:extLst>
          </p:cNvPr>
          <p:cNvSpPr>
            <a:spLocks noGrp="1"/>
          </p:cNvSpPr>
          <p:nvPr>
            <p:ph type="dt" sz="half" idx="10"/>
          </p:nvPr>
        </p:nvSpPr>
        <p:spPr/>
        <p:txBody>
          <a:bodyPr/>
          <a:lstStyle/>
          <a:p>
            <a:fld id="{01D9DF0B-759B-4DED-ABC8-B78A6EC3C52F}" type="datetime1">
              <a:rPr lang="en-US" smtClean="0"/>
              <a:t>10/31/2023</a:t>
            </a:fld>
            <a:endParaRPr lang="en-US"/>
          </a:p>
        </p:txBody>
      </p:sp>
      <p:sp>
        <p:nvSpPr>
          <p:cNvPr id="5" name="Footer Placeholder 4">
            <a:extLst>
              <a:ext uri="{FF2B5EF4-FFF2-40B4-BE49-F238E27FC236}">
                <a16:creationId xmlns:a16="http://schemas.microsoft.com/office/drawing/2014/main" id="{0BB10534-F3DF-83C9-9B4C-230D9013C6D9}"/>
              </a:ext>
            </a:extLst>
          </p:cNvPr>
          <p:cNvSpPr>
            <a:spLocks noGrp="1"/>
          </p:cNvSpPr>
          <p:nvPr>
            <p:ph type="ftr" sz="quarter" idx="11"/>
          </p:nvPr>
        </p:nvSpPr>
        <p:spPr/>
        <p:txBody>
          <a:bodyPr/>
          <a:lstStyle/>
          <a:p>
            <a:r>
              <a:rPr lang="en-US"/>
              <a:t>Priya Singh                    Python web development with Django                   Unit III</a:t>
            </a:r>
            <a:endParaRPr lang="en-US" dirty="0"/>
          </a:p>
        </p:txBody>
      </p:sp>
      <p:sp>
        <p:nvSpPr>
          <p:cNvPr id="6" name="Slide Number Placeholder 5">
            <a:extLst>
              <a:ext uri="{FF2B5EF4-FFF2-40B4-BE49-F238E27FC236}">
                <a16:creationId xmlns:a16="http://schemas.microsoft.com/office/drawing/2014/main" id="{CE809637-EE42-661B-A2E5-6F001523F2A0}"/>
              </a:ext>
            </a:extLst>
          </p:cNvPr>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40519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A395A16-D490-4D28-B727-F6FE82589D0E}" type="datetime1">
              <a:rPr lang="en-US" smtClean="0"/>
              <a:t>10/31/2023</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dirty="0"/>
              <a:t>Priya Singh                    Python web development with Django                   Unit III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Evaluation Scheme</a:t>
            </a:r>
          </a:p>
        </p:txBody>
      </p:sp>
      <p:pic>
        <p:nvPicPr>
          <p:cNvPr id="2" name="Picture 1"/>
          <p:cNvPicPr>
            <a:picLocks noChangeAspect="1"/>
          </p:cNvPicPr>
          <p:nvPr/>
        </p:nvPicPr>
        <p:blipFill>
          <a:blip r:embed="rId2"/>
          <a:stretch>
            <a:fillRect/>
          </a:stretch>
        </p:blipFill>
        <p:spPr>
          <a:xfrm>
            <a:off x="1676400" y="793757"/>
            <a:ext cx="9390164" cy="5855044"/>
          </a:xfrm>
          <a:prstGeom prst="rect">
            <a:avLst/>
          </a:prstGeom>
          <a:ln>
            <a:solidFill>
              <a:schemeClr val="accent1"/>
            </a:solidFill>
          </a:ln>
        </p:spPr>
      </p:pic>
      <p:sp>
        <p:nvSpPr>
          <p:cNvPr id="9" name="TextBox 8"/>
          <p:cNvSpPr txBox="1"/>
          <p:nvPr/>
        </p:nvSpPr>
        <p:spPr>
          <a:xfrm>
            <a:off x="2514600" y="4114800"/>
            <a:ext cx="3276600" cy="461665"/>
          </a:xfrm>
          <a:prstGeom prst="rect">
            <a:avLst/>
          </a:prstGeom>
          <a:solidFill>
            <a:srgbClr val="FFFF00"/>
          </a:solidFill>
          <a:ln>
            <a:solidFill>
              <a:schemeClr val="bg1"/>
            </a:solidFill>
          </a:ln>
        </p:spPr>
        <p:txBody>
          <a:bodyPr wrap="square" rtlCol="0">
            <a:spAutoFit/>
          </a:bodyPr>
          <a:lstStyle/>
          <a:p>
            <a:r>
              <a:rPr lang="en-US" sz="1200" dirty="0"/>
              <a:t>Python Web development with Django (Elective I)</a:t>
            </a:r>
          </a:p>
          <a:p>
            <a:r>
              <a:rPr lang="en-US" sz="1200" dirty="0"/>
              <a:t>Design Pattern (Elective II)</a:t>
            </a:r>
          </a:p>
        </p:txBody>
      </p:sp>
    </p:spTree>
    <p:extLst>
      <p:ext uri="{BB962C8B-B14F-4D97-AF65-F5344CB8AC3E}">
        <p14:creationId xmlns:p14="http://schemas.microsoft.com/office/powerpoint/2010/main" val="12705605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A94CA24-E784-49BD-86B1-2A7AAF77690D}" type="datetime1">
              <a:rPr lang="en-US" smtClean="0"/>
              <a:t>10/31/2023</a:t>
            </a:fld>
            <a:endParaRPr lang="en-US" dirty="0"/>
          </a:p>
        </p:txBody>
      </p:sp>
      <p:sp>
        <p:nvSpPr>
          <p:cNvPr id="5" name="Footer Placeholder 4"/>
          <p:cNvSpPr>
            <a:spLocks noGrp="1"/>
          </p:cNvSpPr>
          <p:nvPr>
            <p:ph type="ftr" sz="quarter" idx="11"/>
          </p:nvPr>
        </p:nvSpPr>
        <p:spPr>
          <a:xfrm>
            <a:off x="3200400" y="6336763"/>
            <a:ext cx="6477000" cy="365125"/>
          </a:xfrm>
        </p:spPr>
        <p:txBody>
          <a:bodyPr/>
          <a:lstStyle/>
          <a:p>
            <a:r>
              <a:rPr lang="en-US" dirty="0"/>
              <a:t>Priya Singh                    Python web development with Django                   Unit III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olidFill>
                  <a:schemeClr val="bg2">
                    <a:lumMod val="10000"/>
                  </a:schemeClr>
                </a:solidFill>
              </a:rPr>
              <a:t>Introduction to Django Authentication System</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533400" y="886567"/>
            <a:ext cx="11430000" cy="5678478"/>
          </a:xfrm>
          <a:prstGeom prst="rect">
            <a:avLst/>
          </a:prstGeom>
          <a:solidFill>
            <a:schemeClr val="accent1">
              <a:lumMod val="40000"/>
              <a:lumOff val="60000"/>
            </a:schemeClr>
          </a:solidFill>
          <a:ln w="28575">
            <a:solidFill>
              <a:schemeClr val="tx1"/>
            </a:solidFill>
          </a:ln>
        </p:spPr>
        <p:txBody>
          <a:bodyPr wrap="square">
            <a:spAutoFit/>
          </a:bodyPr>
          <a:lstStyle/>
          <a:p>
            <a:pPr marL="457200" indent="-457200" algn="just">
              <a:buFont typeface="Wingdings" panose="05000000000000000000" pitchFamily="2" charset="2"/>
              <a:buChar char="Ø"/>
            </a:pPr>
            <a:r>
              <a:rPr lang="en-US" sz="2800" dirty="0"/>
              <a:t>For most websites, the basic entity of authentication is a user. A user is identified by some unique string, which is almost always an email address or username.</a:t>
            </a:r>
          </a:p>
          <a:p>
            <a:pPr marL="457200" indent="-457200" algn="just">
              <a:buFont typeface="Wingdings" panose="05000000000000000000" pitchFamily="2" charset="2"/>
              <a:buChar char="Ø"/>
            </a:pPr>
            <a:endParaRPr lang="en-US" sz="2800" dirty="0"/>
          </a:p>
          <a:p>
            <a:pPr marL="457200" indent="-457200" algn="just">
              <a:buFont typeface="Wingdings" panose="05000000000000000000" pitchFamily="2" charset="2"/>
              <a:buChar char="Ø"/>
            </a:pPr>
            <a:r>
              <a:rPr lang="en-US" sz="2800" dirty="0"/>
              <a:t>To prove someone is who they say they are, they must provide a password when creating an account, and again at any time they want to authenticate themselves. This should be familiar: you go through this kind of workflow any time you sign up for a service like Twitter or Netflix.</a:t>
            </a:r>
          </a:p>
          <a:p>
            <a:pPr algn="just"/>
            <a:endParaRPr lang="en-US" sz="2800" dirty="0"/>
          </a:p>
          <a:p>
            <a:pPr marL="457200" indent="-457200" algn="just">
              <a:buFont typeface="Wingdings" panose="05000000000000000000" pitchFamily="2" charset="2"/>
              <a:buChar char="Ø"/>
            </a:pPr>
            <a:r>
              <a:rPr lang="en-US" sz="2800" dirty="0"/>
              <a:t>Django provides a User model for creating and managing users. Django users have a username and password, but can also optionally have an email address and a first and last name: </a:t>
            </a:r>
          </a:p>
          <a:p>
            <a:pPr marL="457200" indent="-457200" algn="just">
              <a:buFont typeface="Wingdings" panose="05000000000000000000" pitchFamily="2" charset="2"/>
              <a:buChar char="Ø"/>
            </a:pPr>
            <a:endParaRPr lang="en-US" sz="2700" dirty="0">
              <a:latin typeface="+mj-lt"/>
            </a:endParaRPr>
          </a:p>
        </p:txBody>
      </p:sp>
    </p:spTree>
    <p:extLst>
      <p:ext uri="{BB962C8B-B14F-4D97-AF65-F5344CB8AC3E}">
        <p14:creationId xmlns:p14="http://schemas.microsoft.com/office/powerpoint/2010/main" val="35139297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A94CA24-E784-49BD-86B1-2A7AAF77690D}" type="datetime1">
              <a:rPr lang="en-US" smtClean="0"/>
              <a:t>10/31/2023</a:t>
            </a:fld>
            <a:endParaRPr lang="en-US" dirty="0"/>
          </a:p>
        </p:txBody>
      </p:sp>
      <p:sp>
        <p:nvSpPr>
          <p:cNvPr id="5" name="Footer Placeholder 4"/>
          <p:cNvSpPr>
            <a:spLocks noGrp="1"/>
          </p:cNvSpPr>
          <p:nvPr>
            <p:ph type="ftr" sz="quarter" idx="11"/>
          </p:nvPr>
        </p:nvSpPr>
        <p:spPr>
          <a:xfrm>
            <a:off x="3200400" y="6336763"/>
            <a:ext cx="6477000" cy="365125"/>
          </a:xfrm>
        </p:spPr>
        <p:txBody>
          <a:bodyPr/>
          <a:lstStyle/>
          <a:p>
            <a:r>
              <a:rPr lang="en-US" dirty="0"/>
              <a:t>Priya Singh                    Python web development with Django                   Unit III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olidFill>
                  <a:schemeClr val="bg2">
                    <a:lumMod val="10000"/>
                  </a:schemeClr>
                </a:solidFill>
              </a:rPr>
              <a:t>Introduction to Django Authentication System</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8" name="Picture 7"/>
          <p:cNvPicPr>
            <a:picLocks noChangeAspect="1"/>
          </p:cNvPicPr>
          <p:nvPr/>
        </p:nvPicPr>
        <p:blipFill>
          <a:blip r:embed="rId2"/>
          <a:stretch>
            <a:fillRect/>
          </a:stretch>
        </p:blipFill>
        <p:spPr>
          <a:xfrm>
            <a:off x="685800" y="1386804"/>
            <a:ext cx="10982806" cy="4328196"/>
          </a:xfrm>
          <a:prstGeom prst="rect">
            <a:avLst/>
          </a:prstGeom>
          <a:ln w="19050">
            <a:solidFill>
              <a:schemeClr val="tx1"/>
            </a:solidFill>
          </a:ln>
        </p:spPr>
      </p:pic>
    </p:spTree>
    <p:extLst>
      <p:ext uri="{BB962C8B-B14F-4D97-AF65-F5344CB8AC3E}">
        <p14:creationId xmlns:p14="http://schemas.microsoft.com/office/powerpoint/2010/main" val="2288233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0F8811D-DD3D-112A-14A6-720488C10BD4}"/>
              </a:ext>
            </a:extLst>
          </p:cNvPr>
          <p:cNvSpPr>
            <a:spLocks noGrp="1"/>
          </p:cNvSpPr>
          <p:nvPr>
            <p:ph type="dt" sz="half" idx="10"/>
          </p:nvPr>
        </p:nvSpPr>
        <p:spPr/>
        <p:txBody>
          <a:bodyPr/>
          <a:lstStyle/>
          <a:p>
            <a:fld id="{01D9DF0B-759B-4DED-ABC8-B78A6EC3C52F}" type="datetime1">
              <a:rPr lang="en-US" smtClean="0"/>
              <a:t>10/31/2023</a:t>
            </a:fld>
            <a:endParaRPr lang="en-US"/>
          </a:p>
        </p:txBody>
      </p:sp>
      <p:sp>
        <p:nvSpPr>
          <p:cNvPr id="5" name="Footer Placeholder 4">
            <a:extLst>
              <a:ext uri="{FF2B5EF4-FFF2-40B4-BE49-F238E27FC236}">
                <a16:creationId xmlns:a16="http://schemas.microsoft.com/office/drawing/2014/main" id="{0857B86A-1529-8BBE-0299-DF602598D8CD}"/>
              </a:ext>
            </a:extLst>
          </p:cNvPr>
          <p:cNvSpPr>
            <a:spLocks noGrp="1"/>
          </p:cNvSpPr>
          <p:nvPr>
            <p:ph type="ftr" sz="quarter" idx="11"/>
          </p:nvPr>
        </p:nvSpPr>
        <p:spPr/>
        <p:txBody>
          <a:bodyPr/>
          <a:lstStyle/>
          <a:p>
            <a:r>
              <a:rPr lang="en-US"/>
              <a:t>Priya Singh                    Python web development with Django                   Unit III</a:t>
            </a:r>
            <a:endParaRPr lang="en-US" dirty="0"/>
          </a:p>
        </p:txBody>
      </p:sp>
      <p:sp>
        <p:nvSpPr>
          <p:cNvPr id="6" name="Slide Number Placeholder 5">
            <a:extLst>
              <a:ext uri="{FF2B5EF4-FFF2-40B4-BE49-F238E27FC236}">
                <a16:creationId xmlns:a16="http://schemas.microsoft.com/office/drawing/2014/main" id="{98958A7C-3077-6AD5-9DAE-A1D7470E617B}"/>
              </a:ext>
            </a:extLst>
          </p:cNvPr>
          <p:cNvSpPr>
            <a:spLocks noGrp="1"/>
          </p:cNvSpPr>
          <p:nvPr>
            <p:ph type="sldNum" sz="quarter" idx="12"/>
          </p:nvPr>
        </p:nvSpPr>
        <p:spPr/>
        <p:txBody>
          <a:bodyPr/>
          <a:lstStyle/>
          <a:p>
            <a:fld id="{B6F15528-21DE-4FAA-801E-634DDDAF4B2B}" type="slidenum">
              <a:rPr lang="en-US" smtClean="0"/>
              <a:pPr/>
              <a:t>32</a:t>
            </a:fld>
            <a:endParaRPr lang="en-US"/>
          </a:p>
        </p:txBody>
      </p:sp>
      <p:sp>
        <p:nvSpPr>
          <p:cNvPr id="7" name="Rectangle 1">
            <a:extLst>
              <a:ext uri="{FF2B5EF4-FFF2-40B4-BE49-F238E27FC236}">
                <a16:creationId xmlns:a16="http://schemas.microsoft.com/office/drawing/2014/main" id="{21CAB71C-05BF-55D9-CC87-93914FB50E2D}"/>
              </a:ext>
            </a:extLst>
          </p:cNvPr>
          <p:cNvSpPr>
            <a:spLocks noGrp="1" noChangeArrowheads="1"/>
          </p:cNvSpPr>
          <p:nvPr>
            <p:ph idx="1"/>
          </p:nvPr>
        </p:nvSpPr>
        <p:spPr bwMode="auto">
          <a:xfrm>
            <a:off x="838200" y="553793"/>
            <a:ext cx="11353800" cy="60016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Roboto" panose="02000000000000000000" pitchFamily="2" charset="0"/>
              </a:rPr>
              <a:t>Authentication support is bundled as a Django </a:t>
            </a:r>
            <a:r>
              <a:rPr kumimoji="0" lang="en-US" altLang="en-US" sz="2400" b="0" i="0" u="none" strike="noStrike" cap="none" normalizeH="0" baseline="0" dirty="0" err="1">
                <a:ln>
                  <a:noFill/>
                </a:ln>
                <a:effectLst/>
                <a:latin typeface="Roboto" panose="02000000000000000000" pitchFamily="2" charset="0"/>
              </a:rPr>
              <a:t>contrib</a:t>
            </a:r>
            <a:r>
              <a:rPr kumimoji="0" lang="en-US" altLang="en-US" sz="2400" b="0" i="0" u="none" strike="noStrike" cap="none" normalizeH="0" baseline="0" dirty="0">
                <a:ln>
                  <a:noFill/>
                </a:ln>
                <a:effectLst/>
                <a:latin typeface="Roboto" panose="02000000000000000000" pitchFamily="2" charset="0"/>
              </a:rPr>
              <a:t> module in </a:t>
            </a:r>
            <a:r>
              <a:rPr kumimoji="0" lang="en-US" altLang="en-US" sz="2400" b="1" i="0" u="none" strike="noStrike" cap="none" normalizeH="0" baseline="0" dirty="0" err="1">
                <a:ln>
                  <a:noFill/>
                </a:ln>
                <a:effectLst/>
                <a:latin typeface="Fira Mono" panose="020B0509050000020004" pitchFamily="49" charset="0"/>
              </a:rPr>
              <a:t>django.contrib.auth</a:t>
            </a:r>
            <a:r>
              <a:rPr kumimoji="0" lang="en-US" altLang="en-US" sz="2400" b="0" i="0" u="none" strike="noStrike" cap="none" normalizeH="0" baseline="0" dirty="0">
                <a:ln>
                  <a:noFill/>
                </a:ln>
                <a:effectLst/>
                <a:latin typeface="Roboto" panose="02000000000000000000" pitchFamily="2" charset="0"/>
              </a:rPr>
              <a:t>. By default, the required configuration is already included in the </a:t>
            </a:r>
            <a:r>
              <a:rPr kumimoji="0" lang="en-US" altLang="en-US" sz="2400" b="1" i="0" u="none" strike="noStrike" cap="none" normalizeH="0" baseline="0" dirty="0">
                <a:ln>
                  <a:noFill/>
                </a:ln>
                <a:effectLst/>
                <a:latin typeface="Fira Mono" panose="020B0509050000020004" pitchFamily="49" charset="0"/>
              </a:rPr>
              <a:t>settings.py</a:t>
            </a:r>
            <a:r>
              <a:rPr kumimoji="0" lang="en-US" altLang="en-US" sz="2400" b="0" i="0" u="none" strike="noStrike" cap="none" normalizeH="0" baseline="0" dirty="0">
                <a:ln>
                  <a:noFill/>
                </a:ln>
                <a:effectLst/>
                <a:latin typeface="Roboto" panose="02000000000000000000" pitchFamily="2" charset="0"/>
              </a:rPr>
              <a:t> generated by </a:t>
            </a:r>
            <a:r>
              <a:rPr kumimoji="0" lang="en-US" altLang="en-US" sz="2400" b="1" i="0" u="none" strike="noStrike" cap="none" normalizeH="0" baseline="0" dirty="0" err="1">
                <a:ln>
                  <a:noFill/>
                </a:ln>
                <a:solidFill>
                  <a:srgbClr val="0000FF"/>
                </a:solidFill>
                <a:effectLst/>
                <a:latin typeface="Fira Mono" panose="020B0509050000020004" pitchFamily="49" charset="0"/>
                <a:hlinkClick r:id="rId2">
                  <a:extLst>
                    <a:ext uri="{A12FA001-AC4F-418D-AE19-62706E023703}">
                      <ahyp:hlinkClr xmlns:ahyp="http://schemas.microsoft.com/office/drawing/2018/hyperlinkcolor" val="tx"/>
                    </a:ext>
                  </a:extLst>
                </a:hlinkClick>
              </a:rPr>
              <a:t>django</a:t>
            </a:r>
            <a:r>
              <a:rPr kumimoji="0" lang="en-US" altLang="en-US" sz="2400" b="1" i="0" u="none" strike="noStrike" cap="none" normalizeH="0" baseline="0" dirty="0">
                <a:ln>
                  <a:noFill/>
                </a:ln>
                <a:solidFill>
                  <a:srgbClr val="0000FF"/>
                </a:solidFill>
                <a:effectLst/>
                <a:latin typeface="Fira Mono" panose="020B0509050000020004" pitchFamily="49" charset="0"/>
                <a:hlinkClick r:id="rId2">
                  <a:extLst>
                    <a:ext uri="{A12FA001-AC4F-418D-AE19-62706E023703}">
                      <ahyp:hlinkClr xmlns:ahyp="http://schemas.microsoft.com/office/drawing/2018/hyperlinkcolor" val="tx"/>
                    </a:ext>
                  </a:extLst>
                </a:hlinkClick>
              </a:rPr>
              <a:t>-admin </a:t>
            </a:r>
            <a:r>
              <a:rPr kumimoji="0" lang="en-US" altLang="en-US" sz="2400" b="1" i="0" u="none" strike="noStrike" cap="none" normalizeH="0" baseline="0" dirty="0" err="1">
                <a:ln>
                  <a:noFill/>
                </a:ln>
                <a:effectLst/>
                <a:latin typeface="Fira Mono" panose="020B0509050000020004" pitchFamily="49" charset="0"/>
                <a:hlinkClick r:id="rId2">
                  <a:extLst>
                    <a:ext uri="{A12FA001-AC4F-418D-AE19-62706E023703}">
                      <ahyp:hlinkClr xmlns:ahyp="http://schemas.microsoft.com/office/drawing/2018/hyperlinkcolor" val="tx"/>
                    </a:ext>
                  </a:extLst>
                </a:hlinkClick>
              </a:rPr>
              <a:t>startproject</a:t>
            </a:r>
            <a:r>
              <a:rPr kumimoji="0" lang="en-US" altLang="en-US" sz="2400" b="0" i="0" u="none" strike="noStrike" cap="none" normalizeH="0" baseline="0" dirty="0">
                <a:ln>
                  <a:noFill/>
                </a:ln>
                <a:effectLst/>
                <a:latin typeface="Roboto" panose="02000000000000000000" pitchFamily="2" charset="0"/>
              </a:rPr>
              <a:t>, these consist of two items listed in your </a:t>
            </a:r>
            <a:r>
              <a:rPr kumimoji="0" lang="en-US" altLang="en-US" sz="2400" b="1" i="0" u="none" strike="noStrike" cap="none" normalizeH="0" baseline="0" dirty="0">
                <a:ln>
                  <a:noFill/>
                </a:ln>
                <a:effectLst/>
                <a:latin typeface="Fira Mono" panose="020B0509050000020004" pitchFamily="49" charset="0"/>
                <a:hlinkClick r:id="rId3">
                  <a:extLst>
                    <a:ext uri="{A12FA001-AC4F-418D-AE19-62706E023703}">
                      <ahyp:hlinkClr xmlns:ahyp="http://schemas.microsoft.com/office/drawing/2018/hyperlinkcolor" val="tx"/>
                    </a:ext>
                  </a:extLst>
                </a:hlinkClick>
              </a:rPr>
              <a:t>INSTALLED_APPS</a:t>
            </a:r>
            <a:r>
              <a:rPr kumimoji="0" lang="en-US" altLang="en-US" sz="2400" b="0" i="0" u="none" strike="noStrike" cap="none" normalizeH="0" baseline="0" dirty="0">
                <a:ln>
                  <a:noFill/>
                </a:ln>
                <a:effectLst/>
                <a:latin typeface="Roboto" panose="02000000000000000000" pitchFamily="2" charset="0"/>
              </a:rPr>
              <a:t> setting:</a:t>
            </a:r>
            <a:endParaRPr kumimoji="0" lang="en-US" altLang="en-US" sz="24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1" i="0" u="none" strike="noStrike" cap="none" normalizeH="0" baseline="0" dirty="0">
                <a:ln>
                  <a:noFill/>
                </a:ln>
                <a:effectLst/>
                <a:latin typeface="Fira Mono" panose="020B0509050000020004" pitchFamily="49" charset="0"/>
              </a:rPr>
              <a:t>'</a:t>
            </a:r>
            <a:r>
              <a:rPr kumimoji="0" lang="en-US" altLang="en-US" sz="2400" b="1" i="0" u="none" strike="noStrike" cap="none" normalizeH="0" baseline="0" dirty="0" err="1">
                <a:ln>
                  <a:noFill/>
                </a:ln>
                <a:effectLst/>
                <a:latin typeface="Fira Mono" panose="020B0509050000020004" pitchFamily="49" charset="0"/>
              </a:rPr>
              <a:t>django.contrib.auth</a:t>
            </a:r>
            <a:r>
              <a:rPr kumimoji="0" lang="en-US" altLang="en-US" sz="2400" b="1" i="0" u="none" strike="noStrike" cap="none" normalizeH="0" baseline="0" dirty="0">
                <a:ln>
                  <a:noFill/>
                </a:ln>
                <a:effectLst/>
                <a:latin typeface="Fira Mono" panose="020B0509050000020004" pitchFamily="49" charset="0"/>
              </a:rPr>
              <a:t>'</a:t>
            </a:r>
            <a:r>
              <a:rPr kumimoji="0" lang="en-US" altLang="en-US" sz="2400" b="0" i="0" u="none" strike="noStrike" cap="none" normalizeH="0" baseline="0" dirty="0">
                <a:ln>
                  <a:noFill/>
                </a:ln>
                <a:effectLst/>
                <a:latin typeface="Roboto" panose="02000000000000000000" pitchFamily="2" charset="0"/>
              </a:rPr>
              <a:t> contains the core of the authentication framework, and its default models.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400" b="1" i="0" u="none" strike="noStrike" cap="none" normalizeH="0" baseline="0" dirty="0">
                <a:ln>
                  <a:noFill/>
                </a:ln>
                <a:effectLst/>
                <a:latin typeface="Fira Mono" panose="020B0509050000020004" pitchFamily="49" charset="0"/>
              </a:rPr>
              <a:t>'</a:t>
            </a:r>
            <a:r>
              <a:rPr kumimoji="0" lang="en-US" altLang="en-US" sz="2400" b="1" i="0" u="none" strike="noStrike" cap="none" normalizeH="0" baseline="0" dirty="0" err="1">
                <a:ln>
                  <a:noFill/>
                </a:ln>
                <a:effectLst/>
                <a:latin typeface="Fira Mono" panose="020B0509050000020004" pitchFamily="49" charset="0"/>
              </a:rPr>
              <a:t>django.contrib.contenttypes</a:t>
            </a:r>
            <a:r>
              <a:rPr kumimoji="0" lang="en-US" altLang="en-US" sz="2400" b="1" i="0" u="none" strike="noStrike" cap="none" normalizeH="0" baseline="0" dirty="0">
                <a:ln>
                  <a:noFill/>
                </a:ln>
                <a:effectLst/>
                <a:latin typeface="Fira Mono" panose="020B0509050000020004" pitchFamily="49" charset="0"/>
              </a:rPr>
              <a:t>'</a:t>
            </a:r>
            <a:r>
              <a:rPr kumimoji="0" lang="en-US" altLang="en-US" sz="2400" b="0" i="0" u="none" strike="noStrike" cap="none" normalizeH="0" baseline="0" dirty="0">
                <a:ln>
                  <a:noFill/>
                </a:ln>
                <a:effectLst/>
                <a:latin typeface="Roboto" panose="02000000000000000000" pitchFamily="2" charset="0"/>
              </a:rPr>
              <a:t> is the Django </a:t>
            </a:r>
            <a:r>
              <a:rPr kumimoji="0" lang="en-US" altLang="en-US" sz="2400" b="0" i="0" u="none" strike="noStrike" cap="none" normalizeH="0" baseline="0" dirty="0">
                <a:ln>
                  <a:noFill/>
                </a:ln>
                <a:effectLst/>
                <a:latin typeface="Roboto" panose="02000000000000000000" pitchFamily="2" charset="0"/>
                <a:hlinkClick r:id="rId4">
                  <a:extLst>
                    <a:ext uri="{A12FA001-AC4F-418D-AE19-62706E023703}">
                      <ahyp:hlinkClr xmlns:ahyp="http://schemas.microsoft.com/office/drawing/2018/hyperlinkcolor" val="tx"/>
                    </a:ext>
                  </a:extLst>
                </a:hlinkClick>
              </a:rPr>
              <a:t>content type system</a:t>
            </a:r>
            <a:r>
              <a:rPr kumimoji="0" lang="en-US" altLang="en-US" sz="2400" b="0" i="0" u="none" strike="noStrike" cap="none" normalizeH="0" baseline="0" dirty="0">
                <a:ln>
                  <a:noFill/>
                </a:ln>
                <a:effectLst/>
                <a:latin typeface="Roboto" panose="02000000000000000000" pitchFamily="2" charset="0"/>
              </a:rPr>
              <a:t>, which allows permissions to be associated with models you create.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Roboto" panose="02000000000000000000" pitchFamily="2" charset="0"/>
              </a:rPr>
              <a:t>and these items in your </a:t>
            </a:r>
            <a:r>
              <a:rPr kumimoji="0" lang="en-US" altLang="en-US" sz="2400" b="1" i="0" u="none" strike="noStrike" cap="none" normalizeH="0" baseline="0" dirty="0">
                <a:ln>
                  <a:noFill/>
                </a:ln>
                <a:effectLst/>
                <a:latin typeface="Fira Mono" panose="020B0509050000020004" pitchFamily="49" charset="0"/>
                <a:hlinkClick r:id="rId5">
                  <a:extLst>
                    <a:ext uri="{A12FA001-AC4F-418D-AE19-62706E023703}">
                      <ahyp:hlinkClr xmlns:ahyp="http://schemas.microsoft.com/office/drawing/2018/hyperlinkcolor" val="tx"/>
                    </a:ext>
                  </a:extLst>
                </a:hlinkClick>
              </a:rPr>
              <a:t>MIDDLEWARE</a:t>
            </a:r>
            <a:r>
              <a:rPr kumimoji="0" lang="en-US" altLang="en-US" sz="2400" b="0" i="0" u="none" strike="noStrike" cap="none" normalizeH="0" baseline="0" dirty="0">
                <a:ln>
                  <a:noFill/>
                </a:ln>
                <a:effectLst/>
                <a:latin typeface="Roboto" panose="02000000000000000000" pitchFamily="2" charset="0"/>
              </a:rPr>
              <a:t> setting:</a:t>
            </a:r>
            <a:endParaRPr kumimoji="0" lang="en-US" altLang="en-US" sz="24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1" i="0" u="none" strike="noStrike" cap="none" normalizeH="0" baseline="0" dirty="0" err="1">
                <a:ln>
                  <a:noFill/>
                </a:ln>
                <a:effectLst/>
                <a:latin typeface="Fira Mono" panose="020B0509050000020004" pitchFamily="49" charset="0"/>
                <a:hlinkClick r:id="rId6" tooltip="django.contrib.sessions.middleware.SessionMiddleware">
                  <a:extLst>
                    <a:ext uri="{A12FA001-AC4F-418D-AE19-62706E023703}">
                      <ahyp:hlinkClr xmlns:ahyp="http://schemas.microsoft.com/office/drawing/2018/hyperlinkcolor" val="tx"/>
                    </a:ext>
                  </a:extLst>
                </a:hlinkClick>
              </a:rPr>
              <a:t>SessionMiddleware</a:t>
            </a:r>
            <a:r>
              <a:rPr kumimoji="0" lang="en-US" altLang="en-US" sz="2400" b="0" i="0" u="none" strike="noStrike" cap="none" normalizeH="0" baseline="0" dirty="0">
                <a:ln>
                  <a:noFill/>
                </a:ln>
                <a:effectLst/>
                <a:latin typeface="Roboto" panose="02000000000000000000" pitchFamily="2" charset="0"/>
              </a:rPr>
              <a:t> manages </a:t>
            </a:r>
            <a:r>
              <a:rPr kumimoji="0" lang="en-US" altLang="en-US" sz="2400" b="0" i="0" u="none" strike="noStrike" cap="none" normalizeH="0" baseline="0" dirty="0">
                <a:ln>
                  <a:noFill/>
                </a:ln>
                <a:effectLst/>
                <a:latin typeface="Roboto" panose="02000000000000000000" pitchFamily="2" charset="0"/>
                <a:hlinkClick r:id="rId7">
                  <a:extLst>
                    <a:ext uri="{A12FA001-AC4F-418D-AE19-62706E023703}">
                      <ahyp:hlinkClr xmlns:ahyp="http://schemas.microsoft.com/office/drawing/2018/hyperlinkcolor" val="tx"/>
                    </a:ext>
                  </a:extLst>
                </a:hlinkClick>
              </a:rPr>
              <a:t>sessions</a:t>
            </a:r>
            <a:r>
              <a:rPr kumimoji="0" lang="en-US" altLang="en-US" sz="2400" b="0" i="0" u="none" strike="noStrike" cap="none" normalizeH="0" baseline="0" dirty="0">
                <a:ln>
                  <a:noFill/>
                </a:ln>
                <a:effectLst/>
                <a:latin typeface="Roboto" panose="02000000000000000000" pitchFamily="2" charset="0"/>
              </a:rPr>
              <a:t> across requests.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400" b="1" i="0" u="none" strike="noStrike" cap="none" normalizeH="0" baseline="0" dirty="0" err="1">
                <a:ln>
                  <a:noFill/>
                </a:ln>
                <a:effectLst/>
                <a:latin typeface="Fira Mono" panose="020B0509050000020004" pitchFamily="49" charset="0"/>
                <a:hlinkClick r:id="rId8" tooltip="django.contrib.auth.middleware.AuthenticationMiddleware">
                  <a:extLst>
                    <a:ext uri="{A12FA001-AC4F-418D-AE19-62706E023703}">
                      <ahyp:hlinkClr xmlns:ahyp="http://schemas.microsoft.com/office/drawing/2018/hyperlinkcolor" val="tx"/>
                    </a:ext>
                  </a:extLst>
                </a:hlinkClick>
              </a:rPr>
              <a:t>AuthenticationMiddleware</a:t>
            </a:r>
            <a:r>
              <a:rPr kumimoji="0" lang="en-US" altLang="en-US" sz="2400" b="0" i="0" u="none" strike="noStrike" cap="none" normalizeH="0" baseline="0" dirty="0">
                <a:ln>
                  <a:noFill/>
                </a:ln>
                <a:effectLst/>
                <a:latin typeface="Roboto" panose="02000000000000000000" pitchFamily="2" charset="0"/>
              </a:rPr>
              <a:t> associates users with requests using sessions.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Roboto" panose="02000000000000000000" pitchFamily="2" charset="0"/>
              </a:rPr>
              <a:t>With these settings in place, running the command </a:t>
            </a:r>
            <a:r>
              <a:rPr kumimoji="0" lang="en-US" altLang="en-US" sz="2400" b="1" i="0" u="none" strike="noStrike" cap="none" normalizeH="0" baseline="0" dirty="0">
                <a:ln>
                  <a:noFill/>
                </a:ln>
                <a:effectLst/>
                <a:latin typeface="Fira Mono" panose="020B0509050000020004" pitchFamily="49" charset="0"/>
              </a:rPr>
              <a:t>manage.py migrate</a:t>
            </a:r>
            <a:r>
              <a:rPr kumimoji="0" lang="en-US" altLang="en-US" sz="2400" b="0" i="0" u="none" strike="noStrike" cap="none" normalizeH="0" baseline="0" dirty="0">
                <a:ln>
                  <a:noFill/>
                </a:ln>
                <a:effectLst/>
                <a:latin typeface="Roboto" panose="02000000000000000000" pitchFamily="2" charset="0"/>
              </a:rPr>
              <a:t> creates the necessary database tables for auth related models and permissions for any models defined in your installed apps.</a:t>
            </a:r>
            <a:endParaRPr kumimoji="0" lang="en-US" altLang="en-US" sz="24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7161767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A94CA24-E784-49BD-86B1-2A7AAF77690D}" type="datetime1">
              <a:rPr lang="en-US" smtClean="0"/>
              <a:t>10/31/2023</a:t>
            </a:fld>
            <a:endParaRPr lang="en-US" dirty="0"/>
          </a:p>
        </p:txBody>
      </p:sp>
      <p:sp>
        <p:nvSpPr>
          <p:cNvPr id="5" name="Footer Placeholder 4"/>
          <p:cNvSpPr>
            <a:spLocks noGrp="1"/>
          </p:cNvSpPr>
          <p:nvPr>
            <p:ph type="ftr" sz="quarter" idx="11"/>
          </p:nvPr>
        </p:nvSpPr>
        <p:spPr>
          <a:xfrm>
            <a:off x="3200400" y="6336763"/>
            <a:ext cx="6477000" cy="365125"/>
          </a:xfrm>
        </p:spPr>
        <p:txBody>
          <a:bodyPr/>
          <a:lstStyle/>
          <a:p>
            <a:r>
              <a:rPr lang="en-US" dirty="0"/>
              <a:t>Priya Singh                    Python web development with Django                   Unit III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olidFill>
                  <a:schemeClr val="bg2">
                    <a:lumMod val="10000"/>
                  </a:schemeClr>
                </a:solidFill>
              </a:rPr>
              <a:t>Introduction to Django Authentication System</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381000" y="1105035"/>
            <a:ext cx="11430000" cy="4832092"/>
          </a:xfrm>
          <a:prstGeom prst="rect">
            <a:avLst/>
          </a:prstGeom>
          <a:solidFill>
            <a:schemeClr val="accent1">
              <a:lumMod val="40000"/>
              <a:lumOff val="60000"/>
            </a:schemeClr>
          </a:solidFill>
          <a:ln w="28575">
            <a:solidFill>
              <a:schemeClr val="tx1"/>
            </a:solidFill>
          </a:ln>
        </p:spPr>
        <p:txBody>
          <a:bodyPr wrap="square">
            <a:spAutoFit/>
          </a:bodyPr>
          <a:lstStyle/>
          <a:p>
            <a:pPr marL="457200" indent="-457200" algn="just">
              <a:buFont typeface="Wingdings" panose="05000000000000000000" pitchFamily="2" charset="2"/>
              <a:buChar char="Ø"/>
            </a:pPr>
            <a:r>
              <a:rPr lang="en-US" sz="2800" dirty="0"/>
              <a:t>Django provides a level of security when it comes to passwords. It has a built-in set of password validators, some of which are enabled by default in new projects. You can write your own validators to enforce any password rules you might need, but choose wisely.</a:t>
            </a:r>
          </a:p>
          <a:p>
            <a:pPr algn="just"/>
            <a:endParaRPr lang="en-US" sz="2800" dirty="0"/>
          </a:p>
          <a:p>
            <a:pPr marL="457200" indent="-457200" algn="just">
              <a:buFont typeface="Wingdings" panose="05000000000000000000" pitchFamily="2" charset="2"/>
              <a:buChar char="Ø"/>
            </a:pPr>
            <a:endParaRPr lang="en-US" sz="2800" dirty="0"/>
          </a:p>
          <a:p>
            <a:pPr marL="457200" indent="-457200" algn="just">
              <a:buFont typeface="Wingdings" panose="05000000000000000000" pitchFamily="2" charset="2"/>
              <a:buChar char="Ø"/>
            </a:pPr>
            <a:r>
              <a:rPr lang="en-US" sz="2800" dirty="0"/>
              <a:t>In addition to password validation, Django safely stores password information by default. Django salts and hashes passwords before storing them when a user is created, so their plaintext password is no longer available outside the context of the initial registration request or when they log in.</a:t>
            </a:r>
          </a:p>
        </p:txBody>
      </p:sp>
    </p:spTree>
    <p:extLst>
      <p:ext uri="{BB962C8B-B14F-4D97-AF65-F5344CB8AC3E}">
        <p14:creationId xmlns:p14="http://schemas.microsoft.com/office/powerpoint/2010/main" val="39420762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A94CA24-E784-49BD-86B1-2A7AAF77690D}" type="datetime1">
              <a:rPr lang="en-US" smtClean="0"/>
              <a:t>10/31/2023</a:t>
            </a:fld>
            <a:endParaRPr lang="en-US" dirty="0"/>
          </a:p>
        </p:txBody>
      </p:sp>
      <p:sp>
        <p:nvSpPr>
          <p:cNvPr id="5" name="Footer Placeholder 4"/>
          <p:cNvSpPr>
            <a:spLocks noGrp="1"/>
          </p:cNvSpPr>
          <p:nvPr>
            <p:ph type="ftr" sz="quarter" idx="11"/>
          </p:nvPr>
        </p:nvSpPr>
        <p:spPr>
          <a:xfrm>
            <a:off x="3200400" y="6336763"/>
            <a:ext cx="6477000" cy="365125"/>
          </a:xfrm>
        </p:spPr>
        <p:txBody>
          <a:bodyPr/>
          <a:lstStyle/>
          <a:p>
            <a:r>
              <a:rPr lang="en-US" dirty="0"/>
              <a:t>Priya Singh                    Python web development with Django                   Unit III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olidFill>
                  <a:schemeClr val="bg2">
                    <a:lumMod val="10000"/>
                  </a:schemeClr>
                </a:solidFill>
              </a:rPr>
              <a:t>Introduction to Django Authentication System</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rot="10800000" flipV="1">
            <a:off x="1066800" y="903972"/>
            <a:ext cx="11018044" cy="5262979"/>
          </a:xfrm>
          <a:prstGeom prst="rect">
            <a:avLst/>
          </a:prstGeom>
          <a:solidFill>
            <a:schemeClr val="accent1">
              <a:lumMod val="40000"/>
              <a:lumOff val="60000"/>
            </a:schemeClr>
          </a:solidFill>
          <a:ln w="28575">
            <a:solidFill>
              <a:schemeClr val="tx1"/>
            </a:solidFill>
          </a:ln>
        </p:spPr>
        <p:txBody>
          <a:bodyPr wrap="square">
            <a:spAutoFit/>
          </a:bodyPr>
          <a:lstStyle/>
          <a:p>
            <a:pPr marL="457200" indent="-457200" algn="just">
              <a:buFont typeface="Wingdings" panose="05000000000000000000" pitchFamily="2" charset="2"/>
              <a:buChar char="Ø"/>
            </a:pPr>
            <a:r>
              <a:rPr lang="en-US" sz="2800" dirty="0"/>
              <a:t>Django can authenticate a user by checking a supplied set of credentials against the existing set of registered users. If a user matches, Django will return that user object. Otherwise, it will return None. </a:t>
            </a:r>
          </a:p>
          <a:p>
            <a:pPr algn="just"/>
            <a:endParaRPr lang="en-US" sz="2800" dirty="0"/>
          </a:p>
          <a:p>
            <a:pPr marL="457200" indent="-457200" algn="just">
              <a:buFont typeface="Wingdings" panose="05000000000000000000" pitchFamily="2" charset="2"/>
              <a:buChar char="Ø"/>
            </a:pPr>
            <a:endParaRPr lang="en-US" sz="2800" dirty="0"/>
          </a:p>
          <a:p>
            <a:pPr marL="457200" indent="-457200" algn="just">
              <a:buFont typeface="Wingdings" panose="05000000000000000000" pitchFamily="2" charset="2"/>
              <a:buChar char="Ø"/>
            </a:pPr>
            <a:r>
              <a:rPr lang="en-US" sz="2800" dirty="0"/>
              <a:t>From django.contrib.auth import authenticate</a:t>
            </a:r>
          </a:p>
          <a:p>
            <a:pPr algn="just"/>
            <a:r>
              <a:rPr lang="en-US" sz="2800" dirty="0"/>
              <a:t>         user = authenticate(</a:t>
            </a:r>
          </a:p>
          <a:p>
            <a:pPr algn="just"/>
            <a:r>
              <a:rPr lang="en-US" sz="2800" dirty="0"/>
              <a:t>         username='rafaela',</a:t>
            </a:r>
          </a:p>
          <a:p>
            <a:pPr algn="just"/>
            <a:r>
              <a:rPr lang="en-US" sz="2800" dirty="0"/>
              <a:t>         password='$uper$ecretpassword'</a:t>
            </a:r>
          </a:p>
          <a:p>
            <a:pPr algn="just"/>
            <a:r>
              <a:rPr lang="en-US" sz="2800" dirty="0"/>
              <a:t>     )</a:t>
            </a:r>
          </a:p>
          <a:p>
            <a:pPr marL="457200" indent="-457200" algn="just">
              <a:buFont typeface="Wingdings" panose="05000000000000000000" pitchFamily="2" charset="2"/>
              <a:buChar char="Ø"/>
            </a:pPr>
            <a:r>
              <a:rPr lang="en-US" sz="2800" dirty="0"/>
              <a:t>Django has a vast feature set for authenticating users and interacting with user objects to get things done.</a:t>
            </a:r>
          </a:p>
        </p:txBody>
      </p:sp>
    </p:spTree>
    <p:extLst>
      <p:ext uri="{BB962C8B-B14F-4D97-AF65-F5344CB8AC3E}">
        <p14:creationId xmlns:p14="http://schemas.microsoft.com/office/powerpoint/2010/main" val="8265813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6FEBAE8-937C-441E-AC33-29FBD3153908}" type="datetime1">
              <a:rPr lang="en-US" smtClean="0"/>
              <a:t>10/31/2023</a:t>
            </a:fld>
            <a:endParaRPr lang="en-US" dirty="0"/>
          </a:p>
        </p:txBody>
      </p:sp>
      <p:sp>
        <p:nvSpPr>
          <p:cNvPr id="5" name="Footer Placeholder 4"/>
          <p:cNvSpPr>
            <a:spLocks noGrp="1"/>
          </p:cNvSpPr>
          <p:nvPr>
            <p:ph type="ftr" sz="quarter" idx="11"/>
          </p:nvPr>
        </p:nvSpPr>
        <p:spPr>
          <a:xfrm>
            <a:off x="3436983" y="6357781"/>
            <a:ext cx="6248400" cy="365125"/>
          </a:xfrm>
        </p:spPr>
        <p:txBody>
          <a:bodyPr/>
          <a:lstStyle/>
          <a:p>
            <a:r>
              <a:rPr lang="en-US" dirty="0"/>
              <a:t>Priya Singh                    Python web development with Django                   Unit III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Security Problem &amp; Solution with Django </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11777" y="877476"/>
            <a:ext cx="11277600" cy="5262979"/>
          </a:xfrm>
          <a:prstGeom prst="rect">
            <a:avLst/>
          </a:prstGeom>
          <a:solidFill>
            <a:schemeClr val="accent1">
              <a:lumMod val="40000"/>
              <a:lumOff val="60000"/>
            </a:schemeClr>
          </a:solidFill>
          <a:ln w="28575">
            <a:solidFill>
              <a:schemeClr val="tx1"/>
            </a:solidFill>
          </a:ln>
        </p:spPr>
        <p:txBody>
          <a:bodyPr wrap="square">
            <a:spAutoFit/>
          </a:bodyPr>
          <a:lstStyle/>
          <a:p>
            <a:pPr marL="514350" indent="-514350">
              <a:buFont typeface="Wingdings" panose="05000000000000000000" pitchFamily="2" charset="2"/>
              <a:buChar char="Ø"/>
            </a:pPr>
            <a:r>
              <a:rPr lang="en-US" sz="2800" dirty="0"/>
              <a:t>Django is widely lauded for its ease-of-use and pragmatic design, but like all software it is susceptible to its own share of critical vulnerabilities. Django's open source popularity means that default attack vectors are also widely known. </a:t>
            </a:r>
          </a:p>
          <a:p>
            <a:endParaRPr lang="en-US" sz="2800" dirty="0"/>
          </a:p>
          <a:p>
            <a:pPr marL="514350" indent="-514350">
              <a:buFont typeface="Wingdings" panose="05000000000000000000" pitchFamily="2" charset="2"/>
              <a:buChar char="Ø"/>
            </a:pPr>
            <a:r>
              <a:rPr lang="en-US" sz="2800" dirty="0"/>
              <a:t>The application layer is increasingly targeted by hackers for penetration, and running full stack Python is no more/less vulnerable than any of the other application stacks. In fact, </a:t>
            </a:r>
            <a:r>
              <a:rPr lang="en-US" sz="2800" dirty="0" err="1"/>
              <a:t>BitBucket</a:t>
            </a:r>
            <a:r>
              <a:rPr lang="en-US" sz="2800" dirty="0"/>
              <a:t> , </a:t>
            </a:r>
            <a:r>
              <a:rPr lang="en-US" sz="2800" dirty="0" err="1"/>
              <a:t>dpaste</a:t>
            </a:r>
            <a:r>
              <a:rPr lang="en-US" sz="2800" dirty="0"/>
              <a:t>, and Mozilla Support are all employing Python/Django for their mission-critical web offerings, so have no fear—effective vulnerability management and visibility into existing Django security gaps can go a long way towards hardening your Django-based web app against attacks.</a:t>
            </a:r>
          </a:p>
        </p:txBody>
      </p:sp>
    </p:spTree>
    <p:extLst>
      <p:ext uri="{BB962C8B-B14F-4D97-AF65-F5344CB8AC3E}">
        <p14:creationId xmlns:p14="http://schemas.microsoft.com/office/powerpoint/2010/main" val="22199345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6FEBAE8-937C-441E-AC33-29FBD3153908}" type="datetime1">
              <a:rPr lang="en-US" smtClean="0"/>
              <a:t>10/31/2023</a:t>
            </a:fld>
            <a:endParaRPr lang="en-US" dirty="0"/>
          </a:p>
        </p:txBody>
      </p:sp>
      <p:sp>
        <p:nvSpPr>
          <p:cNvPr id="5" name="Footer Placeholder 4"/>
          <p:cNvSpPr>
            <a:spLocks noGrp="1"/>
          </p:cNvSpPr>
          <p:nvPr>
            <p:ph type="ftr" sz="quarter" idx="11"/>
          </p:nvPr>
        </p:nvSpPr>
        <p:spPr>
          <a:xfrm>
            <a:off x="3454400" y="6284658"/>
            <a:ext cx="6248400" cy="365125"/>
          </a:xfrm>
        </p:spPr>
        <p:txBody>
          <a:bodyPr/>
          <a:lstStyle/>
          <a:p>
            <a:r>
              <a:rPr lang="en-US" dirty="0"/>
              <a:t>Priya Singh                    Python web development with Django                   Unit III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Security Problem &amp; Solution with Django </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1066800"/>
            <a:ext cx="11277600" cy="4401205"/>
          </a:xfrm>
          <a:prstGeom prst="rect">
            <a:avLst/>
          </a:prstGeom>
          <a:solidFill>
            <a:schemeClr val="accent1">
              <a:lumMod val="40000"/>
              <a:lumOff val="60000"/>
            </a:schemeClr>
          </a:solidFill>
          <a:ln w="28575">
            <a:solidFill>
              <a:schemeClr val="tx1"/>
            </a:solidFill>
          </a:ln>
        </p:spPr>
        <p:txBody>
          <a:bodyPr wrap="square">
            <a:spAutoFit/>
          </a:bodyPr>
          <a:lstStyle/>
          <a:p>
            <a:r>
              <a:rPr lang="en-US" sz="2800" dirty="0"/>
              <a:t>                                 </a:t>
            </a:r>
            <a:r>
              <a:rPr lang="en-US" sz="2800" b="1" u="sng" dirty="0"/>
              <a:t>Django’s Top 10 Vulnerabilities</a:t>
            </a:r>
          </a:p>
          <a:p>
            <a:endParaRPr lang="en-US" sz="2800" b="1" u="sng" dirty="0"/>
          </a:p>
          <a:p>
            <a:r>
              <a:rPr lang="en-US" sz="2800" b="1" dirty="0">
                <a:solidFill>
                  <a:schemeClr val="accent6">
                    <a:lumMod val="50000"/>
                  </a:schemeClr>
                </a:solidFill>
              </a:rPr>
              <a:t>10.   </a:t>
            </a:r>
            <a:r>
              <a:rPr lang="en-US" sz="2800" b="1" u="sng" dirty="0">
                <a:solidFill>
                  <a:schemeClr val="accent6">
                    <a:lumMod val="50000"/>
                  </a:schemeClr>
                </a:solidFill>
              </a:rPr>
              <a:t>Session Modification (CVE-2011-4136)‍</a:t>
            </a:r>
          </a:p>
          <a:p>
            <a:endParaRPr lang="en-US" sz="2800" b="1" u="sng" dirty="0">
              <a:solidFill>
                <a:schemeClr val="accent6">
                  <a:lumMod val="50000"/>
                </a:schemeClr>
              </a:solidFill>
            </a:endParaRPr>
          </a:p>
          <a:p>
            <a:pPr marL="457200" indent="-457200">
              <a:buFont typeface="Wingdings" panose="05000000000000000000" pitchFamily="2" charset="2"/>
              <a:buChar char="q"/>
            </a:pPr>
            <a:r>
              <a:rPr lang="en-US" sz="2800" dirty="0"/>
              <a:t> Versions 1.2.7 and 1.3.x before 1.3.1</a:t>
            </a:r>
          </a:p>
          <a:p>
            <a:pPr marL="457200" indent="-457200">
              <a:buFont typeface="Wingdings" panose="05000000000000000000" pitchFamily="2" charset="2"/>
              <a:buChar char="q"/>
            </a:pPr>
            <a:endParaRPr lang="en-US" sz="2800" dirty="0"/>
          </a:p>
          <a:p>
            <a:pPr marL="457200" indent="-457200">
              <a:buFont typeface="Wingdings" panose="05000000000000000000" pitchFamily="2" charset="2"/>
              <a:buChar char="q"/>
            </a:pPr>
            <a:r>
              <a:rPr lang="en-US" sz="2800" dirty="0"/>
              <a:t>When session details are stored in the cache, root </a:t>
            </a:r>
            <a:r>
              <a:rPr lang="en-US" sz="2800" dirty="0" err="1"/>
              <a:t>namespacing</a:t>
            </a:r>
            <a:r>
              <a:rPr lang="en-US" sz="2800" dirty="0"/>
              <a:t> is used for both session identifiers and application-data keys. This can allow remote attackers to modify a session by triggering use of a key that is equal to that session's identifier.</a:t>
            </a:r>
          </a:p>
        </p:txBody>
      </p:sp>
    </p:spTree>
    <p:extLst>
      <p:ext uri="{BB962C8B-B14F-4D97-AF65-F5344CB8AC3E}">
        <p14:creationId xmlns:p14="http://schemas.microsoft.com/office/powerpoint/2010/main" val="1770241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6FEBAE8-937C-441E-AC33-29FBD3153908}" type="datetime1">
              <a:rPr lang="en-US" smtClean="0"/>
              <a:t>10/31/2023</a:t>
            </a:fld>
            <a:endParaRPr lang="en-US" dirty="0"/>
          </a:p>
        </p:txBody>
      </p:sp>
      <p:sp>
        <p:nvSpPr>
          <p:cNvPr id="5" name="Footer Placeholder 4"/>
          <p:cNvSpPr>
            <a:spLocks noGrp="1"/>
          </p:cNvSpPr>
          <p:nvPr>
            <p:ph type="ftr" sz="quarter" idx="11"/>
          </p:nvPr>
        </p:nvSpPr>
        <p:spPr>
          <a:xfrm>
            <a:off x="3454400" y="6284658"/>
            <a:ext cx="6248400" cy="365125"/>
          </a:xfrm>
        </p:spPr>
        <p:txBody>
          <a:bodyPr/>
          <a:lstStyle/>
          <a:p>
            <a:r>
              <a:rPr lang="en-US" dirty="0"/>
              <a:t>Priya Singh                    Python web development with Django                   Unit III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Security Problem &amp; Solution with Django </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85800" y="889592"/>
            <a:ext cx="11277600" cy="5262979"/>
          </a:xfrm>
          <a:prstGeom prst="rect">
            <a:avLst/>
          </a:prstGeom>
          <a:solidFill>
            <a:schemeClr val="accent1">
              <a:lumMod val="40000"/>
              <a:lumOff val="60000"/>
            </a:schemeClr>
          </a:solidFill>
          <a:ln w="28575">
            <a:solidFill>
              <a:schemeClr val="tx1"/>
            </a:solidFill>
          </a:ln>
        </p:spPr>
        <p:txBody>
          <a:bodyPr wrap="square">
            <a:spAutoFit/>
          </a:bodyPr>
          <a:lstStyle/>
          <a:p>
            <a:r>
              <a:rPr lang="en-US" sz="2800" dirty="0"/>
              <a:t>                                 </a:t>
            </a:r>
            <a:r>
              <a:rPr lang="en-US" sz="2800" b="1" u="sng" dirty="0"/>
              <a:t>Django’s Top 10 Vulnerabilities</a:t>
            </a:r>
          </a:p>
          <a:p>
            <a:endParaRPr lang="en-US" sz="2800" b="1" u="sng" dirty="0"/>
          </a:p>
          <a:p>
            <a:r>
              <a:rPr lang="en-US" sz="2800" b="1" dirty="0">
                <a:solidFill>
                  <a:schemeClr val="accent6">
                    <a:lumMod val="50000"/>
                  </a:schemeClr>
                </a:solidFill>
              </a:rPr>
              <a:t>9.  </a:t>
            </a:r>
            <a:r>
              <a:rPr lang="en-US" sz="2800" b="1" u="sng" dirty="0">
                <a:solidFill>
                  <a:schemeClr val="accent6">
                    <a:lumMod val="50000"/>
                  </a:schemeClr>
                </a:solidFill>
              </a:rPr>
              <a:t>Session Hijacking (CVE-2014-0482)</a:t>
            </a:r>
          </a:p>
          <a:p>
            <a:endParaRPr lang="en-US" sz="2800" b="1" dirty="0">
              <a:solidFill>
                <a:schemeClr val="accent6">
                  <a:lumMod val="50000"/>
                </a:schemeClr>
              </a:solidFill>
            </a:endParaRPr>
          </a:p>
          <a:p>
            <a:pPr marL="457200" indent="-457200">
              <a:buFont typeface="Wingdings" panose="05000000000000000000" pitchFamily="2" charset="2"/>
              <a:buChar char="q"/>
            </a:pPr>
            <a:r>
              <a:rPr lang="en-US" sz="2800" dirty="0"/>
              <a:t>‍Versions 1.4.14, 1.5.x before 1.5.9, 1.6.x before 1.6.6, and 1.7 .</a:t>
            </a:r>
          </a:p>
          <a:p>
            <a:pPr marL="457200" indent="-457200">
              <a:buFont typeface="Wingdings" panose="05000000000000000000" pitchFamily="2" charset="2"/>
              <a:buChar char="q"/>
            </a:pPr>
            <a:endParaRPr lang="en-US" sz="2800" dirty="0"/>
          </a:p>
          <a:p>
            <a:pPr marL="457200" indent="-457200">
              <a:buFont typeface="Wingdings" panose="05000000000000000000" pitchFamily="2" charset="2"/>
              <a:buChar char="q"/>
            </a:pPr>
            <a:r>
              <a:rPr lang="en-US" sz="2800" dirty="0"/>
              <a:t>Session hijacking involves an attacker gaining unauthorized access to a system using another user’s session data. </a:t>
            </a:r>
          </a:p>
          <a:p>
            <a:endParaRPr lang="en-US" sz="2800" dirty="0"/>
          </a:p>
          <a:p>
            <a:pPr marL="457200" indent="-457200">
              <a:buFont typeface="Wingdings" panose="05000000000000000000" pitchFamily="2" charset="2"/>
              <a:buChar char="q"/>
            </a:pPr>
            <a:r>
              <a:rPr lang="en-US" sz="2800" dirty="0"/>
              <a:t>In this case, when using contrib.auth.backends.RemoteUserBackend, remote authenticated users can hijack web sessions via vectors related to the REMOTE_USER header.</a:t>
            </a:r>
          </a:p>
        </p:txBody>
      </p:sp>
    </p:spTree>
    <p:extLst>
      <p:ext uri="{BB962C8B-B14F-4D97-AF65-F5344CB8AC3E}">
        <p14:creationId xmlns:p14="http://schemas.microsoft.com/office/powerpoint/2010/main" val="36515120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6FEBAE8-937C-441E-AC33-29FBD3153908}" type="datetime1">
              <a:rPr lang="en-US" smtClean="0"/>
              <a:t>10/31/2023</a:t>
            </a:fld>
            <a:endParaRPr lang="en-US" dirty="0"/>
          </a:p>
        </p:txBody>
      </p:sp>
      <p:sp>
        <p:nvSpPr>
          <p:cNvPr id="5" name="Footer Placeholder 4"/>
          <p:cNvSpPr>
            <a:spLocks noGrp="1"/>
          </p:cNvSpPr>
          <p:nvPr>
            <p:ph type="ftr" sz="quarter" idx="11"/>
          </p:nvPr>
        </p:nvSpPr>
        <p:spPr>
          <a:xfrm>
            <a:off x="3454400" y="6284658"/>
            <a:ext cx="6248400" cy="365125"/>
          </a:xfrm>
        </p:spPr>
        <p:txBody>
          <a:bodyPr/>
          <a:lstStyle/>
          <a:p>
            <a:r>
              <a:rPr lang="en-US" dirty="0"/>
              <a:t>Priya Singh                    Python web development with Django                   Unit III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Security Problem &amp; Solution with Django </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889592"/>
            <a:ext cx="11430000" cy="5693866"/>
          </a:xfrm>
          <a:prstGeom prst="rect">
            <a:avLst/>
          </a:prstGeom>
          <a:solidFill>
            <a:schemeClr val="accent1">
              <a:lumMod val="40000"/>
              <a:lumOff val="60000"/>
            </a:schemeClr>
          </a:solidFill>
          <a:ln w="28575">
            <a:solidFill>
              <a:schemeClr val="tx1"/>
            </a:solidFill>
          </a:ln>
        </p:spPr>
        <p:txBody>
          <a:bodyPr wrap="square">
            <a:spAutoFit/>
          </a:bodyPr>
          <a:lstStyle/>
          <a:p>
            <a:r>
              <a:rPr lang="en-US" sz="2800" dirty="0"/>
              <a:t>                                 </a:t>
            </a:r>
            <a:r>
              <a:rPr lang="en-US" sz="2800" b="1" u="sng" dirty="0"/>
              <a:t>Django’s Top 10 Vulnerabilities</a:t>
            </a:r>
          </a:p>
          <a:p>
            <a:endParaRPr lang="en-US" sz="2800" b="1" u="sng" dirty="0"/>
          </a:p>
          <a:p>
            <a:pPr marL="514350" indent="-514350">
              <a:buAutoNum type="arabicPeriod" startAt="8"/>
            </a:pPr>
            <a:r>
              <a:rPr lang="en-US" sz="2800" b="1" u="sng" dirty="0">
                <a:solidFill>
                  <a:schemeClr val="accent6">
                    <a:lumMod val="50000"/>
                  </a:schemeClr>
                </a:solidFill>
              </a:rPr>
              <a:t>Cache Poisoning (CVE-2014-1418)‍</a:t>
            </a:r>
          </a:p>
          <a:p>
            <a:endParaRPr lang="en-US" sz="2800" b="1" u="sng" dirty="0">
              <a:solidFill>
                <a:schemeClr val="accent6">
                  <a:lumMod val="50000"/>
                </a:schemeClr>
              </a:solidFill>
            </a:endParaRPr>
          </a:p>
          <a:p>
            <a:pPr marL="457200" indent="-457200">
              <a:buFont typeface="Wingdings" panose="05000000000000000000" pitchFamily="2" charset="2"/>
              <a:buChar char="q"/>
            </a:pPr>
            <a:r>
              <a:rPr lang="en-US" sz="2800" dirty="0"/>
              <a:t>Versions 1.4 before 1.4.13, 1.5 before 1.5.8, 1.6 before 1.6.5</a:t>
            </a:r>
          </a:p>
          <a:p>
            <a:pPr marL="457200" indent="-457200">
              <a:buFont typeface="Wingdings" panose="05000000000000000000" pitchFamily="2" charset="2"/>
              <a:buChar char="q"/>
            </a:pPr>
            <a:endParaRPr lang="en-US" sz="2800" b="1" dirty="0">
              <a:solidFill>
                <a:schemeClr val="accent6">
                  <a:lumMod val="50000"/>
                </a:schemeClr>
              </a:solidFill>
            </a:endParaRPr>
          </a:p>
          <a:p>
            <a:pPr marL="457200" indent="-457200">
              <a:buFont typeface="Wingdings" panose="05000000000000000000" pitchFamily="2" charset="2"/>
              <a:buChar char="q"/>
            </a:pPr>
            <a:r>
              <a:rPr lang="en-US" sz="2800" dirty="0"/>
              <a:t>Cache poisoning occurs when incorrect data is inserted into a DNS resolver ‘s cache, causing the </a:t>
            </a:r>
            <a:r>
              <a:rPr lang="en-US" sz="2800" dirty="0" err="1"/>
              <a:t>nameserver</a:t>
            </a:r>
            <a:r>
              <a:rPr lang="en-US" sz="2800" dirty="0"/>
              <a:t> to provide an incorrect IP address or destination. These versions of Django do not </a:t>
            </a:r>
            <a:r>
              <a:rPr lang="en-US" sz="2800" dirty="0" err="1"/>
              <a:t>not</a:t>
            </a:r>
            <a:r>
              <a:rPr lang="en-US" sz="2800" dirty="0"/>
              <a:t> properly include the: </a:t>
            </a:r>
          </a:p>
          <a:p>
            <a:pPr marL="514350" indent="-514350">
              <a:buFont typeface="+mj-lt"/>
              <a:buAutoNum type="arabicPeriod"/>
            </a:pPr>
            <a:r>
              <a:rPr lang="en-US" sz="2800" dirty="0"/>
              <a:t>Vary: Cookie</a:t>
            </a:r>
          </a:p>
          <a:p>
            <a:pPr marL="514350" indent="-514350">
              <a:buFont typeface="+mj-lt"/>
              <a:buAutoNum type="arabicPeriod"/>
            </a:pPr>
            <a:r>
              <a:rPr lang="en-US" sz="2800" dirty="0"/>
              <a:t>Cache-Control header in response</a:t>
            </a:r>
          </a:p>
          <a:p>
            <a:pPr marL="457200" indent="-457200">
              <a:buFont typeface="Wingdings" panose="05000000000000000000" pitchFamily="2" charset="2"/>
              <a:buChar char="q"/>
            </a:pPr>
            <a:r>
              <a:rPr lang="en-US" sz="2800" dirty="0"/>
              <a:t>This can allow remote attackers to obtain sensitive information or poison the cache via a request from certain browsers.</a:t>
            </a:r>
          </a:p>
        </p:txBody>
      </p:sp>
    </p:spTree>
    <p:extLst>
      <p:ext uri="{BB962C8B-B14F-4D97-AF65-F5344CB8AC3E}">
        <p14:creationId xmlns:p14="http://schemas.microsoft.com/office/powerpoint/2010/main" val="34517022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6FEBAE8-937C-441E-AC33-29FBD3153908}" type="datetime1">
              <a:rPr lang="en-US" smtClean="0"/>
              <a:t>10/31/2023</a:t>
            </a:fld>
            <a:endParaRPr lang="en-US" dirty="0"/>
          </a:p>
        </p:txBody>
      </p:sp>
      <p:sp>
        <p:nvSpPr>
          <p:cNvPr id="5" name="Footer Placeholder 4"/>
          <p:cNvSpPr>
            <a:spLocks noGrp="1"/>
          </p:cNvSpPr>
          <p:nvPr>
            <p:ph type="ftr" sz="quarter" idx="11"/>
          </p:nvPr>
        </p:nvSpPr>
        <p:spPr>
          <a:xfrm>
            <a:off x="3454400" y="6284658"/>
            <a:ext cx="6248400" cy="365125"/>
          </a:xfrm>
        </p:spPr>
        <p:txBody>
          <a:bodyPr/>
          <a:lstStyle/>
          <a:p>
            <a:r>
              <a:rPr lang="en-US" dirty="0"/>
              <a:t>Priya Singh                    Python web development with Django                   Unit III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Security Problem &amp; Solution with Django </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457200" y="1161821"/>
            <a:ext cx="11430000" cy="3970318"/>
          </a:xfrm>
          <a:prstGeom prst="rect">
            <a:avLst/>
          </a:prstGeom>
          <a:solidFill>
            <a:schemeClr val="accent1">
              <a:lumMod val="40000"/>
              <a:lumOff val="60000"/>
            </a:schemeClr>
          </a:solidFill>
          <a:ln w="28575">
            <a:solidFill>
              <a:schemeClr val="tx1"/>
            </a:solidFill>
          </a:ln>
        </p:spPr>
        <p:txBody>
          <a:bodyPr wrap="square">
            <a:spAutoFit/>
          </a:bodyPr>
          <a:lstStyle/>
          <a:p>
            <a:r>
              <a:rPr lang="en-US" sz="2800" dirty="0"/>
              <a:t>                                 </a:t>
            </a:r>
            <a:r>
              <a:rPr lang="en-US" sz="2800" b="1" u="sng" dirty="0"/>
              <a:t>Django’s Top 10 Vulnerabilities</a:t>
            </a:r>
          </a:p>
          <a:p>
            <a:endParaRPr lang="en-US" sz="2800" b="1" u="sng" dirty="0"/>
          </a:p>
          <a:p>
            <a:r>
              <a:rPr lang="en-US" sz="2800" b="1" dirty="0">
                <a:solidFill>
                  <a:schemeClr val="accent6">
                    <a:lumMod val="50000"/>
                  </a:schemeClr>
                </a:solidFill>
              </a:rPr>
              <a:t>7.  </a:t>
            </a:r>
            <a:r>
              <a:rPr lang="en-US" sz="2800" b="1" u="sng" dirty="0">
                <a:solidFill>
                  <a:schemeClr val="accent6">
                    <a:lumMod val="50000"/>
                  </a:schemeClr>
                </a:solidFill>
              </a:rPr>
              <a:t>Arbitrary URLs Generation (CVE-2012-4520)</a:t>
            </a:r>
          </a:p>
          <a:p>
            <a:endParaRPr lang="en-US" sz="2800" b="1" u="sng" dirty="0">
              <a:solidFill>
                <a:schemeClr val="accent6">
                  <a:lumMod val="50000"/>
                </a:schemeClr>
              </a:solidFill>
            </a:endParaRPr>
          </a:p>
          <a:p>
            <a:pPr marL="457200" indent="-457200">
              <a:buFont typeface="Wingdings" panose="05000000000000000000" pitchFamily="2" charset="2"/>
              <a:buChar char="q"/>
            </a:pPr>
            <a:r>
              <a:rPr lang="en-US" sz="2800" dirty="0"/>
              <a:t>‍Versions 1.3.x before 1.3.4 and 1.4.x before 1.4.2</a:t>
            </a:r>
          </a:p>
          <a:p>
            <a:pPr marL="514350" indent="-514350">
              <a:buFont typeface="Wingdings" panose="05000000000000000000" pitchFamily="2" charset="2"/>
              <a:buChar char="q"/>
            </a:pPr>
            <a:endParaRPr lang="en-US" sz="2800" dirty="0"/>
          </a:p>
          <a:p>
            <a:pPr marL="457200" indent="-457200">
              <a:buFont typeface="Wingdings" panose="05000000000000000000" pitchFamily="2" charset="2"/>
              <a:buChar char="q"/>
            </a:pPr>
            <a:r>
              <a:rPr lang="en-US" sz="2800" dirty="0"/>
              <a:t>In these versions, the django.http.HttpRequest.get_host function allows remote attackers to generate and display arbitrary URLs via crafted username and password Host header values.</a:t>
            </a:r>
          </a:p>
        </p:txBody>
      </p:sp>
    </p:spTree>
    <p:extLst>
      <p:ext uri="{BB962C8B-B14F-4D97-AF65-F5344CB8AC3E}">
        <p14:creationId xmlns:p14="http://schemas.microsoft.com/office/powerpoint/2010/main" val="1546821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F7192BC-BE82-4DF7-A146-C9D3A9830478}" type="datetime1">
              <a:rPr lang="en-US" smtClean="0"/>
              <a:t>10/31/2023</a:t>
            </a:fld>
            <a:endParaRPr lang="en-US" dirty="0"/>
          </a:p>
        </p:txBody>
      </p:sp>
      <p:sp>
        <p:nvSpPr>
          <p:cNvPr id="5" name="Footer Placeholder 4"/>
          <p:cNvSpPr>
            <a:spLocks noGrp="1"/>
          </p:cNvSpPr>
          <p:nvPr>
            <p:ph type="ftr" sz="quarter" idx="11"/>
          </p:nvPr>
        </p:nvSpPr>
        <p:spPr>
          <a:xfrm>
            <a:off x="3810000" y="6455769"/>
            <a:ext cx="5867400" cy="365125"/>
          </a:xfrm>
        </p:spPr>
        <p:txBody>
          <a:bodyPr/>
          <a:lstStyle/>
          <a:p>
            <a:r>
              <a:rPr lang="en-US" dirty="0"/>
              <a:t>Priya Singh                    Python web development with Django                   Unit III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Syllabus</a:t>
            </a:r>
          </a:p>
        </p:txBody>
      </p:sp>
      <p:sp>
        <p:nvSpPr>
          <p:cNvPr id="10" name="TextBox 9">
            <a:extLst>
              <a:ext uri="{FF2B5EF4-FFF2-40B4-BE49-F238E27FC236}">
                <a16:creationId xmlns:a16="http://schemas.microsoft.com/office/drawing/2014/main" id="{067567D3-B65B-4752-8952-9BA2BB96D648}"/>
              </a:ext>
            </a:extLst>
          </p:cNvPr>
          <p:cNvSpPr txBox="1"/>
          <p:nvPr/>
        </p:nvSpPr>
        <p:spPr>
          <a:xfrm>
            <a:off x="1463040" y="1067772"/>
            <a:ext cx="7071360" cy="523220"/>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ln/>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2800" b="1" dirty="0"/>
              <a:t>UNIT-I: </a:t>
            </a:r>
            <a:r>
              <a:rPr lang="en-US" sz="2800" b="1" dirty="0"/>
              <a:t> Python libraries for web development</a:t>
            </a:r>
            <a:endParaRPr lang="en-IN" sz="2800" b="1" dirty="0"/>
          </a:p>
        </p:txBody>
      </p:sp>
      <p:graphicFrame>
        <p:nvGraphicFramePr>
          <p:cNvPr id="23" name="Diagram 22">
            <a:extLst>
              <a:ext uri="{FF2B5EF4-FFF2-40B4-BE49-F238E27FC236}">
                <a16:creationId xmlns:a16="http://schemas.microsoft.com/office/drawing/2014/main" id="{5BD0C95D-4009-4941-AFEE-6336F152559B}"/>
              </a:ext>
            </a:extLst>
          </p:cNvPr>
          <p:cNvGraphicFramePr/>
          <p:nvPr>
            <p:extLst>
              <p:ext uri="{D42A27DB-BD31-4B8C-83A1-F6EECF244321}">
                <p14:modId xmlns:p14="http://schemas.microsoft.com/office/powerpoint/2010/main" val="4083313355"/>
              </p:ext>
            </p:extLst>
          </p:nvPr>
        </p:nvGraphicFramePr>
        <p:xfrm>
          <a:off x="1447800" y="2158974"/>
          <a:ext cx="10020300" cy="31940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44638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Graphic spid="23" grpId="0">
        <p:bldAsOne/>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6FEBAE8-937C-441E-AC33-29FBD3153908}" type="datetime1">
              <a:rPr lang="en-US" smtClean="0"/>
              <a:t>10/31/2023</a:t>
            </a:fld>
            <a:endParaRPr lang="en-US" dirty="0"/>
          </a:p>
        </p:txBody>
      </p:sp>
      <p:sp>
        <p:nvSpPr>
          <p:cNvPr id="5" name="Footer Placeholder 4"/>
          <p:cNvSpPr>
            <a:spLocks noGrp="1"/>
          </p:cNvSpPr>
          <p:nvPr>
            <p:ph type="ftr" sz="quarter" idx="11"/>
          </p:nvPr>
        </p:nvSpPr>
        <p:spPr>
          <a:xfrm>
            <a:off x="3454400" y="6284658"/>
            <a:ext cx="6248400" cy="365125"/>
          </a:xfrm>
        </p:spPr>
        <p:txBody>
          <a:bodyPr/>
          <a:lstStyle/>
          <a:p>
            <a:r>
              <a:rPr lang="en-US" dirty="0"/>
              <a:t>Priya Singh                    Python web development with Django                   Unit III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Security Problem &amp; Solution with Django </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457200" y="838522"/>
            <a:ext cx="11430000" cy="5262979"/>
          </a:xfrm>
          <a:prstGeom prst="rect">
            <a:avLst/>
          </a:prstGeom>
          <a:solidFill>
            <a:schemeClr val="accent1">
              <a:lumMod val="40000"/>
              <a:lumOff val="60000"/>
            </a:schemeClr>
          </a:solidFill>
          <a:ln w="28575">
            <a:solidFill>
              <a:schemeClr val="tx1"/>
            </a:solidFill>
          </a:ln>
        </p:spPr>
        <p:txBody>
          <a:bodyPr wrap="square">
            <a:spAutoFit/>
          </a:bodyPr>
          <a:lstStyle/>
          <a:p>
            <a:r>
              <a:rPr lang="en-US" sz="2800" dirty="0"/>
              <a:t>                                 </a:t>
            </a:r>
            <a:r>
              <a:rPr lang="en-US" sz="2800" b="1" u="sng" dirty="0"/>
              <a:t>Django’s Top 10 Vulnerabilities</a:t>
            </a:r>
          </a:p>
          <a:p>
            <a:endParaRPr lang="en-US" sz="2800" b="1" u="sng" dirty="0"/>
          </a:p>
          <a:p>
            <a:pPr marL="514350" indent="-514350">
              <a:buAutoNum type="arabicPeriod" startAt="6"/>
            </a:pPr>
            <a:r>
              <a:rPr lang="en-US" sz="2800" b="1" u="sng" dirty="0">
                <a:solidFill>
                  <a:schemeClr val="accent6">
                    <a:lumMod val="50000"/>
                  </a:schemeClr>
                </a:solidFill>
              </a:rPr>
              <a:t>CSRF: Unauthenticated Forged Requests (CVE-2011-4140)</a:t>
            </a:r>
          </a:p>
          <a:p>
            <a:endParaRPr lang="en-US" sz="2800" b="1" u="sng" dirty="0">
              <a:solidFill>
                <a:schemeClr val="accent6">
                  <a:lumMod val="50000"/>
                </a:schemeClr>
              </a:solidFill>
            </a:endParaRPr>
          </a:p>
          <a:p>
            <a:pPr marL="457200" indent="-457200">
              <a:buFont typeface="Wingdings" panose="05000000000000000000" pitchFamily="2" charset="2"/>
              <a:buChar char="q"/>
            </a:pPr>
            <a:r>
              <a:rPr lang="en-US" sz="2800" dirty="0"/>
              <a:t>‍Versions through 1.2.7 and 1.3.x through 1.3.1</a:t>
            </a:r>
            <a:endParaRPr lang="en-US" sz="2800" b="1" dirty="0">
              <a:solidFill>
                <a:schemeClr val="accent6">
                  <a:lumMod val="50000"/>
                </a:schemeClr>
              </a:solidFill>
            </a:endParaRPr>
          </a:p>
          <a:p>
            <a:pPr marL="457200" indent="-457200">
              <a:buFont typeface="Wingdings" panose="05000000000000000000" pitchFamily="2" charset="2"/>
              <a:buChar char="q"/>
            </a:pPr>
            <a:r>
              <a:rPr lang="en-US" sz="2800" dirty="0"/>
              <a:t>CSRF is short for Cross Site Request Forgery, an attack that utilizes the user’s web browser to perform an unwanted action on another website in which the user is currently signed in. The CSRF protection mechanism in these versions of Django do not properly handle web-server configurations supporting arbitrary HTTP Host headers, allowing remote attackers to trigger unauthenticated forged requests via vectors involving a DNS CNAME record and a web page containing JavaScript code.</a:t>
            </a:r>
          </a:p>
        </p:txBody>
      </p:sp>
    </p:spTree>
    <p:extLst>
      <p:ext uri="{BB962C8B-B14F-4D97-AF65-F5344CB8AC3E}">
        <p14:creationId xmlns:p14="http://schemas.microsoft.com/office/powerpoint/2010/main" val="20990032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6FEBAE8-937C-441E-AC33-29FBD3153908}" type="datetime1">
              <a:rPr lang="en-US" smtClean="0"/>
              <a:t>10/31/2023</a:t>
            </a:fld>
            <a:endParaRPr lang="en-US" dirty="0"/>
          </a:p>
        </p:txBody>
      </p:sp>
      <p:sp>
        <p:nvSpPr>
          <p:cNvPr id="5" name="Footer Placeholder 4"/>
          <p:cNvSpPr>
            <a:spLocks noGrp="1"/>
          </p:cNvSpPr>
          <p:nvPr>
            <p:ph type="ftr" sz="quarter" idx="11"/>
          </p:nvPr>
        </p:nvSpPr>
        <p:spPr>
          <a:xfrm>
            <a:off x="3454400" y="6284658"/>
            <a:ext cx="6248400" cy="365125"/>
          </a:xfrm>
        </p:spPr>
        <p:txBody>
          <a:bodyPr/>
          <a:lstStyle/>
          <a:p>
            <a:r>
              <a:rPr lang="en-US" dirty="0"/>
              <a:t>Priya Singh                    Python web development with Django                   Unit III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Security Problem &amp; Solution with Django </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381000" y="1133338"/>
            <a:ext cx="11430000" cy="4832092"/>
          </a:xfrm>
          <a:prstGeom prst="rect">
            <a:avLst/>
          </a:prstGeom>
          <a:solidFill>
            <a:schemeClr val="accent1">
              <a:lumMod val="40000"/>
              <a:lumOff val="60000"/>
            </a:schemeClr>
          </a:solidFill>
          <a:ln w="28575">
            <a:solidFill>
              <a:schemeClr val="tx1"/>
            </a:solidFill>
          </a:ln>
        </p:spPr>
        <p:txBody>
          <a:bodyPr wrap="square">
            <a:spAutoFit/>
          </a:bodyPr>
          <a:lstStyle/>
          <a:p>
            <a:r>
              <a:rPr lang="en-US" sz="2800" dirty="0"/>
              <a:t>                                 </a:t>
            </a:r>
            <a:r>
              <a:rPr lang="en-US" sz="2800" b="1" u="sng" dirty="0"/>
              <a:t>Django’s Top 10 Vulnerabilities</a:t>
            </a:r>
          </a:p>
          <a:p>
            <a:endParaRPr lang="en-US" sz="2800" b="1" u="sng" dirty="0"/>
          </a:p>
          <a:p>
            <a:r>
              <a:rPr lang="en-US" sz="2800" b="1" dirty="0">
                <a:solidFill>
                  <a:schemeClr val="accent6">
                    <a:lumMod val="50000"/>
                  </a:schemeClr>
                </a:solidFill>
              </a:rPr>
              <a:t>5.   </a:t>
            </a:r>
            <a:r>
              <a:rPr lang="en-US" sz="2800" b="1" u="sng" dirty="0">
                <a:solidFill>
                  <a:schemeClr val="accent6">
                    <a:lumMod val="50000"/>
                  </a:schemeClr>
                </a:solidFill>
              </a:rPr>
              <a:t>CSRF Via Forged AJAX Requests (CVE-2011-0696)</a:t>
            </a:r>
          </a:p>
          <a:p>
            <a:endParaRPr lang="en-US" sz="2800" b="1" u="sng" dirty="0">
              <a:solidFill>
                <a:schemeClr val="accent6">
                  <a:lumMod val="50000"/>
                </a:schemeClr>
              </a:solidFill>
            </a:endParaRPr>
          </a:p>
          <a:p>
            <a:pPr marL="457200" indent="-457200">
              <a:buFont typeface="Wingdings" panose="05000000000000000000" pitchFamily="2" charset="2"/>
              <a:buChar char="q"/>
            </a:pPr>
            <a:r>
              <a:rPr lang="en-US" sz="2800" dirty="0"/>
              <a:t>‍Versions 1.1.x before 1.1.4 and 1.2.x before 1.2.5</a:t>
            </a:r>
          </a:p>
          <a:p>
            <a:pPr marL="514350" indent="-514350">
              <a:buFont typeface="Wingdings" panose="05000000000000000000" pitchFamily="2" charset="2"/>
              <a:buChar char="q"/>
            </a:pPr>
            <a:endParaRPr lang="en-US" sz="2800" dirty="0"/>
          </a:p>
          <a:p>
            <a:pPr marL="457200" indent="-457200">
              <a:buFont typeface="Wingdings" panose="05000000000000000000" pitchFamily="2" charset="2"/>
              <a:buChar char="q"/>
            </a:pPr>
            <a:r>
              <a:rPr lang="en-US" sz="2800" dirty="0"/>
              <a:t>These versions of Django do not properly validate HTTP requests that contain an X-Requested-With header, making it trivial for remote attackers to carry out cross-site request forgery (CSRF) attacks via forged AJAX requests that leverage a "combination of browser plugins and redirects," a related issue to CVE-2011-0447.</a:t>
            </a:r>
          </a:p>
        </p:txBody>
      </p:sp>
    </p:spTree>
    <p:extLst>
      <p:ext uri="{BB962C8B-B14F-4D97-AF65-F5344CB8AC3E}">
        <p14:creationId xmlns:p14="http://schemas.microsoft.com/office/powerpoint/2010/main" val="27431975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6FEBAE8-937C-441E-AC33-29FBD3153908}" type="datetime1">
              <a:rPr lang="en-US" smtClean="0"/>
              <a:t>10/31/2023</a:t>
            </a:fld>
            <a:endParaRPr lang="en-US" dirty="0"/>
          </a:p>
        </p:txBody>
      </p:sp>
      <p:sp>
        <p:nvSpPr>
          <p:cNvPr id="5" name="Footer Placeholder 4"/>
          <p:cNvSpPr>
            <a:spLocks noGrp="1"/>
          </p:cNvSpPr>
          <p:nvPr>
            <p:ph type="ftr" sz="quarter" idx="11"/>
          </p:nvPr>
        </p:nvSpPr>
        <p:spPr>
          <a:xfrm>
            <a:off x="3454400" y="6356356"/>
            <a:ext cx="6248400" cy="365125"/>
          </a:xfrm>
        </p:spPr>
        <p:txBody>
          <a:bodyPr/>
          <a:lstStyle/>
          <a:p>
            <a:r>
              <a:rPr lang="en-US" dirty="0"/>
              <a:t>Priya Singh                    Python web development with Django                   Unit III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Security Problem &amp; Solution with Django </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751114" y="724044"/>
            <a:ext cx="11430000" cy="5632311"/>
          </a:xfrm>
          <a:prstGeom prst="rect">
            <a:avLst/>
          </a:prstGeom>
          <a:solidFill>
            <a:schemeClr val="accent1">
              <a:lumMod val="40000"/>
              <a:lumOff val="60000"/>
            </a:schemeClr>
          </a:solidFill>
          <a:ln w="28575">
            <a:solidFill>
              <a:schemeClr val="tx1"/>
            </a:solidFill>
          </a:ln>
        </p:spPr>
        <p:txBody>
          <a:bodyPr wrap="square">
            <a:spAutoFit/>
          </a:bodyPr>
          <a:lstStyle/>
          <a:p>
            <a:r>
              <a:rPr lang="en-US" sz="2800" dirty="0"/>
              <a:t>                                 </a:t>
            </a:r>
            <a:r>
              <a:rPr lang="en-US" sz="2800" b="1" u="sng" dirty="0"/>
              <a:t>Django’s Top 10 Vulnerabilities</a:t>
            </a:r>
          </a:p>
          <a:p>
            <a:endParaRPr lang="en-US" sz="2800" b="1" u="sng" dirty="0"/>
          </a:p>
          <a:p>
            <a:r>
              <a:rPr lang="en-US" sz="2800" b="1" dirty="0">
                <a:solidFill>
                  <a:schemeClr val="accent6">
                    <a:lumMod val="50000"/>
                  </a:schemeClr>
                </a:solidFill>
              </a:rPr>
              <a:t>4.  </a:t>
            </a:r>
            <a:r>
              <a:rPr lang="en-US" sz="2800" b="1" u="sng" dirty="0">
                <a:solidFill>
                  <a:schemeClr val="accent6">
                    <a:lumMod val="50000"/>
                  </a:schemeClr>
                </a:solidFill>
              </a:rPr>
              <a:t>Directory Traversal (CVE-2011-0698)</a:t>
            </a:r>
          </a:p>
          <a:p>
            <a:pPr marL="457200" indent="-457200">
              <a:buFont typeface="Wingdings" panose="05000000000000000000" pitchFamily="2" charset="2"/>
              <a:buChar char="q"/>
            </a:pPr>
            <a:r>
              <a:rPr lang="en-US" sz="2400" dirty="0"/>
              <a:t>‍Versions 1.1.x before 1.1.4 and 1.2.x before 1.2.5 on Windows</a:t>
            </a:r>
          </a:p>
          <a:p>
            <a:endParaRPr lang="en-US" sz="2400" dirty="0"/>
          </a:p>
          <a:p>
            <a:pPr marL="457200" indent="-457200">
              <a:buFont typeface="Wingdings" panose="05000000000000000000" pitchFamily="2" charset="2"/>
              <a:buChar char="q"/>
            </a:pPr>
            <a:r>
              <a:rPr lang="en-US" sz="2400" dirty="0"/>
              <a:t>In these versions of Django, remote attackers are able to read or execute files via a / (slash) character in a key in a session cookie, related to session replays.</a:t>
            </a:r>
          </a:p>
          <a:p>
            <a:r>
              <a:rPr lang="en-US" sz="2800" b="1" dirty="0">
                <a:solidFill>
                  <a:schemeClr val="accent6">
                    <a:lumMod val="50000"/>
                  </a:schemeClr>
                </a:solidFill>
              </a:rPr>
              <a:t>3.  </a:t>
            </a:r>
            <a:r>
              <a:rPr lang="en-US" sz="2800" b="1" u="sng" dirty="0">
                <a:solidFill>
                  <a:schemeClr val="accent6">
                    <a:lumMod val="50000"/>
                  </a:schemeClr>
                </a:solidFill>
              </a:rPr>
              <a:t>DoS: Via Unspecified Vectors (CVE-2015-5145)</a:t>
            </a:r>
          </a:p>
          <a:p>
            <a:pPr marL="457200" indent="-457200">
              <a:buFont typeface="Wingdings" panose="05000000000000000000" pitchFamily="2" charset="2"/>
              <a:buChar char="q"/>
            </a:pPr>
            <a:r>
              <a:rPr lang="en-US" sz="2400" dirty="0"/>
              <a:t>‍Versions 1.8.x before 1.8.3</a:t>
            </a:r>
          </a:p>
          <a:p>
            <a:pPr marL="457200" indent="-457200">
              <a:buFont typeface="Wingdings" panose="05000000000000000000" pitchFamily="2" charset="2"/>
              <a:buChar char="q"/>
            </a:pPr>
            <a:endParaRPr lang="en-US" sz="2800" dirty="0"/>
          </a:p>
          <a:p>
            <a:pPr marL="457200" indent="-457200">
              <a:buFont typeface="Wingdings" panose="05000000000000000000" pitchFamily="2" charset="2"/>
              <a:buChar char="q"/>
            </a:pPr>
            <a:r>
              <a:rPr lang="en-US" sz="2400" dirty="0"/>
              <a:t>DoS is short for Denial of Service, and occurs when an attacker brings down a network/website by flooding it with data packets. The </a:t>
            </a:r>
            <a:r>
              <a:rPr lang="en-US" sz="2400" dirty="0" err="1"/>
              <a:t>validators.URLValidator</a:t>
            </a:r>
            <a:r>
              <a:rPr lang="en-US" sz="2400" dirty="0"/>
              <a:t> in these versions of Django allow remote attackers to cause a denial of service (CPU consumption) via unspecified vectors.</a:t>
            </a:r>
          </a:p>
        </p:txBody>
      </p:sp>
    </p:spTree>
    <p:extLst>
      <p:ext uri="{BB962C8B-B14F-4D97-AF65-F5344CB8AC3E}">
        <p14:creationId xmlns:p14="http://schemas.microsoft.com/office/powerpoint/2010/main" val="25273789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6FEBAE8-937C-441E-AC33-29FBD3153908}" type="datetime1">
              <a:rPr lang="en-US" smtClean="0"/>
              <a:t>10/31/2023</a:t>
            </a:fld>
            <a:endParaRPr lang="en-US" dirty="0"/>
          </a:p>
        </p:txBody>
      </p:sp>
      <p:sp>
        <p:nvSpPr>
          <p:cNvPr id="5" name="Footer Placeholder 4"/>
          <p:cNvSpPr>
            <a:spLocks noGrp="1"/>
          </p:cNvSpPr>
          <p:nvPr>
            <p:ph type="ftr" sz="quarter" idx="11"/>
          </p:nvPr>
        </p:nvSpPr>
        <p:spPr>
          <a:xfrm>
            <a:off x="3454400" y="6356356"/>
            <a:ext cx="6248400" cy="365125"/>
          </a:xfrm>
        </p:spPr>
        <p:txBody>
          <a:bodyPr/>
          <a:lstStyle/>
          <a:p>
            <a:r>
              <a:rPr lang="en-US" dirty="0"/>
              <a:t>Priya Singh                     Python web development with Django                   Unit III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Security Problem &amp; Solution with Django </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457200" y="1380279"/>
            <a:ext cx="11430000" cy="4401205"/>
          </a:xfrm>
          <a:prstGeom prst="rect">
            <a:avLst/>
          </a:prstGeom>
          <a:solidFill>
            <a:schemeClr val="accent1">
              <a:lumMod val="40000"/>
              <a:lumOff val="60000"/>
            </a:schemeClr>
          </a:solidFill>
          <a:ln w="28575">
            <a:solidFill>
              <a:schemeClr val="tx1"/>
            </a:solidFill>
          </a:ln>
        </p:spPr>
        <p:txBody>
          <a:bodyPr wrap="square">
            <a:spAutoFit/>
          </a:bodyPr>
          <a:lstStyle/>
          <a:p>
            <a:r>
              <a:rPr lang="en-US" sz="2800" dirty="0"/>
              <a:t>                                 </a:t>
            </a:r>
            <a:r>
              <a:rPr lang="en-US" sz="2800" b="1" u="sng" dirty="0"/>
              <a:t>Django’s Top 10 Vulnerabilities</a:t>
            </a:r>
          </a:p>
          <a:p>
            <a:endParaRPr lang="en-US" sz="2800" b="1" u="sng" dirty="0"/>
          </a:p>
          <a:p>
            <a:pPr marL="514350" indent="-514350">
              <a:buAutoNum type="arabicPeriod" startAt="2"/>
            </a:pPr>
            <a:r>
              <a:rPr lang="en-US" sz="2800" b="1" u="sng" dirty="0">
                <a:solidFill>
                  <a:schemeClr val="accent6">
                    <a:lumMod val="50000"/>
                  </a:schemeClr>
                </a:solidFill>
              </a:rPr>
              <a:t>DoS : Via Multiple Requests With Unique Session Keys (CVE-2015-5143) </a:t>
            </a:r>
          </a:p>
          <a:p>
            <a:endParaRPr lang="en-US" sz="2800" b="1" u="sng" dirty="0">
              <a:solidFill>
                <a:schemeClr val="accent6">
                  <a:lumMod val="50000"/>
                </a:schemeClr>
              </a:solidFill>
            </a:endParaRPr>
          </a:p>
          <a:p>
            <a:pPr marL="457200" indent="-457200">
              <a:buFont typeface="Wingdings" panose="05000000000000000000" pitchFamily="2" charset="2"/>
              <a:buChar char="q"/>
            </a:pPr>
            <a:r>
              <a:rPr lang="en-US" sz="2800" dirty="0"/>
              <a:t>‍Versions before 1.4.21, 1.5.x through 1.6.x, 1.7.x before 1.7.9, and 1.8.x before 1.8.3</a:t>
            </a:r>
          </a:p>
          <a:p>
            <a:pPr marL="457200" indent="-457200">
              <a:buFont typeface="Wingdings" panose="05000000000000000000" pitchFamily="2" charset="2"/>
              <a:buChar char="q"/>
            </a:pPr>
            <a:endParaRPr lang="en-US" sz="2800" dirty="0"/>
          </a:p>
          <a:p>
            <a:pPr marL="457200" indent="-457200">
              <a:buFont typeface="Wingdings" panose="05000000000000000000" pitchFamily="2" charset="2"/>
              <a:buChar char="q"/>
            </a:pPr>
            <a:r>
              <a:rPr lang="en-US" sz="2800" dirty="0"/>
              <a:t>The session backends in Django  allows remote attackers to cause a denial of service (session store consumption) via multiple requests with unique session keys.</a:t>
            </a:r>
            <a:endParaRPr lang="en-US" sz="2400" dirty="0"/>
          </a:p>
        </p:txBody>
      </p:sp>
    </p:spTree>
    <p:extLst>
      <p:ext uri="{BB962C8B-B14F-4D97-AF65-F5344CB8AC3E}">
        <p14:creationId xmlns:p14="http://schemas.microsoft.com/office/powerpoint/2010/main" val="37282722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6FEBAE8-937C-441E-AC33-29FBD3153908}" type="datetime1">
              <a:rPr lang="en-US" smtClean="0"/>
              <a:t>10/31/2023</a:t>
            </a:fld>
            <a:endParaRPr lang="en-US" dirty="0"/>
          </a:p>
        </p:txBody>
      </p:sp>
      <p:sp>
        <p:nvSpPr>
          <p:cNvPr id="5" name="Footer Placeholder 4"/>
          <p:cNvSpPr>
            <a:spLocks noGrp="1"/>
          </p:cNvSpPr>
          <p:nvPr>
            <p:ph type="ftr" sz="quarter" idx="11"/>
          </p:nvPr>
        </p:nvSpPr>
        <p:spPr>
          <a:xfrm>
            <a:off x="3454400" y="6356356"/>
            <a:ext cx="6248400" cy="365125"/>
          </a:xfrm>
        </p:spPr>
        <p:txBody>
          <a:bodyPr/>
          <a:lstStyle/>
          <a:p>
            <a:r>
              <a:rPr lang="en-US" dirty="0"/>
              <a:t>Priya Singh                     Python web development with Django                   Unit III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Security Problem &amp; Solution with Django </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845052"/>
            <a:ext cx="11430000" cy="5693866"/>
          </a:xfrm>
          <a:prstGeom prst="rect">
            <a:avLst/>
          </a:prstGeom>
          <a:solidFill>
            <a:schemeClr val="accent1">
              <a:lumMod val="40000"/>
              <a:lumOff val="60000"/>
            </a:schemeClr>
          </a:solidFill>
          <a:ln w="28575">
            <a:solidFill>
              <a:schemeClr val="tx1"/>
            </a:solidFill>
          </a:ln>
        </p:spPr>
        <p:txBody>
          <a:bodyPr wrap="square">
            <a:spAutoFit/>
          </a:bodyPr>
          <a:lstStyle/>
          <a:p>
            <a:r>
              <a:rPr lang="en-US" sz="2800" dirty="0"/>
              <a:t>                                 </a:t>
            </a:r>
            <a:r>
              <a:rPr lang="en-US" sz="2800" b="1" u="sng" dirty="0"/>
              <a:t>Django’s Top 10 Vulnerabilities</a:t>
            </a:r>
          </a:p>
          <a:p>
            <a:endParaRPr lang="en-US" sz="2800" b="1" u="sng" dirty="0"/>
          </a:p>
          <a:p>
            <a:r>
              <a:rPr lang="en-US" sz="2800" b="1" u="sng" dirty="0">
                <a:solidFill>
                  <a:schemeClr val="accent6">
                    <a:lumMod val="50000"/>
                  </a:schemeClr>
                </a:solidFill>
              </a:rPr>
              <a:t>1. Type Conversion Vulnerability (CVE-2014-0474)</a:t>
            </a:r>
          </a:p>
          <a:p>
            <a:pPr marL="457200" indent="-457200">
              <a:buFont typeface="Wingdings" panose="05000000000000000000" pitchFamily="2" charset="2"/>
              <a:buChar char="q"/>
            </a:pPr>
            <a:r>
              <a:rPr lang="en-US" sz="2800" dirty="0"/>
              <a:t>‍Versions before 1.4.11, 1.5.x before 1.5.6, 1.6.x before 1.6.3, and 1.7.x before 1.7 beta</a:t>
            </a:r>
          </a:p>
          <a:p>
            <a:pPr marL="514350" indent="-514350">
              <a:buFont typeface="Wingdings" panose="05000000000000000000" pitchFamily="2" charset="2"/>
              <a:buChar char="q"/>
            </a:pPr>
            <a:endParaRPr lang="en-US" sz="2800" dirty="0"/>
          </a:p>
          <a:p>
            <a:pPr marL="457200" indent="-457200">
              <a:buFont typeface="Wingdings" panose="05000000000000000000" pitchFamily="2" charset="2"/>
              <a:buChar char="q"/>
            </a:pPr>
            <a:r>
              <a:rPr lang="en-US" sz="2800" dirty="0"/>
              <a:t>In these versions of Django, the following field classes do not properly perform type conversion : </a:t>
            </a:r>
          </a:p>
          <a:p>
            <a:pPr marL="514350" indent="-514350">
              <a:buFont typeface="+mj-lt"/>
              <a:buAutoNum type="arabicPeriod"/>
            </a:pPr>
            <a:r>
              <a:rPr lang="en-US" sz="2800" dirty="0"/>
              <a:t>FilePathField</a:t>
            </a:r>
          </a:p>
          <a:p>
            <a:pPr marL="514350" indent="-514350">
              <a:buFont typeface="+mj-lt"/>
              <a:buAutoNum type="arabicPeriod"/>
            </a:pPr>
            <a:r>
              <a:rPr lang="en-US" sz="2800" dirty="0"/>
              <a:t>GenericIPAddressField</a:t>
            </a:r>
          </a:p>
          <a:p>
            <a:pPr marL="514350" indent="-514350">
              <a:buFont typeface="+mj-lt"/>
              <a:buAutoNum type="arabicPeriod"/>
            </a:pPr>
            <a:r>
              <a:rPr lang="en-US" sz="2800" dirty="0"/>
              <a:t>IPAddressField</a:t>
            </a:r>
          </a:p>
          <a:p>
            <a:pPr marL="457200" indent="-457200">
              <a:buFont typeface="Wingdings" panose="05000000000000000000" pitchFamily="2" charset="2"/>
              <a:buChar char="q"/>
            </a:pPr>
            <a:r>
              <a:rPr lang="en-US" sz="2800" dirty="0"/>
              <a:t>This gives remote attackers access to unspecified impact and vectors related to MySQL.</a:t>
            </a:r>
          </a:p>
        </p:txBody>
      </p:sp>
    </p:spTree>
    <p:extLst>
      <p:ext uri="{BB962C8B-B14F-4D97-AF65-F5344CB8AC3E}">
        <p14:creationId xmlns:p14="http://schemas.microsoft.com/office/powerpoint/2010/main" val="20240417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6FEBAE8-937C-441E-AC33-29FBD3153908}" type="datetime1">
              <a:rPr lang="en-US" smtClean="0"/>
              <a:t>10/31/2023</a:t>
            </a:fld>
            <a:endParaRPr lang="en-US" dirty="0"/>
          </a:p>
        </p:txBody>
      </p:sp>
      <p:sp>
        <p:nvSpPr>
          <p:cNvPr id="5" name="Footer Placeholder 4"/>
          <p:cNvSpPr>
            <a:spLocks noGrp="1"/>
          </p:cNvSpPr>
          <p:nvPr>
            <p:ph type="ftr" sz="quarter" idx="11"/>
          </p:nvPr>
        </p:nvSpPr>
        <p:spPr>
          <a:xfrm>
            <a:off x="3454400" y="6356356"/>
            <a:ext cx="6248400" cy="365125"/>
          </a:xfrm>
        </p:spPr>
        <p:txBody>
          <a:bodyPr/>
          <a:lstStyle/>
          <a:p>
            <a:r>
              <a:rPr lang="en-US" dirty="0"/>
              <a:t>Priya Singh                     Python web development with Django                   Unit III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Security Problem &amp; Solution with Django </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381000" y="1012375"/>
            <a:ext cx="11430000" cy="5693866"/>
          </a:xfrm>
          <a:prstGeom prst="rect">
            <a:avLst/>
          </a:prstGeom>
          <a:solidFill>
            <a:schemeClr val="accent1">
              <a:lumMod val="40000"/>
              <a:lumOff val="60000"/>
            </a:schemeClr>
          </a:solidFill>
          <a:ln w="28575">
            <a:solidFill>
              <a:schemeClr val="tx1"/>
            </a:solidFill>
          </a:ln>
        </p:spPr>
        <p:txBody>
          <a:bodyPr wrap="square">
            <a:spAutoFit/>
          </a:bodyPr>
          <a:lstStyle/>
          <a:p>
            <a:r>
              <a:rPr lang="en-US" sz="2800" dirty="0"/>
              <a:t>                                                   </a:t>
            </a:r>
            <a:r>
              <a:rPr lang="en-US" sz="2800" b="1" u="sng" dirty="0"/>
              <a:t>Remediation of Django</a:t>
            </a:r>
          </a:p>
          <a:p>
            <a:pPr marL="457200" indent="-457200">
              <a:buFont typeface="Wingdings" panose="05000000000000000000" pitchFamily="2" charset="2"/>
              <a:buChar char="Ø"/>
            </a:pPr>
            <a:r>
              <a:rPr lang="en-US" sz="2700" dirty="0"/>
              <a:t>To fix the above vulnerabilities, you'll need to update the current working version of your Django framework in all your environments. And while Django is backwards compatible, it is nonetheless crucial that you identify any components in your web app that might be impacted by patching/updating.</a:t>
            </a:r>
          </a:p>
          <a:p>
            <a:pPr marL="457200" indent="-457200">
              <a:buFont typeface="Wingdings" panose="05000000000000000000" pitchFamily="2" charset="2"/>
              <a:buChar char="Ø"/>
            </a:pPr>
            <a:endParaRPr lang="en-US" sz="2700" dirty="0"/>
          </a:p>
          <a:p>
            <a:pPr marL="457200" indent="-457200">
              <a:buFont typeface="Wingdings" panose="05000000000000000000" pitchFamily="2" charset="2"/>
              <a:buChar char="Ø"/>
            </a:pPr>
            <a:r>
              <a:rPr lang="en-US" sz="2700" dirty="0"/>
              <a:t>UpGuard provides a way for you to do this easily and automatically with a few mouse clicks. Our powerful policy engine can validate secure configurations for all environments, infrastructures, and application stacks. In this case, a simple Django security policy can be run to check for any of the above vulnerabilities—as well as new vulnerabilities not yet added to policy. Our OVAL-backed vulnerability detection and monitoring suite ensures that all your Django components are free for vulnerabilities and security gaps.</a:t>
            </a:r>
          </a:p>
        </p:txBody>
      </p:sp>
    </p:spTree>
    <p:extLst>
      <p:ext uri="{BB962C8B-B14F-4D97-AF65-F5344CB8AC3E}">
        <p14:creationId xmlns:p14="http://schemas.microsoft.com/office/powerpoint/2010/main" val="13320249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0B85C877-D2C1-4BF0-AB07-31213A337855}" type="datetime1">
              <a:rPr lang="en-US" smtClean="0"/>
              <a:t>10/31/2023</a:t>
            </a:fld>
            <a:endParaRPr lang="en-US"/>
          </a:p>
        </p:txBody>
      </p:sp>
      <p:sp>
        <p:nvSpPr>
          <p:cNvPr id="5" name="Footer Placeholder 4"/>
          <p:cNvSpPr>
            <a:spLocks noGrp="1"/>
          </p:cNvSpPr>
          <p:nvPr>
            <p:ph type="ftr" sz="quarter" idx="11"/>
          </p:nvPr>
        </p:nvSpPr>
        <p:spPr>
          <a:xfrm>
            <a:off x="4038600" y="6356351"/>
            <a:ext cx="5029200" cy="365125"/>
          </a:xfrm>
        </p:spPr>
        <p:txBody>
          <a:bodyPr/>
          <a:lstStyle/>
          <a:p>
            <a:pPr>
              <a:defRPr/>
            </a:pPr>
            <a:r>
              <a:rPr lang="en-US" dirty="0"/>
              <a:t>Priya Singh                    Python web development with Django                   Unit III</a:t>
            </a:r>
          </a:p>
        </p:txBody>
      </p:sp>
      <p:sp>
        <p:nvSpPr>
          <p:cNvPr id="27652"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586EE7B-0C06-4E8D-A973-F91A3A1BA9B6}" type="slidenum">
              <a:rPr lang="en-US" altLang="en-US">
                <a:solidFill>
                  <a:srgbClr val="898989"/>
                </a:solidFill>
                <a:latin typeface="Calibri" panose="020F0502020204030204" pitchFamily="34" charset="0"/>
              </a:rPr>
              <a:pPr/>
              <a:t>46</a:t>
            </a:fld>
            <a:endParaRPr lang="en-US" altLang="en-US">
              <a:solidFill>
                <a:srgbClr val="898989"/>
              </a:solidFill>
              <a:latin typeface="Calibri" panose="020F0502020204030204" pitchFamily="34" charset="0"/>
            </a:endParaRPr>
          </a:p>
        </p:txBody>
      </p:sp>
      <p:sp>
        <p:nvSpPr>
          <p:cNvPr id="7" name="Title 1"/>
          <p:cNvSpPr txBox="1">
            <a:spLocks/>
          </p:cNvSpPr>
          <p:nvPr/>
        </p:nvSpPr>
        <p:spPr>
          <a:xfrm>
            <a:off x="1486989" y="26115"/>
            <a:ext cx="10668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r>
              <a:rPr lang="en-US" sz="2400" b="1" dirty="0"/>
              <a:t>                                   </a:t>
            </a:r>
            <a:r>
              <a:rPr lang="en-US" sz="3200" dirty="0"/>
              <a:t>Creating Registration Form using Django</a:t>
            </a:r>
            <a:endParaRPr lang="en-US" sz="4000" dirty="0"/>
          </a:p>
        </p:txBody>
      </p:sp>
      <p:sp>
        <p:nvSpPr>
          <p:cNvPr id="27655" name="TextBox 7"/>
          <p:cNvSpPr txBox="1">
            <a:spLocks noChangeArrowheads="1"/>
          </p:cNvSpPr>
          <p:nvPr/>
        </p:nvSpPr>
        <p:spPr bwMode="auto">
          <a:xfrm>
            <a:off x="457200" y="898700"/>
            <a:ext cx="7391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fontAlgn="base"/>
            <a:r>
              <a:rPr lang="en-US" sz="2400" b="1" dirty="0"/>
              <a:t>Create Sign Up Form</a:t>
            </a:r>
          </a:p>
        </p:txBody>
      </p:sp>
      <p:sp>
        <p:nvSpPr>
          <p:cNvPr id="2" name="Rectangle 1">
            <a:extLst>
              <a:ext uri="{FF2B5EF4-FFF2-40B4-BE49-F238E27FC236}">
                <a16:creationId xmlns:a16="http://schemas.microsoft.com/office/drawing/2014/main" id="{C03A6DDE-71F7-3CA6-63C1-37E62AFBFCBB}"/>
              </a:ext>
            </a:extLst>
          </p:cNvPr>
          <p:cNvSpPr>
            <a:spLocks noChangeArrowheads="1"/>
          </p:cNvSpPr>
          <p:nvPr/>
        </p:nvSpPr>
        <p:spPr bwMode="auto">
          <a:xfrm>
            <a:off x="443345" y="1495147"/>
            <a:ext cx="10210800" cy="738664"/>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mn-lt"/>
                <a:cs typeface="Arial" panose="020B0604020202020204" pitchFamily="34" charset="0"/>
              </a:rPr>
              <a:t>First of all, create a URL for your signup page by adding a new path to the </a:t>
            </a:r>
            <a:r>
              <a:rPr kumimoji="0" lang="en-US" altLang="en-US" sz="2400" b="0" i="0" u="none" strike="noStrike" cap="none" normalizeH="0" baseline="0" dirty="0" err="1">
                <a:ln>
                  <a:noFill/>
                </a:ln>
                <a:effectLst/>
                <a:latin typeface="+mn-lt"/>
              </a:rPr>
              <a:t>urlpatterns</a:t>
            </a:r>
            <a:r>
              <a:rPr kumimoji="0" lang="en-US" altLang="en-US" sz="2400" b="0" i="0" u="none" strike="noStrike" cap="none" normalizeH="0" baseline="0" dirty="0">
                <a:ln>
                  <a:noFill/>
                </a:ln>
                <a:effectLst/>
                <a:latin typeface="+mn-lt"/>
                <a:cs typeface="Arial" panose="020B0604020202020204" pitchFamily="34" charset="0"/>
              </a:rPr>
              <a:t> list in </a:t>
            </a:r>
            <a:r>
              <a:rPr kumimoji="0" lang="en-US" altLang="en-US" sz="2400" b="0" i="0" u="none" strike="noStrike" cap="none" normalizeH="0" baseline="0" dirty="0">
                <a:ln>
                  <a:noFill/>
                </a:ln>
                <a:effectLst/>
                <a:latin typeface="+mn-lt"/>
              </a:rPr>
              <a:t>urls.py</a:t>
            </a:r>
            <a:r>
              <a:rPr kumimoji="0" lang="en-US" altLang="en-US" sz="1200" b="0" i="0" u="none" strike="noStrike" cap="none" normalizeH="0" baseline="0" dirty="0">
                <a:ln>
                  <a:noFill/>
                </a:ln>
                <a:solidFill>
                  <a:srgbClr val="656565"/>
                </a:solidFill>
                <a:effectLst/>
                <a:latin typeface="Arial" panose="020B0604020202020204" pitchFamily="34" charset="0"/>
                <a:cs typeface="Arial" panose="020B0604020202020204" pitchFamily="34" charset="0"/>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2491CAD9-6A6A-7FFC-C8FA-5B4C41DC5DC8}"/>
              </a:ext>
            </a:extLst>
          </p:cNvPr>
          <p:cNvSpPr txBox="1"/>
          <p:nvPr/>
        </p:nvSpPr>
        <p:spPr>
          <a:xfrm>
            <a:off x="609600" y="2667000"/>
            <a:ext cx="8797636" cy="2523768"/>
          </a:xfrm>
          <a:prstGeom prst="rect">
            <a:avLst/>
          </a:prstGeom>
          <a:noFill/>
        </p:spPr>
        <p:txBody>
          <a:bodyPr wrap="square">
            <a:spAutoFit/>
          </a:bodyPr>
          <a:lstStyle/>
          <a:p>
            <a:r>
              <a:rPr lang="en-US" sz="2000" dirty="0"/>
              <a:t>from . import views</a:t>
            </a:r>
          </a:p>
          <a:p>
            <a:r>
              <a:rPr lang="en-US" sz="2000" dirty="0"/>
              <a:t>from </a:t>
            </a:r>
            <a:r>
              <a:rPr lang="en-US" sz="2000" dirty="0" err="1"/>
              <a:t>django.conf.urls</a:t>
            </a:r>
            <a:r>
              <a:rPr lang="en-US" sz="2000" dirty="0"/>
              <a:t> import </a:t>
            </a:r>
            <a:r>
              <a:rPr lang="en-US" sz="2000" dirty="0" err="1"/>
              <a:t>url</a:t>
            </a:r>
            <a:r>
              <a:rPr lang="en-US" sz="2000" dirty="0"/>
              <a:t>, include</a:t>
            </a:r>
          </a:p>
          <a:p>
            <a:r>
              <a:rPr lang="en-US" sz="2000" dirty="0"/>
              <a:t>from </a:t>
            </a:r>
            <a:r>
              <a:rPr lang="en-US" sz="2000" dirty="0" err="1"/>
              <a:t>django.urls</a:t>
            </a:r>
            <a:r>
              <a:rPr lang="en-US" sz="2000" dirty="0"/>
              <a:t> import path</a:t>
            </a:r>
          </a:p>
          <a:p>
            <a:r>
              <a:rPr lang="en-US" sz="2000" dirty="0"/>
              <a:t> </a:t>
            </a:r>
          </a:p>
          <a:p>
            <a:r>
              <a:rPr lang="en-US" sz="2000" dirty="0" err="1"/>
              <a:t>urlpatterns</a:t>
            </a:r>
            <a:r>
              <a:rPr lang="en-US" sz="2000" dirty="0"/>
              <a:t> = [</a:t>
            </a:r>
          </a:p>
          <a:p>
            <a:r>
              <a:rPr lang="en-US" sz="2000" dirty="0"/>
              <a:t>    </a:t>
            </a:r>
            <a:r>
              <a:rPr lang="en-US" sz="2000" dirty="0" err="1"/>
              <a:t>url</a:t>
            </a:r>
            <a:r>
              <a:rPr lang="en-US" sz="2000" dirty="0"/>
              <a:t>(r'^$', </a:t>
            </a:r>
            <a:r>
              <a:rPr lang="en-US" sz="2000" dirty="0" err="1"/>
              <a:t>views.index</a:t>
            </a:r>
            <a:r>
              <a:rPr lang="en-US" sz="2000" dirty="0"/>
              <a:t>, name='home'),</a:t>
            </a:r>
          </a:p>
          <a:p>
            <a:r>
              <a:rPr lang="en-US" sz="2000" dirty="0"/>
              <a:t>    path('signup/', </a:t>
            </a:r>
            <a:r>
              <a:rPr lang="en-US" sz="2000" dirty="0" err="1"/>
              <a:t>views.signup</a:t>
            </a:r>
            <a:r>
              <a:rPr lang="en-US" sz="2000" dirty="0"/>
              <a:t>, name='signup'), # newly added</a:t>
            </a:r>
          </a:p>
          <a:p>
            <a:endParaRPr lang="en-US" dirty="0"/>
          </a:p>
        </p:txBody>
      </p:sp>
    </p:spTree>
    <p:extLst>
      <p:ext uri="{BB962C8B-B14F-4D97-AF65-F5344CB8AC3E}">
        <p14:creationId xmlns:p14="http://schemas.microsoft.com/office/powerpoint/2010/main" val="4203081364"/>
      </p:ext>
    </p:extLst>
  </p:cSld>
  <p:clrMapOvr>
    <a:masterClrMapping/>
  </p:clrMapOvr>
  <p:transition>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0B85C877-D2C1-4BF0-AB07-31213A337855}" type="datetime1">
              <a:rPr lang="en-US" smtClean="0"/>
              <a:t>10/31/2023</a:t>
            </a:fld>
            <a:endParaRPr lang="en-US"/>
          </a:p>
        </p:txBody>
      </p:sp>
      <p:sp>
        <p:nvSpPr>
          <p:cNvPr id="5" name="Footer Placeholder 4"/>
          <p:cNvSpPr>
            <a:spLocks noGrp="1"/>
          </p:cNvSpPr>
          <p:nvPr>
            <p:ph type="ftr" sz="quarter" idx="11"/>
          </p:nvPr>
        </p:nvSpPr>
        <p:spPr>
          <a:xfrm>
            <a:off x="4038600" y="6356351"/>
            <a:ext cx="5029200" cy="365125"/>
          </a:xfrm>
        </p:spPr>
        <p:txBody>
          <a:bodyPr/>
          <a:lstStyle/>
          <a:p>
            <a:pPr>
              <a:defRPr/>
            </a:pPr>
            <a:r>
              <a:rPr lang="en-US" dirty="0"/>
              <a:t>Priya Singh                    Python web development with Django                   Unit III</a:t>
            </a:r>
          </a:p>
        </p:txBody>
      </p:sp>
      <p:sp>
        <p:nvSpPr>
          <p:cNvPr id="27652"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586EE7B-0C06-4E8D-A973-F91A3A1BA9B6}" type="slidenum">
              <a:rPr lang="en-US" altLang="en-US">
                <a:solidFill>
                  <a:srgbClr val="898989"/>
                </a:solidFill>
                <a:latin typeface="Calibri" panose="020F0502020204030204" pitchFamily="34" charset="0"/>
              </a:rPr>
              <a:pPr/>
              <a:t>47</a:t>
            </a:fld>
            <a:endParaRPr lang="en-US" altLang="en-US">
              <a:solidFill>
                <a:srgbClr val="898989"/>
              </a:solidFill>
              <a:latin typeface="Calibri" panose="020F0502020204030204" pitchFamily="34" charset="0"/>
            </a:endParaRPr>
          </a:p>
        </p:txBody>
      </p:sp>
      <p:sp>
        <p:nvSpPr>
          <p:cNvPr id="7" name="Title 1"/>
          <p:cNvSpPr txBox="1">
            <a:spLocks/>
          </p:cNvSpPr>
          <p:nvPr/>
        </p:nvSpPr>
        <p:spPr>
          <a:xfrm>
            <a:off x="1486989" y="26115"/>
            <a:ext cx="10668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r>
              <a:rPr lang="en-US" sz="2400" b="1" dirty="0"/>
              <a:t>                                   </a:t>
            </a:r>
            <a:r>
              <a:rPr lang="en-US" sz="3200" dirty="0"/>
              <a:t>Creating Registration Form using Django</a:t>
            </a:r>
            <a:endParaRPr lang="en-US" sz="4000" dirty="0"/>
          </a:p>
        </p:txBody>
      </p:sp>
      <p:sp>
        <p:nvSpPr>
          <p:cNvPr id="27655" name="TextBox 7"/>
          <p:cNvSpPr txBox="1">
            <a:spLocks noChangeArrowheads="1"/>
          </p:cNvSpPr>
          <p:nvPr/>
        </p:nvSpPr>
        <p:spPr bwMode="auto">
          <a:xfrm>
            <a:off x="2667000" y="1524001"/>
            <a:ext cx="7391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a:p>
            <a:pPr algn="just" eaLnBrk="1" hangingPunct="1"/>
            <a:r>
              <a:rPr lang="en-US" altLang="en-US" sz="2200">
                <a:latin typeface="Times New Roman" panose="02020603050405020304" pitchFamily="18" charset="0"/>
                <a:cs typeface="Times New Roman" panose="02020603050405020304" pitchFamily="18" charset="0"/>
              </a:rPr>
              <a:t> </a:t>
            </a:r>
            <a:endParaRPr lang="en-US" altLang="en-US"/>
          </a:p>
        </p:txBody>
      </p:sp>
      <p:sp>
        <p:nvSpPr>
          <p:cNvPr id="3" name="Rectangle 1">
            <a:extLst>
              <a:ext uri="{FF2B5EF4-FFF2-40B4-BE49-F238E27FC236}">
                <a16:creationId xmlns:a16="http://schemas.microsoft.com/office/drawing/2014/main" id="{A9283BAC-D5F0-F68E-CD63-143653966BCA}"/>
              </a:ext>
            </a:extLst>
          </p:cNvPr>
          <p:cNvSpPr>
            <a:spLocks noChangeArrowheads="1"/>
          </p:cNvSpPr>
          <p:nvPr/>
        </p:nvSpPr>
        <p:spPr bwMode="auto">
          <a:xfrm>
            <a:off x="428567" y="989112"/>
            <a:ext cx="9672263" cy="307777"/>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Arial" panose="020B0604020202020204" pitchFamily="34" charset="0"/>
                <a:cs typeface="Arial" panose="020B0604020202020204" pitchFamily="34" charset="0"/>
              </a:rPr>
              <a:t>Create </a:t>
            </a:r>
            <a:r>
              <a:rPr kumimoji="0" lang="en-US" altLang="en-US" sz="2000" b="0" i="0" u="none" strike="noStrike" cap="none" normalizeH="0" baseline="0" dirty="0">
                <a:ln>
                  <a:noFill/>
                </a:ln>
                <a:effectLst/>
                <a:latin typeface="inherit"/>
              </a:rPr>
              <a:t>forms.py</a:t>
            </a:r>
            <a:r>
              <a:rPr kumimoji="0" lang="en-US" altLang="en-US" sz="2000" b="0" i="0" u="none" strike="noStrike" cap="none" normalizeH="0" baseline="0" dirty="0">
                <a:ln>
                  <a:noFill/>
                </a:ln>
                <a:effectLst/>
                <a:latin typeface="Arial" panose="020B0604020202020204" pitchFamily="34" charset="0"/>
                <a:cs typeface="Arial" panose="020B0604020202020204" pitchFamily="34" charset="0"/>
              </a:rPr>
              <a:t> file if it is not present and add the following class for the sign-up form</a:t>
            </a:r>
            <a:r>
              <a:rPr kumimoji="0" lang="en-US" altLang="en-US" sz="1200" b="0" i="0" u="none" strike="noStrike" cap="none" normalizeH="0" baseline="0" dirty="0">
                <a:ln>
                  <a:noFill/>
                </a:ln>
                <a:solidFill>
                  <a:srgbClr val="656565"/>
                </a:solidFill>
                <a:effectLst/>
                <a:latin typeface="Arial" panose="020B0604020202020204" pitchFamily="34" charset="0"/>
                <a:cs typeface="Arial" panose="020B0604020202020204" pitchFamily="34" charset="0"/>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27BD1F54-0583-23C0-8679-438B0A7899B7}"/>
              </a:ext>
            </a:extLst>
          </p:cNvPr>
          <p:cNvSpPr>
            <a:spLocks noChangeArrowheads="1"/>
          </p:cNvSpPr>
          <p:nvPr/>
        </p:nvSpPr>
        <p:spPr bwMode="auto">
          <a:xfrm>
            <a:off x="457200" y="1378426"/>
            <a:ext cx="7654660" cy="307777"/>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Arial" panose="020B0604020202020204" pitchFamily="34" charset="0"/>
                <a:cs typeface="Arial" panose="020B0604020202020204" pitchFamily="34" charset="0"/>
              </a:rPr>
              <a:t>For creating sign up form, we can use the Django </a:t>
            </a:r>
            <a:r>
              <a:rPr kumimoji="0" lang="en-US" altLang="en-US" sz="2000" b="0" i="0" u="none" strike="noStrike" cap="none" normalizeH="0" baseline="0" dirty="0" err="1">
                <a:ln>
                  <a:noFill/>
                </a:ln>
                <a:effectLst/>
                <a:latin typeface="inherit"/>
              </a:rPr>
              <a:t>UserCreationForm</a:t>
            </a:r>
            <a:r>
              <a:rPr kumimoji="0" lang="en-US" altLang="en-US" sz="1200" b="0" i="0" u="none" strike="noStrike" cap="none" normalizeH="0" baseline="0" dirty="0">
                <a:ln>
                  <a:noFill/>
                </a:ln>
                <a:solidFill>
                  <a:srgbClr val="656565"/>
                </a:solidFill>
                <a:effectLst/>
                <a:latin typeface="Arial" panose="020B0604020202020204" pitchFamily="34" charset="0"/>
                <a:cs typeface="Arial" panose="020B0604020202020204" pitchFamily="34" charset="0"/>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268AE3A1-95E5-8A55-0A3F-F8B71EBEA4F3}"/>
              </a:ext>
            </a:extLst>
          </p:cNvPr>
          <p:cNvSpPr txBox="1"/>
          <p:nvPr/>
        </p:nvSpPr>
        <p:spPr>
          <a:xfrm>
            <a:off x="450734" y="1913315"/>
            <a:ext cx="6101542" cy="2031325"/>
          </a:xfrm>
          <a:prstGeom prst="rect">
            <a:avLst/>
          </a:prstGeom>
          <a:noFill/>
        </p:spPr>
        <p:txBody>
          <a:bodyPr wrap="square">
            <a:spAutoFit/>
          </a:bodyPr>
          <a:lstStyle/>
          <a:p>
            <a:r>
              <a:rPr lang="en-US" dirty="0" err="1"/>
              <a:t>django.contrib.auth.models</a:t>
            </a:r>
            <a:r>
              <a:rPr lang="en-US" dirty="0"/>
              <a:t> import User</a:t>
            </a:r>
          </a:p>
          <a:p>
            <a:r>
              <a:rPr lang="en-US" dirty="0"/>
              <a:t>from </a:t>
            </a:r>
            <a:r>
              <a:rPr lang="en-US" dirty="0" err="1"/>
              <a:t>django.contrib.auth.forms</a:t>
            </a:r>
            <a:r>
              <a:rPr lang="en-US" dirty="0"/>
              <a:t> import </a:t>
            </a:r>
            <a:r>
              <a:rPr lang="en-US" dirty="0" err="1"/>
              <a:t>UserCreationForm</a:t>
            </a:r>
            <a:endParaRPr lang="en-US" dirty="0"/>
          </a:p>
          <a:p>
            <a:r>
              <a:rPr lang="en-US" dirty="0"/>
              <a:t> </a:t>
            </a:r>
          </a:p>
          <a:p>
            <a:r>
              <a:rPr lang="en-US" dirty="0"/>
              <a:t>class </a:t>
            </a:r>
            <a:r>
              <a:rPr lang="en-US" dirty="0" err="1"/>
              <a:t>SignUpForm</a:t>
            </a:r>
            <a:r>
              <a:rPr lang="en-US" dirty="0"/>
              <a:t>(</a:t>
            </a:r>
            <a:r>
              <a:rPr lang="en-US" dirty="0" err="1"/>
              <a:t>UserCreationForm</a:t>
            </a:r>
            <a:r>
              <a:rPr lang="en-US" dirty="0"/>
              <a:t>):</a:t>
            </a:r>
          </a:p>
          <a:p>
            <a:r>
              <a:rPr lang="en-US" dirty="0"/>
              <a:t>    class Meta:</a:t>
            </a:r>
          </a:p>
          <a:p>
            <a:r>
              <a:rPr lang="en-US" dirty="0"/>
              <a:t>        model = User</a:t>
            </a:r>
          </a:p>
          <a:p>
            <a:r>
              <a:rPr lang="en-US" dirty="0"/>
              <a:t>        fields = ('username', 'password1', 'password2', )</a:t>
            </a:r>
          </a:p>
        </p:txBody>
      </p:sp>
      <p:sp>
        <p:nvSpPr>
          <p:cNvPr id="10" name="Rectangle 3">
            <a:extLst>
              <a:ext uri="{FF2B5EF4-FFF2-40B4-BE49-F238E27FC236}">
                <a16:creationId xmlns:a16="http://schemas.microsoft.com/office/drawing/2014/main" id="{E348269A-74A4-0B70-BE54-E8365CB6807D}"/>
              </a:ext>
            </a:extLst>
          </p:cNvPr>
          <p:cNvSpPr>
            <a:spLocks noChangeArrowheads="1"/>
          </p:cNvSpPr>
          <p:nvPr/>
        </p:nvSpPr>
        <p:spPr bwMode="auto">
          <a:xfrm>
            <a:off x="428567" y="4371202"/>
            <a:ext cx="9934633" cy="553998"/>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Arial" panose="020B0604020202020204" pitchFamily="34" charset="0"/>
                <a:cs typeface="Arial" panose="020B0604020202020204" pitchFamily="34" charset="0"/>
              </a:rPr>
              <a:t>Create a view to process the signup data and save that data into the database. You can simply use below function definition in your </a:t>
            </a:r>
            <a:r>
              <a:rPr kumimoji="0" lang="en-US" altLang="en-US" b="0" i="0" u="none" strike="noStrike" cap="none" normalizeH="0" baseline="0" dirty="0">
                <a:ln>
                  <a:noFill/>
                </a:ln>
                <a:effectLst/>
                <a:latin typeface="inherit"/>
              </a:rPr>
              <a:t>views.py</a:t>
            </a:r>
            <a:r>
              <a:rPr kumimoji="0" lang="en-US" altLang="en-US" b="0" i="0" u="none" strike="noStrike" cap="none" normalizeH="0" baseline="0" dirty="0">
                <a:ln>
                  <a:noFill/>
                </a:ln>
                <a:effectLst/>
                <a:latin typeface="Arial" panose="020B0604020202020204" pitchFamily="34" charset="0"/>
                <a:cs typeface="Arial" panose="020B0604020202020204" pitchFamily="34" charset="0"/>
              </a:rPr>
              <a:t> file.</a:t>
            </a:r>
            <a:r>
              <a:rPr kumimoji="0" lang="en-US" altLang="en-US" b="0" i="0" u="none" strike="noStrike" cap="none" normalizeH="0" baseline="0" dirty="0">
                <a:ln>
                  <a:noFill/>
                </a:ln>
                <a:effectLst/>
              </a:rPr>
              <a:t> </a:t>
            </a:r>
            <a:endParaRPr kumimoji="0" lang="en-US" altLang="en-US"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351410069"/>
      </p:ext>
    </p:extLst>
  </p:cSld>
  <p:clrMapOvr>
    <a:masterClrMapping/>
  </p:clrMapOvr>
  <p:transition>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0B85C877-D2C1-4BF0-AB07-31213A337855}" type="datetime1">
              <a:rPr lang="en-US" smtClean="0"/>
              <a:t>10/31/2023</a:t>
            </a:fld>
            <a:endParaRPr lang="en-US"/>
          </a:p>
        </p:txBody>
      </p:sp>
      <p:sp>
        <p:nvSpPr>
          <p:cNvPr id="5" name="Footer Placeholder 4"/>
          <p:cNvSpPr>
            <a:spLocks noGrp="1"/>
          </p:cNvSpPr>
          <p:nvPr>
            <p:ph type="ftr" sz="quarter" idx="11"/>
          </p:nvPr>
        </p:nvSpPr>
        <p:spPr>
          <a:xfrm>
            <a:off x="4038600" y="6356351"/>
            <a:ext cx="5029200" cy="365125"/>
          </a:xfrm>
        </p:spPr>
        <p:txBody>
          <a:bodyPr/>
          <a:lstStyle/>
          <a:p>
            <a:pPr>
              <a:defRPr/>
            </a:pPr>
            <a:r>
              <a:rPr lang="en-US" dirty="0"/>
              <a:t>Priya Singh                    Python web development with Django                   Unit III</a:t>
            </a:r>
          </a:p>
        </p:txBody>
      </p:sp>
      <p:sp>
        <p:nvSpPr>
          <p:cNvPr id="27652"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586EE7B-0C06-4E8D-A973-F91A3A1BA9B6}" type="slidenum">
              <a:rPr lang="en-US" altLang="en-US">
                <a:solidFill>
                  <a:srgbClr val="898989"/>
                </a:solidFill>
                <a:latin typeface="Calibri" panose="020F0502020204030204" pitchFamily="34" charset="0"/>
              </a:rPr>
              <a:pPr/>
              <a:t>48</a:t>
            </a:fld>
            <a:endParaRPr lang="en-US" altLang="en-US">
              <a:solidFill>
                <a:srgbClr val="898989"/>
              </a:solidFill>
              <a:latin typeface="Calibri" panose="020F0502020204030204" pitchFamily="34" charset="0"/>
            </a:endParaRPr>
          </a:p>
        </p:txBody>
      </p:sp>
      <p:sp>
        <p:nvSpPr>
          <p:cNvPr id="7" name="Title 1"/>
          <p:cNvSpPr txBox="1">
            <a:spLocks/>
          </p:cNvSpPr>
          <p:nvPr/>
        </p:nvSpPr>
        <p:spPr>
          <a:xfrm>
            <a:off x="1486989" y="26115"/>
            <a:ext cx="10668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r>
              <a:rPr lang="en-US" sz="2400" b="1" dirty="0"/>
              <a:t>                                   </a:t>
            </a:r>
            <a:r>
              <a:rPr lang="en-US" sz="3200" dirty="0"/>
              <a:t>Creating Registration Form using Django</a:t>
            </a:r>
            <a:endParaRPr lang="en-US" sz="4000" dirty="0"/>
          </a:p>
        </p:txBody>
      </p:sp>
      <p:sp>
        <p:nvSpPr>
          <p:cNvPr id="27655" name="TextBox 7"/>
          <p:cNvSpPr txBox="1">
            <a:spLocks noChangeArrowheads="1"/>
          </p:cNvSpPr>
          <p:nvPr/>
        </p:nvSpPr>
        <p:spPr bwMode="auto">
          <a:xfrm>
            <a:off x="1647305" y="1752600"/>
            <a:ext cx="7391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a:p>
            <a:pPr algn="just" eaLnBrk="1" hangingPunct="1"/>
            <a:r>
              <a:rPr lang="en-US" altLang="en-US" sz="2200">
                <a:latin typeface="Times New Roman" panose="02020603050405020304" pitchFamily="18" charset="0"/>
                <a:cs typeface="Times New Roman" panose="02020603050405020304" pitchFamily="18" charset="0"/>
              </a:rPr>
              <a:t> </a:t>
            </a:r>
            <a:endParaRPr lang="en-US" altLang="en-US"/>
          </a:p>
        </p:txBody>
      </p:sp>
      <p:sp>
        <p:nvSpPr>
          <p:cNvPr id="6" name="TextBox 5">
            <a:extLst>
              <a:ext uri="{FF2B5EF4-FFF2-40B4-BE49-F238E27FC236}">
                <a16:creationId xmlns:a16="http://schemas.microsoft.com/office/drawing/2014/main" id="{FE1EE7FA-F800-B1A6-98C0-F84AD21E58F1}"/>
              </a:ext>
            </a:extLst>
          </p:cNvPr>
          <p:cNvSpPr txBox="1"/>
          <p:nvPr/>
        </p:nvSpPr>
        <p:spPr>
          <a:xfrm>
            <a:off x="685800" y="902641"/>
            <a:ext cx="7810962" cy="5262979"/>
          </a:xfrm>
          <a:prstGeom prst="rect">
            <a:avLst/>
          </a:prstGeom>
          <a:noFill/>
        </p:spPr>
        <p:txBody>
          <a:bodyPr wrap="square">
            <a:spAutoFit/>
          </a:bodyPr>
          <a:lstStyle/>
          <a:p>
            <a:r>
              <a:rPr lang="en-US" sz="1600" dirty="0"/>
              <a:t>from .forms import </a:t>
            </a:r>
            <a:r>
              <a:rPr lang="en-US" sz="1600" dirty="0" err="1"/>
              <a:t>SignUpForm</a:t>
            </a:r>
            <a:endParaRPr lang="en-US" sz="1600" dirty="0"/>
          </a:p>
          <a:p>
            <a:r>
              <a:rPr lang="en-US" sz="1600" dirty="0"/>
              <a:t> </a:t>
            </a:r>
          </a:p>
          <a:p>
            <a:r>
              <a:rPr lang="en-US" sz="1600" dirty="0"/>
              <a:t>def signup(request):</a:t>
            </a:r>
          </a:p>
          <a:p>
            <a:r>
              <a:rPr lang="en-US" sz="1600" dirty="0"/>
              <a:t>    if </a:t>
            </a:r>
            <a:r>
              <a:rPr lang="en-US" sz="1600" dirty="0" err="1"/>
              <a:t>request.method</a:t>
            </a:r>
            <a:r>
              <a:rPr lang="en-US" sz="1600" dirty="0"/>
              <a:t> == 'POST':</a:t>
            </a:r>
          </a:p>
          <a:p>
            <a:r>
              <a:rPr lang="en-US" sz="1600" dirty="0"/>
              <a:t>        form = </a:t>
            </a:r>
            <a:r>
              <a:rPr lang="en-US" sz="1600" dirty="0" err="1"/>
              <a:t>SignUpForm</a:t>
            </a:r>
            <a:r>
              <a:rPr lang="en-US" sz="1600" dirty="0"/>
              <a:t>(</a:t>
            </a:r>
            <a:r>
              <a:rPr lang="en-US" sz="1600" dirty="0" err="1"/>
              <a:t>request.POST</a:t>
            </a:r>
            <a:r>
              <a:rPr lang="en-US" sz="1600" dirty="0"/>
              <a:t>)</a:t>
            </a:r>
          </a:p>
          <a:p>
            <a:r>
              <a:rPr lang="en-US" sz="1600" dirty="0"/>
              <a:t>        if </a:t>
            </a:r>
            <a:r>
              <a:rPr lang="en-US" sz="1600" dirty="0" err="1"/>
              <a:t>form.is_valid</a:t>
            </a:r>
            <a:r>
              <a:rPr lang="en-US" sz="1600" dirty="0"/>
              <a:t>():</a:t>
            </a:r>
          </a:p>
          <a:p>
            <a:r>
              <a:rPr lang="en-US" sz="1600" dirty="0"/>
              <a:t>            user = </a:t>
            </a:r>
            <a:r>
              <a:rPr lang="en-US" sz="1600" dirty="0" err="1"/>
              <a:t>form.save</a:t>
            </a:r>
            <a:r>
              <a:rPr lang="en-US" sz="1600" dirty="0"/>
              <a:t>()</a:t>
            </a:r>
          </a:p>
          <a:p>
            <a:r>
              <a:rPr lang="en-US" sz="1600" dirty="0"/>
              <a:t>            </a:t>
            </a:r>
            <a:r>
              <a:rPr lang="en-US" sz="1600" dirty="0" err="1"/>
              <a:t>user.refresh_from_db</a:t>
            </a:r>
            <a:r>
              <a:rPr lang="en-US" sz="1600" dirty="0"/>
              <a:t>()  </a:t>
            </a:r>
          </a:p>
          <a:p>
            <a:r>
              <a:rPr lang="en-US" sz="1600" dirty="0"/>
              <a:t>            # load the profile instance created by the signal</a:t>
            </a:r>
          </a:p>
          <a:p>
            <a:r>
              <a:rPr lang="en-US" sz="1600" dirty="0"/>
              <a:t>            </a:t>
            </a:r>
            <a:r>
              <a:rPr lang="en-US" sz="1600" dirty="0" err="1"/>
              <a:t>user.save</a:t>
            </a:r>
            <a:r>
              <a:rPr lang="en-US" sz="1600" dirty="0"/>
              <a:t>()</a:t>
            </a:r>
          </a:p>
          <a:p>
            <a:r>
              <a:rPr lang="en-US" sz="1600" dirty="0"/>
              <a:t>            </a:t>
            </a:r>
            <a:r>
              <a:rPr lang="en-US" sz="1600" dirty="0" err="1"/>
              <a:t>raw_password</a:t>
            </a:r>
            <a:r>
              <a:rPr lang="en-US" sz="1600" dirty="0"/>
              <a:t> = </a:t>
            </a:r>
            <a:r>
              <a:rPr lang="en-US" sz="1600" dirty="0" err="1"/>
              <a:t>form.cleaned_data.get</a:t>
            </a:r>
            <a:r>
              <a:rPr lang="en-US" sz="1600" dirty="0"/>
              <a:t>('password1')</a:t>
            </a:r>
          </a:p>
          <a:p>
            <a:endParaRPr lang="en-US" sz="1600" dirty="0"/>
          </a:p>
          <a:p>
            <a:r>
              <a:rPr lang="en-US" sz="1600" dirty="0"/>
              <a:t>            # login user after signing up</a:t>
            </a:r>
          </a:p>
          <a:p>
            <a:r>
              <a:rPr lang="en-US" sz="1600" dirty="0"/>
              <a:t>            user = authenticate(username=</a:t>
            </a:r>
            <a:r>
              <a:rPr lang="en-US" sz="1600" dirty="0" err="1"/>
              <a:t>user.username</a:t>
            </a:r>
            <a:r>
              <a:rPr lang="en-US" sz="1600" dirty="0"/>
              <a:t>, password=</a:t>
            </a:r>
            <a:r>
              <a:rPr lang="en-US" sz="1600" dirty="0" err="1"/>
              <a:t>raw_password</a:t>
            </a:r>
            <a:r>
              <a:rPr lang="en-US" sz="1600" dirty="0"/>
              <a:t>)</a:t>
            </a:r>
          </a:p>
          <a:p>
            <a:r>
              <a:rPr lang="en-US" sz="1600" dirty="0"/>
              <a:t>            login(request, user)</a:t>
            </a:r>
          </a:p>
          <a:p>
            <a:endParaRPr lang="en-US" sz="1600" dirty="0"/>
          </a:p>
          <a:p>
            <a:r>
              <a:rPr lang="en-US" sz="1600" dirty="0"/>
              <a:t>            # redirect user to home page</a:t>
            </a:r>
          </a:p>
          <a:p>
            <a:r>
              <a:rPr lang="en-US" sz="1600" dirty="0"/>
              <a:t>            return redirect('home')</a:t>
            </a:r>
          </a:p>
          <a:p>
            <a:r>
              <a:rPr lang="en-US" sz="1600" dirty="0"/>
              <a:t>    else:</a:t>
            </a:r>
          </a:p>
          <a:p>
            <a:r>
              <a:rPr lang="en-US" sz="1600" dirty="0"/>
              <a:t>        form = </a:t>
            </a:r>
            <a:r>
              <a:rPr lang="en-US" sz="1600" dirty="0" err="1"/>
              <a:t>SignUpForm</a:t>
            </a:r>
            <a:r>
              <a:rPr lang="en-US" sz="1600" dirty="0"/>
              <a:t>()</a:t>
            </a:r>
          </a:p>
          <a:p>
            <a:r>
              <a:rPr lang="en-US" sz="1600" dirty="0"/>
              <a:t>    return render(request, 'signup.html', {'form': form})</a:t>
            </a:r>
          </a:p>
        </p:txBody>
      </p:sp>
    </p:spTree>
    <p:extLst>
      <p:ext uri="{BB962C8B-B14F-4D97-AF65-F5344CB8AC3E}">
        <p14:creationId xmlns:p14="http://schemas.microsoft.com/office/powerpoint/2010/main" val="1659502587"/>
      </p:ext>
    </p:extLst>
  </p:cSld>
  <p:clrMapOvr>
    <a:masterClrMapping/>
  </p:clrMapOvr>
  <p:transition>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0B85C877-D2C1-4BF0-AB07-31213A337855}" type="datetime1">
              <a:rPr lang="en-US" smtClean="0"/>
              <a:t>10/31/2023</a:t>
            </a:fld>
            <a:endParaRPr lang="en-US"/>
          </a:p>
        </p:txBody>
      </p:sp>
      <p:sp>
        <p:nvSpPr>
          <p:cNvPr id="5" name="Footer Placeholder 4"/>
          <p:cNvSpPr>
            <a:spLocks noGrp="1"/>
          </p:cNvSpPr>
          <p:nvPr>
            <p:ph type="ftr" sz="quarter" idx="11"/>
          </p:nvPr>
        </p:nvSpPr>
        <p:spPr>
          <a:xfrm>
            <a:off x="4038600" y="6356351"/>
            <a:ext cx="5029200" cy="365125"/>
          </a:xfrm>
        </p:spPr>
        <p:txBody>
          <a:bodyPr/>
          <a:lstStyle/>
          <a:p>
            <a:pPr>
              <a:defRPr/>
            </a:pPr>
            <a:r>
              <a:rPr lang="en-US" dirty="0"/>
              <a:t>Priya Singh                    Python web development with Django                   Unit III</a:t>
            </a:r>
          </a:p>
        </p:txBody>
      </p:sp>
      <p:sp>
        <p:nvSpPr>
          <p:cNvPr id="27652"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586EE7B-0C06-4E8D-A973-F91A3A1BA9B6}" type="slidenum">
              <a:rPr lang="en-US" altLang="en-US">
                <a:solidFill>
                  <a:srgbClr val="898989"/>
                </a:solidFill>
                <a:latin typeface="Calibri" panose="020F0502020204030204" pitchFamily="34" charset="0"/>
              </a:rPr>
              <a:pPr/>
              <a:t>49</a:t>
            </a:fld>
            <a:endParaRPr lang="en-US" altLang="en-US">
              <a:solidFill>
                <a:srgbClr val="898989"/>
              </a:solidFill>
              <a:latin typeface="Calibri" panose="020F0502020204030204" pitchFamily="34" charset="0"/>
            </a:endParaRPr>
          </a:p>
        </p:txBody>
      </p:sp>
      <p:sp>
        <p:nvSpPr>
          <p:cNvPr id="7" name="Title 1"/>
          <p:cNvSpPr txBox="1">
            <a:spLocks/>
          </p:cNvSpPr>
          <p:nvPr/>
        </p:nvSpPr>
        <p:spPr>
          <a:xfrm>
            <a:off x="1486989" y="26115"/>
            <a:ext cx="10668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r>
              <a:rPr lang="en-US" sz="2400" b="1" dirty="0"/>
              <a:t>                                   </a:t>
            </a:r>
            <a:r>
              <a:rPr lang="en-US" sz="3200" dirty="0"/>
              <a:t>Creating Registration Form using Django</a:t>
            </a:r>
            <a:endParaRPr lang="en-US" sz="4000" dirty="0"/>
          </a:p>
        </p:txBody>
      </p:sp>
      <p:sp>
        <p:nvSpPr>
          <p:cNvPr id="27655" name="TextBox 7"/>
          <p:cNvSpPr txBox="1">
            <a:spLocks noChangeArrowheads="1"/>
          </p:cNvSpPr>
          <p:nvPr/>
        </p:nvSpPr>
        <p:spPr bwMode="auto">
          <a:xfrm>
            <a:off x="2667000" y="1524001"/>
            <a:ext cx="7391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a:p>
            <a:pPr algn="just" eaLnBrk="1" hangingPunct="1"/>
            <a:r>
              <a:rPr lang="en-US" altLang="en-US" sz="2200">
                <a:latin typeface="Times New Roman" panose="02020603050405020304" pitchFamily="18" charset="0"/>
                <a:cs typeface="Times New Roman" panose="02020603050405020304" pitchFamily="18" charset="0"/>
              </a:rPr>
              <a:t> </a:t>
            </a:r>
            <a:endParaRPr lang="en-US" altLang="en-US"/>
          </a:p>
        </p:txBody>
      </p:sp>
      <p:sp>
        <p:nvSpPr>
          <p:cNvPr id="3" name="TextBox 2">
            <a:extLst>
              <a:ext uri="{FF2B5EF4-FFF2-40B4-BE49-F238E27FC236}">
                <a16:creationId xmlns:a16="http://schemas.microsoft.com/office/drawing/2014/main" id="{0CF7B4E6-0885-3C85-3929-D94C2B6C4638}"/>
              </a:ext>
            </a:extLst>
          </p:cNvPr>
          <p:cNvSpPr txBox="1"/>
          <p:nvPr/>
        </p:nvSpPr>
        <p:spPr>
          <a:xfrm>
            <a:off x="451658" y="933292"/>
            <a:ext cx="6101542" cy="369332"/>
          </a:xfrm>
          <a:prstGeom prst="rect">
            <a:avLst/>
          </a:prstGeom>
          <a:noFill/>
        </p:spPr>
        <p:txBody>
          <a:bodyPr wrap="square">
            <a:spAutoFit/>
          </a:bodyPr>
          <a:lstStyle/>
          <a:p>
            <a:r>
              <a:rPr lang="en-US" b="0" i="0" dirty="0">
                <a:effectLst/>
                <a:latin typeface="Arial" panose="020B0604020202020204" pitchFamily="34" charset="0"/>
              </a:rPr>
              <a:t>Create a sign-up HTML page in your template directory.</a:t>
            </a:r>
            <a:endParaRPr lang="en-US" dirty="0"/>
          </a:p>
        </p:txBody>
      </p:sp>
      <p:sp>
        <p:nvSpPr>
          <p:cNvPr id="10" name="TextBox 9">
            <a:extLst>
              <a:ext uri="{FF2B5EF4-FFF2-40B4-BE49-F238E27FC236}">
                <a16:creationId xmlns:a16="http://schemas.microsoft.com/office/drawing/2014/main" id="{E6BD84F2-B19C-7C8A-4FFC-7E99AAB87986}"/>
              </a:ext>
            </a:extLst>
          </p:cNvPr>
          <p:cNvSpPr txBox="1"/>
          <p:nvPr/>
        </p:nvSpPr>
        <p:spPr>
          <a:xfrm>
            <a:off x="664095" y="1302624"/>
            <a:ext cx="6017030" cy="4770537"/>
          </a:xfrm>
          <a:prstGeom prst="rect">
            <a:avLst/>
          </a:prstGeom>
          <a:noFill/>
        </p:spPr>
        <p:txBody>
          <a:bodyPr wrap="square">
            <a:spAutoFit/>
          </a:bodyPr>
          <a:lstStyle/>
          <a:p>
            <a:r>
              <a:rPr lang="en-US" sz="1600" dirty="0"/>
              <a:t>{% extends 'base.html' %}</a:t>
            </a:r>
          </a:p>
          <a:p>
            <a:r>
              <a:rPr lang="en-US" sz="1600" dirty="0"/>
              <a:t>  &lt;h2&gt;Sign up&lt;/h2&gt;</a:t>
            </a:r>
          </a:p>
          <a:p>
            <a:r>
              <a:rPr lang="en-US" sz="1600" dirty="0"/>
              <a:t> &lt;form method="post"&gt;</a:t>
            </a:r>
          </a:p>
          <a:p>
            <a:r>
              <a:rPr lang="en-US" sz="1600" dirty="0"/>
              <a:t>    {% </a:t>
            </a:r>
            <a:r>
              <a:rPr lang="en-US" sz="1600" dirty="0" err="1"/>
              <a:t>csrf_token</a:t>
            </a:r>
            <a:r>
              <a:rPr lang="en-US" sz="1600" dirty="0"/>
              <a:t> %}</a:t>
            </a:r>
          </a:p>
          <a:p>
            <a:r>
              <a:rPr lang="en-US" sz="1600" dirty="0"/>
              <a:t>    {% for field in form %}</a:t>
            </a:r>
          </a:p>
          <a:p>
            <a:r>
              <a:rPr lang="en-US" sz="1600" dirty="0"/>
              <a:t>      &lt;p&gt;</a:t>
            </a:r>
          </a:p>
          <a:p>
            <a:r>
              <a:rPr lang="en-US" sz="1600" dirty="0"/>
              <a:t>        {{ </a:t>
            </a:r>
            <a:r>
              <a:rPr lang="en-US" sz="1600" dirty="0" err="1"/>
              <a:t>field.label_tag</a:t>
            </a:r>
            <a:r>
              <a:rPr lang="en-US" sz="1600" dirty="0"/>
              <a:t> }}&lt;</a:t>
            </a:r>
            <a:r>
              <a:rPr lang="en-US" sz="1600" dirty="0" err="1"/>
              <a:t>br</a:t>
            </a:r>
            <a:r>
              <a:rPr lang="en-US" sz="1600" dirty="0"/>
              <a:t>&gt;</a:t>
            </a:r>
          </a:p>
          <a:p>
            <a:r>
              <a:rPr lang="en-US" sz="1600" dirty="0"/>
              <a:t>        {{ field }}</a:t>
            </a:r>
          </a:p>
          <a:p>
            <a:r>
              <a:rPr lang="en-US" sz="1600" dirty="0"/>
              <a:t>        {% if </a:t>
            </a:r>
            <a:r>
              <a:rPr lang="en-US" sz="1600" dirty="0" err="1"/>
              <a:t>field.help_text</a:t>
            </a:r>
            <a:r>
              <a:rPr lang="en-US" sz="1600" dirty="0"/>
              <a:t> %}</a:t>
            </a:r>
          </a:p>
          <a:p>
            <a:r>
              <a:rPr lang="en-US" sz="1600" dirty="0"/>
              <a:t>          &lt;small style="color: grey"&gt;{{ </a:t>
            </a:r>
            <a:r>
              <a:rPr lang="en-US" sz="1600" dirty="0" err="1"/>
              <a:t>field.help_text</a:t>
            </a:r>
            <a:r>
              <a:rPr lang="en-US" sz="1600" dirty="0"/>
              <a:t> }}&lt;/small&gt;</a:t>
            </a:r>
          </a:p>
          <a:p>
            <a:r>
              <a:rPr lang="en-US" sz="1600" dirty="0"/>
              <a:t>        {% endif %}</a:t>
            </a:r>
          </a:p>
          <a:p>
            <a:r>
              <a:rPr lang="en-US" sz="1600" dirty="0"/>
              <a:t>        {% for error in </a:t>
            </a:r>
            <a:r>
              <a:rPr lang="en-US" sz="1600" dirty="0" err="1"/>
              <a:t>field.errors</a:t>
            </a:r>
            <a:r>
              <a:rPr lang="en-US" sz="1600" dirty="0"/>
              <a:t> %}</a:t>
            </a:r>
          </a:p>
          <a:p>
            <a:r>
              <a:rPr lang="en-US" sz="1600" dirty="0"/>
              <a:t>          &lt;p style="color: red"&gt;{{ error }}&lt;/p&gt;</a:t>
            </a:r>
          </a:p>
          <a:p>
            <a:r>
              <a:rPr lang="en-US" sz="1600" dirty="0"/>
              <a:t>        {% </a:t>
            </a:r>
            <a:r>
              <a:rPr lang="en-US" sz="1600" dirty="0" err="1"/>
              <a:t>endfor</a:t>
            </a:r>
            <a:r>
              <a:rPr lang="en-US" sz="1600" dirty="0"/>
              <a:t> %}</a:t>
            </a:r>
          </a:p>
          <a:p>
            <a:r>
              <a:rPr lang="en-US" sz="1600" dirty="0"/>
              <a:t>      &lt;/p&gt;</a:t>
            </a:r>
          </a:p>
          <a:p>
            <a:r>
              <a:rPr lang="en-US" sz="1600" dirty="0"/>
              <a:t>    {% </a:t>
            </a:r>
            <a:r>
              <a:rPr lang="en-US" sz="1600" dirty="0" err="1"/>
              <a:t>endfor</a:t>
            </a:r>
            <a:r>
              <a:rPr lang="en-US" sz="1600" dirty="0"/>
              <a:t> %}</a:t>
            </a:r>
          </a:p>
          <a:p>
            <a:r>
              <a:rPr lang="en-US" sz="1600" dirty="0"/>
              <a:t>    &lt;button type="submit"&gt;Sign up&lt;/button&gt;</a:t>
            </a:r>
          </a:p>
          <a:p>
            <a:r>
              <a:rPr lang="en-US" sz="1600" dirty="0"/>
              <a:t>  &lt;/form&gt;</a:t>
            </a:r>
          </a:p>
          <a:p>
            <a:r>
              <a:rPr lang="en-US" sz="1600" dirty="0"/>
              <a:t>{% </a:t>
            </a:r>
            <a:r>
              <a:rPr lang="en-US" sz="1600" dirty="0" err="1"/>
              <a:t>endblock</a:t>
            </a:r>
            <a:r>
              <a:rPr lang="en-US" sz="1600" dirty="0"/>
              <a:t> %}</a:t>
            </a:r>
          </a:p>
        </p:txBody>
      </p:sp>
    </p:spTree>
    <p:extLst>
      <p:ext uri="{BB962C8B-B14F-4D97-AF65-F5344CB8AC3E}">
        <p14:creationId xmlns:p14="http://schemas.microsoft.com/office/powerpoint/2010/main" val="438869374"/>
      </p:ext>
    </p:extLst>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682842A-8D81-4600-B2CB-EA89F0B2CEFB}" type="datetime1">
              <a:rPr lang="en-US" smtClean="0"/>
              <a:t>10/31/2023</a:t>
            </a:fld>
            <a:endParaRPr lang="en-US" dirty="0"/>
          </a:p>
        </p:txBody>
      </p:sp>
      <p:sp>
        <p:nvSpPr>
          <p:cNvPr id="5" name="Footer Placeholder 4"/>
          <p:cNvSpPr>
            <a:spLocks noGrp="1"/>
          </p:cNvSpPr>
          <p:nvPr>
            <p:ph type="ftr" sz="quarter" idx="11"/>
          </p:nvPr>
        </p:nvSpPr>
        <p:spPr>
          <a:xfrm>
            <a:off x="3476171" y="6356356"/>
            <a:ext cx="6254206" cy="365125"/>
          </a:xfrm>
        </p:spPr>
        <p:txBody>
          <a:bodyPr/>
          <a:lstStyle/>
          <a:p>
            <a:r>
              <a:rPr lang="en-US" dirty="0"/>
              <a:t>Priya Singh                    Python web development with Django                   Unit III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Syllabus</a:t>
            </a:r>
          </a:p>
        </p:txBody>
      </p:sp>
      <p:sp>
        <p:nvSpPr>
          <p:cNvPr id="10" name="TextBox 9">
            <a:extLst>
              <a:ext uri="{FF2B5EF4-FFF2-40B4-BE49-F238E27FC236}">
                <a16:creationId xmlns:a16="http://schemas.microsoft.com/office/drawing/2014/main" id="{067567D3-B65B-4752-8952-9BA2BB96D648}"/>
              </a:ext>
            </a:extLst>
          </p:cNvPr>
          <p:cNvSpPr txBox="1"/>
          <p:nvPr/>
        </p:nvSpPr>
        <p:spPr>
          <a:xfrm>
            <a:off x="1447800" y="1162288"/>
            <a:ext cx="6629400" cy="523220"/>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ln/>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2800" b="1" dirty="0"/>
              <a:t>UNIT-II:  Introduction to Django Framework   </a:t>
            </a:r>
          </a:p>
        </p:txBody>
      </p:sp>
      <p:graphicFrame>
        <p:nvGraphicFramePr>
          <p:cNvPr id="23" name="Diagram 22">
            <a:extLst>
              <a:ext uri="{FF2B5EF4-FFF2-40B4-BE49-F238E27FC236}">
                <a16:creationId xmlns:a16="http://schemas.microsoft.com/office/drawing/2014/main" id="{5BD0C95D-4009-4941-AFEE-6336F152559B}"/>
              </a:ext>
            </a:extLst>
          </p:cNvPr>
          <p:cNvGraphicFramePr/>
          <p:nvPr>
            <p:extLst>
              <p:ext uri="{D42A27DB-BD31-4B8C-83A1-F6EECF244321}">
                <p14:modId xmlns:p14="http://schemas.microsoft.com/office/powerpoint/2010/main" val="2530179346"/>
              </p:ext>
            </p:extLst>
          </p:nvPr>
        </p:nvGraphicFramePr>
        <p:xfrm>
          <a:off x="762000" y="2429460"/>
          <a:ext cx="11201400" cy="28230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56223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Graphic spid="23" grpId="0">
        <p:bldAsOne/>
      </p:bldGraphic>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0B85C877-D2C1-4BF0-AB07-31213A337855}" type="datetime1">
              <a:rPr lang="en-US" smtClean="0"/>
              <a:t>10/31/2023</a:t>
            </a:fld>
            <a:endParaRPr lang="en-US"/>
          </a:p>
        </p:txBody>
      </p:sp>
      <p:sp>
        <p:nvSpPr>
          <p:cNvPr id="5" name="Footer Placeholder 4"/>
          <p:cNvSpPr>
            <a:spLocks noGrp="1"/>
          </p:cNvSpPr>
          <p:nvPr>
            <p:ph type="ftr" sz="quarter" idx="11"/>
          </p:nvPr>
        </p:nvSpPr>
        <p:spPr>
          <a:xfrm>
            <a:off x="4038600" y="6356351"/>
            <a:ext cx="5029200" cy="365125"/>
          </a:xfrm>
        </p:spPr>
        <p:txBody>
          <a:bodyPr/>
          <a:lstStyle/>
          <a:p>
            <a:pPr>
              <a:defRPr/>
            </a:pPr>
            <a:r>
              <a:rPr lang="en-US" dirty="0"/>
              <a:t>Priya Singh                    Python web development with Django                   Unit III</a:t>
            </a:r>
          </a:p>
        </p:txBody>
      </p:sp>
      <p:sp>
        <p:nvSpPr>
          <p:cNvPr id="27652"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586EE7B-0C06-4E8D-A973-F91A3A1BA9B6}" type="slidenum">
              <a:rPr lang="en-US" altLang="en-US">
                <a:solidFill>
                  <a:srgbClr val="898989"/>
                </a:solidFill>
                <a:latin typeface="Calibri" panose="020F0502020204030204" pitchFamily="34" charset="0"/>
              </a:rPr>
              <a:pPr/>
              <a:t>50</a:t>
            </a:fld>
            <a:endParaRPr lang="en-US" altLang="en-US">
              <a:solidFill>
                <a:srgbClr val="898989"/>
              </a:solidFill>
              <a:latin typeface="Calibri" panose="020F0502020204030204" pitchFamily="34" charset="0"/>
            </a:endParaRPr>
          </a:p>
        </p:txBody>
      </p:sp>
      <p:sp>
        <p:nvSpPr>
          <p:cNvPr id="7" name="Title 1"/>
          <p:cNvSpPr txBox="1">
            <a:spLocks/>
          </p:cNvSpPr>
          <p:nvPr/>
        </p:nvSpPr>
        <p:spPr>
          <a:xfrm>
            <a:off x="1486989" y="26115"/>
            <a:ext cx="10668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r>
              <a:rPr lang="en-US" sz="2400" b="1" dirty="0"/>
              <a:t>                                   </a:t>
            </a:r>
            <a:r>
              <a:rPr lang="en-US" sz="3200" dirty="0"/>
              <a:t>Creating Registration Form using Django</a:t>
            </a:r>
            <a:endParaRPr lang="en-US" sz="4000" dirty="0"/>
          </a:p>
        </p:txBody>
      </p:sp>
      <p:sp>
        <p:nvSpPr>
          <p:cNvPr id="27655" name="TextBox 7"/>
          <p:cNvSpPr txBox="1">
            <a:spLocks noChangeArrowheads="1"/>
          </p:cNvSpPr>
          <p:nvPr/>
        </p:nvSpPr>
        <p:spPr bwMode="auto">
          <a:xfrm>
            <a:off x="2667000" y="1524001"/>
            <a:ext cx="7391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a:p>
            <a:pPr algn="just" eaLnBrk="1" hangingPunct="1"/>
            <a:r>
              <a:rPr lang="en-US" altLang="en-US" sz="2200">
                <a:latin typeface="Times New Roman" panose="02020603050405020304" pitchFamily="18" charset="0"/>
                <a:cs typeface="Times New Roman" panose="02020603050405020304" pitchFamily="18" charset="0"/>
              </a:rPr>
              <a:t> </a:t>
            </a:r>
            <a:endParaRPr lang="en-US" altLang="en-US"/>
          </a:p>
        </p:txBody>
      </p:sp>
      <p:sp>
        <p:nvSpPr>
          <p:cNvPr id="6" name="TextBox 5">
            <a:extLst>
              <a:ext uri="{FF2B5EF4-FFF2-40B4-BE49-F238E27FC236}">
                <a16:creationId xmlns:a16="http://schemas.microsoft.com/office/drawing/2014/main" id="{3568B2A2-ADF1-4BAF-5E09-801558B678FE}"/>
              </a:ext>
            </a:extLst>
          </p:cNvPr>
          <p:cNvSpPr txBox="1"/>
          <p:nvPr/>
        </p:nvSpPr>
        <p:spPr>
          <a:xfrm>
            <a:off x="403628" y="1066800"/>
            <a:ext cx="7597371" cy="369332"/>
          </a:xfrm>
          <a:prstGeom prst="rect">
            <a:avLst/>
          </a:prstGeom>
          <a:noFill/>
        </p:spPr>
        <p:txBody>
          <a:bodyPr wrap="square">
            <a:spAutoFit/>
          </a:bodyPr>
          <a:lstStyle/>
          <a:p>
            <a:r>
              <a:rPr lang="en-US" b="0" i="0" dirty="0">
                <a:effectLst/>
                <a:latin typeface="Arial" panose="020B0604020202020204" pitchFamily="34" charset="0"/>
              </a:rPr>
              <a:t>Run your Django project locally. Open the below URL in your browser.</a:t>
            </a:r>
            <a:endParaRPr lang="en-US" dirty="0"/>
          </a:p>
        </p:txBody>
      </p:sp>
      <p:sp>
        <p:nvSpPr>
          <p:cNvPr id="8" name="Rectangle 1">
            <a:extLst>
              <a:ext uri="{FF2B5EF4-FFF2-40B4-BE49-F238E27FC236}">
                <a16:creationId xmlns:a16="http://schemas.microsoft.com/office/drawing/2014/main" id="{36124744-DDA8-3C50-900A-89660E944F11}"/>
              </a:ext>
            </a:extLst>
          </p:cNvPr>
          <p:cNvSpPr>
            <a:spLocks noChangeArrowheads="1"/>
          </p:cNvSpPr>
          <p:nvPr/>
        </p:nvSpPr>
        <p:spPr bwMode="auto">
          <a:xfrm>
            <a:off x="635000" y="1626703"/>
            <a:ext cx="2997200" cy="502621"/>
          </a:xfrm>
          <a:prstGeom prst="rect">
            <a:avLst/>
          </a:prstGeom>
          <a:solidFill>
            <a:srgbClr val="EBEB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effectLst/>
                <a:latin typeface="inherit"/>
              </a:rPr>
              <a:t>http://127.0.0.1:8000/signup/</a:t>
            </a:r>
            <a:r>
              <a:rPr kumimoji="0" lang="en-US" altLang="en-US" sz="1600" b="0" i="0" u="none" strike="noStrike" cap="none" normalizeH="0" baseline="0" dirty="0">
                <a:ln>
                  <a:noFill/>
                </a:ln>
                <a:effectLst/>
              </a:rPr>
              <a:t> </a:t>
            </a:r>
            <a:endParaRPr kumimoji="0" lang="en-US" altLang="en-US" sz="1600" b="0" i="0" u="none" strike="noStrike" cap="none" normalizeH="0" baseline="0" dirty="0">
              <a:ln>
                <a:noFill/>
              </a:ln>
              <a:effectLst/>
              <a:latin typeface="Arial" panose="020B0604020202020204" pitchFamily="34" charset="0"/>
            </a:endParaRPr>
          </a:p>
        </p:txBody>
      </p:sp>
      <p:pic>
        <p:nvPicPr>
          <p:cNvPr id="10" name="Picture 9">
            <a:extLst>
              <a:ext uri="{FF2B5EF4-FFF2-40B4-BE49-F238E27FC236}">
                <a16:creationId xmlns:a16="http://schemas.microsoft.com/office/drawing/2014/main" id="{4DE5E6A9-900C-750E-6A29-D2AD9EB5788A}"/>
              </a:ext>
            </a:extLst>
          </p:cNvPr>
          <p:cNvPicPr>
            <a:picLocks noChangeAspect="1"/>
          </p:cNvPicPr>
          <p:nvPr/>
        </p:nvPicPr>
        <p:blipFill rotWithShape="1">
          <a:blip r:embed="rId3"/>
          <a:srcRect l="39375" t="27778" r="10000" b="22222"/>
          <a:stretch/>
        </p:blipFill>
        <p:spPr>
          <a:xfrm>
            <a:off x="4914899" y="2232026"/>
            <a:ext cx="6172200" cy="3428999"/>
          </a:xfrm>
          <a:prstGeom prst="rect">
            <a:avLst/>
          </a:prstGeom>
        </p:spPr>
      </p:pic>
      <p:sp>
        <p:nvSpPr>
          <p:cNvPr id="12" name="TextBox 11">
            <a:extLst>
              <a:ext uri="{FF2B5EF4-FFF2-40B4-BE49-F238E27FC236}">
                <a16:creationId xmlns:a16="http://schemas.microsoft.com/office/drawing/2014/main" id="{3C5FEB00-106E-B15B-216D-5D9989584BAC}"/>
              </a:ext>
            </a:extLst>
          </p:cNvPr>
          <p:cNvSpPr txBox="1"/>
          <p:nvPr/>
        </p:nvSpPr>
        <p:spPr>
          <a:xfrm>
            <a:off x="581429" y="3409152"/>
            <a:ext cx="6101542" cy="369332"/>
          </a:xfrm>
          <a:prstGeom prst="rect">
            <a:avLst/>
          </a:prstGeom>
          <a:noFill/>
        </p:spPr>
        <p:txBody>
          <a:bodyPr wrap="square">
            <a:spAutoFit/>
          </a:bodyPr>
          <a:lstStyle/>
          <a:p>
            <a:r>
              <a:rPr lang="en-US" b="0" i="0" dirty="0">
                <a:effectLst/>
                <a:latin typeface="Arial" panose="020B0604020202020204" pitchFamily="34" charset="0"/>
              </a:rPr>
              <a:t>This is what the signup form will look like</a:t>
            </a:r>
            <a:r>
              <a:rPr lang="en-US" b="0" i="0" dirty="0">
                <a:solidFill>
                  <a:srgbClr val="656565"/>
                </a:solidFill>
                <a:effectLst/>
                <a:latin typeface="Arial" panose="020B0604020202020204" pitchFamily="34" charset="0"/>
              </a:rPr>
              <a:t>.</a:t>
            </a:r>
            <a:endParaRPr lang="en-US" dirty="0"/>
          </a:p>
        </p:txBody>
      </p:sp>
    </p:spTree>
    <p:extLst>
      <p:ext uri="{BB962C8B-B14F-4D97-AF65-F5344CB8AC3E}">
        <p14:creationId xmlns:p14="http://schemas.microsoft.com/office/powerpoint/2010/main" val="4157549370"/>
      </p:ext>
    </p:extLst>
  </p:cSld>
  <p:clrMapOvr>
    <a:masterClrMapping/>
  </p:clrMapOvr>
  <p:transition>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0B85C877-D2C1-4BF0-AB07-31213A337855}" type="datetime1">
              <a:rPr lang="en-US" smtClean="0"/>
              <a:t>10/31/2023</a:t>
            </a:fld>
            <a:endParaRPr lang="en-US"/>
          </a:p>
        </p:txBody>
      </p:sp>
      <p:sp>
        <p:nvSpPr>
          <p:cNvPr id="5" name="Footer Placeholder 4"/>
          <p:cNvSpPr>
            <a:spLocks noGrp="1"/>
          </p:cNvSpPr>
          <p:nvPr>
            <p:ph type="ftr" sz="quarter" idx="11"/>
          </p:nvPr>
        </p:nvSpPr>
        <p:spPr>
          <a:xfrm>
            <a:off x="4038600" y="6356351"/>
            <a:ext cx="5029200" cy="365125"/>
          </a:xfrm>
        </p:spPr>
        <p:txBody>
          <a:bodyPr/>
          <a:lstStyle/>
          <a:p>
            <a:pPr>
              <a:defRPr/>
            </a:pPr>
            <a:r>
              <a:rPr lang="en-US" dirty="0"/>
              <a:t>Priya Singh                    Python web development with Django                   Unit III</a:t>
            </a:r>
          </a:p>
        </p:txBody>
      </p:sp>
      <p:sp>
        <p:nvSpPr>
          <p:cNvPr id="27652"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586EE7B-0C06-4E8D-A973-F91A3A1BA9B6}" type="slidenum">
              <a:rPr lang="en-US" altLang="en-US">
                <a:solidFill>
                  <a:srgbClr val="898989"/>
                </a:solidFill>
                <a:latin typeface="Calibri" panose="020F0502020204030204" pitchFamily="34" charset="0"/>
              </a:rPr>
              <a:pPr/>
              <a:t>51</a:t>
            </a:fld>
            <a:endParaRPr lang="en-US" altLang="en-US">
              <a:solidFill>
                <a:srgbClr val="898989"/>
              </a:solidFill>
              <a:latin typeface="Calibri" panose="020F0502020204030204" pitchFamily="34" charset="0"/>
            </a:endParaRPr>
          </a:p>
        </p:txBody>
      </p:sp>
      <p:sp>
        <p:nvSpPr>
          <p:cNvPr id="7" name="Title 1"/>
          <p:cNvSpPr txBox="1">
            <a:spLocks/>
          </p:cNvSpPr>
          <p:nvPr/>
        </p:nvSpPr>
        <p:spPr>
          <a:xfrm>
            <a:off x="1486989" y="26115"/>
            <a:ext cx="10668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r>
              <a:rPr lang="en-US" sz="2600" b="1" dirty="0"/>
              <a:t>            </a:t>
            </a:r>
            <a:r>
              <a:rPr lang="en-US" sz="2800" dirty="0"/>
              <a:t>Adding Email ,Configuring email &amp; Sending emails with Django</a:t>
            </a:r>
          </a:p>
        </p:txBody>
      </p:sp>
      <p:sp>
        <p:nvSpPr>
          <p:cNvPr id="27655" name="TextBox 7"/>
          <p:cNvSpPr txBox="1">
            <a:spLocks noChangeArrowheads="1"/>
          </p:cNvSpPr>
          <p:nvPr/>
        </p:nvSpPr>
        <p:spPr bwMode="auto">
          <a:xfrm>
            <a:off x="2667000" y="1524001"/>
            <a:ext cx="7391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a:p>
            <a:pPr algn="just" eaLnBrk="1" hangingPunct="1"/>
            <a:r>
              <a:rPr lang="en-US" altLang="en-US" sz="2200">
                <a:latin typeface="Times New Roman" panose="02020603050405020304" pitchFamily="18" charset="0"/>
                <a:cs typeface="Times New Roman" panose="02020603050405020304" pitchFamily="18" charset="0"/>
              </a:rPr>
              <a:t> </a:t>
            </a:r>
            <a:endParaRPr lang="en-US" altLang="en-US"/>
          </a:p>
        </p:txBody>
      </p:sp>
      <p:sp>
        <p:nvSpPr>
          <p:cNvPr id="84993" name="Rectangle 1"/>
          <p:cNvSpPr>
            <a:spLocks noChangeArrowheads="1"/>
          </p:cNvSpPr>
          <p:nvPr/>
        </p:nvSpPr>
        <p:spPr bwMode="auto">
          <a:xfrm>
            <a:off x="152400" y="902641"/>
            <a:ext cx="11887200" cy="5262979"/>
          </a:xfrm>
          <a:prstGeom prst="rect">
            <a:avLst/>
          </a:prstGeom>
          <a:solidFill>
            <a:schemeClr val="tx2">
              <a:lumMod val="40000"/>
              <a:lumOff val="60000"/>
            </a:schemeClr>
          </a:solidFill>
          <a:ln w="9525">
            <a:solidFill>
              <a:schemeClr val="tx1"/>
            </a:solidFill>
            <a:miter lim="800000"/>
            <a:headEnd/>
            <a:tailEnd/>
          </a:ln>
          <a:effec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tabLst>
                <a:tab pos="457200" algn="l"/>
              </a:tabLst>
            </a:pPr>
            <a:r>
              <a:rPr lang="en-US" sz="2800" b="1" dirty="0">
                <a:ea typeface="Times New Roman" pitchFamily="18" charset="0"/>
                <a:cs typeface="Arial" pitchFamily="34" charset="0"/>
              </a:rPr>
              <a:t>                                                             </a:t>
            </a:r>
            <a:r>
              <a:rPr lang="en-US" sz="2800" b="1" u="sng" dirty="0">
                <a:ea typeface="Times New Roman" pitchFamily="18" charset="0"/>
                <a:cs typeface="Arial" pitchFamily="34" charset="0"/>
              </a:rPr>
              <a:t>Django Mail Setup</a:t>
            </a:r>
          </a:p>
          <a:p>
            <a:pPr eaLnBrk="0" fontAlgn="base" hangingPunct="0">
              <a:spcBef>
                <a:spcPct val="0"/>
              </a:spcBef>
              <a:spcAft>
                <a:spcPct val="0"/>
              </a:spcAft>
              <a:tabLst>
                <a:tab pos="457200" algn="l"/>
              </a:tabLst>
            </a:pPr>
            <a:endParaRPr lang="en-US" sz="2800" b="1" u="sng" dirty="0">
              <a:ea typeface="Times New Roman" pitchFamily="18" charset="0"/>
              <a:cs typeface="Arial" pitchFamily="34" charset="0"/>
            </a:endParaRPr>
          </a:p>
          <a:p>
            <a:pPr marL="457200" indent="-457200" eaLnBrk="0" fontAlgn="base" hangingPunct="0">
              <a:spcBef>
                <a:spcPct val="0"/>
              </a:spcBef>
              <a:spcAft>
                <a:spcPct val="0"/>
              </a:spcAft>
              <a:buFont typeface="Wingdings" panose="05000000000000000000" pitchFamily="2" charset="2"/>
              <a:buChar char="Ø"/>
              <a:tabLst>
                <a:tab pos="457200" algn="l"/>
              </a:tabLst>
            </a:pPr>
            <a:r>
              <a:rPr lang="en-US" sz="2800" dirty="0">
                <a:ea typeface="Times New Roman" pitchFamily="18" charset="0"/>
                <a:cs typeface="Arial" pitchFamily="34" charset="0"/>
              </a:rPr>
              <a:t>Sending email using Django is pretty easy and require less configuration. In this lecture, we will send email to provided email.</a:t>
            </a:r>
          </a:p>
          <a:p>
            <a:pPr marL="457200" indent="-457200" eaLnBrk="0" fontAlgn="base" hangingPunct="0">
              <a:spcBef>
                <a:spcPct val="0"/>
              </a:spcBef>
              <a:spcAft>
                <a:spcPct val="0"/>
              </a:spcAft>
              <a:buFont typeface="Wingdings" panose="05000000000000000000" pitchFamily="2" charset="2"/>
              <a:buChar char="Ø"/>
              <a:tabLst>
                <a:tab pos="457200" algn="l"/>
              </a:tabLst>
            </a:pPr>
            <a:r>
              <a:rPr lang="en-US" sz="2800" dirty="0">
                <a:ea typeface="Times New Roman" pitchFamily="18" charset="0"/>
                <a:cs typeface="Arial" pitchFamily="34" charset="0"/>
              </a:rPr>
              <a:t>For this purpose, we will use Google's SMTP and a Gmail account to set sender.</a:t>
            </a:r>
          </a:p>
          <a:p>
            <a:pPr marL="457200" indent="-457200" eaLnBrk="0" fontAlgn="base" hangingPunct="0">
              <a:spcBef>
                <a:spcPct val="0"/>
              </a:spcBef>
              <a:spcAft>
                <a:spcPct val="0"/>
              </a:spcAft>
              <a:buFont typeface="Wingdings" panose="05000000000000000000" pitchFamily="2" charset="2"/>
              <a:buChar char="Ø"/>
              <a:tabLst>
                <a:tab pos="457200" algn="l"/>
              </a:tabLst>
            </a:pPr>
            <a:r>
              <a:rPr lang="en-US" sz="2800" dirty="0">
                <a:ea typeface="Times New Roman" pitchFamily="18" charset="0"/>
                <a:cs typeface="Arial" pitchFamily="34" charset="0"/>
              </a:rPr>
              <a:t>Django provides built-in mail library </a:t>
            </a:r>
            <a:r>
              <a:rPr lang="en-US" sz="2800" dirty="0" err="1">
                <a:ea typeface="Times New Roman" pitchFamily="18" charset="0"/>
                <a:cs typeface="Arial" pitchFamily="34" charset="0"/>
              </a:rPr>
              <a:t>django.core.mail</a:t>
            </a:r>
            <a:r>
              <a:rPr lang="en-US" sz="2800" dirty="0">
                <a:ea typeface="Times New Roman" pitchFamily="18" charset="0"/>
                <a:cs typeface="Arial" pitchFamily="34" charset="0"/>
              </a:rPr>
              <a:t> to send email.</a:t>
            </a:r>
          </a:p>
          <a:p>
            <a:pPr marL="457200" indent="-457200" eaLnBrk="0" fontAlgn="base" hangingPunct="0">
              <a:spcBef>
                <a:spcPct val="0"/>
              </a:spcBef>
              <a:spcAft>
                <a:spcPct val="0"/>
              </a:spcAft>
              <a:buFont typeface="Wingdings" panose="05000000000000000000" pitchFamily="2" charset="2"/>
              <a:buChar char="Ø"/>
              <a:tabLst>
                <a:tab pos="457200" algn="l"/>
              </a:tabLst>
            </a:pPr>
            <a:r>
              <a:rPr lang="en-US" sz="2800" dirty="0">
                <a:ea typeface="Times New Roman" pitchFamily="18" charset="0"/>
                <a:cs typeface="Arial" pitchFamily="34" charset="0"/>
              </a:rPr>
              <a:t>Before sending email, we need to make some changes in Gmail account because for security reasons Google does not allow direct access (login) by any application. So, login to the Gmail account and follow the </a:t>
            </a:r>
            <a:r>
              <a:rPr lang="en-US" sz="2800" dirty="0" err="1">
                <a:ea typeface="Times New Roman" pitchFamily="18" charset="0"/>
                <a:cs typeface="Arial" pitchFamily="34" charset="0"/>
              </a:rPr>
              <a:t>urls</a:t>
            </a:r>
            <a:r>
              <a:rPr lang="en-US" sz="2800" dirty="0">
                <a:ea typeface="Times New Roman" pitchFamily="18" charset="0"/>
                <a:cs typeface="Arial" pitchFamily="34" charset="0"/>
              </a:rPr>
              <a:t>. It will redirect to the Gmail account settings where we need to allow less secure apps but toggle the button. See the below screenshot.</a:t>
            </a:r>
          </a:p>
        </p:txBody>
      </p:sp>
    </p:spTree>
    <p:extLst>
      <p:ext uri="{BB962C8B-B14F-4D97-AF65-F5344CB8AC3E}">
        <p14:creationId xmlns:p14="http://schemas.microsoft.com/office/powerpoint/2010/main" val="172373504"/>
      </p:ext>
    </p:extLst>
  </p:cSld>
  <p:clrMapOvr>
    <a:masterClrMapping/>
  </p:clrMapOvr>
  <p:transition>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0B85C877-D2C1-4BF0-AB07-31213A337855}" type="datetime1">
              <a:rPr lang="en-US" smtClean="0"/>
              <a:t>10/31/2023</a:t>
            </a:fld>
            <a:endParaRPr lang="en-US"/>
          </a:p>
        </p:txBody>
      </p:sp>
      <p:sp>
        <p:nvSpPr>
          <p:cNvPr id="5" name="Footer Placeholder 4"/>
          <p:cNvSpPr>
            <a:spLocks noGrp="1"/>
          </p:cNvSpPr>
          <p:nvPr>
            <p:ph type="ftr" sz="quarter" idx="11"/>
          </p:nvPr>
        </p:nvSpPr>
        <p:spPr>
          <a:xfrm>
            <a:off x="4038600" y="6356351"/>
            <a:ext cx="5029200" cy="365125"/>
          </a:xfrm>
        </p:spPr>
        <p:txBody>
          <a:bodyPr/>
          <a:lstStyle/>
          <a:p>
            <a:pPr>
              <a:defRPr/>
            </a:pPr>
            <a:r>
              <a:rPr lang="en-US" dirty="0"/>
              <a:t>Priya Singh                    Python web development with Django                   Unit III</a:t>
            </a:r>
          </a:p>
        </p:txBody>
      </p:sp>
      <p:sp>
        <p:nvSpPr>
          <p:cNvPr id="27652"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586EE7B-0C06-4E8D-A973-F91A3A1BA9B6}" type="slidenum">
              <a:rPr lang="en-US" altLang="en-US">
                <a:solidFill>
                  <a:srgbClr val="898989"/>
                </a:solidFill>
                <a:latin typeface="Calibri" panose="020F0502020204030204" pitchFamily="34" charset="0"/>
              </a:rPr>
              <a:pPr/>
              <a:t>52</a:t>
            </a:fld>
            <a:endParaRPr lang="en-US" altLang="en-US">
              <a:solidFill>
                <a:srgbClr val="898989"/>
              </a:solidFill>
              <a:latin typeface="Calibri" panose="020F0502020204030204" pitchFamily="34" charset="0"/>
            </a:endParaRPr>
          </a:p>
        </p:txBody>
      </p:sp>
      <p:sp>
        <p:nvSpPr>
          <p:cNvPr id="7" name="Title 1"/>
          <p:cNvSpPr txBox="1">
            <a:spLocks/>
          </p:cNvSpPr>
          <p:nvPr/>
        </p:nvSpPr>
        <p:spPr>
          <a:xfrm>
            <a:off x="1486989" y="26115"/>
            <a:ext cx="10668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r>
              <a:rPr lang="en-US" sz="2600" b="1" dirty="0"/>
              <a:t>            </a:t>
            </a:r>
            <a:r>
              <a:rPr lang="en-US" sz="2800" dirty="0"/>
              <a:t>Adding Email ,Configuring email &amp; Sending emails with Django</a:t>
            </a:r>
          </a:p>
        </p:txBody>
      </p:sp>
      <p:sp>
        <p:nvSpPr>
          <p:cNvPr id="27655" name="TextBox 7"/>
          <p:cNvSpPr txBox="1">
            <a:spLocks noChangeArrowheads="1"/>
          </p:cNvSpPr>
          <p:nvPr/>
        </p:nvSpPr>
        <p:spPr bwMode="auto">
          <a:xfrm>
            <a:off x="2667000" y="1524001"/>
            <a:ext cx="7391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a:p>
            <a:pPr algn="just" eaLnBrk="1" hangingPunct="1"/>
            <a:r>
              <a:rPr lang="en-US" altLang="en-US" sz="2200">
                <a:latin typeface="Times New Roman" panose="02020603050405020304" pitchFamily="18" charset="0"/>
                <a:cs typeface="Times New Roman" panose="02020603050405020304" pitchFamily="18" charset="0"/>
              </a:rPr>
              <a:t> </a:t>
            </a:r>
            <a:endParaRPr lang="en-US" altLang="en-US"/>
          </a:p>
        </p:txBody>
      </p:sp>
      <p:pic>
        <p:nvPicPr>
          <p:cNvPr id="2" name="Picture 1"/>
          <p:cNvPicPr>
            <a:picLocks noChangeAspect="1"/>
          </p:cNvPicPr>
          <p:nvPr/>
        </p:nvPicPr>
        <p:blipFill>
          <a:blip r:embed="rId3"/>
          <a:stretch>
            <a:fillRect/>
          </a:stretch>
        </p:blipFill>
        <p:spPr>
          <a:xfrm>
            <a:off x="21211" y="742395"/>
            <a:ext cx="8034778" cy="4277944"/>
          </a:xfrm>
          <a:prstGeom prst="rect">
            <a:avLst/>
          </a:prstGeom>
        </p:spPr>
      </p:pic>
      <p:pic>
        <p:nvPicPr>
          <p:cNvPr id="3" name="Picture 2"/>
          <p:cNvPicPr>
            <a:picLocks noChangeAspect="1"/>
          </p:cNvPicPr>
          <p:nvPr/>
        </p:nvPicPr>
        <p:blipFill>
          <a:blip r:embed="rId4"/>
          <a:stretch>
            <a:fillRect/>
          </a:stretch>
        </p:blipFill>
        <p:spPr>
          <a:xfrm>
            <a:off x="4995026" y="2657585"/>
            <a:ext cx="7149077" cy="4180821"/>
          </a:xfrm>
          <a:prstGeom prst="rect">
            <a:avLst/>
          </a:prstGeom>
          <a:ln w="9525">
            <a:solidFill>
              <a:schemeClr val="tx1"/>
            </a:solidFill>
          </a:ln>
        </p:spPr>
      </p:pic>
    </p:spTree>
    <p:extLst>
      <p:ext uri="{BB962C8B-B14F-4D97-AF65-F5344CB8AC3E}">
        <p14:creationId xmlns:p14="http://schemas.microsoft.com/office/powerpoint/2010/main" val="3626133968"/>
      </p:ext>
    </p:extLst>
  </p:cSld>
  <p:clrMapOvr>
    <a:masterClrMapping/>
  </p:clrMapOvr>
  <p:transition>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0B85C877-D2C1-4BF0-AB07-31213A337855}" type="datetime1">
              <a:rPr lang="en-US" smtClean="0"/>
              <a:t>10/31/2023</a:t>
            </a:fld>
            <a:endParaRPr lang="en-US"/>
          </a:p>
        </p:txBody>
      </p:sp>
      <p:sp>
        <p:nvSpPr>
          <p:cNvPr id="5" name="Footer Placeholder 4"/>
          <p:cNvSpPr>
            <a:spLocks noGrp="1"/>
          </p:cNvSpPr>
          <p:nvPr>
            <p:ph type="ftr" sz="quarter" idx="11"/>
          </p:nvPr>
        </p:nvSpPr>
        <p:spPr>
          <a:xfrm>
            <a:off x="4038600" y="6356351"/>
            <a:ext cx="5029200" cy="365125"/>
          </a:xfrm>
        </p:spPr>
        <p:txBody>
          <a:bodyPr/>
          <a:lstStyle/>
          <a:p>
            <a:pPr>
              <a:defRPr/>
            </a:pPr>
            <a:r>
              <a:rPr lang="en-US" dirty="0"/>
              <a:t>Priya Singh                    Python web development with Django                   Unit III</a:t>
            </a:r>
          </a:p>
        </p:txBody>
      </p:sp>
      <p:sp>
        <p:nvSpPr>
          <p:cNvPr id="27652"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586EE7B-0C06-4E8D-A973-F91A3A1BA9B6}" type="slidenum">
              <a:rPr lang="en-US" altLang="en-US">
                <a:solidFill>
                  <a:srgbClr val="898989"/>
                </a:solidFill>
                <a:latin typeface="Calibri" panose="020F0502020204030204" pitchFamily="34" charset="0"/>
              </a:rPr>
              <a:pPr/>
              <a:t>53</a:t>
            </a:fld>
            <a:endParaRPr lang="en-US" altLang="en-US">
              <a:solidFill>
                <a:srgbClr val="898989"/>
              </a:solidFill>
              <a:latin typeface="Calibri" panose="020F0502020204030204" pitchFamily="34" charset="0"/>
            </a:endParaRPr>
          </a:p>
        </p:txBody>
      </p:sp>
      <p:sp>
        <p:nvSpPr>
          <p:cNvPr id="7" name="Title 1"/>
          <p:cNvSpPr txBox="1">
            <a:spLocks/>
          </p:cNvSpPr>
          <p:nvPr/>
        </p:nvSpPr>
        <p:spPr>
          <a:xfrm>
            <a:off x="1486989" y="26115"/>
            <a:ext cx="10668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r>
              <a:rPr lang="en-US" sz="2600" b="1" dirty="0"/>
              <a:t>            </a:t>
            </a:r>
            <a:r>
              <a:rPr lang="en-US" sz="2800" dirty="0"/>
              <a:t>Adding Email ,Configuring email &amp; Sending emails with Django</a:t>
            </a:r>
          </a:p>
        </p:txBody>
      </p:sp>
      <p:sp>
        <p:nvSpPr>
          <p:cNvPr id="27655" name="TextBox 7"/>
          <p:cNvSpPr txBox="1">
            <a:spLocks noChangeArrowheads="1"/>
          </p:cNvSpPr>
          <p:nvPr/>
        </p:nvSpPr>
        <p:spPr bwMode="auto">
          <a:xfrm>
            <a:off x="2667000" y="1524001"/>
            <a:ext cx="7391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a:p>
            <a:pPr algn="just" eaLnBrk="1" hangingPunct="1"/>
            <a:r>
              <a:rPr lang="en-US" altLang="en-US" sz="2200">
                <a:latin typeface="Times New Roman" panose="02020603050405020304" pitchFamily="18" charset="0"/>
                <a:cs typeface="Times New Roman" panose="02020603050405020304" pitchFamily="18" charset="0"/>
              </a:rPr>
              <a:t> </a:t>
            </a:r>
            <a:endParaRPr lang="en-US" altLang="en-US"/>
          </a:p>
        </p:txBody>
      </p:sp>
      <p:pic>
        <p:nvPicPr>
          <p:cNvPr id="6" name="Picture 5"/>
          <p:cNvPicPr>
            <a:picLocks noChangeAspect="1"/>
          </p:cNvPicPr>
          <p:nvPr/>
        </p:nvPicPr>
        <p:blipFill>
          <a:blip r:embed="rId3"/>
          <a:stretch>
            <a:fillRect/>
          </a:stretch>
        </p:blipFill>
        <p:spPr>
          <a:xfrm>
            <a:off x="789123" y="840728"/>
            <a:ext cx="10815048" cy="5386805"/>
          </a:xfrm>
          <a:prstGeom prst="rect">
            <a:avLst/>
          </a:prstGeom>
          <a:ln w="12700">
            <a:solidFill>
              <a:schemeClr val="tx1"/>
            </a:solidFill>
          </a:ln>
        </p:spPr>
      </p:pic>
    </p:spTree>
    <p:extLst>
      <p:ext uri="{BB962C8B-B14F-4D97-AF65-F5344CB8AC3E}">
        <p14:creationId xmlns:p14="http://schemas.microsoft.com/office/powerpoint/2010/main" val="3525114502"/>
      </p:ext>
    </p:extLst>
  </p:cSld>
  <p:clrMapOvr>
    <a:masterClrMapping/>
  </p:clrMapOvr>
  <p:transition>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0B85C877-D2C1-4BF0-AB07-31213A337855}" type="datetime1">
              <a:rPr lang="en-US" smtClean="0"/>
              <a:t>10/31/2023</a:t>
            </a:fld>
            <a:endParaRPr lang="en-US"/>
          </a:p>
        </p:txBody>
      </p:sp>
      <p:sp>
        <p:nvSpPr>
          <p:cNvPr id="5" name="Footer Placeholder 4"/>
          <p:cNvSpPr>
            <a:spLocks noGrp="1"/>
          </p:cNvSpPr>
          <p:nvPr>
            <p:ph type="ftr" sz="quarter" idx="11"/>
          </p:nvPr>
        </p:nvSpPr>
        <p:spPr>
          <a:xfrm>
            <a:off x="4038600" y="6356351"/>
            <a:ext cx="5029200" cy="365125"/>
          </a:xfrm>
        </p:spPr>
        <p:txBody>
          <a:bodyPr/>
          <a:lstStyle/>
          <a:p>
            <a:pPr>
              <a:defRPr/>
            </a:pPr>
            <a:r>
              <a:rPr lang="en-US" dirty="0"/>
              <a:t>Priya Singh                    Python web development with Django                   Unit III</a:t>
            </a:r>
          </a:p>
        </p:txBody>
      </p:sp>
      <p:sp>
        <p:nvSpPr>
          <p:cNvPr id="27652"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586EE7B-0C06-4E8D-A973-F91A3A1BA9B6}" type="slidenum">
              <a:rPr lang="en-US" altLang="en-US">
                <a:solidFill>
                  <a:srgbClr val="898989"/>
                </a:solidFill>
                <a:latin typeface="Calibri" panose="020F0502020204030204" pitchFamily="34" charset="0"/>
              </a:rPr>
              <a:pPr/>
              <a:t>54</a:t>
            </a:fld>
            <a:endParaRPr lang="en-US" altLang="en-US">
              <a:solidFill>
                <a:srgbClr val="898989"/>
              </a:solidFill>
              <a:latin typeface="Calibri" panose="020F0502020204030204" pitchFamily="34" charset="0"/>
            </a:endParaRPr>
          </a:p>
        </p:txBody>
      </p:sp>
      <p:sp>
        <p:nvSpPr>
          <p:cNvPr id="7" name="Title 1"/>
          <p:cNvSpPr txBox="1">
            <a:spLocks/>
          </p:cNvSpPr>
          <p:nvPr/>
        </p:nvSpPr>
        <p:spPr>
          <a:xfrm>
            <a:off x="1486989" y="26115"/>
            <a:ext cx="10668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r>
              <a:rPr lang="en-US" sz="2600" b="1" dirty="0"/>
              <a:t>            </a:t>
            </a:r>
            <a:r>
              <a:rPr lang="en-US" sz="2800" dirty="0"/>
              <a:t>Adding Email ,Configuring email &amp; Sending emails with Django</a:t>
            </a:r>
          </a:p>
        </p:txBody>
      </p:sp>
      <p:sp>
        <p:nvSpPr>
          <p:cNvPr id="27655" name="TextBox 7"/>
          <p:cNvSpPr txBox="1">
            <a:spLocks noChangeArrowheads="1"/>
          </p:cNvSpPr>
          <p:nvPr/>
        </p:nvSpPr>
        <p:spPr bwMode="auto">
          <a:xfrm>
            <a:off x="2667000" y="1524001"/>
            <a:ext cx="7391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a:p>
            <a:pPr algn="just" eaLnBrk="1" hangingPunct="1"/>
            <a:r>
              <a:rPr lang="en-US" altLang="en-US" sz="2200">
                <a:latin typeface="Times New Roman" panose="02020603050405020304" pitchFamily="18" charset="0"/>
                <a:cs typeface="Times New Roman" panose="02020603050405020304" pitchFamily="18" charset="0"/>
              </a:rPr>
              <a:t> </a:t>
            </a:r>
            <a:endParaRPr lang="en-US" altLang="en-US"/>
          </a:p>
        </p:txBody>
      </p:sp>
      <p:pic>
        <p:nvPicPr>
          <p:cNvPr id="2" name="Picture 1"/>
          <p:cNvPicPr>
            <a:picLocks noChangeAspect="1"/>
          </p:cNvPicPr>
          <p:nvPr/>
        </p:nvPicPr>
        <p:blipFill>
          <a:blip r:embed="rId3"/>
          <a:stretch>
            <a:fillRect/>
          </a:stretch>
        </p:blipFill>
        <p:spPr>
          <a:xfrm>
            <a:off x="1502229" y="941099"/>
            <a:ext cx="8708571" cy="5278433"/>
          </a:xfrm>
          <a:prstGeom prst="rect">
            <a:avLst/>
          </a:prstGeom>
          <a:ln w="19050">
            <a:solidFill>
              <a:schemeClr val="tx1"/>
            </a:solidFill>
          </a:ln>
        </p:spPr>
      </p:pic>
    </p:spTree>
    <p:extLst>
      <p:ext uri="{BB962C8B-B14F-4D97-AF65-F5344CB8AC3E}">
        <p14:creationId xmlns:p14="http://schemas.microsoft.com/office/powerpoint/2010/main" val="3633919818"/>
      </p:ext>
    </p:extLst>
  </p:cSld>
  <p:clrMapOvr>
    <a:masterClrMapping/>
  </p:clrMapOvr>
  <p:transition>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0B85C877-D2C1-4BF0-AB07-31213A337855}" type="datetime1">
              <a:rPr lang="en-US" smtClean="0"/>
              <a:t>10/31/2023</a:t>
            </a:fld>
            <a:endParaRPr lang="en-US"/>
          </a:p>
        </p:txBody>
      </p:sp>
      <p:sp>
        <p:nvSpPr>
          <p:cNvPr id="5" name="Footer Placeholder 4"/>
          <p:cNvSpPr>
            <a:spLocks noGrp="1"/>
          </p:cNvSpPr>
          <p:nvPr>
            <p:ph type="ftr" sz="quarter" idx="11"/>
          </p:nvPr>
        </p:nvSpPr>
        <p:spPr>
          <a:xfrm>
            <a:off x="4038600" y="6356351"/>
            <a:ext cx="5029200" cy="365125"/>
          </a:xfrm>
        </p:spPr>
        <p:txBody>
          <a:bodyPr/>
          <a:lstStyle/>
          <a:p>
            <a:pPr>
              <a:defRPr/>
            </a:pPr>
            <a:r>
              <a:rPr lang="en-US" dirty="0"/>
              <a:t>Priya Singh                    Python web development with Django                   Unit III</a:t>
            </a:r>
          </a:p>
        </p:txBody>
      </p:sp>
      <p:sp>
        <p:nvSpPr>
          <p:cNvPr id="27652"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586EE7B-0C06-4E8D-A973-F91A3A1BA9B6}" type="slidenum">
              <a:rPr lang="en-US" altLang="en-US">
                <a:solidFill>
                  <a:srgbClr val="898989"/>
                </a:solidFill>
                <a:latin typeface="Calibri" panose="020F0502020204030204" pitchFamily="34" charset="0"/>
              </a:rPr>
              <a:pPr/>
              <a:t>55</a:t>
            </a:fld>
            <a:endParaRPr lang="en-US" altLang="en-US">
              <a:solidFill>
                <a:srgbClr val="898989"/>
              </a:solidFill>
              <a:latin typeface="Calibri" panose="020F0502020204030204" pitchFamily="34" charset="0"/>
            </a:endParaRPr>
          </a:p>
        </p:txBody>
      </p:sp>
      <p:sp>
        <p:nvSpPr>
          <p:cNvPr id="7" name="Title 1"/>
          <p:cNvSpPr txBox="1">
            <a:spLocks/>
          </p:cNvSpPr>
          <p:nvPr/>
        </p:nvSpPr>
        <p:spPr>
          <a:xfrm>
            <a:off x="1486989" y="26115"/>
            <a:ext cx="10668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r>
              <a:rPr lang="en-US" sz="2600" b="1" dirty="0"/>
              <a:t>            </a:t>
            </a:r>
            <a:r>
              <a:rPr lang="en-US" sz="2800" dirty="0"/>
              <a:t>Adding Email ,Configuring email &amp; Sending emails with Django</a:t>
            </a:r>
          </a:p>
        </p:txBody>
      </p:sp>
      <p:sp>
        <p:nvSpPr>
          <p:cNvPr id="27655" name="TextBox 7"/>
          <p:cNvSpPr txBox="1">
            <a:spLocks noChangeArrowheads="1"/>
          </p:cNvSpPr>
          <p:nvPr/>
        </p:nvSpPr>
        <p:spPr bwMode="auto">
          <a:xfrm>
            <a:off x="2667000" y="1524001"/>
            <a:ext cx="7391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a:p>
            <a:pPr algn="just" eaLnBrk="1" hangingPunct="1"/>
            <a:r>
              <a:rPr lang="en-US" altLang="en-US" sz="2200">
                <a:latin typeface="Times New Roman" panose="02020603050405020304" pitchFamily="18" charset="0"/>
                <a:cs typeface="Times New Roman" panose="02020603050405020304" pitchFamily="18" charset="0"/>
              </a:rPr>
              <a:t> </a:t>
            </a:r>
            <a:endParaRPr lang="en-US" altLang="en-US"/>
          </a:p>
        </p:txBody>
      </p:sp>
      <p:pic>
        <p:nvPicPr>
          <p:cNvPr id="3" name="Picture 2"/>
          <p:cNvPicPr>
            <a:picLocks noChangeAspect="1"/>
          </p:cNvPicPr>
          <p:nvPr/>
        </p:nvPicPr>
        <p:blipFill>
          <a:blip r:embed="rId3"/>
          <a:stretch>
            <a:fillRect/>
          </a:stretch>
        </p:blipFill>
        <p:spPr>
          <a:xfrm>
            <a:off x="1486989" y="837986"/>
            <a:ext cx="8901115" cy="5392288"/>
          </a:xfrm>
          <a:prstGeom prst="rect">
            <a:avLst/>
          </a:prstGeom>
          <a:ln w="12700">
            <a:solidFill>
              <a:schemeClr val="tx1"/>
            </a:solidFill>
          </a:ln>
        </p:spPr>
      </p:pic>
    </p:spTree>
    <p:extLst>
      <p:ext uri="{BB962C8B-B14F-4D97-AF65-F5344CB8AC3E}">
        <p14:creationId xmlns:p14="http://schemas.microsoft.com/office/powerpoint/2010/main" val="336553935"/>
      </p:ext>
    </p:extLst>
  </p:cSld>
  <p:clrMapOvr>
    <a:masterClrMapping/>
  </p:clrMapOvr>
  <p:transition>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0B85C877-D2C1-4BF0-AB07-31213A337855}" type="datetime1">
              <a:rPr lang="en-US" smtClean="0"/>
              <a:t>10/31/2023</a:t>
            </a:fld>
            <a:endParaRPr lang="en-US"/>
          </a:p>
        </p:txBody>
      </p:sp>
      <p:sp>
        <p:nvSpPr>
          <p:cNvPr id="5" name="Footer Placeholder 4"/>
          <p:cNvSpPr>
            <a:spLocks noGrp="1"/>
          </p:cNvSpPr>
          <p:nvPr>
            <p:ph type="ftr" sz="quarter" idx="11"/>
          </p:nvPr>
        </p:nvSpPr>
        <p:spPr>
          <a:xfrm>
            <a:off x="4038600" y="6356351"/>
            <a:ext cx="5029200" cy="365125"/>
          </a:xfrm>
        </p:spPr>
        <p:txBody>
          <a:bodyPr/>
          <a:lstStyle/>
          <a:p>
            <a:pPr>
              <a:defRPr/>
            </a:pPr>
            <a:r>
              <a:rPr lang="en-US" dirty="0"/>
              <a:t>Priya Singh                    Python web development with Django                   Unit III</a:t>
            </a:r>
          </a:p>
        </p:txBody>
      </p:sp>
      <p:sp>
        <p:nvSpPr>
          <p:cNvPr id="27652"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586EE7B-0C06-4E8D-A973-F91A3A1BA9B6}" type="slidenum">
              <a:rPr lang="en-US" altLang="en-US">
                <a:solidFill>
                  <a:srgbClr val="898989"/>
                </a:solidFill>
                <a:latin typeface="Calibri" panose="020F0502020204030204" pitchFamily="34" charset="0"/>
              </a:rPr>
              <a:pPr/>
              <a:t>56</a:t>
            </a:fld>
            <a:endParaRPr lang="en-US" altLang="en-US">
              <a:solidFill>
                <a:srgbClr val="898989"/>
              </a:solidFill>
              <a:latin typeface="Calibri" panose="020F0502020204030204" pitchFamily="34" charset="0"/>
            </a:endParaRPr>
          </a:p>
        </p:txBody>
      </p:sp>
      <p:sp>
        <p:nvSpPr>
          <p:cNvPr id="7" name="Title 1"/>
          <p:cNvSpPr txBox="1">
            <a:spLocks/>
          </p:cNvSpPr>
          <p:nvPr/>
        </p:nvSpPr>
        <p:spPr>
          <a:xfrm>
            <a:off x="1486989" y="26115"/>
            <a:ext cx="10668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r>
              <a:rPr lang="en-US" sz="2600" b="1" dirty="0"/>
              <a:t>            </a:t>
            </a:r>
            <a:r>
              <a:rPr lang="en-US" sz="2800" dirty="0"/>
              <a:t>Adding Email ,Configuring email &amp; Sending emails with Django</a:t>
            </a:r>
          </a:p>
        </p:txBody>
      </p:sp>
      <p:sp>
        <p:nvSpPr>
          <p:cNvPr id="27655" name="TextBox 7"/>
          <p:cNvSpPr txBox="1">
            <a:spLocks noChangeArrowheads="1"/>
          </p:cNvSpPr>
          <p:nvPr/>
        </p:nvSpPr>
        <p:spPr bwMode="auto">
          <a:xfrm>
            <a:off x="2667000" y="1524001"/>
            <a:ext cx="7391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a:p>
            <a:pPr algn="just" eaLnBrk="1" hangingPunct="1"/>
            <a:r>
              <a:rPr lang="en-US" altLang="en-US" sz="2200">
                <a:latin typeface="Times New Roman" panose="02020603050405020304" pitchFamily="18" charset="0"/>
                <a:cs typeface="Times New Roman" panose="02020603050405020304" pitchFamily="18" charset="0"/>
              </a:rPr>
              <a:t> </a:t>
            </a:r>
            <a:endParaRPr lang="en-US" altLang="en-US"/>
          </a:p>
        </p:txBody>
      </p:sp>
      <p:pic>
        <p:nvPicPr>
          <p:cNvPr id="2" name="Picture 1"/>
          <p:cNvPicPr>
            <a:picLocks noChangeAspect="1"/>
          </p:cNvPicPr>
          <p:nvPr/>
        </p:nvPicPr>
        <p:blipFill>
          <a:blip r:embed="rId3"/>
          <a:stretch>
            <a:fillRect/>
          </a:stretch>
        </p:blipFill>
        <p:spPr>
          <a:xfrm>
            <a:off x="1371600" y="1066800"/>
            <a:ext cx="10430962" cy="4887732"/>
          </a:xfrm>
          <a:prstGeom prst="rect">
            <a:avLst/>
          </a:prstGeom>
          <a:ln w="12700">
            <a:solidFill>
              <a:schemeClr val="tx1"/>
            </a:solidFill>
          </a:ln>
        </p:spPr>
      </p:pic>
    </p:spTree>
    <p:extLst>
      <p:ext uri="{BB962C8B-B14F-4D97-AF65-F5344CB8AC3E}">
        <p14:creationId xmlns:p14="http://schemas.microsoft.com/office/powerpoint/2010/main" val="2859956132"/>
      </p:ext>
    </p:extLst>
  </p:cSld>
  <p:clrMapOvr>
    <a:masterClrMapping/>
  </p:clrMapOvr>
  <p:transition>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0B85C877-D2C1-4BF0-AB07-31213A337855}" type="datetime1">
              <a:rPr lang="en-US" smtClean="0"/>
              <a:t>10/31/2023</a:t>
            </a:fld>
            <a:endParaRPr lang="en-US"/>
          </a:p>
        </p:txBody>
      </p:sp>
      <p:sp>
        <p:nvSpPr>
          <p:cNvPr id="5" name="Footer Placeholder 4"/>
          <p:cNvSpPr>
            <a:spLocks noGrp="1"/>
          </p:cNvSpPr>
          <p:nvPr>
            <p:ph type="ftr" sz="quarter" idx="11"/>
          </p:nvPr>
        </p:nvSpPr>
        <p:spPr>
          <a:xfrm>
            <a:off x="4038600" y="6356351"/>
            <a:ext cx="5029200" cy="365125"/>
          </a:xfrm>
        </p:spPr>
        <p:txBody>
          <a:bodyPr/>
          <a:lstStyle/>
          <a:p>
            <a:pPr>
              <a:defRPr/>
            </a:pPr>
            <a:r>
              <a:rPr lang="en-US" dirty="0"/>
              <a:t>Priya Singh                    Python web development with Django                   Unit III</a:t>
            </a:r>
          </a:p>
        </p:txBody>
      </p:sp>
      <p:sp>
        <p:nvSpPr>
          <p:cNvPr id="27652"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586EE7B-0C06-4E8D-A973-F91A3A1BA9B6}" type="slidenum">
              <a:rPr lang="en-US" altLang="en-US">
                <a:solidFill>
                  <a:srgbClr val="898989"/>
                </a:solidFill>
                <a:latin typeface="Calibri" panose="020F0502020204030204" pitchFamily="34" charset="0"/>
              </a:rPr>
              <a:pPr/>
              <a:t>57</a:t>
            </a:fld>
            <a:endParaRPr lang="en-US" altLang="en-US">
              <a:solidFill>
                <a:srgbClr val="898989"/>
              </a:solidFill>
              <a:latin typeface="Calibri" panose="020F0502020204030204" pitchFamily="34" charset="0"/>
            </a:endParaRPr>
          </a:p>
        </p:txBody>
      </p:sp>
      <p:sp>
        <p:nvSpPr>
          <p:cNvPr id="7" name="Title 1"/>
          <p:cNvSpPr txBox="1">
            <a:spLocks/>
          </p:cNvSpPr>
          <p:nvPr/>
        </p:nvSpPr>
        <p:spPr>
          <a:xfrm>
            <a:off x="1486989" y="26115"/>
            <a:ext cx="10668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r>
              <a:rPr lang="en-US" sz="2600" b="1" dirty="0"/>
              <a:t>                         </a:t>
            </a:r>
            <a:r>
              <a:rPr lang="en-US" sz="2800" dirty="0"/>
              <a:t>Adding Grid Layout On Registration Page</a:t>
            </a:r>
          </a:p>
        </p:txBody>
      </p:sp>
      <p:sp>
        <p:nvSpPr>
          <p:cNvPr id="27655" name="TextBox 7"/>
          <p:cNvSpPr txBox="1">
            <a:spLocks noChangeArrowheads="1"/>
          </p:cNvSpPr>
          <p:nvPr/>
        </p:nvSpPr>
        <p:spPr bwMode="auto">
          <a:xfrm>
            <a:off x="2667000" y="1524001"/>
            <a:ext cx="7391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a:p>
            <a:pPr algn="just" eaLnBrk="1" hangingPunct="1"/>
            <a:r>
              <a:rPr lang="en-US" altLang="en-US" sz="2200">
                <a:latin typeface="Times New Roman" panose="02020603050405020304" pitchFamily="18" charset="0"/>
                <a:cs typeface="Times New Roman" panose="02020603050405020304" pitchFamily="18" charset="0"/>
              </a:rPr>
              <a:t> </a:t>
            </a:r>
            <a:endParaRPr lang="en-US" altLang="en-US"/>
          </a:p>
        </p:txBody>
      </p:sp>
      <p:pic>
        <p:nvPicPr>
          <p:cNvPr id="2" name="Picture 1"/>
          <p:cNvPicPr>
            <a:picLocks noChangeAspect="1"/>
          </p:cNvPicPr>
          <p:nvPr/>
        </p:nvPicPr>
        <p:blipFill>
          <a:blip r:embed="rId3"/>
          <a:stretch>
            <a:fillRect/>
          </a:stretch>
        </p:blipFill>
        <p:spPr>
          <a:xfrm>
            <a:off x="304800" y="1143000"/>
            <a:ext cx="11514695" cy="4522438"/>
          </a:xfrm>
          <a:prstGeom prst="rect">
            <a:avLst/>
          </a:prstGeom>
          <a:ln w="19050">
            <a:solidFill>
              <a:schemeClr val="tx1"/>
            </a:solidFill>
          </a:ln>
        </p:spPr>
      </p:pic>
    </p:spTree>
    <p:extLst>
      <p:ext uri="{BB962C8B-B14F-4D97-AF65-F5344CB8AC3E}">
        <p14:creationId xmlns:p14="http://schemas.microsoft.com/office/powerpoint/2010/main" val="3136827178"/>
      </p:ext>
    </p:extLst>
  </p:cSld>
  <p:clrMapOvr>
    <a:masterClrMapping/>
  </p:clrMapOvr>
  <p:transition>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0B85C877-D2C1-4BF0-AB07-31213A337855}" type="datetime1">
              <a:rPr lang="en-US" smtClean="0"/>
              <a:t>10/31/2023</a:t>
            </a:fld>
            <a:endParaRPr lang="en-US"/>
          </a:p>
        </p:txBody>
      </p:sp>
      <p:sp>
        <p:nvSpPr>
          <p:cNvPr id="5" name="Footer Placeholder 4"/>
          <p:cNvSpPr>
            <a:spLocks noGrp="1"/>
          </p:cNvSpPr>
          <p:nvPr>
            <p:ph type="ftr" sz="quarter" idx="11"/>
          </p:nvPr>
        </p:nvSpPr>
        <p:spPr>
          <a:xfrm>
            <a:off x="4038600" y="6356351"/>
            <a:ext cx="5029200" cy="365125"/>
          </a:xfrm>
        </p:spPr>
        <p:txBody>
          <a:bodyPr/>
          <a:lstStyle/>
          <a:p>
            <a:pPr>
              <a:defRPr/>
            </a:pPr>
            <a:r>
              <a:rPr lang="en-US" dirty="0"/>
              <a:t>Priya Singh                    Python web development with Django                   Unit III</a:t>
            </a:r>
          </a:p>
        </p:txBody>
      </p:sp>
      <p:sp>
        <p:nvSpPr>
          <p:cNvPr id="27652"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586EE7B-0C06-4E8D-A973-F91A3A1BA9B6}" type="slidenum">
              <a:rPr lang="en-US" altLang="en-US">
                <a:solidFill>
                  <a:srgbClr val="898989"/>
                </a:solidFill>
                <a:latin typeface="Calibri" panose="020F0502020204030204" pitchFamily="34" charset="0"/>
              </a:rPr>
              <a:pPr/>
              <a:t>58</a:t>
            </a:fld>
            <a:endParaRPr lang="en-US" altLang="en-US">
              <a:solidFill>
                <a:srgbClr val="898989"/>
              </a:solidFill>
              <a:latin typeface="Calibri" panose="020F0502020204030204" pitchFamily="34" charset="0"/>
            </a:endParaRPr>
          </a:p>
        </p:txBody>
      </p:sp>
      <p:sp>
        <p:nvSpPr>
          <p:cNvPr id="7" name="Title 1"/>
          <p:cNvSpPr txBox="1">
            <a:spLocks/>
          </p:cNvSpPr>
          <p:nvPr/>
        </p:nvSpPr>
        <p:spPr>
          <a:xfrm>
            <a:off x="1486989" y="26115"/>
            <a:ext cx="10668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r>
              <a:rPr lang="en-US" sz="2600" b="1" dirty="0"/>
              <a:t>                         </a:t>
            </a:r>
            <a:r>
              <a:rPr lang="en-US" sz="2800" dirty="0"/>
              <a:t>Adding Grid Layout On Registration Page</a:t>
            </a:r>
          </a:p>
        </p:txBody>
      </p:sp>
      <p:sp>
        <p:nvSpPr>
          <p:cNvPr id="27655" name="TextBox 7"/>
          <p:cNvSpPr txBox="1">
            <a:spLocks noChangeArrowheads="1"/>
          </p:cNvSpPr>
          <p:nvPr/>
        </p:nvSpPr>
        <p:spPr bwMode="auto">
          <a:xfrm>
            <a:off x="2667000" y="1524001"/>
            <a:ext cx="7391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a:p>
            <a:pPr algn="just" eaLnBrk="1" hangingPunct="1"/>
            <a:r>
              <a:rPr lang="en-US" altLang="en-US" sz="2200">
                <a:latin typeface="Times New Roman" panose="02020603050405020304" pitchFamily="18" charset="0"/>
                <a:cs typeface="Times New Roman" panose="02020603050405020304" pitchFamily="18" charset="0"/>
              </a:rPr>
              <a:t> </a:t>
            </a:r>
            <a:endParaRPr lang="en-US" altLang="en-US"/>
          </a:p>
        </p:txBody>
      </p:sp>
      <p:sp>
        <p:nvSpPr>
          <p:cNvPr id="6" name="Rectangle 5"/>
          <p:cNvSpPr/>
          <p:nvPr/>
        </p:nvSpPr>
        <p:spPr>
          <a:xfrm>
            <a:off x="4495800" y="681477"/>
            <a:ext cx="3193951" cy="523220"/>
          </a:xfrm>
          <a:prstGeom prst="rect">
            <a:avLst/>
          </a:prstGeom>
        </p:spPr>
        <p:txBody>
          <a:bodyPr wrap="none">
            <a:spAutoFit/>
          </a:bodyPr>
          <a:lstStyle/>
          <a:p>
            <a:r>
              <a:rPr lang="en-US" sz="2800" b="1" u="sng" dirty="0"/>
              <a:t>Bootstrap Container</a:t>
            </a:r>
          </a:p>
        </p:txBody>
      </p:sp>
      <p:sp>
        <p:nvSpPr>
          <p:cNvPr id="9" name="Rectangle 8"/>
          <p:cNvSpPr/>
          <p:nvPr/>
        </p:nvSpPr>
        <p:spPr>
          <a:xfrm>
            <a:off x="609600" y="1181485"/>
            <a:ext cx="10733314" cy="3416320"/>
          </a:xfrm>
          <a:prstGeom prst="rect">
            <a:avLst/>
          </a:prstGeom>
          <a:solidFill>
            <a:schemeClr val="tx2">
              <a:lumMod val="40000"/>
              <a:lumOff val="60000"/>
            </a:schemeClr>
          </a:solidFill>
          <a:ln w="12700">
            <a:solidFill>
              <a:schemeClr val="tx1"/>
            </a:solidFill>
          </a:ln>
        </p:spPr>
        <p:txBody>
          <a:bodyPr wrap="square">
            <a:spAutoFit/>
          </a:bodyPr>
          <a:lstStyle/>
          <a:p>
            <a:pPr marL="342900" indent="-342900">
              <a:buFont typeface="Wingdings" panose="05000000000000000000" pitchFamily="2" charset="2"/>
              <a:buChar char="§"/>
            </a:pPr>
            <a:r>
              <a:rPr lang="en-US" sz="2400" dirty="0"/>
              <a:t>A Container is the outermost component the Bootstrap framework knows of. Here the designer can specify the breakpoints of a web page. By default, Bootstrap offers 4 breakpoints: “large”, “medium”, “small” and “tiny”. These determine for which kind of screen widths, the grid system may switch the layout.</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The editor window for a Container element offers the possibility to deactivate certain breakpoints. While this might make sense under certain conditions, it is safe to always keep all four breakpoints active, since this gives the designer of the web page the maximum flexibility.</a:t>
            </a:r>
          </a:p>
        </p:txBody>
      </p:sp>
      <p:pic>
        <p:nvPicPr>
          <p:cNvPr id="10" name="Picture 9"/>
          <p:cNvPicPr>
            <a:picLocks noChangeAspect="1"/>
          </p:cNvPicPr>
          <p:nvPr/>
        </p:nvPicPr>
        <p:blipFill>
          <a:blip r:embed="rId3"/>
          <a:stretch>
            <a:fillRect/>
          </a:stretch>
        </p:blipFill>
        <p:spPr>
          <a:xfrm>
            <a:off x="609600" y="4640246"/>
            <a:ext cx="10733314" cy="1911730"/>
          </a:xfrm>
          <a:prstGeom prst="rect">
            <a:avLst/>
          </a:prstGeom>
        </p:spPr>
      </p:pic>
    </p:spTree>
    <p:extLst>
      <p:ext uri="{BB962C8B-B14F-4D97-AF65-F5344CB8AC3E}">
        <p14:creationId xmlns:p14="http://schemas.microsoft.com/office/powerpoint/2010/main" val="3036382859"/>
      </p:ext>
    </p:extLst>
  </p:cSld>
  <p:clrMapOvr>
    <a:masterClrMapping/>
  </p:clrMapOvr>
  <p:transition>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0B85C877-D2C1-4BF0-AB07-31213A337855}" type="datetime1">
              <a:rPr lang="en-US" smtClean="0"/>
              <a:t>10/31/2023</a:t>
            </a:fld>
            <a:endParaRPr lang="en-US"/>
          </a:p>
        </p:txBody>
      </p:sp>
      <p:sp>
        <p:nvSpPr>
          <p:cNvPr id="5" name="Footer Placeholder 4"/>
          <p:cNvSpPr>
            <a:spLocks noGrp="1"/>
          </p:cNvSpPr>
          <p:nvPr>
            <p:ph type="ftr" sz="quarter" idx="11"/>
          </p:nvPr>
        </p:nvSpPr>
        <p:spPr>
          <a:xfrm>
            <a:off x="4038600" y="6356351"/>
            <a:ext cx="5029200" cy="365125"/>
          </a:xfrm>
        </p:spPr>
        <p:txBody>
          <a:bodyPr/>
          <a:lstStyle/>
          <a:p>
            <a:pPr>
              <a:defRPr/>
            </a:pPr>
            <a:r>
              <a:rPr lang="en-US" dirty="0"/>
              <a:t>Priya Singh                    Python web development with Django                   Unit III</a:t>
            </a:r>
          </a:p>
        </p:txBody>
      </p:sp>
      <p:sp>
        <p:nvSpPr>
          <p:cNvPr id="27652"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586EE7B-0C06-4E8D-A973-F91A3A1BA9B6}" type="slidenum">
              <a:rPr lang="en-US" altLang="en-US">
                <a:solidFill>
                  <a:srgbClr val="898989"/>
                </a:solidFill>
                <a:latin typeface="Calibri" panose="020F0502020204030204" pitchFamily="34" charset="0"/>
              </a:rPr>
              <a:pPr/>
              <a:t>59</a:t>
            </a:fld>
            <a:endParaRPr lang="en-US" altLang="en-US">
              <a:solidFill>
                <a:srgbClr val="898989"/>
              </a:solidFill>
              <a:latin typeface="Calibri" panose="020F0502020204030204" pitchFamily="34" charset="0"/>
            </a:endParaRPr>
          </a:p>
        </p:txBody>
      </p:sp>
      <p:sp>
        <p:nvSpPr>
          <p:cNvPr id="7" name="Title 1"/>
          <p:cNvSpPr txBox="1">
            <a:spLocks/>
          </p:cNvSpPr>
          <p:nvPr/>
        </p:nvSpPr>
        <p:spPr>
          <a:xfrm>
            <a:off x="1486989" y="26115"/>
            <a:ext cx="10668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r>
              <a:rPr lang="en-US" sz="2600" b="1" dirty="0"/>
              <a:t>                         </a:t>
            </a:r>
            <a:r>
              <a:rPr lang="en-US" sz="2800" dirty="0"/>
              <a:t>Adding Grid Layout On Registration Page</a:t>
            </a:r>
          </a:p>
        </p:txBody>
      </p:sp>
      <p:sp>
        <p:nvSpPr>
          <p:cNvPr id="27655" name="TextBox 7"/>
          <p:cNvSpPr txBox="1">
            <a:spLocks noChangeArrowheads="1"/>
          </p:cNvSpPr>
          <p:nvPr/>
        </p:nvSpPr>
        <p:spPr bwMode="auto">
          <a:xfrm>
            <a:off x="2667000" y="1524001"/>
            <a:ext cx="7391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a:p>
            <a:pPr algn="just" eaLnBrk="1" hangingPunct="1"/>
            <a:r>
              <a:rPr lang="en-US" altLang="en-US" sz="2200">
                <a:latin typeface="Times New Roman" panose="02020603050405020304" pitchFamily="18" charset="0"/>
                <a:cs typeface="Times New Roman" panose="02020603050405020304" pitchFamily="18" charset="0"/>
              </a:rPr>
              <a:t> </a:t>
            </a:r>
            <a:endParaRPr lang="en-US" altLang="en-US"/>
          </a:p>
        </p:txBody>
      </p:sp>
      <p:pic>
        <p:nvPicPr>
          <p:cNvPr id="2" name="Picture 1"/>
          <p:cNvPicPr>
            <a:picLocks noChangeAspect="1"/>
          </p:cNvPicPr>
          <p:nvPr/>
        </p:nvPicPr>
        <p:blipFill>
          <a:blip r:embed="rId3"/>
          <a:stretch>
            <a:fillRect/>
          </a:stretch>
        </p:blipFill>
        <p:spPr>
          <a:xfrm>
            <a:off x="1317171" y="1306038"/>
            <a:ext cx="10472057" cy="4942362"/>
          </a:xfrm>
          <a:prstGeom prst="rect">
            <a:avLst/>
          </a:prstGeom>
          <a:ln w="19050">
            <a:solidFill>
              <a:schemeClr val="tx1"/>
            </a:solidFill>
          </a:ln>
        </p:spPr>
      </p:pic>
      <p:sp>
        <p:nvSpPr>
          <p:cNvPr id="3" name="Rectangle 2"/>
          <p:cNvSpPr/>
          <p:nvPr/>
        </p:nvSpPr>
        <p:spPr>
          <a:xfrm>
            <a:off x="1317171" y="828749"/>
            <a:ext cx="3387466" cy="369332"/>
          </a:xfrm>
          <a:prstGeom prst="rect">
            <a:avLst/>
          </a:prstGeom>
        </p:spPr>
        <p:txBody>
          <a:bodyPr wrap="none">
            <a:spAutoFit/>
          </a:bodyPr>
          <a:lstStyle/>
          <a:p>
            <a:r>
              <a:rPr lang="en-US" b="1" u="sng" dirty="0">
                <a:solidFill>
                  <a:srgbClr val="3E4349"/>
                </a:solidFill>
                <a:latin typeface="Georgia" panose="02040502050405020303" pitchFamily="18" charset="0"/>
              </a:rPr>
              <a:t>Small devices exclusively :-</a:t>
            </a:r>
            <a:endParaRPr lang="en-US" b="1" i="0" u="sng" dirty="0">
              <a:solidFill>
                <a:srgbClr val="3E4349"/>
              </a:solidFill>
              <a:effectLst/>
              <a:latin typeface="Georgia" panose="02040502050405020303" pitchFamily="18" charset="0"/>
            </a:endParaRPr>
          </a:p>
        </p:txBody>
      </p:sp>
    </p:spTree>
    <p:extLst>
      <p:ext uri="{BB962C8B-B14F-4D97-AF65-F5344CB8AC3E}">
        <p14:creationId xmlns:p14="http://schemas.microsoft.com/office/powerpoint/2010/main" val="1438339655"/>
      </p:ext>
    </p:extLst>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193284F-E0DF-4C48-AD2B-78DBE1BA10B5}" type="datetime1">
              <a:rPr lang="en-US" smtClean="0"/>
              <a:t>10/31/2023</a:t>
            </a:fld>
            <a:endParaRPr lang="en-US" dirty="0"/>
          </a:p>
        </p:txBody>
      </p:sp>
      <p:sp>
        <p:nvSpPr>
          <p:cNvPr id="5" name="Footer Placeholder 4"/>
          <p:cNvSpPr>
            <a:spLocks noGrp="1"/>
          </p:cNvSpPr>
          <p:nvPr>
            <p:ph type="ftr" sz="quarter" idx="11"/>
          </p:nvPr>
        </p:nvSpPr>
        <p:spPr>
          <a:xfrm>
            <a:off x="3962400" y="6292458"/>
            <a:ext cx="5715000" cy="365125"/>
          </a:xfrm>
        </p:spPr>
        <p:txBody>
          <a:bodyPr/>
          <a:lstStyle/>
          <a:p>
            <a:r>
              <a:rPr lang="en-US" dirty="0"/>
              <a:t>Priya Singh                    Python web development with Django                   Unit III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Syllabus</a:t>
            </a:r>
          </a:p>
        </p:txBody>
      </p:sp>
      <p:sp>
        <p:nvSpPr>
          <p:cNvPr id="10" name="TextBox 9">
            <a:extLst>
              <a:ext uri="{FF2B5EF4-FFF2-40B4-BE49-F238E27FC236}">
                <a16:creationId xmlns:a16="http://schemas.microsoft.com/office/drawing/2014/main" id="{067567D3-B65B-4752-8952-9BA2BB96D648}"/>
              </a:ext>
            </a:extLst>
          </p:cNvPr>
          <p:cNvSpPr txBox="1"/>
          <p:nvPr/>
        </p:nvSpPr>
        <p:spPr>
          <a:xfrm>
            <a:off x="1478280" y="1162431"/>
            <a:ext cx="9570720" cy="523220"/>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ln/>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2800" b="1" dirty="0"/>
              <a:t>UNIT-III: </a:t>
            </a:r>
            <a:r>
              <a:rPr lang="en-US" sz="2800" b="1" dirty="0"/>
              <a:t> Integrating Accounts &amp; Authentication on Django </a:t>
            </a:r>
            <a:endParaRPr lang="en-IN" sz="2800" b="1" dirty="0"/>
          </a:p>
        </p:txBody>
      </p:sp>
      <p:graphicFrame>
        <p:nvGraphicFramePr>
          <p:cNvPr id="23" name="Diagram 22">
            <a:extLst>
              <a:ext uri="{FF2B5EF4-FFF2-40B4-BE49-F238E27FC236}">
                <a16:creationId xmlns:a16="http://schemas.microsoft.com/office/drawing/2014/main" id="{5BD0C95D-4009-4941-AFEE-6336F152559B}"/>
              </a:ext>
            </a:extLst>
          </p:cNvPr>
          <p:cNvGraphicFramePr/>
          <p:nvPr>
            <p:extLst>
              <p:ext uri="{D42A27DB-BD31-4B8C-83A1-F6EECF244321}">
                <p14:modId xmlns:p14="http://schemas.microsoft.com/office/powerpoint/2010/main" val="597070583"/>
              </p:ext>
            </p:extLst>
          </p:nvPr>
        </p:nvGraphicFramePr>
        <p:xfrm>
          <a:off x="609600" y="2162276"/>
          <a:ext cx="11430000" cy="28362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532358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0B85C877-D2C1-4BF0-AB07-31213A337855}" type="datetime1">
              <a:rPr lang="en-US" smtClean="0"/>
              <a:t>10/31/2023</a:t>
            </a:fld>
            <a:endParaRPr lang="en-US"/>
          </a:p>
        </p:txBody>
      </p:sp>
      <p:sp>
        <p:nvSpPr>
          <p:cNvPr id="5" name="Footer Placeholder 4"/>
          <p:cNvSpPr>
            <a:spLocks noGrp="1"/>
          </p:cNvSpPr>
          <p:nvPr>
            <p:ph type="ftr" sz="quarter" idx="11"/>
          </p:nvPr>
        </p:nvSpPr>
        <p:spPr>
          <a:xfrm>
            <a:off x="4038600" y="6356351"/>
            <a:ext cx="5029200" cy="365125"/>
          </a:xfrm>
        </p:spPr>
        <p:txBody>
          <a:bodyPr/>
          <a:lstStyle/>
          <a:p>
            <a:pPr>
              <a:defRPr/>
            </a:pPr>
            <a:r>
              <a:rPr lang="en-US" dirty="0"/>
              <a:t>Priya Singh                    Python web development with Django                   Unit III</a:t>
            </a:r>
          </a:p>
        </p:txBody>
      </p:sp>
      <p:sp>
        <p:nvSpPr>
          <p:cNvPr id="27652"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586EE7B-0C06-4E8D-A973-F91A3A1BA9B6}" type="slidenum">
              <a:rPr lang="en-US" altLang="en-US">
                <a:solidFill>
                  <a:srgbClr val="898989"/>
                </a:solidFill>
                <a:latin typeface="Calibri" panose="020F0502020204030204" pitchFamily="34" charset="0"/>
              </a:rPr>
              <a:pPr/>
              <a:t>60</a:t>
            </a:fld>
            <a:endParaRPr lang="en-US" altLang="en-US">
              <a:solidFill>
                <a:srgbClr val="898989"/>
              </a:solidFill>
              <a:latin typeface="Calibri" panose="020F0502020204030204" pitchFamily="34" charset="0"/>
            </a:endParaRPr>
          </a:p>
        </p:txBody>
      </p:sp>
      <p:sp>
        <p:nvSpPr>
          <p:cNvPr id="7" name="Title 1"/>
          <p:cNvSpPr txBox="1">
            <a:spLocks/>
          </p:cNvSpPr>
          <p:nvPr/>
        </p:nvSpPr>
        <p:spPr>
          <a:xfrm>
            <a:off x="1486989" y="26115"/>
            <a:ext cx="10668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r>
              <a:rPr lang="en-US" sz="2600" b="1" dirty="0"/>
              <a:t>                                         </a:t>
            </a:r>
            <a:r>
              <a:rPr lang="en-US" sz="3200" dirty="0"/>
              <a:t>Adding Page Restrictions</a:t>
            </a:r>
            <a:endParaRPr lang="en-US" sz="3600" dirty="0"/>
          </a:p>
        </p:txBody>
      </p:sp>
      <p:sp>
        <p:nvSpPr>
          <p:cNvPr id="27655" name="TextBox 7"/>
          <p:cNvSpPr txBox="1">
            <a:spLocks noChangeArrowheads="1"/>
          </p:cNvSpPr>
          <p:nvPr/>
        </p:nvSpPr>
        <p:spPr bwMode="auto">
          <a:xfrm>
            <a:off x="2667000" y="1524001"/>
            <a:ext cx="7391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a:p>
            <a:pPr algn="just" eaLnBrk="1" hangingPunct="1"/>
            <a:r>
              <a:rPr lang="en-US" altLang="en-US" sz="2200">
                <a:latin typeface="Times New Roman" panose="02020603050405020304" pitchFamily="18" charset="0"/>
                <a:cs typeface="Times New Roman" panose="02020603050405020304" pitchFamily="18" charset="0"/>
              </a:rPr>
              <a:t> </a:t>
            </a:r>
            <a:endParaRPr lang="en-US" altLang="en-US"/>
          </a:p>
        </p:txBody>
      </p:sp>
      <p:sp>
        <p:nvSpPr>
          <p:cNvPr id="8" name="Rectangle 7"/>
          <p:cNvSpPr/>
          <p:nvPr/>
        </p:nvSpPr>
        <p:spPr>
          <a:xfrm>
            <a:off x="982979" y="770017"/>
            <a:ext cx="11140441" cy="2215991"/>
          </a:xfrm>
          <a:prstGeom prst="rect">
            <a:avLst/>
          </a:prstGeom>
          <a:solidFill>
            <a:schemeClr val="tx2">
              <a:lumMod val="40000"/>
              <a:lumOff val="60000"/>
            </a:schemeClr>
          </a:solidFill>
          <a:ln w="12700">
            <a:solidFill>
              <a:schemeClr val="tx1"/>
            </a:solidFill>
          </a:ln>
        </p:spPr>
        <p:txBody>
          <a:bodyPr wrap="square">
            <a:spAutoFit/>
          </a:bodyPr>
          <a:lstStyle/>
          <a:p>
            <a:pPr marL="342900" indent="-342900">
              <a:buFont typeface="Wingdings" panose="05000000000000000000" pitchFamily="2" charset="2"/>
              <a:buChar char="Ø"/>
            </a:pPr>
            <a:r>
              <a:rPr lang="en-US" sz="2400" dirty="0"/>
              <a:t>Creating a website is fun, but a login restrictor in your website will make it look more secure. Django REST Framework is a robust and flexible toolkit for building Web APIs. The Django login required decorator provide the feature to restrict the access</a:t>
            </a:r>
          </a:p>
          <a:p>
            <a:pPr marL="342900" indent="-342900">
              <a:buFont typeface="Wingdings" panose="05000000000000000000" pitchFamily="2" charset="2"/>
              <a:buChar char="Ø"/>
            </a:pPr>
            <a:r>
              <a:rPr lang="en-US" sz="2400" dirty="0"/>
              <a:t>We have often visited websites in which we need to log in first before accessing or visiting other pages. In other words, restricting access.</a:t>
            </a:r>
          </a:p>
          <a:p>
            <a:endParaRPr lang="en-US" dirty="0"/>
          </a:p>
        </p:txBody>
      </p:sp>
      <p:pic>
        <p:nvPicPr>
          <p:cNvPr id="9" name="Picture 8"/>
          <p:cNvPicPr>
            <a:picLocks noChangeAspect="1"/>
          </p:cNvPicPr>
          <p:nvPr/>
        </p:nvPicPr>
        <p:blipFill>
          <a:blip r:embed="rId3"/>
          <a:stretch>
            <a:fillRect/>
          </a:stretch>
        </p:blipFill>
        <p:spPr>
          <a:xfrm>
            <a:off x="1024345" y="3251754"/>
            <a:ext cx="4753638" cy="2838846"/>
          </a:xfrm>
          <a:prstGeom prst="rect">
            <a:avLst/>
          </a:prstGeom>
          <a:ln w="9525">
            <a:solidFill>
              <a:schemeClr val="tx1"/>
            </a:solidFill>
          </a:ln>
        </p:spPr>
      </p:pic>
    </p:spTree>
    <p:extLst>
      <p:ext uri="{BB962C8B-B14F-4D97-AF65-F5344CB8AC3E}">
        <p14:creationId xmlns:p14="http://schemas.microsoft.com/office/powerpoint/2010/main" val="4263801968"/>
      </p:ext>
    </p:extLst>
  </p:cSld>
  <p:clrMapOvr>
    <a:masterClrMapping/>
  </p:clrMapOvr>
  <p:transition>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0B85C877-D2C1-4BF0-AB07-31213A337855}" type="datetime1">
              <a:rPr lang="en-US" smtClean="0"/>
              <a:t>10/31/2023</a:t>
            </a:fld>
            <a:endParaRPr lang="en-US"/>
          </a:p>
        </p:txBody>
      </p:sp>
      <p:sp>
        <p:nvSpPr>
          <p:cNvPr id="5" name="Footer Placeholder 4"/>
          <p:cNvSpPr>
            <a:spLocks noGrp="1"/>
          </p:cNvSpPr>
          <p:nvPr>
            <p:ph type="ftr" sz="quarter" idx="11"/>
          </p:nvPr>
        </p:nvSpPr>
        <p:spPr>
          <a:xfrm>
            <a:off x="4038600" y="6356351"/>
            <a:ext cx="5029200" cy="365125"/>
          </a:xfrm>
        </p:spPr>
        <p:txBody>
          <a:bodyPr/>
          <a:lstStyle/>
          <a:p>
            <a:pPr>
              <a:defRPr/>
            </a:pPr>
            <a:r>
              <a:rPr lang="en-US" dirty="0"/>
              <a:t>Priya Singh                    Python web development with Django                   Unit III</a:t>
            </a:r>
          </a:p>
        </p:txBody>
      </p:sp>
      <p:sp>
        <p:nvSpPr>
          <p:cNvPr id="27652"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586EE7B-0C06-4E8D-A973-F91A3A1BA9B6}" type="slidenum">
              <a:rPr lang="en-US" altLang="en-US">
                <a:solidFill>
                  <a:srgbClr val="898989"/>
                </a:solidFill>
                <a:latin typeface="Calibri" panose="020F0502020204030204" pitchFamily="34" charset="0"/>
              </a:rPr>
              <a:pPr/>
              <a:t>61</a:t>
            </a:fld>
            <a:endParaRPr lang="en-US" altLang="en-US">
              <a:solidFill>
                <a:srgbClr val="898989"/>
              </a:solidFill>
              <a:latin typeface="Calibri" panose="020F0502020204030204" pitchFamily="34" charset="0"/>
            </a:endParaRPr>
          </a:p>
        </p:txBody>
      </p:sp>
      <p:sp>
        <p:nvSpPr>
          <p:cNvPr id="7" name="Title 1"/>
          <p:cNvSpPr txBox="1">
            <a:spLocks/>
          </p:cNvSpPr>
          <p:nvPr/>
        </p:nvSpPr>
        <p:spPr>
          <a:xfrm>
            <a:off x="1486989" y="26115"/>
            <a:ext cx="10668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r>
              <a:rPr lang="en-US" sz="2600" b="1" dirty="0"/>
              <a:t>                                         </a:t>
            </a:r>
            <a:r>
              <a:rPr lang="en-US" sz="3200" dirty="0"/>
              <a:t>Adding Page Restrictions</a:t>
            </a:r>
            <a:endParaRPr lang="en-US" sz="3600" dirty="0"/>
          </a:p>
        </p:txBody>
      </p:sp>
      <p:sp>
        <p:nvSpPr>
          <p:cNvPr id="27655" name="TextBox 7"/>
          <p:cNvSpPr txBox="1">
            <a:spLocks noChangeArrowheads="1"/>
          </p:cNvSpPr>
          <p:nvPr/>
        </p:nvSpPr>
        <p:spPr bwMode="auto">
          <a:xfrm>
            <a:off x="2667000" y="1524001"/>
            <a:ext cx="7391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a:p>
            <a:pPr algn="just" eaLnBrk="1" hangingPunct="1"/>
            <a:r>
              <a:rPr lang="en-US" altLang="en-US" sz="2200">
                <a:latin typeface="Times New Roman" panose="02020603050405020304" pitchFamily="18" charset="0"/>
                <a:cs typeface="Times New Roman" panose="02020603050405020304" pitchFamily="18" charset="0"/>
              </a:rPr>
              <a:t> </a:t>
            </a:r>
            <a:endParaRPr lang="en-US" altLang="en-US"/>
          </a:p>
        </p:txBody>
      </p:sp>
      <p:sp>
        <p:nvSpPr>
          <p:cNvPr id="3" name="Rectangle 2"/>
          <p:cNvSpPr/>
          <p:nvPr/>
        </p:nvSpPr>
        <p:spPr>
          <a:xfrm>
            <a:off x="1486989" y="1087307"/>
            <a:ext cx="10552611" cy="4893647"/>
          </a:xfrm>
          <a:prstGeom prst="rect">
            <a:avLst/>
          </a:prstGeom>
          <a:solidFill>
            <a:schemeClr val="tx2">
              <a:lumMod val="40000"/>
              <a:lumOff val="60000"/>
            </a:schemeClr>
          </a:solidFill>
          <a:ln w="19050">
            <a:solidFill>
              <a:schemeClr val="tx1"/>
            </a:solidFill>
          </a:ln>
        </p:spPr>
        <p:txBody>
          <a:bodyPr wrap="square">
            <a:spAutoFit/>
          </a:bodyPr>
          <a:lstStyle/>
          <a:p>
            <a:pPr marL="342900" indent="-342900">
              <a:buFont typeface="Wingdings" panose="05000000000000000000" pitchFamily="2" charset="2"/>
              <a:buChar char="Ø"/>
            </a:pPr>
            <a:r>
              <a:rPr lang="en-US" sz="2600" dirty="0"/>
              <a:t>We also came across some of our projects where we need to do the same but wonder how? So yes you came to the right place, but before moving ahead let’s first sneak peek about the login decorator in Django Rest Framework. </a:t>
            </a:r>
            <a:r>
              <a:rPr lang="en-US" sz="2600" dirty="0" err="1"/>
              <a:t>login_required</a:t>
            </a:r>
            <a:r>
              <a:rPr lang="en-US" sz="2600" dirty="0"/>
              <a:t>() decorator does the following things:-</a:t>
            </a:r>
          </a:p>
          <a:p>
            <a:pPr marL="342900" indent="-342900">
              <a:buFont typeface="Wingdings" panose="05000000000000000000" pitchFamily="2" charset="2"/>
              <a:buChar char="Ø"/>
            </a:pPr>
            <a:r>
              <a:rPr lang="en-US" sz="2600" dirty="0"/>
              <a:t>Execute normally the view if the user is logged in.</a:t>
            </a:r>
          </a:p>
          <a:p>
            <a:pPr marL="342900" indent="-342900">
              <a:buFont typeface="Wingdings" panose="05000000000000000000" pitchFamily="2" charset="2"/>
              <a:buChar char="Ø"/>
            </a:pPr>
            <a:r>
              <a:rPr lang="en-US" sz="2600" dirty="0"/>
              <a:t>Redirect the user to the </a:t>
            </a:r>
            <a:r>
              <a:rPr lang="en-US" sz="2600" dirty="0" err="1"/>
              <a:t>login_url</a:t>
            </a:r>
            <a:r>
              <a:rPr lang="en-US" sz="2600" dirty="0"/>
              <a:t> path if the user is not logged in.</a:t>
            </a:r>
          </a:p>
          <a:p>
            <a:pPr marL="342900" indent="-342900">
              <a:buFont typeface="Wingdings" panose="05000000000000000000" pitchFamily="2" charset="2"/>
              <a:buChar char="Ø"/>
            </a:pPr>
            <a:r>
              <a:rPr lang="en-US" sz="2600" dirty="0"/>
              <a:t>Syntax:-</a:t>
            </a:r>
          </a:p>
          <a:p>
            <a:pPr marL="342900" indent="-342900">
              <a:buFont typeface="Wingdings" panose="05000000000000000000" pitchFamily="2" charset="2"/>
              <a:buChar char="Ø"/>
            </a:pPr>
            <a:endParaRPr lang="en-US" sz="2600" dirty="0"/>
          </a:p>
          <a:p>
            <a:pPr marL="342900" indent="-342900">
              <a:buFont typeface="Wingdings" panose="05000000000000000000" pitchFamily="2" charset="2"/>
              <a:buChar char="Ø"/>
            </a:pPr>
            <a:r>
              <a:rPr lang="en-US" sz="2600" dirty="0"/>
              <a:t>@</a:t>
            </a:r>
            <a:r>
              <a:rPr lang="en-US" sz="2600" dirty="0" err="1"/>
              <a:t>login_required</a:t>
            </a:r>
            <a:r>
              <a:rPr lang="en-US" sz="2600" dirty="0"/>
              <a:t>(</a:t>
            </a:r>
            <a:r>
              <a:rPr lang="en-US" sz="2600" dirty="0" err="1"/>
              <a:t>login_url</a:t>
            </a:r>
            <a:r>
              <a:rPr lang="en-US" sz="2600" dirty="0"/>
              <a:t>=”html page”)</a:t>
            </a:r>
          </a:p>
          <a:p>
            <a:pPr marL="342900" indent="-342900">
              <a:buFont typeface="Wingdings" panose="05000000000000000000" pitchFamily="2" charset="2"/>
              <a:buChar char="Ø"/>
            </a:pPr>
            <a:endParaRPr lang="en-US" sz="2600" dirty="0"/>
          </a:p>
          <a:p>
            <a:pPr marL="342900" indent="-342900">
              <a:buFont typeface="Wingdings" panose="05000000000000000000" pitchFamily="2" charset="2"/>
              <a:buChar char="Ø"/>
            </a:pPr>
            <a:r>
              <a:rPr lang="en-US" sz="2600" dirty="0"/>
              <a:t>In this lecture , we will understand how to restrict access with the Django login required decorator function? Where to use it? And all about it.</a:t>
            </a:r>
          </a:p>
        </p:txBody>
      </p:sp>
    </p:spTree>
    <p:extLst>
      <p:ext uri="{BB962C8B-B14F-4D97-AF65-F5344CB8AC3E}">
        <p14:creationId xmlns:p14="http://schemas.microsoft.com/office/powerpoint/2010/main" val="802796351"/>
      </p:ext>
    </p:extLst>
  </p:cSld>
  <p:clrMapOvr>
    <a:masterClrMapping/>
  </p:clrMapOvr>
  <p:transition>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27093-2D21-EDE4-10BF-236F3D9EA091}"/>
              </a:ext>
            </a:extLst>
          </p:cNvPr>
          <p:cNvSpPr>
            <a:spLocks noGrp="1"/>
          </p:cNvSpPr>
          <p:nvPr>
            <p:ph type="title"/>
          </p:nvPr>
        </p:nvSpPr>
        <p:spPr/>
        <p:txBody>
          <a:bodyPr>
            <a:normAutofit fontScale="90000"/>
          </a:bodyPr>
          <a:lstStyle/>
          <a:p>
            <a:r>
              <a:rPr lang="en-US" b="1" i="0" dirty="0">
                <a:solidFill>
                  <a:srgbClr val="292929"/>
                </a:solidFill>
                <a:effectLst/>
                <a:latin typeface="sohne"/>
              </a:rPr>
              <a:t>Why Decorators?</a:t>
            </a:r>
            <a:br>
              <a:rPr lang="en-US" b="1" i="0" dirty="0">
                <a:solidFill>
                  <a:srgbClr val="292929"/>
                </a:solidFill>
                <a:effectLst/>
                <a:latin typeface="sohne"/>
              </a:rPr>
            </a:br>
            <a:endParaRPr lang="en-US" dirty="0"/>
          </a:p>
        </p:txBody>
      </p:sp>
      <p:sp>
        <p:nvSpPr>
          <p:cNvPr id="4" name="Date Placeholder 3">
            <a:extLst>
              <a:ext uri="{FF2B5EF4-FFF2-40B4-BE49-F238E27FC236}">
                <a16:creationId xmlns:a16="http://schemas.microsoft.com/office/drawing/2014/main" id="{EC190F31-38D7-57BA-AFD1-FF4AE2176C7F}"/>
              </a:ext>
            </a:extLst>
          </p:cNvPr>
          <p:cNvSpPr>
            <a:spLocks noGrp="1"/>
          </p:cNvSpPr>
          <p:nvPr>
            <p:ph type="dt" sz="half" idx="10"/>
          </p:nvPr>
        </p:nvSpPr>
        <p:spPr/>
        <p:txBody>
          <a:bodyPr/>
          <a:lstStyle/>
          <a:p>
            <a:fld id="{01D9DF0B-759B-4DED-ABC8-B78A6EC3C52F}" type="datetime1">
              <a:rPr lang="en-US" smtClean="0"/>
              <a:t>10/31/2023</a:t>
            </a:fld>
            <a:endParaRPr lang="en-US"/>
          </a:p>
        </p:txBody>
      </p:sp>
      <p:sp>
        <p:nvSpPr>
          <p:cNvPr id="5" name="Footer Placeholder 4">
            <a:extLst>
              <a:ext uri="{FF2B5EF4-FFF2-40B4-BE49-F238E27FC236}">
                <a16:creationId xmlns:a16="http://schemas.microsoft.com/office/drawing/2014/main" id="{7F4B1335-1E0B-1A63-63FF-41FC81C91076}"/>
              </a:ext>
            </a:extLst>
          </p:cNvPr>
          <p:cNvSpPr>
            <a:spLocks noGrp="1"/>
          </p:cNvSpPr>
          <p:nvPr>
            <p:ph type="ftr" sz="quarter" idx="11"/>
          </p:nvPr>
        </p:nvSpPr>
        <p:spPr/>
        <p:txBody>
          <a:bodyPr/>
          <a:lstStyle/>
          <a:p>
            <a:r>
              <a:rPr lang="en-US"/>
              <a:t>Priya Singh                    Python web development with Django                   Unit III</a:t>
            </a:r>
            <a:endParaRPr lang="en-US" dirty="0"/>
          </a:p>
        </p:txBody>
      </p:sp>
      <p:sp>
        <p:nvSpPr>
          <p:cNvPr id="6" name="Slide Number Placeholder 5">
            <a:extLst>
              <a:ext uri="{FF2B5EF4-FFF2-40B4-BE49-F238E27FC236}">
                <a16:creationId xmlns:a16="http://schemas.microsoft.com/office/drawing/2014/main" id="{815D2DE6-E670-2633-3083-40839A278EB4}"/>
              </a:ext>
            </a:extLst>
          </p:cNvPr>
          <p:cNvSpPr>
            <a:spLocks noGrp="1"/>
          </p:cNvSpPr>
          <p:nvPr>
            <p:ph type="sldNum" sz="quarter" idx="12"/>
          </p:nvPr>
        </p:nvSpPr>
        <p:spPr/>
        <p:txBody>
          <a:bodyPr/>
          <a:lstStyle/>
          <a:p>
            <a:fld id="{B6F15528-21DE-4FAA-801E-634DDDAF4B2B}" type="slidenum">
              <a:rPr lang="en-US" smtClean="0"/>
              <a:pPr/>
              <a:t>62</a:t>
            </a:fld>
            <a:endParaRPr lang="en-US"/>
          </a:p>
        </p:txBody>
      </p:sp>
      <p:sp>
        <p:nvSpPr>
          <p:cNvPr id="7" name="Rectangle 1">
            <a:extLst>
              <a:ext uri="{FF2B5EF4-FFF2-40B4-BE49-F238E27FC236}">
                <a16:creationId xmlns:a16="http://schemas.microsoft.com/office/drawing/2014/main" id="{8D8ED451-BC7E-4127-7DB2-2A44F645E21E}"/>
              </a:ext>
            </a:extLst>
          </p:cNvPr>
          <p:cNvSpPr>
            <a:spLocks noGrp="1" noChangeArrowheads="1"/>
          </p:cNvSpPr>
          <p:nvPr>
            <p:ph idx="1"/>
          </p:nvPr>
        </p:nvSpPr>
        <p:spPr bwMode="auto">
          <a:xfrm>
            <a:off x="609600" y="1770728"/>
            <a:ext cx="10439400" cy="2554545"/>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b="0" i="0" dirty="0">
                <a:effectLst/>
                <a:latin typeface="Roboto" panose="02000000000000000000" pitchFamily="2" charset="0"/>
              </a:rPr>
              <a:t>Django provides several decorators that can be applied to views to support various HTTP features</a:t>
            </a:r>
            <a:r>
              <a:rPr lang="en-US" sz="1400" b="0" i="0" dirty="0">
                <a:effectLst/>
                <a:latin typeface="Roboto" panose="02000000000000000000" pitchFamily="2"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92929"/>
                </a:solidFill>
                <a:effectLst/>
                <a:latin typeface="source-serif-pro"/>
              </a:rPr>
              <a:t>Decorators are an easy way to clean up your code and separate the view authentication process from the view functionality. Django has several useful built-in decorators such as </a:t>
            </a:r>
            <a:r>
              <a:rPr kumimoji="0" lang="en-US" altLang="en-US" sz="2400" b="0" i="0" u="none" strike="noStrike" cap="none" normalizeH="0" baseline="0" dirty="0">
                <a:ln>
                  <a:noFill/>
                </a:ln>
                <a:solidFill>
                  <a:srgbClr val="292929"/>
                </a:solidFill>
                <a:effectLst/>
                <a:latin typeface="Menlo"/>
              </a:rPr>
              <a:t>@login_required</a:t>
            </a:r>
            <a:r>
              <a:rPr kumimoji="0" lang="en-US" altLang="en-US" sz="2400" b="0" i="0" u="none" strike="noStrike" cap="none" normalizeH="0" baseline="0" dirty="0">
                <a:ln>
                  <a:noFill/>
                </a:ln>
                <a:solidFill>
                  <a:srgbClr val="292929"/>
                </a:solidFill>
                <a:effectLst/>
                <a:latin typeface="source-serif-pro"/>
              </a:rPr>
              <a:t>, </a:t>
            </a:r>
            <a:r>
              <a:rPr kumimoji="0" lang="en-US" altLang="en-US" sz="2400" b="0" i="0" u="none" strike="noStrike" cap="none" normalizeH="0" baseline="0" dirty="0">
                <a:ln>
                  <a:noFill/>
                </a:ln>
                <a:solidFill>
                  <a:srgbClr val="292929"/>
                </a:solidFill>
                <a:effectLst/>
                <a:latin typeface="Menlo"/>
              </a:rPr>
              <a:t>@permission_required</a:t>
            </a:r>
            <a:r>
              <a:rPr kumimoji="0" lang="en-US" altLang="en-US" sz="2400" b="0" i="0" u="none" strike="noStrike" cap="none" normalizeH="0" baseline="0" dirty="0">
                <a:ln>
                  <a:noFill/>
                </a:ln>
                <a:solidFill>
                  <a:srgbClr val="292929"/>
                </a:solidFill>
                <a:effectLst/>
                <a:latin typeface="source-serif-pro"/>
              </a:rPr>
              <a:t> for user permissions and </a:t>
            </a:r>
            <a:r>
              <a:rPr kumimoji="0" lang="en-US" altLang="en-US" sz="2400" b="0" i="0" u="none" strike="noStrike" cap="none" normalizeH="0" baseline="0" dirty="0">
                <a:ln>
                  <a:noFill/>
                </a:ln>
                <a:solidFill>
                  <a:srgbClr val="292929"/>
                </a:solidFill>
                <a:effectLst/>
                <a:latin typeface="Menlo"/>
              </a:rPr>
              <a:t>@require_http_methods</a:t>
            </a:r>
            <a:r>
              <a:rPr kumimoji="0" lang="en-US" altLang="en-US" sz="2400" b="0" i="0" u="none" strike="noStrike" cap="none" normalizeH="0" baseline="0" dirty="0">
                <a:ln>
                  <a:noFill/>
                </a:ln>
                <a:solidFill>
                  <a:srgbClr val="292929"/>
                </a:solidFill>
                <a:effectLst/>
                <a:latin typeface="source-serif-pro"/>
              </a:rPr>
              <a:t> for restricting request methods (</a:t>
            </a:r>
            <a:r>
              <a:rPr kumimoji="0" lang="en-US" altLang="en-US" sz="2400" b="0" i="0" u="none" strike="noStrike" cap="none" normalizeH="0" baseline="0" dirty="0">
                <a:ln>
                  <a:noFill/>
                </a:ln>
                <a:solidFill>
                  <a:srgbClr val="292929"/>
                </a:solidFill>
                <a:effectLst/>
                <a:latin typeface="Menlo"/>
              </a:rPr>
              <a:t>GET|POST</a:t>
            </a:r>
            <a:r>
              <a:rPr kumimoji="0" lang="en-US" altLang="en-US" sz="2400" b="0" i="0" u="none" strike="noStrike" cap="none" normalizeH="0" baseline="0" dirty="0">
                <a:ln>
                  <a:noFill/>
                </a:ln>
                <a:solidFill>
                  <a:srgbClr val="292929"/>
                </a:solidFill>
                <a:effectLst/>
                <a:latin typeface="source-serif-pro"/>
              </a:rPr>
              <a:t>).</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969287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0B85C877-D2C1-4BF0-AB07-31213A337855}" type="datetime1">
              <a:rPr lang="en-US" smtClean="0"/>
              <a:t>10/31/2023</a:t>
            </a:fld>
            <a:endParaRPr lang="en-US"/>
          </a:p>
        </p:txBody>
      </p:sp>
      <p:sp>
        <p:nvSpPr>
          <p:cNvPr id="5" name="Footer Placeholder 4"/>
          <p:cNvSpPr>
            <a:spLocks noGrp="1"/>
          </p:cNvSpPr>
          <p:nvPr>
            <p:ph type="ftr" sz="quarter" idx="11"/>
          </p:nvPr>
        </p:nvSpPr>
        <p:spPr>
          <a:xfrm>
            <a:off x="3719286" y="6356356"/>
            <a:ext cx="5029200" cy="365125"/>
          </a:xfrm>
        </p:spPr>
        <p:txBody>
          <a:bodyPr/>
          <a:lstStyle/>
          <a:p>
            <a:pPr>
              <a:defRPr/>
            </a:pPr>
            <a:r>
              <a:rPr lang="en-US" dirty="0"/>
              <a:t>Priya Singh                    Python web development with Django                   Unit III</a:t>
            </a:r>
          </a:p>
        </p:txBody>
      </p:sp>
      <p:sp>
        <p:nvSpPr>
          <p:cNvPr id="27652"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586EE7B-0C06-4E8D-A973-F91A3A1BA9B6}" type="slidenum">
              <a:rPr lang="en-US" altLang="en-US">
                <a:solidFill>
                  <a:srgbClr val="898989"/>
                </a:solidFill>
                <a:latin typeface="Calibri" panose="020F0502020204030204" pitchFamily="34" charset="0"/>
              </a:rPr>
              <a:pPr/>
              <a:t>63</a:t>
            </a:fld>
            <a:endParaRPr lang="en-US" altLang="en-US">
              <a:solidFill>
                <a:srgbClr val="898989"/>
              </a:solidFill>
              <a:latin typeface="Calibri" panose="020F0502020204030204" pitchFamily="34" charset="0"/>
            </a:endParaRPr>
          </a:p>
        </p:txBody>
      </p:sp>
      <p:sp>
        <p:nvSpPr>
          <p:cNvPr id="7" name="Title 1"/>
          <p:cNvSpPr txBox="1">
            <a:spLocks/>
          </p:cNvSpPr>
          <p:nvPr/>
        </p:nvSpPr>
        <p:spPr>
          <a:xfrm>
            <a:off x="1486989" y="26115"/>
            <a:ext cx="10668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r>
              <a:rPr lang="en-US" sz="2600" b="1" dirty="0"/>
              <a:t>                                   </a:t>
            </a:r>
            <a:r>
              <a:rPr lang="en-US" sz="3200" dirty="0"/>
              <a:t>Login Functionality Test and Logout</a:t>
            </a:r>
            <a:endParaRPr lang="en-US" sz="3600" dirty="0"/>
          </a:p>
        </p:txBody>
      </p:sp>
      <p:sp>
        <p:nvSpPr>
          <p:cNvPr id="27655" name="TextBox 7"/>
          <p:cNvSpPr txBox="1">
            <a:spLocks noChangeArrowheads="1"/>
          </p:cNvSpPr>
          <p:nvPr/>
        </p:nvSpPr>
        <p:spPr bwMode="auto">
          <a:xfrm>
            <a:off x="2667000" y="1524001"/>
            <a:ext cx="7391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a:p>
            <a:pPr algn="just" eaLnBrk="1" hangingPunct="1"/>
            <a:r>
              <a:rPr lang="en-US" altLang="en-US" sz="2200">
                <a:latin typeface="Times New Roman" panose="02020603050405020304" pitchFamily="18" charset="0"/>
                <a:cs typeface="Times New Roman" panose="02020603050405020304" pitchFamily="18" charset="0"/>
              </a:rPr>
              <a:t> </a:t>
            </a:r>
            <a:endParaRPr lang="en-US" altLang="en-US"/>
          </a:p>
        </p:txBody>
      </p:sp>
      <p:sp>
        <p:nvSpPr>
          <p:cNvPr id="6" name="Rectangle 5"/>
          <p:cNvSpPr/>
          <p:nvPr/>
        </p:nvSpPr>
        <p:spPr>
          <a:xfrm>
            <a:off x="381000" y="1078598"/>
            <a:ext cx="11582400" cy="4893647"/>
          </a:xfrm>
          <a:prstGeom prst="rect">
            <a:avLst/>
          </a:prstGeom>
          <a:solidFill>
            <a:schemeClr val="tx2">
              <a:lumMod val="40000"/>
              <a:lumOff val="60000"/>
            </a:schemeClr>
          </a:solidFill>
          <a:ln w="9525">
            <a:solidFill>
              <a:schemeClr val="tx1"/>
            </a:solidFill>
          </a:ln>
        </p:spPr>
        <p:txBody>
          <a:bodyPr wrap="square">
            <a:spAutoFit/>
          </a:bodyPr>
          <a:lstStyle/>
          <a:p>
            <a:pPr marL="342900" indent="-342900">
              <a:buFont typeface="Wingdings" panose="05000000000000000000" pitchFamily="2" charset="2"/>
              <a:buChar char="Ø"/>
            </a:pPr>
            <a:r>
              <a:rPr lang="en-US" sz="2400" dirty="0"/>
              <a:t>Exaplaining Django Login and Logout. Django is a High-Level Web Framework and it has lots of built-in features. We can use those built-in functions for our common use of Web Application. Some of the functions are Permission and User Control, Signals, Templates, Django ORM, Access Control List, etc. Out of this Registration App, is a good example and a good thing about it is that the features can be used out-of-the-box.</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dirty="0"/>
              <a:t>With the Authentication Views, you can take advantage of the following features</a:t>
            </a:r>
          </a:p>
          <a:p>
            <a:endParaRPr lang="en-US" sz="2400" dirty="0"/>
          </a:p>
          <a:p>
            <a:pPr marL="457200" indent="-457200">
              <a:buFont typeface="+mj-lt"/>
              <a:buAutoNum type="arabicPeriod"/>
            </a:pPr>
            <a:r>
              <a:rPr lang="en-US" sz="2400" dirty="0"/>
              <a:t>Login</a:t>
            </a:r>
          </a:p>
          <a:p>
            <a:pPr marL="457200" indent="-457200">
              <a:buFont typeface="+mj-lt"/>
              <a:buAutoNum type="arabicPeriod"/>
            </a:pPr>
            <a:r>
              <a:rPr lang="en-US" sz="2400" dirty="0"/>
              <a:t>logout</a:t>
            </a:r>
          </a:p>
          <a:p>
            <a:pPr marL="457200" indent="-457200">
              <a:buFont typeface="+mj-lt"/>
              <a:buAutoNum type="arabicPeriod"/>
            </a:pPr>
            <a:r>
              <a:rPr lang="en-US" sz="2400" dirty="0"/>
              <a:t>User Registration</a:t>
            </a:r>
          </a:p>
          <a:p>
            <a:pPr marL="457200" indent="-457200">
              <a:buFont typeface="+mj-lt"/>
              <a:buAutoNum type="arabicPeriod"/>
            </a:pPr>
            <a:r>
              <a:rPr lang="en-US" sz="2400" dirty="0"/>
              <a:t>Change Password</a:t>
            </a:r>
          </a:p>
          <a:p>
            <a:pPr marL="457200" indent="-457200">
              <a:buFont typeface="+mj-lt"/>
              <a:buAutoNum type="arabicPeriod"/>
            </a:pPr>
            <a:r>
              <a:rPr lang="en-US" sz="2400" dirty="0"/>
              <a:t>Reset Password or Forgot Password</a:t>
            </a:r>
          </a:p>
        </p:txBody>
      </p:sp>
    </p:spTree>
    <p:extLst>
      <p:ext uri="{BB962C8B-B14F-4D97-AF65-F5344CB8AC3E}">
        <p14:creationId xmlns:p14="http://schemas.microsoft.com/office/powerpoint/2010/main" val="2387834875"/>
      </p:ext>
    </p:extLst>
  </p:cSld>
  <p:clrMapOvr>
    <a:masterClrMapping/>
  </p:clrMapOvr>
  <p:transition>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0B85C877-D2C1-4BF0-AB07-31213A337855}" type="datetime1">
              <a:rPr lang="en-US" smtClean="0"/>
              <a:t>10/31/2023</a:t>
            </a:fld>
            <a:endParaRPr lang="en-US"/>
          </a:p>
        </p:txBody>
      </p:sp>
      <p:sp>
        <p:nvSpPr>
          <p:cNvPr id="5" name="Footer Placeholder 4"/>
          <p:cNvSpPr>
            <a:spLocks noGrp="1"/>
          </p:cNvSpPr>
          <p:nvPr>
            <p:ph type="ftr" sz="quarter" idx="11"/>
          </p:nvPr>
        </p:nvSpPr>
        <p:spPr>
          <a:xfrm>
            <a:off x="3719286" y="6356356"/>
            <a:ext cx="5029200" cy="365125"/>
          </a:xfrm>
        </p:spPr>
        <p:txBody>
          <a:bodyPr/>
          <a:lstStyle/>
          <a:p>
            <a:pPr>
              <a:defRPr/>
            </a:pPr>
            <a:r>
              <a:rPr lang="en-US" dirty="0"/>
              <a:t>Priya Singh                    Python web development with Django                   Unit III</a:t>
            </a:r>
          </a:p>
        </p:txBody>
      </p:sp>
      <p:sp>
        <p:nvSpPr>
          <p:cNvPr id="27652"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586EE7B-0C06-4E8D-A973-F91A3A1BA9B6}" type="slidenum">
              <a:rPr lang="en-US" altLang="en-US">
                <a:solidFill>
                  <a:srgbClr val="898989"/>
                </a:solidFill>
                <a:latin typeface="Calibri" panose="020F0502020204030204" pitchFamily="34" charset="0"/>
              </a:rPr>
              <a:pPr/>
              <a:t>64</a:t>
            </a:fld>
            <a:endParaRPr lang="en-US" altLang="en-US">
              <a:solidFill>
                <a:srgbClr val="898989"/>
              </a:solidFill>
              <a:latin typeface="Calibri" panose="020F0502020204030204" pitchFamily="34" charset="0"/>
            </a:endParaRPr>
          </a:p>
        </p:txBody>
      </p:sp>
      <p:sp>
        <p:nvSpPr>
          <p:cNvPr id="7" name="Title 1"/>
          <p:cNvSpPr txBox="1">
            <a:spLocks/>
          </p:cNvSpPr>
          <p:nvPr/>
        </p:nvSpPr>
        <p:spPr>
          <a:xfrm>
            <a:off x="1486989" y="26115"/>
            <a:ext cx="10668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r>
              <a:rPr lang="en-US" sz="2600" b="1" dirty="0"/>
              <a:t>                                   </a:t>
            </a:r>
            <a:r>
              <a:rPr lang="en-US" sz="3200" dirty="0"/>
              <a:t>Login Functionality Test and Logout</a:t>
            </a:r>
            <a:endParaRPr lang="en-US" sz="3600" dirty="0"/>
          </a:p>
        </p:txBody>
      </p:sp>
      <p:sp>
        <p:nvSpPr>
          <p:cNvPr id="27655" name="TextBox 7"/>
          <p:cNvSpPr txBox="1">
            <a:spLocks noChangeArrowheads="1"/>
          </p:cNvSpPr>
          <p:nvPr/>
        </p:nvSpPr>
        <p:spPr bwMode="auto">
          <a:xfrm>
            <a:off x="2667000" y="1524001"/>
            <a:ext cx="7391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a:p>
            <a:pPr algn="just" eaLnBrk="1" hangingPunct="1"/>
            <a:r>
              <a:rPr lang="en-US" altLang="en-US" sz="2200">
                <a:latin typeface="Times New Roman" panose="02020603050405020304" pitchFamily="18" charset="0"/>
                <a:cs typeface="Times New Roman" panose="02020603050405020304" pitchFamily="18" charset="0"/>
              </a:rPr>
              <a:t> </a:t>
            </a:r>
            <a:endParaRPr lang="en-US" altLang="en-US"/>
          </a:p>
        </p:txBody>
      </p:sp>
      <p:pic>
        <p:nvPicPr>
          <p:cNvPr id="2" name="Picture 1"/>
          <p:cNvPicPr>
            <a:picLocks noChangeAspect="1"/>
          </p:cNvPicPr>
          <p:nvPr/>
        </p:nvPicPr>
        <p:blipFill>
          <a:blip r:embed="rId3"/>
          <a:stretch>
            <a:fillRect/>
          </a:stretch>
        </p:blipFill>
        <p:spPr>
          <a:xfrm>
            <a:off x="2003697" y="1000382"/>
            <a:ext cx="9409611" cy="5067507"/>
          </a:xfrm>
          <a:prstGeom prst="rect">
            <a:avLst/>
          </a:prstGeom>
          <a:ln w="9525">
            <a:solidFill>
              <a:schemeClr val="tx1"/>
            </a:solidFill>
          </a:ln>
        </p:spPr>
      </p:pic>
    </p:spTree>
    <p:extLst>
      <p:ext uri="{BB962C8B-B14F-4D97-AF65-F5344CB8AC3E}">
        <p14:creationId xmlns:p14="http://schemas.microsoft.com/office/powerpoint/2010/main" val="2569898611"/>
      </p:ext>
    </p:extLst>
  </p:cSld>
  <p:clrMapOvr>
    <a:masterClrMapping/>
  </p:clrMapOvr>
  <p:transition>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0B85C877-D2C1-4BF0-AB07-31213A337855}" type="datetime1">
              <a:rPr lang="en-US" smtClean="0"/>
              <a:t>10/31/2023</a:t>
            </a:fld>
            <a:endParaRPr lang="en-US"/>
          </a:p>
        </p:txBody>
      </p:sp>
      <p:sp>
        <p:nvSpPr>
          <p:cNvPr id="5" name="Footer Placeholder 4"/>
          <p:cNvSpPr>
            <a:spLocks noGrp="1"/>
          </p:cNvSpPr>
          <p:nvPr>
            <p:ph type="ftr" sz="quarter" idx="11"/>
          </p:nvPr>
        </p:nvSpPr>
        <p:spPr>
          <a:xfrm>
            <a:off x="3719286" y="6356356"/>
            <a:ext cx="5029200" cy="365125"/>
          </a:xfrm>
        </p:spPr>
        <p:txBody>
          <a:bodyPr/>
          <a:lstStyle/>
          <a:p>
            <a:pPr>
              <a:defRPr/>
            </a:pPr>
            <a:r>
              <a:rPr lang="en-US" dirty="0"/>
              <a:t>Priya Singh                    Python web development with Django                   Unit III</a:t>
            </a:r>
          </a:p>
        </p:txBody>
      </p:sp>
      <p:sp>
        <p:nvSpPr>
          <p:cNvPr id="27652"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586EE7B-0C06-4E8D-A973-F91A3A1BA9B6}" type="slidenum">
              <a:rPr lang="en-US" altLang="en-US">
                <a:solidFill>
                  <a:srgbClr val="898989"/>
                </a:solidFill>
                <a:latin typeface="Calibri" panose="020F0502020204030204" pitchFamily="34" charset="0"/>
              </a:rPr>
              <a:pPr/>
              <a:t>65</a:t>
            </a:fld>
            <a:endParaRPr lang="en-US" altLang="en-US">
              <a:solidFill>
                <a:srgbClr val="898989"/>
              </a:solidFill>
              <a:latin typeface="Calibri" panose="020F0502020204030204" pitchFamily="34" charset="0"/>
            </a:endParaRPr>
          </a:p>
        </p:txBody>
      </p:sp>
      <p:sp>
        <p:nvSpPr>
          <p:cNvPr id="7" name="Title 1"/>
          <p:cNvSpPr txBox="1">
            <a:spLocks/>
          </p:cNvSpPr>
          <p:nvPr/>
        </p:nvSpPr>
        <p:spPr>
          <a:xfrm>
            <a:off x="1486989" y="26115"/>
            <a:ext cx="10668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r>
              <a:rPr lang="en-US" sz="2600" b="1" dirty="0"/>
              <a:t>                                   </a:t>
            </a:r>
            <a:r>
              <a:rPr lang="en-US" sz="3200" dirty="0"/>
              <a:t>Login Functionality Test and Logout</a:t>
            </a:r>
            <a:endParaRPr lang="en-US" sz="3600" dirty="0"/>
          </a:p>
        </p:txBody>
      </p:sp>
      <p:sp>
        <p:nvSpPr>
          <p:cNvPr id="27655" name="TextBox 7"/>
          <p:cNvSpPr txBox="1">
            <a:spLocks noChangeArrowheads="1"/>
          </p:cNvSpPr>
          <p:nvPr/>
        </p:nvSpPr>
        <p:spPr bwMode="auto">
          <a:xfrm>
            <a:off x="2667000" y="1524001"/>
            <a:ext cx="7391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a:p>
            <a:pPr algn="just" eaLnBrk="1" hangingPunct="1"/>
            <a:r>
              <a:rPr lang="en-US" altLang="en-US" sz="2200">
                <a:latin typeface="Times New Roman" panose="02020603050405020304" pitchFamily="18" charset="0"/>
                <a:cs typeface="Times New Roman" panose="02020603050405020304" pitchFamily="18" charset="0"/>
              </a:rPr>
              <a:t> </a:t>
            </a:r>
            <a:endParaRPr lang="en-US" altLang="en-US"/>
          </a:p>
        </p:txBody>
      </p:sp>
      <p:pic>
        <p:nvPicPr>
          <p:cNvPr id="3" name="Picture 2"/>
          <p:cNvPicPr>
            <a:picLocks noChangeAspect="1"/>
          </p:cNvPicPr>
          <p:nvPr/>
        </p:nvPicPr>
        <p:blipFill>
          <a:blip r:embed="rId3"/>
          <a:stretch>
            <a:fillRect/>
          </a:stretch>
        </p:blipFill>
        <p:spPr>
          <a:xfrm>
            <a:off x="2243944" y="967289"/>
            <a:ext cx="8237511" cy="5133692"/>
          </a:xfrm>
          <a:prstGeom prst="rect">
            <a:avLst/>
          </a:prstGeom>
          <a:ln w="12700">
            <a:solidFill>
              <a:schemeClr val="tx1"/>
            </a:solidFill>
          </a:ln>
        </p:spPr>
      </p:pic>
    </p:spTree>
    <p:extLst>
      <p:ext uri="{BB962C8B-B14F-4D97-AF65-F5344CB8AC3E}">
        <p14:creationId xmlns:p14="http://schemas.microsoft.com/office/powerpoint/2010/main" val="3239389280"/>
      </p:ext>
    </p:extLst>
  </p:cSld>
  <p:clrMapOvr>
    <a:masterClrMapping/>
  </p:clrMapOvr>
  <p:transition>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0B85C877-D2C1-4BF0-AB07-31213A337855}" type="datetime1">
              <a:rPr lang="en-US" smtClean="0"/>
              <a:t>10/31/2023</a:t>
            </a:fld>
            <a:endParaRPr lang="en-US"/>
          </a:p>
        </p:txBody>
      </p:sp>
      <p:sp>
        <p:nvSpPr>
          <p:cNvPr id="5" name="Footer Placeholder 4"/>
          <p:cNvSpPr>
            <a:spLocks noGrp="1"/>
          </p:cNvSpPr>
          <p:nvPr>
            <p:ph type="ftr" sz="quarter" idx="11"/>
          </p:nvPr>
        </p:nvSpPr>
        <p:spPr>
          <a:xfrm>
            <a:off x="3719286" y="6356356"/>
            <a:ext cx="5029200" cy="365125"/>
          </a:xfrm>
        </p:spPr>
        <p:txBody>
          <a:bodyPr/>
          <a:lstStyle/>
          <a:p>
            <a:pPr>
              <a:defRPr/>
            </a:pPr>
            <a:r>
              <a:rPr lang="en-US" dirty="0"/>
              <a:t>Priya Singh                    Python web development with Django                   Unit III</a:t>
            </a:r>
          </a:p>
        </p:txBody>
      </p:sp>
      <p:sp>
        <p:nvSpPr>
          <p:cNvPr id="27652"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586EE7B-0C06-4E8D-A973-F91A3A1BA9B6}" type="slidenum">
              <a:rPr lang="en-US" altLang="en-US">
                <a:solidFill>
                  <a:srgbClr val="898989"/>
                </a:solidFill>
                <a:latin typeface="Calibri" panose="020F0502020204030204" pitchFamily="34" charset="0"/>
              </a:rPr>
              <a:pPr/>
              <a:t>66</a:t>
            </a:fld>
            <a:endParaRPr lang="en-US" altLang="en-US">
              <a:solidFill>
                <a:srgbClr val="898989"/>
              </a:solidFill>
              <a:latin typeface="Calibri" panose="020F0502020204030204" pitchFamily="34" charset="0"/>
            </a:endParaRPr>
          </a:p>
        </p:txBody>
      </p:sp>
      <p:sp>
        <p:nvSpPr>
          <p:cNvPr id="7" name="Title 1"/>
          <p:cNvSpPr txBox="1">
            <a:spLocks/>
          </p:cNvSpPr>
          <p:nvPr/>
        </p:nvSpPr>
        <p:spPr>
          <a:xfrm>
            <a:off x="1486989" y="26115"/>
            <a:ext cx="10668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r>
              <a:rPr lang="en-US" sz="2600" b="1" dirty="0"/>
              <a:t>                                   </a:t>
            </a:r>
            <a:r>
              <a:rPr lang="en-US" sz="3200" dirty="0"/>
              <a:t>Login Functionality Test and Logout</a:t>
            </a:r>
            <a:endParaRPr lang="en-US" sz="3600" dirty="0"/>
          </a:p>
        </p:txBody>
      </p:sp>
      <p:sp>
        <p:nvSpPr>
          <p:cNvPr id="27655" name="TextBox 7"/>
          <p:cNvSpPr txBox="1">
            <a:spLocks noChangeArrowheads="1"/>
          </p:cNvSpPr>
          <p:nvPr/>
        </p:nvSpPr>
        <p:spPr bwMode="auto">
          <a:xfrm>
            <a:off x="2667000" y="1524001"/>
            <a:ext cx="7391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a:p>
            <a:pPr algn="just" eaLnBrk="1" hangingPunct="1"/>
            <a:r>
              <a:rPr lang="en-US" altLang="en-US" sz="2200">
                <a:latin typeface="Times New Roman" panose="02020603050405020304" pitchFamily="18" charset="0"/>
                <a:cs typeface="Times New Roman" panose="02020603050405020304" pitchFamily="18" charset="0"/>
              </a:rPr>
              <a:t> </a:t>
            </a:r>
            <a:endParaRPr lang="en-US" altLang="en-US"/>
          </a:p>
        </p:txBody>
      </p:sp>
      <p:pic>
        <p:nvPicPr>
          <p:cNvPr id="2" name="Picture 1"/>
          <p:cNvPicPr>
            <a:picLocks noChangeAspect="1"/>
          </p:cNvPicPr>
          <p:nvPr/>
        </p:nvPicPr>
        <p:blipFill>
          <a:blip r:embed="rId3"/>
          <a:stretch>
            <a:fillRect/>
          </a:stretch>
        </p:blipFill>
        <p:spPr>
          <a:xfrm>
            <a:off x="1676400" y="1219200"/>
            <a:ext cx="9047686" cy="4740515"/>
          </a:xfrm>
          <a:prstGeom prst="rect">
            <a:avLst/>
          </a:prstGeom>
          <a:ln w="12700">
            <a:solidFill>
              <a:schemeClr val="tx1"/>
            </a:solidFill>
          </a:ln>
        </p:spPr>
      </p:pic>
    </p:spTree>
    <p:extLst>
      <p:ext uri="{BB962C8B-B14F-4D97-AF65-F5344CB8AC3E}">
        <p14:creationId xmlns:p14="http://schemas.microsoft.com/office/powerpoint/2010/main" val="1965355516"/>
      </p:ext>
    </p:extLst>
  </p:cSld>
  <p:clrMapOvr>
    <a:masterClrMapping/>
  </p:clrMapOvr>
  <p:transition>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21D6343-BFF4-4661-BFEF-61C4A4152ABB}" type="datetime1">
              <a:rPr lang="en-US" smtClean="0"/>
              <a:t>10/31/2023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67</a:t>
            </a:fld>
            <a:endParaRPr lang="en-US"/>
          </a:p>
        </p:txBody>
      </p:sp>
      <p:sp>
        <p:nvSpPr>
          <p:cNvPr id="7" name="Title 1"/>
          <p:cNvSpPr txBox="1">
            <a:spLocks/>
          </p:cNvSpPr>
          <p:nvPr/>
        </p:nvSpPr>
        <p:spPr>
          <a:xfrm>
            <a:off x="1447800" y="1"/>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Daily Quiz</a:t>
            </a:r>
          </a:p>
        </p:txBody>
      </p:sp>
      <p:sp>
        <p:nvSpPr>
          <p:cNvPr id="11" name="Content Placeholder 10"/>
          <p:cNvSpPr>
            <a:spLocks noGrp="1"/>
          </p:cNvSpPr>
          <p:nvPr>
            <p:ph idx="1"/>
          </p:nvPr>
        </p:nvSpPr>
        <p:spPr>
          <a:xfrm>
            <a:off x="1524000" y="976636"/>
            <a:ext cx="10058400" cy="4450449"/>
          </a:xfrm>
          <a:prstGeom prst="rect">
            <a:avLst/>
          </a:prstGeom>
          <a:solidFill>
            <a:schemeClr val="tx2">
              <a:lumMod val="40000"/>
              <a:lumOff val="60000"/>
            </a:schemeClr>
          </a:solidFill>
          <a:ln w="9525">
            <a:solidFill>
              <a:schemeClr val="tx1"/>
            </a:solidFill>
          </a:ln>
        </p:spPr>
        <p:txBody>
          <a:bodyPr wrap="square">
            <a:spAutoFit/>
          </a:bodyPr>
          <a:lstStyle/>
          <a:p>
            <a:pPr marL="457200" indent="-457200">
              <a:buFont typeface="+mj-lt"/>
              <a:buAutoNum type="arabicPeriod"/>
            </a:pPr>
            <a:r>
              <a:rPr lang="en-US" sz="2400" dirty="0"/>
              <a:t>Discuss Django Authentication System.</a:t>
            </a:r>
          </a:p>
          <a:p>
            <a:pPr marL="457200" indent="-457200">
              <a:buFont typeface="+mj-lt"/>
              <a:buAutoNum type="arabicPeriod"/>
            </a:pPr>
            <a:r>
              <a:rPr lang="en-US" sz="2400" dirty="0"/>
              <a:t>What is the role of frameworks in python.</a:t>
            </a:r>
          </a:p>
          <a:p>
            <a:pPr marL="457200" indent="-457200">
              <a:buFont typeface="+mj-lt"/>
              <a:buAutoNum type="arabicPeriod"/>
            </a:pPr>
            <a:r>
              <a:rPr lang="en-US" sz="2400" dirty="0"/>
              <a:t>Discuss any three frameworks.</a:t>
            </a:r>
          </a:p>
          <a:p>
            <a:pPr marL="457200" indent="-457200">
              <a:buFont typeface="+mj-lt"/>
              <a:buAutoNum type="arabicPeriod"/>
            </a:pPr>
            <a:r>
              <a:rPr lang="en-US" sz="2400" dirty="0"/>
              <a:t>Discuss about , Security Problem &amp; Solution with Django .</a:t>
            </a:r>
          </a:p>
          <a:p>
            <a:pPr marL="457200" indent="-457200">
              <a:buFont typeface="+mj-lt"/>
              <a:buAutoNum type="arabicPeriod"/>
            </a:pPr>
            <a:r>
              <a:rPr lang="en-US" sz="2400" dirty="0"/>
              <a:t>Discuss implementation rule of Falcon.</a:t>
            </a:r>
          </a:p>
          <a:p>
            <a:pPr marL="457200" indent="-457200">
              <a:buFont typeface="+mj-lt"/>
              <a:buAutoNum type="arabicPeriod"/>
            </a:pPr>
            <a:r>
              <a:rPr lang="en-US" sz="2400" dirty="0"/>
              <a:t>Discuss the Zappa framework.</a:t>
            </a:r>
          </a:p>
          <a:p>
            <a:pPr marL="457200" indent="-457200">
              <a:buFont typeface="+mj-lt"/>
              <a:buAutoNum type="arabicPeriod"/>
            </a:pPr>
            <a:r>
              <a:rPr lang="en-US" sz="2400" dirty="0"/>
              <a:t>Discuss the role of Dash.</a:t>
            </a:r>
          </a:p>
          <a:p>
            <a:pPr marL="457200" indent="-457200">
              <a:buFont typeface="+mj-lt"/>
              <a:buAutoNum type="arabicPeriod"/>
            </a:pPr>
            <a:r>
              <a:rPr lang="en-US" sz="2400" dirty="0"/>
              <a:t>Discuss the application area of </a:t>
            </a:r>
            <a:r>
              <a:rPr lang="en-US" sz="2400" dirty="0" err="1"/>
              <a:t>cherryPy</a:t>
            </a:r>
            <a:r>
              <a:rPr lang="en-US" sz="2400" dirty="0"/>
              <a:t>.</a:t>
            </a:r>
          </a:p>
          <a:p>
            <a:pPr marL="457200" indent="-457200">
              <a:buFont typeface="+mj-lt"/>
              <a:buAutoNum type="arabicPeriod"/>
            </a:pPr>
            <a:r>
              <a:rPr lang="en-US" sz="2400" dirty="0"/>
              <a:t>Discuss about the Request Http methods in Python.</a:t>
            </a:r>
          </a:p>
          <a:p>
            <a:pPr marL="457200" indent="-457200">
              <a:buFont typeface="+mj-lt"/>
              <a:buAutoNum type="arabicPeriod"/>
            </a:pPr>
            <a:r>
              <a:rPr lang="en-US" sz="2400" dirty="0"/>
              <a:t>Discuss about Flask application.</a:t>
            </a:r>
            <a:endParaRPr lang="en-US" dirty="0"/>
          </a:p>
        </p:txBody>
      </p:sp>
      <p:sp>
        <p:nvSpPr>
          <p:cNvPr id="9" name="Footer Placeholder 12"/>
          <p:cNvSpPr>
            <a:spLocks noGrp="1"/>
          </p:cNvSpPr>
          <p:nvPr>
            <p:ph type="ftr" sz="quarter" idx="11"/>
          </p:nvPr>
        </p:nvSpPr>
        <p:spPr>
          <a:xfrm>
            <a:off x="3810000" y="6019801"/>
            <a:ext cx="5029200" cy="623910"/>
          </a:xfrm>
        </p:spPr>
        <p:txBody>
          <a:bodyPr/>
          <a:lstStyle/>
          <a:p>
            <a:r>
              <a:rPr lang="en-US" dirty="0"/>
              <a:t>Priya Singh                    Python web development with Django                   Unit III</a:t>
            </a:r>
          </a:p>
        </p:txBody>
      </p:sp>
    </p:spTree>
    <p:extLst>
      <p:ext uri="{BB962C8B-B14F-4D97-AF65-F5344CB8AC3E}">
        <p14:creationId xmlns:p14="http://schemas.microsoft.com/office/powerpoint/2010/main" val="335806466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E829BDD-F26C-4E51-B674-FC4CC525A3C7}" type="datetime1">
              <a:rPr lang="en-US" smtClean="0"/>
              <a:t>10/31/2023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68</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300" dirty="0"/>
              <a:t>Weekly Assignment </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85800" y="1143000"/>
            <a:ext cx="11353800" cy="2554545"/>
          </a:xfrm>
          <a:prstGeom prst="rect">
            <a:avLst/>
          </a:prstGeom>
          <a:solidFill>
            <a:schemeClr val="tx2">
              <a:lumMod val="40000"/>
              <a:lumOff val="60000"/>
            </a:schemeClr>
          </a:solidFill>
          <a:ln w="28575">
            <a:solidFill>
              <a:schemeClr val="tx1"/>
            </a:solidFill>
          </a:ln>
        </p:spPr>
        <p:txBody>
          <a:bodyPr wrap="square">
            <a:spAutoFit/>
          </a:bodyPr>
          <a:lstStyle/>
          <a:p>
            <a:pPr marL="457200" indent="-457200" algn="just">
              <a:buFont typeface="+mj-lt"/>
              <a:buAutoNum type="arabicPeriod"/>
            </a:pPr>
            <a:r>
              <a:rPr lang="en-US" sz="3200" dirty="0">
                <a:latin typeface="+mj-lt"/>
              </a:rPr>
              <a:t>What are the most important uses of Django.</a:t>
            </a:r>
          </a:p>
          <a:p>
            <a:pPr marL="457200" indent="-457200" algn="just">
              <a:buFont typeface="+mj-lt"/>
              <a:buAutoNum type="arabicPeriod"/>
            </a:pPr>
            <a:r>
              <a:rPr lang="en-US" sz="3200" dirty="0">
                <a:latin typeface="+mj-lt"/>
              </a:rPr>
              <a:t>What are the disadvantages of Django?</a:t>
            </a:r>
          </a:p>
          <a:p>
            <a:pPr marL="457200" indent="-457200" algn="just">
              <a:buFont typeface="+mj-lt"/>
              <a:buAutoNum type="arabicPeriod"/>
            </a:pPr>
            <a:r>
              <a:rPr lang="en-US" sz="3200" dirty="0"/>
              <a:t>What are the different data types used in Django.</a:t>
            </a:r>
          </a:p>
          <a:p>
            <a:pPr marL="457200" indent="-457200" algn="just">
              <a:buFont typeface="+mj-lt"/>
              <a:buAutoNum type="arabicPeriod"/>
            </a:pPr>
            <a:r>
              <a:rPr lang="en-US" sz="3200" dirty="0"/>
              <a:t>What are the salient features of Django.</a:t>
            </a:r>
          </a:p>
          <a:p>
            <a:pPr marL="457200" indent="-457200" algn="just">
              <a:buFont typeface="+mj-lt"/>
              <a:buAutoNum type="arabicPeriod"/>
            </a:pPr>
            <a:r>
              <a:rPr lang="en-US" sz="3200" dirty="0"/>
              <a:t>What are some of the technical features that Django includes</a:t>
            </a:r>
          </a:p>
        </p:txBody>
      </p:sp>
      <p:sp>
        <p:nvSpPr>
          <p:cNvPr id="8" name="Footer Placeholder 4"/>
          <p:cNvSpPr>
            <a:spLocks noGrp="1"/>
          </p:cNvSpPr>
          <p:nvPr>
            <p:ph type="ftr" sz="quarter" idx="11"/>
          </p:nvPr>
        </p:nvSpPr>
        <p:spPr>
          <a:xfrm>
            <a:off x="3733800" y="6356356"/>
            <a:ext cx="5562600" cy="365125"/>
          </a:xfrm>
        </p:spPr>
        <p:txBody>
          <a:bodyPr/>
          <a:lstStyle/>
          <a:p>
            <a:r>
              <a:rPr lang="en-US" dirty="0"/>
              <a:t>Priya Singh                    Python web development with Django                   Unit III</a:t>
            </a:r>
          </a:p>
        </p:txBody>
      </p:sp>
    </p:spTree>
    <p:extLst>
      <p:ext uri="{BB962C8B-B14F-4D97-AF65-F5344CB8AC3E}">
        <p14:creationId xmlns:p14="http://schemas.microsoft.com/office/powerpoint/2010/main" val="87084885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1E9A9C9-E337-428C-B56E-5715DAD09252}" type="datetime1">
              <a:rPr lang="en-US" smtClean="0"/>
              <a:t>10/31/2023</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dirty="0"/>
              <a:t>Priya Singh                    Python web development with Django                   Unit III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Topic Link ( YouTube &amp; NPTEL Video Links)</a:t>
            </a:r>
          </a:p>
        </p:txBody>
      </p:sp>
      <p:sp>
        <p:nvSpPr>
          <p:cNvPr id="9" name="Content Placeholder 2"/>
          <p:cNvSpPr>
            <a:spLocks noGrp="1"/>
          </p:cNvSpPr>
          <p:nvPr>
            <p:ph idx="1"/>
          </p:nvPr>
        </p:nvSpPr>
        <p:spPr>
          <a:xfrm>
            <a:off x="914400" y="1066800"/>
            <a:ext cx="11049000" cy="4525963"/>
          </a:xfrm>
        </p:spPr>
        <p:txBody>
          <a:bodyPr>
            <a:normAutofit/>
          </a:bodyPr>
          <a:lstStyle/>
          <a:p>
            <a:pPr marL="0" indent="0" algn="just">
              <a:buNone/>
            </a:pPr>
            <a:endParaRPr lang="en-US" sz="2800" dirty="0"/>
          </a:p>
          <a:p>
            <a:pPr>
              <a:buNone/>
            </a:pPr>
            <a:endParaRPr lang="en-US" dirty="0"/>
          </a:p>
        </p:txBody>
      </p:sp>
      <p:sp>
        <p:nvSpPr>
          <p:cNvPr id="8" name="Content Placeholder 2"/>
          <p:cNvSpPr txBox="1">
            <a:spLocks/>
          </p:cNvSpPr>
          <p:nvPr/>
        </p:nvSpPr>
        <p:spPr>
          <a:xfrm>
            <a:off x="239486" y="1062445"/>
            <a:ext cx="11876314" cy="4728755"/>
          </a:xfrm>
          <a:prstGeom prst="rect">
            <a:avLst/>
          </a:prstGeom>
          <a:solidFill>
            <a:srgbClr val="C00000"/>
          </a:solidFill>
          <a:ln w="19050">
            <a:solidFill>
              <a:schemeClr val="tx1"/>
            </a:solidFill>
          </a:ln>
        </p:spPr>
        <p:txBody>
          <a:bodyPr vert="horz" lIns="91440" tIns="45720" rIns="91440" bIns="45720" rtlCol="0">
            <a:normAutofit fontScale="85000" lnSpcReduction="20000"/>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200000"/>
              </a:lnSpc>
              <a:buNone/>
            </a:pPr>
            <a:r>
              <a:rPr lang="en-US" sz="2800" u="sng" dirty="0"/>
              <a:t>YouTube  /other  Video Links</a:t>
            </a:r>
          </a:p>
          <a:p>
            <a:r>
              <a:rPr lang="en-US" u="sng" dirty="0">
                <a:hlinkClick r:id="rId2"/>
              </a:rPr>
              <a:t>https://youtu.be/eoPsX7MKfe8?list=PLIdgECt554OVFKXRpo_kuI0XpUQKk0ycO</a:t>
            </a:r>
            <a:endParaRPr lang="en-US" u="sng" dirty="0"/>
          </a:p>
          <a:p>
            <a:pPr marL="0" indent="0">
              <a:buNone/>
            </a:pPr>
            <a:endParaRPr lang="en-US" dirty="0"/>
          </a:p>
          <a:p>
            <a:r>
              <a:rPr lang="en-US" u="sng" dirty="0">
                <a:hlinkClick r:id="rId3"/>
              </a:rPr>
              <a:t>https://youtu.be/tA42nHmmEKw?list=PLh2mXjKcTPSACrQxPM2_1Ojus5HX88ht7</a:t>
            </a:r>
            <a:endParaRPr lang="en-US" u="sng" dirty="0"/>
          </a:p>
          <a:p>
            <a:pPr marL="0" indent="0">
              <a:buNone/>
            </a:pPr>
            <a:endParaRPr lang="en-US" dirty="0"/>
          </a:p>
          <a:p>
            <a:r>
              <a:rPr lang="en-US" u="sng" dirty="0">
                <a:hlinkClick r:id="rId4"/>
              </a:rPr>
              <a:t>https://youtu.be/8ndsDXohLMQ?list=PLDsnL5pk7-N_9oy2RN4A65Z-PEnvtc7rf</a:t>
            </a:r>
            <a:endParaRPr lang="en-US" u="sng" dirty="0"/>
          </a:p>
          <a:p>
            <a:pPr marL="0" indent="0">
              <a:buNone/>
            </a:pPr>
            <a:endParaRPr lang="en-US" dirty="0"/>
          </a:p>
          <a:p>
            <a:r>
              <a:rPr lang="en-US" u="sng" dirty="0">
                <a:hlinkClick r:id="rId5"/>
              </a:rPr>
              <a:t>https://youtu.be/QXeEoD0pB3E?list=PLsyeobzWxl7poL9JTVyndKe62ieoN-MZ3</a:t>
            </a:r>
            <a:endParaRPr lang="en-US" u="sng" dirty="0"/>
          </a:p>
          <a:p>
            <a:pPr marL="0" indent="0">
              <a:buNone/>
            </a:pPr>
            <a:endParaRPr lang="en-US" dirty="0"/>
          </a:p>
          <a:p>
            <a:r>
              <a:rPr lang="en-US" u="sng" dirty="0">
                <a:hlinkClick r:id="rId6"/>
              </a:rPr>
              <a:t>https://youtu.be/9MmC_uGjBsM?list=PL3pGy4HtqwD02GVgM96-V0sq4_DSinqvf</a:t>
            </a:r>
            <a:endParaRPr lang="en-US" u="sng" dirty="0"/>
          </a:p>
          <a:p>
            <a:pPr marL="0" indent="0">
              <a:buNone/>
            </a:pPr>
            <a:endParaRPr lang="en-US" u="sng" dirty="0"/>
          </a:p>
          <a:p>
            <a:pPr marL="0" indent="0">
              <a:buNone/>
            </a:pPr>
            <a:endParaRPr lang="en-US" dirty="0"/>
          </a:p>
          <a:p>
            <a:pPr marL="0" indent="0">
              <a:lnSpc>
                <a:spcPct val="200000"/>
              </a:lnSpc>
              <a:buNone/>
            </a:pPr>
            <a:endParaRPr lang="en-US" sz="2800" u="sng" dirty="0"/>
          </a:p>
        </p:txBody>
      </p:sp>
    </p:spTree>
    <p:extLst>
      <p:ext uri="{BB962C8B-B14F-4D97-AF65-F5344CB8AC3E}">
        <p14:creationId xmlns:p14="http://schemas.microsoft.com/office/powerpoint/2010/main" val="2774092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25EA8CA-46E5-4201-A2AF-9639EA2374A6}" type="datetime1">
              <a:rPr lang="en-US" smtClean="0"/>
              <a:t>10/31/2023</a:t>
            </a:fld>
            <a:endParaRPr lang="en-US" dirty="0"/>
          </a:p>
        </p:txBody>
      </p:sp>
      <p:sp>
        <p:nvSpPr>
          <p:cNvPr id="5" name="Footer Placeholder 4"/>
          <p:cNvSpPr>
            <a:spLocks noGrp="1"/>
          </p:cNvSpPr>
          <p:nvPr>
            <p:ph type="ftr" sz="quarter" idx="11"/>
          </p:nvPr>
        </p:nvSpPr>
        <p:spPr>
          <a:xfrm>
            <a:off x="3390900" y="6356357"/>
            <a:ext cx="6096000" cy="365125"/>
          </a:xfrm>
        </p:spPr>
        <p:txBody>
          <a:bodyPr/>
          <a:lstStyle/>
          <a:p>
            <a:r>
              <a:rPr lang="en-US" dirty="0"/>
              <a:t>Priya Singh                    Python web development with Django                   Unit III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Syllabus</a:t>
            </a:r>
          </a:p>
        </p:txBody>
      </p:sp>
      <p:sp>
        <p:nvSpPr>
          <p:cNvPr id="10" name="TextBox 9">
            <a:extLst>
              <a:ext uri="{FF2B5EF4-FFF2-40B4-BE49-F238E27FC236}">
                <a16:creationId xmlns:a16="http://schemas.microsoft.com/office/drawing/2014/main" id="{067567D3-B65B-4752-8952-9BA2BB96D648}"/>
              </a:ext>
            </a:extLst>
          </p:cNvPr>
          <p:cNvSpPr txBox="1"/>
          <p:nvPr/>
        </p:nvSpPr>
        <p:spPr>
          <a:xfrm>
            <a:off x="1467394" y="1245982"/>
            <a:ext cx="7600406" cy="523220"/>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ln/>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2800" b="1" dirty="0"/>
              <a:t>UNIT-IV: </a:t>
            </a:r>
            <a:r>
              <a:rPr lang="en-US" sz="2800" b="1" dirty="0"/>
              <a:t>Connecting  SQLite  with Django</a:t>
            </a:r>
            <a:r>
              <a:rPr lang="en-IN" sz="2800" b="1" dirty="0"/>
              <a:t> </a:t>
            </a:r>
            <a:endParaRPr lang="en-IN" sz="3000" b="1" dirty="0"/>
          </a:p>
        </p:txBody>
      </p:sp>
      <p:graphicFrame>
        <p:nvGraphicFramePr>
          <p:cNvPr id="23" name="Diagram 22">
            <a:extLst>
              <a:ext uri="{FF2B5EF4-FFF2-40B4-BE49-F238E27FC236}">
                <a16:creationId xmlns:a16="http://schemas.microsoft.com/office/drawing/2014/main" id="{5BD0C95D-4009-4941-AFEE-6336F152559B}"/>
              </a:ext>
            </a:extLst>
          </p:cNvPr>
          <p:cNvGraphicFramePr/>
          <p:nvPr>
            <p:extLst>
              <p:ext uri="{D42A27DB-BD31-4B8C-83A1-F6EECF244321}">
                <p14:modId xmlns:p14="http://schemas.microsoft.com/office/powerpoint/2010/main" val="2285603072"/>
              </p:ext>
            </p:extLst>
          </p:nvPr>
        </p:nvGraphicFramePr>
        <p:xfrm>
          <a:off x="1143000" y="2209800"/>
          <a:ext cx="10591800" cy="3429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4837603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53A3CB5-9B67-48F4-91A1-993BEF9A5361}" type="datetime1">
              <a:rPr lang="en-US" smtClean="0"/>
              <a:t>10/31/2023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a:p>
        </p:txBody>
      </p:sp>
      <p:sp>
        <p:nvSpPr>
          <p:cNvPr id="7" name="Title 1"/>
          <p:cNvSpPr txBox="1">
            <a:spLocks/>
          </p:cNvSpPr>
          <p:nvPr/>
        </p:nvSpPr>
        <p:spPr>
          <a:xfrm>
            <a:off x="1447800" y="2"/>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MCQ s</a:t>
            </a:r>
          </a:p>
        </p:txBody>
      </p:sp>
      <p:graphicFrame>
        <p:nvGraphicFramePr>
          <p:cNvPr id="10" name="Content Placeholder 2"/>
          <p:cNvGraphicFramePr>
            <a:graphicFrameLocks/>
          </p:cNvGraphicFramePr>
          <p:nvPr>
            <p:extLst>
              <p:ext uri="{D42A27DB-BD31-4B8C-83A1-F6EECF244321}">
                <p14:modId xmlns:p14="http://schemas.microsoft.com/office/powerpoint/2010/main" val="4010231441"/>
              </p:ext>
            </p:extLst>
          </p:nvPr>
        </p:nvGraphicFramePr>
        <p:xfrm>
          <a:off x="76200" y="762000"/>
          <a:ext cx="12115800" cy="6106312"/>
        </p:xfrm>
        <a:graphic>
          <a:graphicData uri="http://schemas.openxmlformats.org/drawingml/2006/table">
            <a:tbl>
              <a:tblPr firstRow="1" bandRow="1">
                <a:tableStyleId>{3B4B98B0-60AC-42C2-AFA5-B58CD77FA1E5}</a:tableStyleId>
              </a:tblPr>
              <a:tblGrid>
                <a:gridCol w="6057900">
                  <a:extLst>
                    <a:ext uri="{9D8B030D-6E8A-4147-A177-3AD203B41FA5}">
                      <a16:colId xmlns:a16="http://schemas.microsoft.com/office/drawing/2014/main" val="3349441241"/>
                    </a:ext>
                  </a:extLst>
                </a:gridCol>
                <a:gridCol w="6057900">
                  <a:extLst>
                    <a:ext uri="{9D8B030D-6E8A-4147-A177-3AD203B41FA5}">
                      <a16:colId xmlns:a16="http://schemas.microsoft.com/office/drawing/2014/main" val="4272054345"/>
                    </a:ext>
                  </a:extLst>
                </a:gridCol>
              </a:tblGrid>
              <a:tr h="2023065">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000" b="0" dirty="0"/>
                        <a:t>1. What is a </a:t>
                      </a:r>
                      <a:r>
                        <a:rPr lang="en-US" sz="2000" b="0" dirty="0" err="1"/>
                        <a:t>Django</a:t>
                      </a:r>
                      <a:r>
                        <a:rPr lang="en-US" sz="2000" b="0" dirty="0"/>
                        <a:t> App?</a:t>
                      </a:r>
                    </a:p>
                    <a:p>
                      <a:pPr algn="just"/>
                      <a:r>
                        <a:rPr lang="en-US" sz="2000" b="0" dirty="0"/>
                        <a:t> </a:t>
                      </a:r>
                      <a:r>
                        <a:rPr lang="en-US" sz="2000" b="0" dirty="0" err="1"/>
                        <a:t>ADjango</a:t>
                      </a:r>
                      <a:r>
                        <a:rPr lang="en-US" sz="2000" b="0" dirty="0"/>
                        <a:t> app is an extended package with base package is </a:t>
                      </a:r>
                      <a:r>
                        <a:rPr lang="en-US" sz="2000" b="0" dirty="0" err="1"/>
                        <a:t>Django</a:t>
                      </a:r>
                      <a:r>
                        <a:rPr lang="en-US" sz="2000" b="0" dirty="0"/>
                        <a:t> </a:t>
                      </a:r>
                    </a:p>
                    <a:p>
                      <a:pPr algn="just"/>
                      <a:r>
                        <a:rPr lang="en-US" sz="2000" b="0" dirty="0"/>
                        <a:t> B. </a:t>
                      </a:r>
                      <a:r>
                        <a:rPr lang="en-US" sz="2000" b="0" dirty="0" err="1"/>
                        <a:t>Django</a:t>
                      </a:r>
                      <a:r>
                        <a:rPr lang="en-US" sz="2000" b="0" dirty="0"/>
                        <a:t> app is a python package with its own components. </a:t>
                      </a:r>
                    </a:p>
                    <a:p>
                      <a:pPr algn="just"/>
                      <a:r>
                        <a:rPr lang="en-US" sz="2000" b="0" dirty="0"/>
                        <a:t> C. Both 1 &amp; 2 Option </a:t>
                      </a:r>
                    </a:p>
                    <a:p>
                      <a:pPr algn="just"/>
                      <a:r>
                        <a:rPr lang="en-US" sz="2000" b="0" dirty="0"/>
                        <a:t> D. All of the above </a:t>
                      </a:r>
                    </a:p>
                  </a:txBody>
                  <a:tcPr>
                    <a:solidFill>
                      <a:schemeClr val="tx2">
                        <a:lumMod val="40000"/>
                        <a:lumOff val="6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000" b="0" dirty="0"/>
                        <a:t>2. </a:t>
                      </a:r>
                      <a:r>
                        <a:rPr lang="en-US" sz="2000" b="0" dirty="0" err="1"/>
                        <a:t>Django</a:t>
                      </a:r>
                      <a:r>
                        <a:rPr lang="en-US" sz="2000" b="0" dirty="0"/>
                        <a:t> was introduced by </a:t>
                      </a:r>
                    </a:p>
                    <a:p>
                      <a:pPr algn="just"/>
                      <a:endParaRPr lang="en-US" sz="2000" b="0" dirty="0"/>
                    </a:p>
                    <a:p>
                      <a:pPr algn="just"/>
                      <a:r>
                        <a:rPr lang="en-US" sz="2000" b="0" dirty="0"/>
                        <a:t> A. Adrian </a:t>
                      </a:r>
                      <a:r>
                        <a:rPr lang="en-US" sz="2000" b="0" dirty="0" err="1"/>
                        <a:t>Holovaty</a:t>
                      </a:r>
                      <a:endParaRPr lang="en-US" sz="2000" b="0" dirty="0"/>
                    </a:p>
                    <a:p>
                      <a:pPr algn="just"/>
                      <a:r>
                        <a:rPr lang="en-US" sz="2000" b="0" dirty="0"/>
                        <a:t> B. Bill Gates </a:t>
                      </a:r>
                    </a:p>
                    <a:p>
                      <a:pPr algn="just"/>
                      <a:r>
                        <a:rPr lang="en-US" sz="2000" b="0" dirty="0"/>
                        <a:t> C. </a:t>
                      </a:r>
                      <a:r>
                        <a:rPr lang="en-US" sz="2000" b="0" dirty="0" err="1"/>
                        <a:t>Rasmus</a:t>
                      </a:r>
                      <a:r>
                        <a:rPr lang="en-US" sz="2000" b="0" dirty="0"/>
                        <a:t> </a:t>
                      </a:r>
                      <a:r>
                        <a:rPr lang="en-US" sz="2000" b="0" dirty="0" err="1"/>
                        <a:t>Lerdorf</a:t>
                      </a:r>
                      <a:r>
                        <a:rPr lang="en-US" sz="2000" b="0" dirty="0"/>
                        <a:t> </a:t>
                      </a:r>
                    </a:p>
                    <a:p>
                      <a:pPr algn="just"/>
                      <a:r>
                        <a:rPr lang="en-US" sz="2000" b="0" dirty="0"/>
                        <a:t> D. Tim Berners-Lee </a:t>
                      </a:r>
                    </a:p>
                  </a:txBody>
                  <a:tcPr>
                    <a:solidFill>
                      <a:schemeClr val="tx2">
                        <a:lumMod val="40000"/>
                        <a:lumOff val="60000"/>
                      </a:schemeClr>
                    </a:solidFill>
                  </a:tcPr>
                </a:tc>
                <a:extLst>
                  <a:ext uri="{0D108BD9-81ED-4DB2-BD59-A6C34878D82A}">
                    <a16:rowId xmlns:a16="http://schemas.microsoft.com/office/drawing/2014/main" val="2536190218"/>
                  </a:ext>
                </a:extLst>
              </a:tr>
              <a:tr h="2265832">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000" b="0" dirty="0"/>
                        <a:t>3. What are Migrations in </a:t>
                      </a:r>
                      <a:r>
                        <a:rPr lang="en-US" sz="2000" b="0" dirty="0" err="1"/>
                        <a:t>Django</a:t>
                      </a:r>
                      <a:endParaRPr lang="en-US" sz="2000" b="0" dirty="0"/>
                    </a:p>
                    <a:p>
                      <a:pPr algn="just"/>
                      <a:r>
                        <a:rPr lang="en-US" sz="2000" b="0" dirty="0"/>
                        <a:t> A.</a:t>
                      </a:r>
                      <a:r>
                        <a:rPr lang="en-US" sz="2000" dirty="0"/>
                        <a:t> They are files saved in migrations directory. </a:t>
                      </a:r>
                      <a:r>
                        <a:rPr lang="en-US" sz="2000" b="0" dirty="0"/>
                        <a:t> </a:t>
                      </a:r>
                      <a:endParaRPr lang="en-US" sz="2000" b="1" dirty="0"/>
                    </a:p>
                    <a:p>
                      <a:pPr algn="just"/>
                      <a:r>
                        <a:rPr lang="en-US" sz="2000" b="0" dirty="0"/>
                        <a:t> B. </a:t>
                      </a:r>
                      <a:r>
                        <a:rPr lang="en-US" sz="2000" dirty="0"/>
                        <a:t>They are created when you run make migrations command. </a:t>
                      </a:r>
                      <a:endParaRPr lang="en-US" sz="2000" b="0" dirty="0"/>
                    </a:p>
                    <a:p>
                      <a:pPr algn="just"/>
                      <a:r>
                        <a:rPr lang="en-US" sz="2000" b="0" dirty="0"/>
                        <a:t> C. </a:t>
                      </a:r>
                      <a:r>
                        <a:rPr lang="en-US" sz="2000" dirty="0"/>
                        <a:t>Migrations are files where </a:t>
                      </a:r>
                      <a:r>
                        <a:rPr lang="en-US" sz="2000" dirty="0" err="1"/>
                        <a:t>Django</a:t>
                      </a:r>
                      <a:r>
                        <a:rPr lang="en-US" sz="2000" dirty="0"/>
                        <a:t> stores changes to your models. </a:t>
                      </a:r>
                      <a:endParaRPr lang="en-US" sz="2000" b="0" dirty="0"/>
                    </a:p>
                    <a:p>
                      <a:pPr algn="just"/>
                      <a:r>
                        <a:rPr lang="en-US" sz="2000" b="0" dirty="0"/>
                        <a:t> D. </a:t>
                      </a:r>
                      <a:r>
                        <a:rPr lang="en-US" sz="2000" dirty="0"/>
                        <a:t>All of the above </a:t>
                      </a:r>
                      <a:endParaRPr lang="en-US" sz="2000" b="0" dirty="0"/>
                    </a:p>
                  </a:txBody>
                  <a:tcPr>
                    <a:solidFill>
                      <a:schemeClr val="tx2">
                        <a:lumMod val="40000"/>
                        <a:lumOff val="6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2000" b="1" dirty="0"/>
                    </a:p>
                  </a:txBody>
                  <a:tcPr>
                    <a:solidFill>
                      <a:schemeClr val="tx2">
                        <a:lumMod val="40000"/>
                        <a:lumOff val="60000"/>
                      </a:schemeClr>
                    </a:solidFill>
                  </a:tcPr>
                </a:tc>
                <a:extLst>
                  <a:ext uri="{0D108BD9-81ED-4DB2-BD59-A6C34878D82A}">
                    <a16:rowId xmlns:a16="http://schemas.microsoft.com/office/drawing/2014/main" val="2601322747"/>
                  </a:ext>
                </a:extLst>
              </a:tr>
              <a:tr h="1537529">
                <a:tc gridSpan="2">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000" b="0" dirty="0"/>
                        <a:t>4. Which architectural pattern does </a:t>
                      </a:r>
                      <a:r>
                        <a:rPr lang="en-US" sz="2000" b="0" dirty="0" err="1"/>
                        <a:t>django</a:t>
                      </a:r>
                      <a:r>
                        <a:rPr lang="en-US" sz="2000" b="0" dirty="0"/>
                        <a:t> follow</a:t>
                      </a:r>
                    </a:p>
                    <a:p>
                      <a:pPr algn="just"/>
                      <a:r>
                        <a:rPr lang="en-US" sz="2000" b="0" dirty="0"/>
                        <a:t> A</a:t>
                      </a:r>
                      <a:r>
                        <a:rPr lang="en-US" sz="2000" dirty="0"/>
                        <a:t>PHP</a:t>
                      </a:r>
                      <a:endParaRPr lang="en-US" sz="2000" b="0" dirty="0"/>
                    </a:p>
                    <a:p>
                      <a:pPr algn="just"/>
                      <a:r>
                        <a:rPr lang="en-US" sz="2000" b="0" dirty="0"/>
                        <a:t> B. </a:t>
                      </a:r>
                      <a:r>
                        <a:rPr lang="en-US" sz="2000" dirty="0"/>
                        <a:t>MVT</a:t>
                      </a:r>
                      <a:endParaRPr lang="en-US" sz="2000" b="0" dirty="0"/>
                    </a:p>
                    <a:p>
                      <a:pPr algn="just"/>
                      <a:r>
                        <a:rPr lang="en-US" sz="2000" b="0" dirty="0"/>
                        <a:t> C. </a:t>
                      </a:r>
                      <a:r>
                        <a:rPr lang="en-US" sz="2000" dirty="0"/>
                        <a:t>HTML</a:t>
                      </a:r>
                      <a:endParaRPr lang="en-US" sz="2000" b="1" dirty="0"/>
                    </a:p>
                    <a:p>
                      <a:pPr algn="just"/>
                      <a:r>
                        <a:rPr lang="en-US" sz="2000" b="0" dirty="0"/>
                        <a:t> D. </a:t>
                      </a:r>
                      <a:r>
                        <a:rPr lang="en-US" sz="2000" dirty="0"/>
                        <a:t>None of the above </a:t>
                      </a:r>
                      <a:endParaRPr lang="en-US" sz="2000" b="0" dirty="0"/>
                    </a:p>
                  </a:txBody>
                  <a:tcPr>
                    <a:solidFill>
                      <a:schemeClr val="tx2">
                        <a:lumMod val="40000"/>
                        <a:lumOff val="60000"/>
                      </a:schemeClr>
                    </a:solidFill>
                  </a:tcPr>
                </a:tc>
                <a:tc hMerge="1">
                  <a:txBody>
                    <a:bodyPr/>
                    <a:lstStyle/>
                    <a:p>
                      <a:pPr algn="just"/>
                      <a:endParaRPr lang="en-US" dirty="0"/>
                    </a:p>
                  </a:txBody>
                  <a:tcPr/>
                </a:tc>
                <a:extLst>
                  <a:ext uri="{0D108BD9-81ED-4DB2-BD59-A6C34878D82A}">
                    <a16:rowId xmlns:a16="http://schemas.microsoft.com/office/drawing/2014/main" val="104609377"/>
                  </a:ext>
                </a:extLst>
              </a:tr>
            </a:tbl>
          </a:graphicData>
        </a:graphic>
      </p:graphicFrame>
      <p:sp>
        <p:nvSpPr>
          <p:cNvPr id="9" name="Footer Placeholder 12"/>
          <p:cNvSpPr>
            <a:spLocks noGrp="1"/>
          </p:cNvSpPr>
          <p:nvPr>
            <p:ph type="ftr" sz="quarter" idx="11"/>
          </p:nvPr>
        </p:nvSpPr>
        <p:spPr>
          <a:xfrm>
            <a:off x="3810000" y="6278586"/>
            <a:ext cx="5029200" cy="365125"/>
          </a:xfrm>
        </p:spPr>
        <p:txBody>
          <a:bodyPr/>
          <a:lstStyle/>
          <a:p>
            <a:r>
              <a:rPr lang="en-US" dirty="0"/>
              <a:t>Priya Singh                    Python web development with Django                   Unit III</a:t>
            </a:r>
          </a:p>
        </p:txBody>
      </p:sp>
    </p:spTree>
    <p:extLst>
      <p:ext uri="{BB962C8B-B14F-4D97-AF65-F5344CB8AC3E}">
        <p14:creationId xmlns:p14="http://schemas.microsoft.com/office/powerpoint/2010/main" val="122108955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19201"/>
            <a:ext cx="11353800" cy="4495799"/>
          </a:xfrm>
          <a:solidFill>
            <a:schemeClr val="tx2">
              <a:lumMod val="40000"/>
              <a:lumOff val="60000"/>
            </a:schemeClr>
          </a:solidFill>
          <a:ln w="6350">
            <a:solidFill>
              <a:schemeClr val="tx1"/>
            </a:solidFill>
          </a:ln>
        </p:spPr>
        <p:txBody>
          <a:bodyPr>
            <a:normAutofit fontScale="92500" lnSpcReduction="20000"/>
          </a:bodyPr>
          <a:lstStyle/>
          <a:p>
            <a:pPr marL="0" indent="0" algn="just">
              <a:spcBef>
                <a:spcPts val="0"/>
              </a:spcBef>
              <a:buNone/>
              <a:defRPr/>
            </a:pPr>
            <a:r>
              <a:rPr lang="en-US" sz="4300" dirty="0"/>
              <a:t> </a:t>
            </a:r>
            <a:r>
              <a:rPr lang="en-US" sz="2600" dirty="0"/>
              <a:t>which of these is not a valid backend for caching in </a:t>
            </a:r>
            <a:r>
              <a:rPr lang="en-US" sz="2600" dirty="0" err="1"/>
              <a:t>django</a:t>
            </a:r>
            <a:endParaRPr lang="en-US" sz="2600" dirty="0"/>
          </a:p>
          <a:p>
            <a:pPr algn="just">
              <a:buNone/>
            </a:pPr>
            <a:r>
              <a:rPr lang="en-US" sz="2600" dirty="0"/>
              <a:t> A. </a:t>
            </a:r>
            <a:r>
              <a:rPr lang="en-US" sz="2600" dirty="0" err="1"/>
              <a:t>Django.core.cache.backends.sys.memory</a:t>
            </a:r>
            <a:r>
              <a:rPr lang="en-US" sz="2600" dirty="0"/>
              <a:t> </a:t>
            </a:r>
          </a:p>
          <a:p>
            <a:pPr algn="just">
              <a:buNone/>
            </a:pPr>
            <a:r>
              <a:rPr lang="en-US" sz="2600" dirty="0"/>
              <a:t> B. </a:t>
            </a:r>
            <a:r>
              <a:rPr lang="en-US" sz="2600" dirty="0" err="1"/>
              <a:t>django.core.cache.backends.db.DatabaseCache</a:t>
            </a:r>
            <a:r>
              <a:rPr lang="en-US" sz="2600" dirty="0"/>
              <a:t> </a:t>
            </a:r>
          </a:p>
          <a:p>
            <a:pPr algn="just">
              <a:buNone/>
            </a:pPr>
            <a:r>
              <a:rPr lang="en-US" sz="2600" dirty="0"/>
              <a:t>C</a:t>
            </a:r>
            <a:r>
              <a:rPr lang="en-US" sz="2600" b="1" dirty="0"/>
              <a:t>.</a:t>
            </a:r>
            <a:r>
              <a:rPr lang="en-US" sz="2600" dirty="0"/>
              <a:t> </a:t>
            </a:r>
            <a:r>
              <a:rPr lang="en-US" sz="2600" dirty="0" err="1"/>
              <a:t>django.core.cache.backends.locmem.LocMemCache</a:t>
            </a:r>
            <a:r>
              <a:rPr lang="en-US" sz="2600" dirty="0"/>
              <a:t> </a:t>
            </a:r>
          </a:p>
          <a:p>
            <a:pPr algn="just">
              <a:buNone/>
            </a:pPr>
            <a:r>
              <a:rPr lang="en-US" sz="2600" dirty="0"/>
              <a:t>D</a:t>
            </a:r>
            <a:r>
              <a:rPr lang="en-US" sz="2600" b="1" dirty="0"/>
              <a:t>.</a:t>
            </a:r>
            <a:r>
              <a:rPr lang="en-US" sz="2600" dirty="0"/>
              <a:t> None of the above </a:t>
            </a:r>
            <a:endParaRPr lang="en-US" sz="2600" b="1" dirty="0"/>
          </a:p>
          <a:p>
            <a:pPr marL="0" indent="0" algn="just">
              <a:spcBef>
                <a:spcPts val="0"/>
              </a:spcBef>
              <a:buNone/>
              <a:defRPr/>
            </a:pPr>
            <a:endParaRPr lang="en-US" sz="2600" dirty="0"/>
          </a:p>
          <a:p>
            <a:pPr marL="0" indent="0" algn="just">
              <a:spcBef>
                <a:spcPts val="0"/>
              </a:spcBef>
              <a:buNone/>
              <a:defRPr/>
            </a:pPr>
            <a:r>
              <a:rPr lang="en-US" sz="2600" dirty="0"/>
              <a:t>5. Which architectural pattern does </a:t>
            </a:r>
            <a:r>
              <a:rPr lang="en-US" sz="2600" dirty="0" err="1"/>
              <a:t>django</a:t>
            </a:r>
            <a:r>
              <a:rPr lang="en-US" sz="2600" dirty="0"/>
              <a:t> follow</a:t>
            </a:r>
          </a:p>
          <a:p>
            <a:pPr algn="just">
              <a:buNone/>
            </a:pPr>
            <a:r>
              <a:rPr lang="en-US" sz="2600" dirty="0"/>
              <a:t> A.PHP</a:t>
            </a:r>
          </a:p>
          <a:p>
            <a:pPr algn="just">
              <a:buNone/>
            </a:pPr>
            <a:r>
              <a:rPr lang="en-US" sz="2600" dirty="0"/>
              <a:t> B. MVT</a:t>
            </a:r>
          </a:p>
          <a:p>
            <a:pPr algn="just">
              <a:buNone/>
            </a:pPr>
            <a:r>
              <a:rPr lang="en-US" sz="2600" dirty="0"/>
              <a:t> C. HTML</a:t>
            </a:r>
            <a:endParaRPr lang="en-US" sz="2600" b="1" dirty="0"/>
          </a:p>
          <a:p>
            <a:pPr algn="just">
              <a:buNone/>
            </a:pPr>
            <a:r>
              <a:rPr lang="en-US" sz="2600" dirty="0"/>
              <a:t> D. None of the above </a:t>
            </a:r>
          </a:p>
          <a:p>
            <a:pPr>
              <a:buNone/>
            </a:pPr>
            <a:endParaRPr lang="en-US" sz="1800" dirty="0"/>
          </a:p>
        </p:txBody>
      </p:sp>
      <p:sp>
        <p:nvSpPr>
          <p:cNvPr id="4" name="Date Placeholder 3"/>
          <p:cNvSpPr>
            <a:spLocks noGrp="1"/>
          </p:cNvSpPr>
          <p:nvPr>
            <p:ph type="dt" sz="half" idx="10"/>
          </p:nvPr>
        </p:nvSpPr>
        <p:spPr/>
        <p:txBody>
          <a:bodyPr/>
          <a:lstStyle/>
          <a:p>
            <a:fld id="{23D8C9E2-A6ED-453A-8792-C73C1BC91BE5}" type="datetime1">
              <a:rPr lang="en-US" smtClean="0"/>
              <a:t>10/31/2023</a:t>
            </a:fld>
            <a:endParaRPr lang="en-US" dirty="0"/>
          </a:p>
        </p:txBody>
      </p:sp>
      <p:sp>
        <p:nvSpPr>
          <p:cNvPr id="5" name="Footer Placeholder 4"/>
          <p:cNvSpPr>
            <a:spLocks noGrp="1"/>
          </p:cNvSpPr>
          <p:nvPr>
            <p:ph type="ftr" sz="quarter" idx="11"/>
          </p:nvPr>
        </p:nvSpPr>
        <p:spPr/>
        <p:txBody>
          <a:bodyPr/>
          <a:lstStyle/>
          <a:p>
            <a:r>
              <a:rPr lang="en-US" dirty="0"/>
              <a:t>Priya Singh                    Python web development with Django                   Unit III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a:p>
        </p:txBody>
      </p:sp>
      <p:sp>
        <p:nvSpPr>
          <p:cNvPr id="7" name="Title 1"/>
          <p:cNvSpPr txBox="1">
            <a:spLocks noGrp="1"/>
          </p:cNvSpPr>
          <p:nvPr>
            <p:ph type="title"/>
          </p:nvPr>
        </p:nvSpPr>
        <p:spPr>
          <a:xfrm>
            <a:off x="1447800" y="0"/>
            <a:ext cx="107442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defTabSz="914400">
              <a:defRPr/>
            </a:pPr>
            <a:r>
              <a:rPr lang="en-US" sz="3200" dirty="0"/>
              <a:t>MCQ s</a:t>
            </a:r>
          </a:p>
        </p:txBody>
      </p:sp>
    </p:spTree>
    <p:extLst>
      <p:ext uri="{BB962C8B-B14F-4D97-AF65-F5344CB8AC3E}">
        <p14:creationId xmlns:p14="http://schemas.microsoft.com/office/powerpoint/2010/main" val="24949435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8E618BF-CCA3-42AE-A63E-D82A9CD0FC17}" type="datetime1">
              <a:rPr lang="en-US" smtClean="0"/>
              <a:t>10/31/2023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a:p>
        </p:txBody>
      </p:sp>
      <p:sp>
        <p:nvSpPr>
          <p:cNvPr id="7" name="Title 1"/>
          <p:cNvSpPr txBox="1">
            <a:spLocks/>
          </p:cNvSpPr>
          <p:nvPr/>
        </p:nvSpPr>
        <p:spPr>
          <a:xfrm>
            <a:off x="1447800" y="2"/>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MCQ s</a:t>
            </a:r>
          </a:p>
        </p:txBody>
      </p:sp>
      <p:graphicFrame>
        <p:nvGraphicFramePr>
          <p:cNvPr id="10" name="Content Placeholder 2"/>
          <p:cNvGraphicFramePr>
            <a:graphicFrameLocks/>
          </p:cNvGraphicFramePr>
          <p:nvPr>
            <p:extLst>
              <p:ext uri="{D42A27DB-BD31-4B8C-83A1-F6EECF244321}">
                <p14:modId xmlns:p14="http://schemas.microsoft.com/office/powerpoint/2010/main" val="1650871838"/>
              </p:ext>
            </p:extLst>
          </p:nvPr>
        </p:nvGraphicFramePr>
        <p:xfrm>
          <a:off x="304800" y="792480"/>
          <a:ext cx="11582400" cy="6065520"/>
        </p:xfrm>
        <a:graphic>
          <a:graphicData uri="http://schemas.openxmlformats.org/drawingml/2006/table">
            <a:tbl>
              <a:tblPr firstRow="1" bandRow="1">
                <a:tableStyleId>{3B4B98B0-60AC-42C2-AFA5-B58CD77FA1E5}</a:tableStyleId>
              </a:tblPr>
              <a:tblGrid>
                <a:gridCol w="5791200">
                  <a:extLst>
                    <a:ext uri="{9D8B030D-6E8A-4147-A177-3AD203B41FA5}">
                      <a16:colId xmlns:a16="http://schemas.microsoft.com/office/drawing/2014/main" val="3349441241"/>
                    </a:ext>
                  </a:extLst>
                </a:gridCol>
                <a:gridCol w="5791200">
                  <a:extLst>
                    <a:ext uri="{9D8B030D-6E8A-4147-A177-3AD203B41FA5}">
                      <a16:colId xmlns:a16="http://schemas.microsoft.com/office/drawing/2014/main" val="4272054345"/>
                    </a:ext>
                  </a:extLst>
                </a:gridCol>
              </a:tblGrid>
              <a:tr h="1908651">
                <a:tc>
                  <a:txBody>
                    <a:bodyPr/>
                    <a:lstStyle/>
                    <a:p>
                      <a:pPr marL="342900" indent="-342900" algn="just">
                        <a:buFont typeface="+mj-lt"/>
                        <a:buNone/>
                      </a:pPr>
                      <a:r>
                        <a:rPr lang="en-US" sz="2000" b="0" dirty="0"/>
                        <a:t>6.</a:t>
                      </a:r>
                      <a:r>
                        <a:rPr lang="en-US" sz="2000" b="1" dirty="0"/>
                        <a:t> </a:t>
                      </a:r>
                      <a:r>
                        <a:rPr lang="en-US" sz="2000" b="0" dirty="0"/>
                        <a:t>Python is a :</a:t>
                      </a:r>
                    </a:p>
                    <a:p>
                      <a:pPr>
                        <a:buFont typeface="Wingdings" pitchFamily="2" charset="2"/>
                        <a:buChar char="§"/>
                      </a:pPr>
                      <a:r>
                        <a:rPr lang="en-US" sz="2000" b="0" dirty="0"/>
                        <a:t>Development environment</a:t>
                      </a:r>
                    </a:p>
                    <a:p>
                      <a:pPr>
                        <a:buFont typeface="Wingdings" pitchFamily="2" charset="2"/>
                        <a:buChar char="§"/>
                      </a:pPr>
                      <a:r>
                        <a:rPr lang="en-US" sz="2000" b="0" dirty="0"/>
                        <a:t>Set of editing tools</a:t>
                      </a:r>
                    </a:p>
                    <a:p>
                      <a:pPr>
                        <a:buFont typeface="Wingdings" pitchFamily="2" charset="2"/>
                        <a:buChar char="§"/>
                      </a:pPr>
                      <a:r>
                        <a:rPr lang="en-US" sz="2000" b="0" u="none" dirty="0"/>
                        <a:t>Programming Language</a:t>
                      </a:r>
                    </a:p>
                  </a:txBody>
                  <a:tcPr>
                    <a:solidFill>
                      <a:schemeClr val="tx2">
                        <a:lumMod val="40000"/>
                        <a:lumOff val="60000"/>
                      </a:schemeClr>
                    </a:solidFill>
                  </a:tcPr>
                </a:tc>
                <a:tc>
                  <a:txBody>
                    <a:bodyPr/>
                    <a:lstStyle/>
                    <a:p>
                      <a:pPr marL="342900" indent="-342900" algn="just">
                        <a:buFont typeface="+mj-lt"/>
                        <a:buAutoNum type="arabicPeriod" startAt="7"/>
                      </a:pPr>
                      <a:r>
                        <a:rPr lang="en-US" sz="2000" b="0" dirty="0"/>
                        <a:t>Python is Case Sensitive when dealing with Identifiers?</a:t>
                      </a:r>
                    </a:p>
                    <a:p>
                      <a:pPr>
                        <a:buFont typeface="Wingdings" pitchFamily="2" charset="2"/>
                        <a:buChar char="§"/>
                      </a:pPr>
                      <a:r>
                        <a:rPr lang="en-US" sz="2000" b="0" u="none" dirty="0"/>
                        <a:t>Yes</a:t>
                      </a:r>
                    </a:p>
                    <a:p>
                      <a:pPr>
                        <a:buFont typeface="Wingdings" pitchFamily="2" charset="2"/>
                        <a:buChar char="§"/>
                      </a:pPr>
                      <a:r>
                        <a:rPr lang="en-US" sz="2000" b="0" dirty="0"/>
                        <a:t>No</a:t>
                      </a:r>
                    </a:p>
                    <a:p>
                      <a:pPr>
                        <a:buFont typeface="Wingdings" pitchFamily="2" charset="2"/>
                        <a:buChar char="§"/>
                      </a:pPr>
                      <a:r>
                        <a:rPr lang="en-US" sz="2000" b="0" dirty="0"/>
                        <a:t>Sometimes Only</a:t>
                      </a:r>
                    </a:p>
                    <a:p>
                      <a:pPr>
                        <a:buFont typeface="Wingdings" pitchFamily="2" charset="2"/>
                        <a:buChar char="§"/>
                      </a:pPr>
                      <a:r>
                        <a:rPr lang="en-US" sz="2000" b="0" dirty="0"/>
                        <a:t>None Of the Above</a:t>
                      </a:r>
                    </a:p>
                    <a:p>
                      <a:pPr marL="342900" indent="-342900" algn="just">
                        <a:buFont typeface="+mj-lt"/>
                        <a:buNone/>
                      </a:pPr>
                      <a:endParaRPr lang="en-US" sz="2000" b="0" dirty="0"/>
                    </a:p>
                  </a:txBody>
                  <a:tcPr>
                    <a:solidFill>
                      <a:schemeClr val="tx2">
                        <a:lumMod val="40000"/>
                        <a:lumOff val="60000"/>
                      </a:schemeClr>
                    </a:solidFill>
                  </a:tcPr>
                </a:tc>
                <a:extLst>
                  <a:ext uri="{0D108BD9-81ED-4DB2-BD59-A6C34878D82A}">
                    <a16:rowId xmlns:a16="http://schemas.microsoft.com/office/drawing/2014/main" val="2536190218"/>
                  </a:ext>
                </a:extLst>
              </a:tr>
              <a:tr h="2170110">
                <a:tc>
                  <a:txBody>
                    <a:bodyPr/>
                    <a:lstStyle/>
                    <a:p>
                      <a:pPr marL="342900" indent="-342900" algn="just">
                        <a:buFont typeface="+mj-lt"/>
                        <a:buAutoNum type="arabicPeriod" startAt="8"/>
                      </a:pPr>
                      <a:r>
                        <a:rPr lang="en-US" sz="2000" b="0" dirty="0"/>
                        <a:t>What is the OUTPUT of the following Statement?</a:t>
                      </a:r>
                      <a:br>
                        <a:rPr lang="en-US" sz="2000" b="0" dirty="0"/>
                      </a:br>
                      <a:r>
                        <a:rPr lang="en-US" sz="2000" b="0" dirty="0"/>
                        <a:t>print 0xA + 0xB + 0xC :</a:t>
                      </a:r>
                    </a:p>
                    <a:p>
                      <a:pPr>
                        <a:buFont typeface="Wingdings" pitchFamily="2" charset="2"/>
                        <a:buChar char="§"/>
                      </a:pPr>
                      <a:r>
                        <a:rPr lang="en-US" sz="2000" dirty="0"/>
                        <a:t>0xA0xB0xC</a:t>
                      </a:r>
                    </a:p>
                    <a:p>
                      <a:pPr>
                        <a:buFont typeface="Wingdings" pitchFamily="2" charset="2"/>
                        <a:buChar char="§"/>
                      </a:pPr>
                      <a:r>
                        <a:rPr lang="en-US" sz="2000" b="0" u="none" dirty="0"/>
                        <a:t>33</a:t>
                      </a:r>
                    </a:p>
                    <a:p>
                      <a:pPr>
                        <a:buFont typeface="Wingdings" pitchFamily="2" charset="2"/>
                        <a:buChar char="§"/>
                      </a:pPr>
                      <a:r>
                        <a:rPr lang="en-US" sz="2000" dirty="0"/>
                        <a:t>ABC</a:t>
                      </a:r>
                    </a:p>
                    <a:p>
                      <a:pPr>
                        <a:buFont typeface="Wingdings" pitchFamily="2" charset="2"/>
                        <a:buChar char="§"/>
                      </a:pPr>
                      <a:r>
                        <a:rPr lang="en-US" sz="2000" dirty="0"/>
                        <a:t>000XXXABC</a:t>
                      </a:r>
                    </a:p>
                    <a:p>
                      <a:pPr marL="342900" indent="-342900" algn="just">
                        <a:buFont typeface="+mj-lt"/>
                        <a:buNone/>
                      </a:pPr>
                      <a:endParaRPr lang="en-US" sz="2000" b="0" dirty="0"/>
                    </a:p>
                  </a:txBody>
                  <a:tcPr>
                    <a:solidFill>
                      <a:schemeClr val="tx2">
                        <a:lumMod val="40000"/>
                        <a:lumOff val="60000"/>
                      </a:schemeClr>
                    </a:solidFill>
                  </a:tcPr>
                </a:tc>
                <a:tc>
                  <a:txBody>
                    <a:bodyPr/>
                    <a:lstStyle/>
                    <a:p>
                      <a:pPr marL="342900" indent="-342900" algn="just">
                        <a:buFont typeface="+mj-lt"/>
                        <a:buAutoNum type="arabicPeriod" startAt="9"/>
                      </a:pPr>
                      <a:r>
                        <a:rPr lang="en-US" sz="2000" b="0" dirty="0"/>
                        <a:t>What is the OUTPUT when the following Statement is executed?</a:t>
                      </a:r>
                      <a:br>
                        <a:rPr lang="en-US" sz="2000" b="0" dirty="0"/>
                      </a:br>
                      <a:r>
                        <a:rPr lang="en-US" sz="2000" b="0" dirty="0"/>
                        <a:t>“</a:t>
                      </a:r>
                      <a:r>
                        <a:rPr lang="en-US" sz="2000" b="0" dirty="0" err="1"/>
                        <a:t>abc</a:t>
                      </a:r>
                      <a:r>
                        <a:rPr lang="en-US" sz="2000" b="0" dirty="0"/>
                        <a:t>”+”xyz”</a:t>
                      </a:r>
                    </a:p>
                    <a:p>
                      <a:pPr>
                        <a:buFont typeface="Wingdings" pitchFamily="2" charset="2"/>
                        <a:buChar char="§"/>
                      </a:pPr>
                      <a:r>
                        <a:rPr lang="en-US" sz="2000" dirty="0" err="1"/>
                        <a:t>abc</a:t>
                      </a:r>
                      <a:endParaRPr lang="en-US" sz="2000" dirty="0"/>
                    </a:p>
                    <a:p>
                      <a:pPr>
                        <a:buFont typeface="Wingdings" pitchFamily="2" charset="2"/>
                        <a:buChar char="§"/>
                      </a:pPr>
                      <a:r>
                        <a:rPr lang="en-US" sz="2000" u="sng" dirty="0" err="1"/>
                        <a:t>abcxyz</a:t>
                      </a:r>
                      <a:endParaRPr lang="en-US" sz="2000" dirty="0"/>
                    </a:p>
                    <a:p>
                      <a:pPr>
                        <a:buFont typeface="Wingdings" pitchFamily="2" charset="2"/>
                        <a:buChar char="§"/>
                      </a:pPr>
                      <a:r>
                        <a:rPr lang="en-US" sz="2000" dirty="0" err="1"/>
                        <a:t>abcz</a:t>
                      </a:r>
                      <a:endParaRPr lang="en-US" sz="2000" dirty="0"/>
                    </a:p>
                    <a:p>
                      <a:pPr>
                        <a:buFont typeface="Wingdings" pitchFamily="2" charset="2"/>
                        <a:buChar char="§"/>
                      </a:pPr>
                      <a:r>
                        <a:rPr lang="en-US" sz="2000" dirty="0" err="1"/>
                        <a:t>abcxy</a:t>
                      </a:r>
                      <a:endParaRPr lang="en-US" sz="2000" dirty="0"/>
                    </a:p>
                    <a:p>
                      <a:pPr marL="342900" indent="-342900" algn="just">
                        <a:buFont typeface="+mj-lt"/>
                        <a:buNone/>
                      </a:pPr>
                      <a:endParaRPr lang="en-US" sz="2000" b="0" kern="1200" dirty="0">
                        <a:solidFill>
                          <a:schemeClr val="tx1"/>
                        </a:solidFill>
                        <a:latin typeface="+mn-lt"/>
                        <a:ea typeface="+mn-ea"/>
                        <a:cs typeface="+mn-cs"/>
                      </a:endParaRPr>
                    </a:p>
                  </a:txBody>
                  <a:tcPr>
                    <a:solidFill>
                      <a:schemeClr val="tx2">
                        <a:lumMod val="40000"/>
                        <a:lumOff val="60000"/>
                      </a:schemeClr>
                    </a:solidFill>
                  </a:tcPr>
                </a:tc>
                <a:extLst>
                  <a:ext uri="{0D108BD9-81ED-4DB2-BD59-A6C34878D82A}">
                    <a16:rowId xmlns:a16="http://schemas.microsoft.com/office/drawing/2014/main" val="2601322747"/>
                  </a:ext>
                </a:extLst>
              </a:tr>
              <a:tr h="1124274">
                <a:tc gridSpan="2">
                  <a:txBody>
                    <a:bodyPr/>
                    <a:lstStyle/>
                    <a:p>
                      <a:pPr marL="342900" indent="-342900" algn="l">
                        <a:buFont typeface="+mj-lt"/>
                        <a:buAutoNum type="arabicPeriod" startAt="10"/>
                      </a:pPr>
                      <a:r>
                        <a:rPr lang="en-US" sz="2000" b="0" dirty="0"/>
                        <a:t>what is the type of a?</a:t>
                      </a:r>
                      <a:r>
                        <a:rPr lang="en-US" sz="2000" b="0" baseline="0" dirty="0"/>
                        <a:t> </a:t>
                      </a:r>
                      <a:r>
                        <a:rPr lang="en-US" sz="2000" b="0" dirty="0"/>
                        <a:t>a={1,2:3</a:t>
                      </a:r>
                      <a:r>
                        <a:rPr lang="en-US" sz="2000" b="1" dirty="0"/>
                        <a:t>}</a:t>
                      </a:r>
                      <a:r>
                        <a:rPr lang="en-US" sz="2000" b="1" baseline="0" dirty="0"/>
                        <a:t> </a:t>
                      </a:r>
                      <a:r>
                        <a:rPr lang="en-US" sz="2000" dirty="0"/>
                        <a:t>list</a:t>
                      </a:r>
                    </a:p>
                    <a:p>
                      <a:r>
                        <a:rPr lang="en-US" sz="2000" dirty="0"/>
                        <a:t>set</a:t>
                      </a:r>
                    </a:p>
                    <a:p>
                      <a:r>
                        <a:rPr lang="en-US" sz="2000" dirty="0" err="1"/>
                        <a:t>dict</a:t>
                      </a:r>
                      <a:endParaRPr lang="en-US" sz="2000" dirty="0"/>
                    </a:p>
                    <a:p>
                      <a:r>
                        <a:rPr lang="en-US" sz="2000" u="sng" dirty="0"/>
                        <a:t>syntax error</a:t>
                      </a:r>
                      <a:endParaRPr lang="en-US" sz="2000" dirty="0"/>
                    </a:p>
                  </a:txBody>
                  <a:tcPr>
                    <a:solidFill>
                      <a:schemeClr val="tx2">
                        <a:lumMod val="40000"/>
                        <a:lumOff val="60000"/>
                      </a:schemeClr>
                    </a:solidFill>
                  </a:tcPr>
                </a:tc>
                <a:tc hMerge="1">
                  <a:txBody>
                    <a:bodyPr/>
                    <a:lstStyle/>
                    <a:p>
                      <a:pPr algn="just"/>
                      <a:endParaRPr lang="en-US" dirty="0"/>
                    </a:p>
                  </a:txBody>
                  <a:tcPr/>
                </a:tc>
                <a:extLst>
                  <a:ext uri="{0D108BD9-81ED-4DB2-BD59-A6C34878D82A}">
                    <a16:rowId xmlns:a16="http://schemas.microsoft.com/office/drawing/2014/main" val="104609377"/>
                  </a:ext>
                </a:extLst>
              </a:tr>
            </a:tbl>
          </a:graphicData>
        </a:graphic>
      </p:graphicFrame>
      <p:sp>
        <p:nvSpPr>
          <p:cNvPr id="9" name="Footer Placeholder 12"/>
          <p:cNvSpPr>
            <a:spLocks noGrp="1"/>
          </p:cNvSpPr>
          <p:nvPr>
            <p:ph type="ftr" sz="quarter" idx="11"/>
          </p:nvPr>
        </p:nvSpPr>
        <p:spPr>
          <a:xfrm>
            <a:off x="3810000" y="6278586"/>
            <a:ext cx="5029200" cy="365125"/>
          </a:xfrm>
        </p:spPr>
        <p:txBody>
          <a:bodyPr/>
          <a:lstStyle/>
          <a:p>
            <a:r>
              <a:rPr lang="en-US" dirty="0"/>
              <a:t>Priya Singh                    Python web development with Django                   Unit III</a:t>
            </a:r>
          </a:p>
        </p:txBody>
      </p:sp>
    </p:spTree>
    <p:extLst>
      <p:ext uri="{BB962C8B-B14F-4D97-AF65-F5344CB8AC3E}">
        <p14:creationId xmlns:p14="http://schemas.microsoft.com/office/powerpoint/2010/main" val="204966477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E1FDCA5-AEAE-4430-B1ED-42C7792D827F}" type="datetime1">
              <a:rPr lang="en-US" smtClean="0"/>
              <a:t>10/31/2023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600" dirty="0"/>
              <a:t>Glossary Questions</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381000" y="1066800"/>
            <a:ext cx="11620500" cy="5570756"/>
          </a:xfrm>
          <a:prstGeom prst="rect">
            <a:avLst/>
          </a:prstGeom>
          <a:solidFill>
            <a:schemeClr val="tx2">
              <a:lumMod val="40000"/>
              <a:lumOff val="60000"/>
            </a:schemeClr>
          </a:solidFill>
          <a:ln w="28575">
            <a:solidFill>
              <a:schemeClr val="tx1"/>
            </a:solidFill>
          </a:ln>
        </p:spPr>
        <p:txBody>
          <a:bodyPr wrap="square">
            <a:spAutoFit/>
          </a:bodyPr>
          <a:lstStyle/>
          <a:p>
            <a:pPr algn="ctr"/>
            <a:r>
              <a:rPr lang="en-US" sz="2400" b="1" u="sng" dirty="0">
                <a:latin typeface="+mj-lt"/>
              </a:rPr>
              <a:t>Top 10 design pattern interview questions </a:t>
            </a:r>
          </a:p>
          <a:p>
            <a:pPr algn="ctr"/>
            <a:endParaRPr lang="en-US" sz="2400" b="1" u="sng" dirty="0">
              <a:latin typeface="+mj-lt"/>
            </a:endParaRPr>
          </a:p>
          <a:p>
            <a:pPr marL="342900" indent="-342900">
              <a:buFont typeface="+mj-lt"/>
              <a:buAutoNum type="arabicPeriod"/>
            </a:pPr>
            <a:r>
              <a:rPr lang="en-US" sz="2800" dirty="0"/>
              <a:t>Explain Django Architecture?</a:t>
            </a:r>
          </a:p>
          <a:p>
            <a:pPr marL="342900" indent="-342900">
              <a:buFont typeface="+mj-lt"/>
              <a:buAutoNum type="arabicPeriod"/>
            </a:pPr>
            <a:r>
              <a:rPr lang="en-US" sz="2800" dirty="0"/>
              <a:t>Explain the Django project directory structure?</a:t>
            </a:r>
          </a:p>
          <a:p>
            <a:pPr marL="342900" indent="-342900">
              <a:buFont typeface="+mj-lt"/>
              <a:buAutoNum type="arabicPeriod"/>
            </a:pPr>
            <a:r>
              <a:rPr lang="en-US" sz="2800" dirty="0"/>
              <a:t>What are models in Django?</a:t>
            </a:r>
          </a:p>
          <a:p>
            <a:pPr marL="342900" indent="-342900">
              <a:buFont typeface="+mj-lt"/>
              <a:buAutoNum type="arabicPeriod"/>
            </a:pPr>
            <a:r>
              <a:rPr lang="en-US" sz="2800" dirty="0"/>
              <a:t>What are templates in Django or Django template language?</a:t>
            </a:r>
          </a:p>
          <a:p>
            <a:pPr marL="342900" indent="-342900">
              <a:buFont typeface="+mj-lt"/>
              <a:buAutoNum type="arabicPeriod"/>
            </a:pPr>
            <a:r>
              <a:rPr lang="en-US" sz="2800" dirty="0"/>
              <a:t>What are views in Django?</a:t>
            </a:r>
          </a:p>
          <a:p>
            <a:pPr marL="342900" indent="-342900">
              <a:buFont typeface="+mj-lt"/>
              <a:buAutoNum type="arabicPeriod"/>
            </a:pPr>
            <a:r>
              <a:rPr lang="en-US" sz="2800" dirty="0"/>
              <a:t>What is Django ORM?</a:t>
            </a:r>
          </a:p>
          <a:p>
            <a:pPr marL="342900" indent="-342900">
              <a:buFont typeface="+mj-lt"/>
              <a:buAutoNum type="arabicPeriod"/>
            </a:pPr>
            <a:r>
              <a:rPr lang="en-US" sz="2800" dirty="0"/>
              <a:t>What is Django Rest Framework(DRF)?</a:t>
            </a:r>
          </a:p>
          <a:p>
            <a:pPr marL="342900" indent="-342900">
              <a:buFont typeface="+mj-lt"/>
              <a:buAutoNum type="arabicPeriod"/>
            </a:pPr>
            <a:r>
              <a:rPr lang="en-US" sz="2800" dirty="0"/>
              <a:t> What is the difference between a project and an app in Django?</a:t>
            </a:r>
          </a:p>
          <a:p>
            <a:pPr marL="342900" indent="-342900">
              <a:buFont typeface="+mj-lt"/>
              <a:buAutoNum type="arabicPeriod"/>
            </a:pPr>
            <a:r>
              <a:rPr lang="en-US" sz="2800" dirty="0"/>
              <a:t>What are different model inheritance styles in the Django?</a:t>
            </a:r>
          </a:p>
          <a:p>
            <a:pPr marL="342900" indent="-342900">
              <a:buFont typeface="+mj-lt"/>
              <a:buAutoNum type="arabicPeriod"/>
            </a:pPr>
            <a:r>
              <a:rPr lang="en-US" sz="2800" dirty="0"/>
              <a:t>What are Django Signals?</a:t>
            </a:r>
          </a:p>
          <a:p>
            <a:endParaRPr lang="en-US" sz="2800" dirty="0"/>
          </a:p>
        </p:txBody>
      </p:sp>
      <p:sp>
        <p:nvSpPr>
          <p:cNvPr id="5" name="Footer Placeholder 4"/>
          <p:cNvSpPr>
            <a:spLocks noGrp="1"/>
          </p:cNvSpPr>
          <p:nvPr>
            <p:ph type="ftr" sz="quarter" idx="11"/>
          </p:nvPr>
        </p:nvSpPr>
        <p:spPr>
          <a:xfrm>
            <a:off x="4165600" y="6356357"/>
            <a:ext cx="5283200" cy="365125"/>
          </a:xfrm>
        </p:spPr>
        <p:txBody>
          <a:bodyPr/>
          <a:lstStyle/>
          <a:p>
            <a:r>
              <a:rPr lang="en-US" dirty="0"/>
              <a:t>Priya Singh                    Python web development with Django                   Unit III</a:t>
            </a:r>
          </a:p>
        </p:txBody>
      </p:sp>
    </p:spTree>
    <p:extLst>
      <p:ext uri="{BB962C8B-B14F-4D97-AF65-F5344CB8AC3E}">
        <p14:creationId xmlns:p14="http://schemas.microsoft.com/office/powerpoint/2010/main" val="15062544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6FDA932-6F3B-4D17-AD25-23348F79B7D0}" type="datetime1">
              <a:rPr lang="en-US" smtClean="0"/>
              <a:t>10/31/2023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600" dirty="0"/>
              <a:t>Expected Questions for University Exam </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381000" y="1066800"/>
            <a:ext cx="11620500" cy="5570756"/>
          </a:xfrm>
          <a:prstGeom prst="rect">
            <a:avLst/>
          </a:prstGeom>
          <a:solidFill>
            <a:schemeClr val="tx2">
              <a:lumMod val="40000"/>
              <a:lumOff val="60000"/>
            </a:schemeClr>
          </a:solidFill>
          <a:ln w="28575">
            <a:solidFill>
              <a:schemeClr val="tx1"/>
            </a:solidFill>
          </a:ln>
        </p:spPr>
        <p:txBody>
          <a:bodyPr wrap="square">
            <a:spAutoFit/>
          </a:bodyPr>
          <a:lstStyle/>
          <a:p>
            <a:pPr algn="ctr"/>
            <a:r>
              <a:rPr lang="en-US" sz="2400" b="1" u="sng" dirty="0">
                <a:latin typeface="+mj-lt"/>
              </a:rPr>
              <a:t>Top 10 design pattern interview questions </a:t>
            </a:r>
          </a:p>
          <a:p>
            <a:pPr algn="ctr"/>
            <a:endParaRPr lang="en-US" sz="2400" b="1" u="sng" dirty="0">
              <a:latin typeface="+mj-lt"/>
            </a:endParaRPr>
          </a:p>
          <a:p>
            <a:pPr marL="342900" indent="-342900">
              <a:buFont typeface="+mj-lt"/>
              <a:buAutoNum type="arabicPeriod"/>
            </a:pPr>
            <a:r>
              <a:rPr lang="en-US" sz="2800" dirty="0"/>
              <a:t>Explain Django Architecture?</a:t>
            </a:r>
          </a:p>
          <a:p>
            <a:pPr marL="342900" indent="-342900">
              <a:buFont typeface="+mj-lt"/>
              <a:buAutoNum type="arabicPeriod"/>
            </a:pPr>
            <a:r>
              <a:rPr lang="en-US" sz="2800" dirty="0"/>
              <a:t>Explain the Django project directory structure?</a:t>
            </a:r>
          </a:p>
          <a:p>
            <a:pPr marL="342900" indent="-342900">
              <a:buFont typeface="+mj-lt"/>
              <a:buAutoNum type="arabicPeriod"/>
            </a:pPr>
            <a:r>
              <a:rPr lang="en-US" sz="2800" dirty="0"/>
              <a:t>What are models in Django?</a:t>
            </a:r>
          </a:p>
          <a:p>
            <a:pPr marL="342900" indent="-342900">
              <a:buFont typeface="+mj-lt"/>
              <a:buAutoNum type="arabicPeriod"/>
            </a:pPr>
            <a:r>
              <a:rPr lang="en-US" sz="2800" dirty="0"/>
              <a:t>What are templates in Django or Django template language?</a:t>
            </a:r>
          </a:p>
          <a:p>
            <a:pPr marL="342900" indent="-342900">
              <a:buFont typeface="+mj-lt"/>
              <a:buAutoNum type="arabicPeriod"/>
            </a:pPr>
            <a:r>
              <a:rPr lang="en-US" sz="2800" dirty="0"/>
              <a:t>What are views in Django?</a:t>
            </a:r>
          </a:p>
          <a:p>
            <a:pPr marL="342900" indent="-342900">
              <a:buFont typeface="+mj-lt"/>
              <a:buAutoNum type="arabicPeriod"/>
            </a:pPr>
            <a:r>
              <a:rPr lang="en-US" sz="2800" dirty="0"/>
              <a:t>What is Django ORM?</a:t>
            </a:r>
          </a:p>
          <a:p>
            <a:pPr marL="342900" indent="-342900">
              <a:buFont typeface="+mj-lt"/>
              <a:buAutoNum type="arabicPeriod"/>
            </a:pPr>
            <a:r>
              <a:rPr lang="en-US" sz="2800" dirty="0"/>
              <a:t>What is Django Rest Framework(DRF)?</a:t>
            </a:r>
          </a:p>
          <a:p>
            <a:pPr marL="342900" indent="-342900">
              <a:buFont typeface="+mj-lt"/>
              <a:buAutoNum type="arabicPeriod"/>
            </a:pPr>
            <a:r>
              <a:rPr lang="en-US" sz="2800" dirty="0"/>
              <a:t> What is the difference between a project and an app in Django?</a:t>
            </a:r>
          </a:p>
          <a:p>
            <a:pPr marL="342900" indent="-342900">
              <a:buFont typeface="+mj-lt"/>
              <a:buAutoNum type="arabicPeriod"/>
            </a:pPr>
            <a:r>
              <a:rPr lang="en-US" sz="2800" dirty="0"/>
              <a:t>What are different model inheritance styles in the Django?</a:t>
            </a:r>
          </a:p>
          <a:p>
            <a:pPr marL="342900" indent="-342900">
              <a:buFont typeface="+mj-lt"/>
              <a:buAutoNum type="arabicPeriod"/>
            </a:pPr>
            <a:r>
              <a:rPr lang="en-US" sz="2800" dirty="0"/>
              <a:t>What are Django Signals?</a:t>
            </a:r>
          </a:p>
          <a:p>
            <a:endParaRPr lang="en-US" sz="2800" dirty="0"/>
          </a:p>
        </p:txBody>
      </p:sp>
      <p:sp>
        <p:nvSpPr>
          <p:cNvPr id="5" name="Footer Placeholder 4"/>
          <p:cNvSpPr>
            <a:spLocks noGrp="1"/>
          </p:cNvSpPr>
          <p:nvPr>
            <p:ph type="ftr" sz="quarter" idx="11"/>
          </p:nvPr>
        </p:nvSpPr>
        <p:spPr>
          <a:xfrm>
            <a:off x="4165600" y="6356357"/>
            <a:ext cx="4978400" cy="365125"/>
          </a:xfrm>
        </p:spPr>
        <p:txBody>
          <a:bodyPr/>
          <a:lstStyle/>
          <a:p>
            <a:r>
              <a:rPr lang="en-US" dirty="0"/>
              <a:t>Priya Singh                    Python web development with Django                   Unit III</a:t>
            </a:r>
          </a:p>
        </p:txBody>
      </p:sp>
    </p:spTree>
    <p:extLst>
      <p:ext uri="{BB962C8B-B14F-4D97-AF65-F5344CB8AC3E}">
        <p14:creationId xmlns:p14="http://schemas.microsoft.com/office/powerpoint/2010/main" val="371687875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08E68CF-F73A-4A8D-9325-9C205DEE1065}" type="datetime1">
              <a:rPr lang="en-US" smtClean="0"/>
              <a:t>10/31/2023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75</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600" dirty="0"/>
              <a:t>Summary </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1447800" y="1349793"/>
            <a:ext cx="9926139" cy="4401205"/>
          </a:xfrm>
          <a:prstGeom prst="rect">
            <a:avLst/>
          </a:prstGeom>
          <a:solidFill>
            <a:schemeClr val="tx2">
              <a:lumMod val="40000"/>
              <a:lumOff val="60000"/>
            </a:schemeClr>
          </a:solidFill>
          <a:ln w="28575">
            <a:solidFill>
              <a:schemeClr val="tx1"/>
            </a:solidFill>
          </a:ln>
        </p:spPr>
        <p:txBody>
          <a:bodyPr wrap="square">
            <a:spAutoFit/>
          </a:bodyPr>
          <a:lstStyle/>
          <a:p>
            <a:pPr>
              <a:spcBef>
                <a:spcPct val="0"/>
              </a:spcBef>
              <a:defRPr/>
            </a:pPr>
            <a:r>
              <a:rPr lang="en-US" sz="2800" b="1" dirty="0">
                <a:latin typeface="+mj-lt"/>
              </a:rPr>
              <a:t>Till Now we understand </a:t>
            </a:r>
            <a:r>
              <a:rPr lang="en-US" sz="2800" dirty="0"/>
              <a:t>The idea of this module </a:t>
            </a:r>
            <a:r>
              <a:rPr lang="en-US" sz="2800" dirty="0">
                <a:solidFill>
                  <a:schemeClr val="bg2">
                    <a:lumMod val="10000"/>
                  </a:schemeClr>
                </a:solidFill>
              </a:rPr>
              <a:t>Introduction to Django Authentication System </a:t>
            </a:r>
            <a:r>
              <a:rPr lang="en-US" sz="2800" dirty="0"/>
              <a:t>To prove someone is who they say they are, they must provide a password when creating an account, and again at any time they want to authenticate themselves. This should be familiar: you go through this kind of workflow any time you sign up for a service like Twitter or Netflix. Django is widely lauded for its ease-of-use and pragmatic design, but like all software it is susceptible to its own share of critical vulnerabilities. Django's open source popularity means that default attack vectors are also widely known. </a:t>
            </a:r>
          </a:p>
        </p:txBody>
      </p:sp>
      <p:sp>
        <p:nvSpPr>
          <p:cNvPr id="8" name="Footer Placeholder 4"/>
          <p:cNvSpPr>
            <a:spLocks noGrp="1"/>
          </p:cNvSpPr>
          <p:nvPr>
            <p:ph type="ftr" sz="quarter" idx="11"/>
          </p:nvPr>
        </p:nvSpPr>
        <p:spPr>
          <a:xfrm>
            <a:off x="3733800" y="6356356"/>
            <a:ext cx="5562600" cy="365125"/>
          </a:xfrm>
        </p:spPr>
        <p:txBody>
          <a:bodyPr/>
          <a:lstStyle/>
          <a:p>
            <a:r>
              <a:rPr lang="en-US" dirty="0"/>
              <a:t>Priya Singh                    Python web development with Django                   Unit III</a:t>
            </a:r>
          </a:p>
        </p:txBody>
      </p:sp>
    </p:spTree>
    <p:extLst>
      <p:ext uri="{BB962C8B-B14F-4D97-AF65-F5344CB8AC3E}">
        <p14:creationId xmlns:p14="http://schemas.microsoft.com/office/powerpoint/2010/main" val="256520663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4FAA986-D0E3-4393-AAF6-B080642EBDFF}" type="datetime1">
              <a:rPr lang="en-US" smtClean="0"/>
              <a:t>10/31/2023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76</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600" dirty="0"/>
              <a:t>References </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Footer Placeholder 2"/>
          <p:cNvSpPr>
            <a:spLocks noGrp="1"/>
          </p:cNvSpPr>
          <p:nvPr>
            <p:ph type="ftr" sz="quarter" idx="11"/>
          </p:nvPr>
        </p:nvSpPr>
        <p:spPr>
          <a:xfrm>
            <a:off x="3911600" y="6356356"/>
            <a:ext cx="5816600" cy="365125"/>
          </a:xfrm>
        </p:spPr>
        <p:txBody>
          <a:bodyPr/>
          <a:lstStyle/>
          <a:p>
            <a:r>
              <a:rPr lang="en-US" dirty="0"/>
              <a:t>Priya Singh                    Python web development with Django                   Unit III</a:t>
            </a:r>
          </a:p>
        </p:txBody>
      </p:sp>
      <p:graphicFrame>
        <p:nvGraphicFramePr>
          <p:cNvPr id="12" name="Table 11"/>
          <p:cNvGraphicFramePr>
            <a:graphicFrameLocks noGrp="1"/>
          </p:cNvGraphicFramePr>
          <p:nvPr>
            <p:extLst>
              <p:ext uri="{D42A27DB-BD31-4B8C-83A1-F6EECF244321}">
                <p14:modId xmlns:p14="http://schemas.microsoft.com/office/powerpoint/2010/main" val="901399830"/>
              </p:ext>
            </p:extLst>
          </p:nvPr>
        </p:nvGraphicFramePr>
        <p:xfrm>
          <a:off x="533400" y="991662"/>
          <a:ext cx="11353800" cy="5058839"/>
        </p:xfrm>
        <a:graphic>
          <a:graphicData uri="http://schemas.openxmlformats.org/drawingml/2006/table">
            <a:tbl>
              <a:tblPr firstRow="1" firstCol="1" lastRow="1" lastCol="1" bandRow="1" bandCol="1">
                <a:tableStyleId>{5C22544A-7EE6-4342-B048-85BDC9FD1C3A}</a:tableStyleId>
              </a:tblPr>
              <a:tblGrid>
                <a:gridCol w="11353800">
                  <a:extLst>
                    <a:ext uri="{9D8B030D-6E8A-4147-A177-3AD203B41FA5}">
                      <a16:colId xmlns:a16="http://schemas.microsoft.com/office/drawing/2014/main" val="3372635850"/>
                    </a:ext>
                  </a:extLst>
                </a:gridCol>
              </a:tblGrid>
              <a:tr h="1273635">
                <a:tc>
                  <a:txBody>
                    <a:bodyPr/>
                    <a:lstStyle/>
                    <a:p>
                      <a:pPr marL="0" marR="0" algn="just">
                        <a:lnSpc>
                          <a:spcPct val="115000"/>
                        </a:lnSpc>
                        <a:spcBef>
                          <a:spcPts val="0"/>
                        </a:spcBef>
                        <a:spcAft>
                          <a:spcPts val="0"/>
                        </a:spcAft>
                      </a:pPr>
                      <a:r>
                        <a:rPr lang="en-US" sz="2400" dirty="0">
                          <a:effectLst/>
                        </a:rPr>
                        <a:t>(1)</a:t>
                      </a:r>
                      <a:r>
                        <a:rPr lang="en-US" sz="1800" dirty="0">
                          <a:effectLst/>
                        </a:rPr>
                        <a:t> </a:t>
                      </a:r>
                      <a:r>
                        <a:rPr lang="en-US" sz="2400" dirty="0">
                          <a:effectLst/>
                        </a:rPr>
                        <a:t>Tom </a:t>
                      </a:r>
                      <a:r>
                        <a:rPr lang="en-US" sz="2400" dirty="0" err="1">
                          <a:effectLst/>
                        </a:rPr>
                        <a:t>Aratyn</a:t>
                      </a:r>
                      <a:r>
                        <a:rPr lang="en-US" sz="2400" dirty="0">
                          <a:effectLst/>
                        </a:rPr>
                        <a:t>,</a:t>
                      </a:r>
                      <a:r>
                        <a:rPr lang="en-US" sz="1800" dirty="0">
                          <a:effectLst/>
                        </a:rPr>
                        <a:t> “</a:t>
                      </a:r>
                      <a:r>
                        <a:rPr lang="en-US" sz="2400" dirty="0">
                          <a:effectLst/>
                        </a:rPr>
                        <a:t>Building Django 2.0 Web Applications: Create enterprise-grade, scalable Python web applications easily with Django 2.0”, 2</a:t>
                      </a:r>
                      <a:r>
                        <a:rPr lang="en-US" sz="2400" baseline="30000" dirty="0">
                          <a:effectLst/>
                        </a:rPr>
                        <a:t>nd</a:t>
                      </a:r>
                      <a:r>
                        <a:rPr lang="en-US" sz="2400" dirty="0">
                          <a:effectLst/>
                        </a:rPr>
                        <a:t> Edition 2018, </a:t>
                      </a:r>
                      <a:r>
                        <a:rPr lang="en-US" sz="2400" dirty="0" err="1">
                          <a:effectLst/>
                        </a:rPr>
                        <a:t>Packt</a:t>
                      </a:r>
                      <a:r>
                        <a:rPr lang="en-US" sz="2400" dirty="0">
                          <a:effectLst/>
                        </a:rPr>
                        <a:t> Publishing.</a:t>
                      </a:r>
                      <a:endParaRPr lang="en-US" sz="1800" dirty="0">
                        <a:effectLst/>
                        <a:latin typeface="Times New Roman" panose="02020603050405020304" pitchFamily="18" charset="0"/>
                        <a:ea typeface="Times New Roman" panose="02020603050405020304" pitchFamily="18" charset="0"/>
                        <a:cs typeface="Mangal"/>
                      </a:endParaRPr>
                    </a:p>
                  </a:txBody>
                  <a:tcPr marL="0" marR="0" marT="0" marB="0">
                    <a:solidFill>
                      <a:schemeClr val="accent1">
                        <a:lumMod val="50000"/>
                      </a:schemeClr>
                    </a:solidFill>
                  </a:tcPr>
                </a:tc>
                <a:extLst>
                  <a:ext uri="{0D108BD9-81ED-4DB2-BD59-A6C34878D82A}">
                    <a16:rowId xmlns:a16="http://schemas.microsoft.com/office/drawing/2014/main" val="2810108072"/>
                  </a:ext>
                </a:extLst>
              </a:tr>
              <a:tr h="1243074">
                <a:tc>
                  <a:txBody>
                    <a:bodyPr/>
                    <a:lstStyle/>
                    <a:p>
                      <a:pPr marL="0" marR="0" algn="just">
                        <a:lnSpc>
                          <a:spcPct val="115000"/>
                        </a:lnSpc>
                        <a:spcBef>
                          <a:spcPts val="0"/>
                        </a:spcBef>
                        <a:spcAft>
                          <a:spcPts val="0"/>
                        </a:spcAft>
                      </a:pPr>
                      <a:r>
                        <a:rPr lang="en-US" sz="2400" dirty="0">
                          <a:effectLst/>
                        </a:rPr>
                        <a:t>(2) Nigel George, “Build a website with Django”, 1</a:t>
                      </a:r>
                      <a:r>
                        <a:rPr lang="en-US" sz="2400" baseline="30000" dirty="0">
                          <a:effectLst/>
                        </a:rPr>
                        <a:t>st</a:t>
                      </a:r>
                      <a:r>
                        <a:rPr lang="en-US" sz="2400" dirty="0">
                          <a:effectLst/>
                        </a:rPr>
                        <a:t>  Edition 2019, GNW Independent Publishing Edition.</a:t>
                      </a:r>
                      <a:endParaRPr lang="en-US" sz="1800" dirty="0">
                        <a:effectLst/>
                        <a:latin typeface="Times New Roman" panose="02020603050405020304" pitchFamily="18" charset="0"/>
                        <a:ea typeface="Times New Roman" panose="02020603050405020304" pitchFamily="18" charset="0"/>
                        <a:cs typeface="Mangal"/>
                      </a:endParaRPr>
                    </a:p>
                  </a:txBody>
                  <a:tcPr marL="0" marR="0" marT="0" marB="0">
                    <a:solidFill>
                      <a:schemeClr val="accent1">
                        <a:lumMod val="50000"/>
                      </a:schemeClr>
                    </a:solidFill>
                  </a:tcPr>
                </a:tc>
                <a:extLst>
                  <a:ext uri="{0D108BD9-81ED-4DB2-BD59-A6C34878D82A}">
                    <a16:rowId xmlns:a16="http://schemas.microsoft.com/office/drawing/2014/main" val="490192612"/>
                  </a:ext>
                </a:extLst>
              </a:tr>
              <a:tr h="1243074">
                <a:tc>
                  <a:txBody>
                    <a:bodyPr/>
                    <a:lstStyle/>
                    <a:p>
                      <a:pPr marL="0" marR="0" algn="just">
                        <a:lnSpc>
                          <a:spcPct val="115000"/>
                        </a:lnSpc>
                        <a:spcBef>
                          <a:spcPts val="205"/>
                        </a:spcBef>
                        <a:spcAft>
                          <a:spcPts val="0"/>
                        </a:spcAft>
                      </a:pPr>
                      <a:r>
                        <a:rPr lang="en-US" sz="2400" dirty="0">
                          <a:effectLst/>
                        </a:rPr>
                        <a:t>(3) Ray Yao,”</a:t>
                      </a:r>
                      <a:r>
                        <a:rPr lang="en-US" sz="1800" dirty="0">
                          <a:effectLst/>
                        </a:rPr>
                        <a:t> </a:t>
                      </a:r>
                      <a:r>
                        <a:rPr lang="en-US" sz="2400" dirty="0">
                          <a:effectLst/>
                        </a:rPr>
                        <a:t>Django in 8 Hours: For Beginners, Learn Coding Fast!, 2</a:t>
                      </a:r>
                      <a:r>
                        <a:rPr lang="en-US" sz="2400" baseline="30000" dirty="0">
                          <a:effectLst/>
                        </a:rPr>
                        <a:t>nd</a:t>
                      </a:r>
                      <a:r>
                        <a:rPr lang="en-US" sz="2400" dirty="0">
                          <a:effectLst/>
                        </a:rPr>
                        <a:t> Edition 2020,</a:t>
                      </a:r>
                      <a:r>
                        <a:rPr lang="en-US" sz="1800" dirty="0">
                          <a:effectLst/>
                        </a:rPr>
                        <a:t> </a:t>
                      </a:r>
                      <a:r>
                        <a:rPr lang="en-US" sz="2400" dirty="0">
                          <a:effectLst/>
                        </a:rPr>
                        <a:t>Independently published Edition.</a:t>
                      </a:r>
                      <a:endParaRPr lang="en-US" sz="1800" dirty="0">
                        <a:effectLst/>
                        <a:latin typeface="Times New Roman" panose="02020603050405020304" pitchFamily="18" charset="0"/>
                        <a:ea typeface="Times New Roman" panose="02020603050405020304" pitchFamily="18" charset="0"/>
                        <a:cs typeface="Mangal"/>
                      </a:endParaRPr>
                    </a:p>
                  </a:txBody>
                  <a:tcPr marL="0" marR="0" marT="0" marB="0">
                    <a:solidFill>
                      <a:schemeClr val="accent1">
                        <a:lumMod val="50000"/>
                      </a:schemeClr>
                    </a:solidFill>
                  </a:tcPr>
                </a:tc>
                <a:extLst>
                  <a:ext uri="{0D108BD9-81ED-4DB2-BD59-A6C34878D82A}">
                    <a16:rowId xmlns:a16="http://schemas.microsoft.com/office/drawing/2014/main" val="617959602"/>
                  </a:ext>
                </a:extLst>
              </a:tr>
              <a:tr h="1299056">
                <a:tc>
                  <a:txBody>
                    <a:bodyPr/>
                    <a:lstStyle/>
                    <a:p>
                      <a:pPr marL="0" marR="0" algn="just">
                        <a:lnSpc>
                          <a:spcPct val="115000"/>
                        </a:lnSpc>
                        <a:spcBef>
                          <a:spcPts val="0"/>
                        </a:spcBef>
                        <a:spcAft>
                          <a:spcPts val="0"/>
                        </a:spcAft>
                      </a:pPr>
                      <a:r>
                        <a:rPr lang="en-US" sz="2400" dirty="0">
                          <a:effectLst/>
                        </a:rPr>
                        <a:t>(4) Harry Percival,</a:t>
                      </a:r>
                      <a:r>
                        <a:rPr lang="en-US" sz="1800" dirty="0">
                          <a:effectLst/>
                        </a:rPr>
                        <a:t> “</a:t>
                      </a:r>
                      <a:r>
                        <a:rPr lang="en-US" sz="2400" dirty="0">
                          <a:effectLst/>
                        </a:rPr>
                        <a:t>Test-Driven Development with Python: Obey the Testing Goat: Using Django, Selenium, and JavaScript”, 2nd Edition 2019, Kindle Edition.</a:t>
                      </a:r>
                      <a:endParaRPr lang="en-US" sz="1800" dirty="0">
                        <a:effectLst/>
                        <a:latin typeface="Times New Roman" panose="02020603050405020304" pitchFamily="18" charset="0"/>
                        <a:ea typeface="Times New Roman" panose="02020603050405020304" pitchFamily="18" charset="0"/>
                        <a:cs typeface="Mangal"/>
                      </a:endParaRPr>
                    </a:p>
                  </a:txBody>
                  <a:tcPr marL="0" marR="0" marT="0" marB="0">
                    <a:solidFill>
                      <a:schemeClr val="accent1">
                        <a:lumMod val="50000"/>
                      </a:schemeClr>
                    </a:solidFill>
                  </a:tcPr>
                </a:tc>
                <a:extLst>
                  <a:ext uri="{0D108BD9-81ED-4DB2-BD59-A6C34878D82A}">
                    <a16:rowId xmlns:a16="http://schemas.microsoft.com/office/drawing/2014/main" val="1451876080"/>
                  </a:ext>
                </a:extLst>
              </a:tr>
            </a:tbl>
          </a:graphicData>
        </a:graphic>
      </p:graphicFrame>
    </p:spTree>
    <p:extLst>
      <p:ext uri="{BB962C8B-B14F-4D97-AF65-F5344CB8AC3E}">
        <p14:creationId xmlns:p14="http://schemas.microsoft.com/office/powerpoint/2010/main" val="401656790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E8B73C6-25E2-4B2A-97AD-E670616EAABC}" type="datetime1">
              <a:rPr lang="en-US" smtClean="0"/>
              <a:t>10/31/2023</a:t>
            </a:fld>
            <a:endParaRPr lang="en-US"/>
          </a:p>
        </p:txBody>
      </p:sp>
      <p:sp>
        <p:nvSpPr>
          <p:cNvPr id="5" name="Footer Placeholder 4"/>
          <p:cNvSpPr>
            <a:spLocks noGrp="1"/>
          </p:cNvSpPr>
          <p:nvPr>
            <p:ph type="ftr" sz="quarter" idx="11"/>
          </p:nvPr>
        </p:nvSpPr>
        <p:spPr>
          <a:xfrm>
            <a:off x="3733800" y="6356356"/>
            <a:ext cx="5562600" cy="365125"/>
          </a:xfrm>
        </p:spPr>
        <p:txBody>
          <a:bodyPr/>
          <a:lstStyle/>
          <a:p>
            <a:r>
              <a:rPr lang="en-US" dirty="0"/>
              <a:t>Priya Singh                    Python web development with Django                   Unit III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77</a:t>
            </a:fld>
            <a:endParaRPr lang="en-US"/>
          </a:p>
        </p:txBody>
      </p:sp>
      <p:sp>
        <p:nvSpPr>
          <p:cNvPr id="7" name="Title 1"/>
          <p:cNvSpPr txBox="1">
            <a:spLocks/>
          </p:cNvSpPr>
          <p:nvPr/>
        </p:nvSpPr>
        <p:spPr>
          <a:xfrm>
            <a:off x="1600200" y="1"/>
            <a:ext cx="105918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lang="en-US" sz="3200" dirty="0"/>
          </a:p>
        </p:txBody>
      </p:sp>
      <p:sp>
        <p:nvSpPr>
          <p:cNvPr id="10" name="Rectangle 9">
            <a:extLst>
              <a:ext uri="{FF2B5EF4-FFF2-40B4-BE49-F238E27FC236}">
                <a16:creationId xmlns:a16="http://schemas.microsoft.com/office/drawing/2014/main" id="{6C347AEB-0CE8-4933-B463-5582E57CBB68}"/>
              </a:ext>
            </a:extLst>
          </p:cNvPr>
          <p:cNvSpPr/>
          <p:nvPr/>
        </p:nvSpPr>
        <p:spPr>
          <a:xfrm>
            <a:off x="2819400" y="2286000"/>
            <a:ext cx="5918200" cy="1200329"/>
          </a:xfrm>
          <a:prstGeom prst="rect">
            <a:avLst/>
          </a:prstGeom>
          <a:noFill/>
        </p:spPr>
        <p:txBody>
          <a:bodyPr wrap="square" lIns="91440" tIns="45720" rIns="91440" bIns="45720">
            <a:spAutoFit/>
          </a:bodyPr>
          <a:lstStyle/>
          <a:p>
            <a:pPr algn="ctr"/>
            <a:r>
              <a:rPr lang="en-US" sz="7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p>
        </p:txBody>
      </p:sp>
    </p:spTree>
    <p:extLst>
      <p:ext uri="{BB962C8B-B14F-4D97-AF65-F5344CB8AC3E}">
        <p14:creationId xmlns:p14="http://schemas.microsoft.com/office/powerpoint/2010/main" val="2170694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3F930B7-E07C-4F76-867C-2BA5667AD6EF}" type="datetime1">
              <a:rPr lang="en-US" smtClean="0"/>
              <a:t>10/31/2023</a:t>
            </a:fld>
            <a:endParaRPr lang="en-US" dirty="0"/>
          </a:p>
        </p:txBody>
      </p:sp>
      <p:sp>
        <p:nvSpPr>
          <p:cNvPr id="5" name="Footer Placeholder 4"/>
          <p:cNvSpPr>
            <a:spLocks noGrp="1"/>
          </p:cNvSpPr>
          <p:nvPr>
            <p:ph type="ftr" sz="quarter" idx="11"/>
          </p:nvPr>
        </p:nvSpPr>
        <p:spPr>
          <a:xfrm>
            <a:off x="3390900" y="6310103"/>
            <a:ext cx="6096000" cy="365125"/>
          </a:xfrm>
        </p:spPr>
        <p:txBody>
          <a:bodyPr/>
          <a:lstStyle/>
          <a:p>
            <a:r>
              <a:rPr lang="en-US" dirty="0"/>
              <a:t>Priya Singh                    Python web development with Django                   Unit III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Syllabus</a:t>
            </a:r>
          </a:p>
        </p:txBody>
      </p:sp>
      <p:sp>
        <p:nvSpPr>
          <p:cNvPr id="10" name="TextBox 9">
            <a:extLst>
              <a:ext uri="{FF2B5EF4-FFF2-40B4-BE49-F238E27FC236}">
                <a16:creationId xmlns:a16="http://schemas.microsoft.com/office/drawing/2014/main" id="{067567D3-B65B-4752-8952-9BA2BB96D648}"/>
              </a:ext>
            </a:extLst>
          </p:cNvPr>
          <p:cNvSpPr txBox="1"/>
          <p:nvPr/>
        </p:nvSpPr>
        <p:spPr>
          <a:xfrm>
            <a:off x="1447800" y="1213828"/>
            <a:ext cx="8610600" cy="523220"/>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ln/>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2800" b="1" dirty="0"/>
              <a:t>UNIT-V: </a:t>
            </a:r>
            <a:r>
              <a:rPr lang="en-US" sz="2800" b="1" dirty="0"/>
              <a:t> Deploying Django Web Application on Cloud</a:t>
            </a:r>
            <a:r>
              <a:rPr lang="en-IN" sz="2800" b="1" dirty="0"/>
              <a:t> </a:t>
            </a:r>
          </a:p>
        </p:txBody>
      </p:sp>
      <p:graphicFrame>
        <p:nvGraphicFramePr>
          <p:cNvPr id="23" name="Diagram 22">
            <a:extLst>
              <a:ext uri="{FF2B5EF4-FFF2-40B4-BE49-F238E27FC236}">
                <a16:creationId xmlns:a16="http://schemas.microsoft.com/office/drawing/2014/main" id="{5BD0C95D-4009-4941-AFEE-6336F152559B}"/>
              </a:ext>
            </a:extLst>
          </p:cNvPr>
          <p:cNvGraphicFramePr/>
          <p:nvPr>
            <p:extLst>
              <p:ext uri="{D42A27DB-BD31-4B8C-83A1-F6EECF244321}">
                <p14:modId xmlns:p14="http://schemas.microsoft.com/office/powerpoint/2010/main" val="911545463"/>
              </p:ext>
            </p:extLst>
          </p:nvPr>
        </p:nvGraphicFramePr>
        <p:xfrm>
          <a:off x="1447800" y="1966709"/>
          <a:ext cx="9982200" cy="30624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72850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0C2DA93-371F-4D2C-9731-A8FB5E4DE13F}" type="datetime1">
              <a:rPr lang="en-US" smtClean="0"/>
              <a:t>10/31/2023</a:t>
            </a:fld>
            <a:endParaRPr lang="en-US" dirty="0"/>
          </a:p>
        </p:txBody>
      </p:sp>
      <p:sp>
        <p:nvSpPr>
          <p:cNvPr id="5" name="Footer Placeholder 4"/>
          <p:cNvSpPr>
            <a:spLocks noGrp="1"/>
          </p:cNvSpPr>
          <p:nvPr>
            <p:ph type="ftr" sz="quarter" idx="11"/>
          </p:nvPr>
        </p:nvSpPr>
        <p:spPr>
          <a:xfrm>
            <a:off x="4038600" y="6356356"/>
            <a:ext cx="5562600" cy="365125"/>
          </a:xfrm>
        </p:spPr>
        <p:txBody>
          <a:bodyPr/>
          <a:lstStyle/>
          <a:p>
            <a:r>
              <a:rPr lang="en-US" dirty="0"/>
              <a:t>Priya Singh                    Python web development with Django                   Unit III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200" b="1" dirty="0"/>
              <a:t>Branch Wise Application</a:t>
            </a:r>
            <a:endParaRPr lang="en-IN" sz="3200" dirty="0"/>
          </a:p>
        </p:txBody>
      </p:sp>
      <p:graphicFrame>
        <p:nvGraphicFramePr>
          <p:cNvPr id="9" name="Table 8"/>
          <p:cNvGraphicFramePr>
            <a:graphicFrameLocks noGrp="1"/>
          </p:cNvGraphicFramePr>
          <p:nvPr>
            <p:extLst>
              <p:ext uri="{D42A27DB-BD31-4B8C-83A1-F6EECF244321}">
                <p14:modId xmlns:p14="http://schemas.microsoft.com/office/powerpoint/2010/main" val="3479779763"/>
              </p:ext>
            </p:extLst>
          </p:nvPr>
        </p:nvGraphicFramePr>
        <p:xfrm>
          <a:off x="1143000" y="1317623"/>
          <a:ext cx="10134600" cy="4703637"/>
        </p:xfrm>
        <a:graphic>
          <a:graphicData uri="http://schemas.openxmlformats.org/drawingml/2006/table">
            <a:tbl>
              <a:tblPr firstRow="1" bandRow="1">
                <a:tableStyleId>{5C22544A-7EE6-4342-B048-85BDC9FD1C3A}</a:tableStyleId>
              </a:tblPr>
              <a:tblGrid>
                <a:gridCol w="10134600">
                  <a:extLst>
                    <a:ext uri="{9D8B030D-6E8A-4147-A177-3AD203B41FA5}">
                      <a16:colId xmlns:a16="http://schemas.microsoft.com/office/drawing/2014/main" val="3381697907"/>
                    </a:ext>
                  </a:extLst>
                </a:gridCol>
              </a:tblGrid>
              <a:tr h="370840">
                <a:tc>
                  <a:txBody>
                    <a:bodyPr/>
                    <a:lstStyle/>
                    <a:p>
                      <a:r>
                        <a:rPr lang="en-US" sz="2400" b="0" dirty="0">
                          <a:solidFill>
                            <a:schemeClr val="accent4">
                              <a:lumMod val="50000"/>
                            </a:schemeClr>
                          </a:solidFill>
                        </a:rPr>
                        <a:t>1. Real time web analytics</a:t>
                      </a:r>
                    </a:p>
                  </a:txBody>
                  <a:tcPr>
                    <a:solidFill>
                      <a:schemeClr val="accent3"/>
                    </a:solidFill>
                  </a:tcPr>
                </a:tc>
                <a:extLst>
                  <a:ext uri="{0D108BD9-81ED-4DB2-BD59-A6C34878D82A}">
                    <a16:rowId xmlns:a16="http://schemas.microsoft.com/office/drawing/2014/main" val="2041522289"/>
                  </a:ext>
                </a:extLst>
              </a:tr>
              <a:tr h="370840">
                <a:tc>
                  <a:txBody>
                    <a:bodyPr/>
                    <a:lstStyle/>
                    <a:p>
                      <a:pPr marL="0" indent="0">
                        <a:lnSpc>
                          <a:spcPct val="120000"/>
                        </a:lnSpc>
                        <a:buNone/>
                      </a:pPr>
                      <a:r>
                        <a:rPr lang="en-US" sz="2400" b="0" dirty="0">
                          <a:solidFill>
                            <a:schemeClr val="accent4">
                              <a:lumMod val="50000"/>
                            </a:schemeClr>
                          </a:solidFill>
                        </a:rPr>
                        <a:t>2. Digital Advertising</a:t>
                      </a:r>
                    </a:p>
                  </a:txBody>
                  <a:tcPr>
                    <a:solidFill>
                      <a:srgbClr val="00B0F0"/>
                    </a:solidFill>
                  </a:tcPr>
                </a:tc>
                <a:extLst>
                  <a:ext uri="{0D108BD9-81ED-4DB2-BD59-A6C34878D82A}">
                    <a16:rowId xmlns:a16="http://schemas.microsoft.com/office/drawing/2014/main" val="4237819354"/>
                  </a:ext>
                </a:extLst>
              </a:tr>
              <a:tr h="370840">
                <a:tc>
                  <a:txBody>
                    <a:bodyPr/>
                    <a:lstStyle/>
                    <a:p>
                      <a:r>
                        <a:rPr lang="en-US" sz="2400" b="0" dirty="0">
                          <a:solidFill>
                            <a:schemeClr val="accent4">
                              <a:lumMod val="50000"/>
                            </a:schemeClr>
                          </a:solidFill>
                        </a:rPr>
                        <a:t>3. E-Commerce</a:t>
                      </a:r>
                    </a:p>
                  </a:txBody>
                  <a:tcPr>
                    <a:solidFill>
                      <a:schemeClr val="accent4"/>
                    </a:solidFill>
                  </a:tcPr>
                </a:tc>
                <a:extLst>
                  <a:ext uri="{0D108BD9-81ED-4DB2-BD59-A6C34878D82A}">
                    <a16:rowId xmlns:a16="http://schemas.microsoft.com/office/drawing/2014/main" val="3364231830"/>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2400" b="0" dirty="0">
                          <a:solidFill>
                            <a:schemeClr val="accent4">
                              <a:lumMod val="50000"/>
                            </a:schemeClr>
                          </a:solidFill>
                        </a:rPr>
                        <a:t>4. Publishing</a:t>
                      </a:r>
                    </a:p>
                  </a:txBody>
                  <a:tcPr>
                    <a:solidFill>
                      <a:schemeClr val="accent6"/>
                    </a:solidFill>
                  </a:tcPr>
                </a:tc>
                <a:extLst>
                  <a:ext uri="{0D108BD9-81ED-4DB2-BD59-A6C34878D82A}">
                    <a16:rowId xmlns:a16="http://schemas.microsoft.com/office/drawing/2014/main" val="859735425"/>
                  </a:ext>
                </a:extLst>
              </a:tr>
              <a:tr h="370840">
                <a:tc>
                  <a:txBody>
                    <a:bodyPr/>
                    <a:lstStyle/>
                    <a:p>
                      <a:pPr marL="0" indent="0">
                        <a:lnSpc>
                          <a:spcPct val="120000"/>
                        </a:lnSpc>
                        <a:buNone/>
                      </a:pPr>
                      <a:r>
                        <a:rPr lang="en-US" sz="2400" b="0" dirty="0">
                          <a:solidFill>
                            <a:schemeClr val="accent4">
                              <a:lumMod val="50000"/>
                            </a:schemeClr>
                          </a:solidFill>
                        </a:rPr>
                        <a:t>5. Massively Multiplayer Online Games</a:t>
                      </a:r>
                    </a:p>
                  </a:txBody>
                  <a:tcPr>
                    <a:solidFill>
                      <a:schemeClr val="tx2"/>
                    </a:solidFill>
                  </a:tcPr>
                </a:tc>
                <a:extLst>
                  <a:ext uri="{0D108BD9-81ED-4DB2-BD59-A6C34878D82A}">
                    <a16:rowId xmlns:a16="http://schemas.microsoft.com/office/drawing/2014/main" val="3838202114"/>
                  </a:ext>
                </a:extLst>
              </a:tr>
              <a:tr h="370840">
                <a:tc>
                  <a:txBody>
                    <a:bodyPr/>
                    <a:lstStyle/>
                    <a:p>
                      <a:r>
                        <a:rPr lang="en-US" sz="2400" b="0" dirty="0">
                          <a:solidFill>
                            <a:schemeClr val="accent4">
                              <a:lumMod val="50000"/>
                            </a:schemeClr>
                          </a:solidFill>
                        </a:rPr>
                        <a:t>6. Backend Services and Messaging</a:t>
                      </a:r>
                    </a:p>
                  </a:txBody>
                  <a:tcPr>
                    <a:solidFill>
                      <a:schemeClr val="accent4"/>
                    </a:solidFill>
                  </a:tcPr>
                </a:tc>
                <a:extLst>
                  <a:ext uri="{0D108BD9-81ED-4DB2-BD59-A6C34878D82A}">
                    <a16:rowId xmlns:a16="http://schemas.microsoft.com/office/drawing/2014/main" val="2179510869"/>
                  </a:ext>
                </a:extLst>
              </a:tr>
              <a:tr h="370840">
                <a:tc>
                  <a:txBody>
                    <a:bodyPr/>
                    <a:lstStyle/>
                    <a:p>
                      <a:r>
                        <a:rPr lang="en-US" sz="2400" b="0" dirty="0">
                          <a:solidFill>
                            <a:schemeClr val="accent4">
                              <a:lumMod val="50000"/>
                            </a:schemeClr>
                          </a:solidFill>
                        </a:rPr>
                        <a:t>7. Project Management &amp; Collaboration</a:t>
                      </a:r>
                    </a:p>
                  </a:txBody>
                  <a:tcPr>
                    <a:solidFill>
                      <a:srgbClr val="FFC000"/>
                    </a:solidFill>
                  </a:tcPr>
                </a:tc>
                <a:extLst>
                  <a:ext uri="{0D108BD9-81ED-4DB2-BD59-A6C34878D82A}">
                    <a16:rowId xmlns:a16="http://schemas.microsoft.com/office/drawing/2014/main" val="4231919225"/>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2400" b="0" dirty="0">
                          <a:solidFill>
                            <a:schemeClr val="accent4">
                              <a:lumMod val="50000"/>
                            </a:schemeClr>
                          </a:solidFill>
                        </a:rPr>
                        <a:t>8. Real time Monitoring Services</a:t>
                      </a:r>
                    </a:p>
                  </a:txBody>
                  <a:tcPr>
                    <a:solidFill>
                      <a:schemeClr val="accent6">
                        <a:lumMod val="75000"/>
                      </a:schemeClr>
                    </a:solidFill>
                  </a:tcPr>
                </a:tc>
                <a:extLst>
                  <a:ext uri="{0D108BD9-81ED-4DB2-BD59-A6C34878D82A}">
                    <a16:rowId xmlns:a16="http://schemas.microsoft.com/office/drawing/2014/main" val="2668177381"/>
                  </a:ext>
                </a:extLst>
              </a:tr>
              <a:tr h="370840">
                <a:tc>
                  <a:txBody>
                    <a:bodyPr/>
                    <a:lstStyle/>
                    <a:p>
                      <a:r>
                        <a:rPr lang="en-US" sz="2400" b="0" dirty="0">
                          <a:solidFill>
                            <a:schemeClr val="accent4">
                              <a:lumMod val="50000"/>
                            </a:schemeClr>
                          </a:solidFill>
                        </a:rPr>
                        <a:t>9.Live Charting and Graphing</a:t>
                      </a:r>
                    </a:p>
                  </a:txBody>
                  <a:tcPr>
                    <a:solidFill>
                      <a:srgbClr val="00B0F0"/>
                    </a:solidFill>
                  </a:tcPr>
                </a:tc>
                <a:extLst>
                  <a:ext uri="{0D108BD9-81ED-4DB2-BD59-A6C34878D82A}">
                    <a16:rowId xmlns:a16="http://schemas.microsoft.com/office/drawing/2014/main" val="3851611393"/>
                  </a:ext>
                </a:extLst>
              </a:tr>
              <a:tr h="370840">
                <a:tc>
                  <a:txBody>
                    <a:bodyPr/>
                    <a:lstStyle/>
                    <a:p>
                      <a:pPr marL="0" indent="0">
                        <a:lnSpc>
                          <a:spcPct val="120000"/>
                        </a:lnSpc>
                        <a:buNone/>
                      </a:pPr>
                      <a:r>
                        <a:rPr lang="en-US" sz="2400" b="0" dirty="0">
                          <a:solidFill>
                            <a:schemeClr val="accent4">
                              <a:lumMod val="50000"/>
                            </a:schemeClr>
                          </a:solidFill>
                        </a:rPr>
                        <a:t>10. Group and Private Chat</a:t>
                      </a:r>
                    </a:p>
                  </a:txBody>
                  <a:tcPr>
                    <a:solidFill>
                      <a:schemeClr val="accent2"/>
                    </a:solidFill>
                  </a:tcPr>
                </a:tc>
                <a:extLst>
                  <a:ext uri="{0D108BD9-81ED-4DB2-BD59-A6C34878D82A}">
                    <a16:rowId xmlns:a16="http://schemas.microsoft.com/office/drawing/2014/main" val="3340821400"/>
                  </a:ext>
                </a:extLst>
              </a:tr>
            </a:tbl>
          </a:graphicData>
        </a:graphic>
      </p:graphicFrame>
    </p:spTree>
    <p:extLst>
      <p:ext uri="{BB962C8B-B14F-4D97-AF65-F5344CB8AC3E}">
        <p14:creationId xmlns:p14="http://schemas.microsoft.com/office/powerpoint/2010/main" val="25791245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37723</TotalTime>
  <Words>6142</Words>
  <Application>Microsoft Office PowerPoint</Application>
  <PresentationFormat>Widescreen</PresentationFormat>
  <Paragraphs>950</Paragraphs>
  <Slides>77</Slides>
  <Notes>27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77</vt:i4>
      </vt:variant>
    </vt:vector>
  </HeadingPairs>
  <TitlesOfParts>
    <vt:vector size="89" baseType="lpstr">
      <vt:lpstr>Arial</vt:lpstr>
      <vt:lpstr>Calibri</vt:lpstr>
      <vt:lpstr>Fira Mono</vt:lpstr>
      <vt:lpstr>Georgia</vt:lpstr>
      <vt:lpstr>inherit</vt:lpstr>
      <vt:lpstr>Menlo</vt:lpstr>
      <vt:lpstr>Roboto</vt:lpstr>
      <vt:lpstr>sohne</vt:lpstr>
      <vt:lpstr>source-serif-pro</vt:lpstr>
      <vt:lpstr>Times New Roman</vt:lpstr>
      <vt:lpstr>Wingdings</vt:lpstr>
      <vt:lpstr>Office Theme</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Django authentication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Why Decorators?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MCQ 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MADNEETA SINGH</cp:lastModifiedBy>
  <cp:revision>1229</cp:revision>
  <dcterms:created xsi:type="dcterms:W3CDTF">2006-08-16T00:00:00Z</dcterms:created>
  <dcterms:modified xsi:type="dcterms:W3CDTF">2023-10-31T04:25:08Z</dcterms:modified>
</cp:coreProperties>
</file>