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handoutMasterIdLst>
    <p:handoutMasterId r:id="rId80"/>
  </p:handoutMasterIdLst>
  <p:sldIdLst>
    <p:sldId id="256" r:id="rId2"/>
    <p:sldId id="611" r:id="rId3"/>
    <p:sldId id="573" r:id="rId4"/>
    <p:sldId id="604" r:id="rId5"/>
    <p:sldId id="607" r:id="rId6"/>
    <p:sldId id="608" r:id="rId7"/>
    <p:sldId id="609" r:id="rId8"/>
    <p:sldId id="610" r:id="rId9"/>
    <p:sldId id="583" r:id="rId10"/>
    <p:sldId id="258" r:id="rId11"/>
    <p:sldId id="574" r:id="rId12"/>
    <p:sldId id="634" r:id="rId13"/>
    <p:sldId id="614" r:id="rId14"/>
    <p:sldId id="334" r:id="rId15"/>
    <p:sldId id="635" r:id="rId16"/>
    <p:sldId id="636" r:id="rId17"/>
    <p:sldId id="637" r:id="rId18"/>
    <p:sldId id="638" r:id="rId19"/>
    <p:sldId id="639" r:id="rId20"/>
    <p:sldId id="640" r:id="rId21"/>
    <p:sldId id="641" r:id="rId22"/>
    <p:sldId id="642" r:id="rId23"/>
    <p:sldId id="643" r:id="rId24"/>
    <p:sldId id="644" r:id="rId25"/>
    <p:sldId id="645" r:id="rId26"/>
    <p:sldId id="257" r:id="rId27"/>
    <p:sldId id="581" r:id="rId28"/>
    <p:sldId id="582" r:id="rId29"/>
    <p:sldId id="834" r:id="rId30"/>
    <p:sldId id="835" r:id="rId31"/>
    <p:sldId id="838" r:id="rId32"/>
    <p:sldId id="837" r:id="rId33"/>
    <p:sldId id="836" r:id="rId34"/>
    <p:sldId id="839" r:id="rId35"/>
    <p:sldId id="840" r:id="rId36"/>
    <p:sldId id="841" r:id="rId37"/>
    <p:sldId id="842" r:id="rId38"/>
    <p:sldId id="843" r:id="rId39"/>
    <p:sldId id="844" r:id="rId40"/>
    <p:sldId id="845" r:id="rId41"/>
    <p:sldId id="846" r:id="rId42"/>
    <p:sldId id="847" r:id="rId43"/>
    <p:sldId id="848" r:id="rId44"/>
    <p:sldId id="849" r:id="rId45"/>
    <p:sldId id="850" r:id="rId46"/>
    <p:sldId id="851" r:id="rId47"/>
    <p:sldId id="852" r:id="rId48"/>
    <p:sldId id="853" r:id="rId49"/>
    <p:sldId id="854" r:id="rId50"/>
    <p:sldId id="855" r:id="rId51"/>
    <p:sldId id="856" r:id="rId52"/>
    <p:sldId id="857" r:id="rId53"/>
    <p:sldId id="858" r:id="rId54"/>
    <p:sldId id="859" r:id="rId55"/>
    <p:sldId id="860" r:id="rId56"/>
    <p:sldId id="861" r:id="rId57"/>
    <p:sldId id="862" r:id="rId58"/>
    <p:sldId id="863" r:id="rId59"/>
    <p:sldId id="864" r:id="rId60"/>
    <p:sldId id="869" r:id="rId61"/>
    <p:sldId id="865" r:id="rId62"/>
    <p:sldId id="866" r:id="rId63"/>
    <p:sldId id="867" r:id="rId64"/>
    <p:sldId id="868" r:id="rId65"/>
    <p:sldId id="870" r:id="rId66"/>
    <p:sldId id="871" r:id="rId67"/>
    <p:sldId id="829" r:id="rId68"/>
    <p:sldId id="761" r:id="rId69"/>
    <p:sldId id="789" r:id="rId70"/>
    <p:sldId id="830" r:id="rId71"/>
    <p:sldId id="831" r:id="rId72"/>
    <p:sldId id="832" r:id="rId73"/>
    <p:sldId id="765" r:id="rId74"/>
    <p:sldId id="833" r:id="rId75"/>
    <p:sldId id="767" r:id="rId76"/>
    <p:sldId id="768" r:id="rId77"/>
    <p:sldId id="769"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2" autoAdjust="0"/>
    <p:restoredTop sz="86496" autoAdjust="0"/>
  </p:normalViewPr>
  <p:slideViewPr>
    <p:cSldViewPr>
      <p:cViewPr varScale="1">
        <p:scale>
          <a:sx n="77" d="100"/>
          <a:sy n="77" d="100"/>
        </p:scale>
        <p:origin x="188" y="6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commentAuthors" Target="commentAuthors.xml"/><Relationship Id="rId86"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NEETA SINGH" userId="ba487e41d220043c" providerId="LiveId" clId="{98DE2C1B-CF75-4CAA-BF32-31F326A51769}"/>
    <pc:docChg chg="modSld">
      <pc:chgData name="MADNEETA SINGH" userId="ba487e41d220043c" providerId="LiveId" clId="{98DE2C1B-CF75-4CAA-BF32-31F326A51769}" dt="2022-09-15T10:28:34.440" v="1" actId="1035"/>
      <pc:docMkLst>
        <pc:docMk/>
      </pc:docMkLst>
      <pc:sldChg chg="modSp mod">
        <pc:chgData name="MADNEETA SINGH" userId="ba487e41d220043c" providerId="LiveId" clId="{98DE2C1B-CF75-4CAA-BF32-31F326A51769}" dt="2022-09-15T10:28:34.440" v="1" actId="1035"/>
        <pc:sldMkLst>
          <pc:docMk/>
          <pc:sldMk cId="2018614613" sldId="836"/>
        </pc:sldMkLst>
        <pc:picChg chg="mod">
          <ac:chgData name="MADNEETA SINGH" userId="ba487e41d220043c" providerId="LiveId" clId="{98DE2C1B-CF75-4CAA-BF32-31F326A51769}" dt="2022-09-15T10:28:34.440" v="1" actId="1035"/>
          <ac:picMkLst>
            <pc:docMk/>
            <pc:sldMk cId="2018614613" sldId="836"/>
            <ac:picMk id="2" creationId="{00000000-0000-0000-0000-000000000000}"/>
          </ac:picMkLst>
        </pc:picChg>
      </pc:sldChg>
    </pc:docChg>
  </pc:docChgLst>
  <pc:docChgLst>
    <pc:chgData name="MADNEETA SINGH" userId="ba487e41d220043c" providerId="LiveId" clId="{76AB5A1F-3DCA-4EE5-BA0E-041195751445}"/>
    <pc:docChg chg="modSld">
      <pc:chgData name="MADNEETA SINGH" userId="ba487e41d220043c" providerId="LiveId" clId="{76AB5A1F-3DCA-4EE5-BA0E-041195751445}" dt="2022-10-19T05:15:46.738" v="3" actId="1035"/>
      <pc:docMkLst>
        <pc:docMk/>
      </pc:docMkLst>
      <pc:sldChg chg="modSp mod">
        <pc:chgData name="MADNEETA SINGH" userId="ba487e41d220043c" providerId="LiveId" clId="{76AB5A1F-3DCA-4EE5-BA0E-041195751445}" dt="2022-10-19T05:13:38.307" v="1" actId="1035"/>
        <pc:sldMkLst>
          <pc:docMk/>
          <pc:sldMk cId="825130305" sldId="865"/>
        </pc:sldMkLst>
        <pc:picChg chg="mod">
          <ac:chgData name="MADNEETA SINGH" userId="ba487e41d220043c" providerId="LiveId" clId="{76AB5A1F-3DCA-4EE5-BA0E-041195751445}" dt="2022-10-19T05:13:38.307" v="1" actId="1035"/>
          <ac:picMkLst>
            <pc:docMk/>
            <pc:sldMk cId="825130305" sldId="865"/>
            <ac:picMk id="9" creationId="{00000000-0000-0000-0000-000000000000}"/>
          </ac:picMkLst>
        </pc:picChg>
      </pc:sldChg>
      <pc:sldChg chg="modSp mod">
        <pc:chgData name="MADNEETA SINGH" userId="ba487e41d220043c" providerId="LiveId" clId="{76AB5A1F-3DCA-4EE5-BA0E-041195751445}" dt="2022-10-19T05:15:46.738" v="3" actId="1035"/>
        <pc:sldMkLst>
          <pc:docMk/>
          <pc:sldMk cId="2087521536" sldId="868"/>
        </pc:sldMkLst>
        <pc:picChg chg="mod">
          <ac:chgData name="MADNEETA SINGH" userId="ba487e41d220043c" providerId="LiveId" clId="{76AB5A1F-3DCA-4EE5-BA0E-041195751445}" dt="2022-10-19T05:15:46.738" v="3" actId="1035"/>
          <ac:picMkLst>
            <pc:docMk/>
            <pc:sldMk cId="2087521536" sldId="868"/>
            <ac:picMk id="2" creationId="{00000000-0000-0000-0000-00000000000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18CE3E0E-3290-422E-BD32-E1AD8CB2C6E4}">
      <dgm:prSet custT="1"/>
      <dgm:spPr/>
      <dgm:t>
        <a:bodyPr/>
        <a:lstStyle/>
        <a:p>
          <a:r>
            <a:rPr lang="en-US" sz="2700" dirty="0"/>
            <a:t>Collections-Container datatypes, Tkinter-GUI applications, Requests-HTTP requests, BeautifulSoup4-web scraping, Scrapy, Zappa, Dash, CherryPy, TurboGears, Flask, Web2Py,</a:t>
          </a:r>
        </a:p>
        <a:p>
          <a:r>
            <a:rPr lang="en-US" sz="2700" dirty="0"/>
            <a:t>Bottle, Falcon, CubicWeb, Quixote, Pyramid.</a:t>
          </a:r>
        </a:p>
        <a:p>
          <a:endParaRPr lang="en-IN" sz="2000" dirty="0"/>
        </a:p>
      </dgm:t>
    </dgm:pt>
    <dgm:pt modelId="{317883E6-23F7-434D-A777-EB6C46138693}" type="parTrans" cxnId="{F61405CD-BF4D-4132-A8F6-94A55AFF2516}">
      <dgm:prSet/>
      <dgm:spPr/>
      <dgm:t>
        <a:bodyPr/>
        <a:lstStyle/>
        <a:p>
          <a:endParaRPr lang="en-IN"/>
        </a:p>
      </dgm:t>
    </dgm:pt>
    <dgm:pt modelId="{5A57522C-1C32-440C-9F64-9EF818720D9C}" type="sibTrans" cxnId="{F61405CD-BF4D-4132-A8F6-94A55AFF251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pt>
    <dgm:pt modelId="{5466BB5F-F99C-4092-B11E-435C2EC87E42}" type="pres">
      <dgm:prSet presAssocID="{18CE3E0E-3290-422E-BD32-E1AD8CB2C6E4}" presName="parentText" presStyleLbl="node1" presStyleIdx="0" presStyleCnt="1" custLinFactNeighborX="-239" custLinFactNeighborY="-9805">
        <dgm:presLayoutVars>
          <dgm:chMax val="0"/>
          <dgm:bulletEnabled val="1"/>
        </dgm:presLayoutVars>
      </dgm:prSet>
      <dgm:spPr/>
    </dgm:pt>
  </dgm:ptLst>
  <dgm:cxnLst>
    <dgm:cxn modelId="{43D8BC78-3978-4C23-B9DA-F6115E3E708A}" type="presOf" srcId="{18EA6042-2EA2-4065-81DF-7A18BEC42C1C}" destId="{5935E145-FD17-4F9E-B302-F21214F4A468}" srcOrd="0" destOrd="0" presId="urn:microsoft.com/office/officeart/2005/8/layout/vList2"/>
    <dgm:cxn modelId="{F61405CD-BF4D-4132-A8F6-94A55AFF2516}" srcId="{18EA6042-2EA2-4065-81DF-7A18BEC42C1C}" destId="{18CE3E0E-3290-422E-BD32-E1AD8CB2C6E4}" srcOrd="0" destOrd="0" parTransId="{317883E6-23F7-434D-A777-EB6C46138693}" sibTransId="{5A57522C-1C32-440C-9F64-9EF818720D9C}"/>
    <dgm:cxn modelId="{DBB2FAD8-B514-47F5-B0A3-6A2E767345A4}" type="presOf" srcId="{18CE3E0E-3290-422E-BD32-E1AD8CB2C6E4}" destId="{5466BB5F-F99C-4092-B11E-435C2EC87E42}" srcOrd="0" destOrd="0" presId="urn:microsoft.com/office/officeart/2005/8/layout/vList2"/>
    <dgm:cxn modelId="{1CF4A458-23AF-4C43-8CFF-CF4F19D853E7}" type="presParOf" srcId="{5935E145-FD17-4F9E-B302-F21214F4A468}" destId="{5466BB5F-F99C-4092-B11E-435C2EC87E4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D8AF22B-6E01-4F33-9B54-590076F38756}"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6C9149EB-4966-4FC9-84A5-2B265D92C4EA}">
      <dgm:prSet custT="1"/>
      <dgm:spPr/>
      <dgm:t>
        <a:bodyPr/>
        <a:lstStyle/>
        <a:p>
          <a:r>
            <a:rPr lang="en-US" sz="2400" dirty="0"/>
            <a:t>Analyzing and creating a functional website in Django and deploy Django Web Application on Cloud.</a:t>
          </a:r>
          <a:endParaRPr lang="en-IN" sz="2400" dirty="0"/>
        </a:p>
      </dgm:t>
    </dgm:pt>
    <dgm:pt modelId="{BCB043BE-38B4-451D-A3CA-5544958EA9E9}" type="parTrans" cxnId="{6D4048F6-3B5B-4F0D-B3C9-074D7F87A84B}">
      <dgm:prSet/>
      <dgm:spPr/>
      <dgm:t>
        <a:bodyPr/>
        <a:lstStyle/>
        <a:p>
          <a:endParaRPr lang="en-IN"/>
        </a:p>
      </dgm:t>
    </dgm:pt>
    <dgm:pt modelId="{7B1251F8-3BFD-43BE-B6B4-60C98597D653}" type="sibTrans" cxnId="{6D4048F6-3B5B-4F0D-B3C9-074D7F87A84B}">
      <dgm:prSet/>
      <dgm:spPr/>
      <dgm:t>
        <a:bodyPr/>
        <a:lstStyle/>
        <a:p>
          <a:endParaRPr lang="en-IN"/>
        </a:p>
      </dgm:t>
    </dgm:pt>
    <dgm:pt modelId="{6B117771-AD3E-410E-8C2D-70661DFBA6BA}" type="pres">
      <dgm:prSet presAssocID="{1D8AF22B-6E01-4F33-9B54-590076F38756}" presName="linear" presStyleCnt="0">
        <dgm:presLayoutVars>
          <dgm:animLvl val="lvl"/>
          <dgm:resizeHandles val="exact"/>
        </dgm:presLayoutVars>
      </dgm:prSet>
      <dgm:spPr/>
    </dgm:pt>
    <dgm:pt modelId="{516B7FBA-CAF3-4274-AEB4-00729BD1494C}" type="pres">
      <dgm:prSet presAssocID="{6C9149EB-4966-4FC9-84A5-2B265D92C4EA}" presName="parentText" presStyleLbl="node1" presStyleIdx="0" presStyleCnt="1" custScaleY="256992">
        <dgm:presLayoutVars>
          <dgm:chMax val="0"/>
          <dgm:bulletEnabled val="1"/>
        </dgm:presLayoutVars>
      </dgm:prSet>
      <dgm:spPr/>
    </dgm:pt>
  </dgm:ptLst>
  <dgm:cxnLst>
    <dgm:cxn modelId="{F01C1A4D-2D88-46FC-AA1C-174B089A1D23}" type="presOf" srcId="{1D8AF22B-6E01-4F33-9B54-590076F38756}" destId="{6B117771-AD3E-410E-8C2D-70661DFBA6BA}" srcOrd="0" destOrd="0" presId="urn:microsoft.com/office/officeart/2005/8/layout/vList2"/>
    <dgm:cxn modelId="{CF4B0ED1-F244-4FCD-A238-694B98A49368}" type="presOf" srcId="{6C9149EB-4966-4FC9-84A5-2B265D92C4EA}" destId="{516B7FBA-CAF3-4274-AEB4-00729BD1494C}" srcOrd="0" destOrd="0" presId="urn:microsoft.com/office/officeart/2005/8/layout/vList2"/>
    <dgm:cxn modelId="{6D4048F6-3B5B-4F0D-B3C9-074D7F87A84B}" srcId="{1D8AF22B-6E01-4F33-9B54-590076F38756}" destId="{6C9149EB-4966-4FC9-84A5-2B265D92C4EA}" srcOrd="0" destOrd="0" parTransId="{BCB043BE-38B4-451D-A3CA-5544958EA9E9}" sibTransId="{7B1251F8-3BFD-43BE-B6B4-60C98597D653}"/>
    <dgm:cxn modelId="{25E3078B-7A81-41B7-AAB3-6FEA8B425B2F}" type="presParOf" srcId="{6B117771-AD3E-410E-8C2D-70661DFBA6BA}" destId="{516B7FBA-CAF3-4274-AEB4-00729BD1494C}"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3000" b="1" dirty="0"/>
            <a:t>At the end of course, the student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179592">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3d1" qsCatId="3D" csTypeId="urn:microsoft.com/office/officeart/2005/8/colors/colorful2" csCatId="colorful" phldr="1"/>
      <dgm:spPr/>
      <dgm:t>
        <a:bodyPr/>
        <a:lstStyle/>
        <a:p>
          <a:endParaRPr lang="en-IN"/>
        </a:p>
      </dgm:t>
    </dgm:pt>
    <dgm:pt modelId="{02C141FE-9ABF-48FD-9848-42A0EFA33222}">
      <dgm:prSet custT="1"/>
      <dgm:spPr>
        <a:solidFill>
          <a:schemeClr val="accent3"/>
        </a:solidFill>
      </dgm:spPr>
      <dgm:t>
        <a:bodyPr/>
        <a:lstStyle/>
        <a:p>
          <a:r>
            <a:rPr lang="en-IN" sz="1700" b="1" dirty="0">
              <a:solidFill>
                <a:schemeClr val="tx1"/>
              </a:solidFill>
            </a:rPr>
            <a:t>CO1 : </a:t>
          </a:r>
          <a:r>
            <a:rPr lang="en-US" sz="1800" b="1" dirty="0">
              <a:solidFill>
                <a:schemeClr val="bg2">
                  <a:lumMod val="10000"/>
                </a:schemeClr>
              </a:solidFill>
            </a:rPr>
            <a:t>Apply the knowledge of python programing that are vital in understanding Django application </a:t>
          </a:r>
          <a:endParaRPr lang="en-IN" sz="1800" b="1" dirty="0">
            <a:solidFill>
              <a:schemeClr val="bg2">
                <a:lumMod val="10000"/>
              </a:schemeClr>
            </a:solidFill>
          </a:endParaRPr>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custScaleY="164772">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E7AAAF9E-D416-49AE-8611-65377A7DE939}">
      <dgm:prSet custT="1"/>
      <dgm:spPr/>
      <dgm:t>
        <a:bodyPr/>
        <a:lstStyle/>
        <a:p>
          <a:r>
            <a:rPr lang="en-US" sz="1600" b="1" dirty="0"/>
            <a:t>CO2 </a:t>
          </a:r>
          <a:r>
            <a:rPr lang="en-US" sz="1600" b="0" dirty="0">
              <a:solidFill>
                <a:schemeClr val="bg2">
                  <a:lumMod val="10000"/>
                </a:schemeClr>
              </a:solidFill>
            </a:rPr>
            <a:t>: </a:t>
          </a:r>
          <a:r>
            <a:rPr lang="en-US" sz="1800" b="1" dirty="0">
              <a:solidFill>
                <a:schemeClr val="bg2">
                  <a:lumMod val="10000"/>
                </a:schemeClr>
              </a:solidFill>
            </a:rPr>
            <a:t>Demonstrate web application framework (Django) to design and implement dynamic website </a:t>
          </a:r>
          <a:endParaRPr lang="en-IN" sz="1800" b="1" dirty="0">
            <a:solidFill>
              <a:schemeClr val="bg2">
                <a:lumMod val="10000"/>
              </a:schemeClr>
            </a:solidFill>
          </a:endParaRPr>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custScaleY="302230">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CBD3793-394C-48FC-B28C-1D09533E7BA0}">
      <dgm:prSet/>
      <dgm:spPr/>
      <dgm:t>
        <a:bodyPr/>
        <a:lstStyle/>
        <a:p>
          <a:r>
            <a:rPr lang="en-IN" b="1" dirty="0"/>
            <a:t>CO3 : </a:t>
          </a:r>
          <a:r>
            <a:rPr lang="en-US" b="1" dirty="0"/>
            <a:t>Implementing and analyzing the concept of Integrating Accounts &amp; Authentication on Django</a:t>
          </a:r>
          <a:endParaRPr lang="en-IN" b="1"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custScaleY="129067" custLinFactNeighborX="2941" custLinFactNeighborY="-20">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
    <dgm:cxn modelId="{22A65282-467B-4D1B-B70C-0E397C12B221}" type="presOf" srcId="{FCBD3793-394C-48FC-B28C-1D09533E7BA0}" destId="{8C029958-E145-4D8C-B815-F42AE9B5E6D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2B2203F-2FAE-49B7-A1D5-9CD1B5127346}">
      <dgm:prSet custT="1"/>
      <dgm:spPr/>
      <dgm:t>
        <a:bodyPr/>
        <a:lstStyle/>
        <a:p>
          <a:r>
            <a:rPr lang="en-US" sz="1600" b="1" dirty="0"/>
            <a:t>CO4 : </a:t>
          </a:r>
          <a:r>
            <a:rPr lang="en-US" sz="1800" b="1" dirty="0"/>
            <a:t>Understand the impact of web designing by database connectivity with SQLite </a:t>
          </a:r>
          <a:endParaRPr lang="en-IN" sz="1600" b="1"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custT="1"/>
      <dgm:spPr/>
      <dgm:t>
        <a:bodyPr/>
        <a:lstStyle/>
        <a:p>
          <a:r>
            <a:rPr lang="en-IN" sz="1600" b="1" dirty="0"/>
            <a:t>CO5</a:t>
          </a:r>
          <a:r>
            <a:rPr lang="en-IN" sz="1800" b="1" dirty="0"/>
            <a:t> </a:t>
          </a:r>
          <a:r>
            <a:rPr lang="en-IN" sz="2500" b="0" dirty="0"/>
            <a:t>: </a:t>
          </a:r>
          <a:r>
            <a:rPr lang="en-US" sz="1700" b="1" dirty="0"/>
            <a:t>Analyzing &amp; Creating a functional website in Django and deploy Django Web Application Cloud</a:t>
          </a:r>
          <a:endParaRPr lang="en-IN" sz="1700" b="1"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ScaleY="56667" custLinFactNeighborX="0" custLinFactNeighborY="-22117">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02C141FE-9ABF-48FD-9848-42A0EFA33222}">
      <dgm:prSet/>
      <dgm:spPr/>
      <dgm:t>
        <a:bodyPr/>
        <a:lstStyle/>
        <a:p>
          <a:r>
            <a:rPr lang="en-IN" b="1" dirty="0"/>
            <a:t>PO1 : </a:t>
          </a:r>
          <a:r>
            <a:rPr lang="en-US" b="1" dirty="0"/>
            <a:t>Engineering Knowledge</a:t>
          </a:r>
          <a:endParaRPr lang="en-IN"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E7AAAF9E-D416-49AE-8611-65377A7DE939}">
      <dgm:prSet/>
      <dgm:spPr/>
      <dgm:t>
        <a:bodyPr/>
        <a:lstStyle/>
        <a:p>
          <a:r>
            <a:rPr lang="en-US" b="1" dirty="0"/>
            <a:t>PO2 : Problem Analysis</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8632B43A-A1FB-4963-84A0-F0A61C5BFA59}">
      <dgm:prSet custT="1"/>
      <dgm:spPr/>
      <dgm:t>
        <a:bodyPr/>
        <a:lstStyle/>
        <a:p>
          <a:r>
            <a:rPr lang="en-US" sz="2700" dirty="0"/>
            <a:t>Understanding Django environment, Features of Django and Django architecture, MVC &amp;MTV, Urls and Views, Mapping the views to URLs, Django Template, Template inheritance Django Models, Creating model for site, Converting the model into a table, Fields in Models, Integrating Bootstrap into Django, Creating tables, Creating grids, Creating carousels.</a:t>
          </a:r>
          <a:endParaRPr lang="en-US" sz="2700" b="0" dirty="0"/>
        </a:p>
      </dgm:t>
    </dgm:pt>
    <dgm:pt modelId="{8954BA86-F411-4F2D-BEFA-BBF9617D879B}" type="parTrans" cxnId="{6F0FFE21-F288-41B6-AC2F-F6C2F97FC76B}">
      <dgm:prSet/>
      <dgm:spPr/>
      <dgm:t>
        <a:bodyPr/>
        <a:lstStyle/>
        <a:p>
          <a:endParaRPr lang="en-US"/>
        </a:p>
      </dgm:t>
    </dgm:pt>
    <dgm:pt modelId="{B34E360E-2AF5-434A-80B9-E34DD0DE11AF}" type="sibTrans" cxnId="{6F0FFE21-F288-41B6-AC2F-F6C2F97FC76B}">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pt>
    <dgm:pt modelId="{6DCBBEC5-5B01-4132-A331-9D4D3453D65C}" type="pres">
      <dgm:prSet presAssocID="{8632B43A-A1FB-4963-84A0-F0A61C5BFA59}" presName="parentText" presStyleLbl="node1" presStyleIdx="0" presStyleCnt="1" custScaleY="894540" custLinFactNeighborY="-25629">
        <dgm:presLayoutVars>
          <dgm:chMax val="0"/>
          <dgm:bulletEnabled val="1"/>
        </dgm:presLayoutVars>
      </dgm:prSet>
      <dgm:spPr/>
    </dgm:pt>
  </dgm:ptLst>
  <dgm:cxnLst>
    <dgm:cxn modelId="{6F0FFE21-F288-41B6-AC2F-F6C2F97FC76B}" srcId="{18EA6042-2EA2-4065-81DF-7A18BEC42C1C}" destId="{8632B43A-A1FB-4963-84A0-F0A61C5BFA59}" srcOrd="0" destOrd="0" parTransId="{8954BA86-F411-4F2D-BEFA-BBF9617D879B}" sibTransId="{B34E360E-2AF5-434A-80B9-E34DD0DE11AF}"/>
    <dgm:cxn modelId="{C48F0660-5664-41FE-99C0-FABF7335C0CC}" type="presOf" srcId="{8632B43A-A1FB-4963-84A0-F0A61C5BFA59}" destId="{6DCBBEC5-5B01-4132-A331-9D4D3453D65C}" srcOrd="0" destOrd="0" presId="urn:microsoft.com/office/officeart/2005/8/layout/vList2"/>
    <dgm:cxn modelId="{43D8BC78-3978-4C23-B9DA-F6115E3E708A}" type="presOf" srcId="{18EA6042-2EA2-4065-81DF-7A18BEC42C1C}" destId="{5935E145-FD17-4F9E-B302-F21214F4A468}" srcOrd="0" destOrd="0" presId="urn:microsoft.com/office/officeart/2005/8/layout/vList2"/>
    <dgm:cxn modelId="{9D7AB4E3-F7D3-46CD-8818-41B8682B7C05}" type="presParOf" srcId="{5935E145-FD17-4F9E-B302-F21214F4A468}" destId="{6DCBBEC5-5B01-4132-A331-9D4D3453D65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FCBD3793-394C-48FC-B28C-1D09533E7BA0}">
      <dgm:prSet/>
      <dgm:spPr/>
      <dgm:t>
        <a:bodyPr/>
        <a:lstStyle/>
        <a:p>
          <a:r>
            <a:rPr lang="en-IN" b="1" dirty="0"/>
            <a:t>PO3 : </a:t>
          </a:r>
          <a:r>
            <a:rPr lang="en-US" b="1" dirty="0"/>
            <a:t>Design/Development of solutions</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
    <dgm:cxn modelId="{22A65282-467B-4D1B-B70C-0E397C12B221}" type="presOf" srcId="{FCBD3793-394C-48FC-B28C-1D09533E7BA0}" destId="{8C029958-E145-4D8C-B815-F42AE9B5E6D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F2B2203F-2FAE-49B7-A1D5-9CD1B5127346}">
      <dgm:prSet/>
      <dgm:spPr/>
      <dgm:t>
        <a:bodyPr/>
        <a:lstStyle/>
        <a:p>
          <a:r>
            <a:rPr lang="en-US" b="1" dirty="0"/>
            <a:t>PO4 : Conduct Investigations of complex problems</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dgm:spPr/>
      <dgm:t>
        <a:bodyPr/>
        <a:lstStyle/>
        <a:p>
          <a:r>
            <a:rPr lang="en-IN" b="1" dirty="0"/>
            <a:t>PO5 : </a:t>
          </a:r>
          <a:r>
            <a:rPr lang="en-US" b="1" dirty="0"/>
            <a:t>Modern tool usage</a:t>
          </a:r>
          <a:endParaRPr lang="en-IN"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BCFF2A5-481F-4662-8A7E-7E8F303E314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BA19F7D-578A-464D-ADE6-D3D08AEFD9D5}">
      <dgm:prSet custT="1"/>
      <dgm:spPr/>
      <dgm:t>
        <a:bodyPr/>
        <a:lstStyle/>
        <a:p>
          <a:r>
            <a:rPr lang="en-US" sz="2800" b="1" dirty="0"/>
            <a:t>PO6 : The engineer and society</a:t>
          </a:r>
          <a:endParaRPr lang="en-IN" sz="28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Y="4529">
        <dgm:presLayoutVars>
          <dgm:chMax val="0"/>
          <dgm:bulletEnabled val="1"/>
        </dgm:presLayoutVars>
      </dgm:prSet>
      <dgm:spPr/>
    </dgm:pt>
  </dgm:ptLst>
  <dgm:cxnLst>
    <dgm:cxn modelId="{DC6D4D03-1B24-4621-A516-7B7A15180002}" type="presOf" srcId="{EBCFF2A5-481F-4662-8A7E-7E8F303E314D}" destId="{52F828C4-77A4-4B43-9441-70FA5F9DF12E}" srcOrd="0" destOrd="0" presId="urn:microsoft.com/office/officeart/2005/8/layout/vList2"/>
    <dgm:cxn modelId="{FA46BF76-4540-42EF-9418-14DBEB706874}" type="presOf" srcId="{FBA19F7D-578A-464D-ADE6-D3D08AEFD9D5}" destId="{6CC17462-A62E-4245-BFD1-F10DCB528333}" srcOrd="0" destOrd="0" presId="urn:microsoft.com/office/officeart/2005/8/layout/vList2"/>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02C141FE-9ABF-48FD-9848-42A0EFA33222}">
      <dgm:prSet/>
      <dgm:spPr/>
      <dgm:t>
        <a:bodyPr/>
        <a:lstStyle/>
        <a:p>
          <a:r>
            <a:rPr lang="en-IN" b="1" dirty="0">
              <a:latin typeface="+mj-lt"/>
            </a:rPr>
            <a:t>PO7 : </a:t>
          </a:r>
          <a:r>
            <a:rPr lang="en-US" b="1" dirty="0">
              <a:latin typeface="+mj-lt"/>
              <a:ea typeface="Calibri" panose="020F0502020204030204" pitchFamily="34" charset="0"/>
            </a:rPr>
            <a:t>Environment and sustainability</a:t>
          </a:r>
          <a:endParaRPr lang="en-IN"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E7AAAF9E-D416-49AE-8611-65377A7DE939}">
      <dgm:prSet/>
      <dgm:spPr/>
      <dgm:t>
        <a:bodyPr/>
        <a:lstStyle/>
        <a:p>
          <a:r>
            <a:rPr lang="en-US" b="1" dirty="0">
              <a:latin typeface="+mj-lt"/>
              <a:ea typeface="Times New Roman" panose="02020603050405020304" pitchFamily="18" charset="0"/>
              <a:cs typeface="Times New Roman" panose="02020603050405020304" pitchFamily="18" charset="0"/>
            </a:rPr>
            <a:t>PO8 : Ethics</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CBD3793-394C-48FC-B28C-1D09533E7BA0}">
      <dgm:prSet/>
      <dgm:spPr/>
      <dgm:t>
        <a:bodyPr/>
        <a:lstStyle/>
        <a:p>
          <a:r>
            <a:rPr lang="en-US" b="1" dirty="0">
              <a:latin typeface="+mj-lt"/>
              <a:ea typeface="Times New Roman" panose="02020603050405020304" pitchFamily="18" charset="0"/>
              <a:cs typeface="Times New Roman" panose="02020603050405020304" pitchFamily="18" charset="0"/>
            </a:rPr>
            <a:t>PO9 : Individual and teamwork</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
    <dgm:cxn modelId="{22A65282-467B-4D1B-B70C-0E397C12B221}" type="presOf" srcId="{FCBD3793-394C-48FC-B28C-1D09533E7BA0}" destId="{8C029958-E145-4D8C-B815-F42AE9B5E6D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2B2203F-2FAE-49B7-A1D5-9CD1B5127346}">
      <dgm:prSet/>
      <dgm:spPr/>
      <dgm:t>
        <a:bodyPr/>
        <a:lstStyle/>
        <a:p>
          <a:r>
            <a:rPr lang="en-IN" b="1" dirty="0">
              <a:latin typeface="+mj-lt"/>
            </a:rPr>
            <a:t>PO10 : </a:t>
          </a:r>
          <a:r>
            <a:rPr lang="en-US" b="1" dirty="0">
              <a:latin typeface="+mj-lt"/>
              <a:ea typeface="Times New Roman" panose="02020603050405020304" pitchFamily="18" charset="0"/>
              <a:cs typeface="Times New Roman" panose="02020603050405020304" pitchFamily="18" charset="0"/>
            </a:rPr>
            <a:t>Communication</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dgm:spPr/>
      <dgm:t>
        <a:bodyPr/>
        <a:lstStyle/>
        <a:p>
          <a:r>
            <a:rPr lang="en-US" b="1" dirty="0">
              <a:latin typeface="+mj-lt"/>
              <a:ea typeface="Times New Roman" panose="02020603050405020304" pitchFamily="18" charset="0"/>
              <a:cs typeface="Times New Roman" panose="02020603050405020304" pitchFamily="18" charset="0"/>
            </a:rPr>
            <a:t>PO11 : Project management and finance</a:t>
          </a:r>
          <a:endParaRPr lang="en-IN"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18CE3E0E-3290-422E-BD32-E1AD8CB2C6E4}">
      <dgm:prSet custT="1"/>
      <dgm:spPr/>
      <dgm:t>
        <a:bodyPr/>
        <a:lstStyle/>
        <a:p>
          <a:r>
            <a:rPr lang="en-US" sz="2700" dirty="0"/>
            <a:t>Introduction to Django Authentication System, Security Problem &amp; Solution with Django Creating Registration Form using Django, Adding Email Field In Forms, Configuring email settings, Sending emails with Django, Adding Grid Layout On Registration Page, Adding Page Restrictions, Login Functionality Test and Logout.</a:t>
          </a:r>
          <a:endParaRPr lang="en-US" sz="2700" b="0" baseline="0" dirty="0"/>
        </a:p>
      </dgm:t>
    </dgm:pt>
    <dgm:pt modelId="{317883E6-23F7-434D-A777-EB6C46138693}" type="parTrans" cxnId="{F61405CD-BF4D-4132-A8F6-94A55AFF2516}">
      <dgm:prSet/>
      <dgm:spPr/>
      <dgm:t>
        <a:bodyPr/>
        <a:lstStyle/>
        <a:p>
          <a:endParaRPr lang="en-IN"/>
        </a:p>
      </dgm:t>
    </dgm:pt>
    <dgm:pt modelId="{5A57522C-1C32-440C-9F64-9EF818720D9C}" type="sibTrans" cxnId="{F61405CD-BF4D-4132-A8F6-94A55AFF251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pt>
    <dgm:pt modelId="{5466BB5F-F99C-4092-B11E-435C2EC87E42}" type="pres">
      <dgm:prSet presAssocID="{18CE3E0E-3290-422E-BD32-E1AD8CB2C6E4}" presName="parentText" presStyleLbl="node1" presStyleIdx="0" presStyleCnt="1" custScaleY="848527" custLinFactNeighborY="-25095">
        <dgm:presLayoutVars>
          <dgm:chMax val="0"/>
          <dgm:bulletEnabled val="1"/>
        </dgm:presLayoutVars>
      </dgm:prSet>
      <dgm:spPr/>
    </dgm:pt>
  </dgm:ptLst>
  <dgm:cxnLst>
    <dgm:cxn modelId="{43D8BC78-3978-4C23-B9DA-F6115E3E708A}" type="presOf" srcId="{18EA6042-2EA2-4065-81DF-7A18BEC42C1C}" destId="{5935E145-FD17-4F9E-B302-F21214F4A468}" srcOrd="0" destOrd="0" presId="urn:microsoft.com/office/officeart/2005/8/layout/vList2"/>
    <dgm:cxn modelId="{F61405CD-BF4D-4132-A8F6-94A55AFF2516}" srcId="{18EA6042-2EA2-4065-81DF-7A18BEC42C1C}" destId="{18CE3E0E-3290-422E-BD32-E1AD8CB2C6E4}" srcOrd="0" destOrd="0" parTransId="{317883E6-23F7-434D-A777-EB6C46138693}" sibTransId="{5A57522C-1C32-440C-9F64-9EF818720D9C}"/>
    <dgm:cxn modelId="{DBB2FAD8-B514-47F5-B0A3-6A2E767345A4}" type="presOf" srcId="{18CE3E0E-3290-422E-BD32-E1AD8CB2C6E4}" destId="{5466BB5F-F99C-4092-B11E-435C2EC87E42}" srcOrd="0" destOrd="0" presId="urn:microsoft.com/office/officeart/2005/8/layout/vList2"/>
    <dgm:cxn modelId="{1CF4A458-23AF-4C43-8CFF-CF4F19D853E7}" type="presParOf" srcId="{5935E145-FD17-4F9E-B302-F21214F4A468}" destId="{5466BB5F-F99C-4092-B11E-435C2EC87E4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EBCFF2A5-481F-4662-8A7E-7E8F303E314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BA19F7D-578A-464D-ADE6-D3D08AEFD9D5}">
      <dgm:prSet custT="1"/>
      <dgm:spPr/>
      <dgm:t>
        <a:bodyPr/>
        <a:lstStyle/>
        <a:p>
          <a:r>
            <a:rPr lang="en-US" sz="2800" b="1" dirty="0">
              <a:latin typeface="+mj-lt"/>
              <a:ea typeface="Times New Roman" panose="02020603050405020304" pitchFamily="18" charset="0"/>
              <a:cs typeface="Times New Roman" panose="02020603050405020304" pitchFamily="18" charset="0"/>
            </a:rPr>
            <a:t>PO12 : Life-long learning</a:t>
          </a:r>
          <a:endParaRPr lang="en-IN" sz="28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X="-19492" custLinFactNeighborY="-87110">
        <dgm:presLayoutVars>
          <dgm:chMax val="0"/>
          <dgm:bulletEnabled val="1"/>
        </dgm:presLayoutVars>
      </dgm:prSet>
      <dgm:spPr/>
    </dgm:pt>
  </dgm:ptLst>
  <dgm:cxnLst>
    <dgm:cxn modelId="{DC6D4D03-1B24-4621-A516-7B7A15180002}" type="presOf" srcId="{EBCFF2A5-481F-4662-8A7E-7E8F303E314D}" destId="{52F828C4-77A4-4B43-9441-70FA5F9DF12E}" srcOrd="0" destOrd="0" presId="urn:microsoft.com/office/officeart/2005/8/layout/vList2"/>
    <dgm:cxn modelId="{FA46BF76-4540-42EF-9418-14DBEB706874}" type="presOf" srcId="{FBA19F7D-578A-464D-ADE6-D3D08AEFD9D5}" destId="{6CC17462-A62E-4245-BFD1-F10DCB528333}" srcOrd="0" destOrd="0" presId="urn:microsoft.com/office/officeart/2005/8/layout/vList2"/>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D8C5DAEA-C992-4E2A-9A51-E215DE48D2A6}">
      <dgm:prSet custT="1"/>
      <dgm:spPr/>
      <dgm:t>
        <a:bodyPr/>
        <a:lstStyle/>
        <a:p>
          <a:r>
            <a:rPr lang="en-US" sz="2700" dirty="0"/>
            <a:t>Database Migrations, Fetch Data From Database, Displaying Data On Templates, Adding Condition On Data, Sending data from url to view, Sending data from view to template, Saving objects into database, Sorting objects, Filtering objects, Deleting objects, Difference between session and cookie, Creating sessions and cookies in Django.</a:t>
          </a:r>
          <a:endParaRPr lang="en-IN" sz="2700" b="0" dirty="0"/>
        </a:p>
      </dgm:t>
    </dgm:pt>
    <dgm:pt modelId="{0A91DE68-EA12-436C-90AD-A77B8BC894D9}" type="parTrans" cxnId="{A8956CE6-FC52-435B-B274-B2464F6589BB}">
      <dgm:prSet/>
      <dgm:spPr/>
      <dgm:t>
        <a:bodyPr/>
        <a:lstStyle/>
        <a:p>
          <a:endParaRPr lang="en-US"/>
        </a:p>
      </dgm:t>
    </dgm:pt>
    <dgm:pt modelId="{A7454706-B742-4409-A511-DC9BD534002F}" type="sibTrans" cxnId="{A8956CE6-FC52-435B-B274-B2464F6589BB}">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pt>
    <dgm:pt modelId="{C8F18B38-BDBB-470A-815C-35A2A46B78E0}" type="pres">
      <dgm:prSet presAssocID="{D8C5DAEA-C992-4E2A-9A51-E215DE48D2A6}" presName="parentText" presStyleLbl="node1" presStyleIdx="0" presStyleCnt="1" custLinFactNeighborX="-148" custLinFactNeighborY="-7917">
        <dgm:presLayoutVars>
          <dgm:chMax val="0"/>
          <dgm:bulletEnabled val="1"/>
        </dgm:presLayoutVars>
      </dgm:prSet>
      <dgm:spPr/>
    </dgm:pt>
  </dgm:ptLst>
  <dgm:cxnLst>
    <dgm:cxn modelId="{1A102205-18B3-446C-A3D0-E5B8DBD2AEBB}" type="presOf" srcId="{D8C5DAEA-C992-4E2A-9A51-E215DE48D2A6}" destId="{C8F18B38-BDBB-470A-815C-35A2A46B78E0}" srcOrd="0" destOrd="0" presId="urn:microsoft.com/office/officeart/2005/8/layout/vList2"/>
    <dgm:cxn modelId="{43D8BC78-3978-4C23-B9DA-F6115E3E708A}" type="presOf" srcId="{18EA6042-2EA2-4065-81DF-7A18BEC42C1C}" destId="{5935E145-FD17-4F9E-B302-F21214F4A468}" srcOrd="0" destOrd="0" presId="urn:microsoft.com/office/officeart/2005/8/layout/vList2"/>
    <dgm:cxn modelId="{A8956CE6-FC52-435B-B274-B2464F6589BB}" srcId="{18EA6042-2EA2-4065-81DF-7A18BEC42C1C}" destId="{D8C5DAEA-C992-4E2A-9A51-E215DE48D2A6}" srcOrd="0" destOrd="0" parTransId="{0A91DE68-EA12-436C-90AD-A77B8BC894D9}" sibTransId="{A7454706-B742-4409-A511-DC9BD534002F}"/>
    <dgm:cxn modelId="{C10C5AFD-0029-4F37-A899-5D5BE25480F0}" type="presParOf" srcId="{5935E145-FD17-4F9E-B302-F21214F4A468}" destId="{C8F18B38-BDBB-470A-815C-35A2A46B78E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18CE3E0E-3290-422E-BD32-E1AD8CB2C6E4}">
      <dgm:prSet custT="1"/>
      <dgm:spPr/>
      <dgm:t>
        <a:bodyPr/>
        <a:lstStyle/>
        <a:p>
          <a:r>
            <a:rPr lang="en-US" sz="2700" dirty="0"/>
            <a:t>Creating a functional website in Django, Four Important Pillars to Deploy, Registering on </a:t>
          </a:r>
          <a:r>
            <a:rPr lang="en-US" sz="2700" dirty="0" err="1"/>
            <a:t>Heroku</a:t>
          </a:r>
          <a:r>
            <a:rPr lang="en-US" sz="2700" dirty="0"/>
            <a:t> and GitHub, Push project from Local System to GitHub, Working with Django </a:t>
          </a:r>
          <a:r>
            <a:rPr lang="en-US" sz="2700" dirty="0" err="1"/>
            <a:t>Heroku</a:t>
          </a:r>
          <a:endParaRPr lang="en-US" sz="2700" dirty="0"/>
        </a:p>
        <a:p>
          <a:r>
            <a:rPr lang="en-US" sz="2700" dirty="0"/>
            <a:t>Working with Static Root, Handling WSGI with </a:t>
          </a:r>
          <a:r>
            <a:rPr lang="en-US" sz="2700" dirty="0" err="1"/>
            <a:t>gunicorn</a:t>
          </a:r>
          <a:r>
            <a:rPr lang="en-US" sz="2700" dirty="0"/>
            <a:t>, Setting up Database &amp; adding users</a:t>
          </a:r>
        </a:p>
      </dgm:t>
    </dgm:pt>
    <dgm:pt modelId="{5A57522C-1C32-440C-9F64-9EF818720D9C}" type="sibTrans" cxnId="{F61405CD-BF4D-4132-A8F6-94A55AFF2516}">
      <dgm:prSet/>
      <dgm:spPr/>
      <dgm:t>
        <a:bodyPr/>
        <a:lstStyle/>
        <a:p>
          <a:endParaRPr lang="en-IN"/>
        </a:p>
      </dgm:t>
    </dgm:pt>
    <dgm:pt modelId="{317883E6-23F7-434D-A777-EB6C46138693}" type="parTrans" cxnId="{F61405CD-BF4D-4132-A8F6-94A55AFF251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pt>
    <dgm:pt modelId="{5466BB5F-F99C-4092-B11E-435C2EC87E42}" type="pres">
      <dgm:prSet presAssocID="{18CE3E0E-3290-422E-BD32-E1AD8CB2C6E4}" presName="parentText" presStyleLbl="node1" presStyleIdx="0" presStyleCnt="1" custLinFactNeighborY="21758">
        <dgm:presLayoutVars>
          <dgm:chMax val="0"/>
          <dgm:bulletEnabled val="1"/>
        </dgm:presLayoutVars>
      </dgm:prSet>
      <dgm:spPr/>
    </dgm:pt>
  </dgm:ptLst>
  <dgm:cxnLst>
    <dgm:cxn modelId="{43D8BC78-3978-4C23-B9DA-F6115E3E708A}" type="presOf" srcId="{18EA6042-2EA2-4065-81DF-7A18BEC42C1C}" destId="{5935E145-FD17-4F9E-B302-F21214F4A468}" srcOrd="0" destOrd="0" presId="urn:microsoft.com/office/officeart/2005/8/layout/vList2"/>
    <dgm:cxn modelId="{F61405CD-BF4D-4132-A8F6-94A55AFF2516}" srcId="{18EA6042-2EA2-4065-81DF-7A18BEC42C1C}" destId="{18CE3E0E-3290-422E-BD32-E1AD8CB2C6E4}" srcOrd="0" destOrd="0" parTransId="{317883E6-23F7-434D-A777-EB6C46138693}" sibTransId="{5A57522C-1C32-440C-9F64-9EF818720D9C}"/>
    <dgm:cxn modelId="{DBB2FAD8-B514-47F5-B0A3-6A2E767345A4}" type="presOf" srcId="{18CE3E0E-3290-422E-BD32-E1AD8CB2C6E4}" destId="{5466BB5F-F99C-4092-B11E-435C2EC87E42}" srcOrd="0" destOrd="0" presId="urn:microsoft.com/office/officeart/2005/8/layout/vList2"/>
    <dgm:cxn modelId="{1CF4A458-23AF-4C43-8CFF-CF4F19D853E7}" type="presParOf" srcId="{5935E145-FD17-4F9E-B302-F21214F4A468}" destId="{5466BB5F-F99C-4092-B11E-435C2EC87E4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91EB5D2-4E2C-4D1D-A447-CE86542BC42D}" type="doc">
      <dgm:prSet loTypeId="urn:microsoft.com/office/officeart/2005/8/layout/vList2" loCatId="list" qsTypeId="urn:microsoft.com/office/officeart/2005/8/quickstyle/3d4" qsCatId="3D" csTypeId="urn:microsoft.com/office/officeart/2005/8/colors/accent1_2" csCatId="accent1"/>
      <dgm:spPr/>
      <dgm:t>
        <a:bodyPr/>
        <a:lstStyle/>
        <a:p>
          <a:endParaRPr lang="en-IN"/>
        </a:p>
      </dgm:t>
    </dgm:pt>
    <dgm:pt modelId="{12DD1199-91E2-4078-A2C6-82ED080F9D95}">
      <dgm:prSet custT="1"/>
      <dgm:spPr/>
      <dgm:t>
        <a:bodyPr/>
        <a:lstStyle/>
        <a:p>
          <a:r>
            <a:rPr lang="en-US" sz="2800" dirty="0"/>
            <a:t>In this semester, the students will </a:t>
          </a:r>
          <a:endParaRPr lang="en-IN" sz="2800" dirty="0"/>
        </a:p>
      </dgm:t>
    </dgm:pt>
    <dgm:pt modelId="{1BCF16EB-8286-4D76-B156-7C9E1F338E83}" type="parTrans" cxnId="{B67221F2-07A7-4EC7-A28E-C8FA6BF50669}">
      <dgm:prSet/>
      <dgm:spPr/>
      <dgm:t>
        <a:bodyPr/>
        <a:lstStyle/>
        <a:p>
          <a:endParaRPr lang="en-IN" sz="2800"/>
        </a:p>
      </dgm:t>
    </dgm:pt>
    <dgm:pt modelId="{C609EA3A-F19F-4AAA-A417-1E1777A4EB5D}" type="sibTrans" cxnId="{B67221F2-07A7-4EC7-A28E-C8FA6BF50669}">
      <dgm:prSet/>
      <dgm:spPr/>
      <dgm:t>
        <a:bodyPr/>
        <a:lstStyle/>
        <a:p>
          <a:endParaRPr lang="en-IN" sz="2800"/>
        </a:p>
      </dgm:t>
    </dgm:pt>
    <dgm:pt modelId="{ECAF2DE4-29DE-45BE-A434-ACC5587D3C8F}" type="pres">
      <dgm:prSet presAssocID="{891EB5D2-4E2C-4D1D-A447-CE86542BC42D}" presName="linear" presStyleCnt="0">
        <dgm:presLayoutVars>
          <dgm:animLvl val="lvl"/>
          <dgm:resizeHandles val="exact"/>
        </dgm:presLayoutVars>
      </dgm:prSet>
      <dgm:spPr/>
    </dgm:pt>
    <dgm:pt modelId="{5018F1C8-632D-4593-8386-DC1BDD77A6F3}" type="pres">
      <dgm:prSet presAssocID="{12DD1199-91E2-4078-A2C6-82ED080F9D95}" presName="parentText" presStyleLbl="node1" presStyleIdx="0" presStyleCnt="1">
        <dgm:presLayoutVars>
          <dgm:chMax val="0"/>
          <dgm:bulletEnabled val="1"/>
        </dgm:presLayoutVars>
      </dgm:prSet>
      <dgm:spPr/>
    </dgm:pt>
  </dgm:ptLst>
  <dgm:cxnLst>
    <dgm:cxn modelId="{BB5D7B51-F01D-479D-912E-B1891F50CC59}" type="presOf" srcId="{891EB5D2-4E2C-4D1D-A447-CE86542BC42D}" destId="{ECAF2DE4-29DE-45BE-A434-ACC5587D3C8F}" srcOrd="0" destOrd="0" presId="urn:microsoft.com/office/officeart/2005/8/layout/vList2"/>
    <dgm:cxn modelId="{5E219689-FC35-489C-ACB4-2920C4B682D5}" type="presOf" srcId="{12DD1199-91E2-4078-A2C6-82ED080F9D95}" destId="{5018F1C8-632D-4593-8386-DC1BDD77A6F3}" srcOrd="0" destOrd="0" presId="urn:microsoft.com/office/officeart/2005/8/layout/vList2"/>
    <dgm:cxn modelId="{B67221F2-07A7-4EC7-A28E-C8FA6BF50669}" srcId="{891EB5D2-4E2C-4D1D-A447-CE86542BC42D}" destId="{12DD1199-91E2-4078-A2C6-82ED080F9D95}" srcOrd="0" destOrd="0" parTransId="{1BCF16EB-8286-4D76-B156-7C9E1F338E83}" sibTransId="{C609EA3A-F19F-4AAA-A417-1E1777A4EB5D}"/>
    <dgm:cxn modelId="{BFD82042-8229-4109-A8E4-298D18B9B416}" type="presParOf" srcId="{ECAF2DE4-29DE-45BE-A434-ACC5587D3C8F}" destId="{5018F1C8-632D-4593-8386-DC1BDD77A6F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2087D5B-D783-472D-88B5-FF8830383D40}"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7BEAC6C9-E9EE-4C88-9286-99D02ED2B8F0}">
      <dgm:prSet custT="1"/>
      <dgm:spPr/>
      <dgm:t>
        <a:bodyPr/>
        <a:lstStyle/>
        <a:p>
          <a:r>
            <a:rPr lang="en-US" sz="2400" dirty="0"/>
            <a:t>Study how to </a:t>
          </a:r>
          <a:r>
            <a:rPr lang="en-US" sz="2400" b="0" i="0" dirty="0"/>
            <a:t>shows relationships and interactions between frontend &amp;backend</a:t>
          </a:r>
          <a:endParaRPr lang="en-IN" sz="2800" dirty="0"/>
        </a:p>
      </dgm:t>
    </dgm:pt>
    <dgm:pt modelId="{36912537-CFD6-44DE-AC31-6C215446DC60}" type="parTrans" cxnId="{AFC9E875-0A1B-4B46-B0D7-A4EBDAB1B21C}">
      <dgm:prSet/>
      <dgm:spPr/>
      <dgm:t>
        <a:bodyPr/>
        <a:lstStyle/>
        <a:p>
          <a:endParaRPr lang="en-IN" sz="2800"/>
        </a:p>
      </dgm:t>
    </dgm:pt>
    <dgm:pt modelId="{04E7EFA9-E153-4008-9F81-FFAA41B6F97F}" type="sibTrans" cxnId="{AFC9E875-0A1B-4B46-B0D7-A4EBDAB1B21C}">
      <dgm:prSet/>
      <dgm:spPr/>
      <dgm:t>
        <a:bodyPr/>
        <a:lstStyle/>
        <a:p>
          <a:endParaRPr lang="en-IN" sz="2800"/>
        </a:p>
      </dgm:t>
    </dgm:pt>
    <dgm:pt modelId="{BAC330DF-63D6-4D05-B05B-326D87078E16}" type="pres">
      <dgm:prSet presAssocID="{62087D5B-D783-472D-88B5-FF8830383D40}" presName="linear" presStyleCnt="0">
        <dgm:presLayoutVars>
          <dgm:animLvl val="lvl"/>
          <dgm:resizeHandles val="exact"/>
        </dgm:presLayoutVars>
      </dgm:prSet>
      <dgm:spPr/>
    </dgm:pt>
    <dgm:pt modelId="{80E7BA34-FA84-45EB-89F5-AA12E2797A41}" type="pres">
      <dgm:prSet presAssocID="{7BEAC6C9-E9EE-4C88-9286-99D02ED2B8F0}" presName="parentText" presStyleLbl="node1" presStyleIdx="0" presStyleCnt="1" custScaleY="103878">
        <dgm:presLayoutVars>
          <dgm:chMax val="0"/>
          <dgm:bulletEnabled val="1"/>
        </dgm:presLayoutVars>
      </dgm:prSet>
      <dgm:spPr/>
    </dgm:pt>
  </dgm:ptLst>
  <dgm:cxnLst>
    <dgm:cxn modelId="{A4759718-D329-48FB-9AC0-AB5B23FB3BCA}" type="presOf" srcId="{62087D5B-D783-472D-88B5-FF8830383D40}" destId="{BAC330DF-63D6-4D05-B05B-326D87078E16}" srcOrd="0" destOrd="0" presId="urn:microsoft.com/office/officeart/2005/8/layout/vList2"/>
    <dgm:cxn modelId="{AFC9E875-0A1B-4B46-B0D7-A4EBDAB1B21C}" srcId="{62087D5B-D783-472D-88B5-FF8830383D40}" destId="{7BEAC6C9-E9EE-4C88-9286-99D02ED2B8F0}" srcOrd="0" destOrd="0" parTransId="{36912537-CFD6-44DE-AC31-6C215446DC60}" sibTransId="{04E7EFA9-E153-4008-9F81-FFAA41B6F97F}"/>
    <dgm:cxn modelId="{5E4E6286-FB9E-4E88-966B-BA00AAAC53F0}" type="presOf" srcId="{7BEAC6C9-E9EE-4C88-9286-99D02ED2B8F0}" destId="{80E7BA34-FA84-45EB-89F5-AA12E2797A41}" srcOrd="0" destOrd="0" presId="urn:microsoft.com/office/officeart/2005/8/layout/vList2"/>
    <dgm:cxn modelId="{5B626400-7C3F-4782-84D2-3C27A1C69694}" type="presParOf" srcId="{BAC330DF-63D6-4D05-B05B-326D87078E16}" destId="{80E7BA34-FA84-45EB-89F5-AA12E2797A41}"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4877D1-03B1-4454-BEC3-DD4BDE35EAFA}"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0478CAB5-7AE2-456C-89C3-072C47566E3A}">
      <dgm:prSet custT="1"/>
      <dgm:spPr/>
      <dgm:t>
        <a:bodyPr/>
        <a:lstStyle/>
        <a:p>
          <a:r>
            <a:rPr lang="en-US" sz="2400" dirty="0"/>
            <a:t>Study to </a:t>
          </a:r>
          <a:r>
            <a:rPr lang="en-US" sz="2400" b="0" i="0" dirty="0"/>
            <a:t>speed up the development process by providing well-tested, proven development/design paradigms. </a:t>
          </a:r>
          <a:endParaRPr lang="en-IN" sz="2400" dirty="0"/>
        </a:p>
      </dgm:t>
    </dgm:pt>
    <dgm:pt modelId="{1E3B58B6-4386-4901-96BE-D5C27759E34E}" type="parTrans" cxnId="{0C91DF1C-CA80-463E-BE1F-628A0FD22D27}">
      <dgm:prSet/>
      <dgm:spPr/>
      <dgm:t>
        <a:bodyPr/>
        <a:lstStyle/>
        <a:p>
          <a:endParaRPr lang="en-IN"/>
        </a:p>
      </dgm:t>
    </dgm:pt>
    <dgm:pt modelId="{D159A1AF-39FA-45F3-9BA9-70283FB52E2F}" type="sibTrans" cxnId="{0C91DF1C-CA80-463E-BE1F-628A0FD22D27}">
      <dgm:prSet/>
      <dgm:spPr/>
      <dgm:t>
        <a:bodyPr/>
        <a:lstStyle/>
        <a:p>
          <a:endParaRPr lang="en-IN"/>
        </a:p>
      </dgm:t>
    </dgm:pt>
    <dgm:pt modelId="{A8CAAB2E-DFF4-4B46-AFF4-DC7FC380F713}" type="pres">
      <dgm:prSet presAssocID="{C04877D1-03B1-4454-BEC3-DD4BDE35EAFA}" presName="linear" presStyleCnt="0">
        <dgm:presLayoutVars>
          <dgm:animLvl val="lvl"/>
          <dgm:resizeHandles val="exact"/>
        </dgm:presLayoutVars>
      </dgm:prSet>
      <dgm:spPr/>
    </dgm:pt>
    <dgm:pt modelId="{1A3ADADF-1651-46C2-846B-A7F79BFA24CF}" type="pres">
      <dgm:prSet presAssocID="{0478CAB5-7AE2-456C-89C3-072C47566E3A}" presName="parentText" presStyleLbl="node1" presStyleIdx="0" presStyleCnt="1" custLinFactNeighborY="3199">
        <dgm:presLayoutVars>
          <dgm:chMax val="0"/>
          <dgm:bulletEnabled val="1"/>
        </dgm:presLayoutVars>
      </dgm:prSet>
      <dgm:spPr/>
    </dgm:pt>
  </dgm:ptLst>
  <dgm:cxnLst>
    <dgm:cxn modelId="{0C91DF1C-CA80-463E-BE1F-628A0FD22D27}" srcId="{C04877D1-03B1-4454-BEC3-DD4BDE35EAFA}" destId="{0478CAB5-7AE2-456C-89C3-072C47566E3A}" srcOrd="0" destOrd="0" parTransId="{1E3B58B6-4386-4901-96BE-D5C27759E34E}" sibTransId="{D159A1AF-39FA-45F3-9BA9-70283FB52E2F}"/>
    <dgm:cxn modelId="{45CE6C6F-EC96-488F-BAB2-5A0128F022AB}" type="presOf" srcId="{0478CAB5-7AE2-456C-89C3-072C47566E3A}" destId="{1A3ADADF-1651-46C2-846B-A7F79BFA24CF}" srcOrd="0" destOrd="0" presId="urn:microsoft.com/office/officeart/2005/8/layout/vList2"/>
    <dgm:cxn modelId="{AF4CFE83-9E2D-4B66-97C8-AF93CEB80A1B}" type="presOf" srcId="{C04877D1-03B1-4454-BEC3-DD4BDE35EAFA}" destId="{A8CAAB2E-DFF4-4B46-AFF4-DC7FC380F713}" srcOrd="0" destOrd="0" presId="urn:microsoft.com/office/officeart/2005/8/layout/vList2"/>
    <dgm:cxn modelId="{AB585AB2-D712-4C1F-B186-7B3C1234D6CB}" type="presParOf" srcId="{A8CAAB2E-DFF4-4B46-AFF4-DC7FC380F713}" destId="{1A3ADADF-1651-46C2-846B-A7F79BFA24CF}"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35442EA-3D11-4D44-8E73-F6D5E0819A3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A101FA42-0C28-44AC-8614-BCD10EA95182}">
      <dgm:prSet custT="1"/>
      <dgm:spPr/>
      <dgm:t>
        <a:bodyPr/>
        <a:lstStyle/>
        <a:p>
          <a:r>
            <a:rPr lang="en-US" sz="2400" b="0" i="0" dirty="0"/>
            <a:t>Select a specific framework for the development of a given website or webapp.</a:t>
          </a:r>
          <a:endParaRPr lang="en-IN" sz="2400" dirty="0"/>
        </a:p>
      </dgm:t>
    </dgm:pt>
    <dgm:pt modelId="{14676A68-57E3-475B-BC3C-39D366346645}" type="parTrans" cxnId="{6B6826E0-451C-41AA-A7B5-E9D2019FE3A9}">
      <dgm:prSet/>
      <dgm:spPr/>
      <dgm:t>
        <a:bodyPr/>
        <a:lstStyle/>
        <a:p>
          <a:endParaRPr lang="en-IN"/>
        </a:p>
      </dgm:t>
    </dgm:pt>
    <dgm:pt modelId="{B36A5CC8-CB01-4968-98FA-7A48EC0D37AE}" type="sibTrans" cxnId="{6B6826E0-451C-41AA-A7B5-E9D2019FE3A9}">
      <dgm:prSet/>
      <dgm:spPr/>
      <dgm:t>
        <a:bodyPr/>
        <a:lstStyle/>
        <a:p>
          <a:endParaRPr lang="en-IN"/>
        </a:p>
      </dgm:t>
    </dgm:pt>
    <dgm:pt modelId="{1582B9EB-B4CE-4A6A-916D-2795B4AC0216}" type="pres">
      <dgm:prSet presAssocID="{935442EA-3D11-4D44-8E73-F6D5E0819A38}" presName="linear" presStyleCnt="0">
        <dgm:presLayoutVars>
          <dgm:animLvl val="lvl"/>
          <dgm:resizeHandles val="exact"/>
        </dgm:presLayoutVars>
      </dgm:prSet>
      <dgm:spPr/>
    </dgm:pt>
    <dgm:pt modelId="{94DF58AF-4B5A-40D5-876B-C773221F443C}" type="pres">
      <dgm:prSet presAssocID="{A101FA42-0C28-44AC-8614-BCD10EA95182}" presName="parentText" presStyleLbl="node1" presStyleIdx="0" presStyleCnt="1" custScaleY="60044" custLinFactNeighborY="9499">
        <dgm:presLayoutVars>
          <dgm:chMax val="0"/>
          <dgm:bulletEnabled val="1"/>
        </dgm:presLayoutVars>
      </dgm:prSet>
      <dgm:spPr/>
    </dgm:pt>
  </dgm:ptLst>
  <dgm:cxnLst>
    <dgm:cxn modelId="{3583BF19-DB75-44AD-A9E8-ABF5BE2F95EB}" type="presOf" srcId="{935442EA-3D11-4D44-8E73-F6D5E0819A38}" destId="{1582B9EB-B4CE-4A6A-916D-2795B4AC0216}" srcOrd="0" destOrd="0" presId="urn:microsoft.com/office/officeart/2005/8/layout/vList2"/>
    <dgm:cxn modelId="{F4F5262D-7F4C-492A-9885-91530C6CE254}" type="presOf" srcId="{A101FA42-0C28-44AC-8614-BCD10EA95182}" destId="{94DF58AF-4B5A-40D5-876B-C773221F443C}" srcOrd="0" destOrd="0" presId="urn:microsoft.com/office/officeart/2005/8/layout/vList2"/>
    <dgm:cxn modelId="{6B6826E0-451C-41AA-A7B5-E9D2019FE3A9}" srcId="{935442EA-3D11-4D44-8E73-F6D5E0819A38}" destId="{A101FA42-0C28-44AC-8614-BCD10EA95182}" srcOrd="0" destOrd="0" parTransId="{14676A68-57E3-475B-BC3C-39D366346645}" sibTransId="{B36A5CC8-CB01-4968-98FA-7A48EC0D37AE}"/>
    <dgm:cxn modelId="{12752157-EC82-4C99-86D1-E72A548D6E4E}" type="presParOf" srcId="{1582B9EB-B4CE-4A6A-916D-2795B4AC0216}" destId="{94DF58AF-4B5A-40D5-876B-C773221F443C}"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6BB5F-F99C-4092-B11E-435C2EC87E42}">
      <dsp:nvSpPr>
        <dsp:cNvPr id="0" name=""/>
        <dsp:cNvSpPr/>
      </dsp:nvSpPr>
      <dsp:spPr>
        <a:xfrm>
          <a:off x="0" y="50625"/>
          <a:ext cx="10020299" cy="25857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Collections-Container datatypes, Tkinter-GUI applications, Requests-HTTP requests, BeautifulSoup4-web scraping, Scrapy, Zappa, Dash, CherryPy, TurboGears, Flask, Web2Py,</a:t>
          </a:r>
        </a:p>
        <a:p>
          <a:pPr marL="0" lvl="0" indent="0" algn="l" defTabSz="1200150">
            <a:lnSpc>
              <a:spcPct val="90000"/>
            </a:lnSpc>
            <a:spcBef>
              <a:spcPct val="0"/>
            </a:spcBef>
            <a:spcAft>
              <a:spcPct val="35000"/>
            </a:spcAft>
            <a:buNone/>
          </a:pPr>
          <a:r>
            <a:rPr lang="en-US" sz="2700" kern="1200" dirty="0"/>
            <a:t>Bottle, Falcon, CubicWeb, Quixote, Pyramid.</a:t>
          </a:r>
        </a:p>
        <a:p>
          <a:pPr marL="0" lvl="0" indent="0" algn="l" defTabSz="1200150">
            <a:lnSpc>
              <a:spcPct val="90000"/>
            </a:lnSpc>
            <a:spcBef>
              <a:spcPct val="0"/>
            </a:spcBef>
            <a:spcAft>
              <a:spcPct val="35000"/>
            </a:spcAft>
            <a:buNone/>
          </a:pPr>
          <a:endParaRPr lang="en-IN" sz="2000" kern="1200" dirty="0"/>
        </a:p>
      </dsp:txBody>
      <dsp:txXfrm>
        <a:off x="126223" y="176848"/>
        <a:ext cx="9767853" cy="2333254"/>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6B7FBA-CAF3-4274-AEB4-00729BD1494C}">
      <dsp:nvSpPr>
        <dsp:cNvPr id="0" name=""/>
        <dsp:cNvSpPr/>
      </dsp:nvSpPr>
      <dsp:spPr>
        <a:xfrm>
          <a:off x="0" y="232025"/>
          <a:ext cx="10165080" cy="72092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Analyzing and creating a functional website in Django and deploy Django Web Application on Cloud.</a:t>
          </a:r>
          <a:endParaRPr lang="en-IN" sz="2400" kern="1200" dirty="0"/>
        </a:p>
      </dsp:txBody>
      <dsp:txXfrm>
        <a:off x="35193" y="267218"/>
        <a:ext cx="10094694" cy="65054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43766"/>
          <a:ext cx="9601200" cy="598264"/>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t>At the end of course, the student  will be able to</a:t>
          </a:r>
          <a:r>
            <a:rPr lang="en-US" sz="2800" kern="1200" dirty="0"/>
            <a:t>:</a:t>
          </a:r>
          <a:endParaRPr lang="en-IN" sz="2800" kern="1200" dirty="0"/>
        </a:p>
      </dsp:txBody>
      <dsp:txXfrm>
        <a:off x="29205" y="72971"/>
        <a:ext cx="9542790" cy="53985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73814"/>
          <a:ext cx="9601200" cy="578349"/>
        </a:xfrm>
        <a:prstGeom prst="roundRect">
          <a:avLst/>
        </a:prstGeom>
        <a:solidFill>
          <a:schemeClr val="accent3"/>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IN" sz="1700" b="1" kern="1200" dirty="0">
              <a:solidFill>
                <a:schemeClr val="tx1"/>
              </a:solidFill>
            </a:rPr>
            <a:t>CO1 : </a:t>
          </a:r>
          <a:r>
            <a:rPr lang="en-US" sz="1800" b="1" kern="1200" dirty="0">
              <a:solidFill>
                <a:schemeClr val="bg2">
                  <a:lumMod val="10000"/>
                </a:schemeClr>
              </a:solidFill>
            </a:rPr>
            <a:t>Apply the knowledge of python programing that are vital in understanding Django application </a:t>
          </a:r>
          <a:endParaRPr lang="en-IN" sz="1800" b="1" kern="1200" dirty="0">
            <a:solidFill>
              <a:schemeClr val="bg2">
                <a:lumMod val="10000"/>
              </a:schemeClr>
            </a:solidFill>
          </a:endParaRPr>
        </a:p>
      </dsp:txBody>
      <dsp:txXfrm>
        <a:off x="28233" y="102047"/>
        <a:ext cx="9544734" cy="52188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58137"/>
          <a:ext cx="9601200" cy="653537"/>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CO2 </a:t>
          </a:r>
          <a:r>
            <a:rPr lang="en-US" sz="1600" b="0" kern="1200" dirty="0">
              <a:solidFill>
                <a:schemeClr val="bg2">
                  <a:lumMod val="10000"/>
                </a:schemeClr>
              </a:solidFill>
            </a:rPr>
            <a:t>: </a:t>
          </a:r>
          <a:r>
            <a:rPr lang="en-US" sz="1800" b="1" kern="1200" dirty="0">
              <a:solidFill>
                <a:schemeClr val="bg2">
                  <a:lumMod val="10000"/>
                </a:schemeClr>
              </a:solidFill>
            </a:rPr>
            <a:t>Demonstrate web application framework (Django) to design and implement dynamic website </a:t>
          </a:r>
          <a:endParaRPr lang="en-IN" sz="1800" b="1" kern="1200" dirty="0">
            <a:solidFill>
              <a:schemeClr val="bg2">
                <a:lumMod val="10000"/>
              </a:schemeClr>
            </a:solidFill>
          </a:endParaRPr>
        </a:p>
      </dsp:txBody>
      <dsp:txXfrm>
        <a:off x="31903" y="90040"/>
        <a:ext cx="9537394" cy="589731"/>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15365"/>
          <a:ext cx="9601200" cy="55722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IN" sz="1800" b="1" kern="1200" dirty="0"/>
            <a:t>CO3 : </a:t>
          </a:r>
          <a:r>
            <a:rPr lang="en-US" sz="1800" b="1" kern="1200" dirty="0"/>
            <a:t>Implementing and analyzing the concept of Integrating Accounts &amp; Authentication on Django</a:t>
          </a:r>
          <a:endParaRPr lang="en-IN" sz="1800" b="1" kern="1200" dirty="0"/>
        </a:p>
      </dsp:txBody>
      <dsp:txXfrm>
        <a:off x="27201" y="142566"/>
        <a:ext cx="9546798" cy="50281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8325"/>
          <a:ext cx="9601201" cy="65520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kern="1200" dirty="0"/>
            <a:t>CO4 : </a:t>
          </a:r>
          <a:r>
            <a:rPr lang="en-US" sz="1800" b="1" kern="1200" dirty="0"/>
            <a:t>Understand the impact of web designing by database connectivity with SQLite </a:t>
          </a:r>
          <a:endParaRPr lang="en-IN" sz="1600" b="1" kern="1200" dirty="0"/>
        </a:p>
      </dsp:txBody>
      <dsp:txXfrm>
        <a:off x="31984" y="40309"/>
        <a:ext cx="9537233" cy="59123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155092"/>
          <a:ext cx="9601200" cy="68952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IN" sz="1600" b="1" kern="1200" dirty="0"/>
            <a:t>CO5</a:t>
          </a:r>
          <a:r>
            <a:rPr lang="en-IN" sz="1800" b="1" kern="1200" dirty="0"/>
            <a:t> </a:t>
          </a:r>
          <a:r>
            <a:rPr lang="en-IN" sz="2500" b="0" kern="1200" dirty="0"/>
            <a:t>: </a:t>
          </a:r>
          <a:r>
            <a:rPr lang="en-US" sz="1700" b="1" kern="1200" dirty="0"/>
            <a:t>Analyzing &amp; Creating a functional website in Django and deploy Django Web Application Cloud</a:t>
          </a:r>
          <a:endParaRPr lang="en-IN" sz="1700" b="1" kern="1200" dirty="0"/>
        </a:p>
      </dsp:txBody>
      <dsp:txXfrm>
        <a:off x="33660" y="188752"/>
        <a:ext cx="9533880" cy="62220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334"/>
          <a:ext cx="7620000" cy="685128"/>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Engineering Graduates will be able to</a:t>
          </a:r>
          <a:r>
            <a:rPr lang="en-US" sz="2800" kern="1200" dirty="0"/>
            <a:t>:</a:t>
          </a:r>
          <a:endParaRPr lang="en-IN" sz="2800" kern="1200" dirty="0"/>
        </a:p>
      </dsp:txBody>
      <dsp:txXfrm>
        <a:off x="33445" y="33779"/>
        <a:ext cx="7553110" cy="61823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PO1 : </a:t>
          </a:r>
          <a:r>
            <a:rPr lang="en-US" sz="2800" b="1" kern="1200" dirty="0"/>
            <a:t>Engineering Knowledge</a:t>
          </a:r>
          <a:endParaRPr lang="en-IN" sz="2800" kern="1200" dirty="0"/>
        </a:p>
      </dsp:txBody>
      <dsp:txXfrm>
        <a:off x="32784" y="32919"/>
        <a:ext cx="7554432" cy="60601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PO2 : Problem Analysis</a:t>
          </a:r>
          <a:endParaRPr lang="en-IN" sz="2800" kern="1200" dirty="0"/>
        </a:p>
      </dsp:txBody>
      <dsp:txXfrm>
        <a:off x="32784" y="32919"/>
        <a:ext cx="7554432" cy="6060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CBBEC5-5B01-4132-A331-9D4D3453D65C}">
      <dsp:nvSpPr>
        <dsp:cNvPr id="0" name=""/>
        <dsp:cNvSpPr/>
      </dsp:nvSpPr>
      <dsp:spPr>
        <a:xfrm>
          <a:off x="0" y="0"/>
          <a:ext cx="11201399" cy="2770812"/>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Understanding Django environment, Features of Django and Django architecture, MVC &amp;MTV, Urls and Views, Mapping the views to URLs, Django Template, Template inheritance Django Models, Creating model for site, Converting the model into a table, Fields in Models, Integrating Bootstrap into Django, Creating tables, Creating grids, Creating carousels.</a:t>
          </a:r>
          <a:endParaRPr lang="en-US" sz="2700" b="0" kern="1200" dirty="0"/>
        </a:p>
      </dsp:txBody>
      <dsp:txXfrm>
        <a:off x="135260" y="135260"/>
        <a:ext cx="10930879" cy="250029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PO3 : </a:t>
          </a:r>
          <a:r>
            <a:rPr lang="en-US" sz="2800" b="1" kern="1200" dirty="0"/>
            <a:t>Design/Development of solutions</a:t>
          </a:r>
          <a:endParaRPr lang="en-IN" sz="2800" kern="1200" dirty="0"/>
        </a:p>
      </dsp:txBody>
      <dsp:txXfrm>
        <a:off x="32784" y="32919"/>
        <a:ext cx="7554432" cy="60601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12128"/>
          <a:ext cx="7619999" cy="64759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dirty="0"/>
            <a:t>PO4 : Conduct Investigations of complex problems</a:t>
          </a:r>
          <a:endParaRPr lang="en-IN" sz="2700" kern="1200" dirty="0"/>
        </a:p>
      </dsp:txBody>
      <dsp:txXfrm>
        <a:off x="31613" y="43741"/>
        <a:ext cx="7556773" cy="58436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270"/>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PO5 : </a:t>
          </a:r>
          <a:r>
            <a:rPr lang="en-US" sz="2800" b="1" kern="1200" dirty="0"/>
            <a:t>Modern tool usage</a:t>
          </a:r>
          <a:endParaRPr lang="en-IN" sz="2800" kern="1200" dirty="0"/>
        </a:p>
      </dsp:txBody>
      <dsp:txXfrm>
        <a:off x="32784" y="33054"/>
        <a:ext cx="7554432" cy="60601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656"/>
          <a:ext cx="7620000" cy="67119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PO6 : The engineer and society</a:t>
          </a:r>
          <a:endParaRPr lang="en-IN" sz="2800" kern="1200" dirty="0"/>
        </a:p>
      </dsp:txBody>
      <dsp:txXfrm>
        <a:off x="32765" y="33421"/>
        <a:ext cx="7554470" cy="60566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334"/>
          <a:ext cx="7620000" cy="685128"/>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Engineering Graduates will be able to</a:t>
          </a:r>
          <a:r>
            <a:rPr lang="en-US" sz="2800" kern="1200" dirty="0"/>
            <a:t>:</a:t>
          </a:r>
          <a:endParaRPr lang="en-IN" sz="2800" kern="1200" dirty="0"/>
        </a:p>
      </dsp:txBody>
      <dsp:txXfrm>
        <a:off x="33445" y="33779"/>
        <a:ext cx="7553110" cy="61823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latin typeface="+mj-lt"/>
            </a:rPr>
            <a:t>PO7 : </a:t>
          </a:r>
          <a:r>
            <a:rPr lang="en-US" sz="2800" b="1" kern="1200" dirty="0">
              <a:latin typeface="+mj-lt"/>
              <a:ea typeface="Calibri" panose="020F0502020204030204" pitchFamily="34" charset="0"/>
            </a:rPr>
            <a:t>Environment and sustainability</a:t>
          </a:r>
          <a:endParaRPr lang="en-IN" sz="2800" kern="1200" dirty="0"/>
        </a:p>
      </dsp:txBody>
      <dsp:txXfrm>
        <a:off x="32784" y="32919"/>
        <a:ext cx="7554432" cy="606012"/>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PO8 : Ethics</a:t>
          </a:r>
          <a:endParaRPr lang="en-IN" sz="2800" kern="1200" dirty="0"/>
        </a:p>
      </dsp:txBody>
      <dsp:txXfrm>
        <a:off x="32784" y="32919"/>
        <a:ext cx="7554432" cy="606012"/>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PO9 : Individual and teamwork</a:t>
          </a:r>
          <a:endParaRPr lang="en-IN" sz="2800" kern="1200" dirty="0"/>
        </a:p>
      </dsp:txBody>
      <dsp:txXfrm>
        <a:off x="32784" y="32919"/>
        <a:ext cx="7554432" cy="606012"/>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135"/>
          <a:ext cx="7619999"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latin typeface="+mj-lt"/>
            </a:rPr>
            <a:t>PO10 : </a:t>
          </a:r>
          <a:r>
            <a:rPr lang="en-US" sz="2800" b="1" kern="1200" dirty="0">
              <a:latin typeface="+mj-lt"/>
              <a:ea typeface="Times New Roman" panose="02020603050405020304" pitchFamily="18" charset="0"/>
              <a:cs typeface="Times New Roman" panose="02020603050405020304" pitchFamily="18" charset="0"/>
            </a:rPr>
            <a:t>Communication</a:t>
          </a:r>
          <a:endParaRPr lang="en-IN" sz="2800" kern="1200" dirty="0"/>
        </a:p>
      </dsp:txBody>
      <dsp:txXfrm>
        <a:off x="32784" y="32919"/>
        <a:ext cx="7554431" cy="606012"/>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270"/>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PO11 : Project management and finance</a:t>
          </a:r>
          <a:endParaRPr lang="en-IN" sz="2800" kern="1200" dirty="0"/>
        </a:p>
      </dsp:txBody>
      <dsp:txXfrm>
        <a:off x="32784" y="33054"/>
        <a:ext cx="7554432" cy="6060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6BB5F-F99C-4092-B11E-435C2EC87E42}">
      <dsp:nvSpPr>
        <dsp:cNvPr id="0" name=""/>
        <dsp:cNvSpPr/>
      </dsp:nvSpPr>
      <dsp:spPr>
        <a:xfrm>
          <a:off x="0" y="26262"/>
          <a:ext cx="11430000" cy="262828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Introduction to Django Authentication System, Security Problem &amp; Solution with Django Creating Registration Form using Django, Adding Email Field In Forms, Configuring email settings, Sending emails with Django, Adding Grid Layout On Registration Page, Adding Page Restrictions, Login Functionality Test and Logout.</a:t>
          </a:r>
          <a:endParaRPr lang="en-US" sz="2700" b="0" kern="1200" baseline="0" dirty="0"/>
        </a:p>
      </dsp:txBody>
      <dsp:txXfrm>
        <a:off x="128302" y="154564"/>
        <a:ext cx="11173396" cy="2371684"/>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0"/>
          <a:ext cx="7620000" cy="67119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PO12 : Life-long learning</a:t>
          </a:r>
          <a:endParaRPr lang="en-IN" sz="2800" kern="1200" dirty="0"/>
        </a:p>
      </dsp:txBody>
      <dsp:txXfrm>
        <a:off x="32765" y="32765"/>
        <a:ext cx="7554470" cy="6056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18B38-BDBB-470A-815C-35A2A46B78E0}">
      <dsp:nvSpPr>
        <dsp:cNvPr id="0" name=""/>
        <dsp:cNvSpPr/>
      </dsp:nvSpPr>
      <dsp:spPr>
        <a:xfrm>
          <a:off x="0" y="371100"/>
          <a:ext cx="10591799" cy="231952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Database Migrations, Fetch Data From Database, Displaying Data On Templates, Adding Condition On Data, Sending data from url to view, Sending data from view to template, Saving objects into database, Sorting objects, Filtering objects, Deleting objects, Difference between session and cookie, Creating sessions and cookies in Django.</a:t>
          </a:r>
          <a:endParaRPr lang="en-IN" sz="2700" b="0" kern="1200" dirty="0"/>
        </a:p>
      </dsp:txBody>
      <dsp:txXfrm>
        <a:off x="113230" y="484330"/>
        <a:ext cx="10365339" cy="209306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6BB5F-F99C-4092-B11E-435C2EC87E42}">
      <dsp:nvSpPr>
        <dsp:cNvPr id="0" name=""/>
        <dsp:cNvSpPr/>
      </dsp:nvSpPr>
      <dsp:spPr>
        <a:xfrm>
          <a:off x="0" y="552841"/>
          <a:ext cx="9982200" cy="250965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Creating a functional website in Django, Four Important Pillars to Deploy, Registering on </a:t>
          </a:r>
          <a:r>
            <a:rPr lang="en-US" sz="2700" kern="1200" dirty="0" err="1"/>
            <a:t>Heroku</a:t>
          </a:r>
          <a:r>
            <a:rPr lang="en-US" sz="2700" kern="1200" dirty="0"/>
            <a:t> and GitHub, Push project from Local System to GitHub, Working with Django </a:t>
          </a:r>
          <a:r>
            <a:rPr lang="en-US" sz="2700" kern="1200" dirty="0" err="1"/>
            <a:t>Heroku</a:t>
          </a:r>
          <a:endParaRPr lang="en-US" sz="2700" kern="1200" dirty="0"/>
        </a:p>
        <a:p>
          <a:pPr marL="0" lvl="0" indent="0" algn="l" defTabSz="1200150">
            <a:lnSpc>
              <a:spcPct val="90000"/>
            </a:lnSpc>
            <a:spcBef>
              <a:spcPct val="0"/>
            </a:spcBef>
            <a:spcAft>
              <a:spcPct val="35000"/>
            </a:spcAft>
            <a:buNone/>
          </a:pPr>
          <a:r>
            <a:rPr lang="en-US" sz="2700" kern="1200" dirty="0"/>
            <a:t>Working with Static Root, Handling WSGI with </a:t>
          </a:r>
          <a:r>
            <a:rPr lang="en-US" sz="2700" kern="1200" dirty="0" err="1"/>
            <a:t>gunicorn</a:t>
          </a:r>
          <a:r>
            <a:rPr lang="en-US" sz="2700" kern="1200" dirty="0"/>
            <a:t>, Setting up Database &amp; adding users</a:t>
          </a:r>
        </a:p>
      </dsp:txBody>
      <dsp:txXfrm>
        <a:off x="122511" y="675352"/>
        <a:ext cx="9737178" cy="226462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8F1C8-632D-4593-8386-DC1BDD77A6F3}">
      <dsp:nvSpPr>
        <dsp:cNvPr id="0" name=""/>
        <dsp:cNvSpPr/>
      </dsp:nvSpPr>
      <dsp:spPr>
        <a:xfrm>
          <a:off x="0" y="176"/>
          <a:ext cx="6172199" cy="522866"/>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In this semester, the students will </a:t>
          </a:r>
          <a:endParaRPr lang="en-IN" sz="2800" kern="1200" dirty="0"/>
        </a:p>
      </dsp:txBody>
      <dsp:txXfrm>
        <a:off x="25524" y="25700"/>
        <a:ext cx="6121151" cy="4718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7BA34-FA84-45EB-89F5-AA12E2797A41}">
      <dsp:nvSpPr>
        <dsp:cNvPr id="0" name=""/>
        <dsp:cNvSpPr/>
      </dsp:nvSpPr>
      <dsp:spPr>
        <a:xfrm>
          <a:off x="0" y="594"/>
          <a:ext cx="10134600" cy="88145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Study how to </a:t>
          </a:r>
          <a:r>
            <a:rPr lang="en-US" sz="2400" b="0" i="0" kern="1200" dirty="0"/>
            <a:t>shows relationships and interactions between frontend &amp;backend</a:t>
          </a:r>
          <a:endParaRPr lang="en-IN" sz="2800" kern="1200" dirty="0"/>
        </a:p>
      </dsp:txBody>
      <dsp:txXfrm>
        <a:off x="43029" y="43623"/>
        <a:ext cx="10048542" cy="79540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ADADF-1651-46C2-846B-A7F79BFA24CF}">
      <dsp:nvSpPr>
        <dsp:cNvPr id="0" name=""/>
        <dsp:cNvSpPr/>
      </dsp:nvSpPr>
      <dsp:spPr>
        <a:xfrm>
          <a:off x="0" y="328"/>
          <a:ext cx="10134600" cy="953778"/>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Study to </a:t>
          </a:r>
          <a:r>
            <a:rPr lang="en-US" sz="2400" b="0" i="0" kern="1200" dirty="0"/>
            <a:t>speed up the development process by providing well-tested, proven development/design paradigms. </a:t>
          </a:r>
          <a:endParaRPr lang="en-IN" sz="2400" kern="1200" dirty="0"/>
        </a:p>
      </dsp:txBody>
      <dsp:txXfrm>
        <a:off x="46560" y="46888"/>
        <a:ext cx="10041480" cy="86065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DF58AF-4B5A-40D5-876B-C773221F443C}">
      <dsp:nvSpPr>
        <dsp:cNvPr id="0" name=""/>
        <dsp:cNvSpPr/>
      </dsp:nvSpPr>
      <dsp:spPr>
        <a:xfrm>
          <a:off x="0" y="513513"/>
          <a:ext cx="10165080" cy="73061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t>Select a specific framework for the development of a given website or webapp.</a:t>
          </a:r>
          <a:endParaRPr lang="en-IN" sz="2400" kern="1200" dirty="0"/>
        </a:p>
      </dsp:txBody>
      <dsp:txXfrm>
        <a:off x="35666" y="549179"/>
        <a:ext cx="10093748" cy="65928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10/19/2022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10/19/2022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3402763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a:t>
            </a:fld>
            <a:endParaRPr lang="en-US" dirty="0"/>
          </a:p>
        </p:txBody>
      </p:sp>
    </p:spTree>
    <p:extLst>
      <p:ext uri="{BB962C8B-B14F-4D97-AF65-F5344CB8AC3E}">
        <p14:creationId xmlns:p14="http://schemas.microsoft.com/office/powerpoint/2010/main" val="46466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a:t>
            </a:fld>
            <a:endParaRPr lang="en-US" dirty="0"/>
          </a:p>
        </p:txBody>
      </p:sp>
    </p:spTree>
    <p:extLst>
      <p:ext uri="{BB962C8B-B14F-4D97-AF65-F5344CB8AC3E}">
        <p14:creationId xmlns:p14="http://schemas.microsoft.com/office/powerpoint/2010/main" val="1043892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a:t>
            </a:fld>
            <a:endParaRPr lang="en-US"/>
          </a:p>
        </p:txBody>
      </p:sp>
    </p:spTree>
    <p:extLst>
      <p:ext uri="{BB962C8B-B14F-4D97-AF65-F5344CB8AC3E}">
        <p14:creationId xmlns:p14="http://schemas.microsoft.com/office/powerpoint/2010/main" val="592596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a:t>
            </a:fld>
            <a:endParaRPr lang="en-US"/>
          </a:p>
        </p:txBody>
      </p:sp>
    </p:spTree>
    <p:extLst>
      <p:ext uri="{BB962C8B-B14F-4D97-AF65-F5344CB8AC3E}">
        <p14:creationId xmlns:p14="http://schemas.microsoft.com/office/powerpoint/2010/main" val="28177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a:t>
            </a:fld>
            <a:endParaRPr lang="en-US"/>
          </a:p>
        </p:txBody>
      </p:sp>
    </p:spTree>
    <p:extLst>
      <p:ext uri="{BB962C8B-B14F-4D97-AF65-F5344CB8AC3E}">
        <p14:creationId xmlns:p14="http://schemas.microsoft.com/office/powerpoint/2010/main" val="3091452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26</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77FE65-4B67-4023-B260-EBBBEE2EEB4C}" type="datetime1">
              <a:rPr lang="en-US" smtClean="0"/>
              <a:t>10/19/2022</a:t>
            </a:fld>
            <a:endParaRPr lang="en-US"/>
          </a:p>
        </p:txBody>
      </p:sp>
      <p:sp>
        <p:nvSpPr>
          <p:cNvPr id="5" name="Footer Placeholder 4"/>
          <p:cNvSpPr>
            <a:spLocks noGrp="1"/>
          </p:cNvSpPr>
          <p:nvPr>
            <p:ph type="ftr" sz="quarter" idx="11"/>
          </p:nvPr>
        </p:nvSpPr>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D1ABA96-BDF9-430F-9E62-B606EC57BECF}" type="datetime1">
              <a:rPr lang="en-US" smtClean="0"/>
              <a:t>10/19/2022</a:t>
            </a:fld>
            <a:endParaRPr lang="en-US"/>
          </a:p>
        </p:txBody>
      </p:sp>
      <p:sp>
        <p:nvSpPr>
          <p:cNvPr id="5" name="Footer Placeholder 4"/>
          <p:cNvSpPr>
            <a:spLocks noGrp="1"/>
          </p:cNvSpPr>
          <p:nvPr>
            <p:ph type="ftr" sz="quarter" idx="11"/>
          </p:nvPr>
        </p:nvSpPr>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5"/>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5"/>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4B8D64-F1BF-4F18-85F0-5AF947D4232D}" type="datetime1">
              <a:rPr lang="en-US" smtClean="0"/>
              <a:t>10/19/2022</a:t>
            </a:fld>
            <a:endParaRPr lang="en-US"/>
          </a:p>
        </p:txBody>
      </p:sp>
      <p:sp>
        <p:nvSpPr>
          <p:cNvPr id="5" name="Footer Placeholder 4"/>
          <p:cNvSpPr>
            <a:spLocks noGrp="1"/>
          </p:cNvSpPr>
          <p:nvPr>
            <p:ph type="ftr" sz="quarter" idx="11"/>
          </p:nvPr>
        </p:nvSpPr>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3CC2D8-CD7F-41CD-BC23-F82B84EC40C7}" type="datetime1">
              <a:rPr lang="en-US" smtClean="0"/>
              <a:t>10/19/2022</a:t>
            </a:fld>
            <a:endParaRPr lang="en-US"/>
          </a:p>
        </p:txBody>
      </p:sp>
      <p:sp>
        <p:nvSpPr>
          <p:cNvPr id="5" name="Footer Placeholder 4"/>
          <p:cNvSpPr>
            <a:spLocks noGrp="1"/>
          </p:cNvSpPr>
          <p:nvPr>
            <p:ph type="ftr" sz="quarter" idx="11"/>
          </p:nvPr>
        </p:nvSpPr>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3F0EF9-EDC5-42C7-A5C6-57D46D3984D0}" type="datetime1">
              <a:rPr lang="en-US" smtClean="0"/>
              <a:t>10/19/2022</a:t>
            </a:fld>
            <a:endParaRPr lang="en-US"/>
          </a:p>
        </p:txBody>
      </p:sp>
      <p:sp>
        <p:nvSpPr>
          <p:cNvPr id="5" name="Footer Placeholder 4"/>
          <p:cNvSpPr>
            <a:spLocks noGrp="1"/>
          </p:cNvSpPr>
          <p:nvPr>
            <p:ph type="ftr" sz="quarter" idx="11"/>
          </p:nvPr>
        </p:nvSpPr>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97908CA-8711-4D48-8715-1729048D7362}" type="datetime1">
              <a:rPr lang="en-US" smtClean="0"/>
              <a:t>10/19/2022</a:t>
            </a:fld>
            <a:endParaRPr lang="en-US"/>
          </a:p>
        </p:txBody>
      </p:sp>
      <p:sp>
        <p:nvSpPr>
          <p:cNvPr id="6" name="Footer Placeholder 5"/>
          <p:cNvSpPr>
            <a:spLocks noGrp="1"/>
          </p:cNvSpPr>
          <p:nvPr>
            <p:ph type="ftr" sz="quarter" idx="11"/>
          </p:nvPr>
        </p:nvSpPr>
        <p:spPr/>
        <p:txBody>
          <a:bodyPr/>
          <a:lstStyle/>
          <a:p>
            <a:r>
              <a:rPr lang="en-US" dirty="0"/>
              <a:t>Priya Singh            Python web development with Django        Unit IV</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4EEFAF-2B8A-48C4-BE2E-6861413AA4DD}" type="datetime1">
              <a:rPr lang="en-US" smtClean="0"/>
              <a:t>10/19/2022</a:t>
            </a:fld>
            <a:endParaRPr lang="en-US"/>
          </a:p>
        </p:txBody>
      </p:sp>
      <p:sp>
        <p:nvSpPr>
          <p:cNvPr id="8" name="Footer Placeholder 7"/>
          <p:cNvSpPr>
            <a:spLocks noGrp="1"/>
          </p:cNvSpPr>
          <p:nvPr>
            <p:ph type="ftr" sz="quarter" idx="11"/>
          </p:nvPr>
        </p:nvSpPr>
        <p:spPr/>
        <p:txBody>
          <a:bodyPr/>
          <a:lstStyle/>
          <a:p>
            <a:r>
              <a:rPr lang="en-US" dirty="0"/>
              <a:t>Priya Singh            Python web development with Django        Unit IV</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4FE4120-0A8B-48A3-837A-3511F3777EF4}" type="datetime1">
              <a:rPr lang="en-US" smtClean="0"/>
              <a:t>10/19/2022</a:t>
            </a:fld>
            <a:endParaRPr lang="en-US"/>
          </a:p>
        </p:txBody>
      </p:sp>
      <p:sp>
        <p:nvSpPr>
          <p:cNvPr id="4" name="Footer Placeholder 3"/>
          <p:cNvSpPr>
            <a:spLocks noGrp="1"/>
          </p:cNvSpPr>
          <p:nvPr>
            <p:ph type="ftr" sz="quarter" idx="11"/>
          </p:nvPr>
        </p:nvSpPr>
        <p:spPr/>
        <p:txBody>
          <a:bodyPr/>
          <a:lstStyle/>
          <a:p>
            <a:r>
              <a:rPr lang="en-US" dirty="0"/>
              <a:t>Priya Singh            Python web development with Django        Unit IV</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1056EB-20ED-4358-A8F3-3A3FE33761CB}" type="datetime1">
              <a:rPr lang="en-US" smtClean="0"/>
              <a:t>10/19/2022</a:t>
            </a:fld>
            <a:endParaRPr lang="en-US"/>
          </a:p>
        </p:txBody>
      </p:sp>
      <p:sp>
        <p:nvSpPr>
          <p:cNvPr id="3" name="Footer Placeholder 2"/>
          <p:cNvSpPr>
            <a:spLocks noGrp="1"/>
          </p:cNvSpPr>
          <p:nvPr>
            <p:ph type="ftr" sz="quarter" idx="11"/>
          </p:nvPr>
        </p:nvSpPr>
        <p:spPr/>
        <p:txBody>
          <a:bodyPr/>
          <a:lstStyle/>
          <a:p>
            <a:r>
              <a:rPr lang="en-US" dirty="0"/>
              <a:t>Priya Singh            Python web development with Django        Unit IV</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812052-72A8-4D84-9C19-54A94EEA4F9D}" type="datetime1">
              <a:rPr lang="en-US" smtClean="0"/>
              <a:t>10/19/2022</a:t>
            </a:fld>
            <a:endParaRPr lang="en-US"/>
          </a:p>
        </p:txBody>
      </p:sp>
      <p:sp>
        <p:nvSpPr>
          <p:cNvPr id="6" name="Footer Placeholder 5"/>
          <p:cNvSpPr>
            <a:spLocks noGrp="1"/>
          </p:cNvSpPr>
          <p:nvPr>
            <p:ph type="ftr" sz="quarter" idx="11"/>
          </p:nvPr>
        </p:nvSpPr>
        <p:spPr/>
        <p:txBody>
          <a:bodyPr/>
          <a:lstStyle/>
          <a:p>
            <a:r>
              <a:rPr lang="en-US" dirty="0"/>
              <a:t>Priya Singh            Python web development with Django        Unit IV</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079C44-C5A3-4855-8453-53193AEE0E0C}" type="datetime1">
              <a:rPr lang="en-US" smtClean="0"/>
              <a:t>10/19/2022</a:t>
            </a:fld>
            <a:endParaRPr lang="en-US"/>
          </a:p>
        </p:txBody>
      </p:sp>
      <p:sp>
        <p:nvSpPr>
          <p:cNvPr id="6" name="Footer Placeholder 5"/>
          <p:cNvSpPr>
            <a:spLocks noGrp="1"/>
          </p:cNvSpPr>
          <p:nvPr>
            <p:ph type="ftr" sz="quarter" idx="11"/>
          </p:nvPr>
        </p:nvSpPr>
        <p:spPr/>
        <p:txBody>
          <a:bodyPr/>
          <a:lstStyle/>
          <a:p>
            <a:r>
              <a:rPr lang="en-US" dirty="0"/>
              <a:t>Priya Singh            Python web development with Django        Unit IV</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C3B7EA-42DD-41C2-A270-0FF35C5A2F7A}" type="datetime1">
              <a:rPr lang="en-US" smtClean="0"/>
              <a:t>10/19/2022</a:t>
            </a:fld>
            <a:endParaRPr lang="en-US"/>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Priya Singh            Python web development with Django        Unit IV</a:t>
            </a:r>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9833" y="13570"/>
            <a:ext cx="1401117" cy="74843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7.xml"/><Relationship Id="rId13" Type="http://schemas.openxmlformats.org/officeDocument/2006/relationships/diagramLayout" Target="../diagrams/layout8.xml"/><Relationship Id="rId18" Type="http://schemas.openxmlformats.org/officeDocument/2006/relationships/diagramLayout" Target="../diagrams/layout9.xml"/><Relationship Id="rId26" Type="http://schemas.microsoft.com/office/2007/relationships/diagramDrawing" Target="../diagrams/drawing10.xml"/><Relationship Id="rId3" Type="http://schemas.openxmlformats.org/officeDocument/2006/relationships/diagramLayout" Target="../diagrams/layout6.xml"/><Relationship Id="rId21" Type="http://schemas.microsoft.com/office/2007/relationships/diagramDrawing" Target="../diagrams/drawing9.xml"/><Relationship Id="rId7" Type="http://schemas.openxmlformats.org/officeDocument/2006/relationships/diagramData" Target="../diagrams/data7.xml"/><Relationship Id="rId12" Type="http://schemas.openxmlformats.org/officeDocument/2006/relationships/diagramData" Target="../diagrams/data8.xml"/><Relationship Id="rId17" Type="http://schemas.openxmlformats.org/officeDocument/2006/relationships/diagramData" Target="../diagrams/data9.xml"/><Relationship Id="rId25" Type="http://schemas.openxmlformats.org/officeDocument/2006/relationships/diagramColors" Target="../diagrams/colors10.xml"/><Relationship Id="rId2" Type="http://schemas.openxmlformats.org/officeDocument/2006/relationships/diagramData" Target="../diagrams/data6.xml"/><Relationship Id="rId16" Type="http://schemas.microsoft.com/office/2007/relationships/diagramDrawing" Target="../diagrams/drawing8.xml"/><Relationship Id="rId20" Type="http://schemas.openxmlformats.org/officeDocument/2006/relationships/diagramColors" Target="../diagrams/colors9.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24" Type="http://schemas.openxmlformats.org/officeDocument/2006/relationships/diagramQuickStyle" Target="../diagrams/quickStyle10.xml"/><Relationship Id="rId5" Type="http://schemas.openxmlformats.org/officeDocument/2006/relationships/diagramColors" Target="../diagrams/colors6.xml"/><Relationship Id="rId15" Type="http://schemas.openxmlformats.org/officeDocument/2006/relationships/diagramColors" Target="../diagrams/colors8.xml"/><Relationship Id="rId23" Type="http://schemas.openxmlformats.org/officeDocument/2006/relationships/diagramLayout" Target="../diagrams/layout10.xml"/><Relationship Id="rId10" Type="http://schemas.openxmlformats.org/officeDocument/2006/relationships/diagramColors" Target="../diagrams/colors7.xml"/><Relationship Id="rId19" Type="http://schemas.openxmlformats.org/officeDocument/2006/relationships/diagramQuickStyle" Target="../diagrams/quickStyle9.xml"/><Relationship Id="rId4" Type="http://schemas.openxmlformats.org/officeDocument/2006/relationships/diagramQuickStyle" Target="../diagrams/quickStyle6.xml"/><Relationship Id="rId9" Type="http://schemas.openxmlformats.org/officeDocument/2006/relationships/diagramQuickStyle" Target="../diagrams/quickStyle7.xml"/><Relationship Id="rId14" Type="http://schemas.openxmlformats.org/officeDocument/2006/relationships/diagramQuickStyle" Target="../diagrams/quickStyle8.xml"/><Relationship Id="rId22" Type="http://schemas.openxmlformats.org/officeDocument/2006/relationships/diagramData" Target="../diagrams/data10.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Layout" Target="../diagrams/layout13.xml"/><Relationship Id="rId18" Type="http://schemas.openxmlformats.org/officeDocument/2006/relationships/diagramLayout" Target="../diagrams/layout14.xml"/><Relationship Id="rId26" Type="http://schemas.microsoft.com/office/2007/relationships/diagramDrawing" Target="../diagrams/drawing15.xml"/><Relationship Id="rId3" Type="http://schemas.openxmlformats.org/officeDocument/2006/relationships/diagramLayout" Target="../diagrams/layout11.xml"/><Relationship Id="rId21" Type="http://schemas.microsoft.com/office/2007/relationships/diagramDrawing" Target="../diagrams/drawing14.xml"/><Relationship Id="rId7" Type="http://schemas.openxmlformats.org/officeDocument/2006/relationships/diagramData" Target="../diagrams/data12.xml"/><Relationship Id="rId12" Type="http://schemas.openxmlformats.org/officeDocument/2006/relationships/diagramData" Target="../diagrams/data13.xml"/><Relationship Id="rId17" Type="http://schemas.openxmlformats.org/officeDocument/2006/relationships/diagramData" Target="../diagrams/data14.xml"/><Relationship Id="rId25" Type="http://schemas.openxmlformats.org/officeDocument/2006/relationships/diagramColors" Target="../diagrams/colors15.xml"/><Relationship Id="rId2" Type="http://schemas.openxmlformats.org/officeDocument/2006/relationships/diagramData" Target="../diagrams/data11.xml"/><Relationship Id="rId16" Type="http://schemas.microsoft.com/office/2007/relationships/diagramDrawing" Target="../diagrams/drawing13.xml"/><Relationship Id="rId20" Type="http://schemas.openxmlformats.org/officeDocument/2006/relationships/diagramColors" Target="../diagrams/colors14.xml"/><Relationship Id="rId29" Type="http://schemas.openxmlformats.org/officeDocument/2006/relationships/diagramQuickStyle" Target="../diagrams/quickStyle16.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24" Type="http://schemas.openxmlformats.org/officeDocument/2006/relationships/diagramQuickStyle" Target="../diagrams/quickStyle15.xml"/><Relationship Id="rId5" Type="http://schemas.openxmlformats.org/officeDocument/2006/relationships/diagramColors" Target="../diagrams/colors11.xml"/><Relationship Id="rId15" Type="http://schemas.openxmlformats.org/officeDocument/2006/relationships/diagramColors" Target="../diagrams/colors13.xml"/><Relationship Id="rId23" Type="http://schemas.openxmlformats.org/officeDocument/2006/relationships/diagramLayout" Target="../diagrams/layout15.xml"/><Relationship Id="rId28" Type="http://schemas.openxmlformats.org/officeDocument/2006/relationships/diagramLayout" Target="../diagrams/layout16.xml"/><Relationship Id="rId10" Type="http://schemas.openxmlformats.org/officeDocument/2006/relationships/diagramColors" Target="../diagrams/colors12.xml"/><Relationship Id="rId19" Type="http://schemas.openxmlformats.org/officeDocument/2006/relationships/diagramQuickStyle" Target="../diagrams/quickStyle14.xml"/><Relationship Id="rId31" Type="http://schemas.microsoft.com/office/2007/relationships/diagramDrawing" Target="../diagrams/drawing16.xml"/><Relationship Id="rId4" Type="http://schemas.openxmlformats.org/officeDocument/2006/relationships/diagramQuickStyle" Target="../diagrams/quickStyle11.xml"/><Relationship Id="rId9" Type="http://schemas.openxmlformats.org/officeDocument/2006/relationships/diagramQuickStyle" Target="../diagrams/quickStyle12.xml"/><Relationship Id="rId14" Type="http://schemas.openxmlformats.org/officeDocument/2006/relationships/diagramQuickStyle" Target="../diagrams/quickStyle13.xml"/><Relationship Id="rId22" Type="http://schemas.openxmlformats.org/officeDocument/2006/relationships/diagramData" Target="../diagrams/data15.xml"/><Relationship Id="rId27" Type="http://schemas.openxmlformats.org/officeDocument/2006/relationships/diagramData" Target="../diagrams/data16.xml"/><Relationship Id="rId30" Type="http://schemas.openxmlformats.org/officeDocument/2006/relationships/diagramColors" Target="../diagrams/colors16.xml"/></Relationships>
</file>

<file path=ppt/slides/_rels/slide12.xml.rels><?xml version="1.0" encoding="UTF-8" standalone="yes"?>
<Relationships xmlns="http://schemas.openxmlformats.org/package/2006/relationships"><Relationship Id="rId13" Type="http://schemas.openxmlformats.org/officeDocument/2006/relationships/diagramLayout" Target="../diagrams/layout19.xml"/><Relationship Id="rId18" Type="http://schemas.openxmlformats.org/officeDocument/2006/relationships/diagramLayout" Target="../diagrams/layout20.xml"/><Relationship Id="rId26" Type="http://schemas.microsoft.com/office/2007/relationships/diagramDrawing" Target="../diagrams/drawing21.xml"/><Relationship Id="rId3" Type="http://schemas.openxmlformats.org/officeDocument/2006/relationships/diagramLayout" Target="../diagrams/layout17.xml"/><Relationship Id="rId21" Type="http://schemas.microsoft.com/office/2007/relationships/diagramDrawing" Target="../diagrams/drawing20.xml"/><Relationship Id="rId34" Type="http://schemas.openxmlformats.org/officeDocument/2006/relationships/diagramQuickStyle" Target="../diagrams/quickStyle23.xml"/><Relationship Id="rId7" Type="http://schemas.openxmlformats.org/officeDocument/2006/relationships/diagramData" Target="../diagrams/data18.xml"/><Relationship Id="rId12" Type="http://schemas.openxmlformats.org/officeDocument/2006/relationships/diagramData" Target="../diagrams/data19.xml"/><Relationship Id="rId17" Type="http://schemas.openxmlformats.org/officeDocument/2006/relationships/diagramData" Target="../diagrams/data20.xml"/><Relationship Id="rId25" Type="http://schemas.openxmlformats.org/officeDocument/2006/relationships/diagramColors" Target="../diagrams/colors21.xml"/><Relationship Id="rId33" Type="http://schemas.openxmlformats.org/officeDocument/2006/relationships/diagramLayout" Target="../diagrams/layout23.xml"/><Relationship Id="rId2" Type="http://schemas.openxmlformats.org/officeDocument/2006/relationships/diagramData" Target="../diagrams/data17.xml"/><Relationship Id="rId16" Type="http://schemas.microsoft.com/office/2007/relationships/diagramDrawing" Target="../diagrams/drawing19.xml"/><Relationship Id="rId20" Type="http://schemas.openxmlformats.org/officeDocument/2006/relationships/diagramColors" Target="../diagrams/colors20.xml"/><Relationship Id="rId29" Type="http://schemas.openxmlformats.org/officeDocument/2006/relationships/diagramQuickStyle" Target="../diagrams/quickStyle22.xml"/><Relationship Id="rId1" Type="http://schemas.openxmlformats.org/officeDocument/2006/relationships/slideLayout" Target="../slideLayouts/slideLayout2.xml"/><Relationship Id="rId6" Type="http://schemas.microsoft.com/office/2007/relationships/diagramDrawing" Target="../diagrams/drawing17.xml"/><Relationship Id="rId11" Type="http://schemas.microsoft.com/office/2007/relationships/diagramDrawing" Target="../diagrams/drawing18.xml"/><Relationship Id="rId24" Type="http://schemas.openxmlformats.org/officeDocument/2006/relationships/diagramQuickStyle" Target="../diagrams/quickStyle21.xml"/><Relationship Id="rId32" Type="http://schemas.openxmlformats.org/officeDocument/2006/relationships/diagramData" Target="../diagrams/data23.xml"/><Relationship Id="rId5" Type="http://schemas.openxmlformats.org/officeDocument/2006/relationships/diagramColors" Target="../diagrams/colors17.xml"/><Relationship Id="rId15" Type="http://schemas.openxmlformats.org/officeDocument/2006/relationships/diagramColors" Target="../diagrams/colors19.xml"/><Relationship Id="rId23" Type="http://schemas.openxmlformats.org/officeDocument/2006/relationships/diagramLayout" Target="../diagrams/layout21.xml"/><Relationship Id="rId28" Type="http://schemas.openxmlformats.org/officeDocument/2006/relationships/diagramLayout" Target="../diagrams/layout22.xml"/><Relationship Id="rId36" Type="http://schemas.microsoft.com/office/2007/relationships/diagramDrawing" Target="../diagrams/drawing23.xml"/><Relationship Id="rId10" Type="http://schemas.openxmlformats.org/officeDocument/2006/relationships/diagramColors" Target="../diagrams/colors18.xml"/><Relationship Id="rId19" Type="http://schemas.openxmlformats.org/officeDocument/2006/relationships/diagramQuickStyle" Target="../diagrams/quickStyle20.xml"/><Relationship Id="rId31" Type="http://schemas.microsoft.com/office/2007/relationships/diagramDrawing" Target="../diagrams/drawing22.xml"/><Relationship Id="rId4" Type="http://schemas.openxmlformats.org/officeDocument/2006/relationships/diagramQuickStyle" Target="../diagrams/quickStyle17.xml"/><Relationship Id="rId9" Type="http://schemas.openxmlformats.org/officeDocument/2006/relationships/diagramQuickStyle" Target="../diagrams/quickStyle18.xml"/><Relationship Id="rId14" Type="http://schemas.openxmlformats.org/officeDocument/2006/relationships/diagramQuickStyle" Target="../diagrams/quickStyle19.xml"/><Relationship Id="rId22" Type="http://schemas.openxmlformats.org/officeDocument/2006/relationships/diagramData" Target="../diagrams/data21.xml"/><Relationship Id="rId27" Type="http://schemas.openxmlformats.org/officeDocument/2006/relationships/diagramData" Target="../diagrams/data22.xml"/><Relationship Id="rId30" Type="http://schemas.openxmlformats.org/officeDocument/2006/relationships/diagramColors" Target="../diagrams/colors22.xml"/><Relationship Id="rId35" Type="http://schemas.openxmlformats.org/officeDocument/2006/relationships/diagramColors" Target="../diagrams/colors23.xml"/><Relationship Id="rId8" Type="http://schemas.openxmlformats.org/officeDocument/2006/relationships/diagramLayout" Target="../diagrams/layout18.xml"/></Relationships>
</file>

<file path=ppt/slides/_rels/slide13.xml.rels><?xml version="1.0" encoding="UTF-8" standalone="yes"?>
<Relationships xmlns="http://schemas.openxmlformats.org/package/2006/relationships"><Relationship Id="rId13" Type="http://schemas.openxmlformats.org/officeDocument/2006/relationships/diagramLayout" Target="../diagrams/layout26.xml"/><Relationship Id="rId18" Type="http://schemas.openxmlformats.org/officeDocument/2006/relationships/diagramLayout" Target="../diagrams/layout27.xml"/><Relationship Id="rId26" Type="http://schemas.microsoft.com/office/2007/relationships/diagramDrawing" Target="../diagrams/drawing28.xml"/><Relationship Id="rId3" Type="http://schemas.openxmlformats.org/officeDocument/2006/relationships/diagramLayout" Target="../diagrams/layout24.xml"/><Relationship Id="rId21" Type="http://schemas.microsoft.com/office/2007/relationships/diagramDrawing" Target="../diagrams/drawing27.xml"/><Relationship Id="rId34" Type="http://schemas.openxmlformats.org/officeDocument/2006/relationships/diagramQuickStyle" Target="../diagrams/quickStyle30.xml"/><Relationship Id="rId7" Type="http://schemas.openxmlformats.org/officeDocument/2006/relationships/diagramData" Target="../diagrams/data25.xml"/><Relationship Id="rId12" Type="http://schemas.openxmlformats.org/officeDocument/2006/relationships/diagramData" Target="../diagrams/data26.xml"/><Relationship Id="rId17" Type="http://schemas.openxmlformats.org/officeDocument/2006/relationships/diagramData" Target="../diagrams/data27.xml"/><Relationship Id="rId25" Type="http://schemas.openxmlformats.org/officeDocument/2006/relationships/diagramColors" Target="../diagrams/colors28.xml"/><Relationship Id="rId33" Type="http://schemas.openxmlformats.org/officeDocument/2006/relationships/diagramLayout" Target="../diagrams/layout30.xml"/><Relationship Id="rId2" Type="http://schemas.openxmlformats.org/officeDocument/2006/relationships/diagramData" Target="../diagrams/data24.xml"/><Relationship Id="rId16" Type="http://schemas.microsoft.com/office/2007/relationships/diagramDrawing" Target="../diagrams/drawing26.xml"/><Relationship Id="rId20" Type="http://schemas.openxmlformats.org/officeDocument/2006/relationships/diagramColors" Target="../diagrams/colors27.xml"/><Relationship Id="rId29" Type="http://schemas.openxmlformats.org/officeDocument/2006/relationships/diagramQuickStyle" Target="../diagrams/quickStyle29.xml"/><Relationship Id="rId1" Type="http://schemas.openxmlformats.org/officeDocument/2006/relationships/slideLayout" Target="../slideLayouts/slideLayout2.xml"/><Relationship Id="rId6" Type="http://schemas.microsoft.com/office/2007/relationships/diagramDrawing" Target="../diagrams/drawing24.xml"/><Relationship Id="rId11" Type="http://schemas.microsoft.com/office/2007/relationships/diagramDrawing" Target="../diagrams/drawing25.xml"/><Relationship Id="rId24" Type="http://schemas.openxmlformats.org/officeDocument/2006/relationships/diagramQuickStyle" Target="../diagrams/quickStyle28.xml"/><Relationship Id="rId32" Type="http://schemas.openxmlformats.org/officeDocument/2006/relationships/diagramData" Target="../diagrams/data30.xml"/><Relationship Id="rId5" Type="http://schemas.openxmlformats.org/officeDocument/2006/relationships/diagramColors" Target="../diagrams/colors24.xml"/><Relationship Id="rId15" Type="http://schemas.openxmlformats.org/officeDocument/2006/relationships/diagramColors" Target="../diagrams/colors26.xml"/><Relationship Id="rId23" Type="http://schemas.openxmlformats.org/officeDocument/2006/relationships/diagramLayout" Target="../diagrams/layout28.xml"/><Relationship Id="rId28" Type="http://schemas.openxmlformats.org/officeDocument/2006/relationships/diagramLayout" Target="../diagrams/layout29.xml"/><Relationship Id="rId36" Type="http://schemas.microsoft.com/office/2007/relationships/diagramDrawing" Target="../diagrams/drawing30.xml"/><Relationship Id="rId10" Type="http://schemas.openxmlformats.org/officeDocument/2006/relationships/diagramColors" Target="../diagrams/colors25.xml"/><Relationship Id="rId19" Type="http://schemas.openxmlformats.org/officeDocument/2006/relationships/diagramQuickStyle" Target="../diagrams/quickStyle27.xml"/><Relationship Id="rId31" Type="http://schemas.microsoft.com/office/2007/relationships/diagramDrawing" Target="../diagrams/drawing29.xml"/><Relationship Id="rId4" Type="http://schemas.openxmlformats.org/officeDocument/2006/relationships/diagramQuickStyle" Target="../diagrams/quickStyle24.xml"/><Relationship Id="rId9" Type="http://schemas.openxmlformats.org/officeDocument/2006/relationships/diagramQuickStyle" Target="../diagrams/quickStyle25.xml"/><Relationship Id="rId14" Type="http://schemas.openxmlformats.org/officeDocument/2006/relationships/diagramQuickStyle" Target="../diagrams/quickStyle26.xml"/><Relationship Id="rId22" Type="http://schemas.openxmlformats.org/officeDocument/2006/relationships/diagramData" Target="../diagrams/data28.xml"/><Relationship Id="rId27" Type="http://schemas.openxmlformats.org/officeDocument/2006/relationships/diagramData" Target="../diagrams/data29.xml"/><Relationship Id="rId30" Type="http://schemas.openxmlformats.org/officeDocument/2006/relationships/diagramColors" Target="../diagrams/colors29.xml"/><Relationship Id="rId35" Type="http://schemas.openxmlformats.org/officeDocument/2006/relationships/diagramColors" Target="../diagrams/colors30.xml"/><Relationship Id="rId8" Type="http://schemas.openxmlformats.org/officeDocument/2006/relationships/diagramLayout" Target="../diagrams/layout25.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youtu.be/tA42nHmmEKw?list=PLh2mXjKcTPSACrQxPM2_1Ojus5HX88ht7" TargetMode="External"/><Relationship Id="rId2" Type="http://schemas.openxmlformats.org/officeDocument/2006/relationships/hyperlink" Target="https://youtu.be/eoPsX7MKfe8?list=PLIdgECt554OVFKXRpo_kuI0XpUQKk0ycO" TargetMode="External"/><Relationship Id="rId1" Type="http://schemas.openxmlformats.org/officeDocument/2006/relationships/slideLayout" Target="../slideLayouts/slideLayout2.xml"/><Relationship Id="rId6" Type="http://schemas.openxmlformats.org/officeDocument/2006/relationships/hyperlink" Target="https://youtu.be/9MmC_uGjBsM?list=PL3pGy4HtqwD02GVgM96-V0sq4_DSinqvf" TargetMode="External"/><Relationship Id="rId5" Type="http://schemas.openxmlformats.org/officeDocument/2006/relationships/hyperlink" Target="https://youtu.be/QXeEoD0pB3E?list=PLsyeobzWxl7poL9JTVyndKe62ieoN-MZ3" TargetMode="External"/><Relationship Id="rId4" Type="http://schemas.openxmlformats.org/officeDocument/2006/relationships/hyperlink" Target="https://youtu.be/8ndsDXohLMQ?list=PLDsnL5pk7-N_9oy2RN4A65Z-PEnvtc7rf"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www.shop.tsinfo.com/products/12"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www.shop.tsinfo.com/products/1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docs.djangoproject.com/en/dev/ref/request-response/#django.http.HttpResponse"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www.djangoproject.com/start/overview/" TargetMode="Externa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youtu.be/tA42nHmmEKw?list=PLh2mXjKcTPSACrQxPM2_1Ojus5HX88ht7" TargetMode="External"/><Relationship Id="rId2" Type="http://schemas.openxmlformats.org/officeDocument/2006/relationships/hyperlink" Target="https://youtu.be/eoPsX7MKfe8?list=PLIdgECt554OVFKXRpo_kuI0XpUQKk0ycO" TargetMode="External"/><Relationship Id="rId1" Type="http://schemas.openxmlformats.org/officeDocument/2006/relationships/slideLayout" Target="../slideLayouts/slideLayout2.xml"/><Relationship Id="rId6" Type="http://schemas.openxmlformats.org/officeDocument/2006/relationships/hyperlink" Target="https://youtu.be/9MmC_uGjBsM?list=PL3pGy4HtqwD02GVgM96-V0sq4_DSinqvf" TargetMode="External"/><Relationship Id="rId5" Type="http://schemas.openxmlformats.org/officeDocument/2006/relationships/hyperlink" Target="https://youtu.be/QXeEoD0pB3E?list=PLsyeobzWxl7poL9JTVyndKe62ieoN-MZ3" TargetMode="External"/><Relationship Id="rId4" Type="http://schemas.openxmlformats.org/officeDocument/2006/relationships/hyperlink" Target="https://youtu.be/8ndsDXohLMQ?list=PLDsnL5pk7-N_9oy2RN4A65Z-PEnvtc7rf" TargetMode="Externa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7"/>
            <a:ext cx="105918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3200" dirty="0"/>
              <a:t>Noida Institute of Engineering and Technology, Greater Noida</a:t>
            </a:r>
          </a:p>
        </p:txBody>
      </p:sp>
      <p:sp>
        <p:nvSpPr>
          <p:cNvPr id="3" name="Subtitle 2"/>
          <p:cNvSpPr>
            <a:spLocks noGrp="1"/>
          </p:cNvSpPr>
          <p:nvPr>
            <p:ph type="subTitle" idx="1"/>
          </p:nvPr>
        </p:nvSpPr>
        <p:spPr>
          <a:xfrm>
            <a:off x="2971800" y="914400"/>
            <a:ext cx="6400800" cy="1752600"/>
          </a:xfrm>
        </p:spPr>
        <p:style>
          <a:lnRef idx="2">
            <a:schemeClr val="accent5"/>
          </a:lnRef>
          <a:fillRef idx="1">
            <a:schemeClr val="lt1"/>
          </a:fillRef>
          <a:effectRef idx="0">
            <a:schemeClr val="accent5"/>
          </a:effectRef>
          <a:fontRef idx="minor">
            <a:schemeClr val="dk1"/>
          </a:fontRef>
        </p:style>
        <p:txBody>
          <a:bodyPr anchor="ctr">
            <a:normAutofit/>
          </a:bodyPr>
          <a:lstStyle/>
          <a:p>
            <a:r>
              <a:rPr lang="en-US" sz="3600" dirty="0">
                <a:solidFill>
                  <a:schemeClr val="tx1"/>
                </a:solidFill>
              </a:rPr>
              <a:t> Python Web Development with Django</a:t>
            </a:r>
          </a:p>
        </p:txBody>
      </p:sp>
      <p:sp>
        <p:nvSpPr>
          <p:cNvPr id="6" name="Subtitle 2"/>
          <p:cNvSpPr txBox="1">
            <a:spLocks/>
          </p:cNvSpPr>
          <p:nvPr/>
        </p:nvSpPr>
        <p:spPr>
          <a:xfrm>
            <a:off x="8382000" y="40386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lnSpcReduction="10000"/>
          </a:bodyPr>
          <a:lstStyle/>
          <a:p>
            <a:pPr algn="ctr">
              <a:spcBef>
                <a:spcPct val="20000"/>
              </a:spcBef>
              <a:defRPr/>
            </a:pPr>
            <a:endParaRPr lang="en-US" sz="2400" dirty="0">
              <a:solidFill>
                <a:schemeClr val="tx1"/>
              </a:solidFill>
            </a:endParaRPr>
          </a:p>
          <a:p>
            <a:pPr algn="ctr">
              <a:spcBef>
                <a:spcPct val="20000"/>
              </a:spcBef>
              <a:defRPr/>
            </a:pPr>
            <a:r>
              <a:rPr lang="en-US" sz="2800" dirty="0">
                <a:solidFill>
                  <a:schemeClr val="tx1"/>
                </a:solidFill>
              </a:rPr>
              <a:t>Priya Singh </a:t>
            </a:r>
          </a:p>
          <a:p>
            <a:pPr algn="ctr">
              <a:spcBef>
                <a:spcPct val="20000"/>
              </a:spcBef>
              <a:defRPr/>
            </a:pPr>
            <a:r>
              <a:rPr lang="en-US" sz="2400" dirty="0">
                <a:solidFill>
                  <a:schemeClr val="tx1"/>
                </a:solidFill>
              </a:rPr>
              <a:t> (Asst. Professor)</a:t>
            </a:r>
          </a:p>
          <a:p>
            <a:pPr algn="ctr">
              <a:spcBef>
                <a:spcPct val="20000"/>
              </a:spcBef>
              <a:defRPr/>
            </a:pPr>
            <a:r>
              <a:rPr lang="en-US" sz="2400" dirty="0">
                <a:solidFill>
                  <a:schemeClr val="tx1"/>
                </a:solidFill>
              </a:rPr>
              <a:t>CSE Department</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1417320" y="5897568"/>
            <a:ext cx="533400" cy="533400"/>
          </a:xfrm>
          <a:prstGeom prst="rect">
            <a:avLst/>
          </a:prstGeom>
          <a:noFill/>
        </p:spPr>
      </p:pic>
      <p:sp>
        <p:nvSpPr>
          <p:cNvPr id="9" name="Date Placeholder 8"/>
          <p:cNvSpPr>
            <a:spLocks noGrp="1"/>
          </p:cNvSpPr>
          <p:nvPr>
            <p:ph type="dt" sz="half" idx="10"/>
          </p:nvPr>
        </p:nvSpPr>
        <p:spPr>
          <a:xfrm>
            <a:off x="1482634" y="6430968"/>
            <a:ext cx="2133600" cy="365125"/>
          </a:xfrm>
        </p:spPr>
        <p:txBody>
          <a:bodyPr/>
          <a:lstStyle/>
          <a:p>
            <a:fld id="{986C53FD-B080-44D8-A4F5-3C112C890B4D}" type="datetime1">
              <a:rPr lang="en-US" smtClean="0"/>
              <a:t>10/19/2022</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dirty="0"/>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8839200" y="2590800"/>
            <a:ext cx="1524000" cy="1524000"/>
          </a:xfrm>
          <a:prstGeom prst="rect">
            <a:avLst/>
          </a:prstGeom>
          <a:noFill/>
        </p:spPr>
      </p:pic>
      <p:sp>
        <p:nvSpPr>
          <p:cNvPr id="12" name="Subtitle 2"/>
          <p:cNvSpPr txBox="1">
            <a:spLocks/>
          </p:cNvSpPr>
          <p:nvPr/>
        </p:nvSpPr>
        <p:spPr>
          <a:xfrm>
            <a:off x="14478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schemeClr val="tx1"/>
                </a:solidFill>
              </a:rPr>
              <a:t>Unit: IV</a:t>
            </a:r>
          </a:p>
        </p:txBody>
      </p:sp>
      <p:sp>
        <p:nvSpPr>
          <p:cNvPr id="13" name="Footer Placeholder 12"/>
          <p:cNvSpPr>
            <a:spLocks noGrp="1"/>
          </p:cNvSpPr>
          <p:nvPr>
            <p:ph type="ftr" sz="quarter" idx="11"/>
          </p:nvPr>
        </p:nvSpPr>
        <p:spPr>
          <a:xfrm>
            <a:off x="4078514" y="6430967"/>
            <a:ext cx="6324600" cy="365125"/>
          </a:xfrm>
        </p:spPr>
        <p:txBody>
          <a:bodyPr/>
          <a:lstStyle/>
          <a:p>
            <a:r>
              <a:rPr lang="en-US" dirty="0"/>
              <a:t>Priya Singh            Python web development with Django        Unit IV</a:t>
            </a:r>
          </a:p>
        </p:txBody>
      </p:sp>
      <p:sp>
        <p:nvSpPr>
          <p:cNvPr id="14" name="Subtitle 2"/>
          <p:cNvSpPr txBox="1">
            <a:spLocks/>
          </p:cNvSpPr>
          <p:nvPr/>
        </p:nvSpPr>
        <p:spPr>
          <a:xfrm>
            <a:off x="14478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r>
              <a:rPr lang="en-US" sz="2000" dirty="0">
                <a:solidFill>
                  <a:schemeClr val="tx1"/>
                </a:solidFill>
              </a:rPr>
              <a:t>    </a:t>
            </a:r>
            <a:r>
              <a:rPr lang="en-US" sz="2000" b="1" dirty="0">
                <a:solidFill>
                  <a:schemeClr val="tx1"/>
                </a:solidFill>
              </a:rPr>
              <a:t>C</a:t>
            </a:r>
            <a:r>
              <a:rPr lang="en-US" sz="2000" dirty="0">
                <a:solidFill>
                  <a:schemeClr val="tx1"/>
                </a:solidFill>
              </a:rPr>
              <a:t>onnecting  </a:t>
            </a:r>
            <a:r>
              <a:rPr lang="en-US" sz="2000" b="1" dirty="0">
                <a:solidFill>
                  <a:schemeClr val="tx1"/>
                </a:solidFill>
              </a:rPr>
              <a:t>S</a:t>
            </a:r>
            <a:r>
              <a:rPr lang="en-US" sz="2000" dirty="0">
                <a:solidFill>
                  <a:schemeClr val="tx1"/>
                </a:solidFill>
              </a:rPr>
              <a:t>QLite  with </a:t>
            </a:r>
            <a:r>
              <a:rPr lang="en-US" sz="2000" b="1" dirty="0">
                <a:solidFill>
                  <a:schemeClr val="tx1"/>
                </a:solidFill>
              </a:rPr>
              <a:t>D</a:t>
            </a:r>
            <a:r>
              <a:rPr lang="en-US" sz="2000" dirty="0">
                <a:solidFill>
                  <a:schemeClr val="tx1"/>
                </a:solidFill>
              </a:rPr>
              <a:t>jango  </a:t>
            </a:r>
            <a:endParaRPr lang="en-US" sz="2000" b="1" dirty="0">
              <a:solidFill>
                <a:schemeClr val="tx1"/>
              </a:solidFill>
            </a:endParaRPr>
          </a:p>
        </p:txBody>
      </p:sp>
      <p:sp>
        <p:nvSpPr>
          <p:cNvPr id="15" name="Subtitle 2"/>
          <p:cNvSpPr txBox="1">
            <a:spLocks/>
          </p:cNvSpPr>
          <p:nvPr/>
        </p:nvSpPr>
        <p:spPr>
          <a:xfrm>
            <a:off x="14478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rPr>
              <a:t>Course Details</a:t>
            </a:r>
            <a:br>
              <a:rPr lang="en-US" sz="2000" dirty="0">
                <a:solidFill>
                  <a:schemeClr val="tx1"/>
                </a:solidFill>
              </a:rPr>
            </a:br>
            <a:r>
              <a:rPr lang="en-US" sz="2000" dirty="0">
                <a:solidFill>
                  <a:schemeClr val="tx1"/>
                </a:solidFill>
              </a:rPr>
              <a:t>(B. Tech. 5</a:t>
            </a:r>
            <a:r>
              <a:rPr lang="en-US" sz="2000" baseline="30000" dirty="0">
                <a:solidFill>
                  <a:schemeClr val="tx1"/>
                </a:solidFill>
              </a:rPr>
              <a:t>th</a:t>
            </a:r>
            <a:r>
              <a:rPr lang="en-US" sz="2000" dirty="0">
                <a:solidFill>
                  <a:schemeClr val="tx1"/>
                </a:solidFill>
              </a:rPr>
              <a:t> Sem)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ABB8DE8-B015-40C9-B992-C78B3D3B41F6}" type="datetime1">
              <a:rPr lang="en-US" smtClean="0"/>
              <a:t>10/19/2022</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Course Objective</a:t>
            </a:r>
          </a:p>
        </p:txBody>
      </p:sp>
      <p:graphicFrame>
        <p:nvGraphicFramePr>
          <p:cNvPr id="18" name="Diagram 17">
            <a:extLst>
              <a:ext uri="{FF2B5EF4-FFF2-40B4-BE49-F238E27FC236}">
                <a16:creationId xmlns:a16="http://schemas.microsoft.com/office/drawing/2014/main" id="{9543BB0E-4B34-41A6-8377-ED0BEFF27559}"/>
              </a:ext>
            </a:extLst>
          </p:cNvPr>
          <p:cNvGraphicFramePr/>
          <p:nvPr>
            <p:extLst>
              <p:ext uri="{D42A27DB-BD31-4B8C-83A1-F6EECF244321}">
                <p14:modId xmlns:p14="http://schemas.microsoft.com/office/powerpoint/2010/main" val="590954112"/>
              </p:ext>
            </p:extLst>
          </p:nvPr>
        </p:nvGraphicFramePr>
        <p:xfrm>
          <a:off x="1447800" y="990600"/>
          <a:ext cx="6172200" cy="523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Diagram 16">
            <a:extLst>
              <a:ext uri="{FF2B5EF4-FFF2-40B4-BE49-F238E27FC236}">
                <a16:creationId xmlns:a16="http://schemas.microsoft.com/office/drawing/2014/main" id="{DE6980AE-8C03-45D0-8DE7-A5C1FF65544F}"/>
              </a:ext>
            </a:extLst>
          </p:cNvPr>
          <p:cNvGraphicFramePr/>
          <p:nvPr>
            <p:extLst>
              <p:ext uri="{D42A27DB-BD31-4B8C-83A1-F6EECF244321}">
                <p14:modId xmlns:p14="http://schemas.microsoft.com/office/powerpoint/2010/main" val="3428656778"/>
              </p:ext>
            </p:extLst>
          </p:nvPr>
        </p:nvGraphicFramePr>
        <p:xfrm>
          <a:off x="1452154" y="1621771"/>
          <a:ext cx="10134600" cy="8826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1" name="Diagram 20">
            <a:extLst>
              <a:ext uri="{FF2B5EF4-FFF2-40B4-BE49-F238E27FC236}">
                <a16:creationId xmlns:a16="http://schemas.microsoft.com/office/drawing/2014/main" id="{9B70875F-83EC-41AC-90E2-352EB6BEB0EE}"/>
              </a:ext>
            </a:extLst>
          </p:cNvPr>
          <p:cNvGraphicFramePr/>
          <p:nvPr>
            <p:extLst>
              <p:ext uri="{D42A27DB-BD31-4B8C-83A1-F6EECF244321}">
                <p14:modId xmlns:p14="http://schemas.microsoft.com/office/powerpoint/2010/main" val="3418981199"/>
              </p:ext>
            </p:extLst>
          </p:nvPr>
        </p:nvGraphicFramePr>
        <p:xfrm>
          <a:off x="1447800" y="2667000"/>
          <a:ext cx="10134600" cy="95410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4" name="Diagram 23">
            <a:extLst>
              <a:ext uri="{FF2B5EF4-FFF2-40B4-BE49-F238E27FC236}">
                <a16:creationId xmlns:a16="http://schemas.microsoft.com/office/drawing/2014/main" id="{48C4ED4A-4AA9-4E26-97D5-1E626AAFF23D}"/>
              </a:ext>
            </a:extLst>
          </p:cNvPr>
          <p:cNvGraphicFramePr/>
          <p:nvPr>
            <p:extLst>
              <p:ext uri="{D42A27DB-BD31-4B8C-83A1-F6EECF244321}">
                <p14:modId xmlns:p14="http://schemas.microsoft.com/office/powerpoint/2010/main" val="2876628957"/>
              </p:ext>
            </p:extLst>
          </p:nvPr>
        </p:nvGraphicFramePr>
        <p:xfrm>
          <a:off x="1417320" y="3287731"/>
          <a:ext cx="10165080" cy="1526474"/>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72B28E27-B03F-4901-8614-B7F4E6B51B27}"/>
              </a:ext>
            </a:extLst>
          </p:cNvPr>
          <p:cNvGraphicFramePr/>
          <p:nvPr>
            <p:extLst>
              <p:ext uri="{D42A27DB-BD31-4B8C-83A1-F6EECF244321}">
                <p14:modId xmlns:p14="http://schemas.microsoft.com/office/powerpoint/2010/main" val="3246761232"/>
              </p:ext>
            </p:extLst>
          </p:nvPr>
        </p:nvGraphicFramePr>
        <p:xfrm>
          <a:off x="1417320" y="4690132"/>
          <a:ext cx="10165080" cy="118498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spTree>
    <p:extLst>
      <p:ext uri="{BB962C8B-B14F-4D97-AF65-F5344CB8AC3E}">
        <p14:creationId xmlns:p14="http://schemas.microsoft.com/office/powerpoint/2010/main" val="1434172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4F9572D-A443-4A5F-ABD2-D76C8506D2A9}" type="datetime1">
              <a:rPr lang="en-US" smtClean="0"/>
              <a:t>10/19/2022</a:t>
            </a:fld>
            <a:endParaRPr lang="en-US" dirty="0"/>
          </a:p>
        </p:txBody>
      </p:sp>
      <p:sp>
        <p:nvSpPr>
          <p:cNvPr id="5" name="Footer Placeholder 4"/>
          <p:cNvSpPr>
            <a:spLocks noGrp="1"/>
          </p:cNvSpPr>
          <p:nvPr>
            <p:ph type="ftr" sz="quarter" idx="11"/>
          </p:nvPr>
        </p:nvSpPr>
        <p:spPr>
          <a:xfrm>
            <a:off x="4165600" y="6356357"/>
            <a:ext cx="5588000"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Course  Outcomes (COs)</a:t>
            </a:r>
          </a:p>
        </p:txBody>
      </p:sp>
      <p:graphicFrame>
        <p:nvGraphicFramePr>
          <p:cNvPr id="3" name="Diagram 2">
            <a:extLst>
              <a:ext uri="{FF2B5EF4-FFF2-40B4-BE49-F238E27FC236}">
                <a16:creationId xmlns:a16="http://schemas.microsoft.com/office/drawing/2014/main" id="{9639769C-859C-4B3D-A306-7CB7BFEFB437}"/>
              </a:ext>
            </a:extLst>
          </p:cNvPr>
          <p:cNvGraphicFramePr/>
          <p:nvPr>
            <p:extLst>
              <p:ext uri="{D42A27DB-BD31-4B8C-83A1-F6EECF244321}">
                <p14:modId xmlns:p14="http://schemas.microsoft.com/office/powerpoint/2010/main" val="628112404"/>
              </p:ext>
            </p:extLst>
          </p:nvPr>
        </p:nvGraphicFramePr>
        <p:xfrm>
          <a:off x="1447800" y="915993"/>
          <a:ext cx="96012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2B6EEB3-4F7D-4058-90BF-7686C05591A5}"/>
              </a:ext>
            </a:extLst>
          </p:cNvPr>
          <p:cNvGraphicFramePr/>
          <p:nvPr>
            <p:extLst>
              <p:ext uri="{D42A27DB-BD31-4B8C-83A1-F6EECF244321}">
                <p14:modId xmlns:p14="http://schemas.microsoft.com/office/powerpoint/2010/main" val="2563338120"/>
              </p:ext>
            </p:extLst>
          </p:nvPr>
        </p:nvGraphicFramePr>
        <p:xfrm>
          <a:off x="1447800" y="1676400"/>
          <a:ext cx="9601200" cy="72597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7DDBDBF2-72B4-47F6-A244-B190878D7661}"/>
              </a:ext>
            </a:extLst>
          </p:cNvPr>
          <p:cNvGraphicFramePr/>
          <p:nvPr>
            <p:extLst>
              <p:ext uri="{D42A27DB-BD31-4B8C-83A1-F6EECF244321}">
                <p14:modId xmlns:p14="http://schemas.microsoft.com/office/powerpoint/2010/main" val="3186053711"/>
              </p:ext>
            </p:extLst>
          </p:nvPr>
        </p:nvGraphicFramePr>
        <p:xfrm>
          <a:off x="1447800" y="2485504"/>
          <a:ext cx="9601200" cy="76981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FF18B9EF-2226-465D-A86F-AEDC37127CE3}"/>
              </a:ext>
            </a:extLst>
          </p:cNvPr>
          <p:cNvGraphicFramePr/>
          <p:nvPr>
            <p:extLst>
              <p:ext uri="{D42A27DB-BD31-4B8C-83A1-F6EECF244321}">
                <p14:modId xmlns:p14="http://schemas.microsoft.com/office/powerpoint/2010/main" val="344130838"/>
              </p:ext>
            </p:extLst>
          </p:nvPr>
        </p:nvGraphicFramePr>
        <p:xfrm>
          <a:off x="1447800" y="3255316"/>
          <a:ext cx="9601200" cy="788125"/>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9879EC82-C476-479D-8C4F-E39117AEE719}"/>
              </a:ext>
            </a:extLst>
          </p:cNvPr>
          <p:cNvGraphicFramePr/>
          <p:nvPr>
            <p:extLst>
              <p:ext uri="{D42A27DB-BD31-4B8C-83A1-F6EECF244321}">
                <p14:modId xmlns:p14="http://schemas.microsoft.com/office/powerpoint/2010/main" val="1609899313"/>
              </p:ext>
            </p:extLst>
          </p:nvPr>
        </p:nvGraphicFramePr>
        <p:xfrm>
          <a:off x="1447799" y="4043442"/>
          <a:ext cx="9601201"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a:extLst>
              <a:ext uri="{FF2B5EF4-FFF2-40B4-BE49-F238E27FC236}">
                <a16:creationId xmlns:a16="http://schemas.microsoft.com/office/drawing/2014/main" id="{E7000E0B-B671-48F3-B4D0-69245DF1D7B7}"/>
              </a:ext>
            </a:extLst>
          </p:cNvPr>
          <p:cNvGraphicFramePr/>
          <p:nvPr>
            <p:extLst>
              <p:ext uri="{D42A27DB-BD31-4B8C-83A1-F6EECF244321}">
                <p14:modId xmlns:p14="http://schemas.microsoft.com/office/powerpoint/2010/main" val="4269391771"/>
              </p:ext>
            </p:extLst>
          </p:nvPr>
        </p:nvGraphicFramePr>
        <p:xfrm>
          <a:off x="1447800" y="4644732"/>
          <a:ext cx="9601200" cy="1537949"/>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Tree>
    <p:extLst>
      <p:ext uri="{BB962C8B-B14F-4D97-AF65-F5344CB8AC3E}">
        <p14:creationId xmlns:p14="http://schemas.microsoft.com/office/powerpoint/2010/main" val="1439368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F06FF62-0ACC-404E-AA1E-DC01C0EC1D2B}" type="datetime1">
              <a:rPr lang="en-US" smtClean="0"/>
              <a:t>10/19/2022</a:t>
            </a:fld>
            <a:endParaRPr lang="en-US" dirty="0"/>
          </a:p>
        </p:txBody>
      </p:sp>
      <p:sp>
        <p:nvSpPr>
          <p:cNvPr id="5" name="Footer Placeholder 4"/>
          <p:cNvSpPr>
            <a:spLocks noGrp="1"/>
          </p:cNvSpPr>
          <p:nvPr>
            <p:ph type="ftr" sz="quarter" idx="11"/>
          </p:nvPr>
        </p:nvSpPr>
        <p:spPr>
          <a:xfrm>
            <a:off x="4165600" y="6356357"/>
            <a:ext cx="5740400"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Outcomes (POs)</a:t>
            </a:r>
          </a:p>
        </p:txBody>
      </p:sp>
      <p:graphicFrame>
        <p:nvGraphicFramePr>
          <p:cNvPr id="3" name="Diagram 2">
            <a:extLst>
              <a:ext uri="{FF2B5EF4-FFF2-40B4-BE49-F238E27FC236}">
                <a16:creationId xmlns:a16="http://schemas.microsoft.com/office/drawing/2014/main" id="{9639769C-859C-4B3D-A306-7CB7BFEFB437}"/>
              </a:ext>
            </a:extLst>
          </p:cNvPr>
          <p:cNvGraphicFramePr/>
          <p:nvPr>
            <p:extLst>
              <p:ext uri="{D42A27DB-BD31-4B8C-83A1-F6EECF244321}">
                <p14:modId xmlns:p14="http://schemas.microsoft.com/office/powerpoint/2010/main" val="2942743533"/>
              </p:ext>
            </p:extLst>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2B6EEB3-4F7D-4058-90BF-7686C05591A5}"/>
              </a:ext>
            </a:extLst>
          </p:cNvPr>
          <p:cNvGraphicFramePr/>
          <p:nvPr>
            <p:extLst>
              <p:ext uri="{D42A27DB-BD31-4B8C-83A1-F6EECF244321}">
                <p14:modId xmlns:p14="http://schemas.microsoft.com/office/powerpoint/2010/main" val="726987132"/>
              </p:ext>
            </p:extLst>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7DDBDBF2-72B4-47F6-A244-B190878D7661}"/>
              </a:ext>
            </a:extLst>
          </p:cNvPr>
          <p:cNvGraphicFramePr/>
          <p:nvPr>
            <p:extLst>
              <p:ext uri="{D42A27DB-BD31-4B8C-83A1-F6EECF244321}">
                <p14:modId xmlns:p14="http://schemas.microsoft.com/office/powerpoint/2010/main" val="1338360237"/>
              </p:ext>
            </p:extLst>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FF18B9EF-2226-465D-A86F-AEDC37127CE3}"/>
              </a:ext>
            </a:extLst>
          </p:cNvPr>
          <p:cNvGraphicFramePr/>
          <p:nvPr>
            <p:extLst>
              <p:ext uri="{D42A27DB-BD31-4B8C-83A1-F6EECF244321}">
                <p14:modId xmlns:p14="http://schemas.microsoft.com/office/powerpoint/2010/main" val="4117994087"/>
              </p:ext>
            </p:extLst>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9879EC82-C476-479D-8C4F-E39117AEE719}"/>
              </a:ext>
            </a:extLst>
          </p:cNvPr>
          <p:cNvGraphicFramePr/>
          <p:nvPr>
            <p:extLst>
              <p:ext uri="{D42A27DB-BD31-4B8C-83A1-F6EECF244321}">
                <p14:modId xmlns:p14="http://schemas.microsoft.com/office/powerpoint/2010/main" val="2609242599"/>
              </p:ext>
            </p:extLst>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a:extLst>
              <a:ext uri="{FF2B5EF4-FFF2-40B4-BE49-F238E27FC236}">
                <a16:creationId xmlns:a16="http://schemas.microsoft.com/office/drawing/2014/main" id="{E7000E0B-B671-48F3-B4D0-69245DF1D7B7}"/>
              </a:ext>
            </a:extLst>
          </p:cNvPr>
          <p:cNvGraphicFramePr/>
          <p:nvPr>
            <p:extLst>
              <p:ext uri="{D42A27DB-BD31-4B8C-83A1-F6EECF244321}">
                <p14:modId xmlns:p14="http://schemas.microsoft.com/office/powerpoint/2010/main" val="2971043659"/>
              </p:ext>
            </p:extLst>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a:extLst>
              <a:ext uri="{FF2B5EF4-FFF2-40B4-BE49-F238E27FC236}">
                <a16:creationId xmlns:a16="http://schemas.microsoft.com/office/drawing/2014/main" id="{584BFB67-A290-4345-B380-C21BA1F5C217}"/>
              </a:ext>
            </a:extLst>
          </p:cNvPr>
          <p:cNvGraphicFramePr/>
          <p:nvPr>
            <p:extLst>
              <p:ext uri="{D42A27DB-BD31-4B8C-83A1-F6EECF244321}">
                <p14:modId xmlns:p14="http://schemas.microsoft.com/office/powerpoint/2010/main" val="1837845583"/>
              </p:ext>
            </p:extLst>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Tree>
    <p:extLst>
      <p:ext uri="{BB962C8B-B14F-4D97-AF65-F5344CB8AC3E}">
        <p14:creationId xmlns:p14="http://schemas.microsoft.com/office/powerpoint/2010/main" val="2698759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04940EB-3E8F-4A96-A074-8C5F8FF868A5}" type="datetime1">
              <a:rPr lang="en-US" smtClean="0"/>
              <a:t>10/19/2022</a:t>
            </a:fld>
            <a:endParaRPr lang="en-US" dirty="0"/>
          </a:p>
        </p:txBody>
      </p:sp>
      <p:sp>
        <p:nvSpPr>
          <p:cNvPr id="5" name="Footer Placeholder 4"/>
          <p:cNvSpPr>
            <a:spLocks noGrp="1"/>
          </p:cNvSpPr>
          <p:nvPr>
            <p:ph type="ftr" sz="quarter" idx="11"/>
          </p:nvPr>
        </p:nvSpPr>
        <p:spPr>
          <a:xfrm>
            <a:off x="4165600" y="6356357"/>
            <a:ext cx="5588000"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Outcomes (POs)</a:t>
            </a:r>
          </a:p>
        </p:txBody>
      </p:sp>
      <p:graphicFrame>
        <p:nvGraphicFramePr>
          <p:cNvPr id="3" name="Diagram 2">
            <a:extLst>
              <a:ext uri="{FF2B5EF4-FFF2-40B4-BE49-F238E27FC236}">
                <a16:creationId xmlns:a16="http://schemas.microsoft.com/office/drawing/2014/main" id="{9639769C-859C-4B3D-A306-7CB7BFEFB437}"/>
              </a:ext>
            </a:extLst>
          </p:cNvPr>
          <p:cNvGraphicFramePr/>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2B6EEB3-4F7D-4058-90BF-7686C05591A5}"/>
              </a:ext>
            </a:extLst>
          </p:cNvPr>
          <p:cNvGraphicFramePr/>
          <p:nvPr>
            <p:extLst>
              <p:ext uri="{D42A27DB-BD31-4B8C-83A1-F6EECF244321}">
                <p14:modId xmlns:p14="http://schemas.microsoft.com/office/powerpoint/2010/main" val="1885651136"/>
              </p:ext>
            </p:extLst>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7DDBDBF2-72B4-47F6-A244-B190878D7661}"/>
              </a:ext>
            </a:extLst>
          </p:cNvPr>
          <p:cNvGraphicFramePr/>
          <p:nvPr>
            <p:extLst>
              <p:ext uri="{D42A27DB-BD31-4B8C-83A1-F6EECF244321}">
                <p14:modId xmlns:p14="http://schemas.microsoft.com/office/powerpoint/2010/main" val="413529852"/>
              </p:ext>
            </p:extLst>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FF18B9EF-2226-465D-A86F-AEDC37127CE3}"/>
              </a:ext>
            </a:extLst>
          </p:cNvPr>
          <p:cNvGraphicFramePr/>
          <p:nvPr>
            <p:extLst>
              <p:ext uri="{D42A27DB-BD31-4B8C-83A1-F6EECF244321}">
                <p14:modId xmlns:p14="http://schemas.microsoft.com/office/powerpoint/2010/main" val="3456498700"/>
              </p:ext>
            </p:extLst>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9879EC82-C476-479D-8C4F-E39117AEE719}"/>
              </a:ext>
            </a:extLst>
          </p:cNvPr>
          <p:cNvGraphicFramePr/>
          <p:nvPr>
            <p:extLst>
              <p:ext uri="{D42A27DB-BD31-4B8C-83A1-F6EECF244321}">
                <p14:modId xmlns:p14="http://schemas.microsoft.com/office/powerpoint/2010/main" val="693413557"/>
              </p:ext>
            </p:extLst>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a:extLst>
              <a:ext uri="{FF2B5EF4-FFF2-40B4-BE49-F238E27FC236}">
                <a16:creationId xmlns:a16="http://schemas.microsoft.com/office/drawing/2014/main" id="{E7000E0B-B671-48F3-B4D0-69245DF1D7B7}"/>
              </a:ext>
            </a:extLst>
          </p:cNvPr>
          <p:cNvGraphicFramePr/>
          <p:nvPr>
            <p:extLst>
              <p:ext uri="{D42A27DB-BD31-4B8C-83A1-F6EECF244321}">
                <p14:modId xmlns:p14="http://schemas.microsoft.com/office/powerpoint/2010/main" val="2570014629"/>
              </p:ext>
            </p:extLst>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a:extLst>
              <a:ext uri="{FF2B5EF4-FFF2-40B4-BE49-F238E27FC236}">
                <a16:creationId xmlns:a16="http://schemas.microsoft.com/office/drawing/2014/main" id="{584BFB67-A290-4345-B380-C21BA1F5C217}"/>
              </a:ext>
            </a:extLst>
          </p:cNvPr>
          <p:cNvGraphicFramePr/>
          <p:nvPr>
            <p:extLst>
              <p:ext uri="{D42A27DB-BD31-4B8C-83A1-F6EECF244321}">
                <p14:modId xmlns:p14="http://schemas.microsoft.com/office/powerpoint/2010/main" val="3778970734"/>
              </p:ext>
            </p:extLst>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Tree>
    <p:extLst>
      <p:ext uri="{BB962C8B-B14F-4D97-AF65-F5344CB8AC3E}">
        <p14:creationId xmlns:p14="http://schemas.microsoft.com/office/powerpoint/2010/main" val="2197808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DDA970B-9E3E-453C-BBFD-FA5E8A2E8C8C}" type="datetime1">
              <a:rPr lang="en-US" smtClean="0"/>
              <a:t>10/19/2022</a:t>
            </a:fld>
            <a:endParaRPr lang="en-US" dirty="0"/>
          </a:p>
        </p:txBody>
      </p:sp>
      <p:sp>
        <p:nvSpPr>
          <p:cNvPr id="5" name="Footer Placeholder 4"/>
          <p:cNvSpPr>
            <a:spLocks noGrp="1"/>
          </p:cNvSpPr>
          <p:nvPr>
            <p:ph type="ftr" sz="quarter" idx="11"/>
          </p:nvPr>
        </p:nvSpPr>
        <p:spPr>
          <a:xfrm>
            <a:off x="4038600" y="6356356"/>
            <a:ext cx="5410200"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COs - POs  Mapping</a:t>
            </a:r>
          </a:p>
        </p:txBody>
      </p:sp>
      <p:graphicFrame>
        <p:nvGraphicFramePr>
          <p:cNvPr id="11" name="Table 10">
            <a:extLst>
              <a:ext uri="{FF2B5EF4-FFF2-40B4-BE49-F238E27FC236}">
                <a16:creationId xmlns:a16="http://schemas.microsoft.com/office/drawing/2014/main" id="{37BF15CC-9306-4F59-866F-B4B4CD6EC448}"/>
              </a:ext>
            </a:extLst>
          </p:cNvPr>
          <p:cNvGraphicFramePr>
            <a:graphicFrameLocks noGrp="1"/>
          </p:cNvGraphicFramePr>
          <p:nvPr>
            <p:extLst>
              <p:ext uri="{D42A27DB-BD31-4B8C-83A1-F6EECF244321}">
                <p14:modId xmlns:p14="http://schemas.microsoft.com/office/powerpoint/2010/main" val="1163488045"/>
              </p:ext>
            </p:extLst>
          </p:nvPr>
        </p:nvGraphicFramePr>
        <p:xfrm>
          <a:off x="762000" y="1066800"/>
          <a:ext cx="11049006" cy="4876802"/>
        </p:xfrm>
        <a:graphic>
          <a:graphicData uri="http://schemas.openxmlformats.org/drawingml/2006/table">
            <a:tbl>
              <a:tblPr>
                <a:effectLst>
                  <a:outerShdw blurRad="50800" dist="38100" algn="l" rotWithShape="0">
                    <a:prstClr val="black">
                      <a:alpha val="40000"/>
                    </a:prstClr>
                  </a:outerShdw>
                </a:effectLst>
                <a:tableStyleId>{35758FB7-9AC5-4552-8A53-C91805E547FA}</a:tableStyleId>
              </a:tblPr>
              <a:tblGrid>
                <a:gridCol w="1236054">
                  <a:extLst>
                    <a:ext uri="{9D8B030D-6E8A-4147-A177-3AD203B41FA5}">
                      <a16:colId xmlns:a16="http://schemas.microsoft.com/office/drawing/2014/main" val="795970929"/>
                    </a:ext>
                  </a:extLst>
                </a:gridCol>
                <a:gridCol w="817746">
                  <a:extLst>
                    <a:ext uri="{9D8B030D-6E8A-4147-A177-3AD203B41FA5}">
                      <a16:colId xmlns:a16="http://schemas.microsoft.com/office/drawing/2014/main" val="937651517"/>
                    </a:ext>
                  </a:extLst>
                </a:gridCol>
                <a:gridCol w="817746">
                  <a:extLst>
                    <a:ext uri="{9D8B030D-6E8A-4147-A177-3AD203B41FA5}">
                      <a16:colId xmlns:a16="http://schemas.microsoft.com/office/drawing/2014/main" val="2579388657"/>
                    </a:ext>
                  </a:extLst>
                </a:gridCol>
                <a:gridCol w="817746">
                  <a:extLst>
                    <a:ext uri="{9D8B030D-6E8A-4147-A177-3AD203B41FA5}">
                      <a16:colId xmlns:a16="http://schemas.microsoft.com/office/drawing/2014/main" val="4274486272"/>
                    </a:ext>
                  </a:extLst>
                </a:gridCol>
                <a:gridCol w="817746">
                  <a:extLst>
                    <a:ext uri="{9D8B030D-6E8A-4147-A177-3AD203B41FA5}">
                      <a16:colId xmlns:a16="http://schemas.microsoft.com/office/drawing/2014/main" val="117179822"/>
                    </a:ext>
                  </a:extLst>
                </a:gridCol>
                <a:gridCol w="817746">
                  <a:extLst>
                    <a:ext uri="{9D8B030D-6E8A-4147-A177-3AD203B41FA5}">
                      <a16:colId xmlns:a16="http://schemas.microsoft.com/office/drawing/2014/main" val="1944862725"/>
                    </a:ext>
                  </a:extLst>
                </a:gridCol>
                <a:gridCol w="817746">
                  <a:extLst>
                    <a:ext uri="{9D8B030D-6E8A-4147-A177-3AD203B41FA5}">
                      <a16:colId xmlns:a16="http://schemas.microsoft.com/office/drawing/2014/main" val="3301730808"/>
                    </a:ext>
                  </a:extLst>
                </a:gridCol>
                <a:gridCol w="817746">
                  <a:extLst>
                    <a:ext uri="{9D8B030D-6E8A-4147-A177-3AD203B41FA5}">
                      <a16:colId xmlns:a16="http://schemas.microsoft.com/office/drawing/2014/main" val="1019184723"/>
                    </a:ext>
                  </a:extLst>
                </a:gridCol>
                <a:gridCol w="817746">
                  <a:extLst>
                    <a:ext uri="{9D8B030D-6E8A-4147-A177-3AD203B41FA5}">
                      <a16:colId xmlns:a16="http://schemas.microsoft.com/office/drawing/2014/main" val="152610545"/>
                    </a:ext>
                  </a:extLst>
                </a:gridCol>
                <a:gridCol w="817746">
                  <a:extLst>
                    <a:ext uri="{9D8B030D-6E8A-4147-A177-3AD203B41FA5}">
                      <a16:colId xmlns:a16="http://schemas.microsoft.com/office/drawing/2014/main" val="906752748"/>
                    </a:ext>
                  </a:extLst>
                </a:gridCol>
                <a:gridCol w="817746">
                  <a:extLst>
                    <a:ext uri="{9D8B030D-6E8A-4147-A177-3AD203B41FA5}">
                      <a16:colId xmlns:a16="http://schemas.microsoft.com/office/drawing/2014/main" val="1596455435"/>
                    </a:ext>
                  </a:extLst>
                </a:gridCol>
                <a:gridCol w="817746">
                  <a:extLst>
                    <a:ext uri="{9D8B030D-6E8A-4147-A177-3AD203B41FA5}">
                      <a16:colId xmlns:a16="http://schemas.microsoft.com/office/drawing/2014/main" val="2096782459"/>
                    </a:ext>
                  </a:extLst>
                </a:gridCol>
                <a:gridCol w="817746">
                  <a:extLst>
                    <a:ext uri="{9D8B030D-6E8A-4147-A177-3AD203B41FA5}">
                      <a16:colId xmlns:a16="http://schemas.microsoft.com/office/drawing/2014/main" val="590504669"/>
                    </a:ext>
                  </a:extLst>
                </a:gridCol>
              </a:tblGrid>
              <a:tr h="748246">
                <a:tc>
                  <a:txBody>
                    <a:bodyPr/>
                    <a:lstStyle/>
                    <a:p>
                      <a:pPr algn="ctr" fontAlgn="ctr"/>
                      <a:r>
                        <a:rPr lang="en-US" sz="2100" b="1" u="none" strike="noStrike" dirty="0">
                          <a:effectLst/>
                        </a:rPr>
                        <a:t> CO.K</a:t>
                      </a:r>
                      <a:endParaRPr lang="en-US" sz="2100" b="1" i="0" u="none" strike="noStrike" dirty="0">
                        <a:solidFill>
                          <a:srgbClr val="000000"/>
                        </a:solidFill>
                        <a:effectLst/>
                        <a:latin typeface="Arial" panose="020B060402020202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PO3</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PO4</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PO5</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PO6</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PO7</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PO8</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PO9</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PO10</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PO11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PO12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3199435395"/>
                  </a:ext>
                </a:extLst>
              </a:tr>
              <a:tr h="757048">
                <a:tc>
                  <a:txBody>
                    <a:bodyPr/>
                    <a:lstStyle/>
                    <a:p>
                      <a:pPr algn="ctr" rtl="0" fontAlgn="ctr"/>
                      <a:r>
                        <a:rPr lang="en-US" sz="2100" b="1" u="none" strike="noStrike" dirty="0">
                          <a:effectLst/>
                        </a:rPr>
                        <a:t>CO1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3079903705"/>
                  </a:ext>
                </a:extLst>
              </a:tr>
              <a:tr h="748246">
                <a:tc>
                  <a:txBody>
                    <a:bodyPr/>
                    <a:lstStyle/>
                    <a:p>
                      <a:pPr algn="ctr" rtl="0" fontAlgn="ctr"/>
                      <a:r>
                        <a:rPr lang="en-US" sz="2100" b="1" u="none" strike="noStrike" dirty="0">
                          <a:effectLst/>
                        </a:rPr>
                        <a:t>CO2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3041487185"/>
                  </a:ext>
                </a:extLst>
              </a:tr>
              <a:tr h="748246">
                <a:tc>
                  <a:txBody>
                    <a:bodyPr/>
                    <a:lstStyle/>
                    <a:p>
                      <a:pPr algn="ctr" rtl="0" fontAlgn="ctr"/>
                      <a:r>
                        <a:rPr lang="en-US" sz="2100" b="1" u="none" strike="noStrike" dirty="0">
                          <a:effectLst/>
                        </a:rPr>
                        <a:t>CO3</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 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3230989355"/>
                  </a:ext>
                </a:extLst>
              </a:tr>
              <a:tr h="748246">
                <a:tc>
                  <a:txBody>
                    <a:bodyPr/>
                    <a:lstStyle/>
                    <a:p>
                      <a:pPr algn="ctr" rtl="0" fontAlgn="ctr"/>
                      <a:r>
                        <a:rPr lang="en-US" sz="2100" b="1" u="none" strike="noStrike" dirty="0">
                          <a:effectLst/>
                        </a:rPr>
                        <a:t>CO4</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4294284923"/>
                  </a:ext>
                </a:extLst>
              </a:tr>
              <a:tr h="748246">
                <a:tc>
                  <a:txBody>
                    <a:bodyPr/>
                    <a:lstStyle/>
                    <a:p>
                      <a:pPr algn="ctr" rtl="0" fontAlgn="ctr"/>
                      <a:r>
                        <a:rPr lang="en-US" sz="2100" b="1" u="none" strike="noStrike" dirty="0">
                          <a:effectLst/>
                        </a:rPr>
                        <a:t>CO5</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022190676"/>
                  </a:ext>
                </a:extLst>
              </a:tr>
              <a:tr h="378524">
                <a:tc>
                  <a:txBody>
                    <a:bodyPr/>
                    <a:lstStyle/>
                    <a:p>
                      <a:pPr algn="ctr" fontAlgn="ctr"/>
                      <a:r>
                        <a:rPr lang="en-US" sz="2100" b="1" u="none" strike="noStrike" dirty="0">
                          <a:effectLst/>
                        </a:rPr>
                        <a:t>AVG </a:t>
                      </a:r>
                      <a:endParaRPr lang="en-US" sz="2100" b="1" i="0" u="none" strike="noStrike" dirty="0">
                        <a:solidFill>
                          <a:srgbClr val="000000"/>
                        </a:solidFill>
                        <a:effectLst/>
                        <a:latin typeface="Arial" panose="020B060402020202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2.8</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2.0</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2.8</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2.4</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3.0</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419157533"/>
                  </a:ext>
                </a:extLst>
              </a:tr>
            </a:tbl>
          </a:graphicData>
        </a:graphic>
      </p:graphicFrame>
    </p:spTree>
    <p:extLst>
      <p:ext uri="{BB962C8B-B14F-4D97-AF65-F5344CB8AC3E}">
        <p14:creationId xmlns:p14="http://schemas.microsoft.com/office/powerpoint/2010/main" val="2509371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11E6AB-47F4-49B8-8BFA-27ACF7EBD561}" type="datetime1">
              <a:rPr lang="en-US" smtClean="0"/>
              <a:t>10/19/2022</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Specific Outcomes(PSOs)</a:t>
            </a:r>
          </a:p>
        </p:txBody>
      </p:sp>
      <p:graphicFrame>
        <p:nvGraphicFramePr>
          <p:cNvPr id="9" name="Table 8"/>
          <p:cNvGraphicFramePr>
            <a:graphicFrameLocks noGrp="1"/>
          </p:cNvGraphicFramePr>
          <p:nvPr>
            <p:extLst>
              <p:ext uri="{D42A27DB-BD31-4B8C-83A1-F6EECF244321}">
                <p14:modId xmlns:p14="http://schemas.microsoft.com/office/powerpoint/2010/main" val="3680027405"/>
              </p:ext>
            </p:extLst>
          </p:nvPr>
        </p:nvGraphicFramePr>
        <p:xfrm>
          <a:off x="1524000" y="785158"/>
          <a:ext cx="10210800" cy="6004877"/>
        </p:xfrm>
        <a:graphic>
          <a:graphicData uri="http://schemas.openxmlformats.org/drawingml/2006/table">
            <a:tbl>
              <a:tblPr firstRow="1" bandRow="1">
                <a:tableStyleId>{5C22544A-7EE6-4342-B048-85BDC9FD1C3A}</a:tableStyleId>
              </a:tblPr>
              <a:tblGrid>
                <a:gridCol w="1789622">
                  <a:extLst>
                    <a:ext uri="{9D8B030D-6E8A-4147-A177-3AD203B41FA5}">
                      <a16:colId xmlns:a16="http://schemas.microsoft.com/office/drawing/2014/main" val="20000"/>
                    </a:ext>
                  </a:extLst>
                </a:gridCol>
                <a:gridCol w="2848341">
                  <a:extLst>
                    <a:ext uri="{9D8B030D-6E8A-4147-A177-3AD203B41FA5}">
                      <a16:colId xmlns:a16="http://schemas.microsoft.com/office/drawing/2014/main" val="20001"/>
                    </a:ext>
                  </a:extLst>
                </a:gridCol>
                <a:gridCol w="5572837">
                  <a:extLst>
                    <a:ext uri="{9D8B030D-6E8A-4147-A177-3AD203B41FA5}">
                      <a16:colId xmlns:a16="http://schemas.microsoft.com/office/drawing/2014/main" val="20002"/>
                    </a:ext>
                  </a:extLst>
                </a:gridCol>
              </a:tblGrid>
              <a:tr h="911477">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S. No</a:t>
                      </a:r>
                      <a:r>
                        <a:rPr lang="en-IN" sz="2000" b="0" dirty="0">
                          <a:solidFill>
                            <a:schemeClr val="accent4">
                              <a:lumMod val="50000"/>
                            </a:schemeClr>
                          </a:solidFill>
                          <a:latin typeface="Times New Roman"/>
                          <a:ea typeface="Times New Roman"/>
                        </a:rPr>
                        <a:t>.</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Program Specific</a:t>
                      </a:r>
                    </a:p>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Outcomes (PSO)</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 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1145926">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ts val="1235"/>
                        </a:lnSpc>
                        <a:spcBef>
                          <a:spcPts val="0"/>
                        </a:spcBef>
                        <a:spcAft>
                          <a:spcPts val="0"/>
                        </a:spcAft>
                      </a:pPr>
                      <a:endParaRPr lang="en-US" sz="2000" b="0" dirty="0">
                        <a:solidFill>
                          <a:schemeClr val="accent4">
                            <a:lumMod val="50000"/>
                          </a:schemeClr>
                        </a:solidFill>
                        <a:latin typeface="+mn-lt"/>
                        <a:ea typeface="Times New Roman"/>
                      </a:endParaRPr>
                    </a:p>
                    <a:p>
                      <a:pPr marL="68580" marR="0" algn="l">
                        <a:lnSpc>
                          <a:spcPct val="100000"/>
                        </a:lnSpc>
                        <a:spcBef>
                          <a:spcPts val="0"/>
                        </a:spcBef>
                        <a:spcAft>
                          <a:spcPts val="0"/>
                        </a:spcAft>
                      </a:pPr>
                      <a:endParaRPr lang="en-US" sz="2000" b="0" dirty="0">
                        <a:solidFill>
                          <a:schemeClr val="accent4">
                            <a:lumMod val="50000"/>
                          </a:schemeClr>
                        </a:solidFill>
                        <a:latin typeface="+mn-lt"/>
                        <a:ea typeface="Times New Roman"/>
                      </a:endParaRPr>
                    </a:p>
                    <a:p>
                      <a:pPr marL="68580" marR="0" algn="l">
                        <a:lnSpc>
                          <a:spcPct val="100000"/>
                        </a:lnSpc>
                        <a:spcBef>
                          <a:spcPts val="0"/>
                        </a:spcBef>
                        <a:spcAft>
                          <a:spcPts val="0"/>
                        </a:spcAft>
                      </a:pPr>
                      <a:r>
                        <a:rPr lang="en-US" sz="2000" b="0" dirty="0">
                          <a:solidFill>
                            <a:schemeClr val="accent4">
                              <a:lumMod val="50000"/>
                            </a:schemeClr>
                          </a:solidFill>
                          <a:latin typeface="+mn-lt"/>
                          <a:ea typeface="Times New Roman"/>
                        </a:rPr>
                        <a:t>Understand  to shows relationships and interactions</a:t>
                      </a:r>
                      <a:r>
                        <a:rPr lang="en-US" sz="2000" b="0" baseline="0" dirty="0">
                          <a:solidFill>
                            <a:schemeClr val="accent4">
                              <a:lumMod val="50000"/>
                            </a:schemeClr>
                          </a:solidFill>
                          <a:latin typeface="+mn-lt"/>
                          <a:ea typeface="Times New Roman"/>
                        </a:rPr>
                        <a:t> </a:t>
                      </a:r>
                      <a:r>
                        <a:rPr lang="en-US" sz="2000" b="0" dirty="0">
                          <a:solidFill>
                            <a:schemeClr val="accent4">
                              <a:lumMod val="50000"/>
                            </a:schemeClr>
                          </a:solidFill>
                          <a:latin typeface="+mn-lt"/>
                          <a:ea typeface="Times New Roman"/>
                        </a:rPr>
                        <a:t>between classes or objects</a:t>
                      </a:r>
                      <a:r>
                        <a:rPr lang="en-US" sz="2000" b="0" baseline="0" dirty="0">
                          <a:solidFill>
                            <a:schemeClr val="accent4">
                              <a:lumMod val="50000"/>
                            </a:schemeClr>
                          </a:solidFill>
                          <a:latin typeface="+mn-lt"/>
                          <a:ea typeface="Times New Roman"/>
                        </a:rPr>
                        <a:t> of a pattern.</a:t>
                      </a:r>
                      <a:endParaRPr lang="en-US" sz="2000" b="0" dirty="0">
                        <a:solidFill>
                          <a:schemeClr val="accent4">
                            <a:lumMod val="50000"/>
                          </a:schemeClr>
                        </a:solidFill>
                        <a:latin typeface="+mn-lt"/>
                        <a:ea typeface="Times New Roman"/>
                      </a:endParaRPr>
                    </a:p>
                    <a:p>
                      <a:pPr marL="68580" marR="0" algn="l">
                        <a:lnSpc>
                          <a:spcPct val="100000"/>
                        </a:lnSpc>
                        <a:spcBef>
                          <a:spcPts val="0"/>
                        </a:spcBef>
                        <a:spcAft>
                          <a:spcPts val="0"/>
                        </a:spcAft>
                      </a:pPr>
                      <a:r>
                        <a:rPr lang="en-US" sz="2000" b="0" dirty="0">
                          <a:solidFill>
                            <a:schemeClr val="accent4">
                              <a:lumMod val="50000"/>
                            </a:schemeClr>
                          </a:solidFill>
                          <a:latin typeface="+mn-lt"/>
                          <a:ea typeface="Times New Roman"/>
                        </a:rPr>
                        <a:t> </a:t>
                      </a:r>
                      <a:endParaRPr lang="en-US" sz="2000" b="0" baseline="0" dirty="0">
                        <a:solidFill>
                          <a:schemeClr val="accent4">
                            <a:lumMod val="50000"/>
                          </a:schemeClr>
                        </a:solidFill>
                        <a:latin typeface="+mn-lt"/>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928735">
                <a:tc>
                  <a:txBody>
                    <a:bodyPr/>
                    <a:lstStyle/>
                    <a:p>
                      <a:pPr marL="0" marR="0" algn="ctr">
                        <a:lnSpc>
                          <a:spcPct val="115000"/>
                        </a:lnSpc>
                        <a:spcBef>
                          <a:spcPts val="0"/>
                        </a:spcBef>
                        <a:spcAft>
                          <a:spcPts val="0"/>
                        </a:spcAft>
                      </a:pPr>
                      <a:r>
                        <a:rPr lang="en-US" sz="2000" b="0">
                          <a:solidFill>
                            <a:schemeClr val="accent4">
                              <a:lumMod val="50000"/>
                            </a:schemeClr>
                          </a:solidFill>
                          <a:latin typeface="Times New Roman"/>
                          <a:ea typeface="Times New Roman"/>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endParaRPr lang="en-US" sz="2000" b="0" dirty="0">
                        <a:solidFill>
                          <a:schemeClr val="accent4">
                            <a:lumMod val="50000"/>
                          </a:schemeClr>
                        </a:solidFill>
                        <a:latin typeface="Times New Roman"/>
                        <a:ea typeface="Times New Roman"/>
                      </a:endParaRPr>
                    </a:p>
                    <a:p>
                      <a:pPr marL="68580" marR="0" algn="l">
                        <a:lnSpc>
                          <a:spcPct val="100000"/>
                        </a:lnSpc>
                        <a:spcBef>
                          <a:spcPts val="0"/>
                        </a:spcBef>
                        <a:spcAft>
                          <a:spcPts val="0"/>
                        </a:spcAft>
                      </a:pPr>
                      <a:r>
                        <a:rPr lang="en-US" sz="2000" b="0" dirty="0">
                          <a:solidFill>
                            <a:schemeClr val="accent4">
                              <a:lumMod val="50000"/>
                            </a:schemeClr>
                          </a:solidFill>
                          <a:latin typeface="Times New Roman"/>
                          <a:ea typeface="Times New Roman"/>
                        </a:rPr>
                        <a:t>Study to speed up the development process by providing well-tested, proven development</a:t>
                      </a:r>
                    </a:p>
                    <a:p>
                      <a:pPr marL="68580"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828952">
                <a:tc>
                  <a:txBody>
                    <a:bodyPr/>
                    <a:lstStyle/>
                    <a:p>
                      <a:pPr marL="0" marR="0" algn="ctr">
                        <a:lnSpc>
                          <a:spcPct val="115000"/>
                        </a:lnSpc>
                        <a:spcBef>
                          <a:spcPts val="0"/>
                        </a:spcBef>
                        <a:spcAft>
                          <a:spcPts val="0"/>
                        </a:spcAft>
                      </a:pPr>
                      <a:r>
                        <a:rPr lang="en-US" sz="2000" b="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p>
                      <a:pPr marL="68580" marR="0" algn="just">
                        <a:lnSpc>
                          <a:spcPct val="100000"/>
                        </a:lnSpc>
                        <a:spcBef>
                          <a:spcPts val="0"/>
                        </a:spcBef>
                        <a:spcAft>
                          <a:spcPts val="0"/>
                        </a:spcAft>
                      </a:pPr>
                      <a:endParaRPr lang="en-US" sz="2000" b="0" dirty="0">
                        <a:solidFill>
                          <a:schemeClr val="accent4">
                            <a:lumMod val="50000"/>
                          </a:schemeClr>
                        </a:solidFill>
                        <a:latin typeface="Times New Roman"/>
                        <a:ea typeface="Times New Roman"/>
                      </a:endParaRPr>
                    </a:p>
                    <a:p>
                      <a:pPr marL="68580" marR="0" algn="l">
                        <a:lnSpc>
                          <a:spcPct val="100000"/>
                        </a:lnSpc>
                        <a:spcBef>
                          <a:spcPts val="0"/>
                        </a:spcBef>
                        <a:spcAft>
                          <a:spcPts val="0"/>
                        </a:spcAft>
                      </a:pPr>
                      <a:r>
                        <a:rPr lang="en-US" sz="2000" b="0" baseline="0" dirty="0">
                          <a:solidFill>
                            <a:schemeClr val="accent4">
                              <a:lumMod val="50000"/>
                            </a:schemeClr>
                          </a:solidFill>
                          <a:latin typeface="+mn-lt"/>
                          <a:ea typeface="Times New Roman"/>
                        </a:rPr>
                        <a:t>Select a specific design pattern for the solution of a given design problem</a:t>
                      </a:r>
                    </a:p>
                    <a:p>
                      <a:pPr marL="68580" marR="0" algn="l">
                        <a:lnSpc>
                          <a:spcPts val="1235"/>
                        </a:lnSpc>
                        <a:spcBef>
                          <a:spcPts val="0"/>
                        </a:spcBef>
                        <a:spcAft>
                          <a:spcPts val="0"/>
                        </a:spcAft>
                      </a:pPr>
                      <a:endParaRPr lang="en-US" sz="2000" b="0" dirty="0">
                        <a:solidFill>
                          <a:schemeClr val="accent4">
                            <a:lumMod val="50000"/>
                          </a:schemeClr>
                        </a:solidFill>
                        <a:latin typeface="+mn-lt"/>
                        <a:ea typeface="Times New Roman"/>
                      </a:endParaRPr>
                    </a:p>
                    <a:p>
                      <a:pPr marL="68580"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r h="994741">
                <a:tc>
                  <a:txBody>
                    <a:bodyPr/>
                    <a:lstStyle/>
                    <a:p>
                      <a:pPr marL="0" marR="0" algn="ctr">
                        <a:lnSpc>
                          <a:spcPct val="115000"/>
                        </a:lnSpc>
                        <a:spcBef>
                          <a:spcPts val="0"/>
                        </a:spcBef>
                        <a:spcAft>
                          <a:spcPts val="0"/>
                        </a:spcAft>
                      </a:pPr>
                      <a:r>
                        <a:rPr lang="en-US" sz="2000" b="0">
                          <a:solidFill>
                            <a:schemeClr val="accent4">
                              <a:lumMod val="50000"/>
                            </a:schemeClr>
                          </a:solidFill>
                          <a:latin typeface="Times New Roman"/>
                          <a:ea typeface="Times New Roman"/>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p>
                      <a:pPr marL="67945"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p>
                      <a:pPr marL="67945" marR="0" algn="l">
                        <a:lnSpc>
                          <a:spcPct val="100000"/>
                        </a:lnSpc>
                        <a:spcBef>
                          <a:spcPts val="0"/>
                        </a:spcBef>
                        <a:spcAft>
                          <a:spcPts val="0"/>
                        </a:spcAft>
                      </a:pPr>
                      <a:r>
                        <a:rPr lang="en-US" sz="2000" b="0" dirty="0">
                          <a:solidFill>
                            <a:schemeClr val="accent4">
                              <a:lumMod val="50000"/>
                            </a:schemeClr>
                          </a:solidFill>
                          <a:latin typeface="+mn-lt"/>
                          <a:ea typeface="Times New Roman"/>
                        </a:rPr>
                        <a:t>Create a catalogue entry for a simple design pattern whose purpose and application is understood.</a:t>
                      </a:r>
                    </a:p>
                    <a:p>
                      <a:pPr marL="67945" marR="0" algn="l">
                        <a:lnSpc>
                          <a:spcPts val="1235"/>
                        </a:lnSpc>
                        <a:spcBef>
                          <a:spcPts val="0"/>
                        </a:spcBef>
                        <a:spcAft>
                          <a:spcPts val="0"/>
                        </a:spcAft>
                      </a:pPr>
                      <a:endParaRPr lang="en-US" sz="2000" b="0" dirty="0">
                        <a:solidFill>
                          <a:schemeClr val="accent4">
                            <a:lumMod val="50000"/>
                          </a:schemeClr>
                        </a:solidFill>
                        <a:latin typeface="+mn-lt"/>
                        <a:ea typeface="Times New Roman"/>
                      </a:endParaRPr>
                    </a:p>
                    <a:p>
                      <a:pPr marL="67945"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2981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BBAE7C5-C9A4-4358-8B82-095C6C01AEB5}" type="datetime1">
              <a:rPr lang="en-US" smtClean="0"/>
              <a:t>10/19/2022</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COs - PSOs  Mapping</a:t>
            </a:r>
          </a:p>
        </p:txBody>
      </p:sp>
      <p:graphicFrame>
        <p:nvGraphicFramePr>
          <p:cNvPr id="9" name="Table 8"/>
          <p:cNvGraphicFramePr>
            <a:graphicFrameLocks noGrp="1"/>
          </p:cNvGraphicFramePr>
          <p:nvPr>
            <p:extLst>
              <p:ext uri="{D42A27DB-BD31-4B8C-83A1-F6EECF244321}">
                <p14:modId xmlns:p14="http://schemas.microsoft.com/office/powerpoint/2010/main" val="1260175664"/>
              </p:ext>
            </p:extLst>
          </p:nvPr>
        </p:nvGraphicFramePr>
        <p:xfrm>
          <a:off x="1447800" y="1219200"/>
          <a:ext cx="9601202" cy="4911361"/>
        </p:xfrm>
        <a:graphic>
          <a:graphicData uri="http://schemas.openxmlformats.org/drawingml/2006/table">
            <a:tbl>
              <a:tblPr firstRow="1" bandRow="1">
                <a:tableStyleId>{5C22544A-7EE6-4342-B048-85BDC9FD1C3A}</a:tableStyleId>
              </a:tblPr>
              <a:tblGrid>
                <a:gridCol w="1640541">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981200">
                  <a:extLst>
                    <a:ext uri="{9D8B030D-6E8A-4147-A177-3AD203B41FA5}">
                      <a16:colId xmlns:a16="http://schemas.microsoft.com/office/drawing/2014/main" val="306484564"/>
                    </a:ext>
                  </a:extLst>
                </a:gridCol>
                <a:gridCol w="1864661">
                  <a:extLst>
                    <a:ext uri="{9D8B030D-6E8A-4147-A177-3AD203B41FA5}">
                      <a16:colId xmlns:a16="http://schemas.microsoft.com/office/drawing/2014/main" val="2204462268"/>
                    </a:ext>
                  </a:extLst>
                </a:gridCol>
              </a:tblGrid>
              <a:tr h="812561">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CO.K</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809549">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827946">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687725">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r h="886790">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r h="886790">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690596025"/>
                  </a:ext>
                </a:extLst>
              </a:tr>
            </a:tbl>
          </a:graphicData>
        </a:graphic>
      </p:graphicFrame>
    </p:spTree>
    <p:extLst>
      <p:ext uri="{BB962C8B-B14F-4D97-AF65-F5344CB8AC3E}">
        <p14:creationId xmlns:p14="http://schemas.microsoft.com/office/powerpoint/2010/main" val="52185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06E39D3-E3D9-4854-A04B-BC561C112C37}" type="datetime1">
              <a:rPr lang="en-US" smtClean="0"/>
              <a:t>10/19/2022</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Educational Objectives (PEOs)</a:t>
            </a:r>
          </a:p>
        </p:txBody>
      </p:sp>
      <p:graphicFrame>
        <p:nvGraphicFramePr>
          <p:cNvPr id="9" name="Table 8"/>
          <p:cNvGraphicFramePr>
            <a:graphicFrameLocks noGrp="1"/>
          </p:cNvGraphicFramePr>
          <p:nvPr>
            <p:extLst>
              <p:ext uri="{D42A27DB-BD31-4B8C-83A1-F6EECF244321}">
                <p14:modId xmlns:p14="http://schemas.microsoft.com/office/powerpoint/2010/main" val="4023884122"/>
              </p:ext>
            </p:extLst>
          </p:nvPr>
        </p:nvGraphicFramePr>
        <p:xfrm>
          <a:off x="990600" y="1219200"/>
          <a:ext cx="10820400" cy="4388466"/>
        </p:xfrm>
        <a:graphic>
          <a:graphicData uri="http://schemas.openxmlformats.org/drawingml/2006/table">
            <a:tbl>
              <a:tblPr firstRow="1" bandRow="1">
                <a:tableStyleId>{5C22544A-7EE6-4342-B048-85BDC9FD1C3A}</a:tableStyleId>
              </a:tblPr>
              <a:tblGrid>
                <a:gridCol w="2787073">
                  <a:extLst>
                    <a:ext uri="{9D8B030D-6E8A-4147-A177-3AD203B41FA5}">
                      <a16:colId xmlns:a16="http://schemas.microsoft.com/office/drawing/2014/main" val="20001"/>
                    </a:ext>
                  </a:extLst>
                </a:gridCol>
                <a:gridCol w="8033327">
                  <a:extLst>
                    <a:ext uri="{9D8B030D-6E8A-4147-A177-3AD203B41FA5}">
                      <a16:colId xmlns:a16="http://schemas.microsoft.com/office/drawing/2014/main" val="20002"/>
                    </a:ext>
                  </a:extLst>
                </a:gridCol>
              </a:tblGrid>
              <a:tr h="86824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Program Educational</a:t>
                      </a:r>
                      <a:r>
                        <a:rPr lang="en-US" sz="2000" b="0" baseline="0" dirty="0">
                          <a:solidFill>
                            <a:schemeClr val="accent4">
                              <a:lumMod val="50000"/>
                            </a:schemeClr>
                          </a:solidFill>
                          <a:latin typeface="Times New Roman"/>
                          <a:ea typeface="Times New Roman"/>
                        </a:rPr>
                        <a:t> Objectives</a:t>
                      </a:r>
                      <a:r>
                        <a:rPr lang="en-US" sz="2000" b="0" dirty="0">
                          <a:solidFill>
                            <a:schemeClr val="accent4">
                              <a:lumMod val="50000"/>
                            </a:schemeClr>
                          </a:solidFill>
                          <a:latin typeface="Times New Roman"/>
                          <a:ea typeface="Times New Roman"/>
                        </a:rPr>
                        <a:t> (PEOs)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 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86502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an excellent scientific and engineering breadth so as to comprehend, analyze, design and provide sustainable solutions for real-life problems using state-of-the-art technologies.</a:t>
                      </a:r>
                      <a:endParaRPr lang="en-US" sz="36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88468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 successful career in industries, to pursue higher studies or to support entrepreneurial endeavors and to face the global challenges.</a:t>
                      </a:r>
                      <a:endParaRPr lang="en-US" sz="20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78963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an effective communication skills, professional attitude, ethical values and a desire to learn specific knowledge in emerging trends, technologies for research, innovation and product    development and contribution to society.</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r h="947558">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life-long learning for up-skilling and re-skilling for successful professional career as engineer, scientist, entrepreneur and bureaucrat for betterment of society</a:t>
                      </a:r>
                      <a:r>
                        <a:rPr lang="en-US" sz="1800" b="0" i="0" kern="1200" dirty="0">
                          <a:solidFill>
                            <a:schemeClr val="dk1"/>
                          </a:solidFill>
                          <a:effectLst/>
                          <a:latin typeface="+mn-lt"/>
                          <a:ea typeface="+mn-ea"/>
                          <a:cs typeface="+mn-cs"/>
                        </a:rPr>
                        <a:t>.</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1495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1780171-AB44-4F5C-8AE1-723CC45CC5CC}" type="datetime1">
              <a:rPr lang="en-US" smtClean="0"/>
              <a:t>10/19/2022</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Result Analysis(Department Result &amp; Subject Result &amp; Individual result</a:t>
            </a:r>
          </a:p>
        </p:txBody>
      </p:sp>
      <p:graphicFrame>
        <p:nvGraphicFramePr>
          <p:cNvPr id="9" name="Table 8"/>
          <p:cNvGraphicFramePr>
            <a:graphicFrameLocks noGrp="1"/>
          </p:cNvGraphicFramePr>
          <p:nvPr>
            <p:extLst>
              <p:ext uri="{D42A27DB-BD31-4B8C-83A1-F6EECF244321}">
                <p14:modId xmlns:p14="http://schemas.microsoft.com/office/powerpoint/2010/main" val="4065272261"/>
              </p:ext>
            </p:extLst>
          </p:nvPr>
        </p:nvGraphicFramePr>
        <p:xfrm>
          <a:off x="1143000" y="1219200"/>
          <a:ext cx="10591801" cy="1733266"/>
        </p:xfrm>
        <a:graphic>
          <a:graphicData uri="http://schemas.openxmlformats.org/drawingml/2006/table">
            <a:tbl>
              <a:tblPr firstRow="1" bandRow="1">
                <a:tableStyleId>{5C22544A-7EE6-4342-B048-85BDC9FD1C3A}</a:tableStyleId>
              </a:tblPr>
              <a:tblGrid>
                <a:gridCol w="2216227">
                  <a:extLst>
                    <a:ext uri="{9D8B030D-6E8A-4147-A177-3AD203B41FA5}">
                      <a16:colId xmlns:a16="http://schemas.microsoft.com/office/drawing/2014/main" val="20001"/>
                    </a:ext>
                  </a:extLst>
                </a:gridCol>
                <a:gridCol w="2297503">
                  <a:extLst>
                    <a:ext uri="{9D8B030D-6E8A-4147-A177-3AD203B41FA5}">
                      <a16:colId xmlns:a16="http://schemas.microsoft.com/office/drawing/2014/main" val="133495037"/>
                    </a:ext>
                  </a:extLst>
                </a:gridCol>
                <a:gridCol w="6078071">
                  <a:extLst>
                    <a:ext uri="{9D8B030D-6E8A-4147-A177-3AD203B41FA5}">
                      <a16:colId xmlns:a16="http://schemas.microsoft.com/office/drawing/2014/main" val="20002"/>
                    </a:ext>
                  </a:extLst>
                </a:gridCol>
              </a:tblGrid>
              <a:tr h="86824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Name</a:t>
                      </a:r>
                      <a:r>
                        <a:rPr lang="en-US" sz="2000" b="0" baseline="0" dirty="0">
                          <a:solidFill>
                            <a:schemeClr val="accent4">
                              <a:lumMod val="50000"/>
                            </a:schemeClr>
                          </a:solidFill>
                          <a:latin typeface="Times New Roman"/>
                          <a:ea typeface="Times New Roman"/>
                        </a:rPr>
                        <a:t> of the faculty </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Subject code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Result</a:t>
                      </a:r>
                      <a:r>
                        <a:rPr lang="en-US" sz="2000" b="0" baseline="0" dirty="0">
                          <a:solidFill>
                            <a:schemeClr val="accent4">
                              <a:lumMod val="50000"/>
                            </a:schemeClr>
                          </a:solidFill>
                          <a:latin typeface="Times New Roman"/>
                          <a:ea typeface="Times New Roman"/>
                        </a:rPr>
                        <a:t> % of clear passed</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86502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endParaRPr lang="en-US" sz="36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9307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1B1D5AD-EB24-4E2F-A5C1-02C738A03ED0}" type="datetime1">
              <a:rPr lang="en-US" smtClean="0"/>
              <a:t>10/19/2022</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8" name="Picture 7">
            <a:extLst>
              <a:ext uri="{FF2B5EF4-FFF2-40B4-BE49-F238E27FC236}">
                <a16:creationId xmlns:a16="http://schemas.microsoft.com/office/drawing/2014/main" id="{0B77B11B-9C15-4679-A934-EBBF86AE34F6}"/>
              </a:ext>
            </a:extLst>
          </p:cNvPr>
          <p:cNvPicPr>
            <a:picLocks noChangeAspect="1"/>
          </p:cNvPicPr>
          <p:nvPr/>
        </p:nvPicPr>
        <p:blipFill>
          <a:blip r:embed="rId2"/>
          <a:stretch>
            <a:fillRect/>
          </a:stretch>
        </p:blipFill>
        <p:spPr>
          <a:xfrm>
            <a:off x="1181100" y="754514"/>
            <a:ext cx="10744200" cy="5533133"/>
          </a:xfrm>
          <a:prstGeom prst="rect">
            <a:avLst/>
          </a:prstGeom>
        </p:spPr>
      </p:pic>
    </p:spTree>
    <p:extLst>
      <p:ext uri="{BB962C8B-B14F-4D97-AF65-F5344CB8AC3E}">
        <p14:creationId xmlns:p14="http://schemas.microsoft.com/office/powerpoint/2010/main" val="3043179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BF0AB8F-0BC2-434B-A15A-C7150A8AD722}" type="datetime1">
              <a:rPr lang="en-US" smtClean="0"/>
              <a:t>10/19/2022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Faculty Introduction</a:t>
            </a:r>
          </a:p>
        </p:txBody>
      </p:sp>
      <p:graphicFrame>
        <p:nvGraphicFramePr>
          <p:cNvPr id="10" name="Table 10">
            <a:extLst>
              <a:ext uri="{FF2B5EF4-FFF2-40B4-BE49-F238E27FC236}">
                <a16:creationId xmlns:a16="http://schemas.microsoft.com/office/drawing/2014/main" id="{3A19A084-6B47-4F0B-B8EC-436AB2D3943D}"/>
              </a:ext>
            </a:extLst>
          </p:cNvPr>
          <p:cNvGraphicFramePr>
            <a:graphicFrameLocks noGrp="1"/>
          </p:cNvGraphicFramePr>
          <p:nvPr>
            <p:extLst>
              <p:ext uri="{D42A27DB-BD31-4B8C-83A1-F6EECF244321}">
                <p14:modId xmlns:p14="http://schemas.microsoft.com/office/powerpoint/2010/main" val="409082432"/>
              </p:ext>
            </p:extLst>
          </p:nvPr>
        </p:nvGraphicFramePr>
        <p:xfrm>
          <a:off x="609600" y="1143000"/>
          <a:ext cx="11201400" cy="4592524"/>
        </p:xfrm>
        <a:graphic>
          <a:graphicData uri="http://schemas.openxmlformats.org/drawingml/2006/table">
            <a:tbl>
              <a:tblPr firstRow="1" bandRow="1">
                <a:tableStyleId>{E8B1032C-EA38-4F05-BA0D-38AFFFC7BED3}</a:tableStyleId>
              </a:tblPr>
              <a:tblGrid>
                <a:gridCol w="2419503">
                  <a:extLst>
                    <a:ext uri="{9D8B030D-6E8A-4147-A177-3AD203B41FA5}">
                      <a16:colId xmlns:a16="http://schemas.microsoft.com/office/drawing/2014/main" val="1285292769"/>
                    </a:ext>
                  </a:extLst>
                </a:gridCol>
                <a:gridCol w="8781897">
                  <a:extLst>
                    <a:ext uri="{9D8B030D-6E8A-4147-A177-3AD203B41FA5}">
                      <a16:colId xmlns:a16="http://schemas.microsoft.com/office/drawing/2014/main" val="3500576395"/>
                    </a:ext>
                  </a:extLst>
                </a:gridCol>
              </a:tblGrid>
              <a:tr h="471650">
                <a:tc>
                  <a:txBody>
                    <a:bodyPr/>
                    <a:lstStyle/>
                    <a:p>
                      <a:r>
                        <a:rPr lang="en-US" sz="2600" dirty="0"/>
                        <a:t>Name</a:t>
                      </a:r>
                      <a:endParaRPr lang="en-IN" sz="2600" dirty="0"/>
                    </a:p>
                  </a:txBody>
                  <a:tcPr/>
                </a:tc>
                <a:tc>
                  <a:txBody>
                    <a:bodyPr/>
                    <a:lstStyle/>
                    <a:p>
                      <a:r>
                        <a:rPr lang="en-IN" sz="2600" dirty="0"/>
                        <a:t>Priya Singh </a:t>
                      </a:r>
                    </a:p>
                  </a:txBody>
                  <a:tcPr/>
                </a:tc>
                <a:extLst>
                  <a:ext uri="{0D108BD9-81ED-4DB2-BD59-A6C34878D82A}">
                    <a16:rowId xmlns:a16="http://schemas.microsoft.com/office/drawing/2014/main" val="3537992421"/>
                  </a:ext>
                </a:extLst>
              </a:tr>
              <a:tr h="471650">
                <a:tc>
                  <a:txBody>
                    <a:bodyPr/>
                    <a:lstStyle/>
                    <a:p>
                      <a:r>
                        <a:rPr lang="en-US" sz="2600" dirty="0"/>
                        <a:t>Qualification</a:t>
                      </a:r>
                      <a:endParaRPr lang="en-IN" sz="2600" dirty="0"/>
                    </a:p>
                  </a:txBody>
                  <a:tcPr/>
                </a:tc>
                <a:tc>
                  <a:txBody>
                    <a:bodyPr/>
                    <a:lstStyle/>
                    <a:p>
                      <a:r>
                        <a:rPr lang="en-US" sz="2600" dirty="0"/>
                        <a:t>M. Tech. (Computer</a:t>
                      </a:r>
                      <a:r>
                        <a:rPr lang="en-US" sz="2600" baseline="0" dirty="0"/>
                        <a:t> Engineering</a:t>
                      </a:r>
                      <a:r>
                        <a:rPr lang="en-US" sz="2600" dirty="0"/>
                        <a:t>)</a:t>
                      </a:r>
                      <a:endParaRPr lang="en-IN" sz="2600" dirty="0"/>
                    </a:p>
                  </a:txBody>
                  <a:tcPr>
                    <a:solidFill>
                      <a:srgbClr val="FF0000">
                        <a:alpha val="20000"/>
                      </a:srgbClr>
                    </a:solidFill>
                  </a:tcPr>
                </a:tc>
                <a:extLst>
                  <a:ext uri="{0D108BD9-81ED-4DB2-BD59-A6C34878D82A}">
                    <a16:rowId xmlns:a16="http://schemas.microsoft.com/office/drawing/2014/main" val="941352289"/>
                  </a:ext>
                </a:extLst>
              </a:tr>
              <a:tr h="532610">
                <a:tc>
                  <a:txBody>
                    <a:bodyPr/>
                    <a:lstStyle/>
                    <a:p>
                      <a:r>
                        <a:rPr lang="en-US" sz="2600" dirty="0"/>
                        <a:t>Designation</a:t>
                      </a:r>
                      <a:endParaRPr lang="en-IN" sz="2600" dirty="0"/>
                    </a:p>
                  </a:txBody>
                  <a:tcPr/>
                </a:tc>
                <a:tc>
                  <a:txBody>
                    <a:bodyPr/>
                    <a:lstStyle/>
                    <a:p>
                      <a:r>
                        <a:rPr lang="en-US" sz="2600" dirty="0"/>
                        <a:t>Assistant Professor</a:t>
                      </a:r>
                      <a:endParaRPr lang="en-IN" sz="2600" dirty="0"/>
                    </a:p>
                  </a:txBody>
                  <a:tcPr/>
                </a:tc>
                <a:extLst>
                  <a:ext uri="{0D108BD9-81ED-4DB2-BD59-A6C34878D82A}">
                    <a16:rowId xmlns:a16="http://schemas.microsoft.com/office/drawing/2014/main" val="1234951365"/>
                  </a:ext>
                </a:extLst>
              </a:tr>
              <a:tr h="579966">
                <a:tc>
                  <a:txBody>
                    <a:bodyPr/>
                    <a:lstStyle/>
                    <a:p>
                      <a:r>
                        <a:rPr lang="en-US" sz="2600" dirty="0"/>
                        <a:t>Department</a:t>
                      </a:r>
                      <a:endParaRPr lang="en-IN" sz="2600" dirty="0"/>
                    </a:p>
                  </a:txBody>
                  <a:tcPr/>
                </a:tc>
                <a:tc>
                  <a:txBody>
                    <a:bodyPr/>
                    <a:lstStyle/>
                    <a:p>
                      <a:r>
                        <a:rPr lang="en-IN" sz="2600" dirty="0"/>
                        <a:t>Computer</a:t>
                      </a:r>
                      <a:r>
                        <a:rPr lang="en-IN" sz="2600" baseline="0" dirty="0"/>
                        <a:t> Science &amp; Engineering</a:t>
                      </a:r>
                      <a:endParaRPr lang="en-IN" sz="2600" dirty="0"/>
                    </a:p>
                  </a:txBody>
                  <a:tcPr>
                    <a:solidFill>
                      <a:srgbClr val="C00000">
                        <a:alpha val="20000"/>
                      </a:srgbClr>
                    </a:solidFill>
                  </a:tcPr>
                </a:tc>
                <a:extLst>
                  <a:ext uri="{0D108BD9-81ED-4DB2-BD59-A6C34878D82A}">
                    <a16:rowId xmlns:a16="http://schemas.microsoft.com/office/drawing/2014/main" val="532301991"/>
                  </a:ext>
                </a:extLst>
              </a:tr>
              <a:tr h="496110">
                <a:tc>
                  <a:txBody>
                    <a:bodyPr/>
                    <a:lstStyle/>
                    <a:p>
                      <a:r>
                        <a:rPr lang="en-US" sz="2600" dirty="0"/>
                        <a:t>Total Experience</a:t>
                      </a:r>
                      <a:endParaRPr lang="en-IN" sz="2600" dirty="0"/>
                    </a:p>
                  </a:txBody>
                  <a:tcPr/>
                </a:tc>
                <a:tc>
                  <a:txBody>
                    <a:bodyPr/>
                    <a:lstStyle/>
                    <a:p>
                      <a:r>
                        <a:rPr lang="en-US" sz="2600" dirty="0"/>
                        <a:t>3 years</a:t>
                      </a:r>
                      <a:endParaRPr lang="en-IN" sz="2600" dirty="0"/>
                    </a:p>
                  </a:txBody>
                  <a:tcPr/>
                </a:tc>
                <a:extLst>
                  <a:ext uri="{0D108BD9-81ED-4DB2-BD59-A6C34878D82A}">
                    <a16:rowId xmlns:a16="http://schemas.microsoft.com/office/drawing/2014/main" val="1606619483"/>
                  </a:ext>
                </a:extLst>
              </a:tr>
              <a:tr h="472243">
                <a:tc>
                  <a:txBody>
                    <a:bodyPr/>
                    <a:lstStyle/>
                    <a:p>
                      <a:r>
                        <a:rPr lang="en-US" sz="2600" dirty="0"/>
                        <a:t>NIET Experience</a:t>
                      </a:r>
                      <a:endParaRPr lang="en-IN" sz="2600" dirty="0"/>
                    </a:p>
                  </a:txBody>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600" dirty="0"/>
                        <a:t>1</a:t>
                      </a:r>
                      <a:r>
                        <a:rPr lang="en-US" sz="2600" baseline="0" dirty="0"/>
                        <a:t> </a:t>
                      </a:r>
                      <a:r>
                        <a:rPr lang="en-US" sz="2600" dirty="0"/>
                        <a:t>years</a:t>
                      </a:r>
                    </a:p>
                  </a:txBody>
                  <a:tcPr>
                    <a:solidFill>
                      <a:srgbClr val="FF0000">
                        <a:alpha val="20000"/>
                      </a:srgbClr>
                    </a:solidFill>
                  </a:tcPr>
                </a:tc>
                <a:extLst>
                  <a:ext uri="{0D108BD9-81ED-4DB2-BD59-A6C34878D82A}">
                    <a16:rowId xmlns:a16="http://schemas.microsoft.com/office/drawing/2014/main" val="1848610466"/>
                  </a:ext>
                </a:extLst>
              </a:tr>
              <a:tr h="1520798">
                <a:tc>
                  <a:txBody>
                    <a:bodyPr/>
                    <a:lstStyle/>
                    <a:p>
                      <a:r>
                        <a:rPr lang="en-US" sz="2600" dirty="0"/>
                        <a:t>Subject Taught</a:t>
                      </a:r>
                      <a:endParaRPr lang="en-IN" sz="2600" dirty="0"/>
                    </a:p>
                  </a:txBody>
                  <a:tcPr/>
                </a:tc>
                <a:tc>
                  <a:txBody>
                    <a:bodyPr/>
                    <a:lstStyle/>
                    <a:p>
                      <a:pPr algn="just"/>
                      <a:r>
                        <a:rPr lang="en-US" sz="2600" dirty="0"/>
                        <a:t>Design &amp; Analysis of Algorithm, Data Structures, Artificial Intelligence, Soft Computing, C Programming, Web Technology, Discrete Mathematics.</a:t>
                      </a:r>
                      <a:endParaRPr lang="en-IN" sz="2600" dirty="0"/>
                    </a:p>
                  </a:txBody>
                  <a:tcPr/>
                </a:tc>
                <a:extLst>
                  <a:ext uri="{0D108BD9-81ED-4DB2-BD59-A6C34878D82A}">
                    <a16:rowId xmlns:a16="http://schemas.microsoft.com/office/drawing/2014/main" val="3013650449"/>
                  </a:ext>
                </a:extLst>
              </a:tr>
            </a:tbl>
          </a:graphicData>
        </a:graphic>
      </p:graphicFrame>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29800" y="1142999"/>
            <a:ext cx="1981200" cy="2641600"/>
          </a:xfrm>
          <a:prstGeom prst="rect">
            <a:avLst/>
          </a:prstGeom>
        </p:spPr>
      </p:pic>
      <p:sp>
        <p:nvSpPr>
          <p:cNvPr id="9" name="Footer Placeholder 12"/>
          <p:cNvSpPr>
            <a:spLocks noGrp="1"/>
          </p:cNvSpPr>
          <p:nvPr>
            <p:ph type="ftr" sz="quarter" idx="11"/>
          </p:nvPr>
        </p:nvSpPr>
        <p:spPr>
          <a:xfrm>
            <a:off x="4078514" y="6430967"/>
            <a:ext cx="6324600" cy="365125"/>
          </a:xfrm>
        </p:spPr>
        <p:txBody>
          <a:bodyPr/>
          <a:lstStyle/>
          <a:p>
            <a:r>
              <a:rPr lang="en-US" dirty="0"/>
              <a:t>Priya Singh            Python web development with Django        Unit IV</a:t>
            </a:r>
          </a:p>
        </p:txBody>
      </p:sp>
    </p:spTree>
    <p:extLst>
      <p:ext uri="{BB962C8B-B14F-4D97-AF65-F5344CB8AC3E}">
        <p14:creationId xmlns:p14="http://schemas.microsoft.com/office/powerpoint/2010/main" val="21526018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ECBCFF4-5AE9-42E6-B4DF-A6F39727D4B5}" type="datetime1">
              <a:rPr lang="en-US" smtClean="0"/>
              <a:t>10/19/2022</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9" name="Picture 8">
            <a:extLst>
              <a:ext uri="{FF2B5EF4-FFF2-40B4-BE49-F238E27FC236}">
                <a16:creationId xmlns:a16="http://schemas.microsoft.com/office/drawing/2014/main" id="{F82AF081-83E9-40E3-85C9-062E3E753D2B}"/>
              </a:ext>
            </a:extLst>
          </p:cNvPr>
          <p:cNvPicPr>
            <a:picLocks noChangeAspect="1"/>
          </p:cNvPicPr>
          <p:nvPr/>
        </p:nvPicPr>
        <p:blipFill>
          <a:blip r:embed="rId2"/>
          <a:stretch>
            <a:fillRect/>
          </a:stretch>
        </p:blipFill>
        <p:spPr>
          <a:xfrm>
            <a:off x="1028700" y="793756"/>
            <a:ext cx="11049000" cy="5454649"/>
          </a:xfrm>
          <a:prstGeom prst="rect">
            <a:avLst/>
          </a:prstGeom>
        </p:spPr>
      </p:pic>
    </p:spTree>
    <p:extLst>
      <p:ext uri="{BB962C8B-B14F-4D97-AF65-F5344CB8AC3E}">
        <p14:creationId xmlns:p14="http://schemas.microsoft.com/office/powerpoint/2010/main" val="2011547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12E92B9-518D-4B1B-88F7-6494CEAAA419}" type="datetime1">
              <a:rPr lang="en-US" smtClean="0"/>
              <a:t>10/19/2022</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8" name="Picture 7">
            <a:extLst>
              <a:ext uri="{FF2B5EF4-FFF2-40B4-BE49-F238E27FC236}">
                <a16:creationId xmlns:a16="http://schemas.microsoft.com/office/drawing/2014/main" id="{D6AD0FEF-91AB-4622-BD71-AF17C265451A}"/>
              </a:ext>
            </a:extLst>
          </p:cNvPr>
          <p:cNvPicPr>
            <a:picLocks noChangeAspect="1"/>
          </p:cNvPicPr>
          <p:nvPr/>
        </p:nvPicPr>
        <p:blipFill>
          <a:blip r:embed="rId2"/>
          <a:stretch>
            <a:fillRect/>
          </a:stretch>
        </p:blipFill>
        <p:spPr>
          <a:xfrm>
            <a:off x="623047" y="811873"/>
            <a:ext cx="11506200" cy="5346697"/>
          </a:xfrm>
          <a:prstGeom prst="rect">
            <a:avLst/>
          </a:prstGeom>
        </p:spPr>
      </p:pic>
    </p:spTree>
    <p:extLst>
      <p:ext uri="{BB962C8B-B14F-4D97-AF65-F5344CB8AC3E}">
        <p14:creationId xmlns:p14="http://schemas.microsoft.com/office/powerpoint/2010/main" val="2917749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0D5C5C9-24A6-4D00-BB55-DF7CA0CEEBD4}" type="datetime1">
              <a:rPr lang="en-US" smtClean="0"/>
              <a:t>10/19/2022</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9" name="Picture 8">
            <a:extLst>
              <a:ext uri="{FF2B5EF4-FFF2-40B4-BE49-F238E27FC236}">
                <a16:creationId xmlns:a16="http://schemas.microsoft.com/office/drawing/2014/main" id="{8C7C6038-4342-4904-B836-C5BF3F62F169}"/>
              </a:ext>
            </a:extLst>
          </p:cNvPr>
          <p:cNvPicPr>
            <a:picLocks noChangeAspect="1"/>
          </p:cNvPicPr>
          <p:nvPr/>
        </p:nvPicPr>
        <p:blipFill>
          <a:blip r:embed="rId2"/>
          <a:stretch>
            <a:fillRect/>
          </a:stretch>
        </p:blipFill>
        <p:spPr>
          <a:xfrm>
            <a:off x="838200" y="849315"/>
            <a:ext cx="11353800" cy="5343531"/>
          </a:xfrm>
          <a:prstGeom prst="rect">
            <a:avLst/>
          </a:prstGeom>
        </p:spPr>
      </p:pic>
    </p:spTree>
    <p:extLst>
      <p:ext uri="{BB962C8B-B14F-4D97-AF65-F5344CB8AC3E}">
        <p14:creationId xmlns:p14="http://schemas.microsoft.com/office/powerpoint/2010/main" val="3054875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F917DB6-BCCC-4C58-823D-2F22EB45C9EE}" type="datetime1">
              <a:rPr lang="en-US" smtClean="0"/>
              <a:t>10/19/2022</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Pattern of Online External Exam Question Paper (100 marks)</a:t>
            </a:r>
          </a:p>
        </p:txBody>
      </p:sp>
      <p:pic>
        <p:nvPicPr>
          <p:cNvPr id="8" name="Picture 7">
            <a:extLst>
              <a:ext uri="{FF2B5EF4-FFF2-40B4-BE49-F238E27FC236}">
                <a16:creationId xmlns:a16="http://schemas.microsoft.com/office/drawing/2014/main" id="{CF080F34-6289-4751-AE3C-849A673B260C}"/>
              </a:ext>
            </a:extLst>
          </p:cNvPr>
          <p:cNvPicPr>
            <a:picLocks noChangeAspect="1"/>
          </p:cNvPicPr>
          <p:nvPr/>
        </p:nvPicPr>
        <p:blipFill>
          <a:blip r:embed="rId2"/>
          <a:stretch>
            <a:fillRect/>
          </a:stretch>
        </p:blipFill>
        <p:spPr>
          <a:xfrm>
            <a:off x="952500" y="757897"/>
            <a:ext cx="11201400" cy="5454649"/>
          </a:xfrm>
          <a:prstGeom prst="rect">
            <a:avLst/>
          </a:prstGeom>
        </p:spPr>
      </p:pic>
    </p:spTree>
    <p:extLst>
      <p:ext uri="{BB962C8B-B14F-4D97-AF65-F5344CB8AC3E}">
        <p14:creationId xmlns:p14="http://schemas.microsoft.com/office/powerpoint/2010/main" val="2794003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9BB2641-B01D-4412-92C2-0EA8EBAFD4CF}" type="datetime1">
              <a:rPr lang="en-US" smtClean="0"/>
              <a:t>10/19/2022</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Prerequisite / Recap</a:t>
            </a:r>
          </a:p>
        </p:txBody>
      </p:sp>
      <p:sp>
        <p:nvSpPr>
          <p:cNvPr id="9" name="Content Placeholder 2"/>
          <p:cNvSpPr>
            <a:spLocks noGrp="1"/>
          </p:cNvSpPr>
          <p:nvPr>
            <p:ph idx="1"/>
          </p:nvPr>
        </p:nvSpPr>
        <p:spPr>
          <a:xfrm>
            <a:off x="914400" y="1066800"/>
            <a:ext cx="11049000" cy="4525963"/>
          </a:xfrm>
          <a:solidFill>
            <a:schemeClr val="accent1">
              <a:lumMod val="60000"/>
              <a:lumOff val="40000"/>
            </a:schemeClr>
          </a:solidFill>
          <a:ln w="19050">
            <a:solidFill>
              <a:schemeClr val="tx1"/>
            </a:solidFill>
          </a:ln>
        </p:spPr>
        <p:txBody>
          <a:bodyPr>
            <a:normAutofit lnSpcReduction="10000"/>
          </a:bodyPr>
          <a:lstStyle/>
          <a:p>
            <a:pPr algn="just">
              <a:lnSpc>
                <a:spcPct val="200000"/>
              </a:lnSpc>
            </a:pPr>
            <a:r>
              <a:rPr lang="en-US" sz="2800" dirty="0"/>
              <a:t>Student should have knowledge of HTML , CSS    and   JavaScript .</a:t>
            </a:r>
          </a:p>
          <a:p>
            <a:pPr algn="just">
              <a:lnSpc>
                <a:spcPct val="200000"/>
              </a:lnSpc>
            </a:pPr>
            <a:r>
              <a:rPr lang="en-US" sz="2800" dirty="0"/>
              <a:t>Students should have good knowledge of Python Programming and Python coding experience.</a:t>
            </a:r>
          </a:p>
          <a:p>
            <a:pPr algn="just">
              <a:lnSpc>
                <a:spcPct val="200000"/>
              </a:lnSpc>
            </a:pPr>
            <a:r>
              <a:rPr lang="en-US" sz="2800" dirty="0"/>
              <a:t>knowledge of Computer and basic skill. </a:t>
            </a:r>
          </a:p>
          <a:p>
            <a:pPr algn="just">
              <a:lnSpc>
                <a:spcPct val="200000"/>
              </a:lnSpc>
            </a:pPr>
            <a:r>
              <a:rPr lang="en-US" sz="2800" dirty="0"/>
              <a:t>Good problem solving Skill .</a:t>
            </a:r>
          </a:p>
          <a:p>
            <a:pPr marL="0" indent="0" algn="just">
              <a:buNone/>
            </a:pPr>
            <a:endParaRPr lang="en-US" sz="2800" dirty="0"/>
          </a:p>
          <a:p>
            <a:pPr>
              <a:buNone/>
            </a:pPr>
            <a:endParaRPr lang="en-US" dirty="0"/>
          </a:p>
        </p:txBody>
      </p:sp>
    </p:spTree>
    <p:extLst>
      <p:ext uri="{BB962C8B-B14F-4D97-AF65-F5344CB8AC3E}">
        <p14:creationId xmlns:p14="http://schemas.microsoft.com/office/powerpoint/2010/main" val="4051111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53AC1A-2B58-4256-92A6-57EBC1995709}" type="datetime1">
              <a:rPr lang="en-US" smtClean="0"/>
              <a:t>10/19/2022</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Brief Introduction about the Subject with videos</a:t>
            </a:r>
          </a:p>
        </p:txBody>
      </p:sp>
      <p:sp>
        <p:nvSpPr>
          <p:cNvPr id="9" name="Content Placeholder 2"/>
          <p:cNvSpPr>
            <a:spLocks noGrp="1"/>
          </p:cNvSpPr>
          <p:nvPr>
            <p:ph idx="1"/>
          </p:nvPr>
        </p:nvSpPr>
        <p:spPr>
          <a:xfrm>
            <a:off x="914400" y="1066800"/>
            <a:ext cx="11049000" cy="4525963"/>
          </a:xfrm>
        </p:spPr>
        <p:txBody>
          <a:bodyPr>
            <a:normAutofit/>
          </a:bodyPr>
          <a:lstStyle/>
          <a:p>
            <a:pPr marL="0" indent="0" algn="just">
              <a:buNone/>
            </a:pPr>
            <a:endParaRPr lang="en-US" sz="2800" dirty="0"/>
          </a:p>
          <a:p>
            <a:pPr>
              <a:buNone/>
            </a:pPr>
            <a:endParaRPr lang="en-US" dirty="0"/>
          </a:p>
        </p:txBody>
      </p:sp>
      <p:sp>
        <p:nvSpPr>
          <p:cNvPr id="8" name="Content Placeholder 2"/>
          <p:cNvSpPr txBox="1">
            <a:spLocks/>
          </p:cNvSpPr>
          <p:nvPr/>
        </p:nvSpPr>
        <p:spPr>
          <a:xfrm>
            <a:off x="239486" y="1062445"/>
            <a:ext cx="11876314" cy="4728755"/>
          </a:xfrm>
          <a:prstGeom prst="rect">
            <a:avLst/>
          </a:prstGeom>
          <a:solidFill>
            <a:schemeClr val="accent5">
              <a:lumMod val="60000"/>
              <a:lumOff val="40000"/>
            </a:schemeClr>
          </a:solidFill>
          <a:ln w="19050">
            <a:solidFill>
              <a:schemeClr val="tx1"/>
            </a:solidFill>
          </a:ln>
        </p:spPr>
        <p:txBody>
          <a:bodyPr vert="horz" lIns="91440" tIns="45720" rIns="91440" bIns="45720" rtlCol="0">
            <a:normAutofit fontScale="85000" lnSpcReduction="20000"/>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buNone/>
            </a:pPr>
            <a:r>
              <a:rPr lang="en-US" sz="2800" u="sng" dirty="0"/>
              <a:t>YouTube  /other  Video Links</a:t>
            </a:r>
          </a:p>
          <a:p>
            <a:r>
              <a:rPr lang="en-US" u="sng" dirty="0">
                <a:hlinkClick r:id="rId2"/>
              </a:rPr>
              <a:t>https://youtu.be/eoPsX7MKfe8?list=PLIdgECt554OVFKXRpo_kuI0XpUQKk0ycO</a:t>
            </a:r>
            <a:endParaRPr lang="en-US" u="sng" dirty="0"/>
          </a:p>
          <a:p>
            <a:pPr marL="0" indent="0">
              <a:buNone/>
            </a:pPr>
            <a:endParaRPr lang="en-US" dirty="0"/>
          </a:p>
          <a:p>
            <a:r>
              <a:rPr lang="en-US" u="sng" dirty="0">
                <a:hlinkClick r:id="rId3"/>
              </a:rPr>
              <a:t>https://youtu.be/tA42nHmmEKw?list=PLh2mXjKcTPSACrQxPM2_1Ojus5HX88ht7</a:t>
            </a:r>
            <a:endParaRPr lang="en-US" u="sng" dirty="0"/>
          </a:p>
          <a:p>
            <a:pPr marL="0" indent="0">
              <a:buNone/>
            </a:pPr>
            <a:endParaRPr lang="en-US" dirty="0"/>
          </a:p>
          <a:p>
            <a:r>
              <a:rPr lang="en-US" u="sng" dirty="0">
                <a:hlinkClick r:id="rId4"/>
              </a:rPr>
              <a:t>https://youtu.be/8ndsDXohLMQ?list=PLDsnL5pk7-N_9oy2RN4A65Z-PEnvtc7rf</a:t>
            </a:r>
            <a:endParaRPr lang="en-US" u="sng" dirty="0"/>
          </a:p>
          <a:p>
            <a:pPr marL="0" indent="0">
              <a:buNone/>
            </a:pPr>
            <a:endParaRPr lang="en-US" dirty="0"/>
          </a:p>
          <a:p>
            <a:r>
              <a:rPr lang="en-US" u="sng" dirty="0">
                <a:hlinkClick r:id="rId5"/>
              </a:rPr>
              <a:t>https://youtu.be/QXeEoD0pB3E?list=PLsyeobzWxl7poL9JTVyndKe62ieoN-MZ3</a:t>
            </a:r>
            <a:endParaRPr lang="en-US" u="sng" dirty="0"/>
          </a:p>
          <a:p>
            <a:pPr marL="0" indent="0">
              <a:buNone/>
            </a:pPr>
            <a:endParaRPr lang="en-US" dirty="0"/>
          </a:p>
          <a:p>
            <a:r>
              <a:rPr lang="en-US" u="sng" dirty="0">
                <a:hlinkClick r:id="rId6"/>
              </a:rPr>
              <a:t>https://youtu.be/9MmC_uGjBsM?list=PL3pGy4HtqwD02GVgM96-V0sq4_DSinqvf</a:t>
            </a:r>
            <a:endParaRPr lang="en-US" u="sng" dirty="0"/>
          </a:p>
          <a:p>
            <a:pPr marL="0" indent="0">
              <a:buNone/>
            </a:pPr>
            <a:endParaRPr lang="en-US" u="sng" dirty="0"/>
          </a:p>
          <a:p>
            <a:pPr marL="0" indent="0">
              <a:buNone/>
            </a:pPr>
            <a:endParaRPr lang="en-US" dirty="0"/>
          </a:p>
          <a:p>
            <a:pPr marL="0" indent="0">
              <a:lnSpc>
                <a:spcPct val="200000"/>
              </a:lnSpc>
              <a:buNone/>
            </a:pPr>
            <a:endParaRPr lang="en-US" sz="2800" u="sng" dirty="0"/>
          </a:p>
        </p:txBody>
      </p:sp>
    </p:spTree>
    <p:extLst>
      <p:ext uri="{BB962C8B-B14F-4D97-AF65-F5344CB8AC3E}">
        <p14:creationId xmlns:p14="http://schemas.microsoft.com/office/powerpoint/2010/main" val="799673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415142" y="854307"/>
            <a:ext cx="10700657" cy="5311776"/>
          </a:xfrm>
          <a:solidFill>
            <a:schemeClr val="bg2">
              <a:lumMod val="10000"/>
            </a:schemeClr>
          </a:solidFill>
          <a:ln w="19050">
            <a:solidFill>
              <a:schemeClr val="tx1"/>
            </a:solidFill>
          </a:ln>
        </p:spPr>
        <p:txBody>
          <a:bodyPr>
            <a:normAutofit fontScale="92500" lnSpcReduction="20000"/>
          </a:bodyPr>
          <a:lstStyle/>
          <a:p>
            <a:pPr>
              <a:lnSpc>
                <a:spcPct val="120000"/>
              </a:lnSpc>
            </a:pPr>
            <a:endParaRPr lang="en-US" dirty="0">
              <a:solidFill>
                <a:srgbClr val="00B050"/>
              </a:solidFill>
            </a:endParaRPr>
          </a:p>
          <a:p>
            <a:pPr>
              <a:lnSpc>
                <a:spcPct val="120000"/>
              </a:lnSpc>
            </a:pPr>
            <a:r>
              <a:rPr lang="en-US" dirty="0">
                <a:solidFill>
                  <a:srgbClr val="00B050"/>
                </a:solidFill>
              </a:rPr>
              <a:t>Database Migrations.</a:t>
            </a:r>
          </a:p>
          <a:p>
            <a:pPr>
              <a:lnSpc>
                <a:spcPct val="120000"/>
              </a:lnSpc>
            </a:pPr>
            <a:r>
              <a:rPr lang="en-US" dirty="0">
                <a:solidFill>
                  <a:srgbClr val="00B050"/>
                </a:solidFill>
              </a:rPr>
              <a:t>Fetch Data From Database. </a:t>
            </a:r>
          </a:p>
          <a:p>
            <a:pPr>
              <a:lnSpc>
                <a:spcPct val="120000"/>
              </a:lnSpc>
            </a:pPr>
            <a:r>
              <a:rPr lang="en-US" dirty="0">
                <a:solidFill>
                  <a:srgbClr val="00B050"/>
                </a:solidFill>
              </a:rPr>
              <a:t>Displaying Data On Templates.</a:t>
            </a:r>
          </a:p>
          <a:p>
            <a:pPr>
              <a:lnSpc>
                <a:spcPct val="120000"/>
              </a:lnSpc>
            </a:pPr>
            <a:r>
              <a:rPr lang="en-US" dirty="0">
                <a:solidFill>
                  <a:srgbClr val="00B050"/>
                </a:solidFill>
              </a:rPr>
              <a:t>Adding Condition On Data.</a:t>
            </a:r>
          </a:p>
          <a:p>
            <a:pPr>
              <a:lnSpc>
                <a:spcPct val="120000"/>
              </a:lnSpc>
            </a:pPr>
            <a:r>
              <a:rPr lang="en-US" dirty="0">
                <a:solidFill>
                  <a:srgbClr val="00B050"/>
                </a:solidFill>
              </a:rPr>
              <a:t>Sending data from url to view.</a:t>
            </a:r>
          </a:p>
          <a:p>
            <a:pPr>
              <a:lnSpc>
                <a:spcPct val="120000"/>
              </a:lnSpc>
            </a:pPr>
            <a:r>
              <a:rPr lang="en-US" dirty="0">
                <a:solidFill>
                  <a:srgbClr val="00B050"/>
                </a:solidFill>
              </a:rPr>
              <a:t>Sending data from view to template.</a:t>
            </a:r>
          </a:p>
          <a:p>
            <a:pPr>
              <a:lnSpc>
                <a:spcPct val="120000"/>
              </a:lnSpc>
            </a:pPr>
            <a:r>
              <a:rPr lang="en-US" dirty="0">
                <a:solidFill>
                  <a:srgbClr val="00B050"/>
                </a:solidFill>
              </a:rPr>
              <a:t>Saving objects into database, Sorting objects, Filtering objects, Deleting objects.</a:t>
            </a:r>
          </a:p>
          <a:p>
            <a:pPr>
              <a:lnSpc>
                <a:spcPct val="120000"/>
              </a:lnSpc>
            </a:pPr>
            <a:r>
              <a:rPr lang="en-US" dirty="0">
                <a:solidFill>
                  <a:srgbClr val="00B050"/>
                </a:solidFill>
              </a:rPr>
              <a:t>Difference between session and cookie, Creating sessions and cookies in Django.</a:t>
            </a:r>
            <a:endParaRPr lang="en-US" dirty="0"/>
          </a:p>
          <a:p>
            <a:pPr marL="0" indent="0">
              <a:buNone/>
            </a:pPr>
            <a:endParaRPr lang="en-US" sz="400" dirty="0"/>
          </a:p>
        </p:txBody>
      </p:sp>
      <p:sp>
        <p:nvSpPr>
          <p:cNvPr id="6" name="Date Placeholder 5"/>
          <p:cNvSpPr>
            <a:spLocks noGrp="1"/>
          </p:cNvSpPr>
          <p:nvPr>
            <p:ph type="dt" sz="half" idx="10"/>
          </p:nvPr>
        </p:nvSpPr>
        <p:spPr/>
        <p:txBody>
          <a:bodyPr/>
          <a:lstStyle/>
          <a:p>
            <a:fld id="{F84A3319-631B-40E3-8846-A1EE9ED0AB71}" type="datetime1">
              <a:rPr lang="en-US" smtClean="0"/>
              <a:t>10/19/2022</a:t>
            </a:fld>
            <a:endParaRPr lang="en-US" dirty="0"/>
          </a:p>
        </p:txBody>
      </p:sp>
      <p:sp>
        <p:nvSpPr>
          <p:cNvPr id="10" name="Footer Placeholder 9"/>
          <p:cNvSpPr>
            <a:spLocks noGrp="1"/>
          </p:cNvSpPr>
          <p:nvPr>
            <p:ph type="ftr" sz="quarter" idx="11"/>
          </p:nvPr>
        </p:nvSpPr>
        <p:spPr>
          <a:xfrm>
            <a:off x="4165600" y="6356357"/>
            <a:ext cx="5816600" cy="365125"/>
          </a:xfrm>
        </p:spPr>
        <p:txBody>
          <a:bodyPr/>
          <a:lstStyle/>
          <a:p>
            <a:r>
              <a:rPr lang="en-US" dirty="0"/>
              <a:t>Priya Singh            Python web development with Django        Unit IV</a:t>
            </a:r>
          </a:p>
        </p:txBody>
      </p:sp>
      <p:sp>
        <p:nvSpPr>
          <p:cNvPr id="7" name="Slide Number Placeholder 6"/>
          <p:cNvSpPr>
            <a:spLocks noGrp="1"/>
          </p:cNvSpPr>
          <p:nvPr>
            <p:ph type="sldNum" sz="quarter" idx="12"/>
          </p:nvPr>
        </p:nvSpPr>
        <p:spPr/>
        <p:txBody>
          <a:bodyPr/>
          <a:lstStyle/>
          <a:p>
            <a:fld id="{B6F15528-21DE-4FAA-801E-634DDDAF4B2B}" type="slidenum">
              <a:rPr lang="en-US" smtClean="0"/>
              <a:pPr/>
              <a:t>26</a:t>
            </a:fld>
            <a:endParaRPr lang="en-US" dirty="0"/>
          </a:p>
        </p:txBody>
      </p:sp>
      <p:sp>
        <p:nvSpPr>
          <p:cNvPr id="8" name="Title 1"/>
          <p:cNvSpPr txBox="1">
            <a:spLocks/>
          </p:cNvSpPr>
          <p:nvPr/>
        </p:nvSpPr>
        <p:spPr>
          <a:xfrm>
            <a:off x="1447800" y="7"/>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Unit IV Content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219201"/>
            <a:ext cx="10134600" cy="3276599"/>
          </a:xfrm>
          <a:solidFill>
            <a:schemeClr val="accent5">
              <a:lumMod val="40000"/>
              <a:lumOff val="60000"/>
            </a:schemeClr>
          </a:solidFill>
          <a:ln w="12700">
            <a:solidFill>
              <a:schemeClr val="tx1"/>
            </a:solidFill>
          </a:ln>
        </p:spPr>
        <p:txBody>
          <a:bodyPr>
            <a:normAutofit fontScale="92500" lnSpcReduction="20000"/>
          </a:bodyPr>
          <a:lstStyle/>
          <a:p>
            <a:pPr marL="0" indent="0" algn="just">
              <a:buNone/>
            </a:pPr>
            <a:r>
              <a:rPr lang="en-US" sz="2800" dirty="0"/>
              <a:t>In Unit IV, the students will be able to find</a:t>
            </a:r>
          </a:p>
          <a:p>
            <a:pPr algn="just"/>
            <a:r>
              <a:rPr lang="en-US" sz="2800" dirty="0"/>
              <a:t>Definitions of  terms Database Migrations.</a:t>
            </a:r>
          </a:p>
          <a:p>
            <a:pPr algn="just"/>
            <a:r>
              <a:rPr lang="en-US" sz="2800" dirty="0"/>
              <a:t>How Fetch Data From Database &amp; Displaying Data On Templates.</a:t>
            </a:r>
          </a:p>
          <a:p>
            <a:pPr algn="just"/>
            <a:r>
              <a:rPr lang="en-US" sz="2800" dirty="0"/>
              <a:t>How to Send data from url to view.</a:t>
            </a:r>
          </a:p>
          <a:p>
            <a:pPr algn="just"/>
            <a:r>
              <a:rPr lang="en-US" sz="2800" dirty="0"/>
              <a:t>How to Send data from view to template.</a:t>
            </a:r>
          </a:p>
          <a:p>
            <a:pPr algn="just"/>
            <a:r>
              <a:rPr lang="en-US" sz="2800" dirty="0"/>
              <a:t>The idea of a python Library </a:t>
            </a:r>
            <a:r>
              <a:rPr lang="en-IN" sz="2800" dirty="0"/>
              <a:t>.</a:t>
            </a:r>
            <a:endParaRPr lang="en-US" sz="2800" dirty="0"/>
          </a:p>
          <a:p>
            <a:pPr algn="just"/>
            <a:r>
              <a:rPr lang="en-US" sz="2800" dirty="0"/>
              <a:t>Difference between session and cookie, Creating sessions and cookies in Django</a:t>
            </a:r>
          </a:p>
        </p:txBody>
      </p:sp>
      <p:sp>
        <p:nvSpPr>
          <p:cNvPr id="4" name="Date Placeholder 3"/>
          <p:cNvSpPr>
            <a:spLocks noGrp="1"/>
          </p:cNvSpPr>
          <p:nvPr>
            <p:ph type="dt" sz="half" idx="10"/>
          </p:nvPr>
        </p:nvSpPr>
        <p:spPr/>
        <p:txBody>
          <a:bodyPr/>
          <a:lstStyle/>
          <a:p>
            <a:fld id="{9CADCBA3-67CB-4273-BFF5-F440740EA007}" type="datetime1">
              <a:rPr lang="en-US" smtClean="0"/>
              <a:t>10/19/2022</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Unit IV Objective</a:t>
            </a:r>
          </a:p>
        </p:txBody>
      </p:sp>
    </p:spTree>
    <p:extLst>
      <p:ext uri="{BB962C8B-B14F-4D97-AF65-F5344CB8AC3E}">
        <p14:creationId xmlns:p14="http://schemas.microsoft.com/office/powerpoint/2010/main" val="611296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371600"/>
            <a:ext cx="10363200" cy="2697953"/>
          </a:xfrm>
          <a:solidFill>
            <a:schemeClr val="tx2">
              <a:lumMod val="60000"/>
              <a:lumOff val="40000"/>
            </a:schemeClr>
          </a:solidFill>
          <a:ln w="19050">
            <a:solidFill>
              <a:schemeClr val="tx1"/>
            </a:solidFill>
          </a:ln>
        </p:spPr>
        <p:txBody>
          <a:bodyPr>
            <a:normAutofit/>
          </a:bodyPr>
          <a:lstStyle/>
          <a:p>
            <a:pPr marL="0" indent="0" algn="just">
              <a:buNone/>
            </a:pPr>
            <a:r>
              <a:rPr lang="en-US" sz="2800" dirty="0"/>
              <a:t>Topic </a:t>
            </a:r>
            <a:r>
              <a:rPr lang="en-US" sz="2800" dirty="0">
                <a:solidFill>
                  <a:schemeClr val="bg2">
                    <a:lumMod val="10000"/>
                  </a:schemeClr>
                </a:solidFill>
              </a:rPr>
              <a:t>: Database Migrations</a:t>
            </a:r>
            <a:endParaRPr lang="en-US" sz="2800" dirty="0"/>
          </a:p>
          <a:p>
            <a:pPr algn="just"/>
            <a:r>
              <a:rPr lang="en-US" sz="2800" dirty="0"/>
              <a:t>In this topic, the students will gain , The idea of Database migration is the process of migrating data from one or more source databases to one or more target databases by using a database migration service. </a:t>
            </a:r>
          </a:p>
          <a:p>
            <a:pPr marL="0" indent="0" algn="just">
              <a:buNone/>
            </a:pPr>
            <a:endParaRPr lang="en-US" sz="2800" dirty="0"/>
          </a:p>
        </p:txBody>
      </p:sp>
      <p:sp>
        <p:nvSpPr>
          <p:cNvPr id="4" name="Date Placeholder 3"/>
          <p:cNvSpPr>
            <a:spLocks noGrp="1"/>
          </p:cNvSpPr>
          <p:nvPr>
            <p:ph type="dt" sz="half" idx="10"/>
          </p:nvPr>
        </p:nvSpPr>
        <p:spPr/>
        <p:txBody>
          <a:bodyPr/>
          <a:lstStyle/>
          <a:p>
            <a:fld id="{0A70F473-8653-4EA5-B792-21C23749B4C2}" type="datetime1">
              <a:rPr lang="en-US" smtClean="0"/>
              <a:t>10/19/2022</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Tree>
    <p:extLst>
      <p:ext uri="{BB962C8B-B14F-4D97-AF65-F5344CB8AC3E}">
        <p14:creationId xmlns:p14="http://schemas.microsoft.com/office/powerpoint/2010/main" val="605079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70F473-8653-4EA5-B792-21C23749B4C2}" type="datetime1">
              <a:rPr lang="en-US" smtClean="0"/>
              <a:t>10/19/2022</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Database Migrations</a:t>
            </a:r>
            <a:endParaRPr lang="en-US" sz="3200" dirty="0"/>
          </a:p>
        </p:txBody>
      </p:sp>
      <p:sp>
        <p:nvSpPr>
          <p:cNvPr id="9" name="Rectangle 8"/>
          <p:cNvSpPr/>
          <p:nvPr/>
        </p:nvSpPr>
        <p:spPr>
          <a:xfrm>
            <a:off x="457200" y="851985"/>
            <a:ext cx="11527971" cy="5386090"/>
          </a:xfrm>
          <a:prstGeom prst="rect">
            <a:avLst/>
          </a:prstGeom>
          <a:solidFill>
            <a:schemeClr val="tx2">
              <a:lumMod val="60000"/>
              <a:lumOff val="40000"/>
            </a:schemeClr>
          </a:solidFill>
          <a:ln w="9525">
            <a:solidFill>
              <a:schemeClr val="tx1"/>
            </a:solidFill>
          </a:ln>
        </p:spPr>
        <p:txBody>
          <a:bodyPr wrap="square">
            <a:spAutoFit/>
          </a:bodyPr>
          <a:lstStyle/>
          <a:p>
            <a:r>
              <a:rPr lang="en-US" sz="2800" b="1" u="sng" dirty="0"/>
              <a:t>Database migration: Concepts and principles</a:t>
            </a:r>
          </a:p>
          <a:p>
            <a:endParaRPr lang="en-US" sz="2800" b="1" u="sng" dirty="0"/>
          </a:p>
          <a:p>
            <a:pPr marL="342900" indent="-342900">
              <a:buFont typeface="Wingdings" panose="05000000000000000000" pitchFamily="2" charset="2"/>
              <a:buChar char="Ø"/>
            </a:pPr>
            <a:r>
              <a:rPr lang="en-US" sz="2400" dirty="0"/>
              <a:t>Database migration is the process of migrating data from one or more source databases to one or more target databases by using a database migration service. </a:t>
            </a:r>
          </a:p>
          <a:p>
            <a:endParaRPr lang="en-US" sz="2400" dirty="0"/>
          </a:p>
          <a:p>
            <a:pPr marL="342900" indent="-342900">
              <a:buFont typeface="Wingdings" panose="05000000000000000000" pitchFamily="2" charset="2"/>
              <a:buChar char="Ø"/>
            </a:pPr>
            <a:r>
              <a:rPr lang="en-US" sz="2400" dirty="0"/>
              <a:t>When a migration is finished, the dataset in the source databases resides fully, though possibly restructured, in the target databases. Clients that accessed the source databases are then switched over to the target databases, and the source databases are turned down.</a:t>
            </a:r>
          </a:p>
          <a:p>
            <a:endParaRPr lang="en-US" sz="2400" dirty="0"/>
          </a:p>
          <a:p>
            <a:pPr marL="342900" indent="-342900">
              <a:buFont typeface="Wingdings" panose="05000000000000000000" pitchFamily="2" charset="2"/>
              <a:buChar char="Ø"/>
            </a:pPr>
            <a:r>
              <a:rPr lang="en-US" sz="2400" dirty="0"/>
              <a:t>A database migration service runs within Google Cloud and accesses both source and target databases. Two variants are represented: (a) shows the migration from a source database in an on-premises data center or a remote cloud to a managed database like Cloud Spanner; (b) shows a migration to a database on Compute Engine</a:t>
            </a:r>
          </a:p>
        </p:txBody>
      </p:sp>
    </p:spTree>
    <p:extLst>
      <p:ext uri="{BB962C8B-B14F-4D97-AF65-F5344CB8AC3E}">
        <p14:creationId xmlns:p14="http://schemas.microsoft.com/office/powerpoint/2010/main" val="2255297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9BF81E-BA38-463E-ADAA-16E379DD8433}" type="datetime1">
              <a:rPr lang="en-US" smtClean="0"/>
              <a:t>10/19/2022</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Evaluation Scheme</a:t>
            </a:r>
          </a:p>
        </p:txBody>
      </p:sp>
      <p:pic>
        <p:nvPicPr>
          <p:cNvPr id="2" name="Picture 1"/>
          <p:cNvPicPr>
            <a:picLocks noChangeAspect="1"/>
          </p:cNvPicPr>
          <p:nvPr/>
        </p:nvPicPr>
        <p:blipFill>
          <a:blip r:embed="rId2"/>
          <a:stretch>
            <a:fillRect/>
          </a:stretch>
        </p:blipFill>
        <p:spPr>
          <a:xfrm>
            <a:off x="1676400" y="793757"/>
            <a:ext cx="9390164" cy="5855044"/>
          </a:xfrm>
          <a:prstGeom prst="rect">
            <a:avLst/>
          </a:prstGeom>
          <a:ln>
            <a:solidFill>
              <a:schemeClr val="accent1"/>
            </a:solidFill>
          </a:ln>
        </p:spPr>
      </p:pic>
      <p:sp>
        <p:nvSpPr>
          <p:cNvPr id="9" name="TextBox 8"/>
          <p:cNvSpPr txBox="1"/>
          <p:nvPr/>
        </p:nvSpPr>
        <p:spPr>
          <a:xfrm>
            <a:off x="2514600" y="4114800"/>
            <a:ext cx="3276600" cy="461665"/>
          </a:xfrm>
          <a:prstGeom prst="rect">
            <a:avLst/>
          </a:prstGeom>
          <a:solidFill>
            <a:srgbClr val="FFFF00"/>
          </a:solidFill>
          <a:ln>
            <a:solidFill>
              <a:schemeClr val="bg1"/>
            </a:solidFill>
          </a:ln>
        </p:spPr>
        <p:txBody>
          <a:bodyPr wrap="square" rtlCol="0">
            <a:spAutoFit/>
          </a:bodyPr>
          <a:lstStyle/>
          <a:p>
            <a:r>
              <a:rPr lang="en-US" sz="1200" dirty="0"/>
              <a:t>Python Web development with Django (Elective I)</a:t>
            </a:r>
          </a:p>
          <a:p>
            <a:r>
              <a:rPr lang="en-US" sz="1200" dirty="0"/>
              <a:t>Design Pattern (Elective II)</a:t>
            </a:r>
          </a:p>
        </p:txBody>
      </p:sp>
    </p:spTree>
    <p:extLst>
      <p:ext uri="{BB962C8B-B14F-4D97-AF65-F5344CB8AC3E}">
        <p14:creationId xmlns:p14="http://schemas.microsoft.com/office/powerpoint/2010/main" val="1270560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70F473-8653-4EA5-B792-21C23749B4C2}" type="datetime1">
              <a:rPr lang="en-US" smtClean="0"/>
              <a:t>10/19/2022</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Database Migrations</a:t>
            </a:r>
            <a:endParaRPr lang="en-US" sz="3200" dirty="0"/>
          </a:p>
        </p:txBody>
      </p:sp>
      <p:pic>
        <p:nvPicPr>
          <p:cNvPr id="3" name="Picture 2"/>
          <p:cNvPicPr>
            <a:picLocks noChangeAspect="1"/>
          </p:cNvPicPr>
          <p:nvPr/>
        </p:nvPicPr>
        <p:blipFill>
          <a:blip r:embed="rId2"/>
          <a:stretch>
            <a:fillRect/>
          </a:stretch>
        </p:blipFill>
        <p:spPr>
          <a:xfrm>
            <a:off x="831930" y="1752600"/>
            <a:ext cx="10545557" cy="4305497"/>
          </a:xfrm>
          <a:prstGeom prst="rect">
            <a:avLst/>
          </a:prstGeom>
          <a:ln w="9525">
            <a:solidFill>
              <a:schemeClr val="accent1"/>
            </a:solidFill>
          </a:ln>
        </p:spPr>
      </p:pic>
      <p:sp>
        <p:nvSpPr>
          <p:cNvPr id="8" name="TextBox 7"/>
          <p:cNvSpPr txBox="1"/>
          <p:nvPr/>
        </p:nvSpPr>
        <p:spPr>
          <a:xfrm>
            <a:off x="1447800" y="927855"/>
            <a:ext cx="4331635" cy="523220"/>
          </a:xfrm>
          <a:prstGeom prst="rect">
            <a:avLst/>
          </a:prstGeom>
          <a:noFill/>
        </p:spPr>
        <p:txBody>
          <a:bodyPr wrap="none" rtlCol="0">
            <a:spAutoFit/>
          </a:bodyPr>
          <a:lstStyle/>
          <a:p>
            <a:r>
              <a:rPr lang="en-US" sz="2800" b="1" u="sng" dirty="0"/>
              <a:t>Database Migration Process</a:t>
            </a:r>
          </a:p>
        </p:txBody>
      </p:sp>
    </p:spTree>
    <p:extLst>
      <p:ext uri="{BB962C8B-B14F-4D97-AF65-F5344CB8AC3E}">
        <p14:creationId xmlns:p14="http://schemas.microsoft.com/office/powerpoint/2010/main" val="3428991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70F473-8653-4EA5-B792-21C23749B4C2}" type="datetime1">
              <a:rPr lang="en-US" smtClean="0"/>
              <a:t>10/19/2022</a:t>
            </a:fld>
            <a:endParaRPr lang="en-US" dirty="0"/>
          </a:p>
        </p:txBody>
      </p:sp>
      <p:sp>
        <p:nvSpPr>
          <p:cNvPr id="5" name="Footer Placeholder 4"/>
          <p:cNvSpPr>
            <a:spLocks noGrp="1"/>
          </p:cNvSpPr>
          <p:nvPr>
            <p:ph type="ftr" sz="quarter" idx="11"/>
          </p:nvPr>
        </p:nvSpPr>
        <p:spPr>
          <a:xfrm>
            <a:off x="3742508" y="6336763"/>
            <a:ext cx="5325291"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Database Migrations</a:t>
            </a:r>
            <a:endParaRPr lang="en-US" sz="3200" dirty="0"/>
          </a:p>
        </p:txBody>
      </p:sp>
      <p:sp>
        <p:nvSpPr>
          <p:cNvPr id="9" name="Rectangle 8"/>
          <p:cNvSpPr/>
          <p:nvPr/>
        </p:nvSpPr>
        <p:spPr>
          <a:xfrm>
            <a:off x="317863" y="914400"/>
            <a:ext cx="11573691" cy="4770537"/>
          </a:xfrm>
          <a:prstGeom prst="rect">
            <a:avLst/>
          </a:prstGeom>
          <a:solidFill>
            <a:schemeClr val="tx2">
              <a:lumMod val="60000"/>
              <a:lumOff val="40000"/>
            </a:schemeClr>
          </a:solidFill>
          <a:ln w="12700">
            <a:solidFill>
              <a:schemeClr val="tx1"/>
            </a:solidFill>
          </a:ln>
        </p:spPr>
        <p:txBody>
          <a:bodyPr wrap="square">
            <a:spAutoFit/>
          </a:bodyPr>
          <a:lstStyle/>
          <a:p>
            <a:r>
              <a:rPr lang="en-US" sz="2800" b="1" u="sng" dirty="0"/>
              <a:t>We describe Database migration from an architectural stand pointwise:-</a:t>
            </a:r>
          </a:p>
          <a:p>
            <a:endParaRPr lang="en-US" sz="2400" dirty="0"/>
          </a:p>
          <a:p>
            <a:pPr marL="342900" indent="-342900">
              <a:buFont typeface="Wingdings" panose="05000000000000000000" pitchFamily="2" charset="2"/>
              <a:buChar char="ü"/>
            </a:pPr>
            <a:r>
              <a:rPr lang="en-US" sz="2800" dirty="0"/>
              <a:t>The services and technologies involved in database migration.</a:t>
            </a:r>
          </a:p>
          <a:p>
            <a:pPr marL="342900" indent="-342900">
              <a:buFont typeface="Wingdings" panose="05000000000000000000" pitchFamily="2" charset="2"/>
              <a:buChar char="ü"/>
            </a:pPr>
            <a:r>
              <a:rPr lang="en-US" sz="2800" dirty="0"/>
              <a:t>The differences between homogeneous and heterogeneous database migration.</a:t>
            </a:r>
          </a:p>
          <a:p>
            <a:pPr marL="342900" indent="-342900">
              <a:buFont typeface="Wingdings" panose="05000000000000000000" pitchFamily="2" charset="2"/>
              <a:buChar char="ü"/>
            </a:pPr>
            <a:r>
              <a:rPr lang="en-US" sz="2800" dirty="0"/>
              <a:t>The tradeoffs and selection of a migration downtime tolerance.</a:t>
            </a:r>
          </a:p>
          <a:p>
            <a:pPr marL="342900" indent="-342900">
              <a:buFont typeface="Wingdings" panose="05000000000000000000" pitchFamily="2" charset="2"/>
              <a:buChar char="ü"/>
            </a:pPr>
            <a:r>
              <a:rPr lang="en-US" sz="2800" dirty="0"/>
              <a:t>A setup architecture that supports a fallback if unforeseen errors occur during a migration.</a:t>
            </a:r>
          </a:p>
          <a:p>
            <a:pPr marL="342900" indent="-342900">
              <a:buFont typeface="Wingdings" panose="05000000000000000000" pitchFamily="2" charset="2"/>
              <a:buChar char="ü"/>
            </a:pPr>
            <a:r>
              <a:rPr lang="en-US" sz="2800" dirty="0"/>
              <a:t>This document does not describe how you set up a particular database migration technology. Rather, it introduces database migration in fundamental, conceptual, and principle terms.</a:t>
            </a:r>
          </a:p>
        </p:txBody>
      </p:sp>
    </p:spTree>
    <p:extLst>
      <p:ext uri="{BB962C8B-B14F-4D97-AF65-F5344CB8AC3E}">
        <p14:creationId xmlns:p14="http://schemas.microsoft.com/office/powerpoint/2010/main" val="36617346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70F473-8653-4EA5-B792-21C23749B4C2}" type="datetime1">
              <a:rPr lang="en-US" smtClean="0"/>
              <a:t>10/19/2022</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Database Migrations</a:t>
            </a:r>
            <a:endParaRPr lang="en-US" sz="3200" dirty="0"/>
          </a:p>
        </p:txBody>
      </p:sp>
      <p:pic>
        <p:nvPicPr>
          <p:cNvPr id="2" name="Picture 1"/>
          <p:cNvPicPr>
            <a:picLocks noChangeAspect="1"/>
          </p:cNvPicPr>
          <p:nvPr/>
        </p:nvPicPr>
        <p:blipFill>
          <a:blip r:embed="rId2"/>
          <a:stretch>
            <a:fillRect/>
          </a:stretch>
        </p:blipFill>
        <p:spPr>
          <a:xfrm>
            <a:off x="151278" y="1469847"/>
            <a:ext cx="11906862" cy="4200718"/>
          </a:xfrm>
          <a:prstGeom prst="rect">
            <a:avLst/>
          </a:prstGeom>
          <a:ln w="19050">
            <a:solidFill>
              <a:schemeClr val="tx1"/>
            </a:solidFill>
          </a:ln>
        </p:spPr>
      </p:pic>
      <p:sp>
        <p:nvSpPr>
          <p:cNvPr id="3" name="TextBox 2"/>
          <p:cNvSpPr txBox="1"/>
          <p:nvPr/>
        </p:nvSpPr>
        <p:spPr>
          <a:xfrm>
            <a:off x="1415869" y="810464"/>
            <a:ext cx="5265096" cy="523220"/>
          </a:xfrm>
          <a:prstGeom prst="rect">
            <a:avLst/>
          </a:prstGeom>
          <a:noFill/>
        </p:spPr>
        <p:txBody>
          <a:bodyPr wrap="none" rtlCol="0">
            <a:spAutoFit/>
          </a:bodyPr>
          <a:lstStyle/>
          <a:p>
            <a:r>
              <a:rPr lang="en-US" sz="2800" b="1" u="sng" dirty="0"/>
              <a:t>Database Migration Architecture:-</a:t>
            </a:r>
          </a:p>
        </p:txBody>
      </p:sp>
      <p:sp>
        <p:nvSpPr>
          <p:cNvPr id="9" name="Rectangle 8"/>
          <p:cNvSpPr/>
          <p:nvPr/>
        </p:nvSpPr>
        <p:spPr>
          <a:xfrm>
            <a:off x="151278" y="5806728"/>
            <a:ext cx="11906862" cy="830997"/>
          </a:xfrm>
          <a:prstGeom prst="rect">
            <a:avLst/>
          </a:prstGeom>
          <a:solidFill>
            <a:schemeClr val="tx2">
              <a:lumMod val="60000"/>
              <a:lumOff val="40000"/>
            </a:schemeClr>
          </a:solidFill>
          <a:ln w="9525">
            <a:solidFill>
              <a:schemeClr val="tx1"/>
            </a:solidFill>
          </a:ln>
        </p:spPr>
        <p:txBody>
          <a:bodyPr wrap="square">
            <a:spAutoFit/>
          </a:bodyPr>
          <a:lstStyle/>
          <a:p>
            <a:r>
              <a:rPr lang="en-US" sz="2400" dirty="0"/>
              <a:t>Even though the target databases are different in type (managed and unmanaged) and setup, the database migration architecture and configuration is the same for both cases.</a:t>
            </a:r>
          </a:p>
        </p:txBody>
      </p:sp>
    </p:spTree>
    <p:extLst>
      <p:ext uri="{BB962C8B-B14F-4D97-AF65-F5344CB8AC3E}">
        <p14:creationId xmlns:p14="http://schemas.microsoft.com/office/powerpoint/2010/main" val="334403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70F473-8653-4EA5-B792-21C23749B4C2}" type="datetime1">
              <a:rPr lang="en-US" smtClean="0"/>
              <a:t>10/19/2022</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Database Migrations</a:t>
            </a:r>
            <a:endParaRPr lang="en-US" sz="3200" dirty="0"/>
          </a:p>
        </p:txBody>
      </p:sp>
      <p:sp>
        <p:nvSpPr>
          <p:cNvPr id="9" name="Rectangle 8"/>
          <p:cNvSpPr/>
          <p:nvPr/>
        </p:nvSpPr>
        <p:spPr>
          <a:xfrm>
            <a:off x="457200" y="851985"/>
            <a:ext cx="11527971" cy="523220"/>
          </a:xfrm>
          <a:prstGeom prst="rect">
            <a:avLst/>
          </a:prstGeom>
          <a:solidFill>
            <a:schemeClr val="tx2">
              <a:lumMod val="60000"/>
              <a:lumOff val="40000"/>
            </a:schemeClr>
          </a:solidFill>
          <a:ln w="9525">
            <a:solidFill>
              <a:schemeClr val="tx1"/>
            </a:solidFill>
          </a:ln>
        </p:spPr>
        <p:txBody>
          <a:bodyPr wrap="square">
            <a:spAutoFit/>
          </a:bodyPr>
          <a:lstStyle/>
          <a:p>
            <a:r>
              <a:rPr lang="en-US" sz="2800" b="1" u="sng" dirty="0"/>
              <a:t>Terminology :-</a:t>
            </a:r>
          </a:p>
        </p:txBody>
      </p:sp>
      <p:pic>
        <p:nvPicPr>
          <p:cNvPr id="2" name="Picture 1"/>
          <p:cNvPicPr>
            <a:picLocks noChangeAspect="1"/>
          </p:cNvPicPr>
          <p:nvPr/>
        </p:nvPicPr>
        <p:blipFill>
          <a:blip r:embed="rId2"/>
          <a:stretch>
            <a:fillRect/>
          </a:stretch>
        </p:blipFill>
        <p:spPr>
          <a:xfrm>
            <a:off x="273589" y="1676400"/>
            <a:ext cx="11662239" cy="4455394"/>
          </a:xfrm>
          <a:prstGeom prst="rect">
            <a:avLst/>
          </a:prstGeom>
          <a:solidFill>
            <a:schemeClr val="tx2">
              <a:lumMod val="60000"/>
              <a:lumOff val="40000"/>
            </a:schemeClr>
          </a:solidFill>
          <a:ln w="12700">
            <a:solidFill>
              <a:schemeClr val="tx1"/>
            </a:solidFill>
          </a:ln>
        </p:spPr>
      </p:pic>
    </p:spTree>
    <p:extLst>
      <p:ext uri="{BB962C8B-B14F-4D97-AF65-F5344CB8AC3E}">
        <p14:creationId xmlns:p14="http://schemas.microsoft.com/office/powerpoint/2010/main" val="20186146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70F473-8653-4EA5-B792-21C23749B4C2}" type="datetime1">
              <a:rPr lang="en-US" smtClean="0"/>
              <a:t>10/19/2022</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Database Migrations</a:t>
            </a:r>
            <a:endParaRPr lang="en-US" sz="3200" dirty="0"/>
          </a:p>
        </p:txBody>
      </p:sp>
      <p:sp>
        <p:nvSpPr>
          <p:cNvPr id="9" name="Rectangle 8"/>
          <p:cNvSpPr/>
          <p:nvPr/>
        </p:nvSpPr>
        <p:spPr>
          <a:xfrm>
            <a:off x="4572000" y="851985"/>
            <a:ext cx="2362200" cy="523220"/>
          </a:xfrm>
          <a:prstGeom prst="rect">
            <a:avLst/>
          </a:prstGeom>
          <a:solidFill>
            <a:schemeClr val="tx2">
              <a:lumMod val="60000"/>
              <a:lumOff val="40000"/>
            </a:schemeClr>
          </a:solidFill>
          <a:ln w="9525">
            <a:solidFill>
              <a:schemeClr val="tx1"/>
            </a:solidFill>
          </a:ln>
        </p:spPr>
        <p:txBody>
          <a:bodyPr wrap="square">
            <a:spAutoFit/>
          </a:bodyPr>
          <a:lstStyle/>
          <a:p>
            <a:r>
              <a:rPr lang="en-US" sz="2800" b="1" u="sng" dirty="0"/>
              <a:t>Terminology :-</a:t>
            </a:r>
          </a:p>
        </p:txBody>
      </p:sp>
      <p:pic>
        <p:nvPicPr>
          <p:cNvPr id="3" name="Picture 2"/>
          <p:cNvPicPr>
            <a:picLocks noChangeAspect="1"/>
          </p:cNvPicPr>
          <p:nvPr/>
        </p:nvPicPr>
        <p:blipFill>
          <a:blip r:embed="rId2"/>
          <a:stretch>
            <a:fillRect/>
          </a:stretch>
        </p:blipFill>
        <p:spPr>
          <a:xfrm>
            <a:off x="158931" y="1541384"/>
            <a:ext cx="11832771" cy="4534877"/>
          </a:xfrm>
          <a:prstGeom prst="rect">
            <a:avLst/>
          </a:prstGeom>
          <a:ln w="12700">
            <a:solidFill>
              <a:schemeClr val="tx1"/>
            </a:solidFill>
          </a:ln>
        </p:spPr>
      </p:pic>
    </p:spTree>
    <p:extLst>
      <p:ext uri="{BB962C8B-B14F-4D97-AF65-F5344CB8AC3E}">
        <p14:creationId xmlns:p14="http://schemas.microsoft.com/office/powerpoint/2010/main" val="41506086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70F473-8653-4EA5-B792-21C23749B4C2}" type="datetime1">
              <a:rPr lang="en-US" smtClean="0"/>
              <a:t>10/19/2022</a:t>
            </a:fld>
            <a:endParaRPr lang="en-US" dirty="0"/>
          </a:p>
        </p:txBody>
      </p:sp>
      <p:sp>
        <p:nvSpPr>
          <p:cNvPr id="5" name="Footer Placeholder 4"/>
          <p:cNvSpPr>
            <a:spLocks noGrp="1"/>
          </p:cNvSpPr>
          <p:nvPr>
            <p:ph type="ftr" sz="quarter" idx="11"/>
          </p:nvPr>
        </p:nvSpPr>
        <p:spPr>
          <a:xfrm>
            <a:off x="3742508" y="6336763"/>
            <a:ext cx="5325291"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Database Migrations</a:t>
            </a:r>
            <a:endParaRPr lang="en-US" sz="3200" dirty="0"/>
          </a:p>
        </p:txBody>
      </p:sp>
      <p:sp>
        <p:nvSpPr>
          <p:cNvPr id="3" name="Rectangle 2"/>
          <p:cNvSpPr/>
          <p:nvPr/>
        </p:nvSpPr>
        <p:spPr>
          <a:xfrm>
            <a:off x="228600" y="959528"/>
            <a:ext cx="11811000" cy="5755422"/>
          </a:xfrm>
          <a:prstGeom prst="rect">
            <a:avLst/>
          </a:prstGeom>
          <a:solidFill>
            <a:schemeClr val="tx2">
              <a:lumMod val="60000"/>
              <a:lumOff val="40000"/>
            </a:schemeClr>
          </a:solidFill>
          <a:ln w="12700">
            <a:solidFill>
              <a:schemeClr val="tx1"/>
            </a:solidFill>
          </a:ln>
        </p:spPr>
        <p:txBody>
          <a:bodyPr wrap="square">
            <a:spAutoFit/>
          </a:bodyPr>
          <a:lstStyle/>
          <a:p>
            <a:r>
              <a:rPr lang="en-US" sz="3200" b="1" u="sng" dirty="0"/>
              <a:t>Database migration architecture :-</a:t>
            </a:r>
          </a:p>
          <a:p>
            <a:endParaRPr lang="en-US" sz="3200" b="1" u="sng" dirty="0"/>
          </a:p>
          <a:p>
            <a:r>
              <a:rPr lang="en-US" sz="2400" dirty="0"/>
              <a:t>A database migration architecture describes the various components required for executing a database migration. This section introduces a generic deployment architecture and treats the database migration system as a separate component. It also discusses the features of a database management system that support data migration as well as non-functional properties that are important for many use cases.</a:t>
            </a:r>
          </a:p>
          <a:p>
            <a:endParaRPr lang="en-US" sz="2400" dirty="0"/>
          </a:p>
          <a:p>
            <a:r>
              <a:rPr lang="en-US" sz="3200" b="1" u="sng" dirty="0"/>
              <a:t>Deployment architecture:-</a:t>
            </a:r>
          </a:p>
          <a:p>
            <a:endParaRPr lang="en-US" sz="3200" b="1" u="sng" dirty="0"/>
          </a:p>
          <a:p>
            <a:r>
              <a:rPr lang="en-US" sz="2400" dirty="0"/>
              <a:t>A database migration can occur between source and target databases located in any environment, like on-premises or different clouds. Each source and target database can be in a different environment; it is not necessary that all are collocated in the same environment.</a:t>
            </a:r>
          </a:p>
          <a:p>
            <a:endParaRPr lang="en-US" sz="2400" dirty="0"/>
          </a:p>
        </p:txBody>
      </p:sp>
    </p:spTree>
    <p:extLst>
      <p:ext uri="{BB962C8B-B14F-4D97-AF65-F5344CB8AC3E}">
        <p14:creationId xmlns:p14="http://schemas.microsoft.com/office/powerpoint/2010/main" val="34927155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70F473-8653-4EA5-B792-21C23749B4C2}" type="datetime1">
              <a:rPr lang="en-US" smtClean="0"/>
              <a:t>10/19/2022</a:t>
            </a:fld>
            <a:endParaRPr lang="en-US" dirty="0"/>
          </a:p>
        </p:txBody>
      </p:sp>
      <p:sp>
        <p:nvSpPr>
          <p:cNvPr id="5" name="Footer Placeholder 4"/>
          <p:cNvSpPr>
            <a:spLocks noGrp="1"/>
          </p:cNvSpPr>
          <p:nvPr>
            <p:ph type="ftr" sz="quarter" idx="11"/>
          </p:nvPr>
        </p:nvSpPr>
        <p:spPr>
          <a:xfrm>
            <a:off x="3742508" y="6336763"/>
            <a:ext cx="5325291"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Database Migrations</a:t>
            </a:r>
            <a:endParaRPr lang="en-US" sz="3200" dirty="0"/>
          </a:p>
        </p:txBody>
      </p:sp>
      <p:pic>
        <p:nvPicPr>
          <p:cNvPr id="2" name="Picture 1"/>
          <p:cNvPicPr>
            <a:picLocks noChangeAspect="1"/>
          </p:cNvPicPr>
          <p:nvPr/>
        </p:nvPicPr>
        <p:blipFill>
          <a:blip r:embed="rId2"/>
          <a:stretch>
            <a:fillRect/>
          </a:stretch>
        </p:blipFill>
        <p:spPr>
          <a:xfrm>
            <a:off x="609600" y="1043437"/>
            <a:ext cx="10994899" cy="4977060"/>
          </a:xfrm>
          <a:prstGeom prst="rect">
            <a:avLst/>
          </a:prstGeom>
          <a:ln w="12700">
            <a:solidFill>
              <a:schemeClr val="tx1"/>
            </a:solidFill>
          </a:ln>
        </p:spPr>
      </p:pic>
    </p:spTree>
    <p:extLst>
      <p:ext uri="{BB962C8B-B14F-4D97-AF65-F5344CB8AC3E}">
        <p14:creationId xmlns:p14="http://schemas.microsoft.com/office/powerpoint/2010/main" val="6301991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70F473-8653-4EA5-B792-21C23749B4C2}" type="datetime1">
              <a:rPr lang="en-US" smtClean="0"/>
              <a:t>10/19/2022</a:t>
            </a:fld>
            <a:endParaRPr lang="en-US" dirty="0"/>
          </a:p>
        </p:txBody>
      </p:sp>
      <p:sp>
        <p:nvSpPr>
          <p:cNvPr id="5" name="Footer Placeholder 4"/>
          <p:cNvSpPr>
            <a:spLocks noGrp="1"/>
          </p:cNvSpPr>
          <p:nvPr>
            <p:ph type="ftr" sz="quarter" idx="11"/>
          </p:nvPr>
        </p:nvSpPr>
        <p:spPr>
          <a:xfrm>
            <a:off x="3742508" y="6336763"/>
            <a:ext cx="5325291"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Fetch Data From Database</a:t>
            </a:r>
          </a:p>
        </p:txBody>
      </p:sp>
      <p:sp>
        <p:nvSpPr>
          <p:cNvPr id="9" name="Rectangle 8"/>
          <p:cNvSpPr/>
          <p:nvPr/>
        </p:nvSpPr>
        <p:spPr>
          <a:xfrm>
            <a:off x="76200" y="975501"/>
            <a:ext cx="11963400" cy="5109091"/>
          </a:xfrm>
          <a:prstGeom prst="rect">
            <a:avLst/>
          </a:prstGeom>
          <a:solidFill>
            <a:schemeClr val="tx2">
              <a:lumMod val="60000"/>
              <a:lumOff val="40000"/>
            </a:schemeClr>
          </a:solidFill>
          <a:ln w="12700">
            <a:solidFill>
              <a:schemeClr val="tx1"/>
            </a:solidFill>
          </a:ln>
        </p:spPr>
        <p:txBody>
          <a:bodyPr wrap="square">
            <a:spAutoFit/>
          </a:bodyPr>
          <a:lstStyle/>
          <a:p>
            <a:r>
              <a:rPr lang="en-US" sz="2800" b="1" u="sng" dirty="0"/>
              <a:t>How to fetch data from database in django?</a:t>
            </a:r>
          </a:p>
          <a:p>
            <a:endParaRPr lang="en-US" sz="2800" b="1" u="sng" dirty="0"/>
          </a:p>
          <a:p>
            <a:pPr marL="457200" indent="-457200">
              <a:buFont typeface="Wingdings" panose="05000000000000000000" pitchFamily="2" charset="2"/>
              <a:buChar char="Ø"/>
            </a:pPr>
            <a:r>
              <a:rPr lang="en-US" sz="2800" dirty="0"/>
              <a:t>In django, we retrieve the data in the views.py file, where we write our functions.</a:t>
            </a:r>
          </a:p>
          <a:p>
            <a:pPr marL="457200" indent="-457200">
              <a:buFont typeface="Wingdings" panose="05000000000000000000" pitchFamily="2" charset="2"/>
              <a:buChar char="Ø"/>
            </a:pPr>
            <a:r>
              <a:rPr lang="en-US" sz="2800" dirty="0"/>
              <a:t>To retrieve data from database, first we have to create a url for that. Open the urls.py file inside the application folder, and create a new path as shown below:</a:t>
            </a:r>
          </a:p>
          <a:p>
            <a:r>
              <a:rPr lang="en-US" sz="2800" dirty="0">
                <a:solidFill>
                  <a:schemeClr val="bg1"/>
                </a:solidFill>
              </a:rPr>
              <a:t>                    path('students/', </a:t>
            </a:r>
            <a:r>
              <a:rPr lang="en-US" sz="2800" dirty="0" err="1">
                <a:solidFill>
                  <a:schemeClr val="bg1"/>
                </a:solidFill>
              </a:rPr>
              <a:t>views.students</a:t>
            </a:r>
            <a:r>
              <a:rPr lang="en-US" sz="2800" dirty="0">
                <a:solidFill>
                  <a:schemeClr val="bg1"/>
                </a:solidFill>
              </a:rPr>
              <a:t>, name="students"),</a:t>
            </a:r>
          </a:p>
          <a:p>
            <a:endParaRPr lang="en-US" sz="2800" dirty="0">
              <a:solidFill>
                <a:schemeClr val="bg1"/>
              </a:solidFill>
            </a:endParaRPr>
          </a:p>
          <a:p>
            <a:r>
              <a:rPr lang="en-US" sz="2800" dirty="0">
                <a:solidFill>
                  <a:schemeClr val="bg1"/>
                </a:solidFill>
              </a:rPr>
              <a:t> </a:t>
            </a:r>
            <a:r>
              <a:rPr lang="en-US" sz="2800" dirty="0"/>
              <a:t>Now create a function in the views.py file, with the name "students" as shown in   </a:t>
            </a:r>
            <a:br>
              <a:rPr lang="en-US" sz="2800" dirty="0"/>
            </a:br>
            <a:r>
              <a:rPr lang="en-US" sz="2800" dirty="0"/>
              <a:t> the above path.</a:t>
            </a:r>
          </a:p>
          <a:p>
            <a:endParaRPr lang="en-US" dirty="0"/>
          </a:p>
        </p:txBody>
      </p:sp>
    </p:spTree>
    <p:extLst>
      <p:ext uri="{BB962C8B-B14F-4D97-AF65-F5344CB8AC3E}">
        <p14:creationId xmlns:p14="http://schemas.microsoft.com/office/powerpoint/2010/main" val="13857511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70F473-8653-4EA5-B792-21C23749B4C2}" type="datetime1">
              <a:rPr lang="en-US" smtClean="0"/>
              <a:t>10/19/2022</a:t>
            </a:fld>
            <a:endParaRPr lang="en-US" dirty="0"/>
          </a:p>
        </p:txBody>
      </p:sp>
      <p:sp>
        <p:nvSpPr>
          <p:cNvPr id="5" name="Footer Placeholder 4"/>
          <p:cNvSpPr>
            <a:spLocks noGrp="1"/>
          </p:cNvSpPr>
          <p:nvPr>
            <p:ph type="ftr" sz="quarter" idx="11"/>
          </p:nvPr>
        </p:nvSpPr>
        <p:spPr>
          <a:xfrm>
            <a:off x="3742508" y="6336763"/>
            <a:ext cx="5325291"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Fetch Data From Database</a:t>
            </a:r>
          </a:p>
        </p:txBody>
      </p:sp>
      <p:pic>
        <p:nvPicPr>
          <p:cNvPr id="2" name="Picture 1"/>
          <p:cNvPicPr>
            <a:picLocks noChangeAspect="1"/>
          </p:cNvPicPr>
          <p:nvPr/>
        </p:nvPicPr>
        <p:blipFill>
          <a:blip r:embed="rId2"/>
          <a:stretch>
            <a:fillRect/>
          </a:stretch>
        </p:blipFill>
        <p:spPr>
          <a:xfrm>
            <a:off x="234987" y="774390"/>
            <a:ext cx="11878024" cy="2121209"/>
          </a:xfrm>
          <a:prstGeom prst="rect">
            <a:avLst/>
          </a:prstGeom>
        </p:spPr>
      </p:pic>
      <p:sp>
        <p:nvSpPr>
          <p:cNvPr id="8" name="Rectangle 7"/>
          <p:cNvSpPr/>
          <p:nvPr/>
        </p:nvSpPr>
        <p:spPr>
          <a:xfrm>
            <a:off x="239469" y="2975218"/>
            <a:ext cx="11873542" cy="3170099"/>
          </a:xfrm>
          <a:prstGeom prst="rect">
            <a:avLst/>
          </a:prstGeom>
          <a:solidFill>
            <a:schemeClr val="tx2">
              <a:lumMod val="60000"/>
              <a:lumOff val="40000"/>
            </a:schemeClr>
          </a:solidFill>
        </p:spPr>
        <p:txBody>
          <a:bodyPr wrap="square">
            <a:spAutoFit/>
          </a:bodyPr>
          <a:lstStyle/>
          <a:p>
            <a:pPr marL="342900" indent="-342900">
              <a:buFont typeface="Wingdings" panose="05000000000000000000" pitchFamily="2" charset="2"/>
              <a:buChar char="Ø"/>
            </a:pPr>
            <a:r>
              <a:rPr lang="en-US" sz="2500" dirty="0"/>
              <a:t>Here, we have created a variable form and we have called all the objects of the Student model. Objects is nothing but the records in the database. Then we have created a dictionary named context and passed the form variable in the dictionary and passed that dictionary in the render() function.</a:t>
            </a:r>
          </a:p>
          <a:p>
            <a:pPr marL="342900" indent="-342900">
              <a:buFont typeface="Wingdings" panose="05000000000000000000" pitchFamily="2" charset="2"/>
              <a:buChar char="Ø"/>
            </a:pPr>
            <a:endParaRPr lang="en-US" sz="2500" dirty="0"/>
          </a:p>
          <a:p>
            <a:pPr marL="342900" indent="-342900">
              <a:buFont typeface="Wingdings" panose="05000000000000000000" pitchFamily="2" charset="2"/>
              <a:buChar char="Ø"/>
            </a:pPr>
            <a:r>
              <a:rPr lang="en-US" sz="2500" dirty="0"/>
              <a:t>As we have mentioned in the render(), let us create a .html file with the name index.html and we will be displaying the all the data in the index.html. To display the data, we will be using the for loop as there will be multiple data in our database.</a:t>
            </a:r>
          </a:p>
        </p:txBody>
      </p:sp>
    </p:spTree>
    <p:extLst>
      <p:ext uri="{BB962C8B-B14F-4D97-AF65-F5344CB8AC3E}">
        <p14:creationId xmlns:p14="http://schemas.microsoft.com/office/powerpoint/2010/main" val="9812211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70F473-8653-4EA5-B792-21C23749B4C2}" type="datetime1">
              <a:rPr lang="en-US" smtClean="0"/>
              <a:t>10/19/2022</a:t>
            </a:fld>
            <a:endParaRPr lang="en-US" dirty="0"/>
          </a:p>
        </p:txBody>
      </p:sp>
      <p:sp>
        <p:nvSpPr>
          <p:cNvPr id="5" name="Footer Placeholder 4"/>
          <p:cNvSpPr>
            <a:spLocks noGrp="1"/>
          </p:cNvSpPr>
          <p:nvPr>
            <p:ph type="ftr" sz="quarter" idx="11"/>
          </p:nvPr>
        </p:nvSpPr>
        <p:spPr>
          <a:xfrm>
            <a:off x="3742508" y="6336763"/>
            <a:ext cx="5325291"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solidFill>
                  <a:schemeClr val="bg2">
                    <a:lumMod val="10000"/>
                  </a:schemeClr>
                </a:solidFill>
              </a:rPr>
              <a:t>Fetch Data From Database</a:t>
            </a:r>
          </a:p>
        </p:txBody>
      </p:sp>
      <p:pic>
        <p:nvPicPr>
          <p:cNvPr id="2" name="Picture 1"/>
          <p:cNvPicPr>
            <a:picLocks noChangeAspect="1"/>
          </p:cNvPicPr>
          <p:nvPr/>
        </p:nvPicPr>
        <p:blipFill>
          <a:blip r:embed="rId2"/>
          <a:stretch>
            <a:fillRect/>
          </a:stretch>
        </p:blipFill>
        <p:spPr>
          <a:xfrm>
            <a:off x="1447800" y="711888"/>
            <a:ext cx="8253206" cy="5344079"/>
          </a:xfrm>
          <a:prstGeom prst="rect">
            <a:avLst/>
          </a:prstGeom>
        </p:spPr>
      </p:pic>
      <p:sp>
        <p:nvSpPr>
          <p:cNvPr id="9" name="Rectangle 8"/>
          <p:cNvSpPr/>
          <p:nvPr/>
        </p:nvSpPr>
        <p:spPr>
          <a:xfrm>
            <a:off x="4267200" y="5219420"/>
            <a:ext cx="7696200" cy="954107"/>
          </a:xfrm>
          <a:prstGeom prst="rect">
            <a:avLst/>
          </a:prstGeom>
          <a:solidFill>
            <a:schemeClr val="tx2">
              <a:lumMod val="60000"/>
              <a:lumOff val="40000"/>
            </a:schemeClr>
          </a:solidFill>
          <a:ln w="28575">
            <a:solidFill>
              <a:schemeClr val="tx1"/>
            </a:solidFill>
          </a:ln>
        </p:spPr>
        <p:txBody>
          <a:bodyPr wrap="square">
            <a:spAutoFit/>
          </a:bodyPr>
          <a:lstStyle/>
          <a:p>
            <a:r>
              <a:rPr lang="en-US" sz="2800" dirty="0">
                <a:solidFill>
                  <a:schemeClr val="bg1"/>
                </a:solidFill>
              </a:rPr>
              <a:t>This will print all the data that we had fetched and stored in the form variable</a:t>
            </a:r>
            <a:r>
              <a:rPr lang="en-US" dirty="0">
                <a:solidFill>
                  <a:schemeClr val="bg1"/>
                </a:solidFill>
              </a:rPr>
              <a:t>.</a:t>
            </a:r>
          </a:p>
        </p:txBody>
      </p:sp>
    </p:spTree>
    <p:extLst>
      <p:ext uri="{BB962C8B-B14F-4D97-AF65-F5344CB8AC3E}">
        <p14:creationId xmlns:p14="http://schemas.microsoft.com/office/powerpoint/2010/main" val="4234880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4D4494F-CA09-4598-BA5E-F1CB53B505EA}" type="datetime1">
              <a:rPr lang="en-US" smtClean="0"/>
              <a:t>10/19/2022</a:t>
            </a:fld>
            <a:endParaRPr lang="en-US" dirty="0"/>
          </a:p>
        </p:txBody>
      </p:sp>
      <p:sp>
        <p:nvSpPr>
          <p:cNvPr id="5" name="Footer Placeholder 4"/>
          <p:cNvSpPr>
            <a:spLocks noGrp="1"/>
          </p:cNvSpPr>
          <p:nvPr>
            <p:ph type="ftr" sz="quarter" idx="11"/>
          </p:nvPr>
        </p:nvSpPr>
        <p:spPr>
          <a:xfrm>
            <a:off x="3810000" y="6455769"/>
            <a:ext cx="4724400"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a:extLst>
              <a:ext uri="{FF2B5EF4-FFF2-40B4-BE49-F238E27FC236}">
                <a16:creationId xmlns:a16="http://schemas.microsoft.com/office/drawing/2014/main" id="{067567D3-B65B-4752-8952-9BA2BB96D648}"/>
              </a:ext>
            </a:extLst>
          </p:cNvPr>
          <p:cNvSpPr txBox="1"/>
          <p:nvPr/>
        </p:nvSpPr>
        <p:spPr>
          <a:xfrm>
            <a:off x="1463040" y="1067772"/>
            <a:ext cx="707136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 </a:t>
            </a:r>
            <a:r>
              <a:rPr lang="en-US" sz="2800" b="1" dirty="0"/>
              <a:t> Python libraries for web development</a:t>
            </a:r>
            <a:endParaRPr lang="en-IN" sz="2800" b="1" dirty="0"/>
          </a:p>
        </p:txBody>
      </p:sp>
      <p:graphicFrame>
        <p:nvGraphicFramePr>
          <p:cNvPr id="23" name="Diagram 22">
            <a:extLst>
              <a:ext uri="{FF2B5EF4-FFF2-40B4-BE49-F238E27FC236}">
                <a16:creationId xmlns:a16="http://schemas.microsoft.com/office/drawing/2014/main" id="{5BD0C95D-4009-4941-AFEE-6336F152559B}"/>
              </a:ext>
            </a:extLst>
          </p:cNvPr>
          <p:cNvGraphicFramePr/>
          <p:nvPr>
            <p:extLst>
              <p:ext uri="{D42A27DB-BD31-4B8C-83A1-F6EECF244321}">
                <p14:modId xmlns:p14="http://schemas.microsoft.com/office/powerpoint/2010/main" val="4083313355"/>
              </p:ext>
            </p:extLst>
          </p:nvPr>
        </p:nvGraphicFramePr>
        <p:xfrm>
          <a:off x="1447800" y="2158974"/>
          <a:ext cx="10020300" cy="31940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463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23"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77812"/>
            <a:ext cx="2844800" cy="365125"/>
          </a:xfrm>
        </p:spPr>
        <p:txBody>
          <a:bodyPr/>
          <a:lstStyle/>
          <a:p>
            <a:fld id="{0A70F473-8653-4EA5-B792-21C23749B4C2}" type="datetime1">
              <a:rPr lang="en-US" smtClean="0"/>
              <a:t>10/19/2022</a:t>
            </a:fld>
            <a:endParaRPr lang="en-US" dirty="0"/>
          </a:p>
        </p:txBody>
      </p:sp>
      <p:sp>
        <p:nvSpPr>
          <p:cNvPr id="5" name="Footer Placeholder 4"/>
          <p:cNvSpPr>
            <a:spLocks noGrp="1"/>
          </p:cNvSpPr>
          <p:nvPr>
            <p:ph type="ftr" sz="quarter" idx="11"/>
          </p:nvPr>
        </p:nvSpPr>
        <p:spPr>
          <a:xfrm>
            <a:off x="3733800" y="6399266"/>
            <a:ext cx="5325291"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Displaying Data On Templates</a:t>
            </a:r>
            <a:endParaRPr lang="en-US" sz="3200" dirty="0"/>
          </a:p>
        </p:txBody>
      </p:sp>
      <p:sp>
        <p:nvSpPr>
          <p:cNvPr id="2" name="Rectangle 1"/>
          <p:cNvSpPr/>
          <p:nvPr/>
        </p:nvSpPr>
        <p:spPr>
          <a:xfrm>
            <a:off x="1434737" y="705400"/>
            <a:ext cx="10757263" cy="5693866"/>
          </a:xfrm>
          <a:prstGeom prst="rect">
            <a:avLst/>
          </a:prstGeom>
          <a:solidFill>
            <a:schemeClr val="tx2">
              <a:lumMod val="60000"/>
              <a:lumOff val="40000"/>
            </a:schemeClr>
          </a:solidFill>
          <a:ln w="12700">
            <a:solidFill>
              <a:schemeClr val="tx1"/>
            </a:solidFill>
          </a:ln>
        </p:spPr>
        <p:txBody>
          <a:bodyPr wrap="square">
            <a:spAutoFit/>
          </a:bodyPr>
          <a:lstStyle/>
          <a:p>
            <a:r>
              <a:rPr lang="en-US" sz="2800" b="1" u="sng" dirty="0"/>
              <a:t>Django templates</a:t>
            </a:r>
          </a:p>
          <a:p>
            <a:endParaRPr lang="en-US" sz="2800" b="1" u="sng" dirty="0"/>
          </a:p>
          <a:p>
            <a:pPr marL="457200" indent="-457200">
              <a:buFont typeface="Wingdings" panose="05000000000000000000" pitchFamily="2" charset="2"/>
              <a:buChar char="Ø"/>
            </a:pPr>
            <a:r>
              <a:rPr lang="en-US" sz="2800" dirty="0"/>
              <a:t>Sometimes you want parts of your website to display dynamic data - that is, data that might be different every time someone opens your website. In that case, plain HTML won't be enough. </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Luckily, Django templates allow us to do a lot more than just write HTML. We can display some Python variables that we defined in our view. Django also gives us some helpful built-in template tags for displaying data.</a:t>
            </a:r>
          </a:p>
          <a:p>
            <a:pPr marL="457200" indent="-457200">
              <a:buFont typeface="Wingdings" panose="05000000000000000000" pitchFamily="2" charset="2"/>
              <a:buChar char="Ø"/>
            </a:pPr>
            <a:endParaRPr lang="en-US" sz="2800" dirty="0"/>
          </a:p>
          <a:p>
            <a:pPr marL="457200" indent="-457200">
              <a:buFont typeface="Wingdings" panose="05000000000000000000" pitchFamily="2" charset="2"/>
              <a:buChar char="Ø"/>
            </a:pPr>
            <a:r>
              <a:rPr lang="en-US" sz="2800" dirty="0"/>
              <a:t>Django template tags allow us to transfer Python-like things into HTML, so you can build dynamic websites faster and easier</a:t>
            </a:r>
            <a:endParaRPr lang="en-US" sz="2800" i="0" dirty="0">
              <a:effectLst/>
            </a:endParaRPr>
          </a:p>
        </p:txBody>
      </p:sp>
    </p:spTree>
    <p:extLst>
      <p:ext uri="{BB962C8B-B14F-4D97-AF65-F5344CB8AC3E}">
        <p14:creationId xmlns:p14="http://schemas.microsoft.com/office/powerpoint/2010/main" val="3645187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77812"/>
            <a:ext cx="2844800" cy="365125"/>
          </a:xfrm>
        </p:spPr>
        <p:txBody>
          <a:bodyPr/>
          <a:lstStyle/>
          <a:p>
            <a:fld id="{0A70F473-8653-4EA5-B792-21C23749B4C2}" type="datetime1">
              <a:rPr lang="en-US" smtClean="0"/>
              <a:t>10/19/2022</a:t>
            </a:fld>
            <a:endParaRPr lang="en-US" dirty="0"/>
          </a:p>
        </p:txBody>
      </p:sp>
      <p:sp>
        <p:nvSpPr>
          <p:cNvPr id="5" name="Footer Placeholder 4"/>
          <p:cNvSpPr>
            <a:spLocks noGrp="1"/>
          </p:cNvSpPr>
          <p:nvPr>
            <p:ph type="ftr" sz="quarter" idx="11"/>
          </p:nvPr>
        </p:nvSpPr>
        <p:spPr>
          <a:xfrm>
            <a:off x="3733800" y="6399266"/>
            <a:ext cx="5325291"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Displaying Data On Templates</a:t>
            </a:r>
            <a:endParaRPr lang="en-US" sz="3200" dirty="0"/>
          </a:p>
        </p:txBody>
      </p:sp>
      <p:sp>
        <p:nvSpPr>
          <p:cNvPr id="3" name="Rectangle 2"/>
          <p:cNvSpPr/>
          <p:nvPr/>
        </p:nvSpPr>
        <p:spPr>
          <a:xfrm>
            <a:off x="1118141" y="1295400"/>
            <a:ext cx="5278304" cy="954107"/>
          </a:xfrm>
          <a:prstGeom prst="rect">
            <a:avLst/>
          </a:prstGeom>
        </p:spPr>
        <p:txBody>
          <a:bodyPr wrap="none">
            <a:spAutoFit/>
          </a:bodyPr>
          <a:lstStyle/>
          <a:p>
            <a:r>
              <a:rPr lang="en-US" sz="2800" b="1" u="sng" dirty="0">
                <a:solidFill>
                  <a:srgbClr val="333333"/>
                </a:solidFill>
              </a:rPr>
              <a:t>Display the current date and time:</a:t>
            </a:r>
          </a:p>
          <a:p>
            <a:endParaRPr lang="en-US" sz="2800" b="1" i="0" u="sng" dirty="0">
              <a:solidFill>
                <a:srgbClr val="333333"/>
              </a:solidFill>
              <a:effectLst/>
            </a:endParaRPr>
          </a:p>
        </p:txBody>
      </p:sp>
      <p:pic>
        <p:nvPicPr>
          <p:cNvPr id="9" name="Picture 8"/>
          <p:cNvPicPr>
            <a:picLocks noChangeAspect="1"/>
          </p:cNvPicPr>
          <p:nvPr/>
        </p:nvPicPr>
        <p:blipFill>
          <a:blip r:embed="rId2"/>
          <a:stretch>
            <a:fillRect/>
          </a:stretch>
        </p:blipFill>
        <p:spPr>
          <a:xfrm>
            <a:off x="1143000" y="2362200"/>
            <a:ext cx="10296099" cy="3168197"/>
          </a:xfrm>
          <a:prstGeom prst="rect">
            <a:avLst/>
          </a:prstGeom>
          <a:ln w="28575">
            <a:solidFill>
              <a:schemeClr val="tx1"/>
            </a:solidFill>
          </a:ln>
        </p:spPr>
      </p:pic>
    </p:spTree>
    <p:extLst>
      <p:ext uri="{BB962C8B-B14F-4D97-AF65-F5344CB8AC3E}">
        <p14:creationId xmlns:p14="http://schemas.microsoft.com/office/powerpoint/2010/main" val="7831038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77812"/>
            <a:ext cx="2844800" cy="365125"/>
          </a:xfrm>
        </p:spPr>
        <p:txBody>
          <a:bodyPr/>
          <a:lstStyle/>
          <a:p>
            <a:fld id="{0A70F473-8653-4EA5-B792-21C23749B4C2}" type="datetime1">
              <a:rPr lang="en-US" smtClean="0"/>
              <a:t>10/19/2022</a:t>
            </a:fld>
            <a:endParaRPr lang="en-US" dirty="0"/>
          </a:p>
        </p:txBody>
      </p:sp>
      <p:sp>
        <p:nvSpPr>
          <p:cNvPr id="5" name="Footer Placeholder 4"/>
          <p:cNvSpPr>
            <a:spLocks noGrp="1"/>
          </p:cNvSpPr>
          <p:nvPr>
            <p:ph type="ftr" sz="quarter" idx="11"/>
          </p:nvPr>
        </p:nvSpPr>
        <p:spPr>
          <a:xfrm>
            <a:off x="3733800" y="6399266"/>
            <a:ext cx="5325291"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Displaying Data On Templates</a:t>
            </a:r>
            <a:endParaRPr lang="en-US" sz="3200" dirty="0"/>
          </a:p>
        </p:txBody>
      </p:sp>
      <p:pic>
        <p:nvPicPr>
          <p:cNvPr id="2" name="Picture 1"/>
          <p:cNvPicPr>
            <a:picLocks noChangeAspect="1"/>
          </p:cNvPicPr>
          <p:nvPr/>
        </p:nvPicPr>
        <p:blipFill>
          <a:blip r:embed="rId2"/>
          <a:stretch>
            <a:fillRect/>
          </a:stretch>
        </p:blipFill>
        <p:spPr>
          <a:xfrm>
            <a:off x="1565648" y="990600"/>
            <a:ext cx="10508504" cy="4053070"/>
          </a:xfrm>
          <a:prstGeom prst="rect">
            <a:avLst/>
          </a:prstGeom>
          <a:ln w="19050">
            <a:solidFill>
              <a:schemeClr val="tx1"/>
            </a:solidFill>
          </a:ln>
        </p:spPr>
      </p:pic>
    </p:spTree>
    <p:extLst>
      <p:ext uri="{BB962C8B-B14F-4D97-AF65-F5344CB8AC3E}">
        <p14:creationId xmlns:p14="http://schemas.microsoft.com/office/powerpoint/2010/main" val="42238407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77812"/>
            <a:ext cx="2844800" cy="365125"/>
          </a:xfrm>
        </p:spPr>
        <p:txBody>
          <a:bodyPr/>
          <a:lstStyle/>
          <a:p>
            <a:fld id="{0A70F473-8653-4EA5-B792-21C23749B4C2}" type="datetime1">
              <a:rPr lang="en-US" smtClean="0"/>
              <a:t>10/19/2022</a:t>
            </a:fld>
            <a:endParaRPr lang="en-US" dirty="0"/>
          </a:p>
        </p:txBody>
      </p:sp>
      <p:sp>
        <p:nvSpPr>
          <p:cNvPr id="5" name="Footer Placeholder 4"/>
          <p:cNvSpPr>
            <a:spLocks noGrp="1"/>
          </p:cNvSpPr>
          <p:nvPr>
            <p:ph type="ftr" sz="quarter" idx="11"/>
          </p:nvPr>
        </p:nvSpPr>
        <p:spPr>
          <a:xfrm>
            <a:off x="3733800" y="6399266"/>
            <a:ext cx="5325291"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Adding Condition On Data</a:t>
            </a:r>
          </a:p>
        </p:txBody>
      </p:sp>
      <p:sp>
        <p:nvSpPr>
          <p:cNvPr id="8" name="Rectangle 7"/>
          <p:cNvSpPr/>
          <p:nvPr/>
        </p:nvSpPr>
        <p:spPr>
          <a:xfrm>
            <a:off x="37011" y="728715"/>
            <a:ext cx="12039600" cy="3539430"/>
          </a:xfrm>
          <a:prstGeom prst="rect">
            <a:avLst/>
          </a:prstGeom>
          <a:solidFill>
            <a:schemeClr val="tx2">
              <a:lumMod val="60000"/>
              <a:lumOff val="40000"/>
            </a:schemeClr>
          </a:solidFill>
          <a:ln w="12700">
            <a:solidFill>
              <a:schemeClr val="tx1"/>
            </a:solidFill>
          </a:ln>
        </p:spPr>
        <p:txBody>
          <a:bodyPr wrap="square">
            <a:spAutoFit/>
          </a:bodyPr>
          <a:lstStyle/>
          <a:p>
            <a:pPr marL="457200" indent="-457200">
              <a:buFont typeface="Wingdings" panose="05000000000000000000" pitchFamily="2" charset="2"/>
              <a:buChar char="Ø"/>
            </a:pPr>
            <a:r>
              <a:rPr lang="en-US" sz="3200" dirty="0"/>
              <a:t>The if template tag is one of the template tags in Django that can be used to render HTML content for a particular condition. Let us see how to use the if template tag in Django.</a:t>
            </a:r>
          </a:p>
          <a:p>
            <a:endParaRPr lang="en-US" sz="3200" dirty="0"/>
          </a:p>
          <a:p>
            <a:pPr marL="457200" indent="-457200">
              <a:buFont typeface="Wingdings" panose="05000000000000000000" pitchFamily="2" charset="2"/>
              <a:buChar char="Ø"/>
            </a:pPr>
            <a:r>
              <a:rPr lang="en-US" sz="3200" dirty="0"/>
              <a:t>In a Django template, the if statement is referred to as if tag. You can use this if tag to render HTML content based on a particular condition. The syntax of the if template tag is:</a:t>
            </a:r>
          </a:p>
        </p:txBody>
      </p:sp>
      <p:pic>
        <p:nvPicPr>
          <p:cNvPr id="9" name="Picture 8"/>
          <p:cNvPicPr>
            <a:picLocks noChangeAspect="1"/>
          </p:cNvPicPr>
          <p:nvPr/>
        </p:nvPicPr>
        <p:blipFill>
          <a:blip r:embed="rId2"/>
          <a:stretch>
            <a:fillRect/>
          </a:stretch>
        </p:blipFill>
        <p:spPr>
          <a:xfrm>
            <a:off x="37011" y="4311054"/>
            <a:ext cx="12024360" cy="1760873"/>
          </a:xfrm>
          <a:prstGeom prst="rect">
            <a:avLst/>
          </a:prstGeom>
          <a:ln w="12700">
            <a:solidFill>
              <a:schemeClr val="tx1"/>
            </a:solidFill>
          </a:ln>
        </p:spPr>
      </p:pic>
    </p:spTree>
    <p:extLst>
      <p:ext uri="{BB962C8B-B14F-4D97-AF65-F5344CB8AC3E}">
        <p14:creationId xmlns:p14="http://schemas.microsoft.com/office/powerpoint/2010/main" val="39089495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77812"/>
            <a:ext cx="2844800" cy="365125"/>
          </a:xfrm>
        </p:spPr>
        <p:txBody>
          <a:bodyPr/>
          <a:lstStyle/>
          <a:p>
            <a:fld id="{0A70F473-8653-4EA5-B792-21C23749B4C2}" type="datetime1">
              <a:rPr lang="en-US" smtClean="0"/>
              <a:t>10/19/2022</a:t>
            </a:fld>
            <a:endParaRPr lang="en-US" dirty="0"/>
          </a:p>
        </p:txBody>
      </p:sp>
      <p:sp>
        <p:nvSpPr>
          <p:cNvPr id="5" name="Footer Placeholder 4"/>
          <p:cNvSpPr>
            <a:spLocks noGrp="1"/>
          </p:cNvSpPr>
          <p:nvPr>
            <p:ph type="ftr" sz="quarter" idx="11"/>
          </p:nvPr>
        </p:nvSpPr>
        <p:spPr>
          <a:xfrm>
            <a:off x="3733800" y="6399266"/>
            <a:ext cx="5325291"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Adding Condition On Data</a:t>
            </a:r>
          </a:p>
        </p:txBody>
      </p:sp>
      <p:sp>
        <p:nvSpPr>
          <p:cNvPr id="3" name="Rectangle 2"/>
          <p:cNvSpPr/>
          <p:nvPr/>
        </p:nvSpPr>
        <p:spPr>
          <a:xfrm>
            <a:off x="381000" y="923311"/>
            <a:ext cx="11658600" cy="5109091"/>
          </a:xfrm>
          <a:prstGeom prst="rect">
            <a:avLst/>
          </a:prstGeom>
          <a:solidFill>
            <a:schemeClr val="tx2">
              <a:lumMod val="60000"/>
              <a:lumOff val="40000"/>
            </a:schemeClr>
          </a:solidFill>
          <a:ln w="12700">
            <a:solidFill>
              <a:schemeClr val="tx1"/>
            </a:solidFill>
          </a:ln>
        </p:spPr>
        <p:txBody>
          <a:bodyPr wrap="square">
            <a:spAutoFit/>
          </a:bodyPr>
          <a:lstStyle/>
          <a:p>
            <a:pPr marL="457200" indent="-457200">
              <a:buFont typeface="Wingdings" panose="05000000000000000000" pitchFamily="2" charset="2"/>
              <a:buChar char="Ø"/>
            </a:pPr>
            <a:r>
              <a:rPr lang="en-US" sz="2800" dirty="0"/>
              <a:t>In a Django template, you have to close the if template tag. You can write the condition in an if template tag. Inside the block, you can write the statements or the HTML code that you want to render if the condition returns a True value. </a:t>
            </a:r>
          </a:p>
          <a:p>
            <a:endParaRPr lang="en-US" sz="2800" dirty="0"/>
          </a:p>
          <a:p>
            <a:pPr marL="457200" indent="-457200">
              <a:buFont typeface="Wingdings" panose="05000000000000000000" pitchFamily="2" charset="2"/>
              <a:buChar char="Ø"/>
            </a:pPr>
            <a:r>
              <a:rPr lang="en-US" sz="2800" dirty="0"/>
              <a:t>Now let us see an example of the if tag. </a:t>
            </a:r>
          </a:p>
          <a:p>
            <a:endParaRPr lang="en-US" sz="2800" dirty="0"/>
          </a:p>
          <a:p>
            <a:pPr marL="457200" indent="-457200">
              <a:buFont typeface="Wingdings" panose="05000000000000000000" pitchFamily="2" charset="2"/>
              <a:buChar char="Ø"/>
            </a:pPr>
            <a:r>
              <a:rPr lang="en-US" sz="2800" dirty="0"/>
              <a:t>I have created an example where I will enter two numbers and compare them inside a Django template.</a:t>
            </a:r>
          </a:p>
          <a:p>
            <a:endParaRPr lang="en-US" sz="2800" dirty="0"/>
          </a:p>
          <a:p>
            <a:pPr marL="457200" indent="-457200">
              <a:buFont typeface="Wingdings" panose="05000000000000000000" pitchFamily="2" charset="2"/>
              <a:buChar char="Ø"/>
            </a:pPr>
            <a:r>
              <a:rPr lang="en-US" sz="2800" dirty="0"/>
              <a:t>The following is the Django template where I will submit the two numbers:</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9263691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77812"/>
            <a:ext cx="2844800" cy="365125"/>
          </a:xfrm>
        </p:spPr>
        <p:txBody>
          <a:bodyPr/>
          <a:lstStyle/>
          <a:p>
            <a:fld id="{0A70F473-8653-4EA5-B792-21C23749B4C2}" type="datetime1">
              <a:rPr lang="en-US" smtClean="0"/>
              <a:t>10/19/2022</a:t>
            </a:fld>
            <a:endParaRPr lang="en-US" dirty="0"/>
          </a:p>
        </p:txBody>
      </p:sp>
      <p:sp>
        <p:nvSpPr>
          <p:cNvPr id="5" name="Footer Placeholder 4"/>
          <p:cNvSpPr>
            <a:spLocks noGrp="1"/>
          </p:cNvSpPr>
          <p:nvPr>
            <p:ph type="ftr" sz="quarter" idx="11"/>
          </p:nvPr>
        </p:nvSpPr>
        <p:spPr>
          <a:xfrm>
            <a:off x="3733800" y="6399266"/>
            <a:ext cx="5325291"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Adding Condition On Data</a:t>
            </a:r>
          </a:p>
        </p:txBody>
      </p:sp>
      <p:pic>
        <p:nvPicPr>
          <p:cNvPr id="2" name="Picture 1"/>
          <p:cNvPicPr>
            <a:picLocks noChangeAspect="1"/>
          </p:cNvPicPr>
          <p:nvPr/>
        </p:nvPicPr>
        <p:blipFill>
          <a:blip r:embed="rId2"/>
          <a:stretch>
            <a:fillRect/>
          </a:stretch>
        </p:blipFill>
        <p:spPr>
          <a:xfrm>
            <a:off x="1447800" y="803589"/>
            <a:ext cx="9163488" cy="5456440"/>
          </a:xfrm>
          <a:prstGeom prst="rect">
            <a:avLst/>
          </a:prstGeom>
          <a:ln w="12700">
            <a:solidFill>
              <a:schemeClr val="tx1"/>
            </a:solidFill>
          </a:ln>
        </p:spPr>
      </p:pic>
    </p:spTree>
    <p:extLst>
      <p:ext uri="{BB962C8B-B14F-4D97-AF65-F5344CB8AC3E}">
        <p14:creationId xmlns:p14="http://schemas.microsoft.com/office/powerpoint/2010/main" val="27771638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77812"/>
            <a:ext cx="2844800" cy="365125"/>
          </a:xfrm>
        </p:spPr>
        <p:txBody>
          <a:bodyPr/>
          <a:lstStyle/>
          <a:p>
            <a:fld id="{0A70F473-8653-4EA5-B792-21C23749B4C2}" type="datetime1">
              <a:rPr lang="en-US" smtClean="0"/>
              <a:t>10/19/2022</a:t>
            </a:fld>
            <a:endParaRPr lang="en-US" dirty="0"/>
          </a:p>
        </p:txBody>
      </p:sp>
      <p:sp>
        <p:nvSpPr>
          <p:cNvPr id="5" name="Footer Placeholder 4"/>
          <p:cNvSpPr>
            <a:spLocks noGrp="1"/>
          </p:cNvSpPr>
          <p:nvPr>
            <p:ph type="ftr" sz="quarter" idx="11"/>
          </p:nvPr>
        </p:nvSpPr>
        <p:spPr>
          <a:xfrm>
            <a:off x="3733800" y="6399266"/>
            <a:ext cx="5325291"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Sending data from url to view</a:t>
            </a:r>
          </a:p>
        </p:txBody>
      </p:sp>
      <p:sp>
        <p:nvSpPr>
          <p:cNvPr id="8" name="Rectangle 7"/>
          <p:cNvSpPr/>
          <p:nvPr/>
        </p:nvSpPr>
        <p:spPr>
          <a:xfrm>
            <a:off x="228600" y="854153"/>
            <a:ext cx="11887200" cy="5816977"/>
          </a:xfrm>
          <a:prstGeom prst="rect">
            <a:avLst/>
          </a:prstGeom>
          <a:solidFill>
            <a:schemeClr val="tx2">
              <a:lumMod val="60000"/>
              <a:lumOff val="40000"/>
            </a:schemeClr>
          </a:solidFill>
          <a:ln w="12700">
            <a:solidFill>
              <a:schemeClr val="bg1"/>
            </a:solidFill>
          </a:ln>
        </p:spPr>
        <p:txBody>
          <a:bodyPr wrap="square">
            <a:spAutoFit/>
          </a:bodyPr>
          <a:lstStyle/>
          <a:p>
            <a:pPr algn="ctr"/>
            <a:r>
              <a:rPr lang="en-US" sz="2400" b="1" u="sng" dirty="0"/>
              <a:t>Get URL parameters in Django</a:t>
            </a:r>
          </a:p>
          <a:p>
            <a:endParaRPr lang="en-US" sz="2400" b="1" u="sng" dirty="0"/>
          </a:p>
          <a:p>
            <a:pPr marL="342900" indent="-342900">
              <a:buFont typeface="Wingdings" panose="05000000000000000000" pitchFamily="2" charset="2"/>
              <a:buChar char="Ø"/>
            </a:pPr>
            <a:r>
              <a:rPr lang="en-US" sz="2400" dirty="0"/>
              <a:t>In Django, you can also pass parameters as part of the URL. In this Django tutorial, you will learn how to get URL parameters in Django.</a:t>
            </a:r>
          </a:p>
          <a:p>
            <a:endParaRPr lang="en-US" sz="2400" dirty="0"/>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dirty="0"/>
              <a:t>In various web applications, you might have seen some URLs that end with some parameters. For example, look at the below URL:</a:t>
            </a:r>
          </a:p>
          <a:p>
            <a:endParaRPr lang="en-US" sz="2400" dirty="0"/>
          </a:p>
          <a:p>
            <a:r>
              <a:rPr lang="en-US" dirty="0"/>
              <a:t>                                                                                                                       </a:t>
            </a:r>
            <a:r>
              <a:rPr lang="en-US" dirty="0">
                <a:hlinkClick r:id="rId2"/>
              </a:rPr>
              <a:t>https://www.shop.tsinfo.com/products/12</a:t>
            </a:r>
            <a:endParaRPr lang="en-US" dirty="0"/>
          </a:p>
          <a:p>
            <a:endParaRPr lang="en-US" dirty="0"/>
          </a:p>
          <a:p>
            <a:pPr marL="342900" indent="-342900">
              <a:buFont typeface="Wingdings" panose="05000000000000000000" pitchFamily="2" charset="2"/>
              <a:buChar char="Ø"/>
            </a:pPr>
            <a:r>
              <a:rPr lang="en-US" sz="2400" dirty="0"/>
              <a:t>The above URL fetches the products page corresponding to a product id i.e. 12. This means 12 is a URL parameter and the result is shown according to this value.</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endParaRPr lang="en-US" sz="2400" dirty="0"/>
          </a:p>
          <a:p>
            <a:endParaRPr lang="en-US" sz="2400" dirty="0"/>
          </a:p>
        </p:txBody>
      </p:sp>
    </p:spTree>
    <p:extLst>
      <p:ext uri="{BB962C8B-B14F-4D97-AF65-F5344CB8AC3E}">
        <p14:creationId xmlns:p14="http://schemas.microsoft.com/office/powerpoint/2010/main" val="2653756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77812"/>
            <a:ext cx="2844800" cy="365125"/>
          </a:xfrm>
        </p:spPr>
        <p:txBody>
          <a:bodyPr/>
          <a:lstStyle/>
          <a:p>
            <a:fld id="{0A70F473-8653-4EA5-B792-21C23749B4C2}" type="datetime1">
              <a:rPr lang="en-US" smtClean="0"/>
              <a:t>10/19/2022</a:t>
            </a:fld>
            <a:endParaRPr lang="en-US" dirty="0"/>
          </a:p>
        </p:txBody>
      </p:sp>
      <p:sp>
        <p:nvSpPr>
          <p:cNvPr id="5" name="Footer Placeholder 4"/>
          <p:cNvSpPr>
            <a:spLocks noGrp="1"/>
          </p:cNvSpPr>
          <p:nvPr>
            <p:ph type="ftr" sz="quarter" idx="11"/>
          </p:nvPr>
        </p:nvSpPr>
        <p:spPr>
          <a:xfrm>
            <a:off x="3733800" y="6399266"/>
            <a:ext cx="5325291"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Sending data from url to view</a:t>
            </a:r>
          </a:p>
        </p:txBody>
      </p:sp>
      <p:sp>
        <p:nvSpPr>
          <p:cNvPr id="3" name="Rectangle 2"/>
          <p:cNvSpPr/>
          <p:nvPr/>
        </p:nvSpPr>
        <p:spPr>
          <a:xfrm>
            <a:off x="838200" y="914400"/>
            <a:ext cx="11201400" cy="4555093"/>
          </a:xfrm>
          <a:prstGeom prst="rect">
            <a:avLst/>
          </a:prstGeom>
          <a:solidFill>
            <a:schemeClr val="tx2">
              <a:lumMod val="60000"/>
              <a:lumOff val="40000"/>
            </a:schemeClr>
          </a:solidFill>
          <a:ln w="12700">
            <a:solidFill>
              <a:schemeClr val="tx1"/>
            </a:solidFill>
          </a:ln>
        </p:spPr>
        <p:txBody>
          <a:bodyPr wrap="square">
            <a:spAutoFit/>
          </a:bodyPr>
          <a:lstStyle/>
          <a:p>
            <a:r>
              <a:rPr lang="en-US" sz="2400" b="1" u="sng" dirty="0"/>
              <a:t>To get a parameter from the URL, you have to perform the steps explained below:</a:t>
            </a:r>
          </a:p>
          <a:p>
            <a:endParaRPr lang="en-US" dirty="0"/>
          </a:p>
          <a:p>
            <a:pPr marL="457200" indent="-457200">
              <a:buFont typeface="+mj-lt"/>
              <a:buAutoNum type="arabicPeriod"/>
            </a:pPr>
            <a:r>
              <a:rPr lang="en-US" sz="2400" dirty="0"/>
              <a:t>Create and map a path to a view in the application’s URLs file and pass the parameters to the view</a:t>
            </a:r>
          </a:p>
          <a:p>
            <a:pPr marL="457200" indent="-457200">
              <a:buFont typeface="+mj-lt"/>
              <a:buAutoNum type="arabicPeriod"/>
            </a:pPr>
            <a:endParaRPr lang="en-US" sz="2400" dirty="0"/>
          </a:p>
          <a:p>
            <a:pPr marL="457200" indent="-457200">
              <a:buFont typeface="+mj-lt"/>
              <a:buAutoNum type="arabicPeriod"/>
            </a:pPr>
            <a:r>
              <a:rPr lang="en-US" sz="2400" dirty="0"/>
              <a:t>Define a function in the view that will take the parameter and pass the parameters to Django template.</a:t>
            </a:r>
          </a:p>
          <a:p>
            <a:pPr marL="457200" indent="-457200">
              <a:buFont typeface="+mj-lt"/>
              <a:buAutoNum type="arabicPeriod"/>
            </a:pPr>
            <a:endParaRPr lang="en-US" sz="2400" dirty="0"/>
          </a:p>
          <a:p>
            <a:pPr marL="457200" indent="-457200">
              <a:buFont typeface="+mj-lt"/>
              <a:buAutoNum type="arabicPeriod"/>
            </a:pPr>
            <a:r>
              <a:rPr lang="en-US" sz="2400" dirty="0"/>
              <a:t>Design the Django template to show the results corresponding the passed parameters.</a:t>
            </a:r>
          </a:p>
          <a:p>
            <a:endParaRPr lang="en-US" sz="2400" dirty="0"/>
          </a:p>
          <a:p>
            <a:r>
              <a:rPr lang="en-US" sz="2400" dirty="0"/>
              <a:t>       </a:t>
            </a:r>
            <a:r>
              <a:rPr lang="en-US" sz="2800" dirty="0"/>
              <a:t>Let us discuss these steps briefly in the upcoming sections.</a:t>
            </a:r>
          </a:p>
        </p:txBody>
      </p:sp>
    </p:spTree>
    <p:extLst>
      <p:ext uri="{BB962C8B-B14F-4D97-AF65-F5344CB8AC3E}">
        <p14:creationId xmlns:p14="http://schemas.microsoft.com/office/powerpoint/2010/main" val="32486902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77812"/>
            <a:ext cx="2844800" cy="365125"/>
          </a:xfrm>
        </p:spPr>
        <p:txBody>
          <a:bodyPr/>
          <a:lstStyle/>
          <a:p>
            <a:fld id="{0A70F473-8653-4EA5-B792-21C23749B4C2}" type="datetime1">
              <a:rPr lang="en-US" smtClean="0"/>
              <a:t>10/19/2022</a:t>
            </a:fld>
            <a:endParaRPr lang="en-US" dirty="0"/>
          </a:p>
        </p:txBody>
      </p:sp>
      <p:sp>
        <p:nvSpPr>
          <p:cNvPr id="5" name="Footer Placeholder 4"/>
          <p:cNvSpPr>
            <a:spLocks noGrp="1"/>
          </p:cNvSpPr>
          <p:nvPr>
            <p:ph type="ftr" sz="quarter" idx="11"/>
          </p:nvPr>
        </p:nvSpPr>
        <p:spPr>
          <a:xfrm>
            <a:off x="3733800" y="6399266"/>
            <a:ext cx="5325291"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Sending data from url to view</a:t>
            </a:r>
          </a:p>
        </p:txBody>
      </p:sp>
      <p:sp>
        <p:nvSpPr>
          <p:cNvPr id="8" name="Rectangle 7"/>
          <p:cNvSpPr/>
          <p:nvPr/>
        </p:nvSpPr>
        <p:spPr>
          <a:xfrm>
            <a:off x="762000" y="914400"/>
            <a:ext cx="11030176" cy="3170099"/>
          </a:xfrm>
          <a:prstGeom prst="rect">
            <a:avLst/>
          </a:prstGeom>
          <a:solidFill>
            <a:schemeClr val="tx2">
              <a:lumMod val="60000"/>
              <a:lumOff val="40000"/>
            </a:schemeClr>
          </a:solidFill>
          <a:ln w="19050">
            <a:solidFill>
              <a:schemeClr val="tx1"/>
            </a:solidFill>
          </a:ln>
        </p:spPr>
        <p:txBody>
          <a:bodyPr wrap="square">
            <a:spAutoFit/>
          </a:bodyPr>
          <a:lstStyle/>
          <a:p>
            <a:r>
              <a:rPr lang="en-US" sz="3200" b="1" u="sng" dirty="0"/>
              <a:t>Django URL pass parameter to view</a:t>
            </a:r>
          </a:p>
          <a:p>
            <a:endParaRPr lang="en-US" sz="3200" b="1" u="sng" dirty="0"/>
          </a:p>
          <a:p>
            <a:pPr marL="342900" indent="-342900">
              <a:buFont typeface="Wingdings" panose="05000000000000000000" pitchFamily="2" charset="2"/>
              <a:buChar char="Ø"/>
            </a:pPr>
            <a:r>
              <a:rPr lang="en-US" sz="2400" dirty="0"/>
              <a:t>You can pass a URL parameter from the URL to a view using a path converter.</a:t>
            </a:r>
          </a:p>
          <a:p>
            <a:pPr marL="342900" indent="-342900">
              <a:buFont typeface="Wingdings" panose="05000000000000000000" pitchFamily="2" charset="2"/>
              <a:buChar char="Ø"/>
            </a:pPr>
            <a:r>
              <a:rPr lang="en-US" sz="2400" dirty="0"/>
              <a:t>But, firstly you have to create a path and map it to a view.</a:t>
            </a:r>
          </a:p>
          <a:p>
            <a:pPr marL="342900" indent="-342900">
              <a:buFont typeface="Wingdings" panose="05000000000000000000" pitchFamily="2" charset="2"/>
              <a:buChar char="Ø"/>
            </a:pPr>
            <a:r>
              <a:rPr lang="en-US" sz="2400" dirty="0"/>
              <a:t>For this, you have to edit your application’s </a:t>
            </a:r>
            <a:r>
              <a:rPr lang="en-US" sz="2400" b="1" dirty="0"/>
              <a:t>urls.py</a:t>
            </a:r>
            <a:r>
              <a:rPr lang="en-US" sz="2400" dirty="0"/>
              <a:t> file.</a:t>
            </a:r>
          </a:p>
          <a:p>
            <a:pPr marL="342900" indent="-342900">
              <a:buFont typeface="Wingdings" panose="05000000000000000000" pitchFamily="2" charset="2"/>
              <a:buChar char="Ø"/>
            </a:pPr>
            <a:r>
              <a:rPr lang="en-US" sz="2400" dirty="0"/>
              <a:t> A sample urls.py file will look like this:</a:t>
            </a:r>
          </a:p>
          <a:p>
            <a:pPr marL="571500" indent="-571500">
              <a:buFont typeface="Wingdings" panose="05000000000000000000" pitchFamily="2" charset="2"/>
              <a:buChar char="Ø"/>
            </a:pPr>
            <a:endParaRPr lang="en-US" sz="4000" b="1" u="sng" dirty="0"/>
          </a:p>
        </p:txBody>
      </p:sp>
      <p:pic>
        <p:nvPicPr>
          <p:cNvPr id="9" name="Picture 8"/>
          <p:cNvPicPr>
            <a:picLocks noChangeAspect="1"/>
          </p:cNvPicPr>
          <p:nvPr/>
        </p:nvPicPr>
        <p:blipFill>
          <a:blip r:embed="rId2"/>
          <a:stretch>
            <a:fillRect/>
          </a:stretch>
        </p:blipFill>
        <p:spPr>
          <a:xfrm>
            <a:off x="762000" y="4194154"/>
            <a:ext cx="11030176" cy="2024279"/>
          </a:xfrm>
          <a:prstGeom prst="rect">
            <a:avLst/>
          </a:prstGeom>
        </p:spPr>
      </p:pic>
    </p:spTree>
    <p:extLst>
      <p:ext uri="{BB962C8B-B14F-4D97-AF65-F5344CB8AC3E}">
        <p14:creationId xmlns:p14="http://schemas.microsoft.com/office/powerpoint/2010/main" val="11090028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77812"/>
            <a:ext cx="2844800" cy="365125"/>
          </a:xfrm>
        </p:spPr>
        <p:txBody>
          <a:bodyPr/>
          <a:lstStyle/>
          <a:p>
            <a:fld id="{0A70F473-8653-4EA5-B792-21C23749B4C2}" type="datetime1">
              <a:rPr lang="en-US" smtClean="0"/>
              <a:t>10/19/2022</a:t>
            </a:fld>
            <a:endParaRPr lang="en-US" dirty="0"/>
          </a:p>
        </p:txBody>
      </p:sp>
      <p:sp>
        <p:nvSpPr>
          <p:cNvPr id="5" name="Footer Placeholder 4"/>
          <p:cNvSpPr>
            <a:spLocks noGrp="1"/>
          </p:cNvSpPr>
          <p:nvPr>
            <p:ph type="ftr" sz="quarter" idx="11"/>
          </p:nvPr>
        </p:nvSpPr>
        <p:spPr>
          <a:xfrm>
            <a:off x="3733800" y="6399266"/>
            <a:ext cx="5325291"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Sending data from url to view</a:t>
            </a:r>
          </a:p>
        </p:txBody>
      </p:sp>
      <p:sp>
        <p:nvSpPr>
          <p:cNvPr id="3" name="Rectangle 2"/>
          <p:cNvSpPr/>
          <p:nvPr/>
        </p:nvSpPr>
        <p:spPr>
          <a:xfrm>
            <a:off x="762000" y="828510"/>
            <a:ext cx="11026588" cy="5570756"/>
          </a:xfrm>
          <a:prstGeom prst="rect">
            <a:avLst/>
          </a:prstGeom>
          <a:solidFill>
            <a:schemeClr val="tx2">
              <a:lumMod val="60000"/>
              <a:lumOff val="40000"/>
            </a:schemeClr>
          </a:solidFill>
          <a:ln w="12700">
            <a:solidFill>
              <a:schemeClr val="tx1"/>
            </a:solidFill>
          </a:ln>
        </p:spPr>
        <p:txBody>
          <a:bodyPr wrap="square">
            <a:spAutoFit/>
          </a:bodyPr>
          <a:lstStyle/>
          <a:p>
            <a:r>
              <a:rPr lang="en-US" sz="3200" b="1" u="sng" dirty="0"/>
              <a:t>For example, if the requested URL is:</a:t>
            </a:r>
          </a:p>
          <a:p>
            <a:endParaRPr lang="en-US" sz="2800" b="1" u="sng" dirty="0"/>
          </a:p>
          <a:p>
            <a:r>
              <a:rPr lang="en-US" sz="2800" dirty="0">
                <a:hlinkClick r:id="rId2"/>
              </a:rPr>
              <a:t>https://www.shop.tsinfo.com/products/12</a:t>
            </a:r>
            <a:endParaRPr lang="en-US" sz="2800" dirty="0"/>
          </a:p>
          <a:p>
            <a:endParaRPr lang="en-US" sz="2800" dirty="0"/>
          </a:p>
          <a:p>
            <a:r>
              <a:rPr lang="en-US" sz="2400" dirty="0"/>
              <a:t>Then “products” will be the URL endpoint.</a:t>
            </a:r>
          </a:p>
          <a:p>
            <a:pPr marL="342900" indent="-342900">
              <a:buFont typeface="+mj-lt"/>
              <a:buAutoNum type="arabicPeriod"/>
            </a:pPr>
            <a:r>
              <a:rPr lang="en-US" sz="2400" dirty="0"/>
              <a:t>A path converter defines which type of data will a parameter store. You can compare path converters with data types. In the above example, the path converter will be int.</a:t>
            </a:r>
          </a:p>
          <a:p>
            <a:pPr marL="342900" indent="-342900">
              <a:buFont typeface="+mj-lt"/>
              <a:buAutoNum type="arabicPeriod"/>
            </a:pPr>
            <a:r>
              <a:rPr lang="en-US" sz="2400" dirty="0"/>
              <a:t>You will learn more about various path converters in the upcoming sections.</a:t>
            </a:r>
          </a:p>
          <a:p>
            <a:pPr marL="342900" indent="-342900">
              <a:buFont typeface="+mj-lt"/>
              <a:buAutoNum type="arabicPeriod"/>
            </a:pPr>
            <a:r>
              <a:rPr lang="en-US" sz="2400" dirty="0"/>
              <a:t>URL parameter name will be the name that you will use to refer to the parameter.</a:t>
            </a:r>
          </a:p>
          <a:p>
            <a:pPr marL="342900" indent="-342900">
              <a:buFont typeface="+mj-lt"/>
              <a:buAutoNum type="arabicPeriod"/>
            </a:pPr>
            <a:r>
              <a:rPr lang="en-US" sz="2400" dirty="0"/>
              <a:t>The </a:t>
            </a:r>
            <a:r>
              <a:rPr lang="en-US" sz="2400" dirty="0" err="1"/>
              <a:t>view_name</a:t>
            </a:r>
            <a:r>
              <a:rPr lang="en-US" sz="2400" dirty="0"/>
              <a:t> will be the view that will handle the request and the </a:t>
            </a:r>
            <a:r>
              <a:rPr lang="en-US" sz="2400" dirty="0" err="1"/>
              <a:t>function_name</a:t>
            </a:r>
            <a:r>
              <a:rPr lang="en-US" sz="2400" dirty="0"/>
              <a:t> is the function that will be executed when the request is made to the specified URL endpoint.</a:t>
            </a:r>
          </a:p>
          <a:p>
            <a:pPr marL="342900" indent="-342900">
              <a:buFont typeface="+mj-lt"/>
              <a:buAutoNum type="arabicPeriod"/>
            </a:pPr>
            <a:r>
              <a:rPr lang="en-US" sz="2400" dirty="0"/>
              <a:t>The name will be the name of the path that you are going to create.</a:t>
            </a:r>
          </a:p>
        </p:txBody>
      </p:sp>
    </p:spTree>
    <p:extLst>
      <p:ext uri="{BB962C8B-B14F-4D97-AF65-F5344CB8AC3E}">
        <p14:creationId xmlns:p14="http://schemas.microsoft.com/office/powerpoint/2010/main" val="204047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9047D5-C8AB-4038-B5C1-00D98B7489AA}" type="datetime1">
              <a:rPr lang="en-US" smtClean="0"/>
              <a:t>10/19/2022</a:t>
            </a:fld>
            <a:endParaRPr lang="en-US" dirty="0"/>
          </a:p>
        </p:txBody>
      </p:sp>
      <p:sp>
        <p:nvSpPr>
          <p:cNvPr id="5" name="Footer Placeholder 4"/>
          <p:cNvSpPr>
            <a:spLocks noGrp="1"/>
          </p:cNvSpPr>
          <p:nvPr>
            <p:ph type="ftr" sz="quarter" idx="11"/>
          </p:nvPr>
        </p:nvSpPr>
        <p:spPr>
          <a:xfrm>
            <a:off x="4032794" y="6373774"/>
            <a:ext cx="4724400"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a:extLst>
              <a:ext uri="{FF2B5EF4-FFF2-40B4-BE49-F238E27FC236}">
                <a16:creationId xmlns:a16="http://schemas.microsoft.com/office/drawing/2014/main" id="{067567D3-B65B-4752-8952-9BA2BB96D648}"/>
              </a:ext>
            </a:extLst>
          </p:cNvPr>
          <p:cNvSpPr txBox="1"/>
          <p:nvPr/>
        </p:nvSpPr>
        <p:spPr>
          <a:xfrm>
            <a:off x="1447800" y="1162288"/>
            <a:ext cx="66294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UNIT-II:  Introduction to Django Framework   </a:t>
            </a:r>
          </a:p>
        </p:txBody>
      </p:sp>
      <p:graphicFrame>
        <p:nvGraphicFramePr>
          <p:cNvPr id="23" name="Diagram 22">
            <a:extLst>
              <a:ext uri="{FF2B5EF4-FFF2-40B4-BE49-F238E27FC236}">
                <a16:creationId xmlns:a16="http://schemas.microsoft.com/office/drawing/2014/main" id="{5BD0C95D-4009-4941-AFEE-6336F152559B}"/>
              </a:ext>
            </a:extLst>
          </p:cNvPr>
          <p:cNvGraphicFramePr/>
          <p:nvPr>
            <p:extLst>
              <p:ext uri="{D42A27DB-BD31-4B8C-83A1-F6EECF244321}">
                <p14:modId xmlns:p14="http://schemas.microsoft.com/office/powerpoint/2010/main" val="2530179346"/>
              </p:ext>
            </p:extLst>
          </p:nvPr>
        </p:nvGraphicFramePr>
        <p:xfrm>
          <a:off x="762000" y="2429460"/>
          <a:ext cx="11201400" cy="28230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5622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23" grpId="0">
        <p:bldAsOne/>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77812"/>
            <a:ext cx="2844800" cy="365125"/>
          </a:xfrm>
        </p:spPr>
        <p:txBody>
          <a:bodyPr/>
          <a:lstStyle/>
          <a:p>
            <a:fld id="{0A70F473-8653-4EA5-B792-21C23749B4C2}" type="datetime1">
              <a:rPr lang="en-US" smtClean="0"/>
              <a:t>10/19/2022</a:t>
            </a:fld>
            <a:endParaRPr lang="en-US" dirty="0"/>
          </a:p>
        </p:txBody>
      </p:sp>
      <p:sp>
        <p:nvSpPr>
          <p:cNvPr id="5" name="Footer Placeholder 4"/>
          <p:cNvSpPr>
            <a:spLocks noGrp="1"/>
          </p:cNvSpPr>
          <p:nvPr>
            <p:ph type="ftr" sz="quarter" idx="11"/>
          </p:nvPr>
        </p:nvSpPr>
        <p:spPr>
          <a:xfrm>
            <a:off x="3733800" y="6399266"/>
            <a:ext cx="5325291"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Sending data from view to template</a:t>
            </a:r>
          </a:p>
        </p:txBody>
      </p:sp>
      <p:sp>
        <p:nvSpPr>
          <p:cNvPr id="8" name="Rectangle 7"/>
          <p:cNvSpPr/>
          <p:nvPr/>
        </p:nvSpPr>
        <p:spPr>
          <a:xfrm>
            <a:off x="381000" y="1145137"/>
            <a:ext cx="11430000" cy="4708981"/>
          </a:xfrm>
          <a:prstGeom prst="rect">
            <a:avLst/>
          </a:prstGeom>
          <a:solidFill>
            <a:schemeClr val="tx2">
              <a:lumMod val="60000"/>
              <a:lumOff val="40000"/>
            </a:schemeClr>
          </a:solidFill>
          <a:ln w="12700">
            <a:solidFill>
              <a:schemeClr val="tx1"/>
            </a:solidFill>
          </a:ln>
        </p:spPr>
        <p:txBody>
          <a:bodyPr wrap="square">
            <a:spAutoFit/>
          </a:bodyPr>
          <a:lstStyle/>
          <a:p>
            <a:r>
              <a:rPr lang="en-US" sz="2400" b="1" u="sng" dirty="0"/>
              <a:t>We will talk about passing dynamic data to templates for rendering it.</a:t>
            </a:r>
          </a:p>
          <a:p>
            <a:endParaRPr lang="en-US" sz="2400" b="1" u="sng" dirty="0"/>
          </a:p>
          <a:p>
            <a:pPr marL="457200" indent="-457200">
              <a:buFont typeface="Wingdings" panose="05000000000000000000" pitchFamily="2" charset="2"/>
              <a:buChar char="Ø"/>
            </a:pPr>
            <a:r>
              <a:rPr lang="en-US" sz="2800" dirty="0"/>
              <a:t>As we know django is a MVC framework. So, we separate business logic from presentational logic. We write business logic in views and we pass data to templates to present the data.</a:t>
            </a:r>
          </a:p>
          <a:p>
            <a:endParaRPr lang="en-US" sz="2800" dirty="0"/>
          </a:p>
          <a:p>
            <a:pPr marL="457200" indent="-457200">
              <a:buFont typeface="Wingdings" panose="05000000000000000000" pitchFamily="2" charset="2"/>
              <a:buChar char="Ø"/>
            </a:pPr>
            <a:r>
              <a:rPr lang="en-US" sz="2800" dirty="0"/>
              <a:t>The data that we pass from views to template is generally called as "context" data. Let's get started with an example.</a:t>
            </a:r>
          </a:p>
          <a:p>
            <a:endParaRPr lang="en-US" sz="2800" dirty="0"/>
          </a:p>
          <a:p>
            <a:pPr marL="457200" indent="-457200">
              <a:buFont typeface="Wingdings" panose="05000000000000000000" pitchFamily="2" charset="2"/>
              <a:buChar char="Ø"/>
            </a:pPr>
            <a:r>
              <a:rPr lang="en-US" sz="2800" dirty="0"/>
              <a:t>Let's write a simple view that takes user information such as first name, last name and address and renders it in the template.</a:t>
            </a:r>
          </a:p>
        </p:txBody>
      </p:sp>
    </p:spTree>
    <p:extLst>
      <p:ext uri="{BB962C8B-B14F-4D97-AF65-F5344CB8AC3E}">
        <p14:creationId xmlns:p14="http://schemas.microsoft.com/office/powerpoint/2010/main" val="13649105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77812"/>
            <a:ext cx="2844800" cy="365125"/>
          </a:xfrm>
        </p:spPr>
        <p:txBody>
          <a:bodyPr/>
          <a:lstStyle/>
          <a:p>
            <a:fld id="{0A70F473-8653-4EA5-B792-21C23749B4C2}" type="datetime1">
              <a:rPr lang="en-US" smtClean="0"/>
              <a:t>10/19/2022</a:t>
            </a:fld>
            <a:endParaRPr lang="en-US" dirty="0"/>
          </a:p>
        </p:txBody>
      </p:sp>
      <p:sp>
        <p:nvSpPr>
          <p:cNvPr id="5" name="Footer Placeholder 4"/>
          <p:cNvSpPr>
            <a:spLocks noGrp="1"/>
          </p:cNvSpPr>
          <p:nvPr>
            <p:ph type="ftr" sz="quarter" idx="11"/>
          </p:nvPr>
        </p:nvSpPr>
        <p:spPr>
          <a:xfrm>
            <a:off x="3733800" y="6399266"/>
            <a:ext cx="5325291"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Sending data from view to template</a:t>
            </a:r>
          </a:p>
        </p:txBody>
      </p:sp>
      <p:pic>
        <p:nvPicPr>
          <p:cNvPr id="2" name="Picture 1"/>
          <p:cNvPicPr>
            <a:picLocks noChangeAspect="1"/>
          </p:cNvPicPr>
          <p:nvPr/>
        </p:nvPicPr>
        <p:blipFill>
          <a:blip r:embed="rId2"/>
          <a:stretch>
            <a:fillRect/>
          </a:stretch>
        </p:blipFill>
        <p:spPr>
          <a:xfrm>
            <a:off x="228600" y="1524000"/>
            <a:ext cx="11604345" cy="4367396"/>
          </a:xfrm>
          <a:prstGeom prst="rect">
            <a:avLst/>
          </a:prstGeom>
          <a:ln w="9525">
            <a:solidFill>
              <a:schemeClr val="tx1"/>
            </a:solidFill>
          </a:ln>
        </p:spPr>
      </p:pic>
    </p:spTree>
    <p:extLst>
      <p:ext uri="{BB962C8B-B14F-4D97-AF65-F5344CB8AC3E}">
        <p14:creationId xmlns:p14="http://schemas.microsoft.com/office/powerpoint/2010/main" val="26276427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77812"/>
            <a:ext cx="2844800" cy="365125"/>
          </a:xfrm>
        </p:spPr>
        <p:txBody>
          <a:bodyPr/>
          <a:lstStyle/>
          <a:p>
            <a:fld id="{0A70F473-8653-4EA5-B792-21C23749B4C2}" type="datetime1">
              <a:rPr lang="en-US" smtClean="0"/>
              <a:t>10/19/2022</a:t>
            </a:fld>
            <a:endParaRPr lang="en-US" dirty="0"/>
          </a:p>
        </p:txBody>
      </p:sp>
      <p:sp>
        <p:nvSpPr>
          <p:cNvPr id="5" name="Footer Placeholder 4"/>
          <p:cNvSpPr>
            <a:spLocks noGrp="1"/>
          </p:cNvSpPr>
          <p:nvPr>
            <p:ph type="ftr" sz="quarter" idx="11"/>
          </p:nvPr>
        </p:nvSpPr>
        <p:spPr>
          <a:xfrm>
            <a:off x="3733800" y="6399266"/>
            <a:ext cx="5325291"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Sending data from view to template</a:t>
            </a:r>
          </a:p>
        </p:txBody>
      </p:sp>
      <p:pic>
        <p:nvPicPr>
          <p:cNvPr id="3" name="Picture 2"/>
          <p:cNvPicPr>
            <a:picLocks noChangeAspect="1"/>
          </p:cNvPicPr>
          <p:nvPr/>
        </p:nvPicPr>
        <p:blipFill>
          <a:blip r:embed="rId2"/>
          <a:stretch>
            <a:fillRect/>
          </a:stretch>
        </p:blipFill>
        <p:spPr>
          <a:xfrm>
            <a:off x="609600" y="1389793"/>
            <a:ext cx="10978990" cy="4305486"/>
          </a:xfrm>
          <a:prstGeom prst="rect">
            <a:avLst/>
          </a:prstGeom>
          <a:ln w="19050">
            <a:solidFill>
              <a:schemeClr val="tx1"/>
            </a:solidFill>
          </a:ln>
        </p:spPr>
      </p:pic>
    </p:spTree>
    <p:extLst>
      <p:ext uri="{BB962C8B-B14F-4D97-AF65-F5344CB8AC3E}">
        <p14:creationId xmlns:p14="http://schemas.microsoft.com/office/powerpoint/2010/main" val="39389920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77812"/>
            <a:ext cx="2844800" cy="365125"/>
          </a:xfrm>
        </p:spPr>
        <p:txBody>
          <a:bodyPr/>
          <a:lstStyle/>
          <a:p>
            <a:fld id="{0A70F473-8653-4EA5-B792-21C23749B4C2}" type="datetime1">
              <a:rPr lang="en-US" smtClean="0"/>
              <a:t>10/19/2022</a:t>
            </a:fld>
            <a:endParaRPr lang="en-US" dirty="0"/>
          </a:p>
        </p:txBody>
      </p:sp>
      <p:sp>
        <p:nvSpPr>
          <p:cNvPr id="5" name="Footer Placeholder 4"/>
          <p:cNvSpPr>
            <a:spLocks noGrp="1"/>
          </p:cNvSpPr>
          <p:nvPr>
            <p:ph type="ftr" sz="quarter" idx="11"/>
          </p:nvPr>
        </p:nvSpPr>
        <p:spPr>
          <a:xfrm>
            <a:off x="3733800" y="6399266"/>
            <a:ext cx="5325291"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Sending data from view to template</a:t>
            </a:r>
          </a:p>
        </p:txBody>
      </p:sp>
      <p:sp>
        <p:nvSpPr>
          <p:cNvPr id="2" name="Rectangle 1"/>
          <p:cNvSpPr>
            <a:spLocks noChangeArrowheads="1"/>
          </p:cNvSpPr>
          <p:nvPr/>
        </p:nvSpPr>
        <p:spPr bwMode="auto">
          <a:xfrm rot="10800000" flipV="1">
            <a:off x="381000" y="1138033"/>
            <a:ext cx="11582400" cy="5170646"/>
          </a:xfrm>
          <a:prstGeom prst="rect">
            <a:avLst/>
          </a:prstGeom>
          <a:solidFill>
            <a:schemeClr val="tx2">
              <a:lumMod val="60000"/>
              <a:lumOff val="40000"/>
            </a:schemeClr>
          </a:solidFill>
          <a:ln w="12700">
            <a:solidFill>
              <a:schemeClr val="tx1"/>
            </a:solidFill>
          </a:ln>
          <a:effectLst/>
        </p:spPr>
        <p:txBody>
          <a:bodyPr vert="horz" wrap="square" lIns="46023" tIns="0" rIns="46023"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effectLst/>
                <a:latin typeface="+mn-lt"/>
              </a:rPr>
              <a:t>“</a:t>
            </a:r>
            <a:r>
              <a:rPr lang="en-US" altLang="en-US" sz="2800" b="1" dirty="0">
                <a:latin typeface="+mn-lt"/>
              </a:rPr>
              <a:t>R</a:t>
            </a:r>
            <a:r>
              <a:rPr kumimoji="0" lang="en-US" altLang="en-US" sz="2800" b="1" i="0" u="none" strike="noStrike" cap="none" normalizeH="0" baseline="0" dirty="0">
                <a:ln>
                  <a:noFill/>
                </a:ln>
                <a:effectLst/>
                <a:latin typeface="+mn-lt"/>
              </a:rPr>
              <a:t>ender</a:t>
            </a:r>
            <a:r>
              <a:rPr kumimoji="0" lang="en-US" altLang="en-US" sz="2800" b="0" i="0" u="none" strike="noStrike" cap="none" normalizeH="0" baseline="0" dirty="0">
                <a:ln>
                  <a:noFill/>
                </a:ln>
                <a:effectLst/>
                <a:latin typeface="+mn-lt"/>
              </a:rPr>
              <a:t>" is the most used function in django. It combines a given template with a given context dictionary and returns an </a:t>
            </a:r>
            <a:r>
              <a:rPr kumimoji="0" lang="en-US" altLang="en-US" sz="2800" b="0" i="0" u="none" strike="noStrike" cap="none" normalizeH="0" baseline="0" dirty="0">
                <a:ln>
                  <a:noFill/>
                </a:ln>
                <a:effectLst/>
                <a:latin typeface="+mn-lt"/>
                <a:hlinkClick r:id="rId2" tooltip="django.http.HttpResponse"/>
              </a:rPr>
              <a:t>HttpResponse</a:t>
            </a:r>
            <a:r>
              <a:rPr kumimoji="0" lang="en-US" altLang="en-US" sz="2800" b="0" i="0" u="none" strike="noStrike" cap="none" normalizeH="0" baseline="0" dirty="0">
                <a:ln>
                  <a:noFill/>
                </a:ln>
                <a:effectLst/>
                <a:latin typeface="+mn-lt"/>
              </a:rPr>
              <a:t> object with that rendered text. </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effectLst/>
                <a:latin typeface="+mn-lt"/>
              </a:rPr>
              <a:t>It takes three arguments "request", "template_name" and "context" dictionary. </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800" b="0" i="0" u="none" strike="noStrike" cap="none" normalizeH="0" baseline="0" dirty="0">
                <a:ln>
                  <a:noFill/>
                </a:ln>
                <a:effectLst/>
                <a:latin typeface="+mn-lt"/>
              </a:rPr>
              <a:t> In template we can access the context dict keys as </a:t>
            </a:r>
            <a:r>
              <a:rPr kumimoji="0" lang="en-US" altLang="en-US" sz="2800" b="1" i="0" u="none" strike="noStrike" cap="none" normalizeH="0" baseline="0" dirty="0">
                <a:ln>
                  <a:noFill/>
                </a:ln>
                <a:effectLst/>
                <a:latin typeface="+mn-lt"/>
              </a:rPr>
              <a:t>names**or</a:t>
            </a:r>
            <a:r>
              <a:rPr kumimoji="0" lang="en-US" altLang="en-US" sz="2800" b="0" i="0" u="none" strike="noStrike" cap="none" normalizeH="0" baseline="0" dirty="0">
                <a:ln>
                  <a:noFill/>
                </a:ln>
                <a:effectLst/>
                <a:latin typeface="+mn-lt"/>
              </a:rPr>
              <a:t> variables** and display them like "{{ &lt;variable/name&gt;}}". </a:t>
            </a:r>
          </a:p>
          <a:p>
            <a:pPr marL="457200" lvl="0" indent="-457200">
              <a:buFont typeface="Wingdings" panose="05000000000000000000" pitchFamily="2" charset="2"/>
              <a:buChar char="Ø"/>
            </a:pPr>
            <a:r>
              <a:rPr lang="en-US" altLang="en-US" sz="2800" dirty="0">
                <a:latin typeface="+mn-lt"/>
              </a:rPr>
              <a:t>Django provides a template tag "for" to provide the for loop functionality in django templates. You can find the “for loop” syntax below.</a:t>
            </a:r>
          </a:p>
          <a:p>
            <a:pPr marL="457200" lvl="0" indent="-457200">
              <a:buFont typeface="Wingdings" panose="05000000000000000000" pitchFamily="2" charset="2"/>
              <a:buChar char="Ø"/>
            </a:pPr>
            <a:r>
              <a:rPr lang="en-US" altLang="en-US" sz="2800" dirty="0">
                <a:latin typeface="+mn-lt"/>
              </a:rPr>
              <a:t>{% for local_name in iterable_name %}  </a:t>
            </a:r>
          </a:p>
          <a:p>
            <a:pPr marL="457200" lvl="0" indent="-457200">
              <a:buFont typeface="Wingdings" panose="05000000000000000000" pitchFamily="2" charset="2"/>
              <a:buChar char="Ø"/>
            </a:pPr>
            <a:r>
              <a:rPr lang="en-US" altLang="en-US" sz="2800" dirty="0">
                <a:latin typeface="+mn-lt"/>
              </a:rPr>
              <a:t> {{ local_name }}  </a:t>
            </a:r>
          </a:p>
          <a:p>
            <a:pPr marL="457200" lvl="0" indent="-457200">
              <a:buFont typeface="Wingdings" panose="05000000000000000000" pitchFamily="2" charset="2"/>
              <a:buChar char="Ø"/>
            </a:pPr>
            <a:r>
              <a:rPr lang="en-US" altLang="en-US" sz="2800" dirty="0">
                <a:latin typeface="+mn-lt"/>
              </a:rPr>
              <a:t>{% </a:t>
            </a:r>
            <a:r>
              <a:rPr lang="en-US" altLang="en-US" sz="2800" dirty="0" err="1">
                <a:latin typeface="+mn-lt"/>
              </a:rPr>
              <a:t>endfor</a:t>
            </a:r>
            <a:r>
              <a:rPr lang="en-US" altLang="en-US" sz="2800" dirty="0">
                <a:latin typeface="+mn-lt"/>
              </a:rPr>
              <a:t> %}</a:t>
            </a:r>
            <a:endParaRPr kumimoji="0" lang="en-US" altLang="en-US" sz="2800" b="0" i="0" u="none" strike="noStrike" cap="none" normalizeH="0" baseline="0" dirty="0">
              <a:ln>
                <a:noFill/>
              </a:ln>
              <a:effectLst/>
              <a:latin typeface="+mn-lt"/>
            </a:endParaRPr>
          </a:p>
        </p:txBody>
      </p:sp>
    </p:spTree>
    <p:extLst>
      <p:ext uri="{BB962C8B-B14F-4D97-AF65-F5344CB8AC3E}">
        <p14:creationId xmlns:p14="http://schemas.microsoft.com/office/powerpoint/2010/main" val="13824724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77812"/>
            <a:ext cx="2844800" cy="365125"/>
          </a:xfrm>
        </p:spPr>
        <p:txBody>
          <a:bodyPr/>
          <a:lstStyle/>
          <a:p>
            <a:fld id="{0A70F473-8653-4EA5-B792-21C23749B4C2}" type="datetime1">
              <a:rPr lang="en-US" smtClean="0"/>
              <a:t>10/19/2022</a:t>
            </a:fld>
            <a:endParaRPr lang="en-US" dirty="0"/>
          </a:p>
        </p:txBody>
      </p:sp>
      <p:sp>
        <p:nvSpPr>
          <p:cNvPr id="5" name="Footer Placeholder 4"/>
          <p:cNvSpPr>
            <a:spLocks noGrp="1"/>
          </p:cNvSpPr>
          <p:nvPr>
            <p:ph type="ftr" sz="quarter" idx="11"/>
          </p:nvPr>
        </p:nvSpPr>
        <p:spPr>
          <a:xfrm>
            <a:off x="3733800" y="6399266"/>
            <a:ext cx="5325291"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Saving objects into database</a:t>
            </a:r>
          </a:p>
        </p:txBody>
      </p:sp>
      <p:sp>
        <p:nvSpPr>
          <p:cNvPr id="8" name="Rectangle 7"/>
          <p:cNvSpPr/>
          <p:nvPr/>
        </p:nvSpPr>
        <p:spPr>
          <a:xfrm>
            <a:off x="914400" y="775772"/>
            <a:ext cx="11125200" cy="5570756"/>
          </a:xfrm>
          <a:prstGeom prst="rect">
            <a:avLst/>
          </a:prstGeom>
          <a:solidFill>
            <a:schemeClr val="tx2">
              <a:lumMod val="60000"/>
              <a:lumOff val="40000"/>
            </a:schemeClr>
          </a:solidFill>
          <a:ln w="19050">
            <a:solidFill>
              <a:schemeClr val="tx1"/>
            </a:solidFill>
          </a:ln>
        </p:spPr>
        <p:txBody>
          <a:bodyPr wrap="square">
            <a:spAutoFit/>
          </a:bodyPr>
          <a:lstStyle/>
          <a:p>
            <a:r>
              <a:rPr lang="en-US" sz="2800" b="1" u="sng" dirty="0"/>
              <a:t>//ONE LINE SYNTAX TO SAVE DATA </a:t>
            </a:r>
          </a:p>
          <a:p>
            <a:endParaRPr lang="en-US" sz="2800" b="1" u="sng" dirty="0"/>
          </a:p>
          <a:p>
            <a:r>
              <a:rPr lang="en-US" sz="2800" dirty="0"/>
              <a:t>person = </a:t>
            </a:r>
            <a:r>
              <a:rPr lang="en-US" sz="2800" dirty="0" err="1"/>
              <a:t>Person.objects.create</a:t>
            </a:r>
            <a:r>
              <a:rPr lang="en-US" sz="2800" dirty="0"/>
              <a:t>(</a:t>
            </a:r>
            <a:r>
              <a:rPr lang="en-US" sz="2800" dirty="0" err="1"/>
              <a:t>first_name</a:t>
            </a:r>
            <a:r>
              <a:rPr lang="en-US" sz="2800" dirty="0"/>
              <a:t>="John", </a:t>
            </a:r>
            <a:r>
              <a:rPr lang="en-US" sz="2800" dirty="0" err="1"/>
              <a:t>last_name</a:t>
            </a:r>
            <a:r>
              <a:rPr lang="en-US" sz="2800" dirty="0"/>
              <a:t>="</a:t>
            </a:r>
            <a:r>
              <a:rPr lang="en-US" sz="2800" dirty="0" err="1"/>
              <a:t>Deo</a:t>
            </a:r>
            <a:r>
              <a:rPr lang="en-US" sz="2800" dirty="0"/>
              <a:t>")</a:t>
            </a:r>
          </a:p>
          <a:p>
            <a:endParaRPr lang="en-US" sz="2400" dirty="0"/>
          </a:p>
          <a:p>
            <a:endParaRPr lang="en-US" sz="2400" dirty="0"/>
          </a:p>
          <a:p>
            <a:r>
              <a:rPr lang="en-US" sz="2400" b="1" u="sng" dirty="0"/>
              <a:t>//YOU CAN ALSO USE BELOW CODE TO SAVE DATA</a:t>
            </a:r>
          </a:p>
          <a:p>
            <a:endParaRPr lang="en-US" sz="2400" b="1" u="sng" dirty="0"/>
          </a:p>
          <a:p>
            <a:r>
              <a:rPr lang="en-US" sz="2800" dirty="0"/>
              <a:t>person = Person(</a:t>
            </a:r>
            <a:r>
              <a:rPr lang="en-US" sz="2800" dirty="0" err="1"/>
              <a:t>first_name</a:t>
            </a:r>
            <a:r>
              <a:rPr lang="en-US" sz="2800" dirty="0"/>
              <a:t>="John", </a:t>
            </a:r>
            <a:r>
              <a:rPr lang="en-US" sz="2800" dirty="0" err="1"/>
              <a:t>last_name</a:t>
            </a:r>
            <a:r>
              <a:rPr lang="en-US" sz="2800" dirty="0"/>
              <a:t>="</a:t>
            </a:r>
            <a:r>
              <a:rPr lang="en-US" sz="2800" dirty="0" err="1"/>
              <a:t>Deo</a:t>
            </a:r>
            <a:r>
              <a:rPr lang="en-US" sz="2800" dirty="0"/>
              <a:t>")</a:t>
            </a:r>
          </a:p>
          <a:p>
            <a:r>
              <a:rPr lang="en-US" sz="2800" dirty="0" err="1"/>
              <a:t>person.save</a:t>
            </a:r>
            <a:r>
              <a:rPr lang="en-US" sz="2800" dirty="0"/>
              <a:t>()</a:t>
            </a:r>
          </a:p>
          <a:p>
            <a:pPr marL="342900" indent="-342900">
              <a:buFont typeface="Wingdings" panose="05000000000000000000" pitchFamily="2" charset="2"/>
              <a:buChar char="ü"/>
            </a:pPr>
            <a:r>
              <a:rPr lang="en-US" sz="2400" dirty="0">
                <a:solidFill>
                  <a:srgbClr val="FFFF00"/>
                </a:solidFill>
              </a:rPr>
              <a:t>Creating or saving object data in Django is very simple and it can be achieved using the provided code snippet. In the code snippet, we are using a 'Person' model which has fields named '</a:t>
            </a:r>
            <a:r>
              <a:rPr lang="en-US" sz="2400" dirty="0" err="1">
                <a:solidFill>
                  <a:srgbClr val="FFFF00"/>
                </a:solidFill>
              </a:rPr>
              <a:t>first_name</a:t>
            </a:r>
            <a:r>
              <a:rPr lang="en-US" sz="2400" dirty="0">
                <a:solidFill>
                  <a:srgbClr val="FFFF00"/>
                </a:solidFill>
              </a:rPr>
              <a:t>' and '</a:t>
            </a:r>
            <a:r>
              <a:rPr lang="en-US" sz="2400" dirty="0" err="1">
                <a:solidFill>
                  <a:srgbClr val="FFFF00"/>
                </a:solidFill>
              </a:rPr>
              <a:t>last_name</a:t>
            </a:r>
            <a:r>
              <a:rPr lang="en-US" sz="2400" dirty="0">
                <a:solidFill>
                  <a:srgbClr val="FFFF00"/>
                </a:solidFill>
              </a:rPr>
              <a:t>'. The above code will insert data into the table where 'John' will be inserted in the '</a:t>
            </a:r>
            <a:r>
              <a:rPr lang="en-US" sz="2400" dirty="0" err="1">
                <a:solidFill>
                  <a:srgbClr val="FFFF00"/>
                </a:solidFill>
              </a:rPr>
              <a:t>first_name</a:t>
            </a:r>
            <a:r>
              <a:rPr lang="en-US" sz="2400" dirty="0">
                <a:solidFill>
                  <a:srgbClr val="FFFF00"/>
                </a:solidFill>
              </a:rPr>
              <a:t>' column and '</a:t>
            </a:r>
            <a:r>
              <a:rPr lang="en-US" sz="2400" dirty="0" err="1">
                <a:solidFill>
                  <a:srgbClr val="FFFF00"/>
                </a:solidFill>
              </a:rPr>
              <a:t>Deo</a:t>
            </a:r>
            <a:r>
              <a:rPr lang="en-US" sz="2400" dirty="0">
                <a:solidFill>
                  <a:srgbClr val="FFFF00"/>
                </a:solidFill>
              </a:rPr>
              <a:t>' will be inserted into the '</a:t>
            </a:r>
            <a:r>
              <a:rPr lang="en-US" sz="2400" dirty="0" err="1">
                <a:solidFill>
                  <a:srgbClr val="FFFF00"/>
                </a:solidFill>
              </a:rPr>
              <a:t>last_name</a:t>
            </a:r>
            <a:r>
              <a:rPr lang="en-US" sz="2400" dirty="0">
                <a:solidFill>
                  <a:srgbClr val="FFFF00"/>
                </a:solidFill>
              </a:rPr>
              <a:t>' column.</a:t>
            </a:r>
            <a:endParaRPr lang="en-US" sz="3600" dirty="0">
              <a:solidFill>
                <a:srgbClr val="FFFF00"/>
              </a:solidFill>
            </a:endParaRPr>
          </a:p>
        </p:txBody>
      </p:sp>
    </p:spTree>
    <p:extLst>
      <p:ext uri="{BB962C8B-B14F-4D97-AF65-F5344CB8AC3E}">
        <p14:creationId xmlns:p14="http://schemas.microsoft.com/office/powerpoint/2010/main" val="14171318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77812"/>
            <a:ext cx="2844800" cy="365125"/>
          </a:xfrm>
        </p:spPr>
        <p:txBody>
          <a:bodyPr/>
          <a:lstStyle/>
          <a:p>
            <a:fld id="{0A70F473-8653-4EA5-B792-21C23749B4C2}" type="datetime1">
              <a:rPr lang="en-US" smtClean="0"/>
              <a:t>10/19/2022</a:t>
            </a:fld>
            <a:endParaRPr lang="en-US" dirty="0"/>
          </a:p>
        </p:txBody>
      </p:sp>
      <p:sp>
        <p:nvSpPr>
          <p:cNvPr id="5" name="Footer Placeholder 4"/>
          <p:cNvSpPr>
            <a:spLocks noGrp="1"/>
          </p:cNvSpPr>
          <p:nvPr>
            <p:ph type="ftr" sz="quarter" idx="11"/>
          </p:nvPr>
        </p:nvSpPr>
        <p:spPr>
          <a:xfrm>
            <a:off x="3733800" y="6399266"/>
            <a:ext cx="5325291"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Sorting objects, Filtering objects, Deleting objects</a:t>
            </a:r>
          </a:p>
        </p:txBody>
      </p:sp>
      <p:pic>
        <p:nvPicPr>
          <p:cNvPr id="3" name="Picture 2"/>
          <p:cNvPicPr>
            <a:picLocks noChangeAspect="1"/>
          </p:cNvPicPr>
          <p:nvPr/>
        </p:nvPicPr>
        <p:blipFill>
          <a:blip r:embed="rId2"/>
          <a:stretch>
            <a:fillRect/>
          </a:stretch>
        </p:blipFill>
        <p:spPr>
          <a:xfrm>
            <a:off x="2079896" y="805074"/>
            <a:ext cx="7452535" cy="5473986"/>
          </a:xfrm>
          <a:prstGeom prst="rect">
            <a:avLst/>
          </a:prstGeom>
          <a:ln w="38100">
            <a:solidFill>
              <a:schemeClr val="tx1"/>
            </a:solidFill>
          </a:ln>
        </p:spPr>
      </p:pic>
    </p:spTree>
    <p:extLst>
      <p:ext uri="{BB962C8B-B14F-4D97-AF65-F5344CB8AC3E}">
        <p14:creationId xmlns:p14="http://schemas.microsoft.com/office/powerpoint/2010/main" val="14026581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77812"/>
            <a:ext cx="2844800" cy="365125"/>
          </a:xfrm>
        </p:spPr>
        <p:txBody>
          <a:bodyPr/>
          <a:lstStyle/>
          <a:p>
            <a:fld id="{0A70F473-8653-4EA5-B792-21C23749B4C2}" type="datetime1">
              <a:rPr lang="en-US" smtClean="0"/>
              <a:t>10/19/2022</a:t>
            </a:fld>
            <a:endParaRPr lang="en-US" dirty="0"/>
          </a:p>
        </p:txBody>
      </p:sp>
      <p:sp>
        <p:nvSpPr>
          <p:cNvPr id="5" name="Footer Placeholder 4"/>
          <p:cNvSpPr>
            <a:spLocks noGrp="1"/>
          </p:cNvSpPr>
          <p:nvPr>
            <p:ph type="ftr" sz="quarter" idx="11"/>
          </p:nvPr>
        </p:nvSpPr>
        <p:spPr>
          <a:xfrm>
            <a:off x="3733800" y="6399266"/>
            <a:ext cx="5325291"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Sorting objects, Filtering objects, Deleting objects</a:t>
            </a:r>
          </a:p>
        </p:txBody>
      </p:sp>
      <p:pic>
        <p:nvPicPr>
          <p:cNvPr id="2" name="Picture 1"/>
          <p:cNvPicPr>
            <a:picLocks noChangeAspect="1"/>
          </p:cNvPicPr>
          <p:nvPr/>
        </p:nvPicPr>
        <p:blipFill>
          <a:blip r:embed="rId2"/>
          <a:stretch>
            <a:fillRect/>
          </a:stretch>
        </p:blipFill>
        <p:spPr>
          <a:xfrm>
            <a:off x="971712" y="1524000"/>
            <a:ext cx="10595448" cy="2910017"/>
          </a:xfrm>
          <a:prstGeom prst="rect">
            <a:avLst/>
          </a:prstGeom>
          <a:ln w="12700">
            <a:solidFill>
              <a:schemeClr val="tx1"/>
            </a:solidFill>
          </a:ln>
        </p:spPr>
      </p:pic>
    </p:spTree>
    <p:extLst>
      <p:ext uri="{BB962C8B-B14F-4D97-AF65-F5344CB8AC3E}">
        <p14:creationId xmlns:p14="http://schemas.microsoft.com/office/powerpoint/2010/main" val="20012243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77812"/>
            <a:ext cx="2844800" cy="365125"/>
          </a:xfrm>
        </p:spPr>
        <p:txBody>
          <a:bodyPr/>
          <a:lstStyle/>
          <a:p>
            <a:fld id="{0A70F473-8653-4EA5-B792-21C23749B4C2}" type="datetime1">
              <a:rPr lang="en-US" smtClean="0"/>
              <a:t>10/19/2022</a:t>
            </a:fld>
            <a:endParaRPr lang="en-US" dirty="0"/>
          </a:p>
        </p:txBody>
      </p:sp>
      <p:sp>
        <p:nvSpPr>
          <p:cNvPr id="5" name="Footer Placeholder 4"/>
          <p:cNvSpPr>
            <a:spLocks noGrp="1"/>
          </p:cNvSpPr>
          <p:nvPr>
            <p:ph type="ftr" sz="quarter" idx="11"/>
          </p:nvPr>
        </p:nvSpPr>
        <p:spPr>
          <a:xfrm>
            <a:off x="3657600" y="6414506"/>
            <a:ext cx="5325291"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Sorting objects, Filtering objects, Deleting objects</a:t>
            </a:r>
          </a:p>
        </p:txBody>
      </p:sp>
      <p:pic>
        <p:nvPicPr>
          <p:cNvPr id="3" name="Picture 2"/>
          <p:cNvPicPr>
            <a:picLocks noChangeAspect="1"/>
          </p:cNvPicPr>
          <p:nvPr/>
        </p:nvPicPr>
        <p:blipFill>
          <a:blip r:embed="rId2"/>
          <a:stretch>
            <a:fillRect/>
          </a:stretch>
        </p:blipFill>
        <p:spPr>
          <a:xfrm>
            <a:off x="2643151" y="773701"/>
            <a:ext cx="7354188" cy="5625733"/>
          </a:xfrm>
          <a:prstGeom prst="rect">
            <a:avLst/>
          </a:prstGeom>
          <a:ln w="12700">
            <a:solidFill>
              <a:schemeClr val="tx1"/>
            </a:solidFill>
          </a:ln>
        </p:spPr>
      </p:pic>
    </p:spTree>
    <p:extLst>
      <p:ext uri="{BB962C8B-B14F-4D97-AF65-F5344CB8AC3E}">
        <p14:creationId xmlns:p14="http://schemas.microsoft.com/office/powerpoint/2010/main" val="36931064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77812"/>
            <a:ext cx="2844800" cy="365125"/>
          </a:xfrm>
        </p:spPr>
        <p:txBody>
          <a:bodyPr/>
          <a:lstStyle/>
          <a:p>
            <a:fld id="{0A70F473-8653-4EA5-B792-21C23749B4C2}" type="datetime1">
              <a:rPr lang="en-US" smtClean="0"/>
              <a:t>10/19/2022</a:t>
            </a:fld>
            <a:endParaRPr lang="en-US" dirty="0"/>
          </a:p>
        </p:txBody>
      </p:sp>
      <p:sp>
        <p:nvSpPr>
          <p:cNvPr id="5" name="Footer Placeholder 4"/>
          <p:cNvSpPr>
            <a:spLocks noGrp="1"/>
          </p:cNvSpPr>
          <p:nvPr>
            <p:ph type="ftr" sz="quarter" idx="11"/>
          </p:nvPr>
        </p:nvSpPr>
        <p:spPr>
          <a:xfrm>
            <a:off x="3657600" y="6414506"/>
            <a:ext cx="5325291"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Session and Cookie</a:t>
            </a:r>
          </a:p>
        </p:txBody>
      </p:sp>
      <p:sp>
        <p:nvSpPr>
          <p:cNvPr id="8" name="Rectangle 7"/>
          <p:cNvSpPr/>
          <p:nvPr/>
        </p:nvSpPr>
        <p:spPr>
          <a:xfrm>
            <a:off x="712470" y="896174"/>
            <a:ext cx="11215550" cy="5232202"/>
          </a:xfrm>
          <a:prstGeom prst="rect">
            <a:avLst/>
          </a:prstGeom>
          <a:solidFill>
            <a:schemeClr val="tx2">
              <a:lumMod val="60000"/>
              <a:lumOff val="40000"/>
            </a:schemeClr>
          </a:solidFill>
          <a:ln w="9525">
            <a:solidFill>
              <a:schemeClr val="tx1"/>
            </a:solidFill>
          </a:ln>
        </p:spPr>
        <p:txBody>
          <a:bodyPr wrap="square">
            <a:spAutoFit/>
          </a:bodyPr>
          <a:lstStyle/>
          <a:p>
            <a:pPr marL="457200" indent="-457200">
              <a:buFont typeface="Wingdings" panose="05000000000000000000" pitchFamily="2" charset="2"/>
              <a:buChar char="Ø"/>
            </a:pPr>
            <a:r>
              <a:rPr lang="en-US" sz="2800" b="1" u="sng" dirty="0"/>
              <a:t>Cookies</a:t>
            </a:r>
            <a:r>
              <a:rPr lang="en-US" dirty="0"/>
              <a:t>, </a:t>
            </a:r>
            <a:r>
              <a:rPr lang="en-US" sz="2400" dirty="0"/>
              <a:t>technically called HTTP Cookies are small text files which are created and maintained by your browser on the particular request of Web-Server. They are stored locally by your browser, and most browser will also show you the cookies generated in the Privacy and Security settings of the browser.</a:t>
            </a:r>
          </a:p>
          <a:p>
            <a:pPr marL="342900" indent="-342900" fontAlgn="base">
              <a:buFont typeface="Wingdings" panose="05000000000000000000" pitchFamily="2" charset="2"/>
              <a:buChar char="Ø"/>
            </a:pPr>
            <a:r>
              <a:rPr lang="en-US" sz="2400" dirty="0"/>
              <a:t>HTTP is a stateless protocol. When any request is sent to the server, over this protocol, the server cannot distinguish whether the user is new or has visited the site previously.</a:t>
            </a:r>
          </a:p>
          <a:p>
            <a:pPr fontAlgn="base"/>
            <a:endParaRPr lang="en-US" sz="2400" dirty="0"/>
          </a:p>
          <a:p>
            <a:pPr marL="342900" indent="-342900" fontAlgn="base">
              <a:buFont typeface="Wingdings" panose="05000000000000000000" pitchFamily="2" charset="2"/>
              <a:buChar char="Ø"/>
            </a:pPr>
            <a:r>
              <a:rPr lang="en-US" sz="2400" dirty="0"/>
              <a:t>Suppose, you are logging in any website, that website will respond the browser with some cookies which will have some unique identification of user generated by the server and some more details according to the context of the website.</a:t>
            </a:r>
          </a:p>
          <a:p>
            <a:pPr marL="342900" indent="-342900" fontAlgn="base">
              <a:buFont typeface="Wingdings" panose="05000000000000000000" pitchFamily="2" charset="2"/>
              <a:buChar char="Ø"/>
            </a:pPr>
            <a:r>
              <a:rPr lang="en-US" sz="2400" dirty="0"/>
              <a:t>Cookies made these implementations possible with ease which were previously not possible over HTTP implementation.</a:t>
            </a:r>
          </a:p>
          <a:p>
            <a:endParaRPr lang="en-US" dirty="0"/>
          </a:p>
        </p:txBody>
      </p:sp>
    </p:spTree>
    <p:extLst>
      <p:ext uri="{BB962C8B-B14F-4D97-AF65-F5344CB8AC3E}">
        <p14:creationId xmlns:p14="http://schemas.microsoft.com/office/powerpoint/2010/main" val="18159273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77812"/>
            <a:ext cx="2844800" cy="365125"/>
          </a:xfrm>
        </p:spPr>
        <p:txBody>
          <a:bodyPr/>
          <a:lstStyle/>
          <a:p>
            <a:fld id="{0A70F473-8653-4EA5-B792-21C23749B4C2}" type="datetime1">
              <a:rPr lang="en-US" smtClean="0"/>
              <a:t>10/19/2022</a:t>
            </a:fld>
            <a:endParaRPr lang="en-US" dirty="0"/>
          </a:p>
        </p:txBody>
      </p:sp>
      <p:sp>
        <p:nvSpPr>
          <p:cNvPr id="5" name="Footer Placeholder 4"/>
          <p:cNvSpPr>
            <a:spLocks noGrp="1"/>
          </p:cNvSpPr>
          <p:nvPr>
            <p:ph type="ftr" sz="quarter" idx="11"/>
          </p:nvPr>
        </p:nvSpPr>
        <p:spPr>
          <a:xfrm>
            <a:off x="3657600" y="6414506"/>
            <a:ext cx="5325291"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Session and Cookie</a:t>
            </a:r>
          </a:p>
        </p:txBody>
      </p:sp>
      <p:sp>
        <p:nvSpPr>
          <p:cNvPr id="3" name="Rectangle 2"/>
          <p:cNvSpPr/>
          <p:nvPr/>
        </p:nvSpPr>
        <p:spPr>
          <a:xfrm>
            <a:off x="611777" y="887888"/>
            <a:ext cx="10744200" cy="5324535"/>
          </a:xfrm>
          <a:prstGeom prst="rect">
            <a:avLst/>
          </a:prstGeom>
          <a:solidFill>
            <a:schemeClr val="tx2">
              <a:lumMod val="60000"/>
              <a:lumOff val="40000"/>
            </a:schemeClr>
          </a:solidFill>
          <a:ln w="19050">
            <a:solidFill>
              <a:schemeClr val="tx1"/>
            </a:solidFill>
          </a:ln>
        </p:spPr>
        <p:txBody>
          <a:bodyPr wrap="square">
            <a:spAutoFit/>
          </a:bodyPr>
          <a:lstStyle/>
          <a:p>
            <a:r>
              <a:rPr lang="en-US" sz="2800" b="1" u="sng" dirty="0"/>
              <a:t>How do Cookies work?</a:t>
            </a:r>
          </a:p>
          <a:p>
            <a:pPr fontAlgn="base"/>
            <a:r>
              <a:rPr lang="en-US" sz="2400" dirty="0"/>
              <a:t>Cookies work like other HTTP requests over the Internet. In a typical web-system, the browser makes a request to the server. The server then sends the response along with some cookies, which may contain some login information or some other data.</a:t>
            </a:r>
          </a:p>
          <a:p>
            <a:pPr fontAlgn="base"/>
            <a:r>
              <a:rPr lang="en-US" sz="2400" dirty="0"/>
              <a:t>When the browser makes a new request, the cookie generated previously is also transmitted to the server. This process is repeated every time a new request is made by the browser.</a:t>
            </a:r>
          </a:p>
          <a:p>
            <a:pPr fontAlgn="base"/>
            <a:endParaRPr lang="en-US" sz="2400" dirty="0"/>
          </a:p>
          <a:p>
            <a:pPr fontAlgn="base"/>
            <a:r>
              <a:rPr lang="en-US" sz="2400" dirty="0"/>
              <a:t>The browser repeats the process until the cookie expires or the session is closed and the cookie is deleted by the browser itself.</a:t>
            </a:r>
          </a:p>
          <a:p>
            <a:pPr fontAlgn="base"/>
            <a:r>
              <a:rPr lang="en-US" sz="2400" dirty="0"/>
              <a:t>Then, the cookie applies in all sorts of tasks, like when your login to a website or when shopping online on the web. Google AdSense and </a:t>
            </a:r>
            <a:r>
              <a:rPr lang="en-US" sz="2400" b="1" dirty="0"/>
              <a:t>Google Analytics</a:t>
            </a:r>
            <a:r>
              <a:rPr lang="en-US" sz="2400" dirty="0"/>
              <a:t> can also track you using the cookies they generate. Different websites use cookies differently according to their needs.</a:t>
            </a:r>
          </a:p>
        </p:txBody>
      </p:sp>
    </p:spTree>
    <p:extLst>
      <p:ext uri="{BB962C8B-B14F-4D97-AF65-F5344CB8AC3E}">
        <p14:creationId xmlns:p14="http://schemas.microsoft.com/office/powerpoint/2010/main" val="2177611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E6B1557-CD47-42FA-A22C-ED0E79995E55}" type="datetime1">
              <a:rPr lang="en-US" smtClean="0"/>
              <a:t>10/19/2022</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a:extLst>
              <a:ext uri="{FF2B5EF4-FFF2-40B4-BE49-F238E27FC236}">
                <a16:creationId xmlns:a16="http://schemas.microsoft.com/office/drawing/2014/main" id="{067567D3-B65B-4752-8952-9BA2BB96D648}"/>
              </a:ext>
            </a:extLst>
          </p:cNvPr>
          <p:cNvSpPr txBox="1"/>
          <p:nvPr/>
        </p:nvSpPr>
        <p:spPr>
          <a:xfrm>
            <a:off x="1478280" y="1162431"/>
            <a:ext cx="957072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UNIT-III: </a:t>
            </a:r>
            <a:r>
              <a:rPr lang="en-US" sz="2800" b="1" dirty="0"/>
              <a:t> Integrating Accounts &amp; Authentication on Django </a:t>
            </a:r>
            <a:endParaRPr lang="en-IN" sz="2800" b="1" dirty="0"/>
          </a:p>
        </p:txBody>
      </p:sp>
      <p:graphicFrame>
        <p:nvGraphicFramePr>
          <p:cNvPr id="23" name="Diagram 22">
            <a:extLst>
              <a:ext uri="{FF2B5EF4-FFF2-40B4-BE49-F238E27FC236}">
                <a16:creationId xmlns:a16="http://schemas.microsoft.com/office/drawing/2014/main" id="{5BD0C95D-4009-4941-AFEE-6336F152559B}"/>
              </a:ext>
            </a:extLst>
          </p:cNvPr>
          <p:cNvGraphicFramePr/>
          <p:nvPr>
            <p:extLst>
              <p:ext uri="{D42A27DB-BD31-4B8C-83A1-F6EECF244321}">
                <p14:modId xmlns:p14="http://schemas.microsoft.com/office/powerpoint/2010/main" val="597070583"/>
              </p:ext>
            </p:extLst>
          </p:nvPr>
        </p:nvGraphicFramePr>
        <p:xfrm>
          <a:off x="609600" y="2162276"/>
          <a:ext cx="11430000" cy="28362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532358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77812"/>
            <a:ext cx="2844800" cy="365125"/>
          </a:xfrm>
        </p:spPr>
        <p:txBody>
          <a:bodyPr/>
          <a:lstStyle/>
          <a:p>
            <a:fld id="{0A70F473-8653-4EA5-B792-21C23749B4C2}" type="datetime1">
              <a:rPr lang="en-US" smtClean="0"/>
              <a:t>10/19/2022</a:t>
            </a:fld>
            <a:endParaRPr lang="en-US" dirty="0"/>
          </a:p>
        </p:txBody>
      </p:sp>
      <p:sp>
        <p:nvSpPr>
          <p:cNvPr id="5" name="Footer Placeholder 4"/>
          <p:cNvSpPr>
            <a:spLocks noGrp="1"/>
          </p:cNvSpPr>
          <p:nvPr>
            <p:ph type="ftr" sz="quarter" idx="11"/>
          </p:nvPr>
        </p:nvSpPr>
        <p:spPr>
          <a:xfrm>
            <a:off x="3657600" y="6414506"/>
            <a:ext cx="5325291"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Session and Cookie</a:t>
            </a:r>
          </a:p>
        </p:txBody>
      </p:sp>
      <p:sp>
        <p:nvSpPr>
          <p:cNvPr id="8" name="Rectangle 7"/>
          <p:cNvSpPr/>
          <p:nvPr/>
        </p:nvSpPr>
        <p:spPr>
          <a:xfrm>
            <a:off x="609600" y="801789"/>
            <a:ext cx="11318966" cy="5570756"/>
          </a:xfrm>
          <a:prstGeom prst="rect">
            <a:avLst/>
          </a:prstGeom>
          <a:solidFill>
            <a:schemeClr val="tx2">
              <a:lumMod val="60000"/>
              <a:lumOff val="40000"/>
            </a:schemeClr>
          </a:solidFill>
          <a:ln w="12700">
            <a:solidFill>
              <a:schemeClr val="tx1"/>
            </a:solidFill>
          </a:ln>
        </p:spPr>
        <p:txBody>
          <a:bodyPr wrap="square">
            <a:spAutoFit/>
          </a:bodyPr>
          <a:lstStyle/>
          <a:p>
            <a:r>
              <a:rPr lang="en-US" sz="2400" b="1" u="sng" dirty="0"/>
              <a:t>What are Sessions?</a:t>
            </a:r>
          </a:p>
          <a:p>
            <a:pPr marL="285750" indent="-285750" fontAlgn="base">
              <a:buFont typeface="Wingdings" panose="05000000000000000000" pitchFamily="2" charset="2"/>
              <a:buChar char="ü"/>
            </a:pPr>
            <a:r>
              <a:rPr lang="en-US" sz="2200" dirty="0"/>
              <a:t>After observing these problems of cookies, the web-developers came with a new and more secure concept, Sessions.</a:t>
            </a:r>
          </a:p>
          <a:p>
            <a:pPr marL="285750" indent="-285750" fontAlgn="base">
              <a:buFont typeface="Wingdings" panose="05000000000000000000" pitchFamily="2" charset="2"/>
              <a:buChar char="ü"/>
            </a:pPr>
            <a:r>
              <a:rPr lang="en-US" sz="2200" b="1" i="1" dirty="0"/>
              <a:t>The session is a semi-permanent and two-way communication between the server and the browser.</a:t>
            </a:r>
            <a:endParaRPr lang="en-US" sz="2200" dirty="0"/>
          </a:p>
          <a:p>
            <a:pPr marL="285750" indent="-285750" fontAlgn="base">
              <a:buFont typeface="Wingdings" panose="05000000000000000000" pitchFamily="2" charset="2"/>
              <a:buChar char="ü"/>
            </a:pPr>
            <a:r>
              <a:rPr lang="en-US" sz="2200" dirty="0"/>
              <a:t>Let’s understand this technical definition in detail. Here semi means that session will exist until the user logs out or closes the browser. The two-way communication means that every time the browser/client makes a request, the server receives the request and cookies containing specific parameters and a unique Session ID which the server generates to identify the user. The Session ID doesn’t change for a particular session, but the website generates it every time a new session starts.</a:t>
            </a:r>
          </a:p>
          <a:p>
            <a:pPr marL="285750" indent="-285750" fontAlgn="base">
              <a:buFont typeface="Wingdings" panose="05000000000000000000" pitchFamily="2" charset="2"/>
              <a:buChar char="ü"/>
            </a:pPr>
            <a:r>
              <a:rPr lang="en-US" sz="2200" dirty="0"/>
              <a:t>Generally, Important Session Cookies containing these Session IDs deletes when the session ends. But, this won’t have any effect on the cookies which have fix expire time.</a:t>
            </a:r>
          </a:p>
          <a:p>
            <a:pPr marL="285750" indent="-285750" fontAlgn="base">
              <a:buFont typeface="Wingdings" panose="05000000000000000000" pitchFamily="2" charset="2"/>
              <a:buChar char="ü"/>
            </a:pPr>
            <a:r>
              <a:rPr lang="en-US" sz="2200" dirty="0"/>
              <a:t>Making and generating sessions securely can be a hefty task, and now we will look at Django’s implementation of the same.</a:t>
            </a:r>
          </a:p>
          <a:p>
            <a:endParaRPr lang="en-US" sz="2400" b="1" u="sng" dirty="0"/>
          </a:p>
        </p:txBody>
      </p:sp>
    </p:spTree>
    <p:extLst>
      <p:ext uri="{BB962C8B-B14F-4D97-AF65-F5344CB8AC3E}">
        <p14:creationId xmlns:p14="http://schemas.microsoft.com/office/powerpoint/2010/main" val="17426500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77812"/>
            <a:ext cx="2844800" cy="365125"/>
          </a:xfrm>
        </p:spPr>
        <p:txBody>
          <a:bodyPr/>
          <a:lstStyle/>
          <a:p>
            <a:fld id="{0A70F473-8653-4EA5-B792-21C23749B4C2}" type="datetime1">
              <a:rPr lang="en-US" smtClean="0"/>
              <a:t>10/19/2022</a:t>
            </a:fld>
            <a:endParaRPr lang="en-US" dirty="0"/>
          </a:p>
        </p:txBody>
      </p:sp>
      <p:sp>
        <p:nvSpPr>
          <p:cNvPr id="5" name="Footer Placeholder 4"/>
          <p:cNvSpPr>
            <a:spLocks noGrp="1"/>
          </p:cNvSpPr>
          <p:nvPr>
            <p:ph type="ftr" sz="quarter" idx="11"/>
          </p:nvPr>
        </p:nvSpPr>
        <p:spPr>
          <a:xfrm>
            <a:off x="3657600" y="6414506"/>
            <a:ext cx="5325291"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Creating sessions and cookies in Django.</a:t>
            </a:r>
          </a:p>
        </p:txBody>
      </p:sp>
      <p:sp>
        <p:nvSpPr>
          <p:cNvPr id="8" name="Rectangle 7"/>
          <p:cNvSpPr/>
          <p:nvPr/>
        </p:nvSpPr>
        <p:spPr>
          <a:xfrm>
            <a:off x="228600" y="791264"/>
            <a:ext cx="11701055" cy="3170099"/>
          </a:xfrm>
          <a:prstGeom prst="rect">
            <a:avLst/>
          </a:prstGeom>
          <a:solidFill>
            <a:schemeClr val="tx2">
              <a:lumMod val="60000"/>
              <a:lumOff val="40000"/>
            </a:schemeClr>
          </a:solidFill>
          <a:ln w="19050">
            <a:solidFill>
              <a:schemeClr val="tx1"/>
            </a:solidFill>
          </a:ln>
        </p:spPr>
        <p:txBody>
          <a:bodyPr wrap="square">
            <a:spAutoFit/>
          </a:bodyPr>
          <a:lstStyle/>
          <a:p>
            <a:pPr algn="ctr"/>
            <a:r>
              <a:rPr lang="en-US" sz="3200" b="1" u="sng" dirty="0"/>
              <a:t>Creating Cookies in Django</a:t>
            </a:r>
          </a:p>
          <a:p>
            <a:endParaRPr lang="en-US" sz="2800" b="1" u="sng" dirty="0"/>
          </a:p>
          <a:p>
            <a:pPr fontAlgn="base"/>
            <a:r>
              <a:rPr lang="en-US" sz="2800" dirty="0"/>
              <a:t>Django bypasses lots of work which otherwise would be required when working on cookies. Django has methods like </a:t>
            </a:r>
            <a:r>
              <a:rPr lang="en-US" sz="2800" dirty="0" err="1"/>
              <a:t>set_cookie</a:t>
            </a:r>
            <a:r>
              <a:rPr lang="en-US" sz="2800" dirty="0"/>
              <a:t>() which we can use to create cookies very easily.</a:t>
            </a:r>
          </a:p>
          <a:p>
            <a:pPr fontAlgn="base"/>
            <a:r>
              <a:rPr lang="en-US" sz="2800" dirty="0"/>
              <a:t>The </a:t>
            </a:r>
            <a:r>
              <a:rPr lang="en-US" sz="2800" dirty="0" err="1"/>
              <a:t>set_cookie</a:t>
            </a:r>
            <a:r>
              <a:rPr lang="en-US" sz="2800" dirty="0"/>
              <a:t>() has these attributes:</a:t>
            </a:r>
          </a:p>
          <a:p>
            <a:endParaRPr lang="en-US" sz="2800" b="1" u="sng" dirty="0"/>
          </a:p>
        </p:txBody>
      </p:sp>
      <p:pic>
        <p:nvPicPr>
          <p:cNvPr id="9" name="Picture 8"/>
          <p:cNvPicPr>
            <a:picLocks noChangeAspect="1"/>
          </p:cNvPicPr>
          <p:nvPr/>
        </p:nvPicPr>
        <p:blipFill>
          <a:blip r:embed="rId2"/>
          <a:stretch>
            <a:fillRect/>
          </a:stretch>
        </p:blipFill>
        <p:spPr>
          <a:xfrm>
            <a:off x="261257" y="4038600"/>
            <a:ext cx="11701055" cy="2793342"/>
          </a:xfrm>
          <a:prstGeom prst="rect">
            <a:avLst/>
          </a:prstGeom>
          <a:ln w="12700">
            <a:solidFill>
              <a:schemeClr val="tx1"/>
            </a:solidFill>
          </a:ln>
        </p:spPr>
      </p:pic>
    </p:spTree>
    <p:extLst>
      <p:ext uri="{BB962C8B-B14F-4D97-AF65-F5344CB8AC3E}">
        <p14:creationId xmlns:p14="http://schemas.microsoft.com/office/powerpoint/2010/main" val="8251303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77812"/>
            <a:ext cx="2844800" cy="365125"/>
          </a:xfrm>
        </p:spPr>
        <p:txBody>
          <a:bodyPr/>
          <a:lstStyle/>
          <a:p>
            <a:fld id="{0A70F473-8653-4EA5-B792-21C23749B4C2}" type="datetime1">
              <a:rPr lang="en-US" smtClean="0"/>
              <a:t>10/19/2022</a:t>
            </a:fld>
            <a:endParaRPr lang="en-US" dirty="0"/>
          </a:p>
        </p:txBody>
      </p:sp>
      <p:sp>
        <p:nvSpPr>
          <p:cNvPr id="5" name="Footer Placeholder 4"/>
          <p:cNvSpPr>
            <a:spLocks noGrp="1"/>
          </p:cNvSpPr>
          <p:nvPr>
            <p:ph type="ftr" sz="quarter" idx="11"/>
          </p:nvPr>
        </p:nvSpPr>
        <p:spPr>
          <a:xfrm>
            <a:off x="3657600" y="6414506"/>
            <a:ext cx="5325291"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Creating sessions and cookies in Django</a:t>
            </a:r>
          </a:p>
        </p:txBody>
      </p:sp>
      <p:pic>
        <p:nvPicPr>
          <p:cNvPr id="2" name="Picture 1"/>
          <p:cNvPicPr>
            <a:picLocks noChangeAspect="1"/>
          </p:cNvPicPr>
          <p:nvPr/>
        </p:nvPicPr>
        <p:blipFill>
          <a:blip r:embed="rId2"/>
          <a:stretch>
            <a:fillRect/>
          </a:stretch>
        </p:blipFill>
        <p:spPr>
          <a:xfrm>
            <a:off x="633549" y="985036"/>
            <a:ext cx="11061913" cy="5050636"/>
          </a:xfrm>
          <a:prstGeom prst="rect">
            <a:avLst/>
          </a:prstGeom>
          <a:ln w="12700">
            <a:solidFill>
              <a:schemeClr val="tx1"/>
            </a:solidFill>
          </a:ln>
        </p:spPr>
      </p:pic>
    </p:spTree>
    <p:extLst>
      <p:ext uri="{BB962C8B-B14F-4D97-AF65-F5344CB8AC3E}">
        <p14:creationId xmlns:p14="http://schemas.microsoft.com/office/powerpoint/2010/main" val="18399811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77812"/>
            <a:ext cx="2844800" cy="365125"/>
          </a:xfrm>
        </p:spPr>
        <p:txBody>
          <a:bodyPr/>
          <a:lstStyle/>
          <a:p>
            <a:fld id="{0A70F473-8653-4EA5-B792-21C23749B4C2}" type="datetime1">
              <a:rPr lang="en-US" smtClean="0"/>
              <a:t>10/19/2022</a:t>
            </a:fld>
            <a:endParaRPr lang="en-US" dirty="0"/>
          </a:p>
        </p:txBody>
      </p:sp>
      <p:sp>
        <p:nvSpPr>
          <p:cNvPr id="5" name="Footer Placeholder 4"/>
          <p:cNvSpPr>
            <a:spLocks noGrp="1"/>
          </p:cNvSpPr>
          <p:nvPr>
            <p:ph type="ftr" sz="quarter" idx="11"/>
          </p:nvPr>
        </p:nvSpPr>
        <p:spPr>
          <a:xfrm>
            <a:off x="3657600" y="6414506"/>
            <a:ext cx="5325291"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Creating sessions and cookies in Django</a:t>
            </a:r>
          </a:p>
        </p:txBody>
      </p:sp>
      <p:pic>
        <p:nvPicPr>
          <p:cNvPr id="3" name="Picture 2"/>
          <p:cNvPicPr>
            <a:picLocks noChangeAspect="1"/>
          </p:cNvPicPr>
          <p:nvPr/>
        </p:nvPicPr>
        <p:blipFill>
          <a:blip r:embed="rId2"/>
          <a:stretch>
            <a:fillRect/>
          </a:stretch>
        </p:blipFill>
        <p:spPr>
          <a:xfrm>
            <a:off x="1482634" y="962297"/>
            <a:ext cx="9134330" cy="5307608"/>
          </a:xfrm>
          <a:prstGeom prst="rect">
            <a:avLst/>
          </a:prstGeom>
          <a:ln w="19050">
            <a:solidFill>
              <a:schemeClr val="tx1"/>
            </a:solidFill>
          </a:ln>
        </p:spPr>
      </p:pic>
    </p:spTree>
    <p:extLst>
      <p:ext uri="{BB962C8B-B14F-4D97-AF65-F5344CB8AC3E}">
        <p14:creationId xmlns:p14="http://schemas.microsoft.com/office/powerpoint/2010/main" val="31008723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77812"/>
            <a:ext cx="2844800" cy="365125"/>
          </a:xfrm>
        </p:spPr>
        <p:txBody>
          <a:bodyPr/>
          <a:lstStyle/>
          <a:p>
            <a:fld id="{0A70F473-8653-4EA5-B792-21C23749B4C2}" type="datetime1">
              <a:rPr lang="en-US" smtClean="0"/>
              <a:t>10/19/2022</a:t>
            </a:fld>
            <a:endParaRPr lang="en-US" dirty="0"/>
          </a:p>
        </p:txBody>
      </p:sp>
      <p:sp>
        <p:nvSpPr>
          <p:cNvPr id="5" name="Footer Placeholder 4"/>
          <p:cNvSpPr>
            <a:spLocks noGrp="1"/>
          </p:cNvSpPr>
          <p:nvPr>
            <p:ph type="ftr" sz="quarter" idx="11"/>
          </p:nvPr>
        </p:nvSpPr>
        <p:spPr>
          <a:xfrm>
            <a:off x="3657600" y="6414506"/>
            <a:ext cx="5325291"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Creating sessions and cookies in Django</a:t>
            </a:r>
          </a:p>
        </p:txBody>
      </p:sp>
      <p:pic>
        <p:nvPicPr>
          <p:cNvPr id="2" name="Picture 1"/>
          <p:cNvPicPr>
            <a:picLocks noChangeAspect="1"/>
          </p:cNvPicPr>
          <p:nvPr/>
        </p:nvPicPr>
        <p:blipFill>
          <a:blip r:embed="rId2"/>
          <a:stretch>
            <a:fillRect/>
          </a:stretch>
        </p:blipFill>
        <p:spPr>
          <a:xfrm>
            <a:off x="1467394" y="1066800"/>
            <a:ext cx="9604649" cy="4905879"/>
          </a:xfrm>
          <a:prstGeom prst="rect">
            <a:avLst/>
          </a:prstGeom>
          <a:ln w="19050">
            <a:solidFill>
              <a:schemeClr val="tx1"/>
            </a:solidFill>
          </a:ln>
        </p:spPr>
      </p:pic>
    </p:spTree>
    <p:extLst>
      <p:ext uri="{BB962C8B-B14F-4D97-AF65-F5344CB8AC3E}">
        <p14:creationId xmlns:p14="http://schemas.microsoft.com/office/powerpoint/2010/main" val="208752153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77812"/>
            <a:ext cx="2844800" cy="365125"/>
          </a:xfrm>
        </p:spPr>
        <p:txBody>
          <a:bodyPr/>
          <a:lstStyle/>
          <a:p>
            <a:fld id="{0A70F473-8653-4EA5-B792-21C23749B4C2}" type="datetime1">
              <a:rPr lang="en-US" smtClean="0"/>
              <a:t>10/19/2022</a:t>
            </a:fld>
            <a:endParaRPr lang="en-US" dirty="0"/>
          </a:p>
        </p:txBody>
      </p:sp>
      <p:sp>
        <p:nvSpPr>
          <p:cNvPr id="5" name="Footer Placeholder 4"/>
          <p:cNvSpPr>
            <a:spLocks noGrp="1"/>
          </p:cNvSpPr>
          <p:nvPr>
            <p:ph type="ftr" sz="quarter" idx="11"/>
          </p:nvPr>
        </p:nvSpPr>
        <p:spPr>
          <a:xfrm>
            <a:off x="3657600" y="6414506"/>
            <a:ext cx="5325291"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Creating sessions and cookies in Django</a:t>
            </a:r>
          </a:p>
        </p:txBody>
      </p:sp>
      <p:sp>
        <p:nvSpPr>
          <p:cNvPr id="8" name="Rectangle 7"/>
          <p:cNvSpPr/>
          <p:nvPr/>
        </p:nvSpPr>
        <p:spPr>
          <a:xfrm>
            <a:off x="381000" y="838200"/>
            <a:ext cx="11582400" cy="2923877"/>
          </a:xfrm>
          <a:prstGeom prst="rect">
            <a:avLst/>
          </a:prstGeom>
          <a:solidFill>
            <a:schemeClr val="tx2">
              <a:lumMod val="60000"/>
              <a:lumOff val="40000"/>
            </a:schemeClr>
          </a:solidFill>
          <a:ln w="19050">
            <a:solidFill>
              <a:schemeClr val="tx1"/>
            </a:solidFill>
          </a:ln>
        </p:spPr>
        <p:txBody>
          <a:bodyPr wrap="square">
            <a:spAutoFit/>
          </a:bodyPr>
          <a:lstStyle/>
          <a:p>
            <a:pPr algn="ctr"/>
            <a:r>
              <a:rPr lang="en-US" sz="3200" b="1" u="sng" dirty="0"/>
              <a:t>Creating &amp; Accessing Django Sessions</a:t>
            </a:r>
          </a:p>
          <a:p>
            <a:endParaRPr lang="en-US" sz="3200" b="1" u="sng" dirty="0"/>
          </a:p>
          <a:p>
            <a:pPr fontAlgn="base"/>
            <a:r>
              <a:rPr lang="en-US" sz="2400" dirty="0"/>
              <a:t>Django allows you to easily create session variables and manipulate them accordingly.</a:t>
            </a:r>
          </a:p>
          <a:p>
            <a:pPr fontAlgn="base"/>
            <a:r>
              <a:rPr lang="en-US" sz="2400" dirty="0"/>
              <a:t>The request object in </a:t>
            </a:r>
            <a:r>
              <a:rPr lang="en-US" sz="2400" u="sng" dirty="0">
                <a:hlinkClick r:id="rId2"/>
              </a:rPr>
              <a:t>Django</a:t>
            </a:r>
            <a:r>
              <a:rPr lang="en-US" sz="2400" dirty="0"/>
              <a:t> has a session attribute, which creates, access and edits the session variables. This attribute acts like a dictionary, i.e., you can define the session names as keys and their value as values.</a:t>
            </a:r>
          </a:p>
          <a:p>
            <a:pPr fontAlgn="base"/>
            <a:r>
              <a:rPr lang="en-US" sz="2400" b="1" dirty="0"/>
              <a:t>Step 1.</a:t>
            </a:r>
            <a:r>
              <a:rPr lang="en-US" sz="2400" dirty="0"/>
              <a:t> We will start by editing our views.py file. Add this section of code.</a:t>
            </a:r>
          </a:p>
        </p:txBody>
      </p:sp>
      <p:pic>
        <p:nvPicPr>
          <p:cNvPr id="9" name="Picture 8"/>
          <p:cNvPicPr>
            <a:picLocks noChangeAspect="1"/>
          </p:cNvPicPr>
          <p:nvPr/>
        </p:nvPicPr>
        <p:blipFill>
          <a:blip r:embed="rId3"/>
          <a:stretch>
            <a:fillRect/>
          </a:stretch>
        </p:blipFill>
        <p:spPr>
          <a:xfrm>
            <a:off x="381000" y="3856085"/>
            <a:ext cx="8305800" cy="2867425"/>
          </a:xfrm>
          <a:prstGeom prst="rect">
            <a:avLst/>
          </a:prstGeom>
          <a:ln w="19050">
            <a:solidFill>
              <a:schemeClr val="tx1"/>
            </a:solidFill>
          </a:ln>
        </p:spPr>
      </p:pic>
    </p:spTree>
    <p:extLst>
      <p:ext uri="{BB962C8B-B14F-4D97-AF65-F5344CB8AC3E}">
        <p14:creationId xmlns:p14="http://schemas.microsoft.com/office/powerpoint/2010/main" val="25474066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609600" y="6377812"/>
            <a:ext cx="2844800" cy="365125"/>
          </a:xfrm>
        </p:spPr>
        <p:txBody>
          <a:bodyPr/>
          <a:lstStyle/>
          <a:p>
            <a:fld id="{0A70F473-8653-4EA5-B792-21C23749B4C2}" type="datetime1">
              <a:rPr lang="en-US" smtClean="0"/>
              <a:t>10/19/2022</a:t>
            </a:fld>
            <a:endParaRPr lang="en-US" dirty="0"/>
          </a:p>
        </p:txBody>
      </p:sp>
      <p:sp>
        <p:nvSpPr>
          <p:cNvPr id="5" name="Footer Placeholder 4"/>
          <p:cNvSpPr>
            <a:spLocks noGrp="1"/>
          </p:cNvSpPr>
          <p:nvPr>
            <p:ph type="ftr" sz="quarter" idx="11"/>
          </p:nvPr>
        </p:nvSpPr>
        <p:spPr>
          <a:xfrm>
            <a:off x="3657600" y="6414506"/>
            <a:ext cx="5325291"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Creating sessions and cookies in Django</a:t>
            </a:r>
          </a:p>
        </p:txBody>
      </p:sp>
      <p:pic>
        <p:nvPicPr>
          <p:cNvPr id="2" name="Picture 1"/>
          <p:cNvPicPr>
            <a:picLocks noChangeAspect="1"/>
          </p:cNvPicPr>
          <p:nvPr/>
        </p:nvPicPr>
        <p:blipFill>
          <a:blip r:embed="rId2"/>
          <a:stretch>
            <a:fillRect/>
          </a:stretch>
        </p:blipFill>
        <p:spPr>
          <a:xfrm>
            <a:off x="609600" y="1098045"/>
            <a:ext cx="11101305" cy="4824618"/>
          </a:xfrm>
          <a:prstGeom prst="rect">
            <a:avLst/>
          </a:prstGeom>
          <a:ln w="12700">
            <a:solidFill>
              <a:schemeClr val="tx1"/>
            </a:solidFill>
          </a:ln>
        </p:spPr>
      </p:pic>
    </p:spTree>
    <p:extLst>
      <p:ext uri="{BB962C8B-B14F-4D97-AF65-F5344CB8AC3E}">
        <p14:creationId xmlns:p14="http://schemas.microsoft.com/office/powerpoint/2010/main" val="9906167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9B58FF-2928-4010-A9D7-9A7007629597}" type="datetime1">
              <a:rPr lang="en-US" smtClean="0"/>
              <a:t>10/19/2022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1447800" y="1"/>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Daily Quiz</a:t>
            </a:r>
          </a:p>
        </p:txBody>
      </p:sp>
      <p:sp>
        <p:nvSpPr>
          <p:cNvPr id="11" name="Content Placeholder 10"/>
          <p:cNvSpPr>
            <a:spLocks noGrp="1"/>
          </p:cNvSpPr>
          <p:nvPr>
            <p:ph idx="1"/>
          </p:nvPr>
        </p:nvSpPr>
        <p:spPr>
          <a:xfrm>
            <a:off x="1524000" y="976636"/>
            <a:ext cx="10058400" cy="4450449"/>
          </a:xfrm>
          <a:prstGeom prst="rect">
            <a:avLst/>
          </a:prstGeom>
          <a:solidFill>
            <a:schemeClr val="tx2">
              <a:lumMod val="40000"/>
              <a:lumOff val="60000"/>
            </a:schemeClr>
          </a:solidFill>
          <a:ln w="9525">
            <a:solidFill>
              <a:schemeClr val="tx1"/>
            </a:solidFill>
          </a:ln>
        </p:spPr>
        <p:txBody>
          <a:bodyPr wrap="square">
            <a:spAutoFit/>
          </a:bodyPr>
          <a:lstStyle/>
          <a:p>
            <a:pPr marL="457200" indent="-457200">
              <a:buFont typeface="+mj-lt"/>
              <a:buAutoNum type="arabicPeriod"/>
            </a:pPr>
            <a:r>
              <a:rPr lang="en-US" sz="2400" dirty="0"/>
              <a:t>Discuss database migration.</a:t>
            </a:r>
          </a:p>
          <a:p>
            <a:pPr marL="457200" indent="-457200">
              <a:buFont typeface="+mj-lt"/>
              <a:buAutoNum type="arabicPeriod"/>
            </a:pPr>
            <a:r>
              <a:rPr lang="en-US" sz="2400" dirty="0"/>
              <a:t>What is the role of frameworks in python.</a:t>
            </a:r>
          </a:p>
          <a:p>
            <a:pPr marL="457200" indent="-457200">
              <a:buFont typeface="+mj-lt"/>
              <a:buAutoNum type="arabicPeriod"/>
            </a:pPr>
            <a:r>
              <a:rPr lang="en-US" sz="2400" dirty="0"/>
              <a:t>Discuss any three frameworks.</a:t>
            </a:r>
          </a:p>
          <a:p>
            <a:pPr marL="457200" indent="-457200">
              <a:buFont typeface="+mj-lt"/>
              <a:buAutoNum type="arabicPeriod"/>
            </a:pPr>
            <a:r>
              <a:rPr lang="en-US" sz="2400" dirty="0"/>
              <a:t>Discuss about concept and process of database migration.</a:t>
            </a:r>
          </a:p>
          <a:p>
            <a:pPr marL="457200" indent="-457200">
              <a:buFont typeface="+mj-lt"/>
              <a:buAutoNum type="arabicPeriod"/>
            </a:pPr>
            <a:r>
              <a:rPr lang="en-US" sz="2400" dirty="0"/>
              <a:t>Discuss implementation rule session and cookies in django.</a:t>
            </a:r>
          </a:p>
          <a:p>
            <a:pPr marL="457200" indent="-457200">
              <a:buFont typeface="+mj-lt"/>
              <a:buAutoNum type="arabicPeriod"/>
            </a:pPr>
            <a:r>
              <a:rPr lang="en-US" sz="2400" dirty="0"/>
              <a:t>Discuss the  session and cookies.</a:t>
            </a:r>
          </a:p>
          <a:p>
            <a:pPr marL="457200" indent="-457200">
              <a:buFont typeface="+mj-lt"/>
              <a:buAutoNum type="arabicPeriod"/>
            </a:pPr>
            <a:r>
              <a:rPr lang="en-US" sz="2400" dirty="0"/>
              <a:t>Discuss how to save a object in data base .</a:t>
            </a:r>
          </a:p>
          <a:p>
            <a:pPr marL="457200" indent="-457200">
              <a:buFont typeface="+mj-lt"/>
              <a:buAutoNum type="arabicPeriod"/>
            </a:pPr>
            <a:r>
              <a:rPr lang="en-US" sz="2400" dirty="0"/>
              <a:t>Discuss the application area of django.</a:t>
            </a:r>
          </a:p>
          <a:p>
            <a:pPr marL="457200" indent="-457200">
              <a:buFont typeface="+mj-lt"/>
              <a:buAutoNum type="arabicPeriod"/>
            </a:pPr>
            <a:r>
              <a:rPr lang="en-US" sz="2400" dirty="0"/>
              <a:t>Discuss about the Request Http methods in Python.</a:t>
            </a:r>
          </a:p>
          <a:p>
            <a:pPr marL="457200" indent="-457200">
              <a:buFont typeface="+mj-lt"/>
              <a:buAutoNum type="arabicPeriod"/>
            </a:pPr>
            <a:r>
              <a:rPr lang="en-US" sz="2400" dirty="0"/>
              <a:t>Discuss about http application.</a:t>
            </a:r>
            <a:endParaRPr lang="en-US" dirty="0"/>
          </a:p>
        </p:txBody>
      </p:sp>
      <p:sp>
        <p:nvSpPr>
          <p:cNvPr id="9" name="Footer Placeholder 12"/>
          <p:cNvSpPr>
            <a:spLocks noGrp="1"/>
          </p:cNvSpPr>
          <p:nvPr>
            <p:ph type="ftr" sz="quarter" idx="11"/>
          </p:nvPr>
        </p:nvSpPr>
        <p:spPr>
          <a:xfrm>
            <a:off x="3810000" y="6019801"/>
            <a:ext cx="5029200" cy="623910"/>
          </a:xfrm>
        </p:spPr>
        <p:txBody>
          <a:bodyPr/>
          <a:lstStyle/>
          <a:p>
            <a:r>
              <a:rPr lang="en-US" dirty="0"/>
              <a:t>Priya Singh            Python web development with Django        Unit IV</a:t>
            </a:r>
          </a:p>
        </p:txBody>
      </p:sp>
    </p:spTree>
    <p:extLst>
      <p:ext uri="{BB962C8B-B14F-4D97-AF65-F5344CB8AC3E}">
        <p14:creationId xmlns:p14="http://schemas.microsoft.com/office/powerpoint/2010/main" val="33580646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9A2DA3D-8CFE-45C2-9141-DCE32787E02F}" type="datetime1">
              <a:rPr lang="en-US" smtClean="0"/>
              <a:t>10/19/2022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300" dirty="0"/>
              <a:t>Weekly Assignment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2554545"/>
          </a:xfrm>
          <a:prstGeom prst="rect">
            <a:avLst/>
          </a:prstGeom>
          <a:solidFill>
            <a:schemeClr val="tx2">
              <a:lumMod val="40000"/>
              <a:lumOff val="60000"/>
            </a:schemeClr>
          </a:solidFill>
          <a:ln w="28575">
            <a:solidFill>
              <a:schemeClr val="tx1"/>
            </a:solidFill>
          </a:ln>
        </p:spPr>
        <p:txBody>
          <a:bodyPr wrap="square">
            <a:spAutoFit/>
          </a:bodyPr>
          <a:lstStyle/>
          <a:p>
            <a:pPr marL="457200" indent="-457200" algn="just">
              <a:buFont typeface="+mj-lt"/>
              <a:buAutoNum type="arabicPeriod"/>
            </a:pPr>
            <a:r>
              <a:rPr lang="en-US" sz="3200" dirty="0">
                <a:latin typeface="+mj-lt"/>
              </a:rPr>
              <a:t>What are the most important uses of Django.</a:t>
            </a:r>
          </a:p>
          <a:p>
            <a:pPr marL="457200" indent="-457200" algn="just">
              <a:buFont typeface="+mj-lt"/>
              <a:buAutoNum type="arabicPeriod"/>
            </a:pPr>
            <a:r>
              <a:rPr lang="en-US" sz="3200" dirty="0">
                <a:latin typeface="+mj-lt"/>
              </a:rPr>
              <a:t>What are the disadvantages of Django?</a:t>
            </a:r>
          </a:p>
          <a:p>
            <a:pPr marL="457200" indent="-457200" algn="just">
              <a:buFont typeface="+mj-lt"/>
              <a:buAutoNum type="arabicPeriod"/>
            </a:pPr>
            <a:r>
              <a:rPr lang="en-US" sz="3200" dirty="0"/>
              <a:t>What are the different data types used in Django.</a:t>
            </a:r>
          </a:p>
          <a:p>
            <a:pPr marL="457200" indent="-457200" algn="just">
              <a:buFont typeface="+mj-lt"/>
              <a:buAutoNum type="arabicPeriod"/>
            </a:pPr>
            <a:r>
              <a:rPr lang="en-US" sz="3200" dirty="0"/>
              <a:t>What are the salient features of Django session and cookies.</a:t>
            </a:r>
          </a:p>
          <a:p>
            <a:pPr marL="457200" indent="-457200" algn="just">
              <a:buFont typeface="+mj-lt"/>
              <a:buAutoNum type="arabicPeriod"/>
            </a:pPr>
            <a:r>
              <a:rPr lang="en-US" sz="3200" dirty="0"/>
              <a:t>What are some of the technical features that Django includes</a:t>
            </a:r>
          </a:p>
        </p:txBody>
      </p:sp>
      <p:sp>
        <p:nvSpPr>
          <p:cNvPr id="8" name="Footer Placeholder 4"/>
          <p:cNvSpPr>
            <a:spLocks noGrp="1"/>
          </p:cNvSpPr>
          <p:nvPr>
            <p:ph type="ftr" sz="quarter" idx="11"/>
          </p:nvPr>
        </p:nvSpPr>
        <p:spPr>
          <a:xfrm>
            <a:off x="3733800" y="6356356"/>
            <a:ext cx="5562600" cy="365125"/>
          </a:xfrm>
        </p:spPr>
        <p:txBody>
          <a:bodyPr/>
          <a:lstStyle/>
          <a:p>
            <a:r>
              <a:rPr lang="en-US" dirty="0"/>
              <a:t>Priya Singh            Python web development with Django        Unit IV</a:t>
            </a:r>
          </a:p>
        </p:txBody>
      </p:sp>
    </p:spTree>
    <p:extLst>
      <p:ext uri="{BB962C8B-B14F-4D97-AF65-F5344CB8AC3E}">
        <p14:creationId xmlns:p14="http://schemas.microsoft.com/office/powerpoint/2010/main" val="8708488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4E8B9E-8FA6-47D6-9FBA-B5FCE3C186EA}" type="datetime1">
              <a:rPr lang="en-US" smtClean="0"/>
              <a:t>10/19/2022</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Topic Link ( YouTube &amp; NPTEL Video Links)</a:t>
            </a:r>
          </a:p>
        </p:txBody>
      </p:sp>
      <p:sp>
        <p:nvSpPr>
          <p:cNvPr id="9" name="Content Placeholder 2"/>
          <p:cNvSpPr>
            <a:spLocks noGrp="1"/>
          </p:cNvSpPr>
          <p:nvPr>
            <p:ph idx="1"/>
          </p:nvPr>
        </p:nvSpPr>
        <p:spPr>
          <a:xfrm>
            <a:off x="914400" y="1066800"/>
            <a:ext cx="11049000" cy="4525963"/>
          </a:xfrm>
        </p:spPr>
        <p:txBody>
          <a:bodyPr>
            <a:normAutofit/>
          </a:bodyPr>
          <a:lstStyle/>
          <a:p>
            <a:pPr marL="0" indent="0" algn="just">
              <a:buNone/>
            </a:pPr>
            <a:endParaRPr lang="en-US" sz="2800" dirty="0"/>
          </a:p>
          <a:p>
            <a:pPr>
              <a:buNone/>
            </a:pPr>
            <a:endParaRPr lang="en-US" dirty="0"/>
          </a:p>
        </p:txBody>
      </p:sp>
      <p:sp>
        <p:nvSpPr>
          <p:cNvPr id="8" name="Content Placeholder 2"/>
          <p:cNvSpPr txBox="1">
            <a:spLocks/>
          </p:cNvSpPr>
          <p:nvPr/>
        </p:nvSpPr>
        <p:spPr>
          <a:xfrm>
            <a:off x="239486" y="1062445"/>
            <a:ext cx="11876314" cy="4728755"/>
          </a:xfrm>
          <a:prstGeom prst="rect">
            <a:avLst/>
          </a:prstGeom>
          <a:solidFill>
            <a:srgbClr val="33CCFF"/>
          </a:solidFill>
          <a:ln w="19050">
            <a:solidFill>
              <a:schemeClr val="tx1"/>
            </a:solidFill>
          </a:ln>
        </p:spPr>
        <p:txBody>
          <a:bodyPr vert="horz" lIns="91440" tIns="45720" rIns="91440" bIns="45720" rtlCol="0">
            <a:normAutofit fontScale="85000" lnSpcReduction="20000"/>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buNone/>
            </a:pPr>
            <a:r>
              <a:rPr lang="en-US" sz="2800" u="sng" dirty="0"/>
              <a:t>YouTube  /other  Video Links</a:t>
            </a:r>
          </a:p>
          <a:p>
            <a:r>
              <a:rPr lang="en-US" u="sng" dirty="0">
                <a:hlinkClick r:id="rId2"/>
              </a:rPr>
              <a:t>https://youtu.be/eoPsX7MKfe8?list=PLIdgECt554OVFKXRpo_kuI0XpUQKk0ycO</a:t>
            </a:r>
            <a:endParaRPr lang="en-US" u="sng" dirty="0"/>
          </a:p>
          <a:p>
            <a:pPr marL="0" indent="0">
              <a:buNone/>
            </a:pPr>
            <a:endParaRPr lang="en-US" dirty="0"/>
          </a:p>
          <a:p>
            <a:r>
              <a:rPr lang="en-US" u="sng" dirty="0">
                <a:hlinkClick r:id="rId3"/>
              </a:rPr>
              <a:t>https://youtu.be/tA42nHmmEKw?list=PLh2mXjKcTPSACrQxPM2_1Ojus5HX88ht7</a:t>
            </a:r>
            <a:endParaRPr lang="en-US" u="sng" dirty="0"/>
          </a:p>
          <a:p>
            <a:pPr marL="0" indent="0">
              <a:buNone/>
            </a:pPr>
            <a:endParaRPr lang="en-US" dirty="0"/>
          </a:p>
          <a:p>
            <a:r>
              <a:rPr lang="en-US" u="sng" dirty="0">
                <a:hlinkClick r:id="rId4"/>
              </a:rPr>
              <a:t>https://youtu.be/8ndsDXohLMQ?list=PLDsnL5pk7-N_9oy2RN4A65Z-PEnvtc7rf</a:t>
            </a:r>
            <a:endParaRPr lang="en-US" u="sng" dirty="0"/>
          </a:p>
          <a:p>
            <a:pPr marL="0" indent="0">
              <a:buNone/>
            </a:pPr>
            <a:endParaRPr lang="en-US" dirty="0"/>
          </a:p>
          <a:p>
            <a:r>
              <a:rPr lang="en-US" u="sng" dirty="0">
                <a:hlinkClick r:id="rId5"/>
              </a:rPr>
              <a:t>https://youtu.be/QXeEoD0pB3E?list=PLsyeobzWxl7poL9JTVyndKe62ieoN-MZ3</a:t>
            </a:r>
            <a:endParaRPr lang="en-US" u="sng" dirty="0"/>
          </a:p>
          <a:p>
            <a:pPr marL="0" indent="0">
              <a:buNone/>
            </a:pPr>
            <a:endParaRPr lang="en-US" dirty="0"/>
          </a:p>
          <a:p>
            <a:r>
              <a:rPr lang="en-US" u="sng" dirty="0">
                <a:hlinkClick r:id="rId6"/>
              </a:rPr>
              <a:t>https://youtu.be/9MmC_uGjBsM?list=PL3pGy4HtqwD02GVgM96-V0sq4_DSinqvf</a:t>
            </a:r>
            <a:endParaRPr lang="en-US" u="sng" dirty="0"/>
          </a:p>
          <a:p>
            <a:pPr marL="0" indent="0">
              <a:buNone/>
            </a:pPr>
            <a:endParaRPr lang="en-US" u="sng" dirty="0"/>
          </a:p>
          <a:p>
            <a:pPr marL="0" indent="0">
              <a:buNone/>
            </a:pPr>
            <a:endParaRPr lang="en-US" dirty="0"/>
          </a:p>
          <a:p>
            <a:pPr marL="0" indent="0">
              <a:lnSpc>
                <a:spcPct val="200000"/>
              </a:lnSpc>
              <a:buNone/>
            </a:pPr>
            <a:endParaRPr lang="en-US" sz="2800" u="sng" dirty="0"/>
          </a:p>
        </p:txBody>
      </p:sp>
    </p:spTree>
    <p:extLst>
      <p:ext uri="{BB962C8B-B14F-4D97-AF65-F5344CB8AC3E}">
        <p14:creationId xmlns:p14="http://schemas.microsoft.com/office/powerpoint/2010/main" val="2774092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778E2F9-82CF-41D5-8E9C-F4CFFA0F6D5F}" type="datetime1">
              <a:rPr lang="en-US" smtClean="0"/>
              <a:t>10/19/2022</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a:extLst>
              <a:ext uri="{FF2B5EF4-FFF2-40B4-BE49-F238E27FC236}">
                <a16:creationId xmlns:a16="http://schemas.microsoft.com/office/drawing/2014/main" id="{067567D3-B65B-4752-8952-9BA2BB96D648}"/>
              </a:ext>
            </a:extLst>
          </p:cNvPr>
          <p:cNvSpPr txBox="1"/>
          <p:nvPr/>
        </p:nvSpPr>
        <p:spPr>
          <a:xfrm>
            <a:off x="1467394" y="1245982"/>
            <a:ext cx="7600406"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UNIT-IV: </a:t>
            </a:r>
            <a:r>
              <a:rPr lang="en-US" sz="2800" b="1" dirty="0"/>
              <a:t>Connecting  SQLite  with Django</a:t>
            </a:r>
            <a:r>
              <a:rPr lang="en-IN" sz="2800" b="1" dirty="0"/>
              <a:t> </a:t>
            </a:r>
            <a:endParaRPr lang="en-IN" sz="3000" b="1" dirty="0"/>
          </a:p>
        </p:txBody>
      </p:sp>
      <p:graphicFrame>
        <p:nvGraphicFramePr>
          <p:cNvPr id="23" name="Diagram 22">
            <a:extLst>
              <a:ext uri="{FF2B5EF4-FFF2-40B4-BE49-F238E27FC236}">
                <a16:creationId xmlns:a16="http://schemas.microsoft.com/office/drawing/2014/main" id="{5BD0C95D-4009-4941-AFEE-6336F152559B}"/>
              </a:ext>
            </a:extLst>
          </p:cNvPr>
          <p:cNvGraphicFramePr/>
          <p:nvPr>
            <p:extLst>
              <p:ext uri="{D42A27DB-BD31-4B8C-83A1-F6EECF244321}">
                <p14:modId xmlns:p14="http://schemas.microsoft.com/office/powerpoint/2010/main" val="2285603072"/>
              </p:ext>
            </p:extLst>
          </p:nvPr>
        </p:nvGraphicFramePr>
        <p:xfrm>
          <a:off x="1143000" y="2209800"/>
          <a:ext cx="10591800" cy="3429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483760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7A7FBC5-CD3B-4BB6-A59D-91BF5C9769FB}" type="datetime1">
              <a:rPr lang="en-US" smtClean="0"/>
              <a:t>10/19/2022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1447800" y="2"/>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MCQ s</a:t>
            </a:r>
          </a:p>
        </p:txBody>
      </p:sp>
      <p:graphicFrame>
        <p:nvGraphicFramePr>
          <p:cNvPr id="10" name="Content Placeholder 2"/>
          <p:cNvGraphicFramePr>
            <a:graphicFrameLocks/>
          </p:cNvGraphicFramePr>
          <p:nvPr>
            <p:extLst>
              <p:ext uri="{D42A27DB-BD31-4B8C-83A1-F6EECF244321}">
                <p14:modId xmlns:p14="http://schemas.microsoft.com/office/powerpoint/2010/main" val="4010231441"/>
              </p:ext>
            </p:extLst>
          </p:nvPr>
        </p:nvGraphicFramePr>
        <p:xfrm>
          <a:off x="76200" y="762000"/>
          <a:ext cx="12115800" cy="6106312"/>
        </p:xfrm>
        <a:graphic>
          <a:graphicData uri="http://schemas.openxmlformats.org/drawingml/2006/table">
            <a:tbl>
              <a:tblPr firstRow="1" bandRow="1">
                <a:tableStyleId>{3B4B98B0-60AC-42C2-AFA5-B58CD77FA1E5}</a:tableStyleId>
              </a:tblPr>
              <a:tblGrid>
                <a:gridCol w="6057900">
                  <a:extLst>
                    <a:ext uri="{9D8B030D-6E8A-4147-A177-3AD203B41FA5}">
                      <a16:colId xmlns:a16="http://schemas.microsoft.com/office/drawing/2014/main" val="3349441241"/>
                    </a:ext>
                  </a:extLst>
                </a:gridCol>
                <a:gridCol w="6057900">
                  <a:extLst>
                    <a:ext uri="{9D8B030D-6E8A-4147-A177-3AD203B41FA5}">
                      <a16:colId xmlns:a16="http://schemas.microsoft.com/office/drawing/2014/main" val="4272054345"/>
                    </a:ext>
                  </a:extLst>
                </a:gridCol>
              </a:tblGrid>
              <a:tr h="2023065">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b="0" dirty="0"/>
                        <a:t>1. What is a Django App?</a:t>
                      </a:r>
                    </a:p>
                    <a:p>
                      <a:pPr algn="just"/>
                      <a:r>
                        <a:rPr lang="en-US" sz="2000" b="0" dirty="0"/>
                        <a:t> </a:t>
                      </a:r>
                      <a:r>
                        <a:rPr lang="en-US" sz="2000" b="0" dirty="0" err="1"/>
                        <a:t>ADjango</a:t>
                      </a:r>
                      <a:r>
                        <a:rPr lang="en-US" sz="2000" b="0" dirty="0"/>
                        <a:t> app is an extended package with base package is Django </a:t>
                      </a:r>
                    </a:p>
                    <a:p>
                      <a:pPr algn="just"/>
                      <a:r>
                        <a:rPr lang="en-US" sz="2000" b="0" dirty="0"/>
                        <a:t> B. Django app is a python package with its own components. </a:t>
                      </a:r>
                    </a:p>
                    <a:p>
                      <a:pPr algn="just"/>
                      <a:r>
                        <a:rPr lang="en-US" sz="2000" b="0" dirty="0"/>
                        <a:t> C. Both 1 &amp; 2 Option </a:t>
                      </a:r>
                    </a:p>
                    <a:p>
                      <a:pPr algn="just"/>
                      <a:r>
                        <a:rPr lang="en-US" sz="2000" b="0" dirty="0"/>
                        <a:t> D. All of the above </a:t>
                      </a:r>
                    </a:p>
                  </a:txBody>
                  <a:tcPr>
                    <a:solidFill>
                      <a:schemeClr val="tx2">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b="0" dirty="0"/>
                        <a:t>2. Django was introduced by </a:t>
                      </a:r>
                    </a:p>
                    <a:p>
                      <a:pPr algn="just"/>
                      <a:endParaRPr lang="en-US" sz="2000" b="0" dirty="0"/>
                    </a:p>
                    <a:p>
                      <a:pPr algn="just"/>
                      <a:r>
                        <a:rPr lang="en-US" sz="2000" b="0" dirty="0"/>
                        <a:t> A. Adrian </a:t>
                      </a:r>
                      <a:r>
                        <a:rPr lang="en-US" sz="2000" b="0" dirty="0" err="1"/>
                        <a:t>Holovaty</a:t>
                      </a:r>
                      <a:endParaRPr lang="en-US" sz="2000" b="0" dirty="0"/>
                    </a:p>
                    <a:p>
                      <a:pPr algn="just"/>
                      <a:r>
                        <a:rPr lang="en-US" sz="2000" b="0" dirty="0"/>
                        <a:t> B. Bill Gates </a:t>
                      </a:r>
                    </a:p>
                    <a:p>
                      <a:pPr algn="just"/>
                      <a:r>
                        <a:rPr lang="en-US" sz="2000" b="0" dirty="0"/>
                        <a:t> C. </a:t>
                      </a:r>
                      <a:r>
                        <a:rPr lang="en-US" sz="2000" b="0" dirty="0" err="1"/>
                        <a:t>Rasmus</a:t>
                      </a:r>
                      <a:r>
                        <a:rPr lang="en-US" sz="2000" b="0" dirty="0"/>
                        <a:t> </a:t>
                      </a:r>
                      <a:r>
                        <a:rPr lang="en-US" sz="2000" b="0" dirty="0" err="1"/>
                        <a:t>Lerdorf</a:t>
                      </a:r>
                      <a:r>
                        <a:rPr lang="en-US" sz="2000" b="0" dirty="0"/>
                        <a:t> </a:t>
                      </a:r>
                    </a:p>
                    <a:p>
                      <a:pPr algn="just"/>
                      <a:r>
                        <a:rPr lang="en-US" sz="2000" b="0" dirty="0"/>
                        <a:t> D. Tim Berners-Lee </a:t>
                      </a:r>
                    </a:p>
                  </a:txBody>
                  <a:tcPr>
                    <a:solidFill>
                      <a:schemeClr val="tx2">
                        <a:lumMod val="40000"/>
                        <a:lumOff val="60000"/>
                      </a:schemeClr>
                    </a:solidFill>
                  </a:tcPr>
                </a:tc>
                <a:extLst>
                  <a:ext uri="{0D108BD9-81ED-4DB2-BD59-A6C34878D82A}">
                    <a16:rowId xmlns:a16="http://schemas.microsoft.com/office/drawing/2014/main" val="2536190218"/>
                  </a:ext>
                </a:extLst>
              </a:tr>
              <a:tr h="2265832">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b="0" dirty="0"/>
                        <a:t>3. What are Migrations in Django</a:t>
                      </a:r>
                    </a:p>
                    <a:p>
                      <a:pPr algn="just"/>
                      <a:r>
                        <a:rPr lang="en-US" sz="2000" b="0" dirty="0"/>
                        <a:t> A.</a:t>
                      </a:r>
                      <a:r>
                        <a:rPr lang="en-US" sz="2000" dirty="0"/>
                        <a:t> They are files saved in migrations directory. </a:t>
                      </a:r>
                      <a:r>
                        <a:rPr lang="en-US" sz="2000" b="0" dirty="0"/>
                        <a:t> </a:t>
                      </a:r>
                      <a:endParaRPr lang="en-US" sz="2000" b="1" dirty="0"/>
                    </a:p>
                    <a:p>
                      <a:pPr algn="just"/>
                      <a:r>
                        <a:rPr lang="en-US" sz="2000" b="0" dirty="0"/>
                        <a:t> B. </a:t>
                      </a:r>
                      <a:r>
                        <a:rPr lang="en-US" sz="2000" dirty="0"/>
                        <a:t>They are created when you run make migrations command. </a:t>
                      </a:r>
                      <a:endParaRPr lang="en-US" sz="2000" b="0" dirty="0"/>
                    </a:p>
                    <a:p>
                      <a:pPr algn="just"/>
                      <a:r>
                        <a:rPr lang="en-US" sz="2000" b="0" dirty="0"/>
                        <a:t> C. </a:t>
                      </a:r>
                      <a:r>
                        <a:rPr lang="en-US" sz="2000" dirty="0"/>
                        <a:t>Migrations are files where Django stores changes to your models. </a:t>
                      </a:r>
                      <a:endParaRPr lang="en-US" sz="2000" b="0" dirty="0"/>
                    </a:p>
                    <a:p>
                      <a:pPr algn="just"/>
                      <a:r>
                        <a:rPr lang="en-US" sz="2000" b="0" dirty="0"/>
                        <a:t> D. </a:t>
                      </a:r>
                      <a:r>
                        <a:rPr lang="en-US" sz="2000" dirty="0"/>
                        <a:t>All of the above </a:t>
                      </a:r>
                      <a:endParaRPr lang="en-US" sz="2000" b="0" dirty="0"/>
                    </a:p>
                  </a:txBody>
                  <a:tcPr>
                    <a:solidFill>
                      <a:schemeClr val="tx2">
                        <a:lumMod val="40000"/>
                        <a:lumOff val="60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n-US" sz="2000" b="1" dirty="0"/>
                    </a:p>
                  </a:txBody>
                  <a:tcPr>
                    <a:solidFill>
                      <a:schemeClr val="tx2">
                        <a:lumMod val="40000"/>
                        <a:lumOff val="60000"/>
                      </a:schemeClr>
                    </a:solidFill>
                  </a:tcPr>
                </a:tc>
                <a:extLst>
                  <a:ext uri="{0D108BD9-81ED-4DB2-BD59-A6C34878D82A}">
                    <a16:rowId xmlns:a16="http://schemas.microsoft.com/office/drawing/2014/main" val="2601322747"/>
                  </a:ext>
                </a:extLst>
              </a:tr>
              <a:tr h="1537529">
                <a:tc gridSpan="2">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000" b="0" dirty="0"/>
                        <a:t>4. Which architectural pattern does django follow</a:t>
                      </a:r>
                    </a:p>
                    <a:p>
                      <a:pPr algn="just"/>
                      <a:r>
                        <a:rPr lang="en-US" sz="2000" b="0" dirty="0"/>
                        <a:t> A</a:t>
                      </a:r>
                      <a:r>
                        <a:rPr lang="en-US" sz="2000" dirty="0"/>
                        <a:t>PHP</a:t>
                      </a:r>
                      <a:endParaRPr lang="en-US" sz="2000" b="0" dirty="0"/>
                    </a:p>
                    <a:p>
                      <a:pPr algn="just"/>
                      <a:r>
                        <a:rPr lang="en-US" sz="2000" b="0" dirty="0"/>
                        <a:t> B. </a:t>
                      </a:r>
                      <a:r>
                        <a:rPr lang="en-US" sz="2000" dirty="0"/>
                        <a:t>MVT</a:t>
                      </a:r>
                      <a:endParaRPr lang="en-US" sz="2000" b="0" dirty="0"/>
                    </a:p>
                    <a:p>
                      <a:pPr algn="just"/>
                      <a:r>
                        <a:rPr lang="en-US" sz="2000" b="0" dirty="0"/>
                        <a:t> C. </a:t>
                      </a:r>
                      <a:r>
                        <a:rPr lang="en-US" sz="2000" dirty="0"/>
                        <a:t>HTML</a:t>
                      </a:r>
                      <a:endParaRPr lang="en-US" sz="2000" b="1" dirty="0"/>
                    </a:p>
                    <a:p>
                      <a:pPr algn="just"/>
                      <a:r>
                        <a:rPr lang="en-US" sz="2000" b="0" dirty="0"/>
                        <a:t> D. </a:t>
                      </a:r>
                      <a:r>
                        <a:rPr lang="en-US" sz="2000" dirty="0"/>
                        <a:t>None of the above </a:t>
                      </a:r>
                      <a:endParaRPr lang="en-US" sz="2000" b="0" dirty="0"/>
                    </a:p>
                  </a:txBody>
                  <a:tcPr>
                    <a:solidFill>
                      <a:schemeClr val="tx2">
                        <a:lumMod val="40000"/>
                        <a:lumOff val="60000"/>
                      </a:schemeClr>
                    </a:solidFill>
                  </a:tcPr>
                </a:tc>
                <a:tc hMerge="1">
                  <a:txBody>
                    <a:bodyPr/>
                    <a:lstStyle/>
                    <a:p>
                      <a:pPr algn="just"/>
                      <a:endParaRPr lang="en-US" dirty="0"/>
                    </a:p>
                  </a:txBody>
                  <a:tcPr/>
                </a:tc>
                <a:extLst>
                  <a:ext uri="{0D108BD9-81ED-4DB2-BD59-A6C34878D82A}">
                    <a16:rowId xmlns:a16="http://schemas.microsoft.com/office/drawing/2014/main" val="104609377"/>
                  </a:ext>
                </a:extLst>
              </a:tr>
            </a:tbl>
          </a:graphicData>
        </a:graphic>
      </p:graphicFrame>
      <p:sp>
        <p:nvSpPr>
          <p:cNvPr id="9" name="Footer Placeholder 12"/>
          <p:cNvSpPr>
            <a:spLocks noGrp="1"/>
          </p:cNvSpPr>
          <p:nvPr>
            <p:ph type="ftr" sz="quarter" idx="11"/>
          </p:nvPr>
        </p:nvSpPr>
        <p:spPr>
          <a:xfrm>
            <a:off x="3810000" y="6278586"/>
            <a:ext cx="5029200" cy="365125"/>
          </a:xfrm>
        </p:spPr>
        <p:txBody>
          <a:bodyPr/>
          <a:lstStyle/>
          <a:p>
            <a:r>
              <a:rPr lang="en-US" dirty="0"/>
              <a:t>Priya Singh            Python web development with Django        Unit IV</a:t>
            </a:r>
          </a:p>
        </p:txBody>
      </p:sp>
    </p:spTree>
    <p:extLst>
      <p:ext uri="{BB962C8B-B14F-4D97-AF65-F5344CB8AC3E}">
        <p14:creationId xmlns:p14="http://schemas.microsoft.com/office/powerpoint/2010/main" val="12210895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81100"/>
            <a:ext cx="11353800" cy="4495799"/>
          </a:xfrm>
          <a:solidFill>
            <a:schemeClr val="tx2">
              <a:lumMod val="40000"/>
              <a:lumOff val="60000"/>
            </a:schemeClr>
          </a:solidFill>
          <a:ln w="6350">
            <a:solidFill>
              <a:schemeClr val="tx1"/>
            </a:solidFill>
          </a:ln>
        </p:spPr>
        <p:txBody>
          <a:bodyPr>
            <a:normAutofit fontScale="92500" lnSpcReduction="20000"/>
          </a:bodyPr>
          <a:lstStyle/>
          <a:p>
            <a:pPr marL="0" indent="0" algn="just">
              <a:spcBef>
                <a:spcPts val="0"/>
              </a:spcBef>
              <a:buNone/>
              <a:defRPr/>
            </a:pPr>
            <a:r>
              <a:rPr lang="en-US" sz="4300" dirty="0"/>
              <a:t> </a:t>
            </a:r>
            <a:r>
              <a:rPr lang="en-US" sz="2600" dirty="0"/>
              <a:t>which of these is not a valid backend for caching in django</a:t>
            </a:r>
          </a:p>
          <a:p>
            <a:pPr algn="just">
              <a:buNone/>
            </a:pPr>
            <a:r>
              <a:rPr lang="en-US" sz="2600" dirty="0"/>
              <a:t> A. </a:t>
            </a:r>
            <a:r>
              <a:rPr lang="en-US" sz="2600" dirty="0" err="1"/>
              <a:t>Django.core.cache.backends.sys.memory</a:t>
            </a:r>
            <a:r>
              <a:rPr lang="en-US" sz="2600" dirty="0"/>
              <a:t> </a:t>
            </a:r>
          </a:p>
          <a:p>
            <a:pPr algn="just">
              <a:buNone/>
            </a:pPr>
            <a:r>
              <a:rPr lang="en-US" sz="2600" dirty="0"/>
              <a:t> B. </a:t>
            </a:r>
            <a:r>
              <a:rPr lang="en-US" sz="2600" dirty="0" err="1"/>
              <a:t>django.core.cache.backends.db.DatabaseCache</a:t>
            </a:r>
            <a:r>
              <a:rPr lang="en-US" sz="2600" dirty="0"/>
              <a:t> </a:t>
            </a:r>
          </a:p>
          <a:p>
            <a:pPr algn="just">
              <a:buNone/>
            </a:pPr>
            <a:r>
              <a:rPr lang="en-US" sz="2600" dirty="0"/>
              <a:t>C</a:t>
            </a:r>
            <a:r>
              <a:rPr lang="en-US" sz="2600" b="1" dirty="0"/>
              <a:t>.</a:t>
            </a:r>
            <a:r>
              <a:rPr lang="en-US" sz="2600" dirty="0"/>
              <a:t> </a:t>
            </a:r>
            <a:r>
              <a:rPr lang="en-US" sz="2600" dirty="0" err="1"/>
              <a:t>django.core.cache.backends.locmem.LocMemCache</a:t>
            </a:r>
            <a:r>
              <a:rPr lang="en-US" sz="2600" dirty="0"/>
              <a:t> </a:t>
            </a:r>
          </a:p>
          <a:p>
            <a:pPr algn="just">
              <a:buNone/>
            </a:pPr>
            <a:r>
              <a:rPr lang="en-US" sz="2600" dirty="0"/>
              <a:t>D</a:t>
            </a:r>
            <a:r>
              <a:rPr lang="en-US" sz="2600" b="1" dirty="0"/>
              <a:t>.</a:t>
            </a:r>
            <a:r>
              <a:rPr lang="en-US" sz="2600" dirty="0"/>
              <a:t> None of the above </a:t>
            </a:r>
            <a:endParaRPr lang="en-US" sz="2600" b="1" dirty="0"/>
          </a:p>
          <a:p>
            <a:pPr marL="0" indent="0" algn="just">
              <a:spcBef>
                <a:spcPts val="0"/>
              </a:spcBef>
              <a:buNone/>
              <a:defRPr/>
            </a:pPr>
            <a:endParaRPr lang="en-US" sz="2600" dirty="0"/>
          </a:p>
          <a:p>
            <a:pPr marL="0" indent="0" algn="just">
              <a:spcBef>
                <a:spcPts val="0"/>
              </a:spcBef>
              <a:buNone/>
              <a:defRPr/>
            </a:pPr>
            <a:r>
              <a:rPr lang="en-US" sz="2600" dirty="0"/>
              <a:t>5. Which architectural pattern does django follow</a:t>
            </a:r>
          </a:p>
          <a:p>
            <a:pPr algn="just">
              <a:buNone/>
            </a:pPr>
            <a:r>
              <a:rPr lang="en-US" sz="2600" dirty="0"/>
              <a:t> A.PHP</a:t>
            </a:r>
          </a:p>
          <a:p>
            <a:pPr algn="just">
              <a:buNone/>
            </a:pPr>
            <a:r>
              <a:rPr lang="en-US" sz="2600" dirty="0"/>
              <a:t> B. MVT</a:t>
            </a:r>
          </a:p>
          <a:p>
            <a:pPr algn="just">
              <a:buNone/>
            </a:pPr>
            <a:r>
              <a:rPr lang="en-US" sz="2600" dirty="0"/>
              <a:t> C. HTML</a:t>
            </a:r>
            <a:endParaRPr lang="en-US" sz="2600" b="1" dirty="0"/>
          </a:p>
          <a:p>
            <a:pPr algn="just">
              <a:buNone/>
            </a:pPr>
            <a:r>
              <a:rPr lang="en-US" sz="2600" dirty="0"/>
              <a:t> D. None of the above </a:t>
            </a:r>
          </a:p>
          <a:p>
            <a:pPr>
              <a:buNone/>
            </a:pPr>
            <a:endParaRPr lang="en-US" sz="1800" dirty="0"/>
          </a:p>
        </p:txBody>
      </p:sp>
      <p:sp>
        <p:nvSpPr>
          <p:cNvPr id="4" name="Date Placeholder 3"/>
          <p:cNvSpPr>
            <a:spLocks noGrp="1"/>
          </p:cNvSpPr>
          <p:nvPr>
            <p:ph type="dt" sz="half" idx="10"/>
          </p:nvPr>
        </p:nvSpPr>
        <p:spPr/>
        <p:txBody>
          <a:bodyPr/>
          <a:lstStyle/>
          <a:p>
            <a:fld id="{2B19AB19-BA21-4321-972A-6D48BA0924C5}" type="datetime1">
              <a:rPr lang="en-US" smtClean="0"/>
              <a:t>10/19/2022</a:t>
            </a:fld>
            <a:endParaRPr lang="en-US" dirty="0"/>
          </a:p>
        </p:txBody>
      </p:sp>
      <p:sp>
        <p:nvSpPr>
          <p:cNvPr id="5" name="Footer Placeholder 4"/>
          <p:cNvSpPr>
            <a:spLocks noGrp="1"/>
          </p:cNvSpPr>
          <p:nvPr>
            <p:ph type="ftr" sz="quarter" idx="11"/>
          </p:nvPr>
        </p:nvSpPr>
        <p:spPr>
          <a:xfrm>
            <a:off x="4165600" y="6356357"/>
            <a:ext cx="5740400"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noGrp="1"/>
          </p:cNvSpPr>
          <p:nvPr>
            <p:ph type="title"/>
          </p:nvPr>
        </p:nvSpPr>
        <p:spPr>
          <a:xfrm>
            <a:off x="1447800" y="0"/>
            <a:ext cx="107442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defTabSz="914400">
              <a:defRPr/>
            </a:pPr>
            <a:r>
              <a:rPr lang="en-US" sz="3200" dirty="0"/>
              <a:t>MCQ s</a:t>
            </a:r>
          </a:p>
        </p:txBody>
      </p:sp>
    </p:spTree>
    <p:extLst>
      <p:ext uri="{BB962C8B-B14F-4D97-AF65-F5344CB8AC3E}">
        <p14:creationId xmlns:p14="http://schemas.microsoft.com/office/powerpoint/2010/main" val="24949435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7F581FB-4916-48F9-AA1D-E453D37BAC2B}" type="datetime1">
              <a:rPr lang="en-US" smtClean="0"/>
              <a:t>10/19/2022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p:cNvSpPr txBox="1">
            <a:spLocks/>
          </p:cNvSpPr>
          <p:nvPr/>
        </p:nvSpPr>
        <p:spPr>
          <a:xfrm>
            <a:off x="1447800" y="2"/>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MCQ s</a:t>
            </a:r>
          </a:p>
        </p:txBody>
      </p:sp>
      <p:graphicFrame>
        <p:nvGraphicFramePr>
          <p:cNvPr id="10" name="Content Placeholder 2"/>
          <p:cNvGraphicFramePr>
            <a:graphicFrameLocks/>
          </p:cNvGraphicFramePr>
          <p:nvPr>
            <p:extLst>
              <p:ext uri="{D42A27DB-BD31-4B8C-83A1-F6EECF244321}">
                <p14:modId xmlns:p14="http://schemas.microsoft.com/office/powerpoint/2010/main" val="1650871838"/>
              </p:ext>
            </p:extLst>
          </p:nvPr>
        </p:nvGraphicFramePr>
        <p:xfrm>
          <a:off x="304800" y="792480"/>
          <a:ext cx="11582400" cy="6065520"/>
        </p:xfrm>
        <a:graphic>
          <a:graphicData uri="http://schemas.openxmlformats.org/drawingml/2006/table">
            <a:tbl>
              <a:tblPr firstRow="1" bandRow="1">
                <a:tableStyleId>{3B4B98B0-60AC-42C2-AFA5-B58CD77FA1E5}</a:tableStyleId>
              </a:tblPr>
              <a:tblGrid>
                <a:gridCol w="5791200">
                  <a:extLst>
                    <a:ext uri="{9D8B030D-6E8A-4147-A177-3AD203B41FA5}">
                      <a16:colId xmlns:a16="http://schemas.microsoft.com/office/drawing/2014/main" val="3349441241"/>
                    </a:ext>
                  </a:extLst>
                </a:gridCol>
                <a:gridCol w="5791200">
                  <a:extLst>
                    <a:ext uri="{9D8B030D-6E8A-4147-A177-3AD203B41FA5}">
                      <a16:colId xmlns:a16="http://schemas.microsoft.com/office/drawing/2014/main" val="4272054345"/>
                    </a:ext>
                  </a:extLst>
                </a:gridCol>
              </a:tblGrid>
              <a:tr h="1908651">
                <a:tc>
                  <a:txBody>
                    <a:bodyPr/>
                    <a:lstStyle/>
                    <a:p>
                      <a:pPr marL="342900" indent="-342900" algn="just">
                        <a:buFont typeface="+mj-lt"/>
                        <a:buNone/>
                      </a:pPr>
                      <a:r>
                        <a:rPr lang="en-US" sz="2000" b="0" dirty="0"/>
                        <a:t>6.</a:t>
                      </a:r>
                      <a:r>
                        <a:rPr lang="en-US" sz="2000" b="1" dirty="0"/>
                        <a:t> </a:t>
                      </a:r>
                      <a:r>
                        <a:rPr lang="en-US" sz="2000" b="0" dirty="0"/>
                        <a:t>Python is a :</a:t>
                      </a:r>
                    </a:p>
                    <a:p>
                      <a:pPr>
                        <a:buFont typeface="Wingdings" pitchFamily="2" charset="2"/>
                        <a:buChar char="§"/>
                      </a:pPr>
                      <a:r>
                        <a:rPr lang="en-US" sz="2000" b="0" dirty="0"/>
                        <a:t>Development environment</a:t>
                      </a:r>
                    </a:p>
                    <a:p>
                      <a:pPr>
                        <a:buFont typeface="Wingdings" pitchFamily="2" charset="2"/>
                        <a:buChar char="§"/>
                      </a:pPr>
                      <a:r>
                        <a:rPr lang="en-US" sz="2000" b="0" dirty="0"/>
                        <a:t>Set of editing tools</a:t>
                      </a:r>
                    </a:p>
                    <a:p>
                      <a:pPr>
                        <a:buFont typeface="Wingdings" pitchFamily="2" charset="2"/>
                        <a:buChar char="§"/>
                      </a:pPr>
                      <a:r>
                        <a:rPr lang="en-US" sz="2000" b="0" u="none" dirty="0"/>
                        <a:t>Programming Language</a:t>
                      </a:r>
                    </a:p>
                  </a:txBody>
                  <a:tcPr>
                    <a:solidFill>
                      <a:schemeClr val="tx2">
                        <a:lumMod val="40000"/>
                        <a:lumOff val="60000"/>
                      </a:schemeClr>
                    </a:solidFill>
                  </a:tcPr>
                </a:tc>
                <a:tc>
                  <a:txBody>
                    <a:bodyPr/>
                    <a:lstStyle/>
                    <a:p>
                      <a:pPr marL="342900" indent="-342900" algn="just">
                        <a:buFont typeface="+mj-lt"/>
                        <a:buAutoNum type="arabicPeriod" startAt="7"/>
                      </a:pPr>
                      <a:r>
                        <a:rPr lang="en-US" sz="2000" b="0" dirty="0"/>
                        <a:t>Python is Case Sensitive when dealing with Identifiers?</a:t>
                      </a:r>
                    </a:p>
                    <a:p>
                      <a:pPr>
                        <a:buFont typeface="Wingdings" pitchFamily="2" charset="2"/>
                        <a:buChar char="§"/>
                      </a:pPr>
                      <a:r>
                        <a:rPr lang="en-US" sz="2000" b="0" u="none" dirty="0"/>
                        <a:t>Yes</a:t>
                      </a:r>
                    </a:p>
                    <a:p>
                      <a:pPr>
                        <a:buFont typeface="Wingdings" pitchFamily="2" charset="2"/>
                        <a:buChar char="§"/>
                      </a:pPr>
                      <a:r>
                        <a:rPr lang="en-US" sz="2000" b="0" dirty="0"/>
                        <a:t>No</a:t>
                      </a:r>
                    </a:p>
                    <a:p>
                      <a:pPr>
                        <a:buFont typeface="Wingdings" pitchFamily="2" charset="2"/>
                        <a:buChar char="§"/>
                      </a:pPr>
                      <a:r>
                        <a:rPr lang="en-US" sz="2000" b="0" dirty="0"/>
                        <a:t>Sometimes Only</a:t>
                      </a:r>
                    </a:p>
                    <a:p>
                      <a:pPr>
                        <a:buFont typeface="Wingdings" pitchFamily="2" charset="2"/>
                        <a:buChar char="§"/>
                      </a:pPr>
                      <a:r>
                        <a:rPr lang="en-US" sz="2000" b="0" dirty="0"/>
                        <a:t>None Of the Above</a:t>
                      </a:r>
                    </a:p>
                    <a:p>
                      <a:pPr marL="342900" indent="-342900" algn="just">
                        <a:buFont typeface="+mj-lt"/>
                        <a:buNone/>
                      </a:pPr>
                      <a:endParaRPr lang="en-US" sz="2000" b="0" dirty="0"/>
                    </a:p>
                  </a:txBody>
                  <a:tcPr>
                    <a:solidFill>
                      <a:schemeClr val="tx2">
                        <a:lumMod val="40000"/>
                        <a:lumOff val="60000"/>
                      </a:schemeClr>
                    </a:solidFill>
                  </a:tcPr>
                </a:tc>
                <a:extLst>
                  <a:ext uri="{0D108BD9-81ED-4DB2-BD59-A6C34878D82A}">
                    <a16:rowId xmlns:a16="http://schemas.microsoft.com/office/drawing/2014/main" val="2536190218"/>
                  </a:ext>
                </a:extLst>
              </a:tr>
              <a:tr h="2170110">
                <a:tc>
                  <a:txBody>
                    <a:bodyPr/>
                    <a:lstStyle/>
                    <a:p>
                      <a:pPr marL="342900" indent="-342900" algn="just">
                        <a:buFont typeface="+mj-lt"/>
                        <a:buAutoNum type="arabicPeriod" startAt="8"/>
                      </a:pPr>
                      <a:r>
                        <a:rPr lang="en-US" sz="2000" b="0" dirty="0"/>
                        <a:t>What is the OUTPUT of the following Statement?</a:t>
                      </a:r>
                      <a:br>
                        <a:rPr lang="en-US" sz="2000" b="0" dirty="0"/>
                      </a:br>
                      <a:r>
                        <a:rPr lang="en-US" sz="2000" b="0" dirty="0"/>
                        <a:t>print 0xA + 0xB + 0xC :</a:t>
                      </a:r>
                    </a:p>
                    <a:p>
                      <a:pPr>
                        <a:buFont typeface="Wingdings" pitchFamily="2" charset="2"/>
                        <a:buChar char="§"/>
                      </a:pPr>
                      <a:r>
                        <a:rPr lang="en-US" sz="2000" dirty="0"/>
                        <a:t>0xA0xB0xC</a:t>
                      </a:r>
                    </a:p>
                    <a:p>
                      <a:pPr>
                        <a:buFont typeface="Wingdings" pitchFamily="2" charset="2"/>
                        <a:buChar char="§"/>
                      </a:pPr>
                      <a:r>
                        <a:rPr lang="en-US" sz="2000" b="0" u="none" dirty="0"/>
                        <a:t>33</a:t>
                      </a:r>
                    </a:p>
                    <a:p>
                      <a:pPr>
                        <a:buFont typeface="Wingdings" pitchFamily="2" charset="2"/>
                        <a:buChar char="§"/>
                      </a:pPr>
                      <a:r>
                        <a:rPr lang="en-US" sz="2000" dirty="0"/>
                        <a:t>ABC</a:t>
                      </a:r>
                    </a:p>
                    <a:p>
                      <a:pPr>
                        <a:buFont typeface="Wingdings" pitchFamily="2" charset="2"/>
                        <a:buChar char="§"/>
                      </a:pPr>
                      <a:r>
                        <a:rPr lang="en-US" sz="2000" dirty="0"/>
                        <a:t>000XXXABC</a:t>
                      </a:r>
                    </a:p>
                    <a:p>
                      <a:pPr marL="342900" indent="-342900" algn="just">
                        <a:buFont typeface="+mj-lt"/>
                        <a:buNone/>
                      </a:pPr>
                      <a:endParaRPr lang="en-US" sz="2000" b="0" dirty="0"/>
                    </a:p>
                  </a:txBody>
                  <a:tcPr>
                    <a:solidFill>
                      <a:schemeClr val="tx2">
                        <a:lumMod val="40000"/>
                        <a:lumOff val="60000"/>
                      </a:schemeClr>
                    </a:solidFill>
                  </a:tcPr>
                </a:tc>
                <a:tc>
                  <a:txBody>
                    <a:bodyPr/>
                    <a:lstStyle/>
                    <a:p>
                      <a:pPr marL="342900" indent="-342900" algn="just">
                        <a:buFont typeface="+mj-lt"/>
                        <a:buAutoNum type="arabicPeriod" startAt="9"/>
                      </a:pPr>
                      <a:r>
                        <a:rPr lang="en-US" sz="2000" b="0" dirty="0"/>
                        <a:t>What is the OUTPUT when the following Statement is executed?</a:t>
                      </a:r>
                      <a:br>
                        <a:rPr lang="en-US" sz="2000" b="0" dirty="0"/>
                      </a:br>
                      <a:r>
                        <a:rPr lang="en-US" sz="2000" b="0" dirty="0"/>
                        <a:t>“</a:t>
                      </a:r>
                      <a:r>
                        <a:rPr lang="en-US" sz="2000" b="0" dirty="0" err="1"/>
                        <a:t>abc</a:t>
                      </a:r>
                      <a:r>
                        <a:rPr lang="en-US" sz="2000" b="0" dirty="0"/>
                        <a:t>”+”xyz”</a:t>
                      </a:r>
                    </a:p>
                    <a:p>
                      <a:pPr>
                        <a:buFont typeface="Wingdings" pitchFamily="2" charset="2"/>
                        <a:buChar char="§"/>
                      </a:pPr>
                      <a:r>
                        <a:rPr lang="en-US" sz="2000" dirty="0" err="1"/>
                        <a:t>abc</a:t>
                      </a:r>
                      <a:endParaRPr lang="en-US" sz="2000" dirty="0"/>
                    </a:p>
                    <a:p>
                      <a:pPr>
                        <a:buFont typeface="Wingdings" pitchFamily="2" charset="2"/>
                        <a:buChar char="§"/>
                      </a:pPr>
                      <a:r>
                        <a:rPr lang="en-US" sz="2000" u="sng" dirty="0" err="1"/>
                        <a:t>abcxyz</a:t>
                      </a:r>
                      <a:endParaRPr lang="en-US" sz="2000" dirty="0"/>
                    </a:p>
                    <a:p>
                      <a:pPr>
                        <a:buFont typeface="Wingdings" pitchFamily="2" charset="2"/>
                        <a:buChar char="§"/>
                      </a:pPr>
                      <a:r>
                        <a:rPr lang="en-US" sz="2000" dirty="0" err="1"/>
                        <a:t>abcz</a:t>
                      </a:r>
                      <a:endParaRPr lang="en-US" sz="2000" dirty="0"/>
                    </a:p>
                    <a:p>
                      <a:pPr>
                        <a:buFont typeface="Wingdings" pitchFamily="2" charset="2"/>
                        <a:buChar char="§"/>
                      </a:pPr>
                      <a:r>
                        <a:rPr lang="en-US" sz="2000" dirty="0" err="1"/>
                        <a:t>abcxy</a:t>
                      </a:r>
                      <a:endParaRPr lang="en-US" sz="2000" dirty="0"/>
                    </a:p>
                    <a:p>
                      <a:pPr marL="342900" indent="-342900" algn="just">
                        <a:buFont typeface="+mj-lt"/>
                        <a:buNone/>
                      </a:pPr>
                      <a:endParaRPr lang="en-US" sz="2000" b="0" kern="1200" dirty="0">
                        <a:solidFill>
                          <a:schemeClr val="tx1"/>
                        </a:solidFill>
                        <a:latin typeface="+mn-lt"/>
                        <a:ea typeface="+mn-ea"/>
                        <a:cs typeface="+mn-cs"/>
                      </a:endParaRPr>
                    </a:p>
                  </a:txBody>
                  <a:tcPr>
                    <a:solidFill>
                      <a:schemeClr val="tx2">
                        <a:lumMod val="40000"/>
                        <a:lumOff val="60000"/>
                      </a:schemeClr>
                    </a:solidFill>
                  </a:tcPr>
                </a:tc>
                <a:extLst>
                  <a:ext uri="{0D108BD9-81ED-4DB2-BD59-A6C34878D82A}">
                    <a16:rowId xmlns:a16="http://schemas.microsoft.com/office/drawing/2014/main" val="2601322747"/>
                  </a:ext>
                </a:extLst>
              </a:tr>
              <a:tr h="1124274">
                <a:tc gridSpan="2">
                  <a:txBody>
                    <a:bodyPr/>
                    <a:lstStyle/>
                    <a:p>
                      <a:pPr marL="342900" indent="-342900" algn="l">
                        <a:buFont typeface="+mj-lt"/>
                        <a:buAutoNum type="arabicPeriod" startAt="10"/>
                      </a:pPr>
                      <a:r>
                        <a:rPr lang="en-US" sz="2000" b="0" dirty="0"/>
                        <a:t>what is the type of a?</a:t>
                      </a:r>
                      <a:r>
                        <a:rPr lang="en-US" sz="2000" b="0" baseline="0" dirty="0"/>
                        <a:t> </a:t>
                      </a:r>
                      <a:r>
                        <a:rPr lang="en-US" sz="2000" b="0" dirty="0"/>
                        <a:t>a={1,2:3</a:t>
                      </a:r>
                      <a:r>
                        <a:rPr lang="en-US" sz="2000" b="1" dirty="0"/>
                        <a:t>}</a:t>
                      </a:r>
                      <a:r>
                        <a:rPr lang="en-US" sz="2000" b="1" baseline="0" dirty="0"/>
                        <a:t> </a:t>
                      </a:r>
                      <a:r>
                        <a:rPr lang="en-US" sz="2000" dirty="0"/>
                        <a:t>list</a:t>
                      </a:r>
                    </a:p>
                    <a:p>
                      <a:r>
                        <a:rPr lang="en-US" sz="2000" dirty="0"/>
                        <a:t>set</a:t>
                      </a:r>
                    </a:p>
                    <a:p>
                      <a:r>
                        <a:rPr lang="en-US" sz="2000" dirty="0"/>
                        <a:t>dict</a:t>
                      </a:r>
                    </a:p>
                    <a:p>
                      <a:r>
                        <a:rPr lang="en-US" sz="2000" u="sng" dirty="0"/>
                        <a:t>syntax error</a:t>
                      </a:r>
                      <a:endParaRPr lang="en-US" sz="2000" dirty="0"/>
                    </a:p>
                  </a:txBody>
                  <a:tcPr>
                    <a:solidFill>
                      <a:schemeClr val="tx2">
                        <a:lumMod val="40000"/>
                        <a:lumOff val="60000"/>
                      </a:schemeClr>
                    </a:solidFill>
                  </a:tcPr>
                </a:tc>
                <a:tc hMerge="1">
                  <a:txBody>
                    <a:bodyPr/>
                    <a:lstStyle/>
                    <a:p>
                      <a:pPr algn="just"/>
                      <a:endParaRPr lang="en-US" dirty="0"/>
                    </a:p>
                  </a:txBody>
                  <a:tcPr/>
                </a:tc>
                <a:extLst>
                  <a:ext uri="{0D108BD9-81ED-4DB2-BD59-A6C34878D82A}">
                    <a16:rowId xmlns:a16="http://schemas.microsoft.com/office/drawing/2014/main" val="104609377"/>
                  </a:ext>
                </a:extLst>
              </a:tr>
            </a:tbl>
          </a:graphicData>
        </a:graphic>
      </p:graphicFrame>
      <p:sp>
        <p:nvSpPr>
          <p:cNvPr id="9" name="Footer Placeholder 12"/>
          <p:cNvSpPr>
            <a:spLocks noGrp="1"/>
          </p:cNvSpPr>
          <p:nvPr>
            <p:ph type="ftr" sz="quarter" idx="11"/>
          </p:nvPr>
        </p:nvSpPr>
        <p:spPr>
          <a:xfrm>
            <a:off x="3810000" y="6278586"/>
            <a:ext cx="5029200" cy="365125"/>
          </a:xfrm>
        </p:spPr>
        <p:txBody>
          <a:bodyPr/>
          <a:lstStyle/>
          <a:p>
            <a:r>
              <a:rPr lang="en-US" dirty="0"/>
              <a:t>Priya Singh            Python web development with Django        Unit IV</a:t>
            </a:r>
          </a:p>
        </p:txBody>
      </p:sp>
    </p:spTree>
    <p:extLst>
      <p:ext uri="{BB962C8B-B14F-4D97-AF65-F5344CB8AC3E}">
        <p14:creationId xmlns:p14="http://schemas.microsoft.com/office/powerpoint/2010/main" val="20496647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D14663-5D36-4A63-BF52-D5ABB93B8ADF}" type="datetime1">
              <a:rPr lang="en-US" smtClean="0"/>
              <a:t>10/19/2022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Glossary Questions</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81000" y="1066800"/>
            <a:ext cx="11620500" cy="5570756"/>
          </a:xfrm>
          <a:prstGeom prst="rect">
            <a:avLst/>
          </a:prstGeom>
          <a:solidFill>
            <a:schemeClr val="tx2">
              <a:lumMod val="40000"/>
              <a:lumOff val="60000"/>
            </a:schemeClr>
          </a:solidFill>
          <a:ln w="28575">
            <a:solidFill>
              <a:schemeClr val="tx1"/>
            </a:solidFill>
          </a:ln>
        </p:spPr>
        <p:txBody>
          <a:bodyPr wrap="square">
            <a:spAutoFit/>
          </a:bodyPr>
          <a:lstStyle/>
          <a:p>
            <a:pPr algn="ctr"/>
            <a:r>
              <a:rPr lang="en-US" sz="2400" b="1" u="sng" dirty="0">
                <a:latin typeface="+mj-lt"/>
              </a:rPr>
              <a:t>Top 10 design pattern interview questions </a:t>
            </a:r>
          </a:p>
          <a:p>
            <a:pPr algn="ctr"/>
            <a:endParaRPr lang="en-US" sz="2400" b="1" u="sng" dirty="0">
              <a:latin typeface="+mj-lt"/>
            </a:endParaRPr>
          </a:p>
          <a:p>
            <a:pPr marL="342900" indent="-342900">
              <a:buFont typeface="+mj-lt"/>
              <a:buAutoNum type="arabicPeriod"/>
            </a:pPr>
            <a:r>
              <a:rPr lang="en-US" sz="2800" dirty="0"/>
              <a:t>Explain Django Architecture?</a:t>
            </a:r>
          </a:p>
          <a:p>
            <a:pPr marL="342900" indent="-342900">
              <a:buFont typeface="+mj-lt"/>
              <a:buAutoNum type="arabicPeriod"/>
            </a:pPr>
            <a:r>
              <a:rPr lang="en-US" sz="2800" dirty="0"/>
              <a:t>Explain the Django project directory structure?</a:t>
            </a:r>
          </a:p>
          <a:p>
            <a:pPr marL="342900" indent="-342900">
              <a:buFont typeface="+mj-lt"/>
              <a:buAutoNum type="arabicPeriod"/>
            </a:pPr>
            <a:r>
              <a:rPr lang="en-US" sz="2800" dirty="0"/>
              <a:t>What are models in Django?</a:t>
            </a:r>
          </a:p>
          <a:p>
            <a:pPr marL="342900" indent="-342900">
              <a:buFont typeface="+mj-lt"/>
              <a:buAutoNum type="arabicPeriod"/>
            </a:pPr>
            <a:r>
              <a:rPr lang="en-US" sz="2800" dirty="0"/>
              <a:t>What are templates in Django or Django template language?</a:t>
            </a:r>
          </a:p>
          <a:p>
            <a:pPr marL="342900" indent="-342900">
              <a:buFont typeface="+mj-lt"/>
              <a:buAutoNum type="arabicPeriod"/>
            </a:pPr>
            <a:r>
              <a:rPr lang="en-US" sz="2800" dirty="0"/>
              <a:t>What are views in Django?</a:t>
            </a:r>
          </a:p>
          <a:p>
            <a:pPr marL="342900" indent="-342900">
              <a:buFont typeface="+mj-lt"/>
              <a:buAutoNum type="arabicPeriod"/>
            </a:pPr>
            <a:r>
              <a:rPr lang="en-US" sz="2800" dirty="0"/>
              <a:t>What is Django ORM?</a:t>
            </a:r>
          </a:p>
          <a:p>
            <a:pPr marL="342900" indent="-342900">
              <a:buFont typeface="+mj-lt"/>
              <a:buAutoNum type="arabicPeriod"/>
            </a:pPr>
            <a:r>
              <a:rPr lang="en-US" sz="2800" dirty="0"/>
              <a:t>What is Django Rest Framework(DRF)?</a:t>
            </a:r>
          </a:p>
          <a:p>
            <a:pPr marL="342900" indent="-342900">
              <a:buFont typeface="+mj-lt"/>
              <a:buAutoNum type="arabicPeriod"/>
            </a:pPr>
            <a:r>
              <a:rPr lang="en-US" sz="2800" dirty="0"/>
              <a:t> What is the difference between a project and an app in Django?</a:t>
            </a:r>
          </a:p>
          <a:p>
            <a:pPr marL="342900" indent="-342900">
              <a:buFont typeface="+mj-lt"/>
              <a:buAutoNum type="arabicPeriod"/>
            </a:pPr>
            <a:r>
              <a:rPr lang="en-US" sz="2800" dirty="0"/>
              <a:t>What are different model inheritance styles in the Django?</a:t>
            </a:r>
          </a:p>
          <a:p>
            <a:pPr marL="342900" indent="-342900">
              <a:buFont typeface="+mj-lt"/>
              <a:buAutoNum type="arabicPeriod"/>
            </a:pPr>
            <a:r>
              <a:rPr lang="en-US" sz="2800" dirty="0"/>
              <a:t>What are Django Signals?</a:t>
            </a:r>
          </a:p>
          <a:p>
            <a:endParaRPr lang="en-US" sz="2800" dirty="0"/>
          </a:p>
        </p:txBody>
      </p:sp>
      <p:sp>
        <p:nvSpPr>
          <p:cNvPr id="5" name="Footer Placeholder 4"/>
          <p:cNvSpPr>
            <a:spLocks noGrp="1"/>
          </p:cNvSpPr>
          <p:nvPr>
            <p:ph type="ftr" sz="quarter" idx="11"/>
          </p:nvPr>
        </p:nvSpPr>
        <p:spPr>
          <a:xfrm>
            <a:off x="4165600" y="6356357"/>
            <a:ext cx="5283200" cy="365125"/>
          </a:xfrm>
        </p:spPr>
        <p:txBody>
          <a:bodyPr/>
          <a:lstStyle/>
          <a:p>
            <a:r>
              <a:rPr lang="en-US" dirty="0"/>
              <a:t>Priya Singh            Python web development with Django        Unit IV</a:t>
            </a:r>
          </a:p>
        </p:txBody>
      </p:sp>
    </p:spTree>
    <p:extLst>
      <p:ext uri="{BB962C8B-B14F-4D97-AF65-F5344CB8AC3E}">
        <p14:creationId xmlns:p14="http://schemas.microsoft.com/office/powerpoint/2010/main" val="1506254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21F8F41-C603-4D9C-89E4-BC9A84E8FB8C}" type="datetime1">
              <a:rPr lang="en-US" smtClean="0"/>
              <a:t>10/19/2022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Expected Questions for University Exam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81000" y="1066800"/>
            <a:ext cx="11620500" cy="5570756"/>
          </a:xfrm>
          <a:prstGeom prst="rect">
            <a:avLst/>
          </a:prstGeom>
          <a:solidFill>
            <a:schemeClr val="tx2">
              <a:lumMod val="40000"/>
              <a:lumOff val="60000"/>
            </a:schemeClr>
          </a:solidFill>
          <a:ln w="28575">
            <a:solidFill>
              <a:schemeClr val="tx1"/>
            </a:solidFill>
          </a:ln>
        </p:spPr>
        <p:txBody>
          <a:bodyPr wrap="square">
            <a:spAutoFit/>
          </a:bodyPr>
          <a:lstStyle/>
          <a:p>
            <a:pPr algn="ctr"/>
            <a:r>
              <a:rPr lang="en-US" sz="2400" b="1" u="sng" dirty="0">
                <a:latin typeface="+mj-lt"/>
              </a:rPr>
              <a:t>Top 10 design pattern interview questions </a:t>
            </a:r>
          </a:p>
          <a:p>
            <a:pPr algn="ctr"/>
            <a:endParaRPr lang="en-US" sz="2400" b="1" u="sng" dirty="0">
              <a:latin typeface="+mj-lt"/>
            </a:endParaRPr>
          </a:p>
          <a:p>
            <a:pPr marL="342900" indent="-342900">
              <a:buFont typeface="+mj-lt"/>
              <a:buAutoNum type="arabicPeriod"/>
            </a:pPr>
            <a:r>
              <a:rPr lang="en-US" sz="2800" dirty="0"/>
              <a:t>Explain Django Architecture?</a:t>
            </a:r>
          </a:p>
          <a:p>
            <a:pPr marL="342900" indent="-342900">
              <a:buFont typeface="+mj-lt"/>
              <a:buAutoNum type="arabicPeriod"/>
            </a:pPr>
            <a:r>
              <a:rPr lang="en-US" sz="2800" dirty="0"/>
              <a:t>Explain the Django project directory structure?</a:t>
            </a:r>
          </a:p>
          <a:p>
            <a:pPr marL="342900" indent="-342900">
              <a:buFont typeface="+mj-lt"/>
              <a:buAutoNum type="arabicPeriod"/>
            </a:pPr>
            <a:r>
              <a:rPr lang="en-US" sz="2800" dirty="0"/>
              <a:t>What are models in Django?</a:t>
            </a:r>
          </a:p>
          <a:p>
            <a:pPr marL="342900" indent="-342900">
              <a:buFont typeface="+mj-lt"/>
              <a:buAutoNum type="arabicPeriod"/>
            </a:pPr>
            <a:r>
              <a:rPr lang="en-US" sz="2800" dirty="0"/>
              <a:t>What are templates in Django or Django template language?</a:t>
            </a:r>
          </a:p>
          <a:p>
            <a:pPr marL="342900" indent="-342900">
              <a:buFont typeface="+mj-lt"/>
              <a:buAutoNum type="arabicPeriod"/>
            </a:pPr>
            <a:r>
              <a:rPr lang="en-US" sz="2800" dirty="0"/>
              <a:t>What are views in Django?</a:t>
            </a:r>
          </a:p>
          <a:p>
            <a:pPr marL="342900" indent="-342900">
              <a:buFont typeface="+mj-lt"/>
              <a:buAutoNum type="arabicPeriod"/>
            </a:pPr>
            <a:r>
              <a:rPr lang="en-US" sz="2800" dirty="0"/>
              <a:t>What is Django ORM?</a:t>
            </a:r>
          </a:p>
          <a:p>
            <a:pPr marL="342900" indent="-342900">
              <a:buFont typeface="+mj-lt"/>
              <a:buAutoNum type="arabicPeriod"/>
            </a:pPr>
            <a:r>
              <a:rPr lang="en-US" sz="2800" dirty="0"/>
              <a:t>What is Django Rest Framework(DRF)?</a:t>
            </a:r>
          </a:p>
          <a:p>
            <a:pPr marL="342900" indent="-342900">
              <a:buFont typeface="+mj-lt"/>
              <a:buAutoNum type="arabicPeriod"/>
            </a:pPr>
            <a:r>
              <a:rPr lang="en-US" sz="2800" dirty="0"/>
              <a:t> What is the difference between a project and an app in Django?</a:t>
            </a:r>
          </a:p>
          <a:p>
            <a:pPr marL="342900" indent="-342900">
              <a:buFont typeface="+mj-lt"/>
              <a:buAutoNum type="arabicPeriod"/>
            </a:pPr>
            <a:r>
              <a:rPr lang="en-US" sz="2800" dirty="0"/>
              <a:t>What are different model inheritance styles in the Django?</a:t>
            </a:r>
          </a:p>
          <a:p>
            <a:pPr marL="342900" indent="-342900">
              <a:buFont typeface="+mj-lt"/>
              <a:buAutoNum type="arabicPeriod"/>
            </a:pPr>
            <a:r>
              <a:rPr lang="en-US" sz="2800" dirty="0"/>
              <a:t>What are Django Signals?</a:t>
            </a:r>
          </a:p>
          <a:p>
            <a:endParaRPr lang="en-US" sz="2800" dirty="0"/>
          </a:p>
        </p:txBody>
      </p:sp>
      <p:sp>
        <p:nvSpPr>
          <p:cNvPr id="5" name="Footer Placeholder 4"/>
          <p:cNvSpPr>
            <a:spLocks noGrp="1"/>
          </p:cNvSpPr>
          <p:nvPr>
            <p:ph type="ftr" sz="quarter" idx="11"/>
          </p:nvPr>
        </p:nvSpPr>
        <p:spPr>
          <a:xfrm>
            <a:off x="4165600" y="6356357"/>
            <a:ext cx="4978400" cy="365125"/>
          </a:xfrm>
        </p:spPr>
        <p:txBody>
          <a:bodyPr/>
          <a:lstStyle/>
          <a:p>
            <a:r>
              <a:rPr lang="en-US" dirty="0"/>
              <a:t>Priya Singh            Python web development with Django        Unit IV</a:t>
            </a:r>
          </a:p>
        </p:txBody>
      </p:sp>
    </p:spTree>
    <p:extLst>
      <p:ext uri="{BB962C8B-B14F-4D97-AF65-F5344CB8AC3E}">
        <p14:creationId xmlns:p14="http://schemas.microsoft.com/office/powerpoint/2010/main" val="371687875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AE5E716-5515-45D6-9E7B-83162EE326B8}" type="datetime1">
              <a:rPr lang="en-US" smtClean="0"/>
              <a:t>10/19/2022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Summary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180430" y="845052"/>
            <a:ext cx="11831139" cy="5693866"/>
          </a:xfrm>
          <a:prstGeom prst="rect">
            <a:avLst/>
          </a:prstGeom>
          <a:solidFill>
            <a:schemeClr val="tx2">
              <a:lumMod val="40000"/>
              <a:lumOff val="60000"/>
            </a:schemeClr>
          </a:solidFill>
          <a:ln w="28575">
            <a:solidFill>
              <a:schemeClr val="tx1"/>
            </a:solidFill>
          </a:ln>
        </p:spPr>
        <p:txBody>
          <a:bodyPr wrap="square">
            <a:spAutoFit/>
          </a:bodyPr>
          <a:lstStyle/>
          <a:p>
            <a:r>
              <a:rPr lang="en-US" sz="2800" b="1" dirty="0">
                <a:latin typeface="+mj-lt"/>
              </a:rPr>
              <a:t>Till Now we understand </a:t>
            </a:r>
            <a:r>
              <a:rPr lang="en-US" sz="2800" dirty="0"/>
              <a:t>The idea of Database migration is the process of migrating data from one or more source databases to one or more target databases by using a database migration service. When a migration is finished, the dataset in the source databases resides fully, though possibly restructured, in the target databases. In django, we retrieve the data in the views.py file, where we write our functions. To retrieve data from database, first we have to create a url for that. Open the urls.py file inside the application folder. Cookies work like other HTTP requests over the Internet. In a typical web-system, the browser makes a request to the server. The server then sends the response along with some cookies. After observing these problems of cookies, the web-developers came with a new and more secure concept, Sessions.</a:t>
            </a:r>
          </a:p>
          <a:p>
            <a:r>
              <a:rPr lang="en-US" sz="2800" dirty="0"/>
              <a:t>The session is a semi-permanent and two-way communication between the server and the browser.</a:t>
            </a:r>
          </a:p>
        </p:txBody>
      </p:sp>
      <p:sp>
        <p:nvSpPr>
          <p:cNvPr id="8" name="Footer Placeholder 4"/>
          <p:cNvSpPr>
            <a:spLocks noGrp="1"/>
          </p:cNvSpPr>
          <p:nvPr>
            <p:ph type="ftr" sz="quarter" idx="11"/>
          </p:nvPr>
        </p:nvSpPr>
        <p:spPr>
          <a:xfrm>
            <a:off x="3733800" y="6356356"/>
            <a:ext cx="5562600" cy="365125"/>
          </a:xfrm>
        </p:spPr>
        <p:txBody>
          <a:bodyPr/>
          <a:lstStyle/>
          <a:p>
            <a:r>
              <a:rPr lang="en-US" dirty="0"/>
              <a:t>Priya Singh            Python web development with Django        Unit IV</a:t>
            </a:r>
          </a:p>
        </p:txBody>
      </p:sp>
    </p:spTree>
    <p:extLst>
      <p:ext uri="{BB962C8B-B14F-4D97-AF65-F5344CB8AC3E}">
        <p14:creationId xmlns:p14="http://schemas.microsoft.com/office/powerpoint/2010/main" val="25652066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7032892-5A54-4912-BADE-31C8A7531F9B}" type="datetime1">
              <a:rPr lang="en-US" smtClean="0"/>
              <a:t>10/19/2022</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600" dirty="0"/>
              <a:t>References </a:t>
            </a:r>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Footer Placeholder 2"/>
          <p:cNvSpPr>
            <a:spLocks noGrp="1"/>
          </p:cNvSpPr>
          <p:nvPr>
            <p:ph type="ftr" sz="quarter" idx="11"/>
          </p:nvPr>
        </p:nvSpPr>
        <p:spPr>
          <a:xfrm>
            <a:off x="3911600" y="6356356"/>
            <a:ext cx="5816600" cy="365125"/>
          </a:xfrm>
        </p:spPr>
        <p:txBody>
          <a:bodyPr/>
          <a:lstStyle/>
          <a:p>
            <a:r>
              <a:rPr lang="en-US" dirty="0"/>
              <a:t>Priya Singh            Python web development with Django        Unit IV</a:t>
            </a:r>
          </a:p>
        </p:txBody>
      </p:sp>
      <p:graphicFrame>
        <p:nvGraphicFramePr>
          <p:cNvPr id="12" name="Table 11"/>
          <p:cNvGraphicFramePr>
            <a:graphicFrameLocks noGrp="1"/>
          </p:cNvGraphicFramePr>
          <p:nvPr>
            <p:extLst>
              <p:ext uri="{D42A27DB-BD31-4B8C-83A1-F6EECF244321}">
                <p14:modId xmlns:p14="http://schemas.microsoft.com/office/powerpoint/2010/main" val="901399830"/>
              </p:ext>
            </p:extLst>
          </p:nvPr>
        </p:nvGraphicFramePr>
        <p:xfrm>
          <a:off x="533400" y="991662"/>
          <a:ext cx="11353800" cy="5058839"/>
        </p:xfrm>
        <a:graphic>
          <a:graphicData uri="http://schemas.openxmlformats.org/drawingml/2006/table">
            <a:tbl>
              <a:tblPr firstRow="1" firstCol="1" lastRow="1" lastCol="1" bandRow="1" bandCol="1">
                <a:tableStyleId>{5C22544A-7EE6-4342-B048-85BDC9FD1C3A}</a:tableStyleId>
              </a:tblPr>
              <a:tblGrid>
                <a:gridCol w="11353800">
                  <a:extLst>
                    <a:ext uri="{9D8B030D-6E8A-4147-A177-3AD203B41FA5}">
                      <a16:colId xmlns:a16="http://schemas.microsoft.com/office/drawing/2014/main" val="3372635850"/>
                    </a:ext>
                  </a:extLst>
                </a:gridCol>
              </a:tblGrid>
              <a:tr h="1273635">
                <a:tc>
                  <a:txBody>
                    <a:bodyPr/>
                    <a:lstStyle/>
                    <a:p>
                      <a:pPr marL="0" marR="0" algn="just">
                        <a:lnSpc>
                          <a:spcPct val="115000"/>
                        </a:lnSpc>
                        <a:spcBef>
                          <a:spcPts val="0"/>
                        </a:spcBef>
                        <a:spcAft>
                          <a:spcPts val="0"/>
                        </a:spcAft>
                      </a:pPr>
                      <a:r>
                        <a:rPr lang="en-US" sz="2400" dirty="0">
                          <a:effectLst/>
                        </a:rPr>
                        <a:t>(1)</a:t>
                      </a:r>
                      <a:r>
                        <a:rPr lang="en-US" sz="1800" dirty="0">
                          <a:effectLst/>
                        </a:rPr>
                        <a:t> </a:t>
                      </a:r>
                      <a:r>
                        <a:rPr lang="en-US" sz="2400" dirty="0">
                          <a:effectLst/>
                        </a:rPr>
                        <a:t>Tom </a:t>
                      </a:r>
                      <a:r>
                        <a:rPr lang="en-US" sz="2400" dirty="0" err="1">
                          <a:effectLst/>
                        </a:rPr>
                        <a:t>Aratyn</a:t>
                      </a:r>
                      <a:r>
                        <a:rPr lang="en-US" sz="2400" dirty="0">
                          <a:effectLst/>
                        </a:rPr>
                        <a:t>,</a:t>
                      </a:r>
                      <a:r>
                        <a:rPr lang="en-US" sz="1800" dirty="0">
                          <a:effectLst/>
                        </a:rPr>
                        <a:t> “</a:t>
                      </a:r>
                      <a:r>
                        <a:rPr lang="en-US" sz="2400" dirty="0">
                          <a:effectLst/>
                        </a:rPr>
                        <a:t>Building Django 2.0 Web Applications: Create enterprise-grade, scalable Python web applications easily with Django 2.0”, 2</a:t>
                      </a:r>
                      <a:r>
                        <a:rPr lang="en-US" sz="2400" baseline="30000" dirty="0">
                          <a:effectLst/>
                        </a:rPr>
                        <a:t>nd</a:t>
                      </a:r>
                      <a:r>
                        <a:rPr lang="en-US" sz="2400" dirty="0">
                          <a:effectLst/>
                        </a:rPr>
                        <a:t> Edition 2018, </a:t>
                      </a:r>
                      <a:r>
                        <a:rPr lang="en-US" sz="2400" dirty="0" err="1">
                          <a:effectLst/>
                        </a:rPr>
                        <a:t>Packt</a:t>
                      </a:r>
                      <a:r>
                        <a:rPr lang="en-US" sz="2400" dirty="0">
                          <a:effectLst/>
                        </a:rPr>
                        <a:t> Publishing.</a:t>
                      </a:r>
                      <a:endParaRPr lang="en-US" sz="1800" dirty="0">
                        <a:effectLst/>
                        <a:latin typeface="Times New Roman" panose="02020603050405020304" pitchFamily="18" charset="0"/>
                        <a:ea typeface="Times New Roman" panose="02020603050405020304" pitchFamily="18" charset="0"/>
                        <a:cs typeface="Mangal"/>
                      </a:endParaRPr>
                    </a:p>
                  </a:txBody>
                  <a:tcPr marL="0" marR="0" marT="0" marB="0">
                    <a:solidFill>
                      <a:schemeClr val="accent1">
                        <a:lumMod val="50000"/>
                      </a:schemeClr>
                    </a:solidFill>
                  </a:tcPr>
                </a:tc>
                <a:extLst>
                  <a:ext uri="{0D108BD9-81ED-4DB2-BD59-A6C34878D82A}">
                    <a16:rowId xmlns:a16="http://schemas.microsoft.com/office/drawing/2014/main" val="2810108072"/>
                  </a:ext>
                </a:extLst>
              </a:tr>
              <a:tr h="1243074">
                <a:tc>
                  <a:txBody>
                    <a:bodyPr/>
                    <a:lstStyle/>
                    <a:p>
                      <a:pPr marL="0" marR="0" algn="just">
                        <a:lnSpc>
                          <a:spcPct val="115000"/>
                        </a:lnSpc>
                        <a:spcBef>
                          <a:spcPts val="0"/>
                        </a:spcBef>
                        <a:spcAft>
                          <a:spcPts val="0"/>
                        </a:spcAft>
                      </a:pPr>
                      <a:r>
                        <a:rPr lang="en-US" sz="2400" dirty="0">
                          <a:effectLst/>
                        </a:rPr>
                        <a:t>(2) Nigel George, “Build a website with Django”, 1</a:t>
                      </a:r>
                      <a:r>
                        <a:rPr lang="en-US" sz="2400" baseline="30000" dirty="0">
                          <a:effectLst/>
                        </a:rPr>
                        <a:t>st</a:t>
                      </a:r>
                      <a:r>
                        <a:rPr lang="en-US" sz="2400" dirty="0">
                          <a:effectLst/>
                        </a:rPr>
                        <a:t>  Edition 2019, GNW Independent Publishing Edition.</a:t>
                      </a:r>
                      <a:endParaRPr lang="en-US" sz="1800" dirty="0">
                        <a:effectLst/>
                        <a:latin typeface="Times New Roman" panose="02020603050405020304" pitchFamily="18" charset="0"/>
                        <a:ea typeface="Times New Roman" panose="02020603050405020304" pitchFamily="18" charset="0"/>
                        <a:cs typeface="Mangal"/>
                      </a:endParaRPr>
                    </a:p>
                  </a:txBody>
                  <a:tcPr marL="0" marR="0" marT="0" marB="0">
                    <a:solidFill>
                      <a:schemeClr val="accent1">
                        <a:lumMod val="50000"/>
                      </a:schemeClr>
                    </a:solidFill>
                  </a:tcPr>
                </a:tc>
                <a:extLst>
                  <a:ext uri="{0D108BD9-81ED-4DB2-BD59-A6C34878D82A}">
                    <a16:rowId xmlns:a16="http://schemas.microsoft.com/office/drawing/2014/main" val="490192612"/>
                  </a:ext>
                </a:extLst>
              </a:tr>
              <a:tr h="1243074">
                <a:tc>
                  <a:txBody>
                    <a:bodyPr/>
                    <a:lstStyle/>
                    <a:p>
                      <a:pPr marL="0" marR="0" algn="just">
                        <a:lnSpc>
                          <a:spcPct val="115000"/>
                        </a:lnSpc>
                        <a:spcBef>
                          <a:spcPts val="205"/>
                        </a:spcBef>
                        <a:spcAft>
                          <a:spcPts val="0"/>
                        </a:spcAft>
                      </a:pPr>
                      <a:r>
                        <a:rPr lang="en-US" sz="2400" dirty="0">
                          <a:effectLst/>
                        </a:rPr>
                        <a:t>(3) Ray Yao,”</a:t>
                      </a:r>
                      <a:r>
                        <a:rPr lang="en-US" sz="1800" dirty="0">
                          <a:effectLst/>
                        </a:rPr>
                        <a:t> </a:t>
                      </a:r>
                      <a:r>
                        <a:rPr lang="en-US" sz="2400" dirty="0">
                          <a:effectLst/>
                        </a:rPr>
                        <a:t>Django in 8 Hours: For Beginners, Learn Coding Fast!, 2</a:t>
                      </a:r>
                      <a:r>
                        <a:rPr lang="en-US" sz="2400" baseline="30000" dirty="0">
                          <a:effectLst/>
                        </a:rPr>
                        <a:t>nd</a:t>
                      </a:r>
                      <a:r>
                        <a:rPr lang="en-US" sz="2400" dirty="0">
                          <a:effectLst/>
                        </a:rPr>
                        <a:t> Edition 2020,</a:t>
                      </a:r>
                      <a:r>
                        <a:rPr lang="en-US" sz="1800" dirty="0">
                          <a:effectLst/>
                        </a:rPr>
                        <a:t> </a:t>
                      </a:r>
                      <a:r>
                        <a:rPr lang="en-US" sz="2400" dirty="0">
                          <a:effectLst/>
                        </a:rPr>
                        <a:t>Independently published Edition.</a:t>
                      </a:r>
                      <a:endParaRPr lang="en-US" sz="1800" dirty="0">
                        <a:effectLst/>
                        <a:latin typeface="Times New Roman" panose="02020603050405020304" pitchFamily="18" charset="0"/>
                        <a:ea typeface="Times New Roman" panose="02020603050405020304" pitchFamily="18" charset="0"/>
                        <a:cs typeface="Mangal"/>
                      </a:endParaRPr>
                    </a:p>
                  </a:txBody>
                  <a:tcPr marL="0" marR="0" marT="0" marB="0">
                    <a:solidFill>
                      <a:schemeClr val="accent1">
                        <a:lumMod val="50000"/>
                      </a:schemeClr>
                    </a:solidFill>
                  </a:tcPr>
                </a:tc>
                <a:extLst>
                  <a:ext uri="{0D108BD9-81ED-4DB2-BD59-A6C34878D82A}">
                    <a16:rowId xmlns:a16="http://schemas.microsoft.com/office/drawing/2014/main" val="617959602"/>
                  </a:ext>
                </a:extLst>
              </a:tr>
              <a:tr h="1299056">
                <a:tc>
                  <a:txBody>
                    <a:bodyPr/>
                    <a:lstStyle/>
                    <a:p>
                      <a:pPr marL="0" marR="0" algn="just">
                        <a:lnSpc>
                          <a:spcPct val="115000"/>
                        </a:lnSpc>
                        <a:spcBef>
                          <a:spcPts val="0"/>
                        </a:spcBef>
                        <a:spcAft>
                          <a:spcPts val="0"/>
                        </a:spcAft>
                      </a:pPr>
                      <a:r>
                        <a:rPr lang="en-US" sz="2400" dirty="0">
                          <a:effectLst/>
                        </a:rPr>
                        <a:t>(4) Harry Percival,</a:t>
                      </a:r>
                      <a:r>
                        <a:rPr lang="en-US" sz="1800" dirty="0">
                          <a:effectLst/>
                        </a:rPr>
                        <a:t> “</a:t>
                      </a:r>
                      <a:r>
                        <a:rPr lang="en-US" sz="2400" dirty="0">
                          <a:effectLst/>
                        </a:rPr>
                        <a:t>Test-Driven Development with Python: Obey the Testing Goat: Using Django, Selenium, and JavaScript”, 2nd Edition 2019, Kindle Edition.</a:t>
                      </a:r>
                      <a:endParaRPr lang="en-US" sz="1800" dirty="0">
                        <a:effectLst/>
                        <a:latin typeface="Times New Roman" panose="02020603050405020304" pitchFamily="18" charset="0"/>
                        <a:ea typeface="Times New Roman" panose="02020603050405020304" pitchFamily="18" charset="0"/>
                        <a:cs typeface="Mangal"/>
                      </a:endParaRPr>
                    </a:p>
                  </a:txBody>
                  <a:tcPr marL="0" marR="0" marT="0" marB="0">
                    <a:solidFill>
                      <a:schemeClr val="accent1">
                        <a:lumMod val="50000"/>
                      </a:schemeClr>
                    </a:solidFill>
                  </a:tcPr>
                </a:tc>
                <a:extLst>
                  <a:ext uri="{0D108BD9-81ED-4DB2-BD59-A6C34878D82A}">
                    <a16:rowId xmlns:a16="http://schemas.microsoft.com/office/drawing/2014/main" val="1451876080"/>
                  </a:ext>
                </a:extLst>
              </a:tr>
            </a:tbl>
          </a:graphicData>
        </a:graphic>
      </p:graphicFrame>
    </p:spTree>
    <p:extLst>
      <p:ext uri="{BB962C8B-B14F-4D97-AF65-F5344CB8AC3E}">
        <p14:creationId xmlns:p14="http://schemas.microsoft.com/office/powerpoint/2010/main" val="40165679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81AF6B-0694-40A3-B5D0-E315E80CD611}" type="datetime1">
              <a:rPr lang="en-US" smtClean="0"/>
              <a:t>10/19/2022</a:t>
            </a:fld>
            <a:endParaRPr lang="en-US"/>
          </a:p>
        </p:txBody>
      </p:sp>
      <p:sp>
        <p:nvSpPr>
          <p:cNvPr id="5" name="Footer Placeholder 4"/>
          <p:cNvSpPr>
            <a:spLocks noGrp="1"/>
          </p:cNvSpPr>
          <p:nvPr>
            <p:ph type="ftr" sz="quarter" idx="11"/>
          </p:nvPr>
        </p:nvSpPr>
        <p:spPr>
          <a:xfrm>
            <a:off x="3733800" y="6356356"/>
            <a:ext cx="5562600"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600200" y="1"/>
            <a:ext cx="10591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sz="3200" dirty="0"/>
          </a:p>
        </p:txBody>
      </p:sp>
      <p:sp>
        <p:nvSpPr>
          <p:cNvPr id="10" name="Rectangle 9">
            <a:extLst>
              <a:ext uri="{FF2B5EF4-FFF2-40B4-BE49-F238E27FC236}">
                <a16:creationId xmlns:a16="http://schemas.microsoft.com/office/drawing/2014/main" id="{6C347AEB-0CE8-4933-B463-5582E57CBB68}"/>
              </a:ext>
            </a:extLst>
          </p:cNvPr>
          <p:cNvSpPr/>
          <p:nvPr/>
        </p:nvSpPr>
        <p:spPr>
          <a:xfrm>
            <a:off x="2819400" y="2286000"/>
            <a:ext cx="5918200" cy="1200329"/>
          </a:xfrm>
          <a:prstGeom prst="rect">
            <a:avLst/>
          </a:prstGeom>
          <a:noFill/>
        </p:spPr>
        <p:txBody>
          <a:bodyPr wrap="square" lIns="91440" tIns="45720" rIns="91440" bIns="45720">
            <a:spAutoFit/>
          </a:bodyPr>
          <a:lstStyle/>
          <a:p>
            <a:pPr algn="ctr"/>
            <a:r>
              <a:rPr lang="en-US" sz="7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2170694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0A6844-09C1-4636-B655-FB1A70A5643B}" type="datetime1">
              <a:rPr lang="en-US" smtClean="0"/>
              <a:t>10/19/2022</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sp>
        <p:nvSpPr>
          <p:cNvPr id="10" name="TextBox 9">
            <a:extLst>
              <a:ext uri="{FF2B5EF4-FFF2-40B4-BE49-F238E27FC236}">
                <a16:creationId xmlns:a16="http://schemas.microsoft.com/office/drawing/2014/main" id="{067567D3-B65B-4752-8952-9BA2BB96D648}"/>
              </a:ext>
            </a:extLst>
          </p:cNvPr>
          <p:cNvSpPr txBox="1"/>
          <p:nvPr/>
        </p:nvSpPr>
        <p:spPr>
          <a:xfrm>
            <a:off x="1447800" y="1213828"/>
            <a:ext cx="8610600" cy="523220"/>
          </a:xfrm>
          <a:prstGeom prst="rect">
            <a:avLst/>
          </a:prstGeom>
          <a:gradFill>
            <a:gsLst>
              <a:gs pos="0">
                <a:schemeClr val="accent6">
                  <a:shade val="51000"/>
                  <a:satMod val="130000"/>
                  <a:lumMod val="95000"/>
                </a:schemeClr>
              </a:gs>
              <a:gs pos="80000">
                <a:schemeClr val="accent6">
                  <a:shade val="93000"/>
                  <a:satMod val="130000"/>
                </a:schemeClr>
              </a:gs>
              <a:gs pos="100000">
                <a:schemeClr val="accent6">
                  <a:shade val="94000"/>
                  <a:satMod val="135000"/>
                </a:schemeClr>
              </a:gs>
            </a:gsLst>
          </a:gra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t>UNIT-V: </a:t>
            </a:r>
            <a:r>
              <a:rPr lang="en-US" sz="2800" b="1" dirty="0"/>
              <a:t> Deploying Django Web Application on Cloud</a:t>
            </a:r>
            <a:r>
              <a:rPr lang="en-IN" sz="2800" b="1" dirty="0"/>
              <a:t> </a:t>
            </a:r>
          </a:p>
        </p:txBody>
      </p:sp>
      <p:graphicFrame>
        <p:nvGraphicFramePr>
          <p:cNvPr id="23" name="Diagram 22">
            <a:extLst>
              <a:ext uri="{FF2B5EF4-FFF2-40B4-BE49-F238E27FC236}">
                <a16:creationId xmlns:a16="http://schemas.microsoft.com/office/drawing/2014/main" id="{5BD0C95D-4009-4941-AFEE-6336F152559B}"/>
              </a:ext>
            </a:extLst>
          </p:cNvPr>
          <p:cNvGraphicFramePr/>
          <p:nvPr>
            <p:extLst>
              <p:ext uri="{D42A27DB-BD31-4B8C-83A1-F6EECF244321}">
                <p14:modId xmlns:p14="http://schemas.microsoft.com/office/powerpoint/2010/main" val="911545463"/>
              </p:ext>
            </p:extLst>
          </p:nvPr>
        </p:nvGraphicFramePr>
        <p:xfrm>
          <a:off x="1447800" y="1966709"/>
          <a:ext cx="9982200" cy="30624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72850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371DC4-BBC1-4823-BB96-1BE62403A5FB}" type="datetime1">
              <a:rPr lang="en-US" smtClean="0"/>
              <a:t>10/19/2022</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dirty="0"/>
              <a:t>Priya Singh            Python web development with Django        Unit IV</a:t>
            </a:r>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dirty="0"/>
              <a:t>Branch Wise Application</a:t>
            </a:r>
            <a:endParaRPr lang="en-IN" sz="3200" dirty="0"/>
          </a:p>
        </p:txBody>
      </p:sp>
      <p:graphicFrame>
        <p:nvGraphicFramePr>
          <p:cNvPr id="9" name="Table 8"/>
          <p:cNvGraphicFramePr>
            <a:graphicFrameLocks noGrp="1"/>
          </p:cNvGraphicFramePr>
          <p:nvPr>
            <p:extLst>
              <p:ext uri="{D42A27DB-BD31-4B8C-83A1-F6EECF244321}">
                <p14:modId xmlns:p14="http://schemas.microsoft.com/office/powerpoint/2010/main" val="3479779763"/>
              </p:ext>
            </p:extLst>
          </p:nvPr>
        </p:nvGraphicFramePr>
        <p:xfrm>
          <a:off x="1143000" y="1317623"/>
          <a:ext cx="10134600" cy="4703637"/>
        </p:xfrm>
        <a:graphic>
          <a:graphicData uri="http://schemas.openxmlformats.org/drawingml/2006/table">
            <a:tbl>
              <a:tblPr firstRow="1" bandRow="1">
                <a:tableStyleId>{5C22544A-7EE6-4342-B048-85BDC9FD1C3A}</a:tableStyleId>
              </a:tblPr>
              <a:tblGrid>
                <a:gridCol w="10134600">
                  <a:extLst>
                    <a:ext uri="{9D8B030D-6E8A-4147-A177-3AD203B41FA5}">
                      <a16:colId xmlns:a16="http://schemas.microsoft.com/office/drawing/2014/main" val="3381697907"/>
                    </a:ext>
                  </a:extLst>
                </a:gridCol>
              </a:tblGrid>
              <a:tr h="370840">
                <a:tc>
                  <a:txBody>
                    <a:bodyPr/>
                    <a:lstStyle/>
                    <a:p>
                      <a:r>
                        <a:rPr lang="en-US" sz="2400" b="0" dirty="0">
                          <a:solidFill>
                            <a:schemeClr val="accent4">
                              <a:lumMod val="50000"/>
                            </a:schemeClr>
                          </a:solidFill>
                        </a:rPr>
                        <a:t>1. Real time web analytics</a:t>
                      </a:r>
                    </a:p>
                  </a:txBody>
                  <a:tcPr>
                    <a:solidFill>
                      <a:schemeClr val="accent3"/>
                    </a:solidFill>
                  </a:tcPr>
                </a:tc>
                <a:extLst>
                  <a:ext uri="{0D108BD9-81ED-4DB2-BD59-A6C34878D82A}">
                    <a16:rowId xmlns:a16="http://schemas.microsoft.com/office/drawing/2014/main" val="2041522289"/>
                  </a:ext>
                </a:extLst>
              </a:tr>
              <a:tr h="370840">
                <a:tc>
                  <a:txBody>
                    <a:bodyPr/>
                    <a:lstStyle/>
                    <a:p>
                      <a:pPr marL="0" indent="0">
                        <a:lnSpc>
                          <a:spcPct val="120000"/>
                        </a:lnSpc>
                        <a:buNone/>
                      </a:pPr>
                      <a:r>
                        <a:rPr lang="en-US" sz="2400" b="0" dirty="0">
                          <a:solidFill>
                            <a:schemeClr val="accent4">
                              <a:lumMod val="50000"/>
                            </a:schemeClr>
                          </a:solidFill>
                        </a:rPr>
                        <a:t>2. Digital Advertising</a:t>
                      </a:r>
                    </a:p>
                  </a:txBody>
                  <a:tcPr>
                    <a:solidFill>
                      <a:srgbClr val="00B0F0"/>
                    </a:solidFill>
                  </a:tcPr>
                </a:tc>
                <a:extLst>
                  <a:ext uri="{0D108BD9-81ED-4DB2-BD59-A6C34878D82A}">
                    <a16:rowId xmlns:a16="http://schemas.microsoft.com/office/drawing/2014/main" val="4237819354"/>
                  </a:ext>
                </a:extLst>
              </a:tr>
              <a:tr h="370840">
                <a:tc>
                  <a:txBody>
                    <a:bodyPr/>
                    <a:lstStyle/>
                    <a:p>
                      <a:r>
                        <a:rPr lang="en-US" sz="2400" b="0" dirty="0">
                          <a:solidFill>
                            <a:schemeClr val="accent4">
                              <a:lumMod val="50000"/>
                            </a:schemeClr>
                          </a:solidFill>
                        </a:rPr>
                        <a:t>3. E-Commerce</a:t>
                      </a:r>
                    </a:p>
                  </a:txBody>
                  <a:tcPr>
                    <a:solidFill>
                      <a:schemeClr val="accent4"/>
                    </a:solidFill>
                  </a:tcPr>
                </a:tc>
                <a:extLst>
                  <a:ext uri="{0D108BD9-81ED-4DB2-BD59-A6C34878D82A}">
                    <a16:rowId xmlns:a16="http://schemas.microsoft.com/office/drawing/2014/main" val="3364231830"/>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b="0" dirty="0">
                          <a:solidFill>
                            <a:schemeClr val="accent4">
                              <a:lumMod val="50000"/>
                            </a:schemeClr>
                          </a:solidFill>
                        </a:rPr>
                        <a:t>4. Publishing</a:t>
                      </a:r>
                    </a:p>
                  </a:txBody>
                  <a:tcPr>
                    <a:solidFill>
                      <a:schemeClr val="accent6"/>
                    </a:solidFill>
                  </a:tcPr>
                </a:tc>
                <a:extLst>
                  <a:ext uri="{0D108BD9-81ED-4DB2-BD59-A6C34878D82A}">
                    <a16:rowId xmlns:a16="http://schemas.microsoft.com/office/drawing/2014/main" val="859735425"/>
                  </a:ext>
                </a:extLst>
              </a:tr>
              <a:tr h="370840">
                <a:tc>
                  <a:txBody>
                    <a:bodyPr/>
                    <a:lstStyle/>
                    <a:p>
                      <a:pPr marL="0" indent="0">
                        <a:lnSpc>
                          <a:spcPct val="120000"/>
                        </a:lnSpc>
                        <a:buNone/>
                      </a:pPr>
                      <a:r>
                        <a:rPr lang="en-US" sz="2400" b="0" dirty="0">
                          <a:solidFill>
                            <a:schemeClr val="accent4">
                              <a:lumMod val="50000"/>
                            </a:schemeClr>
                          </a:solidFill>
                        </a:rPr>
                        <a:t>5. Massively Multiplayer Online Games</a:t>
                      </a:r>
                    </a:p>
                  </a:txBody>
                  <a:tcPr>
                    <a:solidFill>
                      <a:schemeClr val="tx2"/>
                    </a:solidFill>
                  </a:tcPr>
                </a:tc>
                <a:extLst>
                  <a:ext uri="{0D108BD9-81ED-4DB2-BD59-A6C34878D82A}">
                    <a16:rowId xmlns:a16="http://schemas.microsoft.com/office/drawing/2014/main" val="3838202114"/>
                  </a:ext>
                </a:extLst>
              </a:tr>
              <a:tr h="370840">
                <a:tc>
                  <a:txBody>
                    <a:bodyPr/>
                    <a:lstStyle/>
                    <a:p>
                      <a:r>
                        <a:rPr lang="en-US" sz="2400" b="0" dirty="0">
                          <a:solidFill>
                            <a:schemeClr val="accent4">
                              <a:lumMod val="50000"/>
                            </a:schemeClr>
                          </a:solidFill>
                        </a:rPr>
                        <a:t>6. Backend Services and Messaging</a:t>
                      </a:r>
                    </a:p>
                  </a:txBody>
                  <a:tcPr>
                    <a:solidFill>
                      <a:schemeClr val="accent4"/>
                    </a:solidFill>
                  </a:tcPr>
                </a:tc>
                <a:extLst>
                  <a:ext uri="{0D108BD9-81ED-4DB2-BD59-A6C34878D82A}">
                    <a16:rowId xmlns:a16="http://schemas.microsoft.com/office/drawing/2014/main" val="2179510869"/>
                  </a:ext>
                </a:extLst>
              </a:tr>
              <a:tr h="370840">
                <a:tc>
                  <a:txBody>
                    <a:bodyPr/>
                    <a:lstStyle/>
                    <a:p>
                      <a:r>
                        <a:rPr lang="en-US" sz="2400" b="0" dirty="0">
                          <a:solidFill>
                            <a:schemeClr val="accent4">
                              <a:lumMod val="50000"/>
                            </a:schemeClr>
                          </a:solidFill>
                        </a:rPr>
                        <a:t>7. Project Management &amp; Collaboration</a:t>
                      </a:r>
                    </a:p>
                  </a:txBody>
                  <a:tcPr>
                    <a:solidFill>
                      <a:srgbClr val="FFC000"/>
                    </a:solidFill>
                  </a:tcPr>
                </a:tc>
                <a:extLst>
                  <a:ext uri="{0D108BD9-81ED-4DB2-BD59-A6C34878D82A}">
                    <a16:rowId xmlns:a16="http://schemas.microsoft.com/office/drawing/2014/main" val="4231919225"/>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b="0" dirty="0">
                          <a:solidFill>
                            <a:schemeClr val="accent4">
                              <a:lumMod val="50000"/>
                            </a:schemeClr>
                          </a:solidFill>
                        </a:rPr>
                        <a:t>8. Real time Monitoring Services</a:t>
                      </a:r>
                    </a:p>
                  </a:txBody>
                  <a:tcPr>
                    <a:solidFill>
                      <a:schemeClr val="accent6">
                        <a:lumMod val="75000"/>
                      </a:schemeClr>
                    </a:solidFill>
                  </a:tcPr>
                </a:tc>
                <a:extLst>
                  <a:ext uri="{0D108BD9-81ED-4DB2-BD59-A6C34878D82A}">
                    <a16:rowId xmlns:a16="http://schemas.microsoft.com/office/drawing/2014/main" val="2668177381"/>
                  </a:ext>
                </a:extLst>
              </a:tr>
              <a:tr h="370840">
                <a:tc>
                  <a:txBody>
                    <a:bodyPr/>
                    <a:lstStyle/>
                    <a:p>
                      <a:r>
                        <a:rPr lang="en-US" sz="2400" b="0" dirty="0">
                          <a:solidFill>
                            <a:schemeClr val="accent4">
                              <a:lumMod val="50000"/>
                            </a:schemeClr>
                          </a:solidFill>
                        </a:rPr>
                        <a:t>9.Live Charting and Graphing</a:t>
                      </a:r>
                    </a:p>
                  </a:txBody>
                  <a:tcPr>
                    <a:solidFill>
                      <a:srgbClr val="00B0F0"/>
                    </a:solidFill>
                  </a:tcPr>
                </a:tc>
                <a:extLst>
                  <a:ext uri="{0D108BD9-81ED-4DB2-BD59-A6C34878D82A}">
                    <a16:rowId xmlns:a16="http://schemas.microsoft.com/office/drawing/2014/main" val="3851611393"/>
                  </a:ext>
                </a:extLst>
              </a:tr>
              <a:tr h="370840">
                <a:tc>
                  <a:txBody>
                    <a:bodyPr/>
                    <a:lstStyle/>
                    <a:p>
                      <a:pPr marL="0" indent="0">
                        <a:lnSpc>
                          <a:spcPct val="120000"/>
                        </a:lnSpc>
                        <a:buNone/>
                      </a:pPr>
                      <a:r>
                        <a:rPr lang="en-US" sz="2400" b="0" dirty="0">
                          <a:solidFill>
                            <a:schemeClr val="accent4">
                              <a:lumMod val="50000"/>
                            </a:schemeClr>
                          </a:solidFill>
                        </a:rPr>
                        <a:t>10. Group and Private Chat</a:t>
                      </a:r>
                    </a:p>
                  </a:txBody>
                  <a:tcPr>
                    <a:solidFill>
                      <a:schemeClr val="accent2"/>
                    </a:solidFill>
                  </a:tcPr>
                </a:tc>
                <a:extLst>
                  <a:ext uri="{0D108BD9-81ED-4DB2-BD59-A6C34878D82A}">
                    <a16:rowId xmlns:a16="http://schemas.microsoft.com/office/drawing/2014/main" val="3340821400"/>
                  </a:ext>
                </a:extLst>
              </a:tr>
            </a:tbl>
          </a:graphicData>
        </a:graphic>
      </p:graphicFrame>
    </p:spTree>
    <p:extLst>
      <p:ext uri="{BB962C8B-B14F-4D97-AF65-F5344CB8AC3E}">
        <p14:creationId xmlns:p14="http://schemas.microsoft.com/office/powerpoint/2010/main" val="2579124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37583</TotalTime>
  <Words>5720</Words>
  <Application>Microsoft Office PowerPoint</Application>
  <PresentationFormat>Widescreen</PresentationFormat>
  <Paragraphs>830</Paragraphs>
  <Slides>77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Calibri</vt:lpstr>
      <vt:lpstr>Times New Roman</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MCQ 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MADNEETA SINGH</cp:lastModifiedBy>
  <cp:revision>1237</cp:revision>
  <dcterms:created xsi:type="dcterms:W3CDTF">2006-08-16T00:00:00Z</dcterms:created>
  <dcterms:modified xsi:type="dcterms:W3CDTF">2022-10-19T05:15:56Z</dcterms:modified>
</cp:coreProperties>
</file>