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257" r:id="rId27"/>
    <p:sldId id="581" r:id="rId28"/>
    <p:sldId id="582" r:id="rId29"/>
    <p:sldId id="649" r:id="rId30"/>
    <p:sldId id="834" r:id="rId31"/>
    <p:sldId id="835" r:id="rId32"/>
    <p:sldId id="836" r:id="rId33"/>
    <p:sldId id="837" r:id="rId34"/>
    <p:sldId id="838" r:id="rId35"/>
    <p:sldId id="839" r:id="rId36"/>
    <p:sldId id="840" r:id="rId37"/>
    <p:sldId id="862" r:id="rId38"/>
    <p:sldId id="865" r:id="rId39"/>
    <p:sldId id="863" r:id="rId40"/>
    <p:sldId id="864" r:id="rId41"/>
    <p:sldId id="841" r:id="rId42"/>
    <p:sldId id="842" r:id="rId43"/>
    <p:sldId id="861" r:id="rId44"/>
    <p:sldId id="843" r:id="rId45"/>
    <p:sldId id="844" r:id="rId46"/>
    <p:sldId id="845" r:id="rId47"/>
    <p:sldId id="846" r:id="rId48"/>
    <p:sldId id="866" r:id="rId49"/>
    <p:sldId id="867" r:id="rId50"/>
    <p:sldId id="868" r:id="rId51"/>
    <p:sldId id="847" r:id="rId52"/>
    <p:sldId id="848" r:id="rId53"/>
    <p:sldId id="849" r:id="rId54"/>
    <p:sldId id="850" r:id="rId55"/>
    <p:sldId id="851" r:id="rId56"/>
    <p:sldId id="852" r:id="rId57"/>
    <p:sldId id="853" r:id="rId58"/>
    <p:sldId id="854" r:id="rId59"/>
    <p:sldId id="855" r:id="rId60"/>
    <p:sldId id="856" r:id="rId61"/>
    <p:sldId id="857" r:id="rId62"/>
    <p:sldId id="858" r:id="rId63"/>
    <p:sldId id="859" r:id="rId64"/>
    <p:sldId id="860" r:id="rId65"/>
    <p:sldId id="829" r:id="rId66"/>
    <p:sldId id="761" r:id="rId67"/>
    <p:sldId id="789" r:id="rId68"/>
    <p:sldId id="830" r:id="rId69"/>
    <p:sldId id="831" r:id="rId70"/>
    <p:sldId id="832" r:id="rId71"/>
    <p:sldId id="765" r:id="rId72"/>
    <p:sldId id="833" r:id="rId73"/>
    <p:sldId id="767" r:id="rId74"/>
    <p:sldId id="768" r:id="rId75"/>
    <p:sldId id="769"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362109-C293-41A1-8F04-F3C70CD55F59}" v="5" dt="2022-10-20T04:55:37.22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NEETA SINGH" userId="ba487e41d220043c" providerId="LiveId" clId="{27362109-C293-41A1-8F04-F3C70CD55F59}"/>
    <pc:docChg chg="undo custSel addSld delSld modSld sldOrd">
      <pc:chgData name="MADNEETA SINGH" userId="ba487e41d220043c" providerId="LiveId" clId="{27362109-C293-41A1-8F04-F3C70CD55F59}" dt="2022-10-20T04:57:16.692" v="687" actId="20577"/>
      <pc:docMkLst>
        <pc:docMk/>
      </pc:docMkLst>
      <pc:sldChg chg="modSp mod">
        <pc:chgData name="MADNEETA SINGH" userId="ba487e41d220043c" providerId="LiveId" clId="{27362109-C293-41A1-8F04-F3C70CD55F59}" dt="2022-10-20T04:52:40.560" v="636" actId="255"/>
        <pc:sldMkLst>
          <pc:docMk/>
          <pc:sldMk cId="2193693761" sldId="841"/>
        </pc:sldMkLst>
        <pc:spChg chg="mod">
          <ac:chgData name="MADNEETA SINGH" userId="ba487e41d220043c" providerId="LiveId" clId="{27362109-C293-41A1-8F04-F3C70CD55F59}" dt="2022-10-20T04:52:40.560" v="636" actId="255"/>
          <ac:spMkLst>
            <pc:docMk/>
            <pc:sldMk cId="2193693761" sldId="841"/>
            <ac:spMk id="9" creationId="{00000000-0000-0000-0000-000000000000}"/>
          </ac:spMkLst>
        </pc:spChg>
      </pc:sldChg>
      <pc:sldChg chg="modSp mod">
        <pc:chgData name="MADNEETA SINGH" userId="ba487e41d220043c" providerId="LiveId" clId="{27362109-C293-41A1-8F04-F3C70CD55F59}" dt="2022-10-20T04:53:32.076" v="639" actId="1076"/>
        <pc:sldMkLst>
          <pc:docMk/>
          <pc:sldMk cId="3477341386" sldId="842"/>
        </pc:sldMkLst>
        <pc:spChg chg="mod">
          <ac:chgData name="MADNEETA SINGH" userId="ba487e41d220043c" providerId="LiveId" clId="{27362109-C293-41A1-8F04-F3C70CD55F59}" dt="2022-10-20T04:53:32.076" v="639" actId="1076"/>
          <ac:spMkLst>
            <pc:docMk/>
            <pc:sldMk cId="3477341386" sldId="842"/>
            <ac:spMk id="7" creationId="{00000000-0000-0000-0000-000000000000}"/>
          </ac:spMkLst>
        </pc:spChg>
        <pc:spChg chg="mod">
          <ac:chgData name="MADNEETA SINGH" userId="ba487e41d220043c" providerId="LiveId" clId="{27362109-C293-41A1-8F04-F3C70CD55F59}" dt="2022-10-20T04:51:46.854" v="626" actId="1076"/>
          <ac:spMkLst>
            <pc:docMk/>
            <pc:sldMk cId="3477341386" sldId="842"/>
            <ac:spMk id="8" creationId="{00000000-0000-0000-0000-000000000000}"/>
          </ac:spMkLst>
        </pc:spChg>
      </pc:sldChg>
      <pc:sldChg chg="modSp mod">
        <pc:chgData name="MADNEETA SINGH" userId="ba487e41d220043c" providerId="LiveId" clId="{27362109-C293-41A1-8F04-F3C70CD55F59}" dt="2022-10-20T04:54:19.176" v="648" actId="1076"/>
        <pc:sldMkLst>
          <pc:docMk/>
          <pc:sldMk cId="3049333842" sldId="843"/>
        </pc:sldMkLst>
        <pc:spChg chg="mod">
          <ac:chgData name="MADNEETA SINGH" userId="ba487e41d220043c" providerId="LiveId" clId="{27362109-C293-41A1-8F04-F3C70CD55F59}" dt="2022-10-20T04:54:19.176" v="648" actId="1076"/>
          <ac:spMkLst>
            <pc:docMk/>
            <pc:sldMk cId="3049333842" sldId="843"/>
            <ac:spMk id="7" creationId="{00000000-0000-0000-0000-000000000000}"/>
          </ac:spMkLst>
        </pc:spChg>
        <pc:spChg chg="mod">
          <ac:chgData name="MADNEETA SINGH" userId="ba487e41d220043c" providerId="LiveId" clId="{27362109-C293-41A1-8F04-F3C70CD55F59}" dt="2022-10-20T04:44:36.876" v="539" actId="20577"/>
          <ac:spMkLst>
            <pc:docMk/>
            <pc:sldMk cId="3049333842" sldId="843"/>
            <ac:spMk id="9" creationId="{00000000-0000-0000-0000-000000000000}"/>
          </ac:spMkLst>
        </pc:spChg>
      </pc:sldChg>
      <pc:sldChg chg="new add del">
        <pc:chgData name="MADNEETA SINGH" userId="ba487e41d220043c" providerId="LiveId" clId="{27362109-C293-41A1-8F04-F3C70CD55F59}" dt="2022-10-20T04:54:12.033" v="646" actId="47"/>
        <pc:sldMkLst>
          <pc:docMk/>
          <pc:sldMk cId="348841514" sldId="861"/>
        </pc:sldMkLst>
      </pc:sldChg>
      <pc:sldChg chg="addSp delSp modSp new mod ord">
        <pc:chgData name="MADNEETA SINGH" userId="ba487e41d220043c" providerId="LiveId" clId="{27362109-C293-41A1-8F04-F3C70CD55F59}" dt="2022-10-20T04:57:16.692" v="687" actId="20577"/>
        <pc:sldMkLst>
          <pc:docMk/>
          <pc:sldMk cId="1045444689" sldId="861"/>
        </pc:sldMkLst>
        <pc:spChg chg="del mod">
          <ac:chgData name="MADNEETA SINGH" userId="ba487e41d220043c" providerId="LiveId" clId="{27362109-C293-41A1-8F04-F3C70CD55F59}" dt="2022-10-20T04:55:03.767" v="655" actId="21"/>
          <ac:spMkLst>
            <pc:docMk/>
            <pc:sldMk cId="1045444689" sldId="861"/>
            <ac:spMk id="3" creationId="{219F61D5-4D11-8B6C-26A0-DC3FE03199D4}"/>
          </ac:spMkLst>
        </pc:spChg>
        <pc:spChg chg="add mod">
          <ac:chgData name="MADNEETA SINGH" userId="ba487e41d220043c" providerId="LiveId" clId="{27362109-C293-41A1-8F04-F3C70CD55F59}" dt="2022-10-20T04:54:30.200" v="650"/>
          <ac:spMkLst>
            <pc:docMk/>
            <pc:sldMk cId="1045444689" sldId="861"/>
            <ac:spMk id="5" creationId="{944C42EF-EC00-4EA3-777B-F2A63A94E4CB}"/>
          </ac:spMkLst>
        </pc:spChg>
        <pc:spChg chg="add mod">
          <ac:chgData name="MADNEETA SINGH" userId="ba487e41d220043c" providerId="LiveId" clId="{27362109-C293-41A1-8F04-F3C70CD55F59}" dt="2022-10-20T04:54:30.200" v="650"/>
          <ac:spMkLst>
            <pc:docMk/>
            <pc:sldMk cId="1045444689" sldId="861"/>
            <ac:spMk id="6" creationId="{90CAA10D-1078-6CE9-1A5C-A56C468A5969}"/>
          </ac:spMkLst>
        </pc:spChg>
        <pc:spChg chg="add mod">
          <ac:chgData name="MADNEETA SINGH" userId="ba487e41d220043c" providerId="LiveId" clId="{27362109-C293-41A1-8F04-F3C70CD55F59}" dt="2022-10-20T04:54:30.200" v="650"/>
          <ac:spMkLst>
            <pc:docMk/>
            <pc:sldMk cId="1045444689" sldId="861"/>
            <ac:spMk id="7" creationId="{720AC796-5FD4-3447-BAC7-1D69609A2D43}"/>
          </ac:spMkLst>
        </pc:spChg>
        <pc:spChg chg="add mod">
          <ac:chgData name="MADNEETA SINGH" userId="ba487e41d220043c" providerId="LiveId" clId="{27362109-C293-41A1-8F04-F3C70CD55F59}" dt="2022-10-20T04:54:30.200" v="650"/>
          <ac:spMkLst>
            <pc:docMk/>
            <pc:sldMk cId="1045444689" sldId="861"/>
            <ac:spMk id="8" creationId="{72C3903F-C153-0589-A2BE-78FF032EB6DD}"/>
          </ac:spMkLst>
        </pc:spChg>
        <pc:spChg chg="add mod">
          <ac:chgData name="MADNEETA SINGH" userId="ba487e41d220043c" providerId="LiveId" clId="{27362109-C293-41A1-8F04-F3C70CD55F59}" dt="2022-10-20T04:54:30.200" v="650"/>
          <ac:spMkLst>
            <pc:docMk/>
            <pc:sldMk cId="1045444689" sldId="861"/>
            <ac:spMk id="9" creationId="{66CA9B43-A5DA-D2B0-D0A4-896BEAB9F6FF}"/>
          </ac:spMkLst>
        </pc:spChg>
        <pc:spChg chg="add mod">
          <ac:chgData name="MADNEETA SINGH" userId="ba487e41d220043c" providerId="LiveId" clId="{27362109-C293-41A1-8F04-F3C70CD55F59}" dt="2022-10-20T04:57:16.692" v="687" actId="20577"/>
          <ac:spMkLst>
            <pc:docMk/>
            <pc:sldMk cId="1045444689" sldId="861"/>
            <ac:spMk id="10" creationId="{7D7569C7-DD07-91A6-C4FB-32DBBF4429BE}"/>
          </ac:spMkLst>
        </pc:spChg>
        <pc:spChg chg="add del">
          <ac:chgData name="MADNEETA SINGH" userId="ba487e41d220043c" providerId="LiveId" clId="{27362109-C293-41A1-8F04-F3C70CD55F59}" dt="2022-10-20T04:55:37.223" v="658"/>
          <ac:spMkLst>
            <pc:docMk/>
            <pc:sldMk cId="1045444689" sldId="861"/>
            <ac:spMk id="11" creationId="{A24AB081-4529-536D-575C-3CD4AD99AEF5}"/>
          </ac:spMkLst>
        </pc:spChg>
      </pc:sldChg>
      <pc:sldChg chg="new del">
        <pc:chgData name="MADNEETA SINGH" userId="ba487e41d220043c" providerId="LiveId" clId="{27362109-C293-41A1-8F04-F3C70CD55F59}" dt="2022-10-20T04:53:21.426" v="638" actId="2696"/>
        <pc:sldMkLst>
          <pc:docMk/>
          <pc:sldMk cId="2991560843" sldId="861"/>
        </pc:sldMkLst>
      </pc:sldChg>
      <pc:sldChg chg="addSp delSp modSp new del">
        <pc:chgData name="MADNEETA SINGH" userId="ba487e41d220043c" providerId="LiveId" clId="{27362109-C293-41A1-8F04-F3C70CD55F59}" dt="2022-10-20T04:54:13.115" v="647" actId="47"/>
        <pc:sldMkLst>
          <pc:docMk/>
          <pc:sldMk cId="1456418954" sldId="862"/>
        </pc:sldMkLst>
        <pc:spChg chg="add del mod">
          <ac:chgData name="MADNEETA SINGH" userId="ba487e41d220043c" providerId="LiveId" clId="{27362109-C293-41A1-8F04-F3C70CD55F59}" dt="2022-10-20T04:54:04.932" v="645"/>
          <ac:spMkLst>
            <pc:docMk/>
            <pc:sldMk cId="1456418954" sldId="862"/>
            <ac:spMk id="5" creationId="{7D3D62B0-8E8C-B52A-B1ED-3147725E754E}"/>
          </ac:spMkLst>
        </pc:spChg>
        <pc:spChg chg="add del mod">
          <ac:chgData name="MADNEETA SINGH" userId="ba487e41d220043c" providerId="LiveId" clId="{27362109-C293-41A1-8F04-F3C70CD55F59}" dt="2022-10-20T04:54:04.932" v="645"/>
          <ac:spMkLst>
            <pc:docMk/>
            <pc:sldMk cId="1456418954" sldId="862"/>
            <ac:spMk id="6" creationId="{9948A9B7-2875-5733-BAEF-511F539F4C9E}"/>
          </ac:spMkLst>
        </pc:spChg>
        <pc:spChg chg="add del mod">
          <ac:chgData name="MADNEETA SINGH" userId="ba487e41d220043c" providerId="LiveId" clId="{27362109-C293-41A1-8F04-F3C70CD55F59}" dt="2022-10-20T04:54:04.932" v="645"/>
          <ac:spMkLst>
            <pc:docMk/>
            <pc:sldMk cId="1456418954" sldId="862"/>
            <ac:spMk id="7" creationId="{47BEAAF5-8A18-B06E-0816-CC95D9B61BDB}"/>
          </ac:spMkLst>
        </pc:spChg>
        <pc:spChg chg="add del mod">
          <ac:chgData name="MADNEETA SINGH" userId="ba487e41d220043c" providerId="LiveId" clId="{27362109-C293-41A1-8F04-F3C70CD55F59}" dt="2022-10-20T04:54:04.932" v="645"/>
          <ac:spMkLst>
            <pc:docMk/>
            <pc:sldMk cId="1456418954" sldId="862"/>
            <ac:spMk id="8" creationId="{B80CF792-9DDE-7FED-E202-C730FD51DAB6}"/>
          </ac:spMkLst>
        </pc:spChg>
        <pc:spChg chg="add del mod">
          <ac:chgData name="MADNEETA SINGH" userId="ba487e41d220043c" providerId="LiveId" clId="{27362109-C293-41A1-8F04-F3C70CD55F59}" dt="2022-10-20T04:54:04.932" v="645"/>
          <ac:spMkLst>
            <pc:docMk/>
            <pc:sldMk cId="1456418954" sldId="862"/>
            <ac:spMk id="9" creationId="{6DCB2095-F043-57F2-FC16-676E115E15A6}"/>
          </ac:spMkLst>
        </pc:spChg>
        <pc:spChg chg="add del mod">
          <ac:chgData name="MADNEETA SINGH" userId="ba487e41d220043c" providerId="LiveId" clId="{27362109-C293-41A1-8F04-F3C70CD55F59}" dt="2022-10-20T04:54:04.932" v="645"/>
          <ac:spMkLst>
            <pc:docMk/>
            <pc:sldMk cId="1456418954" sldId="862"/>
            <ac:spMk id="10" creationId="{E9D675AA-0D67-4450-C649-52C269973B4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Collections-Container datatypes, Tkinter-GUI applications, Requests-HTTP requests, BeautifulSoup4-web scraping, Scrapy, Zappa, Dash, CherryPy, TurboGears, Flask, Web2Py,</a:t>
          </a:r>
        </a:p>
        <a:p>
          <a:r>
            <a:rPr lang="en-US" sz="2700" dirty="0"/>
            <a:t>Bottle, Falcon, CubicWeb, Quixote, Pyramid.</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dirty="0"/>
            <a:t>Analyzing and creating a functional website in Django and deploy Django Web Application on Cloud.</a:t>
          </a:r>
          <a:endParaRPr lang="en-IN" sz="24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256992">
        <dgm:presLayoutVars>
          <dgm:chMax val="0"/>
          <dgm:bulletEnabled val="1"/>
        </dgm:presLayoutVars>
      </dgm:prSet>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accent3"/>
        </a:solidFill>
      </dgm:spPr>
      <dgm:t>
        <a:bodyPr/>
        <a:lstStyle/>
        <a:p>
          <a:r>
            <a:rPr lang="en-IN" sz="1700" b="1" dirty="0">
              <a:solidFill>
                <a:schemeClr val="tx1"/>
              </a:solidFill>
            </a:rPr>
            <a:t>CO1 : </a:t>
          </a:r>
          <a:r>
            <a:rPr lang="en-US" sz="1800" b="1" dirty="0">
              <a:solidFill>
                <a:schemeClr val="bg2">
                  <a:lumMod val="10000"/>
                </a:schemeClr>
              </a:solidFill>
            </a:rPr>
            <a:t>Apply the knowledge of python programing that are vital in understanding Django application </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4772">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1600" b="1" dirty="0"/>
            <a:t>CO2 </a:t>
          </a:r>
          <a:r>
            <a:rPr lang="en-US" sz="1600" b="0" dirty="0">
              <a:solidFill>
                <a:schemeClr val="bg2">
                  <a:lumMod val="10000"/>
                </a:schemeClr>
              </a:solidFill>
            </a:rPr>
            <a:t>: </a:t>
          </a:r>
          <a:r>
            <a:rPr lang="en-US" sz="1800" b="1" dirty="0">
              <a:solidFill>
                <a:schemeClr val="bg2">
                  <a:lumMod val="10000"/>
                </a:schemeClr>
              </a:solidFill>
            </a:rPr>
            <a:t>Demonstrate web application framework (Django) to design and implement dynamic website </a:t>
          </a:r>
          <a:endParaRPr lang="en-IN" sz="1800" b="1" dirty="0">
            <a:solidFill>
              <a:schemeClr val="bg2">
                <a:lumMod val="10000"/>
              </a:schemeClr>
            </a:solidFill>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a:t>CO3 : </a:t>
          </a:r>
          <a:r>
            <a:rPr lang="en-US" b="1" dirty="0"/>
            <a:t>Implementing and analyzing the concept of Integrating Accounts &amp; Authentication on Django</a:t>
          </a:r>
          <a:endParaRPr lang="en-IN"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ScaleY="129067"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US" sz="1600" b="1" dirty="0"/>
            <a:t>CO4 : </a:t>
          </a:r>
          <a:r>
            <a:rPr lang="en-US" sz="1800" b="1" dirty="0"/>
            <a:t>Understand the impact of web designing by database connectivity with SQLite </a:t>
          </a:r>
          <a:endParaRPr lang="en-IN" sz="16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600" b="1" dirty="0"/>
            <a:t>CO5</a:t>
          </a:r>
          <a:r>
            <a:rPr lang="en-IN" sz="1800" b="1" dirty="0"/>
            <a:t> </a:t>
          </a:r>
          <a:r>
            <a:rPr lang="en-IN" sz="2500" b="0" dirty="0"/>
            <a:t>: </a:t>
          </a:r>
          <a:r>
            <a:rPr lang="en-US" sz="1700" b="1" dirty="0"/>
            <a:t>Analyzing &amp; Creating a functional website in Django and deploy Django Web Application Cloud</a:t>
          </a:r>
          <a:endParaRPr lang="en-IN" sz="17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dirty="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ScaleY="894540"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2700" dirty="0"/>
            <a:t>Database Migrations, Fetch Data From Database, Displaying Data On Templates, Adding Condition On Data, Sending data from </a:t>
          </a:r>
          <a:r>
            <a:rPr lang="en-US" sz="2700" dirty="0" err="1"/>
            <a:t>url</a:t>
          </a:r>
          <a:r>
            <a:rPr lang="en-US" sz="2700" dirty="0"/>
            <a:t> to view, Sending data from view to template, Saving objects into database, Sorting objects, Filtering objects, Deleting objects, Difference between session and cookie, Creating sessions and cookies in Django.</a:t>
          </a:r>
          <a:endParaRPr lang="en-IN" sz="27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Creating a functional website in Django, Four Important Pillars to Deploy, Registering on Heroku and GitHub, Push project from Local System to GitHub, Working with Django Heroku</a:t>
          </a:r>
        </a:p>
        <a:p>
          <a:r>
            <a:rPr lang="en-US" sz="2700" dirty="0"/>
            <a:t>Working with Static Root, Handling WSGI with gunicorn, Setting up Database &amp; adding users</a:t>
          </a:r>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a:t>
          </a:r>
          <a:r>
            <a:rPr lang="en-US" sz="2400" b="0" i="0" dirty="0"/>
            <a:t>shows relationships and interactions between frontend &amp;backend</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to </a:t>
          </a:r>
          <a:r>
            <a:rPr lang="en-US" sz="2400" b="0" i="0" dirty="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Select a specific framework for the development of a given website or webapp.</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0625"/>
          <a:ext cx="10020299" cy="2585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Collections-Container datatypes, Tkinter-GUI applications, Requests-HTTP requests, BeautifulSoup4-web scraping, Scrapy, Zappa, Dash, CherryPy, TurboGears, Flask, Web2Py,</a:t>
          </a:r>
        </a:p>
        <a:p>
          <a:pPr marL="0" lvl="0" indent="0" algn="l" defTabSz="1200150">
            <a:lnSpc>
              <a:spcPct val="90000"/>
            </a:lnSpc>
            <a:spcBef>
              <a:spcPct val="0"/>
            </a:spcBef>
            <a:spcAft>
              <a:spcPct val="35000"/>
            </a:spcAft>
            <a:buNone/>
          </a:pPr>
          <a:r>
            <a:rPr lang="en-US" sz="2700" kern="1200" dirty="0"/>
            <a:t>Bottle, Falcon, CubicWeb, Quixote, Pyramid.</a:t>
          </a:r>
        </a:p>
        <a:p>
          <a:pPr marL="0" lvl="0" indent="0" algn="l" defTabSz="1200150">
            <a:lnSpc>
              <a:spcPct val="90000"/>
            </a:lnSpc>
            <a:spcBef>
              <a:spcPct val="0"/>
            </a:spcBef>
            <a:spcAft>
              <a:spcPct val="35000"/>
            </a:spcAft>
            <a:buNone/>
          </a:pPr>
          <a:endParaRPr lang="en-IN" sz="2000" kern="1200" dirty="0"/>
        </a:p>
      </dsp:txBody>
      <dsp:txXfrm>
        <a:off x="126223" y="176848"/>
        <a:ext cx="9767853" cy="23332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32025"/>
          <a:ext cx="10165080" cy="7209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Analyzing and creating a functional website in Django and deploy Django Web Application on Cloud.</a:t>
          </a:r>
          <a:endParaRPr lang="en-IN" sz="2400" kern="1200" dirty="0"/>
        </a:p>
      </dsp:txBody>
      <dsp:txXfrm>
        <a:off x="35193" y="267218"/>
        <a:ext cx="10094694" cy="650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73814"/>
          <a:ext cx="9601200" cy="578349"/>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chemeClr val="tx1"/>
              </a:solidFill>
            </a:rPr>
            <a:t>CO1 : </a:t>
          </a:r>
          <a:r>
            <a:rPr lang="en-US" sz="1800" b="1" kern="1200" dirty="0">
              <a:solidFill>
                <a:schemeClr val="bg2">
                  <a:lumMod val="10000"/>
                </a:schemeClr>
              </a:solidFill>
            </a:rPr>
            <a:t>Apply the knowledge of python programing that are vital in understanding Django application </a:t>
          </a:r>
          <a:endParaRPr lang="en-IN" sz="1800" b="1" kern="1200" dirty="0">
            <a:solidFill>
              <a:schemeClr val="bg2">
                <a:lumMod val="10000"/>
              </a:schemeClr>
            </a:solidFill>
          </a:endParaRPr>
        </a:p>
      </dsp:txBody>
      <dsp:txXfrm>
        <a:off x="28233" y="102047"/>
        <a:ext cx="9544734" cy="5218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8137"/>
          <a:ext cx="9601200" cy="65353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CO2 </a:t>
          </a:r>
          <a:r>
            <a:rPr lang="en-US" sz="1600" b="0" kern="1200" dirty="0">
              <a:solidFill>
                <a:schemeClr val="bg2">
                  <a:lumMod val="10000"/>
                </a:schemeClr>
              </a:solidFill>
            </a:rPr>
            <a:t>: </a:t>
          </a:r>
          <a:r>
            <a:rPr lang="en-US" sz="1800" b="1" kern="1200" dirty="0">
              <a:solidFill>
                <a:schemeClr val="bg2">
                  <a:lumMod val="10000"/>
                </a:schemeClr>
              </a:solidFill>
            </a:rPr>
            <a:t>Demonstrate web application framework (Django) to design and implement dynamic website </a:t>
          </a:r>
          <a:endParaRPr lang="en-IN" sz="1800" b="1" kern="1200" dirty="0">
            <a:solidFill>
              <a:schemeClr val="bg2">
                <a:lumMod val="10000"/>
              </a:schemeClr>
            </a:solidFill>
          </a:endParaRPr>
        </a:p>
      </dsp:txBody>
      <dsp:txXfrm>
        <a:off x="31903" y="90040"/>
        <a:ext cx="9537394" cy="5897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15365"/>
          <a:ext cx="9601200" cy="5572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CO3 : </a:t>
          </a:r>
          <a:r>
            <a:rPr lang="en-US" sz="1800" b="1" kern="1200" dirty="0"/>
            <a:t>Implementing and analyzing the concept of Integrating Accounts &amp; Authentication on Django</a:t>
          </a:r>
          <a:endParaRPr lang="en-IN" sz="1800" b="1" kern="1200" dirty="0"/>
        </a:p>
      </dsp:txBody>
      <dsp:txXfrm>
        <a:off x="27201" y="142566"/>
        <a:ext cx="9546798" cy="5028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CO4 : </a:t>
          </a:r>
          <a:r>
            <a:rPr lang="en-US" sz="1800" b="1" kern="1200" dirty="0"/>
            <a:t>Understand the impact of web designing by database connectivity with SQLite </a:t>
          </a:r>
          <a:endParaRPr lang="en-IN" sz="1600" b="1" kern="1200" dirty="0"/>
        </a:p>
      </dsp:txBody>
      <dsp:txXfrm>
        <a:off x="31984" y="40309"/>
        <a:ext cx="9537233" cy="5912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55092"/>
          <a:ext cx="9601200" cy="6895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CO5</a:t>
          </a:r>
          <a:r>
            <a:rPr lang="en-IN" sz="1800" b="1" kern="1200" dirty="0"/>
            <a:t> </a:t>
          </a:r>
          <a:r>
            <a:rPr lang="en-IN" sz="2500" b="0" kern="1200" dirty="0"/>
            <a:t>: </a:t>
          </a:r>
          <a:r>
            <a:rPr lang="en-US" sz="1700" b="1" kern="1200" dirty="0"/>
            <a:t>Analyzing &amp; Creating a functional website in Django and deploy Django Web Application Cloud</a:t>
          </a:r>
          <a:endParaRPr lang="en-IN" sz="1700" b="1" kern="1200" dirty="0"/>
        </a:p>
      </dsp:txBody>
      <dsp:txXfrm>
        <a:off x="33660" y="188752"/>
        <a:ext cx="9533880" cy="6222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11201399" cy="277081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kern="1200" dirty="0"/>
        </a:p>
      </dsp:txBody>
      <dsp:txXfrm>
        <a:off x="135260" y="135260"/>
        <a:ext cx="10930879" cy="25002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26262"/>
          <a:ext cx="11430000" cy="2628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kern="1200" baseline="0" dirty="0"/>
        </a:p>
      </dsp:txBody>
      <dsp:txXfrm>
        <a:off x="128302" y="154564"/>
        <a:ext cx="11173396" cy="237168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371100"/>
          <a:ext cx="10591799" cy="23195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Database Migrations, Fetch Data From Database, Displaying Data On Templates, Adding Condition On Data, Sending data from </a:t>
          </a:r>
          <a:r>
            <a:rPr lang="en-US" sz="2700" kern="1200" dirty="0" err="1"/>
            <a:t>url</a:t>
          </a:r>
          <a:r>
            <a:rPr lang="en-US" sz="2700" kern="1200" dirty="0"/>
            <a:t> to view, Sending data from view to template, Saving objects into database, Sorting objects, Filtering objects, Deleting objects, Difference between session and cookie, Creating sessions and cookies in Django.</a:t>
          </a:r>
          <a:endParaRPr lang="en-IN" sz="2700" b="0" kern="1200" dirty="0"/>
        </a:p>
      </dsp:txBody>
      <dsp:txXfrm>
        <a:off x="113230" y="484330"/>
        <a:ext cx="10365339" cy="2093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52841"/>
          <a:ext cx="9982200" cy="25096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Creating a functional website in Django, Four Important Pillars to Deploy, Registering on Heroku and GitHub, Push project from Local System to GitHub, Working with Django Heroku</a:t>
          </a:r>
        </a:p>
        <a:p>
          <a:pPr marL="0" lvl="0" indent="0" algn="l" defTabSz="1200150">
            <a:lnSpc>
              <a:spcPct val="90000"/>
            </a:lnSpc>
            <a:spcBef>
              <a:spcPct val="0"/>
            </a:spcBef>
            <a:spcAft>
              <a:spcPct val="35000"/>
            </a:spcAft>
            <a:buNone/>
          </a:pPr>
          <a:r>
            <a:rPr lang="en-US" sz="2700" kern="1200" dirty="0"/>
            <a:t>Working with Static Root, Handling WSGI with gunicorn, Setting up Database &amp; adding users</a:t>
          </a:r>
        </a:p>
      </dsp:txBody>
      <dsp:txXfrm>
        <a:off x="122511" y="675352"/>
        <a:ext cx="9737178" cy="2264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a:t>
          </a:r>
          <a:r>
            <a:rPr lang="en-US" sz="2400" b="0" i="0" kern="1200" dirty="0"/>
            <a:t>shows relationships and interactions between frontend &amp;backend</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to </a:t>
          </a:r>
          <a:r>
            <a:rPr lang="en-US" sz="2400" b="0" i="0" kern="1200" dirty="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Select a specific framework for the development of a given website or webapp.</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EA6428-9890-4AFF-B5C6-64FA28A5D303}" type="datetime1">
              <a:rPr lang="en-US" smtClean="0"/>
              <a:t>11/25/2022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0814A4-BB79-4E68-9CA6-97C3AE313459}" type="datetime1">
              <a:rPr lang="en-US" smtClean="0"/>
              <a:t>11/25/2022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5472FA-6159-41C5-BD4E-EBDD5C56AB5C}" type="datetime1">
              <a:rPr lang="en-US" smtClean="0"/>
              <a:t>11/25/2022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7B558-078A-47D7-A1A9-6BD1E445EE62}" type="datetime1">
              <a:rPr lang="en-US" smtClean="0"/>
              <a:t>11/25/2022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CD883D-9E4E-4992-BBFE-CCE9752FC9DA}" type="datetime1">
              <a:rPr lang="en-US" smtClean="0"/>
              <a:t>11/25/2022</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1438AD-E1D1-4A79-A144-B3F44275BC77}" type="datetime1">
              <a:rPr lang="en-US" smtClean="0"/>
              <a:t>11/25/2022</a:t>
            </a:fld>
            <a:endParaRPr lang="en-US"/>
          </a:p>
        </p:txBody>
      </p:sp>
      <p:sp>
        <p:nvSpPr>
          <p:cNvPr id="8" name="Footer Placeholder 7"/>
          <p:cNvSpPr>
            <a:spLocks noGrp="1"/>
          </p:cNvSpPr>
          <p:nvPr>
            <p:ph type="ftr" sz="quarter" idx="11"/>
          </p:nvPr>
        </p:nvSpPr>
        <p:spPr/>
        <p:txBody>
          <a:bodyPr/>
          <a:lstStyle/>
          <a:p>
            <a:r>
              <a:rPr lang="en-US" dirty="0"/>
              <a:t>Priya Singh             Python web development with Django             Unit V</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F00D74-69BE-44D4-BBB1-0E7E35F2D86D}" type="datetime1">
              <a:rPr lang="en-US" smtClean="0"/>
              <a:t>11/25/2022</a:t>
            </a:fld>
            <a:endParaRPr lang="en-US"/>
          </a:p>
        </p:txBody>
      </p:sp>
      <p:sp>
        <p:nvSpPr>
          <p:cNvPr id="4" name="Footer Placeholder 3"/>
          <p:cNvSpPr>
            <a:spLocks noGrp="1"/>
          </p:cNvSpPr>
          <p:nvPr>
            <p:ph type="ftr" sz="quarter" idx="11"/>
          </p:nvPr>
        </p:nvSpPr>
        <p:spPr/>
        <p:txBody>
          <a:bodyPr/>
          <a:lstStyle/>
          <a:p>
            <a:r>
              <a:rPr lang="en-US" dirty="0"/>
              <a:t>Priya Singh             Python web development with Django             Unit V</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78FF2-441A-486E-B4A0-B8EF8E5BEE5B}" type="datetime1">
              <a:rPr lang="en-US" smtClean="0"/>
              <a:t>11/25/2022</a:t>
            </a:fld>
            <a:endParaRPr lang="en-US"/>
          </a:p>
        </p:txBody>
      </p:sp>
      <p:sp>
        <p:nvSpPr>
          <p:cNvPr id="3" name="Footer Placeholder 2"/>
          <p:cNvSpPr>
            <a:spLocks noGrp="1"/>
          </p:cNvSpPr>
          <p:nvPr>
            <p:ph type="ftr" sz="quarter" idx="11"/>
          </p:nvPr>
        </p:nvSpPr>
        <p:spPr/>
        <p:txBody>
          <a:bodyPr/>
          <a:lstStyle/>
          <a:p>
            <a:r>
              <a:rPr lang="en-US" dirty="0"/>
              <a:t>Priya Singh             Python web development with Django             Unit 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BA63E1-A78B-4638-9854-95E114280436}" type="datetime1">
              <a:rPr lang="en-US" smtClean="0"/>
              <a:t>11/25/2022</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AC71E3-874C-4DEF-82F4-928FE2D3FBC2}" type="datetime1">
              <a:rPr lang="en-US" smtClean="0"/>
              <a:t>11/25/2022</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846BC-A336-4BC8-8ED8-BA3448FD390D}" type="datetime1">
              <a:rPr lang="en-US" smtClean="0"/>
              <a:t>11/25/2022</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Priya Singh             Python web development with Django             Unit V</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djangoproject.com/en/stable/topics/http/middlewar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python.org/dev/peps/pep-0333/"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heroku.com/pric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evcenter.heroku.com/articles/config-vars" TargetMode="External"/><Relationship Id="rId2" Type="http://schemas.openxmlformats.org/officeDocument/2006/relationships/hyperlink" Target="https://devcenter.heroku.com/articles/dyno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sgi.readthedocs.io/en/latest/what.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octoverse.github.com/"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cameronmcnz/example-website.gi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 Python Web Development with Django</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800" dirty="0">
                <a:solidFill>
                  <a:schemeClr val="tx1"/>
                </a:solidFill>
              </a:rPr>
              <a:t>Priya Singh </a:t>
            </a:r>
          </a:p>
          <a:p>
            <a:pPr algn="ctr">
              <a:spcBef>
                <a:spcPct val="20000"/>
              </a:spcBef>
              <a:defRPr/>
            </a:pPr>
            <a:r>
              <a:rPr lang="en-US" sz="2400" dirty="0">
                <a:solidFill>
                  <a:schemeClr val="tx1"/>
                </a:solidFill>
              </a:rPr>
              <a:t> (Asst.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667FC474-A2BA-4AF3-8BD9-C900AE91BC22}" type="datetime1">
              <a:rPr lang="en-US" smtClean="0"/>
              <a:t>11/25/2022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V</a:t>
            </a:r>
          </a:p>
        </p:txBody>
      </p:sp>
      <p:sp>
        <p:nvSpPr>
          <p:cNvPr id="13" name="Footer Placeholder 12"/>
          <p:cNvSpPr>
            <a:spLocks noGrp="1"/>
          </p:cNvSpPr>
          <p:nvPr>
            <p:ph type="ftr" sz="quarter" idx="11"/>
          </p:nvPr>
        </p:nvSpPr>
        <p:spPr>
          <a:xfrm>
            <a:off x="4078514" y="6430967"/>
            <a:ext cx="6324600" cy="365125"/>
          </a:xfrm>
        </p:spPr>
        <p:txBody>
          <a:bodyPr/>
          <a:lstStyle/>
          <a:p>
            <a:r>
              <a:rPr lang="en-US" dirty="0"/>
              <a:t>Priya Singh             Python web development with Django             Unit V</a:t>
            </a:r>
          </a:p>
        </p:txBody>
      </p:sp>
      <p:sp>
        <p:nvSpPr>
          <p:cNvPr id="14" name="Subtitle 2"/>
          <p:cNvSpPr txBox="1">
            <a:spLocks/>
          </p:cNvSpPr>
          <p:nvPr/>
        </p:nvSpPr>
        <p:spPr>
          <a:xfrm>
            <a:off x="1447800" y="3810000"/>
            <a:ext cx="48006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000" b="1" dirty="0">
                <a:solidFill>
                  <a:schemeClr val="tx1"/>
                </a:solidFill>
              </a:rPr>
              <a:t>D</a:t>
            </a:r>
            <a:r>
              <a:rPr lang="en-US" sz="2000" dirty="0">
                <a:solidFill>
                  <a:schemeClr val="tx1"/>
                </a:solidFill>
              </a:rPr>
              <a:t>eploying </a:t>
            </a:r>
            <a:r>
              <a:rPr lang="en-US" sz="2000" b="1" dirty="0">
                <a:solidFill>
                  <a:schemeClr val="tx1"/>
                </a:solidFill>
              </a:rPr>
              <a:t>D</a:t>
            </a:r>
            <a:r>
              <a:rPr lang="en-US" sz="2000" dirty="0">
                <a:solidFill>
                  <a:schemeClr val="tx1"/>
                </a:solidFill>
              </a:rPr>
              <a:t>jango </a:t>
            </a:r>
            <a:r>
              <a:rPr lang="en-US" sz="2000" b="1" dirty="0">
                <a:solidFill>
                  <a:schemeClr val="tx1"/>
                </a:solidFill>
              </a:rPr>
              <a:t>W</a:t>
            </a:r>
            <a:r>
              <a:rPr lang="en-US" sz="2000" dirty="0">
                <a:solidFill>
                  <a:schemeClr val="tx1"/>
                </a:solidFill>
              </a:rPr>
              <a:t>eb </a:t>
            </a:r>
            <a:r>
              <a:rPr lang="en-US" sz="2000" b="1" dirty="0">
                <a:solidFill>
                  <a:schemeClr val="tx1"/>
                </a:solidFill>
              </a:rPr>
              <a:t>A</a:t>
            </a:r>
            <a:r>
              <a:rPr lang="en-US" sz="2000" dirty="0">
                <a:solidFill>
                  <a:schemeClr val="tx1"/>
                </a:solidFill>
              </a:rPr>
              <a:t>pplication on </a:t>
            </a:r>
            <a:r>
              <a:rPr lang="en-US" sz="2000" b="1" dirty="0">
                <a:solidFill>
                  <a:schemeClr val="tx1"/>
                </a:solidFill>
              </a:rPr>
              <a:t>C</a:t>
            </a:r>
            <a:r>
              <a:rPr lang="en-US" sz="2000" dirty="0">
                <a:solidFill>
                  <a:schemeClr val="tx1"/>
                </a:solidFill>
              </a:rPr>
              <a:t>loud  </a:t>
            </a:r>
            <a:endParaRPr lang="en-US" sz="2000" b="1" dirty="0">
              <a:solidFill>
                <a:schemeClr val="tx1"/>
              </a:solidFill>
            </a:endParaRPr>
          </a:p>
        </p:txBody>
      </p:sp>
      <p:sp>
        <p:nvSpPr>
          <p:cNvPr id="15" name="Subtitle 2"/>
          <p:cNvSpPr txBox="1">
            <a:spLocks/>
          </p:cNvSpPr>
          <p:nvPr/>
        </p:nvSpPr>
        <p:spPr>
          <a:xfrm>
            <a:off x="1447800" y="4876800"/>
            <a:ext cx="48006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343855-6746-4495-AEFC-3D86D0C0150A}"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3428656778"/>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876628957"/>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246761232"/>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1F16E3-7D5E-4B31-8F34-457C47C55083}" type="datetime1">
              <a:rPr lang="en-US" smtClean="0"/>
              <a:t>11/25/2022</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563338120"/>
              </p:ext>
            </p:extLst>
          </p:nvPr>
        </p:nvGraphicFramePr>
        <p:xfrm>
          <a:off x="1447800" y="1676400"/>
          <a:ext cx="9601200" cy="7259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186053711"/>
              </p:ext>
            </p:extLst>
          </p:nvPr>
        </p:nvGraphicFramePr>
        <p:xfrm>
          <a:off x="1447800" y="2485504"/>
          <a:ext cx="9601200" cy="7698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4130838"/>
              </p:ext>
            </p:extLst>
          </p:nvPr>
        </p:nvGraphicFramePr>
        <p:xfrm>
          <a:off x="1447800" y="3255316"/>
          <a:ext cx="9601200" cy="7881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609899313"/>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4269391771"/>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1522BD-7B48-43B7-9B9D-8C8A442CAC8F}" type="datetime1">
              <a:rPr lang="en-US" smtClean="0"/>
              <a:t>11/25/2022</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2BB6A5-CE51-4745-AA75-8943920F5B96}" type="datetime1">
              <a:rPr lang="en-US" smtClean="0"/>
              <a:t>11/25/2022</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673C35-60CC-4295-B62F-7C0D2E46FE8B}" type="datetime1">
              <a:rPr lang="en-US" smtClean="0"/>
              <a:t>11/25/2022</a:t>
            </a:fld>
            <a:endParaRPr lang="en-US" dirty="0"/>
          </a:p>
        </p:txBody>
      </p:sp>
      <p:sp>
        <p:nvSpPr>
          <p:cNvPr id="5" name="Footer Placeholder 4"/>
          <p:cNvSpPr>
            <a:spLocks noGrp="1"/>
          </p:cNvSpPr>
          <p:nvPr>
            <p:ph type="ftr" sz="quarter" idx="11"/>
          </p:nvPr>
        </p:nvSpPr>
        <p:spPr>
          <a:xfrm>
            <a:off x="4038600" y="6356356"/>
            <a:ext cx="5410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2C6A58-0E02-4388-AE7A-2B200079085F}"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680027405"/>
              </p:ext>
            </p:extLst>
          </p:nvPr>
        </p:nvGraphicFramePr>
        <p:xfrm>
          <a:off x="1524000" y="785158"/>
          <a:ext cx="10210800" cy="60048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47EBAB-1A7A-4A84-A02B-9E12F67F5CA0}"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7B60CC-FCE2-4735-BC2A-09C154667FE0}"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FEFB75-9C01-44D9-84C2-2065CD15020E}"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4065272261"/>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61696B-5889-4613-A98F-932AE74F3F1D}"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C7FFB9-8E7D-4CC4-B1BC-4BE562AC86D3}"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409082432"/>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IN" sz="2600" dirty="0"/>
                        <a:t>Priya Singh </a:t>
                      </a:r>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 (Computer</a:t>
                      </a:r>
                      <a:r>
                        <a:rPr lang="en-US" sz="2600" baseline="0" dirty="0"/>
                        <a:t> Engineering</a:t>
                      </a:r>
                      <a:r>
                        <a:rPr lang="en-US" sz="2600" dirty="0"/>
                        <a:t>)</a:t>
                      </a:r>
                      <a:endParaRPr lang="en-IN" sz="2600" dirty="0"/>
                    </a:p>
                  </a:txBody>
                  <a:tcPr>
                    <a:solidFill>
                      <a:srgbClr val="FF0000">
                        <a:alpha val="20000"/>
                      </a:srgb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solidFill>
                      <a:srgbClr val="C00000">
                        <a:alpha val="20000"/>
                      </a:srgb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3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a:t>
                      </a:r>
                      <a:r>
                        <a:rPr lang="en-US" sz="2600" baseline="0" dirty="0"/>
                        <a:t> </a:t>
                      </a:r>
                      <a:r>
                        <a:rPr lang="en-US" sz="2600" dirty="0"/>
                        <a:t>years</a:t>
                      </a:r>
                    </a:p>
                  </a:txBody>
                  <a:tcPr>
                    <a:solidFill>
                      <a:srgbClr val="FF0000">
                        <a:alpha val="20000"/>
                      </a:srgb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Design &amp; Analysis of Algorithm, Data Structures, Artificial Intelligence, Soft Computing, C Programming, Web Technology, Discrete Mathematics.</a:t>
                      </a:r>
                      <a:endParaRPr lang="en-IN" sz="2600" dirty="0"/>
                    </a:p>
                  </a:txBody>
                  <a:tcPr/>
                </a:tc>
                <a:extLst>
                  <a:ext uri="{0D108BD9-81ED-4DB2-BD59-A6C34878D82A}">
                    <a16:rowId xmlns:a16="http://schemas.microsoft.com/office/drawing/2014/main" val="3013650449"/>
                  </a:ext>
                </a:extLst>
              </a:tr>
            </a:tbl>
          </a:graphicData>
        </a:graphic>
      </p:graphicFrame>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800" y="1142999"/>
            <a:ext cx="1981200" cy="2641600"/>
          </a:xfrm>
          <a:prstGeom prst="rect">
            <a:avLst/>
          </a:prstGeom>
        </p:spPr>
      </p:pic>
      <p:sp>
        <p:nvSpPr>
          <p:cNvPr id="9" name="Footer Placeholder 12"/>
          <p:cNvSpPr>
            <a:spLocks noGrp="1"/>
          </p:cNvSpPr>
          <p:nvPr>
            <p:ph type="ftr" sz="quarter" idx="11"/>
          </p:nvPr>
        </p:nvSpPr>
        <p:spPr>
          <a:xfrm>
            <a:off x="4078514" y="6430967"/>
            <a:ext cx="63246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9B198E-A072-4D3E-B802-18976B7F5916}"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F1DAC5-30BA-4473-84B4-4CE7D0A77B9A}"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630219-FEF0-4F3A-ADA6-1B3A6CDE8BE6}"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5DCA0-9633-4A1E-A2B8-414FC0EFE073}"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EED383-5C70-49C2-8EF0-8E61E1B0D2A6}"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chemeClr val="accent1">
              <a:lumMod val="60000"/>
              <a:lumOff val="40000"/>
            </a:schemeClr>
          </a:solidFill>
          <a:ln w="19050">
            <a:solidFill>
              <a:schemeClr val="tx1"/>
            </a:solidFill>
          </a:ln>
        </p:spPr>
        <p:txBody>
          <a:bodyPr>
            <a:normAutofit lnSpcReduction="10000"/>
          </a:bodyPr>
          <a:lstStyle/>
          <a:p>
            <a:pPr algn="just">
              <a:lnSpc>
                <a:spcPct val="200000"/>
              </a:lnSpc>
            </a:pPr>
            <a:r>
              <a:rPr lang="en-US" sz="2800" dirty="0"/>
              <a:t>Student should have knowledge of HTML , CSS    and   JavaScript .</a:t>
            </a:r>
          </a:p>
          <a:p>
            <a:pPr algn="just">
              <a:lnSpc>
                <a:spcPct val="200000"/>
              </a:lnSpc>
            </a:pPr>
            <a:r>
              <a:rPr lang="en-US" sz="2800" dirty="0"/>
              <a:t>Students should have good knowledge of Python Programming and Python coding experience.</a:t>
            </a:r>
          </a:p>
          <a:p>
            <a:pPr algn="just">
              <a:lnSpc>
                <a:spcPct val="200000"/>
              </a:lnSpc>
            </a:pPr>
            <a:r>
              <a:rPr lang="en-US" sz="2800" dirty="0"/>
              <a:t>knowledge of Computer and basic skill.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D96C26-03A0-45B1-B7FE-D2E051D579D1}"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chemeClr val="accent5">
              <a:lumMod val="60000"/>
              <a:lumOff val="40000"/>
            </a:schemeClr>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hlinkClick r:id="rId2"/>
              </a:rPr>
              <a:t>https://youtu.be/eoPsX7MKfe8?list=PLIdgECt554OVFKXRpo_kuI0XpUQKk0ycO</a:t>
            </a:r>
            <a:endParaRPr lang="en-US" u="sng" dirty="0"/>
          </a:p>
          <a:p>
            <a:pPr marL="0" indent="0">
              <a:buNone/>
            </a:pPr>
            <a:endParaRPr lang="en-US" dirty="0"/>
          </a:p>
          <a:p>
            <a:r>
              <a:rPr lang="en-US" u="sng" dirty="0">
                <a:hlinkClick r:id="rId3"/>
              </a:rPr>
              <a:t>https://youtu.be/tA42nHmmEKw?list=PLh2mXjKcTPSACrQxPM2_1Ojus5HX88ht7</a:t>
            </a:r>
            <a:endParaRPr lang="en-US" u="sng" dirty="0"/>
          </a:p>
          <a:p>
            <a:pPr marL="0" indent="0">
              <a:buNone/>
            </a:pPr>
            <a:endParaRPr lang="en-US" dirty="0"/>
          </a:p>
          <a:p>
            <a:r>
              <a:rPr lang="en-US" u="sng" dirty="0">
                <a:hlinkClick r:id="rId4"/>
              </a:rPr>
              <a:t>https://youtu.be/8ndsDXohLMQ?list=PLDsnL5pk7-N_9oy2RN4A65Z-PEnvtc7rf</a:t>
            </a:r>
            <a:endParaRPr lang="en-US" u="sng" dirty="0"/>
          </a:p>
          <a:p>
            <a:pPr marL="0" indent="0">
              <a:buNone/>
            </a:pPr>
            <a:endParaRPr lang="en-US" dirty="0"/>
          </a:p>
          <a:p>
            <a:r>
              <a:rPr lang="en-US" u="sng" dirty="0">
                <a:hlinkClick r:id="rId5"/>
              </a:rPr>
              <a:t>https://youtu.be/QXeEoD0pB3E?list=PLsyeobzWxl7poL9JTVyndKe62ieoN-MZ3</a:t>
            </a:r>
            <a:endParaRPr lang="en-US" u="sng" dirty="0"/>
          </a:p>
          <a:p>
            <a:pPr marL="0" indent="0">
              <a:buNone/>
            </a:pPr>
            <a:endParaRPr lang="en-US" dirty="0"/>
          </a:p>
          <a:p>
            <a:r>
              <a:rPr lang="en-US" u="sng" dirty="0">
                <a:hlinkClick r:id="rId6"/>
              </a:rPr>
              <a:t>https://youtu.be/9MmC_uGjBsM?list=PL3pGy4HtqwD02GVgM96-V0sq4_DSinqvf</a:t>
            </a:r>
            <a:endParaRPr lang="en-US" u="sng" dirty="0"/>
          </a:p>
          <a:p>
            <a:pPr marL="0" indent="0">
              <a:buNone/>
            </a:pPr>
            <a:endParaRPr lang="en-US" u="sng" dirty="0"/>
          </a:p>
          <a:p>
            <a:pPr marL="0" indent="0">
              <a:buNone/>
            </a:pPr>
            <a:endParaRPr lang="en-US" dirty="0"/>
          </a:p>
          <a:p>
            <a:pPr marL="0" indent="0">
              <a:lnSpc>
                <a:spcPct val="200000"/>
              </a:lnSpc>
              <a:buNone/>
            </a:pPr>
            <a:endParaRPr lang="en-US" sz="2800" u="sng" dirty="0"/>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47800" y="828182"/>
            <a:ext cx="10591800" cy="5311776"/>
          </a:xfrm>
          <a:solidFill>
            <a:schemeClr val="bg2">
              <a:lumMod val="10000"/>
            </a:schemeClr>
          </a:solidFill>
          <a:ln w="19050">
            <a:solidFill>
              <a:schemeClr val="tx1"/>
            </a:solidFill>
          </a:ln>
        </p:spPr>
        <p:txBody>
          <a:bodyPr>
            <a:normAutofit/>
          </a:bodyPr>
          <a:lstStyle/>
          <a:p>
            <a:pPr>
              <a:lnSpc>
                <a:spcPct val="120000"/>
              </a:lnSpc>
            </a:pPr>
            <a:r>
              <a:rPr lang="en-US" dirty="0">
                <a:solidFill>
                  <a:srgbClr val="00B050"/>
                </a:solidFill>
              </a:rPr>
              <a:t>Creating a functional website in Django.</a:t>
            </a:r>
          </a:p>
          <a:p>
            <a:pPr>
              <a:lnSpc>
                <a:spcPct val="120000"/>
              </a:lnSpc>
            </a:pPr>
            <a:r>
              <a:rPr lang="en-US" dirty="0">
                <a:solidFill>
                  <a:srgbClr val="00B050"/>
                </a:solidFill>
              </a:rPr>
              <a:t>Four Important Pillars to Deploy.</a:t>
            </a:r>
          </a:p>
          <a:p>
            <a:pPr>
              <a:lnSpc>
                <a:spcPct val="120000"/>
              </a:lnSpc>
            </a:pPr>
            <a:r>
              <a:rPr lang="en-US" dirty="0">
                <a:solidFill>
                  <a:srgbClr val="00B050"/>
                </a:solidFill>
              </a:rPr>
              <a:t>Registering on Heroku and GitHub, Push project from Local System to GitHub.</a:t>
            </a:r>
          </a:p>
          <a:p>
            <a:pPr>
              <a:lnSpc>
                <a:spcPct val="120000"/>
              </a:lnSpc>
            </a:pPr>
            <a:r>
              <a:rPr lang="en-US" dirty="0">
                <a:solidFill>
                  <a:srgbClr val="00B050"/>
                </a:solidFill>
              </a:rPr>
              <a:t>Working with Django Heroku.</a:t>
            </a:r>
          </a:p>
          <a:p>
            <a:pPr>
              <a:lnSpc>
                <a:spcPct val="120000"/>
              </a:lnSpc>
            </a:pPr>
            <a:r>
              <a:rPr lang="en-US" dirty="0">
                <a:solidFill>
                  <a:srgbClr val="00B050"/>
                </a:solidFill>
              </a:rPr>
              <a:t>Working with Static Root.</a:t>
            </a:r>
          </a:p>
          <a:p>
            <a:pPr>
              <a:lnSpc>
                <a:spcPct val="120000"/>
              </a:lnSpc>
            </a:pPr>
            <a:r>
              <a:rPr lang="en-US" dirty="0">
                <a:solidFill>
                  <a:srgbClr val="00B050"/>
                </a:solidFill>
              </a:rPr>
              <a:t>Handling WSGI with gunicorn.</a:t>
            </a:r>
          </a:p>
          <a:p>
            <a:pPr>
              <a:lnSpc>
                <a:spcPct val="120000"/>
              </a:lnSpc>
            </a:pPr>
            <a:r>
              <a:rPr lang="en-US" dirty="0">
                <a:solidFill>
                  <a:srgbClr val="00B050"/>
                </a:solidFill>
              </a:rPr>
              <a:t>Setting up Database &amp; adding users.</a:t>
            </a:r>
          </a:p>
          <a:p>
            <a:pPr marL="400041"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F1A08FBB-B8A7-4319-8FB1-46470B7A91B6}" type="datetime1">
              <a:rPr lang="en-US" smtClean="0"/>
              <a:t>11/25/2022</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dirty="0"/>
              <a:t>Priya Singh             Python web development with Django             Unit 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V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1"/>
            <a:ext cx="10134600" cy="32765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V, the students will be able to find</a:t>
            </a:r>
          </a:p>
          <a:p>
            <a:pPr algn="just"/>
            <a:r>
              <a:rPr lang="en-US" sz="2800" dirty="0"/>
              <a:t>Define Four Important Pillars to Deploy.</a:t>
            </a:r>
          </a:p>
          <a:p>
            <a:pPr algn="just"/>
            <a:r>
              <a:rPr lang="en-US" sz="2800" dirty="0"/>
              <a:t>How to Registering on Heroku and GitHub </a:t>
            </a:r>
            <a:r>
              <a:rPr lang="en-IN" sz="2800" dirty="0"/>
              <a:t>.</a:t>
            </a:r>
            <a:endParaRPr lang="en-US" sz="2800" dirty="0"/>
          </a:p>
          <a:p>
            <a:pPr algn="just"/>
            <a:r>
              <a:rPr lang="en-US" sz="2800" dirty="0"/>
              <a:t>Working with Django Heroku.</a:t>
            </a:r>
          </a:p>
          <a:p>
            <a:pPr algn="just"/>
            <a:r>
              <a:rPr lang="en-US" sz="2800" dirty="0"/>
              <a:t>What is WSGI and relationship with gunicorn.</a:t>
            </a:r>
          </a:p>
          <a:p>
            <a:pPr algn="just"/>
            <a:r>
              <a:rPr lang="en-US" sz="2800" dirty="0"/>
              <a:t>Setting up Database &amp; adding users.</a:t>
            </a:r>
          </a:p>
          <a:p>
            <a:pPr algn="just"/>
            <a:endParaRPr lang="en-IN" sz="2800" dirty="0"/>
          </a:p>
          <a:p>
            <a:pPr marL="0" indent="0" algn="just">
              <a:buNone/>
            </a:pPr>
            <a:endParaRPr lang="en-US" sz="2800" dirty="0"/>
          </a:p>
        </p:txBody>
      </p:sp>
      <p:sp>
        <p:nvSpPr>
          <p:cNvPr id="4" name="Date Placeholder 3"/>
          <p:cNvSpPr>
            <a:spLocks noGrp="1"/>
          </p:cNvSpPr>
          <p:nvPr>
            <p:ph type="dt" sz="half" idx="10"/>
          </p:nvPr>
        </p:nvSpPr>
        <p:spPr/>
        <p:txBody>
          <a:bodyPr/>
          <a:lstStyle/>
          <a:p>
            <a:fld id="{BAA25E26-4D7B-4DE6-B74E-1D3168A82B78}"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V Objective</a:t>
            </a:r>
          </a:p>
        </p:txBody>
      </p:sp>
    </p:spTree>
    <p:extLst>
      <p:ext uri="{BB962C8B-B14F-4D97-AF65-F5344CB8AC3E}">
        <p14:creationId xmlns:p14="http://schemas.microsoft.com/office/powerpoint/2010/main" val="6112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0"/>
            <a:ext cx="10363200" cy="3429000"/>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chemeClr val="bg2">
                    <a:lumMod val="10000"/>
                  </a:schemeClr>
                </a:solidFill>
              </a:rPr>
              <a:t>: Collection— Creating a functional website in Django</a:t>
            </a:r>
          </a:p>
          <a:p>
            <a:pPr marL="0" indent="0" algn="just">
              <a:buNone/>
            </a:pPr>
            <a:endParaRPr lang="en-US" sz="2800" dirty="0"/>
          </a:p>
          <a:p>
            <a:pPr algn="just"/>
            <a:r>
              <a:rPr lang="en-US" sz="2800" dirty="0"/>
              <a:t>In this topic, the students will gain , The idea of Having a website helps grow an online presence, whether that be your personal blog or business, by connecting you with a broader audience. A website can also become a platform for sharing your opinions and skills, creating opportunities for personal or work-related projects.</a:t>
            </a:r>
          </a:p>
          <a:p>
            <a:pPr marL="0" indent="0" algn="just">
              <a:buNone/>
            </a:pPr>
            <a:endParaRPr lang="en-US" sz="2800" dirty="0"/>
          </a:p>
        </p:txBody>
      </p:sp>
      <p:sp>
        <p:nvSpPr>
          <p:cNvPr id="4" name="Date Placeholder 3"/>
          <p:cNvSpPr>
            <a:spLocks noGrp="1"/>
          </p:cNvSpPr>
          <p:nvPr>
            <p:ph type="dt" sz="half" idx="10"/>
          </p:nvPr>
        </p:nvSpPr>
        <p:spPr/>
        <p:txBody>
          <a:bodyPr/>
          <a:lstStyle/>
          <a:p>
            <a:fld id="{D6ED3AF2-145F-4884-A17B-20CF18EE81ED}" type="datetime1">
              <a:rPr lang="en-US" smtClean="0"/>
              <a:t>11/25/2022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60507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269277"/>
            <a:ext cx="2844800" cy="365125"/>
          </a:xfrm>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solidFill>
                  <a:schemeClr val="bg2">
                    <a:lumMod val="10000"/>
                  </a:schemeClr>
                </a:solidFill>
              </a:rPr>
              <a:t>Creating a functional website in Django</a:t>
            </a:r>
            <a:endParaRPr lang="en-US" sz="3200" dirty="0">
              <a:solidFill>
                <a:schemeClr val="bg2">
                  <a:lumMod val="10000"/>
                </a:schemeClr>
              </a:solidFill>
            </a:endParaRP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51163" y="998409"/>
            <a:ext cx="12089674" cy="5262979"/>
          </a:xfrm>
          <a:prstGeom prst="rect">
            <a:avLst/>
          </a:prstGeom>
          <a:solidFill>
            <a:schemeClr val="tx2">
              <a:lumMod val="60000"/>
              <a:lumOff val="4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800" dirty="0"/>
              <a:t>Having a website helps grow an online presence, whether that be your personal blog or business, by connecting you with a broader audience. A website can also become a platform for sharing your opinions and skills, creating opportunities for personal or work-related projects.</a:t>
            </a:r>
          </a:p>
          <a:p>
            <a:endParaRPr lang="en-US" sz="2800" dirty="0"/>
          </a:p>
          <a:p>
            <a:pPr marL="342900" indent="-342900">
              <a:buFont typeface="Wingdings" panose="05000000000000000000" pitchFamily="2" charset="2"/>
              <a:buChar char="Ø"/>
            </a:pPr>
            <a:r>
              <a:rPr lang="en-US" sz="2800" dirty="0"/>
              <a:t>This lecture will help you turn your website idea into a fully-functional website – pick a suitable platform, get a web hosting plan, and </a:t>
            </a:r>
            <a:r>
              <a:rPr lang="en-US" sz="3200" dirty="0"/>
              <a:t>cho</a:t>
            </a:r>
            <a:r>
              <a:rPr lang="en-US" sz="2800" dirty="0"/>
              <a:t>ose a memorable domain name. We’ll also give you tips on how to optimize it.</a:t>
            </a:r>
            <a:endParaRPr lang="en-US" sz="2400" dirty="0"/>
          </a:p>
          <a:p>
            <a:endParaRPr lang="en-US" sz="2400" dirty="0"/>
          </a:p>
          <a:p>
            <a:pPr marL="342900" indent="-342900">
              <a:buFont typeface="Wingdings" panose="05000000000000000000" pitchFamily="2" charset="2"/>
              <a:buChar char="Ø"/>
            </a:pPr>
            <a:r>
              <a:rPr lang="en-US" sz="2800" dirty="0"/>
              <a:t>Before creating your first website, you need to understand these three essential elements – what’s a website building platform, web hosting, and a domain name.</a:t>
            </a:r>
            <a:endParaRPr lang="en-US" sz="2400" dirty="0"/>
          </a:p>
        </p:txBody>
      </p:sp>
    </p:spTree>
    <p:extLst>
      <p:ext uri="{BB962C8B-B14F-4D97-AF65-F5344CB8AC3E}">
        <p14:creationId xmlns:p14="http://schemas.microsoft.com/office/powerpoint/2010/main" val="351392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5EE413-9512-4BC2-81A8-5227794629DD}"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solidFill>
                  <a:schemeClr val="bg2">
                    <a:lumMod val="10000"/>
                  </a:schemeClr>
                </a:solidFill>
              </a:rPr>
              <a:t>Creating a functional website in Django</a:t>
            </a:r>
            <a:endParaRPr lang="en-US" sz="3200" dirty="0">
              <a:solidFill>
                <a:schemeClr val="bg2">
                  <a:lumMod val="10000"/>
                </a:schemeClr>
              </a:solidFill>
            </a:endParaRP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603455" y="1106889"/>
            <a:ext cx="10974591" cy="5033566"/>
          </a:xfrm>
          <a:prstGeom prst="rect">
            <a:avLst/>
          </a:prstGeom>
          <a:ln w="12700">
            <a:solidFill>
              <a:schemeClr val="tx1"/>
            </a:solidFill>
          </a:ln>
        </p:spPr>
      </p:pic>
    </p:spTree>
    <p:extLst>
      <p:ext uri="{BB962C8B-B14F-4D97-AF65-F5344CB8AC3E}">
        <p14:creationId xmlns:p14="http://schemas.microsoft.com/office/powerpoint/2010/main" val="3680529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1051560" y="858814"/>
            <a:ext cx="10617926" cy="5324535"/>
          </a:xfrm>
          <a:prstGeom prst="rect">
            <a:avLst/>
          </a:prstGeom>
          <a:solidFill>
            <a:schemeClr val="tx2">
              <a:lumMod val="60000"/>
              <a:lumOff val="40000"/>
            </a:schemeClr>
          </a:solidFill>
          <a:ln w="9525">
            <a:solidFill>
              <a:schemeClr val="tx1"/>
            </a:solidFill>
          </a:ln>
        </p:spPr>
        <p:txBody>
          <a:bodyPr wrap="square">
            <a:spAutoFit/>
          </a:bodyPr>
          <a:lstStyle/>
          <a:p>
            <a:pPr algn="ctr"/>
            <a:r>
              <a:rPr lang="en-US" sz="3200" b="1" u="sng" dirty="0"/>
              <a:t>Pillar One: Technology </a:t>
            </a:r>
          </a:p>
          <a:p>
            <a:pPr marL="457200" indent="-457200">
              <a:buFont typeface="Wingdings" panose="05000000000000000000" pitchFamily="2" charset="2"/>
              <a:buChar char="Ø"/>
            </a:pPr>
            <a:r>
              <a:rPr lang="en-US" sz="2800" dirty="0"/>
              <a:t>Front and backend development processes can drastically affect the overall performance of your site. Visitors are mostly affected by frontend site performance, e.g. the way that your site performs when a user goes to the homepage or clicks on an internal link. It’s the most visible indicator of site performance, because it’s pretty obvious if a user is staring at a blank screen for 5-10 seconds, that a site isn’t performing at its peak. </a:t>
            </a:r>
          </a:p>
          <a:p>
            <a:pPr marL="457200" indent="-457200">
              <a:buFont typeface="Wingdings" panose="05000000000000000000" pitchFamily="2" charset="2"/>
              <a:buChar char="Ø"/>
            </a:pPr>
            <a:r>
              <a:rPr lang="en-US" sz="2800" dirty="0"/>
              <a:t>When you change a piece of tech, add a new feature, or even update an existing plugin, you should always test your performance to see if it was negatively impacted. That way you can continue to upgrade your tech, while also improving overall performance.</a:t>
            </a:r>
          </a:p>
        </p:txBody>
      </p:sp>
    </p:spTree>
    <p:extLst>
      <p:ext uri="{BB962C8B-B14F-4D97-AF65-F5344CB8AC3E}">
        <p14:creationId xmlns:p14="http://schemas.microsoft.com/office/powerpoint/2010/main" val="3177686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609600" y="1274312"/>
            <a:ext cx="11255829" cy="4493538"/>
          </a:xfrm>
          <a:prstGeom prst="rect">
            <a:avLst/>
          </a:prstGeom>
          <a:solidFill>
            <a:schemeClr val="tx2">
              <a:lumMod val="60000"/>
              <a:lumOff val="40000"/>
            </a:schemeClr>
          </a:solidFill>
          <a:ln w="9525">
            <a:solidFill>
              <a:schemeClr val="tx1"/>
            </a:solidFill>
          </a:ln>
        </p:spPr>
        <p:txBody>
          <a:bodyPr wrap="square">
            <a:spAutoFit/>
          </a:bodyPr>
          <a:lstStyle/>
          <a:p>
            <a:pPr marL="457200" indent="-457200">
              <a:buFont typeface="Wingdings" panose="05000000000000000000" pitchFamily="2" charset="2"/>
              <a:buChar char="Ø"/>
            </a:pPr>
            <a:r>
              <a:rPr lang="en-US" sz="2600" dirty="0"/>
              <a:t>Where you host your site also has a huge impact on frontend  and backend performance. Check what kind of performance-enhancing features your host might offer, like caching or a global CDN. Having these kinds of features with your host can really take the burden off of your internal development team.</a:t>
            </a:r>
          </a:p>
          <a:p>
            <a:pPr marL="457200" indent="-457200">
              <a:buFont typeface="Wingdings" panose="05000000000000000000" pitchFamily="2" charset="2"/>
              <a:buChar char="Ø"/>
            </a:pPr>
            <a:endParaRPr lang="en-US" sz="2600" dirty="0"/>
          </a:p>
          <a:p>
            <a:pPr marL="457200" indent="-457200">
              <a:buFont typeface="Wingdings" panose="05000000000000000000" pitchFamily="2" charset="2"/>
              <a:buChar char="Ø"/>
            </a:pPr>
            <a:r>
              <a:rPr lang="en-US" sz="2600" dirty="0"/>
              <a:t>While a lot of updates add new functions or improve the performance of their particular piece of software, we’re all familiar with how one seemingly miniscule update can bring even the most immaculately maintained site to its knees. This, of course, will have terrible effects on your site performance. As you continue to update individual pieces of your site, you need to remember to maintain the whole, or find a partner to perform regular site maintenance.</a:t>
            </a:r>
          </a:p>
        </p:txBody>
      </p:sp>
    </p:spTree>
    <p:extLst>
      <p:ext uri="{BB962C8B-B14F-4D97-AF65-F5344CB8AC3E}">
        <p14:creationId xmlns:p14="http://schemas.microsoft.com/office/powerpoint/2010/main" val="3393749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381000" y="1170012"/>
            <a:ext cx="11430000" cy="4955203"/>
          </a:xfrm>
          <a:prstGeom prst="rect">
            <a:avLst/>
          </a:prstGeom>
          <a:solidFill>
            <a:schemeClr val="tx2">
              <a:lumMod val="60000"/>
              <a:lumOff val="40000"/>
            </a:schemeClr>
          </a:solidFill>
          <a:ln w="12700">
            <a:solidFill>
              <a:schemeClr val="tx1"/>
            </a:solidFill>
          </a:ln>
        </p:spPr>
        <p:txBody>
          <a:bodyPr wrap="square">
            <a:spAutoFit/>
          </a:bodyPr>
          <a:lstStyle/>
          <a:p>
            <a:pPr algn="ctr"/>
            <a:r>
              <a:rPr lang="en-US" sz="3200" b="1" u="sng" dirty="0"/>
              <a:t>Pillar Two: UX and Usability </a:t>
            </a:r>
          </a:p>
          <a:p>
            <a:pPr algn="ctr"/>
            <a:endParaRPr lang="en-US" sz="3200" b="1" u="sng" dirty="0"/>
          </a:p>
          <a:p>
            <a:pPr marL="457200" indent="-457200">
              <a:buFont typeface="Wingdings" panose="05000000000000000000" pitchFamily="2" charset="2"/>
              <a:buChar char="Ø"/>
            </a:pPr>
            <a:r>
              <a:rPr lang="en-US" sz="2800" dirty="0"/>
              <a:t>The basic goal of UX work is to reduce friction, i.e. to make the experience feel as seamless and smooth as possible. Believe it or not, friction is actually a measurable datapoint.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 are plenty of frameworks that exist to measure friction. One of the easiest ways is to observe users interacting with your site. Perform an evaluation on your site to see where exactly users are experiencing friction, and where you can improve. Some of the most common areas of friction are:</a:t>
            </a:r>
            <a:endParaRPr lang="en-US" sz="4400" b="1" u="sng" dirty="0"/>
          </a:p>
        </p:txBody>
      </p:sp>
    </p:spTree>
    <p:extLst>
      <p:ext uri="{BB962C8B-B14F-4D97-AF65-F5344CB8AC3E}">
        <p14:creationId xmlns:p14="http://schemas.microsoft.com/office/powerpoint/2010/main" val="3185126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028091"/>
            <a:ext cx="11582400" cy="4985980"/>
          </a:xfrm>
          <a:prstGeom prst="rect">
            <a:avLst/>
          </a:prstGeom>
          <a:solidFill>
            <a:schemeClr val="tx2">
              <a:lumMod val="60000"/>
              <a:lumOff val="40000"/>
            </a:schemeClr>
          </a:solidFill>
          <a:ln w="12700">
            <a:solidFill>
              <a:schemeClr val="tx1"/>
            </a:solidFill>
          </a:ln>
        </p:spPr>
        <p:txBody>
          <a:bodyPr wrap="square">
            <a:spAutoFit/>
          </a:bodyPr>
          <a:lstStyle/>
          <a:p>
            <a:pPr marL="457200" indent="-457200">
              <a:buFont typeface="Wingdings" panose="05000000000000000000" pitchFamily="2" charset="2"/>
              <a:buChar char="Ø"/>
            </a:pPr>
            <a:r>
              <a:rPr lang="en-US" sz="2800" dirty="0">
                <a:solidFill>
                  <a:srgbClr val="000000"/>
                </a:solidFill>
              </a:rPr>
              <a:t>Page speed is a huge indicator for how happy a user will be on your site. After all, if a page never loads, how can you ever see if it actually converts?</a:t>
            </a:r>
          </a:p>
          <a:p>
            <a:pPr marL="457200" indent="-457200">
              <a:buFont typeface="Wingdings" panose="05000000000000000000" pitchFamily="2" charset="2"/>
              <a:buChar char="Ø"/>
            </a:pPr>
            <a:endParaRPr lang="en-US" sz="2800" dirty="0">
              <a:solidFill>
                <a:srgbClr val="000000"/>
              </a:solidFill>
            </a:endParaRPr>
          </a:p>
          <a:p>
            <a:pPr marL="457200" indent="-457200">
              <a:buFont typeface="Wingdings" panose="05000000000000000000" pitchFamily="2" charset="2"/>
              <a:buChar char="Ø"/>
            </a:pPr>
            <a:r>
              <a:rPr lang="en-US" sz="2800" dirty="0"/>
              <a:t>Constantly getting sold and marketed to has made users numb to the sales-centric copywriting of days past.</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Now users just want the information they’re looking for explained clearly and concisely. Try combing through your site and look for ways to improve CTAs, menus, and headers. You’d be surprised at the impact a seemingly tiny change can have.</a:t>
            </a:r>
          </a:p>
          <a:p>
            <a:endParaRPr lang="en-US" sz="2000" dirty="0"/>
          </a:p>
          <a:p>
            <a:endParaRPr lang="en-US" dirty="0"/>
          </a:p>
        </p:txBody>
      </p:sp>
    </p:spTree>
    <p:extLst>
      <p:ext uri="{BB962C8B-B14F-4D97-AF65-F5344CB8AC3E}">
        <p14:creationId xmlns:p14="http://schemas.microsoft.com/office/powerpoint/2010/main" val="2666621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800100" y="914400"/>
            <a:ext cx="10934700" cy="5139869"/>
          </a:xfrm>
          <a:prstGeom prst="rect">
            <a:avLst/>
          </a:prstGeom>
          <a:solidFill>
            <a:schemeClr val="tx2">
              <a:lumMod val="60000"/>
              <a:lumOff val="40000"/>
            </a:schemeClr>
          </a:solidFill>
          <a:ln w="12700">
            <a:solidFill>
              <a:schemeClr val="tx1"/>
            </a:solidFill>
          </a:ln>
        </p:spPr>
        <p:txBody>
          <a:bodyPr wrap="square">
            <a:spAutoFit/>
          </a:bodyPr>
          <a:lstStyle/>
          <a:p>
            <a:pPr algn="ctr"/>
            <a:r>
              <a:rPr lang="en-US" sz="3200" b="1" dirty="0"/>
              <a:t>Pillar Three: Conversions</a:t>
            </a:r>
          </a:p>
          <a:p>
            <a:pPr algn="ctr"/>
            <a:endParaRPr lang="en-US" sz="3200" b="1" dirty="0"/>
          </a:p>
          <a:p>
            <a:pPr marL="342900" indent="-342900">
              <a:buFont typeface="Wingdings" panose="05000000000000000000" pitchFamily="2" charset="2"/>
              <a:buChar char="Ø"/>
            </a:pPr>
            <a:r>
              <a:rPr lang="en-US" sz="2400" dirty="0"/>
              <a:t>Conversion can mean a lot of different things. Is your site converting visitors into leads? Leads into customers? Are users converting from one page to another? Filling out a form? There are plenty of ways to define conversions. Put plainly, if your site isn’t converting, is it really performing the way it should?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That wasn’t a rhetorical question. Of course it’s not! Every pillar of performance is connected, and if users aren’t converting, your technology or user experience is probably lacking. So what can you do? Make some changes! Of course, those changes don’t mean anything if you’re not…</a:t>
            </a:r>
          </a:p>
          <a:p>
            <a:endParaRPr lang="en-US" sz="2400" dirty="0"/>
          </a:p>
          <a:p>
            <a:pPr marL="342900" indent="-342900">
              <a:buFont typeface="Wingdings" panose="05000000000000000000" pitchFamily="2" charset="2"/>
              <a:buChar char="Ø"/>
            </a:pPr>
            <a:r>
              <a:rPr lang="en-US" sz="2400" dirty="0"/>
              <a:t>(Always Be Testing)</a:t>
            </a:r>
          </a:p>
        </p:txBody>
      </p:sp>
    </p:spTree>
    <p:extLst>
      <p:ext uri="{BB962C8B-B14F-4D97-AF65-F5344CB8AC3E}">
        <p14:creationId xmlns:p14="http://schemas.microsoft.com/office/powerpoint/2010/main" val="3947225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Four Important Pillars to Deploy</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914400" y="951147"/>
            <a:ext cx="10853057" cy="5139869"/>
          </a:xfrm>
          <a:prstGeom prst="rect">
            <a:avLst/>
          </a:prstGeom>
          <a:solidFill>
            <a:schemeClr val="tx2">
              <a:lumMod val="60000"/>
              <a:lumOff val="40000"/>
            </a:schemeClr>
          </a:solidFill>
          <a:ln w="9525">
            <a:solidFill>
              <a:schemeClr val="tx1"/>
            </a:solidFill>
          </a:ln>
        </p:spPr>
        <p:txBody>
          <a:bodyPr wrap="square">
            <a:spAutoFit/>
          </a:bodyPr>
          <a:lstStyle/>
          <a:p>
            <a:pPr algn="ctr"/>
            <a:r>
              <a:rPr lang="en-US" sz="3200" b="1" u="sng" dirty="0"/>
              <a:t>Pillar Four: Retention</a:t>
            </a:r>
          </a:p>
          <a:p>
            <a:pPr algn="ctr"/>
            <a:endParaRPr lang="en-US" sz="3200" b="1" u="sng" dirty="0"/>
          </a:p>
          <a:p>
            <a:pPr marL="342900" indent="-342900">
              <a:buFont typeface="Wingdings" panose="05000000000000000000" pitchFamily="2" charset="2"/>
              <a:buChar char="Ø"/>
            </a:pPr>
            <a:r>
              <a:rPr lang="en-US" sz="2400" dirty="0"/>
              <a:t>Which costs more? Attracting a new customer, or reselling to an existing one? Not surprisingly, keeping existing customers happy is a lot less expensive than attracting new ones. A large part of keeping existing customers happy depends on your platform and how it performs, not just when the initial sale gets made, but as customers continue to interact with your business.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Retention and churn are often seen as an issue of platform or service, but in reality churn can be attributed to something much more simple: attracting the wrong customer. When you spend your time creating a great user experience, speedy website, testing changes, and collecting data, you attract the right customer to your product. This means less churn and more long-term customer success.</a:t>
            </a:r>
          </a:p>
        </p:txBody>
      </p:sp>
    </p:spTree>
    <p:extLst>
      <p:ext uri="{BB962C8B-B14F-4D97-AF65-F5344CB8AC3E}">
        <p14:creationId xmlns:p14="http://schemas.microsoft.com/office/powerpoint/2010/main" val="4265055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8AF7-956C-32A6-8503-74E57069E050}"/>
              </a:ext>
            </a:extLst>
          </p:cNvPr>
          <p:cNvSpPr>
            <a:spLocks noGrp="1"/>
          </p:cNvSpPr>
          <p:nvPr>
            <p:ph type="title"/>
          </p:nvPr>
        </p:nvSpPr>
        <p:spPr/>
        <p:txBody>
          <a:bodyPr>
            <a:normAutofit fontScale="90000"/>
          </a:bodyPr>
          <a:lstStyle/>
          <a:p>
            <a:r>
              <a:rPr lang="en-US" b="0" i="0" dirty="0">
                <a:effectLst/>
                <a:latin typeface="erdana"/>
              </a:rPr>
              <a:t>Django Middleware</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C0E4F02B-4850-640D-1F4E-349724E53DF9}"/>
              </a:ext>
            </a:extLst>
          </p:cNvPr>
          <p:cNvSpPr>
            <a:spLocks noGrp="1"/>
          </p:cNvSpPr>
          <p:nvPr>
            <p:ph idx="1"/>
          </p:nvPr>
        </p:nvSpPr>
        <p:spPr>
          <a:xfrm>
            <a:off x="609600" y="1676400"/>
            <a:ext cx="10972800" cy="4449769"/>
          </a:xfrm>
        </p:spPr>
        <p:txBody>
          <a:bodyPr>
            <a:normAutofit/>
          </a:bodyPr>
          <a:lstStyle/>
          <a:p>
            <a:pPr algn="just"/>
            <a:r>
              <a:rPr lang="en-US" sz="2600" b="0" i="0" dirty="0">
                <a:solidFill>
                  <a:srgbClr val="333333"/>
                </a:solidFill>
                <a:effectLst/>
                <a:latin typeface="inter-regular"/>
              </a:rPr>
              <a:t>In Django, middleware is a lightweight plugin that processes during request and response execution. Middleware is used to perform a function in the application. The functions can be a security, session, </a:t>
            </a:r>
            <a:r>
              <a:rPr lang="en-US" sz="2600" b="0" i="0" dirty="0" err="1">
                <a:solidFill>
                  <a:srgbClr val="333333"/>
                </a:solidFill>
                <a:effectLst/>
                <a:latin typeface="inter-regular"/>
              </a:rPr>
              <a:t>csrf</a:t>
            </a:r>
            <a:r>
              <a:rPr lang="en-US" sz="2600" b="0" i="0" dirty="0">
                <a:solidFill>
                  <a:srgbClr val="333333"/>
                </a:solidFill>
                <a:effectLst/>
                <a:latin typeface="inter-regular"/>
              </a:rPr>
              <a:t> protection, authentication etc.</a:t>
            </a:r>
          </a:p>
          <a:p>
            <a:pPr algn="just"/>
            <a:r>
              <a:rPr lang="en-US" sz="2600" b="0" i="0" dirty="0">
                <a:solidFill>
                  <a:srgbClr val="333333"/>
                </a:solidFill>
                <a:effectLst/>
                <a:latin typeface="inter-regular"/>
              </a:rPr>
              <a:t>Django provides various built-in middleware and also allows us to write our own middleware. See, </a:t>
            </a:r>
            <a:r>
              <a:rPr lang="en-US" sz="2600" b="1" i="0" dirty="0">
                <a:solidFill>
                  <a:srgbClr val="333333"/>
                </a:solidFill>
                <a:effectLst/>
                <a:latin typeface="inter-bold"/>
              </a:rPr>
              <a:t>settings.py</a:t>
            </a:r>
            <a:r>
              <a:rPr lang="en-US" sz="2600" b="0" i="0" dirty="0">
                <a:solidFill>
                  <a:srgbClr val="333333"/>
                </a:solidFill>
                <a:effectLst/>
                <a:latin typeface="inter-regular"/>
              </a:rPr>
              <a:t> file of Django project that contains various middleware, that is used to provides functionalities to the application. For example, Security Middleware is used to maintain the security of the application.</a:t>
            </a:r>
          </a:p>
          <a:p>
            <a:endParaRPr lang="en-US" dirty="0"/>
          </a:p>
        </p:txBody>
      </p:sp>
      <p:sp>
        <p:nvSpPr>
          <p:cNvPr id="4" name="Date Placeholder 3">
            <a:extLst>
              <a:ext uri="{FF2B5EF4-FFF2-40B4-BE49-F238E27FC236}">
                <a16:creationId xmlns:a16="http://schemas.microsoft.com/office/drawing/2014/main" id="{DE04984C-B316-2E3E-65F2-95EC1997A53E}"/>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230F150F-60C8-04E0-B445-920231D41F3B}"/>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D638A2CA-F384-17BD-5C77-8FAED6CB3265}"/>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003388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8F6A-8219-4CA6-4FC1-8B2BF383161D}"/>
              </a:ext>
            </a:extLst>
          </p:cNvPr>
          <p:cNvSpPr>
            <a:spLocks noGrp="1"/>
          </p:cNvSpPr>
          <p:nvPr>
            <p:ph type="title"/>
          </p:nvPr>
        </p:nvSpPr>
        <p:spPr/>
        <p:txBody>
          <a:bodyPr>
            <a:normAutofit/>
          </a:bodyPr>
          <a:lstStyle/>
          <a:p>
            <a:r>
              <a:rPr lang="en-IN" sz="4000" b="1" dirty="0">
                <a:latin typeface="Times New Roman" panose="02020603050405020304" pitchFamily="18" charset="0"/>
                <a:ea typeface="Calibri" panose="020F0502020204030204" pitchFamily="34" charset="0"/>
              </a:rPr>
              <a:t>C</a:t>
            </a:r>
            <a:r>
              <a:rPr lang="en-IN" sz="4000" b="1" dirty="0">
                <a:effectLst/>
                <a:latin typeface="Times New Roman" panose="02020603050405020304" pitchFamily="18" charset="0"/>
                <a:ea typeface="Calibri" panose="020F0502020204030204" pitchFamily="34" charset="0"/>
              </a:rPr>
              <a:t>ustom middleware in Django</a:t>
            </a:r>
            <a:endParaRPr lang="en-US" sz="4000" b="1" dirty="0"/>
          </a:p>
        </p:txBody>
      </p:sp>
      <p:sp>
        <p:nvSpPr>
          <p:cNvPr id="4" name="Date Placeholder 3">
            <a:extLst>
              <a:ext uri="{FF2B5EF4-FFF2-40B4-BE49-F238E27FC236}">
                <a16:creationId xmlns:a16="http://schemas.microsoft.com/office/drawing/2014/main" id="{4343BEBA-D6A8-30DF-4B39-40913FAF3476}"/>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09A8B001-CE88-D6D6-9487-3E1CBB604BCD}"/>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ACA68E2C-6D69-092D-E868-A6489AF8B8AF}"/>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9" name="Rectangle 2">
            <a:extLst>
              <a:ext uri="{FF2B5EF4-FFF2-40B4-BE49-F238E27FC236}">
                <a16:creationId xmlns:a16="http://schemas.microsoft.com/office/drawing/2014/main" id="{23B093AB-FB3F-CB93-9D86-5A233821C9A3}"/>
              </a:ext>
            </a:extLst>
          </p:cNvPr>
          <p:cNvSpPr>
            <a:spLocks noChangeArrowheads="1"/>
          </p:cNvSpPr>
          <p:nvPr/>
        </p:nvSpPr>
        <p:spPr bwMode="auto">
          <a:xfrm>
            <a:off x="838200" y="1847979"/>
            <a:ext cx="10210800" cy="2369880"/>
          </a:xfrm>
          <a:prstGeom prst="rect">
            <a:avLst/>
          </a:prstGeom>
          <a:solidFill>
            <a:srgbClr val="0F17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sng" strike="noStrike" cap="none" normalizeH="0" baseline="0" dirty="0">
                <a:ln>
                  <a:noFill/>
                </a:ln>
                <a:solidFill>
                  <a:schemeClr val="bg1"/>
                </a:solidFill>
                <a:effectLst/>
                <a:latin typeface="+mj-lt"/>
                <a:hlinkClick r:id="rId2">
                  <a:extLst>
                    <a:ext uri="{A12FA001-AC4F-418D-AE19-62706E023703}">
                      <ahyp:hlinkClr xmlns:ahyp="http://schemas.microsoft.com/office/drawing/2018/hyperlinkcolor" val="tx"/>
                    </a:ext>
                  </a:extLst>
                </a:hlinkClick>
              </a:rPr>
              <a:t>Custom middleware in Django</a:t>
            </a:r>
            <a:r>
              <a:rPr kumimoji="0" lang="en-US" altLang="en-US" sz="2400" b="1" i="0" u="none" strike="noStrike" cap="none" normalizeH="0" baseline="0" dirty="0">
                <a:ln>
                  <a:noFill/>
                </a:ln>
                <a:solidFill>
                  <a:schemeClr val="bg1"/>
                </a:solidFill>
                <a:effectLst/>
                <a:latin typeface="+mj-lt"/>
              </a:rPr>
              <a:t> </a:t>
            </a:r>
            <a:r>
              <a:rPr kumimoji="0" lang="en-US" altLang="en-US" sz="2400" b="1" i="0" u="none" strike="noStrike" cap="none" normalizeH="0" baseline="0" dirty="0">
                <a:ln>
                  <a:noFill/>
                </a:ln>
                <a:solidFill>
                  <a:srgbClr val="FFFFFF"/>
                </a:solidFill>
                <a:effectLst/>
                <a:latin typeface="+mj-lt"/>
              </a:rPr>
              <a:t>is created either as a function style that takes a </a:t>
            </a:r>
            <a:r>
              <a:rPr kumimoji="0" lang="en-US" altLang="en-US" sz="2400" b="1" i="0" u="none" strike="noStrike" cap="none" normalizeH="0" baseline="0" dirty="0" err="1">
                <a:ln>
                  <a:noFill/>
                </a:ln>
                <a:solidFill>
                  <a:srgbClr val="FFFFFF"/>
                </a:solidFill>
                <a:effectLst/>
                <a:latin typeface="+mj-lt"/>
              </a:rPr>
              <a:t>get_response</a:t>
            </a:r>
            <a:r>
              <a:rPr kumimoji="0" lang="en-US" altLang="en-US" sz="2400" b="1" i="0" u="none" strike="noStrike" cap="none" normalizeH="0" baseline="0" dirty="0">
                <a:ln>
                  <a:noFill/>
                </a:ln>
                <a:solidFill>
                  <a:srgbClr val="FFFFFF"/>
                </a:solidFill>
                <a:effectLst/>
                <a:latin typeface="+mj-lt"/>
              </a:rPr>
              <a:t> callable or a class-based style whose call method is used to process requests and responses. It is created inside a file middleware.py. A middleware is activated by adding it to the MIDDLEWARE list in Django settings.</a:t>
            </a:r>
            <a:r>
              <a:rPr kumimoji="0" lang="en-US" altLang="en-US" sz="24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6745AD8-6A12-8BB3-09BA-113236158E95}"/>
              </a:ext>
            </a:extLst>
          </p:cNvPr>
          <p:cNvSpPr>
            <a:spLocks noChangeArrowheads="1"/>
          </p:cNvSpPr>
          <p:nvPr/>
        </p:nvSpPr>
        <p:spPr bwMode="auto">
          <a:xfrm>
            <a:off x="838200" y="3810000"/>
            <a:ext cx="10210800" cy="1938992"/>
          </a:xfrm>
          <a:prstGeom prst="rect">
            <a:avLst/>
          </a:prstGeom>
          <a:solidFill>
            <a:srgbClr val="0F172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FF"/>
                </a:solidFill>
                <a:effectLst/>
                <a:latin typeface="Inter"/>
              </a:rPr>
              <a:t>Very often you would have used </a:t>
            </a:r>
            <a:r>
              <a:rPr kumimoji="0" lang="en-US" altLang="en-US" sz="2400" b="1" i="0" u="none" strike="noStrike" cap="none" normalizeH="0" baseline="0" dirty="0" err="1">
                <a:ln>
                  <a:noFill/>
                </a:ln>
                <a:solidFill>
                  <a:srgbClr val="FFFFFF"/>
                </a:solidFill>
                <a:effectLst/>
                <a:latin typeface="ui-monospace"/>
              </a:rPr>
              <a:t>request.user</a:t>
            </a:r>
            <a:r>
              <a:rPr kumimoji="0" lang="en-US" altLang="en-US" sz="2400" b="0" i="0" u="none" strike="noStrike" cap="none" normalizeH="0" baseline="0" dirty="0">
                <a:ln>
                  <a:noFill/>
                </a:ln>
                <a:solidFill>
                  <a:srgbClr val="FFFFFF"/>
                </a:solidFill>
                <a:effectLst/>
                <a:latin typeface="Inter"/>
              </a:rPr>
              <a:t> inside the view. Django wants </a:t>
            </a:r>
            <a:r>
              <a:rPr kumimoji="0" lang="en-US" altLang="en-US" sz="2400" b="1" i="0" u="none" strike="noStrike" cap="none" normalizeH="0" baseline="0" dirty="0">
                <a:ln>
                  <a:noFill/>
                </a:ln>
                <a:solidFill>
                  <a:srgbClr val="FFFFFF"/>
                </a:solidFill>
                <a:effectLst/>
                <a:latin typeface="ui-monospace"/>
              </a:rPr>
              <a:t>user</a:t>
            </a:r>
            <a:r>
              <a:rPr kumimoji="0" lang="en-US" altLang="en-US" sz="2400" b="0" i="0" u="none" strike="noStrike" cap="none" normalizeH="0" baseline="0" dirty="0">
                <a:ln>
                  <a:noFill/>
                </a:ln>
                <a:solidFill>
                  <a:srgbClr val="FFFFFF"/>
                </a:solidFill>
                <a:effectLst/>
                <a:latin typeface="Inter"/>
              </a:rPr>
              <a:t> attribute to be set on </a:t>
            </a:r>
            <a:r>
              <a:rPr kumimoji="0" lang="en-US" altLang="en-US" sz="2400" b="1" i="0" u="none" strike="noStrike" cap="none" normalizeH="0" baseline="0" dirty="0">
                <a:ln>
                  <a:noFill/>
                </a:ln>
                <a:solidFill>
                  <a:srgbClr val="FFFFFF"/>
                </a:solidFill>
                <a:effectLst/>
                <a:latin typeface="ui-monospace"/>
              </a:rPr>
              <a:t>request</a:t>
            </a:r>
            <a:r>
              <a:rPr kumimoji="0" lang="en-US" altLang="en-US" sz="2400" b="0" i="0" u="none" strike="noStrike" cap="none" normalizeH="0" baseline="0" dirty="0">
                <a:ln>
                  <a:noFill/>
                </a:ln>
                <a:solidFill>
                  <a:srgbClr val="FFFFFF"/>
                </a:solidFill>
                <a:effectLst/>
                <a:latin typeface="Inter"/>
              </a:rPr>
              <a:t> before any view executes. Django takes a middleware approach to accomplish this. So Django provides an </a:t>
            </a:r>
            <a:r>
              <a:rPr kumimoji="0" lang="en-US" altLang="en-US" sz="2400" b="1" i="0" u="none" strike="noStrike" cap="none" normalizeH="0" baseline="0" dirty="0" err="1">
                <a:ln>
                  <a:noFill/>
                </a:ln>
                <a:solidFill>
                  <a:srgbClr val="FFFFFF"/>
                </a:solidFill>
                <a:effectLst/>
                <a:latin typeface="ui-monospace"/>
              </a:rPr>
              <a:t>AuthenticationMiddleware</a:t>
            </a:r>
            <a:r>
              <a:rPr kumimoji="0" lang="en-US" altLang="en-US" sz="2400" b="0" i="0" u="none" strike="noStrike" cap="none" normalizeH="0" baseline="0" dirty="0">
                <a:ln>
                  <a:noFill/>
                </a:ln>
                <a:solidFill>
                  <a:srgbClr val="FFFFFF"/>
                </a:solidFill>
                <a:effectLst/>
                <a:latin typeface="Inter"/>
              </a:rPr>
              <a:t> which can modify the request object.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872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C967-D895-4FD4-481B-C4B73B248D43}"/>
              </a:ext>
            </a:extLst>
          </p:cNvPr>
          <p:cNvSpPr>
            <a:spLocks noGrp="1"/>
          </p:cNvSpPr>
          <p:nvPr>
            <p:ph type="title"/>
          </p:nvPr>
        </p:nvSpPr>
        <p:spPr/>
        <p:txBody>
          <a:bodyPr>
            <a:normAutofit/>
          </a:bodyPr>
          <a:lstStyle/>
          <a:p>
            <a:r>
              <a:rPr lang="en-IN" sz="3600" b="1" dirty="0">
                <a:effectLst/>
                <a:latin typeface="Times New Roman" panose="02020603050405020304" pitchFamily="18" charset="0"/>
                <a:ea typeface="Calibri" panose="020F0502020204030204" pitchFamily="34" charset="0"/>
              </a:rPr>
              <a:t>Version Control System</a:t>
            </a:r>
            <a:endParaRPr lang="en-US" sz="3600" b="1" dirty="0"/>
          </a:p>
        </p:txBody>
      </p:sp>
      <p:sp>
        <p:nvSpPr>
          <p:cNvPr id="3" name="Content Placeholder 2">
            <a:extLst>
              <a:ext uri="{FF2B5EF4-FFF2-40B4-BE49-F238E27FC236}">
                <a16:creationId xmlns:a16="http://schemas.microsoft.com/office/drawing/2014/main" id="{181F29F7-0E96-ED3E-EC0E-2C8CB073A75E}"/>
              </a:ext>
            </a:extLst>
          </p:cNvPr>
          <p:cNvSpPr>
            <a:spLocks noGrp="1"/>
          </p:cNvSpPr>
          <p:nvPr>
            <p:ph idx="1"/>
          </p:nvPr>
        </p:nvSpPr>
        <p:spPr/>
        <p:txBody>
          <a:bodyPr>
            <a:normAutofit/>
          </a:bodyPr>
          <a:lstStyle/>
          <a:p>
            <a:r>
              <a:rPr lang="en-US" sz="2800" b="0" i="0" dirty="0">
                <a:effectLst/>
                <a:latin typeface="urw-din"/>
              </a:rPr>
              <a:t>Version control systems are a category of software tools that helps in recording changes made to files by keeping a track of modifications done in the code. </a:t>
            </a:r>
          </a:p>
          <a:p>
            <a:r>
              <a:rPr lang="en-US" sz="2800" b="0" i="0" dirty="0">
                <a:effectLst/>
                <a:latin typeface="urw-din"/>
              </a:rPr>
              <a:t>A version control system is a kind of software that helps the developer team to efficiently communicate and manage(track) all the changes that have been made to the source code along with the information like who made and what changes have been made. </a:t>
            </a:r>
            <a:endParaRPr lang="en-US" sz="2800" dirty="0"/>
          </a:p>
        </p:txBody>
      </p:sp>
      <p:sp>
        <p:nvSpPr>
          <p:cNvPr id="4" name="Date Placeholder 3">
            <a:extLst>
              <a:ext uri="{FF2B5EF4-FFF2-40B4-BE49-F238E27FC236}">
                <a16:creationId xmlns:a16="http://schemas.microsoft.com/office/drawing/2014/main" id="{2EE8610A-C089-87D8-4EDB-31E971D10FC5}"/>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841E8FBE-9203-1FAC-8519-A179D256F71F}"/>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B870E1CB-3E94-A01F-A6B5-5CB4C76711A1}"/>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41256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00F23F-9B4F-42E3-8D4D-E947B7E0EF9B}" type="datetime1">
              <a:rPr lang="en-US" smtClean="0"/>
              <a:t>11/25/2022</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707136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 </a:t>
            </a:r>
            <a:r>
              <a:rPr lang="en-US" sz="2800" b="1" dirty="0"/>
              <a:t> Python libraries for web development</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4083313355"/>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E028-3894-85EE-3690-5913A0C329AA}"/>
              </a:ext>
            </a:extLst>
          </p:cNvPr>
          <p:cNvSpPr>
            <a:spLocks noGrp="1"/>
          </p:cNvSpPr>
          <p:nvPr>
            <p:ph type="title"/>
          </p:nvPr>
        </p:nvSpPr>
        <p:spPr/>
        <p:txBody>
          <a:bodyPr>
            <a:normAutofit fontScale="90000"/>
          </a:bodyPr>
          <a:lstStyle/>
          <a:p>
            <a:r>
              <a:rPr lang="en-US" b="1" i="0" dirty="0">
                <a:solidFill>
                  <a:srgbClr val="292929"/>
                </a:solidFill>
                <a:effectLst/>
                <a:latin typeface="sohne"/>
              </a:rPr>
              <a:t>WSGI and </a:t>
            </a:r>
            <a:r>
              <a:rPr lang="en-US" b="1" i="0" dirty="0" err="1">
                <a:solidFill>
                  <a:srgbClr val="292929"/>
                </a:solidFill>
                <a:effectLst/>
                <a:latin typeface="sohne"/>
              </a:rPr>
              <a:t>uWSGI</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C6E87742-178C-7B28-EF78-3188A2E6305F}"/>
              </a:ext>
            </a:extLst>
          </p:cNvPr>
          <p:cNvSpPr>
            <a:spLocks noGrp="1"/>
          </p:cNvSpPr>
          <p:nvPr>
            <p:ph idx="1"/>
          </p:nvPr>
        </p:nvSpPr>
        <p:spPr>
          <a:xfrm>
            <a:off x="609600" y="990600"/>
            <a:ext cx="10972800" cy="5135569"/>
          </a:xfrm>
        </p:spPr>
        <p:txBody>
          <a:bodyPr>
            <a:normAutofit/>
          </a:bodyPr>
          <a:lstStyle/>
          <a:p>
            <a:r>
              <a:rPr lang="en-US" sz="2400" b="1" i="0" dirty="0">
                <a:solidFill>
                  <a:srgbClr val="292929"/>
                </a:solidFill>
                <a:effectLst/>
                <a:latin typeface="source-serif-pro"/>
              </a:rPr>
              <a:t>WSGI</a:t>
            </a:r>
            <a:r>
              <a:rPr lang="en-US" sz="2400" b="0" i="0" dirty="0">
                <a:solidFill>
                  <a:srgbClr val="292929"/>
                </a:solidFill>
                <a:effectLst/>
                <a:latin typeface="source-serif-pro"/>
              </a:rPr>
              <a:t>: A </a:t>
            </a:r>
            <a:r>
              <a:rPr lang="en-US" sz="2400" b="0" i="0" u="sng" dirty="0">
                <a:solidFill>
                  <a:srgbClr val="292929"/>
                </a:solidFill>
                <a:effectLst/>
                <a:latin typeface="source-serif-pro"/>
                <a:hlinkClick r:id="rId2"/>
              </a:rPr>
              <a:t>Python spec</a:t>
            </a:r>
            <a:r>
              <a:rPr lang="en-US" sz="2400" b="0" i="0" dirty="0">
                <a:solidFill>
                  <a:srgbClr val="292929"/>
                </a:solidFill>
                <a:effectLst/>
                <a:latin typeface="source-serif-pro"/>
              </a:rPr>
              <a:t> that defines a standard interface for communication between an application or framework and an application/web server. This was created in order to simplify and standardize communication between these components for consistency and interchangeability. This basically defines an API interface that can be used over other protocols.</a:t>
            </a:r>
          </a:p>
          <a:p>
            <a:endParaRPr lang="en-US" sz="2400" b="0" i="0" dirty="0">
              <a:solidFill>
                <a:srgbClr val="292929"/>
              </a:solidFill>
              <a:effectLst/>
              <a:latin typeface="source-serif-pro"/>
            </a:endParaRPr>
          </a:p>
          <a:p>
            <a:r>
              <a:rPr lang="en-US" sz="2600" b="1" i="0" dirty="0" err="1">
                <a:solidFill>
                  <a:srgbClr val="292929"/>
                </a:solidFill>
                <a:effectLst/>
                <a:latin typeface="source-serif-pro"/>
              </a:rPr>
              <a:t>u</a:t>
            </a:r>
            <a:r>
              <a:rPr lang="en-US" sz="2400" b="1" i="0" dirty="0" err="1">
                <a:solidFill>
                  <a:srgbClr val="292929"/>
                </a:solidFill>
                <a:effectLst/>
                <a:latin typeface="source-serif-pro"/>
              </a:rPr>
              <a:t>WSGI</a:t>
            </a:r>
            <a:r>
              <a:rPr lang="en-US" sz="2400" b="0" i="0" dirty="0">
                <a:solidFill>
                  <a:srgbClr val="292929"/>
                </a:solidFill>
                <a:effectLst/>
                <a:latin typeface="source-serif-pro"/>
              </a:rPr>
              <a:t>: An application server container that aims to provide a full stack for developing and deploying web applications and services. The main component is an application server that can handle apps of different languages. It communicates with the application using the methods defined by the WSGI spec, and with other web servers over a variety of other protocols. This is the piece that translates requests from a conventional web server into a format that the application can process.</a:t>
            </a:r>
          </a:p>
          <a:p>
            <a:endParaRPr lang="en-US" dirty="0"/>
          </a:p>
        </p:txBody>
      </p:sp>
      <p:sp>
        <p:nvSpPr>
          <p:cNvPr id="4" name="Date Placeholder 3">
            <a:extLst>
              <a:ext uri="{FF2B5EF4-FFF2-40B4-BE49-F238E27FC236}">
                <a16:creationId xmlns:a16="http://schemas.microsoft.com/office/drawing/2014/main" id="{A1636FE6-42AB-0810-4277-E378D7AE0585}"/>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CF3219B3-CD51-6E68-80B7-AF9A78EC9C8A}"/>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9FEF67DC-C41A-2018-0478-687D495A926D}"/>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679262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156210" y="1094149"/>
            <a:ext cx="11879580" cy="5324535"/>
          </a:xfrm>
          <a:prstGeom prst="rect">
            <a:avLst/>
          </a:prstGeom>
          <a:solidFill>
            <a:schemeClr val="tx2">
              <a:lumMod val="40000"/>
              <a:lumOff val="60000"/>
            </a:schemeClr>
          </a:solidFill>
        </p:spPr>
        <p:txBody>
          <a:bodyPr wrap="square">
            <a:spAutoFit/>
          </a:bodyPr>
          <a:lstStyle/>
          <a:p>
            <a:r>
              <a:rPr lang="en-US" sz="2400" b="1" i="0" dirty="0">
                <a:effectLst/>
                <a:latin typeface="Inter"/>
              </a:rPr>
              <a:t>HERUKO</a:t>
            </a:r>
          </a:p>
          <a:p>
            <a:pPr marL="285750" indent="-285750">
              <a:buFont typeface="Wingdings" panose="05000000000000000000" pitchFamily="2" charset="2"/>
              <a:buChar char="Ø"/>
            </a:pPr>
            <a:r>
              <a:rPr lang="en-US" sz="2400" b="0" i="0" dirty="0">
                <a:effectLst/>
                <a:latin typeface="Inter"/>
              </a:rPr>
              <a:t>Heroku is one of the longest running and popular cloud-based PaaS services. It originally supported only Ruby apps, but now can be used to host apps from many programming environments, including Django.</a:t>
            </a:r>
          </a:p>
          <a:p>
            <a:pPr marL="285750" indent="-285750">
              <a:buFont typeface="Wingdings" panose="05000000000000000000" pitchFamily="2" charset="2"/>
              <a:buChar char="Ø"/>
            </a:pPr>
            <a:endParaRPr lang="en-US" sz="2400" b="0" i="0" dirty="0">
              <a:effectLst/>
              <a:latin typeface="Inter"/>
            </a:endParaRPr>
          </a:p>
          <a:p>
            <a:pPr algn="l"/>
            <a:r>
              <a:rPr lang="en-US" sz="2400" dirty="0">
                <a:latin typeface="Inter"/>
              </a:rPr>
              <a:t>Why to chose Heroku</a:t>
            </a:r>
            <a:r>
              <a:rPr lang="en-US" sz="2400" b="0" i="0" dirty="0">
                <a:effectLst/>
                <a:latin typeface="Inter"/>
              </a:rPr>
              <a:t>:</a:t>
            </a:r>
          </a:p>
          <a:p>
            <a:pPr algn="l">
              <a:buFont typeface="Arial" panose="020B0604020202020204" pitchFamily="34" charset="0"/>
              <a:buChar char="•"/>
            </a:pPr>
            <a:r>
              <a:rPr lang="en-US" sz="2400" b="0" i="0" dirty="0">
                <a:effectLst/>
                <a:latin typeface="Inter"/>
              </a:rPr>
              <a:t>Heroku has a </a:t>
            </a:r>
            <a:r>
              <a:rPr lang="en-US" sz="2400" b="0" i="0" u="sng" dirty="0">
                <a:effectLst/>
                <a:latin typeface="Inter"/>
                <a:hlinkClick r:id="rId2">
                  <a:extLst>
                    <a:ext uri="{A12FA001-AC4F-418D-AE19-62706E023703}">
                      <ahyp:hlinkClr xmlns:ahyp="http://schemas.microsoft.com/office/drawing/2018/hyperlinkcolor" val="tx"/>
                    </a:ext>
                  </a:extLst>
                </a:hlinkClick>
              </a:rPr>
              <a:t>free tier</a:t>
            </a:r>
            <a:r>
              <a:rPr lang="en-US" sz="2400" b="0" i="0" dirty="0">
                <a:effectLst/>
                <a:latin typeface="Inter"/>
              </a:rPr>
              <a:t> that is </a:t>
            </a:r>
            <a:r>
              <a:rPr lang="en-US" sz="2400" b="0" i="1" dirty="0">
                <a:effectLst/>
                <a:latin typeface="Inter"/>
              </a:rPr>
              <a:t>really</a:t>
            </a:r>
            <a:r>
              <a:rPr lang="en-US" sz="2400" b="0" i="0" dirty="0">
                <a:effectLst/>
                <a:latin typeface="Inter"/>
              </a:rPr>
              <a:t> free.</a:t>
            </a:r>
          </a:p>
          <a:p>
            <a:pPr algn="l">
              <a:buFont typeface="Arial" panose="020B0604020202020204" pitchFamily="34" charset="0"/>
              <a:buChar char="•"/>
            </a:pPr>
            <a:r>
              <a:rPr lang="en-US" sz="2400" b="0" i="0" dirty="0">
                <a:effectLst/>
                <a:latin typeface="Inter"/>
              </a:rPr>
              <a:t>As a PaaS, Heroku takes care of a lot of the web infrastructure for us. This makes it much easier to get started, because you don't worry about servers, load balancers, reverse proxies, or any of the other web infrastructure that Heroku provides for us under the hood.</a:t>
            </a:r>
          </a:p>
          <a:p>
            <a:pPr algn="l">
              <a:buFont typeface="Arial" panose="020B0604020202020204" pitchFamily="34" charset="0"/>
              <a:buChar char="•"/>
            </a:pPr>
            <a:r>
              <a:rPr lang="en-US" sz="2400" b="0" i="0" dirty="0">
                <a:effectLst/>
                <a:latin typeface="Inter"/>
              </a:rPr>
              <a:t>Some of the companies using Heroku</a:t>
            </a:r>
            <a:r>
              <a:rPr lang="en-US" sz="2400" dirty="0">
                <a:latin typeface="Inter"/>
              </a:rPr>
              <a:t> are:</a:t>
            </a:r>
            <a:endParaRPr lang="en-US" sz="2400" b="0" i="0" dirty="0">
              <a:effectLst/>
              <a:latin typeface="Inter"/>
            </a:endParaRPr>
          </a:p>
          <a:p>
            <a:pPr algn="l"/>
            <a:r>
              <a:rPr lang="en-US" sz="2400" b="0" i="0" dirty="0" err="1">
                <a:effectLst/>
                <a:latin typeface="arial" panose="020B0604020202020204" pitchFamily="34" charset="0"/>
              </a:rPr>
              <a:t>StackShare</a:t>
            </a:r>
            <a:r>
              <a:rPr lang="en-US" sz="2400" dirty="0">
                <a:latin typeface="arial" panose="020B0604020202020204" pitchFamily="34" charset="0"/>
              </a:rPr>
              <a:t>, </a:t>
            </a:r>
            <a:r>
              <a:rPr lang="en-US" sz="2400" b="0" i="0" dirty="0">
                <a:effectLst/>
                <a:latin typeface="arial" panose="020B0604020202020204" pitchFamily="34" charset="0"/>
              </a:rPr>
              <a:t>Accenture, Product Hunt, Stitch Fix, MAK IT, Heroku, Pier, ReadMe.io.</a:t>
            </a:r>
          </a:p>
          <a:p>
            <a:pPr marL="285750" indent="-285750">
              <a:buFont typeface="Wingdings" panose="05000000000000000000" pitchFamily="2" charset="2"/>
              <a:buChar char="Ø"/>
            </a:pPr>
            <a:endParaRPr lang="en-US" sz="2800" dirty="0"/>
          </a:p>
        </p:txBody>
      </p:sp>
    </p:spTree>
    <p:extLst>
      <p:ext uri="{BB962C8B-B14F-4D97-AF65-F5344CB8AC3E}">
        <p14:creationId xmlns:p14="http://schemas.microsoft.com/office/powerpoint/2010/main" val="2193693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2493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152400" y="1386804"/>
            <a:ext cx="11887200" cy="4585871"/>
          </a:xfrm>
          <a:prstGeom prst="rect">
            <a:avLst/>
          </a:prstGeom>
          <a:solidFill>
            <a:schemeClr val="tx2">
              <a:lumMod val="40000"/>
              <a:lumOff val="60000"/>
            </a:schemeClr>
          </a:solidFill>
          <a:ln w="12700">
            <a:solidFill>
              <a:schemeClr val="tx1"/>
            </a:solidFill>
          </a:ln>
        </p:spPr>
        <p:txBody>
          <a:bodyPr wrap="square">
            <a:spAutoFit/>
          </a:bodyPr>
          <a:lstStyle/>
          <a:p>
            <a:r>
              <a:rPr lang="en-US" sz="2800" b="1" u="sng" dirty="0"/>
              <a:t>So, what is Heroku and how does it work?</a:t>
            </a:r>
          </a:p>
          <a:p>
            <a:pPr marL="342900" indent="-342900">
              <a:buFont typeface="Arial" panose="020B0604020202020204" pitchFamily="34" charset="0"/>
              <a:buChar char="•"/>
            </a:pPr>
            <a:r>
              <a:rPr lang="en-US" sz="2400" b="0" i="0" dirty="0">
                <a:effectLst/>
                <a:latin typeface="Inter"/>
              </a:rPr>
              <a:t>Heroku runs Django websites within one or more "</a:t>
            </a:r>
            <a:r>
              <a:rPr lang="en-US" sz="2400" b="0" i="0" u="sng" dirty="0">
                <a:effectLst/>
                <a:latin typeface="Inter"/>
                <a:hlinkClick r:id="rId2">
                  <a:extLst>
                    <a:ext uri="{A12FA001-AC4F-418D-AE19-62706E023703}">
                      <ahyp:hlinkClr xmlns:ahyp="http://schemas.microsoft.com/office/drawing/2018/hyperlinkcolor" val="tx"/>
                    </a:ext>
                  </a:extLst>
                </a:hlinkClick>
              </a:rPr>
              <a:t>Dynos</a:t>
            </a:r>
            <a:r>
              <a:rPr lang="en-US" sz="2400" b="0" i="0" dirty="0">
                <a:effectLst/>
                <a:latin typeface="Inter"/>
              </a:rPr>
              <a:t>", which are isolated, virtualized Unix containers that provide the environment required to run an application. The dynos are completely isolated and have an </a:t>
            </a:r>
            <a:r>
              <a:rPr lang="en-US" sz="2400" b="0" i="1" dirty="0">
                <a:effectLst/>
                <a:latin typeface="Inter"/>
              </a:rPr>
              <a:t>ephemeral</a:t>
            </a:r>
            <a:r>
              <a:rPr lang="en-US" sz="2400" b="0" i="0" dirty="0">
                <a:effectLst/>
                <a:latin typeface="Inter"/>
              </a:rPr>
              <a:t> file system (a short-lived file system that is cleaned/emptied every time the dyno restarts).</a:t>
            </a:r>
          </a:p>
          <a:p>
            <a:pPr marL="342900" indent="-342900">
              <a:buFont typeface="Arial" panose="020B0604020202020204" pitchFamily="34" charset="0"/>
              <a:buChar char="•"/>
            </a:pPr>
            <a:r>
              <a:rPr lang="en-US" sz="2400" b="0" i="0" dirty="0">
                <a:effectLst/>
                <a:latin typeface="Inter"/>
              </a:rPr>
              <a:t>The only thing that dynos share by default are application </a:t>
            </a:r>
            <a:r>
              <a:rPr lang="en-US" sz="2400" b="0" i="0" u="sng" dirty="0">
                <a:effectLst/>
                <a:latin typeface="Inter"/>
                <a:hlinkClick r:id="rId3">
                  <a:extLst>
                    <a:ext uri="{A12FA001-AC4F-418D-AE19-62706E023703}">
                      <ahyp:hlinkClr xmlns:ahyp="http://schemas.microsoft.com/office/drawing/2018/hyperlinkcolor" val="tx"/>
                    </a:ext>
                  </a:extLst>
                </a:hlinkClick>
              </a:rPr>
              <a:t>configuration variables</a:t>
            </a:r>
            <a:r>
              <a:rPr lang="en-US" sz="2400" b="0" i="0" dirty="0">
                <a:effectLst/>
                <a:latin typeface="Inter"/>
              </a:rPr>
              <a:t>. Heroku internally uses a load balancer to distribute web traffic to all "web" dynos.</a:t>
            </a:r>
            <a:endParaRPr lang="en-US" sz="2400" dirty="0">
              <a:latin typeface="Inter"/>
            </a:endParaRPr>
          </a:p>
          <a:p>
            <a:pPr marL="342900" indent="-342900">
              <a:buFont typeface="Arial" panose="020B0604020202020204" pitchFamily="34" charset="0"/>
              <a:buChar char="•"/>
            </a:pPr>
            <a:r>
              <a:rPr lang="en-US" sz="2400" b="0" i="0" dirty="0">
                <a:effectLst/>
                <a:latin typeface="Inter"/>
              </a:rPr>
              <a:t>Since nothing is shared between them, Heroku can scale an app horizontally by adding more dynos. </a:t>
            </a:r>
          </a:p>
          <a:p>
            <a:pPr marL="342900" indent="-342900">
              <a:buFont typeface="Arial" panose="020B0604020202020204" pitchFamily="34" charset="0"/>
              <a:buChar char="•"/>
            </a:pPr>
            <a:r>
              <a:rPr lang="en-US" sz="2400" b="0" i="0" dirty="0">
                <a:effectLst/>
                <a:latin typeface="Inter"/>
              </a:rPr>
              <a:t>Because the file system is ephemeral you can't install services required by your application directly. Instead Heroku web applications use backing services provided as independent "add-ons" by Heroku or 3rd parties.</a:t>
            </a:r>
            <a:endParaRPr lang="en-US" sz="2400" b="1" u="sng" dirty="0"/>
          </a:p>
        </p:txBody>
      </p:sp>
    </p:spTree>
    <p:extLst>
      <p:ext uri="{BB962C8B-B14F-4D97-AF65-F5344CB8AC3E}">
        <p14:creationId xmlns:p14="http://schemas.microsoft.com/office/powerpoint/2010/main" val="3477341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66BC7-F363-214D-BC04-5735A8CFA486}"/>
              </a:ext>
            </a:extLst>
          </p:cNvPr>
          <p:cNvSpPr>
            <a:spLocks noGrp="1"/>
          </p:cNvSpPr>
          <p:nvPr>
            <p:ph type="dt" sz="half" idx="10"/>
          </p:nvPr>
        </p:nvSpPr>
        <p:spPr/>
        <p:txBody>
          <a:bodyPr/>
          <a:lstStyle/>
          <a:p>
            <a:fld id="{FB978FF2-441A-486E-B4A0-B8EF8E5BEE5B}" type="datetime1">
              <a:rPr lang="en-US" smtClean="0"/>
              <a:t>11/25/2022</a:t>
            </a:fld>
            <a:endParaRPr lang="en-US"/>
          </a:p>
        </p:txBody>
      </p:sp>
      <p:sp>
        <p:nvSpPr>
          <p:cNvPr id="4" name="Slide Number Placeholder 3">
            <a:extLst>
              <a:ext uri="{FF2B5EF4-FFF2-40B4-BE49-F238E27FC236}">
                <a16:creationId xmlns:a16="http://schemas.microsoft.com/office/drawing/2014/main" id="{744A6E83-4D60-F882-7A5F-38BC0171ADD7}"/>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Date Placeholder 3">
            <a:extLst>
              <a:ext uri="{FF2B5EF4-FFF2-40B4-BE49-F238E27FC236}">
                <a16:creationId xmlns:a16="http://schemas.microsoft.com/office/drawing/2014/main" id="{944C42EF-EC00-4EA3-777B-F2A63A94E4CB}"/>
              </a:ext>
            </a:extLst>
          </p:cNvPr>
          <p:cNvSpPr txBox="1">
            <a:spLocks/>
          </p:cNvSpPr>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05DFD8-68AB-4B34-8FE9-B5FBCDB667B0}" type="datetime1">
              <a:rPr lang="en-US" smtClean="0"/>
              <a:pPr/>
              <a:t>11/25/2022</a:t>
            </a:fld>
            <a:endParaRPr lang="en-US" dirty="0"/>
          </a:p>
        </p:txBody>
      </p:sp>
      <p:sp>
        <p:nvSpPr>
          <p:cNvPr id="6" name="Footer Placeholder 4">
            <a:extLst>
              <a:ext uri="{FF2B5EF4-FFF2-40B4-BE49-F238E27FC236}">
                <a16:creationId xmlns:a16="http://schemas.microsoft.com/office/drawing/2014/main" id="{90CAA10D-1078-6CE9-1A5C-A56C468A5969}"/>
              </a:ext>
            </a:extLst>
          </p:cNvPr>
          <p:cNvSpPr txBox="1">
            <a:spLocks/>
          </p:cNvSpPr>
          <p:nvPr/>
        </p:nvSpPr>
        <p:spPr>
          <a:xfrm>
            <a:off x="4267200" y="6332583"/>
            <a:ext cx="4724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Priya Singh                  Python web development with Django             Unit V</a:t>
            </a:r>
            <a:endParaRPr lang="en-US" dirty="0"/>
          </a:p>
        </p:txBody>
      </p:sp>
      <p:sp>
        <p:nvSpPr>
          <p:cNvPr id="7" name="Slide Number Placeholder 5">
            <a:extLst>
              <a:ext uri="{FF2B5EF4-FFF2-40B4-BE49-F238E27FC236}">
                <a16:creationId xmlns:a16="http://schemas.microsoft.com/office/drawing/2014/main" id="{720AC796-5FD4-3447-BAC7-1D69609A2D43}"/>
              </a:ext>
            </a:extLst>
          </p:cNvPr>
          <p:cNvSpPr txBox="1">
            <a:spLocks/>
          </p:cNvSpPr>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43</a:t>
            </a:fld>
            <a:endParaRPr lang="en-US" dirty="0"/>
          </a:p>
        </p:txBody>
      </p:sp>
      <p:sp>
        <p:nvSpPr>
          <p:cNvPr id="8" name="Title 1">
            <a:extLst>
              <a:ext uri="{FF2B5EF4-FFF2-40B4-BE49-F238E27FC236}">
                <a16:creationId xmlns:a16="http://schemas.microsoft.com/office/drawing/2014/main" id="{72C3903F-C153-0589-A2BE-78FF032EB6DD}"/>
              </a:ext>
            </a:extLst>
          </p:cNvPr>
          <p:cNvSpPr txBox="1">
            <a:spLocks/>
          </p:cNvSpPr>
          <p:nvPr/>
        </p:nvSpPr>
        <p:spPr>
          <a:xfrm>
            <a:off x="1447800" y="-2493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9" name="Rectangle 8">
            <a:extLst>
              <a:ext uri="{FF2B5EF4-FFF2-40B4-BE49-F238E27FC236}">
                <a16:creationId xmlns:a16="http://schemas.microsoft.com/office/drawing/2014/main" id="{66CA9B43-A5DA-D2B0-D0A4-896BEAB9F6FF}"/>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10" name="Rectangle 9">
            <a:extLst>
              <a:ext uri="{FF2B5EF4-FFF2-40B4-BE49-F238E27FC236}">
                <a16:creationId xmlns:a16="http://schemas.microsoft.com/office/drawing/2014/main" id="{7D7569C7-DD07-91A6-C4FB-32DBBF4429BE}"/>
              </a:ext>
            </a:extLst>
          </p:cNvPr>
          <p:cNvSpPr/>
          <p:nvPr/>
        </p:nvSpPr>
        <p:spPr>
          <a:xfrm>
            <a:off x="133350" y="777763"/>
            <a:ext cx="11925300" cy="5632311"/>
          </a:xfrm>
          <a:prstGeom prst="rect">
            <a:avLst/>
          </a:prstGeom>
          <a:solidFill>
            <a:schemeClr val="tx2">
              <a:lumMod val="40000"/>
              <a:lumOff val="60000"/>
            </a:schemeClr>
          </a:solidFill>
          <a:ln w="12700">
            <a:solidFill>
              <a:schemeClr val="tx1"/>
            </a:solidFill>
          </a:ln>
        </p:spPr>
        <p:txBody>
          <a:bodyPr wrap="square">
            <a:spAutoFit/>
          </a:bodyPr>
          <a:lstStyle/>
          <a:p>
            <a:r>
              <a:rPr lang="en-US" sz="2400" b="0" i="0" dirty="0">
                <a:effectLst/>
                <a:latin typeface="Inter"/>
              </a:rPr>
              <a:t>In order to execute your application Heroku needs to be able to set up the appropriate environment and dependencies, and also understand how it is launched. For Django apps we provide this information in a number of text files:</a:t>
            </a:r>
          </a:p>
          <a:p>
            <a:pPr algn="l">
              <a:buFont typeface="Arial" panose="020B0604020202020204" pitchFamily="34" charset="0"/>
              <a:buChar char="•"/>
            </a:pPr>
            <a:r>
              <a:rPr lang="en-US" sz="2400" b="1" i="0" dirty="0">
                <a:effectLst/>
                <a:latin typeface="Inter"/>
              </a:rPr>
              <a:t>runtime.txt</a:t>
            </a:r>
            <a:r>
              <a:rPr lang="en-US" sz="2400" b="0" i="0" dirty="0">
                <a:effectLst/>
                <a:latin typeface="Inter"/>
              </a:rPr>
              <a:t>: the programming language and version to use.</a:t>
            </a:r>
          </a:p>
          <a:p>
            <a:pPr algn="l">
              <a:buFont typeface="Arial" panose="020B0604020202020204" pitchFamily="34" charset="0"/>
              <a:buChar char="•"/>
            </a:pPr>
            <a:r>
              <a:rPr lang="en-US" sz="2400" b="1" i="0" dirty="0">
                <a:effectLst/>
                <a:latin typeface="Inter"/>
              </a:rPr>
              <a:t>requirements.txt</a:t>
            </a:r>
            <a:r>
              <a:rPr lang="en-US" sz="2400" b="0" i="0" dirty="0">
                <a:effectLst/>
                <a:latin typeface="Inter"/>
              </a:rPr>
              <a:t>: the Python component dependencies, including Django.</a:t>
            </a:r>
          </a:p>
          <a:p>
            <a:pPr algn="l">
              <a:buFont typeface="Arial" panose="020B0604020202020204" pitchFamily="34" charset="0"/>
              <a:buChar char="•"/>
            </a:pPr>
            <a:r>
              <a:rPr lang="en-US" sz="2400" b="1" i="0" dirty="0" err="1">
                <a:effectLst/>
                <a:latin typeface="Inter"/>
              </a:rPr>
              <a:t>Procfile</a:t>
            </a:r>
            <a:r>
              <a:rPr lang="en-US" sz="2400" b="0" i="0" dirty="0">
                <a:effectLst/>
                <a:latin typeface="Inter"/>
              </a:rPr>
              <a:t>: A list of processes to be executed to start the web application. For Django this will usually be the </a:t>
            </a:r>
            <a:r>
              <a:rPr lang="en-US" sz="2400" b="0" i="0" dirty="0" err="1">
                <a:effectLst/>
                <a:latin typeface="Inter"/>
              </a:rPr>
              <a:t>Gunicorn</a:t>
            </a:r>
            <a:r>
              <a:rPr lang="en-US" sz="2400" b="0" i="0" dirty="0">
                <a:effectLst/>
                <a:latin typeface="Inter"/>
              </a:rPr>
              <a:t> web application server (with a </a:t>
            </a:r>
            <a:r>
              <a:rPr lang="en-US" sz="2400" b="0" i="0" dirty="0" err="1">
                <a:effectLst/>
                <a:latin typeface="Inter"/>
              </a:rPr>
              <a:t>wsgi</a:t>
            </a:r>
            <a:r>
              <a:rPr lang="en-US" sz="2400" b="0" i="0" dirty="0">
                <a:effectLst/>
                <a:latin typeface="Inter"/>
              </a:rPr>
              <a:t> script).</a:t>
            </a:r>
          </a:p>
          <a:p>
            <a:pPr>
              <a:buFont typeface="Arial" panose="020B0604020202020204" pitchFamily="34" charset="0"/>
              <a:buChar char="•"/>
            </a:pPr>
            <a:r>
              <a:rPr lang="en-US" sz="2400" b="1" i="0" dirty="0">
                <a:effectLst/>
                <a:latin typeface="Inter"/>
              </a:rPr>
              <a:t>wsgi.py</a:t>
            </a:r>
            <a:r>
              <a:rPr lang="en-US" sz="2400" b="0" i="0" dirty="0">
                <a:effectLst/>
                <a:latin typeface="Inter"/>
              </a:rPr>
              <a:t>: </a:t>
            </a:r>
            <a:r>
              <a:rPr lang="en-US" sz="2400" b="0" i="0" u="sng" dirty="0">
                <a:effectLst/>
                <a:latin typeface="Inter"/>
                <a:hlinkClick r:id="rId2">
                  <a:extLst>
                    <a:ext uri="{A12FA001-AC4F-418D-AE19-62706E023703}">
                      <ahyp:hlinkClr xmlns:ahyp="http://schemas.microsoft.com/office/drawing/2018/hyperlinkcolor" val="tx"/>
                    </a:ext>
                  </a:extLst>
                </a:hlinkClick>
              </a:rPr>
              <a:t>WSGI</a:t>
            </a:r>
            <a:r>
              <a:rPr lang="en-US" sz="2400" b="0" i="0" dirty="0">
                <a:effectLst/>
                <a:latin typeface="Inter"/>
              </a:rPr>
              <a:t> configuration to call our Django application in the Heroku environment.</a:t>
            </a:r>
          </a:p>
          <a:p>
            <a:pPr algn="l"/>
            <a:endParaRPr lang="en-US" sz="2400" b="0" i="0" dirty="0">
              <a:effectLst/>
              <a:latin typeface="Inter"/>
            </a:endParaRPr>
          </a:p>
          <a:p>
            <a:pPr algn="l"/>
            <a:r>
              <a:rPr lang="en-US" sz="2400" b="0" i="0" dirty="0">
                <a:effectLst/>
                <a:latin typeface="Inter"/>
              </a:rPr>
              <a:t>In order to get our application to work on Heroku we'll need to put our Django web application into a git repository, add the files above, integrate with a database add-on, and make changes to properly handle static files.</a:t>
            </a:r>
          </a:p>
          <a:p>
            <a:pPr algn="l"/>
            <a:r>
              <a:rPr lang="en-US" sz="2400" b="0" i="0" dirty="0">
                <a:effectLst/>
                <a:latin typeface="Inter"/>
              </a:rPr>
              <a:t>Once we've done all that we can set up a Heroku account, get the Heroku client, and use it to install our website.</a:t>
            </a:r>
          </a:p>
          <a:p>
            <a:endParaRPr lang="en-US" sz="2400" dirty="0"/>
          </a:p>
        </p:txBody>
      </p:sp>
    </p:spTree>
    <p:extLst>
      <p:ext uri="{BB962C8B-B14F-4D97-AF65-F5344CB8AC3E}">
        <p14:creationId xmlns:p14="http://schemas.microsoft.com/office/powerpoint/2010/main" val="1045444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2493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133350" y="770853"/>
            <a:ext cx="11925300" cy="4955203"/>
          </a:xfrm>
          <a:prstGeom prst="rect">
            <a:avLst/>
          </a:prstGeom>
          <a:solidFill>
            <a:schemeClr val="tx2">
              <a:lumMod val="40000"/>
              <a:lumOff val="60000"/>
            </a:schemeClr>
          </a:solidFill>
          <a:ln w="12700">
            <a:solidFill>
              <a:schemeClr val="tx1"/>
            </a:solidFill>
          </a:ln>
        </p:spPr>
        <p:txBody>
          <a:bodyPr wrap="square">
            <a:spAutoFit/>
          </a:bodyPr>
          <a:lstStyle/>
          <a:p>
            <a:r>
              <a:rPr lang="en-US" sz="2800" b="1" u="sng" dirty="0"/>
              <a:t>Why use Heroku when AWS is present?</a:t>
            </a:r>
          </a:p>
          <a:p>
            <a:endParaRPr lang="en-US" sz="2400" b="1" u="sng" dirty="0"/>
          </a:p>
          <a:p>
            <a:pPr marL="285750" indent="-285750">
              <a:buFont typeface="Wingdings" panose="05000000000000000000" pitchFamily="2" charset="2"/>
              <a:buChar char="Ø"/>
            </a:pPr>
            <a:r>
              <a:rPr lang="en-US" sz="2400" dirty="0"/>
              <a:t>Heroku runs on Amazon Web Services (AWS).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AWS is an Infrastructure as a Service(IaaS) provider, meaning they are responsible for managing large, shared data centers. These data centers are what we call “the cloud”. Companies like AWS, Azure, and Google have all created IaaS so that developers can pay to host their applications in these data centers instead of building servers themselves.</a:t>
            </a: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r>
              <a:rPr lang="en-US" sz="2400" dirty="0"/>
              <a:t>This is a great trade-off but due to the nature of their business, IaaS providers are more concerned with running the data centers than the developer’s experience working with them. This means there is a high level of knowledge of AWS is required to keep your apps running, especially at scale.</a:t>
            </a:r>
          </a:p>
        </p:txBody>
      </p:sp>
    </p:spTree>
    <p:extLst>
      <p:ext uri="{BB962C8B-B14F-4D97-AF65-F5344CB8AC3E}">
        <p14:creationId xmlns:p14="http://schemas.microsoft.com/office/powerpoint/2010/main" val="30493338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267200" y="6332583"/>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312964" y="990600"/>
            <a:ext cx="11566072" cy="4832092"/>
          </a:xfrm>
          <a:prstGeom prst="rect">
            <a:avLst/>
          </a:prstGeom>
          <a:solidFill>
            <a:schemeClr val="tx2">
              <a:lumMod val="40000"/>
              <a:lumOff val="60000"/>
            </a:schemeClr>
          </a:solidFill>
          <a:ln w="12700">
            <a:solidFill>
              <a:schemeClr val="tx1"/>
            </a:solidFill>
          </a:ln>
        </p:spPr>
        <p:txBody>
          <a:bodyPr wrap="square">
            <a:spAutoFit/>
          </a:bodyPr>
          <a:lstStyle/>
          <a:p>
            <a:pPr marL="342900" indent="-342900">
              <a:buFont typeface="Wingdings" panose="05000000000000000000" pitchFamily="2" charset="2"/>
              <a:buChar char="Ø"/>
            </a:pPr>
            <a:r>
              <a:rPr lang="en-US" sz="2800" dirty="0"/>
              <a:t>Heroku, on the other hand, is a Platform as a Service that sits on top of AWS to provide an experience that is specifically designed to make developers lives easier. For example, in order to keep an application running at scale on Heroku, it only takes knowledge of a few commands on the Heroku CLI and Dashboard. </a:t>
            </a:r>
          </a:p>
          <a:p>
            <a:endParaRPr lang="en-US" sz="2800" dirty="0"/>
          </a:p>
          <a:p>
            <a:pPr marL="342900" indent="-342900">
              <a:buFont typeface="Wingdings" panose="05000000000000000000" pitchFamily="2" charset="2"/>
              <a:buChar char="Ø"/>
            </a:pPr>
            <a:r>
              <a:rPr lang="en-US" sz="2800" dirty="0"/>
              <a:t>These commands can easily be found in Heroku’s documentation. Again, Heroku was built by developers for developers. The experience is easy to navigate, developers know exactly what they need to do when they log in, and they know exactly how their application is running every second the platform.</a:t>
            </a:r>
          </a:p>
        </p:txBody>
      </p:sp>
    </p:spTree>
    <p:extLst>
      <p:ext uri="{BB962C8B-B14F-4D97-AF65-F5344CB8AC3E}">
        <p14:creationId xmlns:p14="http://schemas.microsoft.com/office/powerpoint/2010/main" val="1700836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33400" y="1074705"/>
            <a:ext cx="11430000" cy="5016758"/>
          </a:xfrm>
          <a:prstGeom prst="rect">
            <a:avLst/>
          </a:prstGeom>
          <a:solidFill>
            <a:schemeClr val="tx2">
              <a:lumMod val="40000"/>
              <a:lumOff val="60000"/>
            </a:schemeClr>
          </a:solidFill>
          <a:ln w="12700">
            <a:solidFill>
              <a:schemeClr val="tx1"/>
            </a:solidFill>
          </a:ln>
        </p:spPr>
        <p:txBody>
          <a:bodyPr wrap="square">
            <a:spAutoFit/>
          </a:bodyPr>
          <a:lstStyle/>
          <a:p>
            <a:r>
              <a:rPr lang="en-US" sz="2800" b="1" u="sng" dirty="0">
                <a:solidFill>
                  <a:srgbClr val="272C37"/>
                </a:solidFill>
              </a:rPr>
              <a:t>What is GitHub And How To Use It?</a:t>
            </a:r>
          </a:p>
          <a:p>
            <a:endParaRPr lang="en-US" sz="2800" b="1" u="sng" dirty="0">
              <a:solidFill>
                <a:srgbClr val="272C37"/>
              </a:solidFill>
            </a:endParaRPr>
          </a:p>
          <a:p>
            <a:pPr marL="457200" indent="-457200">
              <a:buFont typeface="Wingdings" panose="05000000000000000000" pitchFamily="2" charset="2"/>
              <a:buChar char="Ø"/>
            </a:pPr>
            <a:r>
              <a:rPr lang="en-US" sz="2400" dirty="0"/>
              <a:t>GitHub is an increasingly popular programming resource used for code sharing. It's a social networking site for programmers that many companies and organizations use to facilitate project management and collaboration. </a:t>
            </a:r>
          </a:p>
          <a:p>
            <a:endParaRPr lang="en-US" sz="2400" dirty="0"/>
          </a:p>
          <a:p>
            <a:pPr marL="457200" indent="-457200">
              <a:buFont typeface="Wingdings" panose="05000000000000000000" pitchFamily="2" charset="2"/>
              <a:buChar char="Ø"/>
            </a:pPr>
            <a:r>
              <a:rPr lang="en-US" sz="2400" dirty="0"/>
              <a:t>According to </a:t>
            </a:r>
            <a:r>
              <a:rPr lang="en-US" sz="2400" dirty="0">
                <a:hlinkClick r:id="rId2" tooltip="statistics collected in October 2020"/>
              </a:rPr>
              <a:t>statistics collected in October 2020</a:t>
            </a:r>
            <a:r>
              <a:rPr lang="en-US" sz="2400" dirty="0"/>
              <a:t>, it is the most prominent source code host, with over 60 million new repositories created in 2020 and boasting over 56 million total developers.</a:t>
            </a:r>
          </a:p>
          <a:p>
            <a:endParaRPr lang="en-US" sz="2400" dirty="0"/>
          </a:p>
          <a:p>
            <a:pPr marL="457200" indent="-457200">
              <a:buFont typeface="Wingdings" panose="05000000000000000000" pitchFamily="2" charset="2"/>
              <a:buChar char="Ø"/>
            </a:pPr>
            <a:r>
              <a:rPr lang="en-US" sz="2400" dirty="0">
                <a:solidFill>
                  <a:srgbClr val="272C37"/>
                </a:solidFill>
              </a:rPr>
              <a:t>GitHub is a Git repository hosting service that provides a web-based graphical interface. It is the world’s largest coding community. C language is mainly used in Git.</a:t>
            </a:r>
          </a:p>
          <a:p>
            <a:pPr marL="457200" indent="-457200">
              <a:buFont typeface="Wingdings" panose="05000000000000000000" pitchFamily="2" charset="2"/>
              <a:buChar char="Ø"/>
            </a:pPr>
            <a:endParaRPr lang="en-US" sz="2400" b="0" i="0" dirty="0">
              <a:solidFill>
                <a:srgbClr val="272C37"/>
              </a:solidFill>
              <a:effectLst/>
            </a:endParaRPr>
          </a:p>
        </p:txBody>
      </p:sp>
    </p:spTree>
    <p:extLst>
      <p:ext uri="{BB962C8B-B14F-4D97-AF65-F5344CB8AC3E}">
        <p14:creationId xmlns:p14="http://schemas.microsoft.com/office/powerpoint/2010/main" val="3232165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Registering on Heroku and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457200" y="747591"/>
            <a:ext cx="11734800" cy="4893647"/>
          </a:xfrm>
          <a:prstGeom prst="rect">
            <a:avLst/>
          </a:prstGeom>
          <a:solidFill>
            <a:schemeClr val="tx2">
              <a:lumMod val="40000"/>
              <a:lumOff val="60000"/>
            </a:schemeClr>
          </a:solidFill>
          <a:ln w="12700">
            <a:solidFill>
              <a:schemeClr val="tx1"/>
            </a:solidFill>
          </a:ln>
        </p:spPr>
        <p:txBody>
          <a:bodyPr wrap="square">
            <a:spAutoFit/>
          </a:bodyPr>
          <a:lstStyle/>
          <a:p>
            <a:pPr marL="342900" indent="-342900">
              <a:buFont typeface="Wingdings" panose="05000000000000000000" pitchFamily="2" charset="2"/>
              <a:buChar char="§"/>
            </a:pPr>
            <a:r>
              <a:rPr lang="en-US" sz="2400" dirty="0"/>
              <a:t>GitHub helps every team member work together on a project from any location while facilitating collaboration. You can also review previous versions created at an earlier point in time.</a:t>
            </a:r>
          </a:p>
          <a:p>
            <a:pPr marL="342900" indent="-342900">
              <a:buFont typeface="Wingdings" panose="05000000000000000000" pitchFamily="2" charset="2"/>
              <a:buChar char="§"/>
            </a:pPr>
            <a:r>
              <a:rPr lang="en-US" sz="2400" b="1" dirty="0"/>
              <a:t>Features:</a:t>
            </a:r>
          </a:p>
          <a:p>
            <a:r>
              <a:rPr lang="en-US" sz="2400" dirty="0"/>
              <a:t>1. Easy Project Management</a:t>
            </a:r>
          </a:p>
          <a:p>
            <a:r>
              <a:rPr lang="en-US" sz="2400" dirty="0"/>
              <a:t>GitHub is a place where project managers and developers come together to coordinate, track, and update their work so that projects are transparent and stay on schedule.</a:t>
            </a:r>
          </a:p>
          <a:p>
            <a:r>
              <a:rPr lang="en-US" sz="2400" dirty="0"/>
              <a:t>2. Increased Safety With Packages</a:t>
            </a:r>
          </a:p>
          <a:p>
            <a:r>
              <a:rPr lang="en-US" sz="2400" dirty="0"/>
              <a:t>Packages can be published privately, within the team, or publicly to the open-source community. The packages can be used or reused by downloading them from GitHub.</a:t>
            </a:r>
          </a:p>
          <a:p>
            <a:r>
              <a:rPr lang="en-US" sz="2400" dirty="0"/>
              <a:t>3. Effective Team Management</a:t>
            </a:r>
          </a:p>
          <a:p>
            <a:r>
              <a:rPr lang="en-US" sz="2400" dirty="0"/>
              <a:t>GitHub helps all the team members stay on the same page and organized. Moderation tools like Issue and Pull Request Locking help the team to focus on the code.</a:t>
            </a:r>
          </a:p>
        </p:txBody>
      </p:sp>
    </p:spTree>
    <p:extLst>
      <p:ext uri="{BB962C8B-B14F-4D97-AF65-F5344CB8AC3E}">
        <p14:creationId xmlns:p14="http://schemas.microsoft.com/office/powerpoint/2010/main" val="3795061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57A7-4B54-631A-D786-8B96084A14C2}"/>
              </a:ext>
            </a:extLst>
          </p:cNvPr>
          <p:cNvSpPr>
            <a:spLocks noGrp="1"/>
          </p:cNvSpPr>
          <p:nvPr>
            <p:ph type="title"/>
          </p:nvPr>
        </p:nvSpPr>
        <p:spPr/>
        <p:txBody>
          <a:bodyPr/>
          <a:lstStyle/>
          <a:p>
            <a:r>
              <a:rPr lang="en-IN" sz="1800" dirty="0">
                <a:effectLst/>
                <a:latin typeface="Times New Roman" panose="02020603050405020304" pitchFamily="18" charset="0"/>
                <a:ea typeface="Calibri" panose="020F0502020204030204" pitchFamily="34" charset="0"/>
              </a:rPr>
              <a:t> </a:t>
            </a:r>
            <a:r>
              <a:rPr lang="en-IN" sz="3200" b="1" dirty="0">
                <a:effectLst/>
                <a:latin typeface="Times New Roman" panose="02020603050405020304" pitchFamily="18" charset="0"/>
                <a:ea typeface="Calibri" panose="020F0502020204030204" pitchFamily="34" charset="0"/>
              </a:rPr>
              <a:t>Commands that helps to push your files to GitHub repository</a:t>
            </a:r>
            <a:endParaRPr lang="en-US" sz="3200" b="1" dirty="0"/>
          </a:p>
        </p:txBody>
      </p:sp>
      <p:sp>
        <p:nvSpPr>
          <p:cNvPr id="4" name="Date Placeholder 3">
            <a:extLst>
              <a:ext uri="{FF2B5EF4-FFF2-40B4-BE49-F238E27FC236}">
                <a16:creationId xmlns:a16="http://schemas.microsoft.com/office/drawing/2014/main" id="{98AC1E44-9C59-94CE-0C32-E3DECCF2E771}"/>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B31A9CDD-7E64-D6DD-7950-457777B27B35}"/>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C25E8755-C4E5-E22B-5EE3-88063842B8A7}"/>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7" name="Rectangle 1">
            <a:extLst>
              <a:ext uri="{FF2B5EF4-FFF2-40B4-BE49-F238E27FC236}">
                <a16:creationId xmlns:a16="http://schemas.microsoft.com/office/drawing/2014/main" id="{F586AB0B-B4C7-6363-044B-8F2E0EA7D6C5}"/>
              </a:ext>
            </a:extLst>
          </p:cNvPr>
          <p:cNvSpPr>
            <a:spLocks noGrp="1" noChangeArrowheads="1"/>
          </p:cNvSpPr>
          <p:nvPr>
            <p:ph idx="1"/>
          </p:nvPr>
        </p:nvSpPr>
        <p:spPr bwMode="auto">
          <a:xfrm>
            <a:off x="304800" y="1137048"/>
            <a:ext cx="11394094" cy="34521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870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rPr>
              <a:t>git </a:t>
            </a:r>
            <a:r>
              <a:rPr kumimoji="0" lang="en-US" altLang="en-US" sz="2000" b="0" i="0" u="none" strike="noStrike" cap="none" normalizeH="0" baseline="0" dirty="0" err="1">
                <a:ln>
                  <a:noFill/>
                </a:ln>
                <a:solidFill>
                  <a:srgbClr val="003366"/>
                </a:solidFill>
                <a:effectLst/>
                <a:latin typeface="Courier New" panose="02070309020205020404" pitchFamily="49" charset="0"/>
                <a:cs typeface="Courier New" panose="02070309020205020404" pitchFamily="49" charset="0"/>
              </a:rPr>
              <a:t>init</a:t>
            </a:r>
            <a:endParaRPr kumimoji="0" lang="en-US" altLang="en-US" sz="2000" b="0"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rPr>
              <a:t>git add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rPr>
              <a:t>git commit -m "Add existing project files to Git“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rPr>
              <a:t>git remote add origin </a:t>
            </a:r>
            <a:r>
              <a:rPr kumimoji="0" lang="en-US" altLang="en-US" sz="2000" b="1"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hlinkClick r:id="rId2"/>
              </a:rPr>
              <a:t>https://github.com/cameronmcnz/example-website.git</a:t>
            </a:r>
            <a:endParaRPr kumimoji="0" lang="en-US" altLang="en-US" sz="2000" b="1"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666666"/>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003366"/>
                </a:solidFill>
                <a:effectLst/>
                <a:latin typeface="Courier New" panose="02070309020205020404" pitchFamily="49" charset="0"/>
                <a:cs typeface="Courier New" panose="02070309020205020404" pitchFamily="49" charset="0"/>
              </a:rPr>
              <a:t>git push -u -f origin master</a:t>
            </a:r>
            <a:endParaRPr kumimoji="0" lang="en-US" altLang="en-US" sz="2000" b="0" i="0" u="none" strike="noStrike" cap="none" normalizeH="0" baseline="0" dirty="0">
              <a:ln>
                <a:noFill/>
              </a:ln>
              <a:solidFill>
                <a:srgbClr val="32323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861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98E7CC-25E1-04FC-299C-2A788722CCE9}"/>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F35A4B54-9039-3BF6-8DB6-5F7590888D9C}"/>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526D0C92-B1F7-68AB-C3A7-2A69D50312A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8" name="Picture 7">
            <a:extLst>
              <a:ext uri="{FF2B5EF4-FFF2-40B4-BE49-F238E27FC236}">
                <a16:creationId xmlns:a16="http://schemas.microsoft.com/office/drawing/2014/main" id="{BFF97FA6-1845-AC65-BC2A-E6B6D1AC909F}"/>
              </a:ext>
            </a:extLst>
          </p:cNvPr>
          <p:cNvPicPr>
            <a:picLocks noChangeAspect="1"/>
          </p:cNvPicPr>
          <p:nvPr/>
        </p:nvPicPr>
        <p:blipFill rotWithShape="1">
          <a:blip r:embed="rId2">
            <a:extLst>
              <a:ext uri="{28A0092B-C50C-407E-A947-70E740481C1C}">
                <a14:useLocalDpi xmlns:a14="http://schemas.microsoft.com/office/drawing/2010/main" val="0"/>
              </a:ext>
            </a:extLst>
          </a:blip>
          <a:srcRect l="9375" t="17778" r="35625" b="20000"/>
          <a:stretch/>
        </p:blipFill>
        <p:spPr>
          <a:xfrm>
            <a:off x="1447800" y="304800"/>
            <a:ext cx="8153400" cy="4267200"/>
          </a:xfrm>
          <a:prstGeom prst="rect">
            <a:avLst/>
          </a:prstGeom>
        </p:spPr>
      </p:pic>
      <p:pic>
        <p:nvPicPr>
          <p:cNvPr id="10" name="Picture 9">
            <a:extLst>
              <a:ext uri="{FF2B5EF4-FFF2-40B4-BE49-F238E27FC236}">
                <a16:creationId xmlns:a16="http://schemas.microsoft.com/office/drawing/2014/main" id="{2D953E65-355C-C8F6-BD60-CE223D3F902D}"/>
              </a:ext>
            </a:extLst>
          </p:cNvPr>
          <p:cNvPicPr>
            <a:picLocks noChangeAspect="1"/>
          </p:cNvPicPr>
          <p:nvPr/>
        </p:nvPicPr>
        <p:blipFill rotWithShape="1">
          <a:blip r:embed="rId3">
            <a:extLst>
              <a:ext uri="{28A0092B-C50C-407E-A947-70E740481C1C}">
                <a14:useLocalDpi xmlns:a14="http://schemas.microsoft.com/office/drawing/2010/main" val="0"/>
              </a:ext>
            </a:extLst>
          </a:blip>
          <a:srcRect l="9375" t="14444" r="35000" b="57778"/>
          <a:stretch/>
        </p:blipFill>
        <p:spPr>
          <a:xfrm>
            <a:off x="1524000" y="4451357"/>
            <a:ext cx="8001000" cy="1905000"/>
          </a:xfrm>
          <a:prstGeom prst="rect">
            <a:avLst/>
          </a:prstGeom>
        </p:spPr>
      </p:pic>
    </p:spTree>
    <p:extLst>
      <p:ext uri="{BB962C8B-B14F-4D97-AF65-F5344CB8AC3E}">
        <p14:creationId xmlns:p14="http://schemas.microsoft.com/office/powerpoint/2010/main" val="160732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C96922-9030-40B2-B955-00D9B7B8F857}" type="datetime1">
              <a:rPr lang="en-US" smtClean="0"/>
              <a:t>11/25/2022</a:t>
            </a:fld>
            <a:endParaRPr lang="en-US" dirty="0"/>
          </a:p>
        </p:txBody>
      </p:sp>
      <p:sp>
        <p:nvSpPr>
          <p:cNvPr id="5" name="Footer Placeholder 4"/>
          <p:cNvSpPr>
            <a:spLocks noGrp="1"/>
          </p:cNvSpPr>
          <p:nvPr>
            <p:ph type="ftr" sz="quarter" idx="11"/>
          </p:nvPr>
        </p:nvSpPr>
        <p:spPr>
          <a:xfrm>
            <a:off x="4032794" y="6373774"/>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629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Introduction to Django Framework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530179346"/>
              </p:ext>
            </p:extLst>
          </p:nvPr>
        </p:nvGraphicFramePr>
        <p:xfrm>
          <a:off x="762000" y="2429460"/>
          <a:ext cx="11201400" cy="2823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87E23-6B8F-42FC-AE67-05D1392CA0E4}"/>
              </a:ext>
            </a:extLst>
          </p:cNvPr>
          <p:cNvSpPr>
            <a:spLocks noGrp="1"/>
          </p:cNvSpPr>
          <p:nvPr>
            <p:ph type="title"/>
          </p:nvPr>
        </p:nvSpPr>
        <p:spPr/>
        <p:txBody>
          <a:bodyPr>
            <a:normAutofit/>
          </a:bodyPr>
          <a:lstStyle/>
          <a:p>
            <a:r>
              <a:rPr lang="en-IN" sz="3600" b="1" dirty="0">
                <a:effectLst/>
                <a:latin typeface="Times New Roman" panose="02020603050405020304" pitchFamily="18" charset="0"/>
                <a:ea typeface="Calibri" panose="020F0502020204030204" pitchFamily="34" charset="0"/>
              </a:rPr>
              <a:t>.</a:t>
            </a:r>
            <a:r>
              <a:rPr lang="en-IN" sz="3600" b="1" dirty="0" err="1">
                <a:effectLst/>
                <a:latin typeface="Times New Roman" panose="02020603050405020304" pitchFamily="18" charset="0"/>
                <a:ea typeface="Calibri" panose="020F0502020204030204" pitchFamily="34" charset="0"/>
              </a:rPr>
              <a:t>gitignore</a:t>
            </a:r>
            <a:r>
              <a:rPr lang="en-IN" sz="3600" b="1" dirty="0">
                <a:effectLst/>
                <a:latin typeface="Times New Roman" panose="02020603050405020304" pitchFamily="18" charset="0"/>
                <a:ea typeface="Calibri" panose="020F0502020204030204" pitchFamily="34" charset="0"/>
              </a:rPr>
              <a:t> File</a:t>
            </a:r>
            <a:endParaRPr lang="en-US" sz="3600" b="1" dirty="0"/>
          </a:p>
        </p:txBody>
      </p:sp>
      <p:sp>
        <p:nvSpPr>
          <p:cNvPr id="4" name="Date Placeholder 3">
            <a:extLst>
              <a:ext uri="{FF2B5EF4-FFF2-40B4-BE49-F238E27FC236}">
                <a16:creationId xmlns:a16="http://schemas.microsoft.com/office/drawing/2014/main" id="{6FA651D7-BD74-72E3-7E9F-B5451A014439}"/>
              </a:ext>
            </a:extLst>
          </p:cNvPr>
          <p:cNvSpPr>
            <a:spLocks noGrp="1"/>
          </p:cNvSpPr>
          <p:nvPr>
            <p:ph type="dt" sz="half" idx="10"/>
          </p:nvPr>
        </p:nvSpPr>
        <p:spPr/>
        <p:txBody>
          <a:bodyPr/>
          <a:lstStyle/>
          <a:p>
            <a:fld id="{111206C4-C260-4D06-A970-D45E940F9696}" type="datetime1">
              <a:rPr lang="en-US" smtClean="0"/>
              <a:t>11/25/2022</a:t>
            </a:fld>
            <a:endParaRPr lang="en-US"/>
          </a:p>
        </p:txBody>
      </p:sp>
      <p:sp>
        <p:nvSpPr>
          <p:cNvPr id="5" name="Footer Placeholder 4">
            <a:extLst>
              <a:ext uri="{FF2B5EF4-FFF2-40B4-BE49-F238E27FC236}">
                <a16:creationId xmlns:a16="http://schemas.microsoft.com/office/drawing/2014/main" id="{74CBDE48-3467-D8F5-5041-BC1A676ED24A}"/>
              </a:ext>
            </a:extLst>
          </p:cNvPr>
          <p:cNvSpPr>
            <a:spLocks noGrp="1"/>
          </p:cNvSpPr>
          <p:nvPr>
            <p:ph type="ftr" sz="quarter" idx="11"/>
          </p:nvPr>
        </p:nvSpPr>
        <p:spPr/>
        <p:txBody>
          <a:bodyPr/>
          <a:lstStyle/>
          <a:p>
            <a:r>
              <a:rPr lang="en-US"/>
              <a:t>Priya Singh             Python web development with Django             Unit V</a:t>
            </a:r>
            <a:endParaRPr lang="en-US" dirty="0"/>
          </a:p>
        </p:txBody>
      </p:sp>
      <p:sp>
        <p:nvSpPr>
          <p:cNvPr id="6" name="Slide Number Placeholder 5">
            <a:extLst>
              <a:ext uri="{FF2B5EF4-FFF2-40B4-BE49-F238E27FC236}">
                <a16:creationId xmlns:a16="http://schemas.microsoft.com/office/drawing/2014/main" id="{826DB2D8-E81F-2543-518A-DCC564B3008C}"/>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7" name="Rectangle 1">
            <a:extLst>
              <a:ext uri="{FF2B5EF4-FFF2-40B4-BE49-F238E27FC236}">
                <a16:creationId xmlns:a16="http://schemas.microsoft.com/office/drawing/2014/main" id="{DE806D32-805E-FC4E-E666-A609F50692B1}"/>
              </a:ext>
            </a:extLst>
          </p:cNvPr>
          <p:cNvSpPr>
            <a:spLocks noChangeArrowheads="1"/>
          </p:cNvSpPr>
          <p:nvPr/>
        </p:nvSpPr>
        <p:spPr bwMode="auto">
          <a:xfrm>
            <a:off x="609600" y="1302460"/>
            <a:ext cx="10735887" cy="50538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58700" tIns="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E443C"/>
                </a:solidFill>
                <a:effectLst/>
                <a:latin typeface="Roboto Slab"/>
              </a:rPr>
              <a:t>A </a:t>
            </a:r>
            <a:r>
              <a:rPr kumimoji="0" lang="en-US" altLang="en-US" sz="2000" b="0" i="0" u="none" strike="noStrike" cap="none" normalizeH="0" baseline="0" dirty="0" err="1">
                <a:ln>
                  <a:noFill/>
                </a:ln>
                <a:solidFill>
                  <a:srgbClr val="F14E32"/>
                </a:solidFill>
                <a:effectLst/>
                <a:latin typeface="Courier"/>
              </a:rPr>
              <a:t>gitignore</a:t>
            </a:r>
            <a:r>
              <a:rPr kumimoji="0" lang="en-US" altLang="en-US" sz="2000" b="0" i="0" u="none" strike="noStrike" cap="none" normalizeH="0" baseline="0" dirty="0">
                <a:ln>
                  <a:noFill/>
                </a:ln>
                <a:solidFill>
                  <a:srgbClr val="4E443C"/>
                </a:solidFill>
                <a:effectLst/>
                <a:latin typeface="Roboto Slab"/>
              </a:rPr>
              <a:t> file specifies intentionally untracked files that Git should ignore. Files already tracked by Git are not affected; see the NOTES below for details.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E443C"/>
                </a:solidFill>
                <a:effectLst/>
                <a:latin typeface="Roboto Slab"/>
              </a:rPr>
              <a:t>Each line in a </a:t>
            </a:r>
            <a:r>
              <a:rPr kumimoji="0" lang="en-US" altLang="en-US" sz="2000" b="0" i="0" u="none" strike="noStrike" cap="none" normalizeH="0" baseline="0" dirty="0" err="1">
                <a:ln>
                  <a:noFill/>
                </a:ln>
                <a:solidFill>
                  <a:srgbClr val="F14E32"/>
                </a:solidFill>
                <a:effectLst/>
                <a:latin typeface="Courier"/>
              </a:rPr>
              <a:t>gitignore</a:t>
            </a:r>
            <a:r>
              <a:rPr kumimoji="0" lang="en-US" altLang="en-US" sz="2000" b="0" i="0" u="none" strike="noStrike" cap="none" normalizeH="0" baseline="0" dirty="0">
                <a:ln>
                  <a:noFill/>
                </a:ln>
                <a:solidFill>
                  <a:srgbClr val="4E443C"/>
                </a:solidFill>
                <a:effectLst/>
                <a:latin typeface="Roboto Slab"/>
              </a:rPr>
              <a:t> file specifies a pattern. When deciding whether to ignore a path, Git normally checks </a:t>
            </a:r>
            <a:r>
              <a:rPr kumimoji="0" lang="en-US" altLang="en-US" sz="2000" b="0" i="0" u="none" strike="noStrike" cap="none" normalizeH="0" baseline="0" dirty="0" err="1">
                <a:ln>
                  <a:noFill/>
                </a:ln>
                <a:solidFill>
                  <a:srgbClr val="F14E32"/>
                </a:solidFill>
                <a:effectLst/>
                <a:latin typeface="Courier"/>
              </a:rPr>
              <a:t>gitignore</a:t>
            </a:r>
            <a:r>
              <a:rPr kumimoji="0" lang="en-US" altLang="en-US" sz="2000" b="0" i="0" u="none" strike="noStrike" cap="none" normalizeH="0" baseline="0" dirty="0">
                <a:ln>
                  <a:noFill/>
                </a:ln>
                <a:solidFill>
                  <a:srgbClr val="4E443C"/>
                </a:solidFill>
                <a:effectLst/>
                <a:latin typeface="Roboto Slab"/>
              </a:rPr>
              <a:t> patterns from multiple sources, with the following order of precedence, from highest to lowest (within one level of precedence, the last matching pattern decides the outcome):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4E443C"/>
                </a:solidFill>
                <a:effectLst/>
                <a:latin typeface="Roboto Slab"/>
              </a:rPr>
              <a:t>Patterns read from the command line for those commands that support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4E443C"/>
                </a:solidFill>
                <a:effectLst/>
                <a:latin typeface="Roboto Slab"/>
              </a:rPr>
              <a:t>Patterns read from a </a:t>
            </a:r>
            <a:r>
              <a:rPr kumimoji="0" lang="en-US" altLang="en-US" sz="2000" b="0" i="0" u="none" strike="noStrike" cap="none" normalizeH="0" baseline="0" dirty="0">
                <a:ln>
                  <a:noFill/>
                </a:ln>
                <a:solidFill>
                  <a:srgbClr val="F14E32"/>
                </a:solidFill>
                <a:effectLst/>
                <a:latin typeface="Courier"/>
              </a:rPr>
              <a:t>.</a:t>
            </a:r>
            <a:r>
              <a:rPr kumimoji="0" lang="en-US" altLang="en-US" sz="2000" b="0" i="0" u="none" strike="noStrike" cap="none" normalizeH="0" baseline="0" dirty="0" err="1">
                <a:ln>
                  <a:noFill/>
                </a:ln>
                <a:solidFill>
                  <a:srgbClr val="F14E32"/>
                </a:solidFill>
                <a:effectLst/>
                <a:latin typeface="Courier"/>
              </a:rPr>
              <a:t>gitignore</a:t>
            </a:r>
            <a:r>
              <a:rPr kumimoji="0" lang="en-US" altLang="en-US" sz="2000" b="0" i="0" u="none" strike="noStrike" cap="none" normalizeH="0" baseline="0" dirty="0">
                <a:ln>
                  <a:noFill/>
                </a:ln>
                <a:solidFill>
                  <a:srgbClr val="4E443C"/>
                </a:solidFill>
                <a:effectLst/>
                <a:latin typeface="Roboto Slab"/>
              </a:rPr>
              <a:t> file in the same directory as the path, or in any parent directory (up to the top-level of the working tree), with patterns in the higher level files being overridden by those in lower level files down to the directory containing the file. These patterns match relative to the location of the </a:t>
            </a:r>
            <a:r>
              <a:rPr kumimoji="0" lang="en-US" altLang="en-US" sz="2000" b="0" i="0" u="none" strike="noStrike" cap="none" normalizeH="0" baseline="0" dirty="0">
                <a:ln>
                  <a:noFill/>
                </a:ln>
                <a:solidFill>
                  <a:srgbClr val="F14E32"/>
                </a:solidFill>
                <a:effectLst/>
                <a:latin typeface="Courier"/>
              </a:rPr>
              <a:t>.</a:t>
            </a:r>
            <a:r>
              <a:rPr kumimoji="0" lang="en-US" altLang="en-US" sz="2000" b="0" i="0" u="none" strike="noStrike" cap="none" normalizeH="0" baseline="0" dirty="0" err="1">
                <a:ln>
                  <a:noFill/>
                </a:ln>
                <a:solidFill>
                  <a:srgbClr val="F14E32"/>
                </a:solidFill>
                <a:effectLst/>
                <a:latin typeface="Courier"/>
              </a:rPr>
              <a:t>gitignore</a:t>
            </a:r>
            <a:r>
              <a:rPr kumimoji="0" lang="en-US" altLang="en-US" sz="2000" b="0" i="0" u="none" strike="noStrike" cap="none" normalizeH="0" baseline="0" dirty="0">
                <a:ln>
                  <a:noFill/>
                </a:ln>
                <a:solidFill>
                  <a:srgbClr val="4E443C"/>
                </a:solidFill>
                <a:effectLst/>
                <a:latin typeface="Roboto Slab"/>
              </a:rPr>
              <a:t> file. A project normally includes such </a:t>
            </a:r>
            <a:r>
              <a:rPr kumimoji="0" lang="en-US" altLang="en-US" sz="2000" b="0" i="0" u="none" strike="noStrike" cap="none" normalizeH="0" baseline="0" dirty="0">
                <a:ln>
                  <a:noFill/>
                </a:ln>
                <a:solidFill>
                  <a:srgbClr val="F14E32"/>
                </a:solidFill>
                <a:effectLst/>
                <a:latin typeface="Courier"/>
              </a:rPr>
              <a:t>.</a:t>
            </a:r>
            <a:r>
              <a:rPr kumimoji="0" lang="en-US" altLang="en-US" sz="2000" b="0" i="0" u="none" strike="noStrike" cap="none" normalizeH="0" baseline="0" dirty="0" err="1">
                <a:ln>
                  <a:noFill/>
                </a:ln>
                <a:solidFill>
                  <a:srgbClr val="F14E32"/>
                </a:solidFill>
                <a:effectLst/>
                <a:latin typeface="Courier"/>
              </a:rPr>
              <a:t>gitignore</a:t>
            </a:r>
            <a:r>
              <a:rPr kumimoji="0" lang="en-US" altLang="en-US" sz="2000" b="0" i="0" u="none" strike="noStrike" cap="none" normalizeH="0" baseline="0" dirty="0">
                <a:ln>
                  <a:noFill/>
                </a:ln>
                <a:solidFill>
                  <a:srgbClr val="4E443C"/>
                </a:solidFill>
                <a:effectLst/>
                <a:latin typeface="Roboto Slab"/>
              </a:rPr>
              <a:t> files in its repository, containing patterns for files generated as part of the project build.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4E443C"/>
                </a:solidFill>
                <a:effectLst/>
                <a:latin typeface="Roboto Slab"/>
              </a:rPr>
              <a:t>Patterns read from </a:t>
            </a:r>
            <a:r>
              <a:rPr kumimoji="0" lang="en-US" altLang="en-US" sz="2000" b="0" i="0" u="none" strike="noStrike" cap="none" normalizeH="0" baseline="0" dirty="0">
                <a:ln>
                  <a:noFill/>
                </a:ln>
                <a:solidFill>
                  <a:srgbClr val="F14E32"/>
                </a:solidFill>
                <a:effectLst/>
                <a:latin typeface="Courier"/>
              </a:rPr>
              <a:t>$GIT_DIR/info/exclude</a:t>
            </a:r>
            <a:r>
              <a:rPr kumimoji="0" lang="en-US" altLang="en-US" sz="2000" b="0" i="0" u="none" strike="noStrike" cap="none" normalizeH="0" baseline="0" dirty="0">
                <a:ln>
                  <a:noFill/>
                </a:ln>
                <a:solidFill>
                  <a:srgbClr val="4E443C"/>
                </a:solidFill>
                <a:effectLst/>
                <a:latin typeface="Roboto Slab"/>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4E443C"/>
                </a:solidFill>
                <a:effectLst/>
                <a:latin typeface="Roboto Slab"/>
              </a:rPr>
              <a:t>Patterns read from the file specified by the configuration variable </a:t>
            </a:r>
            <a:r>
              <a:rPr kumimoji="0" lang="en-US" altLang="en-US" sz="2000" b="0" i="0" u="none" strike="noStrike" cap="none" normalizeH="0" baseline="0" dirty="0" err="1">
                <a:ln>
                  <a:noFill/>
                </a:ln>
                <a:solidFill>
                  <a:srgbClr val="F14E32"/>
                </a:solidFill>
                <a:effectLst/>
                <a:latin typeface="Courier"/>
              </a:rPr>
              <a:t>core.excludesFile</a:t>
            </a:r>
            <a:r>
              <a:rPr kumimoji="0" lang="en-US" altLang="en-US" sz="2000" b="0" i="0" u="none" strike="noStrike" cap="none" normalizeH="0" baseline="0" dirty="0">
                <a:ln>
                  <a:noFill/>
                </a:ln>
                <a:solidFill>
                  <a:srgbClr val="4E443C"/>
                </a:solidFill>
                <a:effectLst/>
                <a:latin typeface="Roboto Slab"/>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289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Push project from Local System to GitHub</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032000" y="987628"/>
            <a:ext cx="8379495" cy="5334586"/>
          </a:xfrm>
          <a:prstGeom prst="rect">
            <a:avLst/>
          </a:prstGeom>
          <a:solidFill>
            <a:schemeClr val="tx2">
              <a:lumMod val="40000"/>
              <a:lumOff val="60000"/>
            </a:schemeClr>
          </a:solidFill>
          <a:ln w="28575">
            <a:solidFill>
              <a:schemeClr val="tx1"/>
            </a:solidFill>
          </a:ln>
        </p:spPr>
      </p:pic>
    </p:spTree>
    <p:extLst>
      <p:ext uri="{BB962C8B-B14F-4D97-AF65-F5344CB8AC3E}">
        <p14:creationId xmlns:p14="http://schemas.microsoft.com/office/powerpoint/2010/main" val="360424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Django Heroku</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635726" y="843425"/>
            <a:ext cx="11395166" cy="5262979"/>
          </a:xfrm>
          <a:prstGeom prst="rect">
            <a:avLst/>
          </a:prstGeom>
          <a:solidFill>
            <a:schemeClr val="tx2">
              <a:lumMod val="40000"/>
              <a:lumOff val="60000"/>
            </a:schemeClr>
          </a:solidFill>
          <a:ln w="12700">
            <a:solidFill>
              <a:schemeClr val="tx1"/>
            </a:solidFill>
          </a:ln>
        </p:spPr>
        <p:txBody>
          <a:bodyPr wrap="square">
            <a:spAutoFit/>
          </a:bodyPr>
          <a:lstStyle/>
          <a:p>
            <a:r>
              <a:rPr lang="en-US" sz="2800" b="1" u="sng" dirty="0"/>
              <a:t>How to Deploy Django application on Heroku ?</a:t>
            </a:r>
          </a:p>
          <a:p>
            <a:r>
              <a:rPr lang="en-US" sz="2800" dirty="0"/>
              <a:t>Django is an MVT web framework used to build web applications. It is robust, simple, and helps web developers to write clean, efficient, and powerful code. In this lecture, we will learn how to deploy a Django project on Heroku in simple steps. For this, a Django project should be ready.</a:t>
            </a:r>
          </a:p>
          <a:p>
            <a:r>
              <a:rPr lang="en-US" sz="2800" dirty="0"/>
              <a:t>Heroku account</a:t>
            </a:r>
          </a:p>
          <a:p>
            <a:endParaRPr lang="en-US" sz="2800" dirty="0"/>
          </a:p>
          <a:p>
            <a:r>
              <a:rPr lang="en-US" sz="2800" dirty="0"/>
              <a:t>1. Install your Heroku </a:t>
            </a:r>
            <a:r>
              <a:rPr lang="en-US" sz="2800" dirty="0" err="1"/>
              <a:t>toolbelt</a:t>
            </a:r>
            <a:r>
              <a:rPr lang="en-US" sz="2800" dirty="0"/>
              <a:t> which you can find here: https://toolbelt.heroku.com</a:t>
            </a:r>
          </a:p>
          <a:p>
            <a:r>
              <a:rPr lang="en-US" sz="2800" dirty="0"/>
              <a:t>2. Authenticate your Heroku account either running the below command in </a:t>
            </a:r>
            <a:r>
              <a:rPr lang="en-US" sz="2800" dirty="0" err="1"/>
              <a:t>cmd</a:t>
            </a:r>
            <a:r>
              <a:rPr lang="en-US" sz="2800" dirty="0"/>
              <a:t> or </a:t>
            </a:r>
            <a:r>
              <a:rPr lang="en-US" sz="2800" dirty="0" err="1"/>
              <a:t>gitbash</a:t>
            </a:r>
            <a:endParaRPr lang="en-US" sz="2800" dirty="0"/>
          </a:p>
          <a:p>
            <a:r>
              <a:rPr lang="en-US" sz="2800" dirty="0"/>
              <a:t>$</a:t>
            </a:r>
            <a:r>
              <a:rPr lang="en-US" sz="2800" dirty="0" err="1"/>
              <a:t>heroku</a:t>
            </a:r>
            <a:r>
              <a:rPr lang="en-US" sz="2800" dirty="0"/>
              <a:t> login</a:t>
            </a:r>
          </a:p>
        </p:txBody>
      </p:sp>
    </p:spTree>
    <p:extLst>
      <p:ext uri="{BB962C8B-B14F-4D97-AF65-F5344CB8AC3E}">
        <p14:creationId xmlns:p14="http://schemas.microsoft.com/office/powerpoint/2010/main" val="3967292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Django Heroku</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2209800" y="886979"/>
            <a:ext cx="8072862" cy="5268205"/>
          </a:xfrm>
          <a:prstGeom prst="rect">
            <a:avLst/>
          </a:prstGeom>
          <a:ln w="19050">
            <a:solidFill>
              <a:schemeClr val="tx1"/>
            </a:solidFill>
          </a:ln>
        </p:spPr>
      </p:pic>
    </p:spTree>
    <p:extLst>
      <p:ext uri="{BB962C8B-B14F-4D97-AF65-F5344CB8AC3E}">
        <p14:creationId xmlns:p14="http://schemas.microsoft.com/office/powerpoint/2010/main" val="28921780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482191" y="793511"/>
            <a:ext cx="9227618" cy="5507392"/>
          </a:xfrm>
          <a:prstGeom prst="rect">
            <a:avLst/>
          </a:prstGeom>
          <a:ln w="19050">
            <a:solidFill>
              <a:schemeClr val="tx1"/>
            </a:solidFill>
          </a:ln>
        </p:spPr>
      </p:pic>
    </p:spTree>
    <p:extLst>
      <p:ext uri="{BB962C8B-B14F-4D97-AF65-F5344CB8AC3E}">
        <p14:creationId xmlns:p14="http://schemas.microsoft.com/office/powerpoint/2010/main" val="4269341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62000" y="960995"/>
            <a:ext cx="11315887" cy="5120173"/>
          </a:xfrm>
          <a:prstGeom prst="rect">
            <a:avLst/>
          </a:prstGeom>
          <a:ln w="12700">
            <a:solidFill>
              <a:schemeClr val="tx1"/>
            </a:solidFill>
          </a:ln>
        </p:spPr>
      </p:pic>
    </p:spTree>
    <p:extLst>
      <p:ext uri="{BB962C8B-B14F-4D97-AF65-F5344CB8AC3E}">
        <p14:creationId xmlns:p14="http://schemas.microsoft.com/office/powerpoint/2010/main" val="27321181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1066800" y="997083"/>
            <a:ext cx="10311861" cy="5087185"/>
          </a:xfrm>
          <a:prstGeom prst="rect">
            <a:avLst/>
          </a:prstGeom>
          <a:ln w="12700">
            <a:solidFill>
              <a:schemeClr val="tx1"/>
            </a:solidFill>
          </a:ln>
        </p:spPr>
      </p:pic>
    </p:spTree>
    <p:extLst>
      <p:ext uri="{BB962C8B-B14F-4D97-AF65-F5344CB8AC3E}">
        <p14:creationId xmlns:p14="http://schemas.microsoft.com/office/powerpoint/2010/main" val="15424951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546708" y="988810"/>
            <a:ext cx="11098583" cy="5064542"/>
          </a:xfrm>
          <a:prstGeom prst="rect">
            <a:avLst/>
          </a:prstGeom>
          <a:ln w="28575">
            <a:solidFill>
              <a:schemeClr val="tx1"/>
            </a:solidFill>
          </a:ln>
        </p:spPr>
      </p:pic>
    </p:spTree>
    <p:extLst>
      <p:ext uri="{BB962C8B-B14F-4D97-AF65-F5344CB8AC3E}">
        <p14:creationId xmlns:p14="http://schemas.microsoft.com/office/powerpoint/2010/main" val="3879525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587829" y="1143000"/>
            <a:ext cx="11379805" cy="4419600"/>
          </a:xfrm>
          <a:prstGeom prst="rect">
            <a:avLst/>
          </a:prstGeom>
          <a:ln w="28575">
            <a:solidFill>
              <a:schemeClr val="tx1"/>
            </a:solidFill>
          </a:ln>
        </p:spPr>
      </p:pic>
    </p:spTree>
    <p:extLst>
      <p:ext uri="{BB962C8B-B14F-4D97-AF65-F5344CB8AC3E}">
        <p14:creationId xmlns:p14="http://schemas.microsoft.com/office/powerpoint/2010/main" val="1491940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47800" y="990600"/>
            <a:ext cx="10585151" cy="4644786"/>
          </a:xfrm>
          <a:prstGeom prst="rect">
            <a:avLst/>
          </a:prstGeom>
          <a:ln w="19050">
            <a:solidFill>
              <a:schemeClr val="tx1"/>
            </a:solidFill>
          </a:ln>
        </p:spPr>
      </p:pic>
    </p:spTree>
    <p:extLst>
      <p:ext uri="{BB962C8B-B14F-4D97-AF65-F5344CB8AC3E}">
        <p14:creationId xmlns:p14="http://schemas.microsoft.com/office/powerpoint/2010/main" val="357874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632717-74E3-4572-A764-2E3347AAFCD9}"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957072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 Integrating Accounts &amp; Authentication on Django </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597070583"/>
              </p:ext>
            </p:extLst>
          </p:nvPr>
        </p:nvGraphicFramePr>
        <p:xfrm>
          <a:off x="609600" y="2162276"/>
          <a:ext cx="11430000" cy="283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Working with Static Root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929385" y="978427"/>
            <a:ext cx="10333230" cy="5085309"/>
          </a:xfrm>
          <a:prstGeom prst="rect">
            <a:avLst/>
          </a:prstGeom>
          <a:ln w="12700">
            <a:solidFill>
              <a:schemeClr val="tx1"/>
            </a:solidFill>
          </a:ln>
        </p:spPr>
      </p:pic>
    </p:spTree>
    <p:extLst>
      <p:ext uri="{BB962C8B-B14F-4D97-AF65-F5344CB8AC3E}">
        <p14:creationId xmlns:p14="http://schemas.microsoft.com/office/powerpoint/2010/main" val="2395599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Handling WSGI with gunicorn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10" name="Rectangle 9"/>
          <p:cNvSpPr/>
          <p:nvPr/>
        </p:nvSpPr>
        <p:spPr>
          <a:xfrm>
            <a:off x="801189" y="1066800"/>
            <a:ext cx="10809514" cy="5035097"/>
          </a:xfrm>
          <a:prstGeom prst="rect">
            <a:avLst/>
          </a:prstGeom>
          <a:solidFill>
            <a:schemeClr val="tx2">
              <a:lumMod val="40000"/>
              <a:lumOff val="60000"/>
            </a:schemeClr>
          </a:solidFill>
          <a:ln w="19050">
            <a:solidFill>
              <a:schemeClr val="tx1"/>
            </a:solidFill>
          </a:ln>
        </p:spPr>
        <p:txBody>
          <a:bodyPr wrap="square">
            <a:spAutoFit/>
          </a:bodyPr>
          <a:lstStyle/>
          <a:p>
            <a:r>
              <a:rPr lang="en-US" sz="2800" b="1" u="sng" dirty="0"/>
              <a:t>Gunicorn - WSGI server:-</a:t>
            </a:r>
          </a:p>
          <a:p>
            <a:endParaRPr lang="en-US" sz="2400" b="1" u="sng" dirty="0"/>
          </a:p>
          <a:p>
            <a:r>
              <a:rPr lang="en-US" sz="2400" dirty="0"/>
              <a:t>Gunicorn ‘Green Unicorn’ is a Python WSGI HTTP Server for UNIX. It’s a pre-fork worker model ported from Ruby’s Unicorn project. The Gunicorn server is broadly compatible with various web frameworks, simply implemented, light on server resources, and fairly speedy.</a:t>
            </a:r>
          </a:p>
          <a:p>
            <a:r>
              <a:rPr lang="en-US" sz="2400" dirty="0"/>
              <a:t>Features</a:t>
            </a:r>
          </a:p>
          <a:p>
            <a:r>
              <a:rPr lang="en-US" sz="2400" dirty="0"/>
              <a:t>Natively supports WSGI, Django, and </a:t>
            </a:r>
            <a:r>
              <a:rPr lang="en-US" sz="2400" dirty="0" err="1"/>
              <a:t>Paster</a:t>
            </a:r>
            <a:endParaRPr lang="en-US" sz="2400" dirty="0"/>
          </a:p>
          <a:p>
            <a:r>
              <a:rPr lang="en-US" sz="2400" dirty="0"/>
              <a:t>Automatic worker process management</a:t>
            </a:r>
          </a:p>
          <a:p>
            <a:r>
              <a:rPr lang="en-US" sz="2400" dirty="0"/>
              <a:t>Simple Python configuration</a:t>
            </a:r>
          </a:p>
          <a:p>
            <a:r>
              <a:rPr lang="en-US" sz="2400" dirty="0"/>
              <a:t>Multiple worker configurations</a:t>
            </a:r>
          </a:p>
          <a:p>
            <a:r>
              <a:rPr lang="en-US" sz="2400" dirty="0"/>
              <a:t>Various server hooks for extensibility</a:t>
            </a:r>
          </a:p>
          <a:p>
            <a:r>
              <a:rPr lang="en-US" sz="2400" dirty="0"/>
              <a:t>Compatible with Python 3.x &gt;= 3.5</a:t>
            </a:r>
          </a:p>
        </p:txBody>
      </p:sp>
    </p:spTree>
    <p:extLst>
      <p:ext uri="{BB962C8B-B14F-4D97-AF65-F5344CB8AC3E}">
        <p14:creationId xmlns:p14="http://schemas.microsoft.com/office/powerpoint/2010/main" val="1222203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Handling WSGI with gunicorn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609600" y="969876"/>
            <a:ext cx="11349446" cy="5093702"/>
          </a:xfrm>
          <a:prstGeom prst="rect">
            <a:avLst/>
          </a:prstGeom>
          <a:solidFill>
            <a:schemeClr val="tx2">
              <a:lumMod val="40000"/>
              <a:lumOff val="6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500" dirty="0"/>
              <a:t>Gunicorn is a stand-alone WSGI web application server which offers a lot of functionality. It natively supports various frameworks with its adapters, making it an extremely easy to use drop-in replacement for many development servers that are used during development.</a:t>
            </a:r>
          </a:p>
          <a:p>
            <a:pPr marL="342900" indent="-342900">
              <a:buFont typeface="Wingdings" panose="05000000000000000000" pitchFamily="2" charset="2"/>
              <a:buChar char="Ø"/>
            </a:pPr>
            <a:endParaRPr lang="en-US" sz="2500" dirty="0"/>
          </a:p>
          <a:p>
            <a:pPr marL="342900" indent="-342900">
              <a:buFont typeface="Wingdings" panose="05000000000000000000" pitchFamily="2" charset="2"/>
              <a:buChar char="Ø"/>
            </a:pPr>
            <a:r>
              <a:rPr lang="en-US" sz="2500" dirty="0"/>
              <a:t>Technically, the way Gunicorn works is very similar to the successful Unicorn web server for Ruby applications. They both use what’s referred to as the pre-fork model. This, in essence, tasks the central [Gunicorn] master process to handle the management of workers, creation of sockets and bindings, etc.</a:t>
            </a:r>
          </a:p>
          <a:p>
            <a:endParaRPr lang="en-US" sz="2500" dirty="0"/>
          </a:p>
          <a:p>
            <a:pPr marL="342900" indent="-342900">
              <a:buFont typeface="Wingdings" panose="05000000000000000000" pitchFamily="2" charset="2"/>
              <a:buChar char="Ø"/>
            </a:pPr>
            <a:r>
              <a:rPr lang="en-US" sz="2500" dirty="0"/>
              <a:t>Nginx is a very high performant web server / (reverse)-proxy. It has reached its current popularity due to being light weight, relatively easy to work with, and easy to extend (with add-ons / plug-ins).</a:t>
            </a:r>
          </a:p>
        </p:txBody>
      </p:sp>
    </p:spTree>
    <p:extLst>
      <p:ext uri="{BB962C8B-B14F-4D97-AF65-F5344CB8AC3E}">
        <p14:creationId xmlns:p14="http://schemas.microsoft.com/office/powerpoint/2010/main" val="29543510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Setting up Database &amp; adding users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9" name="Rectangle 8"/>
          <p:cNvSpPr/>
          <p:nvPr/>
        </p:nvSpPr>
        <p:spPr>
          <a:xfrm>
            <a:off x="723900" y="1155739"/>
            <a:ext cx="10744200" cy="4893647"/>
          </a:xfrm>
          <a:prstGeom prst="rect">
            <a:avLst/>
          </a:prstGeom>
          <a:solidFill>
            <a:schemeClr val="tx2">
              <a:lumMod val="40000"/>
              <a:lumOff val="6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400" dirty="0"/>
              <a:t>There are several ways to extend the the default Django User model. Perhaps one of the most common way (and also less intrusive) is to extend the User model using a one-to-one link. </a:t>
            </a:r>
          </a:p>
          <a:p>
            <a:endParaRPr lang="en-US" sz="2400" dirty="0"/>
          </a:p>
          <a:p>
            <a:pPr marL="342900" indent="-342900">
              <a:buFont typeface="Wingdings" panose="05000000000000000000" pitchFamily="2" charset="2"/>
              <a:buChar char="Ø"/>
            </a:pPr>
            <a:r>
              <a:rPr lang="en-US" sz="2400" dirty="0"/>
              <a:t>This strategy is also known as User Profile. One of the challenges of this particular strategy, if you are using Django Admin, is how to display the profile data in the User edit page. And that’s what this tutorial is about.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Then a very important thing, we need to override the get_inline_instances method, so to display the inlines only in the edit form. Otherwise we might get some problems because of how the Signals work. Remember that the Signal is responsible for creating the Profile instance.</a:t>
            </a:r>
          </a:p>
          <a:p>
            <a:endParaRPr lang="en-US" sz="2400" dirty="0"/>
          </a:p>
        </p:txBody>
      </p:sp>
    </p:spTree>
    <p:extLst>
      <p:ext uri="{BB962C8B-B14F-4D97-AF65-F5344CB8AC3E}">
        <p14:creationId xmlns:p14="http://schemas.microsoft.com/office/powerpoint/2010/main" val="3023535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05DFD8-68AB-4B34-8FE9-B5FBCDB667B0}" type="datetime1">
              <a:rPr lang="en-US" smtClean="0"/>
              <a:t>11/25/2022</a:t>
            </a:fld>
            <a:endParaRPr lang="en-US" dirty="0"/>
          </a:p>
        </p:txBody>
      </p:sp>
      <p:sp>
        <p:nvSpPr>
          <p:cNvPr id="5" name="Footer Placeholder 4"/>
          <p:cNvSpPr>
            <a:spLocks noGrp="1"/>
          </p:cNvSpPr>
          <p:nvPr>
            <p:ph type="ftr" sz="quarter" idx="11"/>
          </p:nvPr>
        </p:nvSpPr>
        <p:spPr>
          <a:xfrm>
            <a:off x="4191000" y="6379902"/>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Setting up Database &amp; adding users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1447800" y="848967"/>
            <a:ext cx="9144000" cy="5344228"/>
          </a:xfrm>
          <a:prstGeom prst="rect">
            <a:avLst/>
          </a:prstGeom>
        </p:spPr>
      </p:pic>
    </p:spTree>
    <p:extLst>
      <p:ext uri="{BB962C8B-B14F-4D97-AF65-F5344CB8AC3E}">
        <p14:creationId xmlns:p14="http://schemas.microsoft.com/office/powerpoint/2010/main" val="7424558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E0B676-9C52-40A3-858E-FA3AA88B857F}"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sp>
        <p:nvSpPr>
          <p:cNvPr id="11" name="Content Placeholder 10"/>
          <p:cNvSpPr>
            <a:spLocks noGrp="1"/>
          </p:cNvSpPr>
          <p:nvPr>
            <p:ph idx="1"/>
          </p:nvPr>
        </p:nvSpPr>
        <p:spPr>
          <a:xfrm>
            <a:off x="1454331" y="1401074"/>
            <a:ext cx="10058400" cy="4450449"/>
          </a:xfrm>
          <a:prstGeom prst="rect">
            <a:avLst/>
          </a:prstGeom>
          <a:solidFill>
            <a:schemeClr val="tx2">
              <a:lumMod val="40000"/>
              <a:lumOff val="60000"/>
            </a:schemeClr>
          </a:solidFill>
          <a:ln w="9525">
            <a:solidFill>
              <a:schemeClr val="tx1"/>
            </a:solidFill>
          </a:ln>
        </p:spPr>
        <p:txBody>
          <a:bodyPr wrap="square">
            <a:spAutoFit/>
          </a:bodyPr>
          <a:lstStyle/>
          <a:p>
            <a:pPr marL="457200" indent="-457200">
              <a:buFont typeface="+mj-lt"/>
              <a:buAutoNum type="arabicPeriod"/>
            </a:pPr>
            <a:r>
              <a:rPr lang="en-US" sz="2400" dirty="0"/>
              <a:t>Discuss Four Important Pillars to website.</a:t>
            </a:r>
          </a:p>
          <a:p>
            <a:pPr marL="457200" indent="-457200">
              <a:buFont typeface="+mj-lt"/>
              <a:buAutoNum type="arabicPeriod"/>
            </a:pPr>
            <a:r>
              <a:rPr lang="en-US" sz="2400" dirty="0"/>
              <a:t>What is the role of frameworks in python.</a:t>
            </a:r>
          </a:p>
          <a:p>
            <a:pPr marL="457200" indent="-457200">
              <a:buFont typeface="+mj-lt"/>
              <a:buAutoNum type="arabicPeriod"/>
            </a:pPr>
            <a:r>
              <a:rPr lang="en-US" sz="2400" dirty="0"/>
              <a:t>Discuss any three frameworks.</a:t>
            </a:r>
          </a:p>
          <a:p>
            <a:pPr marL="457200" indent="-457200">
              <a:buFont typeface="+mj-lt"/>
              <a:buAutoNum type="arabicPeriod"/>
            </a:pPr>
            <a:r>
              <a:rPr lang="en-US" sz="2400" dirty="0"/>
              <a:t>What is Heroku, explain its architecture.</a:t>
            </a:r>
          </a:p>
          <a:p>
            <a:pPr marL="457200" indent="-457200">
              <a:buFont typeface="+mj-lt"/>
              <a:buAutoNum type="arabicPeriod"/>
            </a:pPr>
            <a:r>
              <a:rPr lang="en-US" sz="2400" dirty="0"/>
              <a:t>Discuss WSGI .</a:t>
            </a:r>
          </a:p>
          <a:p>
            <a:pPr marL="457200" indent="-457200">
              <a:buFont typeface="+mj-lt"/>
              <a:buAutoNum type="arabicPeriod"/>
            </a:pPr>
            <a:r>
              <a:rPr lang="en-US" sz="2400" dirty="0"/>
              <a:t>Explain gunicorn .</a:t>
            </a:r>
          </a:p>
          <a:p>
            <a:pPr marL="457200" indent="-457200">
              <a:buFont typeface="+mj-lt"/>
              <a:buAutoNum type="arabicPeriod"/>
            </a:pPr>
            <a:r>
              <a:rPr lang="en-US" sz="2400" dirty="0"/>
              <a:t>Discuss the role of Git .</a:t>
            </a:r>
          </a:p>
          <a:p>
            <a:pPr marL="457200" indent="-457200">
              <a:buFont typeface="+mj-lt"/>
              <a:buAutoNum type="arabicPeriod"/>
            </a:pPr>
            <a:r>
              <a:rPr lang="en-US" sz="2400" dirty="0"/>
              <a:t>Discuss the architecture of Git.</a:t>
            </a:r>
          </a:p>
          <a:p>
            <a:pPr marL="457200" indent="-457200">
              <a:buFont typeface="+mj-lt"/>
              <a:buAutoNum type="arabicPeriod"/>
            </a:pPr>
            <a:r>
              <a:rPr lang="en-US" sz="2400" dirty="0"/>
              <a:t>Discuss about the Request Http methods in Python.</a:t>
            </a:r>
          </a:p>
          <a:p>
            <a:pPr marL="457200" indent="-457200">
              <a:buFont typeface="+mj-lt"/>
              <a:buAutoNum type="arabicPeriod"/>
            </a:pPr>
            <a:r>
              <a:rPr lang="en-US" sz="2400" dirty="0"/>
              <a:t>Discuss about Flask application.</a:t>
            </a:r>
            <a:endParaRPr lang="en-US" dirty="0"/>
          </a:p>
        </p:txBody>
      </p:sp>
      <p:sp>
        <p:nvSpPr>
          <p:cNvPr id="9" name="Footer Placeholder 12"/>
          <p:cNvSpPr>
            <a:spLocks noGrp="1"/>
          </p:cNvSpPr>
          <p:nvPr>
            <p:ph type="ftr" sz="quarter" idx="11"/>
          </p:nvPr>
        </p:nvSpPr>
        <p:spPr>
          <a:xfrm>
            <a:off x="3810000" y="6019801"/>
            <a:ext cx="5029200" cy="623910"/>
          </a:xfrm>
        </p:spPr>
        <p:txBody>
          <a:bodyPr/>
          <a:lstStyle/>
          <a:p>
            <a:r>
              <a:rPr lang="en-US" dirty="0"/>
              <a:t>Priya Singh             Python web development with Django             Unit V</a:t>
            </a:r>
          </a:p>
        </p:txBody>
      </p:sp>
    </p:spTree>
    <p:extLst>
      <p:ext uri="{BB962C8B-B14F-4D97-AF65-F5344CB8AC3E}">
        <p14:creationId xmlns:p14="http://schemas.microsoft.com/office/powerpoint/2010/main" val="3358064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688688-9990-41E4-9A2B-FAACA3701861}"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tx2">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are the most important pillar of website .</a:t>
            </a:r>
          </a:p>
          <a:p>
            <a:pPr marL="457200" indent="-457200" algn="just">
              <a:buFont typeface="+mj-lt"/>
              <a:buAutoNum type="arabicPeriod"/>
            </a:pPr>
            <a:r>
              <a:rPr lang="en-US" sz="3200" dirty="0">
                <a:latin typeface="+mj-lt"/>
              </a:rPr>
              <a:t>What are the disadvantages of Django?</a:t>
            </a:r>
          </a:p>
          <a:p>
            <a:pPr marL="457200" indent="-457200" algn="just">
              <a:buFont typeface="+mj-lt"/>
              <a:buAutoNum type="arabicPeriod"/>
            </a:pPr>
            <a:r>
              <a:rPr lang="en-US" sz="3200" dirty="0"/>
              <a:t>What are the different data types used in Django.</a:t>
            </a:r>
          </a:p>
          <a:p>
            <a:pPr marL="457200" indent="-457200" algn="just">
              <a:buFont typeface="+mj-lt"/>
              <a:buAutoNum type="arabicPeriod"/>
            </a:pPr>
            <a:r>
              <a:rPr lang="en-US" sz="3200" dirty="0"/>
              <a:t>What are the salient features of Django.</a:t>
            </a:r>
          </a:p>
          <a:p>
            <a:pPr marL="457200" indent="-457200" algn="just">
              <a:buFont typeface="+mj-lt"/>
              <a:buAutoNum type="arabicPeriod"/>
            </a:pPr>
            <a:r>
              <a:rPr lang="en-US" sz="3200" dirty="0"/>
              <a:t>What are some of the technical features that Django includes</a:t>
            </a:r>
          </a:p>
        </p:txBody>
      </p:sp>
      <p:sp>
        <p:nvSpPr>
          <p:cNvPr id="8"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870848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E33FD0-7603-4475-AFC1-7BF07671489F}" type="datetime1">
              <a:rPr lang="en-US" smtClean="0"/>
              <a:t>11/25/2022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chemeClr val="tx2">
              <a:lumMod val="75000"/>
            </a:schemeClr>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hlinkClick r:id="rId2"/>
              </a:rPr>
              <a:t>https://youtu.be/eoPsX7MKfe8?list=PLIdgECt554OVFKXRpo_kuI0XpUQKk0ycO</a:t>
            </a:r>
            <a:endParaRPr lang="en-US" u="sng" dirty="0"/>
          </a:p>
          <a:p>
            <a:pPr marL="0" indent="0">
              <a:buNone/>
            </a:pPr>
            <a:endParaRPr lang="en-US" dirty="0"/>
          </a:p>
          <a:p>
            <a:r>
              <a:rPr lang="en-US" u="sng" dirty="0">
                <a:hlinkClick r:id="rId3"/>
              </a:rPr>
              <a:t>https://youtu.be/tA42nHmmEKw?list=PLh2mXjKcTPSACrQxPM2_1Ojus5HX88ht7</a:t>
            </a:r>
            <a:endParaRPr lang="en-US" u="sng" dirty="0"/>
          </a:p>
          <a:p>
            <a:pPr marL="0" indent="0">
              <a:buNone/>
            </a:pPr>
            <a:endParaRPr lang="en-US" dirty="0"/>
          </a:p>
          <a:p>
            <a:r>
              <a:rPr lang="en-US" u="sng" dirty="0">
                <a:hlinkClick r:id="rId4"/>
              </a:rPr>
              <a:t>https://youtu.be/8ndsDXohLMQ?list=PLDsnL5pk7-N_9oy2RN4A65Z-PEnvtc7rf</a:t>
            </a:r>
            <a:endParaRPr lang="en-US" u="sng" dirty="0"/>
          </a:p>
          <a:p>
            <a:pPr marL="0" indent="0">
              <a:buNone/>
            </a:pPr>
            <a:endParaRPr lang="en-US" dirty="0"/>
          </a:p>
          <a:p>
            <a:r>
              <a:rPr lang="en-US" u="sng" dirty="0">
                <a:hlinkClick r:id="rId5"/>
              </a:rPr>
              <a:t>https://youtu.be/QXeEoD0pB3E?list=PLsyeobzWxl7poL9JTVyndKe62ieoN-MZ3</a:t>
            </a:r>
            <a:endParaRPr lang="en-US" u="sng" dirty="0"/>
          </a:p>
          <a:p>
            <a:pPr marL="0" indent="0">
              <a:buNone/>
            </a:pPr>
            <a:endParaRPr lang="en-US" dirty="0"/>
          </a:p>
          <a:p>
            <a:r>
              <a:rPr lang="en-US" u="sng" dirty="0">
                <a:hlinkClick r:id="rId6"/>
              </a:rPr>
              <a:t>https://youtu.be/9MmC_uGjBsM?list=PL3pGy4HtqwD02GVgM96-V0sq4_DSinqvf</a:t>
            </a:r>
            <a:endParaRPr lang="en-US" u="sng" dirty="0"/>
          </a:p>
          <a:p>
            <a:pPr marL="0" indent="0">
              <a:buNone/>
            </a:pPr>
            <a:endParaRPr lang="en-US" u="sng" dirty="0"/>
          </a:p>
          <a:p>
            <a:pPr marL="0" indent="0">
              <a:buNone/>
            </a:pPr>
            <a:endParaRPr lang="en-US" dirty="0"/>
          </a:p>
          <a:p>
            <a:pPr marL="0" indent="0">
              <a:lnSpc>
                <a:spcPct val="200000"/>
              </a:lnSpc>
              <a:buNone/>
            </a:pPr>
            <a:endParaRPr lang="en-US" sz="2800" u="sng" dirty="0"/>
          </a:p>
        </p:txBody>
      </p:sp>
    </p:spTree>
    <p:extLst>
      <p:ext uri="{BB962C8B-B14F-4D97-AF65-F5344CB8AC3E}">
        <p14:creationId xmlns:p14="http://schemas.microsoft.com/office/powerpoint/2010/main" val="27740923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5DF4C8-1AC1-4554-ACBC-2FA457DB607E}" type="datetime1">
              <a:rPr lang="en-US" smtClean="0"/>
              <a:t>11/25/2022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p14="http://schemas.microsoft.com/office/powerpoint/2010/main" val="4010231441"/>
              </p:ext>
            </p:extLst>
          </p:nvPr>
        </p:nvGraphicFramePr>
        <p:xfrm>
          <a:off x="76200" y="762000"/>
          <a:ext cx="12115800" cy="6106312"/>
        </p:xfrm>
        <a:graphic>
          <a:graphicData uri="http://schemas.openxmlformats.org/drawingml/2006/table">
            <a:tbl>
              <a:tblPr firstRow="1" bandRow="1">
                <a:tableStyleId>{3B4B98B0-60AC-42C2-AFA5-B58CD77FA1E5}</a:tableStyleId>
              </a:tblPr>
              <a:tblGrid>
                <a:gridCol w="6057900">
                  <a:extLst>
                    <a:ext uri="{9D8B030D-6E8A-4147-A177-3AD203B41FA5}">
                      <a16:colId xmlns:a16="http://schemas.microsoft.com/office/drawing/2014/main" val="3349441241"/>
                    </a:ext>
                  </a:extLst>
                </a:gridCol>
                <a:gridCol w="6057900">
                  <a:extLst>
                    <a:ext uri="{9D8B030D-6E8A-4147-A177-3AD203B41FA5}">
                      <a16:colId xmlns:a16="http://schemas.microsoft.com/office/drawing/2014/main" val="4272054345"/>
                    </a:ext>
                  </a:extLst>
                </a:gridCol>
              </a:tblGrid>
              <a:tr h="202306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1. What is a </a:t>
                      </a:r>
                      <a:r>
                        <a:rPr lang="en-US" sz="2000" b="0" dirty="0" err="1"/>
                        <a:t>Django</a:t>
                      </a:r>
                      <a:r>
                        <a:rPr lang="en-US" sz="2000" b="0" dirty="0"/>
                        <a:t> App?</a:t>
                      </a:r>
                    </a:p>
                    <a:p>
                      <a:pPr algn="just"/>
                      <a:r>
                        <a:rPr lang="en-US" sz="2000" b="0" dirty="0"/>
                        <a:t> </a:t>
                      </a:r>
                      <a:r>
                        <a:rPr lang="en-US" sz="2000" b="0" dirty="0" err="1"/>
                        <a:t>ADjango</a:t>
                      </a:r>
                      <a:r>
                        <a:rPr lang="en-US" sz="2000" b="0" dirty="0"/>
                        <a:t> app is an extended package with base package is </a:t>
                      </a:r>
                      <a:r>
                        <a:rPr lang="en-US" sz="2000" b="0" dirty="0" err="1"/>
                        <a:t>Django</a:t>
                      </a:r>
                      <a:r>
                        <a:rPr lang="en-US" sz="2000" b="0" dirty="0"/>
                        <a:t> </a:t>
                      </a:r>
                    </a:p>
                    <a:p>
                      <a:pPr algn="just"/>
                      <a:r>
                        <a:rPr lang="en-US" sz="2000" b="0" dirty="0"/>
                        <a:t> B. </a:t>
                      </a:r>
                      <a:r>
                        <a:rPr lang="en-US" sz="2000" b="0" dirty="0" err="1"/>
                        <a:t>Django</a:t>
                      </a:r>
                      <a:r>
                        <a:rPr lang="en-US" sz="2000" b="0" dirty="0"/>
                        <a:t> app is a python package with its own components. </a:t>
                      </a:r>
                    </a:p>
                    <a:p>
                      <a:pPr algn="just"/>
                      <a:r>
                        <a:rPr lang="en-US" sz="2000" b="0" dirty="0"/>
                        <a:t> C. Both 1 &amp; 2 Option </a:t>
                      </a:r>
                    </a:p>
                    <a:p>
                      <a:pPr algn="just"/>
                      <a:r>
                        <a:rPr lang="en-US" sz="2000" b="0" dirty="0"/>
                        <a:t> D. All of the above </a:t>
                      </a:r>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2. </a:t>
                      </a:r>
                      <a:r>
                        <a:rPr lang="en-US" sz="2000" b="0" dirty="0" err="1"/>
                        <a:t>Django</a:t>
                      </a:r>
                      <a:r>
                        <a:rPr lang="en-US" sz="2000" b="0" dirty="0"/>
                        <a:t> was introduced by </a:t>
                      </a:r>
                    </a:p>
                    <a:p>
                      <a:pPr algn="just"/>
                      <a:endParaRPr lang="en-US" sz="2000" b="0" dirty="0"/>
                    </a:p>
                    <a:p>
                      <a:pPr algn="just"/>
                      <a:r>
                        <a:rPr lang="en-US" sz="2000" b="0" dirty="0"/>
                        <a:t> A. Adrian </a:t>
                      </a:r>
                      <a:r>
                        <a:rPr lang="en-US" sz="2000" b="0" dirty="0" err="1"/>
                        <a:t>Holovaty</a:t>
                      </a:r>
                      <a:endParaRPr lang="en-US" sz="2000" b="0" dirty="0"/>
                    </a:p>
                    <a:p>
                      <a:pPr algn="just"/>
                      <a:r>
                        <a:rPr lang="en-US" sz="2000" b="0" dirty="0"/>
                        <a:t> B. Bill Gates </a:t>
                      </a:r>
                    </a:p>
                    <a:p>
                      <a:pPr algn="just"/>
                      <a:r>
                        <a:rPr lang="en-US" sz="2000" b="0" dirty="0"/>
                        <a:t> C. </a:t>
                      </a:r>
                      <a:r>
                        <a:rPr lang="en-US" sz="2000" b="0" dirty="0" err="1"/>
                        <a:t>Rasmus</a:t>
                      </a:r>
                      <a:r>
                        <a:rPr lang="en-US" sz="2000" b="0" dirty="0"/>
                        <a:t> </a:t>
                      </a:r>
                      <a:r>
                        <a:rPr lang="en-US" sz="2000" b="0" dirty="0" err="1"/>
                        <a:t>Lerdorf</a:t>
                      </a:r>
                      <a:r>
                        <a:rPr lang="en-US" sz="2000" b="0" dirty="0"/>
                        <a:t> </a:t>
                      </a:r>
                    </a:p>
                    <a:p>
                      <a:pPr algn="just"/>
                      <a:r>
                        <a:rPr lang="en-US" sz="2000" b="0" dirty="0"/>
                        <a:t> D. Tim Berners-Lee </a:t>
                      </a:r>
                    </a:p>
                  </a:txBody>
                  <a:tcPr>
                    <a:solidFill>
                      <a:schemeClr val="tx2">
                        <a:lumMod val="40000"/>
                        <a:lumOff val="60000"/>
                      </a:schemeClr>
                    </a:solidFill>
                  </a:tcPr>
                </a:tc>
                <a:extLst>
                  <a:ext uri="{0D108BD9-81ED-4DB2-BD59-A6C34878D82A}">
                    <a16:rowId xmlns:a16="http://schemas.microsoft.com/office/drawing/2014/main" val="2536190218"/>
                  </a:ext>
                </a:extLst>
              </a:tr>
              <a:tr h="22658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3. What are Migrations in </a:t>
                      </a:r>
                      <a:r>
                        <a:rPr lang="en-US" sz="2000" b="0" dirty="0" err="1"/>
                        <a:t>Django</a:t>
                      </a:r>
                      <a:endParaRPr lang="en-US" sz="2000" b="0" dirty="0"/>
                    </a:p>
                    <a:p>
                      <a:pPr algn="just"/>
                      <a:r>
                        <a:rPr lang="en-US" sz="2000" b="0" dirty="0"/>
                        <a:t> A.</a:t>
                      </a:r>
                      <a:r>
                        <a:rPr lang="en-US" sz="2000" dirty="0"/>
                        <a:t> They are files saved in migrations directory. </a:t>
                      </a:r>
                      <a:r>
                        <a:rPr lang="en-US" sz="2000" b="0" dirty="0"/>
                        <a:t> </a:t>
                      </a:r>
                      <a:endParaRPr lang="en-US" sz="2000" b="1" dirty="0"/>
                    </a:p>
                    <a:p>
                      <a:pPr algn="just"/>
                      <a:r>
                        <a:rPr lang="en-US" sz="2000" b="0" dirty="0"/>
                        <a:t> B. </a:t>
                      </a:r>
                      <a:r>
                        <a:rPr lang="en-US" sz="2000" dirty="0"/>
                        <a:t>They are created when you run make migrations command. </a:t>
                      </a:r>
                      <a:endParaRPr lang="en-US" sz="2000" b="0" dirty="0"/>
                    </a:p>
                    <a:p>
                      <a:pPr algn="just"/>
                      <a:r>
                        <a:rPr lang="en-US" sz="2000" b="0" dirty="0"/>
                        <a:t> C. </a:t>
                      </a:r>
                      <a:r>
                        <a:rPr lang="en-US" sz="2000" dirty="0"/>
                        <a:t>Migrations are files where </a:t>
                      </a:r>
                      <a:r>
                        <a:rPr lang="en-US" sz="2000" dirty="0" err="1"/>
                        <a:t>Django</a:t>
                      </a:r>
                      <a:r>
                        <a:rPr lang="en-US" sz="2000" dirty="0"/>
                        <a:t> stores changes to your models. </a:t>
                      </a:r>
                      <a:endParaRPr lang="en-US" sz="2000" b="0" dirty="0"/>
                    </a:p>
                    <a:p>
                      <a:pPr algn="just"/>
                      <a:r>
                        <a:rPr lang="en-US" sz="2000" b="0" dirty="0"/>
                        <a:t> D. </a:t>
                      </a:r>
                      <a:r>
                        <a:rPr lang="en-US" sz="2000" dirty="0"/>
                        <a:t>All of the above </a:t>
                      </a:r>
                      <a:endParaRPr lang="en-US" sz="2000" b="0" dirty="0"/>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b="1" dirty="0"/>
                    </a:p>
                  </a:txBody>
                  <a:tcPr>
                    <a:solidFill>
                      <a:schemeClr val="tx2">
                        <a:lumMod val="40000"/>
                        <a:lumOff val="60000"/>
                      </a:schemeClr>
                    </a:solidFill>
                  </a:tcPr>
                </a:tc>
                <a:extLst>
                  <a:ext uri="{0D108BD9-81ED-4DB2-BD59-A6C34878D82A}">
                    <a16:rowId xmlns:a16="http://schemas.microsoft.com/office/drawing/2014/main" val="2601322747"/>
                  </a:ext>
                </a:extLst>
              </a:tr>
              <a:tr h="1537529">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4. Which architectural pattern does </a:t>
                      </a:r>
                      <a:r>
                        <a:rPr lang="en-US" sz="2000" b="0" dirty="0" err="1"/>
                        <a:t>django</a:t>
                      </a:r>
                      <a:r>
                        <a:rPr lang="en-US" sz="2000" b="0" dirty="0"/>
                        <a:t> follow</a:t>
                      </a:r>
                    </a:p>
                    <a:p>
                      <a:pPr algn="just"/>
                      <a:r>
                        <a:rPr lang="en-US" sz="2000" b="0" dirty="0"/>
                        <a:t> A</a:t>
                      </a:r>
                      <a:r>
                        <a:rPr lang="en-US" sz="2000" dirty="0"/>
                        <a:t>PHP</a:t>
                      </a:r>
                      <a:endParaRPr lang="en-US" sz="2000" b="0" dirty="0"/>
                    </a:p>
                    <a:p>
                      <a:pPr algn="just"/>
                      <a:r>
                        <a:rPr lang="en-US" sz="2000" b="0" dirty="0"/>
                        <a:t> B. </a:t>
                      </a:r>
                      <a:r>
                        <a:rPr lang="en-US" sz="2000" dirty="0"/>
                        <a:t>MVT</a:t>
                      </a:r>
                      <a:endParaRPr lang="en-US" sz="2000" b="0" dirty="0"/>
                    </a:p>
                    <a:p>
                      <a:pPr algn="just"/>
                      <a:r>
                        <a:rPr lang="en-US" sz="2000" b="0" dirty="0"/>
                        <a:t> C. </a:t>
                      </a:r>
                      <a:r>
                        <a:rPr lang="en-US" sz="2000" dirty="0"/>
                        <a:t>HTML</a:t>
                      </a:r>
                      <a:endParaRPr lang="en-US" sz="2000" b="1" dirty="0"/>
                    </a:p>
                    <a:p>
                      <a:pPr algn="just"/>
                      <a:r>
                        <a:rPr lang="en-US" sz="2000" b="0" dirty="0"/>
                        <a:t> D. </a:t>
                      </a:r>
                      <a:r>
                        <a:rPr lang="en-US" sz="2000" dirty="0"/>
                        <a:t>None of the above </a:t>
                      </a:r>
                      <a:endParaRPr lang="en-US" sz="2000" b="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12210895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1"/>
            <a:ext cx="11353800" cy="4495799"/>
          </a:xfrm>
          <a:solidFill>
            <a:schemeClr val="tx2">
              <a:lumMod val="40000"/>
              <a:lumOff val="60000"/>
            </a:schemeClr>
          </a:solidFill>
          <a:ln w="6350">
            <a:solidFill>
              <a:schemeClr val="tx1"/>
            </a:solidFill>
          </a:ln>
        </p:spPr>
        <p:txBody>
          <a:bodyPr>
            <a:normAutofit fontScale="92500" lnSpcReduction="20000"/>
          </a:bodyPr>
          <a:lstStyle/>
          <a:p>
            <a:pPr marL="0" indent="0" algn="just">
              <a:spcBef>
                <a:spcPts val="0"/>
              </a:spcBef>
              <a:buNone/>
              <a:defRPr/>
            </a:pPr>
            <a:r>
              <a:rPr lang="en-US" sz="4300" dirty="0"/>
              <a:t> </a:t>
            </a:r>
            <a:r>
              <a:rPr lang="en-US" sz="2600" dirty="0"/>
              <a:t>which of these is not a valid backend for caching in </a:t>
            </a:r>
            <a:r>
              <a:rPr lang="en-US" sz="2600" dirty="0" err="1"/>
              <a:t>django</a:t>
            </a:r>
            <a:endParaRPr lang="en-US" sz="2600" dirty="0"/>
          </a:p>
          <a:p>
            <a:pPr algn="just">
              <a:buNone/>
            </a:pPr>
            <a:r>
              <a:rPr lang="en-US" sz="2600" dirty="0"/>
              <a:t> A. </a:t>
            </a:r>
            <a:r>
              <a:rPr lang="en-US" sz="2600" dirty="0" err="1"/>
              <a:t>Django.core.cache.backends.sys.memory</a:t>
            </a:r>
            <a:r>
              <a:rPr lang="en-US" sz="2600" dirty="0"/>
              <a:t> </a:t>
            </a:r>
          </a:p>
          <a:p>
            <a:pPr algn="just">
              <a:buNone/>
            </a:pPr>
            <a:r>
              <a:rPr lang="en-US" sz="2600" dirty="0"/>
              <a:t> B. </a:t>
            </a:r>
            <a:r>
              <a:rPr lang="en-US" sz="2600" dirty="0" err="1"/>
              <a:t>django.core.cache.backends.db.DatabaseCache</a:t>
            </a:r>
            <a:r>
              <a:rPr lang="en-US" sz="2600" dirty="0"/>
              <a:t> </a:t>
            </a:r>
          </a:p>
          <a:p>
            <a:pPr algn="just">
              <a:buNone/>
            </a:pPr>
            <a:r>
              <a:rPr lang="en-US" sz="2600" dirty="0"/>
              <a:t>C</a:t>
            </a:r>
            <a:r>
              <a:rPr lang="en-US" sz="2600" b="1" dirty="0"/>
              <a:t>.</a:t>
            </a:r>
            <a:r>
              <a:rPr lang="en-US" sz="2600" dirty="0"/>
              <a:t> </a:t>
            </a:r>
            <a:r>
              <a:rPr lang="en-US" sz="2600" dirty="0" err="1"/>
              <a:t>django.core.cache.backends.locmem.LocMemCache</a:t>
            </a:r>
            <a:r>
              <a:rPr lang="en-US" sz="2600" dirty="0"/>
              <a:t> </a:t>
            </a:r>
          </a:p>
          <a:p>
            <a:pPr algn="just">
              <a:buNone/>
            </a:pPr>
            <a:r>
              <a:rPr lang="en-US" sz="2600" dirty="0"/>
              <a:t>D</a:t>
            </a:r>
            <a:r>
              <a:rPr lang="en-US" sz="2600" b="1" dirty="0"/>
              <a:t>.</a:t>
            </a:r>
            <a:r>
              <a:rPr lang="en-US" sz="2600" dirty="0"/>
              <a:t> None of the above </a:t>
            </a:r>
            <a:endParaRPr lang="en-US" sz="2600" b="1" dirty="0"/>
          </a:p>
          <a:p>
            <a:pPr marL="0" indent="0" algn="just">
              <a:spcBef>
                <a:spcPts val="0"/>
              </a:spcBef>
              <a:buNone/>
              <a:defRPr/>
            </a:pPr>
            <a:endParaRPr lang="en-US" sz="2600" dirty="0"/>
          </a:p>
          <a:p>
            <a:pPr marL="0" indent="0" algn="just">
              <a:spcBef>
                <a:spcPts val="0"/>
              </a:spcBef>
              <a:buNone/>
              <a:defRPr/>
            </a:pPr>
            <a:r>
              <a:rPr lang="en-US" sz="2600" dirty="0"/>
              <a:t>5. Which architectural pattern does </a:t>
            </a:r>
            <a:r>
              <a:rPr lang="en-US" sz="2600" dirty="0" err="1"/>
              <a:t>django</a:t>
            </a:r>
            <a:r>
              <a:rPr lang="en-US" sz="2600" dirty="0"/>
              <a:t> follow</a:t>
            </a:r>
          </a:p>
          <a:p>
            <a:pPr algn="just">
              <a:buNone/>
            </a:pPr>
            <a:r>
              <a:rPr lang="en-US" sz="2600" dirty="0"/>
              <a:t> A.PHP</a:t>
            </a:r>
          </a:p>
          <a:p>
            <a:pPr algn="just">
              <a:buNone/>
            </a:pPr>
            <a:r>
              <a:rPr lang="en-US" sz="2600" dirty="0"/>
              <a:t> B. MVT</a:t>
            </a:r>
          </a:p>
          <a:p>
            <a:pPr algn="just">
              <a:buNone/>
            </a:pPr>
            <a:r>
              <a:rPr lang="en-US" sz="2600" dirty="0"/>
              <a:t> C. HTML</a:t>
            </a:r>
            <a:endParaRPr lang="en-US" sz="2600" b="1" dirty="0"/>
          </a:p>
          <a:p>
            <a:pPr algn="just">
              <a:buNone/>
            </a:pPr>
            <a:r>
              <a:rPr lang="en-US" sz="2600" dirty="0"/>
              <a:t> D. None of the above </a:t>
            </a:r>
          </a:p>
          <a:p>
            <a:pPr>
              <a:buNone/>
            </a:pPr>
            <a:endParaRPr lang="en-US" sz="1800" dirty="0"/>
          </a:p>
        </p:txBody>
      </p:sp>
      <p:sp>
        <p:nvSpPr>
          <p:cNvPr id="4" name="Date Placeholder 3"/>
          <p:cNvSpPr>
            <a:spLocks noGrp="1"/>
          </p:cNvSpPr>
          <p:nvPr>
            <p:ph type="dt" sz="half" idx="10"/>
          </p:nvPr>
        </p:nvSpPr>
        <p:spPr/>
        <p:txBody>
          <a:bodyPr/>
          <a:lstStyle/>
          <a:p>
            <a:fld id="{4459338D-83F2-41C6-A5DC-1A10632A32AE}" type="datetime1">
              <a:rPr lang="en-US" smtClean="0"/>
              <a:t>11/25/2022</a:t>
            </a:fld>
            <a:endParaRPr lang="en-US" dirty="0"/>
          </a:p>
        </p:txBody>
      </p:sp>
      <p:sp>
        <p:nvSpPr>
          <p:cNvPr id="5" name="Footer Placeholder 4"/>
          <p:cNvSpPr>
            <a:spLocks noGrp="1"/>
          </p:cNvSpPr>
          <p:nvPr>
            <p:ph type="ftr" sz="quarter" idx="11"/>
          </p:nvPr>
        </p:nvSpPr>
        <p:spPr>
          <a:xfrm>
            <a:off x="4165600" y="6356357"/>
            <a:ext cx="63500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noGrp="1"/>
          </p:cNvSpPr>
          <p:nvPr>
            <p:ph type="title"/>
          </p:nvPr>
        </p:nvSpPr>
        <p:spPr>
          <a:xfrm>
            <a:off x="1447800" y="0"/>
            <a:ext cx="10744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defTabSz="914400">
              <a:defRPr/>
            </a:pPr>
            <a:r>
              <a:rPr lang="en-US" sz="3200" dirty="0"/>
              <a:t>MCQ s</a:t>
            </a:r>
          </a:p>
        </p:txBody>
      </p:sp>
    </p:spTree>
    <p:extLst>
      <p:ext uri="{BB962C8B-B14F-4D97-AF65-F5344CB8AC3E}">
        <p14:creationId xmlns:p14="http://schemas.microsoft.com/office/powerpoint/2010/main" val="24949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089D65-6233-4869-A70B-16CC5C7E0393}"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Connecting  SQLite  with Django</a:t>
            </a:r>
            <a:r>
              <a:rPr lang="en-IN" sz="2800" b="1" dirty="0"/>
              <a:t> </a:t>
            </a:r>
            <a:endParaRPr lang="en-IN" sz="30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285603072"/>
              </p:ext>
            </p:extLst>
          </p:nvPr>
        </p:nvGraphicFramePr>
        <p:xfrm>
          <a:off x="1143000" y="2209800"/>
          <a:ext cx="105918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3C0FEB-2AFC-4C4D-9949-869C4460EAB2}" type="datetime1">
              <a:rPr lang="en-US" smtClean="0"/>
              <a:t>11/25/2022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p14="http://schemas.microsoft.com/office/powerpoint/2010/main" val="1650871838"/>
              </p:ext>
            </p:extLst>
          </p:nvPr>
        </p:nvGraphicFramePr>
        <p:xfrm>
          <a:off x="304800" y="792480"/>
          <a:ext cx="11582400" cy="6065520"/>
        </p:xfrm>
        <a:graphic>
          <a:graphicData uri="http://schemas.openxmlformats.org/drawingml/2006/table">
            <a:tbl>
              <a:tblPr firstRow="1" bandRow="1">
                <a:tableStyleId>{3B4B98B0-60AC-42C2-AFA5-B58CD77FA1E5}</a:tableStyleId>
              </a:tblPr>
              <a:tblGrid>
                <a:gridCol w="5791200">
                  <a:extLst>
                    <a:ext uri="{9D8B030D-6E8A-4147-A177-3AD203B41FA5}">
                      <a16:colId xmlns:a16="http://schemas.microsoft.com/office/drawing/2014/main" val="3349441241"/>
                    </a:ext>
                  </a:extLst>
                </a:gridCol>
                <a:gridCol w="5791200">
                  <a:extLst>
                    <a:ext uri="{9D8B030D-6E8A-4147-A177-3AD203B41FA5}">
                      <a16:colId xmlns:a16="http://schemas.microsoft.com/office/drawing/2014/main" val="4272054345"/>
                    </a:ext>
                  </a:extLst>
                </a:gridCol>
              </a:tblGrid>
              <a:tr h="1908651">
                <a:tc>
                  <a:txBody>
                    <a:bodyPr/>
                    <a:lstStyle/>
                    <a:p>
                      <a:pPr marL="342900" indent="-342900" algn="just">
                        <a:buFont typeface="+mj-lt"/>
                        <a:buNone/>
                      </a:pPr>
                      <a:r>
                        <a:rPr lang="en-US" sz="2000" b="0" dirty="0"/>
                        <a:t>6.</a:t>
                      </a:r>
                      <a:r>
                        <a:rPr lang="en-US" sz="2000" b="1" dirty="0"/>
                        <a:t> </a:t>
                      </a:r>
                      <a:r>
                        <a:rPr lang="en-US" sz="2000" b="0" dirty="0"/>
                        <a:t>Python is a :</a:t>
                      </a:r>
                    </a:p>
                    <a:p>
                      <a:pPr>
                        <a:buFont typeface="Wingdings" pitchFamily="2" charset="2"/>
                        <a:buChar char="§"/>
                      </a:pPr>
                      <a:r>
                        <a:rPr lang="en-US" sz="2000" b="0" dirty="0"/>
                        <a:t>Development environment</a:t>
                      </a:r>
                    </a:p>
                    <a:p>
                      <a:pPr>
                        <a:buFont typeface="Wingdings" pitchFamily="2" charset="2"/>
                        <a:buChar char="§"/>
                      </a:pPr>
                      <a:r>
                        <a:rPr lang="en-US" sz="2000" b="0" dirty="0"/>
                        <a:t>Set of editing tools</a:t>
                      </a:r>
                    </a:p>
                    <a:p>
                      <a:pPr>
                        <a:buFont typeface="Wingdings" pitchFamily="2" charset="2"/>
                        <a:buChar char="§"/>
                      </a:pPr>
                      <a:r>
                        <a:rPr lang="en-US" sz="2000" b="0" u="none" dirty="0"/>
                        <a:t>Programming Language</a:t>
                      </a:r>
                    </a:p>
                  </a:txBody>
                  <a:tcPr>
                    <a:solidFill>
                      <a:schemeClr val="tx2">
                        <a:lumMod val="40000"/>
                        <a:lumOff val="60000"/>
                      </a:schemeClr>
                    </a:solidFill>
                  </a:tcPr>
                </a:tc>
                <a:tc>
                  <a:txBody>
                    <a:bodyPr/>
                    <a:lstStyle/>
                    <a:p>
                      <a:pPr marL="342900" indent="-342900" algn="just">
                        <a:buFont typeface="+mj-lt"/>
                        <a:buAutoNum type="arabicPeriod" startAt="7"/>
                      </a:pPr>
                      <a:r>
                        <a:rPr lang="en-US" sz="2000" b="0" dirty="0"/>
                        <a:t>Python is Case Sensitive when dealing with Identifiers?</a:t>
                      </a:r>
                    </a:p>
                    <a:p>
                      <a:pPr>
                        <a:buFont typeface="Wingdings" pitchFamily="2" charset="2"/>
                        <a:buChar char="§"/>
                      </a:pPr>
                      <a:r>
                        <a:rPr lang="en-US" sz="2000" b="0" u="none" dirty="0"/>
                        <a:t>Yes</a:t>
                      </a:r>
                    </a:p>
                    <a:p>
                      <a:pPr>
                        <a:buFont typeface="Wingdings" pitchFamily="2" charset="2"/>
                        <a:buChar char="§"/>
                      </a:pPr>
                      <a:r>
                        <a:rPr lang="en-US" sz="2000" b="0" dirty="0"/>
                        <a:t>No</a:t>
                      </a:r>
                    </a:p>
                    <a:p>
                      <a:pPr>
                        <a:buFont typeface="Wingdings" pitchFamily="2" charset="2"/>
                        <a:buChar char="§"/>
                      </a:pPr>
                      <a:r>
                        <a:rPr lang="en-US" sz="2000" b="0" dirty="0"/>
                        <a:t>Sometimes Only</a:t>
                      </a:r>
                    </a:p>
                    <a:p>
                      <a:pPr>
                        <a:buFont typeface="Wingdings" pitchFamily="2" charset="2"/>
                        <a:buChar char="§"/>
                      </a:pPr>
                      <a:r>
                        <a:rPr lang="en-US" sz="2000" b="0" dirty="0"/>
                        <a:t>None Of the Above</a:t>
                      </a:r>
                    </a:p>
                    <a:p>
                      <a:pPr marL="342900" indent="-342900" algn="just">
                        <a:buFont typeface="+mj-lt"/>
                        <a:buNone/>
                      </a:pPr>
                      <a:endParaRPr lang="en-US" sz="2000" b="0" dirty="0"/>
                    </a:p>
                  </a:txBody>
                  <a:tcPr>
                    <a:solidFill>
                      <a:schemeClr val="tx2">
                        <a:lumMod val="40000"/>
                        <a:lumOff val="60000"/>
                      </a:schemeClr>
                    </a:solidFill>
                  </a:tcPr>
                </a:tc>
                <a:extLst>
                  <a:ext uri="{0D108BD9-81ED-4DB2-BD59-A6C34878D82A}">
                    <a16:rowId xmlns:a16="http://schemas.microsoft.com/office/drawing/2014/main" val="2536190218"/>
                  </a:ext>
                </a:extLst>
              </a:tr>
              <a:tr h="2170110">
                <a:tc>
                  <a:txBody>
                    <a:bodyPr/>
                    <a:lstStyle/>
                    <a:p>
                      <a:pPr marL="342900" indent="-342900" algn="just">
                        <a:buFont typeface="+mj-lt"/>
                        <a:buAutoNum type="arabicPeriod" startAt="8"/>
                      </a:pPr>
                      <a:r>
                        <a:rPr lang="en-US" sz="2000" b="0" dirty="0"/>
                        <a:t>What is the OUTPUT of the following Statement?</a:t>
                      </a:r>
                      <a:br>
                        <a:rPr lang="en-US" sz="2000" b="0" dirty="0"/>
                      </a:br>
                      <a:r>
                        <a:rPr lang="en-US" sz="2000" b="0" dirty="0"/>
                        <a:t>print 0xA + 0xB + 0xC :</a:t>
                      </a:r>
                    </a:p>
                    <a:p>
                      <a:pPr>
                        <a:buFont typeface="Wingdings" pitchFamily="2" charset="2"/>
                        <a:buChar char="§"/>
                      </a:pPr>
                      <a:r>
                        <a:rPr lang="en-US" sz="2000" dirty="0"/>
                        <a:t>0xA0xB0xC</a:t>
                      </a:r>
                    </a:p>
                    <a:p>
                      <a:pPr>
                        <a:buFont typeface="Wingdings" pitchFamily="2" charset="2"/>
                        <a:buChar char="§"/>
                      </a:pPr>
                      <a:r>
                        <a:rPr lang="en-US" sz="2000" b="0" u="none" dirty="0"/>
                        <a:t>33</a:t>
                      </a:r>
                    </a:p>
                    <a:p>
                      <a:pPr>
                        <a:buFont typeface="Wingdings" pitchFamily="2" charset="2"/>
                        <a:buChar char="§"/>
                      </a:pPr>
                      <a:r>
                        <a:rPr lang="en-US" sz="2000" dirty="0"/>
                        <a:t>ABC</a:t>
                      </a:r>
                    </a:p>
                    <a:p>
                      <a:pPr>
                        <a:buFont typeface="Wingdings" pitchFamily="2" charset="2"/>
                        <a:buChar char="§"/>
                      </a:pPr>
                      <a:r>
                        <a:rPr lang="en-US" sz="2000" dirty="0"/>
                        <a:t>000XXXABC</a:t>
                      </a:r>
                    </a:p>
                    <a:p>
                      <a:pPr marL="342900" indent="-342900" algn="just">
                        <a:buFont typeface="+mj-lt"/>
                        <a:buNone/>
                      </a:pPr>
                      <a:endParaRPr lang="en-US" sz="2000" b="0" dirty="0"/>
                    </a:p>
                  </a:txBody>
                  <a:tcPr>
                    <a:solidFill>
                      <a:schemeClr val="tx2">
                        <a:lumMod val="40000"/>
                        <a:lumOff val="60000"/>
                      </a:schemeClr>
                    </a:solidFill>
                  </a:tcPr>
                </a:tc>
                <a:tc>
                  <a:txBody>
                    <a:bodyPr/>
                    <a:lstStyle/>
                    <a:p>
                      <a:pPr marL="342900" indent="-342900" algn="just">
                        <a:buFont typeface="+mj-lt"/>
                        <a:buAutoNum type="arabicPeriod" startAt="9"/>
                      </a:pPr>
                      <a:r>
                        <a:rPr lang="en-US" sz="2000" b="0" dirty="0"/>
                        <a:t>What is the OUTPUT when the following Statement is executed?</a:t>
                      </a:r>
                      <a:br>
                        <a:rPr lang="en-US" sz="2000" b="0" dirty="0"/>
                      </a:br>
                      <a:r>
                        <a:rPr lang="en-US" sz="2000" b="0" dirty="0"/>
                        <a:t>“</a:t>
                      </a:r>
                      <a:r>
                        <a:rPr lang="en-US" sz="2000" b="0" dirty="0" err="1"/>
                        <a:t>abc</a:t>
                      </a:r>
                      <a:r>
                        <a:rPr lang="en-US" sz="2000" b="0" dirty="0"/>
                        <a:t>”+”xyz”</a:t>
                      </a:r>
                    </a:p>
                    <a:p>
                      <a:pPr>
                        <a:buFont typeface="Wingdings" pitchFamily="2" charset="2"/>
                        <a:buChar char="§"/>
                      </a:pPr>
                      <a:r>
                        <a:rPr lang="en-US" sz="2000" dirty="0" err="1"/>
                        <a:t>abc</a:t>
                      </a:r>
                      <a:endParaRPr lang="en-US" sz="2000" dirty="0"/>
                    </a:p>
                    <a:p>
                      <a:pPr>
                        <a:buFont typeface="Wingdings" pitchFamily="2" charset="2"/>
                        <a:buChar char="§"/>
                      </a:pPr>
                      <a:r>
                        <a:rPr lang="en-US" sz="2000" u="sng" dirty="0" err="1"/>
                        <a:t>abcxyz</a:t>
                      </a:r>
                      <a:endParaRPr lang="en-US" sz="2000" dirty="0"/>
                    </a:p>
                    <a:p>
                      <a:pPr>
                        <a:buFont typeface="Wingdings" pitchFamily="2" charset="2"/>
                        <a:buChar char="§"/>
                      </a:pPr>
                      <a:r>
                        <a:rPr lang="en-US" sz="2000" dirty="0" err="1"/>
                        <a:t>abcz</a:t>
                      </a:r>
                      <a:endParaRPr lang="en-US" sz="2000" dirty="0"/>
                    </a:p>
                    <a:p>
                      <a:pPr>
                        <a:buFont typeface="Wingdings" pitchFamily="2" charset="2"/>
                        <a:buChar char="§"/>
                      </a:pPr>
                      <a:r>
                        <a:rPr lang="en-US" sz="2000" dirty="0" err="1"/>
                        <a:t>abcxy</a:t>
                      </a:r>
                      <a:endParaRPr lang="en-US" sz="2000" dirty="0"/>
                    </a:p>
                    <a:p>
                      <a:pPr marL="342900" indent="-342900" algn="just">
                        <a:buFont typeface="+mj-lt"/>
                        <a:buNone/>
                      </a:pPr>
                      <a:endParaRPr lang="en-US" sz="2000" b="0" kern="1200" dirty="0">
                        <a:solidFill>
                          <a:schemeClr val="tx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601322747"/>
                  </a:ext>
                </a:extLst>
              </a:tr>
              <a:tr h="1124274">
                <a:tc gridSpan="2">
                  <a:txBody>
                    <a:bodyPr/>
                    <a:lstStyle/>
                    <a:p>
                      <a:pPr marL="342900" indent="-342900" algn="l">
                        <a:buFont typeface="+mj-lt"/>
                        <a:buAutoNum type="arabicPeriod" startAt="10"/>
                      </a:pPr>
                      <a:r>
                        <a:rPr lang="en-US" sz="2000" b="0" dirty="0"/>
                        <a:t>what is the type of a?</a:t>
                      </a:r>
                      <a:r>
                        <a:rPr lang="en-US" sz="2000" b="0" baseline="0" dirty="0"/>
                        <a:t> </a:t>
                      </a:r>
                      <a:r>
                        <a:rPr lang="en-US" sz="2000" b="0" dirty="0"/>
                        <a:t>a={1,2:3</a:t>
                      </a:r>
                      <a:r>
                        <a:rPr lang="en-US" sz="2000" b="1" dirty="0"/>
                        <a:t>}</a:t>
                      </a:r>
                      <a:r>
                        <a:rPr lang="en-US" sz="2000" b="1" baseline="0" dirty="0"/>
                        <a:t> </a:t>
                      </a:r>
                      <a:r>
                        <a:rPr lang="en-US" sz="2000" dirty="0"/>
                        <a:t>list</a:t>
                      </a:r>
                    </a:p>
                    <a:p>
                      <a:r>
                        <a:rPr lang="en-US" sz="2000" dirty="0"/>
                        <a:t>set</a:t>
                      </a:r>
                    </a:p>
                    <a:p>
                      <a:r>
                        <a:rPr lang="en-US" sz="2000" dirty="0" err="1"/>
                        <a:t>dict</a:t>
                      </a:r>
                      <a:endParaRPr lang="en-US" sz="2000" dirty="0"/>
                    </a:p>
                    <a:p>
                      <a:r>
                        <a:rPr lang="en-US" sz="2000" u="sng" dirty="0"/>
                        <a:t>syntax error</a:t>
                      </a:r>
                      <a:endParaRPr lang="en-US" sz="200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2049664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A2C238-1E39-4FCB-BDFE-F552F50B137F}"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Django Architecture?</a:t>
            </a:r>
          </a:p>
          <a:p>
            <a:pPr marL="342900" indent="-342900">
              <a:buFont typeface="+mj-lt"/>
              <a:buAutoNum type="arabicPeriod"/>
            </a:pPr>
            <a:r>
              <a:rPr lang="en-US" sz="2800" dirty="0"/>
              <a:t>Explain the Django project directory structure?</a:t>
            </a:r>
          </a:p>
          <a:p>
            <a:pPr marL="342900" indent="-342900">
              <a:buFont typeface="+mj-lt"/>
              <a:buAutoNum type="arabicPeriod"/>
            </a:pPr>
            <a:r>
              <a:rPr lang="en-US" sz="2800" dirty="0"/>
              <a:t>What are models in Django?</a:t>
            </a:r>
          </a:p>
          <a:p>
            <a:pPr marL="342900" indent="-342900">
              <a:buFont typeface="+mj-lt"/>
              <a:buAutoNum type="arabicPeriod"/>
            </a:pPr>
            <a:r>
              <a:rPr lang="en-US" sz="2800" dirty="0"/>
              <a:t>What are templates in Django or Django template language?</a:t>
            </a:r>
          </a:p>
          <a:p>
            <a:pPr marL="342900" indent="-342900">
              <a:buFont typeface="+mj-lt"/>
              <a:buAutoNum type="arabicPeriod"/>
            </a:pPr>
            <a:r>
              <a:rPr lang="en-US" sz="2800" dirty="0"/>
              <a:t>What are views in Django?</a:t>
            </a:r>
          </a:p>
          <a:p>
            <a:pPr marL="342900" indent="-342900">
              <a:buFont typeface="+mj-lt"/>
              <a:buAutoNum type="arabicPeriod"/>
            </a:pPr>
            <a:r>
              <a:rPr lang="en-US" sz="2800" dirty="0"/>
              <a:t>What is Django ORM?</a:t>
            </a:r>
          </a:p>
          <a:p>
            <a:pPr marL="342900" indent="-342900">
              <a:buFont typeface="+mj-lt"/>
              <a:buAutoNum type="arabicPeriod"/>
            </a:pPr>
            <a:r>
              <a:rPr lang="en-US" sz="2800" dirty="0"/>
              <a:t>What is Django Rest Framework(DRF)?</a:t>
            </a:r>
          </a:p>
          <a:p>
            <a:pPr marL="342900" indent="-342900">
              <a:buFont typeface="+mj-lt"/>
              <a:buAutoNum type="arabicPeriod"/>
            </a:pPr>
            <a:r>
              <a:rPr lang="en-US" sz="2800" dirty="0"/>
              <a:t> What is the difference between a project and an app in Django?</a:t>
            </a:r>
          </a:p>
          <a:p>
            <a:pPr marL="342900" indent="-342900">
              <a:buFont typeface="+mj-lt"/>
              <a:buAutoNum type="arabicPeriod"/>
            </a:pPr>
            <a:r>
              <a:rPr lang="en-US" sz="2800" dirty="0"/>
              <a:t>What are different model inheritance styles in the Django?</a:t>
            </a:r>
          </a:p>
          <a:p>
            <a:pPr marL="342900" indent="-342900">
              <a:buFont typeface="+mj-lt"/>
              <a:buAutoNum type="arabicPeriod"/>
            </a:pPr>
            <a:r>
              <a:rPr lang="en-US" sz="2800" dirty="0"/>
              <a:t>What are Django Signals?</a:t>
            </a:r>
          </a:p>
          <a:p>
            <a:endParaRPr lang="en-US" sz="2800" dirty="0"/>
          </a:p>
        </p:txBody>
      </p:sp>
      <p:sp>
        <p:nvSpPr>
          <p:cNvPr id="5" name="Footer Placeholder 4"/>
          <p:cNvSpPr>
            <a:spLocks noGrp="1"/>
          </p:cNvSpPr>
          <p:nvPr>
            <p:ph type="ftr" sz="quarter" idx="11"/>
          </p:nvPr>
        </p:nvSpPr>
        <p:spPr>
          <a:xfrm>
            <a:off x="4165600" y="6356357"/>
            <a:ext cx="52832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150625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8BF533-0AA6-43D7-A6C8-BEA25D37C434}"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Django Architecture?</a:t>
            </a:r>
          </a:p>
          <a:p>
            <a:pPr marL="342900" indent="-342900">
              <a:buFont typeface="+mj-lt"/>
              <a:buAutoNum type="arabicPeriod"/>
            </a:pPr>
            <a:r>
              <a:rPr lang="en-US" sz="2800" dirty="0"/>
              <a:t>Explain the Django project directory structure?</a:t>
            </a:r>
          </a:p>
          <a:p>
            <a:pPr marL="342900" indent="-342900">
              <a:buFont typeface="+mj-lt"/>
              <a:buAutoNum type="arabicPeriod"/>
            </a:pPr>
            <a:r>
              <a:rPr lang="en-US" sz="2800" dirty="0"/>
              <a:t>What are models in Django?</a:t>
            </a:r>
          </a:p>
          <a:p>
            <a:pPr marL="342900" indent="-342900">
              <a:buFont typeface="+mj-lt"/>
              <a:buAutoNum type="arabicPeriod"/>
            </a:pPr>
            <a:r>
              <a:rPr lang="en-US" sz="2800" dirty="0"/>
              <a:t>What are templates in Django or Django template language?</a:t>
            </a:r>
          </a:p>
          <a:p>
            <a:pPr marL="342900" indent="-342900">
              <a:buFont typeface="+mj-lt"/>
              <a:buAutoNum type="arabicPeriod"/>
            </a:pPr>
            <a:r>
              <a:rPr lang="en-US" sz="2800" dirty="0"/>
              <a:t>What are views in Django?</a:t>
            </a:r>
          </a:p>
          <a:p>
            <a:pPr marL="342900" indent="-342900">
              <a:buFont typeface="+mj-lt"/>
              <a:buAutoNum type="arabicPeriod"/>
            </a:pPr>
            <a:r>
              <a:rPr lang="en-US" sz="2800" dirty="0"/>
              <a:t>What is Django ORM?</a:t>
            </a:r>
          </a:p>
          <a:p>
            <a:pPr marL="342900" indent="-342900">
              <a:buFont typeface="+mj-lt"/>
              <a:buAutoNum type="arabicPeriod"/>
            </a:pPr>
            <a:r>
              <a:rPr lang="en-US" sz="2800" dirty="0"/>
              <a:t>What is Django Rest Framework(DRF)?</a:t>
            </a:r>
          </a:p>
          <a:p>
            <a:pPr marL="342900" indent="-342900">
              <a:buFont typeface="+mj-lt"/>
              <a:buAutoNum type="arabicPeriod"/>
            </a:pPr>
            <a:r>
              <a:rPr lang="en-US" sz="2800" dirty="0"/>
              <a:t> What is the difference between a project and an app in Django?</a:t>
            </a:r>
          </a:p>
          <a:p>
            <a:pPr marL="342900" indent="-342900">
              <a:buFont typeface="+mj-lt"/>
              <a:buAutoNum type="arabicPeriod"/>
            </a:pPr>
            <a:r>
              <a:rPr lang="en-US" sz="2800" dirty="0"/>
              <a:t>What are different model inheritance styles in the Django?</a:t>
            </a:r>
          </a:p>
          <a:p>
            <a:pPr marL="342900" indent="-342900">
              <a:buFont typeface="+mj-lt"/>
              <a:buAutoNum type="arabicPeriod"/>
            </a:pPr>
            <a:r>
              <a:rPr lang="en-US" sz="2800" dirty="0"/>
              <a:t>What are Django Signals?</a:t>
            </a:r>
          </a:p>
          <a:p>
            <a:endParaRPr lang="en-US" sz="2800" dirty="0"/>
          </a:p>
        </p:txBody>
      </p:sp>
      <p:sp>
        <p:nvSpPr>
          <p:cNvPr id="5" name="Footer Placeholder 4"/>
          <p:cNvSpPr>
            <a:spLocks noGrp="1"/>
          </p:cNvSpPr>
          <p:nvPr>
            <p:ph type="ftr" sz="quarter" idx="11"/>
          </p:nvPr>
        </p:nvSpPr>
        <p:spPr>
          <a:xfrm>
            <a:off x="4165600" y="6356357"/>
            <a:ext cx="49784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37168787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FA59AB-9733-4304-930C-B3B050CD8D6E}"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08461" y="917035"/>
            <a:ext cx="11775078" cy="5262979"/>
          </a:xfrm>
          <a:prstGeom prst="rect">
            <a:avLst/>
          </a:prstGeom>
          <a:solidFill>
            <a:schemeClr val="tx2">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a:t>The idea of Having a website helps grow an online presence, whether that be your personal blog or business, by connecting you with a broader audience. A website can also become a platform for sharing your opinions and skills, creating opportunities for personal or work-related projects.</a:t>
            </a:r>
          </a:p>
          <a:p>
            <a:r>
              <a:rPr lang="en-US" sz="2800" dirty="0">
                <a:solidFill>
                  <a:schemeClr val="bg2">
                    <a:lumMod val="10000"/>
                  </a:schemeClr>
                </a:solidFill>
              </a:rPr>
              <a:t>Four Important Pillars to Deploy i.e Technology, UX and usability ,conversation and Retention. </a:t>
            </a:r>
            <a:r>
              <a:rPr lang="en-US" sz="2800" dirty="0"/>
              <a:t>Django is an MVT web framework used to build web </a:t>
            </a:r>
            <a:r>
              <a:rPr lang="en-US" sz="2800" dirty="0" err="1"/>
              <a:t>aplications</a:t>
            </a:r>
            <a:r>
              <a:rPr lang="en-US" sz="2800" dirty="0"/>
              <a:t>. It is robust, simple, and helps web developers to write clean, efficient, and powerful code. In this lecture, we will learn how to deploy a Django project on Heroku in simple steps. GitHub is an increasingly popular programming resource used for code sharing. It's a social networking site for programmers that many companies and organizations use to facilitate project management and collaboration</a:t>
            </a:r>
            <a:r>
              <a:rPr lang="en-US" sz="2800" dirty="0">
                <a:solidFill>
                  <a:schemeClr val="bg2">
                    <a:lumMod val="10000"/>
                  </a:schemeClr>
                </a:solidFill>
              </a:rPr>
              <a:t>.</a:t>
            </a:r>
          </a:p>
        </p:txBody>
      </p:sp>
      <p:sp>
        <p:nvSpPr>
          <p:cNvPr id="8"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V</a:t>
            </a:r>
          </a:p>
        </p:txBody>
      </p:sp>
    </p:spTree>
    <p:extLst>
      <p:ext uri="{BB962C8B-B14F-4D97-AF65-F5344CB8AC3E}">
        <p14:creationId xmlns:p14="http://schemas.microsoft.com/office/powerpoint/2010/main" val="2565206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8FE6C5-3774-4311-A4A2-B9432F5851CF}" type="datetime1">
              <a:rPr lang="en-US" smtClean="0"/>
              <a:t>11/25/2022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Footer Placeholder 2"/>
          <p:cNvSpPr>
            <a:spLocks noGrp="1"/>
          </p:cNvSpPr>
          <p:nvPr>
            <p:ph type="ftr" sz="quarter" idx="11"/>
          </p:nvPr>
        </p:nvSpPr>
        <p:spPr>
          <a:xfrm>
            <a:off x="3911600" y="6356356"/>
            <a:ext cx="5816600" cy="365125"/>
          </a:xfrm>
        </p:spPr>
        <p:txBody>
          <a:bodyPr/>
          <a:lstStyle/>
          <a:p>
            <a:r>
              <a:rPr lang="en-US" dirty="0"/>
              <a:t>Priya Singh             Python web development with Django             Unit V</a:t>
            </a:r>
          </a:p>
        </p:txBody>
      </p:sp>
      <p:graphicFrame>
        <p:nvGraphicFramePr>
          <p:cNvPr id="12" name="Table 11"/>
          <p:cNvGraphicFramePr>
            <a:graphicFrameLocks noGrp="1"/>
          </p:cNvGraphicFramePr>
          <p:nvPr>
            <p:extLst>
              <p:ext uri="{D42A27DB-BD31-4B8C-83A1-F6EECF244321}">
                <p14:modId xmlns:p14="http://schemas.microsoft.com/office/powerpoint/2010/main" val="901399830"/>
              </p:ext>
            </p:extLst>
          </p:nvPr>
        </p:nvGraphicFramePr>
        <p:xfrm>
          <a:off x="533400" y="991662"/>
          <a:ext cx="11353800" cy="5058839"/>
        </p:xfrm>
        <a:graphic>
          <a:graphicData uri="http://schemas.openxmlformats.org/drawingml/2006/table">
            <a:tbl>
              <a:tblPr firstRow="1" firstCol="1" lastRow="1" lastCol="1" bandRow="1" bandCol="1">
                <a:tableStyleId>{5C22544A-7EE6-4342-B048-85BDC9FD1C3A}</a:tableStyleId>
              </a:tblPr>
              <a:tblGrid>
                <a:gridCol w="11353800">
                  <a:extLst>
                    <a:ext uri="{9D8B030D-6E8A-4147-A177-3AD203B41FA5}">
                      <a16:colId xmlns:a16="http://schemas.microsoft.com/office/drawing/2014/main" val="3372635850"/>
                    </a:ext>
                  </a:extLst>
                </a:gridCol>
              </a:tblGrid>
              <a:tr h="1273635">
                <a:tc>
                  <a:txBody>
                    <a:bodyPr/>
                    <a:lstStyle/>
                    <a:p>
                      <a:pPr marL="0" marR="0" algn="just">
                        <a:lnSpc>
                          <a:spcPct val="115000"/>
                        </a:lnSpc>
                        <a:spcBef>
                          <a:spcPts val="0"/>
                        </a:spcBef>
                        <a:spcAft>
                          <a:spcPts val="0"/>
                        </a:spcAft>
                      </a:pPr>
                      <a:r>
                        <a:rPr lang="en-US" sz="2400" dirty="0">
                          <a:effectLst/>
                        </a:rPr>
                        <a:t>(1)</a:t>
                      </a:r>
                      <a:r>
                        <a:rPr lang="en-US" sz="1800" dirty="0">
                          <a:effectLst/>
                        </a:rPr>
                        <a:t> </a:t>
                      </a:r>
                      <a:r>
                        <a:rPr lang="en-US" sz="2400" dirty="0">
                          <a:effectLst/>
                        </a:rPr>
                        <a:t>Tom </a:t>
                      </a:r>
                      <a:r>
                        <a:rPr lang="en-US" sz="2400" dirty="0" err="1">
                          <a:effectLst/>
                        </a:rPr>
                        <a:t>Aratyn</a:t>
                      </a:r>
                      <a:r>
                        <a:rPr lang="en-US" sz="2400" dirty="0">
                          <a:effectLst/>
                        </a:rPr>
                        <a:t>,</a:t>
                      </a:r>
                      <a:r>
                        <a:rPr lang="en-US" sz="1800" dirty="0">
                          <a:effectLst/>
                        </a:rPr>
                        <a:t> “</a:t>
                      </a:r>
                      <a:r>
                        <a:rPr lang="en-US" sz="2400" dirty="0">
                          <a:effectLst/>
                        </a:rPr>
                        <a:t>Building Django 2.0 Web Applications: Create enterprise-grade, scalable Python web applications easily with Django 2.0”, 2</a:t>
                      </a:r>
                      <a:r>
                        <a:rPr lang="en-US" sz="2400" baseline="30000" dirty="0">
                          <a:effectLst/>
                        </a:rPr>
                        <a:t>nd</a:t>
                      </a:r>
                      <a:r>
                        <a:rPr lang="en-US" sz="2400" dirty="0">
                          <a:effectLst/>
                        </a:rPr>
                        <a:t> Edition 2018, </a:t>
                      </a:r>
                      <a:r>
                        <a:rPr lang="en-US" sz="2400" dirty="0" err="1">
                          <a:effectLst/>
                        </a:rPr>
                        <a:t>Packt</a:t>
                      </a:r>
                      <a:r>
                        <a:rPr lang="en-US" sz="2400" dirty="0">
                          <a:effectLst/>
                        </a:rPr>
                        <a:t> Publishing.</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2810108072"/>
                  </a:ext>
                </a:extLst>
              </a:tr>
              <a:tr h="1243074">
                <a:tc>
                  <a:txBody>
                    <a:bodyPr/>
                    <a:lstStyle/>
                    <a:p>
                      <a:pPr marL="0" marR="0" algn="just">
                        <a:lnSpc>
                          <a:spcPct val="115000"/>
                        </a:lnSpc>
                        <a:spcBef>
                          <a:spcPts val="0"/>
                        </a:spcBef>
                        <a:spcAft>
                          <a:spcPts val="0"/>
                        </a:spcAft>
                      </a:pPr>
                      <a:r>
                        <a:rPr lang="en-US" sz="2400" dirty="0">
                          <a:effectLst/>
                        </a:rPr>
                        <a:t>(2) Nigel George, “Build a website with Django”, 1</a:t>
                      </a:r>
                      <a:r>
                        <a:rPr lang="en-US" sz="2400" baseline="30000" dirty="0">
                          <a:effectLst/>
                        </a:rPr>
                        <a:t>st</a:t>
                      </a:r>
                      <a:r>
                        <a:rPr lang="en-US" sz="2400" dirty="0">
                          <a:effectLst/>
                        </a:rPr>
                        <a:t>  Edition 2019, GNW Independent Publishing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490192612"/>
                  </a:ext>
                </a:extLst>
              </a:tr>
              <a:tr h="1243074">
                <a:tc>
                  <a:txBody>
                    <a:bodyPr/>
                    <a:lstStyle/>
                    <a:p>
                      <a:pPr marL="0" marR="0" algn="just">
                        <a:lnSpc>
                          <a:spcPct val="115000"/>
                        </a:lnSpc>
                        <a:spcBef>
                          <a:spcPts val="205"/>
                        </a:spcBef>
                        <a:spcAft>
                          <a:spcPts val="0"/>
                        </a:spcAft>
                      </a:pPr>
                      <a:r>
                        <a:rPr lang="en-US" sz="2400" dirty="0">
                          <a:effectLst/>
                        </a:rPr>
                        <a:t>(3) Ray Yao,”</a:t>
                      </a:r>
                      <a:r>
                        <a:rPr lang="en-US" sz="1800" dirty="0">
                          <a:effectLst/>
                        </a:rPr>
                        <a:t> </a:t>
                      </a:r>
                      <a:r>
                        <a:rPr lang="en-US" sz="2400" dirty="0">
                          <a:effectLst/>
                        </a:rPr>
                        <a:t>Django in 8 Hours: For Beginners, Learn Coding Fast!, 2</a:t>
                      </a:r>
                      <a:r>
                        <a:rPr lang="en-US" sz="2400" baseline="30000" dirty="0">
                          <a:effectLst/>
                        </a:rPr>
                        <a:t>nd</a:t>
                      </a:r>
                      <a:r>
                        <a:rPr lang="en-US" sz="2400" dirty="0">
                          <a:effectLst/>
                        </a:rPr>
                        <a:t> Edition 2020,</a:t>
                      </a:r>
                      <a:r>
                        <a:rPr lang="en-US" sz="1800" dirty="0">
                          <a:effectLst/>
                        </a:rPr>
                        <a:t> </a:t>
                      </a:r>
                      <a:r>
                        <a:rPr lang="en-US" sz="2400" dirty="0">
                          <a:effectLst/>
                        </a:rPr>
                        <a:t>Independently published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617959602"/>
                  </a:ext>
                </a:extLst>
              </a:tr>
              <a:tr h="1299056">
                <a:tc>
                  <a:txBody>
                    <a:bodyPr/>
                    <a:lstStyle/>
                    <a:p>
                      <a:pPr marL="0" marR="0" algn="just">
                        <a:lnSpc>
                          <a:spcPct val="115000"/>
                        </a:lnSpc>
                        <a:spcBef>
                          <a:spcPts val="0"/>
                        </a:spcBef>
                        <a:spcAft>
                          <a:spcPts val="0"/>
                        </a:spcAft>
                      </a:pPr>
                      <a:r>
                        <a:rPr lang="en-US" sz="2400" dirty="0">
                          <a:effectLst/>
                        </a:rPr>
                        <a:t>(4) Harry Percival,</a:t>
                      </a:r>
                      <a:r>
                        <a:rPr lang="en-US" sz="1800" dirty="0">
                          <a:effectLst/>
                        </a:rPr>
                        <a:t> “</a:t>
                      </a:r>
                      <a:r>
                        <a:rPr lang="en-US" sz="2400" dirty="0">
                          <a:effectLst/>
                        </a:rPr>
                        <a:t>Test-Driven Development with Python: Obey the Testing Goat: Using Django, Selenium, and JavaScript”, 2nd Edition 2019, Kindle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1451876080"/>
                  </a:ext>
                </a:extLst>
              </a:tr>
            </a:tbl>
          </a:graphicData>
        </a:graphic>
      </p:graphicFrame>
    </p:spTree>
    <p:extLst>
      <p:ext uri="{BB962C8B-B14F-4D97-AF65-F5344CB8AC3E}">
        <p14:creationId xmlns:p14="http://schemas.microsoft.com/office/powerpoint/2010/main" val="40165679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58DE10-9FFE-4365-9D2D-A55481772480}" type="datetime1">
              <a:rPr lang="en-US" smtClean="0"/>
              <a:t>11/25/2022</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a:extLst>
              <a:ext uri="{FF2B5EF4-FFF2-40B4-BE49-F238E27FC236}">
                <a16:creationId xmlns:a16="http://schemas.microsoft.com/office/drawing/2014/main" id="{6C347AEB-0CE8-4933-B463-5582E57CBB68}"/>
              </a:ext>
            </a:extLst>
          </p:cNvPr>
          <p:cNvSpPr/>
          <p:nvPr/>
        </p:nvSpPr>
        <p:spPr>
          <a:xfrm>
            <a:off x="2819400" y="2286000"/>
            <a:ext cx="59182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14D713-7117-43E0-AEA2-17FAE6A9EAA9}"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86106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 Deploying Django Web Application on Cloud</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911545463"/>
              </p:ext>
            </p:extLst>
          </p:nvPr>
        </p:nvGraphicFramePr>
        <p:xfrm>
          <a:off x="1447800" y="1966709"/>
          <a:ext cx="9982200" cy="3062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85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EC7754-6135-491E-93E0-1A45BE8D8EED}" type="datetime1">
              <a:rPr lang="en-US" smtClean="0"/>
              <a:t>11/25/2022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3479779763"/>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solidFill>
                      <a:schemeClr val="accent3"/>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solidFill>
                      <a:srgbClr val="00B0F0"/>
                    </a:solidFill>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solidFill>
                      <a:schemeClr val="accent4"/>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solidFill>
                      <a:schemeClr val="accent6"/>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solidFill>
                      <a:schemeClr val="tx2"/>
                    </a:solidFill>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solidFill>
                      <a:schemeClr val="accent4"/>
                    </a:solidFill>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solidFill>
                      <a:srgbClr val="FFC000"/>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solidFill>
                      <a:schemeClr val="accent6">
                        <a:lumMod val="75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solidFill>
                      <a:srgbClr val="00B0F0"/>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solidFill>
                      <a:schemeClr val="accent2"/>
                    </a:solidFill>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37632</TotalTime>
  <Words>6358</Words>
  <Application>Microsoft Office PowerPoint</Application>
  <PresentationFormat>Widescreen</PresentationFormat>
  <Paragraphs>811</Paragraphs>
  <Slides>75</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75</vt:i4>
      </vt:variant>
    </vt:vector>
  </HeadingPairs>
  <TitlesOfParts>
    <vt:vector size="92" baseType="lpstr">
      <vt:lpstr>Arial</vt:lpstr>
      <vt:lpstr>Arial</vt:lpstr>
      <vt:lpstr>Calibri</vt:lpstr>
      <vt:lpstr>Courier</vt:lpstr>
      <vt:lpstr>Courier New</vt:lpstr>
      <vt:lpstr>erdana</vt:lpstr>
      <vt:lpstr>Inter</vt:lpstr>
      <vt:lpstr>inter-bold</vt:lpstr>
      <vt:lpstr>inter-regular</vt:lpstr>
      <vt:lpstr>Roboto Slab</vt:lpstr>
      <vt:lpstr>sohne</vt:lpstr>
      <vt:lpstr>source-serif-pro</vt:lpstr>
      <vt:lpstr>Times New Roman</vt:lpstr>
      <vt:lpstr>ui-monospace</vt:lpstr>
      <vt:lpstr>urw-din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Django Middleware </vt:lpstr>
      <vt:lpstr>Custom middleware in Django</vt:lpstr>
      <vt:lpstr>Version Control System</vt:lpstr>
      <vt:lpstr>WSGI and uWSGI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Commands that helps to push your files to GitHub repository</vt:lpstr>
      <vt:lpstr>PowerPoint Presentation</vt:lpstr>
      <vt:lpstr>.gitignore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 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MADNEETA SINGH</cp:lastModifiedBy>
  <cp:revision>1225</cp:revision>
  <dcterms:created xsi:type="dcterms:W3CDTF">2006-08-16T00:00:00Z</dcterms:created>
  <dcterms:modified xsi:type="dcterms:W3CDTF">2022-11-25T06:12:34Z</dcterms:modified>
</cp:coreProperties>
</file>