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4"/>
  </p:notesMasterIdLst>
  <p:handoutMasterIdLst>
    <p:handoutMasterId r:id="rId155"/>
  </p:handoutMasterIdLst>
  <p:sldIdLst>
    <p:sldId id="827" r:id="rId3"/>
    <p:sldId id="830" r:id="rId4"/>
    <p:sldId id="781" r:id="rId5"/>
    <p:sldId id="604" r:id="rId6"/>
    <p:sldId id="859" r:id="rId7"/>
    <p:sldId id="812" r:id="rId8"/>
    <p:sldId id="258" r:id="rId9"/>
    <p:sldId id="816" r:id="rId10"/>
    <p:sldId id="817" r:id="rId11"/>
    <p:sldId id="818" r:id="rId12"/>
    <p:sldId id="819" r:id="rId13"/>
    <p:sldId id="820" r:id="rId14"/>
    <p:sldId id="821" r:id="rId15"/>
    <p:sldId id="620" r:id="rId16"/>
    <p:sldId id="639" r:id="rId17"/>
    <p:sldId id="640" r:id="rId18"/>
    <p:sldId id="641" r:id="rId19"/>
    <p:sldId id="642" r:id="rId20"/>
    <p:sldId id="643" r:id="rId21"/>
    <p:sldId id="269" r:id="rId22"/>
    <p:sldId id="645" r:id="rId23"/>
    <p:sldId id="771" r:id="rId24"/>
    <p:sldId id="772" r:id="rId25"/>
    <p:sldId id="860" r:id="rId26"/>
    <p:sldId id="773" r:id="rId27"/>
    <p:sldId id="272" r:id="rId28"/>
    <p:sldId id="861" r:id="rId29"/>
    <p:sldId id="862" r:id="rId30"/>
    <p:sldId id="863" r:id="rId31"/>
    <p:sldId id="864" r:id="rId32"/>
    <p:sldId id="865" r:id="rId33"/>
    <p:sldId id="866" r:id="rId34"/>
    <p:sldId id="867" r:id="rId35"/>
    <p:sldId id="868" r:id="rId36"/>
    <p:sldId id="869" r:id="rId37"/>
    <p:sldId id="870" r:id="rId38"/>
    <p:sldId id="871" r:id="rId39"/>
    <p:sldId id="924" r:id="rId40"/>
    <p:sldId id="925" r:id="rId41"/>
    <p:sldId id="872" r:id="rId42"/>
    <p:sldId id="873" r:id="rId43"/>
    <p:sldId id="874" r:id="rId44"/>
    <p:sldId id="875" r:id="rId45"/>
    <p:sldId id="919" r:id="rId46"/>
    <p:sldId id="876" r:id="rId47"/>
    <p:sldId id="877" r:id="rId48"/>
    <p:sldId id="878" r:id="rId49"/>
    <p:sldId id="879" r:id="rId50"/>
    <p:sldId id="880" r:id="rId51"/>
    <p:sldId id="881" r:id="rId52"/>
    <p:sldId id="882" r:id="rId53"/>
    <p:sldId id="883" r:id="rId54"/>
    <p:sldId id="884" r:id="rId55"/>
    <p:sldId id="885" r:id="rId56"/>
    <p:sldId id="886" r:id="rId57"/>
    <p:sldId id="920" r:id="rId58"/>
    <p:sldId id="926" r:id="rId59"/>
    <p:sldId id="927" r:id="rId60"/>
    <p:sldId id="887" r:id="rId61"/>
    <p:sldId id="362" r:id="rId62"/>
    <p:sldId id="363" r:id="rId63"/>
    <p:sldId id="889" r:id="rId64"/>
    <p:sldId id="890" r:id="rId65"/>
    <p:sldId id="891" r:id="rId66"/>
    <p:sldId id="892" r:id="rId67"/>
    <p:sldId id="893" r:id="rId68"/>
    <p:sldId id="894" r:id="rId69"/>
    <p:sldId id="364" r:id="rId70"/>
    <p:sldId id="365" r:id="rId71"/>
    <p:sldId id="371" r:id="rId72"/>
    <p:sldId id="928" r:id="rId73"/>
    <p:sldId id="929" r:id="rId74"/>
    <p:sldId id="381" r:id="rId75"/>
    <p:sldId id="382" r:id="rId76"/>
    <p:sldId id="369" r:id="rId77"/>
    <p:sldId id="383" r:id="rId78"/>
    <p:sldId id="384" r:id="rId79"/>
    <p:sldId id="921" r:id="rId80"/>
    <p:sldId id="386" r:id="rId81"/>
    <p:sldId id="387" r:id="rId82"/>
    <p:sldId id="389" r:id="rId83"/>
    <p:sldId id="390" r:id="rId84"/>
    <p:sldId id="391" r:id="rId85"/>
    <p:sldId id="392" r:id="rId86"/>
    <p:sldId id="393" r:id="rId87"/>
    <p:sldId id="930" r:id="rId88"/>
    <p:sldId id="931" r:id="rId89"/>
    <p:sldId id="394" r:id="rId90"/>
    <p:sldId id="888" r:id="rId91"/>
    <p:sldId id="895" r:id="rId92"/>
    <p:sldId id="560" r:id="rId93"/>
    <p:sldId id="561" r:id="rId94"/>
    <p:sldId id="562" r:id="rId95"/>
    <p:sldId id="563" r:id="rId96"/>
    <p:sldId id="564" r:id="rId97"/>
    <p:sldId id="565" r:id="rId98"/>
    <p:sldId id="566" r:id="rId99"/>
    <p:sldId id="567" r:id="rId100"/>
    <p:sldId id="568" r:id="rId101"/>
    <p:sldId id="569" r:id="rId102"/>
    <p:sldId id="570" r:id="rId103"/>
    <p:sldId id="932" r:id="rId104"/>
    <p:sldId id="933" r:id="rId105"/>
    <p:sldId id="571" r:id="rId106"/>
    <p:sldId id="572" r:id="rId107"/>
    <p:sldId id="573" r:id="rId108"/>
    <p:sldId id="574" r:id="rId109"/>
    <p:sldId id="575" r:id="rId110"/>
    <p:sldId id="576" r:id="rId111"/>
    <p:sldId id="922" r:id="rId112"/>
    <p:sldId id="934" r:id="rId113"/>
    <p:sldId id="935" r:id="rId114"/>
    <p:sldId id="577" r:id="rId115"/>
    <p:sldId id="578" r:id="rId116"/>
    <p:sldId id="366" r:id="rId117"/>
    <p:sldId id="370" r:id="rId118"/>
    <p:sldId id="372" r:id="rId119"/>
    <p:sldId id="373" r:id="rId120"/>
    <p:sldId id="374" r:id="rId121"/>
    <p:sldId id="375" r:id="rId122"/>
    <p:sldId id="367" r:id="rId123"/>
    <p:sldId id="376" r:id="rId124"/>
    <p:sldId id="377" r:id="rId125"/>
    <p:sldId id="378" r:id="rId126"/>
    <p:sldId id="379" r:id="rId127"/>
    <p:sldId id="923" r:id="rId128"/>
    <p:sldId id="609" r:id="rId129"/>
    <p:sldId id="823" r:id="rId130"/>
    <p:sldId id="900" r:id="rId131"/>
    <p:sldId id="901" r:id="rId132"/>
    <p:sldId id="902" r:id="rId133"/>
    <p:sldId id="275" r:id="rId134"/>
    <p:sldId id="904" r:id="rId135"/>
    <p:sldId id="264" r:id="rId136"/>
    <p:sldId id="903" r:id="rId137"/>
    <p:sldId id="905" r:id="rId138"/>
    <p:sldId id="906" r:id="rId139"/>
    <p:sldId id="907" r:id="rId140"/>
    <p:sldId id="908" r:id="rId141"/>
    <p:sldId id="909" r:id="rId142"/>
    <p:sldId id="910" r:id="rId143"/>
    <p:sldId id="911" r:id="rId144"/>
    <p:sldId id="499" r:id="rId145"/>
    <p:sldId id="912" r:id="rId146"/>
    <p:sldId id="913" r:id="rId147"/>
    <p:sldId id="915" r:id="rId148"/>
    <p:sldId id="916" r:id="rId149"/>
    <p:sldId id="267" r:id="rId150"/>
    <p:sldId id="917" r:id="rId151"/>
    <p:sldId id="918" r:id="rId152"/>
    <p:sldId id="283" r:id="rId1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0" autoAdjust="0"/>
    <p:restoredTop sz="94660"/>
  </p:normalViewPr>
  <p:slideViewPr>
    <p:cSldViewPr>
      <p:cViewPr varScale="1">
        <p:scale>
          <a:sx n="78" d="100"/>
          <a:sy n="78" d="100"/>
        </p:scale>
        <p:origin x="1598" y="6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tableStyles" Target="tableStyles.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handoutMaster" Target="handoutMasters/handoutMaster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presProps" Target="pres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notesMaster" Target="notesMasters/notesMaster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7/11/2023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7/11/2023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extLst>
      <p:ext uri="{BB962C8B-B14F-4D97-AF65-F5344CB8AC3E}">
        <p14:creationId xmlns:p14="http://schemas.microsoft.com/office/powerpoint/2010/main" val="3157919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E91F34BB-BF06-331C-C96B-0ED4318FE1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a16="http://schemas.microsoft.com/office/drawing/2014/main" id="{904BDD4E-52A5-CA58-3B38-CE4173899D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71AA1845-770F-E0B9-9460-8EBB394AD5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56E57E-BA72-447F-9DBB-BF7E6AA48D21}" type="slidenum">
              <a:rPr lang="en-US" altLang="en-US" smtClean="0">
                <a:latin typeface="Calibri" panose="020F0502020204030204" pitchFamily="34" charset="0"/>
              </a:rPr>
              <a:pPr/>
              <a:t>70</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a:extLst>
              <a:ext uri="{FF2B5EF4-FFF2-40B4-BE49-F238E27FC236}">
                <a16:creationId xmlns:a16="http://schemas.microsoft.com/office/drawing/2014/main" id="{B2BA930A-B6CB-393E-3F95-AF9505F246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a:extLst>
              <a:ext uri="{FF2B5EF4-FFF2-40B4-BE49-F238E27FC236}">
                <a16:creationId xmlns:a16="http://schemas.microsoft.com/office/drawing/2014/main" id="{F1384742-ECB0-E55F-77E4-6894E29F8D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6372" name="Slide Number Placeholder 3">
            <a:extLst>
              <a:ext uri="{FF2B5EF4-FFF2-40B4-BE49-F238E27FC236}">
                <a16:creationId xmlns:a16="http://schemas.microsoft.com/office/drawing/2014/main" id="{1132E2A1-AFAA-8BFE-ED92-A2DA2A34690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4DF851A-4D51-4894-B769-F87D3768F2D7}" type="slidenum">
              <a:rPr lang="en-US" altLang="en-US" smtClean="0">
                <a:latin typeface="Calibri" panose="020F0502020204030204" pitchFamily="34" charset="0"/>
              </a:rPr>
              <a:pPr/>
              <a:t>73</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a:extLst>
              <a:ext uri="{FF2B5EF4-FFF2-40B4-BE49-F238E27FC236}">
                <a16:creationId xmlns:a16="http://schemas.microsoft.com/office/drawing/2014/main" id="{68BEE272-492A-F1AB-CE1D-E553036F30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a:extLst>
              <a:ext uri="{FF2B5EF4-FFF2-40B4-BE49-F238E27FC236}">
                <a16:creationId xmlns:a16="http://schemas.microsoft.com/office/drawing/2014/main" id="{FF30E21F-2731-AF2C-ED5A-9BE4A3C97B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8420" name="Slide Number Placeholder 3">
            <a:extLst>
              <a:ext uri="{FF2B5EF4-FFF2-40B4-BE49-F238E27FC236}">
                <a16:creationId xmlns:a16="http://schemas.microsoft.com/office/drawing/2014/main" id="{588F7A48-82C9-F54F-8C9C-40DB562AEC2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B0984D3-9C34-4838-A3A5-C2C94A79BF74}" type="slidenum">
              <a:rPr lang="en-US" altLang="en-US" smtClean="0">
                <a:latin typeface="Calibri" panose="020F0502020204030204" pitchFamily="34" charset="0"/>
              </a:rPr>
              <a:pPr/>
              <a:t>74</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a:extLst>
              <a:ext uri="{FF2B5EF4-FFF2-40B4-BE49-F238E27FC236}">
                <a16:creationId xmlns:a16="http://schemas.microsoft.com/office/drawing/2014/main" id="{195C22BA-0377-15E5-17E7-2D0F9D0F7B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a:extLst>
              <a:ext uri="{FF2B5EF4-FFF2-40B4-BE49-F238E27FC236}">
                <a16:creationId xmlns:a16="http://schemas.microsoft.com/office/drawing/2014/main" id="{A73C9F89-E2C8-50B3-E77E-3A26FED333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0468" name="Slide Number Placeholder 3">
            <a:extLst>
              <a:ext uri="{FF2B5EF4-FFF2-40B4-BE49-F238E27FC236}">
                <a16:creationId xmlns:a16="http://schemas.microsoft.com/office/drawing/2014/main" id="{CDE8C13B-C38F-5D7A-F7F4-337C9816678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FCD9C9A-BC41-4100-AFEA-BBAFB8B23C5D}" type="slidenum">
              <a:rPr lang="en-US" altLang="en-US" smtClean="0">
                <a:latin typeface="Calibri" panose="020F0502020204030204" pitchFamily="34" charset="0"/>
              </a:rPr>
              <a:pPr/>
              <a:t>75</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a:extLst>
              <a:ext uri="{FF2B5EF4-FFF2-40B4-BE49-F238E27FC236}">
                <a16:creationId xmlns:a16="http://schemas.microsoft.com/office/drawing/2014/main" id="{17DC223D-3D97-9D47-7A42-D3DD81744B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a:extLst>
              <a:ext uri="{FF2B5EF4-FFF2-40B4-BE49-F238E27FC236}">
                <a16:creationId xmlns:a16="http://schemas.microsoft.com/office/drawing/2014/main" id="{4CEFFBC4-71AD-2B73-474A-E5825E710A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2516" name="Slide Number Placeholder 3">
            <a:extLst>
              <a:ext uri="{FF2B5EF4-FFF2-40B4-BE49-F238E27FC236}">
                <a16:creationId xmlns:a16="http://schemas.microsoft.com/office/drawing/2014/main" id="{E6A729F2-E4CF-C1C0-DC1F-4559D96DEC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B58DB70-29B5-4FB5-9CC7-B2B35654C310}" type="slidenum">
              <a:rPr lang="en-US" altLang="en-US" smtClean="0">
                <a:latin typeface="Calibri" panose="020F0502020204030204" pitchFamily="34" charset="0"/>
              </a:rPr>
              <a:pPr/>
              <a:t>76</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a:extLst>
              <a:ext uri="{FF2B5EF4-FFF2-40B4-BE49-F238E27FC236}">
                <a16:creationId xmlns:a16="http://schemas.microsoft.com/office/drawing/2014/main" id="{8B36804F-3B80-29E8-BCE8-091E3497AA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a:extLst>
              <a:ext uri="{FF2B5EF4-FFF2-40B4-BE49-F238E27FC236}">
                <a16:creationId xmlns:a16="http://schemas.microsoft.com/office/drawing/2014/main" id="{265EBEE6-2E07-0E8C-E77F-17DAE91910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564" name="Slide Number Placeholder 3">
            <a:extLst>
              <a:ext uri="{FF2B5EF4-FFF2-40B4-BE49-F238E27FC236}">
                <a16:creationId xmlns:a16="http://schemas.microsoft.com/office/drawing/2014/main" id="{EC45BBEF-6838-B948-52B6-AAE14E08A2F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72264E9-63F4-49AD-A90F-4F38062BBC33}" type="slidenum">
              <a:rPr lang="en-US" altLang="en-US" smtClean="0">
                <a:latin typeface="Calibri" panose="020F0502020204030204" pitchFamily="34" charset="0"/>
              </a:rPr>
              <a:pPr/>
              <a:t>77</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a:extLst>
              <a:ext uri="{FF2B5EF4-FFF2-40B4-BE49-F238E27FC236}">
                <a16:creationId xmlns:a16="http://schemas.microsoft.com/office/drawing/2014/main" id="{5178B54F-829C-617F-9202-40BB914F60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a:extLst>
              <a:ext uri="{FF2B5EF4-FFF2-40B4-BE49-F238E27FC236}">
                <a16:creationId xmlns:a16="http://schemas.microsoft.com/office/drawing/2014/main" id="{2170D139-E24A-0855-F76C-747642162B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6612" name="Slide Number Placeholder 3">
            <a:extLst>
              <a:ext uri="{FF2B5EF4-FFF2-40B4-BE49-F238E27FC236}">
                <a16:creationId xmlns:a16="http://schemas.microsoft.com/office/drawing/2014/main" id="{A1987D2F-7A82-2008-B1BE-8CB18A92E9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80366C-4C47-4F32-919D-28D7E062EF2D}" type="slidenum">
              <a:rPr lang="en-US" altLang="en-US" smtClean="0">
                <a:latin typeface="Calibri" panose="020F0502020204030204" pitchFamily="34" charset="0"/>
              </a:rPr>
              <a:pPr/>
              <a:t>79</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a:extLst>
              <a:ext uri="{FF2B5EF4-FFF2-40B4-BE49-F238E27FC236}">
                <a16:creationId xmlns:a16="http://schemas.microsoft.com/office/drawing/2014/main" id="{2D1D626E-8FDF-2785-1157-DDDEE540DB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Notes Placeholder 2">
            <a:extLst>
              <a:ext uri="{FF2B5EF4-FFF2-40B4-BE49-F238E27FC236}">
                <a16:creationId xmlns:a16="http://schemas.microsoft.com/office/drawing/2014/main" id="{C5BED41A-175E-36A7-EA65-9DC4E3D785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699D5828-205B-630A-1171-CFEE16ED37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78D0F59-C1D3-4F44-ACF3-0B010FDFC4F6}" type="slidenum">
              <a:rPr lang="en-US" altLang="en-US" smtClean="0">
                <a:latin typeface="Calibri" panose="020F0502020204030204" pitchFamily="34" charset="0"/>
              </a:rPr>
              <a:pPr/>
              <a:t>80</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a:extLst>
              <a:ext uri="{FF2B5EF4-FFF2-40B4-BE49-F238E27FC236}">
                <a16:creationId xmlns:a16="http://schemas.microsoft.com/office/drawing/2014/main" id="{FD9C478D-1566-C8A2-C6A3-7937E28E5C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Notes Placeholder 2">
            <a:extLst>
              <a:ext uri="{FF2B5EF4-FFF2-40B4-BE49-F238E27FC236}">
                <a16:creationId xmlns:a16="http://schemas.microsoft.com/office/drawing/2014/main" id="{BA11F9A2-565C-596B-D6C5-2519CA09F2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2756" name="Slide Number Placeholder 3">
            <a:extLst>
              <a:ext uri="{FF2B5EF4-FFF2-40B4-BE49-F238E27FC236}">
                <a16:creationId xmlns:a16="http://schemas.microsoft.com/office/drawing/2014/main" id="{EC43FD62-204D-2ED5-DBBF-87C5097DBA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451FF3B-73BB-4439-B21C-746967EACD27}" type="slidenum">
              <a:rPr lang="en-US" altLang="en-US" smtClean="0">
                <a:latin typeface="Calibri" panose="020F0502020204030204" pitchFamily="34" charset="0"/>
              </a:rPr>
              <a:pPr/>
              <a:t>81</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a:extLst>
              <a:ext uri="{FF2B5EF4-FFF2-40B4-BE49-F238E27FC236}">
                <a16:creationId xmlns:a16="http://schemas.microsoft.com/office/drawing/2014/main" id="{7AB08DDF-CB0F-C6A3-2693-F3EDF03F9F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Notes Placeholder 2">
            <a:extLst>
              <a:ext uri="{FF2B5EF4-FFF2-40B4-BE49-F238E27FC236}">
                <a16:creationId xmlns:a16="http://schemas.microsoft.com/office/drawing/2014/main" id="{FD6AB513-67B8-3B9E-0C6A-9F79BCE281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04" name="Slide Number Placeholder 3">
            <a:extLst>
              <a:ext uri="{FF2B5EF4-FFF2-40B4-BE49-F238E27FC236}">
                <a16:creationId xmlns:a16="http://schemas.microsoft.com/office/drawing/2014/main" id="{A298C74B-DA3D-894D-9E66-4631623D4EB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1076858-D678-46A8-AE8B-FEA72A21B609}" type="slidenum">
              <a:rPr lang="en-US" altLang="en-US" smtClean="0">
                <a:latin typeface="Calibri" panose="020F0502020204030204" pitchFamily="34" charset="0"/>
              </a:rPr>
              <a:pPr/>
              <a:t>82</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3423554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a:extLst>
              <a:ext uri="{FF2B5EF4-FFF2-40B4-BE49-F238E27FC236}">
                <a16:creationId xmlns:a16="http://schemas.microsoft.com/office/drawing/2014/main" id="{4A019D36-CC00-9BF0-D858-084108C5D0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Notes Placeholder 2">
            <a:extLst>
              <a:ext uri="{FF2B5EF4-FFF2-40B4-BE49-F238E27FC236}">
                <a16:creationId xmlns:a16="http://schemas.microsoft.com/office/drawing/2014/main" id="{24674B36-561C-25E5-8C76-31AD213AB3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6852" name="Slide Number Placeholder 3">
            <a:extLst>
              <a:ext uri="{FF2B5EF4-FFF2-40B4-BE49-F238E27FC236}">
                <a16:creationId xmlns:a16="http://schemas.microsoft.com/office/drawing/2014/main" id="{C9662437-D065-2404-597A-8F60453E977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E8E8ED-03A8-4399-951A-11B1E653C3D6}" type="slidenum">
              <a:rPr lang="en-US" altLang="en-US" smtClean="0">
                <a:latin typeface="Calibri" panose="020F0502020204030204" pitchFamily="34" charset="0"/>
              </a:rPr>
              <a:pPr/>
              <a:t>83</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a:extLst>
              <a:ext uri="{FF2B5EF4-FFF2-40B4-BE49-F238E27FC236}">
                <a16:creationId xmlns:a16="http://schemas.microsoft.com/office/drawing/2014/main" id="{5B399D5A-0B0B-9AC4-D00D-8E1F44E25F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Notes Placeholder 2">
            <a:extLst>
              <a:ext uri="{FF2B5EF4-FFF2-40B4-BE49-F238E27FC236}">
                <a16:creationId xmlns:a16="http://schemas.microsoft.com/office/drawing/2014/main" id="{C3597BC5-623E-EB8A-B3AB-169EFEA09E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8900" name="Slide Number Placeholder 3">
            <a:extLst>
              <a:ext uri="{FF2B5EF4-FFF2-40B4-BE49-F238E27FC236}">
                <a16:creationId xmlns:a16="http://schemas.microsoft.com/office/drawing/2014/main" id="{7FFDA6D5-6D45-A2B8-2283-025491E3E1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644CDF3-A03C-4C86-92D6-735D41D6EA01}" type="slidenum">
              <a:rPr lang="en-US" altLang="en-US" smtClean="0">
                <a:latin typeface="Calibri" panose="020F0502020204030204" pitchFamily="34" charset="0"/>
              </a:rPr>
              <a:pPr/>
              <a:t>84</a:t>
            </a:fld>
            <a:endParaRPr lang="en-US"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a:extLst>
              <a:ext uri="{FF2B5EF4-FFF2-40B4-BE49-F238E27FC236}">
                <a16:creationId xmlns:a16="http://schemas.microsoft.com/office/drawing/2014/main" id="{5627B907-CA79-9C29-8E82-59A2AE456D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Notes Placeholder 2">
            <a:extLst>
              <a:ext uri="{FF2B5EF4-FFF2-40B4-BE49-F238E27FC236}">
                <a16:creationId xmlns:a16="http://schemas.microsoft.com/office/drawing/2014/main" id="{42589800-4C76-BC0A-6330-76314F5C4F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0948" name="Slide Number Placeholder 3">
            <a:extLst>
              <a:ext uri="{FF2B5EF4-FFF2-40B4-BE49-F238E27FC236}">
                <a16:creationId xmlns:a16="http://schemas.microsoft.com/office/drawing/2014/main" id="{679885B1-DBF4-4658-7747-52B2745064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1A39082-4218-4E34-9357-DA021D9881E4}" type="slidenum">
              <a:rPr lang="en-US" altLang="en-US" smtClean="0">
                <a:latin typeface="Calibri" panose="020F0502020204030204" pitchFamily="34" charset="0"/>
              </a:rPr>
              <a:pPr/>
              <a:t>85</a:t>
            </a:fld>
            <a:endParaRPr lang="en-US"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a:extLst>
              <a:ext uri="{FF2B5EF4-FFF2-40B4-BE49-F238E27FC236}">
                <a16:creationId xmlns:a16="http://schemas.microsoft.com/office/drawing/2014/main" id="{5627B907-CA79-9C29-8E82-59A2AE456D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Notes Placeholder 2">
            <a:extLst>
              <a:ext uri="{FF2B5EF4-FFF2-40B4-BE49-F238E27FC236}">
                <a16:creationId xmlns:a16="http://schemas.microsoft.com/office/drawing/2014/main" id="{42589800-4C76-BC0A-6330-76314F5C4F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0948" name="Slide Number Placeholder 3">
            <a:extLst>
              <a:ext uri="{FF2B5EF4-FFF2-40B4-BE49-F238E27FC236}">
                <a16:creationId xmlns:a16="http://schemas.microsoft.com/office/drawing/2014/main" id="{679885B1-DBF4-4658-7747-52B2745064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1A39082-4218-4E34-9357-DA021D9881E4}" type="slidenum">
              <a:rPr lang="en-US" altLang="en-US" smtClean="0">
                <a:latin typeface="Calibri" panose="020F0502020204030204" pitchFamily="34" charset="0"/>
              </a:rPr>
              <a:pPr/>
              <a:t>86</a:t>
            </a:fld>
            <a:endParaRPr lang="en-US" altLang="en-US">
              <a:latin typeface="Calibri" panose="020F0502020204030204" pitchFamily="34" charset="0"/>
            </a:endParaRPr>
          </a:p>
        </p:txBody>
      </p:sp>
    </p:spTree>
    <p:extLst>
      <p:ext uri="{BB962C8B-B14F-4D97-AF65-F5344CB8AC3E}">
        <p14:creationId xmlns:p14="http://schemas.microsoft.com/office/powerpoint/2010/main" val="1413503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a:extLst>
              <a:ext uri="{FF2B5EF4-FFF2-40B4-BE49-F238E27FC236}">
                <a16:creationId xmlns:a16="http://schemas.microsoft.com/office/drawing/2014/main" id="{5627B907-CA79-9C29-8E82-59A2AE456D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Notes Placeholder 2">
            <a:extLst>
              <a:ext uri="{FF2B5EF4-FFF2-40B4-BE49-F238E27FC236}">
                <a16:creationId xmlns:a16="http://schemas.microsoft.com/office/drawing/2014/main" id="{42589800-4C76-BC0A-6330-76314F5C4F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0948" name="Slide Number Placeholder 3">
            <a:extLst>
              <a:ext uri="{FF2B5EF4-FFF2-40B4-BE49-F238E27FC236}">
                <a16:creationId xmlns:a16="http://schemas.microsoft.com/office/drawing/2014/main" id="{679885B1-DBF4-4658-7747-52B2745064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1A39082-4218-4E34-9357-DA021D9881E4}" type="slidenum">
              <a:rPr lang="en-US" altLang="en-US" smtClean="0">
                <a:latin typeface="Calibri" panose="020F0502020204030204" pitchFamily="34" charset="0"/>
              </a:rPr>
              <a:pPr/>
              <a:t>87</a:t>
            </a:fld>
            <a:endParaRPr lang="en-US" altLang="en-US">
              <a:latin typeface="Calibri" panose="020F0502020204030204" pitchFamily="34" charset="0"/>
            </a:endParaRPr>
          </a:p>
        </p:txBody>
      </p:sp>
    </p:spTree>
    <p:extLst>
      <p:ext uri="{BB962C8B-B14F-4D97-AF65-F5344CB8AC3E}">
        <p14:creationId xmlns:p14="http://schemas.microsoft.com/office/powerpoint/2010/main" val="1558788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a:extLst>
              <a:ext uri="{FF2B5EF4-FFF2-40B4-BE49-F238E27FC236}">
                <a16:creationId xmlns:a16="http://schemas.microsoft.com/office/drawing/2014/main" id="{03CE21F4-7436-F5AB-4A7C-1356121014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Notes Placeholder 2">
            <a:extLst>
              <a:ext uri="{FF2B5EF4-FFF2-40B4-BE49-F238E27FC236}">
                <a16:creationId xmlns:a16="http://schemas.microsoft.com/office/drawing/2014/main" id="{2E6905F5-B9EA-1FBE-3AEF-6D30FB3916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2996" name="Slide Number Placeholder 3">
            <a:extLst>
              <a:ext uri="{FF2B5EF4-FFF2-40B4-BE49-F238E27FC236}">
                <a16:creationId xmlns:a16="http://schemas.microsoft.com/office/drawing/2014/main" id="{62ED3147-6A46-7395-0D2F-80872A3D9A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258622D-9BA7-487F-AB30-101C1A897DD5}" type="slidenum">
              <a:rPr lang="en-US" altLang="en-US" smtClean="0">
                <a:latin typeface="Calibri" panose="020F0502020204030204" pitchFamily="34" charset="0"/>
              </a:rPr>
              <a:pPr/>
              <a:t>88</a:t>
            </a:fld>
            <a:endParaRPr lang="en-US"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ide Image Placeholder 1">
            <a:extLst>
              <a:ext uri="{FF2B5EF4-FFF2-40B4-BE49-F238E27FC236}">
                <a16:creationId xmlns:a16="http://schemas.microsoft.com/office/drawing/2014/main" id="{99D41702-7C53-D5EC-73C6-7FB0D92153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7" name="Notes Placeholder 2">
            <a:extLst>
              <a:ext uri="{FF2B5EF4-FFF2-40B4-BE49-F238E27FC236}">
                <a16:creationId xmlns:a16="http://schemas.microsoft.com/office/drawing/2014/main" id="{7369AECD-0B58-F457-4CE6-FCCA4CD2CA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6308" name="Slide Number Placeholder 3">
            <a:extLst>
              <a:ext uri="{FF2B5EF4-FFF2-40B4-BE49-F238E27FC236}">
                <a16:creationId xmlns:a16="http://schemas.microsoft.com/office/drawing/2014/main" id="{C0843D5C-F289-D7F9-0F32-A79B84A653F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9EA47F-966A-4C17-B766-4AF182E8C096}" type="slidenum">
              <a:rPr lang="en-US" altLang="en-US" smtClean="0">
                <a:latin typeface="Calibri" panose="020F0502020204030204" pitchFamily="34" charset="0"/>
              </a:rPr>
              <a:pPr/>
              <a:t>91</a:t>
            </a:fld>
            <a:endParaRPr lang="en-US"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a:extLst>
              <a:ext uri="{FF2B5EF4-FFF2-40B4-BE49-F238E27FC236}">
                <a16:creationId xmlns:a16="http://schemas.microsoft.com/office/drawing/2014/main" id="{1A954721-DEA8-4F1D-3B99-18FA60EDC9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Notes Placeholder 2">
            <a:extLst>
              <a:ext uri="{FF2B5EF4-FFF2-40B4-BE49-F238E27FC236}">
                <a16:creationId xmlns:a16="http://schemas.microsoft.com/office/drawing/2014/main" id="{05157A09-F586-8AA2-2239-AA486CECEC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8356" name="Slide Number Placeholder 3">
            <a:extLst>
              <a:ext uri="{FF2B5EF4-FFF2-40B4-BE49-F238E27FC236}">
                <a16:creationId xmlns:a16="http://schemas.microsoft.com/office/drawing/2014/main" id="{65D86258-63DE-1B85-32C2-5A8B3263B8F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53839E-8C2B-49DF-A578-058ECADD65EF}" type="slidenum">
              <a:rPr lang="en-US" altLang="en-US" smtClean="0">
                <a:latin typeface="Calibri" panose="020F0502020204030204" pitchFamily="34" charset="0"/>
              </a:rPr>
              <a:pPr/>
              <a:t>92</a:t>
            </a:fld>
            <a:endParaRPr lang="en-US" altLang="en-US">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a:extLst>
              <a:ext uri="{FF2B5EF4-FFF2-40B4-BE49-F238E27FC236}">
                <a16:creationId xmlns:a16="http://schemas.microsoft.com/office/drawing/2014/main" id="{A3647F58-AA1B-A8D7-3654-73B2DB2F8E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3" name="Notes Placeholder 2">
            <a:extLst>
              <a:ext uri="{FF2B5EF4-FFF2-40B4-BE49-F238E27FC236}">
                <a16:creationId xmlns:a16="http://schemas.microsoft.com/office/drawing/2014/main" id="{9D3F8280-A07B-41E3-F6DB-FA347010A9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0404" name="Slide Number Placeholder 3">
            <a:extLst>
              <a:ext uri="{FF2B5EF4-FFF2-40B4-BE49-F238E27FC236}">
                <a16:creationId xmlns:a16="http://schemas.microsoft.com/office/drawing/2014/main" id="{3C78A5E6-8C76-AEBB-5F71-D3B54DC360E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B6AA60E-1B30-4E5C-9F47-1DBF53EC01F0}" type="slidenum">
              <a:rPr lang="en-US" altLang="en-US" smtClean="0">
                <a:latin typeface="Calibri" panose="020F0502020204030204" pitchFamily="34" charset="0"/>
              </a:rPr>
              <a:pPr/>
              <a:t>93</a:t>
            </a:fld>
            <a:endParaRPr lang="en-US" altLang="en-US">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a:extLst>
              <a:ext uri="{FF2B5EF4-FFF2-40B4-BE49-F238E27FC236}">
                <a16:creationId xmlns:a16="http://schemas.microsoft.com/office/drawing/2014/main" id="{CBFCF371-7FD6-0EE0-4890-750B716F9F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1" name="Notes Placeholder 2">
            <a:extLst>
              <a:ext uri="{FF2B5EF4-FFF2-40B4-BE49-F238E27FC236}">
                <a16:creationId xmlns:a16="http://schemas.microsoft.com/office/drawing/2014/main" id="{A58DDCBC-7AF7-17C5-C8A3-5F5FC0D4C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2452" name="Slide Number Placeholder 3">
            <a:extLst>
              <a:ext uri="{FF2B5EF4-FFF2-40B4-BE49-F238E27FC236}">
                <a16:creationId xmlns:a16="http://schemas.microsoft.com/office/drawing/2014/main" id="{1671CB9D-7521-2F13-F0D4-1CB422CF15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F465E11-0D39-49B7-8AD8-58804DD22CAF}" type="slidenum">
              <a:rPr lang="en-US" altLang="en-US" smtClean="0">
                <a:latin typeface="Calibri" panose="020F0502020204030204" pitchFamily="34" charset="0"/>
              </a:rPr>
              <a:pPr/>
              <a:t>94</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2822152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Slide Image Placeholder 1">
            <a:extLst>
              <a:ext uri="{FF2B5EF4-FFF2-40B4-BE49-F238E27FC236}">
                <a16:creationId xmlns:a16="http://schemas.microsoft.com/office/drawing/2014/main" id="{82B8B497-3F76-83B9-0ED8-7D683CD071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499" name="Notes Placeholder 2">
            <a:extLst>
              <a:ext uri="{FF2B5EF4-FFF2-40B4-BE49-F238E27FC236}">
                <a16:creationId xmlns:a16="http://schemas.microsoft.com/office/drawing/2014/main" id="{41E4C191-7E15-26F9-1856-7F85639960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4500" name="Slide Number Placeholder 3">
            <a:extLst>
              <a:ext uri="{FF2B5EF4-FFF2-40B4-BE49-F238E27FC236}">
                <a16:creationId xmlns:a16="http://schemas.microsoft.com/office/drawing/2014/main" id="{34FA8635-C860-D351-8530-2B06666D94C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966173-5C3D-42F0-B3CD-DEE94EEFAAA9}" type="slidenum">
              <a:rPr lang="en-US" altLang="en-US" smtClean="0">
                <a:latin typeface="Calibri" panose="020F0502020204030204" pitchFamily="34" charset="0"/>
              </a:rPr>
              <a:pPr/>
              <a:t>95</a:t>
            </a:fld>
            <a:endParaRPr lang="en-US" altLang="en-US">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Slide Image Placeholder 1">
            <a:extLst>
              <a:ext uri="{FF2B5EF4-FFF2-40B4-BE49-F238E27FC236}">
                <a16:creationId xmlns:a16="http://schemas.microsoft.com/office/drawing/2014/main" id="{89EBCF48-0EF2-E0A5-5AAB-E82D433FE2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7" name="Notes Placeholder 2">
            <a:extLst>
              <a:ext uri="{FF2B5EF4-FFF2-40B4-BE49-F238E27FC236}">
                <a16:creationId xmlns:a16="http://schemas.microsoft.com/office/drawing/2014/main" id="{C9359E1C-1F41-92F1-A388-50B411C0EF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6548" name="Slide Number Placeholder 3">
            <a:extLst>
              <a:ext uri="{FF2B5EF4-FFF2-40B4-BE49-F238E27FC236}">
                <a16:creationId xmlns:a16="http://schemas.microsoft.com/office/drawing/2014/main" id="{F13527AF-1A1D-5DBC-4044-48EB5E3FA1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5FDA9F8-5AE6-49A8-B852-22BA9545EAFE}" type="slidenum">
              <a:rPr lang="en-US" altLang="en-US" smtClean="0">
                <a:latin typeface="Calibri" panose="020F0502020204030204" pitchFamily="34" charset="0"/>
              </a:rPr>
              <a:pPr/>
              <a:t>96</a:t>
            </a:fld>
            <a:endParaRPr lang="en-US" altLang="en-US">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Slide Image Placeholder 1">
            <a:extLst>
              <a:ext uri="{FF2B5EF4-FFF2-40B4-BE49-F238E27FC236}">
                <a16:creationId xmlns:a16="http://schemas.microsoft.com/office/drawing/2014/main" id="{E53FFB09-5F24-567B-59D7-80F41F6D19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Notes Placeholder 2">
            <a:extLst>
              <a:ext uri="{FF2B5EF4-FFF2-40B4-BE49-F238E27FC236}">
                <a16:creationId xmlns:a16="http://schemas.microsoft.com/office/drawing/2014/main" id="{638277F1-8EE0-11CC-DFA2-D5E9260541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8596" name="Slide Number Placeholder 3">
            <a:extLst>
              <a:ext uri="{FF2B5EF4-FFF2-40B4-BE49-F238E27FC236}">
                <a16:creationId xmlns:a16="http://schemas.microsoft.com/office/drawing/2014/main" id="{7ADC2E61-CADC-E543-AB66-31AF3A7BA9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579CB4-8407-4314-8A76-B54B188CE079}" type="slidenum">
              <a:rPr lang="en-US" altLang="en-US" smtClean="0">
                <a:latin typeface="Calibri" panose="020F0502020204030204" pitchFamily="34" charset="0"/>
              </a:rPr>
              <a:pPr/>
              <a:t>97</a:t>
            </a:fld>
            <a:endParaRPr lang="en-US" altLang="en-US">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a:extLst>
              <a:ext uri="{FF2B5EF4-FFF2-40B4-BE49-F238E27FC236}">
                <a16:creationId xmlns:a16="http://schemas.microsoft.com/office/drawing/2014/main" id="{F36A9E4E-DAF0-3F72-6051-A08CB49096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3" name="Notes Placeholder 2">
            <a:extLst>
              <a:ext uri="{FF2B5EF4-FFF2-40B4-BE49-F238E27FC236}">
                <a16:creationId xmlns:a16="http://schemas.microsoft.com/office/drawing/2014/main" id="{D0554F67-FF11-6C81-5530-A6741D03CE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0644" name="Slide Number Placeholder 3">
            <a:extLst>
              <a:ext uri="{FF2B5EF4-FFF2-40B4-BE49-F238E27FC236}">
                <a16:creationId xmlns:a16="http://schemas.microsoft.com/office/drawing/2014/main" id="{9FE9B1B9-7E3A-4484-4A26-8C296E17D0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FF77B03-79EC-416C-9DBE-F748DC646BAC}" type="slidenum">
              <a:rPr lang="en-US" altLang="en-US" smtClean="0">
                <a:latin typeface="Calibri" panose="020F0502020204030204" pitchFamily="34" charset="0"/>
              </a:rPr>
              <a:pPr/>
              <a:t>98</a:t>
            </a:fld>
            <a:endParaRPr lang="en-US" altLang="en-US">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1">
            <a:extLst>
              <a:ext uri="{FF2B5EF4-FFF2-40B4-BE49-F238E27FC236}">
                <a16:creationId xmlns:a16="http://schemas.microsoft.com/office/drawing/2014/main" id="{6F591005-EEC9-38E3-D1DB-746CE74408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1" name="Notes Placeholder 2">
            <a:extLst>
              <a:ext uri="{FF2B5EF4-FFF2-40B4-BE49-F238E27FC236}">
                <a16:creationId xmlns:a16="http://schemas.microsoft.com/office/drawing/2014/main" id="{20981A4D-2AFB-B9E7-24EF-4007BE7E94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2692" name="Slide Number Placeholder 3">
            <a:extLst>
              <a:ext uri="{FF2B5EF4-FFF2-40B4-BE49-F238E27FC236}">
                <a16:creationId xmlns:a16="http://schemas.microsoft.com/office/drawing/2014/main" id="{04C64C25-5C85-A72E-BBA8-3DA748D3090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C57FC1-DEAF-4E4B-A538-94E0A53DE3E6}" type="slidenum">
              <a:rPr lang="en-US" altLang="en-US" smtClean="0">
                <a:latin typeface="Calibri" panose="020F0502020204030204" pitchFamily="34" charset="0"/>
              </a:rPr>
              <a:pPr/>
              <a:t>99</a:t>
            </a:fld>
            <a:endParaRPr lang="en-US" altLang="en-US">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Slide Image Placeholder 1">
            <a:extLst>
              <a:ext uri="{FF2B5EF4-FFF2-40B4-BE49-F238E27FC236}">
                <a16:creationId xmlns:a16="http://schemas.microsoft.com/office/drawing/2014/main" id="{4F63EE8B-75B6-6D2E-C15E-D6CB75EB3B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39" name="Notes Placeholder 2">
            <a:extLst>
              <a:ext uri="{FF2B5EF4-FFF2-40B4-BE49-F238E27FC236}">
                <a16:creationId xmlns:a16="http://schemas.microsoft.com/office/drawing/2014/main" id="{D12A97CB-14F4-887E-F614-395782153E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4740" name="Slide Number Placeholder 3">
            <a:extLst>
              <a:ext uri="{FF2B5EF4-FFF2-40B4-BE49-F238E27FC236}">
                <a16:creationId xmlns:a16="http://schemas.microsoft.com/office/drawing/2014/main" id="{11465566-3C87-BF6E-E020-2139F540F60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8E391F2-2876-4E9F-AFB3-9B34CCC56E5D}" type="slidenum">
              <a:rPr lang="en-US" altLang="en-US" smtClean="0">
                <a:latin typeface="Calibri" panose="020F0502020204030204" pitchFamily="34" charset="0"/>
              </a:rPr>
              <a:pPr/>
              <a:t>100</a:t>
            </a:fld>
            <a:endParaRPr lang="en-US" altLang="en-US">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a:extLst>
              <a:ext uri="{FF2B5EF4-FFF2-40B4-BE49-F238E27FC236}">
                <a16:creationId xmlns:a16="http://schemas.microsoft.com/office/drawing/2014/main" id="{F5083058-0197-8329-A410-F43F176895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Notes Placeholder 2">
            <a:extLst>
              <a:ext uri="{FF2B5EF4-FFF2-40B4-BE49-F238E27FC236}">
                <a16:creationId xmlns:a16="http://schemas.microsoft.com/office/drawing/2014/main" id="{36EAF4C3-5ECD-5555-6BBE-A542C6E432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6788" name="Slide Number Placeholder 3">
            <a:extLst>
              <a:ext uri="{FF2B5EF4-FFF2-40B4-BE49-F238E27FC236}">
                <a16:creationId xmlns:a16="http://schemas.microsoft.com/office/drawing/2014/main" id="{65BEDF6E-453C-9674-4397-0D1A3C1246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D2C3039-9211-46BE-ABD8-5CF264851992}" type="slidenum">
              <a:rPr lang="en-US" altLang="en-US" smtClean="0">
                <a:latin typeface="Calibri" panose="020F0502020204030204" pitchFamily="34" charset="0"/>
              </a:rPr>
              <a:pPr/>
              <a:t>101</a:t>
            </a:fld>
            <a:endParaRPr lang="en-US" altLang="en-US">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a:extLst>
              <a:ext uri="{FF2B5EF4-FFF2-40B4-BE49-F238E27FC236}">
                <a16:creationId xmlns:a16="http://schemas.microsoft.com/office/drawing/2014/main" id="{F5083058-0197-8329-A410-F43F176895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Notes Placeholder 2">
            <a:extLst>
              <a:ext uri="{FF2B5EF4-FFF2-40B4-BE49-F238E27FC236}">
                <a16:creationId xmlns:a16="http://schemas.microsoft.com/office/drawing/2014/main" id="{36EAF4C3-5ECD-5555-6BBE-A542C6E432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6788" name="Slide Number Placeholder 3">
            <a:extLst>
              <a:ext uri="{FF2B5EF4-FFF2-40B4-BE49-F238E27FC236}">
                <a16:creationId xmlns:a16="http://schemas.microsoft.com/office/drawing/2014/main" id="{65BEDF6E-453C-9674-4397-0D1A3C1246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D2C3039-9211-46BE-ABD8-5CF264851992}" type="slidenum">
              <a:rPr lang="en-US" altLang="en-US" smtClean="0">
                <a:latin typeface="Calibri" panose="020F0502020204030204" pitchFamily="34" charset="0"/>
              </a:rPr>
              <a:pPr/>
              <a:t>102</a:t>
            </a:fld>
            <a:endParaRPr lang="en-US" altLang="en-US">
              <a:latin typeface="Calibri" panose="020F0502020204030204" pitchFamily="34" charset="0"/>
            </a:endParaRPr>
          </a:p>
        </p:txBody>
      </p:sp>
    </p:spTree>
    <p:extLst>
      <p:ext uri="{BB962C8B-B14F-4D97-AF65-F5344CB8AC3E}">
        <p14:creationId xmlns:p14="http://schemas.microsoft.com/office/powerpoint/2010/main" val="42852629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a:extLst>
              <a:ext uri="{FF2B5EF4-FFF2-40B4-BE49-F238E27FC236}">
                <a16:creationId xmlns:a16="http://schemas.microsoft.com/office/drawing/2014/main" id="{F5083058-0197-8329-A410-F43F176895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Notes Placeholder 2">
            <a:extLst>
              <a:ext uri="{FF2B5EF4-FFF2-40B4-BE49-F238E27FC236}">
                <a16:creationId xmlns:a16="http://schemas.microsoft.com/office/drawing/2014/main" id="{36EAF4C3-5ECD-5555-6BBE-A542C6E432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6788" name="Slide Number Placeholder 3">
            <a:extLst>
              <a:ext uri="{FF2B5EF4-FFF2-40B4-BE49-F238E27FC236}">
                <a16:creationId xmlns:a16="http://schemas.microsoft.com/office/drawing/2014/main" id="{65BEDF6E-453C-9674-4397-0D1A3C1246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D2C3039-9211-46BE-ABD8-5CF264851992}" type="slidenum">
              <a:rPr lang="en-US" altLang="en-US" smtClean="0">
                <a:latin typeface="Calibri" panose="020F0502020204030204" pitchFamily="34" charset="0"/>
              </a:rPr>
              <a:pPr/>
              <a:t>103</a:t>
            </a:fld>
            <a:endParaRPr lang="en-US" altLang="en-US">
              <a:latin typeface="Calibri" panose="020F0502020204030204" pitchFamily="34" charset="0"/>
            </a:endParaRPr>
          </a:p>
        </p:txBody>
      </p:sp>
    </p:spTree>
    <p:extLst>
      <p:ext uri="{BB962C8B-B14F-4D97-AF65-F5344CB8AC3E}">
        <p14:creationId xmlns:p14="http://schemas.microsoft.com/office/powerpoint/2010/main" val="36668334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Slide Image Placeholder 1">
            <a:extLst>
              <a:ext uri="{FF2B5EF4-FFF2-40B4-BE49-F238E27FC236}">
                <a16:creationId xmlns:a16="http://schemas.microsoft.com/office/drawing/2014/main" id="{873475BC-C8D4-86DC-CCF7-9B33DBE913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8835" name="Notes Placeholder 2">
            <a:extLst>
              <a:ext uri="{FF2B5EF4-FFF2-40B4-BE49-F238E27FC236}">
                <a16:creationId xmlns:a16="http://schemas.microsoft.com/office/drawing/2014/main" id="{FA089ECD-1F83-37DC-FF13-0DEFF1E3F0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8836" name="Slide Number Placeholder 3">
            <a:extLst>
              <a:ext uri="{FF2B5EF4-FFF2-40B4-BE49-F238E27FC236}">
                <a16:creationId xmlns:a16="http://schemas.microsoft.com/office/drawing/2014/main" id="{A85EDAD8-4DA2-BAC8-41EE-34A3FA6CD1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12E8DE1-96E1-4019-9B06-28B7ECC7F089}" type="slidenum">
              <a:rPr lang="en-US" altLang="en-US" smtClean="0">
                <a:latin typeface="Calibri" panose="020F0502020204030204" pitchFamily="34" charset="0"/>
              </a:rPr>
              <a:pPr/>
              <a:t>104</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724542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Slide Image Placeholder 1">
            <a:extLst>
              <a:ext uri="{FF2B5EF4-FFF2-40B4-BE49-F238E27FC236}">
                <a16:creationId xmlns:a16="http://schemas.microsoft.com/office/drawing/2014/main" id="{995152D4-66DF-514D-CE73-A4E392F9DD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0883" name="Notes Placeholder 2">
            <a:extLst>
              <a:ext uri="{FF2B5EF4-FFF2-40B4-BE49-F238E27FC236}">
                <a16:creationId xmlns:a16="http://schemas.microsoft.com/office/drawing/2014/main" id="{8CB2DF1A-ED73-0A24-D760-B775E56CC9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0884" name="Slide Number Placeholder 3">
            <a:extLst>
              <a:ext uri="{FF2B5EF4-FFF2-40B4-BE49-F238E27FC236}">
                <a16:creationId xmlns:a16="http://schemas.microsoft.com/office/drawing/2014/main" id="{F6615456-DBBB-B2D1-349D-B0C7A447FE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41993FE-93D7-4FB3-8576-7A75A3271DF8}" type="slidenum">
              <a:rPr lang="en-US" altLang="en-US" smtClean="0">
                <a:latin typeface="Calibri" panose="020F0502020204030204" pitchFamily="34" charset="0"/>
              </a:rPr>
              <a:pPr/>
              <a:t>105</a:t>
            </a:fld>
            <a:endParaRPr lang="en-US" altLang="en-US">
              <a:latin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a:extLst>
              <a:ext uri="{FF2B5EF4-FFF2-40B4-BE49-F238E27FC236}">
                <a16:creationId xmlns:a16="http://schemas.microsoft.com/office/drawing/2014/main" id="{21A35D70-95A3-F934-116D-596AC18AD8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2931" name="Notes Placeholder 2">
            <a:extLst>
              <a:ext uri="{FF2B5EF4-FFF2-40B4-BE49-F238E27FC236}">
                <a16:creationId xmlns:a16="http://schemas.microsoft.com/office/drawing/2014/main" id="{A1C28C63-4C12-330D-5D4E-88D99394ED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2932" name="Slide Number Placeholder 3">
            <a:extLst>
              <a:ext uri="{FF2B5EF4-FFF2-40B4-BE49-F238E27FC236}">
                <a16:creationId xmlns:a16="http://schemas.microsoft.com/office/drawing/2014/main" id="{2246356F-92FA-2B3C-EDD2-50B843F98B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F76B54-819E-4FB3-AB8A-206D4C8012CD}" type="slidenum">
              <a:rPr lang="en-US" altLang="en-US" smtClean="0">
                <a:latin typeface="Calibri" panose="020F0502020204030204" pitchFamily="34" charset="0"/>
              </a:rPr>
              <a:pPr/>
              <a:t>106</a:t>
            </a:fld>
            <a:endParaRPr lang="en-US" altLang="en-US">
              <a:latin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Image Placeholder 1">
            <a:extLst>
              <a:ext uri="{FF2B5EF4-FFF2-40B4-BE49-F238E27FC236}">
                <a16:creationId xmlns:a16="http://schemas.microsoft.com/office/drawing/2014/main" id="{FA48A0DA-D676-832F-B7D3-0AD50655DD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4979" name="Notes Placeholder 2">
            <a:extLst>
              <a:ext uri="{FF2B5EF4-FFF2-40B4-BE49-F238E27FC236}">
                <a16:creationId xmlns:a16="http://schemas.microsoft.com/office/drawing/2014/main" id="{CA98AB0C-24DB-A622-14D6-D15068A7FC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4980" name="Slide Number Placeholder 3">
            <a:extLst>
              <a:ext uri="{FF2B5EF4-FFF2-40B4-BE49-F238E27FC236}">
                <a16:creationId xmlns:a16="http://schemas.microsoft.com/office/drawing/2014/main" id="{520A1ECB-739F-0527-6CDE-D1C0C6B003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7D7702A-6F95-4A58-B004-6A1C139C7247}" type="slidenum">
              <a:rPr lang="en-US" altLang="en-US" smtClean="0">
                <a:latin typeface="Calibri" panose="020F0502020204030204" pitchFamily="34" charset="0"/>
              </a:rPr>
              <a:pPr/>
              <a:t>107</a:t>
            </a:fld>
            <a:endParaRPr lang="en-US" altLang="en-US">
              <a:latin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ide Image Placeholder 1">
            <a:extLst>
              <a:ext uri="{FF2B5EF4-FFF2-40B4-BE49-F238E27FC236}">
                <a16:creationId xmlns:a16="http://schemas.microsoft.com/office/drawing/2014/main" id="{11B1436E-43AD-ACFD-7605-FDE8989CAF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7027" name="Notes Placeholder 2">
            <a:extLst>
              <a:ext uri="{FF2B5EF4-FFF2-40B4-BE49-F238E27FC236}">
                <a16:creationId xmlns:a16="http://schemas.microsoft.com/office/drawing/2014/main" id="{396C19C0-5FA0-52DD-F09A-11B4C426A8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7028" name="Slide Number Placeholder 3">
            <a:extLst>
              <a:ext uri="{FF2B5EF4-FFF2-40B4-BE49-F238E27FC236}">
                <a16:creationId xmlns:a16="http://schemas.microsoft.com/office/drawing/2014/main" id="{D64A95D3-EDF0-FC1D-6ED1-24FB2D8C00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9C8303A-9703-4150-91CF-DF1253AD14D8}" type="slidenum">
              <a:rPr lang="en-US" altLang="en-US" smtClean="0">
                <a:latin typeface="Calibri" panose="020F0502020204030204" pitchFamily="34" charset="0"/>
              </a:rPr>
              <a:pPr/>
              <a:t>108</a:t>
            </a:fld>
            <a:endParaRPr lang="en-US" altLang="en-US">
              <a:latin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ide Image Placeholder 1">
            <a:extLst>
              <a:ext uri="{FF2B5EF4-FFF2-40B4-BE49-F238E27FC236}">
                <a16:creationId xmlns:a16="http://schemas.microsoft.com/office/drawing/2014/main" id="{502F5901-CEC3-BEA5-1285-14B13C8D48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9075" name="Notes Placeholder 2">
            <a:extLst>
              <a:ext uri="{FF2B5EF4-FFF2-40B4-BE49-F238E27FC236}">
                <a16:creationId xmlns:a16="http://schemas.microsoft.com/office/drawing/2014/main" id="{F48FC374-1B3E-F280-A348-A0BF005225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9076" name="Slide Number Placeholder 3">
            <a:extLst>
              <a:ext uri="{FF2B5EF4-FFF2-40B4-BE49-F238E27FC236}">
                <a16:creationId xmlns:a16="http://schemas.microsoft.com/office/drawing/2014/main" id="{7904BDB3-9DE9-8708-1072-24D1AF6C8D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452F161-2F0C-4E52-A48E-DDC8CD350732}" type="slidenum">
              <a:rPr lang="en-US" altLang="en-US" smtClean="0">
                <a:latin typeface="Calibri" panose="020F0502020204030204" pitchFamily="34" charset="0"/>
              </a:rPr>
              <a:pPr/>
              <a:t>109</a:t>
            </a:fld>
            <a:endParaRPr lang="en-US" altLang="en-US">
              <a:latin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ide Image Placeholder 1">
            <a:extLst>
              <a:ext uri="{FF2B5EF4-FFF2-40B4-BE49-F238E27FC236}">
                <a16:creationId xmlns:a16="http://schemas.microsoft.com/office/drawing/2014/main" id="{0FA53DB0-2CD4-E156-CA82-A697B23FF2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1123" name="Notes Placeholder 2">
            <a:extLst>
              <a:ext uri="{FF2B5EF4-FFF2-40B4-BE49-F238E27FC236}">
                <a16:creationId xmlns:a16="http://schemas.microsoft.com/office/drawing/2014/main" id="{ECFB189F-4AFD-CF69-8B92-72D7973E16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1124" name="Slide Number Placeholder 3">
            <a:extLst>
              <a:ext uri="{FF2B5EF4-FFF2-40B4-BE49-F238E27FC236}">
                <a16:creationId xmlns:a16="http://schemas.microsoft.com/office/drawing/2014/main" id="{7389EA40-06C3-362A-C8AC-1DC94AEBE65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C89A8A-3D85-425C-B689-C3026A74ED61}" type="slidenum">
              <a:rPr lang="en-US" altLang="en-US" smtClean="0">
                <a:latin typeface="Calibri" panose="020F0502020204030204" pitchFamily="34" charset="0"/>
              </a:rPr>
              <a:pPr/>
              <a:t>113</a:t>
            </a:fld>
            <a:endParaRPr lang="en-US" altLang="en-US">
              <a:latin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ide Image Placeholder 1">
            <a:extLst>
              <a:ext uri="{FF2B5EF4-FFF2-40B4-BE49-F238E27FC236}">
                <a16:creationId xmlns:a16="http://schemas.microsoft.com/office/drawing/2014/main" id="{53D5EA17-5C10-6165-C382-E078BE2F0F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3171" name="Notes Placeholder 2">
            <a:extLst>
              <a:ext uri="{FF2B5EF4-FFF2-40B4-BE49-F238E27FC236}">
                <a16:creationId xmlns:a16="http://schemas.microsoft.com/office/drawing/2014/main" id="{CB59FC11-3364-7E7C-0759-792F304788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3172" name="Slide Number Placeholder 3">
            <a:extLst>
              <a:ext uri="{FF2B5EF4-FFF2-40B4-BE49-F238E27FC236}">
                <a16:creationId xmlns:a16="http://schemas.microsoft.com/office/drawing/2014/main" id="{5F542FB4-3C4C-1984-F784-784805E6183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52E80C-0EDA-4AE3-9E04-EC3B83E7BDB7}" type="slidenum">
              <a:rPr lang="en-US" altLang="en-US" smtClean="0">
                <a:latin typeface="Calibri" panose="020F0502020204030204" pitchFamily="34" charset="0"/>
              </a:rPr>
              <a:pPr/>
              <a:t>114</a:t>
            </a:fld>
            <a:endParaRPr lang="en-US" altLang="en-US">
              <a:latin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C7D282C6-FEA0-D1F5-4041-499A8FF1FD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a16="http://schemas.microsoft.com/office/drawing/2014/main" id="{ED77E806-8CD1-FDC2-2571-FD461BAF95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1796" name="Slide Number Placeholder 3">
            <a:extLst>
              <a:ext uri="{FF2B5EF4-FFF2-40B4-BE49-F238E27FC236}">
                <a16:creationId xmlns:a16="http://schemas.microsoft.com/office/drawing/2014/main" id="{78B835AE-74D0-B307-0CDE-F6B852726F5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7DFA093-633C-4601-85FB-33E44DCADD3B}" type="slidenum">
              <a:rPr lang="en-US" altLang="en-US" smtClean="0">
                <a:latin typeface="Calibri" panose="020F0502020204030204" pitchFamily="34" charset="0"/>
              </a:rPr>
              <a:pPr/>
              <a:t>115</a:t>
            </a:fld>
            <a:endParaRPr lang="en-US" altLang="en-US">
              <a:latin typeface="Calibri" panose="020F0502020204030204" pitchFamily="34" charset="0"/>
            </a:endParaRPr>
          </a:p>
        </p:txBody>
      </p:sp>
    </p:spTree>
    <p:extLst>
      <p:ext uri="{BB962C8B-B14F-4D97-AF65-F5344CB8AC3E}">
        <p14:creationId xmlns:p14="http://schemas.microsoft.com/office/powerpoint/2010/main" val="16573754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770DC65F-9F98-94F6-69EA-5BE7846F0D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id="{7F879E75-ADFB-3FEE-621E-92285AEBC3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a:extLst>
              <a:ext uri="{FF2B5EF4-FFF2-40B4-BE49-F238E27FC236}">
                <a16:creationId xmlns:a16="http://schemas.microsoft.com/office/drawing/2014/main" id="{778F659D-E64D-DBFD-A737-BEFD180E029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A672314-7377-4F3D-B3D7-D63AA2CAD65F}" type="slidenum">
              <a:rPr lang="en-US" altLang="en-US" smtClean="0">
                <a:latin typeface="Calibri" panose="020F0502020204030204" pitchFamily="34" charset="0"/>
              </a:rPr>
              <a:pPr/>
              <a:t>116</a:t>
            </a:fld>
            <a:endParaRPr lang="en-US" altLang="en-US">
              <a:latin typeface="Calibri" panose="020F0502020204030204" pitchFamily="34" charset="0"/>
            </a:endParaRPr>
          </a:p>
        </p:txBody>
      </p:sp>
    </p:spTree>
    <p:extLst>
      <p:ext uri="{BB962C8B-B14F-4D97-AF65-F5344CB8AC3E}">
        <p14:creationId xmlns:p14="http://schemas.microsoft.com/office/powerpoint/2010/main" val="4611912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F7219BAD-86D6-2981-D2B0-D5C9B72CF5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id="{D10CC909-6E43-B66B-4676-A5A9128A6F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5892" name="Slide Number Placeholder 3">
            <a:extLst>
              <a:ext uri="{FF2B5EF4-FFF2-40B4-BE49-F238E27FC236}">
                <a16:creationId xmlns:a16="http://schemas.microsoft.com/office/drawing/2014/main" id="{16095E18-0FC4-6CB6-CF1B-930CCE6545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5A30ED-374B-4353-90EC-102F771C2FB0}" type="slidenum">
              <a:rPr lang="en-US" altLang="en-US" smtClean="0">
                <a:latin typeface="Calibri" panose="020F0502020204030204" pitchFamily="34" charset="0"/>
              </a:rPr>
              <a:pPr/>
              <a:t>117</a:t>
            </a:fld>
            <a:endParaRPr lang="en-US" altLang="en-US">
              <a:latin typeface="Calibri" panose="020F0502020204030204" pitchFamily="34" charset="0"/>
            </a:endParaRPr>
          </a:p>
        </p:txBody>
      </p:sp>
    </p:spTree>
    <p:extLst>
      <p:ext uri="{BB962C8B-B14F-4D97-AF65-F5344CB8AC3E}">
        <p14:creationId xmlns:p14="http://schemas.microsoft.com/office/powerpoint/2010/main" val="81772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Google Shape;146;g774f324e30_0_96:notes">
            <a:extLst>
              <a:ext uri="{FF2B5EF4-FFF2-40B4-BE49-F238E27FC236}">
                <a16:creationId xmlns:a16="http://schemas.microsoft.com/office/drawing/2014/main" id="{256A144B-B337-4704-3E34-397F6D90BB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SzPts val="1400"/>
            </a:pPr>
            <a:endParaRPr lang="en-US" altLang="en-US">
              <a:cs typeface="Arial" panose="020B0604020202020204" pitchFamily="34" charset="0"/>
              <a:sym typeface="Calibri" panose="020F0502020204030204" pitchFamily="34" charset="0"/>
            </a:endParaRPr>
          </a:p>
        </p:txBody>
      </p:sp>
      <p:sp>
        <p:nvSpPr>
          <p:cNvPr id="40963" name="Google Shape;147;g774f324e30_0_96:notes">
            <a:extLst>
              <a:ext uri="{FF2B5EF4-FFF2-40B4-BE49-F238E27FC236}">
                <a16:creationId xmlns:a16="http://schemas.microsoft.com/office/drawing/2014/main" id="{B8CA002A-211A-7DA5-8F2A-DD2347E7FE46}"/>
              </a:ext>
            </a:extLst>
          </p:cNvPr>
          <p:cNvSpPr>
            <a:spLocks noGrp="1" noRot="1" noChangeAspect="1" noTextEdit="1"/>
          </p:cNvSpPr>
          <p:nvPr>
            <p:ph type="sldImg" idx="2"/>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59108236-5561-AB31-A24A-81DB8FBBBF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a:extLst>
              <a:ext uri="{FF2B5EF4-FFF2-40B4-BE49-F238E27FC236}">
                <a16:creationId xmlns:a16="http://schemas.microsoft.com/office/drawing/2014/main" id="{18DF5EC4-3740-4E76-2536-933461BF21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7940" name="Slide Number Placeholder 3">
            <a:extLst>
              <a:ext uri="{FF2B5EF4-FFF2-40B4-BE49-F238E27FC236}">
                <a16:creationId xmlns:a16="http://schemas.microsoft.com/office/drawing/2014/main" id="{23003B27-4FC6-8353-AAFB-9FC5235D1B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CDE6EEF-A04E-480F-98C8-2099C6FBE8F9}" type="slidenum">
              <a:rPr lang="en-US" altLang="en-US" smtClean="0">
                <a:latin typeface="Calibri" panose="020F0502020204030204" pitchFamily="34" charset="0"/>
              </a:rPr>
              <a:pPr/>
              <a:t>118</a:t>
            </a:fld>
            <a:endParaRPr lang="en-US" altLang="en-US">
              <a:latin typeface="Calibri" panose="020F0502020204030204" pitchFamily="34" charset="0"/>
            </a:endParaRPr>
          </a:p>
        </p:txBody>
      </p:sp>
    </p:spTree>
    <p:extLst>
      <p:ext uri="{BB962C8B-B14F-4D97-AF65-F5344CB8AC3E}">
        <p14:creationId xmlns:p14="http://schemas.microsoft.com/office/powerpoint/2010/main" val="23605609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a16="http://schemas.microsoft.com/office/drawing/2014/main" id="{B4E6B238-0D10-6CD6-D3EB-B8C0FE0259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a:extLst>
              <a:ext uri="{FF2B5EF4-FFF2-40B4-BE49-F238E27FC236}">
                <a16:creationId xmlns:a16="http://schemas.microsoft.com/office/drawing/2014/main" id="{79B66B6C-4265-2F80-9FD2-21E3B314E5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9988" name="Slide Number Placeholder 3">
            <a:extLst>
              <a:ext uri="{FF2B5EF4-FFF2-40B4-BE49-F238E27FC236}">
                <a16:creationId xmlns:a16="http://schemas.microsoft.com/office/drawing/2014/main" id="{1587D125-6409-D1A1-324E-F7DCF4CBA0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94D9D71-4829-456C-86B1-6FAADD7D4F99}" type="slidenum">
              <a:rPr lang="en-US" altLang="en-US" smtClean="0">
                <a:latin typeface="Calibri" panose="020F0502020204030204" pitchFamily="34" charset="0"/>
              </a:rPr>
              <a:pPr/>
              <a:t>119</a:t>
            </a:fld>
            <a:endParaRPr lang="en-US" altLang="en-US">
              <a:latin typeface="Calibri" panose="020F0502020204030204" pitchFamily="34" charset="0"/>
            </a:endParaRPr>
          </a:p>
        </p:txBody>
      </p:sp>
    </p:spTree>
    <p:extLst>
      <p:ext uri="{BB962C8B-B14F-4D97-AF65-F5344CB8AC3E}">
        <p14:creationId xmlns:p14="http://schemas.microsoft.com/office/powerpoint/2010/main" val="35093148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a:extLst>
              <a:ext uri="{FF2B5EF4-FFF2-40B4-BE49-F238E27FC236}">
                <a16:creationId xmlns:a16="http://schemas.microsoft.com/office/drawing/2014/main" id="{EABA852C-8B50-AA3D-F0B3-4852EBDAA1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a:extLst>
              <a:ext uri="{FF2B5EF4-FFF2-40B4-BE49-F238E27FC236}">
                <a16:creationId xmlns:a16="http://schemas.microsoft.com/office/drawing/2014/main" id="{CD05A75C-926B-0EE3-A625-A6453435F3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2036" name="Slide Number Placeholder 3">
            <a:extLst>
              <a:ext uri="{FF2B5EF4-FFF2-40B4-BE49-F238E27FC236}">
                <a16:creationId xmlns:a16="http://schemas.microsoft.com/office/drawing/2014/main" id="{B163E71F-1188-DC5F-5B6F-3179591D7B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88224D9-13D8-44B6-91B5-0713700992FC}" type="slidenum">
              <a:rPr lang="en-US" altLang="en-US" smtClean="0">
                <a:latin typeface="Calibri" panose="020F0502020204030204" pitchFamily="34" charset="0"/>
              </a:rPr>
              <a:pPr/>
              <a:t>120</a:t>
            </a:fld>
            <a:endParaRPr lang="en-US" altLang="en-US">
              <a:latin typeface="Calibri" panose="020F0502020204030204" pitchFamily="34" charset="0"/>
            </a:endParaRPr>
          </a:p>
        </p:txBody>
      </p:sp>
    </p:spTree>
    <p:extLst>
      <p:ext uri="{BB962C8B-B14F-4D97-AF65-F5344CB8AC3E}">
        <p14:creationId xmlns:p14="http://schemas.microsoft.com/office/powerpoint/2010/main" val="30034207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a:extLst>
              <a:ext uri="{FF2B5EF4-FFF2-40B4-BE49-F238E27FC236}">
                <a16:creationId xmlns:a16="http://schemas.microsoft.com/office/drawing/2014/main" id="{D50BAE1E-60B6-5560-4234-59D916A356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a:extLst>
              <a:ext uri="{FF2B5EF4-FFF2-40B4-BE49-F238E27FC236}">
                <a16:creationId xmlns:a16="http://schemas.microsoft.com/office/drawing/2014/main" id="{BBB16FA1-DC2D-3819-FFD4-D1EDEA01B1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084" name="Slide Number Placeholder 3">
            <a:extLst>
              <a:ext uri="{FF2B5EF4-FFF2-40B4-BE49-F238E27FC236}">
                <a16:creationId xmlns:a16="http://schemas.microsoft.com/office/drawing/2014/main" id="{3780AF9A-6CF3-96D0-D1C6-F2B57DC2FF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77B1B25-CB4F-4D86-98B8-2E6F7D3FDCA4}" type="slidenum">
              <a:rPr lang="en-US" altLang="en-US" smtClean="0">
                <a:latin typeface="Calibri" panose="020F0502020204030204" pitchFamily="34" charset="0"/>
              </a:rPr>
              <a:pPr/>
              <a:t>121</a:t>
            </a:fld>
            <a:endParaRPr lang="en-US" altLang="en-US">
              <a:latin typeface="Calibri" panose="020F0502020204030204" pitchFamily="34" charset="0"/>
            </a:endParaRPr>
          </a:p>
        </p:txBody>
      </p:sp>
    </p:spTree>
    <p:extLst>
      <p:ext uri="{BB962C8B-B14F-4D97-AF65-F5344CB8AC3E}">
        <p14:creationId xmlns:p14="http://schemas.microsoft.com/office/powerpoint/2010/main" val="26669320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a:extLst>
              <a:ext uri="{FF2B5EF4-FFF2-40B4-BE49-F238E27FC236}">
                <a16:creationId xmlns:a16="http://schemas.microsoft.com/office/drawing/2014/main" id="{72D03227-F6D7-7B24-D4E9-A4E696B14C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a:extLst>
              <a:ext uri="{FF2B5EF4-FFF2-40B4-BE49-F238E27FC236}">
                <a16:creationId xmlns:a16="http://schemas.microsoft.com/office/drawing/2014/main" id="{0FB397F4-46D5-8A0D-8CEE-525E2F5B58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6132" name="Slide Number Placeholder 3">
            <a:extLst>
              <a:ext uri="{FF2B5EF4-FFF2-40B4-BE49-F238E27FC236}">
                <a16:creationId xmlns:a16="http://schemas.microsoft.com/office/drawing/2014/main" id="{C4530EB3-C7FB-CE03-D2DC-CE943766C5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27F74A7-62FF-4BEA-B5BD-169F40CDA111}" type="slidenum">
              <a:rPr lang="en-US" altLang="en-US" smtClean="0">
                <a:latin typeface="Calibri" panose="020F0502020204030204" pitchFamily="34" charset="0"/>
              </a:rPr>
              <a:pPr/>
              <a:t>122</a:t>
            </a:fld>
            <a:endParaRPr lang="en-US" altLang="en-US">
              <a:latin typeface="Calibri" panose="020F0502020204030204" pitchFamily="34" charset="0"/>
            </a:endParaRPr>
          </a:p>
        </p:txBody>
      </p:sp>
    </p:spTree>
    <p:extLst>
      <p:ext uri="{BB962C8B-B14F-4D97-AF65-F5344CB8AC3E}">
        <p14:creationId xmlns:p14="http://schemas.microsoft.com/office/powerpoint/2010/main" val="20716239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a:extLst>
              <a:ext uri="{FF2B5EF4-FFF2-40B4-BE49-F238E27FC236}">
                <a16:creationId xmlns:a16="http://schemas.microsoft.com/office/drawing/2014/main" id="{DFCDF05C-04FF-6215-11AF-E1806968ED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a:extLst>
              <a:ext uri="{FF2B5EF4-FFF2-40B4-BE49-F238E27FC236}">
                <a16:creationId xmlns:a16="http://schemas.microsoft.com/office/drawing/2014/main" id="{99E9881A-37A6-7413-F6D4-845BCFA949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8180" name="Slide Number Placeholder 3">
            <a:extLst>
              <a:ext uri="{FF2B5EF4-FFF2-40B4-BE49-F238E27FC236}">
                <a16:creationId xmlns:a16="http://schemas.microsoft.com/office/drawing/2014/main" id="{40BA12FE-077B-FB09-121D-FDEF7F0B2E8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2B4C9EE-30E4-4CB4-A746-A19E852E274A}" type="slidenum">
              <a:rPr lang="en-US" altLang="en-US" smtClean="0">
                <a:latin typeface="Calibri" panose="020F0502020204030204" pitchFamily="34" charset="0"/>
              </a:rPr>
              <a:pPr/>
              <a:t>123</a:t>
            </a:fld>
            <a:endParaRPr lang="en-US" altLang="en-US">
              <a:latin typeface="Calibri" panose="020F0502020204030204" pitchFamily="34" charset="0"/>
            </a:endParaRPr>
          </a:p>
        </p:txBody>
      </p:sp>
    </p:spTree>
    <p:extLst>
      <p:ext uri="{BB962C8B-B14F-4D97-AF65-F5344CB8AC3E}">
        <p14:creationId xmlns:p14="http://schemas.microsoft.com/office/powerpoint/2010/main" val="2280305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a:extLst>
              <a:ext uri="{FF2B5EF4-FFF2-40B4-BE49-F238E27FC236}">
                <a16:creationId xmlns:a16="http://schemas.microsoft.com/office/drawing/2014/main" id="{1801453B-E41F-1370-7219-448BEAB1BE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a:extLst>
              <a:ext uri="{FF2B5EF4-FFF2-40B4-BE49-F238E27FC236}">
                <a16:creationId xmlns:a16="http://schemas.microsoft.com/office/drawing/2014/main" id="{0E3C7F88-6C13-B31A-7A06-8854C56548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0228" name="Slide Number Placeholder 3">
            <a:extLst>
              <a:ext uri="{FF2B5EF4-FFF2-40B4-BE49-F238E27FC236}">
                <a16:creationId xmlns:a16="http://schemas.microsoft.com/office/drawing/2014/main" id="{0521097C-0262-23EB-E6A6-E3537F072F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61912E9-D995-499A-97EE-5FB43C7FA5CA}" type="slidenum">
              <a:rPr lang="en-US" altLang="en-US" smtClean="0">
                <a:latin typeface="Calibri" panose="020F0502020204030204" pitchFamily="34" charset="0"/>
              </a:rPr>
              <a:pPr/>
              <a:t>124</a:t>
            </a:fld>
            <a:endParaRPr lang="en-US" altLang="en-US">
              <a:latin typeface="Calibri" panose="020F0502020204030204" pitchFamily="34" charset="0"/>
            </a:endParaRPr>
          </a:p>
        </p:txBody>
      </p:sp>
    </p:spTree>
    <p:extLst>
      <p:ext uri="{BB962C8B-B14F-4D97-AF65-F5344CB8AC3E}">
        <p14:creationId xmlns:p14="http://schemas.microsoft.com/office/powerpoint/2010/main" val="420791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a:extLst>
              <a:ext uri="{FF2B5EF4-FFF2-40B4-BE49-F238E27FC236}">
                <a16:creationId xmlns:a16="http://schemas.microsoft.com/office/drawing/2014/main" id="{B6A6D058-962E-9E1C-4E6E-71BDFDC3D8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a:extLst>
              <a:ext uri="{FF2B5EF4-FFF2-40B4-BE49-F238E27FC236}">
                <a16:creationId xmlns:a16="http://schemas.microsoft.com/office/drawing/2014/main" id="{6D735634-F4E9-D56A-6468-43AB64B5E9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2276" name="Slide Number Placeholder 3">
            <a:extLst>
              <a:ext uri="{FF2B5EF4-FFF2-40B4-BE49-F238E27FC236}">
                <a16:creationId xmlns:a16="http://schemas.microsoft.com/office/drawing/2014/main" id="{07D26584-7D56-80DB-DDF5-18601DE99C0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280BBB6-52DC-40FE-91CB-869B0BA77156}" type="slidenum">
              <a:rPr lang="en-US" altLang="en-US" smtClean="0">
                <a:latin typeface="Calibri" panose="020F0502020204030204" pitchFamily="34" charset="0"/>
              </a:rPr>
              <a:pPr/>
              <a:t>125</a:t>
            </a:fld>
            <a:endParaRPr lang="en-US" altLang="en-US">
              <a:latin typeface="Calibri" panose="020F0502020204030204" pitchFamily="34" charset="0"/>
            </a:endParaRPr>
          </a:p>
        </p:txBody>
      </p:sp>
    </p:spTree>
    <p:extLst>
      <p:ext uri="{BB962C8B-B14F-4D97-AF65-F5344CB8AC3E}">
        <p14:creationId xmlns:p14="http://schemas.microsoft.com/office/powerpoint/2010/main" val="1484556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Slide Image Placeholder 1">
            <a:extLst>
              <a:ext uri="{FF2B5EF4-FFF2-40B4-BE49-F238E27FC236}">
                <a16:creationId xmlns:a16="http://schemas.microsoft.com/office/drawing/2014/main" id="{097FB600-04D6-68F5-40CD-BEA3B966780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1843" name="Notes Placeholder 2">
            <a:extLst>
              <a:ext uri="{FF2B5EF4-FFF2-40B4-BE49-F238E27FC236}">
                <a16:creationId xmlns:a16="http://schemas.microsoft.com/office/drawing/2014/main" id="{904CD704-7E73-5CE7-F789-7B0D1A13DD2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cs typeface="Arial" panose="020B0604020202020204" pitchFamily="34" charset="0"/>
            </a:endParaRPr>
          </a:p>
        </p:txBody>
      </p:sp>
      <p:sp>
        <p:nvSpPr>
          <p:cNvPr id="291844" name="Slide Number Placeholder 3">
            <a:extLst>
              <a:ext uri="{FF2B5EF4-FFF2-40B4-BE49-F238E27FC236}">
                <a16:creationId xmlns:a16="http://schemas.microsoft.com/office/drawing/2014/main" id="{3D0C6F79-8C62-5279-BC36-41FA8A1E92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Clr>
                <a:srgbClr val="000000"/>
              </a:buClr>
              <a:buFont typeface="Arial" panose="020B0604020202020204" pitchFamily="34" charset="0"/>
              <a:buNone/>
            </a:pPr>
            <a:fld id="{E0E6BFFA-51C7-4946-977F-DD3F487216CE}" type="slidenum">
              <a:rPr lang="en-US" altLang="en-US" smtClean="0">
                <a:solidFill>
                  <a:srgbClr val="000000"/>
                </a:solidFill>
                <a:latin typeface="Calibri" panose="020F0502020204030204" pitchFamily="34" charset="0"/>
                <a:sym typeface="Calibri" panose="020F0502020204030204" pitchFamily="34" charset="0"/>
              </a:rPr>
              <a:pPr>
                <a:buClr>
                  <a:srgbClr val="000000"/>
                </a:buClr>
                <a:buFont typeface="Arial" panose="020B0604020202020204" pitchFamily="34" charset="0"/>
                <a:buNone/>
              </a:pPr>
              <a:t>143</a:t>
            </a:fld>
            <a:endParaRPr lang="en-US" altLang="en-US">
              <a:solidFill>
                <a:srgbClr val="000000"/>
              </a:solidFill>
              <a:latin typeface="Calibri" panose="020F0502020204030204" pitchFamily="34" charset="0"/>
              <a:sym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5D5E1269-23C0-E644-B831-645A1D6E1A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a:extLst>
              <a:ext uri="{FF2B5EF4-FFF2-40B4-BE49-F238E27FC236}">
                <a16:creationId xmlns:a16="http://schemas.microsoft.com/office/drawing/2014/main" id="{299920C0-592C-E3FE-1AA6-B35D5D50C8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1556" name="Slide Number Placeholder 3">
            <a:extLst>
              <a:ext uri="{FF2B5EF4-FFF2-40B4-BE49-F238E27FC236}">
                <a16:creationId xmlns:a16="http://schemas.microsoft.com/office/drawing/2014/main" id="{F17C823C-7E0F-813D-8B0E-C8EFB4EE81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4B239DA-51A5-4502-B9B7-E3BF1417FA2B}" type="slidenum">
              <a:rPr lang="en-US" altLang="en-US" smtClean="0">
                <a:latin typeface="Calibri" panose="020F0502020204030204" pitchFamily="34" charset="0"/>
              </a:rPr>
              <a:pPr/>
              <a:t>60</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E12A631A-5208-13DA-A5FF-FFAC548725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295505F3-1B1A-731B-C6F4-797F11D31A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id="{28CFC0A0-B12C-C331-AD7F-F87A64CC39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7231A2-630B-43F8-A541-03889284A64C}" type="slidenum">
              <a:rPr lang="en-US" altLang="en-US" smtClean="0">
                <a:latin typeface="Calibri" panose="020F0502020204030204" pitchFamily="34" charset="0"/>
              </a:rPr>
              <a:pPr/>
              <a:t>61</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D1CBB410-1EA1-FF19-A6DA-664AA23C21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a:extLst>
              <a:ext uri="{FF2B5EF4-FFF2-40B4-BE49-F238E27FC236}">
                <a16:creationId xmlns:a16="http://schemas.microsoft.com/office/drawing/2014/main" id="{6696DF7A-EC26-A8C6-C598-C7D196B699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5652" name="Slide Number Placeholder 3">
            <a:extLst>
              <a:ext uri="{FF2B5EF4-FFF2-40B4-BE49-F238E27FC236}">
                <a16:creationId xmlns:a16="http://schemas.microsoft.com/office/drawing/2014/main" id="{D8050D57-0915-8EB6-0A1B-39F2346F81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EA33DF6-1F65-4BB9-9D7B-7AB9CE762CB9}" type="slidenum">
              <a:rPr lang="en-US" altLang="en-US" smtClean="0">
                <a:latin typeface="Calibri" panose="020F0502020204030204" pitchFamily="34" charset="0"/>
              </a:rPr>
              <a:pPr/>
              <a:t>68</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D18180E6-4FF5-62FD-6AD8-C294F54D35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82BC5A7E-ADD7-8023-A3B4-FF896C9191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7700" name="Slide Number Placeholder 3">
            <a:extLst>
              <a:ext uri="{FF2B5EF4-FFF2-40B4-BE49-F238E27FC236}">
                <a16:creationId xmlns:a16="http://schemas.microsoft.com/office/drawing/2014/main" id="{89E1CD01-A39F-8C59-DC39-F1AD840BED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3235C21-7881-4B9A-B093-455A42496A7C}" type="slidenum">
              <a:rPr lang="en-US" altLang="en-US" smtClean="0">
                <a:latin typeface="Calibri" panose="020F0502020204030204" pitchFamily="34" charset="0"/>
              </a:rPr>
              <a:pPr/>
              <a:t>69</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3607CDAF-ED4E-486C-85E6-6CDA683AACC3}" type="datetime3">
              <a:rPr lang="en-US" smtClean="0"/>
              <a:t>11 July 2023</a:t>
            </a:fld>
            <a:endParaRPr lang="en-US"/>
          </a:p>
        </p:txBody>
      </p:sp>
      <p:sp>
        <p:nvSpPr>
          <p:cNvPr id="5" name="Footer Placeholder 4"/>
          <p:cNvSpPr>
            <a:spLocks noGrp="1"/>
          </p:cNvSpPr>
          <p:nvPr>
            <p:ph type="ftr" sz="quarter" idx="11"/>
          </p:nvPr>
        </p:nvSpPr>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1856EC-0372-4142-A09D-F120FCAC76D7}" type="datetime3">
              <a:rPr lang="en-US" smtClean="0"/>
              <a:t>11 July 2023</a:t>
            </a:fld>
            <a:endParaRPr lang="en-US"/>
          </a:p>
        </p:txBody>
      </p:sp>
      <p:sp>
        <p:nvSpPr>
          <p:cNvPr id="5" name="Footer Placeholder 4"/>
          <p:cNvSpPr>
            <a:spLocks noGrp="1"/>
          </p:cNvSpPr>
          <p:nvPr>
            <p:ph type="ftr" sz="quarter" idx="11"/>
          </p:nvPr>
        </p:nvSpPr>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29E626-F957-4860-BEFA-31DB4617133C}" type="datetime3">
              <a:rPr lang="en-US" smtClean="0"/>
              <a:t>11 July 2023</a:t>
            </a:fld>
            <a:endParaRPr lang="en-US"/>
          </a:p>
        </p:txBody>
      </p:sp>
      <p:sp>
        <p:nvSpPr>
          <p:cNvPr id="5" name="Footer Placeholder 4"/>
          <p:cNvSpPr>
            <a:spLocks noGrp="1"/>
          </p:cNvSpPr>
          <p:nvPr>
            <p:ph type="ftr" sz="quarter" idx="11"/>
          </p:nvPr>
        </p:nvSpPr>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5C2D-6889-470E-A760-684FEBF12404}"/>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2DB05F-E5FA-4086-A163-8D4AF599D80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34307E-52B9-4CCD-AA87-AAACB8B015F6}"/>
              </a:ext>
            </a:extLst>
          </p:cNvPr>
          <p:cNvSpPr>
            <a:spLocks noGrp="1"/>
          </p:cNvSpPr>
          <p:nvPr>
            <p:ph type="dt" sz="half" idx="10"/>
          </p:nvPr>
        </p:nvSpPr>
        <p:spPr/>
        <p:txBody>
          <a:bodyPr/>
          <a:lstStyle/>
          <a:p>
            <a:fld id="{5A609F19-CF3A-455F-95EE-1FD35521F1E8}" type="datetime3">
              <a:rPr lang="en-US" smtClean="0"/>
              <a:t>11 July 2023</a:t>
            </a:fld>
            <a:endParaRPr lang="en-IN"/>
          </a:p>
        </p:txBody>
      </p:sp>
      <p:sp>
        <p:nvSpPr>
          <p:cNvPr id="5" name="Footer Placeholder 4">
            <a:extLst>
              <a:ext uri="{FF2B5EF4-FFF2-40B4-BE49-F238E27FC236}">
                <a16:creationId xmlns:a16="http://schemas.microsoft.com/office/drawing/2014/main" id="{B059F026-A66F-4339-AAD1-B49B82B2BBD2}"/>
              </a:ext>
            </a:extLst>
          </p:cNvPr>
          <p:cNvSpPr>
            <a:spLocks noGrp="1"/>
          </p:cNvSpPr>
          <p:nvPr>
            <p:ph type="ftr" sz="quarter" idx="11"/>
          </p:nvPr>
        </p:nvSpPr>
        <p:spPr/>
        <p:txBody>
          <a:bodyPr/>
          <a:lstStyle/>
          <a:p>
            <a:r>
              <a:rPr lang="fi-FI"/>
              <a:t>Rajat Kumar               WT               UNIT 2</a:t>
            </a:r>
            <a:endParaRPr lang="en-IN"/>
          </a:p>
        </p:txBody>
      </p:sp>
      <p:sp>
        <p:nvSpPr>
          <p:cNvPr id="6" name="Slide Number Placeholder 5">
            <a:extLst>
              <a:ext uri="{FF2B5EF4-FFF2-40B4-BE49-F238E27FC236}">
                <a16:creationId xmlns:a16="http://schemas.microsoft.com/office/drawing/2014/main" id="{EB980F7C-2FA4-45FE-B2F5-BC0C3352C405}"/>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193121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F93A-DC37-4352-B1D0-448030A4F6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8A9319-42DD-4BF7-AAE8-0EF38F081B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78C7D8-2CB1-4375-AB0A-4AAEEA331D49}"/>
              </a:ext>
            </a:extLst>
          </p:cNvPr>
          <p:cNvSpPr>
            <a:spLocks noGrp="1"/>
          </p:cNvSpPr>
          <p:nvPr>
            <p:ph type="dt" sz="half" idx="10"/>
          </p:nvPr>
        </p:nvSpPr>
        <p:spPr/>
        <p:txBody>
          <a:bodyPr/>
          <a:lstStyle/>
          <a:p>
            <a:fld id="{472A6A7C-2E1C-42D5-897B-34011AF66AE0}" type="datetime3">
              <a:rPr lang="en-US" smtClean="0"/>
              <a:t>11 July 2023</a:t>
            </a:fld>
            <a:endParaRPr lang="en-IN"/>
          </a:p>
        </p:txBody>
      </p:sp>
      <p:sp>
        <p:nvSpPr>
          <p:cNvPr id="5" name="Footer Placeholder 4">
            <a:extLst>
              <a:ext uri="{FF2B5EF4-FFF2-40B4-BE49-F238E27FC236}">
                <a16:creationId xmlns:a16="http://schemas.microsoft.com/office/drawing/2014/main" id="{15ECFEA5-8748-4FA9-88A0-45A2685839B4}"/>
              </a:ext>
            </a:extLst>
          </p:cNvPr>
          <p:cNvSpPr>
            <a:spLocks noGrp="1"/>
          </p:cNvSpPr>
          <p:nvPr>
            <p:ph type="ftr" sz="quarter" idx="11"/>
          </p:nvPr>
        </p:nvSpPr>
        <p:spPr/>
        <p:txBody>
          <a:bodyPr/>
          <a:lstStyle/>
          <a:p>
            <a:r>
              <a:rPr lang="fi-FI"/>
              <a:t>Rajat Kumar               WT               UNIT 2</a:t>
            </a:r>
            <a:endParaRPr lang="en-IN"/>
          </a:p>
        </p:txBody>
      </p:sp>
      <p:sp>
        <p:nvSpPr>
          <p:cNvPr id="6" name="Slide Number Placeholder 5">
            <a:extLst>
              <a:ext uri="{FF2B5EF4-FFF2-40B4-BE49-F238E27FC236}">
                <a16:creationId xmlns:a16="http://schemas.microsoft.com/office/drawing/2014/main" id="{FC2D2038-1CE5-406A-8103-E057336223BB}"/>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1193863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9EF2-2C79-4D7A-B2F3-BB9D5149723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967DB1-24CF-48F7-9D08-52DB52EF8E75}"/>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D80E90-0089-49DA-A945-272A50B5969F}"/>
              </a:ext>
            </a:extLst>
          </p:cNvPr>
          <p:cNvSpPr>
            <a:spLocks noGrp="1"/>
          </p:cNvSpPr>
          <p:nvPr>
            <p:ph type="dt" sz="half" idx="10"/>
          </p:nvPr>
        </p:nvSpPr>
        <p:spPr/>
        <p:txBody>
          <a:bodyPr/>
          <a:lstStyle/>
          <a:p>
            <a:fld id="{5FF65B7A-455E-4C98-AF34-ADF4B362DB05}" type="datetime3">
              <a:rPr lang="en-US" smtClean="0"/>
              <a:t>11 July 2023</a:t>
            </a:fld>
            <a:endParaRPr lang="en-IN"/>
          </a:p>
        </p:txBody>
      </p:sp>
      <p:sp>
        <p:nvSpPr>
          <p:cNvPr id="5" name="Footer Placeholder 4">
            <a:extLst>
              <a:ext uri="{FF2B5EF4-FFF2-40B4-BE49-F238E27FC236}">
                <a16:creationId xmlns:a16="http://schemas.microsoft.com/office/drawing/2014/main" id="{9C9516DF-40C4-453B-AB99-E85E0737F673}"/>
              </a:ext>
            </a:extLst>
          </p:cNvPr>
          <p:cNvSpPr>
            <a:spLocks noGrp="1"/>
          </p:cNvSpPr>
          <p:nvPr>
            <p:ph type="ftr" sz="quarter" idx="11"/>
          </p:nvPr>
        </p:nvSpPr>
        <p:spPr/>
        <p:txBody>
          <a:bodyPr/>
          <a:lstStyle/>
          <a:p>
            <a:r>
              <a:rPr lang="fi-FI"/>
              <a:t>Rajat Kumar               WT               UNIT 2</a:t>
            </a:r>
            <a:endParaRPr lang="en-IN"/>
          </a:p>
        </p:txBody>
      </p:sp>
      <p:sp>
        <p:nvSpPr>
          <p:cNvPr id="6" name="Slide Number Placeholder 5">
            <a:extLst>
              <a:ext uri="{FF2B5EF4-FFF2-40B4-BE49-F238E27FC236}">
                <a16:creationId xmlns:a16="http://schemas.microsoft.com/office/drawing/2014/main" id="{3AC8168C-E631-4AD8-89B4-5285CE47DAAB}"/>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137655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7853-E7A0-4699-A0E3-63539DFC79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147487-552E-4187-9C8F-189498D92B98}"/>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E60699-7D77-46C4-9E88-1C23793E5A8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E3FCA1-8D0E-4F31-8019-5137033AD715}"/>
              </a:ext>
            </a:extLst>
          </p:cNvPr>
          <p:cNvSpPr>
            <a:spLocks noGrp="1"/>
          </p:cNvSpPr>
          <p:nvPr>
            <p:ph type="dt" sz="half" idx="10"/>
          </p:nvPr>
        </p:nvSpPr>
        <p:spPr/>
        <p:txBody>
          <a:bodyPr/>
          <a:lstStyle/>
          <a:p>
            <a:fld id="{78B56FAB-C723-4D61-B731-95635A636D77}" type="datetime3">
              <a:rPr lang="en-US" smtClean="0"/>
              <a:t>11 July 2023</a:t>
            </a:fld>
            <a:endParaRPr lang="en-IN"/>
          </a:p>
        </p:txBody>
      </p:sp>
      <p:sp>
        <p:nvSpPr>
          <p:cNvPr id="6" name="Footer Placeholder 5">
            <a:extLst>
              <a:ext uri="{FF2B5EF4-FFF2-40B4-BE49-F238E27FC236}">
                <a16:creationId xmlns:a16="http://schemas.microsoft.com/office/drawing/2014/main" id="{BB94CDE0-CDD9-4B44-97A1-97A35ED2B1E2}"/>
              </a:ext>
            </a:extLst>
          </p:cNvPr>
          <p:cNvSpPr>
            <a:spLocks noGrp="1"/>
          </p:cNvSpPr>
          <p:nvPr>
            <p:ph type="ftr" sz="quarter" idx="11"/>
          </p:nvPr>
        </p:nvSpPr>
        <p:spPr/>
        <p:txBody>
          <a:bodyPr/>
          <a:lstStyle/>
          <a:p>
            <a:r>
              <a:rPr lang="fi-FI"/>
              <a:t>Rajat Kumar               WT               UNIT 2</a:t>
            </a:r>
            <a:endParaRPr lang="en-IN"/>
          </a:p>
        </p:txBody>
      </p:sp>
      <p:sp>
        <p:nvSpPr>
          <p:cNvPr id="7" name="Slide Number Placeholder 6">
            <a:extLst>
              <a:ext uri="{FF2B5EF4-FFF2-40B4-BE49-F238E27FC236}">
                <a16:creationId xmlns:a16="http://schemas.microsoft.com/office/drawing/2014/main" id="{773A9480-33C8-40EE-86ED-3E532CB80CEB}"/>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3304981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2356-119C-4CFA-B182-52F5CF17F8AD}"/>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6E1475-79C5-4520-95A7-195BA76E73E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C85919-4285-46C8-A3D5-F5641049F63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98150D-EAAC-472D-959F-22329DD0605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B4D69C-D458-4C82-8F5B-BF8CBF43E39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B04C86-D7AD-4BEE-B137-6B273B3B8A24}"/>
              </a:ext>
            </a:extLst>
          </p:cNvPr>
          <p:cNvSpPr>
            <a:spLocks noGrp="1"/>
          </p:cNvSpPr>
          <p:nvPr>
            <p:ph type="dt" sz="half" idx="10"/>
          </p:nvPr>
        </p:nvSpPr>
        <p:spPr/>
        <p:txBody>
          <a:bodyPr/>
          <a:lstStyle/>
          <a:p>
            <a:fld id="{A5D96B30-1E1C-4BA5-9007-62C353129DAB}" type="datetime3">
              <a:rPr lang="en-US" smtClean="0"/>
              <a:t>11 July 2023</a:t>
            </a:fld>
            <a:endParaRPr lang="en-IN"/>
          </a:p>
        </p:txBody>
      </p:sp>
      <p:sp>
        <p:nvSpPr>
          <p:cNvPr id="8" name="Footer Placeholder 7">
            <a:extLst>
              <a:ext uri="{FF2B5EF4-FFF2-40B4-BE49-F238E27FC236}">
                <a16:creationId xmlns:a16="http://schemas.microsoft.com/office/drawing/2014/main" id="{34017B3A-1C4C-4995-9120-750FA2703A6C}"/>
              </a:ext>
            </a:extLst>
          </p:cNvPr>
          <p:cNvSpPr>
            <a:spLocks noGrp="1"/>
          </p:cNvSpPr>
          <p:nvPr>
            <p:ph type="ftr" sz="quarter" idx="11"/>
          </p:nvPr>
        </p:nvSpPr>
        <p:spPr/>
        <p:txBody>
          <a:bodyPr/>
          <a:lstStyle/>
          <a:p>
            <a:r>
              <a:rPr lang="fi-FI"/>
              <a:t>Rajat Kumar               WT               UNIT 2</a:t>
            </a:r>
            <a:endParaRPr lang="en-IN"/>
          </a:p>
        </p:txBody>
      </p:sp>
      <p:sp>
        <p:nvSpPr>
          <p:cNvPr id="9" name="Slide Number Placeholder 8">
            <a:extLst>
              <a:ext uri="{FF2B5EF4-FFF2-40B4-BE49-F238E27FC236}">
                <a16:creationId xmlns:a16="http://schemas.microsoft.com/office/drawing/2014/main" id="{B968354F-4832-49A1-99E3-6D5279506D7B}"/>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3865760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6222-9242-439F-B61D-88C953CB9F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E0919C-6BB3-4D0A-91A8-1C3C4AC70539}"/>
              </a:ext>
            </a:extLst>
          </p:cNvPr>
          <p:cNvSpPr>
            <a:spLocks noGrp="1"/>
          </p:cNvSpPr>
          <p:nvPr>
            <p:ph type="dt" sz="half" idx="10"/>
          </p:nvPr>
        </p:nvSpPr>
        <p:spPr/>
        <p:txBody>
          <a:bodyPr/>
          <a:lstStyle/>
          <a:p>
            <a:fld id="{FAB6486F-635D-4B83-A1C3-C14F0483CFC0}" type="datetime3">
              <a:rPr lang="en-US" smtClean="0"/>
              <a:t>11 July 2023</a:t>
            </a:fld>
            <a:endParaRPr lang="en-IN"/>
          </a:p>
        </p:txBody>
      </p:sp>
      <p:sp>
        <p:nvSpPr>
          <p:cNvPr id="4" name="Footer Placeholder 3">
            <a:extLst>
              <a:ext uri="{FF2B5EF4-FFF2-40B4-BE49-F238E27FC236}">
                <a16:creationId xmlns:a16="http://schemas.microsoft.com/office/drawing/2014/main" id="{8565520A-4E85-4072-9019-E8CBA834E110}"/>
              </a:ext>
            </a:extLst>
          </p:cNvPr>
          <p:cNvSpPr>
            <a:spLocks noGrp="1"/>
          </p:cNvSpPr>
          <p:nvPr>
            <p:ph type="ftr" sz="quarter" idx="11"/>
          </p:nvPr>
        </p:nvSpPr>
        <p:spPr/>
        <p:txBody>
          <a:bodyPr/>
          <a:lstStyle/>
          <a:p>
            <a:r>
              <a:rPr lang="fi-FI"/>
              <a:t>Rajat Kumar               WT               UNIT 2</a:t>
            </a:r>
            <a:endParaRPr lang="en-IN"/>
          </a:p>
        </p:txBody>
      </p:sp>
      <p:sp>
        <p:nvSpPr>
          <p:cNvPr id="5" name="Slide Number Placeholder 4">
            <a:extLst>
              <a:ext uri="{FF2B5EF4-FFF2-40B4-BE49-F238E27FC236}">
                <a16:creationId xmlns:a16="http://schemas.microsoft.com/office/drawing/2014/main" id="{C9CFBD7D-2670-4ADD-826F-4FC580D23AD4}"/>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2259282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090C6-6929-4B74-B7D6-4258BB1BE170}"/>
              </a:ext>
            </a:extLst>
          </p:cNvPr>
          <p:cNvSpPr>
            <a:spLocks noGrp="1"/>
          </p:cNvSpPr>
          <p:nvPr>
            <p:ph type="dt" sz="half" idx="10"/>
          </p:nvPr>
        </p:nvSpPr>
        <p:spPr/>
        <p:txBody>
          <a:bodyPr/>
          <a:lstStyle/>
          <a:p>
            <a:fld id="{53265C4C-9DF9-4963-BEA9-4C313A97A2A4}" type="datetime3">
              <a:rPr lang="en-US" smtClean="0"/>
              <a:t>11 July 2023</a:t>
            </a:fld>
            <a:endParaRPr lang="en-IN"/>
          </a:p>
        </p:txBody>
      </p:sp>
      <p:sp>
        <p:nvSpPr>
          <p:cNvPr id="3" name="Footer Placeholder 2">
            <a:extLst>
              <a:ext uri="{FF2B5EF4-FFF2-40B4-BE49-F238E27FC236}">
                <a16:creationId xmlns:a16="http://schemas.microsoft.com/office/drawing/2014/main" id="{8AB808C8-BABE-43A3-AB4A-74AD715CEFCA}"/>
              </a:ext>
            </a:extLst>
          </p:cNvPr>
          <p:cNvSpPr>
            <a:spLocks noGrp="1"/>
          </p:cNvSpPr>
          <p:nvPr>
            <p:ph type="ftr" sz="quarter" idx="11"/>
          </p:nvPr>
        </p:nvSpPr>
        <p:spPr/>
        <p:txBody>
          <a:bodyPr/>
          <a:lstStyle/>
          <a:p>
            <a:r>
              <a:rPr lang="fi-FI"/>
              <a:t>Rajat Kumar               WT               UNIT 2</a:t>
            </a:r>
            <a:endParaRPr lang="en-IN"/>
          </a:p>
        </p:txBody>
      </p:sp>
      <p:sp>
        <p:nvSpPr>
          <p:cNvPr id="4" name="Slide Number Placeholder 3">
            <a:extLst>
              <a:ext uri="{FF2B5EF4-FFF2-40B4-BE49-F238E27FC236}">
                <a16:creationId xmlns:a16="http://schemas.microsoft.com/office/drawing/2014/main" id="{7C3C16B0-7D6D-474F-8809-82B2DCFF4DE4}"/>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1813491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0976-4D74-4204-AC0F-605AD042529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75D79A-4A86-41C3-8501-10649E3906A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3DDBC1-F98A-45C5-BC93-4EF7A5D8FFE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CBB47-F6AD-470A-8142-496FD9CB45C5}"/>
              </a:ext>
            </a:extLst>
          </p:cNvPr>
          <p:cNvSpPr>
            <a:spLocks noGrp="1"/>
          </p:cNvSpPr>
          <p:nvPr>
            <p:ph type="dt" sz="half" idx="10"/>
          </p:nvPr>
        </p:nvSpPr>
        <p:spPr/>
        <p:txBody>
          <a:bodyPr/>
          <a:lstStyle/>
          <a:p>
            <a:fld id="{C18F1F1B-ED1F-41BA-9A4E-DE93388C3575}" type="datetime3">
              <a:rPr lang="en-US" smtClean="0"/>
              <a:t>11 July 2023</a:t>
            </a:fld>
            <a:endParaRPr lang="en-IN"/>
          </a:p>
        </p:txBody>
      </p:sp>
      <p:sp>
        <p:nvSpPr>
          <p:cNvPr id="6" name="Footer Placeholder 5">
            <a:extLst>
              <a:ext uri="{FF2B5EF4-FFF2-40B4-BE49-F238E27FC236}">
                <a16:creationId xmlns:a16="http://schemas.microsoft.com/office/drawing/2014/main" id="{DC59FAF5-D487-46A0-9BBF-D1BE1D0F3DF6}"/>
              </a:ext>
            </a:extLst>
          </p:cNvPr>
          <p:cNvSpPr>
            <a:spLocks noGrp="1"/>
          </p:cNvSpPr>
          <p:nvPr>
            <p:ph type="ftr" sz="quarter" idx="11"/>
          </p:nvPr>
        </p:nvSpPr>
        <p:spPr/>
        <p:txBody>
          <a:bodyPr/>
          <a:lstStyle/>
          <a:p>
            <a:r>
              <a:rPr lang="fi-FI"/>
              <a:t>Rajat Kumar               WT               UNIT 2</a:t>
            </a:r>
            <a:endParaRPr lang="en-IN"/>
          </a:p>
        </p:txBody>
      </p:sp>
      <p:sp>
        <p:nvSpPr>
          <p:cNvPr id="7" name="Slide Number Placeholder 6">
            <a:extLst>
              <a:ext uri="{FF2B5EF4-FFF2-40B4-BE49-F238E27FC236}">
                <a16:creationId xmlns:a16="http://schemas.microsoft.com/office/drawing/2014/main" id="{13F0A668-0DC2-460E-B715-40964878B84C}"/>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316097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E1CE9C6-B2C7-4630-8B24-89DFCC5A3A71}" type="datetime3">
              <a:rPr lang="en-US" smtClean="0"/>
              <a:t>11 July 2023</a:t>
            </a:fld>
            <a:endParaRPr lang="en-US"/>
          </a:p>
        </p:txBody>
      </p:sp>
      <p:sp>
        <p:nvSpPr>
          <p:cNvPr id="5" name="Footer Placeholder 4"/>
          <p:cNvSpPr>
            <a:spLocks noGrp="1"/>
          </p:cNvSpPr>
          <p:nvPr>
            <p:ph type="ftr" sz="quarter" idx="11"/>
          </p:nvPr>
        </p:nvSpPr>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0096-9236-4284-A557-14B5FE9F869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6B55DD-AE4F-4176-87D6-652BAA4EE61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2BD794-DD40-49DD-988E-BE7DDF94A9F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661729-DB5C-47C0-AF59-87D7DBC1950D}"/>
              </a:ext>
            </a:extLst>
          </p:cNvPr>
          <p:cNvSpPr>
            <a:spLocks noGrp="1"/>
          </p:cNvSpPr>
          <p:nvPr>
            <p:ph type="dt" sz="half" idx="10"/>
          </p:nvPr>
        </p:nvSpPr>
        <p:spPr/>
        <p:txBody>
          <a:bodyPr/>
          <a:lstStyle/>
          <a:p>
            <a:fld id="{68FCBB4C-D5A2-46CF-B79C-D87B7A58C206}" type="datetime3">
              <a:rPr lang="en-US" smtClean="0"/>
              <a:t>11 July 2023</a:t>
            </a:fld>
            <a:endParaRPr lang="en-IN"/>
          </a:p>
        </p:txBody>
      </p:sp>
      <p:sp>
        <p:nvSpPr>
          <p:cNvPr id="6" name="Footer Placeholder 5">
            <a:extLst>
              <a:ext uri="{FF2B5EF4-FFF2-40B4-BE49-F238E27FC236}">
                <a16:creationId xmlns:a16="http://schemas.microsoft.com/office/drawing/2014/main" id="{86B77101-1059-4216-B94A-D67BC6859275}"/>
              </a:ext>
            </a:extLst>
          </p:cNvPr>
          <p:cNvSpPr>
            <a:spLocks noGrp="1"/>
          </p:cNvSpPr>
          <p:nvPr>
            <p:ph type="ftr" sz="quarter" idx="11"/>
          </p:nvPr>
        </p:nvSpPr>
        <p:spPr/>
        <p:txBody>
          <a:bodyPr/>
          <a:lstStyle/>
          <a:p>
            <a:r>
              <a:rPr lang="fi-FI"/>
              <a:t>Rajat Kumar               WT               UNIT 2</a:t>
            </a:r>
            <a:endParaRPr lang="en-IN"/>
          </a:p>
        </p:txBody>
      </p:sp>
      <p:sp>
        <p:nvSpPr>
          <p:cNvPr id="7" name="Slide Number Placeholder 6">
            <a:extLst>
              <a:ext uri="{FF2B5EF4-FFF2-40B4-BE49-F238E27FC236}">
                <a16:creationId xmlns:a16="http://schemas.microsoft.com/office/drawing/2014/main" id="{6144EEB7-8082-4974-8439-D5DFE0086D4D}"/>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479971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BB8B7-1B6A-49C2-8EAC-295287EF73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DF0C17-C907-4CE4-8B32-EE1F30E97C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4285DB-4699-40AF-A94E-73F1F712D1C6}"/>
              </a:ext>
            </a:extLst>
          </p:cNvPr>
          <p:cNvSpPr>
            <a:spLocks noGrp="1"/>
          </p:cNvSpPr>
          <p:nvPr>
            <p:ph type="dt" sz="half" idx="10"/>
          </p:nvPr>
        </p:nvSpPr>
        <p:spPr/>
        <p:txBody>
          <a:bodyPr/>
          <a:lstStyle/>
          <a:p>
            <a:fld id="{7D2309CC-EA95-4569-9D68-3999029337D9}" type="datetime3">
              <a:rPr lang="en-US" smtClean="0"/>
              <a:t>11 July 2023</a:t>
            </a:fld>
            <a:endParaRPr lang="en-IN"/>
          </a:p>
        </p:txBody>
      </p:sp>
      <p:sp>
        <p:nvSpPr>
          <p:cNvPr id="5" name="Footer Placeholder 4">
            <a:extLst>
              <a:ext uri="{FF2B5EF4-FFF2-40B4-BE49-F238E27FC236}">
                <a16:creationId xmlns:a16="http://schemas.microsoft.com/office/drawing/2014/main" id="{68B27E80-77B6-4AF7-96C4-A841A128D9A0}"/>
              </a:ext>
            </a:extLst>
          </p:cNvPr>
          <p:cNvSpPr>
            <a:spLocks noGrp="1"/>
          </p:cNvSpPr>
          <p:nvPr>
            <p:ph type="ftr" sz="quarter" idx="11"/>
          </p:nvPr>
        </p:nvSpPr>
        <p:spPr/>
        <p:txBody>
          <a:bodyPr/>
          <a:lstStyle/>
          <a:p>
            <a:r>
              <a:rPr lang="fi-FI"/>
              <a:t>Rajat Kumar               WT               UNIT 2</a:t>
            </a:r>
            <a:endParaRPr lang="en-IN"/>
          </a:p>
        </p:txBody>
      </p:sp>
      <p:sp>
        <p:nvSpPr>
          <p:cNvPr id="6" name="Slide Number Placeholder 5">
            <a:extLst>
              <a:ext uri="{FF2B5EF4-FFF2-40B4-BE49-F238E27FC236}">
                <a16:creationId xmlns:a16="http://schemas.microsoft.com/office/drawing/2014/main" id="{4C28BCCD-97EF-4D44-9344-7955D31DE93E}"/>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26944358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3D40B0-B51E-4B58-BAFC-3113E0907B9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E35D40-D936-491B-97D8-D11A1182FA78}"/>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895388-4CE5-44D2-AF96-231B18A069F1}"/>
              </a:ext>
            </a:extLst>
          </p:cNvPr>
          <p:cNvSpPr>
            <a:spLocks noGrp="1"/>
          </p:cNvSpPr>
          <p:nvPr>
            <p:ph type="dt" sz="half" idx="10"/>
          </p:nvPr>
        </p:nvSpPr>
        <p:spPr/>
        <p:txBody>
          <a:bodyPr/>
          <a:lstStyle/>
          <a:p>
            <a:fld id="{CBDAE930-5EE2-40FE-BB58-42FFEA5B8730}" type="datetime3">
              <a:rPr lang="en-US" smtClean="0"/>
              <a:t>11 July 2023</a:t>
            </a:fld>
            <a:endParaRPr lang="en-IN"/>
          </a:p>
        </p:txBody>
      </p:sp>
      <p:sp>
        <p:nvSpPr>
          <p:cNvPr id="5" name="Footer Placeholder 4">
            <a:extLst>
              <a:ext uri="{FF2B5EF4-FFF2-40B4-BE49-F238E27FC236}">
                <a16:creationId xmlns:a16="http://schemas.microsoft.com/office/drawing/2014/main" id="{3C6D76F3-3D89-41BF-8931-27B0C6CB5898}"/>
              </a:ext>
            </a:extLst>
          </p:cNvPr>
          <p:cNvSpPr>
            <a:spLocks noGrp="1"/>
          </p:cNvSpPr>
          <p:nvPr>
            <p:ph type="ftr" sz="quarter" idx="11"/>
          </p:nvPr>
        </p:nvSpPr>
        <p:spPr/>
        <p:txBody>
          <a:bodyPr/>
          <a:lstStyle/>
          <a:p>
            <a:r>
              <a:rPr lang="fi-FI"/>
              <a:t>Rajat Kumar               WT               UNIT 2</a:t>
            </a:r>
            <a:endParaRPr lang="en-IN"/>
          </a:p>
        </p:txBody>
      </p:sp>
      <p:sp>
        <p:nvSpPr>
          <p:cNvPr id="6" name="Slide Number Placeholder 5">
            <a:extLst>
              <a:ext uri="{FF2B5EF4-FFF2-40B4-BE49-F238E27FC236}">
                <a16:creationId xmlns:a16="http://schemas.microsoft.com/office/drawing/2014/main" id="{2DE707FA-7321-4D4D-83F9-45E14F44F558}"/>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264912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459E6-0A65-4E0E-8D99-7B3218D38B00}" type="datetime3">
              <a:rPr lang="en-US" smtClean="0"/>
              <a:t>11 July 2023</a:t>
            </a:fld>
            <a:endParaRPr lang="en-US"/>
          </a:p>
        </p:txBody>
      </p:sp>
      <p:sp>
        <p:nvSpPr>
          <p:cNvPr id="5" name="Footer Placeholder 4"/>
          <p:cNvSpPr>
            <a:spLocks noGrp="1"/>
          </p:cNvSpPr>
          <p:nvPr>
            <p:ph type="ftr" sz="quarter" idx="11"/>
          </p:nvPr>
        </p:nvSpPr>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DFF7C0-9A99-44C8-AA83-741E1D2A87F7}" type="datetime3">
              <a:rPr lang="en-US" smtClean="0"/>
              <a:t>11 July 2023</a:t>
            </a:fld>
            <a:endParaRPr lang="en-US"/>
          </a:p>
        </p:txBody>
      </p:sp>
      <p:sp>
        <p:nvSpPr>
          <p:cNvPr id="6" name="Footer Placeholder 5"/>
          <p:cNvSpPr>
            <a:spLocks noGrp="1"/>
          </p:cNvSpPr>
          <p:nvPr>
            <p:ph type="ftr" sz="quarter" idx="11"/>
          </p:nvPr>
        </p:nvSpPr>
        <p:spPr/>
        <p:txBody>
          <a:bodyPr/>
          <a:lstStyle/>
          <a:p>
            <a:r>
              <a:rPr lang="fi-FI"/>
              <a:t>Rajat Kumar               WT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E64992-16B7-4C74-AFD7-DB17F845441D}" type="datetime3">
              <a:rPr lang="en-US" smtClean="0"/>
              <a:t>11 July 2023</a:t>
            </a:fld>
            <a:endParaRPr lang="en-US"/>
          </a:p>
        </p:txBody>
      </p:sp>
      <p:sp>
        <p:nvSpPr>
          <p:cNvPr id="8" name="Footer Placeholder 7"/>
          <p:cNvSpPr>
            <a:spLocks noGrp="1"/>
          </p:cNvSpPr>
          <p:nvPr>
            <p:ph type="ftr" sz="quarter" idx="11"/>
          </p:nvPr>
        </p:nvSpPr>
        <p:spPr/>
        <p:txBody>
          <a:bodyPr/>
          <a:lstStyle/>
          <a:p>
            <a:r>
              <a:rPr lang="fi-FI"/>
              <a:t>Rajat Kumar               WT               UNIT 2</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A813CB-EAF5-48D1-A5B4-BE86A7FD609A}" type="datetime3">
              <a:rPr lang="en-US" smtClean="0"/>
              <a:t>11 July 2023</a:t>
            </a:fld>
            <a:endParaRPr lang="en-US"/>
          </a:p>
        </p:txBody>
      </p:sp>
      <p:sp>
        <p:nvSpPr>
          <p:cNvPr id="4" name="Footer Placeholder 3"/>
          <p:cNvSpPr>
            <a:spLocks noGrp="1"/>
          </p:cNvSpPr>
          <p:nvPr>
            <p:ph type="ftr" sz="quarter" idx="11"/>
          </p:nvPr>
        </p:nvSpPr>
        <p:spPr/>
        <p:txBody>
          <a:bodyPr/>
          <a:lstStyle/>
          <a:p>
            <a:r>
              <a:rPr lang="fi-FI"/>
              <a:t>Rajat Kumar               WT               UNIT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24868-93DD-4ACC-A38D-365029FCC949}" type="datetime3">
              <a:rPr lang="en-US" smtClean="0"/>
              <a:t>11 July 2023</a:t>
            </a:fld>
            <a:endParaRPr lang="en-US"/>
          </a:p>
        </p:txBody>
      </p:sp>
      <p:sp>
        <p:nvSpPr>
          <p:cNvPr id="3" name="Footer Placeholder 2"/>
          <p:cNvSpPr>
            <a:spLocks noGrp="1"/>
          </p:cNvSpPr>
          <p:nvPr>
            <p:ph type="ftr" sz="quarter" idx="11"/>
          </p:nvPr>
        </p:nvSpPr>
        <p:spPr/>
        <p:txBody>
          <a:bodyPr/>
          <a:lstStyle/>
          <a:p>
            <a:r>
              <a:rPr lang="fi-FI"/>
              <a:t>Rajat Kumar               WT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359514-882F-4660-B60E-08E6601BB314}" type="datetime3">
              <a:rPr lang="en-US" smtClean="0"/>
              <a:t>11 July 2023</a:t>
            </a:fld>
            <a:endParaRPr lang="en-US"/>
          </a:p>
        </p:txBody>
      </p:sp>
      <p:sp>
        <p:nvSpPr>
          <p:cNvPr id="6" name="Footer Placeholder 5"/>
          <p:cNvSpPr>
            <a:spLocks noGrp="1"/>
          </p:cNvSpPr>
          <p:nvPr>
            <p:ph type="ftr" sz="quarter" idx="11"/>
          </p:nvPr>
        </p:nvSpPr>
        <p:spPr/>
        <p:txBody>
          <a:bodyPr/>
          <a:lstStyle/>
          <a:p>
            <a:r>
              <a:rPr lang="fi-FI"/>
              <a:t>Rajat Kumar               WT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8C263C-C13E-4D6D-9C23-73462916D8C3}" type="datetime3">
              <a:rPr lang="en-US" smtClean="0"/>
              <a:t>11 July 2023</a:t>
            </a:fld>
            <a:endParaRPr lang="en-US"/>
          </a:p>
        </p:txBody>
      </p:sp>
      <p:sp>
        <p:nvSpPr>
          <p:cNvPr id="6" name="Footer Placeholder 5"/>
          <p:cNvSpPr>
            <a:spLocks noGrp="1"/>
          </p:cNvSpPr>
          <p:nvPr>
            <p:ph type="ftr" sz="quarter" idx="11"/>
          </p:nvPr>
        </p:nvSpPr>
        <p:spPr/>
        <p:txBody>
          <a:bodyPr/>
          <a:lstStyle/>
          <a:p>
            <a:r>
              <a:rPr lang="fi-FI"/>
              <a:t>Rajat Kumar               WT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75402-AADD-4152-951D-4DEAD15ADF62}" type="datetime3">
              <a:rPr lang="en-US" smtClean="0"/>
              <a:t>11 July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Rajat Kumar               WT               UNIT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4D9B60-951B-4596-B928-98857173A66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3728C0-1228-4D70-BEE1-6CB0252FD7C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98CA65-D048-4318-9A95-1E99CC47FB7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B6F47-309E-40D4-94A8-1C39129F4447}" type="datetime3">
              <a:rPr lang="en-US" smtClean="0"/>
              <a:t>11 July 2023</a:t>
            </a:fld>
            <a:endParaRPr lang="en-IN"/>
          </a:p>
        </p:txBody>
      </p:sp>
      <p:sp>
        <p:nvSpPr>
          <p:cNvPr id="5" name="Footer Placeholder 4">
            <a:extLst>
              <a:ext uri="{FF2B5EF4-FFF2-40B4-BE49-F238E27FC236}">
                <a16:creationId xmlns:a16="http://schemas.microsoft.com/office/drawing/2014/main" id="{274D600E-22E8-4063-9E3A-3DEE78F4D4A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Rajat Kumar               WT               UNIT 2</a:t>
            </a:r>
            <a:endParaRPr lang="en-IN"/>
          </a:p>
        </p:txBody>
      </p:sp>
      <p:sp>
        <p:nvSpPr>
          <p:cNvPr id="6" name="Slide Number Placeholder 5">
            <a:extLst>
              <a:ext uri="{FF2B5EF4-FFF2-40B4-BE49-F238E27FC236}">
                <a16:creationId xmlns:a16="http://schemas.microsoft.com/office/drawing/2014/main" id="{8294F2E9-7042-4FF2-A192-2AC643127F6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0FE25-87DE-426A-93E0-0E4D075F9324}" type="slidenum">
              <a:rPr lang="en-IN" smtClean="0"/>
              <a:t>‹#›</a:t>
            </a:fld>
            <a:endParaRPr lang="en-IN"/>
          </a:p>
        </p:txBody>
      </p:sp>
    </p:spTree>
    <p:extLst>
      <p:ext uri="{BB962C8B-B14F-4D97-AF65-F5344CB8AC3E}">
        <p14:creationId xmlns:p14="http://schemas.microsoft.com/office/powerpoint/2010/main" val="2822319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0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s://www.youtube.com/watch?v=UB1O30fR-EE" TargetMode="External"/><Relationship Id="rId7" Type="http://schemas.openxmlformats.org/officeDocument/2006/relationships/hyperlink" Target="https://www.youtube.com/playlist?list=PL4cUxeGkcC9ivBf_eKCPIAYXWzLlPAm6G"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youtube.com/watch?v=4AN4_NG9N4w" TargetMode="External"/><Relationship Id="rId5" Type="http://schemas.openxmlformats.org/officeDocument/2006/relationships/hyperlink" Target="https://www.youtube.com/watch?v=mGcZZwkjWj8" TargetMode="External"/><Relationship Id="rId4" Type="http://schemas.openxmlformats.org/officeDocument/2006/relationships/hyperlink" Target="https://www.youtube.com/watch?v=pQN-pnXPaVg" TargetMode="Externa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pQN-pnXPaVg" TargetMode="External"/><Relationship Id="rId7" Type="http://schemas.openxmlformats.org/officeDocument/2006/relationships/image" Target="../media/image3.png"/><Relationship Id="rId2" Type="http://schemas.openxmlformats.org/officeDocument/2006/relationships/hyperlink" Target="https://www.youtube.com/watch?v=UB1O30fR-EE" TargetMode="External"/><Relationship Id="rId1" Type="http://schemas.openxmlformats.org/officeDocument/2006/relationships/slideLayout" Target="../slideLayouts/slideLayout2.xml"/><Relationship Id="rId6" Type="http://schemas.openxmlformats.org/officeDocument/2006/relationships/hyperlink" Target="https://www.youtube.com/playlist?list=PL4cUxeGkcC9ivBf_eKCPIAYXWzLlPAm6G" TargetMode="External"/><Relationship Id="rId5" Type="http://schemas.openxmlformats.org/officeDocument/2006/relationships/hyperlink" Target="https://www.youtube.com/watch?v=4AN4_NG9N4w" TargetMode="External"/><Relationship Id="rId4" Type="http://schemas.openxmlformats.org/officeDocument/2006/relationships/hyperlink" Target="https://www.youtube.com/watch?v=mGcZZwkjWj8"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www.w3schools.com/xml/note.x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156" y="28578"/>
            <a:ext cx="7769859" cy="571495"/>
          </a:xfrm>
        </p:spPr>
        <p:style>
          <a:lnRef idx="1">
            <a:schemeClr val="accent5"/>
          </a:lnRef>
          <a:fillRef idx="2">
            <a:schemeClr val="accent5"/>
          </a:fillRef>
          <a:effectRef idx="1">
            <a:schemeClr val="accent5"/>
          </a:effectRef>
          <a:fontRef idx="minor">
            <a:schemeClr val="dk1"/>
          </a:fontRef>
        </p:style>
        <p:txBody>
          <a:bodyPr>
            <a:noAutofit/>
          </a:bodyPr>
          <a:lstStyle/>
          <a:p>
            <a:r>
              <a:rPr lang="en-US" sz="2000" b="1" dirty="0">
                <a:latin typeface="Times New Roman" pitchFamily="18" charset="0"/>
                <a:cs typeface="Times New Roman" pitchFamily="18" charset="0"/>
              </a:rPr>
              <a:t>Noida Institute of Engineering and Technology, Greater Noida</a:t>
            </a:r>
          </a:p>
        </p:txBody>
      </p:sp>
      <p:sp>
        <p:nvSpPr>
          <p:cNvPr id="3" name="Subtitle 2"/>
          <p:cNvSpPr>
            <a:spLocks noGrp="1"/>
          </p:cNvSpPr>
          <p:nvPr>
            <p:ph type="subTitle" idx="1"/>
          </p:nvPr>
        </p:nvSpPr>
        <p:spPr>
          <a:xfrm>
            <a:off x="2395220" y="854061"/>
            <a:ext cx="4800600" cy="131445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1800" dirty="0">
                <a:solidFill>
                  <a:schemeClr val="tx1">
                    <a:lumMod val="95000"/>
                    <a:lumOff val="5000"/>
                  </a:schemeClr>
                </a:solidFill>
                <a:latin typeface="Times New Roman" pitchFamily="18" charset="0"/>
                <a:cs typeface="Times New Roman" pitchFamily="18" charset="0"/>
              </a:rPr>
              <a:t>Web Technology</a:t>
            </a:r>
          </a:p>
          <a:p>
            <a:r>
              <a:rPr lang="en-US" sz="1800" dirty="0">
                <a:solidFill>
                  <a:schemeClr val="tx1">
                    <a:lumMod val="95000"/>
                    <a:lumOff val="5000"/>
                  </a:schemeClr>
                </a:solidFill>
                <a:latin typeface="Times New Roman" pitchFamily="18" charset="0"/>
                <a:cs typeface="Times New Roman" pitchFamily="18" charset="0"/>
              </a:rPr>
              <a:t>(ACSE-0505)</a:t>
            </a:r>
          </a:p>
        </p:txBody>
      </p:sp>
      <p:sp>
        <p:nvSpPr>
          <p:cNvPr id="6" name="Subtitle 2"/>
          <p:cNvSpPr txBox="1">
            <a:spLocks/>
          </p:cNvSpPr>
          <p:nvPr/>
        </p:nvSpPr>
        <p:spPr>
          <a:xfrm>
            <a:off x="6286500" y="3886200"/>
            <a:ext cx="2286000" cy="13144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lnSpcReduction="10000"/>
          </a:bodyPr>
          <a:lstStyle/>
          <a:p>
            <a:pPr algn="ctr">
              <a:spcBef>
                <a:spcPct val="20000"/>
              </a:spcBef>
              <a:defRPr/>
            </a:pPr>
            <a:endParaRPr lang="en-US" dirty="0">
              <a:solidFill>
                <a:schemeClr val="tx1"/>
              </a:solidFill>
            </a:endParaRPr>
          </a:p>
          <a:p>
            <a:pPr algn="ctr">
              <a:spcBef>
                <a:spcPct val="20000"/>
              </a:spcBef>
              <a:defRPr/>
            </a:pPr>
            <a:r>
              <a:rPr lang="en-US" dirty="0">
                <a:solidFill>
                  <a:schemeClr val="tx1"/>
                </a:solidFill>
                <a:latin typeface="Times New Roman" pitchFamily="18" charset="0"/>
                <a:cs typeface="Times New Roman" pitchFamily="18" charset="0"/>
              </a:rPr>
              <a:t>Rajat Kumar</a:t>
            </a:r>
          </a:p>
          <a:p>
            <a:pPr algn="ctr">
              <a:spcBef>
                <a:spcPct val="20000"/>
              </a:spcBef>
              <a:defRPr/>
            </a:pPr>
            <a:r>
              <a:rPr lang="en-US" dirty="0">
                <a:solidFill>
                  <a:schemeClr val="tx1"/>
                </a:solidFill>
                <a:latin typeface="Times New Roman" pitchFamily="18" charset="0"/>
                <a:cs typeface="Times New Roman" pitchFamily="18" charset="0"/>
              </a:rPr>
              <a:t>(Asst. Professor)</a:t>
            </a:r>
          </a:p>
          <a:p>
            <a:pPr algn="ctr">
              <a:spcBef>
                <a:spcPct val="20000"/>
              </a:spcBef>
              <a:defRPr/>
            </a:pPr>
            <a:r>
              <a:rPr lang="en-US" dirty="0">
                <a:solidFill>
                  <a:schemeClr val="tx1"/>
                </a:solidFill>
                <a:latin typeface="Times New Roman" pitchFamily="18" charset="0"/>
                <a:cs typeface="Times New Roman" pitchFamily="18" charset="0"/>
              </a:rPr>
              <a:t>CSE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948267" y="5981971"/>
            <a:ext cx="359410" cy="400050"/>
          </a:xfrm>
          <a:prstGeom prst="rect">
            <a:avLst/>
          </a:prstGeom>
          <a:noFill/>
        </p:spPr>
      </p:pic>
      <p:sp>
        <p:nvSpPr>
          <p:cNvPr id="9" name="Date Placeholder 8"/>
          <p:cNvSpPr>
            <a:spLocks noGrp="1"/>
          </p:cNvSpPr>
          <p:nvPr>
            <p:ph type="dt" sz="half" idx="10"/>
          </p:nvPr>
        </p:nvSpPr>
        <p:spPr>
          <a:xfrm>
            <a:off x="924560" y="6343658"/>
            <a:ext cx="1600200" cy="273844"/>
          </a:xfrm>
        </p:spPr>
        <p:txBody>
          <a:bodyPr/>
          <a:lstStyle/>
          <a:p>
            <a:fld id="{DF10DF53-1312-4B6C-9238-04CD80582316}" type="datetime3">
              <a:rPr lang="en-US" smtClean="0"/>
              <a:t>11 July 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629400" y="2800350"/>
            <a:ext cx="1143000" cy="1143000"/>
          </a:xfrm>
          <a:prstGeom prst="rect">
            <a:avLst/>
          </a:prstGeom>
          <a:noFill/>
        </p:spPr>
      </p:pic>
      <p:sp>
        <p:nvSpPr>
          <p:cNvPr id="12" name="Subtitle 2"/>
          <p:cNvSpPr txBox="1">
            <a:spLocks/>
          </p:cNvSpPr>
          <p:nvPr/>
        </p:nvSpPr>
        <p:spPr>
          <a:xfrm>
            <a:off x="1085850" y="3087679"/>
            <a:ext cx="1543050" cy="4000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a:spcBef>
                <a:spcPct val="20000"/>
              </a:spcBef>
              <a:defRPr/>
            </a:pPr>
            <a:r>
              <a:rPr lang="en-US" sz="1875" dirty="0">
                <a:solidFill>
                  <a:schemeClr val="tx1"/>
                </a:solidFill>
              </a:rPr>
              <a:t>Unit: 2</a:t>
            </a:r>
          </a:p>
        </p:txBody>
      </p:sp>
      <p:sp>
        <p:nvSpPr>
          <p:cNvPr id="13" name="Footer Placeholder 12"/>
          <p:cNvSpPr>
            <a:spLocks noGrp="1"/>
          </p:cNvSpPr>
          <p:nvPr>
            <p:ph type="ftr" sz="quarter" idx="11"/>
          </p:nvPr>
        </p:nvSpPr>
        <p:spPr>
          <a:xfrm>
            <a:off x="2514600" y="6343818"/>
            <a:ext cx="5638800" cy="273844"/>
          </a:xfrm>
        </p:spPr>
        <p:txBody>
          <a:bodyPr/>
          <a:lstStyle/>
          <a:p>
            <a:r>
              <a:rPr lang="fi-FI"/>
              <a:t>Rajat Kumar               WT               UNIT 2</a:t>
            </a:r>
            <a:endParaRPr lang="en-US" dirty="0"/>
          </a:p>
        </p:txBody>
      </p:sp>
      <p:sp>
        <p:nvSpPr>
          <p:cNvPr id="14" name="Subtitle 2"/>
          <p:cNvSpPr txBox="1">
            <a:spLocks/>
          </p:cNvSpPr>
          <p:nvPr/>
        </p:nvSpPr>
        <p:spPr>
          <a:xfrm>
            <a:off x="1085850" y="3714750"/>
            <a:ext cx="3143250" cy="6286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chor="ctr">
            <a:normAutofit/>
          </a:bodyPr>
          <a:lstStyle/>
          <a:p>
            <a:pPr algn="ctr"/>
            <a:r>
              <a:rPr lang="en-IN" sz="1800" dirty="0"/>
              <a:t>Introduction to </a:t>
            </a:r>
            <a:r>
              <a:rPr lang="en-IN" dirty="0"/>
              <a:t>HTML &amp; XML</a:t>
            </a:r>
            <a:endParaRPr lang="en-US" sz="1725" dirty="0">
              <a:solidFill>
                <a:schemeClr val="tx1"/>
              </a:solidFill>
              <a:latin typeface="Times New Roman" pitchFamily="18" charset="0"/>
              <a:cs typeface="Times New Roman" pitchFamily="18" charset="0"/>
            </a:endParaRPr>
          </a:p>
        </p:txBody>
      </p:sp>
      <p:sp>
        <p:nvSpPr>
          <p:cNvPr id="15" name="Subtitle 2"/>
          <p:cNvSpPr txBox="1">
            <a:spLocks/>
          </p:cNvSpPr>
          <p:nvPr/>
        </p:nvSpPr>
        <p:spPr>
          <a:xfrm>
            <a:off x="1085850" y="4514850"/>
            <a:ext cx="3143250" cy="6286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a:spcBef>
                <a:spcPct val="20000"/>
              </a:spcBef>
              <a:defRPr/>
            </a:pPr>
            <a:r>
              <a:rPr lang="en-US" sz="1500" dirty="0">
                <a:solidFill>
                  <a:schemeClr val="tx1"/>
                </a:solidFill>
                <a:latin typeface="Times New Roman" pitchFamily="18" charset="0"/>
                <a:cs typeface="Times New Roman" pitchFamily="18" charset="0"/>
              </a:rPr>
              <a:t>Course Details</a:t>
            </a:r>
            <a:br>
              <a:rPr lang="en-US" sz="1500" dirty="0">
                <a:solidFill>
                  <a:schemeClr val="tx1"/>
                </a:solidFill>
                <a:latin typeface="Times New Roman" pitchFamily="18" charset="0"/>
                <a:cs typeface="Times New Roman" pitchFamily="18" charset="0"/>
              </a:rPr>
            </a:br>
            <a:r>
              <a:rPr lang="en-US" sz="1500" dirty="0">
                <a:solidFill>
                  <a:schemeClr val="tx1"/>
                </a:solidFill>
                <a:latin typeface="Times New Roman" pitchFamily="18" charset="0"/>
                <a:cs typeface="Times New Roman" pitchFamily="18" charset="0"/>
              </a:rPr>
              <a:t>(B. Tech. 5th Sem)</a:t>
            </a:r>
          </a:p>
        </p:txBody>
      </p:sp>
      <p:pic>
        <p:nvPicPr>
          <p:cNvPr id="4" name="Picture 3" descr="E:\Master Folder 2017-18\Approved Logo by BOG\NIET logo_.png">
            <a:extLst>
              <a:ext uri="{FF2B5EF4-FFF2-40B4-BE49-F238E27FC236}">
                <a16:creationId xmlns:a16="http://schemas.microsoft.com/office/drawing/2014/main" id="{E1C0092E-AA14-54D1-57F1-3B09AD171B51}"/>
              </a:ext>
            </a:extLst>
          </p:cNvPr>
          <p:cNvPicPr/>
          <p:nvPr/>
        </p:nvPicPr>
        <p:blipFill>
          <a:blip r:embed="rId5"/>
          <a:srcRect/>
          <a:stretch>
            <a:fillRect/>
          </a:stretch>
        </p:blipFill>
        <p:spPr bwMode="auto">
          <a:xfrm>
            <a:off x="76201" y="0"/>
            <a:ext cx="1287780" cy="685799"/>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5DAF77-F385-45AF-B873-0EA029108FEF}" type="datetime3">
              <a:rPr lang="en-US" smtClean="0"/>
              <a:t>11 July 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374694" y="54323"/>
            <a:ext cx="7685486" cy="618725"/>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latin typeface="Times New Roman" pitchFamily="18" charset="0"/>
                <a:cs typeface="Times New Roman" pitchFamily="18" charset="0"/>
              </a:rPr>
              <a:t>COs - POs  Mapping</a:t>
            </a:r>
          </a:p>
        </p:txBody>
      </p:sp>
      <p:sp>
        <p:nvSpPr>
          <p:cNvPr id="5" name="Footer Placeholder 12"/>
          <p:cNvSpPr>
            <a:spLocks noGrp="1"/>
          </p:cNvSpPr>
          <p:nvPr>
            <p:ph type="ftr" sz="quarter" idx="11"/>
          </p:nvPr>
        </p:nvSpPr>
        <p:spPr>
          <a:xfrm>
            <a:off x="2396132" y="6356350"/>
            <a:ext cx="5810250" cy="273851"/>
          </a:xfrm>
        </p:spPr>
        <p:txBody>
          <a:bodyPr/>
          <a:lstStyle/>
          <a:p>
            <a:r>
              <a:rPr lang="fi-FI"/>
              <a:t>Rajat Kumar               WT               UNIT 2</a:t>
            </a:r>
            <a:endParaRPr lang="en-US" dirty="0"/>
          </a:p>
        </p:txBody>
      </p:sp>
      <p:pic>
        <p:nvPicPr>
          <p:cNvPr id="2" name="Picture 1" descr="E:\Master Folder 2017-18\Approved Logo by BOG\NIET logo_.png">
            <a:extLst>
              <a:ext uri="{FF2B5EF4-FFF2-40B4-BE49-F238E27FC236}">
                <a16:creationId xmlns:a16="http://schemas.microsoft.com/office/drawing/2014/main" id="{BFB4AAC2-8899-3CCE-729F-5C22394A9890}"/>
              </a:ext>
            </a:extLst>
          </p:cNvPr>
          <p:cNvPicPr/>
          <p:nvPr/>
        </p:nvPicPr>
        <p:blipFill>
          <a:blip r:embed="rId2"/>
          <a:srcRect/>
          <a:stretch>
            <a:fillRect/>
          </a:stretch>
        </p:blipFill>
        <p:spPr bwMode="auto">
          <a:xfrm>
            <a:off x="83820" y="38100"/>
            <a:ext cx="1287780" cy="685799"/>
          </a:xfrm>
          <a:prstGeom prst="rect">
            <a:avLst/>
          </a:prstGeom>
          <a:noFill/>
          <a:ln w="9525">
            <a:noFill/>
            <a:miter lim="800000"/>
            <a:headEnd/>
            <a:tailEnd/>
          </a:ln>
        </p:spPr>
      </p:pic>
      <p:graphicFrame>
        <p:nvGraphicFramePr>
          <p:cNvPr id="3" name="Google Shape;143;p17">
            <a:extLst>
              <a:ext uri="{FF2B5EF4-FFF2-40B4-BE49-F238E27FC236}">
                <a16:creationId xmlns:a16="http://schemas.microsoft.com/office/drawing/2014/main" id="{5A772AE9-3A42-BD73-933A-675BCCEC30FE}"/>
              </a:ext>
            </a:extLst>
          </p:cNvPr>
          <p:cNvGraphicFramePr>
            <a:graphicFrameLocks noGrp="1"/>
          </p:cNvGraphicFramePr>
          <p:nvPr>
            <p:extLst>
              <p:ext uri="{D42A27DB-BD31-4B8C-83A1-F6EECF244321}">
                <p14:modId xmlns:p14="http://schemas.microsoft.com/office/powerpoint/2010/main" val="3027630982"/>
              </p:ext>
            </p:extLst>
          </p:nvPr>
        </p:nvGraphicFramePr>
        <p:xfrm>
          <a:off x="906461" y="1038730"/>
          <a:ext cx="7780339" cy="4800598"/>
        </p:xfrm>
        <a:graphic>
          <a:graphicData uri="http://schemas.openxmlformats.org/drawingml/2006/table">
            <a:tbl>
              <a:tblPr/>
              <a:tblGrid>
                <a:gridCol w="769939">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0352">
                  <a:extLst>
                    <a:ext uri="{9D8B030D-6E8A-4147-A177-3AD203B41FA5}">
                      <a16:colId xmlns:a16="http://schemas.microsoft.com/office/drawing/2014/main" val="20003"/>
                    </a:ext>
                  </a:extLst>
                </a:gridCol>
                <a:gridCol w="541576">
                  <a:extLst>
                    <a:ext uri="{9D8B030D-6E8A-4147-A177-3AD203B41FA5}">
                      <a16:colId xmlns:a16="http://schemas.microsoft.com/office/drawing/2014/main" val="20004"/>
                    </a:ext>
                  </a:extLst>
                </a:gridCol>
                <a:gridCol w="578569">
                  <a:extLst>
                    <a:ext uri="{9D8B030D-6E8A-4147-A177-3AD203B41FA5}">
                      <a16:colId xmlns:a16="http://schemas.microsoft.com/office/drawing/2014/main" val="20005"/>
                    </a:ext>
                  </a:extLst>
                </a:gridCol>
                <a:gridCol w="538616">
                  <a:extLst>
                    <a:ext uri="{9D8B030D-6E8A-4147-A177-3AD203B41FA5}">
                      <a16:colId xmlns:a16="http://schemas.microsoft.com/office/drawing/2014/main" val="20006"/>
                    </a:ext>
                  </a:extLst>
                </a:gridCol>
                <a:gridCol w="563770">
                  <a:extLst>
                    <a:ext uri="{9D8B030D-6E8A-4147-A177-3AD203B41FA5}">
                      <a16:colId xmlns:a16="http://schemas.microsoft.com/office/drawing/2014/main" val="20007"/>
                    </a:ext>
                  </a:extLst>
                </a:gridCol>
                <a:gridCol w="563771">
                  <a:extLst>
                    <a:ext uri="{9D8B030D-6E8A-4147-A177-3AD203B41FA5}">
                      <a16:colId xmlns:a16="http://schemas.microsoft.com/office/drawing/2014/main" val="20008"/>
                    </a:ext>
                  </a:extLst>
                </a:gridCol>
                <a:gridCol w="563770">
                  <a:extLst>
                    <a:ext uri="{9D8B030D-6E8A-4147-A177-3AD203B41FA5}">
                      <a16:colId xmlns:a16="http://schemas.microsoft.com/office/drawing/2014/main" val="20009"/>
                    </a:ext>
                  </a:extLst>
                </a:gridCol>
                <a:gridCol w="695467">
                  <a:extLst>
                    <a:ext uri="{9D8B030D-6E8A-4147-A177-3AD203B41FA5}">
                      <a16:colId xmlns:a16="http://schemas.microsoft.com/office/drawing/2014/main" val="20010"/>
                    </a:ext>
                  </a:extLst>
                </a:gridCol>
                <a:gridCol w="642195">
                  <a:extLst>
                    <a:ext uri="{9D8B030D-6E8A-4147-A177-3AD203B41FA5}">
                      <a16:colId xmlns:a16="http://schemas.microsoft.com/office/drawing/2014/main" val="20011"/>
                    </a:ext>
                  </a:extLst>
                </a:gridCol>
                <a:gridCol w="655514">
                  <a:extLst>
                    <a:ext uri="{9D8B030D-6E8A-4147-A177-3AD203B41FA5}">
                      <a16:colId xmlns:a16="http://schemas.microsoft.com/office/drawing/2014/main" val="20012"/>
                    </a:ext>
                  </a:extLst>
                </a:gridCol>
              </a:tblGrid>
              <a:tr h="1176743">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ACSE 0505</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PO1</a:t>
                      </a:r>
                      <a:endParaRPr kumimoji="0" lang="en-US" sz="14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PO2</a:t>
                      </a:r>
                      <a:endParaRPr kumimoji="0" lang="en-US" sz="14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PO3</a:t>
                      </a:r>
                      <a:endParaRPr kumimoji="0" lang="en-US" sz="14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4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PO4</a:t>
                      </a:r>
                      <a:endParaRPr kumimoji="0" lang="en-US" sz="14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4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PO5</a:t>
                      </a:r>
                      <a:endParaRPr kumimoji="0" lang="en-US" sz="14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4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PO6</a:t>
                      </a:r>
                      <a:endParaRPr kumimoji="0" lang="en-US" sz="14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4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PO7</a:t>
                      </a:r>
                      <a:endParaRPr kumimoji="0" lang="en-US" sz="14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4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PO8</a:t>
                      </a:r>
                      <a:endParaRPr kumimoji="0" lang="en-US" sz="14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4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PO9</a:t>
                      </a:r>
                      <a:endParaRPr kumimoji="0" lang="en-US" sz="14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4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PO10</a:t>
                      </a:r>
                      <a:endParaRPr kumimoji="0" lang="en-US" sz="14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4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PO11</a:t>
                      </a:r>
                      <a:endParaRPr kumimoji="0" lang="en-US" sz="14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4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PO12</a:t>
                      </a:r>
                      <a:endParaRPr kumimoji="0" lang="en-US" sz="14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73241">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lang="en-IN" sz="1400" b="1" kern="1200" dirty="0">
                          <a:solidFill>
                            <a:schemeClr val="tx1"/>
                          </a:solidFill>
                          <a:latin typeface="+mn-lt"/>
                          <a:ea typeface="+mn-ea"/>
                          <a:cs typeface="+mn-cs"/>
                        </a:rPr>
                        <a:t>1</a:t>
                      </a:r>
                      <a:endParaRPr kumimoji="0" lang="en-US" sz="14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1</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1</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1</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1</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1</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573241">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lang="en-IN" sz="1400" b="1" kern="1200" dirty="0">
                          <a:solidFill>
                            <a:schemeClr val="tx1"/>
                          </a:solidFill>
                          <a:latin typeface="+mn-lt"/>
                          <a:ea typeface="+mn-ea"/>
                          <a:cs typeface="+mn-cs"/>
                        </a:rPr>
                        <a:t>2</a:t>
                      </a:r>
                      <a:endParaRPr kumimoji="0" lang="en-US" sz="14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1</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extLst>
                  <a:ext uri="{0D108BD9-81ED-4DB2-BD59-A6C34878D82A}">
                    <a16:rowId xmlns:a16="http://schemas.microsoft.com/office/drawing/2014/main" val="10002"/>
                  </a:ext>
                </a:extLst>
              </a:tr>
              <a:tr h="573241">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lang="en-IN" sz="1400" b="1" kern="1200" dirty="0">
                          <a:solidFill>
                            <a:schemeClr val="tx1"/>
                          </a:solidFill>
                          <a:latin typeface="+mn-lt"/>
                          <a:ea typeface="+mn-ea"/>
                          <a:cs typeface="+mn-cs"/>
                        </a:rPr>
                        <a:t>3</a:t>
                      </a:r>
                      <a:endParaRPr kumimoji="0" lang="en-US" sz="14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73241">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lang="en-IN" sz="1400" b="1" kern="1200" dirty="0">
                          <a:solidFill>
                            <a:schemeClr val="tx1"/>
                          </a:solidFill>
                          <a:latin typeface="+mn-lt"/>
                          <a:ea typeface="+mn-ea"/>
                          <a:cs typeface="+mn-cs"/>
                        </a:rPr>
                        <a:t>4</a:t>
                      </a:r>
                      <a:endParaRPr kumimoji="0" lang="en-US" sz="14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73241">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lang="en-IN" sz="1400" b="1" kern="1200" dirty="0">
                          <a:solidFill>
                            <a:schemeClr val="tx1"/>
                          </a:solidFill>
                          <a:latin typeface="+mn-lt"/>
                          <a:ea typeface="+mn-ea"/>
                          <a:cs typeface="+mn-cs"/>
                        </a:rPr>
                        <a:t>5</a:t>
                      </a:r>
                      <a:endParaRPr kumimoji="0" lang="en-US" sz="14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57650">
                <a:tc>
                  <a:txBody>
                    <a:bodyPr/>
                    <a:lstStyle/>
                    <a:p>
                      <a:pPr marL="0" marR="0" lvl="0" indent="0" algn="just"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Average</a:t>
                      </a:r>
                      <a:endParaRPr kumimoji="0" 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tabLst/>
                      </a:pPr>
                      <a:r>
                        <a:rPr kumimoji="0" lang="en-US" sz="14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2.4</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2.8</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1.6</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2.6</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1.8</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1.8</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1.6</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4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2.2</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3</a:t>
                      </a: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4583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28AF361-F2D5-F4CF-D146-0668FC3A34EE}"/>
              </a:ext>
            </a:extLst>
          </p:cNvPr>
          <p:cNvSpPr>
            <a:spLocks noGrp="1"/>
          </p:cNvSpPr>
          <p:nvPr>
            <p:ph type="dt" sz="quarter" idx="10"/>
          </p:nvPr>
        </p:nvSpPr>
        <p:spPr/>
        <p:txBody>
          <a:bodyPr/>
          <a:lstStyle/>
          <a:p>
            <a:pPr>
              <a:defRPr/>
            </a:pPr>
            <a:fld id="{5E527CBD-80DA-4F44-BD99-06CD2392D318}" type="datetime3">
              <a:rPr lang="en-US" smtClean="0"/>
              <a:t>11 July 2023</a:t>
            </a:fld>
            <a:endParaRPr lang="en-US"/>
          </a:p>
        </p:txBody>
      </p:sp>
      <p:sp>
        <p:nvSpPr>
          <p:cNvPr id="243715" name="Slide Number Placeholder 5">
            <a:extLst>
              <a:ext uri="{FF2B5EF4-FFF2-40B4-BE49-F238E27FC236}">
                <a16:creationId xmlns:a16="http://schemas.microsoft.com/office/drawing/2014/main" id="{EF609E6F-7A3E-3BF6-11F6-4E9AA401978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327FB0-B0DB-4708-AA46-02D209FB33D8}" type="slidenum">
              <a:rPr lang="en-US" altLang="en-US" sz="1200" smtClean="0">
                <a:solidFill>
                  <a:srgbClr val="898989"/>
                </a:solidFill>
              </a:rPr>
              <a:pPr>
                <a:spcBef>
                  <a:spcPct val="0"/>
                </a:spcBef>
                <a:buFontTx/>
                <a:buNone/>
              </a:pPr>
              <a:t>100</a:t>
            </a:fld>
            <a:endParaRPr lang="en-US" altLang="en-US" sz="1200">
              <a:solidFill>
                <a:srgbClr val="898989"/>
              </a:solidFill>
            </a:endParaRPr>
          </a:p>
        </p:txBody>
      </p:sp>
      <p:sp>
        <p:nvSpPr>
          <p:cNvPr id="7" name="Title 1">
            <a:extLst>
              <a:ext uri="{FF2B5EF4-FFF2-40B4-BE49-F238E27FC236}">
                <a16:creationId xmlns:a16="http://schemas.microsoft.com/office/drawing/2014/main" id="{6A990C53-8D85-03F1-CD84-360B3CD7EA0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anose="02020603050405020304" pitchFamily="18" charset="0"/>
                <a:cs typeface="Times New Roman" panose="02020603050405020304" pitchFamily="18" charset="0"/>
              </a:rPr>
              <a:t>XML :XSLT (Cont..)</a:t>
            </a:r>
          </a:p>
        </p:txBody>
      </p:sp>
      <p:sp>
        <p:nvSpPr>
          <p:cNvPr id="243717" name="TextBox 9">
            <a:extLst>
              <a:ext uri="{FF2B5EF4-FFF2-40B4-BE49-F238E27FC236}">
                <a16:creationId xmlns:a16="http://schemas.microsoft.com/office/drawing/2014/main" id="{00D39C5B-DA07-A315-4888-5AB57C3E7AB8}"/>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43718" name="TextBox 10">
            <a:extLst>
              <a:ext uri="{FF2B5EF4-FFF2-40B4-BE49-F238E27FC236}">
                <a16:creationId xmlns:a16="http://schemas.microsoft.com/office/drawing/2014/main" id="{2DBA6823-1930-01D6-7753-4A3C3EE0F6D4}"/>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14C66914-9273-565F-EB5B-0666BBD8D6A2}"/>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
        <p:nvSpPr>
          <p:cNvPr id="243720" name="Rectangle 9">
            <a:extLst>
              <a:ext uri="{FF2B5EF4-FFF2-40B4-BE49-F238E27FC236}">
                <a16:creationId xmlns:a16="http://schemas.microsoft.com/office/drawing/2014/main" id="{E72F799B-0FE3-30D1-8208-4310B4975425}"/>
              </a:ext>
            </a:extLst>
          </p:cNvPr>
          <p:cNvSpPr>
            <a:spLocks noChangeArrowheads="1"/>
          </p:cNvSpPr>
          <p:nvPr/>
        </p:nvSpPr>
        <p:spPr bwMode="auto">
          <a:xfrm>
            <a:off x="0" y="990600"/>
            <a:ext cx="45720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Times New Roman" panose="02020603050405020304" pitchFamily="18" charset="0"/>
                <a:cs typeface="Times New Roman" panose="02020603050405020304" pitchFamily="18" charset="0"/>
              </a:rPr>
              <a:t>&lt;?xml version="1.0" encoding="UTF-8"?&gt;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a:t>
            </a:r>
            <a:r>
              <a:rPr lang="en-US" altLang="en-US" sz="1800" dirty="0" err="1">
                <a:latin typeface="Times New Roman" panose="02020603050405020304" pitchFamily="18" charset="0"/>
                <a:cs typeface="Times New Roman" panose="02020603050405020304" pitchFamily="18" charset="0"/>
              </a:rPr>
              <a:t>breakfast_menu</a:t>
            </a:r>
            <a:r>
              <a:rPr lang="en-US" altLang="en-US" sz="1800" dirty="0">
                <a:latin typeface="Times New Roman" panose="02020603050405020304" pitchFamily="18" charset="0"/>
                <a:cs typeface="Times New Roman" panose="02020603050405020304" pitchFamily="18" charset="0"/>
              </a:rPr>
              <a:t>&gt;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&lt;food&gt;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&lt;name&gt;Belgian Waffles&lt;/name&gt;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&lt;price&gt;$5.95&lt;/price&gt;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&lt;description&gt;Two of our famous Belgian Waffles with plenty of real maple syrup&lt;/description&gt;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&lt;calories&gt;650&lt;/calories&gt;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&lt;/food&gt;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&lt;food&gt;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&lt;name&gt;Strawberry Belgian Waffles&lt;/name&gt;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&lt;price&gt;$7.95&lt;/price&gt;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&lt;description&gt;Light Belgian waffles covered with strawberries and whipped cream&lt;/description&gt;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&lt;calories&gt;900&lt;/calories&gt;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&lt;/food&gt;</a:t>
            </a:r>
          </a:p>
          <a:p>
            <a:pPr>
              <a:spcBef>
                <a:spcPct val="0"/>
              </a:spcBef>
              <a:buFontTx/>
              <a:buNone/>
            </a:pPr>
            <a:r>
              <a:rPr lang="en-US" altLang="en-US" sz="1800" dirty="0">
                <a:latin typeface="Times New Roman" panose="02020603050405020304" pitchFamily="18" charset="0"/>
                <a:cs typeface="Times New Roman" panose="02020603050405020304" pitchFamily="18" charset="0"/>
              </a:rPr>
              <a:t>&lt;food&gt;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&lt;name&gt;Berry-Berry Belgian Waffles&lt;/name&gt;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&lt;price&gt;$8.95&lt;/price&gt;</a:t>
            </a:r>
          </a:p>
        </p:txBody>
      </p:sp>
      <p:sp>
        <p:nvSpPr>
          <p:cNvPr id="243721" name="Rectangle 12">
            <a:extLst>
              <a:ext uri="{FF2B5EF4-FFF2-40B4-BE49-F238E27FC236}">
                <a16:creationId xmlns:a16="http://schemas.microsoft.com/office/drawing/2014/main" id="{E2FFE632-7992-678B-90F1-FEF6B8A50F06}"/>
              </a:ext>
            </a:extLst>
          </p:cNvPr>
          <p:cNvSpPr>
            <a:spLocks noChangeArrowheads="1"/>
          </p:cNvSpPr>
          <p:nvPr/>
        </p:nvSpPr>
        <p:spPr bwMode="auto">
          <a:xfrm>
            <a:off x="4572000" y="762000"/>
            <a:ext cx="4572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&lt;description&gt;Light Belgian waffles covered with an assortment of fresh berries and whipped cream&lt;/description&gt;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&lt;calories&gt;900&lt;/calories&gt;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&lt;/food&gt;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&lt;food&gt;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&lt;name&gt;French Toast&lt;/name&gt;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&lt;price&gt;$4.50&lt;/price&gt;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&lt;description&gt;Thick slices made from our homemade sourdough bread&lt;/description&gt;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&lt;calories&gt;600&lt;/calories&gt;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&lt;/food&gt;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&lt;food&gt;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&lt;name&gt;Homestyle Breakfast&lt;/name&gt;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&lt;price&gt;$6.95&lt;/price&gt;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&lt;description&gt;Two eggs, bacon or sausage, toast, and our ever-popular hash browns&lt;/description&gt;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&lt;calories&gt;950&lt;/calories&gt;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&lt;/food&gt;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a:t>
            </a:r>
            <a:r>
              <a:rPr lang="en-US" altLang="en-US" sz="1600" dirty="0" err="1">
                <a:latin typeface="Times New Roman" panose="02020603050405020304" pitchFamily="18" charset="0"/>
                <a:cs typeface="Times New Roman" panose="02020603050405020304" pitchFamily="18" charset="0"/>
              </a:rPr>
              <a:t>breakfast_menu</a:t>
            </a:r>
            <a:r>
              <a:rPr lang="en-US" altLang="en-US" sz="1600" dirty="0">
                <a:latin typeface="Times New Roman" panose="02020603050405020304" pitchFamily="18" charset="0"/>
                <a:cs typeface="Times New Roman" panose="02020603050405020304" pitchFamily="18" charset="0"/>
              </a:rPr>
              <a:t>&gt;</a:t>
            </a:r>
          </a:p>
        </p:txBody>
      </p:sp>
      <p:pic>
        <p:nvPicPr>
          <p:cNvPr id="243722" name="Picture 14" descr="NIET">
            <a:extLst>
              <a:ext uri="{FF2B5EF4-FFF2-40B4-BE49-F238E27FC236}">
                <a16:creationId xmlns:a16="http://schemas.microsoft.com/office/drawing/2014/main" id="{904B26D4-6693-B9D7-5765-EE558A073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6"/>
            <a:ext cx="1295400" cy="732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2F77328-150B-3BEB-7ED0-81C49C9F62A4}"/>
              </a:ext>
            </a:extLst>
          </p:cNvPr>
          <p:cNvSpPr>
            <a:spLocks noGrp="1"/>
          </p:cNvSpPr>
          <p:nvPr>
            <p:ph type="dt" sz="quarter" idx="10"/>
          </p:nvPr>
        </p:nvSpPr>
        <p:spPr/>
        <p:txBody>
          <a:bodyPr/>
          <a:lstStyle/>
          <a:p>
            <a:pPr>
              <a:defRPr/>
            </a:pPr>
            <a:fld id="{195AE050-4EED-4BA5-B1EC-240721C0B98E}" type="datetime3">
              <a:rPr lang="en-US" smtClean="0"/>
              <a:t>11 July 2023</a:t>
            </a:fld>
            <a:endParaRPr lang="en-US"/>
          </a:p>
        </p:txBody>
      </p:sp>
      <p:sp>
        <p:nvSpPr>
          <p:cNvPr id="245763" name="Slide Number Placeholder 5">
            <a:extLst>
              <a:ext uri="{FF2B5EF4-FFF2-40B4-BE49-F238E27FC236}">
                <a16:creationId xmlns:a16="http://schemas.microsoft.com/office/drawing/2014/main" id="{DE738369-97D6-4E2A-1A49-A0C459F18D8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021D53-5ED2-4BCC-8C89-F9ADA8C3002E}" type="slidenum">
              <a:rPr lang="en-US" altLang="en-US" sz="1200" smtClean="0">
                <a:solidFill>
                  <a:srgbClr val="898989"/>
                </a:solidFill>
              </a:rPr>
              <a:pPr>
                <a:spcBef>
                  <a:spcPct val="0"/>
                </a:spcBef>
                <a:buFontTx/>
                <a:buNone/>
              </a:pPr>
              <a:t>101</a:t>
            </a:fld>
            <a:endParaRPr lang="en-US" altLang="en-US" sz="1200">
              <a:solidFill>
                <a:srgbClr val="898989"/>
              </a:solidFill>
            </a:endParaRPr>
          </a:p>
        </p:txBody>
      </p:sp>
      <p:sp>
        <p:nvSpPr>
          <p:cNvPr id="7" name="Title 1">
            <a:extLst>
              <a:ext uri="{FF2B5EF4-FFF2-40B4-BE49-F238E27FC236}">
                <a16:creationId xmlns:a16="http://schemas.microsoft.com/office/drawing/2014/main" id="{CD9A9E08-3823-291E-CAAF-7490D0BB7F1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anose="02020603050405020304" pitchFamily="18" charset="0"/>
                <a:cs typeface="Times New Roman" panose="02020603050405020304" pitchFamily="18" charset="0"/>
              </a:rPr>
              <a:t>XML :XSLT (Cont..)</a:t>
            </a:r>
          </a:p>
        </p:txBody>
      </p:sp>
      <p:sp>
        <p:nvSpPr>
          <p:cNvPr id="245765" name="TextBox 9">
            <a:extLst>
              <a:ext uri="{FF2B5EF4-FFF2-40B4-BE49-F238E27FC236}">
                <a16:creationId xmlns:a16="http://schemas.microsoft.com/office/drawing/2014/main" id="{EEBF8E31-6303-7CDF-F1C2-6C523F8271D1}"/>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45766" name="TextBox 10">
            <a:extLst>
              <a:ext uri="{FF2B5EF4-FFF2-40B4-BE49-F238E27FC236}">
                <a16:creationId xmlns:a16="http://schemas.microsoft.com/office/drawing/2014/main" id="{22F9AE3E-5BB0-71F6-A2AC-C4F75CA767DD}"/>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B70CCD68-AB09-3F5C-A635-D39383432424}"/>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
        <p:nvSpPr>
          <p:cNvPr id="245768" name="Rectangle 11">
            <a:extLst>
              <a:ext uri="{FF2B5EF4-FFF2-40B4-BE49-F238E27FC236}">
                <a16:creationId xmlns:a16="http://schemas.microsoft.com/office/drawing/2014/main" id="{3105CBD6-B2F3-F3AA-8E5D-3D71B94D7C18}"/>
              </a:ext>
            </a:extLst>
          </p:cNvPr>
          <p:cNvSpPr>
            <a:spLocks noChangeArrowheads="1"/>
          </p:cNvSpPr>
          <p:nvPr/>
        </p:nvSpPr>
        <p:spPr bwMode="auto">
          <a:xfrm>
            <a:off x="228600" y="838200"/>
            <a:ext cx="8915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dirty="0">
                <a:latin typeface="Times New Roman" panose="02020603050405020304" pitchFamily="18" charset="0"/>
                <a:cs typeface="Times New Roman" panose="02020603050405020304" pitchFamily="18" charset="0"/>
              </a:rPr>
              <a:t>Use XSLT to transform XML into HTML, before it is displayed in a browser:</a:t>
            </a:r>
          </a:p>
        </p:txBody>
      </p:sp>
      <p:sp>
        <p:nvSpPr>
          <p:cNvPr id="14" name="Rectangle 13">
            <a:extLst>
              <a:ext uri="{FF2B5EF4-FFF2-40B4-BE49-F238E27FC236}">
                <a16:creationId xmlns:a16="http://schemas.microsoft.com/office/drawing/2014/main" id="{97E1345E-810A-444C-E941-560365C4BCA4}"/>
              </a:ext>
            </a:extLst>
          </p:cNvPr>
          <p:cNvSpPr/>
          <p:nvPr/>
        </p:nvSpPr>
        <p:spPr>
          <a:xfrm>
            <a:off x="228600" y="1295400"/>
            <a:ext cx="8686800" cy="5078413"/>
          </a:xfrm>
          <a:prstGeom prst="rect">
            <a:avLst/>
          </a:prstGeom>
          <a:solidFill>
            <a:schemeClr val="accent2">
              <a:lumMod val="40000"/>
              <a:lumOff val="60000"/>
            </a:schemeClr>
          </a:solidFill>
        </p:spPr>
        <p:txBody>
          <a:bodyPr>
            <a:spAutoFit/>
          </a:bodyPr>
          <a:lstStyle/>
          <a:p>
            <a:pPr>
              <a:defRPr/>
            </a:pPr>
            <a:r>
              <a:rPr lang="en-US" dirty="0">
                <a:latin typeface="Times New Roman" pitchFamily="18" charset="0"/>
                <a:cs typeface="Times New Roman" pitchFamily="18" charset="0"/>
              </a:rPr>
              <a:t>&lt;?xml version="1.0" encoding="UTF-8"?&gt;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&lt;html </a:t>
            </a:r>
            <a:r>
              <a:rPr lang="en-US" dirty="0" err="1">
                <a:latin typeface="Times New Roman" pitchFamily="18" charset="0"/>
                <a:cs typeface="Times New Roman" pitchFamily="18" charset="0"/>
              </a:rPr>
              <a:t>xsl:version</a:t>
            </a:r>
            <a:r>
              <a:rPr lang="en-US" dirty="0">
                <a:latin typeface="Times New Roman" pitchFamily="18" charset="0"/>
                <a:cs typeface="Times New Roman" pitchFamily="18" charset="0"/>
              </a:rPr>
              <a:t>="1.0" </a:t>
            </a:r>
            <a:r>
              <a:rPr lang="en-US" dirty="0" err="1">
                <a:latin typeface="Times New Roman" pitchFamily="18" charset="0"/>
                <a:cs typeface="Times New Roman" pitchFamily="18" charset="0"/>
              </a:rPr>
              <a:t>xmlns:xsl</a:t>
            </a:r>
            <a:r>
              <a:rPr lang="en-US" dirty="0">
                <a:latin typeface="Times New Roman" pitchFamily="18" charset="0"/>
                <a:cs typeface="Times New Roman" pitchFamily="18" charset="0"/>
              </a:rPr>
              <a:t>="http://www.w3.org/1999/XSL/Transform"&gt;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&lt;body style="font-family:Arial;font-size:12pt;background-color:#EEEEEE"&gt;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xsl:for</a:t>
            </a:r>
            <a:r>
              <a:rPr lang="en-US" dirty="0">
                <a:latin typeface="Times New Roman" pitchFamily="18" charset="0"/>
                <a:cs typeface="Times New Roman" pitchFamily="18" charset="0"/>
              </a:rPr>
              <a:t>-each select="</a:t>
            </a:r>
            <a:r>
              <a:rPr lang="en-US" dirty="0" err="1">
                <a:latin typeface="Times New Roman" pitchFamily="18" charset="0"/>
                <a:cs typeface="Times New Roman" pitchFamily="18" charset="0"/>
              </a:rPr>
              <a:t>breakfast_menu</a:t>
            </a:r>
            <a:r>
              <a:rPr lang="en-US" dirty="0">
                <a:latin typeface="Times New Roman" pitchFamily="18" charset="0"/>
                <a:cs typeface="Times New Roman" pitchFamily="18" charset="0"/>
              </a:rPr>
              <a:t>/food"&gt;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&lt;div style="background-color:teal;color:white;padding:4px"&gt;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&lt;span style="font-</a:t>
            </a:r>
            <a:r>
              <a:rPr lang="en-US" dirty="0" err="1">
                <a:latin typeface="Times New Roman" pitchFamily="18" charset="0"/>
                <a:cs typeface="Times New Roman" pitchFamily="18" charset="0"/>
              </a:rPr>
              <a:t>weight:bold</a:t>
            </a:r>
            <a:r>
              <a:rPr lang="en-US" dirty="0">
                <a:latin typeface="Times New Roman" pitchFamily="18" charset="0"/>
                <a:cs typeface="Times New Roman" pitchFamily="18" charset="0"/>
              </a:rPr>
              <a:t>"&gt;&lt;</a:t>
            </a:r>
            <a:r>
              <a:rPr lang="en-US" dirty="0" err="1">
                <a:latin typeface="Times New Roman" pitchFamily="18" charset="0"/>
                <a:cs typeface="Times New Roman" pitchFamily="18" charset="0"/>
              </a:rPr>
              <a:t>xsl:value</a:t>
            </a:r>
            <a:r>
              <a:rPr lang="en-US" dirty="0">
                <a:latin typeface="Times New Roman" pitchFamily="18" charset="0"/>
                <a:cs typeface="Times New Roman" pitchFamily="18" charset="0"/>
              </a:rPr>
              <a:t>-of select="name"/&gt; - &lt;/span&gt;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xsl:value</a:t>
            </a:r>
            <a:r>
              <a:rPr lang="en-US" dirty="0">
                <a:latin typeface="Times New Roman" pitchFamily="18" charset="0"/>
                <a:cs typeface="Times New Roman" pitchFamily="18" charset="0"/>
              </a:rPr>
              <a:t>-of select="price"/&gt;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&lt;/div&gt;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&lt;div style="margin-left:20px;margin-bottom:1em;font-size:10pt"&gt;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&lt;p&gt;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xsl:value</a:t>
            </a:r>
            <a:r>
              <a:rPr lang="en-US" dirty="0">
                <a:latin typeface="Times New Roman" pitchFamily="18" charset="0"/>
                <a:cs typeface="Times New Roman" pitchFamily="18" charset="0"/>
              </a:rPr>
              <a:t>-of select="description"/&gt;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&lt;span style="font-</a:t>
            </a:r>
            <a:r>
              <a:rPr lang="en-US" dirty="0" err="1">
                <a:latin typeface="Times New Roman" pitchFamily="18" charset="0"/>
                <a:cs typeface="Times New Roman" pitchFamily="18" charset="0"/>
              </a:rPr>
              <a:t>style:italic</a:t>
            </a:r>
            <a:r>
              <a:rPr lang="en-US" dirty="0">
                <a:latin typeface="Times New Roman" pitchFamily="18" charset="0"/>
                <a:cs typeface="Times New Roman" pitchFamily="18" charset="0"/>
              </a:rPr>
              <a:t>"&gt; (&lt;</a:t>
            </a:r>
            <a:r>
              <a:rPr lang="en-US" dirty="0" err="1">
                <a:latin typeface="Times New Roman" pitchFamily="18" charset="0"/>
                <a:cs typeface="Times New Roman" pitchFamily="18" charset="0"/>
              </a:rPr>
              <a:t>xsl:value</a:t>
            </a:r>
            <a:r>
              <a:rPr lang="en-US" dirty="0">
                <a:latin typeface="Times New Roman" pitchFamily="18" charset="0"/>
                <a:cs typeface="Times New Roman" pitchFamily="18" charset="0"/>
              </a:rPr>
              <a:t>-of select="calories"/&gt; calories per serving)&lt;/span&gt;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&lt;/p&gt;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&lt;/div&gt;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xsl:for</a:t>
            </a:r>
            <a:r>
              <a:rPr lang="en-US" dirty="0">
                <a:latin typeface="Times New Roman" pitchFamily="18" charset="0"/>
                <a:cs typeface="Times New Roman" pitchFamily="18" charset="0"/>
              </a:rPr>
              <a:t>-each&gt;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&lt;/body&gt;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&lt;/html&gt;</a:t>
            </a:r>
          </a:p>
        </p:txBody>
      </p:sp>
      <p:pic>
        <p:nvPicPr>
          <p:cNvPr id="245770" name="Picture 14" descr="NIET">
            <a:extLst>
              <a:ext uri="{FF2B5EF4-FFF2-40B4-BE49-F238E27FC236}">
                <a16:creationId xmlns:a16="http://schemas.microsoft.com/office/drawing/2014/main" id="{A6FCE9D7-6208-8045-ED70-9ED82C0A4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2F77328-150B-3BEB-7ED0-81C49C9F62A4}"/>
              </a:ext>
            </a:extLst>
          </p:cNvPr>
          <p:cNvSpPr>
            <a:spLocks noGrp="1"/>
          </p:cNvSpPr>
          <p:nvPr>
            <p:ph type="dt" sz="quarter" idx="10"/>
          </p:nvPr>
        </p:nvSpPr>
        <p:spPr/>
        <p:txBody>
          <a:bodyPr/>
          <a:lstStyle/>
          <a:p>
            <a:pPr>
              <a:defRPr/>
            </a:pPr>
            <a:fld id="{195AE050-4EED-4BA5-B1EC-240721C0B98E}" type="datetime3">
              <a:rPr lang="en-US" smtClean="0"/>
              <a:t>11 July 2023</a:t>
            </a:fld>
            <a:endParaRPr lang="en-US"/>
          </a:p>
        </p:txBody>
      </p:sp>
      <p:sp>
        <p:nvSpPr>
          <p:cNvPr id="245763" name="Slide Number Placeholder 5">
            <a:extLst>
              <a:ext uri="{FF2B5EF4-FFF2-40B4-BE49-F238E27FC236}">
                <a16:creationId xmlns:a16="http://schemas.microsoft.com/office/drawing/2014/main" id="{DE738369-97D6-4E2A-1A49-A0C459F18D8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021D53-5ED2-4BCC-8C89-F9ADA8C3002E}" type="slidenum">
              <a:rPr lang="en-US" altLang="en-US" sz="1200" smtClean="0">
                <a:solidFill>
                  <a:srgbClr val="898989"/>
                </a:solidFill>
              </a:rPr>
              <a:pPr>
                <a:spcBef>
                  <a:spcPct val="0"/>
                </a:spcBef>
                <a:buFontTx/>
                <a:buNone/>
              </a:pPr>
              <a:t>102</a:t>
            </a:fld>
            <a:endParaRPr lang="en-US" altLang="en-US" sz="1200">
              <a:solidFill>
                <a:srgbClr val="898989"/>
              </a:solidFill>
            </a:endParaRPr>
          </a:p>
        </p:txBody>
      </p:sp>
      <p:sp>
        <p:nvSpPr>
          <p:cNvPr id="7" name="Title 1">
            <a:extLst>
              <a:ext uri="{FF2B5EF4-FFF2-40B4-BE49-F238E27FC236}">
                <a16:creationId xmlns:a16="http://schemas.microsoft.com/office/drawing/2014/main" id="{CD9A9E08-3823-291E-CAAF-7490D0BB7F1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Daily Quiz</a:t>
            </a:r>
          </a:p>
        </p:txBody>
      </p:sp>
      <p:sp>
        <p:nvSpPr>
          <p:cNvPr id="245765" name="TextBox 9">
            <a:extLst>
              <a:ext uri="{FF2B5EF4-FFF2-40B4-BE49-F238E27FC236}">
                <a16:creationId xmlns:a16="http://schemas.microsoft.com/office/drawing/2014/main" id="{EEBF8E31-6303-7CDF-F1C2-6C523F8271D1}"/>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1" name="Footer Placeholder 12">
            <a:extLst>
              <a:ext uri="{FF2B5EF4-FFF2-40B4-BE49-F238E27FC236}">
                <a16:creationId xmlns:a16="http://schemas.microsoft.com/office/drawing/2014/main" id="{B70CCD68-AB09-3F5C-A635-D39383432424}"/>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245770" name="Picture 14" descr="NIET">
            <a:extLst>
              <a:ext uri="{FF2B5EF4-FFF2-40B4-BE49-F238E27FC236}">
                <a16:creationId xmlns:a16="http://schemas.microsoft.com/office/drawing/2014/main" id="{A6FCE9D7-6208-8045-ED70-9ED82C0A4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334BC359-EC3D-A817-D4DA-3A3166C17C86}"/>
              </a:ext>
            </a:extLst>
          </p:cNvPr>
          <p:cNvSpPr txBox="1"/>
          <p:nvPr/>
        </p:nvSpPr>
        <p:spPr>
          <a:xfrm>
            <a:off x="290052" y="769660"/>
            <a:ext cx="8853948" cy="5632311"/>
          </a:xfrm>
          <a:prstGeom prst="rect">
            <a:avLst/>
          </a:prstGeom>
          <a:noFill/>
        </p:spPr>
        <p:txBody>
          <a:bodyPr wrap="square">
            <a:spAutoFit/>
          </a:bodyPr>
          <a:lstStyle/>
          <a:p>
            <a:r>
              <a:rPr lang="en-IN" dirty="0"/>
              <a:t>1: What is XPath used for in XML?</a:t>
            </a:r>
          </a:p>
          <a:p>
            <a:r>
              <a:rPr lang="en-IN" dirty="0"/>
              <a:t>a) To query and navigate XML documents</a:t>
            </a:r>
          </a:p>
          <a:p>
            <a:r>
              <a:rPr lang="en-IN" dirty="0"/>
              <a:t>b) To transform XML into HTML</a:t>
            </a:r>
          </a:p>
          <a:p>
            <a:r>
              <a:rPr lang="en-IN" dirty="0"/>
              <a:t>c) To define the structure and data types of XML documents</a:t>
            </a:r>
          </a:p>
          <a:p>
            <a:r>
              <a:rPr lang="en-IN" dirty="0"/>
              <a:t>d) To validate XML documents against a schema</a:t>
            </a:r>
          </a:p>
          <a:p>
            <a:r>
              <a:rPr lang="en-IN" dirty="0"/>
              <a:t>Answer: a) To query and navigate XML documents</a:t>
            </a:r>
          </a:p>
          <a:p>
            <a:endParaRPr lang="en-IN" dirty="0"/>
          </a:p>
          <a:p>
            <a:r>
              <a:rPr lang="en-IN" dirty="0"/>
              <a:t>2: Which symbol is used to select the root node in XPath?</a:t>
            </a:r>
          </a:p>
          <a:p>
            <a:r>
              <a:rPr lang="en-IN" dirty="0"/>
              <a:t>a) .</a:t>
            </a:r>
          </a:p>
          <a:p>
            <a:r>
              <a:rPr lang="en-IN" dirty="0"/>
              <a:t>b) /</a:t>
            </a:r>
          </a:p>
          <a:p>
            <a:r>
              <a:rPr lang="en-IN" dirty="0"/>
              <a:t>c) //</a:t>
            </a:r>
          </a:p>
          <a:p>
            <a:r>
              <a:rPr lang="en-IN" dirty="0"/>
              <a:t>d) *</a:t>
            </a:r>
          </a:p>
          <a:p>
            <a:r>
              <a:rPr lang="en-IN" dirty="0"/>
              <a:t>Answer: b) /</a:t>
            </a:r>
          </a:p>
          <a:p>
            <a:endParaRPr lang="en-IN" dirty="0"/>
          </a:p>
          <a:p>
            <a:r>
              <a:rPr lang="en-IN" dirty="0"/>
              <a:t>3: Which XPath expression selects all elements with a specific tag name?</a:t>
            </a:r>
          </a:p>
          <a:p>
            <a:r>
              <a:rPr lang="en-IN" dirty="0"/>
              <a:t>a) //</a:t>
            </a:r>
            <a:r>
              <a:rPr lang="en-IN" dirty="0" err="1"/>
              <a:t>elementName</a:t>
            </a:r>
            <a:endParaRPr lang="en-IN" dirty="0"/>
          </a:p>
          <a:p>
            <a:r>
              <a:rPr lang="en-IN" dirty="0"/>
              <a:t>b) /</a:t>
            </a:r>
            <a:r>
              <a:rPr lang="en-IN" dirty="0" err="1"/>
              <a:t>elementName</a:t>
            </a:r>
            <a:endParaRPr lang="en-IN" dirty="0"/>
          </a:p>
          <a:p>
            <a:r>
              <a:rPr lang="en-IN" dirty="0"/>
              <a:t>c) //*</a:t>
            </a:r>
            <a:r>
              <a:rPr lang="en-IN" dirty="0" err="1"/>
              <a:t>elementName</a:t>
            </a:r>
            <a:endParaRPr lang="en-IN" dirty="0"/>
          </a:p>
          <a:p>
            <a:r>
              <a:rPr lang="en-IN" dirty="0"/>
              <a:t>d) </a:t>
            </a:r>
            <a:r>
              <a:rPr lang="en-IN" dirty="0" err="1"/>
              <a:t>elementName</a:t>
            </a:r>
            <a:endParaRPr lang="en-IN" dirty="0"/>
          </a:p>
          <a:p>
            <a:r>
              <a:rPr lang="en-IN" dirty="0"/>
              <a:t>Answer: a) //</a:t>
            </a:r>
            <a:r>
              <a:rPr lang="en-IN" dirty="0" err="1"/>
              <a:t>elementName</a:t>
            </a:r>
            <a:endParaRPr lang="en-IN" dirty="0"/>
          </a:p>
        </p:txBody>
      </p:sp>
    </p:spTree>
    <p:extLst>
      <p:ext uri="{BB962C8B-B14F-4D97-AF65-F5344CB8AC3E}">
        <p14:creationId xmlns:p14="http://schemas.microsoft.com/office/powerpoint/2010/main" val="9720934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2F77328-150B-3BEB-7ED0-81C49C9F62A4}"/>
              </a:ext>
            </a:extLst>
          </p:cNvPr>
          <p:cNvSpPr>
            <a:spLocks noGrp="1"/>
          </p:cNvSpPr>
          <p:nvPr>
            <p:ph type="dt" sz="quarter" idx="10"/>
          </p:nvPr>
        </p:nvSpPr>
        <p:spPr/>
        <p:txBody>
          <a:bodyPr/>
          <a:lstStyle/>
          <a:p>
            <a:pPr>
              <a:defRPr/>
            </a:pPr>
            <a:fld id="{195AE050-4EED-4BA5-B1EC-240721C0B98E}" type="datetime3">
              <a:rPr lang="en-US" smtClean="0"/>
              <a:t>11 July 2023</a:t>
            </a:fld>
            <a:endParaRPr lang="en-US"/>
          </a:p>
        </p:txBody>
      </p:sp>
      <p:sp>
        <p:nvSpPr>
          <p:cNvPr id="245763" name="Slide Number Placeholder 5">
            <a:extLst>
              <a:ext uri="{FF2B5EF4-FFF2-40B4-BE49-F238E27FC236}">
                <a16:creationId xmlns:a16="http://schemas.microsoft.com/office/drawing/2014/main" id="{DE738369-97D6-4E2A-1A49-A0C459F18D8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021D53-5ED2-4BCC-8C89-F9ADA8C3002E}" type="slidenum">
              <a:rPr lang="en-US" altLang="en-US" sz="1200" smtClean="0">
                <a:solidFill>
                  <a:srgbClr val="898989"/>
                </a:solidFill>
              </a:rPr>
              <a:pPr>
                <a:spcBef>
                  <a:spcPct val="0"/>
                </a:spcBef>
                <a:buFontTx/>
                <a:buNone/>
              </a:pPr>
              <a:t>103</a:t>
            </a:fld>
            <a:endParaRPr lang="en-US" altLang="en-US" sz="1200">
              <a:solidFill>
                <a:srgbClr val="898989"/>
              </a:solidFill>
            </a:endParaRPr>
          </a:p>
        </p:txBody>
      </p:sp>
      <p:sp>
        <p:nvSpPr>
          <p:cNvPr id="7" name="Title 1">
            <a:extLst>
              <a:ext uri="{FF2B5EF4-FFF2-40B4-BE49-F238E27FC236}">
                <a16:creationId xmlns:a16="http://schemas.microsoft.com/office/drawing/2014/main" id="{CD9A9E08-3823-291E-CAAF-7490D0BB7F1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Daily Quiz</a:t>
            </a:r>
          </a:p>
        </p:txBody>
      </p:sp>
      <p:sp>
        <p:nvSpPr>
          <p:cNvPr id="245765" name="TextBox 9">
            <a:extLst>
              <a:ext uri="{FF2B5EF4-FFF2-40B4-BE49-F238E27FC236}">
                <a16:creationId xmlns:a16="http://schemas.microsoft.com/office/drawing/2014/main" id="{EEBF8E31-6303-7CDF-F1C2-6C523F8271D1}"/>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1" name="Footer Placeholder 12">
            <a:extLst>
              <a:ext uri="{FF2B5EF4-FFF2-40B4-BE49-F238E27FC236}">
                <a16:creationId xmlns:a16="http://schemas.microsoft.com/office/drawing/2014/main" id="{B70CCD68-AB09-3F5C-A635-D39383432424}"/>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245770" name="Picture 14" descr="NIET">
            <a:extLst>
              <a:ext uri="{FF2B5EF4-FFF2-40B4-BE49-F238E27FC236}">
                <a16:creationId xmlns:a16="http://schemas.microsoft.com/office/drawing/2014/main" id="{A6FCE9D7-6208-8045-ED70-9ED82C0A4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CB0ECD2-EC95-DA1B-7EA5-F6A6340E81D3}"/>
              </a:ext>
            </a:extLst>
          </p:cNvPr>
          <p:cNvSpPr txBox="1"/>
          <p:nvPr/>
        </p:nvSpPr>
        <p:spPr>
          <a:xfrm>
            <a:off x="457200" y="680423"/>
            <a:ext cx="8991600" cy="5632311"/>
          </a:xfrm>
          <a:prstGeom prst="rect">
            <a:avLst/>
          </a:prstGeom>
          <a:noFill/>
        </p:spPr>
        <p:txBody>
          <a:bodyPr wrap="square">
            <a:spAutoFit/>
          </a:bodyPr>
          <a:lstStyle/>
          <a:p>
            <a:r>
              <a:rPr lang="en-IN" dirty="0"/>
              <a:t>4: What does XSLT stand for?</a:t>
            </a:r>
          </a:p>
          <a:p>
            <a:r>
              <a:rPr lang="en-IN" dirty="0"/>
              <a:t>a) XML Style Language Transformation</a:t>
            </a:r>
          </a:p>
          <a:p>
            <a:r>
              <a:rPr lang="en-IN" dirty="0"/>
              <a:t>b) </a:t>
            </a:r>
            <a:r>
              <a:rPr lang="en-IN" dirty="0" err="1"/>
              <a:t>eXtensible</a:t>
            </a:r>
            <a:r>
              <a:rPr lang="en-IN" dirty="0"/>
              <a:t> Stylesheet Language Transformation</a:t>
            </a:r>
          </a:p>
          <a:p>
            <a:r>
              <a:rPr lang="en-IN" dirty="0"/>
              <a:t>c) XML Structure Language Transformation</a:t>
            </a:r>
          </a:p>
          <a:p>
            <a:r>
              <a:rPr lang="en-IN" dirty="0"/>
              <a:t>d) </a:t>
            </a:r>
            <a:r>
              <a:rPr lang="en-IN" dirty="0" err="1"/>
              <a:t>eXtensible</a:t>
            </a:r>
            <a:r>
              <a:rPr lang="en-IN" dirty="0"/>
              <a:t> Style Language Translator</a:t>
            </a:r>
          </a:p>
          <a:p>
            <a:r>
              <a:rPr lang="en-IN" dirty="0"/>
              <a:t>Answer: b) </a:t>
            </a:r>
            <a:r>
              <a:rPr lang="en-IN" dirty="0" err="1"/>
              <a:t>eXtensible</a:t>
            </a:r>
            <a:r>
              <a:rPr lang="en-IN" dirty="0"/>
              <a:t> Stylesheet Language Transformation</a:t>
            </a:r>
          </a:p>
          <a:p>
            <a:endParaRPr lang="en-IN" dirty="0"/>
          </a:p>
          <a:p>
            <a:r>
              <a:rPr lang="en-IN" dirty="0"/>
              <a:t>5: What is the primary purpose of XSLT?</a:t>
            </a:r>
          </a:p>
          <a:p>
            <a:r>
              <a:rPr lang="en-IN" dirty="0"/>
              <a:t>a) To transform XML documents into different formats (e.g., HTML, PDF)</a:t>
            </a:r>
          </a:p>
          <a:p>
            <a:r>
              <a:rPr lang="en-IN" dirty="0"/>
              <a:t>b) To define the structure and data types of XML documents</a:t>
            </a:r>
          </a:p>
          <a:p>
            <a:r>
              <a:rPr lang="en-IN" dirty="0"/>
              <a:t>c) To query and navigate XML documents</a:t>
            </a:r>
          </a:p>
          <a:p>
            <a:r>
              <a:rPr lang="en-IN" dirty="0"/>
              <a:t>d) To validate XML documents against a schema</a:t>
            </a:r>
          </a:p>
          <a:p>
            <a:r>
              <a:rPr lang="en-IN" dirty="0"/>
              <a:t>Answer: a) To transform XML documents into different formats (e.g., HTML, PDF)</a:t>
            </a:r>
          </a:p>
          <a:p>
            <a:endParaRPr lang="en-IN" dirty="0"/>
          </a:p>
          <a:p>
            <a:r>
              <a:rPr lang="en-IN" dirty="0"/>
              <a:t>6: Which element is used in XSLT to match and select nodes for transformation?</a:t>
            </a:r>
          </a:p>
          <a:p>
            <a:r>
              <a:rPr lang="en-IN" dirty="0"/>
              <a:t>a) &lt;template&gt;</a:t>
            </a:r>
          </a:p>
          <a:p>
            <a:r>
              <a:rPr lang="en-IN" dirty="0"/>
              <a:t>b) &lt;output&gt;</a:t>
            </a:r>
          </a:p>
          <a:p>
            <a:r>
              <a:rPr lang="en-IN" dirty="0"/>
              <a:t>c) &lt;apply-templates&gt;</a:t>
            </a:r>
          </a:p>
          <a:p>
            <a:r>
              <a:rPr lang="en-IN" dirty="0"/>
              <a:t>d) &lt;stylesheet&gt;</a:t>
            </a:r>
          </a:p>
          <a:p>
            <a:r>
              <a:rPr lang="en-IN" dirty="0"/>
              <a:t>Answer: c) &lt;apply-templates&gt;</a:t>
            </a:r>
          </a:p>
        </p:txBody>
      </p:sp>
    </p:spTree>
    <p:extLst>
      <p:ext uri="{BB962C8B-B14F-4D97-AF65-F5344CB8AC3E}">
        <p14:creationId xmlns:p14="http://schemas.microsoft.com/office/powerpoint/2010/main" val="26424335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99BF37B-477A-92D0-F9F8-941A642F5D5A}"/>
              </a:ext>
            </a:extLst>
          </p:cNvPr>
          <p:cNvSpPr>
            <a:spLocks noGrp="1"/>
          </p:cNvSpPr>
          <p:nvPr>
            <p:ph type="dt" sz="quarter" idx="10"/>
          </p:nvPr>
        </p:nvSpPr>
        <p:spPr/>
        <p:txBody>
          <a:bodyPr/>
          <a:lstStyle/>
          <a:p>
            <a:pPr>
              <a:defRPr/>
            </a:pPr>
            <a:fld id="{587EF8EF-D204-49D2-A81B-0F35834CCFD3}" type="datetime3">
              <a:rPr lang="en-US" smtClean="0"/>
              <a:t>11 July 2023</a:t>
            </a:fld>
            <a:endParaRPr lang="en-US"/>
          </a:p>
        </p:txBody>
      </p:sp>
      <p:sp>
        <p:nvSpPr>
          <p:cNvPr id="247811" name="Slide Number Placeholder 5">
            <a:extLst>
              <a:ext uri="{FF2B5EF4-FFF2-40B4-BE49-F238E27FC236}">
                <a16:creationId xmlns:a16="http://schemas.microsoft.com/office/drawing/2014/main" id="{71F5DABF-F3E8-764F-F73D-DBE50D8725D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55059B1-CE5B-4055-B844-97A7D639CAF1}" type="slidenum">
              <a:rPr lang="en-US" altLang="en-US" sz="1200" smtClean="0">
                <a:solidFill>
                  <a:srgbClr val="898989"/>
                </a:solidFill>
              </a:rPr>
              <a:pPr>
                <a:spcBef>
                  <a:spcPct val="0"/>
                </a:spcBef>
                <a:buFontTx/>
                <a:buNone/>
              </a:pPr>
              <a:t>104</a:t>
            </a:fld>
            <a:endParaRPr lang="en-US" altLang="en-US" sz="1200">
              <a:solidFill>
                <a:srgbClr val="898989"/>
              </a:solidFill>
            </a:endParaRPr>
          </a:p>
        </p:txBody>
      </p:sp>
      <p:sp>
        <p:nvSpPr>
          <p:cNvPr id="7" name="Title 1">
            <a:extLst>
              <a:ext uri="{FF2B5EF4-FFF2-40B4-BE49-F238E27FC236}">
                <a16:creationId xmlns:a16="http://schemas.microsoft.com/office/drawing/2014/main" id="{7B5845AD-94BC-AA56-B067-4856469C4F8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anose="02020603050405020304" pitchFamily="18" charset="0"/>
                <a:cs typeface="Times New Roman" panose="02020603050405020304" pitchFamily="18" charset="0"/>
              </a:rPr>
              <a:t>XML :XQuery</a:t>
            </a:r>
          </a:p>
        </p:txBody>
      </p:sp>
      <p:sp>
        <p:nvSpPr>
          <p:cNvPr id="247813" name="TextBox 9">
            <a:extLst>
              <a:ext uri="{FF2B5EF4-FFF2-40B4-BE49-F238E27FC236}">
                <a16:creationId xmlns:a16="http://schemas.microsoft.com/office/drawing/2014/main" id="{1EEFFD27-E8B0-83B5-21D8-2176BF26C3D3}"/>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47814" name="TextBox 10">
            <a:extLst>
              <a:ext uri="{FF2B5EF4-FFF2-40B4-BE49-F238E27FC236}">
                <a16:creationId xmlns:a16="http://schemas.microsoft.com/office/drawing/2014/main" id="{C2ABB7D3-1C3C-B15C-6307-BB292C20FD7C}"/>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EC5CECCF-DAFA-6DC7-AFE9-6D2A3DA9F666}"/>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
        <p:nvSpPr>
          <p:cNvPr id="247816" name="Rectangle 12">
            <a:extLst>
              <a:ext uri="{FF2B5EF4-FFF2-40B4-BE49-F238E27FC236}">
                <a16:creationId xmlns:a16="http://schemas.microsoft.com/office/drawing/2014/main" id="{EFE5B177-9E18-FB19-1057-EEA36BDDD8E3}"/>
              </a:ext>
            </a:extLst>
          </p:cNvPr>
          <p:cNvSpPr>
            <a:spLocks noChangeArrowheads="1"/>
          </p:cNvSpPr>
          <p:nvPr/>
        </p:nvSpPr>
        <p:spPr bwMode="auto">
          <a:xfrm>
            <a:off x="1371600" y="914400"/>
            <a:ext cx="5562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en-US" altLang="en-US" sz="1800" dirty="0">
                <a:latin typeface="Times New Roman" panose="02020603050405020304" pitchFamily="18" charset="0"/>
                <a:cs typeface="Times New Roman" panose="02020603050405020304" pitchFamily="18" charset="0"/>
              </a:rPr>
              <a:t>XQuery is to XML what SQL is to databases.</a:t>
            </a:r>
          </a:p>
          <a:p>
            <a:pPr>
              <a:spcBef>
                <a:spcPct val="0"/>
              </a:spcBef>
            </a:pPr>
            <a:r>
              <a:rPr lang="en-US" altLang="en-US" sz="1800" dirty="0">
                <a:latin typeface="Times New Roman" panose="02020603050405020304" pitchFamily="18" charset="0"/>
                <a:cs typeface="Times New Roman" panose="02020603050405020304" pitchFamily="18" charset="0"/>
              </a:rPr>
              <a:t>XQuery was designed to query XML data.</a:t>
            </a:r>
          </a:p>
        </p:txBody>
      </p:sp>
      <p:sp>
        <p:nvSpPr>
          <p:cNvPr id="15" name="Rectangle 14">
            <a:extLst>
              <a:ext uri="{FF2B5EF4-FFF2-40B4-BE49-F238E27FC236}">
                <a16:creationId xmlns:a16="http://schemas.microsoft.com/office/drawing/2014/main" id="{8884FF47-37CF-6CAF-B295-A0F5C37E80D9}"/>
              </a:ext>
            </a:extLst>
          </p:cNvPr>
          <p:cNvSpPr/>
          <p:nvPr/>
        </p:nvSpPr>
        <p:spPr>
          <a:xfrm>
            <a:off x="1676400" y="2057400"/>
            <a:ext cx="5791200" cy="1323439"/>
          </a:xfrm>
          <a:prstGeom prst="rect">
            <a:avLst/>
          </a:prstGeom>
          <a:solidFill>
            <a:schemeClr val="accent2">
              <a:lumMod val="40000"/>
              <a:lumOff val="60000"/>
            </a:schemeClr>
          </a:solidFill>
        </p:spPr>
        <p:txBody>
          <a:bodyPr>
            <a:spAutoFit/>
          </a:bodyPr>
          <a:lstStyle/>
          <a:p>
            <a:pPr>
              <a:defRPr/>
            </a:pPr>
            <a:r>
              <a:rPr lang="en-US" sz="2000" dirty="0">
                <a:latin typeface="Times New Roman" pitchFamily="18" charset="0"/>
                <a:cs typeface="Times New Roman" pitchFamily="18" charset="0"/>
              </a:rPr>
              <a:t>for $x in doc("books.xml")/bookstore/book</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where $x/price&gt;30</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order by $x/title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return $x/title</a:t>
            </a:r>
          </a:p>
        </p:txBody>
      </p:sp>
      <p:sp>
        <p:nvSpPr>
          <p:cNvPr id="247818" name="Rectangle 15">
            <a:extLst>
              <a:ext uri="{FF2B5EF4-FFF2-40B4-BE49-F238E27FC236}">
                <a16:creationId xmlns:a16="http://schemas.microsoft.com/office/drawing/2014/main" id="{FF85388D-3946-E6D8-2E55-E272BE06F9EF}"/>
              </a:ext>
            </a:extLst>
          </p:cNvPr>
          <p:cNvSpPr>
            <a:spLocks noChangeArrowheads="1"/>
          </p:cNvSpPr>
          <p:nvPr/>
        </p:nvSpPr>
        <p:spPr bwMode="auto">
          <a:xfrm>
            <a:off x="685800" y="3810000"/>
            <a:ext cx="5791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en-US" altLang="en-US" sz="2000" dirty="0">
                <a:latin typeface="Times New Roman" panose="02020603050405020304" pitchFamily="18" charset="0"/>
                <a:cs typeface="Times New Roman" panose="02020603050405020304" pitchFamily="18" charset="0"/>
              </a:rPr>
              <a:t>XQuery is </a:t>
            </a:r>
            <a:r>
              <a:rPr lang="en-US" altLang="en-US" sz="2000" b="1" i="1" dirty="0">
                <a:latin typeface="Times New Roman" panose="02020603050405020304" pitchFamily="18"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language for querying XML data</a:t>
            </a:r>
          </a:p>
          <a:p>
            <a:pPr>
              <a:spcBef>
                <a:spcPct val="0"/>
              </a:spcBef>
            </a:pPr>
            <a:r>
              <a:rPr lang="en-US" altLang="en-US" sz="2000" dirty="0">
                <a:latin typeface="Times New Roman" panose="02020603050405020304" pitchFamily="18" charset="0"/>
                <a:cs typeface="Times New Roman" panose="02020603050405020304" pitchFamily="18" charset="0"/>
              </a:rPr>
              <a:t>XQuery for XML is like SQL for databases</a:t>
            </a:r>
          </a:p>
          <a:p>
            <a:pPr>
              <a:spcBef>
                <a:spcPct val="0"/>
              </a:spcBef>
            </a:pPr>
            <a:r>
              <a:rPr lang="en-US" altLang="en-US" sz="2000" dirty="0">
                <a:latin typeface="Times New Roman" panose="02020603050405020304" pitchFamily="18" charset="0"/>
                <a:cs typeface="Times New Roman" panose="02020603050405020304" pitchFamily="18" charset="0"/>
              </a:rPr>
              <a:t>XQuery is built on XPath expressions</a:t>
            </a:r>
          </a:p>
          <a:p>
            <a:pPr>
              <a:spcBef>
                <a:spcPct val="0"/>
              </a:spcBef>
            </a:pPr>
            <a:r>
              <a:rPr lang="en-US" altLang="en-US" sz="2000" dirty="0">
                <a:latin typeface="Times New Roman" panose="02020603050405020304" pitchFamily="18" charset="0"/>
                <a:cs typeface="Times New Roman" panose="02020603050405020304" pitchFamily="18" charset="0"/>
              </a:rPr>
              <a:t>XQuery is supported by all major databases</a:t>
            </a:r>
          </a:p>
          <a:p>
            <a:pPr>
              <a:spcBef>
                <a:spcPct val="0"/>
              </a:spcBef>
            </a:pPr>
            <a:r>
              <a:rPr lang="en-US" altLang="en-US" sz="2000" dirty="0">
                <a:latin typeface="Times New Roman" panose="02020603050405020304" pitchFamily="18" charset="0"/>
                <a:cs typeface="Times New Roman" panose="02020603050405020304" pitchFamily="18" charset="0"/>
              </a:rPr>
              <a:t>XQuery is a W3C Recommendation</a:t>
            </a:r>
          </a:p>
        </p:txBody>
      </p:sp>
      <p:pic>
        <p:nvPicPr>
          <p:cNvPr id="247819" name="Picture 2" descr="XQuery">
            <a:extLst>
              <a:ext uri="{FF2B5EF4-FFF2-40B4-BE49-F238E27FC236}">
                <a16:creationId xmlns:a16="http://schemas.microsoft.com/office/drawing/2014/main" id="{9B66AF29-626A-CBFE-E59D-24338AB94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810000"/>
            <a:ext cx="1981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820" name="Picture 14" descr="NIET">
            <a:extLst>
              <a:ext uri="{FF2B5EF4-FFF2-40B4-BE49-F238E27FC236}">
                <a16:creationId xmlns:a16="http://schemas.microsoft.com/office/drawing/2014/main" id="{5E03CD78-FEBD-99E0-6D13-A6688A2AAC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376"/>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48B43E2-9266-B558-032D-E95544A40961}"/>
              </a:ext>
            </a:extLst>
          </p:cNvPr>
          <p:cNvSpPr>
            <a:spLocks noGrp="1"/>
          </p:cNvSpPr>
          <p:nvPr>
            <p:ph type="dt" sz="quarter" idx="10"/>
          </p:nvPr>
        </p:nvSpPr>
        <p:spPr/>
        <p:txBody>
          <a:bodyPr/>
          <a:lstStyle/>
          <a:p>
            <a:pPr>
              <a:defRPr/>
            </a:pPr>
            <a:fld id="{33A5E5D7-65A9-4BF9-A3BD-AA9AECED8BBE}" type="datetime3">
              <a:rPr lang="en-US" smtClean="0"/>
              <a:t>11 July 2023</a:t>
            </a:fld>
            <a:endParaRPr lang="en-US"/>
          </a:p>
        </p:txBody>
      </p:sp>
      <p:sp>
        <p:nvSpPr>
          <p:cNvPr id="249859" name="Slide Number Placeholder 5">
            <a:extLst>
              <a:ext uri="{FF2B5EF4-FFF2-40B4-BE49-F238E27FC236}">
                <a16:creationId xmlns:a16="http://schemas.microsoft.com/office/drawing/2014/main" id="{6F8354E2-2FFA-557F-0AE5-14DC3C33C70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0DD984-47AC-4FE0-ABB2-66C8DAB6A809}" type="slidenum">
              <a:rPr lang="en-US" altLang="en-US" sz="1200" smtClean="0">
                <a:solidFill>
                  <a:srgbClr val="898989"/>
                </a:solidFill>
              </a:rPr>
              <a:pPr>
                <a:spcBef>
                  <a:spcPct val="0"/>
                </a:spcBef>
                <a:buFontTx/>
                <a:buNone/>
              </a:pPr>
              <a:t>105</a:t>
            </a:fld>
            <a:endParaRPr lang="en-US" altLang="en-US" sz="1200">
              <a:solidFill>
                <a:srgbClr val="898989"/>
              </a:solidFill>
            </a:endParaRPr>
          </a:p>
        </p:txBody>
      </p:sp>
      <p:sp>
        <p:nvSpPr>
          <p:cNvPr id="7" name="Title 1">
            <a:extLst>
              <a:ext uri="{FF2B5EF4-FFF2-40B4-BE49-F238E27FC236}">
                <a16:creationId xmlns:a16="http://schemas.microsoft.com/office/drawing/2014/main" id="{4B493254-15CE-288C-4D91-FA852B714D7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anose="02020603050405020304" pitchFamily="18" charset="0"/>
                <a:cs typeface="Times New Roman" panose="02020603050405020304" pitchFamily="18" charset="0"/>
              </a:rPr>
              <a:t>XML :XQuery (Cont..)</a:t>
            </a:r>
          </a:p>
        </p:txBody>
      </p:sp>
      <p:sp>
        <p:nvSpPr>
          <p:cNvPr id="249861" name="TextBox 9">
            <a:extLst>
              <a:ext uri="{FF2B5EF4-FFF2-40B4-BE49-F238E27FC236}">
                <a16:creationId xmlns:a16="http://schemas.microsoft.com/office/drawing/2014/main" id="{8D219FC1-3381-98A5-1E37-CCC0327D0282}"/>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49862" name="TextBox 10">
            <a:extLst>
              <a:ext uri="{FF2B5EF4-FFF2-40B4-BE49-F238E27FC236}">
                <a16:creationId xmlns:a16="http://schemas.microsoft.com/office/drawing/2014/main" id="{DC35265F-6536-1F34-A9EC-4A1A0361F0DA}"/>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0F87CB72-62EC-815A-6161-26CC7B641DB7}"/>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
        <p:nvSpPr>
          <p:cNvPr id="249864" name="Rectangle 12">
            <a:extLst>
              <a:ext uri="{FF2B5EF4-FFF2-40B4-BE49-F238E27FC236}">
                <a16:creationId xmlns:a16="http://schemas.microsoft.com/office/drawing/2014/main" id="{EB217584-6BF7-9181-0702-B7BD12972EB9}"/>
              </a:ext>
            </a:extLst>
          </p:cNvPr>
          <p:cNvSpPr>
            <a:spLocks noChangeArrowheads="1"/>
          </p:cNvSpPr>
          <p:nvPr/>
        </p:nvSpPr>
        <p:spPr bwMode="auto">
          <a:xfrm>
            <a:off x="228600" y="990600"/>
            <a:ext cx="8534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dirty="0">
                <a:latin typeface="Times New Roman" panose="02020603050405020304" pitchFamily="18" charset="0"/>
                <a:cs typeface="Times New Roman" panose="02020603050405020304" pitchFamily="18" charset="0"/>
              </a:rPr>
              <a:t>XQuery is About Querying XML</a:t>
            </a:r>
          </a:p>
          <a:p>
            <a:pPr>
              <a:spcBef>
                <a:spcPct val="0"/>
              </a:spcBef>
              <a:buFontTx/>
              <a:buNone/>
            </a:pPr>
            <a:r>
              <a:rPr lang="en-US" altLang="en-US" sz="1800" dirty="0">
                <a:latin typeface="Times New Roman" panose="02020603050405020304" pitchFamily="18" charset="0"/>
                <a:cs typeface="Times New Roman" panose="02020603050405020304" pitchFamily="18" charset="0"/>
              </a:rPr>
              <a:t>XQuery is a language for finding and extracting elements and attributes from XML documents.</a:t>
            </a:r>
          </a:p>
          <a:p>
            <a:pPr>
              <a:spcBef>
                <a:spcPct val="0"/>
              </a:spcBef>
              <a:buFontTx/>
              <a:buNone/>
            </a:pPr>
            <a:r>
              <a:rPr lang="en-US" altLang="en-US" sz="1800" dirty="0">
                <a:latin typeface="Times New Roman" panose="02020603050405020304" pitchFamily="18" charset="0"/>
                <a:cs typeface="Times New Roman" panose="02020603050405020304" pitchFamily="18" charset="0"/>
              </a:rPr>
              <a:t>Here is an example of what XQuery could solve:</a:t>
            </a:r>
          </a:p>
          <a:p>
            <a:pPr>
              <a:spcBef>
                <a:spcPct val="0"/>
              </a:spcBef>
              <a:buFontTx/>
              <a:buNone/>
            </a:pPr>
            <a:r>
              <a:rPr lang="en-US" altLang="en-US" sz="1800" dirty="0">
                <a:latin typeface="Times New Roman" panose="02020603050405020304" pitchFamily="18" charset="0"/>
                <a:cs typeface="Times New Roman" panose="02020603050405020304" pitchFamily="18" charset="0"/>
              </a:rPr>
              <a:t>"Select all CD records with a price less than $10 from the CD collection stored in cd_catalog.xml"</a:t>
            </a:r>
          </a:p>
        </p:txBody>
      </p:sp>
      <p:sp>
        <p:nvSpPr>
          <p:cNvPr id="249865" name="Rectangle 13">
            <a:extLst>
              <a:ext uri="{FF2B5EF4-FFF2-40B4-BE49-F238E27FC236}">
                <a16:creationId xmlns:a16="http://schemas.microsoft.com/office/drawing/2014/main" id="{F6F12AB2-33BE-F0DE-1A7E-6D94663EC7F9}"/>
              </a:ext>
            </a:extLst>
          </p:cNvPr>
          <p:cNvSpPr>
            <a:spLocks noChangeArrowheads="1"/>
          </p:cNvSpPr>
          <p:nvPr/>
        </p:nvSpPr>
        <p:spPr bwMode="auto">
          <a:xfrm>
            <a:off x="304800" y="2895600"/>
            <a:ext cx="8153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1800" b="1" dirty="0">
                <a:latin typeface="Times New Roman" panose="02020603050405020304" pitchFamily="18" charset="0"/>
                <a:cs typeface="Times New Roman" panose="02020603050405020304" pitchFamily="18" charset="0"/>
              </a:rPr>
              <a:t>XQuery and XPath</a:t>
            </a:r>
          </a:p>
          <a:p>
            <a:pPr algn="just">
              <a:spcBef>
                <a:spcPct val="0"/>
              </a:spcBef>
              <a:buFontTx/>
              <a:buNone/>
            </a:pPr>
            <a:r>
              <a:rPr lang="en-US" altLang="en-US" sz="1800" dirty="0">
                <a:latin typeface="Times New Roman" panose="02020603050405020304" pitchFamily="18" charset="0"/>
                <a:cs typeface="Times New Roman" panose="02020603050405020304" pitchFamily="18" charset="0"/>
              </a:rPr>
              <a:t>XQuery 1.0 and XPath 2.0 share the same data model and support the same functions and operators. If you have already studied XPath you will have no problems with understanding XQuery.</a:t>
            </a:r>
          </a:p>
        </p:txBody>
      </p:sp>
      <p:sp>
        <p:nvSpPr>
          <p:cNvPr id="249866" name="Rectangle 16">
            <a:extLst>
              <a:ext uri="{FF2B5EF4-FFF2-40B4-BE49-F238E27FC236}">
                <a16:creationId xmlns:a16="http://schemas.microsoft.com/office/drawing/2014/main" id="{77655E0E-5279-5B61-3EBD-DC68323C9127}"/>
              </a:ext>
            </a:extLst>
          </p:cNvPr>
          <p:cNvSpPr>
            <a:spLocks noChangeArrowheads="1"/>
          </p:cNvSpPr>
          <p:nvPr/>
        </p:nvSpPr>
        <p:spPr bwMode="auto">
          <a:xfrm>
            <a:off x="381000" y="4267200"/>
            <a:ext cx="8534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dirty="0">
                <a:latin typeface="Times New Roman" panose="02020603050405020304" pitchFamily="18" charset="0"/>
                <a:cs typeface="Times New Roman" panose="02020603050405020304" pitchFamily="18" charset="0"/>
              </a:rPr>
              <a:t>XQuery - Examples of Use</a:t>
            </a:r>
          </a:p>
          <a:p>
            <a:pPr>
              <a:spcBef>
                <a:spcPct val="0"/>
              </a:spcBef>
              <a:buFontTx/>
              <a:buNone/>
            </a:pPr>
            <a:r>
              <a:rPr lang="en-US" altLang="en-US" sz="1800" dirty="0">
                <a:latin typeface="Times New Roman" panose="02020603050405020304" pitchFamily="18" charset="0"/>
                <a:cs typeface="Times New Roman" panose="02020603050405020304" pitchFamily="18" charset="0"/>
              </a:rPr>
              <a:t>XQuery can be used to:</a:t>
            </a:r>
          </a:p>
          <a:p>
            <a:pPr>
              <a:spcBef>
                <a:spcPct val="0"/>
              </a:spcBef>
              <a:buFontTx/>
              <a:buNone/>
            </a:pPr>
            <a:r>
              <a:rPr lang="en-US" altLang="en-US" sz="1800" dirty="0">
                <a:latin typeface="Times New Roman" panose="02020603050405020304" pitchFamily="18" charset="0"/>
                <a:cs typeface="Times New Roman" panose="02020603050405020304" pitchFamily="18" charset="0"/>
              </a:rPr>
              <a:t>Extract information to use in a Web Service</a:t>
            </a:r>
          </a:p>
          <a:p>
            <a:pPr>
              <a:spcBef>
                <a:spcPct val="0"/>
              </a:spcBef>
              <a:buFontTx/>
              <a:buNone/>
            </a:pPr>
            <a:r>
              <a:rPr lang="en-US" altLang="en-US" sz="1800" dirty="0">
                <a:latin typeface="Times New Roman" panose="02020603050405020304" pitchFamily="18" charset="0"/>
                <a:cs typeface="Times New Roman" panose="02020603050405020304" pitchFamily="18" charset="0"/>
              </a:rPr>
              <a:t>Generate summary reports</a:t>
            </a:r>
          </a:p>
          <a:p>
            <a:pPr>
              <a:spcBef>
                <a:spcPct val="0"/>
              </a:spcBef>
              <a:buFontTx/>
              <a:buNone/>
            </a:pPr>
            <a:r>
              <a:rPr lang="en-US" altLang="en-US" sz="1800" dirty="0">
                <a:latin typeface="Times New Roman" panose="02020603050405020304" pitchFamily="18" charset="0"/>
                <a:cs typeface="Times New Roman" panose="02020603050405020304" pitchFamily="18" charset="0"/>
              </a:rPr>
              <a:t>Transform XML data to XHTML</a:t>
            </a:r>
          </a:p>
          <a:p>
            <a:pPr>
              <a:spcBef>
                <a:spcPct val="0"/>
              </a:spcBef>
              <a:buFontTx/>
              <a:buNone/>
            </a:pPr>
            <a:r>
              <a:rPr lang="en-US" altLang="en-US" sz="1800" dirty="0">
                <a:latin typeface="Times New Roman" panose="02020603050405020304" pitchFamily="18" charset="0"/>
                <a:cs typeface="Times New Roman" panose="02020603050405020304" pitchFamily="18" charset="0"/>
              </a:rPr>
              <a:t>Search Web documents for relevant information</a:t>
            </a:r>
          </a:p>
        </p:txBody>
      </p:sp>
      <p:pic>
        <p:nvPicPr>
          <p:cNvPr id="249867" name="Picture 14" descr="NIET">
            <a:extLst>
              <a:ext uri="{FF2B5EF4-FFF2-40B4-BE49-F238E27FC236}">
                <a16:creationId xmlns:a16="http://schemas.microsoft.com/office/drawing/2014/main" id="{5D5C5CF9-B217-4C15-E42C-A0C0BAF0B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954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7AE1728-E00A-9A2F-315F-918AAE161F67}"/>
              </a:ext>
            </a:extLst>
          </p:cNvPr>
          <p:cNvSpPr>
            <a:spLocks noGrp="1"/>
          </p:cNvSpPr>
          <p:nvPr>
            <p:ph type="dt" sz="quarter" idx="10"/>
          </p:nvPr>
        </p:nvSpPr>
        <p:spPr/>
        <p:txBody>
          <a:bodyPr/>
          <a:lstStyle/>
          <a:p>
            <a:pPr>
              <a:defRPr/>
            </a:pPr>
            <a:fld id="{D5EF1F77-BAF6-4EB8-9F2F-1E96C3B5A7F8}" type="datetime3">
              <a:rPr lang="en-US" smtClean="0"/>
              <a:t>11 July 2023</a:t>
            </a:fld>
            <a:endParaRPr lang="en-US"/>
          </a:p>
        </p:txBody>
      </p:sp>
      <p:sp>
        <p:nvSpPr>
          <p:cNvPr id="251907" name="Slide Number Placeholder 5">
            <a:extLst>
              <a:ext uri="{FF2B5EF4-FFF2-40B4-BE49-F238E27FC236}">
                <a16:creationId xmlns:a16="http://schemas.microsoft.com/office/drawing/2014/main" id="{94194780-4DE0-C99D-0266-A37D07B1EFE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E70F745-BB3C-4928-8EFA-216B41AF86E2}" type="slidenum">
              <a:rPr lang="en-US" altLang="en-US" sz="1200" smtClean="0">
                <a:solidFill>
                  <a:srgbClr val="898989"/>
                </a:solidFill>
              </a:rPr>
              <a:pPr>
                <a:spcBef>
                  <a:spcPct val="0"/>
                </a:spcBef>
                <a:buFontTx/>
                <a:buNone/>
              </a:pPr>
              <a:t>106</a:t>
            </a:fld>
            <a:endParaRPr lang="en-US" altLang="en-US" sz="1200">
              <a:solidFill>
                <a:srgbClr val="898989"/>
              </a:solidFill>
            </a:endParaRPr>
          </a:p>
        </p:txBody>
      </p:sp>
      <p:sp>
        <p:nvSpPr>
          <p:cNvPr id="7" name="Title 1">
            <a:extLst>
              <a:ext uri="{FF2B5EF4-FFF2-40B4-BE49-F238E27FC236}">
                <a16:creationId xmlns:a16="http://schemas.microsoft.com/office/drawing/2014/main" id="{187544F8-1EF1-C991-86E1-D17B0150B45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XML :XLink</a:t>
            </a:r>
          </a:p>
        </p:txBody>
      </p:sp>
      <p:sp>
        <p:nvSpPr>
          <p:cNvPr id="251909" name="TextBox 9">
            <a:extLst>
              <a:ext uri="{FF2B5EF4-FFF2-40B4-BE49-F238E27FC236}">
                <a16:creationId xmlns:a16="http://schemas.microsoft.com/office/drawing/2014/main" id="{986E4E45-F766-F4E4-3DC0-A42A3A6FF44E}"/>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51910" name="TextBox 10">
            <a:extLst>
              <a:ext uri="{FF2B5EF4-FFF2-40B4-BE49-F238E27FC236}">
                <a16:creationId xmlns:a16="http://schemas.microsoft.com/office/drawing/2014/main" id="{9D488C28-BC11-DBB5-F467-14A2D51E8E18}"/>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D8D83983-ACA5-B67D-EF2B-70D7C8F04CED}"/>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
        <p:nvSpPr>
          <p:cNvPr id="251912" name="Rectangle 12">
            <a:extLst>
              <a:ext uri="{FF2B5EF4-FFF2-40B4-BE49-F238E27FC236}">
                <a16:creationId xmlns:a16="http://schemas.microsoft.com/office/drawing/2014/main" id="{E3F4D464-2B52-09EE-4BCC-0AF27A7F1486}"/>
              </a:ext>
            </a:extLst>
          </p:cNvPr>
          <p:cNvSpPr>
            <a:spLocks noChangeArrowheads="1"/>
          </p:cNvSpPr>
          <p:nvPr/>
        </p:nvSpPr>
        <p:spPr bwMode="auto">
          <a:xfrm>
            <a:off x="228600" y="990600"/>
            <a:ext cx="853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err="1">
                <a:latin typeface="Times New Roman" panose="02020603050405020304" pitchFamily="18" charset="0"/>
                <a:cs typeface="Times New Roman" panose="02020603050405020304" pitchFamily="18" charset="0"/>
              </a:rPr>
              <a:t>XLink</a:t>
            </a:r>
            <a:r>
              <a:rPr lang="en-US" altLang="en-US" sz="1800" dirty="0">
                <a:latin typeface="Times New Roman" panose="02020603050405020304" pitchFamily="18" charset="0"/>
                <a:cs typeface="Times New Roman" panose="02020603050405020304" pitchFamily="18" charset="0"/>
              </a:rPr>
              <a:t> is used to create hyperlinks in XML documents.</a:t>
            </a:r>
          </a:p>
        </p:txBody>
      </p:sp>
      <p:sp>
        <p:nvSpPr>
          <p:cNvPr id="251913" name="Rectangle 11">
            <a:extLst>
              <a:ext uri="{FF2B5EF4-FFF2-40B4-BE49-F238E27FC236}">
                <a16:creationId xmlns:a16="http://schemas.microsoft.com/office/drawing/2014/main" id="{839E0C04-F3D1-0D69-EC7C-3441CC5A2978}"/>
              </a:ext>
            </a:extLst>
          </p:cNvPr>
          <p:cNvSpPr>
            <a:spLocks noChangeArrowheads="1"/>
          </p:cNvSpPr>
          <p:nvPr/>
        </p:nvSpPr>
        <p:spPr bwMode="auto">
          <a:xfrm>
            <a:off x="381000" y="1447800"/>
            <a:ext cx="7467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pPr>
            <a:r>
              <a:rPr lang="en-US" altLang="en-US" sz="1800" dirty="0" err="1">
                <a:latin typeface="Times New Roman" panose="02020603050405020304" pitchFamily="18" charset="0"/>
                <a:cs typeface="Times New Roman" panose="02020603050405020304" pitchFamily="18" charset="0"/>
              </a:rPr>
              <a:t>XLink</a:t>
            </a:r>
            <a:r>
              <a:rPr lang="en-US" altLang="en-US" sz="1800" dirty="0">
                <a:latin typeface="Times New Roman" panose="02020603050405020304" pitchFamily="18" charset="0"/>
                <a:cs typeface="Times New Roman" panose="02020603050405020304" pitchFamily="18" charset="0"/>
              </a:rPr>
              <a:t> is used to create hyperlinks within XML documents</a:t>
            </a:r>
          </a:p>
          <a:p>
            <a:pPr algn="just">
              <a:spcBef>
                <a:spcPct val="0"/>
              </a:spcBef>
            </a:pPr>
            <a:r>
              <a:rPr lang="en-US" altLang="en-US" sz="1800" dirty="0">
                <a:latin typeface="Times New Roman" panose="02020603050405020304" pitchFamily="18" charset="0"/>
                <a:cs typeface="Times New Roman" panose="02020603050405020304" pitchFamily="18" charset="0"/>
              </a:rPr>
              <a:t>Any element in an XML document can behave as a link</a:t>
            </a:r>
          </a:p>
          <a:p>
            <a:pPr algn="just">
              <a:spcBef>
                <a:spcPct val="0"/>
              </a:spcBef>
            </a:pPr>
            <a:r>
              <a:rPr lang="en-US" altLang="en-US" sz="1800" dirty="0">
                <a:latin typeface="Times New Roman" panose="02020603050405020304" pitchFamily="18" charset="0"/>
                <a:cs typeface="Times New Roman" panose="02020603050405020304" pitchFamily="18" charset="0"/>
              </a:rPr>
              <a:t>With </a:t>
            </a:r>
            <a:r>
              <a:rPr lang="en-US" altLang="en-US" sz="1800" dirty="0" err="1">
                <a:latin typeface="Times New Roman" panose="02020603050405020304" pitchFamily="18" charset="0"/>
                <a:cs typeface="Times New Roman" panose="02020603050405020304" pitchFamily="18" charset="0"/>
              </a:rPr>
              <a:t>XLink</a:t>
            </a:r>
            <a:r>
              <a:rPr lang="en-US" altLang="en-US" sz="1800" dirty="0">
                <a:latin typeface="Times New Roman" panose="02020603050405020304" pitchFamily="18" charset="0"/>
                <a:cs typeface="Times New Roman" panose="02020603050405020304" pitchFamily="18" charset="0"/>
              </a:rPr>
              <a:t>, the links can be defined outside the linked files</a:t>
            </a:r>
          </a:p>
          <a:p>
            <a:pPr algn="just">
              <a:spcBef>
                <a:spcPct val="0"/>
              </a:spcBef>
            </a:pPr>
            <a:r>
              <a:rPr lang="en-US" altLang="en-US" sz="1800" dirty="0" err="1">
                <a:latin typeface="Times New Roman" panose="02020603050405020304" pitchFamily="18" charset="0"/>
                <a:cs typeface="Times New Roman" panose="02020603050405020304" pitchFamily="18" charset="0"/>
              </a:rPr>
              <a:t>XLink</a:t>
            </a:r>
            <a:r>
              <a:rPr lang="en-US" altLang="en-US" sz="1800" dirty="0">
                <a:latin typeface="Times New Roman" panose="02020603050405020304" pitchFamily="18" charset="0"/>
                <a:cs typeface="Times New Roman" panose="02020603050405020304" pitchFamily="18" charset="0"/>
              </a:rPr>
              <a:t> is a W3C Recommendation</a:t>
            </a:r>
          </a:p>
        </p:txBody>
      </p:sp>
      <p:sp>
        <p:nvSpPr>
          <p:cNvPr id="251914" name="Rectangle 14">
            <a:extLst>
              <a:ext uri="{FF2B5EF4-FFF2-40B4-BE49-F238E27FC236}">
                <a16:creationId xmlns:a16="http://schemas.microsoft.com/office/drawing/2014/main" id="{4D9B8E36-589B-CF71-0C17-10AA720E51E8}"/>
              </a:ext>
            </a:extLst>
          </p:cNvPr>
          <p:cNvSpPr>
            <a:spLocks noChangeArrowheads="1"/>
          </p:cNvSpPr>
          <p:nvPr/>
        </p:nvSpPr>
        <p:spPr bwMode="auto">
          <a:xfrm>
            <a:off x="304800" y="2971800"/>
            <a:ext cx="8229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1800" b="1" dirty="0" err="1">
                <a:latin typeface="Times New Roman" panose="02020603050405020304" pitchFamily="18" charset="0"/>
                <a:cs typeface="Times New Roman" panose="02020603050405020304" pitchFamily="18" charset="0"/>
              </a:rPr>
              <a:t>XLink</a:t>
            </a:r>
            <a:r>
              <a:rPr lang="en-US" altLang="en-US" sz="1800" b="1" dirty="0">
                <a:latin typeface="Times New Roman" panose="02020603050405020304" pitchFamily="18" charset="0"/>
                <a:cs typeface="Times New Roman" panose="02020603050405020304" pitchFamily="18" charset="0"/>
              </a:rPr>
              <a:t> Syntax</a:t>
            </a:r>
          </a:p>
          <a:p>
            <a:pPr algn="just">
              <a:spcBef>
                <a:spcPct val="0"/>
              </a:spcBef>
              <a:buFontTx/>
              <a:buNone/>
            </a:pPr>
            <a:r>
              <a:rPr lang="en-US" altLang="en-US" sz="1800" dirty="0">
                <a:latin typeface="Times New Roman" panose="02020603050405020304" pitchFamily="18" charset="0"/>
                <a:cs typeface="Times New Roman" panose="02020603050405020304" pitchFamily="18" charset="0"/>
              </a:rPr>
              <a:t>In HTML, the &lt;a&gt; element defines a hyperlink. However, this is not how it works in XML. In XML documents, you can use whatever element names you want - therefore it is impossible for browsers to predict what link elements will be called in XML documents.</a:t>
            </a:r>
          </a:p>
          <a:p>
            <a:pPr algn="just">
              <a:spcBef>
                <a:spcPct val="0"/>
              </a:spcBef>
              <a:buFontTx/>
              <a:buNone/>
            </a:pPr>
            <a:r>
              <a:rPr lang="en-US" altLang="en-US" sz="1800" dirty="0">
                <a:latin typeface="Times New Roman" panose="02020603050405020304" pitchFamily="18" charset="0"/>
                <a:cs typeface="Times New Roman" panose="02020603050405020304" pitchFamily="18" charset="0"/>
              </a:rPr>
              <a:t>Below is a simple example of how to use </a:t>
            </a:r>
            <a:r>
              <a:rPr lang="en-US" altLang="en-US" sz="1800" dirty="0" err="1">
                <a:latin typeface="Times New Roman" panose="02020603050405020304" pitchFamily="18" charset="0"/>
                <a:cs typeface="Times New Roman" panose="02020603050405020304" pitchFamily="18" charset="0"/>
              </a:rPr>
              <a:t>XLink</a:t>
            </a:r>
            <a:r>
              <a:rPr lang="en-US" altLang="en-US" sz="1800" dirty="0">
                <a:latin typeface="Times New Roman" panose="02020603050405020304" pitchFamily="18" charset="0"/>
                <a:cs typeface="Times New Roman" panose="02020603050405020304" pitchFamily="18" charset="0"/>
              </a:rPr>
              <a:t> to create links in an XML document:</a:t>
            </a:r>
          </a:p>
        </p:txBody>
      </p:sp>
      <p:pic>
        <p:nvPicPr>
          <p:cNvPr id="251915" name="Picture 14" descr="NIET">
            <a:extLst>
              <a:ext uri="{FF2B5EF4-FFF2-40B4-BE49-F238E27FC236}">
                <a16:creationId xmlns:a16="http://schemas.microsoft.com/office/drawing/2014/main" id="{9FC9E3F6-006A-6A3A-0DC8-9F86D962B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295400" cy="69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9A27C-9C2B-6623-71BC-E801CA7A69C5}"/>
              </a:ext>
            </a:extLst>
          </p:cNvPr>
          <p:cNvSpPr>
            <a:spLocks noGrp="1"/>
          </p:cNvSpPr>
          <p:nvPr>
            <p:ph type="dt" sz="quarter" idx="10"/>
          </p:nvPr>
        </p:nvSpPr>
        <p:spPr/>
        <p:txBody>
          <a:bodyPr/>
          <a:lstStyle/>
          <a:p>
            <a:pPr>
              <a:defRPr/>
            </a:pPr>
            <a:fld id="{7D3FB352-ADB8-4CEC-AC8D-B1AC8F58A44D}" type="datetime3">
              <a:rPr lang="en-US" smtClean="0"/>
              <a:t>11 July 2023</a:t>
            </a:fld>
            <a:endParaRPr lang="en-US"/>
          </a:p>
        </p:txBody>
      </p:sp>
      <p:sp>
        <p:nvSpPr>
          <p:cNvPr id="253955" name="Slide Number Placeholder 5">
            <a:extLst>
              <a:ext uri="{FF2B5EF4-FFF2-40B4-BE49-F238E27FC236}">
                <a16:creationId xmlns:a16="http://schemas.microsoft.com/office/drawing/2014/main" id="{AE91D803-8654-30E4-BCCD-FABAA1E9D33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EC2CA46-D748-4BB9-A985-43D20E100144}" type="slidenum">
              <a:rPr lang="en-US" altLang="en-US" sz="1200" smtClean="0">
                <a:solidFill>
                  <a:srgbClr val="898989"/>
                </a:solidFill>
              </a:rPr>
              <a:pPr>
                <a:spcBef>
                  <a:spcPct val="0"/>
                </a:spcBef>
                <a:buFontTx/>
                <a:buNone/>
              </a:pPr>
              <a:t>107</a:t>
            </a:fld>
            <a:endParaRPr lang="en-US" altLang="en-US" sz="1200">
              <a:solidFill>
                <a:srgbClr val="898989"/>
              </a:solidFill>
            </a:endParaRPr>
          </a:p>
        </p:txBody>
      </p:sp>
      <p:sp>
        <p:nvSpPr>
          <p:cNvPr id="7" name="Title 1">
            <a:extLst>
              <a:ext uri="{FF2B5EF4-FFF2-40B4-BE49-F238E27FC236}">
                <a16:creationId xmlns:a16="http://schemas.microsoft.com/office/drawing/2014/main" id="{2A2842BF-AF2B-5D99-B05B-27954FE5F72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XML :Xlink (Cont..)</a:t>
            </a:r>
          </a:p>
        </p:txBody>
      </p:sp>
      <p:sp>
        <p:nvSpPr>
          <p:cNvPr id="253957" name="TextBox 9">
            <a:extLst>
              <a:ext uri="{FF2B5EF4-FFF2-40B4-BE49-F238E27FC236}">
                <a16:creationId xmlns:a16="http://schemas.microsoft.com/office/drawing/2014/main" id="{BA2588BE-C8A3-822B-22C2-5F2EFD07456D}"/>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53958" name="TextBox 10">
            <a:extLst>
              <a:ext uri="{FF2B5EF4-FFF2-40B4-BE49-F238E27FC236}">
                <a16:creationId xmlns:a16="http://schemas.microsoft.com/office/drawing/2014/main" id="{9A91F22A-F5A5-9CDF-D7B9-863FD28EEB04}"/>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5B1166C5-8B03-EA61-9242-E053256B1E08}"/>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
        <p:nvSpPr>
          <p:cNvPr id="253960" name="Rectangle 13">
            <a:extLst>
              <a:ext uri="{FF2B5EF4-FFF2-40B4-BE49-F238E27FC236}">
                <a16:creationId xmlns:a16="http://schemas.microsoft.com/office/drawing/2014/main" id="{A126CB36-4517-7AD1-F181-30065CA2B662}"/>
              </a:ext>
            </a:extLst>
          </p:cNvPr>
          <p:cNvSpPr>
            <a:spLocks noChangeArrowheads="1"/>
          </p:cNvSpPr>
          <p:nvPr/>
        </p:nvSpPr>
        <p:spPr bwMode="auto">
          <a:xfrm>
            <a:off x="366252" y="1564025"/>
            <a:ext cx="87630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Times New Roman" panose="02020603050405020304" pitchFamily="18" charset="0"/>
                <a:cs typeface="Times New Roman" panose="02020603050405020304" pitchFamily="18" charset="0"/>
              </a:rPr>
              <a:t>&lt;?xml version="1.0" encoding="UTF-8"?&gt;</a:t>
            </a:r>
            <a:br>
              <a:rPr lang="en-US" altLang="en-US" sz="1800" dirty="0">
                <a:latin typeface="Times New Roman" panose="02020603050405020304" pitchFamily="18" charset="0"/>
                <a:cs typeface="Times New Roman" panose="02020603050405020304" pitchFamily="18" charset="0"/>
              </a:rPr>
            </a:b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&lt;homepages </a:t>
            </a:r>
            <a:r>
              <a:rPr lang="en-US" altLang="en-US" sz="1800" dirty="0" err="1">
                <a:latin typeface="Times New Roman" panose="02020603050405020304" pitchFamily="18" charset="0"/>
                <a:cs typeface="Times New Roman" panose="02020603050405020304" pitchFamily="18" charset="0"/>
              </a:rPr>
              <a:t>xmlns:xlink</a:t>
            </a:r>
            <a:r>
              <a:rPr lang="en-US" altLang="en-US" sz="1800" dirty="0">
                <a:latin typeface="Times New Roman" panose="02020603050405020304" pitchFamily="18" charset="0"/>
                <a:cs typeface="Times New Roman" panose="02020603050405020304" pitchFamily="18" charset="0"/>
              </a:rPr>
              <a:t>="http://www.w3.org/1999/xlink"&gt;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&lt;homepage </a:t>
            </a:r>
            <a:r>
              <a:rPr lang="en-US" altLang="en-US" sz="1800" dirty="0" err="1">
                <a:latin typeface="Times New Roman" panose="02020603050405020304" pitchFamily="18" charset="0"/>
                <a:cs typeface="Times New Roman" panose="02020603050405020304" pitchFamily="18" charset="0"/>
              </a:rPr>
              <a:t>xlink:type</a:t>
            </a:r>
            <a:r>
              <a:rPr lang="en-US" altLang="en-US" sz="1800" dirty="0">
                <a:latin typeface="Times New Roman" panose="02020603050405020304" pitchFamily="18" charset="0"/>
                <a:cs typeface="Times New Roman" panose="02020603050405020304" pitchFamily="18" charset="0"/>
              </a:rPr>
              <a:t>="simple" </a:t>
            </a:r>
            <a:r>
              <a:rPr lang="en-US" altLang="en-US" sz="1800" dirty="0" err="1">
                <a:latin typeface="Times New Roman" panose="02020603050405020304" pitchFamily="18" charset="0"/>
                <a:cs typeface="Times New Roman" panose="02020603050405020304" pitchFamily="18" charset="0"/>
              </a:rPr>
              <a:t>xlink:href</a:t>
            </a:r>
            <a:r>
              <a:rPr lang="en-US" altLang="en-US" sz="1800" dirty="0">
                <a:latin typeface="Times New Roman" panose="02020603050405020304" pitchFamily="18" charset="0"/>
                <a:cs typeface="Times New Roman" panose="02020603050405020304" pitchFamily="18" charset="0"/>
              </a:rPr>
              <a:t>="https://www.w3schools.com"&gt;Visit W3Schools&lt;/homepage&gt;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&lt;homepage </a:t>
            </a:r>
            <a:r>
              <a:rPr lang="en-US" altLang="en-US" sz="1800" dirty="0" err="1">
                <a:latin typeface="Times New Roman" panose="02020603050405020304" pitchFamily="18" charset="0"/>
                <a:cs typeface="Times New Roman" panose="02020603050405020304" pitchFamily="18" charset="0"/>
              </a:rPr>
              <a:t>xlink:type</a:t>
            </a:r>
            <a:r>
              <a:rPr lang="en-US" altLang="en-US" sz="1800" dirty="0">
                <a:latin typeface="Times New Roman" panose="02020603050405020304" pitchFamily="18" charset="0"/>
                <a:cs typeface="Times New Roman" panose="02020603050405020304" pitchFamily="18" charset="0"/>
              </a:rPr>
              <a:t>="simple" </a:t>
            </a:r>
            <a:r>
              <a:rPr lang="en-US" altLang="en-US" sz="1800" dirty="0" err="1">
                <a:latin typeface="Times New Roman" panose="02020603050405020304" pitchFamily="18" charset="0"/>
                <a:cs typeface="Times New Roman" panose="02020603050405020304" pitchFamily="18" charset="0"/>
              </a:rPr>
              <a:t>xlink:href</a:t>
            </a:r>
            <a:r>
              <a:rPr lang="en-US" altLang="en-US" sz="1800" dirty="0">
                <a:latin typeface="Times New Roman" panose="02020603050405020304" pitchFamily="18" charset="0"/>
                <a:cs typeface="Times New Roman" panose="02020603050405020304" pitchFamily="18" charset="0"/>
              </a:rPr>
              <a:t>="http://www.w3.org"&gt;Visit W3C&lt;/homepage&gt;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&lt;/homepages&gt;</a:t>
            </a:r>
          </a:p>
        </p:txBody>
      </p:sp>
      <p:pic>
        <p:nvPicPr>
          <p:cNvPr id="253961" name="Picture 14" descr="NIET">
            <a:extLst>
              <a:ext uri="{FF2B5EF4-FFF2-40B4-BE49-F238E27FC236}">
                <a16:creationId xmlns:a16="http://schemas.microsoft.com/office/drawing/2014/main" id="{7EB03417-8C43-44A8-A1F8-12BF9EB30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3B1A47-3635-FCA8-B9F7-E3E0EEF2DEA2}"/>
              </a:ext>
            </a:extLst>
          </p:cNvPr>
          <p:cNvSpPr>
            <a:spLocks noGrp="1"/>
          </p:cNvSpPr>
          <p:nvPr>
            <p:ph type="dt" sz="quarter" idx="10"/>
          </p:nvPr>
        </p:nvSpPr>
        <p:spPr/>
        <p:txBody>
          <a:bodyPr/>
          <a:lstStyle/>
          <a:p>
            <a:pPr>
              <a:defRPr/>
            </a:pPr>
            <a:fld id="{3ED87262-E7D7-4262-9B0B-CF841FD76CC8}" type="datetime3">
              <a:rPr lang="en-US" smtClean="0"/>
              <a:t>11 July 2023</a:t>
            </a:fld>
            <a:endParaRPr lang="en-US"/>
          </a:p>
        </p:txBody>
      </p:sp>
      <p:sp>
        <p:nvSpPr>
          <p:cNvPr id="256003" name="Slide Number Placeholder 5">
            <a:extLst>
              <a:ext uri="{FF2B5EF4-FFF2-40B4-BE49-F238E27FC236}">
                <a16:creationId xmlns:a16="http://schemas.microsoft.com/office/drawing/2014/main" id="{EA956859-876F-A1DE-3C99-579BF62C992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3B381DF-66EE-4918-BFF6-C8323604C9FB}" type="slidenum">
              <a:rPr lang="en-US" altLang="en-US" sz="1200" smtClean="0">
                <a:solidFill>
                  <a:srgbClr val="898989"/>
                </a:solidFill>
              </a:rPr>
              <a:pPr>
                <a:spcBef>
                  <a:spcPct val="0"/>
                </a:spcBef>
                <a:buFontTx/>
                <a:buNone/>
              </a:pPr>
              <a:t>108</a:t>
            </a:fld>
            <a:endParaRPr lang="en-US" altLang="en-US" sz="1200">
              <a:solidFill>
                <a:srgbClr val="898989"/>
              </a:solidFill>
            </a:endParaRPr>
          </a:p>
        </p:txBody>
      </p:sp>
      <p:sp>
        <p:nvSpPr>
          <p:cNvPr id="7" name="Title 1">
            <a:extLst>
              <a:ext uri="{FF2B5EF4-FFF2-40B4-BE49-F238E27FC236}">
                <a16:creationId xmlns:a16="http://schemas.microsoft.com/office/drawing/2014/main" id="{8C0A7132-5A47-52FB-F117-DEF057854BB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XML :Xlink (Cont..)</a:t>
            </a:r>
          </a:p>
        </p:txBody>
      </p:sp>
      <p:sp>
        <p:nvSpPr>
          <p:cNvPr id="256005" name="TextBox 9">
            <a:extLst>
              <a:ext uri="{FF2B5EF4-FFF2-40B4-BE49-F238E27FC236}">
                <a16:creationId xmlns:a16="http://schemas.microsoft.com/office/drawing/2014/main" id="{C1153D8A-D80D-7659-DA11-7DA687AAEFC1}"/>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56006" name="TextBox 10">
            <a:extLst>
              <a:ext uri="{FF2B5EF4-FFF2-40B4-BE49-F238E27FC236}">
                <a16:creationId xmlns:a16="http://schemas.microsoft.com/office/drawing/2014/main" id="{A1EA3377-957D-4739-E2DC-6A21DA0DA550}"/>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0125DB1C-856B-6CF1-BDC7-43C1640CBB45}"/>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
        <p:nvSpPr>
          <p:cNvPr id="12" name="Rectangle 11">
            <a:extLst>
              <a:ext uri="{FF2B5EF4-FFF2-40B4-BE49-F238E27FC236}">
                <a16:creationId xmlns:a16="http://schemas.microsoft.com/office/drawing/2014/main" id="{FB75E4E7-4393-CA77-AC14-A18582A86ABB}"/>
              </a:ext>
            </a:extLst>
          </p:cNvPr>
          <p:cNvSpPr/>
          <p:nvPr/>
        </p:nvSpPr>
        <p:spPr>
          <a:xfrm>
            <a:off x="457200" y="1066800"/>
            <a:ext cx="4114800" cy="5078413"/>
          </a:xfrm>
          <a:prstGeom prst="rect">
            <a:avLst/>
          </a:prstGeom>
          <a:solidFill>
            <a:schemeClr val="accent2">
              <a:lumMod val="40000"/>
              <a:lumOff val="60000"/>
            </a:schemeClr>
          </a:solidFill>
        </p:spPr>
        <p:txBody>
          <a:bodyPr>
            <a:spAutoFit/>
          </a:bodyPr>
          <a:lstStyle/>
          <a:p>
            <a:pPr>
              <a:defRPr/>
            </a:pPr>
            <a:r>
              <a:rPr lang="en-US" dirty="0">
                <a:latin typeface="Times New Roman" panose="02020603050405020304" pitchFamily="18" charset="0"/>
                <a:cs typeface="Times New Roman" panose="02020603050405020304" pitchFamily="18" charset="0"/>
              </a:rPr>
              <a:t>&lt;?xml version="1.0" encoding="UTF-8"?&gt;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&lt;bookstore </a:t>
            </a:r>
            <a:r>
              <a:rPr lang="en-US" dirty="0" err="1">
                <a:latin typeface="Times New Roman" panose="02020603050405020304" pitchFamily="18" charset="0"/>
                <a:cs typeface="Times New Roman" panose="02020603050405020304" pitchFamily="18" charset="0"/>
              </a:rPr>
              <a:t>xmlns:xlink</a:t>
            </a:r>
            <a:r>
              <a:rPr lang="en-US" dirty="0">
                <a:latin typeface="Times New Roman" panose="02020603050405020304" pitchFamily="18" charset="0"/>
                <a:cs typeface="Times New Roman" panose="02020603050405020304" pitchFamily="18" charset="0"/>
              </a:rPr>
              <a:t>="http://www.w3.org/1999/xlink"&gt;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&lt;book title="Harry Potter"&gt;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&lt;description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xlink:type</a:t>
            </a:r>
            <a:r>
              <a:rPr lang="en-US" dirty="0">
                <a:latin typeface="Times New Roman" panose="02020603050405020304" pitchFamily="18" charset="0"/>
                <a:cs typeface="Times New Roman" panose="02020603050405020304" pitchFamily="18" charset="0"/>
              </a:rPr>
              <a:t>="simple"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xlink:href</a:t>
            </a:r>
            <a:r>
              <a:rPr lang="en-US" dirty="0">
                <a:latin typeface="Times New Roman" panose="02020603050405020304" pitchFamily="18" charset="0"/>
                <a:cs typeface="Times New Roman" panose="02020603050405020304" pitchFamily="18" charset="0"/>
              </a:rPr>
              <a:t>="/images/HPotter.gif"</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xlink:show</a:t>
            </a:r>
            <a:r>
              <a:rPr lang="en-US" dirty="0">
                <a:latin typeface="Times New Roman" panose="02020603050405020304" pitchFamily="18" charset="0"/>
                <a:cs typeface="Times New Roman" panose="02020603050405020304" pitchFamily="18" charset="0"/>
              </a:rPr>
              <a:t>="new"&gt;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As his fifth year at Hogwarts School of Witchcraft and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Wizardry approaches, 15-year-old Harry Potter is.......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&lt;/description&gt;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&lt;/book&gt;</a:t>
            </a:r>
          </a:p>
          <a:p>
            <a:pPr>
              <a:defRPr/>
            </a:pP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7040A89-F69B-B567-BDCF-5501531F11D8}"/>
              </a:ext>
            </a:extLst>
          </p:cNvPr>
          <p:cNvSpPr/>
          <p:nvPr/>
        </p:nvSpPr>
        <p:spPr>
          <a:xfrm>
            <a:off x="4572000" y="1079500"/>
            <a:ext cx="4267200" cy="5078413"/>
          </a:xfrm>
          <a:prstGeom prst="rect">
            <a:avLst/>
          </a:prstGeom>
          <a:solidFill>
            <a:schemeClr val="accent2">
              <a:lumMod val="40000"/>
              <a:lumOff val="60000"/>
            </a:schemeClr>
          </a:solidFill>
        </p:spPr>
        <p:txBody>
          <a:bodyPr>
            <a:spAutoFit/>
          </a:bodyPr>
          <a:lstStyle/>
          <a:p>
            <a:pPr>
              <a:defRPr/>
            </a:pPr>
            <a:r>
              <a:rPr lang="en-US" dirty="0">
                <a:latin typeface="Times New Roman" panose="02020603050405020304" pitchFamily="18" charset="0"/>
                <a:cs typeface="Times New Roman" panose="02020603050405020304" pitchFamily="18" charset="0"/>
              </a:rPr>
              <a:t>&lt;book title="XQuery Kick Start"&gt;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&lt;description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xlink:type</a:t>
            </a:r>
            <a:r>
              <a:rPr lang="en-US" dirty="0">
                <a:latin typeface="Times New Roman" panose="02020603050405020304" pitchFamily="18" charset="0"/>
                <a:cs typeface="Times New Roman" panose="02020603050405020304" pitchFamily="18" charset="0"/>
              </a:rPr>
              <a:t>="simple"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xlink:href</a:t>
            </a:r>
            <a:r>
              <a:rPr lang="en-US" dirty="0">
                <a:latin typeface="Times New Roman" panose="02020603050405020304" pitchFamily="18" charset="0"/>
                <a:cs typeface="Times New Roman" panose="02020603050405020304" pitchFamily="18" charset="0"/>
              </a:rPr>
              <a:t>="/images/XQuery.gif"</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xlink:show</a:t>
            </a:r>
            <a:r>
              <a:rPr lang="en-US" dirty="0">
                <a:latin typeface="Times New Roman" panose="02020603050405020304" pitchFamily="18" charset="0"/>
                <a:cs typeface="Times New Roman" panose="02020603050405020304" pitchFamily="18" charset="0"/>
              </a:rPr>
              <a:t>="new"&gt;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XQuery Kick Start delivers a concise introduction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to the XQuery standard.......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&lt;/description&gt;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&lt;/book&gt;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&lt;/bookstore&gt;</a:t>
            </a:r>
          </a:p>
          <a:p>
            <a:pPr>
              <a:defRPr/>
            </a:pP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p:txBody>
      </p:sp>
      <p:pic>
        <p:nvPicPr>
          <p:cNvPr id="256010" name="Picture 14" descr="NIET">
            <a:extLst>
              <a:ext uri="{FF2B5EF4-FFF2-40B4-BE49-F238E27FC236}">
                <a16:creationId xmlns:a16="http://schemas.microsoft.com/office/drawing/2014/main" id="{3B654B3D-FA94-3758-89B9-1D1D0E016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9540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1819DA7-769C-ABBA-5B9C-6A56257C2373}"/>
              </a:ext>
            </a:extLst>
          </p:cNvPr>
          <p:cNvSpPr>
            <a:spLocks noGrp="1"/>
          </p:cNvSpPr>
          <p:nvPr>
            <p:ph type="dt" sz="quarter" idx="10"/>
          </p:nvPr>
        </p:nvSpPr>
        <p:spPr/>
        <p:txBody>
          <a:bodyPr/>
          <a:lstStyle/>
          <a:p>
            <a:pPr>
              <a:defRPr/>
            </a:pPr>
            <a:fld id="{56FB6F6F-6812-4222-9461-39FA1A3069DB}" type="datetime3">
              <a:rPr lang="en-US" smtClean="0"/>
              <a:t>11 July 2023</a:t>
            </a:fld>
            <a:endParaRPr lang="en-US"/>
          </a:p>
        </p:txBody>
      </p:sp>
      <p:sp>
        <p:nvSpPr>
          <p:cNvPr id="258051" name="Slide Number Placeholder 5">
            <a:extLst>
              <a:ext uri="{FF2B5EF4-FFF2-40B4-BE49-F238E27FC236}">
                <a16:creationId xmlns:a16="http://schemas.microsoft.com/office/drawing/2014/main" id="{2ABE2176-F33E-A5FE-8E9A-8E7D38E9F85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FEA2F38-E631-46FC-B616-99F2DEDCAFB9}" type="slidenum">
              <a:rPr lang="en-US" altLang="en-US" sz="1200" smtClean="0">
                <a:solidFill>
                  <a:srgbClr val="898989"/>
                </a:solidFill>
              </a:rPr>
              <a:pPr>
                <a:spcBef>
                  <a:spcPct val="0"/>
                </a:spcBef>
                <a:buFontTx/>
                <a:buNone/>
              </a:pPr>
              <a:t>109</a:t>
            </a:fld>
            <a:endParaRPr lang="en-US" altLang="en-US" sz="1200">
              <a:solidFill>
                <a:srgbClr val="898989"/>
              </a:solidFill>
            </a:endParaRPr>
          </a:p>
        </p:txBody>
      </p:sp>
      <p:sp>
        <p:nvSpPr>
          <p:cNvPr id="7" name="Title 1">
            <a:extLst>
              <a:ext uri="{FF2B5EF4-FFF2-40B4-BE49-F238E27FC236}">
                <a16:creationId xmlns:a16="http://schemas.microsoft.com/office/drawing/2014/main" id="{FBE7E437-F03D-32B6-BA08-947176930AEB}"/>
              </a:ext>
            </a:extLst>
          </p:cNvPr>
          <p:cNvSpPr txBox="1">
            <a:spLocks/>
          </p:cNvSpPr>
          <p:nvPr/>
        </p:nvSpPr>
        <p:spPr>
          <a:xfrm>
            <a:off x="1371600" y="-1966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anose="02020603050405020304" pitchFamily="18" charset="0"/>
                <a:cs typeface="Times New Roman" panose="02020603050405020304" pitchFamily="18" charset="0"/>
              </a:rPr>
              <a:t>XML :Xlink (Cont..)</a:t>
            </a:r>
          </a:p>
        </p:txBody>
      </p:sp>
      <p:sp>
        <p:nvSpPr>
          <p:cNvPr id="258053" name="TextBox 9">
            <a:extLst>
              <a:ext uri="{FF2B5EF4-FFF2-40B4-BE49-F238E27FC236}">
                <a16:creationId xmlns:a16="http://schemas.microsoft.com/office/drawing/2014/main" id="{C4A96B8A-7313-FB9E-FC99-A47FB9E6FB9A}"/>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58054" name="TextBox 10">
            <a:extLst>
              <a:ext uri="{FF2B5EF4-FFF2-40B4-BE49-F238E27FC236}">
                <a16:creationId xmlns:a16="http://schemas.microsoft.com/office/drawing/2014/main" id="{581F5F19-7C59-AD34-C787-085FD2E563EF}"/>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3145EEA2-D69A-6163-986B-AF29B8F48C52}"/>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
        <p:nvSpPr>
          <p:cNvPr id="258056" name="Rectangle 13">
            <a:extLst>
              <a:ext uri="{FF2B5EF4-FFF2-40B4-BE49-F238E27FC236}">
                <a16:creationId xmlns:a16="http://schemas.microsoft.com/office/drawing/2014/main" id="{46EA333B-62A5-8799-AAD6-7AC6201FD2F0}"/>
              </a:ext>
            </a:extLst>
          </p:cNvPr>
          <p:cNvSpPr>
            <a:spLocks noChangeArrowheads="1"/>
          </p:cNvSpPr>
          <p:nvPr/>
        </p:nvSpPr>
        <p:spPr bwMode="auto">
          <a:xfrm>
            <a:off x="609600" y="1371600"/>
            <a:ext cx="80772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1800" b="1" dirty="0">
                <a:latin typeface="Times New Roman" panose="02020603050405020304" pitchFamily="18" charset="0"/>
                <a:cs typeface="Times New Roman" panose="02020603050405020304" pitchFamily="18" charset="0"/>
              </a:rPr>
              <a:t>Example explained:</a:t>
            </a:r>
            <a:endParaRPr lang="en-US" altLang="en-US" sz="1800" dirty="0">
              <a:latin typeface="Times New Roman" panose="02020603050405020304" pitchFamily="18"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cs typeface="Times New Roman" panose="02020603050405020304" pitchFamily="18" charset="0"/>
              </a:rPr>
              <a:t>The </a:t>
            </a:r>
            <a:r>
              <a:rPr lang="en-US" altLang="en-US" sz="1800" dirty="0" err="1">
                <a:latin typeface="Times New Roman" panose="02020603050405020304" pitchFamily="18" charset="0"/>
                <a:cs typeface="Times New Roman" panose="02020603050405020304" pitchFamily="18" charset="0"/>
              </a:rPr>
              <a:t>XLink</a:t>
            </a:r>
            <a:r>
              <a:rPr lang="en-US" altLang="en-US" sz="1800" dirty="0">
                <a:latin typeface="Times New Roman" panose="02020603050405020304" pitchFamily="18" charset="0"/>
                <a:cs typeface="Times New Roman" panose="02020603050405020304" pitchFamily="18" charset="0"/>
              </a:rPr>
              <a:t> namespace is declared at the top of the document (</a:t>
            </a:r>
            <a:r>
              <a:rPr lang="en-US" altLang="en-US" sz="1800" dirty="0" err="1">
                <a:latin typeface="Times New Roman" panose="02020603050405020304" pitchFamily="18" charset="0"/>
                <a:cs typeface="Times New Roman" panose="02020603050405020304" pitchFamily="18" charset="0"/>
              </a:rPr>
              <a:t>xmlns:xlink</a:t>
            </a:r>
            <a:r>
              <a:rPr lang="en-US" altLang="en-US" sz="1800" dirty="0">
                <a:latin typeface="Times New Roman" panose="02020603050405020304" pitchFamily="18" charset="0"/>
                <a:cs typeface="Times New Roman" panose="02020603050405020304" pitchFamily="18" charset="0"/>
              </a:rPr>
              <a:t>="http://www.w3.org/1999/xlink")</a:t>
            </a:r>
          </a:p>
          <a:p>
            <a:pPr algn="just">
              <a:spcBef>
                <a:spcPct val="0"/>
              </a:spcBef>
              <a:buFontTx/>
              <a:buNone/>
            </a:pPr>
            <a:r>
              <a:rPr lang="en-US" altLang="en-US" sz="1800" dirty="0">
                <a:latin typeface="Times New Roman" panose="02020603050405020304" pitchFamily="18" charset="0"/>
                <a:cs typeface="Times New Roman" panose="02020603050405020304" pitchFamily="18" charset="0"/>
              </a:rPr>
              <a:t>The </a:t>
            </a:r>
            <a:r>
              <a:rPr lang="en-US" altLang="en-US" sz="1800" dirty="0" err="1">
                <a:latin typeface="Times New Roman" panose="02020603050405020304" pitchFamily="18" charset="0"/>
                <a:cs typeface="Times New Roman" panose="02020603050405020304" pitchFamily="18" charset="0"/>
              </a:rPr>
              <a:t>xlink:type</a:t>
            </a:r>
            <a:r>
              <a:rPr lang="en-US" altLang="en-US" sz="1800" dirty="0">
                <a:latin typeface="Times New Roman" panose="02020603050405020304" pitchFamily="18" charset="0"/>
                <a:cs typeface="Times New Roman" panose="02020603050405020304" pitchFamily="18" charset="0"/>
              </a:rPr>
              <a:t>="simple" creates a simple "HTML-like" link</a:t>
            </a:r>
          </a:p>
          <a:p>
            <a:pPr algn="just">
              <a:spcBef>
                <a:spcPct val="0"/>
              </a:spcBef>
              <a:buFontTx/>
              <a:buNone/>
            </a:pPr>
            <a:r>
              <a:rPr lang="en-US" altLang="en-US" sz="1800" dirty="0">
                <a:latin typeface="Times New Roman" panose="02020603050405020304" pitchFamily="18" charset="0"/>
                <a:cs typeface="Times New Roman" panose="02020603050405020304" pitchFamily="18" charset="0"/>
              </a:rPr>
              <a:t>The </a:t>
            </a:r>
            <a:r>
              <a:rPr lang="en-US" altLang="en-US" sz="1800" dirty="0" err="1">
                <a:latin typeface="Times New Roman" panose="02020603050405020304" pitchFamily="18" charset="0"/>
                <a:cs typeface="Times New Roman" panose="02020603050405020304" pitchFamily="18" charset="0"/>
              </a:rPr>
              <a:t>xlink:href</a:t>
            </a:r>
            <a:r>
              <a:rPr lang="en-US" altLang="en-US" sz="1800" dirty="0">
                <a:latin typeface="Times New Roman" panose="02020603050405020304" pitchFamily="18" charset="0"/>
                <a:cs typeface="Times New Roman" panose="02020603050405020304" pitchFamily="18" charset="0"/>
              </a:rPr>
              <a:t> attribute specifies the URL to link to (in this case - an image)</a:t>
            </a:r>
          </a:p>
          <a:p>
            <a:pPr algn="just">
              <a:spcBef>
                <a:spcPct val="0"/>
              </a:spcBef>
              <a:buFontTx/>
              <a:buNone/>
            </a:pPr>
            <a:r>
              <a:rPr lang="en-US" altLang="en-US" sz="1800" dirty="0">
                <a:latin typeface="Times New Roman" panose="02020603050405020304" pitchFamily="18" charset="0"/>
                <a:cs typeface="Times New Roman" panose="02020603050405020304" pitchFamily="18" charset="0"/>
              </a:rPr>
              <a:t>The </a:t>
            </a:r>
            <a:r>
              <a:rPr lang="en-US" altLang="en-US" sz="1800" dirty="0" err="1">
                <a:latin typeface="Times New Roman" panose="02020603050405020304" pitchFamily="18" charset="0"/>
                <a:cs typeface="Times New Roman" panose="02020603050405020304" pitchFamily="18" charset="0"/>
              </a:rPr>
              <a:t>xlink:show</a:t>
            </a:r>
            <a:r>
              <a:rPr lang="en-US" altLang="en-US" sz="1800" dirty="0">
                <a:latin typeface="Times New Roman" panose="02020603050405020304" pitchFamily="18" charset="0"/>
                <a:cs typeface="Times New Roman" panose="02020603050405020304" pitchFamily="18" charset="0"/>
              </a:rPr>
              <a:t>="new" specifies that the link should open in a new window</a:t>
            </a:r>
          </a:p>
        </p:txBody>
      </p:sp>
      <p:pic>
        <p:nvPicPr>
          <p:cNvPr id="258057" name="Picture 14" descr="NIET">
            <a:extLst>
              <a:ext uri="{FF2B5EF4-FFF2-40B4-BE49-F238E27FC236}">
                <a16:creationId xmlns:a16="http://schemas.microsoft.com/office/drawing/2014/main" id="{56955E21-194F-2396-0216-8EFECDCE0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E6A93D-9322-49E4-BA43-DE2438C14212}" type="datetime3">
              <a:rPr lang="en-US" smtClean="0"/>
              <a:t>11 July 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439392" y="0"/>
            <a:ext cx="7704608"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latin typeface="Times New Roman" pitchFamily="18" charset="0"/>
                <a:cs typeface="Times New Roman" pitchFamily="18" charset="0"/>
              </a:rPr>
              <a:t>Program Specific Outcomes(PSOs)</a:t>
            </a:r>
          </a:p>
        </p:txBody>
      </p:sp>
      <p:sp>
        <p:nvSpPr>
          <p:cNvPr id="10" name="Footer Placeholder 12"/>
          <p:cNvSpPr>
            <a:spLocks noGrp="1"/>
          </p:cNvSpPr>
          <p:nvPr>
            <p:ph type="ftr" sz="quarter" idx="11"/>
          </p:nvPr>
        </p:nvSpPr>
        <p:spPr>
          <a:xfrm>
            <a:off x="2462771" y="6280301"/>
            <a:ext cx="5657850" cy="273851"/>
          </a:xfrm>
        </p:spPr>
        <p:txBody>
          <a:bodyPr/>
          <a:lstStyle/>
          <a:p>
            <a:r>
              <a:rPr lang="fi-FI"/>
              <a:t>Rajat Kumar               WT               UNIT 2</a:t>
            </a:r>
            <a:endParaRPr lang="en-US" dirty="0"/>
          </a:p>
        </p:txBody>
      </p:sp>
      <p:pic>
        <p:nvPicPr>
          <p:cNvPr id="2" name="Picture 1" descr="E:\Master Folder 2017-18\Approved Logo by BOG\NIET logo_.png">
            <a:extLst>
              <a:ext uri="{FF2B5EF4-FFF2-40B4-BE49-F238E27FC236}">
                <a16:creationId xmlns:a16="http://schemas.microsoft.com/office/drawing/2014/main" id="{99E2CA8D-359A-E09D-240F-F15E736C2D1E}"/>
              </a:ext>
            </a:extLst>
          </p:cNvPr>
          <p:cNvPicPr/>
          <p:nvPr/>
        </p:nvPicPr>
        <p:blipFill>
          <a:blip r:embed="rId2"/>
          <a:srcRect/>
          <a:stretch>
            <a:fillRect/>
          </a:stretch>
        </p:blipFill>
        <p:spPr bwMode="auto">
          <a:xfrm>
            <a:off x="83820" y="38100"/>
            <a:ext cx="1287780" cy="685799"/>
          </a:xfrm>
          <a:prstGeom prst="rect">
            <a:avLst/>
          </a:prstGeom>
          <a:noFill/>
          <a:ln w="9525">
            <a:noFill/>
            <a:miter lim="800000"/>
            <a:headEnd/>
            <a:tailEnd/>
          </a:ln>
        </p:spPr>
      </p:pic>
      <p:sp>
        <p:nvSpPr>
          <p:cNvPr id="5" name="TextBox 4">
            <a:extLst>
              <a:ext uri="{FF2B5EF4-FFF2-40B4-BE49-F238E27FC236}">
                <a16:creationId xmlns:a16="http://schemas.microsoft.com/office/drawing/2014/main" id="{3E9A8304-2659-C04A-02BC-BDD0A35152D1}"/>
              </a:ext>
            </a:extLst>
          </p:cNvPr>
          <p:cNvSpPr txBox="1"/>
          <p:nvPr/>
        </p:nvSpPr>
        <p:spPr>
          <a:xfrm>
            <a:off x="990600" y="1447800"/>
            <a:ext cx="7602794" cy="3031599"/>
          </a:xfrm>
          <a:prstGeom prst="rect">
            <a:avLst/>
          </a:prstGeom>
          <a:noFill/>
        </p:spPr>
        <p:txBody>
          <a:bodyPr wrap="square">
            <a:spAutoFit/>
          </a:bodyPr>
          <a:lstStyle/>
          <a:p>
            <a:pPr marL="285750" indent="-285750" algn="just" eaLnBrk="1" hangingPunct="1">
              <a:spcBef>
                <a:spcPct val="0"/>
              </a:spcBef>
              <a:buFont typeface="Arial" panose="020B0604020202020204" pitchFamily="34" charset="0"/>
              <a:buChar char="•"/>
            </a:pPr>
            <a:r>
              <a:rPr lang="en-US"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PSO1: </a:t>
            </a:r>
            <a:r>
              <a:rPr lang="en-US"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Work as software developer, database administrator, tester or networking engineering for providing solutions to the real world and industrial problems.</a:t>
            </a:r>
          </a:p>
          <a:p>
            <a:pPr marL="285750" indent="-285750" algn="just" eaLnBrk="1" hangingPunct="1">
              <a:spcBef>
                <a:spcPct val="0"/>
              </a:spcBef>
              <a:buFont typeface="Arial" panose="020B0604020202020204" pitchFamily="34" charset="0"/>
              <a:buChar char="•"/>
            </a:pPr>
            <a:r>
              <a:rPr lang="en-US"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PSO2: </a:t>
            </a:r>
            <a:r>
              <a:rPr lang="en-US"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Apply core subjects of information technology related to data structure and algorithm, software engineering, web technology, operating system, database and networking to solve complex IT problems.</a:t>
            </a:r>
          </a:p>
          <a:p>
            <a:pPr marL="285750" indent="-285750" algn="just" eaLnBrk="1" hangingPunct="1">
              <a:spcBef>
                <a:spcPct val="0"/>
              </a:spcBef>
              <a:buFont typeface="Arial" panose="020B0604020202020204" pitchFamily="34" charset="0"/>
              <a:buChar char="•"/>
            </a:pPr>
            <a:r>
              <a:rPr lang="en-US"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PSO3: </a:t>
            </a:r>
            <a:r>
              <a:rPr lang="en-US"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Practice multi-disciplinary and modern computing techniques by life-long learning to establish innovative career.</a:t>
            </a:r>
          </a:p>
          <a:p>
            <a:pPr marL="285750" indent="-285750" algn="just" eaLnBrk="1" hangingPunct="1">
              <a:spcBef>
                <a:spcPct val="0"/>
              </a:spcBef>
              <a:buFont typeface="Arial" panose="020B0604020202020204" pitchFamily="34" charset="0"/>
              <a:buChar char="•"/>
            </a:pPr>
            <a:r>
              <a:rPr lang="en-US"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PSO4: </a:t>
            </a:r>
            <a:r>
              <a:rPr lang="en-US"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Work in a team or individual to manage projects with ethical concern to be a successful employee or employer in IT industry.</a:t>
            </a:r>
            <a:endParaRPr lang="en-US"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endParaRPr>
          </a:p>
          <a:p>
            <a:pPr marL="171450" indent="-171450" algn="just" eaLnBrk="1" hangingPunct="1">
              <a:spcBef>
                <a:spcPct val="0"/>
              </a:spcBef>
              <a:buFont typeface="Arial" panose="020B0604020202020204" pitchFamily="34" charset="0"/>
              <a:buChar char="•"/>
            </a:pPr>
            <a:endParaRPr lang="en-US" altLang="en-US" sz="1100" dirty="0">
              <a:solidFill>
                <a:srgbClr val="000000"/>
              </a:solidFill>
              <a:latin typeface="Arial" panose="020B0604020202020204" pitchFamily="34"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4839453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A1D9D6-C78F-4E2B-84F1-910FF662113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287780" y="2458"/>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a:solidFill>
                  <a:schemeClr val="tx1"/>
                </a:solidFill>
                <a:effectLst/>
                <a:latin typeface="Times New Roman" panose="02020603050405020304" pitchFamily="18" charset="0"/>
                <a:cs typeface="Times New Roman" panose="02020603050405020304" pitchFamily="18" charset="0"/>
              </a:rPr>
              <a:t>Topic Objective</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2" name="TextBox 1">
            <a:extLst>
              <a:ext uri="{FF2B5EF4-FFF2-40B4-BE49-F238E27FC236}">
                <a16:creationId xmlns:a16="http://schemas.microsoft.com/office/drawing/2014/main" id="{29BC1A86-095A-4780-C456-C6D10B1064C0}"/>
              </a:ext>
            </a:extLst>
          </p:cNvPr>
          <p:cNvSpPr txBox="1"/>
          <p:nvPr/>
        </p:nvSpPr>
        <p:spPr>
          <a:xfrm>
            <a:off x="1273032" y="1066800"/>
            <a:ext cx="7686614" cy="2585323"/>
          </a:xfrm>
          <a:prstGeom prst="rect">
            <a:avLst/>
          </a:prstGeom>
          <a:noFill/>
        </p:spPr>
        <p:txBody>
          <a:bodyPr wrap="square" rtlCol="0">
            <a:spAutoFit/>
          </a:bodyPr>
          <a:lstStyle/>
          <a:p>
            <a:r>
              <a:rPr lang="en-IN" dirty="0"/>
              <a:t>Students were able to learn:</a:t>
            </a:r>
          </a:p>
          <a:p>
            <a:r>
              <a:rPr lang="en-IN" dirty="0"/>
              <a:t>XML </a:t>
            </a:r>
            <a:r>
              <a:rPr lang="en-IN" dirty="0" err="1"/>
              <a:t>HttpRequest</a:t>
            </a:r>
            <a:endParaRPr lang="en-IN" dirty="0"/>
          </a:p>
          <a:p>
            <a:r>
              <a:rPr lang="en-IN" dirty="0"/>
              <a:t>XML Parser</a:t>
            </a:r>
          </a:p>
          <a:p>
            <a:r>
              <a:rPr lang="en-IN" dirty="0"/>
              <a:t>XML SAX</a:t>
            </a:r>
          </a:p>
          <a:p>
            <a:r>
              <a:rPr lang="en-IN" dirty="0"/>
              <a:t>XML </a:t>
            </a:r>
            <a:r>
              <a:rPr lang="en-IN" dirty="0" err="1"/>
              <a:t>Xsl</a:t>
            </a:r>
            <a:r>
              <a:rPr lang="en-IN" dirty="0"/>
              <a:t>/</a:t>
            </a:r>
            <a:r>
              <a:rPr lang="en-IN" dirty="0" err="1"/>
              <a:t>Xslt</a:t>
            </a:r>
            <a:endParaRPr lang="en-IN" dirty="0"/>
          </a:p>
          <a:p>
            <a:r>
              <a:rPr lang="en-IN" dirty="0" err="1"/>
              <a:t>Xquerry</a:t>
            </a:r>
            <a:endParaRPr lang="en-IN" dirty="0"/>
          </a:p>
          <a:p>
            <a:r>
              <a:rPr lang="en-IN" dirty="0"/>
              <a:t>XPath</a:t>
            </a:r>
          </a:p>
          <a:p>
            <a:endParaRPr lang="en-IN" dirty="0"/>
          </a:p>
          <a:p>
            <a:endParaRPr lang="en-IN" dirty="0"/>
          </a:p>
        </p:txBody>
      </p:sp>
    </p:spTree>
    <p:extLst>
      <p:ext uri="{BB962C8B-B14F-4D97-AF65-F5344CB8AC3E}">
        <p14:creationId xmlns:p14="http://schemas.microsoft.com/office/powerpoint/2010/main" val="4243522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A1D9D6-C78F-4E2B-84F1-910FF662113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287780" y="2458"/>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dirty="0">
                <a:solidFill>
                  <a:schemeClr val="tx1"/>
                </a:solidFill>
                <a:latin typeface="Times New Roman" panose="02020603050405020304" pitchFamily="18" charset="0"/>
                <a:cs typeface="Times New Roman" panose="02020603050405020304" pitchFamily="18" charset="0"/>
              </a:rPr>
              <a:t>Daily Quiz</a:t>
            </a:r>
            <a:endParaRPr lang="en-IN" sz="2200" b="1" i="0" dirty="0">
              <a:solidFill>
                <a:schemeClr val="tx1"/>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8" name="TextBox 7">
            <a:extLst>
              <a:ext uri="{FF2B5EF4-FFF2-40B4-BE49-F238E27FC236}">
                <a16:creationId xmlns:a16="http://schemas.microsoft.com/office/drawing/2014/main" id="{DBD78580-7CE0-019D-E366-CDF5D6F2BDF4}"/>
              </a:ext>
            </a:extLst>
          </p:cNvPr>
          <p:cNvSpPr txBox="1"/>
          <p:nvPr/>
        </p:nvSpPr>
        <p:spPr>
          <a:xfrm>
            <a:off x="373380" y="818535"/>
            <a:ext cx="9601200" cy="5632311"/>
          </a:xfrm>
          <a:prstGeom prst="rect">
            <a:avLst/>
          </a:prstGeom>
          <a:noFill/>
        </p:spPr>
        <p:txBody>
          <a:bodyPr wrap="square">
            <a:spAutoFit/>
          </a:bodyPr>
          <a:lstStyle/>
          <a:p>
            <a:r>
              <a:rPr lang="en-IN" dirty="0"/>
              <a:t>1: What is XQuery used for in XML?</a:t>
            </a:r>
          </a:p>
          <a:p>
            <a:r>
              <a:rPr lang="en-IN" dirty="0"/>
              <a:t>a) To query and extract data from XML documents</a:t>
            </a:r>
          </a:p>
          <a:p>
            <a:r>
              <a:rPr lang="en-IN" dirty="0"/>
              <a:t>b) To define the structure and data types of XML documents</a:t>
            </a:r>
          </a:p>
          <a:p>
            <a:r>
              <a:rPr lang="en-IN" dirty="0"/>
              <a:t>c) To transform XML into different formats</a:t>
            </a:r>
          </a:p>
          <a:p>
            <a:r>
              <a:rPr lang="en-IN" dirty="0"/>
              <a:t>d) To validate XML documents against a schema</a:t>
            </a:r>
          </a:p>
          <a:p>
            <a:r>
              <a:rPr lang="en-IN" dirty="0"/>
              <a:t>Answer: a) To query and extract data from XML documents</a:t>
            </a:r>
          </a:p>
          <a:p>
            <a:endParaRPr lang="en-IN" dirty="0"/>
          </a:p>
          <a:p>
            <a:r>
              <a:rPr lang="en-IN" dirty="0"/>
              <a:t> 2: Which programming language is XQuery most closely related to?</a:t>
            </a:r>
          </a:p>
          <a:p>
            <a:r>
              <a:rPr lang="en-IN" dirty="0"/>
              <a:t>a) SQL (Structured Query Language)</a:t>
            </a:r>
          </a:p>
          <a:p>
            <a:r>
              <a:rPr lang="en-IN" dirty="0"/>
              <a:t>b) JavaScript</a:t>
            </a:r>
          </a:p>
          <a:p>
            <a:r>
              <a:rPr lang="en-IN" dirty="0"/>
              <a:t>c) Java</a:t>
            </a:r>
          </a:p>
          <a:p>
            <a:r>
              <a:rPr lang="en-IN" dirty="0"/>
              <a:t>d) Python</a:t>
            </a:r>
          </a:p>
          <a:p>
            <a:r>
              <a:rPr lang="en-IN" dirty="0"/>
              <a:t>Answer: a) SQL (Structured Query Language)</a:t>
            </a:r>
          </a:p>
          <a:p>
            <a:endParaRPr lang="en-IN" dirty="0"/>
          </a:p>
          <a:p>
            <a:r>
              <a:rPr lang="en-IN" dirty="0"/>
              <a:t> 3: Which keyword is used in XQuery to select elements?</a:t>
            </a:r>
          </a:p>
          <a:p>
            <a:r>
              <a:rPr lang="en-IN" dirty="0"/>
              <a:t>a) SELECT</a:t>
            </a:r>
          </a:p>
          <a:p>
            <a:r>
              <a:rPr lang="en-IN" dirty="0"/>
              <a:t>b) FROM</a:t>
            </a:r>
          </a:p>
          <a:p>
            <a:r>
              <a:rPr lang="en-IN" dirty="0"/>
              <a:t>c) WHERE</a:t>
            </a:r>
          </a:p>
          <a:p>
            <a:r>
              <a:rPr lang="en-IN" dirty="0"/>
              <a:t>d) FOR</a:t>
            </a:r>
          </a:p>
          <a:p>
            <a:r>
              <a:rPr lang="en-IN" dirty="0"/>
              <a:t>Answer: d) FOR</a:t>
            </a:r>
          </a:p>
        </p:txBody>
      </p:sp>
    </p:spTree>
    <p:extLst>
      <p:ext uri="{BB962C8B-B14F-4D97-AF65-F5344CB8AC3E}">
        <p14:creationId xmlns:p14="http://schemas.microsoft.com/office/powerpoint/2010/main" val="245673057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A1D9D6-C78F-4E2B-84F1-910FF662113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287780" y="2458"/>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dirty="0">
                <a:solidFill>
                  <a:schemeClr val="tx1"/>
                </a:solidFill>
                <a:latin typeface="Times New Roman" panose="02020603050405020304" pitchFamily="18" charset="0"/>
                <a:cs typeface="Times New Roman" panose="02020603050405020304" pitchFamily="18" charset="0"/>
              </a:rPr>
              <a:t>Daily Quiz</a:t>
            </a:r>
            <a:endParaRPr lang="en-IN" sz="2200" b="1" i="0" dirty="0">
              <a:solidFill>
                <a:schemeClr val="tx1"/>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8A4CFC17-8E17-3B24-7A31-05AA3BA9E741}"/>
              </a:ext>
            </a:extLst>
          </p:cNvPr>
          <p:cNvSpPr txBox="1"/>
          <p:nvPr/>
        </p:nvSpPr>
        <p:spPr>
          <a:xfrm>
            <a:off x="452284" y="806245"/>
            <a:ext cx="9067800" cy="5632311"/>
          </a:xfrm>
          <a:prstGeom prst="rect">
            <a:avLst/>
          </a:prstGeom>
          <a:noFill/>
        </p:spPr>
        <p:txBody>
          <a:bodyPr wrap="square">
            <a:spAutoFit/>
          </a:bodyPr>
          <a:lstStyle/>
          <a:p>
            <a:r>
              <a:rPr lang="en-IN" dirty="0"/>
              <a:t> 4: What is </a:t>
            </a:r>
            <a:r>
              <a:rPr lang="en-IN" dirty="0" err="1"/>
              <a:t>XLink</a:t>
            </a:r>
            <a:r>
              <a:rPr lang="en-IN" dirty="0"/>
              <a:t> used for in XML?</a:t>
            </a:r>
          </a:p>
          <a:p>
            <a:r>
              <a:rPr lang="en-IN" dirty="0"/>
              <a:t>a) To define relationships between different XML documents</a:t>
            </a:r>
          </a:p>
          <a:p>
            <a:r>
              <a:rPr lang="en-IN" dirty="0"/>
              <a:t>b) To transform XML into different formats</a:t>
            </a:r>
          </a:p>
          <a:p>
            <a:r>
              <a:rPr lang="en-IN" dirty="0"/>
              <a:t>c) To validate XML documents against a schema</a:t>
            </a:r>
          </a:p>
          <a:p>
            <a:r>
              <a:rPr lang="en-IN" dirty="0"/>
              <a:t>d) To query and extract data from XML documents</a:t>
            </a:r>
          </a:p>
          <a:p>
            <a:r>
              <a:rPr lang="en-IN" dirty="0"/>
              <a:t>Answer: a) To define relationships between different XML documents</a:t>
            </a:r>
          </a:p>
          <a:p>
            <a:endParaRPr lang="en-IN" dirty="0"/>
          </a:p>
          <a:p>
            <a:r>
              <a:rPr lang="en-IN" dirty="0"/>
              <a:t> 5: Which attribute is used in </a:t>
            </a:r>
            <a:r>
              <a:rPr lang="en-IN" dirty="0" err="1"/>
              <a:t>XLink</a:t>
            </a:r>
            <a:r>
              <a:rPr lang="en-IN" dirty="0"/>
              <a:t> to create a hyperlink?</a:t>
            </a:r>
          </a:p>
          <a:p>
            <a:r>
              <a:rPr lang="en-IN" dirty="0"/>
              <a:t>a) </a:t>
            </a:r>
            <a:r>
              <a:rPr lang="en-IN" dirty="0" err="1"/>
              <a:t>href</a:t>
            </a:r>
            <a:endParaRPr lang="en-IN" dirty="0"/>
          </a:p>
          <a:p>
            <a:r>
              <a:rPr lang="en-IN" dirty="0"/>
              <a:t>b) link</a:t>
            </a:r>
          </a:p>
          <a:p>
            <a:r>
              <a:rPr lang="en-IN" dirty="0"/>
              <a:t>c) target</a:t>
            </a:r>
          </a:p>
          <a:p>
            <a:r>
              <a:rPr lang="en-IN" dirty="0"/>
              <a:t>d) </a:t>
            </a:r>
            <a:r>
              <a:rPr lang="en-IN" dirty="0" err="1"/>
              <a:t>url</a:t>
            </a:r>
            <a:endParaRPr lang="en-IN" dirty="0"/>
          </a:p>
          <a:p>
            <a:r>
              <a:rPr lang="en-IN" dirty="0"/>
              <a:t>Answer: a) </a:t>
            </a:r>
            <a:r>
              <a:rPr lang="en-IN" dirty="0" err="1"/>
              <a:t>href</a:t>
            </a:r>
            <a:endParaRPr lang="en-IN" dirty="0"/>
          </a:p>
          <a:p>
            <a:endParaRPr lang="en-IN" dirty="0"/>
          </a:p>
          <a:p>
            <a:r>
              <a:rPr lang="en-IN" dirty="0"/>
              <a:t> 6: Which element is used in </a:t>
            </a:r>
            <a:r>
              <a:rPr lang="en-IN" dirty="0" err="1"/>
              <a:t>XLink</a:t>
            </a:r>
            <a:r>
              <a:rPr lang="en-IN" dirty="0"/>
              <a:t> to define the start and end points of a link?</a:t>
            </a:r>
          </a:p>
          <a:p>
            <a:r>
              <a:rPr lang="en-IN" dirty="0"/>
              <a:t>a) &lt;link&gt;</a:t>
            </a:r>
          </a:p>
          <a:p>
            <a:r>
              <a:rPr lang="en-IN" dirty="0"/>
              <a:t>b) &lt;source&gt;</a:t>
            </a:r>
          </a:p>
          <a:p>
            <a:r>
              <a:rPr lang="en-IN" dirty="0"/>
              <a:t>c) &lt;locator&gt;</a:t>
            </a:r>
          </a:p>
          <a:p>
            <a:r>
              <a:rPr lang="en-IN" dirty="0"/>
              <a:t>d) &lt;arc&gt;</a:t>
            </a:r>
          </a:p>
          <a:p>
            <a:r>
              <a:rPr lang="en-IN" dirty="0"/>
              <a:t>Answer: d) &lt;arc&gt;</a:t>
            </a:r>
          </a:p>
        </p:txBody>
      </p:sp>
    </p:spTree>
    <p:extLst>
      <p:ext uri="{BB962C8B-B14F-4D97-AF65-F5344CB8AC3E}">
        <p14:creationId xmlns:p14="http://schemas.microsoft.com/office/powerpoint/2010/main" val="74827877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435BA2-567F-EB05-0EE1-EFE00605E18B}"/>
              </a:ext>
            </a:extLst>
          </p:cNvPr>
          <p:cNvSpPr>
            <a:spLocks noGrp="1"/>
          </p:cNvSpPr>
          <p:nvPr>
            <p:ph type="dt" sz="quarter" idx="10"/>
          </p:nvPr>
        </p:nvSpPr>
        <p:spPr/>
        <p:txBody>
          <a:bodyPr/>
          <a:lstStyle/>
          <a:p>
            <a:pPr>
              <a:defRPr/>
            </a:pPr>
            <a:fld id="{B90BC572-6F0C-479A-ACB5-C2C631AE13AE}" type="datetime3">
              <a:rPr lang="en-US" smtClean="0"/>
              <a:t>11 July 2023</a:t>
            </a:fld>
            <a:endParaRPr lang="en-US"/>
          </a:p>
        </p:txBody>
      </p:sp>
      <p:sp>
        <p:nvSpPr>
          <p:cNvPr id="260099" name="Slide Number Placeholder 5">
            <a:extLst>
              <a:ext uri="{FF2B5EF4-FFF2-40B4-BE49-F238E27FC236}">
                <a16:creationId xmlns:a16="http://schemas.microsoft.com/office/drawing/2014/main" id="{677B871D-734F-40EA-D074-B9934CE3424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2039D0-14D7-4AF5-9CCD-1E4D8DD2F538}" type="slidenum">
              <a:rPr lang="en-US" altLang="en-US" sz="1200" smtClean="0">
                <a:solidFill>
                  <a:srgbClr val="898989"/>
                </a:solidFill>
              </a:rPr>
              <a:pPr>
                <a:spcBef>
                  <a:spcPct val="0"/>
                </a:spcBef>
                <a:buFontTx/>
                <a:buNone/>
              </a:pPr>
              <a:t>113</a:t>
            </a:fld>
            <a:endParaRPr lang="en-US" altLang="en-US" sz="1200">
              <a:solidFill>
                <a:srgbClr val="898989"/>
              </a:solidFill>
            </a:endParaRPr>
          </a:p>
        </p:txBody>
      </p:sp>
      <p:sp>
        <p:nvSpPr>
          <p:cNvPr id="7" name="Title 1">
            <a:extLst>
              <a:ext uri="{FF2B5EF4-FFF2-40B4-BE49-F238E27FC236}">
                <a16:creationId xmlns:a16="http://schemas.microsoft.com/office/drawing/2014/main" id="{193C33E3-7983-7B23-E1DD-99B30F3916B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XML :Validator</a:t>
            </a:r>
          </a:p>
        </p:txBody>
      </p:sp>
      <p:sp>
        <p:nvSpPr>
          <p:cNvPr id="260101" name="TextBox 9">
            <a:extLst>
              <a:ext uri="{FF2B5EF4-FFF2-40B4-BE49-F238E27FC236}">
                <a16:creationId xmlns:a16="http://schemas.microsoft.com/office/drawing/2014/main" id="{0A412140-A3D0-FEEE-2ECE-623B2220EE89}"/>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60102" name="TextBox 10">
            <a:extLst>
              <a:ext uri="{FF2B5EF4-FFF2-40B4-BE49-F238E27FC236}">
                <a16:creationId xmlns:a16="http://schemas.microsoft.com/office/drawing/2014/main" id="{1A2FCD9E-59F5-6166-FA8F-424EC89D88B2}"/>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A3B2771A-C74C-A757-97C2-01C2F7B53A07}"/>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
        <p:nvSpPr>
          <p:cNvPr id="260104" name="Rectangle 13">
            <a:extLst>
              <a:ext uri="{FF2B5EF4-FFF2-40B4-BE49-F238E27FC236}">
                <a16:creationId xmlns:a16="http://schemas.microsoft.com/office/drawing/2014/main" id="{D6D9CAC6-CC5F-1566-C599-9E262E81B8DC}"/>
              </a:ext>
            </a:extLst>
          </p:cNvPr>
          <p:cNvSpPr>
            <a:spLocks noChangeArrowheads="1"/>
          </p:cNvSpPr>
          <p:nvPr/>
        </p:nvSpPr>
        <p:spPr bwMode="auto">
          <a:xfrm>
            <a:off x="609600" y="1066800"/>
            <a:ext cx="80772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1800" dirty="0">
                <a:latin typeface="Times New Roman" panose="02020603050405020304" pitchFamily="18" charset="0"/>
                <a:cs typeface="Times New Roman" panose="02020603050405020304" pitchFamily="18" charset="0"/>
              </a:rPr>
              <a:t>An XML document with correct syntax is called "Well Formed".</a:t>
            </a:r>
          </a:p>
          <a:p>
            <a:pPr algn="just">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cs typeface="Times New Roman" panose="02020603050405020304" pitchFamily="18" charset="0"/>
              </a:rPr>
              <a:t>The syntax rules were described in the previous chapters:</a:t>
            </a:r>
          </a:p>
          <a:p>
            <a:pPr algn="just">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a:spcBef>
                <a:spcPct val="0"/>
              </a:spcBef>
            </a:pPr>
            <a:r>
              <a:rPr lang="en-US" altLang="en-US" sz="1800" dirty="0">
                <a:latin typeface="Times New Roman" panose="02020603050405020304" pitchFamily="18" charset="0"/>
                <a:cs typeface="Times New Roman" panose="02020603050405020304" pitchFamily="18" charset="0"/>
              </a:rPr>
              <a:t>XML documents must have a root element</a:t>
            </a:r>
          </a:p>
          <a:p>
            <a:pPr algn="just">
              <a:spcBef>
                <a:spcPct val="0"/>
              </a:spcBef>
            </a:pPr>
            <a:r>
              <a:rPr lang="en-US" altLang="en-US" sz="1800" dirty="0">
                <a:latin typeface="Times New Roman" panose="02020603050405020304" pitchFamily="18" charset="0"/>
                <a:cs typeface="Times New Roman" panose="02020603050405020304" pitchFamily="18" charset="0"/>
              </a:rPr>
              <a:t>XML elements must have a closing tag</a:t>
            </a:r>
          </a:p>
          <a:p>
            <a:pPr algn="just">
              <a:spcBef>
                <a:spcPct val="0"/>
              </a:spcBef>
            </a:pPr>
            <a:r>
              <a:rPr lang="en-US" altLang="en-US" sz="1800" dirty="0">
                <a:latin typeface="Times New Roman" panose="02020603050405020304" pitchFamily="18" charset="0"/>
                <a:cs typeface="Times New Roman" panose="02020603050405020304" pitchFamily="18" charset="0"/>
              </a:rPr>
              <a:t>XML tags are case sensitive</a:t>
            </a:r>
          </a:p>
          <a:p>
            <a:pPr algn="just">
              <a:spcBef>
                <a:spcPct val="0"/>
              </a:spcBef>
            </a:pPr>
            <a:r>
              <a:rPr lang="en-US" altLang="en-US" sz="1800" dirty="0">
                <a:latin typeface="Times New Roman" panose="02020603050405020304" pitchFamily="18" charset="0"/>
                <a:cs typeface="Times New Roman" panose="02020603050405020304" pitchFamily="18" charset="0"/>
              </a:rPr>
              <a:t>XML elements must be properly nested</a:t>
            </a:r>
          </a:p>
          <a:p>
            <a:pPr algn="just">
              <a:spcBef>
                <a:spcPct val="0"/>
              </a:spcBef>
            </a:pPr>
            <a:r>
              <a:rPr lang="en-US" altLang="en-US" sz="1800" dirty="0">
                <a:latin typeface="Times New Roman" panose="02020603050405020304" pitchFamily="18" charset="0"/>
                <a:cs typeface="Times New Roman" panose="02020603050405020304" pitchFamily="18" charset="0"/>
              </a:rPr>
              <a:t>XML attribute values must be quoted</a:t>
            </a:r>
          </a:p>
        </p:txBody>
      </p:sp>
      <p:sp>
        <p:nvSpPr>
          <p:cNvPr id="10" name="Rectangle 9">
            <a:extLst>
              <a:ext uri="{FF2B5EF4-FFF2-40B4-BE49-F238E27FC236}">
                <a16:creationId xmlns:a16="http://schemas.microsoft.com/office/drawing/2014/main" id="{9F93F6FA-398E-22BE-74BD-5DE5E7470544}"/>
              </a:ext>
            </a:extLst>
          </p:cNvPr>
          <p:cNvSpPr/>
          <p:nvPr/>
        </p:nvSpPr>
        <p:spPr>
          <a:xfrm>
            <a:off x="2362200" y="3865205"/>
            <a:ext cx="5943600" cy="2246313"/>
          </a:xfrm>
          <a:prstGeom prst="rect">
            <a:avLst/>
          </a:prstGeom>
          <a:solidFill>
            <a:schemeClr val="accent2">
              <a:lumMod val="40000"/>
              <a:lumOff val="60000"/>
            </a:schemeClr>
          </a:solidFill>
        </p:spPr>
        <p:txBody>
          <a:bodyPr>
            <a:spAutoFit/>
          </a:bodyPr>
          <a:lstStyle/>
          <a:p>
            <a:pPr>
              <a:defRPr/>
            </a:pPr>
            <a:r>
              <a:rPr lang="en-US" sz="2000" dirty="0">
                <a:latin typeface="Times New Roman" pitchFamily="18" charset="0"/>
                <a:cs typeface="Times New Roman" pitchFamily="18" charset="0"/>
              </a:rPr>
              <a:t>&lt;?xml version="1.0" encoding="UTF-8</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&lt;note&gt;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&lt;to&gt;</a:t>
            </a:r>
            <a:r>
              <a:rPr lang="en-US" sz="2000" dirty="0" err="1">
                <a:latin typeface="Times New Roman" pitchFamily="18" charset="0"/>
                <a:cs typeface="Times New Roman" pitchFamily="18" charset="0"/>
              </a:rPr>
              <a:t>Tove</a:t>
            </a:r>
            <a:r>
              <a:rPr lang="en-US" sz="2000" dirty="0">
                <a:latin typeface="Times New Roman" pitchFamily="18" charset="0"/>
                <a:cs typeface="Times New Roman" pitchFamily="18" charset="0"/>
              </a:rPr>
              <a:t>&lt;/to&gt;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&lt;from&gt;</a:t>
            </a:r>
            <a:r>
              <a:rPr lang="en-US" sz="2000" dirty="0" err="1">
                <a:latin typeface="Times New Roman" pitchFamily="18" charset="0"/>
                <a:cs typeface="Times New Roman" pitchFamily="18" charset="0"/>
              </a:rPr>
              <a:t>Jani</a:t>
            </a:r>
            <a:r>
              <a:rPr lang="en-US" sz="2000" dirty="0">
                <a:latin typeface="Times New Roman" pitchFamily="18" charset="0"/>
                <a:cs typeface="Times New Roman" pitchFamily="18" charset="0"/>
              </a:rPr>
              <a:t>&lt;/from&gt;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&lt;heading&gt;Reminder&lt;/heading&gt;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&lt;body&gt;Don't forget me this weekend!&lt;/body&gt;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&lt;/note&gt;</a:t>
            </a:r>
          </a:p>
        </p:txBody>
      </p:sp>
      <p:pic>
        <p:nvPicPr>
          <p:cNvPr id="260106" name="Picture 14" descr="NIET">
            <a:extLst>
              <a:ext uri="{FF2B5EF4-FFF2-40B4-BE49-F238E27FC236}">
                <a16:creationId xmlns:a16="http://schemas.microsoft.com/office/drawing/2014/main" id="{310052C4-ABC3-07D9-7B05-264A4CFA7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6"/>
            <a:ext cx="1371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48D6CCC-50F6-43D6-8A7D-6BA8051CF22A}"/>
              </a:ext>
            </a:extLst>
          </p:cNvPr>
          <p:cNvSpPr>
            <a:spLocks noGrp="1"/>
          </p:cNvSpPr>
          <p:nvPr>
            <p:ph type="dt" sz="quarter" idx="10"/>
          </p:nvPr>
        </p:nvSpPr>
        <p:spPr/>
        <p:txBody>
          <a:bodyPr/>
          <a:lstStyle/>
          <a:p>
            <a:pPr>
              <a:defRPr/>
            </a:pPr>
            <a:fld id="{6C3B39D7-EE17-44E1-93E7-79AF922167E3}" type="datetime3">
              <a:rPr lang="en-US" smtClean="0"/>
              <a:t>11 July 2023</a:t>
            </a:fld>
            <a:endParaRPr lang="en-US"/>
          </a:p>
        </p:txBody>
      </p:sp>
      <p:sp>
        <p:nvSpPr>
          <p:cNvPr id="262147" name="Slide Number Placeholder 5">
            <a:extLst>
              <a:ext uri="{FF2B5EF4-FFF2-40B4-BE49-F238E27FC236}">
                <a16:creationId xmlns:a16="http://schemas.microsoft.com/office/drawing/2014/main" id="{247A3691-C12B-CE5E-9A7B-B6894354B9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437CB94-2D16-4605-94ED-60939C69998D}" type="slidenum">
              <a:rPr lang="en-US" altLang="en-US" sz="1200" smtClean="0">
                <a:solidFill>
                  <a:srgbClr val="898989"/>
                </a:solidFill>
              </a:rPr>
              <a:pPr>
                <a:spcBef>
                  <a:spcPct val="0"/>
                </a:spcBef>
                <a:buFontTx/>
                <a:buNone/>
              </a:pPr>
              <a:t>114</a:t>
            </a:fld>
            <a:endParaRPr lang="en-US" altLang="en-US" sz="1200">
              <a:solidFill>
                <a:srgbClr val="898989"/>
              </a:solidFill>
            </a:endParaRPr>
          </a:p>
        </p:txBody>
      </p:sp>
      <p:sp>
        <p:nvSpPr>
          <p:cNvPr id="7" name="Title 1">
            <a:extLst>
              <a:ext uri="{FF2B5EF4-FFF2-40B4-BE49-F238E27FC236}">
                <a16:creationId xmlns:a16="http://schemas.microsoft.com/office/drawing/2014/main" id="{D2AB2848-963C-8D74-B113-37A889F72C5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XML :Server</a:t>
            </a:r>
          </a:p>
        </p:txBody>
      </p:sp>
      <p:sp>
        <p:nvSpPr>
          <p:cNvPr id="262149" name="TextBox 9">
            <a:extLst>
              <a:ext uri="{FF2B5EF4-FFF2-40B4-BE49-F238E27FC236}">
                <a16:creationId xmlns:a16="http://schemas.microsoft.com/office/drawing/2014/main" id="{7ABEBE93-30AE-648E-F526-177D812A60F4}"/>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62150" name="TextBox 10">
            <a:extLst>
              <a:ext uri="{FF2B5EF4-FFF2-40B4-BE49-F238E27FC236}">
                <a16:creationId xmlns:a16="http://schemas.microsoft.com/office/drawing/2014/main" id="{E0E815EB-58A5-F1AE-052E-91D77F8CA7F8}"/>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CCE53DFD-6C44-3829-A185-CA9E01777EE9}"/>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
        <p:nvSpPr>
          <p:cNvPr id="262152" name="Rectangle 13">
            <a:extLst>
              <a:ext uri="{FF2B5EF4-FFF2-40B4-BE49-F238E27FC236}">
                <a16:creationId xmlns:a16="http://schemas.microsoft.com/office/drawing/2014/main" id="{6B4971C4-C762-85AB-E602-A5BD401A93C6}"/>
              </a:ext>
            </a:extLst>
          </p:cNvPr>
          <p:cNvSpPr>
            <a:spLocks noChangeArrowheads="1"/>
          </p:cNvSpPr>
          <p:nvPr/>
        </p:nvSpPr>
        <p:spPr bwMode="auto">
          <a:xfrm>
            <a:off x="609600" y="1066800"/>
            <a:ext cx="80772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dirty="0">
                <a:latin typeface="Times New Roman" panose="02020603050405020304" pitchFamily="18" charset="0"/>
                <a:cs typeface="Times New Roman" panose="02020603050405020304" pitchFamily="18" charset="0"/>
              </a:rPr>
              <a:t>XML files are plain text files just like HTML files.</a:t>
            </a:r>
          </a:p>
          <a:p>
            <a:pPr>
              <a:spcBef>
                <a:spcPct val="0"/>
              </a:spcBef>
              <a:buFontTx/>
              <a:buNone/>
            </a:pPr>
            <a:r>
              <a:rPr lang="en-US" altLang="en-US" sz="2000" dirty="0">
                <a:latin typeface="Times New Roman" panose="02020603050405020304" pitchFamily="18" charset="0"/>
                <a:cs typeface="Times New Roman" panose="02020603050405020304" pitchFamily="18" charset="0"/>
              </a:rPr>
              <a:t>XML can easily be stored and generated by a standard web server.</a:t>
            </a:r>
          </a:p>
          <a:p>
            <a:pPr>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spcBef>
                <a:spcPct val="0"/>
              </a:spcBef>
              <a:buFontTx/>
              <a:buNone/>
            </a:pPr>
            <a:r>
              <a:rPr lang="en-US" altLang="en-US" sz="2000" b="1" dirty="0">
                <a:latin typeface="Times New Roman" panose="02020603050405020304" pitchFamily="18" charset="0"/>
                <a:cs typeface="Times New Roman" panose="02020603050405020304" pitchFamily="18" charset="0"/>
              </a:rPr>
              <a:t>Storing XML Files on the Server</a:t>
            </a:r>
          </a:p>
          <a:p>
            <a:pPr>
              <a:spcBef>
                <a:spcPct val="0"/>
              </a:spcBef>
              <a:buFontTx/>
              <a:buNone/>
            </a:pPr>
            <a:r>
              <a:rPr lang="en-US" altLang="en-US" sz="2000" dirty="0">
                <a:latin typeface="Times New Roman" panose="02020603050405020304" pitchFamily="18" charset="0"/>
                <a:cs typeface="Times New Roman" panose="02020603050405020304" pitchFamily="18" charset="0"/>
              </a:rPr>
              <a:t>XML files can be stored on an Internet server exactly the same way as HTML files.</a:t>
            </a:r>
          </a:p>
          <a:p>
            <a:pPr>
              <a:spcBef>
                <a:spcPct val="0"/>
              </a:spcBef>
              <a:buFontTx/>
              <a:buNone/>
            </a:pPr>
            <a:r>
              <a:rPr lang="en-US" altLang="en-US" sz="2000" dirty="0">
                <a:latin typeface="Times New Roman" panose="02020603050405020304" pitchFamily="18" charset="0"/>
                <a:cs typeface="Times New Roman" panose="02020603050405020304" pitchFamily="18" charset="0"/>
              </a:rPr>
              <a:t>Start Windows Notepad and write the following lines:</a:t>
            </a:r>
          </a:p>
        </p:txBody>
      </p:sp>
      <p:sp>
        <p:nvSpPr>
          <p:cNvPr id="12" name="Rectangle 11">
            <a:extLst>
              <a:ext uri="{FF2B5EF4-FFF2-40B4-BE49-F238E27FC236}">
                <a16:creationId xmlns:a16="http://schemas.microsoft.com/office/drawing/2014/main" id="{47D64F3D-DD82-D513-C7EA-01595E285A91}"/>
              </a:ext>
            </a:extLst>
          </p:cNvPr>
          <p:cNvSpPr/>
          <p:nvPr/>
        </p:nvSpPr>
        <p:spPr>
          <a:xfrm>
            <a:off x="762000" y="3657600"/>
            <a:ext cx="6477000" cy="1938992"/>
          </a:xfrm>
          <a:prstGeom prst="rect">
            <a:avLst/>
          </a:prstGeom>
          <a:solidFill>
            <a:schemeClr val="accent2">
              <a:lumMod val="40000"/>
              <a:lumOff val="60000"/>
            </a:schemeClr>
          </a:solidFill>
        </p:spPr>
        <p:txBody>
          <a:bodyPr>
            <a:spAutoFit/>
          </a:bodyPr>
          <a:lstStyle/>
          <a:p>
            <a:pPr>
              <a:defRPr/>
            </a:pPr>
            <a:r>
              <a:rPr lang="en-US" sz="2000" dirty="0">
                <a:latin typeface="Times New Roman" pitchFamily="18" charset="0"/>
                <a:cs typeface="Times New Roman" pitchFamily="18" charset="0"/>
              </a:rPr>
              <a:t>&lt;?xml version="1.0" encoding="UTF-8"?&gt;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&lt;note&gt;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&lt;from&gt;</a:t>
            </a:r>
            <a:r>
              <a:rPr lang="en-US" sz="2000" dirty="0" err="1">
                <a:latin typeface="Times New Roman" pitchFamily="18" charset="0"/>
                <a:cs typeface="Times New Roman" pitchFamily="18" charset="0"/>
              </a:rPr>
              <a:t>Jani</a:t>
            </a:r>
            <a:r>
              <a:rPr lang="en-US" sz="2000" dirty="0">
                <a:latin typeface="Times New Roman" pitchFamily="18" charset="0"/>
                <a:cs typeface="Times New Roman" pitchFamily="18" charset="0"/>
              </a:rPr>
              <a:t>&lt;/from&gt;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&lt;to&gt;</a:t>
            </a:r>
            <a:r>
              <a:rPr lang="en-US" sz="2000" dirty="0" err="1">
                <a:latin typeface="Times New Roman" pitchFamily="18" charset="0"/>
                <a:cs typeface="Times New Roman" pitchFamily="18" charset="0"/>
              </a:rPr>
              <a:t>Tove</a:t>
            </a:r>
            <a:r>
              <a:rPr lang="en-US" sz="2000" dirty="0">
                <a:latin typeface="Times New Roman" pitchFamily="18" charset="0"/>
                <a:cs typeface="Times New Roman" pitchFamily="18" charset="0"/>
              </a:rPr>
              <a:t>&lt;/to&gt;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&lt;message&gt;Remember me this weekend&lt;/message&gt;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&lt;/note&gt;</a:t>
            </a:r>
          </a:p>
        </p:txBody>
      </p:sp>
      <p:pic>
        <p:nvPicPr>
          <p:cNvPr id="262154" name="Picture 14" descr="NIET">
            <a:extLst>
              <a:ext uri="{FF2B5EF4-FFF2-40B4-BE49-F238E27FC236}">
                <a16:creationId xmlns:a16="http://schemas.microsoft.com/office/drawing/2014/main" id="{B2CF9D88-6840-835B-520E-99E85554C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6"/>
            <a:ext cx="1371600" cy="737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5DF0CF-6128-E7F6-2214-9610E5F9F4E8}"/>
              </a:ext>
            </a:extLst>
          </p:cNvPr>
          <p:cNvSpPr>
            <a:spLocks noGrp="1"/>
          </p:cNvSpPr>
          <p:nvPr>
            <p:ph type="dt" sz="quarter" idx="10"/>
          </p:nvPr>
        </p:nvSpPr>
        <p:spPr/>
        <p:txBody>
          <a:bodyPr/>
          <a:lstStyle/>
          <a:p>
            <a:pPr>
              <a:defRPr/>
            </a:pPr>
            <a:fld id="{CEA5EA3A-0F3D-4D83-8EA4-29B5B20D0736}" type="datetime3">
              <a:rPr lang="en-US" smtClean="0"/>
              <a:t>11 July 2023</a:t>
            </a:fld>
            <a:endParaRPr lang="en-US"/>
          </a:p>
        </p:txBody>
      </p:sp>
      <p:sp>
        <p:nvSpPr>
          <p:cNvPr id="160771" name="Slide Number Placeholder 5">
            <a:extLst>
              <a:ext uri="{FF2B5EF4-FFF2-40B4-BE49-F238E27FC236}">
                <a16:creationId xmlns:a16="http://schemas.microsoft.com/office/drawing/2014/main" id="{B0DC962D-EC45-2BBC-598A-DF5691A1AC2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D6F805A-E74F-41AF-BE53-0B479012F25A}" type="slidenum">
              <a:rPr lang="en-US" altLang="en-US" sz="1200" smtClean="0">
                <a:solidFill>
                  <a:srgbClr val="898989"/>
                </a:solidFill>
              </a:rPr>
              <a:pPr>
                <a:spcBef>
                  <a:spcPct val="0"/>
                </a:spcBef>
                <a:buFontTx/>
                <a:buNone/>
              </a:pPr>
              <a:t>115</a:t>
            </a:fld>
            <a:endParaRPr lang="en-US" altLang="en-US" sz="1200">
              <a:solidFill>
                <a:srgbClr val="898989"/>
              </a:solidFill>
            </a:endParaRPr>
          </a:p>
        </p:txBody>
      </p:sp>
      <p:sp>
        <p:nvSpPr>
          <p:cNvPr id="7" name="Title 1">
            <a:extLst>
              <a:ext uri="{FF2B5EF4-FFF2-40B4-BE49-F238E27FC236}">
                <a16:creationId xmlns:a16="http://schemas.microsoft.com/office/drawing/2014/main" id="{87D23A83-C08F-1F39-294F-0DE8C39ABF94}"/>
              </a:ext>
            </a:extLst>
          </p:cNvPr>
          <p:cNvSpPr txBox="1">
            <a:spLocks/>
          </p:cNvSpPr>
          <p:nvPr/>
        </p:nvSpPr>
        <p:spPr>
          <a:xfrm>
            <a:off x="1430594" y="-15875"/>
            <a:ext cx="7696200" cy="69629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XML DTD</a:t>
            </a:r>
          </a:p>
        </p:txBody>
      </p:sp>
      <p:sp>
        <p:nvSpPr>
          <p:cNvPr id="160773" name="TextBox 9">
            <a:extLst>
              <a:ext uri="{FF2B5EF4-FFF2-40B4-BE49-F238E27FC236}">
                <a16:creationId xmlns:a16="http://schemas.microsoft.com/office/drawing/2014/main" id="{AA3BFDBF-2799-ABBC-8544-467DDBA0DE3A}"/>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36200" name="TextBox 11">
            <a:extLst>
              <a:ext uri="{FF2B5EF4-FFF2-40B4-BE49-F238E27FC236}">
                <a16:creationId xmlns:a16="http://schemas.microsoft.com/office/drawing/2014/main" id="{BAE1C350-90EA-6BAF-BA44-717BD18A1D8B}"/>
              </a:ext>
            </a:extLst>
          </p:cNvPr>
          <p:cNvSpPr txBox="1">
            <a:spLocks noChangeArrowheads="1"/>
          </p:cNvSpPr>
          <p:nvPr/>
        </p:nvSpPr>
        <p:spPr bwMode="auto">
          <a:xfrm>
            <a:off x="1371600" y="868820"/>
            <a:ext cx="5638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XML DTD</a:t>
            </a:r>
            <a:endParaRPr lang="en-US" altLang="en-US" sz="2000" dirty="0">
              <a:latin typeface="Times New Roman" panose="02020603050405020304" pitchFamily="18" charset="0"/>
              <a:cs typeface="Times New Roman" panose="02020603050405020304" pitchFamily="18" charset="0"/>
            </a:endParaRPr>
          </a:p>
        </p:txBody>
      </p:sp>
      <p:sp>
        <p:nvSpPr>
          <p:cNvPr id="136201" name="TextBox 9">
            <a:extLst>
              <a:ext uri="{FF2B5EF4-FFF2-40B4-BE49-F238E27FC236}">
                <a16:creationId xmlns:a16="http://schemas.microsoft.com/office/drawing/2014/main" id="{E048FCA7-930E-AD77-4C3C-B88C153B6F97}"/>
              </a:ext>
            </a:extLst>
          </p:cNvPr>
          <p:cNvSpPr txBox="1">
            <a:spLocks noChangeArrowheads="1"/>
          </p:cNvSpPr>
          <p:nvPr/>
        </p:nvSpPr>
        <p:spPr bwMode="auto">
          <a:xfrm>
            <a:off x="1219200" y="1451950"/>
            <a:ext cx="73914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A DTD defines the legal elements of an XML document.</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XML schema is a XML based alternative to DTD.</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Actually DTD and XML schema both are used to form a well formed XML document.</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DTD stands for Document Type Definition. </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It defines the legal building blocks of an XML document.</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en-US" sz="1800" dirty="0">
              <a:latin typeface="Arial" panose="020B0604020202020204" pitchFamily="34" charset="0"/>
            </a:endParaRP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p:txBody>
      </p:sp>
      <p:sp>
        <p:nvSpPr>
          <p:cNvPr id="10" name="Footer Placeholder 12">
            <a:extLst>
              <a:ext uri="{FF2B5EF4-FFF2-40B4-BE49-F238E27FC236}">
                <a16:creationId xmlns:a16="http://schemas.microsoft.com/office/drawing/2014/main" id="{986DD143-D277-2695-87C2-9BB539548171}"/>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60777" name="Picture 14" descr="NIET">
            <a:extLst>
              <a:ext uri="{FF2B5EF4-FFF2-40B4-BE49-F238E27FC236}">
                <a16:creationId xmlns:a16="http://schemas.microsoft.com/office/drawing/2014/main" id="{2A13A03D-6A22-74B6-42FA-C6EBE196C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9359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36200"/>
                                        </p:tgtEl>
                                        <p:attrNameLst>
                                          <p:attrName>style.visibility</p:attrName>
                                        </p:attrNameLst>
                                      </p:cBhvr>
                                      <p:to>
                                        <p:strVal val="visible"/>
                                      </p:to>
                                    </p:set>
                                    <p:anim calcmode="lin" valueType="num">
                                      <p:cBhvr additive="base">
                                        <p:cTn id="12" dur="500" fill="hold"/>
                                        <p:tgtEl>
                                          <p:spTgt spid="136200"/>
                                        </p:tgtEl>
                                        <p:attrNameLst>
                                          <p:attrName>ppt_x</p:attrName>
                                        </p:attrNameLst>
                                      </p:cBhvr>
                                      <p:tavLst>
                                        <p:tav tm="0">
                                          <p:val>
                                            <p:strVal val="#ppt_x"/>
                                          </p:val>
                                        </p:tav>
                                        <p:tav tm="100000">
                                          <p:val>
                                            <p:strVal val="#ppt_x"/>
                                          </p:val>
                                        </p:tav>
                                      </p:tavLst>
                                    </p:anim>
                                    <p:anim calcmode="lin" valueType="num">
                                      <p:cBhvr additive="base">
                                        <p:cTn id="13" dur="500" fill="hold"/>
                                        <p:tgtEl>
                                          <p:spTgt spid="13620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36201"/>
                                        </p:tgtEl>
                                        <p:attrNameLst>
                                          <p:attrName>style.visibility</p:attrName>
                                        </p:attrNameLst>
                                      </p:cBhvr>
                                      <p:to>
                                        <p:strVal val="visible"/>
                                      </p:to>
                                    </p:set>
                                    <p:anim calcmode="lin" valueType="num">
                                      <p:cBhvr additive="base">
                                        <p:cTn id="18" dur="500" fill="hold"/>
                                        <p:tgtEl>
                                          <p:spTgt spid="136201"/>
                                        </p:tgtEl>
                                        <p:attrNameLst>
                                          <p:attrName>ppt_x</p:attrName>
                                        </p:attrNameLst>
                                      </p:cBhvr>
                                      <p:tavLst>
                                        <p:tav tm="0">
                                          <p:val>
                                            <p:strVal val="#ppt_x"/>
                                          </p:val>
                                        </p:tav>
                                        <p:tav tm="100000">
                                          <p:val>
                                            <p:strVal val="#ppt_x"/>
                                          </p:val>
                                        </p:tav>
                                      </p:tavLst>
                                    </p:anim>
                                    <p:anim calcmode="lin" valueType="num">
                                      <p:cBhvr additive="base">
                                        <p:cTn id="19" dur="500" fill="hold"/>
                                        <p:tgtEl>
                                          <p:spTgt spid="1362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6200" grpId="0"/>
      <p:bldP spid="136201"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4B0835-D77F-9392-FDE3-3EA18F2B5515}"/>
              </a:ext>
            </a:extLst>
          </p:cNvPr>
          <p:cNvSpPr>
            <a:spLocks noGrp="1"/>
          </p:cNvSpPr>
          <p:nvPr>
            <p:ph type="dt" sz="quarter" idx="10"/>
          </p:nvPr>
        </p:nvSpPr>
        <p:spPr/>
        <p:txBody>
          <a:bodyPr/>
          <a:lstStyle/>
          <a:p>
            <a:pPr>
              <a:defRPr/>
            </a:pPr>
            <a:fld id="{58F7BA03-2B35-496C-9879-19A1E3701216}" type="datetime3">
              <a:rPr lang="en-US" smtClean="0"/>
              <a:t>11 July 2023</a:t>
            </a:fld>
            <a:endParaRPr lang="en-US"/>
          </a:p>
        </p:txBody>
      </p:sp>
      <p:sp>
        <p:nvSpPr>
          <p:cNvPr id="162819" name="Slide Number Placeholder 5">
            <a:extLst>
              <a:ext uri="{FF2B5EF4-FFF2-40B4-BE49-F238E27FC236}">
                <a16:creationId xmlns:a16="http://schemas.microsoft.com/office/drawing/2014/main" id="{9F0F1FD6-EDA0-8493-C877-2A49A424F8F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31368AD-92B4-41A0-9A41-143DAD1CBAF4}" type="slidenum">
              <a:rPr lang="en-US" altLang="en-US" sz="1200" smtClean="0">
                <a:solidFill>
                  <a:srgbClr val="898989"/>
                </a:solidFill>
              </a:rPr>
              <a:pPr>
                <a:spcBef>
                  <a:spcPct val="0"/>
                </a:spcBef>
                <a:buFontTx/>
                <a:buNone/>
              </a:pPr>
              <a:t>116</a:t>
            </a:fld>
            <a:endParaRPr lang="en-US" altLang="en-US" sz="1200">
              <a:solidFill>
                <a:srgbClr val="898989"/>
              </a:solidFill>
            </a:endParaRPr>
          </a:p>
        </p:txBody>
      </p:sp>
      <p:sp>
        <p:nvSpPr>
          <p:cNvPr id="7" name="Title 1">
            <a:extLst>
              <a:ext uri="{FF2B5EF4-FFF2-40B4-BE49-F238E27FC236}">
                <a16:creationId xmlns:a16="http://schemas.microsoft.com/office/drawing/2014/main" id="{33D3DCC0-0E75-0133-9605-3DBEF948845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err="1">
                <a:latin typeface="Times New Roman" panose="02020603050405020304" pitchFamily="18" charset="0"/>
                <a:cs typeface="Times New Roman" panose="02020603050405020304" pitchFamily="18" charset="0"/>
              </a:rPr>
              <a:t>Cont</a:t>
            </a:r>
            <a:r>
              <a:rPr lang="en-US" sz="2400" b="1" dirty="0">
                <a:latin typeface="Times New Roman" panose="02020603050405020304" pitchFamily="18" charset="0"/>
                <a:cs typeface="Times New Roman" panose="02020603050405020304" pitchFamily="18" charset="0"/>
              </a:rPr>
              <a:t>…</a:t>
            </a:r>
          </a:p>
        </p:txBody>
      </p:sp>
      <p:sp>
        <p:nvSpPr>
          <p:cNvPr id="162821" name="TextBox 9">
            <a:extLst>
              <a:ext uri="{FF2B5EF4-FFF2-40B4-BE49-F238E27FC236}">
                <a16:creationId xmlns:a16="http://schemas.microsoft.com/office/drawing/2014/main" id="{F700DB3F-C6BF-4A03-2A28-951EFEBBD234}"/>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38248" name="TextBox 11">
            <a:extLst>
              <a:ext uri="{FF2B5EF4-FFF2-40B4-BE49-F238E27FC236}">
                <a16:creationId xmlns:a16="http://schemas.microsoft.com/office/drawing/2014/main" id="{E51EBB3E-4824-3162-E0FD-77A6831DD671}"/>
              </a:ext>
            </a:extLst>
          </p:cNvPr>
          <p:cNvSpPr txBox="1">
            <a:spLocks noChangeArrowheads="1"/>
          </p:cNvSpPr>
          <p:nvPr/>
        </p:nvSpPr>
        <p:spPr bwMode="auto">
          <a:xfrm>
            <a:off x="914400" y="1076325"/>
            <a:ext cx="5638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XML DTD Syntax</a:t>
            </a:r>
            <a:endParaRPr lang="en-US" altLang="en-US" sz="2000" dirty="0">
              <a:latin typeface="Times New Roman" panose="02020603050405020304" pitchFamily="18" charset="0"/>
              <a:cs typeface="Times New Roman" panose="02020603050405020304" pitchFamily="18" charset="0"/>
            </a:endParaRPr>
          </a:p>
        </p:txBody>
      </p:sp>
      <p:sp>
        <p:nvSpPr>
          <p:cNvPr id="138249" name="TextBox 9">
            <a:extLst>
              <a:ext uri="{FF2B5EF4-FFF2-40B4-BE49-F238E27FC236}">
                <a16:creationId xmlns:a16="http://schemas.microsoft.com/office/drawing/2014/main" id="{3FE82718-FC7C-ECA0-0DC4-55B34A2896F0}"/>
              </a:ext>
            </a:extLst>
          </p:cNvPr>
          <p:cNvSpPr txBox="1">
            <a:spLocks noChangeArrowheads="1"/>
          </p:cNvSpPr>
          <p:nvPr/>
        </p:nvSpPr>
        <p:spPr bwMode="auto">
          <a:xfrm>
            <a:off x="952500" y="1600200"/>
            <a:ext cx="7239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The XML Document Type Declaration, commonly known as DTD, is a way to describe XML language precisely. </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DTDs check vocabulary and validity of the structure of XML documents against grammatical rules of appropriate XML language.</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p:txBody>
      </p:sp>
      <p:sp>
        <p:nvSpPr>
          <p:cNvPr id="138250" name="TextBox 10">
            <a:extLst>
              <a:ext uri="{FF2B5EF4-FFF2-40B4-BE49-F238E27FC236}">
                <a16:creationId xmlns:a16="http://schemas.microsoft.com/office/drawing/2014/main" id="{15D901D0-67A1-E43A-C071-06089B9AE9F4}"/>
              </a:ext>
            </a:extLst>
          </p:cNvPr>
          <p:cNvSpPr txBox="1">
            <a:spLocks noChangeArrowheads="1"/>
          </p:cNvSpPr>
          <p:nvPr/>
        </p:nvSpPr>
        <p:spPr bwMode="auto">
          <a:xfrm>
            <a:off x="2552700" y="3421626"/>
            <a:ext cx="44958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&lt;!DOCTYPE element DTD identifier</a:t>
            </a:r>
          </a:p>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a:t>
            </a:r>
          </a:p>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   declaration1</a:t>
            </a:r>
          </a:p>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   declaration2</a:t>
            </a:r>
          </a:p>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   ........</a:t>
            </a:r>
          </a:p>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]&gt;</a:t>
            </a:r>
          </a:p>
          <a:p>
            <a:pPr eaLnBrk="1" hangingPunct="1">
              <a:spcBef>
                <a:spcPct val="0"/>
              </a:spcBef>
              <a:buFontTx/>
              <a:buNone/>
            </a:pPr>
            <a:endParaRPr lang="en-US" altLang="en-US" sz="1400" dirty="0">
              <a:latin typeface="Arial" panose="020B0604020202020204" pitchFamily="34" charset="0"/>
            </a:endParaRPr>
          </a:p>
        </p:txBody>
      </p:sp>
      <p:sp>
        <p:nvSpPr>
          <p:cNvPr id="11" name="Footer Placeholder 12">
            <a:extLst>
              <a:ext uri="{FF2B5EF4-FFF2-40B4-BE49-F238E27FC236}">
                <a16:creationId xmlns:a16="http://schemas.microsoft.com/office/drawing/2014/main" id="{CC7B30B3-1E0F-D083-596B-35C33D77C506}"/>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62826" name="Picture 14" descr="NIET">
            <a:extLst>
              <a:ext uri="{FF2B5EF4-FFF2-40B4-BE49-F238E27FC236}">
                <a16:creationId xmlns:a16="http://schemas.microsoft.com/office/drawing/2014/main" id="{4DE0F229-8F3F-AF92-74E2-9B8386346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313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38248"/>
                                        </p:tgtEl>
                                        <p:attrNameLst>
                                          <p:attrName>style.visibility</p:attrName>
                                        </p:attrNameLst>
                                      </p:cBhvr>
                                      <p:to>
                                        <p:strVal val="visible"/>
                                      </p:to>
                                    </p:set>
                                    <p:anim calcmode="lin" valueType="num">
                                      <p:cBhvr additive="base">
                                        <p:cTn id="12" dur="500" fill="hold"/>
                                        <p:tgtEl>
                                          <p:spTgt spid="138248"/>
                                        </p:tgtEl>
                                        <p:attrNameLst>
                                          <p:attrName>ppt_x</p:attrName>
                                        </p:attrNameLst>
                                      </p:cBhvr>
                                      <p:tavLst>
                                        <p:tav tm="0">
                                          <p:val>
                                            <p:strVal val="#ppt_x"/>
                                          </p:val>
                                        </p:tav>
                                        <p:tav tm="100000">
                                          <p:val>
                                            <p:strVal val="#ppt_x"/>
                                          </p:val>
                                        </p:tav>
                                      </p:tavLst>
                                    </p:anim>
                                    <p:anim calcmode="lin" valueType="num">
                                      <p:cBhvr additive="base">
                                        <p:cTn id="13" dur="500" fill="hold"/>
                                        <p:tgtEl>
                                          <p:spTgt spid="13824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38249"/>
                                        </p:tgtEl>
                                        <p:attrNameLst>
                                          <p:attrName>style.visibility</p:attrName>
                                        </p:attrNameLst>
                                      </p:cBhvr>
                                      <p:to>
                                        <p:strVal val="visible"/>
                                      </p:to>
                                    </p:set>
                                    <p:anim calcmode="lin" valueType="num">
                                      <p:cBhvr additive="base">
                                        <p:cTn id="18" dur="500" fill="hold"/>
                                        <p:tgtEl>
                                          <p:spTgt spid="138249"/>
                                        </p:tgtEl>
                                        <p:attrNameLst>
                                          <p:attrName>ppt_x</p:attrName>
                                        </p:attrNameLst>
                                      </p:cBhvr>
                                      <p:tavLst>
                                        <p:tav tm="0">
                                          <p:val>
                                            <p:strVal val="#ppt_x"/>
                                          </p:val>
                                        </p:tav>
                                        <p:tav tm="100000">
                                          <p:val>
                                            <p:strVal val="#ppt_x"/>
                                          </p:val>
                                        </p:tav>
                                      </p:tavLst>
                                    </p:anim>
                                    <p:anim calcmode="lin" valueType="num">
                                      <p:cBhvr additive="base">
                                        <p:cTn id="19" dur="500" fill="hold"/>
                                        <p:tgtEl>
                                          <p:spTgt spid="13824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38250"/>
                                        </p:tgtEl>
                                        <p:attrNameLst>
                                          <p:attrName>style.visibility</p:attrName>
                                        </p:attrNameLst>
                                      </p:cBhvr>
                                      <p:to>
                                        <p:strVal val="visible"/>
                                      </p:to>
                                    </p:set>
                                    <p:anim calcmode="lin" valueType="num">
                                      <p:cBhvr additive="base">
                                        <p:cTn id="24" dur="500" fill="hold"/>
                                        <p:tgtEl>
                                          <p:spTgt spid="138250"/>
                                        </p:tgtEl>
                                        <p:attrNameLst>
                                          <p:attrName>ppt_x</p:attrName>
                                        </p:attrNameLst>
                                      </p:cBhvr>
                                      <p:tavLst>
                                        <p:tav tm="0">
                                          <p:val>
                                            <p:strVal val="#ppt_x"/>
                                          </p:val>
                                        </p:tav>
                                        <p:tav tm="100000">
                                          <p:val>
                                            <p:strVal val="#ppt_x"/>
                                          </p:val>
                                        </p:tav>
                                      </p:tavLst>
                                    </p:anim>
                                    <p:anim calcmode="lin" valueType="num">
                                      <p:cBhvr additive="base">
                                        <p:cTn id="25" dur="500" fill="hold"/>
                                        <p:tgtEl>
                                          <p:spTgt spid="1382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8248" grpId="0"/>
      <p:bldP spid="138249" grpId="0"/>
      <p:bldP spid="13825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1454AAF-DDD2-132F-7ECE-98F1856CC6FD}"/>
              </a:ext>
            </a:extLst>
          </p:cNvPr>
          <p:cNvSpPr>
            <a:spLocks noGrp="1"/>
          </p:cNvSpPr>
          <p:nvPr>
            <p:ph type="dt" sz="quarter" idx="10"/>
          </p:nvPr>
        </p:nvSpPr>
        <p:spPr/>
        <p:txBody>
          <a:bodyPr/>
          <a:lstStyle/>
          <a:p>
            <a:pPr>
              <a:defRPr/>
            </a:pPr>
            <a:fld id="{474F2466-8CA3-4184-9E4F-F1F5B6FF7245}" type="datetime3">
              <a:rPr lang="en-US" smtClean="0"/>
              <a:t>11 July 2023</a:t>
            </a:fld>
            <a:endParaRPr lang="en-US"/>
          </a:p>
        </p:txBody>
      </p:sp>
      <p:sp>
        <p:nvSpPr>
          <p:cNvPr id="164867" name="Slide Number Placeholder 5">
            <a:extLst>
              <a:ext uri="{FF2B5EF4-FFF2-40B4-BE49-F238E27FC236}">
                <a16:creationId xmlns:a16="http://schemas.microsoft.com/office/drawing/2014/main" id="{2FAC2B9E-6081-1B4D-F097-98034E59851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54D5DCA-6957-43BD-BC57-7AC773EEB06F}" type="slidenum">
              <a:rPr lang="en-US" altLang="en-US" sz="1200" smtClean="0">
                <a:solidFill>
                  <a:srgbClr val="898989"/>
                </a:solidFill>
              </a:rPr>
              <a:pPr>
                <a:spcBef>
                  <a:spcPct val="0"/>
                </a:spcBef>
                <a:buFontTx/>
                <a:buNone/>
              </a:pPr>
              <a:t>117</a:t>
            </a:fld>
            <a:endParaRPr lang="en-US" altLang="en-US" sz="1200">
              <a:solidFill>
                <a:srgbClr val="898989"/>
              </a:solidFill>
            </a:endParaRPr>
          </a:p>
        </p:txBody>
      </p:sp>
      <p:sp>
        <p:nvSpPr>
          <p:cNvPr id="7" name="Title 1">
            <a:extLst>
              <a:ext uri="{FF2B5EF4-FFF2-40B4-BE49-F238E27FC236}">
                <a16:creationId xmlns:a16="http://schemas.microsoft.com/office/drawing/2014/main" id="{D44E1BD1-A338-F9FF-77CE-6560258B7A6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err="1">
                <a:latin typeface="Times New Roman" panose="02020603050405020304" pitchFamily="18" charset="0"/>
                <a:cs typeface="Times New Roman" panose="02020603050405020304" pitchFamily="18" charset="0"/>
              </a:rPr>
              <a:t>Cont</a:t>
            </a:r>
            <a:r>
              <a:rPr lang="en-US" sz="2400" b="1" dirty="0">
                <a:latin typeface="Times New Roman" panose="02020603050405020304" pitchFamily="18" charset="0"/>
                <a:cs typeface="Times New Roman" panose="02020603050405020304" pitchFamily="18" charset="0"/>
              </a:rPr>
              <a:t>…</a:t>
            </a:r>
          </a:p>
        </p:txBody>
      </p:sp>
      <p:sp>
        <p:nvSpPr>
          <p:cNvPr id="164869" name="TextBox 9">
            <a:extLst>
              <a:ext uri="{FF2B5EF4-FFF2-40B4-BE49-F238E27FC236}">
                <a16:creationId xmlns:a16="http://schemas.microsoft.com/office/drawing/2014/main" id="{349AC487-CE4D-42EF-1199-E37E4FF4E0ED}"/>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40296" name="TextBox 11">
            <a:extLst>
              <a:ext uri="{FF2B5EF4-FFF2-40B4-BE49-F238E27FC236}">
                <a16:creationId xmlns:a16="http://schemas.microsoft.com/office/drawing/2014/main" id="{45A60030-EE61-AB4F-AA0A-DA7795BDB9E3}"/>
              </a:ext>
            </a:extLst>
          </p:cNvPr>
          <p:cNvSpPr txBox="1">
            <a:spLocks noChangeArrowheads="1"/>
          </p:cNvSpPr>
          <p:nvPr/>
        </p:nvSpPr>
        <p:spPr bwMode="auto">
          <a:xfrm>
            <a:off x="796413" y="1143000"/>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Arial" panose="020B0604020202020204" pitchFamily="34" charset="0"/>
              <a:buNone/>
            </a:pPr>
            <a:r>
              <a:rPr lang="en-US" altLang="en-US" sz="1800" b="1" dirty="0">
                <a:latin typeface="Times New Roman" panose="02020603050405020304" pitchFamily="18" charset="0"/>
                <a:cs typeface="Times New Roman" panose="02020603050405020304" pitchFamily="18" charset="0"/>
              </a:rPr>
              <a:t>Internal DTD Declaration  XML</a:t>
            </a:r>
            <a:endParaRPr lang="en-US" altLang="en-US" sz="1800" dirty="0">
              <a:latin typeface="Times New Roman" panose="02020603050405020304" pitchFamily="18" charset="0"/>
              <a:cs typeface="Times New Roman" panose="02020603050405020304" pitchFamily="18" charset="0"/>
            </a:endParaRPr>
          </a:p>
        </p:txBody>
      </p:sp>
      <p:sp>
        <p:nvSpPr>
          <p:cNvPr id="140297" name="TextBox 12">
            <a:extLst>
              <a:ext uri="{FF2B5EF4-FFF2-40B4-BE49-F238E27FC236}">
                <a16:creationId xmlns:a16="http://schemas.microsoft.com/office/drawing/2014/main" id="{84D822D7-2D96-3DC7-CCFF-A3374A05DDE2}"/>
              </a:ext>
            </a:extLst>
          </p:cNvPr>
          <p:cNvSpPr txBox="1">
            <a:spLocks noChangeArrowheads="1"/>
          </p:cNvSpPr>
          <p:nvPr/>
        </p:nvSpPr>
        <p:spPr bwMode="auto">
          <a:xfrm>
            <a:off x="796413" y="1651486"/>
            <a:ext cx="73152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A DTD is referred to as an internal DTD if elements are declared within the XML files. </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To refer it as internal DTD, </a:t>
            </a:r>
            <a:r>
              <a:rPr lang="en-US" altLang="en-US" sz="2000" i="1" dirty="0">
                <a:latin typeface="Times New Roman" panose="02020603050405020304" pitchFamily="18" charset="0"/>
                <a:cs typeface="Times New Roman" panose="02020603050405020304" pitchFamily="18" charset="0"/>
              </a:rPr>
              <a:t>standalone</a:t>
            </a:r>
            <a:r>
              <a:rPr lang="en-US" altLang="en-US" sz="2000" dirty="0">
                <a:latin typeface="Times New Roman" panose="02020603050405020304" pitchFamily="18" charset="0"/>
                <a:cs typeface="Times New Roman" panose="02020603050405020304" pitchFamily="18" charset="0"/>
              </a:rPr>
              <a:t> attribute in XML declaration must be set to </a:t>
            </a:r>
            <a:r>
              <a:rPr lang="en-US" altLang="en-US" sz="2000" b="1" dirty="0">
                <a:latin typeface="Times New Roman" panose="02020603050405020304" pitchFamily="18" charset="0"/>
                <a:cs typeface="Times New Roman" panose="02020603050405020304" pitchFamily="18" charset="0"/>
              </a:rPr>
              <a:t>yes</a:t>
            </a:r>
            <a:r>
              <a:rPr lang="en-US" altLang="en-US" sz="2000" dirty="0">
                <a:latin typeface="Times New Roman" panose="02020603050405020304" pitchFamily="18" charset="0"/>
                <a:cs typeface="Times New Roman" panose="02020603050405020304" pitchFamily="18" charset="0"/>
              </a:rPr>
              <a:t>. </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This means, the declaration works independent of external source.</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p:txBody>
      </p:sp>
      <p:sp>
        <p:nvSpPr>
          <p:cNvPr id="10" name="Footer Placeholder 12">
            <a:extLst>
              <a:ext uri="{FF2B5EF4-FFF2-40B4-BE49-F238E27FC236}">
                <a16:creationId xmlns:a16="http://schemas.microsoft.com/office/drawing/2014/main" id="{9F187A39-9605-A28E-F05A-F5F6C1B252BA}"/>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64873" name="Picture 14" descr="NIET">
            <a:extLst>
              <a:ext uri="{FF2B5EF4-FFF2-40B4-BE49-F238E27FC236}">
                <a16:creationId xmlns:a16="http://schemas.microsoft.com/office/drawing/2014/main" id="{B6F7A44F-F62E-E341-9988-F0BB156AA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295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53360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40296"/>
                                        </p:tgtEl>
                                        <p:attrNameLst>
                                          <p:attrName>style.visibility</p:attrName>
                                        </p:attrNameLst>
                                      </p:cBhvr>
                                      <p:to>
                                        <p:strVal val="visible"/>
                                      </p:to>
                                    </p:set>
                                    <p:anim calcmode="lin" valueType="num">
                                      <p:cBhvr additive="base">
                                        <p:cTn id="12" dur="500" fill="hold"/>
                                        <p:tgtEl>
                                          <p:spTgt spid="140296"/>
                                        </p:tgtEl>
                                        <p:attrNameLst>
                                          <p:attrName>ppt_x</p:attrName>
                                        </p:attrNameLst>
                                      </p:cBhvr>
                                      <p:tavLst>
                                        <p:tav tm="0">
                                          <p:val>
                                            <p:strVal val="#ppt_x"/>
                                          </p:val>
                                        </p:tav>
                                        <p:tav tm="100000">
                                          <p:val>
                                            <p:strVal val="#ppt_x"/>
                                          </p:val>
                                        </p:tav>
                                      </p:tavLst>
                                    </p:anim>
                                    <p:anim calcmode="lin" valueType="num">
                                      <p:cBhvr additive="base">
                                        <p:cTn id="13" dur="500" fill="hold"/>
                                        <p:tgtEl>
                                          <p:spTgt spid="14029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40297"/>
                                        </p:tgtEl>
                                        <p:attrNameLst>
                                          <p:attrName>style.visibility</p:attrName>
                                        </p:attrNameLst>
                                      </p:cBhvr>
                                      <p:to>
                                        <p:strVal val="visible"/>
                                      </p:to>
                                    </p:set>
                                    <p:anim calcmode="lin" valueType="num">
                                      <p:cBhvr additive="base">
                                        <p:cTn id="18" dur="500" fill="hold"/>
                                        <p:tgtEl>
                                          <p:spTgt spid="140297"/>
                                        </p:tgtEl>
                                        <p:attrNameLst>
                                          <p:attrName>ppt_x</p:attrName>
                                        </p:attrNameLst>
                                      </p:cBhvr>
                                      <p:tavLst>
                                        <p:tav tm="0">
                                          <p:val>
                                            <p:strVal val="#ppt_x"/>
                                          </p:val>
                                        </p:tav>
                                        <p:tav tm="100000">
                                          <p:val>
                                            <p:strVal val="#ppt_x"/>
                                          </p:val>
                                        </p:tav>
                                      </p:tavLst>
                                    </p:anim>
                                    <p:anim calcmode="lin" valueType="num">
                                      <p:cBhvr additive="base">
                                        <p:cTn id="19" dur="500" fill="hold"/>
                                        <p:tgtEl>
                                          <p:spTgt spid="1402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0296" grpId="0"/>
      <p:bldP spid="140297"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587972A-6137-2BA8-8D3E-8A6FE4193D13}"/>
              </a:ext>
            </a:extLst>
          </p:cNvPr>
          <p:cNvSpPr>
            <a:spLocks noGrp="1"/>
          </p:cNvSpPr>
          <p:nvPr>
            <p:ph type="dt" sz="quarter" idx="10"/>
          </p:nvPr>
        </p:nvSpPr>
        <p:spPr/>
        <p:txBody>
          <a:bodyPr/>
          <a:lstStyle/>
          <a:p>
            <a:pPr>
              <a:defRPr/>
            </a:pPr>
            <a:fld id="{F78BB1F4-EB3A-4F7B-AEC1-ABC6B4FA3AD6}" type="datetime3">
              <a:rPr lang="en-US" smtClean="0"/>
              <a:t>11 July 2023</a:t>
            </a:fld>
            <a:endParaRPr lang="en-US"/>
          </a:p>
        </p:txBody>
      </p:sp>
      <p:sp>
        <p:nvSpPr>
          <p:cNvPr id="166915" name="Slide Number Placeholder 5">
            <a:extLst>
              <a:ext uri="{FF2B5EF4-FFF2-40B4-BE49-F238E27FC236}">
                <a16:creationId xmlns:a16="http://schemas.microsoft.com/office/drawing/2014/main" id="{464557BC-45B7-DD88-9514-1A494365A7B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6FF8697-D256-4EA3-A9A4-EC996916DB1D}" type="slidenum">
              <a:rPr lang="en-US" altLang="en-US" sz="1200" smtClean="0">
                <a:solidFill>
                  <a:srgbClr val="898989"/>
                </a:solidFill>
              </a:rPr>
              <a:pPr>
                <a:spcBef>
                  <a:spcPct val="0"/>
                </a:spcBef>
                <a:buFontTx/>
                <a:buNone/>
              </a:pPr>
              <a:t>118</a:t>
            </a:fld>
            <a:endParaRPr lang="en-US" altLang="en-US" sz="1200">
              <a:solidFill>
                <a:srgbClr val="898989"/>
              </a:solidFill>
            </a:endParaRPr>
          </a:p>
        </p:txBody>
      </p:sp>
      <p:sp>
        <p:nvSpPr>
          <p:cNvPr id="7" name="Title 1">
            <a:extLst>
              <a:ext uri="{FF2B5EF4-FFF2-40B4-BE49-F238E27FC236}">
                <a16:creationId xmlns:a16="http://schemas.microsoft.com/office/drawing/2014/main" id="{0BBD241B-7882-0275-04F2-41F7F6BE0BC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anose="02020603050405020304" pitchFamily="18" charset="0"/>
                <a:cs typeface="Times New Roman" panose="02020603050405020304" pitchFamily="18" charset="0"/>
              </a:rPr>
              <a:t>(cont..)</a:t>
            </a:r>
          </a:p>
        </p:txBody>
      </p:sp>
      <p:sp>
        <p:nvSpPr>
          <p:cNvPr id="166917" name="TextBox 9">
            <a:extLst>
              <a:ext uri="{FF2B5EF4-FFF2-40B4-BE49-F238E27FC236}">
                <a16:creationId xmlns:a16="http://schemas.microsoft.com/office/drawing/2014/main" id="{85492C42-B260-6917-9C0F-5DF4DEC3235B}"/>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42344" name="TextBox 11">
            <a:extLst>
              <a:ext uri="{FF2B5EF4-FFF2-40B4-BE49-F238E27FC236}">
                <a16:creationId xmlns:a16="http://schemas.microsoft.com/office/drawing/2014/main" id="{18BD765E-4603-8FD6-A402-8AFDD27A932A}"/>
              </a:ext>
            </a:extLst>
          </p:cNvPr>
          <p:cNvSpPr txBox="1">
            <a:spLocks noChangeArrowheads="1"/>
          </p:cNvSpPr>
          <p:nvPr/>
        </p:nvSpPr>
        <p:spPr bwMode="auto">
          <a:xfrm>
            <a:off x="762000" y="1076325"/>
            <a:ext cx="7162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Internal DTD Declaration  XML Example</a:t>
            </a:r>
            <a:endParaRPr lang="en-US" altLang="en-US" sz="2000" dirty="0">
              <a:latin typeface="Times New Roman" panose="02020603050405020304" pitchFamily="18" charset="0"/>
              <a:cs typeface="Times New Roman" panose="02020603050405020304" pitchFamily="18" charset="0"/>
            </a:endParaRPr>
          </a:p>
        </p:txBody>
      </p:sp>
      <p:sp>
        <p:nvSpPr>
          <p:cNvPr id="142345" name="TextBox 9">
            <a:extLst>
              <a:ext uri="{FF2B5EF4-FFF2-40B4-BE49-F238E27FC236}">
                <a16:creationId xmlns:a16="http://schemas.microsoft.com/office/drawing/2014/main" id="{E16D649F-9BDC-90E6-05ED-36E07A24BAC1}"/>
              </a:ext>
            </a:extLst>
          </p:cNvPr>
          <p:cNvSpPr txBox="1">
            <a:spLocks noChangeArrowheads="1"/>
          </p:cNvSpPr>
          <p:nvPr/>
        </p:nvSpPr>
        <p:spPr bwMode="auto">
          <a:xfrm>
            <a:off x="1676400" y="1830388"/>
            <a:ext cx="68580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&lt;?xml version="1.0" standalone="yes" ?&gt;</a:t>
            </a:r>
          </a:p>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&lt;!DOCTYPE address [</a:t>
            </a:r>
          </a:p>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   &lt;!ELEMENT address (</a:t>
            </a:r>
            <a:r>
              <a:rPr lang="en-US" altLang="en-US" sz="1800" dirty="0" err="1">
                <a:latin typeface="Times New Roman" panose="02020603050405020304" pitchFamily="18" charset="0"/>
                <a:cs typeface="Times New Roman" panose="02020603050405020304" pitchFamily="18" charset="0"/>
              </a:rPr>
              <a:t>name,company,phone</a:t>
            </a:r>
            <a:r>
              <a:rPr lang="en-US" altLang="en-US" sz="1800" dirty="0">
                <a:latin typeface="Times New Roman" panose="02020603050405020304" pitchFamily="18" charset="0"/>
                <a:cs typeface="Times New Roman" panose="02020603050405020304" pitchFamily="18" charset="0"/>
              </a:rPr>
              <a:t>)&gt;</a:t>
            </a:r>
          </a:p>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   &lt;!ELEMENT name (#PCDATA)&gt;</a:t>
            </a:r>
          </a:p>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   &lt;!ELEMENT company (#PCDATA)&gt;</a:t>
            </a:r>
          </a:p>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   &lt;!ELEMENT phone (#PCDATA)&gt;</a:t>
            </a:r>
          </a:p>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 </a:t>
            </a:r>
          </a:p>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&lt;address&gt;</a:t>
            </a:r>
          </a:p>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   &lt;name&gt;Devendra Kumar&lt;/name&gt;</a:t>
            </a:r>
          </a:p>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   &lt;company&gt;NIET&lt;/company&gt;</a:t>
            </a:r>
          </a:p>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   &lt;phone&gt;(011) 123-4567&lt;/phone&gt;</a:t>
            </a:r>
          </a:p>
          <a:p>
            <a:pPr algn="just"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&lt;/address&gt;</a:t>
            </a:r>
          </a:p>
          <a:p>
            <a:pPr algn="just"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p:txBody>
      </p:sp>
      <p:sp>
        <p:nvSpPr>
          <p:cNvPr id="10" name="Footer Placeholder 12">
            <a:extLst>
              <a:ext uri="{FF2B5EF4-FFF2-40B4-BE49-F238E27FC236}">
                <a16:creationId xmlns:a16="http://schemas.microsoft.com/office/drawing/2014/main" id="{5EEB51D7-DA24-1C68-CC86-FC0589A4A752}"/>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66921" name="Picture 14" descr="NIET">
            <a:extLst>
              <a:ext uri="{FF2B5EF4-FFF2-40B4-BE49-F238E27FC236}">
                <a16:creationId xmlns:a16="http://schemas.microsoft.com/office/drawing/2014/main" id="{67281DD1-904D-46DA-AE8A-960297508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371600" cy="757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67681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42344"/>
                                        </p:tgtEl>
                                        <p:attrNameLst>
                                          <p:attrName>style.visibility</p:attrName>
                                        </p:attrNameLst>
                                      </p:cBhvr>
                                      <p:to>
                                        <p:strVal val="visible"/>
                                      </p:to>
                                    </p:set>
                                    <p:anim calcmode="lin" valueType="num">
                                      <p:cBhvr additive="base">
                                        <p:cTn id="12" dur="500" fill="hold"/>
                                        <p:tgtEl>
                                          <p:spTgt spid="142344"/>
                                        </p:tgtEl>
                                        <p:attrNameLst>
                                          <p:attrName>ppt_x</p:attrName>
                                        </p:attrNameLst>
                                      </p:cBhvr>
                                      <p:tavLst>
                                        <p:tav tm="0">
                                          <p:val>
                                            <p:strVal val="#ppt_x"/>
                                          </p:val>
                                        </p:tav>
                                        <p:tav tm="100000">
                                          <p:val>
                                            <p:strVal val="#ppt_x"/>
                                          </p:val>
                                        </p:tav>
                                      </p:tavLst>
                                    </p:anim>
                                    <p:anim calcmode="lin" valueType="num">
                                      <p:cBhvr additive="base">
                                        <p:cTn id="13" dur="500" fill="hold"/>
                                        <p:tgtEl>
                                          <p:spTgt spid="14234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42345"/>
                                        </p:tgtEl>
                                        <p:attrNameLst>
                                          <p:attrName>style.visibility</p:attrName>
                                        </p:attrNameLst>
                                      </p:cBhvr>
                                      <p:to>
                                        <p:strVal val="visible"/>
                                      </p:to>
                                    </p:set>
                                    <p:anim calcmode="lin" valueType="num">
                                      <p:cBhvr additive="base">
                                        <p:cTn id="18" dur="500" fill="hold"/>
                                        <p:tgtEl>
                                          <p:spTgt spid="142345"/>
                                        </p:tgtEl>
                                        <p:attrNameLst>
                                          <p:attrName>ppt_x</p:attrName>
                                        </p:attrNameLst>
                                      </p:cBhvr>
                                      <p:tavLst>
                                        <p:tav tm="0">
                                          <p:val>
                                            <p:strVal val="#ppt_x"/>
                                          </p:val>
                                        </p:tav>
                                        <p:tav tm="100000">
                                          <p:val>
                                            <p:strVal val="#ppt_x"/>
                                          </p:val>
                                        </p:tav>
                                      </p:tavLst>
                                    </p:anim>
                                    <p:anim calcmode="lin" valueType="num">
                                      <p:cBhvr additive="base">
                                        <p:cTn id="19" dur="500" fill="hold"/>
                                        <p:tgtEl>
                                          <p:spTgt spid="1423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2344" grpId="0"/>
      <p:bldP spid="142345"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03C6276-4034-2594-F7AF-7F95F1BB82D3}"/>
              </a:ext>
            </a:extLst>
          </p:cNvPr>
          <p:cNvSpPr>
            <a:spLocks noGrp="1"/>
          </p:cNvSpPr>
          <p:nvPr>
            <p:ph type="dt" sz="quarter" idx="10"/>
          </p:nvPr>
        </p:nvSpPr>
        <p:spPr/>
        <p:txBody>
          <a:bodyPr/>
          <a:lstStyle/>
          <a:p>
            <a:pPr>
              <a:defRPr/>
            </a:pPr>
            <a:fld id="{71EE8CCA-B2CD-423E-B596-9B9CB0026075}" type="datetime3">
              <a:rPr lang="en-US" smtClean="0"/>
              <a:t>11 July 2023</a:t>
            </a:fld>
            <a:endParaRPr lang="en-US"/>
          </a:p>
        </p:txBody>
      </p:sp>
      <p:sp>
        <p:nvSpPr>
          <p:cNvPr id="168963" name="Slide Number Placeholder 5">
            <a:extLst>
              <a:ext uri="{FF2B5EF4-FFF2-40B4-BE49-F238E27FC236}">
                <a16:creationId xmlns:a16="http://schemas.microsoft.com/office/drawing/2014/main" id="{ED3C285A-ACD3-8F11-0718-260BEC3A2E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1C95EDE-7CBF-4EC4-B45B-BC55459FA1CD}" type="slidenum">
              <a:rPr lang="en-US" altLang="en-US" sz="1200" smtClean="0">
                <a:solidFill>
                  <a:srgbClr val="898989"/>
                </a:solidFill>
              </a:rPr>
              <a:pPr>
                <a:spcBef>
                  <a:spcPct val="0"/>
                </a:spcBef>
                <a:buFontTx/>
                <a:buNone/>
              </a:pPr>
              <a:t>119</a:t>
            </a:fld>
            <a:endParaRPr lang="en-US" altLang="en-US" sz="1200">
              <a:solidFill>
                <a:srgbClr val="898989"/>
              </a:solidFill>
            </a:endParaRPr>
          </a:p>
        </p:txBody>
      </p:sp>
      <p:sp>
        <p:nvSpPr>
          <p:cNvPr id="7" name="Title 1">
            <a:extLst>
              <a:ext uri="{FF2B5EF4-FFF2-40B4-BE49-F238E27FC236}">
                <a16:creationId xmlns:a16="http://schemas.microsoft.com/office/drawing/2014/main" id="{41BD1A89-E3FD-6C1B-AE6B-C64355EB8BC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(cont..)</a:t>
            </a:r>
          </a:p>
        </p:txBody>
      </p:sp>
      <p:sp>
        <p:nvSpPr>
          <p:cNvPr id="168965" name="TextBox 9">
            <a:extLst>
              <a:ext uri="{FF2B5EF4-FFF2-40B4-BE49-F238E27FC236}">
                <a16:creationId xmlns:a16="http://schemas.microsoft.com/office/drawing/2014/main" id="{0B34AB0F-1334-189F-77A6-1FF5C6F6CC8C}"/>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44392" name="TextBox 11">
            <a:extLst>
              <a:ext uri="{FF2B5EF4-FFF2-40B4-BE49-F238E27FC236}">
                <a16:creationId xmlns:a16="http://schemas.microsoft.com/office/drawing/2014/main" id="{AA5E5B36-DDF7-0939-5323-1005983093B2}"/>
              </a:ext>
            </a:extLst>
          </p:cNvPr>
          <p:cNvSpPr txBox="1">
            <a:spLocks noChangeArrowheads="1"/>
          </p:cNvSpPr>
          <p:nvPr/>
        </p:nvSpPr>
        <p:spPr bwMode="auto">
          <a:xfrm>
            <a:off x="762000" y="1076325"/>
            <a:ext cx="7162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External DTD</a:t>
            </a:r>
          </a:p>
        </p:txBody>
      </p:sp>
      <p:sp>
        <p:nvSpPr>
          <p:cNvPr id="144393" name="TextBox 10">
            <a:extLst>
              <a:ext uri="{FF2B5EF4-FFF2-40B4-BE49-F238E27FC236}">
                <a16:creationId xmlns:a16="http://schemas.microsoft.com/office/drawing/2014/main" id="{DD739CF6-8446-9FC2-DE0A-35447BCF850C}"/>
              </a:ext>
            </a:extLst>
          </p:cNvPr>
          <p:cNvSpPr txBox="1">
            <a:spLocks noChangeArrowheads="1"/>
          </p:cNvSpPr>
          <p:nvPr/>
        </p:nvSpPr>
        <p:spPr bwMode="auto">
          <a:xfrm>
            <a:off x="875071" y="1743989"/>
            <a:ext cx="74676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In external DTD elements are declared outside the XML file. </a:t>
            </a:r>
          </a:p>
          <a:p>
            <a:pPr algn="just"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They are accessed by specifying the system attributes which may be either the legal </a:t>
            </a:r>
            <a:r>
              <a:rPr lang="en-US" altLang="en-US" sz="2000" i="1" dirty="0">
                <a:latin typeface="Times New Roman" panose="02020603050405020304" pitchFamily="18" charset="0"/>
                <a:cs typeface="Times New Roman" panose="02020603050405020304" pitchFamily="18" charset="0"/>
              </a:rPr>
              <a:t>.</a:t>
            </a:r>
            <a:r>
              <a:rPr lang="en-US" altLang="en-US" sz="2000" i="1" dirty="0" err="1">
                <a:latin typeface="Times New Roman" panose="02020603050405020304" pitchFamily="18" charset="0"/>
                <a:cs typeface="Times New Roman" panose="02020603050405020304" pitchFamily="18" charset="0"/>
              </a:rPr>
              <a:t>dtd</a:t>
            </a:r>
            <a:r>
              <a:rPr lang="en-US" altLang="en-US" sz="2000" dirty="0">
                <a:latin typeface="Times New Roman" panose="02020603050405020304" pitchFamily="18" charset="0"/>
                <a:cs typeface="Times New Roman" panose="02020603050405020304" pitchFamily="18" charset="0"/>
              </a:rPr>
              <a:t> file or a valid URL. </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To refer it as external DTD, </a:t>
            </a:r>
            <a:r>
              <a:rPr lang="en-US" altLang="en-US" sz="2000" i="1" dirty="0">
                <a:latin typeface="Times New Roman" panose="02020603050405020304" pitchFamily="18" charset="0"/>
                <a:cs typeface="Times New Roman" panose="02020603050405020304" pitchFamily="18" charset="0"/>
              </a:rPr>
              <a:t>standalone</a:t>
            </a:r>
            <a:r>
              <a:rPr lang="en-US" altLang="en-US" sz="2000" dirty="0">
                <a:latin typeface="Times New Roman" panose="02020603050405020304" pitchFamily="18" charset="0"/>
                <a:cs typeface="Times New Roman" panose="02020603050405020304" pitchFamily="18" charset="0"/>
              </a:rPr>
              <a:t> attribute in the XML declaration must be set as </a:t>
            </a:r>
            <a:r>
              <a:rPr lang="en-US" altLang="en-US" sz="2000" b="1" dirty="0">
                <a:latin typeface="Times New Roman" panose="02020603050405020304" pitchFamily="18" charset="0"/>
                <a:cs typeface="Times New Roman" panose="02020603050405020304" pitchFamily="18" charset="0"/>
              </a:rPr>
              <a:t>no</a:t>
            </a:r>
            <a:r>
              <a:rPr lang="en-US" altLang="en-US" sz="2000" dirty="0">
                <a:latin typeface="Times New Roman" panose="02020603050405020304" pitchFamily="18" charset="0"/>
                <a:cs typeface="Times New Roman" panose="02020603050405020304" pitchFamily="18" charset="0"/>
              </a:rPr>
              <a:t>. </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This means, declaration includes information from the external source.</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p:txBody>
      </p:sp>
      <p:sp>
        <p:nvSpPr>
          <p:cNvPr id="10" name="Footer Placeholder 12">
            <a:extLst>
              <a:ext uri="{FF2B5EF4-FFF2-40B4-BE49-F238E27FC236}">
                <a16:creationId xmlns:a16="http://schemas.microsoft.com/office/drawing/2014/main" id="{461F8B94-0EBF-D1A0-F3AA-CEFA3A8F5368}"/>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68969" name="Picture 14" descr="NIET">
            <a:extLst>
              <a:ext uri="{FF2B5EF4-FFF2-40B4-BE49-F238E27FC236}">
                <a16:creationId xmlns:a16="http://schemas.microsoft.com/office/drawing/2014/main" id="{103BF7D8-A34D-99A4-AB41-F01198BB2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55634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44392"/>
                                        </p:tgtEl>
                                        <p:attrNameLst>
                                          <p:attrName>style.visibility</p:attrName>
                                        </p:attrNameLst>
                                      </p:cBhvr>
                                      <p:to>
                                        <p:strVal val="visible"/>
                                      </p:to>
                                    </p:set>
                                    <p:anim calcmode="lin" valueType="num">
                                      <p:cBhvr additive="base">
                                        <p:cTn id="12" dur="500" fill="hold"/>
                                        <p:tgtEl>
                                          <p:spTgt spid="144392"/>
                                        </p:tgtEl>
                                        <p:attrNameLst>
                                          <p:attrName>ppt_x</p:attrName>
                                        </p:attrNameLst>
                                      </p:cBhvr>
                                      <p:tavLst>
                                        <p:tav tm="0">
                                          <p:val>
                                            <p:strVal val="#ppt_x"/>
                                          </p:val>
                                        </p:tav>
                                        <p:tav tm="100000">
                                          <p:val>
                                            <p:strVal val="#ppt_x"/>
                                          </p:val>
                                        </p:tav>
                                      </p:tavLst>
                                    </p:anim>
                                    <p:anim calcmode="lin" valueType="num">
                                      <p:cBhvr additive="base">
                                        <p:cTn id="13" dur="500" fill="hold"/>
                                        <p:tgtEl>
                                          <p:spTgt spid="14439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44393"/>
                                        </p:tgtEl>
                                        <p:attrNameLst>
                                          <p:attrName>style.visibility</p:attrName>
                                        </p:attrNameLst>
                                      </p:cBhvr>
                                      <p:to>
                                        <p:strVal val="visible"/>
                                      </p:to>
                                    </p:set>
                                    <p:anim calcmode="lin" valueType="num">
                                      <p:cBhvr additive="base">
                                        <p:cTn id="18" dur="500" fill="hold"/>
                                        <p:tgtEl>
                                          <p:spTgt spid="144393"/>
                                        </p:tgtEl>
                                        <p:attrNameLst>
                                          <p:attrName>ppt_x</p:attrName>
                                        </p:attrNameLst>
                                      </p:cBhvr>
                                      <p:tavLst>
                                        <p:tav tm="0">
                                          <p:val>
                                            <p:strVal val="#ppt_x"/>
                                          </p:val>
                                        </p:tav>
                                        <p:tav tm="100000">
                                          <p:val>
                                            <p:strVal val="#ppt_x"/>
                                          </p:val>
                                        </p:tav>
                                      </p:tavLst>
                                    </p:anim>
                                    <p:anim calcmode="lin" valueType="num">
                                      <p:cBhvr additive="base">
                                        <p:cTn id="19" dur="500" fill="hold"/>
                                        <p:tgtEl>
                                          <p:spTgt spid="144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4392" grpId="0"/>
      <p:bldP spid="1443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C67FEC-9F57-4CB5-B1DA-82438131DF51}" type="datetime3">
              <a:rPr lang="en-US" smtClean="0"/>
              <a:t>11 July 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447800" y="6773"/>
            <a:ext cx="7696200" cy="68579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latin typeface="Times New Roman" pitchFamily="18" charset="0"/>
                <a:cs typeface="Times New Roman" pitchFamily="18" charset="0"/>
              </a:rPr>
              <a:t>COs - PSOs  Mapping</a:t>
            </a:r>
          </a:p>
        </p:txBody>
      </p:sp>
      <p:sp>
        <p:nvSpPr>
          <p:cNvPr id="10" name="Footer Placeholder 12"/>
          <p:cNvSpPr>
            <a:spLocks noGrp="1"/>
          </p:cNvSpPr>
          <p:nvPr>
            <p:ph type="ftr" sz="quarter" idx="11"/>
          </p:nvPr>
        </p:nvSpPr>
        <p:spPr>
          <a:xfrm>
            <a:off x="2209800" y="6366655"/>
            <a:ext cx="5638800" cy="273851"/>
          </a:xfrm>
        </p:spPr>
        <p:txBody>
          <a:bodyPr/>
          <a:lstStyle/>
          <a:p>
            <a:r>
              <a:rPr lang="fi-FI" dirty="0"/>
              <a:t>Rajat Kumar               WT               UNIT 2</a:t>
            </a:r>
            <a:endParaRPr lang="en-US" dirty="0"/>
          </a:p>
        </p:txBody>
      </p:sp>
      <p:pic>
        <p:nvPicPr>
          <p:cNvPr id="2" name="Picture 1" descr="E:\Master Folder 2017-18\Approved Logo by BOG\NIET logo_.png">
            <a:extLst>
              <a:ext uri="{FF2B5EF4-FFF2-40B4-BE49-F238E27FC236}">
                <a16:creationId xmlns:a16="http://schemas.microsoft.com/office/drawing/2014/main" id="{ECBC3BBF-5891-1CDB-D6F9-A6E91D065CDF}"/>
              </a:ext>
            </a:extLst>
          </p:cNvPr>
          <p:cNvPicPr/>
          <p:nvPr/>
        </p:nvPicPr>
        <p:blipFill>
          <a:blip r:embed="rId2"/>
          <a:srcRect/>
          <a:stretch>
            <a:fillRect/>
          </a:stretch>
        </p:blipFill>
        <p:spPr bwMode="auto">
          <a:xfrm>
            <a:off x="83820" y="38100"/>
            <a:ext cx="1287780" cy="685799"/>
          </a:xfrm>
          <a:prstGeom prst="rect">
            <a:avLst/>
          </a:prstGeom>
          <a:noFill/>
          <a:ln w="9525">
            <a:noFill/>
            <a:miter lim="800000"/>
            <a:headEnd/>
            <a:tailEnd/>
          </a:ln>
        </p:spPr>
      </p:pic>
      <p:graphicFrame>
        <p:nvGraphicFramePr>
          <p:cNvPr id="3" name="Google Shape;157;p18">
            <a:extLst>
              <a:ext uri="{FF2B5EF4-FFF2-40B4-BE49-F238E27FC236}">
                <a16:creationId xmlns:a16="http://schemas.microsoft.com/office/drawing/2014/main" id="{4A9FCDC8-A59F-4DCC-97E8-6C2E9D8A53E1}"/>
              </a:ext>
            </a:extLst>
          </p:cNvPr>
          <p:cNvGraphicFramePr/>
          <p:nvPr>
            <p:extLst>
              <p:ext uri="{D42A27DB-BD31-4B8C-83A1-F6EECF244321}">
                <p14:modId xmlns:p14="http://schemas.microsoft.com/office/powerpoint/2010/main" val="3105128873"/>
              </p:ext>
            </p:extLst>
          </p:nvPr>
        </p:nvGraphicFramePr>
        <p:xfrm>
          <a:off x="195262" y="1143000"/>
          <a:ext cx="8753475" cy="4165603"/>
        </p:xfrm>
        <a:graphic>
          <a:graphicData uri="http://schemas.openxmlformats.org/drawingml/2006/table">
            <a:tbl>
              <a:tblPr>
                <a:noFill/>
              </a:tblPr>
              <a:tblGrid>
                <a:gridCol w="2736400">
                  <a:extLst>
                    <a:ext uri="{9D8B030D-6E8A-4147-A177-3AD203B41FA5}">
                      <a16:colId xmlns:a16="http://schemas.microsoft.com/office/drawing/2014/main" val="20000"/>
                    </a:ext>
                  </a:extLst>
                </a:gridCol>
                <a:gridCol w="1481575">
                  <a:extLst>
                    <a:ext uri="{9D8B030D-6E8A-4147-A177-3AD203B41FA5}">
                      <a16:colId xmlns:a16="http://schemas.microsoft.com/office/drawing/2014/main" val="20001"/>
                    </a:ext>
                  </a:extLst>
                </a:gridCol>
                <a:gridCol w="1632775">
                  <a:extLst>
                    <a:ext uri="{9D8B030D-6E8A-4147-A177-3AD203B41FA5}">
                      <a16:colId xmlns:a16="http://schemas.microsoft.com/office/drawing/2014/main" val="20002"/>
                    </a:ext>
                  </a:extLst>
                </a:gridCol>
                <a:gridCol w="1360650">
                  <a:extLst>
                    <a:ext uri="{9D8B030D-6E8A-4147-A177-3AD203B41FA5}">
                      <a16:colId xmlns:a16="http://schemas.microsoft.com/office/drawing/2014/main" val="20003"/>
                    </a:ext>
                  </a:extLst>
                </a:gridCol>
                <a:gridCol w="1542075">
                  <a:extLst>
                    <a:ext uri="{9D8B030D-6E8A-4147-A177-3AD203B41FA5}">
                      <a16:colId xmlns:a16="http://schemas.microsoft.com/office/drawing/2014/main" val="20004"/>
                    </a:ext>
                  </a:extLst>
                </a:gridCol>
              </a:tblGrid>
              <a:tr h="498740">
                <a:tc rowSpan="2">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Course Outcomes</a:t>
                      </a:r>
                      <a:endParaRPr sz="1800" b="1" dirty="0">
                        <a:latin typeface="Times New Roman" pitchFamily="18" charset="0"/>
                        <a:ea typeface="Times New Roman"/>
                        <a:cs typeface="Times New Roman" pitchFamily="18" charset="0"/>
                        <a:sym typeface="Times New Roman"/>
                      </a:endParaRPr>
                    </a:p>
                  </a:txBody>
                  <a:tcPr marL="68575" marR="68575" marT="92747" marB="927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gridSpan="4">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Program Specific Outcomes</a:t>
                      </a:r>
                      <a:endParaRPr sz="1800" b="1">
                        <a:latin typeface="Times New Roman" pitchFamily="18" charset="0"/>
                        <a:ea typeface="Times New Roman"/>
                        <a:cs typeface="Times New Roman" pitchFamily="18" charset="0"/>
                        <a:sym typeface="Times New Roman"/>
                      </a:endParaRPr>
                    </a:p>
                  </a:txBody>
                  <a:tcPr marL="68575" marR="68575" marT="92747" marB="927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8740">
                <a:tc vMerge="1">
                  <a:txBody>
                    <a:bodyPr/>
                    <a:lstStyle/>
                    <a:p>
                      <a:endParaRPr lang="en-US"/>
                    </a:p>
                  </a:txBody>
                  <a:tcPr/>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PSO1</a:t>
                      </a:r>
                      <a:endParaRPr sz="1800" b="1">
                        <a:latin typeface="Times New Roman" pitchFamily="18" charset="0"/>
                        <a:ea typeface="Times New Roman"/>
                        <a:cs typeface="Times New Roman" pitchFamily="18" charset="0"/>
                        <a:sym typeface="Times New Roman"/>
                      </a:endParaRPr>
                    </a:p>
                  </a:txBody>
                  <a:tcPr marL="68575" marR="68575" marT="92747" marB="927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PSO2</a:t>
                      </a:r>
                      <a:endParaRPr sz="1800" b="1" dirty="0">
                        <a:latin typeface="Times New Roman" pitchFamily="18" charset="0"/>
                        <a:ea typeface="Times New Roman"/>
                        <a:cs typeface="Times New Roman" pitchFamily="18" charset="0"/>
                        <a:sym typeface="Times New Roman"/>
                      </a:endParaRPr>
                    </a:p>
                  </a:txBody>
                  <a:tcPr marL="68575" marR="68575" marT="92747" marB="927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PSO3</a:t>
                      </a:r>
                      <a:endParaRPr sz="1800" b="1">
                        <a:latin typeface="Times New Roman" pitchFamily="18" charset="0"/>
                        <a:ea typeface="Times New Roman"/>
                        <a:cs typeface="Times New Roman" pitchFamily="18" charset="0"/>
                        <a:sym typeface="Times New Roman"/>
                      </a:endParaRPr>
                    </a:p>
                  </a:txBody>
                  <a:tcPr marL="68575" marR="68575" marT="92747" marB="927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PSO4</a:t>
                      </a:r>
                      <a:endParaRPr sz="1800" b="1" dirty="0">
                        <a:latin typeface="Times New Roman" pitchFamily="18" charset="0"/>
                        <a:ea typeface="Times New Roman"/>
                        <a:cs typeface="Times New Roman" pitchFamily="18" charset="0"/>
                        <a:sym typeface="Times New Roman"/>
                      </a:endParaRPr>
                    </a:p>
                  </a:txBody>
                  <a:tcPr marL="68575" marR="68575" marT="92747" marB="927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47165">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lang="en-IN" sz="1800" b="1" kern="1200" dirty="0">
                          <a:solidFill>
                            <a:schemeClr val="tx1"/>
                          </a:solidFill>
                          <a:latin typeface="+mn-lt"/>
                          <a:ea typeface="+mn-ea"/>
                          <a:cs typeface="+mn-cs"/>
                        </a:rPr>
                        <a:t>1</a:t>
                      </a: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bg1"/>
                    </a:solidFill>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bg1"/>
                    </a:solidFill>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bg1"/>
                    </a:solidFill>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bg1"/>
                    </a:solidFill>
                  </a:tcPr>
                </a:tc>
                <a:tc>
                  <a:txBody>
                    <a:bodyPr/>
                    <a:lstStyle/>
                    <a:p>
                      <a:pPr marL="0" marR="0" algn="ctr">
                        <a:lnSpc>
                          <a:spcPct val="115000"/>
                        </a:lnSpc>
                        <a:spcBef>
                          <a:spcPts val="0"/>
                        </a:spcBef>
                        <a:spcAft>
                          <a:spcPts val="100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547165">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lang="en-IN" sz="1800" b="1" kern="1200" dirty="0">
                          <a:solidFill>
                            <a:schemeClr val="tx1"/>
                          </a:solidFill>
                          <a:latin typeface="+mn-lt"/>
                          <a:ea typeface="+mn-ea"/>
                          <a:cs typeface="+mn-cs"/>
                        </a:rPr>
                        <a:t>2</a:t>
                      </a: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100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extLst>
                  <a:ext uri="{0D108BD9-81ED-4DB2-BD59-A6C34878D82A}">
                    <a16:rowId xmlns:a16="http://schemas.microsoft.com/office/drawing/2014/main" val="10003"/>
                  </a:ext>
                </a:extLst>
              </a:tr>
              <a:tr h="547165">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lang="en-IN" sz="1800" b="1" kern="1200" dirty="0">
                          <a:solidFill>
                            <a:schemeClr val="tx1"/>
                          </a:solidFill>
                          <a:latin typeface="+mn-lt"/>
                          <a:ea typeface="+mn-ea"/>
                          <a:cs typeface="+mn-cs"/>
                        </a:rPr>
                        <a:t>3</a:t>
                      </a: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7165">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lang="en-IN" sz="1800" b="1" kern="1200" dirty="0">
                          <a:solidFill>
                            <a:schemeClr val="tx1"/>
                          </a:solidFill>
                          <a:latin typeface="+mn-lt"/>
                          <a:ea typeface="+mn-ea"/>
                          <a:cs typeface="+mn-cs"/>
                        </a:rPr>
                        <a:t>4</a:t>
                      </a: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0131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lang="en-IN" sz="1800" b="1" kern="1200" dirty="0">
                          <a:solidFill>
                            <a:schemeClr val="tx1"/>
                          </a:solidFill>
                          <a:latin typeface="+mn-lt"/>
                          <a:ea typeface="+mn-ea"/>
                          <a:cs typeface="+mn-cs"/>
                        </a:rPr>
                        <a:t>5</a:t>
                      </a: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78153">
                <a:tc>
                  <a:txBody>
                    <a:bodyPr/>
                    <a:lstStyle/>
                    <a:p>
                      <a:pPr marL="0" marR="0" lvl="0" indent="0" algn="ctr" rtl="0">
                        <a:lnSpc>
                          <a:spcPct val="115000"/>
                        </a:lnSpc>
                        <a:spcBef>
                          <a:spcPts val="0"/>
                        </a:spcBef>
                        <a:spcAft>
                          <a:spcPts val="0"/>
                        </a:spcAft>
                        <a:buClr>
                          <a:srgbClr val="000000"/>
                        </a:buClr>
                        <a:buFont typeface="Arial"/>
                        <a:buNone/>
                      </a:pPr>
                      <a:r>
                        <a:rPr lang="en-US" sz="1800" b="1" i="0" u="none" strike="noStrike" cap="none" dirty="0">
                          <a:solidFill>
                            <a:srgbClr val="000000"/>
                          </a:solidFill>
                          <a:latin typeface="Times New Roman" pitchFamily="18" charset="0"/>
                          <a:cs typeface="Times New Roman" pitchFamily="18" charset="0"/>
                          <a:sym typeface="Arial"/>
                        </a:rPr>
                        <a:t>AVG</a:t>
                      </a:r>
                      <a:endParaRPr sz="1800" b="1" i="0" u="none" strike="noStrike" cap="none" dirty="0">
                        <a:solidFill>
                          <a:srgbClr val="000000"/>
                        </a:solidFill>
                        <a:latin typeface="Times New Roman" pitchFamily="18" charset="0"/>
                        <a:cs typeface="Times New Roman" pitchFamily="18" charset="0"/>
                        <a:sym typeface="Arial"/>
                      </a:endParaRPr>
                    </a:p>
                  </a:txBody>
                  <a:tcPr marL="68575" marR="68575" marT="92747" marB="927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2.6</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2.4</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2.2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8" name="TextBox 7">
            <a:extLst>
              <a:ext uri="{FF2B5EF4-FFF2-40B4-BE49-F238E27FC236}">
                <a16:creationId xmlns:a16="http://schemas.microsoft.com/office/drawing/2014/main" id="{D3971CDF-99DB-D54F-FFA3-1E9FA60FB15F}"/>
              </a:ext>
            </a:extLst>
          </p:cNvPr>
          <p:cNvSpPr txBox="1"/>
          <p:nvPr/>
        </p:nvSpPr>
        <p:spPr>
          <a:xfrm>
            <a:off x="727710" y="5536535"/>
            <a:ext cx="4601496" cy="444994"/>
          </a:xfrm>
          <a:prstGeom prst="rect">
            <a:avLst/>
          </a:prstGeom>
          <a:noFill/>
        </p:spPr>
        <p:txBody>
          <a:bodyPr wrap="square">
            <a:spAutoFit/>
          </a:bodyPr>
          <a:lstStyle/>
          <a:p>
            <a:pPr eaLnBrk="1" hangingPunct="1">
              <a:lnSpc>
                <a:spcPct val="115000"/>
              </a:lnSpc>
              <a:spcBef>
                <a:spcPts val="1200"/>
              </a:spcBef>
              <a:buClr>
                <a:srgbClr val="000000"/>
              </a:buClr>
              <a:buFont typeface="Arial" panose="020B0604020202020204" pitchFamily="34" charset="0"/>
              <a:buNone/>
            </a:pPr>
            <a:endParaRPr lang="en-US" altLang="en-US" sz="11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50000"/>
              </a:lnSpc>
              <a:spcBef>
                <a:spcPct val="0"/>
              </a:spcBef>
              <a:buClr>
                <a:srgbClr val="000000"/>
              </a:buClr>
              <a:buFont typeface="Arial" panose="020B0604020202020204" pitchFamily="34" charset="0"/>
              <a:buNone/>
            </a:pPr>
            <a:r>
              <a:rPr lang="en-US" altLang="en-US" sz="11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18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*3= High      *2= Medium        *1 = Low</a:t>
            </a:r>
          </a:p>
        </p:txBody>
      </p:sp>
    </p:spTree>
    <p:extLst>
      <p:ext uri="{BB962C8B-B14F-4D97-AF65-F5344CB8AC3E}">
        <p14:creationId xmlns:p14="http://schemas.microsoft.com/office/powerpoint/2010/main" val="70678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BB4605-8EF9-D362-C44D-5E676F6284D0}"/>
              </a:ext>
            </a:extLst>
          </p:cNvPr>
          <p:cNvSpPr>
            <a:spLocks noGrp="1"/>
          </p:cNvSpPr>
          <p:nvPr>
            <p:ph type="dt" sz="quarter" idx="10"/>
          </p:nvPr>
        </p:nvSpPr>
        <p:spPr/>
        <p:txBody>
          <a:bodyPr/>
          <a:lstStyle/>
          <a:p>
            <a:pPr>
              <a:defRPr/>
            </a:pPr>
            <a:fld id="{CFAC143A-4B4D-4FED-9D49-C16ED9848C90}" type="datetime3">
              <a:rPr lang="en-US" smtClean="0"/>
              <a:t>11 July 2023</a:t>
            </a:fld>
            <a:endParaRPr lang="en-US"/>
          </a:p>
        </p:txBody>
      </p:sp>
      <p:sp>
        <p:nvSpPr>
          <p:cNvPr id="171011" name="Slide Number Placeholder 5">
            <a:extLst>
              <a:ext uri="{FF2B5EF4-FFF2-40B4-BE49-F238E27FC236}">
                <a16:creationId xmlns:a16="http://schemas.microsoft.com/office/drawing/2014/main" id="{17A2F9CE-C3B1-1368-5B35-75F6F10A792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1484054-51B6-456A-8760-08C2D2E77FC2}" type="slidenum">
              <a:rPr lang="en-US" altLang="en-US" sz="1200" smtClean="0">
                <a:solidFill>
                  <a:srgbClr val="898989"/>
                </a:solidFill>
              </a:rPr>
              <a:pPr>
                <a:spcBef>
                  <a:spcPct val="0"/>
                </a:spcBef>
                <a:buFontTx/>
                <a:buNone/>
              </a:pPr>
              <a:t>120</a:t>
            </a:fld>
            <a:endParaRPr lang="en-US" altLang="en-US" sz="1200">
              <a:solidFill>
                <a:srgbClr val="898989"/>
              </a:solidFill>
            </a:endParaRPr>
          </a:p>
        </p:txBody>
      </p:sp>
      <p:sp>
        <p:nvSpPr>
          <p:cNvPr id="7" name="Title 1">
            <a:extLst>
              <a:ext uri="{FF2B5EF4-FFF2-40B4-BE49-F238E27FC236}">
                <a16:creationId xmlns:a16="http://schemas.microsoft.com/office/drawing/2014/main" id="{5E1B9951-403D-2CC6-F2DE-5D2BBC1C259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(cont..)</a:t>
            </a:r>
          </a:p>
        </p:txBody>
      </p:sp>
      <p:sp>
        <p:nvSpPr>
          <p:cNvPr id="171013" name="TextBox 9">
            <a:extLst>
              <a:ext uri="{FF2B5EF4-FFF2-40B4-BE49-F238E27FC236}">
                <a16:creationId xmlns:a16="http://schemas.microsoft.com/office/drawing/2014/main" id="{D9443B38-FD29-87CF-19FB-7C0A840198CE}"/>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46440" name="TextBox 11">
            <a:extLst>
              <a:ext uri="{FF2B5EF4-FFF2-40B4-BE49-F238E27FC236}">
                <a16:creationId xmlns:a16="http://schemas.microsoft.com/office/drawing/2014/main" id="{6EEC586F-8578-5720-091D-B257B884FB4B}"/>
              </a:ext>
            </a:extLst>
          </p:cNvPr>
          <p:cNvSpPr txBox="1">
            <a:spLocks noChangeArrowheads="1"/>
          </p:cNvSpPr>
          <p:nvPr/>
        </p:nvSpPr>
        <p:spPr bwMode="auto">
          <a:xfrm>
            <a:off x="762000" y="914400"/>
            <a:ext cx="716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r>
              <a:rPr lang="en-US" altLang="en-US" sz="1800" b="1" dirty="0">
                <a:latin typeface="Times New Roman" panose="02020603050405020304" pitchFamily="18" charset="0"/>
                <a:cs typeface="Times New Roman" panose="02020603050405020304" pitchFamily="18" charset="0"/>
              </a:rPr>
              <a:t>External DTD Example</a:t>
            </a:r>
          </a:p>
        </p:txBody>
      </p:sp>
      <p:sp>
        <p:nvSpPr>
          <p:cNvPr id="146441" name="TextBox 9">
            <a:extLst>
              <a:ext uri="{FF2B5EF4-FFF2-40B4-BE49-F238E27FC236}">
                <a16:creationId xmlns:a16="http://schemas.microsoft.com/office/drawing/2014/main" id="{B0D2E42D-3F2E-967E-9079-03C6F5F13F3E}"/>
              </a:ext>
            </a:extLst>
          </p:cNvPr>
          <p:cNvSpPr txBox="1">
            <a:spLocks noChangeArrowheads="1"/>
          </p:cNvSpPr>
          <p:nvPr/>
        </p:nvSpPr>
        <p:spPr bwMode="auto">
          <a:xfrm>
            <a:off x="990600" y="1524000"/>
            <a:ext cx="7772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&lt;?xml version="1.0" standalone="no" ?&gt;</a:t>
            </a: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&lt;!DOCTYPE address </a:t>
            </a:r>
            <a:r>
              <a:rPr lang="en-US" altLang="en-US" sz="1800" dirty="0" err="1">
                <a:latin typeface="Times New Roman" panose="02020603050405020304" pitchFamily="18" charset="0"/>
                <a:cs typeface="Times New Roman" panose="02020603050405020304" pitchFamily="18" charset="0"/>
              </a:rPr>
              <a:t>SYSTEM"address.dtd</a:t>
            </a:r>
            <a:r>
              <a:rPr lang="en-US" altLang="en-US" sz="1800" dirty="0">
                <a:latin typeface="Times New Roman" panose="02020603050405020304" pitchFamily="18" charset="0"/>
                <a:cs typeface="Times New Roman" panose="02020603050405020304" pitchFamily="18" charset="0"/>
              </a:rPr>
              <a:t>"&gt;&lt;address&gt;  &lt;name&gt;Anand Varshney&lt;/name&gt;&lt;company&gt;NIET&lt;/company&gt;  &lt;phone&gt;(011) 123-4567&lt;/phone&gt;&lt;/address&gt;</a:t>
            </a:r>
          </a:p>
          <a:p>
            <a:pPr eaLnBrk="1" hangingPunct="1">
              <a:spcBef>
                <a:spcPct val="0"/>
              </a:spcBef>
              <a:buFontTx/>
              <a:buNone/>
            </a:pPr>
            <a:endParaRPr lang="en-US" altLang="en-US" sz="1400" dirty="0">
              <a:latin typeface="Arial" panose="020B0604020202020204" pitchFamily="34" charset="0"/>
            </a:endParaRPr>
          </a:p>
        </p:txBody>
      </p:sp>
      <p:sp>
        <p:nvSpPr>
          <p:cNvPr id="146442" name="TextBox 12">
            <a:extLst>
              <a:ext uri="{FF2B5EF4-FFF2-40B4-BE49-F238E27FC236}">
                <a16:creationId xmlns:a16="http://schemas.microsoft.com/office/drawing/2014/main" id="{DDFBAF4E-9CB1-5609-D4AB-0DD5FCCB0C93}"/>
              </a:ext>
            </a:extLst>
          </p:cNvPr>
          <p:cNvSpPr txBox="1">
            <a:spLocks noChangeArrowheads="1"/>
          </p:cNvSpPr>
          <p:nvPr/>
        </p:nvSpPr>
        <p:spPr bwMode="auto">
          <a:xfrm>
            <a:off x="876300" y="3848223"/>
            <a:ext cx="6248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&lt;!ELEMENT address (</a:t>
            </a:r>
            <a:r>
              <a:rPr lang="en-US" altLang="en-US" sz="1800" dirty="0" err="1">
                <a:latin typeface="Times New Roman" panose="02020603050405020304" pitchFamily="18" charset="0"/>
                <a:cs typeface="Times New Roman" panose="02020603050405020304" pitchFamily="18" charset="0"/>
              </a:rPr>
              <a:t>name,company,phone</a:t>
            </a:r>
            <a:r>
              <a:rPr lang="en-US" altLang="en-US" sz="1800" dirty="0">
                <a:latin typeface="Times New Roman" panose="02020603050405020304" pitchFamily="18" charset="0"/>
                <a:cs typeface="Times New Roman" panose="02020603050405020304" pitchFamily="18" charset="0"/>
              </a:rPr>
              <a:t>)&gt;&lt;!ELEMENT name (#PCDATA)&gt;&lt;!ELEMENT company (#PCDATA)&gt;&lt;!ELEMENT phone (#PCDATA)&gt; </a:t>
            </a:r>
          </a:p>
          <a:p>
            <a:pPr eaLnBrk="1" hangingPunct="1">
              <a:spcBef>
                <a:spcPct val="0"/>
              </a:spcBef>
              <a:buFontTx/>
              <a:buNone/>
            </a:pPr>
            <a:endParaRPr lang="en-US" altLang="en-US" sz="1400" dirty="0">
              <a:latin typeface="Arial" panose="020B0604020202020204" pitchFamily="34" charset="0"/>
            </a:endParaRPr>
          </a:p>
        </p:txBody>
      </p:sp>
      <p:sp>
        <p:nvSpPr>
          <p:cNvPr id="146443" name="TextBox 13">
            <a:extLst>
              <a:ext uri="{FF2B5EF4-FFF2-40B4-BE49-F238E27FC236}">
                <a16:creationId xmlns:a16="http://schemas.microsoft.com/office/drawing/2014/main" id="{62E53830-C71F-6568-5DE7-775E05F0DAEE}"/>
              </a:ext>
            </a:extLst>
          </p:cNvPr>
          <p:cNvSpPr txBox="1">
            <a:spLocks noChangeArrowheads="1"/>
          </p:cNvSpPr>
          <p:nvPr/>
        </p:nvSpPr>
        <p:spPr bwMode="auto">
          <a:xfrm>
            <a:off x="876300" y="3198356"/>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latin typeface="Times New Roman" panose="02020603050405020304" pitchFamily="18" charset="0"/>
                <a:cs typeface="Times New Roman" panose="02020603050405020304" pitchFamily="18" charset="0"/>
              </a:rPr>
              <a:t>address.dtd </a:t>
            </a:r>
          </a:p>
        </p:txBody>
      </p:sp>
      <p:sp>
        <p:nvSpPr>
          <p:cNvPr id="12" name="Footer Placeholder 12">
            <a:extLst>
              <a:ext uri="{FF2B5EF4-FFF2-40B4-BE49-F238E27FC236}">
                <a16:creationId xmlns:a16="http://schemas.microsoft.com/office/drawing/2014/main" id="{73E0FB14-A4E9-89CB-6E32-D57F983BB8D9}"/>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71019" name="Picture 14" descr="NIET">
            <a:extLst>
              <a:ext uri="{FF2B5EF4-FFF2-40B4-BE49-F238E27FC236}">
                <a16:creationId xmlns:a16="http://schemas.microsoft.com/office/drawing/2014/main" id="{89DFD7B3-FE88-89C6-6190-4E604055A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6"/>
            <a:ext cx="1371600" cy="740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8967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46440"/>
                                        </p:tgtEl>
                                        <p:attrNameLst>
                                          <p:attrName>style.visibility</p:attrName>
                                        </p:attrNameLst>
                                      </p:cBhvr>
                                      <p:to>
                                        <p:strVal val="visible"/>
                                      </p:to>
                                    </p:set>
                                    <p:anim calcmode="lin" valueType="num">
                                      <p:cBhvr additive="base">
                                        <p:cTn id="12" dur="500" fill="hold"/>
                                        <p:tgtEl>
                                          <p:spTgt spid="146440"/>
                                        </p:tgtEl>
                                        <p:attrNameLst>
                                          <p:attrName>ppt_x</p:attrName>
                                        </p:attrNameLst>
                                      </p:cBhvr>
                                      <p:tavLst>
                                        <p:tav tm="0">
                                          <p:val>
                                            <p:strVal val="#ppt_x"/>
                                          </p:val>
                                        </p:tav>
                                        <p:tav tm="100000">
                                          <p:val>
                                            <p:strVal val="#ppt_x"/>
                                          </p:val>
                                        </p:tav>
                                      </p:tavLst>
                                    </p:anim>
                                    <p:anim calcmode="lin" valueType="num">
                                      <p:cBhvr additive="base">
                                        <p:cTn id="13" dur="500" fill="hold"/>
                                        <p:tgtEl>
                                          <p:spTgt spid="14644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46441"/>
                                        </p:tgtEl>
                                        <p:attrNameLst>
                                          <p:attrName>style.visibility</p:attrName>
                                        </p:attrNameLst>
                                      </p:cBhvr>
                                      <p:to>
                                        <p:strVal val="visible"/>
                                      </p:to>
                                    </p:set>
                                    <p:anim calcmode="lin" valueType="num">
                                      <p:cBhvr additive="base">
                                        <p:cTn id="18" dur="500" fill="hold"/>
                                        <p:tgtEl>
                                          <p:spTgt spid="146441"/>
                                        </p:tgtEl>
                                        <p:attrNameLst>
                                          <p:attrName>ppt_x</p:attrName>
                                        </p:attrNameLst>
                                      </p:cBhvr>
                                      <p:tavLst>
                                        <p:tav tm="0">
                                          <p:val>
                                            <p:strVal val="#ppt_x"/>
                                          </p:val>
                                        </p:tav>
                                        <p:tav tm="100000">
                                          <p:val>
                                            <p:strVal val="#ppt_x"/>
                                          </p:val>
                                        </p:tav>
                                      </p:tavLst>
                                    </p:anim>
                                    <p:anim calcmode="lin" valueType="num">
                                      <p:cBhvr additive="base">
                                        <p:cTn id="19" dur="500" fill="hold"/>
                                        <p:tgtEl>
                                          <p:spTgt spid="14644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46443"/>
                                        </p:tgtEl>
                                        <p:attrNameLst>
                                          <p:attrName>style.visibility</p:attrName>
                                        </p:attrNameLst>
                                      </p:cBhvr>
                                      <p:to>
                                        <p:strVal val="visible"/>
                                      </p:to>
                                    </p:set>
                                    <p:anim calcmode="lin" valueType="num">
                                      <p:cBhvr additive="base">
                                        <p:cTn id="24" dur="500" fill="hold"/>
                                        <p:tgtEl>
                                          <p:spTgt spid="146443"/>
                                        </p:tgtEl>
                                        <p:attrNameLst>
                                          <p:attrName>ppt_x</p:attrName>
                                        </p:attrNameLst>
                                      </p:cBhvr>
                                      <p:tavLst>
                                        <p:tav tm="0">
                                          <p:val>
                                            <p:strVal val="#ppt_x"/>
                                          </p:val>
                                        </p:tav>
                                        <p:tav tm="100000">
                                          <p:val>
                                            <p:strVal val="#ppt_x"/>
                                          </p:val>
                                        </p:tav>
                                      </p:tavLst>
                                    </p:anim>
                                    <p:anim calcmode="lin" valueType="num">
                                      <p:cBhvr additive="base">
                                        <p:cTn id="25" dur="500" fill="hold"/>
                                        <p:tgtEl>
                                          <p:spTgt spid="14644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46442"/>
                                        </p:tgtEl>
                                        <p:attrNameLst>
                                          <p:attrName>style.visibility</p:attrName>
                                        </p:attrNameLst>
                                      </p:cBhvr>
                                      <p:to>
                                        <p:strVal val="visible"/>
                                      </p:to>
                                    </p:set>
                                    <p:anim calcmode="lin" valueType="num">
                                      <p:cBhvr additive="base">
                                        <p:cTn id="30" dur="500" fill="hold"/>
                                        <p:tgtEl>
                                          <p:spTgt spid="146442"/>
                                        </p:tgtEl>
                                        <p:attrNameLst>
                                          <p:attrName>ppt_x</p:attrName>
                                        </p:attrNameLst>
                                      </p:cBhvr>
                                      <p:tavLst>
                                        <p:tav tm="0">
                                          <p:val>
                                            <p:strVal val="#ppt_x"/>
                                          </p:val>
                                        </p:tav>
                                        <p:tav tm="100000">
                                          <p:val>
                                            <p:strVal val="#ppt_x"/>
                                          </p:val>
                                        </p:tav>
                                      </p:tavLst>
                                    </p:anim>
                                    <p:anim calcmode="lin" valueType="num">
                                      <p:cBhvr additive="base">
                                        <p:cTn id="31" dur="500" fill="hold"/>
                                        <p:tgtEl>
                                          <p:spTgt spid="1464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6440" grpId="0"/>
      <p:bldP spid="146441" grpId="0"/>
      <p:bldP spid="146442" grpId="0"/>
      <p:bldP spid="14644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06892E-17CD-BB66-882B-DFB45F123C64}"/>
              </a:ext>
            </a:extLst>
          </p:cNvPr>
          <p:cNvSpPr>
            <a:spLocks noGrp="1"/>
          </p:cNvSpPr>
          <p:nvPr>
            <p:ph type="dt" sz="quarter" idx="10"/>
          </p:nvPr>
        </p:nvSpPr>
        <p:spPr/>
        <p:txBody>
          <a:bodyPr/>
          <a:lstStyle/>
          <a:p>
            <a:pPr>
              <a:defRPr/>
            </a:pPr>
            <a:fld id="{504A44DE-F591-4AB0-9F68-302685001D81}" type="datetime3">
              <a:rPr lang="en-US" smtClean="0"/>
              <a:t>11 July 2023</a:t>
            </a:fld>
            <a:endParaRPr lang="en-US"/>
          </a:p>
        </p:txBody>
      </p:sp>
      <p:sp>
        <p:nvSpPr>
          <p:cNvPr id="173059" name="Slide Number Placeholder 5">
            <a:extLst>
              <a:ext uri="{FF2B5EF4-FFF2-40B4-BE49-F238E27FC236}">
                <a16:creationId xmlns:a16="http://schemas.microsoft.com/office/drawing/2014/main" id="{538F2D0A-E4D5-984C-FCDA-E4FDDC0849F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109FD71-C2F3-453F-BD5F-D262CFA01E35}" type="slidenum">
              <a:rPr lang="en-US" altLang="en-US" sz="1200" smtClean="0">
                <a:solidFill>
                  <a:srgbClr val="898989"/>
                </a:solidFill>
              </a:rPr>
              <a:pPr>
                <a:spcBef>
                  <a:spcPct val="0"/>
                </a:spcBef>
                <a:buFontTx/>
                <a:buNone/>
              </a:pPr>
              <a:t>121</a:t>
            </a:fld>
            <a:endParaRPr lang="en-US" altLang="en-US" sz="1200">
              <a:solidFill>
                <a:srgbClr val="898989"/>
              </a:solidFill>
            </a:endParaRPr>
          </a:p>
        </p:txBody>
      </p:sp>
      <p:sp>
        <p:nvSpPr>
          <p:cNvPr id="7" name="Title 1">
            <a:extLst>
              <a:ext uri="{FF2B5EF4-FFF2-40B4-BE49-F238E27FC236}">
                <a16:creationId xmlns:a16="http://schemas.microsoft.com/office/drawing/2014/main" id="{9CD7B8D9-8D97-D54E-FBA3-C6DB0B942E1A}"/>
              </a:ext>
            </a:extLst>
          </p:cNvPr>
          <p:cNvSpPr txBox="1">
            <a:spLocks/>
          </p:cNvSpPr>
          <p:nvPr/>
        </p:nvSpPr>
        <p:spPr>
          <a:xfrm>
            <a:off x="1403555" y="0"/>
            <a:ext cx="7696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XML: Schema</a:t>
            </a:r>
          </a:p>
        </p:txBody>
      </p:sp>
      <p:sp>
        <p:nvSpPr>
          <p:cNvPr id="173061" name="TextBox 9">
            <a:extLst>
              <a:ext uri="{FF2B5EF4-FFF2-40B4-BE49-F238E27FC236}">
                <a16:creationId xmlns:a16="http://schemas.microsoft.com/office/drawing/2014/main" id="{C5E18BD6-E6D7-7CE6-92D1-AC8C7D9D7D7A}"/>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48488" name="TextBox 10">
            <a:extLst>
              <a:ext uri="{FF2B5EF4-FFF2-40B4-BE49-F238E27FC236}">
                <a16:creationId xmlns:a16="http://schemas.microsoft.com/office/drawing/2014/main" id="{01F142D8-1363-D677-2641-A9089009199E}"/>
              </a:ext>
            </a:extLst>
          </p:cNvPr>
          <p:cNvSpPr txBox="1">
            <a:spLocks noChangeArrowheads="1"/>
          </p:cNvSpPr>
          <p:nvPr/>
        </p:nvSpPr>
        <p:spPr bwMode="auto">
          <a:xfrm>
            <a:off x="914400" y="876300"/>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XML schema</a:t>
            </a: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600" dirty="0">
              <a:latin typeface="Arial" panose="020B0604020202020204" pitchFamily="34" charset="0"/>
            </a:endParaRPr>
          </a:p>
        </p:txBody>
      </p:sp>
      <p:sp>
        <p:nvSpPr>
          <p:cNvPr id="148489" name="TextBox 12">
            <a:extLst>
              <a:ext uri="{FF2B5EF4-FFF2-40B4-BE49-F238E27FC236}">
                <a16:creationId xmlns:a16="http://schemas.microsoft.com/office/drawing/2014/main" id="{D86AFF00-306D-6572-7433-B6FC60A829D2}"/>
              </a:ext>
            </a:extLst>
          </p:cNvPr>
          <p:cNvSpPr txBox="1">
            <a:spLocks noChangeArrowheads="1"/>
          </p:cNvSpPr>
          <p:nvPr/>
        </p:nvSpPr>
        <p:spPr bwMode="auto">
          <a:xfrm>
            <a:off x="1088923" y="1482943"/>
            <a:ext cx="6858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It is defined as an XML language.</a:t>
            </a:r>
          </a:p>
          <a:p>
            <a:pPr algn="just"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It uses namespaces to allow for reuses of existing definitions</a:t>
            </a:r>
          </a:p>
          <a:p>
            <a:pPr algn="just"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It supports a large number of built in data types and definition of derived data types</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XML Schema is commonly known as XML Schema Definition (XSD)</a:t>
            </a:r>
          </a:p>
          <a:p>
            <a:pPr eaLnBrk="1" hangingPunct="1">
              <a:spcBef>
                <a:spcPct val="0"/>
              </a:spcBef>
              <a:buFontTx/>
              <a:buNone/>
            </a:pPr>
            <a:endParaRPr lang="en-US" altLang="en-US" sz="1600" dirty="0">
              <a:latin typeface="Arial" panose="020B0604020202020204" pitchFamily="34" charset="0"/>
            </a:endParaRPr>
          </a:p>
        </p:txBody>
      </p:sp>
      <p:sp>
        <p:nvSpPr>
          <p:cNvPr id="148490" name="TextBox 13">
            <a:extLst>
              <a:ext uri="{FF2B5EF4-FFF2-40B4-BE49-F238E27FC236}">
                <a16:creationId xmlns:a16="http://schemas.microsoft.com/office/drawing/2014/main" id="{7E29E8EF-FC9C-4EF1-164E-404F60B14473}"/>
              </a:ext>
            </a:extLst>
          </p:cNvPr>
          <p:cNvSpPr txBox="1">
            <a:spLocks noChangeArrowheads="1"/>
          </p:cNvSpPr>
          <p:nvPr/>
        </p:nvSpPr>
        <p:spPr bwMode="auto">
          <a:xfrm>
            <a:off x="1028700" y="4705826"/>
            <a:ext cx="7315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b="1" dirty="0">
                <a:latin typeface="Times New Roman" panose="02020603050405020304" pitchFamily="18" charset="0"/>
                <a:cs typeface="Times New Roman" panose="02020603050405020304" pitchFamily="18" charset="0"/>
              </a:rPr>
              <a:t> Syntax</a:t>
            </a:r>
          </a:p>
          <a:p>
            <a:pPr algn="just"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 &lt;</a:t>
            </a:r>
            <a:r>
              <a:rPr lang="en-US" altLang="en-US" sz="2000" dirty="0" err="1">
                <a:latin typeface="Times New Roman" panose="02020603050405020304" pitchFamily="18" charset="0"/>
                <a:cs typeface="Times New Roman" panose="02020603050405020304" pitchFamily="18" charset="0"/>
              </a:rPr>
              <a:t>xs:schema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xmlns:xs</a:t>
            </a:r>
            <a:r>
              <a:rPr lang="en-US" altLang="en-US" sz="2000" dirty="0">
                <a:latin typeface="Times New Roman" panose="02020603050405020304" pitchFamily="18" charset="0"/>
                <a:cs typeface="Times New Roman" panose="02020603050405020304" pitchFamily="18" charset="0"/>
              </a:rPr>
              <a:t>="http://www.org/2001/XMLSchema"&gt;</a:t>
            </a:r>
          </a:p>
          <a:p>
            <a:pPr algn="just" eaLnBrk="1" hangingPunct="1">
              <a:spcBef>
                <a:spcPct val="0"/>
              </a:spcBef>
            </a:pPr>
            <a:endParaRPr lang="en-US" altLang="en-US" sz="1600" dirty="0">
              <a:latin typeface="Arial" panose="020B0604020202020204" pitchFamily="34" charset="0"/>
            </a:endParaRPr>
          </a:p>
        </p:txBody>
      </p:sp>
      <p:sp>
        <p:nvSpPr>
          <p:cNvPr id="11" name="Footer Placeholder 12">
            <a:extLst>
              <a:ext uri="{FF2B5EF4-FFF2-40B4-BE49-F238E27FC236}">
                <a16:creationId xmlns:a16="http://schemas.microsoft.com/office/drawing/2014/main" id="{3B99F1DE-3979-8816-36D7-17021C3B690F}"/>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73066" name="Picture 14" descr="NIET">
            <a:extLst>
              <a:ext uri="{FF2B5EF4-FFF2-40B4-BE49-F238E27FC236}">
                <a16:creationId xmlns:a16="http://schemas.microsoft.com/office/drawing/2014/main" id="{65D97F0A-69FD-0F6E-E706-0E2C70B89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6"/>
            <a:ext cx="1371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02409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48488"/>
                                        </p:tgtEl>
                                        <p:attrNameLst>
                                          <p:attrName>style.visibility</p:attrName>
                                        </p:attrNameLst>
                                      </p:cBhvr>
                                      <p:to>
                                        <p:strVal val="visible"/>
                                      </p:to>
                                    </p:set>
                                    <p:anim calcmode="lin" valueType="num">
                                      <p:cBhvr additive="base">
                                        <p:cTn id="12" dur="500" fill="hold"/>
                                        <p:tgtEl>
                                          <p:spTgt spid="148488"/>
                                        </p:tgtEl>
                                        <p:attrNameLst>
                                          <p:attrName>ppt_x</p:attrName>
                                        </p:attrNameLst>
                                      </p:cBhvr>
                                      <p:tavLst>
                                        <p:tav tm="0">
                                          <p:val>
                                            <p:strVal val="#ppt_x"/>
                                          </p:val>
                                        </p:tav>
                                        <p:tav tm="100000">
                                          <p:val>
                                            <p:strVal val="#ppt_x"/>
                                          </p:val>
                                        </p:tav>
                                      </p:tavLst>
                                    </p:anim>
                                    <p:anim calcmode="lin" valueType="num">
                                      <p:cBhvr additive="base">
                                        <p:cTn id="13" dur="500" fill="hold"/>
                                        <p:tgtEl>
                                          <p:spTgt spid="14848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48489"/>
                                        </p:tgtEl>
                                        <p:attrNameLst>
                                          <p:attrName>style.visibility</p:attrName>
                                        </p:attrNameLst>
                                      </p:cBhvr>
                                      <p:to>
                                        <p:strVal val="visible"/>
                                      </p:to>
                                    </p:set>
                                    <p:anim calcmode="lin" valueType="num">
                                      <p:cBhvr additive="base">
                                        <p:cTn id="18" dur="500" fill="hold"/>
                                        <p:tgtEl>
                                          <p:spTgt spid="148489"/>
                                        </p:tgtEl>
                                        <p:attrNameLst>
                                          <p:attrName>ppt_x</p:attrName>
                                        </p:attrNameLst>
                                      </p:cBhvr>
                                      <p:tavLst>
                                        <p:tav tm="0">
                                          <p:val>
                                            <p:strVal val="#ppt_x"/>
                                          </p:val>
                                        </p:tav>
                                        <p:tav tm="100000">
                                          <p:val>
                                            <p:strVal val="#ppt_x"/>
                                          </p:val>
                                        </p:tav>
                                      </p:tavLst>
                                    </p:anim>
                                    <p:anim calcmode="lin" valueType="num">
                                      <p:cBhvr additive="base">
                                        <p:cTn id="19" dur="500" fill="hold"/>
                                        <p:tgtEl>
                                          <p:spTgt spid="14848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48490"/>
                                        </p:tgtEl>
                                        <p:attrNameLst>
                                          <p:attrName>style.visibility</p:attrName>
                                        </p:attrNameLst>
                                      </p:cBhvr>
                                      <p:to>
                                        <p:strVal val="visible"/>
                                      </p:to>
                                    </p:set>
                                    <p:anim calcmode="lin" valueType="num">
                                      <p:cBhvr additive="base">
                                        <p:cTn id="24" dur="500" fill="hold"/>
                                        <p:tgtEl>
                                          <p:spTgt spid="148490"/>
                                        </p:tgtEl>
                                        <p:attrNameLst>
                                          <p:attrName>ppt_x</p:attrName>
                                        </p:attrNameLst>
                                      </p:cBhvr>
                                      <p:tavLst>
                                        <p:tav tm="0">
                                          <p:val>
                                            <p:strVal val="#ppt_x"/>
                                          </p:val>
                                        </p:tav>
                                        <p:tav tm="100000">
                                          <p:val>
                                            <p:strVal val="#ppt_x"/>
                                          </p:val>
                                        </p:tav>
                                      </p:tavLst>
                                    </p:anim>
                                    <p:anim calcmode="lin" valueType="num">
                                      <p:cBhvr additive="base">
                                        <p:cTn id="25" dur="500" fill="hold"/>
                                        <p:tgtEl>
                                          <p:spTgt spid="148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8488" grpId="0"/>
      <p:bldP spid="148489" grpId="0"/>
      <p:bldP spid="148490"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7CB1BB-4DF1-E786-22C6-8766FC069DA5}"/>
              </a:ext>
            </a:extLst>
          </p:cNvPr>
          <p:cNvSpPr>
            <a:spLocks noGrp="1"/>
          </p:cNvSpPr>
          <p:nvPr>
            <p:ph type="dt" sz="quarter" idx="10"/>
          </p:nvPr>
        </p:nvSpPr>
        <p:spPr/>
        <p:txBody>
          <a:bodyPr/>
          <a:lstStyle/>
          <a:p>
            <a:pPr>
              <a:defRPr/>
            </a:pPr>
            <a:fld id="{C9301C13-F9CF-468B-AA92-7A35FD726F24}" type="datetime3">
              <a:rPr lang="en-US" smtClean="0"/>
              <a:t>11 July 2023</a:t>
            </a:fld>
            <a:endParaRPr lang="en-US"/>
          </a:p>
        </p:txBody>
      </p:sp>
      <p:sp>
        <p:nvSpPr>
          <p:cNvPr id="175107" name="Slide Number Placeholder 5">
            <a:extLst>
              <a:ext uri="{FF2B5EF4-FFF2-40B4-BE49-F238E27FC236}">
                <a16:creationId xmlns:a16="http://schemas.microsoft.com/office/drawing/2014/main" id="{20A1B33D-C08B-6062-2702-D095C760B34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60E410-381C-4408-B733-ABE77C1468C1}" type="slidenum">
              <a:rPr lang="en-US" altLang="en-US" sz="1200" smtClean="0">
                <a:solidFill>
                  <a:srgbClr val="898989"/>
                </a:solidFill>
              </a:rPr>
              <a:pPr>
                <a:spcBef>
                  <a:spcPct val="0"/>
                </a:spcBef>
                <a:buFontTx/>
                <a:buNone/>
              </a:pPr>
              <a:t>122</a:t>
            </a:fld>
            <a:endParaRPr lang="en-US" altLang="en-US" sz="1200">
              <a:solidFill>
                <a:srgbClr val="898989"/>
              </a:solidFill>
            </a:endParaRPr>
          </a:p>
        </p:txBody>
      </p:sp>
      <p:sp>
        <p:nvSpPr>
          <p:cNvPr id="7" name="Title 1">
            <a:extLst>
              <a:ext uri="{FF2B5EF4-FFF2-40B4-BE49-F238E27FC236}">
                <a16:creationId xmlns:a16="http://schemas.microsoft.com/office/drawing/2014/main" id="{5941B4EB-4527-0B5D-322D-A4D2206BAE34}"/>
              </a:ext>
            </a:extLst>
          </p:cNvPr>
          <p:cNvSpPr txBox="1">
            <a:spLocks/>
          </p:cNvSpPr>
          <p:nvPr/>
        </p:nvSpPr>
        <p:spPr>
          <a:xfrm>
            <a:off x="1447800" y="0"/>
            <a:ext cx="7696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cont</a:t>
            </a:r>
            <a:r>
              <a:rPr lang="en-US" sz="2400" dirty="0">
                <a:latin typeface="Times New Roman" panose="02020603050405020304" pitchFamily="18" charset="0"/>
                <a:cs typeface="Times New Roman" panose="02020603050405020304" pitchFamily="18" charset="0"/>
              </a:rPr>
              <a:t>..)</a:t>
            </a:r>
          </a:p>
        </p:txBody>
      </p:sp>
      <p:sp>
        <p:nvSpPr>
          <p:cNvPr id="175109" name="TextBox 9">
            <a:extLst>
              <a:ext uri="{FF2B5EF4-FFF2-40B4-BE49-F238E27FC236}">
                <a16:creationId xmlns:a16="http://schemas.microsoft.com/office/drawing/2014/main" id="{81B8BBDC-4306-FAA2-3094-732A0EF5202E}"/>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50536" name="TextBox 10">
            <a:extLst>
              <a:ext uri="{FF2B5EF4-FFF2-40B4-BE49-F238E27FC236}">
                <a16:creationId xmlns:a16="http://schemas.microsoft.com/office/drawing/2014/main" id="{DDA83C00-2A1B-58E8-D94A-DB6EFDA7DB1E}"/>
              </a:ext>
            </a:extLst>
          </p:cNvPr>
          <p:cNvSpPr txBox="1">
            <a:spLocks noChangeArrowheads="1"/>
          </p:cNvSpPr>
          <p:nvPr/>
        </p:nvSpPr>
        <p:spPr bwMode="auto">
          <a:xfrm>
            <a:off x="762000" y="1134397"/>
            <a:ext cx="5715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4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XML schema Example</a:t>
            </a:r>
            <a:endParaRPr lang="en-US" altLang="en-US" sz="2400"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600" dirty="0">
              <a:latin typeface="Arial" panose="020B0604020202020204" pitchFamily="34" charset="0"/>
            </a:endParaRPr>
          </a:p>
        </p:txBody>
      </p:sp>
      <p:sp>
        <p:nvSpPr>
          <p:cNvPr id="150537" name="TextBox 11">
            <a:extLst>
              <a:ext uri="{FF2B5EF4-FFF2-40B4-BE49-F238E27FC236}">
                <a16:creationId xmlns:a16="http://schemas.microsoft.com/office/drawing/2014/main" id="{38702F45-1E4F-A396-456E-EDA09BCDB25F}"/>
              </a:ext>
            </a:extLst>
          </p:cNvPr>
          <p:cNvSpPr txBox="1">
            <a:spLocks noChangeArrowheads="1"/>
          </p:cNvSpPr>
          <p:nvPr/>
        </p:nvSpPr>
        <p:spPr bwMode="auto">
          <a:xfrm>
            <a:off x="914400" y="2133600"/>
            <a:ext cx="8077200"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200" dirty="0">
                <a:latin typeface="Times New Roman" panose="02020603050405020304" pitchFamily="18" charset="0"/>
                <a:cs typeface="Times New Roman" panose="02020603050405020304" pitchFamily="18" charset="0"/>
              </a:rPr>
              <a:t>&lt;?xml version="1.0" encoding="UTF-8"?&gt;&lt;</a:t>
            </a:r>
            <a:r>
              <a:rPr lang="en-US" altLang="en-US" sz="2200" dirty="0" err="1">
                <a:latin typeface="Times New Roman" panose="02020603050405020304" pitchFamily="18" charset="0"/>
                <a:cs typeface="Times New Roman" panose="02020603050405020304" pitchFamily="18" charset="0"/>
              </a:rPr>
              <a:t>xs:schema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xmlns:xs</a:t>
            </a:r>
            <a:r>
              <a:rPr lang="en-US" altLang="en-US" sz="2200" dirty="0">
                <a:latin typeface="Times New Roman" panose="02020603050405020304" pitchFamily="18" charset="0"/>
                <a:cs typeface="Times New Roman" panose="02020603050405020304" pitchFamily="18" charset="0"/>
              </a:rPr>
              <a:t>="http://www.w3.org/2001/XMLSchema"&gt;&lt;xs:element name="contact"&gt;    &lt;</a:t>
            </a:r>
            <a:r>
              <a:rPr lang="en-US" altLang="en-US" sz="2200" dirty="0" err="1">
                <a:latin typeface="Times New Roman" panose="02020603050405020304" pitchFamily="18" charset="0"/>
                <a:cs typeface="Times New Roman" panose="02020603050405020304" pitchFamily="18" charset="0"/>
              </a:rPr>
              <a:t>xs:complexType</a:t>
            </a:r>
            <a:r>
              <a:rPr lang="en-US" altLang="en-US" sz="2200" dirty="0">
                <a:latin typeface="Times New Roman" panose="02020603050405020304" pitchFamily="18" charset="0"/>
                <a:cs typeface="Times New Roman" panose="02020603050405020304" pitchFamily="18" charset="0"/>
              </a:rPr>
              <a:t>&gt;        &lt;</a:t>
            </a:r>
            <a:r>
              <a:rPr lang="en-US" altLang="en-US" sz="2200" dirty="0" err="1">
                <a:latin typeface="Times New Roman" panose="02020603050405020304" pitchFamily="18" charset="0"/>
                <a:cs typeface="Times New Roman" panose="02020603050405020304" pitchFamily="18" charset="0"/>
              </a:rPr>
              <a:t>xs:sequence</a:t>
            </a:r>
            <a:r>
              <a:rPr lang="en-US" altLang="en-US" sz="2200" dirty="0">
                <a:latin typeface="Times New Roman" panose="02020603050405020304" pitchFamily="18" charset="0"/>
                <a:cs typeface="Times New Roman" panose="02020603050405020304" pitchFamily="18" charset="0"/>
              </a:rPr>
              <a:t>&gt;            &lt;</a:t>
            </a:r>
            <a:r>
              <a:rPr lang="en-US" altLang="en-US" sz="2200" dirty="0" err="1">
                <a:latin typeface="Times New Roman" panose="02020603050405020304" pitchFamily="18" charset="0"/>
                <a:cs typeface="Times New Roman" panose="02020603050405020304" pitchFamily="18" charset="0"/>
              </a:rPr>
              <a:t>xs:element</a:t>
            </a:r>
            <a:r>
              <a:rPr lang="en-US" altLang="en-US" sz="2200" dirty="0">
                <a:latin typeface="Times New Roman" panose="02020603050405020304" pitchFamily="18" charset="0"/>
                <a:cs typeface="Times New Roman" panose="02020603050405020304" pitchFamily="18" charset="0"/>
              </a:rPr>
              <a:t> name="name" type="</a:t>
            </a:r>
            <a:r>
              <a:rPr lang="en-US" altLang="en-US" sz="2200" dirty="0" err="1">
                <a:latin typeface="Times New Roman" panose="02020603050405020304" pitchFamily="18" charset="0"/>
                <a:cs typeface="Times New Roman" panose="02020603050405020304" pitchFamily="18" charset="0"/>
              </a:rPr>
              <a:t>xs:string</a:t>
            </a:r>
            <a:r>
              <a:rPr lang="en-US" altLang="en-US" sz="2200" dirty="0">
                <a:latin typeface="Times New Roman" panose="02020603050405020304" pitchFamily="18" charset="0"/>
                <a:cs typeface="Times New Roman" panose="02020603050405020304" pitchFamily="18" charset="0"/>
              </a:rPr>
              <a:t>" /&gt;            &lt;</a:t>
            </a:r>
            <a:r>
              <a:rPr lang="en-US" altLang="en-US" sz="2200" dirty="0" err="1">
                <a:latin typeface="Times New Roman" panose="02020603050405020304" pitchFamily="18" charset="0"/>
                <a:cs typeface="Times New Roman" panose="02020603050405020304" pitchFamily="18" charset="0"/>
              </a:rPr>
              <a:t>xs:element</a:t>
            </a:r>
            <a:r>
              <a:rPr lang="en-US" altLang="en-US" sz="2200" dirty="0">
                <a:latin typeface="Times New Roman" panose="02020603050405020304" pitchFamily="18" charset="0"/>
                <a:cs typeface="Times New Roman" panose="02020603050405020304" pitchFamily="18" charset="0"/>
              </a:rPr>
              <a:t> name="company" type="</a:t>
            </a:r>
            <a:r>
              <a:rPr lang="en-US" altLang="en-US" sz="2200" dirty="0" err="1">
                <a:latin typeface="Times New Roman" panose="02020603050405020304" pitchFamily="18" charset="0"/>
                <a:cs typeface="Times New Roman" panose="02020603050405020304" pitchFamily="18" charset="0"/>
              </a:rPr>
              <a:t>xs:string</a:t>
            </a:r>
            <a:r>
              <a:rPr lang="en-US" altLang="en-US" sz="2200" dirty="0">
                <a:latin typeface="Times New Roman" panose="02020603050405020304" pitchFamily="18" charset="0"/>
                <a:cs typeface="Times New Roman" panose="02020603050405020304" pitchFamily="18" charset="0"/>
              </a:rPr>
              <a:t>" /&gt;            &lt;</a:t>
            </a:r>
            <a:r>
              <a:rPr lang="en-US" altLang="en-US" sz="2200" dirty="0" err="1">
                <a:latin typeface="Times New Roman" panose="02020603050405020304" pitchFamily="18" charset="0"/>
                <a:cs typeface="Times New Roman" panose="02020603050405020304" pitchFamily="18" charset="0"/>
              </a:rPr>
              <a:t>xs:element</a:t>
            </a:r>
            <a:r>
              <a:rPr lang="en-US" altLang="en-US" sz="2200" dirty="0">
                <a:latin typeface="Times New Roman" panose="02020603050405020304" pitchFamily="18" charset="0"/>
                <a:cs typeface="Times New Roman" panose="02020603050405020304" pitchFamily="18" charset="0"/>
              </a:rPr>
              <a:t> name="phone" type="</a:t>
            </a:r>
            <a:r>
              <a:rPr lang="en-US" altLang="en-US" sz="2200" dirty="0" err="1">
                <a:latin typeface="Times New Roman" panose="02020603050405020304" pitchFamily="18" charset="0"/>
                <a:cs typeface="Times New Roman" panose="02020603050405020304" pitchFamily="18" charset="0"/>
              </a:rPr>
              <a:t>xs:int</a:t>
            </a:r>
            <a:r>
              <a:rPr lang="en-US" altLang="en-US" sz="2200" dirty="0">
                <a:latin typeface="Times New Roman" panose="02020603050405020304" pitchFamily="18" charset="0"/>
                <a:cs typeface="Times New Roman" panose="02020603050405020304" pitchFamily="18" charset="0"/>
              </a:rPr>
              <a:t>" /&gt;        &lt;/</a:t>
            </a:r>
            <a:r>
              <a:rPr lang="en-US" altLang="en-US" sz="2200" dirty="0" err="1">
                <a:latin typeface="Times New Roman" panose="02020603050405020304" pitchFamily="18" charset="0"/>
                <a:cs typeface="Times New Roman" panose="02020603050405020304" pitchFamily="18" charset="0"/>
              </a:rPr>
              <a:t>xs:sequence</a:t>
            </a:r>
            <a:r>
              <a:rPr lang="en-US" altLang="en-US" sz="2200" dirty="0">
                <a:latin typeface="Times New Roman" panose="02020603050405020304" pitchFamily="18" charset="0"/>
                <a:cs typeface="Times New Roman" panose="02020603050405020304" pitchFamily="18" charset="0"/>
              </a:rPr>
              <a:t>&gt;    &lt;/</a:t>
            </a:r>
            <a:r>
              <a:rPr lang="en-US" altLang="en-US" sz="2200" dirty="0" err="1">
                <a:latin typeface="Times New Roman" panose="02020603050405020304" pitchFamily="18" charset="0"/>
                <a:cs typeface="Times New Roman" panose="02020603050405020304" pitchFamily="18" charset="0"/>
              </a:rPr>
              <a:t>xs:complexType</a:t>
            </a:r>
            <a:r>
              <a:rPr lang="en-US" altLang="en-US" sz="2200" dirty="0">
                <a:latin typeface="Times New Roman" panose="02020603050405020304" pitchFamily="18" charset="0"/>
                <a:cs typeface="Times New Roman" panose="02020603050405020304" pitchFamily="18" charset="0"/>
              </a:rPr>
              <a:t>&gt;&lt;/</a:t>
            </a:r>
            <a:r>
              <a:rPr lang="en-US" altLang="en-US" sz="2200" dirty="0" err="1">
                <a:latin typeface="Times New Roman" panose="02020603050405020304" pitchFamily="18" charset="0"/>
                <a:cs typeface="Times New Roman" panose="02020603050405020304" pitchFamily="18" charset="0"/>
              </a:rPr>
              <a:t>xs:elem</a:t>
            </a:r>
            <a:r>
              <a:rPr lang="en-US" altLang="en-US" sz="1800" dirty="0" err="1">
                <a:latin typeface="Times New Roman" panose="02020603050405020304" pitchFamily="18" charset="0"/>
                <a:cs typeface="Times New Roman" panose="02020603050405020304" pitchFamily="18" charset="0"/>
              </a:rPr>
              <a:t>ent</a:t>
            </a:r>
            <a:r>
              <a:rPr lang="en-US" altLang="en-US" sz="1800" dirty="0">
                <a:latin typeface="Times New Roman" panose="02020603050405020304" pitchFamily="18" charset="0"/>
                <a:cs typeface="Times New Roman" panose="02020603050405020304" pitchFamily="18" charset="0"/>
              </a:rPr>
              <a:t>&gt;</a:t>
            </a: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p:txBody>
      </p:sp>
      <p:sp>
        <p:nvSpPr>
          <p:cNvPr id="10" name="Footer Placeholder 12">
            <a:extLst>
              <a:ext uri="{FF2B5EF4-FFF2-40B4-BE49-F238E27FC236}">
                <a16:creationId xmlns:a16="http://schemas.microsoft.com/office/drawing/2014/main" id="{000E6D13-6BB5-B555-887B-A410B1CF1899}"/>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75113" name="Picture 14" descr="NIET">
            <a:extLst>
              <a:ext uri="{FF2B5EF4-FFF2-40B4-BE49-F238E27FC236}">
                <a16:creationId xmlns:a16="http://schemas.microsoft.com/office/drawing/2014/main" id="{7087EC0B-F9F3-66F9-A438-91F056861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68968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50536"/>
                                        </p:tgtEl>
                                        <p:attrNameLst>
                                          <p:attrName>style.visibility</p:attrName>
                                        </p:attrNameLst>
                                      </p:cBhvr>
                                      <p:to>
                                        <p:strVal val="visible"/>
                                      </p:to>
                                    </p:set>
                                    <p:anim calcmode="lin" valueType="num">
                                      <p:cBhvr additive="base">
                                        <p:cTn id="12" dur="500" fill="hold"/>
                                        <p:tgtEl>
                                          <p:spTgt spid="150536"/>
                                        </p:tgtEl>
                                        <p:attrNameLst>
                                          <p:attrName>ppt_x</p:attrName>
                                        </p:attrNameLst>
                                      </p:cBhvr>
                                      <p:tavLst>
                                        <p:tav tm="0">
                                          <p:val>
                                            <p:strVal val="#ppt_x"/>
                                          </p:val>
                                        </p:tav>
                                        <p:tav tm="100000">
                                          <p:val>
                                            <p:strVal val="#ppt_x"/>
                                          </p:val>
                                        </p:tav>
                                      </p:tavLst>
                                    </p:anim>
                                    <p:anim calcmode="lin" valueType="num">
                                      <p:cBhvr additive="base">
                                        <p:cTn id="13" dur="500" fill="hold"/>
                                        <p:tgtEl>
                                          <p:spTgt spid="15053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50537"/>
                                        </p:tgtEl>
                                        <p:attrNameLst>
                                          <p:attrName>style.visibility</p:attrName>
                                        </p:attrNameLst>
                                      </p:cBhvr>
                                      <p:to>
                                        <p:strVal val="visible"/>
                                      </p:to>
                                    </p:set>
                                    <p:anim calcmode="lin" valueType="num">
                                      <p:cBhvr additive="base">
                                        <p:cTn id="18" dur="500" fill="hold"/>
                                        <p:tgtEl>
                                          <p:spTgt spid="150537"/>
                                        </p:tgtEl>
                                        <p:attrNameLst>
                                          <p:attrName>ppt_x</p:attrName>
                                        </p:attrNameLst>
                                      </p:cBhvr>
                                      <p:tavLst>
                                        <p:tav tm="0">
                                          <p:val>
                                            <p:strVal val="#ppt_x"/>
                                          </p:val>
                                        </p:tav>
                                        <p:tav tm="100000">
                                          <p:val>
                                            <p:strVal val="#ppt_x"/>
                                          </p:val>
                                        </p:tav>
                                      </p:tavLst>
                                    </p:anim>
                                    <p:anim calcmode="lin" valueType="num">
                                      <p:cBhvr additive="base">
                                        <p:cTn id="19" dur="500" fill="hold"/>
                                        <p:tgtEl>
                                          <p:spTgt spid="1505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0536" grpId="0"/>
      <p:bldP spid="150537"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796E84A-0954-BF0C-8FEF-08F1AC8E7E2D}"/>
              </a:ext>
            </a:extLst>
          </p:cNvPr>
          <p:cNvSpPr>
            <a:spLocks noGrp="1"/>
          </p:cNvSpPr>
          <p:nvPr>
            <p:ph type="dt" sz="quarter" idx="10"/>
          </p:nvPr>
        </p:nvSpPr>
        <p:spPr/>
        <p:txBody>
          <a:bodyPr/>
          <a:lstStyle/>
          <a:p>
            <a:pPr>
              <a:defRPr/>
            </a:pPr>
            <a:fld id="{266F00CE-D7CB-4FFA-B6DA-349105F3FD69}" type="datetime3">
              <a:rPr lang="en-US" smtClean="0"/>
              <a:t>11 July 2023</a:t>
            </a:fld>
            <a:endParaRPr lang="en-US"/>
          </a:p>
        </p:txBody>
      </p:sp>
      <p:sp>
        <p:nvSpPr>
          <p:cNvPr id="177155" name="Slide Number Placeholder 5">
            <a:extLst>
              <a:ext uri="{FF2B5EF4-FFF2-40B4-BE49-F238E27FC236}">
                <a16:creationId xmlns:a16="http://schemas.microsoft.com/office/drawing/2014/main" id="{9902D388-AD0B-1588-47DE-7BC8BDDC7D2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C8E649-D93C-4B9F-8978-72CD7FCAEBD5}" type="slidenum">
              <a:rPr lang="en-US" altLang="en-US" sz="1200" smtClean="0">
                <a:solidFill>
                  <a:srgbClr val="898989"/>
                </a:solidFill>
              </a:rPr>
              <a:pPr>
                <a:spcBef>
                  <a:spcPct val="0"/>
                </a:spcBef>
                <a:buFontTx/>
                <a:buNone/>
              </a:pPr>
              <a:t>123</a:t>
            </a:fld>
            <a:endParaRPr lang="en-US" altLang="en-US" sz="1200">
              <a:solidFill>
                <a:srgbClr val="898989"/>
              </a:solidFill>
            </a:endParaRPr>
          </a:p>
        </p:txBody>
      </p:sp>
      <p:sp>
        <p:nvSpPr>
          <p:cNvPr id="7" name="Title 1">
            <a:extLst>
              <a:ext uri="{FF2B5EF4-FFF2-40B4-BE49-F238E27FC236}">
                <a16:creationId xmlns:a16="http://schemas.microsoft.com/office/drawing/2014/main" id="{29AA98AE-36F7-FEEE-3A4C-10388718BA78}"/>
              </a:ext>
            </a:extLst>
          </p:cNvPr>
          <p:cNvSpPr txBox="1">
            <a:spLocks/>
          </p:cNvSpPr>
          <p:nvPr/>
        </p:nvSpPr>
        <p:spPr>
          <a:xfrm>
            <a:off x="1524000" y="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(cont..)</a:t>
            </a:r>
          </a:p>
        </p:txBody>
      </p:sp>
      <p:sp>
        <p:nvSpPr>
          <p:cNvPr id="177157" name="TextBox 9">
            <a:extLst>
              <a:ext uri="{FF2B5EF4-FFF2-40B4-BE49-F238E27FC236}">
                <a16:creationId xmlns:a16="http://schemas.microsoft.com/office/drawing/2014/main" id="{0BBA95C3-B74D-90BD-F832-111D57A355CC}"/>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52584" name="TextBox 10">
            <a:extLst>
              <a:ext uri="{FF2B5EF4-FFF2-40B4-BE49-F238E27FC236}">
                <a16:creationId xmlns:a16="http://schemas.microsoft.com/office/drawing/2014/main" id="{96DDDE51-AD23-7B5B-CB61-631B3995DF0E}"/>
              </a:ext>
            </a:extLst>
          </p:cNvPr>
          <p:cNvSpPr txBox="1">
            <a:spLocks noChangeArrowheads="1"/>
          </p:cNvSpPr>
          <p:nvPr/>
        </p:nvSpPr>
        <p:spPr bwMode="auto">
          <a:xfrm>
            <a:off x="762000" y="1104900"/>
            <a:ext cx="7620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1800" b="1" dirty="0">
                <a:latin typeface="Times New Roman" panose="02020603050405020304" pitchFamily="18" charset="0"/>
                <a:cs typeface="Times New Roman" panose="02020603050405020304" pitchFamily="18" charset="0"/>
              </a:rPr>
              <a:t> Ways to </a:t>
            </a:r>
            <a:r>
              <a:rPr lang="en-US" altLang="en-US" sz="1800" b="1" dirty="0" err="1">
                <a:latin typeface="Times New Roman" panose="02020603050405020304" pitchFamily="18" charset="0"/>
                <a:cs typeface="Times New Roman" panose="02020603050405020304" pitchFamily="18" charset="0"/>
              </a:rPr>
              <a:t>adefine</a:t>
            </a:r>
            <a:r>
              <a:rPr lang="en-US" altLang="en-US" sz="1800" b="1" dirty="0">
                <a:latin typeface="Times New Roman" panose="02020603050405020304" pitchFamily="18" charset="0"/>
                <a:cs typeface="Times New Roman" panose="02020603050405020304" pitchFamily="18" charset="0"/>
              </a:rPr>
              <a:t> XML schema elements</a:t>
            </a:r>
          </a:p>
          <a:p>
            <a:pPr algn="just" eaLnBrk="1" hangingPunct="1">
              <a:spcBef>
                <a:spcPct val="0"/>
              </a:spcBef>
              <a:buFontTx/>
              <a:buNone/>
            </a:pPr>
            <a:endParaRPr lang="en-US" altLang="en-US" sz="1800" b="1" dirty="0">
              <a:latin typeface="Times New Roman" panose="02020603050405020304" pitchFamily="18" charset="0"/>
              <a:cs typeface="Times New Roman" panose="02020603050405020304" pitchFamily="18" charset="0"/>
            </a:endParaRPr>
          </a:p>
          <a:p>
            <a:pPr lvl="2" algn="just" eaLnBrk="1" hangingPunct="1">
              <a:spcBef>
                <a:spcPct val="0"/>
              </a:spcBef>
            </a:pPr>
            <a:r>
              <a:rPr lang="en-US" alt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Simple Type</a:t>
            </a:r>
          </a:p>
          <a:p>
            <a:pPr lvl="2" algn="just"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lvl="2" algn="just" eaLnBrk="1" hangingPunct="1">
              <a:spcBef>
                <a:spcPct val="0"/>
              </a:spcBef>
            </a:pPr>
            <a:r>
              <a:rPr lang="en-US" altLang="en-US" sz="1800" dirty="0">
                <a:latin typeface="Times New Roman" panose="02020603050405020304" pitchFamily="18" charset="0"/>
                <a:cs typeface="Times New Roman" panose="02020603050405020304" pitchFamily="18" charset="0"/>
              </a:rPr>
              <a:t> Complex Type</a:t>
            </a:r>
          </a:p>
          <a:p>
            <a:pPr lvl="2"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lvl="2" algn="just" eaLnBrk="1" hangingPunct="1">
              <a:spcBef>
                <a:spcPct val="0"/>
              </a:spcBef>
            </a:pPr>
            <a:r>
              <a:rPr lang="en-US" altLang="en-US" sz="1800" dirty="0">
                <a:latin typeface="Times New Roman" panose="02020603050405020304" pitchFamily="18" charset="0"/>
                <a:cs typeface="Times New Roman" panose="02020603050405020304" pitchFamily="18" charset="0"/>
              </a:rPr>
              <a:t> Global Types</a:t>
            </a:r>
          </a:p>
          <a:p>
            <a:pPr lvl="2"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lvl="2" algn="just" eaLnBrk="1" hangingPunct="1">
              <a:spcBef>
                <a:spcPct val="0"/>
              </a:spcBef>
            </a:pPr>
            <a:endParaRPr lang="en-US" altLang="en-US" sz="1800" b="1" dirty="0">
              <a:latin typeface="Times New Roman" panose="02020603050405020304" pitchFamily="18" charset="0"/>
              <a:cs typeface="Times New Roman" panose="02020603050405020304" pitchFamily="18" charset="0"/>
            </a:endParaRPr>
          </a:p>
          <a:p>
            <a:pPr lvl="2" algn="just" eaLnBrk="1" hangingPunct="1">
              <a:spcBef>
                <a:spcPct val="0"/>
              </a:spcBef>
            </a:pPr>
            <a:r>
              <a:rPr lang="en-US" altLang="en-US" sz="1800" b="1" dirty="0">
                <a:latin typeface="Times New Roman" panose="02020603050405020304" pitchFamily="18" charset="0"/>
                <a:cs typeface="Times New Roman" panose="02020603050405020304" pitchFamily="18" charset="0"/>
              </a:rPr>
              <a:t> XML Simple Types Example</a:t>
            </a:r>
          </a:p>
          <a:p>
            <a:pPr lvl="2" algn="just" eaLnBrk="1" hangingPunct="1">
              <a:spcBef>
                <a:spcPct val="0"/>
              </a:spcBef>
              <a:buFontTx/>
              <a:buNone/>
            </a:pPr>
            <a:endParaRPr lang="en-US" altLang="en-US" sz="1800" b="1" dirty="0">
              <a:latin typeface="Times New Roman" panose="02020603050405020304" pitchFamily="18" charset="0"/>
              <a:cs typeface="Times New Roman" panose="02020603050405020304" pitchFamily="18" charset="0"/>
            </a:endParaRPr>
          </a:p>
        </p:txBody>
      </p:sp>
      <p:sp>
        <p:nvSpPr>
          <p:cNvPr id="152585" name="TextBox 9">
            <a:extLst>
              <a:ext uri="{FF2B5EF4-FFF2-40B4-BE49-F238E27FC236}">
                <a16:creationId xmlns:a16="http://schemas.microsoft.com/office/drawing/2014/main" id="{F7392022-074B-5350-8B3B-BE531495466C}"/>
              </a:ext>
            </a:extLst>
          </p:cNvPr>
          <p:cNvSpPr txBox="1">
            <a:spLocks noChangeArrowheads="1"/>
          </p:cNvSpPr>
          <p:nvPr/>
        </p:nvSpPr>
        <p:spPr bwMode="auto">
          <a:xfrm>
            <a:off x="481781" y="4368462"/>
            <a:ext cx="6934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   &lt;</a:t>
            </a:r>
            <a:r>
              <a:rPr lang="en-US" altLang="en-US" sz="2000" dirty="0" err="1">
                <a:latin typeface="Times New Roman" panose="02020603050405020304" pitchFamily="18" charset="0"/>
                <a:cs typeface="Times New Roman" panose="02020603050405020304" pitchFamily="18" charset="0"/>
              </a:rPr>
              <a:t>xs:element</a:t>
            </a:r>
            <a:r>
              <a:rPr lang="en-US" altLang="en-US" sz="2000" dirty="0">
                <a:latin typeface="Times New Roman" panose="02020603050405020304" pitchFamily="18" charset="0"/>
                <a:cs typeface="Times New Roman" panose="02020603050405020304" pitchFamily="18" charset="0"/>
              </a:rPr>
              <a:t> name="</a:t>
            </a:r>
            <a:r>
              <a:rPr lang="en-US" altLang="en-US" sz="2000" dirty="0" err="1">
                <a:latin typeface="Times New Roman" panose="02020603050405020304" pitchFamily="18" charset="0"/>
                <a:cs typeface="Times New Roman" panose="02020603050405020304" pitchFamily="18" charset="0"/>
              </a:rPr>
              <a:t>phone_number</a:t>
            </a:r>
            <a:r>
              <a:rPr lang="en-US" altLang="en-US" sz="2000" dirty="0">
                <a:latin typeface="Times New Roman" panose="02020603050405020304" pitchFamily="18" charset="0"/>
                <a:cs typeface="Times New Roman" panose="02020603050405020304" pitchFamily="18" charset="0"/>
              </a:rPr>
              <a:t>" type="</a:t>
            </a:r>
            <a:r>
              <a:rPr lang="en-US" altLang="en-US" sz="2000" dirty="0" err="1">
                <a:latin typeface="Times New Roman" panose="02020603050405020304" pitchFamily="18" charset="0"/>
                <a:cs typeface="Times New Roman" panose="02020603050405020304" pitchFamily="18" charset="0"/>
              </a:rPr>
              <a:t>xs:int</a:t>
            </a:r>
            <a:r>
              <a:rPr lang="en-US" altLang="en-US" sz="2000" dirty="0">
                <a:latin typeface="Times New Roman" panose="02020603050405020304" pitchFamily="18" charset="0"/>
                <a:cs typeface="Times New Roman" panose="02020603050405020304" pitchFamily="18" charset="0"/>
              </a:rPr>
              <a:t>" /&gt;</a:t>
            </a:r>
          </a:p>
          <a:p>
            <a:pPr eaLnBrk="1" hangingPunct="1">
              <a:spcBef>
                <a:spcPct val="0"/>
              </a:spcBef>
              <a:buFontTx/>
              <a:buNone/>
            </a:pPr>
            <a:endParaRPr lang="en-US" altLang="en-US" sz="1600" dirty="0">
              <a:latin typeface="Arial" panose="020B0604020202020204" pitchFamily="34" charset="0"/>
            </a:endParaRPr>
          </a:p>
        </p:txBody>
      </p:sp>
      <p:sp>
        <p:nvSpPr>
          <p:cNvPr id="10" name="Footer Placeholder 12">
            <a:extLst>
              <a:ext uri="{FF2B5EF4-FFF2-40B4-BE49-F238E27FC236}">
                <a16:creationId xmlns:a16="http://schemas.microsoft.com/office/drawing/2014/main" id="{713C10CA-8D8A-540A-FD5D-E4D17074B528}"/>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77161" name="Picture 14" descr="NIET">
            <a:extLst>
              <a:ext uri="{FF2B5EF4-FFF2-40B4-BE49-F238E27FC236}">
                <a16:creationId xmlns:a16="http://schemas.microsoft.com/office/drawing/2014/main" id="{9DBD142E-A66A-7337-0AF5-82DA2FDD8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57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52584">
                                            <p:txEl>
                                              <p:pRg st="0" end="0"/>
                                            </p:txEl>
                                          </p:spTgt>
                                        </p:tgtEl>
                                        <p:attrNameLst>
                                          <p:attrName>style.visibility</p:attrName>
                                        </p:attrNameLst>
                                      </p:cBhvr>
                                      <p:to>
                                        <p:strVal val="visible"/>
                                      </p:to>
                                    </p:set>
                                    <p:anim calcmode="lin" valueType="num">
                                      <p:cBhvr additive="base">
                                        <p:cTn id="12" dur="500" fill="hold"/>
                                        <p:tgtEl>
                                          <p:spTgt spid="15258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25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52584">
                                            <p:txEl>
                                              <p:pRg st="2" end="2"/>
                                            </p:txEl>
                                          </p:spTgt>
                                        </p:tgtEl>
                                        <p:attrNameLst>
                                          <p:attrName>style.visibility</p:attrName>
                                        </p:attrNameLst>
                                      </p:cBhvr>
                                      <p:to>
                                        <p:strVal val="visible"/>
                                      </p:to>
                                    </p:set>
                                    <p:anim calcmode="lin" valueType="num">
                                      <p:cBhvr additive="base">
                                        <p:cTn id="18" dur="500" fill="hold"/>
                                        <p:tgtEl>
                                          <p:spTgt spid="15258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52584">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52584">
                                            <p:txEl>
                                              <p:pRg st="4" end="4"/>
                                            </p:txEl>
                                          </p:spTgt>
                                        </p:tgtEl>
                                        <p:attrNameLst>
                                          <p:attrName>style.visibility</p:attrName>
                                        </p:attrNameLst>
                                      </p:cBhvr>
                                      <p:to>
                                        <p:strVal val="visible"/>
                                      </p:to>
                                    </p:set>
                                    <p:anim calcmode="lin" valueType="num">
                                      <p:cBhvr additive="base">
                                        <p:cTn id="22" dur="500" fill="hold"/>
                                        <p:tgtEl>
                                          <p:spTgt spid="152584">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2584">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52584">
                                            <p:txEl>
                                              <p:pRg st="6" end="6"/>
                                            </p:txEl>
                                          </p:spTgt>
                                        </p:tgtEl>
                                        <p:attrNameLst>
                                          <p:attrName>style.visibility</p:attrName>
                                        </p:attrNameLst>
                                      </p:cBhvr>
                                      <p:to>
                                        <p:strVal val="visible"/>
                                      </p:to>
                                    </p:set>
                                    <p:anim calcmode="lin" valueType="num">
                                      <p:cBhvr additive="base">
                                        <p:cTn id="26" dur="500" fill="hold"/>
                                        <p:tgtEl>
                                          <p:spTgt spid="152584">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5258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52584">
                                            <p:txEl>
                                              <p:pRg st="9" end="9"/>
                                            </p:txEl>
                                          </p:spTgt>
                                        </p:tgtEl>
                                        <p:attrNameLst>
                                          <p:attrName>style.visibility</p:attrName>
                                        </p:attrNameLst>
                                      </p:cBhvr>
                                      <p:to>
                                        <p:strVal val="visible"/>
                                      </p:to>
                                    </p:set>
                                    <p:anim calcmode="lin" valueType="num">
                                      <p:cBhvr additive="base">
                                        <p:cTn id="32" dur="500" fill="hold"/>
                                        <p:tgtEl>
                                          <p:spTgt spid="152584">
                                            <p:txEl>
                                              <p:pRg st="9" end="9"/>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258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152585"/>
                                        </p:tgtEl>
                                        <p:attrNameLst>
                                          <p:attrName>style.visibility</p:attrName>
                                        </p:attrNameLst>
                                      </p:cBhvr>
                                      <p:to>
                                        <p:strVal val="visible"/>
                                      </p:to>
                                    </p:set>
                                    <p:anim calcmode="lin" valueType="num">
                                      <p:cBhvr additive="base">
                                        <p:cTn id="38" dur="500" fill="hold"/>
                                        <p:tgtEl>
                                          <p:spTgt spid="152585"/>
                                        </p:tgtEl>
                                        <p:attrNameLst>
                                          <p:attrName>ppt_x</p:attrName>
                                        </p:attrNameLst>
                                      </p:cBhvr>
                                      <p:tavLst>
                                        <p:tav tm="0">
                                          <p:val>
                                            <p:strVal val="#ppt_x"/>
                                          </p:val>
                                        </p:tav>
                                        <p:tav tm="100000">
                                          <p:val>
                                            <p:strVal val="#ppt_x"/>
                                          </p:val>
                                        </p:tav>
                                      </p:tavLst>
                                    </p:anim>
                                    <p:anim calcmode="lin" valueType="num">
                                      <p:cBhvr additive="base">
                                        <p:cTn id="39" dur="500" fill="hold"/>
                                        <p:tgtEl>
                                          <p:spTgt spid="1525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258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C0B186-8525-764F-848A-9248EAA8617D}"/>
              </a:ext>
            </a:extLst>
          </p:cNvPr>
          <p:cNvSpPr>
            <a:spLocks noGrp="1"/>
          </p:cNvSpPr>
          <p:nvPr>
            <p:ph type="dt" sz="quarter" idx="10"/>
          </p:nvPr>
        </p:nvSpPr>
        <p:spPr/>
        <p:txBody>
          <a:bodyPr/>
          <a:lstStyle/>
          <a:p>
            <a:pPr>
              <a:defRPr/>
            </a:pPr>
            <a:fld id="{FD4B9F2C-A0A4-4E09-B6B6-3BD1E9F1274A}" type="datetime3">
              <a:rPr lang="en-US" smtClean="0"/>
              <a:t>11 July 2023</a:t>
            </a:fld>
            <a:endParaRPr lang="en-US"/>
          </a:p>
        </p:txBody>
      </p:sp>
      <p:sp>
        <p:nvSpPr>
          <p:cNvPr id="179203" name="Slide Number Placeholder 5">
            <a:extLst>
              <a:ext uri="{FF2B5EF4-FFF2-40B4-BE49-F238E27FC236}">
                <a16:creationId xmlns:a16="http://schemas.microsoft.com/office/drawing/2014/main" id="{0EC8F33F-CBD3-7C6D-7921-77DB4F1FE9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911CBD3-42BE-443C-97F8-C6F1CB14AAFC}" type="slidenum">
              <a:rPr lang="en-US" altLang="en-US" sz="1200" smtClean="0">
                <a:solidFill>
                  <a:srgbClr val="898989"/>
                </a:solidFill>
              </a:rPr>
              <a:pPr>
                <a:spcBef>
                  <a:spcPct val="0"/>
                </a:spcBef>
                <a:buFontTx/>
                <a:buNone/>
              </a:pPr>
              <a:t>124</a:t>
            </a:fld>
            <a:endParaRPr lang="en-US" altLang="en-US" sz="1200">
              <a:solidFill>
                <a:srgbClr val="898989"/>
              </a:solidFill>
            </a:endParaRPr>
          </a:p>
        </p:txBody>
      </p:sp>
      <p:sp>
        <p:nvSpPr>
          <p:cNvPr id="7" name="Title 1">
            <a:extLst>
              <a:ext uri="{FF2B5EF4-FFF2-40B4-BE49-F238E27FC236}">
                <a16:creationId xmlns:a16="http://schemas.microsoft.com/office/drawing/2014/main" id="{7A24E9F3-4D8F-FE34-F32C-BFBC5C592DC3}"/>
              </a:ext>
            </a:extLst>
          </p:cNvPr>
          <p:cNvSpPr txBox="1">
            <a:spLocks/>
          </p:cNvSpPr>
          <p:nvPr/>
        </p:nvSpPr>
        <p:spPr>
          <a:xfrm>
            <a:off x="1447800" y="-29497"/>
            <a:ext cx="7696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(cont..)</a:t>
            </a:r>
          </a:p>
        </p:txBody>
      </p:sp>
      <p:sp>
        <p:nvSpPr>
          <p:cNvPr id="179205" name="TextBox 9">
            <a:extLst>
              <a:ext uri="{FF2B5EF4-FFF2-40B4-BE49-F238E27FC236}">
                <a16:creationId xmlns:a16="http://schemas.microsoft.com/office/drawing/2014/main" id="{77EB0248-9012-29B8-799D-EC495694ED7D}"/>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54632" name="TextBox 10">
            <a:extLst>
              <a:ext uri="{FF2B5EF4-FFF2-40B4-BE49-F238E27FC236}">
                <a16:creationId xmlns:a16="http://schemas.microsoft.com/office/drawing/2014/main" id="{4D09A9DE-206C-7FCB-9555-9B9F634E0334}"/>
              </a:ext>
            </a:extLst>
          </p:cNvPr>
          <p:cNvSpPr txBox="1">
            <a:spLocks noChangeArrowheads="1"/>
          </p:cNvSpPr>
          <p:nvPr/>
        </p:nvSpPr>
        <p:spPr bwMode="auto">
          <a:xfrm>
            <a:off x="762000" y="1104900"/>
            <a:ext cx="7620000"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800" b="1">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XML Complex Types Example</a:t>
            </a:r>
            <a:endParaRPr lang="en-US" altLang="en-US" sz="2400" b="1">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en-US" sz="2400" b="1">
              <a:latin typeface="Times New Roman" panose="02020603050405020304" pitchFamily="18" charset="0"/>
              <a:cs typeface="Times New Roman" panose="02020603050405020304" pitchFamily="18" charset="0"/>
            </a:endParaRPr>
          </a:p>
          <a:p>
            <a:pPr lvl="2" algn="just" eaLnBrk="1" hangingPunct="1">
              <a:spcBef>
                <a:spcPct val="0"/>
              </a:spcBef>
              <a:buFontTx/>
              <a:buNone/>
            </a:pPr>
            <a:endParaRPr lang="en-US" altLang="en-US" sz="2200" b="1">
              <a:latin typeface="Times New Roman" panose="02020603050405020304" pitchFamily="18" charset="0"/>
              <a:cs typeface="Times New Roman" panose="02020603050405020304" pitchFamily="18" charset="0"/>
            </a:endParaRPr>
          </a:p>
        </p:txBody>
      </p:sp>
      <p:sp>
        <p:nvSpPr>
          <p:cNvPr id="154633" name="TextBox 11">
            <a:extLst>
              <a:ext uri="{FF2B5EF4-FFF2-40B4-BE49-F238E27FC236}">
                <a16:creationId xmlns:a16="http://schemas.microsoft.com/office/drawing/2014/main" id="{ADB141FD-BA04-7595-E03A-B56A1B74C7AF}"/>
              </a:ext>
            </a:extLst>
          </p:cNvPr>
          <p:cNvSpPr txBox="1">
            <a:spLocks noChangeArrowheads="1"/>
          </p:cNvSpPr>
          <p:nvPr/>
        </p:nvSpPr>
        <p:spPr bwMode="auto">
          <a:xfrm>
            <a:off x="1447800" y="1957388"/>
            <a:ext cx="7315200"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&lt;</a:t>
            </a:r>
            <a:r>
              <a:rPr lang="en-US" altLang="en-US" sz="2200" dirty="0" err="1">
                <a:latin typeface="Times New Roman" panose="02020603050405020304" pitchFamily="18" charset="0"/>
                <a:cs typeface="Times New Roman" panose="02020603050405020304" pitchFamily="18" charset="0"/>
              </a:rPr>
              <a:t>xs:element</a:t>
            </a:r>
            <a:r>
              <a:rPr lang="en-US" altLang="en-US" sz="2200" dirty="0">
                <a:latin typeface="Times New Roman" panose="02020603050405020304" pitchFamily="18" charset="0"/>
                <a:cs typeface="Times New Roman" panose="02020603050405020304" pitchFamily="18" charset="0"/>
              </a:rPr>
              <a:t> name="Address"&gt;&lt;</a:t>
            </a:r>
            <a:r>
              <a:rPr lang="en-US" altLang="en-US" sz="2200" dirty="0" err="1">
                <a:latin typeface="Times New Roman" panose="02020603050405020304" pitchFamily="18" charset="0"/>
                <a:cs typeface="Times New Roman" panose="02020603050405020304" pitchFamily="18" charset="0"/>
              </a:rPr>
              <a:t>xs:complexType</a:t>
            </a:r>
            <a:r>
              <a:rPr lang="en-US" altLang="en-US" sz="2200" dirty="0">
                <a:latin typeface="Times New Roman" panose="02020603050405020304" pitchFamily="18" charset="0"/>
                <a:cs typeface="Times New Roman" panose="02020603050405020304" pitchFamily="18" charset="0"/>
              </a:rPr>
              <a:t>&gt;&lt;</a:t>
            </a:r>
            <a:r>
              <a:rPr lang="en-US" altLang="en-US" sz="2200" dirty="0" err="1">
                <a:latin typeface="Times New Roman" panose="02020603050405020304" pitchFamily="18" charset="0"/>
                <a:cs typeface="Times New Roman" panose="02020603050405020304" pitchFamily="18" charset="0"/>
              </a:rPr>
              <a:t>xs:sequence</a:t>
            </a:r>
            <a:r>
              <a:rPr lang="en-US" altLang="en-US" sz="2200" dirty="0">
                <a:latin typeface="Times New Roman" panose="02020603050405020304" pitchFamily="18" charset="0"/>
                <a:cs typeface="Times New Roman" panose="02020603050405020304" pitchFamily="18" charset="0"/>
              </a:rPr>
              <a:t>&gt;            &lt;</a:t>
            </a:r>
            <a:r>
              <a:rPr lang="en-US" altLang="en-US" sz="2200" dirty="0" err="1">
                <a:latin typeface="Times New Roman" panose="02020603050405020304" pitchFamily="18" charset="0"/>
                <a:cs typeface="Times New Roman" panose="02020603050405020304" pitchFamily="18" charset="0"/>
              </a:rPr>
              <a:t>xs:element</a:t>
            </a:r>
            <a:r>
              <a:rPr lang="en-US" altLang="en-US" sz="2200" dirty="0">
                <a:latin typeface="Times New Roman" panose="02020603050405020304" pitchFamily="18" charset="0"/>
                <a:cs typeface="Times New Roman" panose="02020603050405020304" pitchFamily="18" charset="0"/>
              </a:rPr>
              <a:t> name="name" type="</a:t>
            </a:r>
            <a:r>
              <a:rPr lang="en-US" altLang="en-US" sz="2200" dirty="0" err="1">
                <a:latin typeface="Times New Roman" panose="02020603050405020304" pitchFamily="18" charset="0"/>
                <a:cs typeface="Times New Roman" panose="02020603050405020304" pitchFamily="18" charset="0"/>
              </a:rPr>
              <a:t>xs:string</a:t>
            </a:r>
            <a:r>
              <a:rPr lang="en-US" altLang="en-US" sz="2200" dirty="0">
                <a:latin typeface="Times New Roman" panose="02020603050405020304" pitchFamily="18" charset="0"/>
                <a:cs typeface="Times New Roman" panose="02020603050405020304" pitchFamily="18" charset="0"/>
              </a:rPr>
              <a:t>" /&gt;	    &lt;</a:t>
            </a:r>
            <a:r>
              <a:rPr lang="en-US" altLang="en-US" sz="2200" dirty="0" err="1">
                <a:latin typeface="Times New Roman" panose="02020603050405020304" pitchFamily="18" charset="0"/>
                <a:cs typeface="Times New Roman" panose="02020603050405020304" pitchFamily="18" charset="0"/>
              </a:rPr>
              <a:t>xs:element</a:t>
            </a:r>
            <a:r>
              <a:rPr lang="en-US" altLang="en-US" sz="2200" dirty="0">
                <a:latin typeface="Times New Roman" panose="02020603050405020304" pitchFamily="18" charset="0"/>
                <a:cs typeface="Times New Roman" panose="02020603050405020304" pitchFamily="18" charset="0"/>
              </a:rPr>
              <a:t> name="company" type="</a:t>
            </a:r>
            <a:r>
              <a:rPr lang="en-US" altLang="en-US" sz="2200" dirty="0" err="1">
                <a:latin typeface="Times New Roman" panose="02020603050405020304" pitchFamily="18" charset="0"/>
                <a:cs typeface="Times New Roman" panose="02020603050405020304" pitchFamily="18" charset="0"/>
              </a:rPr>
              <a:t>xs:string</a:t>
            </a:r>
            <a:r>
              <a:rPr lang="en-US" altLang="en-US" sz="2200" dirty="0">
                <a:latin typeface="Times New Roman" panose="02020603050405020304" pitchFamily="18" charset="0"/>
                <a:cs typeface="Times New Roman" panose="02020603050405020304" pitchFamily="18" charset="0"/>
              </a:rPr>
              <a:t>" /&gt;            &lt;</a:t>
            </a:r>
            <a:r>
              <a:rPr lang="en-US" altLang="en-US" sz="2200" dirty="0" err="1">
                <a:latin typeface="Times New Roman" panose="02020603050405020304" pitchFamily="18" charset="0"/>
                <a:cs typeface="Times New Roman" panose="02020603050405020304" pitchFamily="18" charset="0"/>
              </a:rPr>
              <a:t>xs:element</a:t>
            </a:r>
            <a:r>
              <a:rPr lang="en-US" altLang="en-US" sz="2200" dirty="0">
                <a:latin typeface="Times New Roman" panose="02020603050405020304" pitchFamily="18" charset="0"/>
                <a:cs typeface="Times New Roman" panose="02020603050405020304" pitchFamily="18" charset="0"/>
              </a:rPr>
              <a:t> name="phone" type="</a:t>
            </a:r>
            <a:r>
              <a:rPr lang="en-US" altLang="en-US" sz="2200" dirty="0" err="1">
                <a:latin typeface="Times New Roman" panose="02020603050405020304" pitchFamily="18" charset="0"/>
                <a:cs typeface="Times New Roman" panose="02020603050405020304" pitchFamily="18" charset="0"/>
              </a:rPr>
              <a:t>xs:int</a:t>
            </a:r>
            <a:r>
              <a:rPr lang="en-US" altLang="en-US" sz="2200" dirty="0">
                <a:latin typeface="Times New Roman" panose="02020603050405020304" pitchFamily="18" charset="0"/>
                <a:cs typeface="Times New Roman" panose="02020603050405020304" pitchFamily="18" charset="0"/>
              </a:rPr>
              <a:t>" /&gt;         &lt;/</a:t>
            </a:r>
            <a:r>
              <a:rPr lang="en-US" altLang="en-US" sz="2200" dirty="0" err="1">
                <a:latin typeface="Times New Roman" panose="02020603050405020304" pitchFamily="18" charset="0"/>
                <a:cs typeface="Times New Roman" panose="02020603050405020304" pitchFamily="18" charset="0"/>
              </a:rPr>
              <a:t>xs:sequence</a:t>
            </a:r>
            <a:r>
              <a:rPr lang="en-US" altLang="en-US" sz="2200" dirty="0">
                <a:latin typeface="Times New Roman" panose="02020603050405020304" pitchFamily="18" charset="0"/>
                <a:cs typeface="Times New Roman" panose="02020603050405020304" pitchFamily="18" charset="0"/>
              </a:rPr>
              <a:t>&gt;     &lt;/</a:t>
            </a:r>
            <a:r>
              <a:rPr lang="en-US" altLang="en-US" sz="2200" dirty="0" err="1">
                <a:latin typeface="Times New Roman" panose="02020603050405020304" pitchFamily="18" charset="0"/>
                <a:cs typeface="Times New Roman" panose="02020603050405020304" pitchFamily="18" charset="0"/>
              </a:rPr>
              <a:t>xs:complexType</a:t>
            </a:r>
            <a:r>
              <a:rPr lang="en-US" altLang="en-US" sz="2200" dirty="0">
                <a:latin typeface="Times New Roman" panose="02020603050405020304" pitchFamily="18" charset="0"/>
                <a:cs typeface="Times New Roman" panose="02020603050405020304" pitchFamily="18" charset="0"/>
              </a:rPr>
              <a:t>&gt;&lt;/</a:t>
            </a:r>
            <a:r>
              <a:rPr lang="en-US" altLang="en-US" sz="2200" dirty="0" err="1">
                <a:latin typeface="Times New Roman" panose="02020603050405020304" pitchFamily="18" charset="0"/>
                <a:cs typeface="Times New Roman" panose="02020603050405020304" pitchFamily="18" charset="0"/>
              </a:rPr>
              <a:t>xs:element</a:t>
            </a:r>
            <a:r>
              <a:rPr lang="en-US" altLang="en-US" sz="2200" dirty="0">
                <a:latin typeface="Times New Roman" panose="02020603050405020304" pitchFamily="18" charset="0"/>
                <a:cs typeface="Times New Roman" panose="02020603050405020304" pitchFamily="18" charset="0"/>
              </a:rPr>
              <a:t>&gt; </a:t>
            </a:r>
          </a:p>
          <a:p>
            <a:pPr eaLnBrk="1" hangingPunct="1">
              <a:spcBef>
                <a:spcPct val="0"/>
              </a:spcBef>
              <a:buFontTx/>
              <a:buNone/>
            </a:pPr>
            <a:endParaRPr lang="en-US" altLang="en-US" sz="2200" dirty="0">
              <a:latin typeface="Times New Roman" panose="02020603050405020304" pitchFamily="18" charset="0"/>
              <a:cs typeface="Times New Roman" panose="02020603050405020304" pitchFamily="18" charset="0"/>
            </a:endParaRPr>
          </a:p>
        </p:txBody>
      </p:sp>
      <p:sp>
        <p:nvSpPr>
          <p:cNvPr id="10" name="Footer Placeholder 12">
            <a:extLst>
              <a:ext uri="{FF2B5EF4-FFF2-40B4-BE49-F238E27FC236}">
                <a16:creationId xmlns:a16="http://schemas.microsoft.com/office/drawing/2014/main" id="{2A9D25E5-A037-205F-07FC-B4F591D02028}"/>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79209" name="Picture 14" descr="NIET">
            <a:extLst>
              <a:ext uri="{FF2B5EF4-FFF2-40B4-BE49-F238E27FC236}">
                <a16:creationId xmlns:a16="http://schemas.microsoft.com/office/drawing/2014/main" id="{0BFB2E91-CBE7-1046-87E0-FE6CB0AB0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81043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54632"/>
                                        </p:tgtEl>
                                        <p:attrNameLst>
                                          <p:attrName>style.visibility</p:attrName>
                                        </p:attrNameLst>
                                      </p:cBhvr>
                                      <p:to>
                                        <p:strVal val="visible"/>
                                      </p:to>
                                    </p:set>
                                    <p:anim calcmode="lin" valueType="num">
                                      <p:cBhvr additive="base">
                                        <p:cTn id="12" dur="500" fill="hold"/>
                                        <p:tgtEl>
                                          <p:spTgt spid="154632"/>
                                        </p:tgtEl>
                                        <p:attrNameLst>
                                          <p:attrName>ppt_x</p:attrName>
                                        </p:attrNameLst>
                                      </p:cBhvr>
                                      <p:tavLst>
                                        <p:tav tm="0">
                                          <p:val>
                                            <p:strVal val="#ppt_x"/>
                                          </p:val>
                                        </p:tav>
                                        <p:tav tm="100000">
                                          <p:val>
                                            <p:strVal val="#ppt_x"/>
                                          </p:val>
                                        </p:tav>
                                      </p:tavLst>
                                    </p:anim>
                                    <p:anim calcmode="lin" valueType="num">
                                      <p:cBhvr additive="base">
                                        <p:cTn id="13" dur="500" fill="hold"/>
                                        <p:tgtEl>
                                          <p:spTgt spid="15463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54633"/>
                                        </p:tgtEl>
                                        <p:attrNameLst>
                                          <p:attrName>style.visibility</p:attrName>
                                        </p:attrNameLst>
                                      </p:cBhvr>
                                      <p:to>
                                        <p:strVal val="visible"/>
                                      </p:to>
                                    </p:set>
                                    <p:anim calcmode="lin" valueType="num">
                                      <p:cBhvr additive="base">
                                        <p:cTn id="18" dur="500" fill="hold"/>
                                        <p:tgtEl>
                                          <p:spTgt spid="154633"/>
                                        </p:tgtEl>
                                        <p:attrNameLst>
                                          <p:attrName>ppt_x</p:attrName>
                                        </p:attrNameLst>
                                      </p:cBhvr>
                                      <p:tavLst>
                                        <p:tav tm="0">
                                          <p:val>
                                            <p:strVal val="#ppt_x"/>
                                          </p:val>
                                        </p:tav>
                                        <p:tav tm="100000">
                                          <p:val>
                                            <p:strVal val="#ppt_x"/>
                                          </p:val>
                                        </p:tav>
                                      </p:tavLst>
                                    </p:anim>
                                    <p:anim calcmode="lin" valueType="num">
                                      <p:cBhvr additive="base">
                                        <p:cTn id="19" dur="500" fill="hold"/>
                                        <p:tgtEl>
                                          <p:spTgt spid="1546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4632" grpId="0"/>
      <p:bldP spid="154633"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78FDE03-BC29-5123-5ED7-8969C34DBBB2}"/>
              </a:ext>
            </a:extLst>
          </p:cNvPr>
          <p:cNvSpPr>
            <a:spLocks noGrp="1"/>
          </p:cNvSpPr>
          <p:nvPr>
            <p:ph type="dt" sz="quarter" idx="10"/>
          </p:nvPr>
        </p:nvSpPr>
        <p:spPr/>
        <p:txBody>
          <a:bodyPr/>
          <a:lstStyle/>
          <a:p>
            <a:pPr>
              <a:defRPr/>
            </a:pPr>
            <a:fld id="{C7D19859-42E7-4C18-A349-ABCBF7C6017C}" type="datetime3">
              <a:rPr lang="en-US" smtClean="0"/>
              <a:t>11 July 2023</a:t>
            </a:fld>
            <a:endParaRPr lang="en-US"/>
          </a:p>
        </p:txBody>
      </p:sp>
      <p:sp>
        <p:nvSpPr>
          <p:cNvPr id="181251" name="Slide Number Placeholder 5">
            <a:extLst>
              <a:ext uri="{FF2B5EF4-FFF2-40B4-BE49-F238E27FC236}">
                <a16:creationId xmlns:a16="http://schemas.microsoft.com/office/drawing/2014/main" id="{111A7F86-743E-D407-AB23-A4DB7D0B085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EC65B2D-AD19-4E5D-BD88-76839856C37F}" type="slidenum">
              <a:rPr lang="en-US" altLang="en-US" sz="1200" smtClean="0">
                <a:solidFill>
                  <a:srgbClr val="898989"/>
                </a:solidFill>
              </a:rPr>
              <a:pPr>
                <a:spcBef>
                  <a:spcPct val="0"/>
                </a:spcBef>
                <a:buFontTx/>
                <a:buNone/>
              </a:pPr>
              <a:t>125</a:t>
            </a:fld>
            <a:endParaRPr lang="en-US" altLang="en-US" sz="1200">
              <a:solidFill>
                <a:srgbClr val="898989"/>
              </a:solidFill>
            </a:endParaRPr>
          </a:p>
        </p:txBody>
      </p:sp>
      <p:sp>
        <p:nvSpPr>
          <p:cNvPr id="7" name="Title 1">
            <a:extLst>
              <a:ext uri="{FF2B5EF4-FFF2-40B4-BE49-F238E27FC236}">
                <a16:creationId xmlns:a16="http://schemas.microsoft.com/office/drawing/2014/main" id="{6F599FEB-DFFC-EAC2-5F05-7D42BE942CEB}"/>
              </a:ext>
            </a:extLst>
          </p:cNvPr>
          <p:cNvSpPr txBox="1">
            <a:spLocks/>
          </p:cNvSpPr>
          <p:nvPr/>
        </p:nvSpPr>
        <p:spPr>
          <a:xfrm>
            <a:off x="1524000" y="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(cont..)</a:t>
            </a:r>
          </a:p>
        </p:txBody>
      </p:sp>
      <p:sp>
        <p:nvSpPr>
          <p:cNvPr id="181253" name="TextBox 9">
            <a:extLst>
              <a:ext uri="{FF2B5EF4-FFF2-40B4-BE49-F238E27FC236}">
                <a16:creationId xmlns:a16="http://schemas.microsoft.com/office/drawing/2014/main" id="{07C48251-64ED-0466-061B-69133289B135}"/>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56680" name="TextBox 10">
            <a:extLst>
              <a:ext uri="{FF2B5EF4-FFF2-40B4-BE49-F238E27FC236}">
                <a16:creationId xmlns:a16="http://schemas.microsoft.com/office/drawing/2014/main" id="{45AADDDD-923A-B904-00F6-349E1CD6068E}"/>
              </a:ext>
            </a:extLst>
          </p:cNvPr>
          <p:cNvSpPr txBox="1">
            <a:spLocks noChangeArrowheads="1"/>
          </p:cNvSpPr>
          <p:nvPr/>
        </p:nvSpPr>
        <p:spPr bwMode="auto">
          <a:xfrm>
            <a:off x="762000" y="1104900"/>
            <a:ext cx="76200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400" b="1"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XML Global Types Example</a:t>
            </a:r>
            <a:endParaRPr lang="en-US" altLang="en-US" sz="2000" b="1"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en-US" sz="2000" b="1" dirty="0">
              <a:latin typeface="Times New Roman" panose="02020603050405020304" pitchFamily="18" charset="0"/>
              <a:cs typeface="Times New Roman" panose="02020603050405020304" pitchFamily="18" charset="0"/>
            </a:endParaRPr>
          </a:p>
          <a:p>
            <a:pPr lvl="2" algn="just" eaLnBrk="1" hangingPunct="1">
              <a:spcBef>
                <a:spcPct val="0"/>
              </a:spcBef>
              <a:buFontTx/>
              <a:buNone/>
            </a:pPr>
            <a:endParaRPr lang="en-US" altLang="en-US" sz="2000" b="1" dirty="0">
              <a:latin typeface="Times New Roman" panose="02020603050405020304" pitchFamily="18" charset="0"/>
              <a:cs typeface="Times New Roman" panose="02020603050405020304" pitchFamily="18" charset="0"/>
            </a:endParaRPr>
          </a:p>
        </p:txBody>
      </p:sp>
      <p:sp>
        <p:nvSpPr>
          <p:cNvPr id="156681" name="TextBox 9">
            <a:extLst>
              <a:ext uri="{FF2B5EF4-FFF2-40B4-BE49-F238E27FC236}">
                <a16:creationId xmlns:a16="http://schemas.microsoft.com/office/drawing/2014/main" id="{A65DEDF6-C9FE-A9D6-8F22-D67C7EB6E06C}"/>
              </a:ext>
            </a:extLst>
          </p:cNvPr>
          <p:cNvSpPr txBox="1">
            <a:spLocks noChangeArrowheads="1"/>
          </p:cNvSpPr>
          <p:nvPr/>
        </p:nvSpPr>
        <p:spPr bwMode="auto">
          <a:xfrm>
            <a:off x="914400" y="1752600"/>
            <a:ext cx="38862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&lt;</a:t>
            </a:r>
            <a:r>
              <a:rPr lang="en-US" altLang="en-US" sz="2200" dirty="0" err="1">
                <a:latin typeface="Times New Roman" panose="02020603050405020304" pitchFamily="18" charset="0"/>
                <a:cs typeface="Times New Roman" panose="02020603050405020304" pitchFamily="18" charset="0"/>
              </a:rPr>
              <a:t>xs:element</a:t>
            </a:r>
            <a:r>
              <a:rPr lang="en-US" altLang="en-US" sz="2200" dirty="0">
                <a:latin typeface="Times New Roman" panose="02020603050405020304" pitchFamily="18" charset="0"/>
                <a:cs typeface="Times New Roman" panose="02020603050405020304" pitchFamily="18" charset="0"/>
              </a:rPr>
              <a:t> name="Address1"&gt;    &lt;</a:t>
            </a:r>
            <a:r>
              <a:rPr lang="en-US" altLang="en-US" sz="2200" dirty="0" err="1">
                <a:latin typeface="Times New Roman" panose="02020603050405020304" pitchFamily="18" charset="0"/>
                <a:cs typeface="Times New Roman" panose="02020603050405020304" pitchFamily="18" charset="0"/>
              </a:rPr>
              <a:t>xs:complexType</a:t>
            </a:r>
            <a:r>
              <a:rPr lang="en-US" altLang="en-US" sz="2200" dirty="0">
                <a:latin typeface="Times New Roman" panose="02020603050405020304" pitchFamily="18" charset="0"/>
                <a:cs typeface="Times New Roman" panose="02020603050405020304" pitchFamily="18" charset="0"/>
              </a:rPr>
              <a:t>&gt;        &lt;</a:t>
            </a:r>
            <a:r>
              <a:rPr lang="en-US" altLang="en-US" sz="2200" dirty="0" err="1">
                <a:latin typeface="Times New Roman" panose="02020603050405020304" pitchFamily="18" charset="0"/>
                <a:cs typeface="Times New Roman" panose="02020603050405020304" pitchFamily="18" charset="0"/>
              </a:rPr>
              <a:t>xs:sequence</a:t>
            </a:r>
            <a:r>
              <a:rPr lang="en-US" altLang="en-US" sz="2200" dirty="0">
                <a:latin typeface="Times New Roman" panose="02020603050405020304" pitchFamily="18" charset="0"/>
                <a:cs typeface="Times New Roman" panose="02020603050405020304" pitchFamily="18" charset="0"/>
              </a:rPr>
              <a:t>&gt;            &lt;</a:t>
            </a:r>
            <a:r>
              <a:rPr lang="en-US" altLang="en-US" sz="2200" dirty="0" err="1">
                <a:latin typeface="Times New Roman" panose="02020603050405020304" pitchFamily="18" charset="0"/>
                <a:cs typeface="Times New Roman" panose="02020603050405020304" pitchFamily="18" charset="0"/>
              </a:rPr>
              <a:t>xs:element</a:t>
            </a:r>
            <a:r>
              <a:rPr lang="en-US" altLang="en-US" sz="2200" dirty="0">
                <a:latin typeface="Times New Roman" panose="02020603050405020304" pitchFamily="18" charset="0"/>
                <a:cs typeface="Times New Roman" panose="02020603050405020304" pitchFamily="18" charset="0"/>
              </a:rPr>
              <a:t> name="address" type="</a:t>
            </a:r>
            <a:r>
              <a:rPr lang="en-US" altLang="en-US" sz="2200" dirty="0" err="1">
                <a:latin typeface="Times New Roman" panose="02020603050405020304" pitchFamily="18" charset="0"/>
                <a:cs typeface="Times New Roman" panose="02020603050405020304" pitchFamily="18" charset="0"/>
              </a:rPr>
              <a:t>AddressType</a:t>
            </a:r>
            <a:r>
              <a:rPr lang="en-US" altLang="en-US" sz="2200" dirty="0">
                <a:latin typeface="Times New Roman" panose="02020603050405020304" pitchFamily="18" charset="0"/>
                <a:cs typeface="Times New Roman" panose="02020603050405020304" pitchFamily="18" charset="0"/>
              </a:rPr>
              <a:t>" /&gt;	    &lt;</a:t>
            </a:r>
            <a:r>
              <a:rPr lang="en-US" altLang="en-US" sz="2200" dirty="0" err="1">
                <a:latin typeface="Times New Roman" panose="02020603050405020304" pitchFamily="18" charset="0"/>
                <a:cs typeface="Times New Roman" panose="02020603050405020304" pitchFamily="18" charset="0"/>
              </a:rPr>
              <a:t>xs:element</a:t>
            </a:r>
            <a:r>
              <a:rPr lang="en-US" altLang="en-US" sz="2200" dirty="0">
                <a:latin typeface="Times New Roman" panose="02020603050405020304" pitchFamily="18" charset="0"/>
                <a:cs typeface="Times New Roman" panose="02020603050405020304" pitchFamily="18" charset="0"/>
              </a:rPr>
              <a:t> name="phone1" type="</a:t>
            </a:r>
            <a:r>
              <a:rPr lang="en-US" altLang="en-US" sz="2200" dirty="0" err="1">
                <a:latin typeface="Times New Roman" panose="02020603050405020304" pitchFamily="18" charset="0"/>
                <a:cs typeface="Times New Roman" panose="02020603050405020304" pitchFamily="18" charset="0"/>
              </a:rPr>
              <a:t>xs:int</a:t>
            </a:r>
            <a:r>
              <a:rPr lang="en-US" altLang="en-US" sz="2200" dirty="0">
                <a:latin typeface="Times New Roman" panose="02020603050405020304" pitchFamily="18" charset="0"/>
                <a:cs typeface="Times New Roman" panose="02020603050405020304" pitchFamily="18" charset="0"/>
              </a:rPr>
              <a:t>" /&gt;         &lt;/</a:t>
            </a:r>
            <a:r>
              <a:rPr lang="en-US" altLang="en-US" sz="2200" dirty="0" err="1">
                <a:latin typeface="Times New Roman" panose="02020603050405020304" pitchFamily="18" charset="0"/>
                <a:cs typeface="Times New Roman" panose="02020603050405020304" pitchFamily="18" charset="0"/>
              </a:rPr>
              <a:t>xs:sequence</a:t>
            </a:r>
            <a:r>
              <a:rPr lang="en-US" altLang="en-US" sz="2200" dirty="0">
                <a:latin typeface="Times New Roman" panose="02020603050405020304" pitchFamily="18" charset="0"/>
                <a:cs typeface="Times New Roman" panose="02020603050405020304" pitchFamily="18" charset="0"/>
              </a:rPr>
              <a:t>&gt;     &lt;/</a:t>
            </a:r>
            <a:r>
              <a:rPr lang="en-US" altLang="en-US" sz="2200" dirty="0" err="1">
                <a:latin typeface="Times New Roman" panose="02020603050405020304" pitchFamily="18" charset="0"/>
                <a:cs typeface="Times New Roman" panose="02020603050405020304" pitchFamily="18" charset="0"/>
              </a:rPr>
              <a:t>xs:complexType</a:t>
            </a:r>
            <a:r>
              <a:rPr lang="en-US" altLang="en-US" sz="2200" dirty="0">
                <a:latin typeface="Times New Roman" panose="02020603050405020304" pitchFamily="18" charset="0"/>
                <a:cs typeface="Times New Roman" panose="02020603050405020304" pitchFamily="18" charset="0"/>
              </a:rPr>
              <a:t>&gt;&lt;/</a:t>
            </a:r>
            <a:r>
              <a:rPr lang="en-US" altLang="en-US" sz="2200" dirty="0" err="1">
                <a:latin typeface="Times New Roman" panose="02020603050405020304" pitchFamily="18" charset="0"/>
                <a:cs typeface="Times New Roman" panose="02020603050405020304" pitchFamily="18" charset="0"/>
              </a:rPr>
              <a:t>xs:element</a:t>
            </a:r>
            <a:r>
              <a:rPr lang="en-US" altLang="en-US" sz="2200" dirty="0">
                <a:latin typeface="Times New Roman" panose="02020603050405020304" pitchFamily="18" charset="0"/>
                <a:cs typeface="Times New Roman" panose="02020603050405020304" pitchFamily="18" charset="0"/>
              </a:rPr>
              <a:t>&gt; &lt;</a:t>
            </a:r>
            <a:r>
              <a:rPr lang="en-US" altLang="en-US" sz="2200" dirty="0" err="1">
                <a:latin typeface="Times New Roman" panose="02020603050405020304" pitchFamily="18" charset="0"/>
                <a:cs typeface="Times New Roman" panose="02020603050405020304" pitchFamily="18" charset="0"/>
              </a:rPr>
              <a:t>xs:element</a:t>
            </a:r>
            <a:r>
              <a:rPr lang="en-US" altLang="en-US" sz="2200" dirty="0">
                <a:latin typeface="Times New Roman" panose="02020603050405020304" pitchFamily="18" charset="0"/>
                <a:cs typeface="Times New Roman" panose="02020603050405020304" pitchFamily="18" charset="0"/>
              </a:rPr>
              <a:t> name="Address2"&gt;    </a:t>
            </a:r>
          </a:p>
          <a:p>
            <a:pPr eaLnBrk="1" hangingPunct="1">
              <a:spcBef>
                <a:spcPct val="0"/>
              </a:spcBef>
              <a:buFontTx/>
              <a:buNone/>
            </a:pPr>
            <a:endParaRPr lang="en-US" altLang="en-US" sz="2200" dirty="0">
              <a:latin typeface="Times New Roman" panose="02020603050405020304" pitchFamily="18" charset="0"/>
              <a:cs typeface="Times New Roman" panose="02020603050405020304" pitchFamily="18" charset="0"/>
            </a:endParaRPr>
          </a:p>
        </p:txBody>
      </p:sp>
      <p:sp>
        <p:nvSpPr>
          <p:cNvPr id="156682" name="TextBox 12">
            <a:extLst>
              <a:ext uri="{FF2B5EF4-FFF2-40B4-BE49-F238E27FC236}">
                <a16:creationId xmlns:a16="http://schemas.microsoft.com/office/drawing/2014/main" id="{320DE418-0503-51E9-F020-F4C13FDA4F69}"/>
              </a:ext>
            </a:extLst>
          </p:cNvPr>
          <p:cNvSpPr txBox="1">
            <a:spLocks noChangeArrowheads="1"/>
          </p:cNvSpPr>
          <p:nvPr/>
        </p:nvSpPr>
        <p:spPr bwMode="auto">
          <a:xfrm>
            <a:off x="5791200" y="2057400"/>
            <a:ext cx="32766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&lt;</a:t>
            </a:r>
            <a:r>
              <a:rPr lang="en-US" altLang="en-US" sz="1800" dirty="0" err="1">
                <a:latin typeface="Times New Roman" panose="02020603050405020304" pitchFamily="18" charset="0"/>
                <a:cs typeface="Times New Roman" panose="02020603050405020304" pitchFamily="18" charset="0"/>
              </a:rPr>
              <a:t>xs:complexType</a:t>
            </a:r>
            <a:r>
              <a:rPr lang="en-US" altLang="en-US" sz="1800" dirty="0">
                <a:latin typeface="Times New Roman" panose="02020603050405020304" pitchFamily="18" charset="0"/>
                <a:cs typeface="Times New Roman" panose="02020603050405020304" pitchFamily="18" charset="0"/>
              </a:rPr>
              <a:t>&gt;        &lt;</a:t>
            </a:r>
            <a:r>
              <a:rPr lang="en-US" altLang="en-US" sz="1800" dirty="0" err="1">
                <a:latin typeface="Times New Roman" panose="02020603050405020304" pitchFamily="18" charset="0"/>
                <a:cs typeface="Times New Roman" panose="02020603050405020304" pitchFamily="18" charset="0"/>
              </a:rPr>
              <a:t>xs:sequence</a:t>
            </a:r>
            <a:r>
              <a:rPr lang="en-US" altLang="en-US" sz="1800" dirty="0">
                <a:latin typeface="Times New Roman" panose="02020603050405020304" pitchFamily="18" charset="0"/>
                <a:cs typeface="Times New Roman" panose="02020603050405020304" pitchFamily="18" charset="0"/>
              </a:rPr>
              <a:t>&gt;            &lt;</a:t>
            </a:r>
            <a:r>
              <a:rPr lang="en-US" altLang="en-US" sz="1800" dirty="0" err="1">
                <a:latin typeface="Times New Roman" panose="02020603050405020304" pitchFamily="18" charset="0"/>
                <a:cs typeface="Times New Roman" panose="02020603050405020304" pitchFamily="18" charset="0"/>
              </a:rPr>
              <a:t>xs:element</a:t>
            </a:r>
            <a:r>
              <a:rPr lang="en-US" altLang="en-US" sz="1800" dirty="0">
                <a:latin typeface="Times New Roman" panose="02020603050405020304" pitchFamily="18" charset="0"/>
                <a:cs typeface="Times New Roman" panose="02020603050405020304" pitchFamily="18" charset="0"/>
              </a:rPr>
              <a:t> name="address" type="</a:t>
            </a:r>
            <a:r>
              <a:rPr lang="en-US" altLang="en-US" sz="1800" dirty="0" err="1">
                <a:latin typeface="Times New Roman" panose="02020603050405020304" pitchFamily="18" charset="0"/>
                <a:cs typeface="Times New Roman" panose="02020603050405020304" pitchFamily="18" charset="0"/>
              </a:rPr>
              <a:t>AddressType</a:t>
            </a:r>
            <a:r>
              <a:rPr lang="en-US" altLang="en-US" sz="1800" dirty="0">
                <a:latin typeface="Times New Roman" panose="02020603050405020304" pitchFamily="18" charset="0"/>
                <a:cs typeface="Times New Roman" panose="02020603050405020304" pitchFamily="18" charset="0"/>
              </a:rPr>
              <a:t>" /&gt;	    &lt;</a:t>
            </a:r>
            <a:r>
              <a:rPr lang="en-US" altLang="en-US" sz="1800" dirty="0" err="1">
                <a:latin typeface="Times New Roman" panose="02020603050405020304" pitchFamily="18" charset="0"/>
                <a:cs typeface="Times New Roman" panose="02020603050405020304" pitchFamily="18" charset="0"/>
              </a:rPr>
              <a:t>xs:element</a:t>
            </a:r>
            <a:r>
              <a:rPr lang="en-US" altLang="en-US" sz="1800" dirty="0">
                <a:latin typeface="Times New Roman" panose="02020603050405020304" pitchFamily="18" charset="0"/>
                <a:cs typeface="Times New Roman" panose="02020603050405020304" pitchFamily="18" charset="0"/>
              </a:rPr>
              <a:t> name="phone2" type="</a:t>
            </a:r>
            <a:r>
              <a:rPr lang="en-US" altLang="en-US" sz="1800" dirty="0" err="1">
                <a:latin typeface="Times New Roman" panose="02020603050405020304" pitchFamily="18" charset="0"/>
                <a:cs typeface="Times New Roman" panose="02020603050405020304" pitchFamily="18" charset="0"/>
              </a:rPr>
              <a:t>xs:int</a:t>
            </a:r>
            <a:r>
              <a:rPr lang="en-US" altLang="en-US" sz="1800" dirty="0">
                <a:latin typeface="Times New Roman" panose="02020603050405020304" pitchFamily="18" charset="0"/>
                <a:cs typeface="Times New Roman" panose="02020603050405020304" pitchFamily="18" charset="0"/>
              </a:rPr>
              <a:t>" /&gt;         &lt;/</a:t>
            </a:r>
            <a:r>
              <a:rPr lang="en-US" altLang="en-US" sz="1800" dirty="0" err="1">
                <a:latin typeface="Times New Roman" panose="02020603050405020304" pitchFamily="18" charset="0"/>
                <a:cs typeface="Times New Roman" panose="02020603050405020304" pitchFamily="18" charset="0"/>
              </a:rPr>
              <a:t>xs:sequence</a:t>
            </a:r>
            <a:r>
              <a:rPr lang="en-US" altLang="en-US" sz="1800" dirty="0">
                <a:latin typeface="Times New Roman" panose="02020603050405020304" pitchFamily="18" charset="0"/>
                <a:cs typeface="Times New Roman" panose="02020603050405020304" pitchFamily="18" charset="0"/>
              </a:rPr>
              <a:t>&gt;     &lt;/</a:t>
            </a:r>
            <a:r>
              <a:rPr lang="en-US" altLang="en-US" sz="1800" dirty="0" err="1">
                <a:latin typeface="Times New Roman" panose="02020603050405020304" pitchFamily="18" charset="0"/>
                <a:cs typeface="Times New Roman" panose="02020603050405020304" pitchFamily="18" charset="0"/>
              </a:rPr>
              <a:t>xs:complexType</a:t>
            </a:r>
            <a:r>
              <a:rPr lang="en-US" altLang="en-US" sz="1800" dirty="0">
                <a:latin typeface="Times New Roman" panose="02020603050405020304" pitchFamily="18" charset="0"/>
                <a:cs typeface="Times New Roman" panose="02020603050405020304" pitchFamily="18" charset="0"/>
              </a:rPr>
              <a:t>&gt;&lt;/</a:t>
            </a:r>
            <a:r>
              <a:rPr lang="en-US" altLang="en-US" sz="1800" dirty="0" err="1">
                <a:latin typeface="Times New Roman" panose="02020603050405020304" pitchFamily="18" charset="0"/>
                <a:cs typeface="Times New Roman" panose="02020603050405020304" pitchFamily="18" charset="0"/>
              </a:rPr>
              <a:t>xs:element</a:t>
            </a:r>
            <a:r>
              <a:rPr lang="en-US" altLang="en-US" sz="1800" dirty="0">
                <a:latin typeface="Times New Roman" panose="02020603050405020304" pitchFamily="18" charset="0"/>
                <a:cs typeface="Times New Roman" panose="02020603050405020304" pitchFamily="18" charset="0"/>
              </a:rPr>
              <a:t>&gt; </a:t>
            </a:r>
          </a:p>
        </p:txBody>
      </p:sp>
      <p:sp>
        <p:nvSpPr>
          <p:cNvPr id="11" name="Footer Placeholder 12">
            <a:extLst>
              <a:ext uri="{FF2B5EF4-FFF2-40B4-BE49-F238E27FC236}">
                <a16:creationId xmlns:a16="http://schemas.microsoft.com/office/drawing/2014/main" id="{9AA32816-D75E-723E-7594-BD736415E097}"/>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81258" name="Picture 14" descr="NIET">
            <a:extLst>
              <a:ext uri="{FF2B5EF4-FFF2-40B4-BE49-F238E27FC236}">
                <a16:creationId xmlns:a16="http://schemas.microsoft.com/office/drawing/2014/main" id="{EDFB5A11-B615-78BA-5041-5F4711201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1269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56680"/>
                                        </p:tgtEl>
                                        <p:attrNameLst>
                                          <p:attrName>style.visibility</p:attrName>
                                        </p:attrNameLst>
                                      </p:cBhvr>
                                      <p:to>
                                        <p:strVal val="visible"/>
                                      </p:to>
                                    </p:set>
                                    <p:anim calcmode="lin" valueType="num">
                                      <p:cBhvr additive="base">
                                        <p:cTn id="12" dur="500" fill="hold"/>
                                        <p:tgtEl>
                                          <p:spTgt spid="156680"/>
                                        </p:tgtEl>
                                        <p:attrNameLst>
                                          <p:attrName>ppt_x</p:attrName>
                                        </p:attrNameLst>
                                      </p:cBhvr>
                                      <p:tavLst>
                                        <p:tav tm="0">
                                          <p:val>
                                            <p:strVal val="#ppt_x"/>
                                          </p:val>
                                        </p:tav>
                                        <p:tav tm="100000">
                                          <p:val>
                                            <p:strVal val="#ppt_x"/>
                                          </p:val>
                                        </p:tav>
                                      </p:tavLst>
                                    </p:anim>
                                    <p:anim calcmode="lin" valueType="num">
                                      <p:cBhvr additive="base">
                                        <p:cTn id="13" dur="500" fill="hold"/>
                                        <p:tgtEl>
                                          <p:spTgt spid="15668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56681"/>
                                        </p:tgtEl>
                                        <p:attrNameLst>
                                          <p:attrName>style.visibility</p:attrName>
                                        </p:attrNameLst>
                                      </p:cBhvr>
                                      <p:to>
                                        <p:strVal val="visible"/>
                                      </p:to>
                                    </p:set>
                                    <p:anim calcmode="lin" valueType="num">
                                      <p:cBhvr additive="base">
                                        <p:cTn id="18" dur="500" fill="hold"/>
                                        <p:tgtEl>
                                          <p:spTgt spid="156681"/>
                                        </p:tgtEl>
                                        <p:attrNameLst>
                                          <p:attrName>ppt_x</p:attrName>
                                        </p:attrNameLst>
                                      </p:cBhvr>
                                      <p:tavLst>
                                        <p:tav tm="0">
                                          <p:val>
                                            <p:strVal val="#ppt_x"/>
                                          </p:val>
                                        </p:tav>
                                        <p:tav tm="100000">
                                          <p:val>
                                            <p:strVal val="#ppt_x"/>
                                          </p:val>
                                        </p:tav>
                                      </p:tavLst>
                                    </p:anim>
                                    <p:anim calcmode="lin" valueType="num">
                                      <p:cBhvr additive="base">
                                        <p:cTn id="19" dur="500" fill="hold"/>
                                        <p:tgtEl>
                                          <p:spTgt spid="15668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56682"/>
                                        </p:tgtEl>
                                        <p:attrNameLst>
                                          <p:attrName>style.visibility</p:attrName>
                                        </p:attrNameLst>
                                      </p:cBhvr>
                                      <p:to>
                                        <p:strVal val="visible"/>
                                      </p:to>
                                    </p:set>
                                    <p:anim calcmode="lin" valueType="num">
                                      <p:cBhvr additive="base">
                                        <p:cTn id="24" dur="500" fill="hold"/>
                                        <p:tgtEl>
                                          <p:spTgt spid="156682"/>
                                        </p:tgtEl>
                                        <p:attrNameLst>
                                          <p:attrName>ppt_x</p:attrName>
                                        </p:attrNameLst>
                                      </p:cBhvr>
                                      <p:tavLst>
                                        <p:tav tm="0">
                                          <p:val>
                                            <p:strVal val="#ppt_x"/>
                                          </p:val>
                                        </p:tav>
                                        <p:tav tm="100000">
                                          <p:val>
                                            <p:strVal val="#ppt_x"/>
                                          </p:val>
                                        </p:tav>
                                      </p:tavLst>
                                    </p:anim>
                                    <p:anim calcmode="lin" valueType="num">
                                      <p:cBhvr additive="base">
                                        <p:cTn id="25" dur="500" fill="hold"/>
                                        <p:tgtEl>
                                          <p:spTgt spid="1566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6680" grpId="0"/>
      <p:bldP spid="156681" grpId="0"/>
      <p:bldP spid="156682"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A1D9D6-C78F-4E2B-84F1-910FF662113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300071" y="6022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a:solidFill>
                  <a:schemeClr val="tx1"/>
                </a:solidFill>
                <a:effectLst/>
                <a:latin typeface="Times New Roman" panose="02020603050405020304" pitchFamily="18" charset="0"/>
                <a:cs typeface="Times New Roman" panose="02020603050405020304" pitchFamily="18" charset="0"/>
              </a:rPr>
              <a:t>Topic Objective</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2" name="TextBox 1">
            <a:extLst>
              <a:ext uri="{FF2B5EF4-FFF2-40B4-BE49-F238E27FC236}">
                <a16:creationId xmlns:a16="http://schemas.microsoft.com/office/drawing/2014/main" id="{29BC1A86-095A-4780-C456-C6D10B1064C0}"/>
              </a:ext>
            </a:extLst>
          </p:cNvPr>
          <p:cNvSpPr txBox="1"/>
          <p:nvPr/>
        </p:nvSpPr>
        <p:spPr>
          <a:xfrm>
            <a:off x="1273032" y="1066800"/>
            <a:ext cx="7686614" cy="1754326"/>
          </a:xfrm>
          <a:prstGeom prst="rect">
            <a:avLst/>
          </a:prstGeom>
          <a:noFill/>
        </p:spPr>
        <p:txBody>
          <a:bodyPr wrap="square" rtlCol="0">
            <a:spAutoFit/>
          </a:bodyPr>
          <a:lstStyle/>
          <a:p>
            <a:r>
              <a:rPr lang="en-IN" dirty="0"/>
              <a:t>Students were able to learn:</a:t>
            </a:r>
          </a:p>
          <a:p>
            <a:endParaRPr lang="en-IN" dirty="0"/>
          </a:p>
          <a:p>
            <a:r>
              <a:rPr lang="en-IN" dirty="0"/>
              <a:t>XML Validator</a:t>
            </a:r>
          </a:p>
          <a:p>
            <a:r>
              <a:rPr lang="en-IN" dirty="0"/>
              <a:t>XML Schema</a:t>
            </a:r>
          </a:p>
          <a:p>
            <a:r>
              <a:rPr lang="en-IN" dirty="0"/>
              <a:t>XML DTDs</a:t>
            </a:r>
          </a:p>
          <a:p>
            <a:r>
              <a:rPr lang="en-IN" dirty="0"/>
              <a:t>With their examples</a:t>
            </a:r>
          </a:p>
        </p:txBody>
      </p:sp>
    </p:spTree>
    <p:extLst>
      <p:ext uri="{BB962C8B-B14F-4D97-AF65-F5344CB8AC3E}">
        <p14:creationId xmlns:p14="http://schemas.microsoft.com/office/powerpoint/2010/main" val="22615504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id="{0CECA290-71D2-9CFE-8C56-93C79BD53DEA}"/>
              </a:ext>
            </a:extLst>
          </p:cNvPr>
          <p:cNvSpPr>
            <a:spLocks noGrp="1"/>
          </p:cNvSpPr>
          <p:nvPr>
            <p:ph idx="1"/>
          </p:nvPr>
        </p:nvSpPr>
        <p:spPr>
          <a:xfrm>
            <a:off x="0" y="914400"/>
            <a:ext cx="8966200" cy="3657600"/>
          </a:xfrm>
        </p:spPr>
        <p:txBody>
          <a:bodyPr>
            <a:noAutofit/>
          </a:bodyPr>
          <a:lstStyle/>
          <a:p>
            <a:pPr marL="114300" indent="0" algn="just" eaLnBrk="1" hangingPunct="1">
              <a:spcBef>
                <a:spcPts val="363"/>
              </a:spcBef>
              <a:buClr>
                <a:srgbClr val="000000"/>
              </a:buClr>
              <a:buFont typeface="Arial" charset="0"/>
              <a:buNone/>
              <a:defRPr/>
            </a:pPr>
            <a:endParaRPr lang="en-US" sz="1800" b="1" dirty="0">
              <a:latin typeface="Times New Roman" pitchFamily="18" charset="0"/>
              <a:ea typeface="Calibri" pitchFamily="34" charset="0"/>
              <a:cs typeface="Times New Roman" pitchFamily="18" charset="0"/>
              <a:sym typeface="Calibri" pitchFamily="34" charset="0"/>
            </a:endParaRPr>
          </a:p>
          <a:p>
            <a:pPr marL="514350" lvl="1" indent="0" algn="just" eaLnBrk="1" hangingPunct="1">
              <a:spcBef>
                <a:spcPts val="363"/>
              </a:spcBef>
              <a:buClr>
                <a:srgbClr val="000000"/>
              </a:buClr>
              <a:buFont typeface="Arial" panose="020B0604020202020204" pitchFamily="34" charset="0"/>
              <a:buChar char="•"/>
              <a:defRPr/>
            </a:pPr>
            <a:r>
              <a:rPr lang="en-US" sz="1800" dirty="0">
                <a:latin typeface="Times New Roman" pitchFamily="18" charset="0"/>
                <a:ea typeface="Calibri" pitchFamily="34" charset="0"/>
                <a:cs typeface="Times New Roman" pitchFamily="18" charset="0"/>
                <a:sym typeface="Calibri" pitchFamily="34" charset="0"/>
              </a:rPr>
              <a:t> The topic was focused on CSS concepts in XML which includes</a:t>
            </a:r>
          </a:p>
          <a:p>
            <a:pPr marL="914400" lvl="2" indent="0" algn="just" eaLnBrk="1" hangingPunct="1">
              <a:spcBef>
                <a:spcPts val="363"/>
              </a:spcBef>
              <a:buClr>
                <a:srgbClr val="000000"/>
              </a:buClr>
              <a:defRPr/>
            </a:pPr>
            <a:r>
              <a:rPr lang="en-US" sz="1800" dirty="0">
                <a:latin typeface="Times New Roman" pitchFamily="18" charset="0"/>
                <a:ea typeface="Calibri" pitchFamily="34" charset="0"/>
                <a:cs typeface="Times New Roman" pitchFamily="18" charset="0"/>
                <a:sym typeface="Calibri" pitchFamily="34" charset="0"/>
              </a:rPr>
              <a:t>   Introduction</a:t>
            </a:r>
          </a:p>
          <a:p>
            <a:pPr marL="914400" lvl="2" indent="0" algn="just" eaLnBrk="1" hangingPunct="1">
              <a:spcBef>
                <a:spcPts val="363"/>
              </a:spcBef>
              <a:buClr>
                <a:srgbClr val="000000"/>
              </a:buClr>
              <a:defRPr/>
            </a:pPr>
            <a:r>
              <a:rPr lang="en-US" sz="1800" dirty="0">
                <a:latin typeface="Times New Roman" pitchFamily="18" charset="0"/>
                <a:ea typeface="Calibri" pitchFamily="34" charset="0"/>
                <a:cs typeface="Times New Roman" pitchFamily="18" charset="0"/>
                <a:sym typeface="Calibri" pitchFamily="34" charset="0"/>
              </a:rPr>
              <a:t>   XML Examples</a:t>
            </a:r>
          </a:p>
          <a:p>
            <a:pPr marL="914400" lvl="2" indent="0" algn="just" eaLnBrk="1" hangingPunct="1">
              <a:spcBef>
                <a:spcPts val="363"/>
              </a:spcBef>
              <a:buClr>
                <a:srgbClr val="000000"/>
              </a:buClr>
              <a:defRPr/>
            </a:pPr>
            <a:r>
              <a:rPr lang="en-US" sz="1800" dirty="0">
                <a:latin typeface="Times New Roman" pitchFamily="18" charset="0"/>
                <a:ea typeface="Calibri" pitchFamily="34" charset="0"/>
                <a:cs typeface="Times New Roman" pitchFamily="18" charset="0"/>
                <a:sym typeface="Calibri" pitchFamily="34" charset="0"/>
              </a:rPr>
              <a:t>   Syntax</a:t>
            </a:r>
          </a:p>
          <a:p>
            <a:pPr marL="914400" lvl="2" indent="0" algn="just" eaLnBrk="1" hangingPunct="1">
              <a:spcBef>
                <a:spcPts val="363"/>
              </a:spcBef>
              <a:buClr>
                <a:srgbClr val="000000"/>
              </a:buClr>
              <a:defRPr/>
            </a:pPr>
            <a:r>
              <a:rPr lang="en-US" sz="1800" dirty="0">
                <a:latin typeface="Times New Roman" pitchFamily="18" charset="0"/>
                <a:ea typeface="Calibri" pitchFamily="34" charset="0"/>
                <a:cs typeface="Times New Roman" pitchFamily="18" charset="0"/>
                <a:sym typeface="Calibri" pitchFamily="34" charset="0"/>
              </a:rPr>
              <a:t>   Features</a:t>
            </a:r>
          </a:p>
          <a:p>
            <a:pPr marL="914400" lvl="2" indent="0" algn="just" eaLnBrk="1" hangingPunct="1">
              <a:spcBef>
                <a:spcPts val="363"/>
              </a:spcBef>
              <a:buClr>
                <a:srgbClr val="000000"/>
              </a:buClr>
              <a:defRPr/>
            </a:pPr>
            <a:r>
              <a:rPr lang="en-US" sz="1800" dirty="0">
                <a:latin typeface="Times New Roman" pitchFamily="18" charset="0"/>
                <a:ea typeface="Calibri" pitchFamily="34" charset="0"/>
                <a:cs typeface="Times New Roman" pitchFamily="18" charset="0"/>
                <a:sym typeface="Calibri" pitchFamily="34" charset="0"/>
              </a:rPr>
              <a:t>   Benefits</a:t>
            </a:r>
          </a:p>
          <a:p>
            <a:pPr marL="800100" lvl="1" algn="just" eaLnBrk="1" hangingPunct="1">
              <a:spcBef>
                <a:spcPts val="363"/>
              </a:spcBef>
              <a:buClr>
                <a:srgbClr val="000000"/>
              </a:buClr>
              <a:buFont typeface="Arial" panose="020B0604020202020204" pitchFamily="34" charset="0"/>
              <a:buChar char="•"/>
              <a:defRPr/>
            </a:pPr>
            <a:r>
              <a:rPr lang="en-US" sz="1800" dirty="0">
                <a:latin typeface="Times New Roman" pitchFamily="18" charset="0"/>
                <a:ea typeface="Calibri" pitchFamily="34" charset="0"/>
                <a:cs typeface="Times New Roman" pitchFamily="18" charset="0"/>
                <a:sym typeface="Calibri" pitchFamily="34" charset="0"/>
              </a:rPr>
              <a:t>   Validations and its rules with examples</a:t>
            </a:r>
          </a:p>
          <a:p>
            <a:pPr marL="971550" lvl="1" indent="-457200" algn="just" eaLnBrk="1" hangingPunct="1">
              <a:spcBef>
                <a:spcPts val="363"/>
              </a:spcBef>
              <a:buClr>
                <a:srgbClr val="000000"/>
              </a:buClr>
              <a:buFont typeface="Arial" panose="020B0604020202020204" pitchFamily="34" charset="0"/>
              <a:buChar char="•"/>
              <a:defRPr/>
            </a:pPr>
            <a:r>
              <a:rPr lang="en-US" sz="1800" dirty="0">
                <a:latin typeface="Times New Roman" pitchFamily="18" charset="0"/>
                <a:ea typeface="Calibri" pitchFamily="34" charset="0"/>
                <a:cs typeface="Times New Roman" pitchFamily="18" charset="0"/>
                <a:sym typeface="Calibri" pitchFamily="34" charset="0"/>
              </a:rPr>
              <a:t>XML Schema with its syntax.</a:t>
            </a:r>
          </a:p>
          <a:p>
            <a:pPr marL="971550" lvl="1" indent="-457200" algn="just" eaLnBrk="1" hangingPunct="1">
              <a:spcBef>
                <a:spcPts val="363"/>
              </a:spcBef>
              <a:buClr>
                <a:srgbClr val="000000"/>
              </a:buClr>
              <a:buFont typeface="Arial" panose="020B0604020202020204" pitchFamily="34" charset="0"/>
              <a:buChar char="•"/>
              <a:defRPr/>
            </a:pPr>
            <a:r>
              <a:rPr lang="en-US" sz="1800" dirty="0">
                <a:latin typeface="Times New Roman" pitchFamily="18" charset="0"/>
                <a:ea typeface="Calibri" pitchFamily="34" charset="0"/>
                <a:cs typeface="Times New Roman" pitchFamily="18" charset="0"/>
                <a:sym typeface="Calibri" pitchFamily="34" charset="0"/>
              </a:rPr>
              <a:t>XML DTD and its</a:t>
            </a:r>
          </a:p>
          <a:p>
            <a:pPr marL="971550" lvl="1" indent="0" algn="just" eaLnBrk="1" hangingPunct="1">
              <a:spcBef>
                <a:spcPts val="363"/>
              </a:spcBef>
              <a:buClr>
                <a:srgbClr val="000000"/>
              </a:buClr>
              <a:buFont typeface="Arial" panose="020B0604020202020204" pitchFamily="34" charset="0"/>
              <a:buChar char="•"/>
              <a:defRPr/>
            </a:pPr>
            <a:r>
              <a:rPr lang="en-US" sz="1800" dirty="0">
                <a:latin typeface="Times New Roman" pitchFamily="18" charset="0"/>
                <a:ea typeface="Calibri" pitchFamily="34" charset="0"/>
                <a:cs typeface="Times New Roman" pitchFamily="18" charset="0"/>
                <a:sym typeface="Calibri" pitchFamily="34" charset="0"/>
              </a:rPr>
              <a:t>Syntax</a:t>
            </a:r>
          </a:p>
          <a:p>
            <a:pPr marL="971550" lvl="1" indent="0" algn="just" eaLnBrk="1" hangingPunct="1">
              <a:spcBef>
                <a:spcPts val="363"/>
              </a:spcBef>
              <a:buClr>
                <a:srgbClr val="000000"/>
              </a:buClr>
              <a:buFont typeface="Arial" panose="020B0604020202020204" pitchFamily="34" charset="0"/>
              <a:buChar char="•"/>
              <a:defRPr/>
            </a:pPr>
            <a:r>
              <a:rPr lang="en-US" sz="1800" dirty="0">
                <a:latin typeface="Times New Roman" pitchFamily="18" charset="0"/>
                <a:ea typeface="Calibri" pitchFamily="34" charset="0"/>
                <a:cs typeface="Times New Roman" pitchFamily="18" charset="0"/>
                <a:sym typeface="Calibri" pitchFamily="34" charset="0"/>
              </a:rPr>
              <a:t>Types</a:t>
            </a:r>
          </a:p>
          <a:p>
            <a:pPr marL="971550" lvl="1" indent="0" algn="just" eaLnBrk="1" hangingPunct="1">
              <a:spcBef>
                <a:spcPts val="363"/>
              </a:spcBef>
              <a:buClr>
                <a:srgbClr val="000000"/>
              </a:buClr>
              <a:buFont typeface="Arial" panose="020B0604020202020204" pitchFamily="34" charset="0"/>
              <a:buChar char="•"/>
              <a:defRPr/>
            </a:pPr>
            <a:r>
              <a:rPr lang="en-US" sz="1800" dirty="0">
                <a:latin typeface="Times New Roman" pitchFamily="18" charset="0"/>
                <a:ea typeface="Calibri" pitchFamily="34" charset="0"/>
                <a:cs typeface="Times New Roman" pitchFamily="18" charset="0"/>
                <a:sym typeface="Calibri" pitchFamily="34" charset="0"/>
              </a:rPr>
              <a:t>Declaration</a:t>
            </a:r>
          </a:p>
          <a:p>
            <a:pPr marL="971550" lvl="1" indent="-457200" algn="just" eaLnBrk="1" hangingPunct="1">
              <a:spcBef>
                <a:spcPts val="363"/>
              </a:spcBef>
              <a:buClr>
                <a:srgbClr val="000000"/>
              </a:buClr>
              <a:buFont typeface="Arial" panose="020B0604020202020204" pitchFamily="34" charset="0"/>
              <a:buChar char="•"/>
              <a:defRPr/>
            </a:pPr>
            <a:endParaRPr lang="en-US" sz="1800" dirty="0">
              <a:latin typeface="Times New Roman" pitchFamily="18" charset="0"/>
              <a:ea typeface="Calibri" pitchFamily="34" charset="0"/>
              <a:cs typeface="Times New Roman" pitchFamily="18" charset="0"/>
              <a:sym typeface="Calibri" pitchFamily="34" charset="0"/>
            </a:endParaRPr>
          </a:p>
          <a:p>
            <a:pPr marL="971550" lvl="1" indent="-457200" algn="just" eaLnBrk="1" hangingPunct="1">
              <a:spcBef>
                <a:spcPts val="363"/>
              </a:spcBef>
              <a:buClr>
                <a:srgbClr val="000000"/>
              </a:buClr>
              <a:buFont typeface="Arial" panose="020B0604020202020204" pitchFamily="34" charset="0"/>
              <a:buChar char="•"/>
              <a:defRPr/>
            </a:pPr>
            <a:endParaRPr lang="en-US" sz="1800" dirty="0">
              <a:latin typeface="Times New Roman" pitchFamily="18" charset="0"/>
              <a:ea typeface="Calibri" pitchFamily="34" charset="0"/>
              <a:cs typeface="Times New Roman" pitchFamily="18" charset="0"/>
              <a:sym typeface="Calibri" pitchFamily="34" charset="0"/>
            </a:endParaRPr>
          </a:p>
          <a:p>
            <a:pPr marL="914400" lvl="2" indent="0" algn="just" eaLnBrk="1" hangingPunct="1">
              <a:spcBef>
                <a:spcPts val="363"/>
              </a:spcBef>
              <a:buClr>
                <a:srgbClr val="000000"/>
              </a:buClr>
              <a:buFont typeface="Arial" panose="020B0604020202020204" pitchFamily="34" charset="0"/>
              <a:buNone/>
              <a:defRPr/>
            </a:pPr>
            <a:endParaRPr lang="en-US" sz="1800" dirty="0">
              <a:latin typeface="Times New Roman" pitchFamily="18" charset="0"/>
              <a:ea typeface="Calibri" pitchFamily="34" charset="0"/>
              <a:cs typeface="Times New Roman" pitchFamily="18" charset="0"/>
              <a:sym typeface="Calibri" pitchFamily="34" charset="0"/>
            </a:endParaRPr>
          </a:p>
          <a:p>
            <a:pPr marL="971550" lvl="1" indent="-457200" algn="just" eaLnBrk="1" hangingPunct="1">
              <a:spcBef>
                <a:spcPts val="363"/>
              </a:spcBef>
              <a:buClr>
                <a:srgbClr val="000000"/>
              </a:buClr>
              <a:buFont typeface="Arial" panose="020B0604020202020204" pitchFamily="34" charset="0"/>
              <a:buChar char="•"/>
              <a:defRPr/>
            </a:pPr>
            <a:endParaRPr lang="en-US" sz="1800" dirty="0">
              <a:latin typeface="Times New Roman" pitchFamily="18" charset="0"/>
              <a:ea typeface="Calibri" pitchFamily="34" charset="0"/>
              <a:cs typeface="Times New Roman" pitchFamily="18" charset="0"/>
              <a:sym typeface="Calibri" pitchFamily="34" charset="0"/>
            </a:endParaRPr>
          </a:p>
          <a:p>
            <a:pPr marL="114300" indent="0" algn="just" eaLnBrk="1" hangingPunct="1">
              <a:spcBef>
                <a:spcPts val="363"/>
              </a:spcBef>
              <a:buClr>
                <a:srgbClr val="000000"/>
              </a:buClr>
              <a:buFont typeface="Arial" charset="0"/>
              <a:buNone/>
              <a:defRPr/>
            </a:pPr>
            <a:endParaRPr lang="en-US" sz="1800" b="1" dirty="0">
              <a:latin typeface="Times New Roman" pitchFamily="18" charset="0"/>
              <a:ea typeface="Calibri" pitchFamily="34" charset="0"/>
              <a:cs typeface="Times New Roman" pitchFamily="18" charset="0"/>
              <a:sym typeface="Calibri" pitchFamily="34" charset="0"/>
            </a:endParaRPr>
          </a:p>
        </p:txBody>
      </p:sp>
      <p:sp>
        <p:nvSpPr>
          <p:cNvPr id="7" name="Title 1">
            <a:extLst>
              <a:ext uri="{FF2B5EF4-FFF2-40B4-BE49-F238E27FC236}">
                <a16:creationId xmlns:a16="http://schemas.microsoft.com/office/drawing/2014/main" id="{6B21F59D-BA74-6577-D79A-1F93CB966325}"/>
              </a:ext>
            </a:extLst>
          </p:cNvPr>
          <p:cNvSpPr txBox="1">
            <a:spLocks/>
          </p:cNvSpPr>
          <p:nvPr/>
        </p:nvSpPr>
        <p:spPr>
          <a:xfrm>
            <a:off x="1371600" y="0"/>
            <a:ext cx="7772400" cy="7683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2400" b="1" dirty="0">
              <a:solidFill>
                <a:srgbClr val="000000"/>
              </a:solidFill>
              <a:latin typeface="Times New Roman" pitchFamily="18" charset="0"/>
              <a:cs typeface="Times New Roman" pitchFamily="18" charset="0"/>
              <a:sym typeface="Arial"/>
            </a:endParaRPr>
          </a:p>
          <a:p>
            <a:pPr marL="114300" algn="ctr" eaLnBrk="1" hangingPunct="1">
              <a:spcBef>
                <a:spcPts val="363"/>
              </a:spcBef>
              <a:buClr>
                <a:srgbClr val="000000"/>
              </a:buClr>
              <a:buFont typeface="Arial" charset="0"/>
              <a:buNone/>
              <a:defRPr/>
            </a:pPr>
            <a:r>
              <a:rPr lang="en-US" sz="2400" b="1" dirty="0">
                <a:latin typeface="Times New Roman" pitchFamily="18" charset="0"/>
                <a:ea typeface="Calibri" pitchFamily="34" charset="0"/>
                <a:cs typeface="Times New Roman" pitchFamily="18" charset="0"/>
                <a:sym typeface="Calibri" pitchFamily="34" charset="0"/>
              </a:rPr>
              <a:t>Previous Topics: Recap</a:t>
            </a:r>
          </a:p>
          <a:p>
            <a:pPr algn="just" eaLnBrk="1" fontAlgn="auto" hangingPunct="1">
              <a:spcAft>
                <a:spcPts val="0"/>
              </a:spcAft>
              <a:defRPr/>
            </a:pPr>
            <a:r>
              <a:rPr lang="en-US" b="1" dirty="0">
                <a:solidFill>
                  <a:srgbClr val="000000"/>
                </a:solidFill>
                <a:latin typeface="Times New Roman" pitchFamily="18" charset="0"/>
                <a:cs typeface="Times New Roman" pitchFamily="18" charset="0"/>
                <a:sym typeface="Arial"/>
              </a:rPr>
              <a:t> </a:t>
            </a:r>
            <a:endParaRPr lang="en-US" sz="2400" b="1" dirty="0">
              <a:solidFill>
                <a:srgbClr val="000000"/>
              </a:solidFill>
              <a:latin typeface="Times New Roman" pitchFamily="18" charset="0"/>
              <a:cs typeface="Times New Roman" pitchFamily="18" charset="0"/>
              <a:sym typeface="Arial"/>
            </a:endParaRPr>
          </a:p>
        </p:txBody>
      </p:sp>
      <p:sp>
        <p:nvSpPr>
          <p:cNvPr id="11269" name="Google Shape;150;p18">
            <a:extLst>
              <a:ext uri="{FF2B5EF4-FFF2-40B4-BE49-F238E27FC236}">
                <a16:creationId xmlns:a16="http://schemas.microsoft.com/office/drawing/2014/main" id="{A0A4C14E-AEF7-EDEA-B845-3D01BBB36311}"/>
              </a:ext>
            </a:extLst>
          </p:cNvPr>
          <p:cNvSpPr>
            <a:spLocks noGrp="1"/>
          </p:cNvSpPr>
          <p:nvPr>
            <p:ph type="dt" sz="quarter" idx="10"/>
          </p:nvPr>
        </p:nvSpPr>
        <p:spPr>
          <a:xfrm>
            <a:off x="-304800" y="6400800"/>
            <a:ext cx="2895600" cy="365125"/>
          </a:xfrm>
        </p:spPr>
        <p:txBody>
          <a:bodyPr/>
          <a:lstStyle/>
          <a:p>
            <a:pPr algn="ctr">
              <a:buFont typeface="Arial" pitchFamily="34" charset="0"/>
              <a:buNone/>
              <a:defRPr/>
            </a:pPr>
            <a:fld id="{2A4C6DD9-0A66-4F0E-8565-6CCA46DCC75E}" type="datetime3">
              <a:rPr lang="en-US" smtClean="0"/>
              <a:t>11 July 2023</a:t>
            </a:fld>
            <a:endParaRPr lang="en-US" dirty="0"/>
          </a:p>
        </p:txBody>
      </p:sp>
      <p:sp>
        <p:nvSpPr>
          <p:cNvPr id="183301" name="Google Shape;151;p18">
            <a:extLst>
              <a:ext uri="{FF2B5EF4-FFF2-40B4-BE49-F238E27FC236}">
                <a16:creationId xmlns:a16="http://schemas.microsoft.com/office/drawing/2014/main" id="{AE70A447-A3B9-7456-3110-FE437F745AC3}"/>
              </a:ext>
            </a:extLst>
          </p:cNvPr>
          <p:cNvSpPr>
            <a:spLocks noGrp="1" noChangeArrowheads="1"/>
          </p:cNvSpPr>
          <p:nvPr>
            <p:ph type="sldNum" sz="quarter" idx="12"/>
          </p:nvPr>
        </p:nvSpPr>
        <p:spPr bwMode="auto">
          <a:xfrm>
            <a:off x="6892925" y="6403975"/>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SzPts val="1400"/>
              <a:buFont typeface="Arial" panose="020B0604020202020204" pitchFamily="34" charset="0"/>
              <a:buNone/>
            </a:pPr>
            <a:fld id="{40E56FD8-6CE0-4A26-BAFB-41EF85890085}" type="slidenum">
              <a:rPr lang="en-US" altLang="en-US" sz="1200" smtClean="0">
                <a:solidFill>
                  <a:srgbClr val="898989"/>
                </a:solidFill>
              </a:rPr>
              <a:pPr algn="ctr">
                <a:spcBef>
                  <a:spcPct val="0"/>
                </a:spcBef>
                <a:buSzPts val="1400"/>
                <a:buFont typeface="Arial" panose="020B0604020202020204" pitchFamily="34" charset="0"/>
                <a:buNone/>
              </a:pPr>
              <a:t>127</a:t>
            </a:fld>
            <a:endParaRPr lang="en-US" altLang="en-US" sz="1200">
              <a:solidFill>
                <a:srgbClr val="898989"/>
              </a:solidFill>
            </a:endParaRPr>
          </a:p>
        </p:txBody>
      </p:sp>
      <p:pic>
        <p:nvPicPr>
          <p:cNvPr id="183302" name="Picture 14" descr="NIET">
            <a:extLst>
              <a:ext uri="{FF2B5EF4-FFF2-40B4-BE49-F238E27FC236}">
                <a16:creationId xmlns:a16="http://schemas.microsoft.com/office/drawing/2014/main" id="{C109264C-8B1E-E606-DD02-744888735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95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12">
            <a:extLst>
              <a:ext uri="{FF2B5EF4-FFF2-40B4-BE49-F238E27FC236}">
                <a16:creationId xmlns:a16="http://schemas.microsoft.com/office/drawing/2014/main" id="{78D9AC64-4477-7E12-533C-10DA9081EE2A}"/>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Tree>
    <p:extLst>
      <p:ext uri="{BB962C8B-B14F-4D97-AF65-F5344CB8AC3E}">
        <p14:creationId xmlns:p14="http://schemas.microsoft.com/office/powerpoint/2010/main" val="22948226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0242">
                                            <p:txEl>
                                              <p:pRg st="1" end="1"/>
                                            </p:txEl>
                                          </p:spTgt>
                                        </p:tgtEl>
                                        <p:attrNameLst>
                                          <p:attrName>style.visibility</p:attrName>
                                        </p:attrNameLst>
                                      </p:cBhvr>
                                      <p:to>
                                        <p:strVal val="visible"/>
                                      </p:to>
                                    </p:set>
                                    <p:anim calcmode="lin" valueType="num">
                                      <p:cBhvr additive="base">
                                        <p:cTn id="12" dur="500" fill="hold"/>
                                        <p:tgtEl>
                                          <p:spTgt spid="1024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242">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242">
                                            <p:txEl>
                                              <p:pRg st="2" end="2"/>
                                            </p:txEl>
                                          </p:spTgt>
                                        </p:tgtEl>
                                        <p:attrNameLst>
                                          <p:attrName>style.visibility</p:attrName>
                                        </p:attrNameLst>
                                      </p:cBhvr>
                                      <p:to>
                                        <p:strVal val="visible"/>
                                      </p:to>
                                    </p:set>
                                    <p:anim calcmode="lin" valueType="num">
                                      <p:cBhvr additive="base">
                                        <p:cTn id="16"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242">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0242">
                                            <p:txEl>
                                              <p:pRg st="3" end="3"/>
                                            </p:txEl>
                                          </p:spTgt>
                                        </p:tgtEl>
                                        <p:attrNameLst>
                                          <p:attrName>style.visibility</p:attrName>
                                        </p:attrNameLst>
                                      </p:cBhvr>
                                      <p:to>
                                        <p:strVal val="visible"/>
                                      </p:to>
                                    </p:set>
                                    <p:anim calcmode="lin" valueType="num">
                                      <p:cBhvr additive="base">
                                        <p:cTn id="20" dur="500" fill="hold"/>
                                        <p:tgtEl>
                                          <p:spTgt spid="10242">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242">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0242">
                                            <p:txEl>
                                              <p:pRg st="4" end="4"/>
                                            </p:txEl>
                                          </p:spTgt>
                                        </p:tgtEl>
                                        <p:attrNameLst>
                                          <p:attrName>style.visibility</p:attrName>
                                        </p:attrNameLst>
                                      </p:cBhvr>
                                      <p:to>
                                        <p:strVal val="visible"/>
                                      </p:to>
                                    </p:set>
                                    <p:anim calcmode="lin" valueType="num">
                                      <p:cBhvr additive="base">
                                        <p:cTn id="24" dur="500" fill="hold"/>
                                        <p:tgtEl>
                                          <p:spTgt spid="10242">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242">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0242">
                                            <p:txEl>
                                              <p:pRg st="5" end="5"/>
                                            </p:txEl>
                                          </p:spTgt>
                                        </p:tgtEl>
                                        <p:attrNameLst>
                                          <p:attrName>style.visibility</p:attrName>
                                        </p:attrNameLst>
                                      </p:cBhvr>
                                      <p:to>
                                        <p:strVal val="visible"/>
                                      </p:to>
                                    </p:set>
                                    <p:anim calcmode="lin" valueType="num">
                                      <p:cBhvr additive="base">
                                        <p:cTn id="28" dur="500" fill="hold"/>
                                        <p:tgtEl>
                                          <p:spTgt spid="10242">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242">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0242">
                                            <p:txEl>
                                              <p:pRg st="6" end="6"/>
                                            </p:txEl>
                                          </p:spTgt>
                                        </p:tgtEl>
                                        <p:attrNameLst>
                                          <p:attrName>style.visibility</p:attrName>
                                        </p:attrNameLst>
                                      </p:cBhvr>
                                      <p:to>
                                        <p:strVal val="visible"/>
                                      </p:to>
                                    </p:set>
                                    <p:anim calcmode="lin" valueType="num">
                                      <p:cBhvr additive="base">
                                        <p:cTn id="32" dur="500" fill="hold"/>
                                        <p:tgtEl>
                                          <p:spTgt spid="10242">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242">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0242">
                                            <p:txEl>
                                              <p:pRg st="7" end="7"/>
                                            </p:txEl>
                                          </p:spTgt>
                                        </p:tgtEl>
                                        <p:attrNameLst>
                                          <p:attrName>style.visibility</p:attrName>
                                        </p:attrNameLst>
                                      </p:cBhvr>
                                      <p:to>
                                        <p:strVal val="visible"/>
                                      </p:to>
                                    </p:set>
                                    <p:anim calcmode="lin" valueType="num">
                                      <p:cBhvr additive="base">
                                        <p:cTn id="36" dur="500" fill="hold"/>
                                        <p:tgtEl>
                                          <p:spTgt spid="10242">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242">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0242">
                                            <p:txEl>
                                              <p:pRg st="8" end="8"/>
                                            </p:txEl>
                                          </p:spTgt>
                                        </p:tgtEl>
                                        <p:attrNameLst>
                                          <p:attrName>style.visibility</p:attrName>
                                        </p:attrNameLst>
                                      </p:cBhvr>
                                      <p:to>
                                        <p:strVal val="visible"/>
                                      </p:to>
                                    </p:set>
                                    <p:anim calcmode="lin" valueType="num">
                                      <p:cBhvr additive="base">
                                        <p:cTn id="40" dur="500" fill="hold"/>
                                        <p:tgtEl>
                                          <p:spTgt spid="10242">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0242">
                                            <p:txEl>
                                              <p:pRg st="8" end="8"/>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0242">
                                            <p:txEl>
                                              <p:pRg st="9" end="9"/>
                                            </p:txEl>
                                          </p:spTgt>
                                        </p:tgtEl>
                                        <p:attrNameLst>
                                          <p:attrName>style.visibility</p:attrName>
                                        </p:attrNameLst>
                                      </p:cBhvr>
                                      <p:to>
                                        <p:strVal val="visible"/>
                                      </p:to>
                                    </p:set>
                                    <p:anim calcmode="lin" valueType="num">
                                      <p:cBhvr additive="base">
                                        <p:cTn id="44" dur="500" fill="hold"/>
                                        <p:tgtEl>
                                          <p:spTgt spid="10242">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0242">
                                            <p:txEl>
                                              <p:pRg st="9" end="9"/>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0242">
                                            <p:txEl>
                                              <p:pRg st="10" end="10"/>
                                            </p:txEl>
                                          </p:spTgt>
                                        </p:tgtEl>
                                        <p:attrNameLst>
                                          <p:attrName>style.visibility</p:attrName>
                                        </p:attrNameLst>
                                      </p:cBhvr>
                                      <p:to>
                                        <p:strVal val="visible"/>
                                      </p:to>
                                    </p:set>
                                    <p:anim calcmode="lin" valueType="num">
                                      <p:cBhvr additive="base">
                                        <p:cTn id="48" dur="500" fill="hold"/>
                                        <p:tgtEl>
                                          <p:spTgt spid="10242">
                                            <p:txEl>
                                              <p:pRg st="10" end="1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0242">
                                            <p:txEl>
                                              <p:pRg st="10" end="10"/>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0242">
                                            <p:txEl>
                                              <p:pRg st="11" end="11"/>
                                            </p:txEl>
                                          </p:spTgt>
                                        </p:tgtEl>
                                        <p:attrNameLst>
                                          <p:attrName>style.visibility</p:attrName>
                                        </p:attrNameLst>
                                      </p:cBhvr>
                                      <p:to>
                                        <p:strVal val="visible"/>
                                      </p:to>
                                    </p:set>
                                    <p:anim calcmode="lin" valueType="num">
                                      <p:cBhvr additive="base">
                                        <p:cTn id="52" dur="500" fill="hold"/>
                                        <p:tgtEl>
                                          <p:spTgt spid="10242">
                                            <p:txEl>
                                              <p:pRg st="11" end="1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0242">
                                            <p:txEl>
                                              <p:pRg st="11" end="11"/>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0242">
                                            <p:txEl>
                                              <p:pRg st="12" end="12"/>
                                            </p:txEl>
                                          </p:spTgt>
                                        </p:tgtEl>
                                        <p:attrNameLst>
                                          <p:attrName>style.visibility</p:attrName>
                                        </p:attrNameLst>
                                      </p:cBhvr>
                                      <p:to>
                                        <p:strVal val="visible"/>
                                      </p:to>
                                    </p:set>
                                    <p:anim calcmode="lin" valueType="num">
                                      <p:cBhvr additive="base">
                                        <p:cTn id="56" dur="500" fill="hold"/>
                                        <p:tgtEl>
                                          <p:spTgt spid="10242">
                                            <p:txEl>
                                              <p:pRg st="12" end="1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024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P spid="7"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17D29-D27B-43DA-93C5-035E20AC782A}"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371600" y="1"/>
            <a:ext cx="7772400" cy="63216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83820" y="53631"/>
            <a:ext cx="1287780" cy="632168"/>
          </a:xfrm>
          <a:prstGeom prst="rect">
            <a:avLst/>
          </a:prstGeom>
          <a:noFill/>
          <a:ln w="9525">
            <a:noFill/>
            <a:miter lim="800000"/>
            <a:headEnd/>
            <a:tailEnd/>
          </a:ln>
        </p:spPr>
      </p:pic>
      <p:sp>
        <p:nvSpPr>
          <p:cNvPr id="11" name="TextBox 10">
            <a:extLst>
              <a:ext uri="{FF2B5EF4-FFF2-40B4-BE49-F238E27FC236}">
                <a16:creationId xmlns:a16="http://schemas.microsoft.com/office/drawing/2014/main" id="{980B2748-9499-419B-E188-F863649F35AD}"/>
              </a:ext>
            </a:extLst>
          </p:cNvPr>
          <p:cNvSpPr txBox="1"/>
          <p:nvPr/>
        </p:nvSpPr>
        <p:spPr>
          <a:xfrm>
            <a:off x="1371600" y="990600"/>
            <a:ext cx="7239000" cy="4801314"/>
          </a:xfrm>
          <a:prstGeom prst="rect">
            <a:avLst/>
          </a:prstGeom>
          <a:noFill/>
        </p:spPr>
        <p:txBody>
          <a:bodyPr wrap="square">
            <a:spAutoFit/>
          </a:bodyPr>
          <a:lstStyle/>
          <a:p>
            <a:pPr algn="l">
              <a:buFont typeface="+mj-lt"/>
              <a:buAutoNum type="arabicPeriod"/>
            </a:pPr>
            <a:r>
              <a:rPr lang="en-US" b="0" i="0" dirty="0">
                <a:effectLst/>
                <a:latin typeface="Times New Roman" panose="02020603050405020304" pitchFamily="18" charset="0"/>
                <a:cs typeface="Times New Roman" panose="02020603050405020304" pitchFamily="18" charset="0"/>
              </a:rPr>
              <a:t>Which language is used to create the structure and content of web pages? a) HTML</a:t>
            </a:r>
          </a:p>
          <a:p>
            <a:pPr algn="l"/>
            <a:r>
              <a:rPr lang="en-US" b="0" i="0" dirty="0">
                <a:effectLst/>
                <a:latin typeface="Times New Roman" panose="02020603050405020304" pitchFamily="18" charset="0"/>
                <a:cs typeface="Times New Roman" panose="02020603050405020304" pitchFamily="18" charset="0"/>
              </a:rPr>
              <a:t>b) XML </a:t>
            </a:r>
          </a:p>
          <a:p>
            <a:pPr algn="l"/>
            <a:r>
              <a:rPr lang="en-US" b="0" i="0" dirty="0">
                <a:effectLst/>
                <a:latin typeface="Times New Roman" panose="02020603050405020304" pitchFamily="18" charset="0"/>
                <a:cs typeface="Times New Roman" panose="02020603050405020304" pitchFamily="18" charset="0"/>
              </a:rPr>
              <a:t>c) CSS </a:t>
            </a:r>
          </a:p>
          <a:p>
            <a:pPr algn="l"/>
            <a:r>
              <a:rPr lang="en-US" b="0" i="0" dirty="0">
                <a:effectLst/>
                <a:latin typeface="Times New Roman" panose="02020603050405020304" pitchFamily="18" charset="0"/>
                <a:cs typeface="Times New Roman" panose="02020603050405020304" pitchFamily="18" charset="0"/>
              </a:rPr>
              <a:t>d) JavaScript</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2. What does HTML stand for? </a:t>
            </a:r>
          </a:p>
          <a:p>
            <a:pPr marL="342900" indent="-342900" algn="l">
              <a:buAutoNum type="alphaLcParenR"/>
            </a:pPr>
            <a:r>
              <a:rPr lang="en-US" b="0" i="0" dirty="0" err="1">
                <a:effectLst/>
                <a:latin typeface="Times New Roman" panose="02020603050405020304" pitchFamily="18" charset="0"/>
                <a:cs typeface="Times New Roman" panose="02020603050405020304" pitchFamily="18" charset="0"/>
              </a:rPr>
              <a:t>HyperText</a:t>
            </a:r>
            <a:r>
              <a:rPr lang="en-US" b="0" i="0" dirty="0">
                <a:effectLst/>
                <a:latin typeface="Times New Roman" panose="02020603050405020304" pitchFamily="18" charset="0"/>
                <a:cs typeface="Times New Roman" panose="02020603050405020304" pitchFamily="18" charset="0"/>
              </a:rPr>
              <a:t> Markup Language </a:t>
            </a:r>
          </a:p>
          <a:p>
            <a:pPr marL="342900" indent="-342900" algn="l">
              <a:buAutoNum type="alphaLcParenR"/>
            </a:pPr>
            <a:r>
              <a:rPr lang="en-US" b="0" i="0" dirty="0">
                <a:effectLst/>
                <a:latin typeface="Times New Roman" panose="02020603050405020304" pitchFamily="18" charset="0"/>
                <a:cs typeface="Times New Roman" panose="02020603050405020304" pitchFamily="18" charset="0"/>
              </a:rPr>
              <a:t>High-Level Markup Language </a:t>
            </a:r>
            <a:endParaRPr lang="en-US" dirty="0">
              <a:latin typeface="Times New Roman" panose="02020603050405020304" pitchFamily="18" charset="0"/>
              <a:cs typeface="Times New Roman" panose="02020603050405020304" pitchFamily="18" charset="0"/>
            </a:endParaRPr>
          </a:p>
          <a:p>
            <a:pPr marL="342900" indent="-342900" algn="l">
              <a:buAutoNum type="alphaLcParenR"/>
            </a:pPr>
            <a:r>
              <a:rPr lang="en-US" b="0" i="0" dirty="0">
                <a:effectLst/>
                <a:latin typeface="Times New Roman" panose="02020603050405020304" pitchFamily="18" charset="0"/>
                <a:cs typeface="Times New Roman" panose="02020603050405020304" pitchFamily="18" charset="0"/>
              </a:rPr>
              <a:t>Hyperlink and Text Markup Language</a:t>
            </a:r>
          </a:p>
          <a:p>
            <a:pPr marL="342900" indent="-342900" algn="l">
              <a:buAutoNum type="alphaLcParenR"/>
            </a:pPr>
            <a:r>
              <a:rPr lang="en-US" b="0" i="0" dirty="0">
                <a:effectLst/>
                <a:latin typeface="Times New Roman" panose="02020603050405020304" pitchFamily="18" charset="0"/>
                <a:cs typeface="Times New Roman" panose="02020603050405020304" pitchFamily="18" charset="0"/>
              </a:rPr>
              <a:t>Hypertext Makeup Language</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3.Which HTML tag is used to define the main heading of a web page?</a:t>
            </a:r>
          </a:p>
          <a:p>
            <a:pPr algn="l"/>
            <a:r>
              <a:rPr lang="en-US" b="0" i="0" dirty="0">
                <a:effectLst/>
                <a:latin typeface="Times New Roman" panose="02020603050405020304" pitchFamily="18" charset="0"/>
                <a:cs typeface="Times New Roman" panose="02020603050405020304" pitchFamily="18" charset="0"/>
              </a:rPr>
              <a:t> a) &lt;h1&gt; </a:t>
            </a:r>
          </a:p>
          <a:p>
            <a:pPr algn="l"/>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b) &lt;title&gt; </a:t>
            </a:r>
          </a:p>
          <a:p>
            <a:pPr algn="l"/>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c) &lt;head&gt; </a:t>
            </a:r>
          </a:p>
          <a:p>
            <a:pPr algn="l"/>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d) &lt;body&gt;</a:t>
            </a:r>
          </a:p>
        </p:txBody>
      </p:sp>
    </p:spTree>
    <p:extLst>
      <p:ext uri="{BB962C8B-B14F-4D97-AF65-F5344CB8AC3E}">
        <p14:creationId xmlns:p14="http://schemas.microsoft.com/office/powerpoint/2010/main" val="62328512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1FB9CF-3711-47D7-AC4C-2B8AE4FD519D}"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371600" y="1"/>
            <a:ext cx="7772400" cy="63216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83820" y="53631"/>
            <a:ext cx="1287780" cy="632168"/>
          </a:xfrm>
          <a:prstGeom prst="rect">
            <a:avLst/>
          </a:prstGeom>
          <a:noFill/>
          <a:ln w="9525">
            <a:noFill/>
            <a:miter lim="800000"/>
            <a:headEnd/>
            <a:tailEnd/>
          </a:ln>
        </p:spPr>
      </p:pic>
      <p:sp>
        <p:nvSpPr>
          <p:cNvPr id="3" name="TextBox 2">
            <a:extLst>
              <a:ext uri="{FF2B5EF4-FFF2-40B4-BE49-F238E27FC236}">
                <a16:creationId xmlns:a16="http://schemas.microsoft.com/office/drawing/2014/main" id="{B46B53CB-9F2B-E15D-5A9A-AD731B918428}"/>
              </a:ext>
            </a:extLst>
          </p:cNvPr>
          <p:cNvSpPr txBox="1"/>
          <p:nvPr/>
        </p:nvSpPr>
        <p:spPr>
          <a:xfrm>
            <a:off x="1393723" y="914400"/>
            <a:ext cx="7148051" cy="4801314"/>
          </a:xfrm>
          <a:prstGeom prst="rect">
            <a:avLst/>
          </a:prstGeom>
          <a:noFill/>
        </p:spPr>
        <p:txBody>
          <a:bodyPr wrap="square">
            <a:spAutoFit/>
          </a:bodyPr>
          <a:lstStyle/>
          <a:p>
            <a:r>
              <a:rPr lang="en-IN" dirty="0"/>
              <a:t>4. Which HTML tag is used to create a hyperlink?</a:t>
            </a:r>
          </a:p>
          <a:p>
            <a:r>
              <a:rPr lang="en-IN" dirty="0"/>
              <a:t>a) &lt;link&gt;</a:t>
            </a:r>
          </a:p>
          <a:p>
            <a:r>
              <a:rPr lang="en-IN" dirty="0"/>
              <a:t>b) &lt;a&gt;</a:t>
            </a:r>
          </a:p>
          <a:p>
            <a:r>
              <a:rPr lang="en-IN" dirty="0"/>
              <a:t>c) &lt;h2&gt;</a:t>
            </a:r>
          </a:p>
          <a:p>
            <a:r>
              <a:rPr lang="en-IN" dirty="0"/>
              <a:t>d) &lt;</a:t>
            </a:r>
            <a:r>
              <a:rPr lang="en-IN" dirty="0" err="1"/>
              <a:t>img</a:t>
            </a:r>
            <a:r>
              <a:rPr lang="en-IN" dirty="0"/>
              <a:t>&gt;</a:t>
            </a:r>
          </a:p>
          <a:p>
            <a:endParaRPr lang="en-IN" dirty="0"/>
          </a:p>
          <a:p>
            <a:r>
              <a:rPr lang="en-IN" dirty="0"/>
              <a:t>5. What does XML stand for?</a:t>
            </a:r>
          </a:p>
          <a:p>
            <a:r>
              <a:rPr lang="en-IN" dirty="0"/>
              <a:t>a) </a:t>
            </a:r>
            <a:r>
              <a:rPr lang="en-IN" dirty="0" err="1"/>
              <a:t>eXtensible</a:t>
            </a:r>
            <a:r>
              <a:rPr lang="en-IN" dirty="0"/>
              <a:t> Markup Language</a:t>
            </a:r>
          </a:p>
          <a:p>
            <a:r>
              <a:rPr lang="en-IN" dirty="0"/>
              <a:t>b) Extensible </a:t>
            </a:r>
            <a:r>
              <a:rPr lang="en-IN" dirty="0" err="1"/>
              <a:t>Modeling</a:t>
            </a:r>
            <a:r>
              <a:rPr lang="en-IN" dirty="0"/>
              <a:t> Language</a:t>
            </a:r>
          </a:p>
          <a:p>
            <a:r>
              <a:rPr lang="en-IN" dirty="0"/>
              <a:t>c) Extensible Multimedia Language</a:t>
            </a:r>
          </a:p>
          <a:p>
            <a:r>
              <a:rPr lang="en-IN" dirty="0"/>
              <a:t>d) </a:t>
            </a:r>
            <a:r>
              <a:rPr lang="en-IN" dirty="0" err="1"/>
              <a:t>eXtensible</a:t>
            </a:r>
            <a:r>
              <a:rPr lang="en-IN" dirty="0"/>
              <a:t> Mobile Language</a:t>
            </a:r>
          </a:p>
          <a:p>
            <a:endParaRPr lang="en-IN" dirty="0"/>
          </a:p>
          <a:p>
            <a:r>
              <a:rPr lang="en-IN" dirty="0"/>
              <a:t>6. Which XML tag is used to define the root element of an XML document?</a:t>
            </a:r>
          </a:p>
          <a:p>
            <a:r>
              <a:rPr lang="en-IN" dirty="0"/>
              <a:t>a) &lt;html&gt;</a:t>
            </a:r>
          </a:p>
          <a:p>
            <a:r>
              <a:rPr lang="en-IN" dirty="0"/>
              <a:t>b) &lt;root&gt;</a:t>
            </a:r>
          </a:p>
          <a:p>
            <a:r>
              <a:rPr lang="en-IN" dirty="0"/>
              <a:t>c) &lt;body&gt;</a:t>
            </a:r>
          </a:p>
          <a:p>
            <a:r>
              <a:rPr lang="en-IN" dirty="0"/>
              <a:t>d) &lt;xml&gt;</a:t>
            </a:r>
          </a:p>
        </p:txBody>
      </p:sp>
    </p:spTree>
    <p:extLst>
      <p:ext uri="{BB962C8B-B14F-4D97-AF65-F5344CB8AC3E}">
        <p14:creationId xmlns:p14="http://schemas.microsoft.com/office/powerpoint/2010/main" val="461886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A3781-A27F-473A-8D4F-2DE8786AE3B1}" type="datetime3">
              <a:rPr lang="en-US" smtClean="0"/>
              <a:t>11 July 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576493" y="0"/>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latin typeface="Times New Roman" pitchFamily="18" charset="0"/>
                <a:cs typeface="Times New Roman" pitchFamily="18" charset="0"/>
              </a:rPr>
              <a:t>Program Educational Objectives (PEOs)</a:t>
            </a:r>
          </a:p>
        </p:txBody>
      </p:sp>
      <p:sp>
        <p:nvSpPr>
          <p:cNvPr id="10" name="Footer Placeholder 12"/>
          <p:cNvSpPr>
            <a:spLocks noGrp="1"/>
          </p:cNvSpPr>
          <p:nvPr>
            <p:ph type="ftr" sz="quarter" idx="11"/>
          </p:nvPr>
        </p:nvSpPr>
        <p:spPr>
          <a:xfrm>
            <a:off x="2209800" y="6356350"/>
            <a:ext cx="5962650" cy="273851"/>
          </a:xfrm>
        </p:spPr>
        <p:txBody>
          <a:bodyPr/>
          <a:lstStyle/>
          <a:p>
            <a:r>
              <a:rPr lang="fi-FI"/>
              <a:t>Rajat Kumar               WT               UNIT 2</a:t>
            </a:r>
            <a:endParaRPr lang="en-US" dirty="0"/>
          </a:p>
        </p:txBody>
      </p:sp>
      <p:pic>
        <p:nvPicPr>
          <p:cNvPr id="2" name="Picture 1" descr="E:\Master Folder 2017-18\Approved Logo by BOG\NIET logo_.png">
            <a:extLst>
              <a:ext uri="{FF2B5EF4-FFF2-40B4-BE49-F238E27FC236}">
                <a16:creationId xmlns:a16="http://schemas.microsoft.com/office/drawing/2014/main" id="{2A1C8D0B-4F97-0667-02FC-967FC32C0936}"/>
              </a:ext>
            </a:extLst>
          </p:cNvPr>
          <p:cNvPicPr/>
          <p:nvPr/>
        </p:nvPicPr>
        <p:blipFill>
          <a:blip r:embed="rId2"/>
          <a:srcRect/>
          <a:stretch>
            <a:fillRect/>
          </a:stretch>
        </p:blipFill>
        <p:spPr bwMode="auto">
          <a:xfrm>
            <a:off x="83820" y="38100"/>
            <a:ext cx="1287780" cy="685799"/>
          </a:xfrm>
          <a:prstGeom prst="rect">
            <a:avLst/>
          </a:prstGeom>
          <a:noFill/>
          <a:ln w="9525">
            <a:noFill/>
            <a:miter lim="800000"/>
            <a:headEnd/>
            <a:tailEnd/>
          </a:ln>
        </p:spPr>
      </p:pic>
      <p:sp>
        <p:nvSpPr>
          <p:cNvPr id="5" name="TextBox 4">
            <a:extLst>
              <a:ext uri="{FF2B5EF4-FFF2-40B4-BE49-F238E27FC236}">
                <a16:creationId xmlns:a16="http://schemas.microsoft.com/office/drawing/2014/main" id="{F3B2ACA8-EBE7-7D15-9540-9C5987601BF2}"/>
              </a:ext>
            </a:extLst>
          </p:cNvPr>
          <p:cNvSpPr txBox="1"/>
          <p:nvPr/>
        </p:nvSpPr>
        <p:spPr>
          <a:xfrm>
            <a:off x="1521671" y="1447800"/>
            <a:ext cx="7338907" cy="3308598"/>
          </a:xfrm>
          <a:prstGeom prst="rect">
            <a:avLst/>
          </a:prstGeom>
          <a:noFill/>
        </p:spPr>
        <p:txBody>
          <a:bodyPr wrap="square">
            <a:spAutoFit/>
          </a:bodyPr>
          <a:lstStyle/>
          <a:p>
            <a:pPr marL="285750" indent="-285750" algn="just" eaLnBrk="1" hangingPunct="1">
              <a:spcBef>
                <a:spcPct val="0"/>
              </a:spcBef>
              <a:buFont typeface="Arial" panose="020B0604020202020204" pitchFamily="34" charset="0"/>
              <a:buChar char="•"/>
            </a:pPr>
            <a:r>
              <a:rPr lang="en-US"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PEO1: </a:t>
            </a:r>
            <a:r>
              <a:rPr lang="en-US"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Able to apply sound knowledge in the field of information technology to fulfill the needs of IT industry.</a:t>
            </a:r>
          </a:p>
          <a:p>
            <a:pPr marL="285750" indent="-285750" algn="just" eaLnBrk="1" hangingPunct="1">
              <a:spcBef>
                <a:spcPct val="0"/>
              </a:spcBef>
              <a:buFont typeface="Arial" panose="020B0604020202020204" pitchFamily="34" charset="0"/>
              <a:buChar char="•"/>
            </a:pPr>
            <a:endParaRPr lang="en-US"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endParaRPr>
          </a:p>
          <a:p>
            <a:pPr marL="285750" indent="-285750" algn="just" eaLnBrk="1" hangingPunct="1">
              <a:spcBef>
                <a:spcPct val="0"/>
              </a:spcBef>
              <a:buFont typeface="Arial" panose="020B0604020202020204" pitchFamily="34" charset="0"/>
              <a:buChar char="•"/>
            </a:pPr>
            <a:r>
              <a:rPr lang="en-US"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PEO2: </a:t>
            </a:r>
            <a:r>
              <a:rPr lang="en-US"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Able to design innovative and interdisciplinary system through latest digital technology.</a:t>
            </a:r>
          </a:p>
          <a:p>
            <a:pPr marL="285750" indent="-285750" algn="just" eaLnBrk="1" hangingPunct="1">
              <a:spcBef>
                <a:spcPct val="0"/>
              </a:spcBef>
              <a:buFont typeface="Arial" panose="020B0604020202020204" pitchFamily="34" charset="0"/>
              <a:buChar char="•"/>
            </a:pPr>
            <a:endParaRPr lang="en-US"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endParaRPr>
          </a:p>
          <a:p>
            <a:pPr marL="285750" indent="-285750" algn="just" eaLnBrk="1" hangingPunct="1">
              <a:spcBef>
                <a:spcPct val="0"/>
              </a:spcBef>
              <a:buFont typeface="Arial" panose="020B0604020202020204" pitchFamily="34" charset="0"/>
              <a:buChar char="•"/>
            </a:pPr>
            <a:r>
              <a:rPr lang="en-US"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PEO3: </a:t>
            </a:r>
            <a:r>
              <a:rPr lang="en-US"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Able to inculcate professional and social ethics, team work and leadership serving the society.</a:t>
            </a:r>
          </a:p>
          <a:p>
            <a:pPr marL="285750" indent="-285750" algn="just" eaLnBrk="1" hangingPunct="1">
              <a:spcBef>
                <a:spcPct val="0"/>
              </a:spcBef>
              <a:buFont typeface="Arial" panose="020B0604020202020204" pitchFamily="34" charset="0"/>
              <a:buChar char="•"/>
            </a:pPr>
            <a:endParaRPr lang="en-US"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endParaRPr>
          </a:p>
          <a:p>
            <a:pPr marL="285750" indent="-285750" algn="just" eaLnBrk="1" hangingPunct="1">
              <a:spcBef>
                <a:spcPct val="0"/>
              </a:spcBef>
              <a:buFont typeface="Arial" panose="020B0604020202020204" pitchFamily="34" charset="0"/>
              <a:buChar char="•"/>
            </a:pPr>
            <a:r>
              <a:rPr lang="en-US"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PEO4: </a:t>
            </a:r>
            <a:r>
              <a:rPr lang="en-US"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Able to inculcate life-long learning in the field of computing for successful career in organizations and R &amp; D sectors.</a:t>
            </a:r>
            <a:endParaRPr lang="en-US"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endParaRPr>
          </a:p>
          <a:p>
            <a:pPr marL="171450" indent="-171450" algn="just" eaLnBrk="1" hangingPunct="1">
              <a:spcBef>
                <a:spcPct val="0"/>
              </a:spcBef>
              <a:buFont typeface="Arial" panose="020B0604020202020204" pitchFamily="34" charset="0"/>
              <a:buChar char="•"/>
            </a:pPr>
            <a:endParaRPr lang="en-US" altLang="en-US" sz="1100" dirty="0">
              <a:solidFill>
                <a:srgbClr val="000000"/>
              </a:solidFill>
              <a:latin typeface="Arial" panose="020B0604020202020204" pitchFamily="34"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240725085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359E1C-E1D1-407A-B00D-B32EB6B78C9A}"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371600" y="1"/>
            <a:ext cx="7772400" cy="63216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83820" y="53631"/>
            <a:ext cx="1287780" cy="632168"/>
          </a:xfrm>
          <a:prstGeom prst="rect">
            <a:avLst/>
          </a:prstGeom>
          <a:noFill/>
          <a:ln w="9525">
            <a:noFill/>
            <a:miter lim="800000"/>
            <a:headEnd/>
            <a:tailEnd/>
          </a:ln>
        </p:spPr>
      </p:pic>
      <p:sp>
        <p:nvSpPr>
          <p:cNvPr id="3" name="TextBox 2">
            <a:extLst>
              <a:ext uri="{FF2B5EF4-FFF2-40B4-BE49-F238E27FC236}">
                <a16:creationId xmlns:a16="http://schemas.microsoft.com/office/drawing/2014/main" id="{5643C07D-011C-4756-6E43-CB511C521181}"/>
              </a:ext>
            </a:extLst>
          </p:cNvPr>
          <p:cNvSpPr txBox="1"/>
          <p:nvPr/>
        </p:nvSpPr>
        <p:spPr>
          <a:xfrm>
            <a:off x="1524000" y="1028343"/>
            <a:ext cx="7239000" cy="4247317"/>
          </a:xfrm>
          <a:prstGeom prst="rect">
            <a:avLst/>
          </a:prstGeom>
          <a:noFill/>
        </p:spPr>
        <p:txBody>
          <a:bodyPr wrap="square">
            <a:spAutoFit/>
          </a:bodyPr>
          <a:lstStyle/>
          <a:p>
            <a:r>
              <a:rPr lang="en-IN" dirty="0"/>
              <a:t>7. What is the purpose of the HTML &lt;</a:t>
            </a:r>
            <a:r>
              <a:rPr lang="en-IN" dirty="0" err="1"/>
              <a:t>img</a:t>
            </a:r>
            <a:r>
              <a:rPr lang="en-IN" dirty="0"/>
              <a:t>&gt; tag?</a:t>
            </a:r>
          </a:p>
          <a:p>
            <a:r>
              <a:rPr lang="en-IN" dirty="0"/>
              <a:t>a) To insert an image into a web page</a:t>
            </a:r>
          </a:p>
          <a:p>
            <a:r>
              <a:rPr lang="en-IN" dirty="0"/>
              <a:t>b) To create a hyperlink</a:t>
            </a:r>
          </a:p>
          <a:p>
            <a:r>
              <a:rPr lang="en-IN" dirty="0"/>
              <a:t>c) To define a table</a:t>
            </a:r>
          </a:p>
          <a:p>
            <a:r>
              <a:rPr lang="en-IN" dirty="0"/>
              <a:t>d) To format text</a:t>
            </a:r>
          </a:p>
          <a:p>
            <a:endParaRPr lang="en-IN" dirty="0"/>
          </a:p>
          <a:p>
            <a:r>
              <a:rPr lang="en-IN" dirty="0"/>
              <a:t>8. Which HTML attribute is used to specify an alternative text for an image?</a:t>
            </a:r>
          </a:p>
          <a:p>
            <a:r>
              <a:rPr lang="en-IN" dirty="0"/>
              <a:t>a) </a:t>
            </a:r>
            <a:r>
              <a:rPr lang="en-IN" dirty="0" err="1"/>
              <a:t>src</a:t>
            </a:r>
            <a:endParaRPr lang="en-IN" dirty="0"/>
          </a:p>
          <a:p>
            <a:r>
              <a:rPr lang="en-IN" dirty="0"/>
              <a:t>b) alt</a:t>
            </a:r>
          </a:p>
          <a:p>
            <a:r>
              <a:rPr lang="en-IN" dirty="0"/>
              <a:t>c) </a:t>
            </a:r>
            <a:r>
              <a:rPr lang="en-IN" dirty="0" err="1"/>
              <a:t>href</a:t>
            </a:r>
            <a:endParaRPr lang="en-IN" dirty="0"/>
          </a:p>
          <a:p>
            <a:r>
              <a:rPr lang="en-IN" dirty="0"/>
              <a:t>d) title</a:t>
            </a:r>
          </a:p>
          <a:p>
            <a:endParaRPr lang="en-IN" dirty="0"/>
          </a:p>
          <a:p>
            <a:r>
              <a:rPr lang="en-IN" dirty="0"/>
              <a:t>9. In XML, can you create your own custom tags or elements?</a:t>
            </a:r>
          </a:p>
          <a:p>
            <a:r>
              <a:rPr lang="en-IN" dirty="0"/>
              <a:t>a) Yes</a:t>
            </a:r>
          </a:p>
          <a:p>
            <a:r>
              <a:rPr lang="en-IN" dirty="0"/>
              <a:t>b) No</a:t>
            </a:r>
          </a:p>
        </p:txBody>
      </p:sp>
    </p:spTree>
    <p:extLst>
      <p:ext uri="{BB962C8B-B14F-4D97-AF65-F5344CB8AC3E}">
        <p14:creationId xmlns:p14="http://schemas.microsoft.com/office/powerpoint/2010/main" val="33996476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764CF5-B767-48EA-9C0A-BE0186EC5844}"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371600" y="-29496"/>
            <a:ext cx="7772400" cy="63216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Weekly </a:t>
            </a:r>
            <a:r>
              <a:rPr kumimoji="0" lang="en-US" sz="2400" b="0" i="0" u="none" strike="noStrike" kern="1200" cap="none" spc="0" normalizeH="0" baseline="0" noProof="0" dirty="0" err="1">
                <a:ln>
                  <a:noFill/>
                </a:ln>
                <a:solidFill>
                  <a:schemeClr val="dk1"/>
                </a:solidFill>
                <a:effectLst/>
                <a:uLnTx/>
                <a:uFillTx/>
                <a:latin typeface="+mn-lt"/>
                <a:ea typeface="+mn-ea"/>
                <a:cs typeface="+mn-cs"/>
              </a:rPr>
              <a:t>Assignmen</a:t>
            </a:r>
            <a:r>
              <a:rPr lang="en-US" sz="2400" dirty="0"/>
              <a:t>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73988" y="0"/>
            <a:ext cx="1287780" cy="632168"/>
          </a:xfrm>
          <a:prstGeom prst="rect">
            <a:avLst/>
          </a:prstGeom>
          <a:noFill/>
          <a:ln w="9525">
            <a:noFill/>
            <a:miter lim="800000"/>
            <a:headEnd/>
            <a:tailEnd/>
          </a:ln>
        </p:spPr>
      </p:pic>
      <p:sp>
        <p:nvSpPr>
          <p:cNvPr id="8" name="TextBox 7">
            <a:extLst>
              <a:ext uri="{FF2B5EF4-FFF2-40B4-BE49-F238E27FC236}">
                <a16:creationId xmlns:a16="http://schemas.microsoft.com/office/drawing/2014/main" id="{99587144-F593-FC9B-3016-40E0D36EA21D}"/>
              </a:ext>
            </a:extLst>
          </p:cNvPr>
          <p:cNvSpPr txBox="1"/>
          <p:nvPr/>
        </p:nvSpPr>
        <p:spPr>
          <a:xfrm>
            <a:off x="1371600" y="1219200"/>
            <a:ext cx="8001000" cy="3139321"/>
          </a:xfrm>
          <a:prstGeom prst="rect">
            <a:avLst/>
          </a:prstGeom>
          <a:noFill/>
        </p:spPr>
        <p:txBody>
          <a:bodyPr wrap="square">
            <a:spAutoFit/>
          </a:bodyPr>
          <a:lstStyle/>
          <a:p>
            <a:pPr marL="342900" indent="-342900" algn="just" eaLnBrk="1" hangingPunct="1">
              <a:buFont typeface="+mj-lt"/>
              <a:buAutoNum type="arabicPeriod"/>
            </a:pPr>
            <a:r>
              <a:rPr lang="en-US" altLang="en-US" sz="1800" dirty="0">
                <a:latin typeface="Times New Roman" panose="02020603050405020304" pitchFamily="18" charset="0"/>
                <a:cs typeface="Times New Roman" panose="02020603050405020304" pitchFamily="18" charset="0"/>
              </a:rPr>
              <a:t>Discuss various types of list in HTML with example</a:t>
            </a:r>
          </a:p>
          <a:p>
            <a:pPr marL="342900" indent="-342900" algn="just" eaLnBrk="1" hangingPunct="1">
              <a:buFont typeface="+mj-lt"/>
              <a:buAutoNum type="arabicPeriod"/>
            </a:pPr>
            <a:endParaRPr lang="en-US" altLang="en-US" sz="1800" dirty="0">
              <a:latin typeface="Times New Roman" panose="02020603050405020304" pitchFamily="18" charset="0"/>
              <a:cs typeface="Times New Roman" panose="02020603050405020304" pitchFamily="18" charset="0"/>
            </a:endParaRPr>
          </a:p>
          <a:p>
            <a:pPr marL="342900" indent="-342900" algn="just" eaLnBrk="1" hangingPunct="1">
              <a:buFont typeface="+mj-lt"/>
              <a:buAutoNum type="arabicPeriod"/>
            </a:pPr>
            <a:r>
              <a:rPr lang="en-US" altLang="en-US" sz="1800" dirty="0">
                <a:latin typeface="Times New Roman" panose="02020603050405020304" pitchFamily="18" charset="0"/>
                <a:cs typeface="Times New Roman" panose="02020603050405020304" pitchFamily="18" charset="0"/>
              </a:rPr>
              <a:t>How can you design various types of frame in HTML.</a:t>
            </a:r>
          </a:p>
          <a:p>
            <a:pPr marL="342900" indent="-342900" algn="just" eaLnBrk="1" hangingPunct="1">
              <a:buFont typeface="+mj-lt"/>
              <a:buAutoNum type="arabicPeriod"/>
            </a:pPr>
            <a:endParaRPr lang="en-US" altLang="en-US" sz="1800" dirty="0">
              <a:latin typeface="Times New Roman" panose="02020603050405020304" pitchFamily="18" charset="0"/>
              <a:cs typeface="Times New Roman" panose="02020603050405020304" pitchFamily="18" charset="0"/>
            </a:endParaRPr>
          </a:p>
          <a:p>
            <a:pPr marL="342900" indent="-342900" algn="just" eaLnBrk="1" hangingPunct="1">
              <a:buFont typeface="+mj-lt"/>
              <a:buAutoNum type="arabicPeriod"/>
            </a:pPr>
            <a:r>
              <a:rPr lang="en-US" altLang="en-US" sz="1800" dirty="0">
                <a:latin typeface="Times New Roman" panose="02020603050405020304" pitchFamily="18" charset="0"/>
                <a:cs typeface="Times New Roman" panose="02020603050405020304" pitchFamily="18" charset="0"/>
              </a:rPr>
              <a:t>Discuss various types ways to define xml schema with example</a:t>
            </a:r>
          </a:p>
          <a:p>
            <a:pPr marL="342900" indent="-342900" algn="just" eaLnBrk="1" hangingPunct="1">
              <a:buFont typeface="+mj-lt"/>
              <a:buAutoNum type="arabicPeriod"/>
            </a:pPr>
            <a:endParaRPr lang="en-US" altLang="en-US" sz="1800" dirty="0">
              <a:latin typeface="Times New Roman" panose="02020603050405020304" pitchFamily="18" charset="0"/>
              <a:cs typeface="Times New Roman" panose="02020603050405020304" pitchFamily="18" charset="0"/>
            </a:endParaRPr>
          </a:p>
          <a:p>
            <a:pPr marL="342900" indent="-342900" algn="just" eaLnBrk="1" hangingPunct="1">
              <a:buFont typeface="+mj-lt"/>
              <a:buAutoNum type="arabicPeriod"/>
            </a:pPr>
            <a:r>
              <a:rPr lang="en-US" altLang="en-US" sz="1800" dirty="0">
                <a:latin typeface="Times New Roman" panose="02020603050405020304" pitchFamily="18" charset="0"/>
                <a:cs typeface="Times New Roman" panose="02020603050405020304" pitchFamily="18" charset="0"/>
              </a:rPr>
              <a:t>List the various types of parser available in xml.</a:t>
            </a:r>
          </a:p>
          <a:p>
            <a:pPr marL="342900" indent="-342900" algn="just" eaLnBrk="1" hangingPunct="1">
              <a:buFont typeface="+mj-lt"/>
              <a:buAutoNum type="arabicPeriod"/>
            </a:pPr>
            <a:endParaRPr lang="en-US" altLang="en-US" sz="1800" dirty="0">
              <a:latin typeface="Times New Roman" panose="02020603050405020304" pitchFamily="18" charset="0"/>
              <a:cs typeface="Times New Roman" panose="02020603050405020304" pitchFamily="18" charset="0"/>
            </a:endParaRPr>
          </a:p>
          <a:p>
            <a:pPr marL="342900" indent="-342900" algn="just" eaLnBrk="1" hangingPunct="1">
              <a:buFont typeface="+mj-lt"/>
              <a:buAutoNum type="arabicPeriod"/>
            </a:pPr>
            <a:r>
              <a:rPr lang="en-US" altLang="en-US" sz="1800" dirty="0">
                <a:latin typeface="Times New Roman" panose="02020603050405020304" pitchFamily="18" charset="0"/>
                <a:cs typeface="Times New Roman" panose="02020603050405020304" pitchFamily="18" charset="0"/>
              </a:rPr>
              <a:t>Discuss XML  Document Object Model in details</a:t>
            </a:r>
          </a:p>
          <a:p>
            <a:pPr marL="342900" indent="-342900" algn="just" eaLnBrk="1" hangingPunct="1">
              <a:buFont typeface="+mj-lt"/>
              <a:buAutoNum type="arabicPeriod"/>
            </a:pPr>
            <a:endParaRPr lang="en-US" altLang="en-US" sz="1800" dirty="0">
              <a:latin typeface="Times New Roman" panose="02020603050405020304" pitchFamily="18" charset="0"/>
              <a:cs typeface="Times New Roman" panose="02020603050405020304" pitchFamily="18" charset="0"/>
            </a:endParaRPr>
          </a:p>
          <a:p>
            <a:pPr marL="342900" indent="-342900" algn="just" eaLnBrk="1" hangingPunct="1">
              <a:buFont typeface="+mj-lt"/>
              <a:buAutoNum type="arabicPeriod"/>
            </a:pPr>
            <a:r>
              <a:rPr lang="en-US" altLang="en-US" sz="1800" dirty="0">
                <a:latin typeface="Times New Roman" panose="02020603050405020304" pitchFamily="18" charset="0"/>
                <a:cs typeface="Times New Roman" panose="02020603050405020304" pitchFamily="18" charset="0"/>
              </a:rPr>
              <a:t>Describe the benefit to use CSS on your web page.</a:t>
            </a:r>
          </a:p>
        </p:txBody>
      </p:sp>
    </p:spTree>
    <p:extLst>
      <p:ext uri="{BB962C8B-B14F-4D97-AF65-F5344CB8AC3E}">
        <p14:creationId xmlns:p14="http://schemas.microsoft.com/office/powerpoint/2010/main" val="122808631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5D978E-CDFF-429B-9519-4692249942A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0" y="0"/>
            <a:ext cx="1287780" cy="762000"/>
          </a:xfrm>
          <a:prstGeom prst="rect">
            <a:avLst/>
          </a:prstGeom>
          <a:noFill/>
          <a:ln w="9525">
            <a:noFill/>
            <a:miter lim="800000"/>
            <a:headEnd/>
            <a:tailEnd/>
          </a:ln>
        </p:spPr>
      </p:pic>
      <p:sp>
        <p:nvSpPr>
          <p:cNvPr id="10" name="Content Placeholder 2">
            <a:extLst>
              <a:ext uri="{FF2B5EF4-FFF2-40B4-BE49-F238E27FC236}">
                <a16:creationId xmlns:a16="http://schemas.microsoft.com/office/drawing/2014/main" id="{3AE965AF-9682-FD12-E46A-75677EA30958}"/>
              </a:ext>
            </a:extLst>
          </p:cNvPr>
          <p:cNvSpPr txBox="1">
            <a:spLocks/>
          </p:cNvSpPr>
          <p:nvPr/>
        </p:nvSpPr>
        <p:spPr>
          <a:xfrm>
            <a:off x="173908" y="1213052"/>
            <a:ext cx="8801100" cy="4197148"/>
          </a:xfrm>
          <a:prstGeom prst="rect">
            <a:avLst/>
          </a:prstGeom>
          <a:solidFill>
            <a:schemeClr val="accent3"/>
          </a:solidFill>
          <a:ln w="19050">
            <a:solidFill>
              <a:schemeClr val="tx1"/>
            </a:solidFill>
          </a:ln>
        </p:spPr>
        <p:txBody>
          <a:bodyPr vert="horz" lIns="68580" tIns="34290" rIns="68580" bIns="3429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1800" b="1" u="sng" dirty="0">
                <a:latin typeface="Times New Roman" panose="02020603050405020304" pitchFamily="18" charset="0"/>
                <a:cs typeface="Times New Roman" panose="02020603050405020304" pitchFamily="18" charset="0"/>
              </a:rPr>
              <a:t>YouTube  /other  Video Links:</a:t>
            </a:r>
          </a:p>
          <a:p>
            <a:pPr>
              <a:buFont typeface="+mj-lt"/>
              <a:buAutoNum type="arabicPeriod"/>
            </a:pPr>
            <a:r>
              <a:rPr lang="en-IN" sz="1800" b="0" i="0" dirty="0">
                <a:solidFill>
                  <a:srgbClr val="374151"/>
                </a:solidFill>
                <a:effectLst/>
                <a:latin typeface="Times New Roman" panose="02020603050405020304" pitchFamily="18" charset="0"/>
                <a:cs typeface="Times New Roman" panose="02020603050405020304" pitchFamily="18" charset="0"/>
              </a:rPr>
              <a:t>"HTML Crash Course For Absolute Beginners" by </a:t>
            </a:r>
            <a:r>
              <a:rPr lang="en-IN" sz="1800" b="0" i="0" dirty="0" err="1">
                <a:solidFill>
                  <a:srgbClr val="374151"/>
                </a:solidFill>
                <a:effectLst/>
                <a:latin typeface="Times New Roman" panose="02020603050405020304" pitchFamily="18" charset="0"/>
                <a:cs typeface="Times New Roman" panose="02020603050405020304" pitchFamily="18" charset="0"/>
              </a:rPr>
              <a:t>Traversy</a:t>
            </a:r>
            <a:r>
              <a:rPr lang="en-IN" sz="1800" b="0" i="0" dirty="0">
                <a:solidFill>
                  <a:srgbClr val="374151"/>
                </a:solidFill>
                <a:effectLst/>
                <a:latin typeface="Times New Roman" panose="02020603050405020304" pitchFamily="18" charset="0"/>
                <a:cs typeface="Times New Roman" panose="02020603050405020304" pitchFamily="18" charset="0"/>
              </a:rPr>
              <a:t> Media: Link: </a:t>
            </a:r>
            <a:r>
              <a:rPr lang="en-IN" sz="1800" b="0" i="0" u="sng" dirty="0">
                <a:solidFill>
                  <a:srgbClr val="374151"/>
                </a:solidFill>
                <a:effectLst/>
                <a:latin typeface="Times New Roman" panose="02020603050405020304" pitchFamily="18" charset="0"/>
                <a:cs typeface="Times New Roman" panose="02020603050405020304" pitchFamily="18" charset="0"/>
                <a:hlinkClick r:id="rId3"/>
              </a:rPr>
              <a:t>https://www.youtube.com/watch?v=UB1O30fR-EE</a:t>
            </a:r>
            <a:endParaRPr lang="en-IN" sz="1800" b="0" i="0" dirty="0">
              <a:solidFill>
                <a:srgbClr val="374151"/>
              </a:solidFill>
              <a:effectLst/>
              <a:latin typeface="Times New Roman" panose="02020603050405020304" pitchFamily="18" charset="0"/>
              <a:cs typeface="Times New Roman" panose="02020603050405020304" pitchFamily="18" charset="0"/>
            </a:endParaRPr>
          </a:p>
          <a:p>
            <a:pPr>
              <a:buFont typeface="+mj-lt"/>
              <a:buAutoNum type="arabicPeriod"/>
            </a:pPr>
            <a:r>
              <a:rPr lang="en-IN" sz="1800" b="0" i="0" dirty="0">
                <a:solidFill>
                  <a:srgbClr val="374151"/>
                </a:solidFill>
                <a:effectLst/>
                <a:latin typeface="Times New Roman" panose="02020603050405020304" pitchFamily="18" charset="0"/>
                <a:cs typeface="Times New Roman" panose="02020603050405020304" pitchFamily="18" charset="0"/>
              </a:rPr>
              <a:t>"HTML Full Course - Build a Website Tutorial" by freeCodeCamp.org: Link: </a:t>
            </a:r>
            <a:r>
              <a:rPr lang="en-IN" sz="1800" b="0" i="0" u="sng" dirty="0">
                <a:solidFill>
                  <a:srgbClr val="374151"/>
                </a:solidFill>
                <a:effectLst/>
                <a:latin typeface="Times New Roman" panose="02020603050405020304" pitchFamily="18" charset="0"/>
                <a:cs typeface="Times New Roman" panose="02020603050405020304" pitchFamily="18" charset="0"/>
                <a:hlinkClick r:id="rId4"/>
              </a:rPr>
              <a:t>https://www.youtube.com/watch?v=pQN-pnXPaVg</a:t>
            </a:r>
            <a:endParaRPr lang="en-IN" sz="1800" b="0" i="0" dirty="0">
              <a:solidFill>
                <a:srgbClr val="374151"/>
              </a:solidFill>
              <a:effectLst/>
              <a:latin typeface="Times New Roman" panose="02020603050405020304" pitchFamily="18" charset="0"/>
              <a:cs typeface="Times New Roman" panose="02020603050405020304" pitchFamily="18" charset="0"/>
            </a:endParaRPr>
          </a:p>
          <a:p>
            <a:pPr>
              <a:buFont typeface="+mj-lt"/>
              <a:buAutoNum type="arabicPeriod"/>
            </a:pPr>
            <a:r>
              <a:rPr lang="en-IN" sz="1800" b="0" i="0" dirty="0">
                <a:solidFill>
                  <a:srgbClr val="374151"/>
                </a:solidFill>
                <a:effectLst/>
                <a:latin typeface="Times New Roman" panose="02020603050405020304" pitchFamily="18" charset="0"/>
                <a:cs typeface="Times New Roman" panose="02020603050405020304" pitchFamily="18" charset="0"/>
              </a:rPr>
              <a:t>"XML Tutorial for Beginners" by Derek Banas: Link: </a:t>
            </a:r>
            <a:r>
              <a:rPr lang="en-IN" sz="1800" b="0" i="0" u="sng" dirty="0">
                <a:solidFill>
                  <a:srgbClr val="374151"/>
                </a:solidFill>
                <a:effectLst/>
                <a:latin typeface="Times New Roman" panose="02020603050405020304" pitchFamily="18" charset="0"/>
                <a:cs typeface="Times New Roman" panose="02020603050405020304" pitchFamily="18" charset="0"/>
                <a:hlinkClick r:id="rId5"/>
              </a:rPr>
              <a:t>https://www.youtube.com/watch?v=mGcZZwkjWj8</a:t>
            </a:r>
            <a:endParaRPr lang="en-IN" sz="1800" b="0" i="0" dirty="0">
              <a:solidFill>
                <a:srgbClr val="374151"/>
              </a:solidFill>
              <a:effectLst/>
              <a:latin typeface="Times New Roman" panose="02020603050405020304" pitchFamily="18" charset="0"/>
              <a:cs typeface="Times New Roman" panose="02020603050405020304" pitchFamily="18" charset="0"/>
            </a:endParaRPr>
          </a:p>
          <a:p>
            <a:pPr>
              <a:buFont typeface="+mj-lt"/>
              <a:buAutoNum type="arabicPeriod"/>
            </a:pPr>
            <a:r>
              <a:rPr lang="en-IN" sz="1800" b="0" i="0" dirty="0">
                <a:solidFill>
                  <a:srgbClr val="374151"/>
                </a:solidFill>
                <a:effectLst/>
                <a:latin typeface="Times New Roman" panose="02020603050405020304" pitchFamily="18" charset="0"/>
                <a:cs typeface="Times New Roman" panose="02020603050405020304" pitchFamily="18" charset="0"/>
              </a:rPr>
              <a:t>"Learn XML in 15 Minutes" by </a:t>
            </a:r>
            <a:r>
              <a:rPr lang="en-IN" sz="1800" b="0" i="0" dirty="0" err="1">
                <a:solidFill>
                  <a:srgbClr val="374151"/>
                </a:solidFill>
                <a:effectLst/>
                <a:latin typeface="Times New Roman" panose="02020603050405020304" pitchFamily="18" charset="0"/>
                <a:cs typeface="Times New Roman" panose="02020603050405020304" pitchFamily="18" charset="0"/>
              </a:rPr>
              <a:t>Webucator</a:t>
            </a:r>
            <a:r>
              <a:rPr lang="en-IN" sz="1800" b="0" i="0" dirty="0">
                <a:solidFill>
                  <a:srgbClr val="374151"/>
                </a:solidFill>
                <a:effectLst/>
                <a:latin typeface="Times New Roman" panose="02020603050405020304" pitchFamily="18" charset="0"/>
                <a:cs typeface="Times New Roman" panose="02020603050405020304" pitchFamily="18" charset="0"/>
              </a:rPr>
              <a:t>: Link: </a:t>
            </a:r>
            <a:r>
              <a:rPr lang="en-IN" sz="1800" b="0" i="0" u="sng" dirty="0">
                <a:solidFill>
                  <a:srgbClr val="374151"/>
                </a:solidFill>
                <a:effectLst/>
                <a:latin typeface="Times New Roman" panose="02020603050405020304" pitchFamily="18" charset="0"/>
                <a:cs typeface="Times New Roman" panose="02020603050405020304" pitchFamily="18" charset="0"/>
                <a:hlinkClick r:id="rId6"/>
              </a:rPr>
              <a:t>https://www.youtube.com/watch?v=4AN4_NG9N4w</a:t>
            </a:r>
            <a:endParaRPr lang="en-IN" sz="1800" b="0" i="0" dirty="0">
              <a:solidFill>
                <a:srgbClr val="374151"/>
              </a:solidFill>
              <a:effectLst/>
              <a:latin typeface="Times New Roman" panose="02020603050405020304" pitchFamily="18" charset="0"/>
              <a:cs typeface="Times New Roman" panose="02020603050405020304" pitchFamily="18" charset="0"/>
            </a:endParaRPr>
          </a:p>
          <a:p>
            <a:pPr>
              <a:buFont typeface="+mj-lt"/>
              <a:buAutoNum type="arabicPeriod"/>
            </a:pPr>
            <a:r>
              <a:rPr lang="en-IN" sz="1800" b="0" i="0" dirty="0">
                <a:solidFill>
                  <a:srgbClr val="374151"/>
                </a:solidFill>
                <a:effectLst/>
                <a:latin typeface="Times New Roman" panose="02020603050405020304" pitchFamily="18" charset="0"/>
                <a:cs typeface="Times New Roman" panose="02020603050405020304" pitchFamily="18" charset="0"/>
              </a:rPr>
              <a:t>"HTML and XML Tutorial Playlist" by The Net Ninja: Link: </a:t>
            </a:r>
            <a:r>
              <a:rPr lang="en-IN" sz="1800" b="0" i="0" u="sng" dirty="0">
                <a:solidFill>
                  <a:srgbClr val="374151"/>
                </a:solidFill>
                <a:effectLst/>
                <a:latin typeface="Times New Roman" panose="02020603050405020304" pitchFamily="18" charset="0"/>
                <a:cs typeface="Times New Roman" panose="02020603050405020304" pitchFamily="18" charset="0"/>
                <a:hlinkClick r:id="rId7"/>
              </a:rPr>
              <a:t>https://www.youtube.com/playlist?list=PL4cUxeGkcC9ivBf_eKCPIAYXWzLlPAm6G</a:t>
            </a:r>
            <a:endParaRPr lang="en-IN" sz="1800" b="0" i="0" dirty="0">
              <a:solidFill>
                <a:srgbClr val="374151"/>
              </a:solidFill>
              <a:effectLst/>
              <a:latin typeface="Times New Roman" panose="02020603050405020304" pitchFamily="18" charset="0"/>
              <a:cs typeface="Times New Roman" panose="02020603050405020304" pitchFamily="18" charset="0"/>
            </a:endParaRPr>
          </a:p>
          <a:p>
            <a:pPr marL="0" indent="0">
              <a:lnSpc>
                <a:spcPct val="200000"/>
              </a:lnSpc>
              <a:buNone/>
            </a:pPr>
            <a:endParaRPr lang="en-US" sz="1800" u="sng" dirty="0">
              <a:latin typeface="Times New Roman" panose="02020603050405020304" pitchFamily="18" charset="0"/>
              <a:cs typeface="Times New Roman" panose="02020603050405020304" pitchFamily="18" charset="0"/>
            </a:endParaRPr>
          </a:p>
          <a:p>
            <a:pPr marL="0" indent="0">
              <a:lnSpc>
                <a:spcPct val="200000"/>
              </a:lnSpc>
              <a:buNone/>
            </a:pPr>
            <a:endParaRPr lang="en-US" sz="1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4620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040C21-FD7E-4A40-863E-6E600C965B0E}" type="datetime3">
              <a:rPr lang="en-US" smtClean="0"/>
              <a:t>11 July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a:p>
        </p:txBody>
      </p:sp>
      <p:sp>
        <p:nvSpPr>
          <p:cNvPr id="7" name="Title 1"/>
          <p:cNvSpPr txBox="1">
            <a:spLocks/>
          </p:cNvSpPr>
          <p:nvPr/>
        </p:nvSpPr>
        <p:spPr>
          <a:xfrm>
            <a:off x="1371600" y="31518"/>
            <a:ext cx="7772400"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78740" y="0"/>
            <a:ext cx="1287780" cy="685799"/>
          </a:xfrm>
          <a:prstGeom prst="rect">
            <a:avLst/>
          </a:prstGeom>
          <a:noFill/>
          <a:ln w="9525">
            <a:noFill/>
            <a:miter lim="800000"/>
            <a:headEnd/>
            <a:tailEnd/>
          </a:ln>
        </p:spPr>
      </p:pic>
      <p:sp>
        <p:nvSpPr>
          <p:cNvPr id="3" name="TextBox 2">
            <a:extLst>
              <a:ext uri="{FF2B5EF4-FFF2-40B4-BE49-F238E27FC236}">
                <a16:creationId xmlns:a16="http://schemas.microsoft.com/office/drawing/2014/main" id="{CD44F7D2-DC9A-2446-E12F-090E1A2F1C6C}"/>
              </a:ext>
            </a:extLst>
          </p:cNvPr>
          <p:cNvSpPr txBox="1"/>
          <p:nvPr/>
        </p:nvSpPr>
        <p:spPr>
          <a:xfrm>
            <a:off x="1334565" y="838200"/>
            <a:ext cx="7330112" cy="3416320"/>
          </a:xfrm>
          <a:prstGeom prst="rect">
            <a:avLst/>
          </a:prstGeom>
          <a:noFill/>
        </p:spPr>
        <p:txBody>
          <a:bodyPr wrap="square">
            <a:spAutoFit/>
          </a:bodyPr>
          <a:lstStyle/>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1</a:t>
            </a:r>
            <a:r>
              <a:rPr lang="en-US" altLang="en-US" dirty="0"/>
              <a:t>. </a:t>
            </a:r>
            <a:r>
              <a:rPr lang="en-US" altLang="en-US" dirty="0">
                <a:latin typeface="Times New Roman" panose="02020603050405020304" pitchFamily="18" charset="0"/>
                <a:cs typeface="Times New Roman" panose="02020603050405020304" pitchFamily="18" charset="0"/>
              </a:rPr>
              <a:t>The attribute used to define a new namespace is.</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 XMLNS</a:t>
            </a:r>
          </a:p>
          <a:p>
            <a:pPr lvl="2">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b. </a:t>
            </a:r>
            <a:r>
              <a:rPr lang="en-US" altLang="en-US" dirty="0" err="1">
                <a:latin typeface="Times New Roman" panose="02020603050405020304" pitchFamily="18" charset="0"/>
                <a:cs typeface="Times New Roman" panose="02020603050405020304" pitchFamily="18" charset="0"/>
              </a:rPr>
              <a:t>XmlNameSpace</a:t>
            </a:r>
            <a:endParaRPr lang="en-US" altLang="en-US" dirty="0">
              <a:latin typeface="Times New Roman" panose="02020603050405020304" pitchFamily="18" charset="0"/>
              <a:cs typeface="Times New Roman" panose="02020603050405020304" pitchFamily="18" charset="0"/>
            </a:endParaRPr>
          </a:p>
          <a:p>
            <a:pPr lvl="2">
              <a:buFont typeface="Arial" panose="020B0604020202020204" pitchFamily="34" charset="0"/>
              <a:buNone/>
            </a:pPr>
            <a:r>
              <a:rPr lang="en-US" altLang="en-US" b="1" dirty="0">
                <a:latin typeface="Times New Roman" panose="02020603050405020304" pitchFamily="18" charset="0"/>
                <a:cs typeface="Times New Roman" panose="02020603050405020304" pitchFamily="18" charset="0"/>
              </a:rPr>
              <a:t>c. </a:t>
            </a:r>
            <a:r>
              <a:rPr lang="en-US" altLang="en-US" b="1" dirty="0" err="1">
                <a:latin typeface="Times New Roman" panose="02020603050405020304" pitchFamily="18" charset="0"/>
                <a:cs typeface="Times New Roman" panose="02020603050405020304" pitchFamily="18" charset="0"/>
              </a:rPr>
              <a:t>Xmlns</a:t>
            </a:r>
            <a:endParaRPr lang="en-US" altLang="en-US" b="1" dirty="0">
              <a:latin typeface="Times New Roman" panose="02020603050405020304" pitchFamily="18" charset="0"/>
              <a:cs typeface="Times New Roman" panose="02020603050405020304" pitchFamily="18" charset="0"/>
            </a:endParaRPr>
          </a:p>
          <a:p>
            <a:pPr lvl="2">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d. </a:t>
            </a:r>
            <a:r>
              <a:rPr lang="en-US" altLang="en-US" dirty="0" err="1">
                <a:latin typeface="Times New Roman" panose="02020603050405020304" pitchFamily="18" charset="0"/>
                <a:cs typeface="Times New Roman" panose="02020603050405020304" pitchFamily="18" charset="0"/>
              </a:rPr>
              <a:t>XmlNs</a:t>
            </a:r>
            <a:endParaRPr lang="en-US" altLang="en-US" dirty="0">
              <a:latin typeface="Times New Roman" panose="02020603050405020304" pitchFamily="18" charset="0"/>
              <a:cs typeface="Times New Roman" panose="02020603050405020304" pitchFamily="18" charset="0"/>
            </a:endParaRPr>
          </a:p>
          <a:p>
            <a:pPr lvl="2">
              <a:buFont typeface="Arial" panose="020B0604020202020204" pitchFamily="34" charset="0"/>
              <a:buNone/>
            </a:pPr>
            <a:endParaRPr lang="en-US" altLang="en-US"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2. </a:t>
            </a:r>
            <a:r>
              <a:rPr lang="en-US" altLang="en-US" dirty="0"/>
              <a:t>Which of these tags are all &lt;table&gt; tags?</a:t>
            </a:r>
            <a:br>
              <a:rPr lang="en-US" altLang="en-US" dirty="0"/>
            </a:br>
            <a:r>
              <a:rPr lang="en-US" altLang="en-US" dirty="0"/>
              <a:t>	</a:t>
            </a:r>
            <a:r>
              <a:rPr lang="en-US" altLang="en-US" dirty="0">
                <a:latin typeface="Times New Roman" panose="02020603050405020304" pitchFamily="18" charset="0"/>
                <a:cs typeface="Times New Roman" panose="02020603050405020304" pitchFamily="18" charset="0"/>
              </a:rPr>
              <a:t>a. &lt;table&gt;&lt;head&gt;&lt;</a:t>
            </a:r>
            <a:r>
              <a:rPr lang="en-US" altLang="en-US" dirty="0" err="1">
                <a:latin typeface="Times New Roman" panose="02020603050405020304" pitchFamily="18" charset="0"/>
                <a:cs typeface="Times New Roman" panose="02020603050405020304" pitchFamily="18" charset="0"/>
              </a:rPr>
              <a:t>tfoot</a:t>
            </a:r>
            <a:r>
              <a:rPr lang="en-US" altLang="en-US" dirty="0">
                <a:latin typeface="Times New Roman" panose="02020603050405020304" pitchFamily="18" charset="0"/>
                <a:cs typeface="Times New Roman" panose="02020603050405020304" pitchFamily="18" charset="0"/>
              </a:rPr>
              <a:t>&gt;</a:t>
            </a:r>
          </a:p>
          <a:p>
            <a:pPr lvl="2">
              <a:buFont typeface="Arial" panose="020B0604020202020204" pitchFamily="34" charset="0"/>
              <a:buNone/>
            </a:pPr>
            <a:r>
              <a:rPr lang="en-US" altLang="en-US" b="1" dirty="0">
                <a:latin typeface="Times New Roman" panose="02020603050405020304" pitchFamily="18" charset="0"/>
                <a:cs typeface="Times New Roman" panose="02020603050405020304" pitchFamily="18" charset="0"/>
              </a:rPr>
              <a:t>b. &lt;table&gt;&lt;tr&gt;&lt;td&gt;</a:t>
            </a:r>
          </a:p>
          <a:p>
            <a:pPr lvl="2">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c. &lt;table&gt;&lt;tr&gt;&lt;</a:t>
            </a:r>
            <a:r>
              <a:rPr lang="en-US" altLang="en-US" dirty="0" err="1">
                <a:latin typeface="Times New Roman" panose="02020603050405020304" pitchFamily="18" charset="0"/>
                <a:cs typeface="Times New Roman" panose="02020603050405020304" pitchFamily="18" charset="0"/>
              </a:rPr>
              <a:t>tt</a:t>
            </a:r>
            <a:r>
              <a:rPr lang="en-US" altLang="en-US" dirty="0">
                <a:latin typeface="Times New Roman" panose="02020603050405020304" pitchFamily="18" charset="0"/>
                <a:cs typeface="Times New Roman" panose="02020603050405020304" pitchFamily="18" charset="0"/>
              </a:rPr>
              <a:t>&gt;</a:t>
            </a:r>
          </a:p>
          <a:p>
            <a:pPr lvl="2">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d. &lt;</a:t>
            </a:r>
            <a:r>
              <a:rPr lang="en-US" altLang="en-US" dirty="0" err="1">
                <a:latin typeface="Times New Roman" panose="02020603050405020304" pitchFamily="18" charset="0"/>
                <a:cs typeface="Times New Roman" panose="02020603050405020304" pitchFamily="18" charset="0"/>
              </a:rPr>
              <a:t>thead</a:t>
            </a:r>
            <a:r>
              <a:rPr lang="en-US" altLang="en-US" dirty="0">
                <a:latin typeface="Times New Roman" panose="02020603050405020304" pitchFamily="18" charset="0"/>
                <a:cs typeface="Times New Roman" panose="02020603050405020304" pitchFamily="18" charset="0"/>
              </a:rPr>
              <a:t>&gt;&lt;body&gt;&lt;tr&gt;</a:t>
            </a:r>
          </a:p>
          <a:p>
            <a:pPr eaLnBrk="1" hangingPunct="1">
              <a:buFont typeface="Arial" panose="020B0604020202020204" pitchFamily="34" charset="0"/>
              <a:buNone/>
            </a:pPr>
            <a:endParaRPr lang="en-US" alt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9581F33-0099-36A0-DD1C-B76969E10560}"/>
              </a:ext>
            </a:extLst>
          </p:cNvPr>
          <p:cNvSpPr txBox="1"/>
          <p:nvPr/>
        </p:nvSpPr>
        <p:spPr>
          <a:xfrm>
            <a:off x="1356688" y="4084264"/>
            <a:ext cx="6034712" cy="1754326"/>
          </a:xfrm>
          <a:prstGeom prst="rect">
            <a:avLst/>
          </a:prstGeom>
          <a:noFill/>
        </p:spPr>
        <p:txBody>
          <a:bodyPr wrap="square">
            <a:spAutoFit/>
          </a:bodyPr>
          <a:lstStyle/>
          <a:p>
            <a:pPr>
              <a:buFont typeface="Arial" panose="020B0604020202020204" pitchFamily="34" charset="0"/>
              <a:buNone/>
            </a:pPr>
            <a:r>
              <a:rPr lang="en-US" altLang="en-US" dirty="0"/>
              <a:t>3. </a:t>
            </a:r>
            <a:r>
              <a:rPr lang="en-US" altLang="en-US" dirty="0">
                <a:latin typeface="Times New Roman" panose="02020603050405020304" pitchFamily="18" charset="0"/>
                <a:cs typeface="Times New Roman" panose="02020603050405020304" pitchFamily="18" charset="0"/>
              </a:rPr>
              <a:t>How do I add scrolling text to my page?</a:t>
            </a: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 &lt;scroll&gt;</a:t>
            </a:r>
          </a:p>
          <a:p>
            <a:pPr lvl="2">
              <a:buFont typeface="Arial" panose="020B0604020202020204" pitchFamily="34" charset="0"/>
              <a:buNone/>
            </a:pPr>
            <a:r>
              <a:rPr lang="en-US" altLang="en-US" b="1" dirty="0">
                <a:latin typeface="Times New Roman" panose="02020603050405020304" pitchFamily="18" charset="0"/>
                <a:cs typeface="Times New Roman" panose="02020603050405020304" pitchFamily="18" charset="0"/>
              </a:rPr>
              <a:t>b. &lt;marquee&gt;</a:t>
            </a:r>
          </a:p>
          <a:p>
            <a:pPr lvl="2">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c. &lt;</a:t>
            </a:r>
            <a:r>
              <a:rPr lang="en-US" altLang="en-US" dirty="0" err="1">
                <a:latin typeface="Times New Roman" panose="02020603050405020304" pitchFamily="18" charset="0"/>
                <a:cs typeface="Times New Roman" panose="02020603050405020304" pitchFamily="18" charset="0"/>
              </a:rPr>
              <a:t>ciruler</a:t>
            </a:r>
            <a:r>
              <a:rPr lang="en-US" altLang="en-US" dirty="0">
                <a:latin typeface="Times New Roman" panose="02020603050405020304" pitchFamily="18" charset="0"/>
                <a:cs typeface="Times New Roman" panose="02020603050405020304" pitchFamily="18" charset="0"/>
              </a:rPr>
              <a:t>&gt;</a:t>
            </a:r>
          </a:p>
          <a:p>
            <a:pPr lvl="2">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d. &lt;tab&gt;</a:t>
            </a:r>
          </a:p>
        </p:txBody>
      </p:sp>
    </p:spTree>
    <p:extLst>
      <p:ext uri="{BB962C8B-B14F-4D97-AF65-F5344CB8AC3E}">
        <p14:creationId xmlns:p14="http://schemas.microsoft.com/office/powerpoint/2010/main" val="239753023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CE52ED-6030-4788-B959-F293AEF4782F}" type="datetime3">
              <a:rPr lang="en-US" smtClean="0"/>
              <a:t>11 July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1371600" y="31518"/>
            <a:ext cx="7772400"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78740" y="0"/>
            <a:ext cx="1287780" cy="685799"/>
          </a:xfrm>
          <a:prstGeom prst="rect">
            <a:avLst/>
          </a:prstGeom>
          <a:noFill/>
          <a:ln w="9525">
            <a:noFill/>
            <a:miter lim="800000"/>
            <a:headEnd/>
            <a:tailEnd/>
          </a:ln>
        </p:spPr>
      </p:pic>
      <p:sp>
        <p:nvSpPr>
          <p:cNvPr id="11" name="TextBox 10">
            <a:extLst>
              <a:ext uri="{FF2B5EF4-FFF2-40B4-BE49-F238E27FC236}">
                <a16:creationId xmlns:a16="http://schemas.microsoft.com/office/drawing/2014/main" id="{7D094F10-4C9E-A390-34EB-E1A62DD4766C}"/>
              </a:ext>
            </a:extLst>
          </p:cNvPr>
          <p:cNvSpPr txBox="1"/>
          <p:nvPr/>
        </p:nvSpPr>
        <p:spPr>
          <a:xfrm>
            <a:off x="1524000" y="990600"/>
            <a:ext cx="4601496" cy="923330"/>
          </a:xfrm>
          <a:prstGeom prst="rect">
            <a:avLst/>
          </a:prstGeom>
          <a:noFill/>
        </p:spPr>
        <p:txBody>
          <a:bodyPr wrap="square">
            <a:spAutoFit/>
          </a:bodyPr>
          <a:lstStyle/>
          <a:p>
            <a:pPr>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4. Can a data cell contain images?</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a. Yes</a:t>
            </a:r>
          </a:p>
          <a:p>
            <a:pPr>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b. No</a:t>
            </a:r>
          </a:p>
        </p:txBody>
      </p:sp>
      <p:sp>
        <p:nvSpPr>
          <p:cNvPr id="13" name="TextBox 12">
            <a:extLst>
              <a:ext uri="{FF2B5EF4-FFF2-40B4-BE49-F238E27FC236}">
                <a16:creationId xmlns:a16="http://schemas.microsoft.com/office/drawing/2014/main" id="{DB2EC768-077D-F3B7-EE64-7216914CED28}"/>
              </a:ext>
            </a:extLst>
          </p:cNvPr>
          <p:cNvSpPr txBox="1"/>
          <p:nvPr/>
        </p:nvSpPr>
        <p:spPr>
          <a:xfrm>
            <a:off x="1524000" y="2263412"/>
            <a:ext cx="7145594" cy="3416320"/>
          </a:xfrm>
          <a:prstGeom prst="rect">
            <a:avLst/>
          </a:prstGeom>
          <a:noFill/>
        </p:spPr>
        <p:txBody>
          <a:bodyPr wrap="square">
            <a:spAutoFit/>
          </a:bodyPr>
          <a:lstStyle/>
          <a:p>
            <a:pPr>
              <a:buFont typeface="Arial" panose="020B0604020202020204" pitchFamily="34" charset="0"/>
              <a:buNone/>
            </a:pPr>
            <a:r>
              <a:rPr lang="en-US" altLang="en-US" dirty="0"/>
              <a:t>5.</a:t>
            </a:r>
            <a:r>
              <a:rPr lang="en-US" altLang="en-US" b="1" dirty="0"/>
              <a:t> </a:t>
            </a:r>
            <a:r>
              <a:rPr lang="en-US" altLang="en-US" dirty="0">
                <a:latin typeface="Times New Roman" panose="02020603050405020304" pitchFamily="18" charset="0"/>
                <a:cs typeface="Times New Roman" panose="02020603050405020304" pitchFamily="18" charset="0"/>
              </a:rPr>
              <a:t>Choose the correct HTML tag for the largest heading</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 &lt;h6&gt;</a:t>
            </a:r>
          </a:p>
          <a:p>
            <a:pPr lvl="1">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b. &lt;heading&gt;</a:t>
            </a:r>
          </a:p>
          <a:p>
            <a:pPr lvl="1">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c. &lt;head&gt;</a:t>
            </a:r>
          </a:p>
          <a:p>
            <a:pPr lvl="1">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d. &lt;h1&gt;</a:t>
            </a:r>
          </a:p>
          <a:p>
            <a:pPr lvl="2">
              <a:buFont typeface="Arial" panose="020B0604020202020204" pitchFamily="34" charset="0"/>
              <a:buNone/>
            </a:pPr>
            <a:endParaRPr lang="en-US" altLang="en-US"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6. Which HTML attribute is used to define inline styles?</a:t>
            </a: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 font</a:t>
            </a: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b. class</a:t>
            </a: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c. styles</a:t>
            </a: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d. style</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3E9E4E-1668-4651-A2C1-5F764DA461E5}" type="datetime3">
              <a:rPr lang="en-US" smtClean="0"/>
              <a:t>11 July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a:spLocks/>
          </p:cNvSpPr>
          <p:nvPr/>
        </p:nvSpPr>
        <p:spPr>
          <a:xfrm>
            <a:off x="1371600" y="31518"/>
            <a:ext cx="7772400"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78740" y="0"/>
            <a:ext cx="1287780" cy="685799"/>
          </a:xfrm>
          <a:prstGeom prst="rect">
            <a:avLst/>
          </a:prstGeom>
          <a:noFill/>
          <a:ln w="9525">
            <a:noFill/>
            <a:miter lim="800000"/>
            <a:headEnd/>
            <a:tailEnd/>
          </a:ln>
        </p:spPr>
      </p:pic>
      <p:sp>
        <p:nvSpPr>
          <p:cNvPr id="3" name="TextBox 2">
            <a:extLst>
              <a:ext uri="{FF2B5EF4-FFF2-40B4-BE49-F238E27FC236}">
                <a16:creationId xmlns:a16="http://schemas.microsoft.com/office/drawing/2014/main" id="{B5B6D97D-BA08-8550-D02E-F5CC3324C7B8}"/>
              </a:ext>
            </a:extLst>
          </p:cNvPr>
          <p:cNvSpPr txBox="1"/>
          <p:nvPr/>
        </p:nvSpPr>
        <p:spPr>
          <a:xfrm>
            <a:off x="381000" y="914400"/>
            <a:ext cx="8686800" cy="3139321"/>
          </a:xfrm>
          <a:prstGeom prst="rect">
            <a:avLst/>
          </a:prstGeom>
          <a:noFill/>
        </p:spPr>
        <p:txBody>
          <a:bodyPr wrap="square">
            <a:spAutoFit/>
          </a:bodyPr>
          <a:lstStyle/>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7.</a:t>
            </a: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Which are the main features of XML?</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 Text data description</a:t>
            </a: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b. Human- and computer-friendly format</a:t>
            </a: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c. Handles data in a tree structure having one-and only one-root element</a:t>
            </a: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d</a:t>
            </a:r>
            <a:r>
              <a:rPr lang="en-US" altLang="en-US" b="1" dirty="0">
                <a:latin typeface="Times New Roman" panose="02020603050405020304" pitchFamily="18" charset="0"/>
                <a:cs typeface="Times New Roman" panose="02020603050405020304" pitchFamily="18" charset="0"/>
              </a:rPr>
              <a:t>. All mentioned above</a:t>
            </a:r>
          </a:p>
          <a:p>
            <a:pPr>
              <a:buFont typeface="Arial" panose="020B0604020202020204" pitchFamily="34" charset="0"/>
              <a:buNone/>
            </a:pPr>
            <a:endParaRPr lang="en-US" altLang="en-US" b="1"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8.</a:t>
            </a: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Which is a language for finding information in an XML document?</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 </a:t>
            </a:r>
            <a:r>
              <a:rPr lang="en-US" altLang="en-US" b="1" dirty="0" err="1">
                <a:latin typeface="Times New Roman" panose="02020603050405020304" pitchFamily="18" charset="0"/>
                <a:cs typeface="Times New Roman" panose="02020603050405020304" pitchFamily="18" charset="0"/>
              </a:rPr>
              <a:t>Xpath</a:t>
            </a:r>
            <a:endParaRPr lang="en-US" altLang="en-US" b="1"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b. XSLT</a:t>
            </a: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c. </a:t>
            </a:r>
            <a:r>
              <a:rPr lang="en-US" altLang="en-US" dirty="0" err="1">
                <a:latin typeface="Times New Roman" panose="02020603050405020304" pitchFamily="18" charset="0"/>
                <a:cs typeface="Times New Roman" panose="02020603050405020304" pitchFamily="18" charset="0"/>
              </a:rPr>
              <a:t>XLink</a:t>
            </a:r>
            <a:endParaRPr lang="en-US" altLang="en-US"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d. XPointer</a:t>
            </a:r>
          </a:p>
        </p:txBody>
      </p:sp>
      <p:sp>
        <p:nvSpPr>
          <p:cNvPr id="10" name="TextBox 9">
            <a:extLst>
              <a:ext uri="{FF2B5EF4-FFF2-40B4-BE49-F238E27FC236}">
                <a16:creationId xmlns:a16="http://schemas.microsoft.com/office/drawing/2014/main" id="{13CD0811-513C-65DA-D1CF-1BD1905F9033}"/>
              </a:ext>
            </a:extLst>
          </p:cNvPr>
          <p:cNvSpPr txBox="1"/>
          <p:nvPr/>
        </p:nvSpPr>
        <p:spPr>
          <a:xfrm>
            <a:off x="403123" y="4282322"/>
            <a:ext cx="8153400" cy="1477328"/>
          </a:xfrm>
          <a:prstGeom prst="rect">
            <a:avLst/>
          </a:prstGeom>
          <a:noFill/>
        </p:spPr>
        <p:txBody>
          <a:bodyPr wrap="square">
            <a:spAutoFit/>
          </a:bodyPr>
          <a:lstStyle/>
          <a:p>
            <a:pPr>
              <a:buFont typeface="Arial" panose="020B0604020202020204" pitchFamily="34" charset="0"/>
              <a:buNone/>
            </a:pPr>
            <a:r>
              <a:rPr lang="en-US" altLang="en-US" sz="1800" dirty="0"/>
              <a:t>9</a:t>
            </a:r>
            <a:r>
              <a:rPr lang="en-US" altLang="en-US" dirty="0"/>
              <a:t>.</a:t>
            </a:r>
            <a:r>
              <a:rPr lang="en-US" altLang="en-US" b="1" dirty="0"/>
              <a:t> </a:t>
            </a:r>
            <a:r>
              <a:rPr lang="en-US" altLang="en-US" sz="1800" dirty="0">
                <a:latin typeface="Times New Roman" panose="02020603050405020304" pitchFamily="18" charset="0"/>
                <a:cs typeface="Times New Roman" panose="02020603050405020304" pitchFamily="18" charset="0"/>
              </a:rPr>
              <a:t>Which file controls how your frames will appear?</a:t>
            </a:r>
            <a:br>
              <a:rPr lang="en-US" altLang="en-US" sz="1800"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a. Frameset</a:t>
            </a:r>
          </a:p>
          <a:p>
            <a:pPr>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b. Master Document</a:t>
            </a:r>
          </a:p>
          <a:p>
            <a:pPr>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c. Template</a:t>
            </a:r>
          </a:p>
          <a:p>
            <a:pPr>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d. Timeline</a:t>
            </a:r>
          </a:p>
        </p:txBody>
      </p:sp>
    </p:spTree>
    <p:extLst>
      <p:ext uri="{BB962C8B-B14F-4D97-AF65-F5344CB8AC3E}">
        <p14:creationId xmlns:p14="http://schemas.microsoft.com/office/powerpoint/2010/main" val="28152245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40435-3C53-4509-9E2B-3076719A912A}" type="datetime3">
              <a:rPr lang="en-US" smtClean="0"/>
              <a:t>11 July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a:p>
        </p:txBody>
      </p:sp>
      <p:sp>
        <p:nvSpPr>
          <p:cNvPr id="7" name="Title 1"/>
          <p:cNvSpPr txBox="1">
            <a:spLocks/>
          </p:cNvSpPr>
          <p:nvPr/>
        </p:nvSpPr>
        <p:spPr>
          <a:xfrm>
            <a:off x="1371600" y="31518"/>
            <a:ext cx="7772400"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78740" y="0"/>
            <a:ext cx="1287780" cy="685799"/>
          </a:xfrm>
          <a:prstGeom prst="rect">
            <a:avLst/>
          </a:prstGeom>
          <a:noFill/>
          <a:ln w="9525">
            <a:noFill/>
            <a:miter lim="800000"/>
            <a:headEnd/>
            <a:tailEnd/>
          </a:ln>
        </p:spPr>
      </p:pic>
      <p:sp>
        <p:nvSpPr>
          <p:cNvPr id="8" name="TextBox 7">
            <a:extLst>
              <a:ext uri="{FF2B5EF4-FFF2-40B4-BE49-F238E27FC236}">
                <a16:creationId xmlns:a16="http://schemas.microsoft.com/office/drawing/2014/main" id="{DCB64F7D-F977-0CEF-6B93-E332CA5144FA}"/>
              </a:ext>
            </a:extLst>
          </p:cNvPr>
          <p:cNvSpPr txBox="1"/>
          <p:nvPr/>
        </p:nvSpPr>
        <p:spPr>
          <a:xfrm>
            <a:off x="609600" y="1143000"/>
            <a:ext cx="8305800" cy="923330"/>
          </a:xfrm>
          <a:prstGeom prst="rect">
            <a:avLst/>
          </a:prstGeom>
          <a:noFill/>
        </p:spPr>
        <p:txBody>
          <a:bodyPr wrap="square">
            <a:spAutoFit/>
          </a:bodyPr>
          <a:lstStyle/>
          <a:p>
            <a:pPr>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10. A CSS combinator is the one which explains the relationship between the selectors.</a:t>
            </a:r>
            <a:br>
              <a:rPr lang="en-US" altLang="en-US" sz="1800" dirty="0">
                <a:latin typeface="Times New Roman" panose="02020603050405020304" pitchFamily="18" charset="0"/>
                <a:cs typeface="Times New Roman" panose="02020603050405020304" pitchFamily="18" charset="0"/>
              </a:rPr>
            </a:br>
            <a:r>
              <a:rPr lang="en-US" altLang="en-US" sz="1800" i="1"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a. True</a:t>
            </a:r>
          </a:p>
          <a:p>
            <a:pPr>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b. False</a:t>
            </a:r>
          </a:p>
        </p:txBody>
      </p:sp>
      <p:sp>
        <p:nvSpPr>
          <p:cNvPr id="11" name="TextBox 10">
            <a:extLst>
              <a:ext uri="{FF2B5EF4-FFF2-40B4-BE49-F238E27FC236}">
                <a16:creationId xmlns:a16="http://schemas.microsoft.com/office/drawing/2014/main" id="{FA4AF02A-9771-2E1B-E6E3-68492F74F55A}"/>
              </a:ext>
            </a:extLst>
          </p:cNvPr>
          <p:cNvSpPr txBox="1"/>
          <p:nvPr/>
        </p:nvSpPr>
        <p:spPr>
          <a:xfrm>
            <a:off x="661220" y="2391014"/>
            <a:ext cx="8305800" cy="4247317"/>
          </a:xfrm>
          <a:prstGeom prst="rect">
            <a:avLst/>
          </a:prstGeom>
          <a:noFill/>
        </p:spPr>
        <p:txBody>
          <a:bodyPr wrap="square">
            <a:spAutoFit/>
          </a:bodyPr>
          <a:lstStyle/>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11. Which is used about text data that should not be parsed by the XML parser</a:t>
            </a: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a. CDATA</a:t>
            </a: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b. PCDATA</a:t>
            </a: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c. None of the above</a:t>
            </a:r>
          </a:p>
          <a:p>
            <a:pPr lvl="2">
              <a:buFont typeface="Arial" panose="020B0604020202020204" pitchFamily="34" charset="0"/>
              <a:buNone/>
            </a:pPr>
            <a:endParaRPr lang="en-US" altLang="en-US"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12. Which is a language for finding information in an XML document?</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a. </a:t>
            </a:r>
            <a:r>
              <a:rPr lang="en-US" altLang="en-US" b="1" dirty="0" err="1">
                <a:latin typeface="Times New Roman" panose="02020603050405020304" pitchFamily="18" charset="0"/>
                <a:cs typeface="Times New Roman" panose="02020603050405020304" pitchFamily="18" charset="0"/>
              </a:rPr>
              <a:t>Xpath</a:t>
            </a:r>
            <a:endParaRPr lang="en-US" altLang="en-US" b="1"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b. XSLT</a:t>
            </a: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c. </a:t>
            </a:r>
            <a:r>
              <a:rPr lang="en-US" altLang="en-US" dirty="0" err="1">
                <a:latin typeface="Times New Roman" panose="02020603050405020304" pitchFamily="18" charset="0"/>
                <a:cs typeface="Times New Roman" panose="02020603050405020304" pitchFamily="18" charset="0"/>
              </a:rPr>
              <a:t>XLink</a:t>
            </a:r>
            <a:endParaRPr lang="en-US" altLang="en-US"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d. XPointer</a:t>
            </a:r>
          </a:p>
          <a:p>
            <a:pPr lvl="2">
              <a:buFont typeface="Arial" panose="020B0604020202020204" pitchFamily="34" charset="0"/>
              <a:buNone/>
            </a:pPr>
            <a:endParaRPr lang="en-US" altLang="en-US" dirty="0">
              <a:latin typeface="Times New Roman" panose="02020603050405020304" pitchFamily="18" charset="0"/>
              <a:cs typeface="Times New Roman" panose="02020603050405020304" pitchFamily="18" charset="0"/>
            </a:endParaRPr>
          </a:p>
          <a:p>
            <a:pPr lvl="2">
              <a:buFont typeface="Arial" panose="020B0604020202020204" pitchFamily="34" charset="0"/>
              <a:buNone/>
            </a:pPr>
            <a:endParaRPr lang="en-US" altLang="en-US" dirty="0">
              <a:latin typeface="Times New Roman" panose="02020603050405020304" pitchFamily="18" charset="0"/>
              <a:cs typeface="Times New Roman" panose="02020603050405020304" pitchFamily="18" charset="0"/>
            </a:endParaRPr>
          </a:p>
          <a:p>
            <a:pPr lvl="2">
              <a:buFont typeface="Arial" panose="020B0604020202020204" pitchFamily="34" charset="0"/>
              <a:buNone/>
            </a:pPr>
            <a:endParaRPr lang="en-US" altLang="en-US"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96418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54A1E-E12B-47B1-918F-A8CBE3D8FB87}" type="datetime3">
              <a:rPr lang="en-US" smtClean="0"/>
              <a:t>11 July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
        <p:nvSpPr>
          <p:cNvPr id="7" name="Title 1"/>
          <p:cNvSpPr txBox="1">
            <a:spLocks/>
          </p:cNvSpPr>
          <p:nvPr/>
        </p:nvSpPr>
        <p:spPr>
          <a:xfrm>
            <a:off x="1371600" y="34193"/>
            <a:ext cx="7772400" cy="61741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Glossary Questions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78740" y="0"/>
            <a:ext cx="1287780" cy="685799"/>
          </a:xfrm>
          <a:prstGeom prst="rect">
            <a:avLst/>
          </a:prstGeom>
          <a:noFill/>
          <a:ln w="9525">
            <a:noFill/>
            <a:miter lim="800000"/>
            <a:headEnd/>
            <a:tailEnd/>
          </a:ln>
        </p:spPr>
      </p:pic>
      <p:sp>
        <p:nvSpPr>
          <p:cNvPr id="3" name="TextBox 2">
            <a:extLst>
              <a:ext uri="{FF2B5EF4-FFF2-40B4-BE49-F238E27FC236}">
                <a16:creationId xmlns:a16="http://schemas.microsoft.com/office/drawing/2014/main" id="{EE9A5BE0-2B1D-F8F9-F8ED-B5A996C3C836}"/>
              </a:ext>
            </a:extLst>
          </p:cNvPr>
          <p:cNvSpPr txBox="1"/>
          <p:nvPr/>
        </p:nvSpPr>
        <p:spPr>
          <a:xfrm>
            <a:off x="1341939" y="838200"/>
            <a:ext cx="8106696" cy="1477328"/>
          </a:xfrm>
          <a:prstGeom prst="rect">
            <a:avLst/>
          </a:prstGeom>
          <a:noFill/>
        </p:spPr>
        <p:txBody>
          <a:bodyPr wrap="square">
            <a:spAutoFit/>
          </a:bodyPr>
          <a:lstStyle/>
          <a:p>
            <a:pPr>
              <a:spcBef>
                <a:spcPct val="0"/>
              </a:spcBef>
              <a:buFontTx/>
              <a:buNone/>
            </a:pPr>
            <a:r>
              <a:rPr lang="en-US" altLang="en-US" b="1" dirty="0">
                <a:latin typeface="Times New Roman" panose="02020603050405020304" pitchFamily="18" charset="0"/>
                <a:cs typeface="Times New Roman" panose="02020603050405020304" pitchFamily="18" charset="0"/>
              </a:rPr>
              <a:t>HTML is stand for _________</a:t>
            </a:r>
            <a:endParaRPr lang="en-US" altLang="en-US" dirty="0">
              <a:latin typeface="Times New Roman" panose="02020603050405020304" pitchFamily="18" charset="0"/>
              <a:cs typeface="Times New Roman" panose="02020603050405020304" pitchFamily="18" charset="0"/>
            </a:endParaRPr>
          </a:p>
          <a:p>
            <a:pPr>
              <a:spcBef>
                <a:spcPct val="0"/>
              </a:spcBef>
              <a:buFontTx/>
              <a:buNone/>
            </a:pPr>
            <a:r>
              <a:rPr lang="en-US" altLang="en-US" dirty="0">
                <a:latin typeface="Times New Roman" panose="02020603050405020304" pitchFamily="18" charset="0"/>
                <a:cs typeface="Times New Roman" panose="02020603050405020304" pitchFamily="18" charset="0"/>
              </a:rPr>
              <a:t>a) Hyper Text Markup Language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b) </a:t>
            </a:r>
            <a:r>
              <a:rPr lang="en-US" altLang="en-US" dirty="0" err="1">
                <a:latin typeface="Times New Roman" panose="02020603050405020304" pitchFamily="18" charset="0"/>
                <a:cs typeface="Times New Roman" panose="02020603050405020304" pitchFamily="18" charset="0"/>
              </a:rPr>
              <a:t>Holistick</a:t>
            </a:r>
            <a:r>
              <a:rPr lang="en-US" altLang="en-US" dirty="0">
                <a:latin typeface="Times New Roman" panose="02020603050405020304" pitchFamily="18" charset="0"/>
                <a:cs typeface="Times New Roman" panose="02020603050405020304" pitchFamily="18" charset="0"/>
              </a:rPr>
              <a:t> Technical Method Library</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c) Hyper Tax Makes Line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d) None of the above</a:t>
            </a:r>
          </a:p>
        </p:txBody>
      </p:sp>
      <p:sp>
        <p:nvSpPr>
          <p:cNvPr id="10" name="TextBox 9">
            <a:extLst>
              <a:ext uri="{FF2B5EF4-FFF2-40B4-BE49-F238E27FC236}">
                <a16:creationId xmlns:a16="http://schemas.microsoft.com/office/drawing/2014/main" id="{8E2898C2-5046-63D3-8AC5-4F0B3D5B47B2}"/>
              </a:ext>
            </a:extLst>
          </p:cNvPr>
          <p:cNvSpPr txBox="1"/>
          <p:nvPr/>
        </p:nvSpPr>
        <p:spPr>
          <a:xfrm>
            <a:off x="1400933" y="2467929"/>
            <a:ext cx="4724400" cy="1477328"/>
          </a:xfrm>
          <a:prstGeom prst="rect">
            <a:avLst/>
          </a:prstGeom>
          <a:noFill/>
        </p:spPr>
        <p:txBody>
          <a:bodyPr wrap="square">
            <a:spAutoFit/>
          </a:bodyPr>
          <a:lstStyle/>
          <a:p>
            <a:pPr>
              <a:spcBef>
                <a:spcPct val="0"/>
              </a:spcBef>
              <a:buFontTx/>
              <a:buNone/>
            </a:pPr>
            <a:r>
              <a:rPr lang="en-US" altLang="en-US" sz="1800" b="1" dirty="0">
                <a:latin typeface="Times New Roman" panose="02020603050405020304" pitchFamily="18" charset="0"/>
                <a:cs typeface="Times New Roman" panose="02020603050405020304" pitchFamily="18" charset="0"/>
              </a:rPr>
              <a:t>HTML is a subset of ______</a:t>
            </a:r>
            <a:endParaRPr lang="en-US" altLang="en-US" sz="1800" dirty="0">
              <a:latin typeface="Times New Roman" panose="02020603050405020304" pitchFamily="18" charset="0"/>
              <a:cs typeface="Times New Roman" panose="02020603050405020304" pitchFamily="18" charset="0"/>
            </a:endParaRPr>
          </a:p>
          <a:p>
            <a:pPr>
              <a:spcBef>
                <a:spcPct val="0"/>
              </a:spcBef>
              <a:buFontTx/>
              <a:buNone/>
            </a:pPr>
            <a:r>
              <a:rPr lang="en-US" altLang="en-US" sz="1800" dirty="0">
                <a:latin typeface="Times New Roman" panose="02020603050405020304" pitchFamily="18" charset="0"/>
                <a:cs typeface="Times New Roman" panose="02020603050405020304" pitchFamily="18" charset="0"/>
              </a:rPr>
              <a:t>a) SGMD</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b) SGML</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c) SGMH</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d) None of the above</a:t>
            </a:r>
          </a:p>
        </p:txBody>
      </p:sp>
      <p:sp>
        <p:nvSpPr>
          <p:cNvPr id="12" name="TextBox 11">
            <a:extLst>
              <a:ext uri="{FF2B5EF4-FFF2-40B4-BE49-F238E27FC236}">
                <a16:creationId xmlns:a16="http://schemas.microsoft.com/office/drawing/2014/main" id="{3F37BE95-35E3-B9FA-1560-213662026DB3}"/>
              </a:ext>
            </a:extLst>
          </p:cNvPr>
          <p:cNvSpPr txBox="1"/>
          <p:nvPr/>
        </p:nvSpPr>
        <p:spPr>
          <a:xfrm>
            <a:off x="1400933" y="4097658"/>
            <a:ext cx="4724400" cy="1477328"/>
          </a:xfrm>
          <a:prstGeom prst="rect">
            <a:avLst/>
          </a:prstGeom>
          <a:noFill/>
        </p:spPr>
        <p:txBody>
          <a:bodyPr wrap="square">
            <a:spAutoFit/>
          </a:bodyPr>
          <a:lstStyle/>
          <a:p>
            <a:pPr>
              <a:spcBef>
                <a:spcPct val="0"/>
              </a:spcBef>
              <a:buFontTx/>
              <a:buNone/>
            </a:pPr>
            <a:r>
              <a:rPr lang="en-US" altLang="en-US" sz="1800" b="1" dirty="0">
                <a:latin typeface="Times New Roman" panose="02020603050405020304" pitchFamily="18" charset="0"/>
                <a:cs typeface="Times New Roman" panose="02020603050405020304" pitchFamily="18" charset="0"/>
              </a:rPr>
              <a:t>ALL HTML tags are enclosed in what?</a:t>
            </a:r>
            <a:endParaRPr lang="en-US" altLang="en-US" sz="1800" dirty="0">
              <a:latin typeface="Times New Roman" panose="02020603050405020304" pitchFamily="18" charset="0"/>
              <a:cs typeface="Times New Roman" panose="02020603050405020304" pitchFamily="18" charset="0"/>
            </a:endParaRPr>
          </a:p>
          <a:p>
            <a:pPr>
              <a:spcBef>
                <a:spcPct val="0"/>
              </a:spcBef>
              <a:buFontTx/>
              <a:buNone/>
            </a:pPr>
            <a:r>
              <a:rPr lang="en-US" altLang="en-US" sz="1800" dirty="0">
                <a:latin typeface="Times New Roman" panose="02020603050405020304" pitchFamily="18" charset="0"/>
                <a:cs typeface="Times New Roman" panose="02020603050405020304" pitchFamily="18" charset="0"/>
              </a:rPr>
              <a:t>a) # and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b) ? and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c) &lt; and &gt;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d) { and }</a:t>
            </a:r>
          </a:p>
        </p:txBody>
      </p:sp>
    </p:spTree>
    <p:extLst>
      <p:ext uri="{BB962C8B-B14F-4D97-AF65-F5344CB8AC3E}">
        <p14:creationId xmlns:p14="http://schemas.microsoft.com/office/powerpoint/2010/main" val="8650063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399D74-7DD0-4C32-B994-9289DB2AD929}" type="datetime3">
              <a:rPr lang="en-US" smtClean="0"/>
              <a:t>11 July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a:p>
        </p:txBody>
      </p:sp>
      <p:sp>
        <p:nvSpPr>
          <p:cNvPr id="7" name="Title 1"/>
          <p:cNvSpPr txBox="1">
            <a:spLocks/>
          </p:cNvSpPr>
          <p:nvPr/>
        </p:nvSpPr>
        <p:spPr>
          <a:xfrm>
            <a:off x="1371600" y="34193"/>
            <a:ext cx="7772400" cy="57540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Glossary Questions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78740" y="0"/>
            <a:ext cx="1287780" cy="685799"/>
          </a:xfrm>
          <a:prstGeom prst="rect">
            <a:avLst/>
          </a:prstGeom>
          <a:noFill/>
          <a:ln w="9525">
            <a:noFill/>
            <a:miter lim="800000"/>
            <a:headEnd/>
            <a:tailEnd/>
          </a:ln>
        </p:spPr>
      </p:pic>
      <p:sp>
        <p:nvSpPr>
          <p:cNvPr id="8" name="TextBox 7">
            <a:extLst>
              <a:ext uri="{FF2B5EF4-FFF2-40B4-BE49-F238E27FC236}">
                <a16:creationId xmlns:a16="http://schemas.microsoft.com/office/drawing/2014/main" id="{71FBF067-557A-71B3-E5A4-BDFF8632C8D3}"/>
              </a:ext>
            </a:extLst>
          </p:cNvPr>
          <p:cNvSpPr txBox="1"/>
          <p:nvPr/>
        </p:nvSpPr>
        <p:spPr>
          <a:xfrm>
            <a:off x="1366520" y="819736"/>
            <a:ext cx="7777480" cy="1754326"/>
          </a:xfrm>
          <a:prstGeom prst="rect">
            <a:avLst/>
          </a:prstGeom>
          <a:noFill/>
        </p:spPr>
        <p:txBody>
          <a:bodyPr wrap="square">
            <a:spAutoFit/>
          </a:bodyPr>
          <a:lstStyle/>
          <a:p>
            <a:pPr>
              <a:spcBef>
                <a:spcPct val="0"/>
              </a:spcBef>
              <a:buFontTx/>
              <a:buNone/>
            </a:pPr>
            <a:r>
              <a:rPr lang="en-US" altLang="en-US" sz="1800" b="1" dirty="0">
                <a:latin typeface="Times New Roman" panose="02020603050405020304" pitchFamily="18" charset="0"/>
                <a:cs typeface="Times New Roman" panose="02020603050405020304" pitchFamily="18" charset="0"/>
              </a:rPr>
              <a:t>To add a plain color background to your web page, use which of the following?</a:t>
            </a:r>
            <a:endParaRPr lang="en-US" altLang="en-US" sz="1800" dirty="0">
              <a:latin typeface="Times New Roman" panose="02020603050405020304" pitchFamily="18" charset="0"/>
              <a:cs typeface="Times New Roman" panose="02020603050405020304" pitchFamily="18" charset="0"/>
            </a:endParaRPr>
          </a:p>
          <a:p>
            <a:pPr>
              <a:spcBef>
                <a:spcPct val="0"/>
              </a:spcBef>
              <a:buFontTx/>
              <a:buNone/>
            </a:pPr>
            <a:r>
              <a:rPr lang="en-US" altLang="en-US" sz="1800" dirty="0">
                <a:latin typeface="Times New Roman" panose="02020603050405020304" pitchFamily="18" charset="0"/>
                <a:cs typeface="Times New Roman" panose="02020603050405020304" pitchFamily="18" charset="0"/>
              </a:rPr>
              <a:t>a) &lt;body </a:t>
            </a:r>
            <a:r>
              <a:rPr lang="en-US" altLang="en-US" sz="1800" dirty="0" err="1">
                <a:latin typeface="Times New Roman" panose="02020603050405020304" pitchFamily="18" charset="0"/>
                <a:cs typeface="Times New Roman" panose="02020603050405020304" pitchFamily="18" charset="0"/>
              </a:rPr>
              <a:t>bgcolor</a:t>
            </a:r>
            <a:r>
              <a:rPr lang="en-US" altLang="en-US" sz="1800" dirty="0">
                <a:latin typeface="Times New Roman" panose="02020603050405020304" pitchFamily="18" charset="0"/>
                <a:cs typeface="Times New Roman" panose="02020603050405020304" pitchFamily="18" charset="0"/>
              </a:rPr>
              <a:t>= “36,24,35”&gt;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b) &lt;body color= “# FF000”&gt;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c) &lt;body </a:t>
            </a:r>
            <a:r>
              <a:rPr lang="en-US" altLang="en-US" sz="1800" dirty="0" err="1">
                <a:latin typeface="Times New Roman" panose="02020603050405020304" pitchFamily="18" charset="0"/>
                <a:cs typeface="Times New Roman" panose="02020603050405020304" pitchFamily="18" charset="0"/>
              </a:rPr>
              <a:t>bgcolor</a:t>
            </a:r>
            <a:r>
              <a:rPr lang="en-US" altLang="en-US" sz="1800" dirty="0">
                <a:latin typeface="Times New Roman" panose="02020603050405020304" pitchFamily="18" charset="0"/>
                <a:cs typeface="Times New Roman" panose="02020603050405020304" pitchFamily="18" charset="0"/>
              </a:rPr>
              <a:t>= “# FF000”&gt;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d) All of the above</a:t>
            </a:r>
          </a:p>
        </p:txBody>
      </p:sp>
      <p:sp>
        <p:nvSpPr>
          <p:cNvPr id="13" name="TextBox 12">
            <a:extLst>
              <a:ext uri="{FF2B5EF4-FFF2-40B4-BE49-F238E27FC236}">
                <a16:creationId xmlns:a16="http://schemas.microsoft.com/office/drawing/2014/main" id="{A4D668BE-6E8D-88AF-7817-AAD8EFD081F8}"/>
              </a:ext>
            </a:extLst>
          </p:cNvPr>
          <p:cNvSpPr txBox="1"/>
          <p:nvPr/>
        </p:nvSpPr>
        <p:spPr>
          <a:xfrm>
            <a:off x="1400933" y="2715373"/>
            <a:ext cx="7391400" cy="1477328"/>
          </a:xfrm>
          <a:prstGeom prst="rect">
            <a:avLst/>
          </a:prstGeom>
          <a:noFill/>
        </p:spPr>
        <p:txBody>
          <a:bodyPr wrap="square">
            <a:spAutoFit/>
          </a:bodyPr>
          <a:lstStyle/>
          <a:p>
            <a:pPr>
              <a:spcBef>
                <a:spcPct val="0"/>
              </a:spcBef>
              <a:buFontTx/>
              <a:buNone/>
            </a:pPr>
            <a:r>
              <a:rPr lang="en-US" altLang="en-US" sz="1800" b="1" dirty="0">
                <a:latin typeface="Times New Roman" panose="02020603050405020304" pitchFamily="18" charset="0"/>
                <a:cs typeface="Times New Roman" panose="02020603050405020304" pitchFamily="18" charset="0"/>
              </a:rPr>
              <a:t>The first tag inside &lt;TABLE&gt; tag is _______</a:t>
            </a:r>
            <a:endParaRPr lang="en-US" altLang="en-US" sz="1800" dirty="0">
              <a:latin typeface="Times New Roman" panose="02020603050405020304" pitchFamily="18" charset="0"/>
              <a:cs typeface="Times New Roman" panose="02020603050405020304" pitchFamily="18" charset="0"/>
            </a:endParaRPr>
          </a:p>
          <a:p>
            <a:pPr>
              <a:spcBef>
                <a:spcPct val="0"/>
              </a:spcBef>
              <a:buFontTx/>
              <a:buNone/>
            </a:pPr>
            <a:r>
              <a:rPr lang="en-US" altLang="en-US" sz="1800" dirty="0">
                <a:latin typeface="Times New Roman" panose="02020603050405020304" pitchFamily="18" charset="0"/>
                <a:cs typeface="Times New Roman" panose="02020603050405020304" pitchFamily="18" charset="0"/>
              </a:rPr>
              <a:t>a) &lt;HEAD&gt;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b) &lt;CAPTION&gt;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c) &lt;TH&gt;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d) &lt;TD&gt;</a:t>
            </a:r>
          </a:p>
        </p:txBody>
      </p:sp>
      <p:sp>
        <p:nvSpPr>
          <p:cNvPr id="15" name="TextBox 14">
            <a:extLst>
              <a:ext uri="{FF2B5EF4-FFF2-40B4-BE49-F238E27FC236}">
                <a16:creationId xmlns:a16="http://schemas.microsoft.com/office/drawing/2014/main" id="{3635DB25-5734-8039-A516-002B0E2D7570}"/>
              </a:ext>
            </a:extLst>
          </p:cNvPr>
          <p:cNvSpPr txBox="1"/>
          <p:nvPr/>
        </p:nvSpPr>
        <p:spPr>
          <a:xfrm>
            <a:off x="1415681" y="4393120"/>
            <a:ext cx="7376652" cy="1477328"/>
          </a:xfrm>
          <a:prstGeom prst="rect">
            <a:avLst/>
          </a:prstGeom>
          <a:noFill/>
        </p:spPr>
        <p:txBody>
          <a:bodyPr wrap="square">
            <a:spAutoFit/>
          </a:bodyPr>
          <a:lstStyle/>
          <a:p>
            <a:pPr>
              <a:spcBef>
                <a:spcPct val="0"/>
              </a:spcBef>
              <a:buFontTx/>
              <a:buNone/>
            </a:pPr>
            <a:r>
              <a:rPr lang="en-US" altLang="en-US" sz="1800" b="1" dirty="0">
                <a:latin typeface="Times New Roman" panose="02020603050405020304" pitchFamily="18" charset="0"/>
                <a:cs typeface="Times New Roman" panose="02020603050405020304" pitchFamily="18" charset="0"/>
              </a:rPr>
              <a:t>Which program do you need to write HTML?</a:t>
            </a:r>
            <a:endParaRPr lang="en-US" altLang="en-US" sz="1800" dirty="0">
              <a:latin typeface="Times New Roman" panose="02020603050405020304" pitchFamily="18" charset="0"/>
              <a:cs typeface="Times New Roman" panose="02020603050405020304" pitchFamily="18" charset="0"/>
            </a:endParaRPr>
          </a:p>
          <a:p>
            <a:pPr>
              <a:spcBef>
                <a:spcPct val="0"/>
              </a:spcBef>
              <a:buFontTx/>
              <a:buNone/>
            </a:pPr>
            <a:r>
              <a:rPr lang="en-US" altLang="en-US" sz="1800" dirty="0">
                <a:latin typeface="Times New Roman" panose="02020603050405020304" pitchFamily="18" charset="0"/>
                <a:cs typeface="Times New Roman" panose="02020603050405020304" pitchFamily="18" charset="0"/>
              </a:rPr>
              <a:t>a) A graphics program</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b) Any text editor</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c) HTML -development suite 4</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d) All of the above</a:t>
            </a:r>
          </a:p>
        </p:txBody>
      </p:sp>
    </p:spTree>
    <p:extLst>
      <p:ext uri="{BB962C8B-B14F-4D97-AF65-F5344CB8AC3E}">
        <p14:creationId xmlns:p14="http://schemas.microsoft.com/office/powerpoint/2010/main" val="296759088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11667C-6D0E-477C-9846-08FCC147C9AB}" type="datetime3">
              <a:rPr lang="en-US" smtClean="0"/>
              <a:t>11 July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a:p>
        </p:txBody>
      </p:sp>
      <p:sp>
        <p:nvSpPr>
          <p:cNvPr id="7" name="Title 1"/>
          <p:cNvSpPr txBox="1">
            <a:spLocks/>
          </p:cNvSpPr>
          <p:nvPr/>
        </p:nvSpPr>
        <p:spPr>
          <a:xfrm>
            <a:off x="1371600" y="34193"/>
            <a:ext cx="7772400" cy="57540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Glossary Questions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78740" y="0"/>
            <a:ext cx="1287780" cy="685799"/>
          </a:xfrm>
          <a:prstGeom prst="rect">
            <a:avLst/>
          </a:prstGeom>
          <a:noFill/>
          <a:ln w="9525">
            <a:noFill/>
            <a:miter lim="800000"/>
            <a:headEnd/>
            <a:tailEnd/>
          </a:ln>
        </p:spPr>
      </p:pic>
      <p:sp>
        <p:nvSpPr>
          <p:cNvPr id="3" name="TextBox 2">
            <a:extLst>
              <a:ext uri="{FF2B5EF4-FFF2-40B4-BE49-F238E27FC236}">
                <a16:creationId xmlns:a16="http://schemas.microsoft.com/office/drawing/2014/main" id="{2BF1F71C-E107-6529-0CDF-C39A0070310D}"/>
              </a:ext>
            </a:extLst>
          </p:cNvPr>
          <p:cNvSpPr txBox="1"/>
          <p:nvPr/>
        </p:nvSpPr>
        <p:spPr>
          <a:xfrm>
            <a:off x="1366520" y="819736"/>
            <a:ext cx="7472680" cy="1477328"/>
          </a:xfrm>
          <a:prstGeom prst="rect">
            <a:avLst/>
          </a:prstGeom>
          <a:noFill/>
        </p:spPr>
        <p:txBody>
          <a:bodyPr wrap="square">
            <a:spAutoFit/>
          </a:bodyPr>
          <a:lstStyle/>
          <a:p>
            <a:pPr>
              <a:spcBef>
                <a:spcPct val="0"/>
              </a:spcBef>
              <a:buFontTx/>
              <a:buNone/>
            </a:pPr>
            <a:r>
              <a:rPr lang="en-US" altLang="en-US" sz="1800" b="1" dirty="0">
                <a:latin typeface="Times New Roman" panose="02020603050405020304" pitchFamily="18" charset="0"/>
                <a:cs typeface="Times New Roman" panose="02020603050405020304" pitchFamily="18" charset="0"/>
              </a:rPr>
              <a:t>The main container for &lt;TR&gt;, &lt;TD&gt; and &lt;TH&gt; is _______</a:t>
            </a:r>
            <a:endParaRPr lang="en-US" altLang="en-US" sz="1800" dirty="0">
              <a:latin typeface="Times New Roman" panose="02020603050405020304" pitchFamily="18" charset="0"/>
              <a:cs typeface="Times New Roman" panose="02020603050405020304" pitchFamily="18" charset="0"/>
            </a:endParaRPr>
          </a:p>
          <a:p>
            <a:pPr>
              <a:spcBef>
                <a:spcPct val="0"/>
              </a:spcBef>
              <a:buFontTx/>
              <a:buNone/>
            </a:pPr>
            <a:r>
              <a:rPr lang="en-US" altLang="en-US" sz="1800" dirty="0">
                <a:latin typeface="Times New Roman" panose="02020603050405020304" pitchFamily="18" charset="0"/>
                <a:cs typeface="Times New Roman" panose="02020603050405020304" pitchFamily="18" charset="0"/>
              </a:rPr>
              <a:t>a) &lt;DATA&gt;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b) &lt;GROUP&gt;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c) &lt;TABLE&gt;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d) None of the above</a:t>
            </a:r>
          </a:p>
        </p:txBody>
      </p:sp>
      <p:sp>
        <p:nvSpPr>
          <p:cNvPr id="10" name="TextBox 9">
            <a:extLst>
              <a:ext uri="{FF2B5EF4-FFF2-40B4-BE49-F238E27FC236}">
                <a16:creationId xmlns:a16="http://schemas.microsoft.com/office/drawing/2014/main" id="{1D4D53D9-03D8-21F7-0F04-2086CDD28AD2}"/>
              </a:ext>
            </a:extLst>
          </p:cNvPr>
          <p:cNvSpPr txBox="1"/>
          <p:nvPr/>
        </p:nvSpPr>
        <p:spPr>
          <a:xfrm>
            <a:off x="1383726" y="2507200"/>
            <a:ext cx="6693474" cy="1477328"/>
          </a:xfrm>
          <a:prstGeom prst="rect">
            <a:avLst/>
          </a:prstGeom>
          <a:noFill/>
        </p:spPr>
        <p:txBody>
          <a:bodyPr wrap="square">
            <a:spAutoFit/>
          </a:bodyPr>
          <a:lstStyle/>
          <a:p>
            <a:pPr>
              <a:spcBef>
                <a:spcPct val="0"/>
              </a:spcBef>
              <a:buFontTx/>
              <a:buNone/>
            </a:pPr>
            <a:r>
              <a:rPr lang="en-US" altLang="en-US" sz="1800" b="1" dirty="0">
                <a:latin typeface="Times New Roman" panose="02020603050405020304" pitchFamily="18" charset="0"/>
                <a:cs typeface="Times New Roman" panose="02020603050405020304" pitchFamily="18" charset="0"/>
              </a:rPr>
              <a:t>What does XML Stands for…….</a:t>
            </a:r>
          </a:p>
          <a:p>
            <a:pPr>
              <a:spcBef>
                <a:spcPct val="0"/>
              </a:spcBef>
              <a:buFontTx/>
              <a:buNone/>
            </a:pPr>
            <a:r>
              <a:rPr lang="en-US" altLang="en-US" sz="1800" dirty="0">
                <a:latin typeface="Times New Roman" panose="02020603050405020304" pitchFamily="18" charset="0"/>
                <a:cs typeface="Times New Roman" panose="02020603050405020304" pitchFamily="18" charset="0"/>
              </a:rPr>
              <a:t>a) </a:t>
            </a:r>
            <a:r>
              <a:rPr lang="en-US" altLang="en-US" sz="1800" dirty="0" err="1">
                <a:latin typeface="Times New Roman" panose="02020603050405020304" pitchFamily="18" charset="0"/>
                <a:cs typeface="Times New Roman" panose="02020603050405020304" pitchFamily="18" charset="0"/>
              </a:rPr>
              <a:t>EXtra</a:t>
            </a:r>
            <a:r>
              <a:rPr lang="en-US" altLang="en-US" sz="1800" dirty="0">
                <a:latin typeface="Times New Roman" panose="02020603050405020304" pitchFamily="18" charset="0"/>
                <a:cs typeface="Times New Roman" panose="02020603050405020304" pitchFamily="18" charset="0"/>
              </a:rPr>
              <a:t> Modern Link</a:t>
            </a:r>
          </a:p>
          <a:p>
            <a:pPr>
              <a:spcBef>
                <a:spcPct val="0"/>
              </a:spcBef>
              <a:buFontTx/>
              <a:buNone/>
            </a:pPr>
            <a:r>
              <a:rPr lang="en-US" altLang="en-US" sz="1800" dirty="0">
                <a:latin typeface="Times New Roman" panose="02020603050405020304" pitchFamily="18" charset="0"/>
                <a:cs typeface="Times New Roman" panose="02020603050405020304" pitchFamily="18" charset="0"/>
              </a:rPr>
              <a:t> b) </a:t>
            </a:r>
            <a:r>
              <a:rPr lang="en-US" altLang="en-US" sz="1800" dirty="0" err="1">
                <a:latin typeface="Times New Roman" panose="02020603050405020304" pitchFamily="18" charset="0"/>
                <a:cs typeface="Times New Roman" panose="02020603050405020304" pitchFamily="18" charset="0"/>
              </a:rPr>
              <a:t>EXtensible</a:t>
            </a:r>
            <a:r>
              <a:rPr lang="en-US" altLang="en-US" sz="1800" dirty="0">
                <a:latin typeface="Times New Roman" panose="02020603050405020304" pitchFamily="18" charset="0"/>
                <a:cs typeface="Times New Roman" panose="02020603050405020304" pitchFamily="18" charset="0"/>
              </a:rPr>
              <a:t> Markup Language</a:t>
            </a:r>
          </a:p>
          <a:p>
            <a:pPr>
              <a:spcBef>
                <a:spcPct val="0"/>
              </a:spcBef>
              <a:buFontTx/>
              <a:buNone/>
            </a:pPr>
            <a:r>
              <a:rPr lang="en-US" altLang="en-US" sz="1800" dirty="0">
                <a:latin typeface="Times New Roman" panose="02020603050405020304" pitchFamily="18" charset="0"/>
                <a:cs typeface="Times New Roman" panose="02020603050405020304" pitchFamily="18" charset="0"/>
              </a:rPr>
              <a:t> c) Example Markup Language</a:t>
            </a:r>
          </a:p>
          <a:p>
            <a:pPr>
              <a:spcBef>
                <a:spcPct val="0"/>
              </a:spcBef>
              <a:buFontTx/>
              <a:buNone/>
            </a:pPr>
            <a:r>
              <a:rPr lang="en-US" altLang="en-US" sz="1800" dirty="0">
                <a:latin typeface="Times New Roman" panose="02020603050405020304" pitchFamily="18" charset="0"/>
                <a:cs typeface="Times New Roman" panose="02020603050405020304" pitchFamily="18" charset="0"/>
              </a:rPr>
              <a:t> d) X-Markup Language</a:t>
            </a:r>
          </a:p>
        </p:txBody>
      </p:sp>
      <p:sp>
        <p:nvSpPr>
          <p:cNvPr id="12" name="TextBox 11">
            <a:extLst>
              <a:ext uri="{FF2B5EF4-FFF2-40B4-BE49-F238E27FC236}">
                <a16:creationId xmlns:a16="http://schemas.microsoft.com/office/drawing/2014/main" id="{BC0F769C-F7F3-0F91-15DA-711088AB931A}"/>
              </a:ext>
            </a:extLst>
          </p:cNvPr>
          <p:cNvSpPr txBox="1"/>
          <p:nvPr/>
        </p:nvSpPr>
        <p:spPr>
          <a:xfrm>
            <a:off x="1398474" y="4194664"/>
            <a:ext cx="4601496" cy="1477328"/>
          </a:xfrm>
          <a:prstGeom prst="rect">
            <a:avLst/>
          </a:prstGeom>
          <a:noFill/>
        </p:spPr>
        <p:txBody>
          <a:bodyPr wrap="square">
            <a:spAutoFit/>
          </a:bodyPr>
          <a:lstStyle/>
          <a:p>
            <a:pPr>
              <a:spcBef>
                <a:spcPct val="0"/>
              </a:spcBef>
              <a:buFontTx/>
              <a:buNone/>
            </a:pPr>
            <a:r>
              <a:rPr lang="fr-FR" altLang="en-US" sz="1800" b="1" dirty="0" err="1">
                <a:latin typeface="Times New Roman" panose="02020603050405020304" pitchFamily="18" charset="0"/>
                <a:cs typeface="Times New Roman" panose="02020603050405020304" pitchFamily="18" charset="0"/>
              </a:rPr>
              <a:t>Which</a:t>
            </a:r>
            <a:r>
              <a:rPr lang="fr-FR" altLang="en-US" sz="1800" b="1" dirty="0">
                <a:latin typeface="Times New Roman" panose="02020603050405020304" pitchFamily="18" charset="0"/>
                <a:cs typeface="Times New Roman" panose="02020603050405020304" pitchFamily="18" charset="0"/>
              </a:rPr>
              <a:t> </a:t>
            </a:r>
            <a:r>
              <a:rPr lang="fr-FR" altLang="en-US" sz="1800" b="1" dirty="0" err="1">
                <a:latin typeface="Times New Roman" panose="02020603050405020304" pitchFamily="18" charset="0"/>
                <a:cs typeface="Times New Roman" panose="02020603050405020304" pitchFamily="18" charset="0"/>
              </a:rPr>
              <a:t>is</a:t>
            </a:r>
            <a:r>
              <a:rPr lang="fr-FR" altLang="en-US" sz="1800" b="1" dirty="0">
                <a:latin typeface="Times New Roman" panose="02020603050405020304" pitchFamily="18" charset="0"/>
                <a:cs typeface="Times New Roman" panose="02020603050405020304" pitchFamily="18" charset="0"/>
              </a:rPr>
              <a:t> not a XML </a:t>
            </a:r>
            <a:r>
              <a:rPr lang="fr-FR" altLang="en-US" sz="1800" b="1" dirty="0" err="1">
                <a:latin typeface="Times New Roman" panose="02020603050405020304" pitchFamily="18" charset="0"/>
                <a:cs typeface="Times New Roman" panose="02020603050405020304" pitchFamily="18" charset="0"/>
              </a:rPr>
              <a:t>function</a:t>
            </a:r>
            <a:r>
              <a:rPr lang="fr-FR" altLang="en-US" sz="1800" b="1" dirty="0">
                <a:latin typeface="Times New Roman" panose="02020603050405020304" pitchFamily="18" charset="0"/>
                <a:cs typeface="Times New Roman" panose="02020603050405020304" pitchFamily="18" charset="0"/>
              </a:rPr>
              <a:t>……….</a:t>
            </a:r>
          </a:p>
          <a:p>
            <a:pPr>
              <a:spcBef>
                <a:spcPct val="0"/>
              </a:spcBef>
              <a:buFontTx/>
              <a:buNone/>
            </a:pPr>
            <a:r>
              <a:rPr lang="fr-FR" altLang="en-US" sz="1800" dirty="0">
                <a:latin typeface="Times New Roman" panose="02020603050405020304" pitchFamily="18" charset="0"/>
                <a:cs typeface="Times New Roman" panose="02020603050405020304" pitchFamily="18" charset="0"/>
              </a:rPr>
              <a:t>a) Transport Information</a:t>
            </a:r>
          </a:p>
          <a:p>
            <a:pPr>
              <a:spcBef>
                <a:spcPct val="0"/>
              </a:spcBef>
              <a:buFontTx/>
              <a:buNone/>
            </a:pPr>
            <a:r>
              <a:rPr lang="fr-FR" altLang="en-US" sz="1800" dirty="0">
                <a:latin typeface="Times New Roman" panose="02020603050405020304" pitchFamily="18" charset="0"/>
                <a:cs typeface="Times New Roman" panose="02020603050405020304" pitchFamily="18" charset="0"/>
              </a:rPr>
              <a:t> b) Style Information</a:t>
            </a:r>
          </a:p>
          <a:p>
            <a:pPr>
              <a:spcBef>
                <a:spcPct val="0"/>
              </a:spcBef>
              <a:buFontTx/>
              <a:buNone/>
            </a:pPr>
            <a:r>
              <a:rPr lang="fr-FR" altLang="en-US" sz="1800" dirty="0">
                <a:latin typeface="Times New Roman" panose="02020603050405020304" pitchFamily="18" charset="0"/>
                <a:cs typeface="Times New Roman" panose="02020603050405020304" pitchFamily="18" charset="0"/>
              </a:rPr>
              <a:t> c) Store Information</a:t>
            </a:r>
          </a:p>
          <a:p>
            <a:pPr>
              <a:spcBef>
                <a:spcPct val="0"/>
              </a:spcBef>
              <a:buFontTx/>
              <a:buNone/>
            </a:pPr>
            <a:r>
              <a:rPr lang="fr-FR" altLang="en-US" sz="1800" dirty="0">
                <a:latin typeface="Times New Roman" panose="02020603050405020304" pitchFamily="18" charset="0"/>
                <a:cs typeface="Times New Roman" panose="02020603050405020304" pitchFamily="18" charset="0"/>
              </a:rPr>
              <a:t> d) Structure Information</a:t>
            </a:r>
          </a:p>
        </p:txBody>
      </p:sp>
    </p:spTree>
    <p:extLst>
      <p:ext uri="{BB962C8B-B14F-4D97-AF65-F5344CB8AC3E}">
        <p14:creationId xmlns:p14="http://schemas.microsoft.com/office/powerpoint/2010/main" val="138703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Google Shape;149;p18">
            <a:extLst>
              <a:ext uri="{FF2B5EF4-FFF2-40B4-BE49-F238E27FC236}">
                <a16:creationId xmlns:a16="http://schemas.microsoft.com/office/drawing/2014/main" id="{72EA3C8C-65E3-6EFA-5B41-9922F6F11449}"/>
              </a:ext>
            </a:extLst>
          </p:cNvPr>
          <p:cNvSpPr>
            <a:spLocks noGrp="1"/>
          </p:cNvSpPr>
          <p:nvPr>
            <p:ph type="body" idx="1"/>
          </p:nvPr>
        </p:nvSpPr>
        <p:spPr>
          <a:xfrm>
            <a:off x="533400" y="1143000"/>
            <a:ext cx="8229600" cy="4525963"/>
          </a:xfrm>
        </p:spPr>
        <p:txBody>
          <a:bodyPr/>
          <a:lstStyle/>
          <a:p>
            <a:pPr indent="-139700" eaLnBrk="1" hangingPunct="1">
              <a:spcBef>
                <a:spcPct val="0"/>
              </a:spcBef>
              <a:buClr>
                <a:srgbClr val="000000"/>
              </a:buClr>
              <a:buSzPts val="3200"/>
              <a:buFont typeface="Arial" panose="020B0604020202020204" pitchFamily="34" charset="0"/>
              <a:buNone/>
            </a:pPr>
            <a:endParaRPr lang="en-US" altLang="en-US" dirty="0">
              <a:cs typeface="Arial" panose="020B0604020202020204" pitchFamily="34" charset="0"/>
              <a:sym typeface="Calibri" panose="020F0502020204030204" pitchFamily="34" charset="0"/>
            </a:endParaRPr>
          </a:p>
          <a:p>
            <a:pPr indent="-139700" eaLnBrk="1" hangingPunct="1">
              <a:spcBef>
                <a:spcPct val="0"/>
              </a:spcBef>
              <a:buClr>
                <a:srgbClr val="000000"/>
              </a:buClr>
              <a:buSzPts val="3200"/>
              <a:buFont typeface="Arial" panose="020B0604020202020204" pitchFamily="34" charset="0"/>
              <a:buNone/>
            </a:pPr>
            <a:endParaRPr lang="en-US" altLang="en-US" dirty="0">
              <a:cs typeface="Arial" panose="020B0604020202020204" pitchFamily="34" charset="0"/>
              <a:sym typeface="Calibri" panose="020F0502020204030204" pitchFamily="34" charset="0"/>
            </a:endParaRPr>
          </a:p>
          <a:p>
            <a:pPr indent="-139700" eaLnBrk="1" hangingPunct="1">
              <a:spcBef>
                <a:spcPct val="0"/>
              </a:spcBef>
              <a:buClr>
                <a:srgbClr val="000000"/>
              </a:buClr>
              <a:buSzPts val="3200"/>
              <a:buFont typeface="Arial" panose="020B0604020202020204" pitchFamily="34" charset="0"/>
              <a:buNone/>
            </a:pPr>
            <a:endParaRPr lang="en-US" altLang="en-US" dirty="0">
              <a:cs typeface="Arial" panose="020B0604020202020204" pitchFamily="34" charset="0"/>
              <a:sym typeface="Calibri" panose="020F0502020204030204" pitchFamily="34" charset="0"/>
            </a:endParaRPr>
          </a:p>
        </p:txBody>
      </p:sp>
      <p:sp>
        <p:nvSpPr>
          <p:cNvPr id="14339" name="Google Shape;150;p18">
            <a:extLst>
              <a:ext uri="{FF2B5EF4-FFF2-40B4-BE49-F238E27FC236}">
                <a16:creationId xmlns:a16="http://schemas.microsoft.com/office/drawing/2014/main" id="{7789FC5C-FCFC-6175-211B-C551D01367B8}"/>
              </a:ext>
            </a:extLst>
          </p:cNvPr>
          <p:cNvSpPr>
            <a:spLocks noGrp="1"/>
          </p:cNvSpPr>
          <p:nvPr>
            <p:ph type="dt" sz="quarter" idx="10"/>
          </p:nvPr>
        </p:nvSpPr>
        <p:spPr bwMode="auto">
          <a:xfrm>
            <a:off x="457200" y="6399213"/>
            <a:ext cx="2133600" cy="365125"/>
          </a:xfrm>
          <a:ln>
            <a:miter lim="800000"/>
            <a:headEnd/>
            <a:tailEnd/>
          </a:ln>
        </p:spPr>
        <p:txBody>
          <a:bodyPr wrap="square" numCol="1" anchorCtr="0" compatLnSpc="1">
            <a:prstTxWarp prst="textNoShape">
              <a:avLst/>
            </a:prstTxWarp>
          </a:bodyPr>
          <a:lstStyle/>
          <a:p>
            <a:pPr algn="ctr" fontAlgn="base">
              <a:spcBef>
                <a:spcPct val="0"/>
              </a:spcBef>
              <a:spcAft>
                <a:spcPct val="0"/>
              </a:spcAft>
              <a:buClr>
                <a:srgbClr val="000000"/>
              </a:buClr>
              <a:buFont typeface="Arial" charset="0"/>
              <a:buNone/>
              <a:defRPr/>
            </a:pPr>
            <a:fld id="{4903F9B8-2510-478E-9033-3078E3FE50BA}" type="datetime3">
              <a:rPr lang="en-US" altLang="en-US">
                <a:solidFill>
                  <a:srgbClr val="888888"/>
                </a:solidFill>
                <a:cs typeface="Arial" charset="0"/>
                <a:sym typeface="Calibri" pitchFamily="34" charset="0"/>
              </a:rPr>
              <a:pPr algn="ctr" fontAlgn="base">
                <a:spcBef>
                  <a:spcPct val="0"/>
                </a:spcBef>
                <a:spcAft>
                  <a:spcPct val="0"/>
                </a:spcAft>
                <a:buClr>
                  <a:srgbClr val="000000"/>
                </a:buClr>
                <a:buFont typeface="Arial" charset="0"/>
                <a:buNone/>
                <a:defRPr/>
              </a:pPr>
              <a:t>11 July 2023</a:t>
            </a:fld>
            <a:endParaRPr lang="en-US" altLang="en-US">
              <a:solidFill>
                <a:srgbClr val="888888"/>
              </a:solidFill>
              <a:cs typeface="Arial" charset="0"/>
              <a:sym typeface="Calibri" pitchFamily="34" charset="0"/>
            </a:endParaRPr>
          </a:p>
        </p:txBody>
      </p:sp>
      <p:sp>
        <p:nvSpPr>
          <p:cNvPr id="39940" name="Google Shape;151;p18">
            <a:extLst>
              <a:ext uri="{FF2B5EF4-FFF2-40B4-BE49-F238E27FC236}">
                <a16:creationId xmlns:a16="http://schemas.microsoft.com/office/drawing/2014/main" id="{3BE0E1C7-4801-FB51-C5AF-E5D5C463EA1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Clr>
                <a:srgbClr val="000000"/>
              </a:buClr>
              <a:buFont typeface="Arial" panose="020B0604020202020204" pitchFamily="34" charset="0"/>
              <a:buNone/>
            </a:pPr>
            <a:fld id="{528AC20B-5A1F-46FD-A805-AC6BE75EF2E9}" type="slidenum">
              <a:rPr lang="en-US" altLang="en-US" sz="1200" smtClean="0">
                <a:solidFill>
                  <a:srgbClr val="888888"/>
                </a:solidFill>
                <a:cs typeface="Calibri" panose="020F0502020204030204" pitchFamily="34" charset="0"/>
                <a:sym typeface="Calibri" panose="020F0502020204030204" pitchFamily="34" charset="0"/>
              </a:rPr>
              <a:pPr>
                <a:spcBef>
                  <a:spcPct val="0"/>
                </a:spcBef>
                <a:buClr>
                  <a:srgbClr val="000000"/>
                </a:buClr>
                <a:buFont typeface="Arial" panose="020B0604020202020204" pitchFamily="34" charset="0"/>
                <a:buNone/>
              </a:pPr>
              <a:t>14</a:t>
            </a:fld>
            <a:endParaRPr lang="en-US" altLang="en-US" sz="1200">
              <a:solidFill>
                <a:srgbClr val="888888"/>
              </a:solidFill>
              <a:cs typeface="Calibri" panose="020F0502020204030204" pitchFamily="34" charset="0"/>
              <a:sym typeface="Calibri" panose="020F0502020204030204" pitchFamily="34" charset="0"/>
            </a:endParaRPr>
          </a:p>
        </p:txBody>
      </p:sp>
      <p:sp>
        <p:nvSpPr>
          <p:cNvPr id="152" name="Google Shape;152;p18">
            <a:extLst>
              <a:ext uri="{FF2B5EF4-FFF2-40B4-BE49-F238E27FC236}">
                <a16:creationId xmlns:a16="http://schemas.microsoft.com/office/drawing/2014/main" id="{A96D6A66-B84F-CD6F-3B84-F2C37CD121AB}"/>
              </a:ext>
            </a:extLst>
          </p:cNvPr>
          <p:cNvSpPr txBox="1"/>
          <p:nvPr/>
        </p:nvSpPr>
        <p:spPr>
          <a:xfrm>
            <a:off x="1512888" y="0"/>
            <a:ext cx="7631112" cy="536575"/>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sm" len="sm"/>
            <a:tailEnd type="none" w="sm" len="sm"/>
          </a:ln>
          <a:effectLst>
            <a:outerShdw blurRad="40000" dist="20000" dir="5400000" rotWithShape="0">
              <a:srgbClr val="000000">
                <a:alpha val="37650"/>
              </a:srgbClr>
            </a:outerShdw>
          </a:effectLst>
        </p:spPr>
        <p:txBody>
          <a:bodyPr spcFirstLastPara="1" lIns="91425" tIns="45700" rIns="91425" bIns="45700" anchor="ctr"/>
          <a:lstStyle/>
          <a:p>
            <a:pPr algn="ctr" eaLnBrk="1" fontAlgn="auto" hangingPunct="1">
              <a:spcBef>
                <a:spcPts val="0"/>
              </a:spcBef>
              <a:spcAft>
                <a:spcPts val="0"/>
              </a:spcAft>
              <a:buClr>
                <a:schemeClr val="dk1"/>
              </a:buClr>
              <a:buSzPts val="2400"/>
              <a:buFont typeface="Calibri"/>
              <a:buNone/>
              <a:defRPr/>
            </a:pPr>
            <a:r>
              <a:rPr lang="en-US" sz="2400" b="1" kern="0" dirty="0">
                <a:solidFill>
                  <a:schemeClr val="dk1"/>
                </a:solidFill>
                <a:latin typeface="Times New Roman" panose="02020603050405020304" pitchFamily="18" charset="0"/>
                <a:ea typeface="Calibri"/>
                <a:cs typeface="Times New Roman" panose="02020603050405020304" pitchFamily="18" charset="0"/>
                <a:sym typeface="Calibri"/>
              </a:rPr>
              <a:t>Result Analysis</a:t>
            </a:r>
            <a:endParaRPr sz="2400" b="1" kern="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39942" name="Google Shape;154;p18">
            <a:extLst>
              <a:ext uri="{FF2B5EF4-FFF2-40B4-BE49-F238E27FC236}">
                <a16:creationId xmlns:a16="http://schemas.microsoft.com/office/drawing/2014/main" id="{E2F96B34-B07B-08EB-A2E0-EAC3F9700636}"/>
              </a:ext>
            </a:extLst>
          </p:cNvPr>
          <p:cNvSpPr txBox="1">
            <a:spLocks noChangeArrowheads="1"/>
          </p:cNvSpPr>
          <p:nvPr/>
        </p:nvSpPr>
        <p:spPr bwMode="auto">
          <a:xfrm>
            <a:off x="762000" y="958185"/>
            <a:ext cx="7696200" cy="27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5000"/>
              </a:lnSpc>
              <a:spcBef>
                <a:spcPts val="1200"/>
              </a:spcBef>
              <a:buClr>
                <a:srgbClr val="000000"/>
              </a:buClr>
              <a:buFont typeface="Arial" panose="020B0604020202020204" pitchFamily="34" charset="0"/>
              <a:buNone/>
            </a:pPr>
            <a:endParaRPr lang="en-US" altLang="en-US" sz="14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r>
              <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r>
              <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Clr>
                <a:srgbClr val="000000"/>
              </a:buClr>
              <a:buFont typeface="Arial" panose="020B0604020202020204" pitchFamily="34" charset="0"/>
              <a:buNone/>
            </a:pPr>
            <a:endPar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50000"/>
              </a:lnSpc>
              <a:spcBef>
                <a:spcPct val="0"/>
              </a:spcBef>
              <a:buClr>
                <a:srgbClr val="000000"/>
              </a:buClr>
              <a:buFont typeface="Arial" panose="020B0604020202020204" pitchFamily="34" charset="0"/>
              <a:buNone/>
            </a:pPr>
            <a:r>
              <a:rPr lang="en-US" altLang="en-US" sz="11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18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39943" name="Google Shape;155;p18">
            <a:extLst>
              <a:ext uri="{FF2B5EF4-FFF2-40B4-BE49-F238E27FC236}">
                <a16:creationId xmlns:a16="http://schemas.microsoft.com/office/drawing/2014/main" id="{60CAC9E8-91FE-BC92-0033-0392E903B2FC}"/>
              </a:ext>
            </a:extLst>
          </p:cNvPr>
          <p:cNvSpPr txBox="1">
            <a:spLocks noChangeArrowheads="1"/>
          </p:cNvSpPr>
          <p:nvPr/>
        </p:nvSpPr>
        <p:spPr bwMode="auto">
          <a:xfrm>
            <a:off x="590550" y="1123950"/>
            <a:ext cx="734853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1200"/>
              </a:spcBef>
              <a:buClr>
                <a:srgbClr val="000000"/>
              </a:buClr>
              <a:buFont typeface="Arial" panose="020B0604020202020204" pitchFamily="34" charset="0"/>
              <a:buNone/>
            </a:pPr>
            <a:endParaRPr lang="en-US" altLang="en-US" sz="1400">
              <a:solidFill>
                <a:srgbClr val="000000"/>
              </a:solidFill>
              <a:sym typeface="Calibri" panose="020F0502020204030204" pitchFamily="34" charset="0"/>
            </a:endParaRPr>
          </a:p>
        </p:txBody>
      </p:sp>
      <p:sp>
        <p:nvSpPr>
          <p:cNvPr id="39944" name="TextBox 10">
            <a:extLst>
              <a:ext uri="{FF2B5EF4-FFF2-40B4-BE49-F238E27FC236}">
                <a16:creationId xmlns:a16="http://schemas.microsoft.com/office/drawing/2014/main" id="{4B8793FC-A52F-23AD-A230-396D340BD3AD}"/>
              </a:ext>
            </a:extLst>
          </p:cNvPr>
          <p:cNvSpPr txBox="1">
            <a:spLocks noChangeArrowheads="1"/>
          </p:cNvSpPr>
          <p:nvPr/>
        </p:nvSpPr>
        <p:spPr bwMode="auto">
          <a:xfrm>
            <a:off x="1549400" y="1126196"/>
            <a:ext cx="7594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Web Technology Result of 2020 – 21: 96.97%</a:t>
            </a:r>
          </a:p>
          <a:p>
            <a:pPr algn="just" eaLnBrk="1" hangingPunct="1">
              <a:spcBef>
                <a:spcPct val="0"/>
              </a:spcBef>
            </a:pPr>
            <a:r>
              <a:rPr lang="en-US" altLang="en-US" sz="20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Average Marks: 53.33</a:t>
            </a:r>
          </a:p>
        </p:txBody>
      </p:sp>
      <p:sp>
        <p:nvSpPr>
          <p:cNvPr id="12" name="Footer Placeholder 12">
            <a:extLst>
              <a:ext uri="{FF2B5EF4-FFF2-40B4-BE49-F238E27FC236}">
                <a16:creationId xmlns:a16="http://schemas.microsoft.com/office/drawing/2014/main" id="{7A7521E8-2066-333B-FD81-4CC45326D404}"/>
              </a:ext>
            </a:extLst>
          </p:cNvPr>
          <p:cNvSpPr>
            <a:spLocks noGrp="1"/>
          </p:cNvSpPr>
          <p:nvPr>
            <p:ph type="ftr" sz="quarter" idx="11"/>
          </p:nvPr>
        </p:nvSpPr>
        <p:spPr>
          <a:xfrm>
            <a:off x="2286000" y="6340475"/>
            <a:ext cx="5029200" cy="365125"/>
          </a:xfrm>
        </p:spPr>
        <p:txBody>
          <a:bodyPr/>
          <a:lstStyle/>
          <a:p>
            <a:pPr>
              <a:defRPr/>
            </a:pPr>
            <a:r>
              <a:rPr lang="en-US"/>
              <a:t>Ajeet Kumar                WT               UNIT 2</a:t>
            </a:r>
          </a:p>
        </p:txBody>
      </p:sp>
      <p:pic>
        <p:nvPicPr>
          <p:cNvPr id="39946" name="Picture 10" descr="niet.png">
            <a:extLst>
              <a:ext uri="{FF2B5EF4-FFF2-40B4-BE49-F238E27FC236}">
                <a16:creationId xmlns:a16="http://schemas.microsoft.com/office/drawing/2014/main" id="{E0A871B7-6590-67A8-9366-BD1995E252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0"/>
            <a:ext cx="12954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F3986B98-1DAB-35DA-411B-238F7B48A6F4}"/>
              </a:ext>
            </a:extLst>
          </p:cNvPr>
          <p:cNvSpPr txBox="1"/>
          <p:nvPr/>
        </p:nvSpPr>
        <p:spPr>
          <a:xfrm>
            <a:off x="1549400" y="2628900"/>
            <a:ext cx="6230732" cy="707886"/>
          </a:xfrm>
          <a:prstGeom prst="rect">
            <a:avLst/>
          </a:prstGeom>
          <a:noFill/>
        </p:spPr>
        <p:txBody>
          <a:bodyPr wrap="square">
            <a:spAutoFit/>
          </a:bodyPr>
          <a:lstStyle/>
          <a:p>
            <a:pPr marL="285750" indent="-285750" algn="just" eaLnBrk="1" hangingPunct="1">
              <a:spcBef>
                <a:spcPct val="0"/>
              </a:spcBef>
              <a:buFont typeface="Arial" panose="020B0604020202020204" pitchFamily="34" charset="0"/>
              <a:buChar char="•"/>
            </a:pPr>
            <a:r>
              <a:rPr lang="en-US" altLang="en-US" sz="20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 Web Technology Result of 2021 – 22: 98%</a:t>
            </a:r>
          </a:p>
          <a:p>
            <a:pPr marL="285750" indent="-285750" algn="just" eaLnBrk="1" hangingPunct="1">
              <a:spcBef>
                <a:spcPct val="0"/>
              </a:spcBef>
              <a:buFont typeface="Arial" panose="020B0604020202020204" pitchFamily="34" charset="0"/>
              <a:buChar char="•"/>
            </a:pPr>
            <a:r>
              <a:rPr lang="en-US" altLang="en-US" sz="20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Average Marks: 57.5%</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randombar(horizontal)">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127AD3-F679-4DA5-9D67-98D74233BB7E}" type="datetime3">
              <a:rPr lang="en-US" smtClean="0"/>
              <a:t>11 July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140</a:t>
            </a:fld>
            <a:endParaRPr lang="en-US"/>
          </a:p>
        </p:txBody>
      </p:sp>
      <p:sp>
        <p:nvSpPr>
          <p:cNvPr id="7" name="Title 1"/>
          <p:cNvSpPr txBox="1">
            <a:spLocks/>
          </p:cNvSpPr>
          <p:nvPr/>
        </p:nvSpPr>
        <p:spPr>
          <a:xfrm>
            <a:off x="1371600" y="16957"/>
            <a:ext cx="7772400" cy="57540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Old </a:t>
            </a:r>
            <a:r>
              <a:rPr lang="en-US" sz="2400" dirty="0">
                <a:latin typeface="Times New Roman" panose="02020603050405020304" pitchFamily="18" charset="0"/>
                <a:cs typeface="Times New Roman" panose="02020603050405020304" pitchFamily="18" charset="0"/>
              </a:rPr>
              <a:t>Question Paper</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78740" y="0"/>
            <a:ext cx="1287780" cy="685799"/>
          </a:xfrm>
          <a:prstGeom prst="rect">
            <a:avLst/>
          </a:prstGeom>
          <a:noFill/>
          <a:ln w="9525">
            <a:noFill/>
            <a:miter lim="800000"/>
            <a:headEnd/>
            <a:tailEnd/>
          </a:ln>
        </p:spPr>
      </p:pic>
      <p:sp>
        <p:nvSpPr>
          <p:cNvPr id="3" name="TextBox 2">
            <a:extLst>
              <a:ext uri="{FF2B5EF4-FFF2-40B4-BE49-F238E27FC236}">
                <a16:creationId xmlns:a16="http://schemas.microsoft.com/office/drawing/2014/main" id="{161FDA70-03D2-7E0B-B161-0425090A3C5E}"/>
              </a:ext>
            </a:extLst>
          </p:cNvPr>
          <p:cNvSpPr txBox="1"/>
          <p:nvPr/>
        </p:nvSpPr>
        <p:spPr>
          <a:xfrm>
            <a:off x="609600" y="624114"/>
            <a:ext cx="8382000" cy="646331"/>
          </a:xfrm>
          <a:prstGeom prst="rect">
            <a:avLst/>
          </a:prstGeom>
          <a:noFill/>
        </p:spPr>
        <p:txBody>
          <a:bodyPr wrap="square">
            <a:spAutoFit/>
          </a:bodyPr>
          <a:lstStyle/>
          <a:p>
            <a:pPr algn="ctr">
              <a:spcBef>
                <a:spcPct val="0"/>
              </a:spcBef>
              <a:buFontTx/>
              <a:buNone/>
            </a:pPr>
            <a:r>
              <a:rPr lang="en-US"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2019-20</a:t>
            </a:r>
          </a:p>
          <a:p>
            <a:pPr algn="ctr">
              <a:spcBef>
                <a:spcPct val="0"/>
              </a:spcBef>
              <a:buFontTx/>
              <a:buNone/>
            </a:pPr>
            <a:r>
              <a:rPr lang="en-US"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https://drive.google.com/file/d/1eLOPdCx5cPPU08FiaBH3QiQnHTX_9xhk/view</a:t>
            </a:r>
            <a:endParaRPr lang="en-IN"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8" name="Picture 7">
            <a:extLst>
              <a:ext uri="{FF2B5EF4-FFF2-40B4-BE49-F238E27FC236}">
                <a16:creationId xmlns:a16="http://schemas.microsoft.com/office/drawing/2014/main" id="{1CA693BB-77EE-033B-D045-6683CB017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679"/>
          <a:stretch>
            <a:fillRect/>
          </a:stretch>
        </p:blipFill>
        <p:spPr bwMode="auto">
          <a:xfrm>
            <a:off x="152400" y="1447800"/>
            <a:ext cx="8991600" cy="500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485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2707EE-628B-4509-9126-3F62F29ED721}" type="datetime3">
              <a:rPr lang="en-US" smtClean="0"/>
              <a:t>11 July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141</a:t>
            </a:fld>
            <a:endParaRPr lang="en-US"/>
          </a:p>
        </p:txBody>
      </p:sp>
      <p:sp>
        <p:nvSpPr>
          <p:cNvPr id="7" name="Title 1"/>
          <p:cNvSpPr txBox="1">
            <a:spLocks/>
          </p:cNvSpPr>
          <p:nvPr/>
        </p:nvSpPr>
        <p:spPr>
          <a:xfrm>
            <a:off x="1371600" y="34193"/>
            <a:ext cx="7772400" cy="57540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Old </a:t>
            </a:r>
            <a:r>
              <a:rPr lang="en-US" sz="2400" dirty="0">
                <a:latin typeface="Times New Roman" panose="02020603050405020304" pitchFamily="18" charset="0"/>
                <a:cs typeface="Times New Roman" panose="02020603050405020304" pitchFamily="18" charset="0"/>
              </a:rPr>
              <a:t>Question Paper</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78740" y="0"/>
            <a:ext cx="1287780" cy="685799"/>
          </a:xfrm>
          <a:prstGeom prst="rect">
            <a:avLst/>
          </a:prstGeom>
          <a:noFill/>
          <a:ln w="9525">
            <a:noFill/>
            <a:miter lim="800000"/>
            <a:headEnd/>
            <a:tailEnd/>
          </a:ln>
        </p:spPr>
      </p:pic>
      <p:pic>
        <p:nvPicPr>
          <p:cNvPr id="2" name="Picture 1">
            <a:extLst>
              <a:ext uri="{FF2B5EF4-FFF2-40B4-BE49-F238E27FC236}">
                <a16:creationId xmlns:a16="http://schemas.microsoft.com/office/drawing/2014/main" id="{605EF132-434A-895F-5EAB-4B972E461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596"/>
          <a:stretch>
            <a:fillRect/>
          </a:stretch>
        </p:blipFill>
        <p:spPr bwMode="auto">
          <a:xfrm>
            <a:off x="223837" y="982663"/>
            <a:ext cx="8696325" cy="541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896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16B257-B26A-4627-80AD-F6AAD1973D95}" type="datetime3">
              <a:rPr lang="en-US" smtClean="0"/>
              <a:t>11 July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142</a:t>
            </a:fld>
            <a:endParaRPr lang="en-US"/>
          </a:p>
        </p:txBody>
      </p:sp>
      <p:sp>
        <p:nvSpPr>
          <p:cNvPr id="7" name="Title 1"/>
          <p:cNvSpPr txBox="1">
            <a:spLocks/>
          </p:cNvSpPr>
          <p:nvPr/>
        </p:nvSpPr>
        <p:spPr>
          <a:xfrm>
            <a:off x="1371600" y="34193"/>
            <a:ext cx="7772400" cy="57540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Old </a:t>
            </a:r>
            <a:r>
              <a:rPr lang="en-US" sz="2400" dirty="0">
                <a:latin typeface="Times New Roman" panose="02020603050405020304" pitchFamily="18" charset="0"/>
                <a:cs typeface="Times New Roman" panose="02020603050405020304" pitchFamily="18" charset="0"/>
              </a:rPr>
              <a:t>Question Paper</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78740" y="0"/>
            <a:ext cx="1287780" cy="685799"/>
          </a:xfrm>
          <a:prstGeom prst="rect">
            <a:avLst/>
          </a:prstGeom>
          <a:noFill/>
          <a:ln w="9525">
            <a:noFill/>
            <a:miter lim="800000"/>
            <a:headEnd/>
            <a:tailEnd/>
          </a:ln>
        </p:spPr>
      </p:pic>
      <p:sp>
        <p:nvSpPr>
          <p:cNvPr id="3" name="TextBox 2">
            <a:extLst>
              <a:ext uri="{FF2B5EF4-FFF2-40B4-BE49-F238E27FC236}">
                <a16:creationId xmlns:a16="http://schemas.microsoft.com/office/drawing/2014/main" id="{AB190334-CC23-7AF8-7917-50916398176E}"/>
              </a:ext>
            </a:extLst>
          </p:cNvPr>
          <p:cNvSpPr txBox="1"/>
          <p:nvPr/>
        </p:nvSpPr>
        <p:spPr>
          <a:xfrm>
            <a:off x="228600" y="609460"/>
            <a:ext cx="9220200" cy="646331"/>
          </a:xfrm>
          <a:prstGeom prst="rect">
            <a:avLst/>
          </a:prstGeom>
          <a:noFill/>
        </p:spPr>
        <p:txBody>
          <a:bodyPr wrap="square">
            <a:spAutoFit/>
          </a:bodyPr>
          <a:lstStyle/>
          <a:p>
            <a:pPr algn="ctr">
              <a:spcBef>
                <a:spcPct val="0"/>
              </a:spcBef>
              <a:buFontTx/>
              <a:buNone/>
            </a:pPr>
            <a:r>
              <a:rPr lang="en-US"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2018-19</a:t>
            </a:r>
          </a:p>
          <a:p>
            <a:pPr algn="ctr">
              <a:spcBef>
                <a:spcPct val="0"/>
              </a:spcBef>
              <a:buFontTx/>
              <a:buNone/>
            </a:pPr>
            <a:r>
              <a:rPr lang="en-US"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https://drive.google.com/file/d/1FsvkCgeo7sf1q4WRx7vh7A1fRNkJ0_2q/view</a:t>
            </a:r>
            <a:endParaRPr lang="en-IN"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8" name="Picture 7">
            <a:extLst>
              <a:ext uri="{FF2B5EF4-FFF2-40B4-BE49-F238E27FC236}">
                <a16:creationId xmlns:a16="http://schemas.microsoft.com/office/drawing/2014/main" id="{3EFB9ABE-C774-3923-AE43-DC894C9C1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593" y="1295259"/>
            <a:ext cx="8532813"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244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Date Placeholder 3">
            <a:extLst>
              <a:ext uri="{FF2B5EF4-FFF2-40B4-BE49-F238E27FC236}">
                <a16:creationId xmlns:a16="http://schemas.microsoft.com/office/drawing/2014/main" id="{2F4D8153-4FBE-5F3B-A8CA-3CB06975F4EA}"/>
              </a:ext>
            </a:extLst>
          </p:cNvPr>
          <p:cNvSpPr>
            <a:spLocks noGrp="1"/>
          </p:cNvSpPr>
          <p:nvPr>
            <p:ph type="dt" sz="quarter" idx="10"/>
          </p:nvPr>
        </p:nvSpPr>
        <p:spPr bwMode="auto">
          <a:xfrm>
            <a:off x="457200" y="6248400"/>
            <a:ext cx="2895600" cy="365125"/>
          </a:xfrm>
          <a:ln>
            <a:miter lim="800000"/>
            <a:headEnd/>
            <a:tailEnd/>
          </a:ln>
        </p:spPr>
        <p:txBody>
          <a:bodyPr wrap="square" numCol="1" anchorCtr="0" compatLnSpc="1">
            <a:prstTxWarp prst="textNoShape">
              <a:avLst/>
            </a:prstTxWarp>
          </a:bodyPr>
          <a:lstStyle/>
          <a:p>
            <a:pPr algn="ctr" fontAlgn="base">
              <a:spcBef>
                <a:spcPct val="0"/>
              </a:spcBef>
              <a:spcAft>
                <a:spcPct val="0"/>
              </a:spcAft>
              <a:buClr>
                <a:srgbClr val="000000"/>
              </a:buClr>
              <a:buFont typeface="Arial" charset="0"/>
              <a:buNone/>
              <a:defRPr/>
            </a:pPr>
            <a:fld id="{71E564C4-4C2C-4D5E-A7F0-04506445B472}" type="datetime3">
              <a:rPr lang="en-US" altLang="en-US" smtClean="0">
                <a:solidFill>
                  <a:srgbClr val="888888"/>
                </a:solidFill>
                <a:cs typeface="Arial" charset="0"/>
                <a:sym typeface="Calibri" pitchFamily="34" charset="0"/>
              </a:rPr>
              <a:t>11 July 2023</a:t>
            </a:fld>
            <a:endParaRPr lang="en-US" altLang="en-US">
              <a:solidFill>
                <a:srgbClr val="888888"/>
              </a:solidFill>
              <a:cs typeface="Arial" charset="0"/>
              <a:sym typeface="Calibri" pitchFamily="34" charset="0"/>
            </a:endParaRPr>
          </a:p>
        </p:txBody>
      </p:sp>
      <p:sp>
        <p:nvSpPr>
          <p:cNvPr id="290819" name="Slide Number Placeholder 5">
            <a:extLst>
              <a:ext uri="{FF2B5EF4-FFF2-40B4-BE49-F238E27FC236}">
                <a16:creationId xmlns:a16="http://schemas.microsoft.com/office/drawing/2014/main" id="{D10CD804-1EC0-0407-8ADF-24046CBC57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 typeface="Arial" panose="020B0604020202020204" pitchFamily="34" charset="0"/>
              <a:buNone/>
            </a:pPr>
            <a:fld id="{E5E7CB7C-80CB-4F35-909F-87E7BFC75733}" type="slidenum">
              <a:rPr lang="en-US" altLang="en-US" sz="1200" smtClean="0">
                <a:solidFill>
                  <a:srgbClr val="888888"/>
                </a:solidFill>
                <a:cs typeface="Calibri" panose="020F0502020204030204" pitchFamily="34" charset="0"/>
                <a:sym typeface="Calibri" panose="020F0502020204030204" pitchFamily="34" charset="0"/>
              </a:rPr>
              <a:pPr algn="ctr">
                <a:spcBef>
                  <a:spcPct val="0"/>
                </a:spcBef>
                <a:buClr>
                  <a:srgbClr val="000000"/>
                </a:buClr>
                <a:buSzPts val="1400"/>
                <a:buFont typeface="Arial" panose="020B0604020202020204" pitchFamily="34" charset="0"/>
                <a:buNone/>
              </a:pPr>
              <a:t>143</a:t>
            </a:fld>
            <a:endParaRPr lang="en-US" altLang="en-US" sz="1200">
              <a:solidFill>
                <a:srgbClr val="888888"/>
              </a:solidFill>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E59AD7DC-98F5-CC08-3440-2339ED06D392}"/>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Old Question Paper(cont..) </a:t>
            </a:r>
          </a:p>
        </p:txBody>
      </p:sp>
      <p:pic>
        <p:nvPicPr>
          <p:cNvPr id="3" name="Picture 2">
            <a:extLst>
              <a:ext uri="{FF2B5EF4-FFF2-40B4-BE49-F238E27FC236}">
                <a16:creationId xmlns:a16="http://schemas.microsoft.com/office/drawing/2014/main" id="{B31A3A25-49B7-8E3A-1602-7E54C50226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116" y="940594"/>
            <a:ext cx="838835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a:extLst>
              <a:ext uri="{FF2B5EF4-FFF2-40B4-BE49-F238E27FC236}">
                <a16:creationId xmlns:a16="http://schemas.microsoft.com/office/drawing/2014/main" id="{F5D52B98-7329-B134-93C5-72206D7E2CB7}"/>
              </a:ext>
            </a:extLst>
          </p:cNvPr>
          <p:cNvSpPr>
            <a:spLocks noGrp="1"/>
          </p:cNvSpPr>
          <p:nvPr>
            <p:ph type="ftr" sz="quarter" idx="11"/>
          </p:nvPr>
        </p:nvSpPr>
        <p:spPr>
          <a:xfrm>
            <a:off x="2286000" y="6324600"/>
            <a:ext cx="5029200" cy="365125"/>
          </a:xfrm>
        </p:spPr>
        <p:txBody>
          <a:bodyPr/>
          <a:lstStyle/>
          <a:p>
            <a:pPr>
              <a:defRPr/>
            </a:pPr>
            <a:r>
              <a:rPr lang="fi-FI"/>
              <a:t>Rajat Kumar               WT               UNIT 2</a:t>
            </a:r>
            <a:endParaRPr lang="en-US"/>
          </a:p>
        </p:txBody>
      </p:sp>
      <p:pic>
        <p:nvPicPr>
          <p:cNvPr id="290823" name="Picture 14" descr="NIET">
            <a:extLst>
              <a:ext uri="{FF2B5EF4-FFF2-40B4-BE49-F238E27FC236}">
                <a16:creationId xmlns:a16="http://schemas.microsoft.com/office/drawing/2014/main" id="{836930A2-9CD2-21A8-41FA-5FEBE66F5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14478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8B09EF-4FB4-47AC-97BA-731BC0940D89}" type="datetime3">
              <a:rPr lang="en-US" smtClean="0"/>
              <a:t>11 July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144</a:t>
            </a:fld>
            <a:endParaRPr lang="en-US"/>
          </a:p>
        </p:txBody>
      </p:sp>
      <p:sp>
        <p:nvSpPr>
          <p:cNvPr id="7" name="Title 1"/>
          <p:cNvSpPr txBox="1">
            <a:spLocks/>
          </p:cNvSpPr>
          <p:nvPr/>
        </p:nvSpPr>
        <p:spPr>
          <a:xfrm>
            <a:off x="1371600" y="34193"/>
            <a:ext cx="7772400" cy="57540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Old </a:t>
            </a:r>
            <a:r>
              <a:rPr lang="en-US" sz="2400" dirty="0">
                <a:latin typeface="Times New Roman" panose="02020603050405020304" pitchFamily="18" charset="0"/>
                <a:cs typeface="Times New Roman" panose="02020603050405020304" pitchFamily="18" charset="0"/>
              </a:rPr>
              <a:t>Question Paper</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78740" y="0"/>
            <a:ext cx="1287780" cy="685799"/>
          </a:xfrm>
          <a:prstGeom prst="rect">
            <a:avLst/>
          </a:prstGeom>
          <a:noFill/>
          <a:ln w="9525">
            <a:noFill/>
            <a:miter lim="800000"/>
            <a:headEnd/>
            <a:tailEnd/>
          </a:ln>
        </p:spPr>
      </p:pic>
      <p:pic>
        <p:nvPicPr>
          <p:cNvPr id="2" name="Picture 1">
            <a:extLst>
              <a:ext uri="{FF2B5EF4-FFF2-40B4-BE49-F238E27FC236}">
                <a16:creationId xmlns:a16="http://schemas.microsoft.com/office/drawing/2014/main" id="{0BC6D105-8B8F-F58C-2724-D2288A553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1152524"/>
            <a:ext cx="8048625" cy="273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97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755F45-20C2-49EA-8303-ED27482A61D7}" type="datetime3">
              <a:rPr lang="en-US" smtClean="0"/>
              <a:t>11 July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145</a:t>
            </a:fld>
            <a:endParaRPr lang="en-US"/>
          </a:p>
        </p:txBody>
      </p:sp>
      <p:sp>
        <p:nvSpPr>
          <p:cNvPr id="7" name="Title 1"/>
          <p:cNvSpPr txBox="1">
            <a:spLocks/>
          </p:cNvSpPr>
          <p:nvPr/>
        </p:nvSpPr>
        <p:spPr>
          <a:xfrm>
            <a:off x="1371600" y="34193"/>
            <a:ext cx="7772400" cy="57540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Old </a:t>
            </a:r>
            <a:r>
              <a:rPr lang="en-US" sz="2400" dirty="0">
                <a:latin typeface="Times New Roman" panose="02020603050405020304" pitchFamily="18" charset="0"/>
                <a:cs typeface="Times New Roman" panose="02020603050405020304" pitchFamily="18" charset="0"/>
              </a:rPr>
              <a:t>Question Paper</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78740" y="0"/>
            <a:ext cx="1287780" cy="685799"/>
          </a:xfrm>
          <a:prstGeom prst="rect">
            <a:avLst/>
          </a:prstGeom>
          <a:noFill/>
          <a:ln w="9525">
            <a:noFill/>
            <a:miter lim="800000"/>
            <a:headEnd/>
            <a:tailEnd/>
          </a:ln>
        </p:spPr>
      </p:pic>
      <p:sp>
        <p:nvSpPr>
          <p:cNvPr id="3" name="TextBox 2">
            <a:extLst>
              <a:ext uri="{FF2B5EF4-FFF2-40B4-BE49-F238E27FC236}">
                <a16:creationId xmlns:a16="http://schemas.microsoft.com/office/drawing/2014/main" id="{55B0BD44-C12D-7D87-3AAF-461D820FBC8A}"/>
              </a:ext>
            </a:extLst>
          </p:cNvPr>
          <p:cNvSpPr txBox="1"/>
          <p:nvPr/>
        </p:nvSpPr>
        <p:spPr>
          <a:xfrm>
            <a:off x="-342900" y="717549"/>
            <a:ext cx="9829800" cy="646331"/>
          </a:xfrm>
          <a:prstGeom prst="rect">
            <a:avLst/>
          </a:prstGeom>
          <a:noFill/>
        </p:spPr>
        <p:txBody>
          <a:bodyPr wrap="square">
            <a:spAutoFit/>
          </a:bodyPr>
          <a:lstStyle/>
          <a:p>
            <a:pPr algn="ctr">
              <a:spcBef>
                <a:spcPct val="0"/>
              </a:spcBef>
              <a:buFontTx/>
              <a:buNone/>
            </a:pPr>
            <a:r>
              <a:rPr lang="en-US"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2017-18</a:t>
            </a:r>
          </a:p>
          <a:p>
            <a:pPr algn="ctr">
              <a:spcBef>
                <a:spcPct val="0"/>
              </a:spcBef>
              <a:buFontTx/>
              <a:buNone/>
            </a:pPr>
            <a:r>
              <a:rPr lang="en-US"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https://aktupapers.in/aktupapers/btech-cs-5-sem-web-technology-ncs-504-2017-18.pdf</a:t>
            </a:r>
            <a:endParaRPr lang="en-IN" altLang="en-US" sz="18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16" name="Picture 15">
            <a:extLst>
              <a:ext uri="{FF2B5EF4-FFF2-40B4-BE49-F238E27FC236}">
                <a16:creationId xmlns:a16="http://schemas.microsoft.com/office/drawing/2014/main" id="{8082F8A7-0617-97BF-7B98-018F35441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77" y="1395630"/>
            <a:ext cx="8367713" cy="484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581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72ADD2-128B-493A-A38A-6DA5180C55A7}" type="datetime3">
              <a:rPr lang="en-US" smtClean="0"/>
              <a:t>11 July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146</a:t>
            </a:fld>
            <a:endParaRPr lang="en-US"/>
          </a:p>
        </p:txBody>
      </p:sp>
      <p:sp>
        <p:nvSpPr>
          <p:cNvPr id="7" name="Title 1"/>
          <p:cNvSpPr txBox="1">
            <a:spLocks/>
          </p:cNvSpPr>
          <p:nvPr/>
        </p:nvSpPr>
        <p:spPr>
          <a:xfrm>
            <a:off x="1371600" y="34193"/>
            <a:ext cx="7772400" cy="57540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Old </a:t>
            </a:r>
            <a:r>
              <a:rPr lang="en-US" sz="2400" dirty="0">
                <a:latin typeface="Times New Roman" panose="02020603050405020304" pitchFamily="18" charset="0"/>
                <a:cs typeface="Times New Roman" panose="02020603050405020304" pitchFamily="18" charset="0"/>
              </a:rPr>
              <a:t>Question Paper</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78740" y="0"/>
            <a:ext cx="1287780" cy="685799"/>
          </a:xfrm>
          <a:prstGeom prst="rect">
            <a:avLst/>
          </a:prstGeom>
          <a:noFill/>
          <a:ln w="9525">
            <a:noFill/>
            <a:miter lim="800000"/>
            <a:headEnd/>
            <a:tailEnd/>
          </a:ln>
        </p:spPr>
      </p:pic>
      <p:pic>
        <p:nvPicPr>
          <p:cNvPr id="2" name="Picture 1">
            <a:extLst>
              <a:ext uri="{FF2B5EF4-FFF2-40B4-BE49-F238E27FC236}">
                <a16:creationId xmlns:a16="http://schemas.microsoft.com/office/drawing/2014/main" id="{A20CCC77-7FA9-DD7A-D6EC-03177086B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000"/>
          <a:stretch>
            <a:fillRect/>
          </a:stretch>
        </p:blipFill>
        <p:spPr bwMode="auto">
          <a:xfrm>
            <a:off x="304800" y="964892"/>
            <a:ext cx="86868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943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F0291F-ADB8-4F04-A0B8-FD79B8732290}" type="datetime3">
              <a:rPr lang="en-US" smtClean="0"/>
              <a:t>11 July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147</a:t>
            </a:fld>
            <a:endParaRPr lang="en-US"/>
          </a:p>
        </p:txBody>
      </p:sp>
      <p:sp>
        <p:nvSpPr>
          <p:cNvPr id="7" name="Title 1"/>
          <p:cNvSpPr txBox="1">
            <a:spLocks/>
          </p:cNvSpPr>
          <p:nvPr/>
        </p:nvSpPr>
        <p:spPr>
          <a:xfrm>
            <a:off x="1371600" y="34193"/>
            <a:ext cx="7772400" cy="57540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Old </a:t>
            </a:r>
            <a:r>
              <a:rPr lang="en-US" sz="2400" dirty="0">
                <a:latin typeface="Times New Roman" panose="02020603050405020304" pitchFamily="18" charset="0"/>
                <a:cs typeface="Times New Roman" panose="02020603050405020304" pitchFamily="18" charset="0"/>
              </a:rPr>
              <a:t>Question Paper</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78740" y="0"/>
            <a:ext cx="1287780" cy="685799"/>
          </a:xfrm>
          <a:prstGeom prst="rect">
            <a:avLst/>
          </a:prstGeom>
          <a:noFill/>
          <a:ln w="9525">
            <a:noFill/>
            <a:miter lim="800000"/>
            <a:headEnd/>
            <a:tailEnd/>
          </a:ln>
        </p:spPr>
      </p:pic>
      <p:pic>
        <p:nvPicPr>
          <p:cNvPr id="2" name="Picture 1">
            <a:extLst>
              <a:ext uri="{FF2B5EF4-FFF2-40B4-BE49-F238E27FC236}">
                <a16:creationId xmlns:a16="http://schemas.microsoft.com/office/drawing/2014/main" id="{660C683A-5C18-7814-E619-C369F754D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0" y="1119187"/>
            <a:ext cx="91440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545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0711FD-DB44-429C-A8DE-B37AF8B9CD34}" type="datetime3">
              <a:rPr lang="en-US" smtClean="0"/>
              <a:t>11 July 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148</a:t>
            </a:fld>
            <a:endParaRPr lang="en-US"/>
          </a:p>
        </p:txBody>
      </p:sp>
      <p:sp>
        <p:nvSpPr>
          <p:cNvPr id="7" name="Title 1"/>
          <p:cNvSpPr txBox="1">
            <a:spLocks/>
          </p:cNvSpPr>
          <p:nvPr/>
        </p:nvSpPr>
        <p:spPr>
          <a:xfrm>
            <a:off x="1287780" y="17987"/>
            <a:ext cx="7772400" cy="71529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0" y="83128"/>
            <a:ext cx="1287780" cy="715295"/>
          </a:xfrm>
          <a:prstGeom prst="rect">
            <a:avLst/>
          </a:prstGeom>
          <a:noFill/>
          <a:ln w="9525">
            <a:noFill/>
            <a:miter lim="800000"/>
            <a:headEnd/>
            <a:tailEnd/>
          </a:ln>
        </p:spPr>
      </p:pic>
      <p:sp>
        <p:nvSpPr>
          <p:cNvPr id="11" name="TextBox 10">
            <a:extLst>
              <a:ext uri="{FF2B5EF4-FFF2-40B4-BE49-F238E27FC236}">
                <a16:creationId xmlns:a16="http://schemas.microsoft.com/office/drawing/2014/main" id="{35D7C330-2F49-2495-8FCD-871F687786C8}"/>
              </a:ext>
            </a:extLst>
          </p:cNvPr>
          <p:cNvSpPr txBox="1"/>
          <p:nvPr/>
        </p:nvSpPr>
        <p:spPr>
          <a:xfrm>
            <a:off x="1238250" y="1371600"/>
            <a:ext cx="7505700" cy="3970318"/>
          </a:xfrm>
          <a:prstGeom prst="rect">
            <a:avLst/>
          </a:prstGeom>
          <a:noFill/>
        </p:spPr>
        <p:txBody>
          <a:bodyPr wrap="square">
            <a:spAutoFit/>
          </a:bodyPr>
          <a:lstStyle/>
          <a:p>
            <a:pPr marL="342900" indent="-342900" eaLnBrk="1" hangingPunct="1">
              <a:spcBef>
                <a:spcPct val="0"/>
              </a:spcBef>
              <a:buFont typeface="+mj-lt"/>
              <a:buAutoNum type="arabicPeriod"/>
            </a:pPr>
            <a:r>
              <a:rPr lang="en-US" altLang="en-US" sz="1800" dirty="0">
                <a:latin typeface="Arial" panose="020B0604020202020204" pitchFamily="34" charset="0"/>
              </a:rPr>
              <a:t> </a:t>
            </a:r>
            <a:r>
              <a:rPr lang="en-US" altLang="en-US" sz="1800" dirty="0">
                <a:latin typeface="Times New Roman" panose="02020603050405020304" pitchFamily="18" charset="0"/>
                <a:cs typeface="Times New Roman" panose="02020603050405020304" pitchFamily="18" charset="0"/>
              </a:rPr>
              <a:t>Discuss various types of html  list in details</a:t>
            </a:r>
          </a:p>
          <a:p>
            <a:pPr marL="342900" indent="-342900" eaLnBrk="1" hangingPunct="1">
              <a:spcBef>
                <a:spcPct val="0"/>
              </a:spcBef>
              <a:buFont typeface="+mj-lt"/>
              <a:buAutoNum type="arabicPeriod"/>
            </a:pPr>
            <a:endParaRPr lang="en-US" altLang="en-US" sz="1800" dirty="0">
              <a:latin typeface="Times New Roman" panose="02020603050405020304" pitchFamily="18" charset="0"/>
              <a:cs typeface="Times New Roman" panose="02020603050405020304" pitchFamily="18" charset="0"/>
            </a:endParaRPr>
          </a:p>
          <a:p>
            <a:pPr marL="342900" indent="-342900" eaLnBrk="1" hangingPunct="1">
              <a:spcBef>
                <a:spcPct val="0"/>
              </a:spcBef>
              <a:buFont typeface="+mj-lt"/>
              <a:buAutoNum type="arabicPeriod"/>
            </a:pPr>
            <a:r>
              <a:rPr lang="en-US" altLang="en-US" sz="1800" dirty="0">
                <a:latin typeface="Times New Roman" panose="02020603050405020304" pitchFamily="18" charset="0"/>
                <a:cs typeface="Times New Roman" panose="02020603050405020304" pitchFamily="18" charset="0"/>
              </a:rPr>
              <a:t> How can you design a frame in HTML? Give suitable example</a:t>
            </a:r>
          </a:p>
          <a:p>
            <a:pPr marL="342900" indent="-342900" eaLnBrk="1" hangingPunct="1">
              <a:spcBef>
                <a:spcPct val="0"/>
              </a:spcBef>
              <a:buFont typeface="+mj-lt"/>
              <a:buAutoNum type="arabicPeriod"/>
            </a:pPr>
            <a:endParaRPr lang="en-US" altLang="en-US" sz="1800" dirty="0">
              <a:latin typeface="Times New Roman" panose="02020603050405020304" pitchFamily="18" charset="0"/>
              <a:cs typeface="Times New Roman" panose="02020603050405020304" pitchFamily="18" charset="0"/>
            </a:endParaRPr>
          </a:p>
          <a:p>
            <a:pPr marL="342900" indent="-342900" eaLnBrk="1" hangingPunct="1">
              <a:spcBef>
                <a:spcPct val="0"/>
              </a:spcBef>
              <a:buFont typeface="+mj-lt"/>
              <a:buAutoNum type="arabicPeriod"/>
            </a:pPr>
            <a:r>
              <a:rPr lang="en-US" altLang="en-US" sz="1800" dirty="0">
                <a:latin typeface="Times New Roman" panose="02020603050405020304" pitchFamily="18" charset="0"/>
                <a:cs typeface="Times New Roman" panose="02020603050405020304" pitchFamily="18" charset="0"/>
              </a:rPr>
              <a:t> What are the various types that use in XML schema</a:t>
            </a:r>
          </a:p>
          <a:p>
            <a:pPr marL="342900" indent="-342900" eaLnBrk="1" hangingPunct="1">
              <a:spcBef>
                <a:spcPct val="0"/>
              </a:spcBef>
              <a:buFont typeface="+mj-lt"/>
              <a:buAutoNum type="arabicPeriod"/>
            </a:pPr>
            <a:endParaRPr lang="en-US" altLang="en-US" sz="1800" dirty="0">
              <a:latin typeface="Times New Roman" panose="02020603050405020304" pitchFamily="18" charset="0"/>
              <a:cs typeface="Times New Roman" panose="02020603050405020304" pitchFamily="18" charset="0"/>
            </a:endParaRPr>
          </a:p>
          <a:p>
            <a:pPr marL="342900" indent="-342900" eaLnBrk="1" hangingPunct="1">
              <a:spcBef>
                <a:spcPct val="0"/>
              </a:spcBef>
              <a:buFont typeface="+mj-lt"/>
              <a:buAutoNum type="arabicPeriod"/>
            </a:pPr>
            <a:r>
              <a:rPr lang="en-US" altLang="en-US" sz="1800" dirty="0">
                <a:latin typeface="Times New Roman" panose="02020603050405020304" pitchFamily="18" charset="0"/>
                <a:cs typeface="Times New Roman" panose="02020603050405020304" pitchFamily="18" charset="0"/>
              </a:rPr>
              <a:t>Explain the functionalities of DOM and SAX parsers.</a:t>
            </a:r>
          </a:p>
          <a:p>
            <a:pPr marL="342900" indent="-342900" eaLnBrk="1" hangingPunct="1">
              <a:spcBef>
                <a:spcPct val="0"/>
              </a:spcBef>
              <a:buFont typeface="+mj-lt"/>
              <a:buAutoNum type="arabicPeriod"/>
            </a:pPr>
            <a:endParaRPr lang="en-US" altLang="en-US" sz="1800" dirty="0">
              <a:latin typeface="Times New Roman" panose="02020603050405020304" pitchFamily="18" charset="0"/>
              <a:cs typeface="Times New Roman" panose="02020603050405020304" pitchFamily="18" charset="0"/>
            </a:endParaRPr>
          </a:p>
          <a:p>
            <a:pPr marL="342900" indent="-342900" eaLnBrk="1" hangingPunct="1">
              <a:spcBef>
                <a:spcPct val="0"/>
              </a:spcBef>
              <a:buFont typeface="+mj-lt"/>
              <a:buAutoNum type="arabicPeriod"/>
            </a:pPr>
            <a:r>
              <a:rPr lang="en-US" altLang="en-US" sz="1800" dirty="0">
                <a:latin typeface="Times New Roman" panose="02020603050405020304" pitchFamily="18" charset="0"/>
                <a:cs typeface="Times New Roman" panose="02020603050405020304" pitchFamily="18" charset="0"/>
              </a:rPr>
              <a:t> What is the benefits to use the Dynamic HTML.</a:t>
            </a:r>
            <a:endParaRPr lang="en-US" altLang="en-US" sz="1800" b="1" dirty="0">
              <a:latin typeface="Times New Roman" panose="02020603050405020304" pitchFamily="18" charset="0"/>
              <a:cs typeface="Times New Roman" panose="02020603050405020304" pitchFamily="18" charset="0"/>
            </a:endParaRPr>
          </a:p>
          <a:p>
            <a:pPr marL="342900" indent="-342900" eaLnBrk="1" hangingPunct="1">
              <a:spcBef>
                <a:spcPct val="0"/>
              </a:spcBef>
              <a:buFont typeface="+mj-lt"/>
              <a:buAutoNum type="arabicPeriod"/>
            </a:pPr>
            <a:endParaRPr lang="en-US" altLang="en-US" sz="1800" dirty="0">
              <a:latin typeface="Times New Roman" panose="02020603050405020304" pitchFamily="18" charset="0"/>
              <a:cs typeface="Times New Roman" panose="02020603050405020304" pitchFamily="18" charset="0"/>
            </a:endParaRPr>
          </a:p>
          <a:p>
            <a:pPr marL="342900" indent="-342900" eaLnBrk="1" hangingPunct="1">
              <a:spcBef>
                <a:spcPct val="0"/>
              </a:spcBef>
              <a:buFont typeface="+mj-lt"/>
              <a:buAutoNum type="arabicPeriod"/>
            </a:pPr>
            <a:r>
              <a:rPr lang="en-US" altLang="en-US" sz="1800" dirty="0">
                <a:latin typeface="Times New Roman" panose="02020603050405020304" pitchFamily="18" charset="0"/>
                <a:cs typeface="Times New Roman" panose="02020603050405020304" pitchFamily="18" charset="0"/>
              </a:rPr>
              <a:t>Discuss various types of driver in details.</a:t>
            </a:r>
          </a:p>
          <a:p>
            <a:pPr marL="342900" indent="-342900" eaLnBrk="1" hangingPunct="1">
              <a:spcBef>
                <a:spcPct val="0"/>
              </a:spcBef>
              <a:buFont typeface="+mj-lt"/>
              <a:buAutoNum type="arabicPeriod"/>
            </a:pPr>
            <a:endParaRPr lang="en-US" altLang="en-US" sz="1800" dirty="0">
              <a:latin typeface="Times New Roman" panose="02020603050405020304" pitchFamily="18" charset="0"/>
              <a:cs typeface="Times New Roman" panose="02020603050405020304" pitchFamily="18" charset="0"/>
            </a:endParaRPr>
          </a:p>
          <a:p>
            <a:pPr marL="342900" indent="-342900" eaLnBrk="1" hangingPunct="1">
              <a:spcBef>
                <a:spcPct val="0"/>
              </a:spcBef>
              <a:buFont typeface="+mj-lt"/>
              <a:buAutoNum type="arabicPeriod"/>
            </a:pPr>
            <a:r>
              <a:rPr lang="en-US" altLang="en-US" sz="1800" dirty="0">
                <a:latin typeface="Times New Roman" panose="02020603050405020304" pitchFamily="18" charset="0"/>
                <a:cs typeface="Times New Roman" panose="02020603050405020304" pitchFamily="18" charset="0"/>
              </a:rPr>
              <a:t>Write a HTML document that implement </a:t>
            </a:r>
            <a:r>
              <a:rPr lang="en-US" altLang="en-US" sz="1800" dirty="0" err="1">
                <a:latin typeface="Times New Roman" panose="02020603050405020304" pitchFamily="18" charset="0"/>
                <a:cs typeface="Times New Roman" panose="02020603050405020304" pitchFamily="18" charset="0"/>
              </a:rPr>
              <a:t>ducument</a:t>
            </a:r>
            <a:r>
              <a:rPr lang="en-US" altLang="en-US" sz="1800" dirty="0">
                <a:latin typeface="Times New Roman" panose="02020603050405020304" pitchFamily="18" charset="0"/>
                <a:cs typeface="Times New Roman" panose="02020603050405020304" pitchFamily="18" charset="0"/>
              </a:rPr>
              <a:t> object model by using </a:t>
            </a:r>
            <a:r>
              <a:rPr lang="en-US" altLang="en-US" sz="1800" dirty="0" err="1">
                <a:latin typeface="Times New Roman" panose="02020603050405020304" pitchFamily="18" charset="0"/>
                <a:cs typeface="Times New Roman" panose="02020603050405020304" pitchFamily="18" charset="0"/>
              </a:rPr>
              <a:t>getElementByID</a:t>
            </a:r>
            <a:r>
              <a:rPr lang="en-US" altLang="en-US" sz="1800" dirty="0">
                <a:latin typeface="Times New Roman" panose="02020603050405020304" pitchFamily="18" charset="0"/>
                <a:cs typeface="Times New Roman" panose="02020603050405020304" pitchFamily="18" charset="0"/>
              </a:rPr>
              <a:t>() method.</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EB5002-DF47-4F61-AFB5-50546C298CD2}" type="datetime3">
              <a:rPr lang="en-US" smtClean="0"/>
              <a:t>11 July 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149</a:t>
            </a:fld>
            <a:endParaRPr lang="en-US"/>
          </a:p>
        </p:txBody>
      </p:sp>
      <p:sp>
        <p:nvSpPr>
          <p:cNvPr id="7" name="Title 1"/>
          <p:cNvSpPr txBox="1">
            <a:spLocks/>
          </p:cNvSpPr>
          <p:nvPr/>
        </p:nvSpPr>
        <p:spPr>
          <a:xfrm>
            <a:off x="1287780" y="47092"/>
            <a:ext cx="7772400" cy="62111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References</a:t>
            </a:r>
          </a:p>
        </p:txBody>
      </p:sp>
      <p:pic>
        <p:nvPicPr>
          <p:cNvPr id="9" name="Picture 8" descr="E:\Master Folder 2017-18\Approved Logo by BOG\NIET logo_.png"/>
          <p:cNvPicPr/>
          <p:nvPr/>
        </p:nvPicPr>
        <p:blipFill>
          <a:blip r:embed="rId2"/>
          <a:srcRect/>
          <a:stretch>
            <a:fillRect/>
          </a:stretch>
        </p:blipFill>
        <p:spPr bwMode="auto">
          <a:xfrm>
            <a:off x="0" y="0"/>
            <a:ext cx="1287780" cy="715295"/>
          </a:xfrm>
          <a:prstGeom prst="rect">
            <a:avLst/>
          </a:prstGeom>
          <a:noFill/>
          <a:ln w="9525">
            <a:noFill/>
            <a:miter lim="800000"/>
            <a:headEnd/>
            <a:tailEnd/>
          </a:ln>
        </p:spPr>
      </p:pic>
      <p:sp>
        <p:nvSpPr>
          <p:cNvPr id="3" name="TextBox 2">
            <a:extLst>
              <a:ext uri="{FF2B5EF4-FFF2-40B4-BE49-F238E27FC236}">
                <a16:creationId xmlns:a16="http://schemas.microsoft.com/office/drawing/2014/main" id="{4A8521BD-81E0-AC4C-1B3D-731112B0450C}"/>
              </a:ext>
            </a:extLst>
          </p:cNvPr>
          <p:cNvSpPr txBox="1"/>
          <p:nvPr/>
        </p:nvSpPr>
        <p:spPr>
          <a:xfrm>
            <a:off x="1282864" y="1524000"/>
            <a:ext cx="7327736" cy="1754326"/>
          </a:xfrm>
          <a:prstGeom prst="rect">
            <a:avLst/>
          </a:prstGeom>
          <a:noFill/>
        </p:spPr>
        <p:txBody>
          <a:bodyPr wrap="square">
            <a:spAutoFit/>
          </a:bodyPr>
          <a:lstStyle/>
          <a:p>
            <a:pPr marL="285750" indent="-285750">
              <a:buFont typeface="Arial" panose="020B0604020202020204" pitchFamily="34" charset="0"/>
              <a:buChar char="•"/>
            </a:pPr>
            <a:r>
              <a:rPr lang="en-US" altLang="en-US" sz="1800" dirty="0" err="1">
                <a:latin typeface="Times New Roman" panose="02020603050405020304" pitchFamily="18" charset="0"/>
                <a:cs typeface="Times New Roman" panose="02020603050405020304" pitchFamily="18" charset="0"/>
              </a:rPr>
              <a:t>Burdman</a:t>
            </a:r>
            <a:r>
              <a:rPr lang="en-US" altLang="en-US" sz="1800" dirty="0">
                <a:latin typeface="Times New Roman" panose="02020603050405020304" pitchFamily="18" charset="0"/>
                <a:cs typeface="Times New Roman" panose="02020603050405020304" pitchFamily="18" charset="0"/>
              </a:rPr>
              <a:t>, Jessica, “Collaborative Web Development” Addison Wesley</a:t>
            </a:r>
          </a:p>
          <a:p>
            <a:pPr marL="285750" indent="-285750">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Xavier, C, “ Web Technology and Design” , New Age International</a:t>
            </a:r>
          </a:p>
          <a:p>
            <a:endParaRPr lang="en-US" alt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altLang="en-US" sz="1800" dirty="0">
                <a:latin typeface="Times New Roman" panose="02020603050405020304" pitchFamily="18" charset="0"/>
                <a:cs typeface="Times New Roman" panose="02020603050405020304" pitchFamily="18" charset="0"/>
              </a:rPr>
              <a:t>Ivan </a:t>
            </a:r>
            <a:r>
              <a:rPr lang="en-IN" altLang="en-US" sz="1800" dirty="0" err="1">
                <a:latin typeface="Times New Roman" panose="02020603050405020304" pitchFamily="18" charset="0"/>
                <a:cs typeface="Times New Roman" panose="02020603050405020304" pitchFamily="18" charset="0"/>
              </a:rPr>
              <a:t>Bayross</a:t>
            </a:r>
            <a:r>
              <a:rPr lang="en-IN" altLang="en-US" sz="1800" dirty="0">
                <a:latin typeface="Times New Roman" panose="02020603050405020304" pitchFamily="18" charset="0"/>
                <a:cs typeface="Times New Roman" panose="02020603050405020304" pitchFamily="18" charset="0"/>
              </a:rPr>
              <a:t>,” HTML, DHTML, Java Script, Perl &amp; CGI”, BPB Publication </a:t>
            </a: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373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878CE8-8BFA-44FF-815B-F4C2A30BB7C3}" type="datetime3">
              <a:rPr lang="en-US" smtClean="0"/>
              <a:t>11 July 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a:spLocks/>
          </p:cNvSpPr>
          <p:nvPr/>
        </p:nvSpPr>
        <p:spPr>
          <a:xfrm>
            <a:off x="1371600" y="5080"/>
            <a:ext cx="7753350" cy="63469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000" b="1" dirty="0">
                <a:latin typeface="Times New Roman" pitchFamily="18" charset="0"/>
                <a:cs typeface="Times New Roman" pitchFamily="18" charset="0"/>
              </a:rPr>
              <a:t>Pattern of Online External Exam Question Paper (100 marks)</a:t>
            </a:r>
          </a:p>
        </p:txBody>
      </p:sp>
      <p:pic>
        <p:nvPicPr>
          <p:cNvPr id="8" name="Picture 7">
            <a:extLst>
              <a:ext uri="{FF2B5EF4-FFF2-40B4-BE49-F238E27FC236}">
                <a16:creationId xmlns:a16="http://schemas.microsoft.com/office/drawing/2014/main" id="{0B77B11B-9C15-4679-A934-EBBF86AE34F6}"/>
              </a:ext>
            </a:extLst>
          </p:cNvPr>
          <p:cNvPicPr>
            <a:picLocks noChangeAspect="1"/>
          </p:cNvPicPr>
          <p:nvPr/>
        </p:nvPicPr>
        <p:blipFill>
          <a:blip r:embed="rId2"/>
          <a:stretch>
            <a:fillRect/>
          </a:stretch>
        </p:blipFill>
        <p:spPr>
          <a:xfrm>
            <a:off x="628650" y="894409"/>
            <a:ext cx="8058150" cy="4149850"/>
          </a:xfrm>
          <a:prstGeom prst="rect">
            <a:avLst/>
          </a:prstGeom>
        </p:spPr>
      </p:pic>
      <p:sp>
        <p:nvSpPr>
          <p:cNvPr id="9" name="Footer Placeholder 12"/>
          <p:cNvSpPr>
            <a:spLocks noGrp="1"/>
          </p:cNvSpPr>
          <p:nvPr>
            <p:ph type="ftr" sz="quarter" idx="11"/>
          </p:nvPr>
        </p:nvSpPr>
        <p:spPr>
          <a:xfrm>
            <a:off x="2362200" y="6401986"/>
            <a:ext cx="5962650" cy="273851"/>
          </a:xfrm>
        </p:spPr>
        <p:txBody>
          <a:bodyPr/>
          <a:lstStyle/>
          <a:p>
            <a:r>
              <a:rPr lang="fi-FI"/>
              <a:t>Rajat Kumar               WT               UNIT 2</a:t>
            </a:r>
            <a:endParaRPr lang="en-US" dirty="0"/>
          </a:p>
        </p:txBody>
      </p:sp>
      <p:pic>
        <p:nvPicPr>
          <p:cNvPr id="2" name="Picture 1" descr="E:\Master Folder 2017-18\Approved Logo by BOG\NIET logo_.png">
            <a:extLst>
              <a:ext uri="{FF2B5EF4-FFF2-40B4-BE49-F238E27FC236}">
                <a16:creationId xmlns:a16="http://schemas.microsoft.com/office/drawing/2014/main" id="{828E9494-3887-746D-EB64-F3614DFF29EF}"/>
              </a:ext>
            </a:extLst>
          </p:cNvPr>
          <p:cNvPicPr/>
          <p:nvPr/>
        </p:nvPicPr>
        <p:blipFill>
          <a:blip r:embed="rId3"/>
          <a:srcRect/>
          <a:stretch>
            <a:fillRect/>
          </a:stretch>
        </p:blipFill>
        <p:spPr bwMode="auto">
          <a:xfrm>
            <a:off x="83820" y="38100"/>
            <a:ext cx="1287780" cy="685799"/>
          </a:xfrm>
          <a:prstGeom prst="rect">
            <a:avLst/>
          </a:prstGeom>
          <a:noFill/>
          <a:ln w="9525">
            <a:noFill/>
            <a:miter lim="800000"/>
            <a:headEnd/>
            <a:tailEnd/>
          </a:ln>
        </p:spPr>
      </p:pic>
    </p:spTree>
    <p:extLst>
      <p:ext uri="{BB962C8B-B14F-4D97-AF65-F5344CB8AC3E}">
        <p14:creationId xmlns:p14="http://schemas.microsoft.com/office/powerpoint/2010/main" val="304317994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743916-8C14-4642-9D9E-724E49A6AE5C}" type="datetime3">
              <a:rPr lang="en-US" smtClean="0"/>
              <a:t>11 July 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150</a:t>
            </a:fld>
            <a:endParaRPr lang="en-US"/>
          </a:p>
        </p:txBody>
      </p:sp>
      <p:sp>
        <p:nvSpPr>
          <p:cNvPr id="7" name="Title 1"/>
          <p:cNvSpPr txBox="1">
            <a:spLocks/>
          </p:cNvSpPr>
          <p:nvPr/>
        </p:nvSpPr>
        <p:spPr>
          <a:xfrm>
            <a:off x="1287780" y="17595"/>
            <a:ext cx="7772400" cy="62111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Recap</a:t>
            </a:r>
          </a:p>
        </p:txBody>
      </p:sp>
      <p:pic>
        <p:nvPicPr>
          <p:cNvPr id="9" name="Picture 8" descr="E:\Master Folder 2017-18\Approved Logo by BOG\NIET logo_.png"/>
          <p:cNvPicPr/>
          <p:nvPr/>
        </p:nvPicPr>
        <p:blipFill>
          <a:blip r:embed="rId2"/>
          <a:srcRect/>
          <a:stretch>
            <a:fillRect/>
          </a:stretch>
        </p:blipFill>
        <p:spPr bwMode="auto">
          <a:xfrm>
            <a:off x="0" y="0"/>
            <a:ext cx="1287780" cy="715295"/>
          </a:xfrm>
          <a:prstGeom prst="rect">
            <a:avLst/>
          </a:prstGeom>
          <a:noFill/>
          <a:ln w="9525">
            <a:noFill/>
            <a:miter lim="800000"/>
            <a:headEnd/>
            <a:tailEnd/>
          </a:ln>
        </p:spPr>
      </p:pic>
      <p:sp>
        <p:nvSpPr>
          <p:cNvPr id="8" name="TextBox 7">
            <a:extLst>
              <a:ext uri="{FF2B5EF4-FFF2-40B4-BE49-F238E27FC236}">
                <a16:creationId xmlns:a16="http://schemas.microsoft.com/office/drawing/2014/main" id="{8654F87E-6C40-2F1F-28CD-8B12D31A82D3}"/>
              </a:ext>
            </a:extLst>
          </p:cNvPr>
          <p:cNvSpPr txBox="1"/>
          <p:nvPr/>
        </p:nvSpPr>
        <p:spPr>
          <a:xfrm>
            <a:off x="1263198" y="1308861"/>
            <a:ext cx="7499801" cy="4001095"/>
          </a:xfrm>
          <a:prstGeom prst="rect">
            <a:avLst/>
          </a:prstGeom>
          <a:noFill/>
        </p:spPr>
        <p:txBody>
          <a:bodyPr wrap="square">
            <a:spAutoFit/>
          </a:bodyPr>
          <a:lstStyle/>
          <a:p>
            <a:pPr marL="285750" indent="-285750" algn="just" eaLnBrk="1" hangingPunct="1">
              <a:spcBef>
                <a:spcPct val="0"/>
              </a:spcBef>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Designing web page using HTML</a:t>
            </a:r>
          </a:p>
          <a:p>
            <a:pPr marL="285750" indent="-285750" algn="just" eaLnBrk="1" hangingPunct="1">
              <a:spcBef>
                <a:spcPct val="0"/>
              </a:spcBef>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285750" indent="-285750" algn="just" eaLnBrk="1" hangingPunct="1">
              <a:spcBef>
                <a:spcPct val="0"/>
              </a:spcBef>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Designing Document Type definition in XML</a:t>
            </a:r>
          </a:p>
          <a:p>
            <a:pPr marL="285750" indent="-285750" algn="just" eaLnBrk="1" hangingPunct="1">
              <a:spcBef>
                <a:spcPct val="0"/>
              </a:spcBef>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285750" indent="-285750" algn="just" eaLnBrk="1" hangingPunct="1">
              <a:spcBef>
                <a:spcPct val="0"/>
              </a:spcBef>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Design and Development XML Schema and Document Object Model</a:t>
            </a:r>
          </a:p>
          <a:p>
            <a:pPr marL="285750" indent="-285750" algn="just" eaLnBrk="1" hangingPunct="1">
              <a:spcBef>
                <a:spcPct val="0"/>
              </a:spcBef>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285750" indent="-285750" algn="just" eaLnBrk="1" hangingPunct="1">
              <a:spcBef>
                <a:spcPct val="0"/>
              </a:spcBef>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Description of XML processors using DOM and SAX parser</a:t>
            </a:r>
          </a:p>
          <a:p>
            <a:pPr marL="285750" indent="-285750" algn="just" eaLnBrk="1" hangingPunct="1">
              <a:spcBef>
                <a:spcPct val="0"/>
              </a:spcBef>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285750" indent="-285750" algn="just" eaLnBrk="1" hangingPunct="1">
              <a:spcBef>
                <a:spcPct val="0"/>
              </a:spcBef>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XML Elements, </a:t>
            </a:r>
            <a:r>
              <a:rPr lang="en-US" altLang="en-US" sz="1800" dirty="0" err="1">
                <a:latin typeface="Times New Roman" panose="02020603050405020304" pitchFamily="18" charset="0"/>
                <a:cs typeface="Times New Roman" panose="02020603050405020304" pitchFamily="18" charset="0"/>
              </a:rPr>
              <a:t>Xpath</a:t>
            </a:r>
            <a:r>
              <a:rPr lang="en-US" altLang="en-US" sz="1800" dirty="0">
                <a:latin typeface="Times New Roman" panose="02020603050405020304" pitchFamily="18" charset="0"/>
                <a:cs typeface="Times New Roman" panose="02020603050405020304" pitchFamily="18" charset="0"/>
              </a:rPr>
              <a:t>, XSLT, Validator, Server, etc.</a:t>
            </a:r>
          </a:p>
          <a:p>
            <a:pPr marL="285750" indent="-285750" algn="just" eaLnBrk="1" hangingPunct="1">
              <a:spcBef>
                <a:spcPct val="0"/>
              </a:spcBef>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285750" indent="-285750" eaLnBrk="1" hangingPunct="1">
              <a:spcBef>
                <a:spcPct val="0"/>
              </a:spcBef>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285750" indent="-285750" eaLnBrk="1" hangingPunct="1">
              <a:spcBef>
                <a:spcPct val="0"/>
              </a:spcBef>
              <a:buFont typeface="Arial" panose="020B0604020202020204" pitchFamily="34" charset="0"/>
              <a:buChar char="•"/>
            </a:pPr>
            <a:endParaRPr lang="en-US" altLang="en-US" sz="1400" dirty="0">
              <a:latin typeface="Arial" panose="020B0604020202020204" pitchFamily="34" charset="0"/>
            </a:endParaRPr>
          </a:p>
          <a:p>
            <a:pPr marL="285750" indent="-285750" eaLnBrk="1" hangingPunct="1">
              <a:spcBef>
                <a:spcPct val="0"/>
              </a:spcBef>
              <a:buFont typeface="Arial" panose="020B0604020202020204" pitchFamily="34" charset="0"/>
              <a:buChar char="•"/>
            </a:pPr>
            <a:endParaRPr lang="en-US" altLang="en-US" sz="1400" dirty="0">
              <a:latin typeface="Arial" panose="020B0604020202020204" pitchFamily="34" charset="0"/>
            </a:endParaRPr>
          </a:p>
          <a:p>
            <a:pPr marL="285750" indent="-285750" eaLnBrk="1" hangingPunct="1">
              <a:spcBef>
                <a:spcPct val="0"/>
              </a:spcBef>
              <a:buFont typeface="Arial" panose="020B0604020202020204" pitchFamily="34" charset="0"/>
              <a:buChar char="•"/>
            </a:pPr>
            <a:endParaRPr lang="en-US" altLang="en-US" sz="1400" dirty="0">
              <a:latin typeface="Arial" panose="020B0604020202020204" pitchFamily="34" charset="0"/>
            </a:endParaRPr>
          </a:p>
          <a:p>
            <a:pPr marL="285750" indent="-285750" eaLnBrk="1" hangingPunct="1">
              <a:spcBef>
                <a:spcPct val="0"/>
              </a:spcBef>
              <a:buFont typeface="Arial" panose="020B0604020202020204" pitchFamily="34" charset="0"/>
              <a:buChar char="•"/>
            </a:pPr>
            <a:endParaRPr lang="en-US" altLang="en-US" sz="1400" dirty="0">
              <a:latin typeface="Arial" panose="020B0604020202020204" pitchFamily="34" charset="0"/>
            </a:endParaRPr>
          </a:p>
        </p:txBody>
      </p:sp>
    </p:spTree>
    <p:extLst>
      <p:ext uri="{BB962C8B-B14F-4D97-AF65-F5344CB8AC3E}">
        <p14:creationId xmlns:p14="http://schemas.microsoft.com/office/powerpoint/2010/main" val="93152280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C1BAC1-052E-48E2-B1FC-3BDB560C9A67}" type="datetime3">
              <a:rPr lang="en-US" smtClean="0"/>
              <a:t>11 July 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151</a:t>
            </a:fld>
            <a:endParaRPr lang="en-US"/>
          </a:p>
        </p:txBody>
      </p:sp>
      <p:sp>
        <p:nvSpPr>
          <p:cNvPr id="9" name="Content Placeholder 8"/>
          <p:cNvSpPr>
            <a:spLocks noGrp="1"/>
          </p:cNvSpPr>
          <p:nvPr>
            <p:ph idx="1"/>
          </p:nvPr>
        </p:nvSpPr>
        <p:spPr>
          <a:xfrm>
            <a:off x="2669492" y="136525"/>
            <a:ext cx="3805016" cy="3545586"/>
          </a:xfrm>
          <a:prstGeom prst="rect">
            <a:avLst/>
          </a:prstGeom>
          <a:noFill/>
        </p:spPr>
        <p:txBody>
          <a:bodyPr wrap="non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2555220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21B94A-CDED-4C74-B966-D186D5307EDB}" type="datetime3">
              <a:rPr lang="en-US" smtClean="0"/>
              <a:t>11 July 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219199" y="38100"/>
            <a:ext cx="7839075"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000" b="1" dirty="0">
                <a:latin typeface="Times New Roman" pitchFamily="18" charset="0"/>
                <a:cs typeface="Times New Roman" pitchFamily="18" charset="0"/>
              </a:rPr>
              <a:t>Pattern of Online External Exam Question Paper (100 marks)</a:t>
            </a:r>
          </a:p>
        </p:txBody>
      </p:sp>
      <p:pic>
        <p:nvPicPr>
          <p:cNvPr id="9" name="Picture 8">
            <a:extLst>
              <a:ext uri="{FF2B5EF4-FFF2-40B4-BE49-F238E27FC236}">
                <a16:creationId xmlns:a16="http://schemas.microsoft.com/office/drawing/2014/main" id="{F82AF081-83E9-40E3-85C9-062E3E753D2B}"/>
              </a:ext>
            </a:extLst>
          </p:cNvPr>
          <p:cNvPicPr>
            <a:picLocks noChangeAspect="1"/>
          </p:cNvPicPr>
          <p:nvPr/>
        </p:nvPicPr>
        <p:blipFill>
          <a:blip r:embed="rId2"/>
          <a:stretch>
            <a:fillRect/>
          </a:stretch>
        </p:blipFill>
        <p:spPr>
          <a:xfrm>
            <a:off x="771525" y="1452567"/>
            <a:ext cx="8286750" cy="4090987"/>
          </a:xfrm>
          <a:prstGeom prst="rect">
            <a:avLst/>
          </a:prstGeom>
        </p:spPr>
      </p:pic>
      <p:sp>
        <p:nvSpPr>
          <p:cNvPr id="8" name="Footer Placeholder 12"/>
          <p:cNvSpPr>
            <a:spLocks noGrp="1"/>
          </p:cNvSpPr>
          <p:nvPr>
            <p:ph type="ftr" sz="quarter" idx="11"/>
          </p:nvPr>
        </p:nvSpPr>
        <p:spPr>
          <a:xfrm>
            <a:off x="1981200" y="6401986"/>
            <a:ext cx="5638800" cy="273851"/>
          </a:xfrm>
        </p:spPr>
        <p:txBody>
          <a:bodyPr/>
          <a:lstStyle/>
          <a:p>
            <a:r>
              <a:rPr lang="fi-FI"/>
              <a:t>Rajat Kumar               WT               UNIT 2</a:t>
            </a:r>
            <a:endParaRPr lang="en-US" dirty="0"/>
          </a:p>
        </p:txBody>
      </p:sp>
      <p:pic>
        <p:nvPicPr>
          <p:cNvPr id="2" name="Picture 1" descr="E:\Master Folder 2017-18\Approved Logo by BOG\NIET logo_.png">
            <a:extLst>
              <a:ext uri="{FF2B5EF4-FFF2-40B4-BE49-F238E27FC236}">
                <a16:creationId xmlns:a16="http://schemas.microsoft.com/office/drawing/2014/main" id="{2E88E7F4-BC06-C508-7B73-225FE3075910}"/>
              </a:ext>
            </a:extLst>
          </p:cNvPr>
          <p:cNvPicPr/>
          <p:nvPr/>
        </p:nvPicPr>
        <p:blipFill>
          <a:blip r:embed="rId3"/>
          <a:srcRect/>
          <a:stretch>
            <a:fillRect/>
          </a:stretch>
        </p:blipFill>
        <p:spPr bwMode="auto">
          <a:xfrm>
            <a:off x="83820" y="38100"/>
            <a:ext cx="1135380" cy="685799"/>
          </a:xfrm>
          <a:prstGeom prst="rect">
            <a:avLst/>
          </a:prstGeom>
          <a:noFill/>
          <a:ln w="9525">
            <a:noFill/>
            <a:miter lim="800000"/>
            <a:headEnd/>
            <a:tailEnd/>
          </a:ln>
        </p:spPr>
      </p:pic>
    </p:spTree>
    <p:extLst>
      <p:ext uri="{BB962C8B-B14F-4D97-AF65-F5344CB8AC3E}">
        <p14:creationId xmlns:p14="http://schemas.microsoft.com/office/powerpoint/2010/main" val="2011547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185845-8AA3-4D97-9319-7FBD350B4E16}" type="datetime3">
              <a:rPr lang="en-US" smtClean="0"/>
              <a:t>11 July 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447800" y="80028"/>
            <a:ext cx="7666072" cy="608897"/>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000" b="1" dirty="0">
                <a:latin typeface="Times New Roman" pitchFamily="18" charset="0"/>
                <a:cs typeface="Times New Roman" pitchFamily="18" charset="0"/>
              </a:rPr>
              <a:t>Pattern of Online External Exam Question Paper (100 marks)</a:t>
            </a:r>
          </a:p>
        </p:txBody>
      </p:sp>
      <p:pic>
        <p:nvPicPr>
          <p:cNvPr id="8" name="Picture 7">
            <a:extLst>
              <a:ext uri="{FF2B5EF4-FFF2-40B4-BE49-F238E27FC236}">
                <a16:creationId xmlns:a16="http://schemas.microsoft.com/office/drawing/2014/main" id="{D6AD0FEF-91AB-4622-BD71-AF17C265451A}"/>
              </a:ext>
            </a:extLst>
          </p:cNvPr>
          <p:cNvPicPr>
            <a:picLocks noChangeAspect="1"/>
          </p:cNvPicPr>
          <p:nvPr/>
        </p:nvPicPr>
        <p:blipFill>
          <a:blip r:embed="rId2"/>
          <a:stretch>
            <a:fillRect/>
          </a:stretch>
        </p:blipFill>
        <p:spPr>
          <a:xfrm>
            <a:off x="727710" y="1371600"/>
            <a:ext cx="8182535" cy="4010023"/>
          </a:xfrm>
          <a:prstGeom prst="rect">
            <a:avLst/>
          </a:prstGeom>
        </p:spPr>
      </p:pic>
      <p:sp>
        <p:nvSpPr>
          <p:cNvPr id="9" name="Footer Placeholder 12"/>
          <p:cNvSpPr>
            <a:spLocks noGrp="1"/>
          </p:cNvSpPr>
          <p:nvPr>
            <p:ph type="ftr" sz="quarter" idx="11"/>
          </p:nvPr>
        </p:nvSpPr>
        <p:spPr>
          <a:xfrm>
            <a:off x="2438400" y="6401986"/>
            <a:ext cx="5810250" cy="273851"/>
          </a:xfrm>
        </p:spPr>
        <p:txBody>
          <a:bodyPr/>
          <a:lstStyle/>
          <a:p>
            <a:r>
              <a:rPr lang="fi-FI"/>
              <a:t>Rajat Kumar               WT               UNIT 2</a:t>
            </a:r>
            <a:endParaRPr lang="en-US" dirty="0"/>
          </a:p>
        </p:txBody>
      </p:sp>
      <p:pic>
        <p:nvPicPr>
          <p:cNvPr id="2" name="Picture 1" descr="E:\Master Folder 2017-18\Approved Logo by BOG\NIET logo_.png">
            <a:extLst>
              <a:ext uri="{FF2B5EF4-FFF2-40B4-BE49-F238E27FC236}">
                <a16:creationId xmlns:a16="http://schemas.microsoft.com/office/drawing/2014/main" id="{5BD5F36E-18C2-3605-DFD6-0A96C5506FAC}"/>
              </a:ext>
            </a:extLst>
          </p:cNvPr>
          <p:cNvPicPr/>
          <p:nvPr/>
        </p:nvPicPr>
        <p:blipFill>
          <a:blip r:embed="rId3"/>
          <a:srcRect/>
          <a:stretch>
            <a:fillRect/>
          </a:stretch>
        </p:blipFill>
        <p:spPr bwMode="auto">
          <a:xfrm>
            <a:off x="83820" y="38100"/>
            <a:ext cx="1287780" cy="685799"/>
          </a:xfrm>
          <a:prstGeom prst="rect">
            <a:avLst/>
          </a:prstGeom>
          <a:noFill/>
          <a:ln w="9525">
            <a:noFill/>
            <a:miter lim="800000"/>
            <a:headEnd/>
            <a:tailEnd/>
          </a:ln>
        </p:spPr>
      </p:pic>
    </p:spTree>
    <p:extLst>
      <p:ext uri="{BB962C8B-B14F-4D97-AF65-F5344CB8AC3E}">
        <p14:creationId xmlns:p14="http://schemas.microsoft.com/office/powerpoint/2010/main" val="291774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D9E451-C7EA-40AD-B3A0-A7944F2F0E19}" type="datetime3">
              <a:rPr lang="en-US" smtClean="0"/>
              <a:t>11 July 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355991" y="93979"/>
            <a:ext cx="7677150" cy="57404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000" b="1" dirty="0">
                <a:latin typeface="Times New Roman" pitchFamily="18" charset="0"/>
                <a:cs typeface="Times New Roman" pitchFamily="18" charset="0"/>
              </a:rPr>
              <a:t>Pattern of Online External Exam Question Paper (100 marks)</a:t>
            </a:r>
          </a:p>
        </p:txBody>
      </p:sp>
      <p:pic>
        <p:nvPicPr>
          <p:cNvPr id="9" name="Picture 8">
            <a:extLst>
              <a:ext uri="{FF2B5EF4-FFF2-40B4-BE49-F238E27FC236}">
                <a16:creationId xmlns:a16="http://schemas.microsoft.com/office/drawing/2014/main" id="{8C7C6038-4342-4904-B836-C5BF3F62F169}"/>
              </a:ext>
            </a:extLst>
          </p:cNvPr>
          <p:cNvPicPr>
            <a:picLocks noChangeAspect="1"/>
          </p:cNvPicPr>
          <p:nvPr/>
        </p:nvPicPr>
        <p:blipFill>
          <a:blip r:embed="rId2"/>
          <a:stretch>
            <a:fillRect/>
          </a:stretch>
        </p:blipFill>
        <p:spPr>
          <a:xfrm>
            <a:off x="975230" y="1657350"/>
            <a:ext cx="8168770" cy="3844535"/>
          </a:xfrm>
          <a:prstGeom prst="rect">
            <a:avLst/>
          </a:prstGeom>
        </p:spPr>
      </p:pic>
      <p:sp>
        <p:nvSpPr>
          <p:cNvPr id="8" name="Footer Placeholder 12"/>
          <p:cNvSpPr>
            <a:spLocks noGrp="1"/>
          </p:cNvSpPr>
          <p:nvPr>
            <p:ph type="ftr" sz="quarter" idx="11"/>
          </p:nvPr>
        </p:nvSpPr>
        <p:spPr>
          <a:xfrm>
            <a:off x="2152650" y="6412709"/>
            <a:ext cx="5391150" cy="273851"/>
          </a:xfrm>
        </p:spPr>
        <p:txBody>
          <a:bodyPr/>
          <a:lstStyle/>
          <a:p>
            <a:r>
              <a:rPr lang="fi-FI"/>
              <a:t>Rajat Kumar               WT               UNIT 2</a:t>
            </a:r>
            <a:endParaRPr lang="en-US" dirty="0"/>
          </a:p>
        </p:txBody>
      </p:sp>
      <p:pic>
        <p:nvPicPr>
          <p:cNvPr id="2" name="Picture 1" descr="E:\Master Folder 2017-18\Approved Logo by BOG\NIET logo_.png">
            <a:extLst>
              <a:ext uri="{FF2B5EF4-FFF2-40B4-BE49-F238E27FC236}">
                <a16:creationId xmlns:a16="http://schemas.microsoft.com/office/drawing/2014/main" id="{56D06A6B-5220-00D5-0AE0-73CA144ECFA7}"/>
              </a:ext>
            </a:extLst>
          </p:cNvPr>
          <p:cNvPicPr/>
          <p:nvPr/>
        </p:nvPicPr>
        <p:blipFill>
          <a:blip r:embed="rId3"/>
          <a:srcRect/>
          <a:stretch>
            <a:fillRect/>
          </a:stretch>
        </p:blipFill>
        <p:spPr bwMode="auto">
          <a:xfrm>
            <a:off x="83820" y="38100"/>
            <a:ext cx="1059180" cy="685799"/>
          </a:xfrm>
          <a:prstGeom prst="rect">
            <a:avLst/>
          </a:prstGeom>
          <a:noFill/>
          <a:ln w="9525">
            <a:noFill/>
            <a:miter lim="800000"/>
            <a:headEnd/>
            <a:tailEnd/>
          </a:ln>
        </p:spPr>
      </p:pic>
    </p:spTree>
    <p:extLst>
      <p:ext uri="{BB962C8B-B14F-4D97-AF65-F5344CB8AC3E}">
        <p14:creationId xmlns:p14="http://schemas.microsoft.com/office/powerpoint/2010/main" val="3054875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07E5D0-914B-4721-81DF-67C5353D15BE}" type="datetime3">
              <a:rPr lang="en-US" smtClean="0"/>
              <a:t>11 July 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549612" y="38100"/>
            <a:ext cx="7543800" cy="655564"/>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000" b="1" dirty="0">
                <a:latin typeface="Times New Roman" pitchFamily="18" charset="0"/>
                <a:cs typeface="Times New Roman" pitchFamily="18" charset="0"/>
              </a:rPr>
              <a:t>Pattern of Online External Exam Question Paper (100 marks)</a:t>
            </a:r>
          </a:p>
        </p:txBody>
      </p:sp>
      <p:pic>
        <p:nvPicPr>
          <p:cNvPr id="8" name="Picture 7">
            <a:extLst>
              <a:ext uri="{FF2B5EF4-FFF2-40B4-BE49-F238E27FC236}">
                <a16:creationId xmlns:a16="http://schemas.microsoft.com/office/drawing/2014/main" id="{CF080F34-6289-4751-AE3C-849A673B260C}"/>
              </a:ext>
            </a:extLst>
          </p:cNvPr>
          <p:cNvPicPr>
            <a:picLocks noChangeAspect="1"/>
          </p:cNvPicPr>
          <p:nvPr/>
        </p:nvPicPr>
        <p:blipFill>
          <a:blip r:embed="rId2"/>
          <a:stretch>
            <a:fillRect/>
          </a:stretch>
        </p:blipFill>
        <p:spPr>
          <a:xfrm>
            <a:off x="857250" y="1495251"/>
            <a:ext cx="8258175" cy="4021412"/>
          </a:xfrm>
          <a:prstGeom prst="rect">
            <a:avLst/>
          </a:prstGeom>
        </p:spPr>
      </p:pic>
      <p:sp>
        <p:nvSpPr>
          <p:cNvPr id="9" name="Footer Placeholder 12"/>
          <p:cNvSpPr>
            <a:spLocks noGrp="1"/>
          </p:cNvSpPr>
          <p:nvPr>
            <p:ph type="ftr" sz="quarter" idx="11"/>
          </p:nvPr>
        </p:nvSpPr>
        <p:spPr>
          <a:xfrm>
            <a:off x="2514600" y="6403380"/>
            <a:ext cx="5505450" cy="273851"/>
          </a:xfrm>
        </p:spPr>
        <p:txBody>
          <a:bodyPr/>
          <a:lstStyle/>
          <a:p>
            <a:r>
              <a:rPr lang="fi-FI"/>
              <a:t>Rajat Kumar               WT               UNIT 2</a:t>
            </a:r>
            <a:endParaRPr lang="en-US" dirty="0"/>
          </a:p>
        </p:txBody>
      </p:sp>
      <p:pic>
        <p:nvPicPr>
          <p:cNvPr id="2" name="Picture 1" descr="E:\Master Folder 2017-18\Approved Logo by BOG\NIET logo_.png">
            <a:extLst>
              <a:ext uri="{FF2B5EF4-FFF2-40B4-BE49-F238E27FC236}">
                <a16:creationId xmlns:a16="http://schemas.microsoft.com/office/drawing/2014/main" id="{58F16735-3730-E903-2B61-706999EB4A43}"/>
              </a:ext>
            </a:extLst>
          </p:cNvPr>
          <p:cNvPicPr/>
          <p:nvPr/>
        </p:nvPicPr>
        <p:blipFill>
          <a:blip r:embed="rId3"/>
          <a:srcRect/>
          <a:stretch>
            <a:fillRect/>
          </a:stretch>
        </p:blipFill>
        <p:spPr bwMode="auto">
          <a:xfrm>
            <a:off x="83820" y="38100"/>
            <a:ext cx="1287780" cy="685799"/>
          </a:xfrm>
          <a:prstGeom prst="rect">
            <a:avLst/>
          </a:prstGeom>
          <a:noFill/>
          <a:ln w="9525">
            <a:noFill/>
            <a:miter lim="800000"/>
            <a:headEnd/>
            <a:tailEnd/>
          </a:ln>
        </p:spPr>
      </p:pic>
    </p:spTree>
    <p:extLst>
      <p:ext uri="{BB962C8B-B14F-4D97-AF65-F5344CB8AC3E}">
        <p14:creationId xmlns:p14="http://schemas.microsoft.com/office/powerpoint/2010/main" val="2794003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393693"/>
            <a:ext cx="6400800" cy="2268573"/>
          </a:xfrm>
        </p:spPr>
        <p:txBody>
          <a:bodyPr>
            <a:normAutofit/>
          </a:bodyPr>
          <a:lstStyle/>
          <a:p>
            <a:r>
              <a:rPr lang="en-US" sz="1500" dirty="0">
                <a:latin typeface="Times New Roman" panose="02020603050405020304" pitchFamily="18" charset="0"/>
                <a:cs typeface="Times New Roman" panose="02020603050405020304" pitchFamily="18" charset="0"/>
              </a:rPr>
              <a:t>Certificate of Recognition for role as </a:t>
            </a:r>
            <a:r>
              <a:rPr lang="en-US" sz="1500" b="1" dirty="0">
                <a:latin typeface="Times New Roman" panose="02020603050405020304" pitchFamily="18" charset="0"/>
                <a:cs typeface="Times New Roman" panose="02020603050405020304" pitchFamily="18" charset="0"/>
              </a:rPr>
              <a:t>Faculty</a:t>
            </a:r>
            <a:r>
              <a:rPr lang="en-US" sz="1500" dirty="0">
                <a:latin typeface="Times New Roman" panose="02020603050405020304" pitchFamily="18" charset="0"/>
                <a:cs typeface="Times New Roman" panose="02020603050405020304" pitchFamily="18" charset="0"/>
              </a:rPr>
              <a:t> in MOOCs Course </a:t>
            </a:r>
            <a:r>
              <a:rPr lang="en-US" sz="1500" b="1" dirty="0">
                <a:latin typeface="Times New Roman" panose="02020603050405020304" pitchFamily="18" charset="0"/>
                <a:cs typeface="Times New Roman" panose="02020603050405020304" pitchFamily="18" charset="0"/>
              </a:rPr>
              <a:t>Python/CSS</a:t>
            </a:r>
            <a:r>
              <a:rPr lang="en-US" sz="1500" dirty="0">
                <a:latin typeface="Times New Roman" panose="02020603050405020304" pitchFamily="18" charset="0"/>
                <a:cs typeface="Times New Roman" panose="02020603050405020304" pitchFamily="18" charset="0"/>
              </a:rPr>
              <a:t> from </a:t>
            </a:r>
            <a:r>
              <a:rPr lang="en-US" sz="1500" b="1" dirty="0">
                <a:latin typeface="Times New Roman" panose="02020603050405020304" pitchFamily="18" charset="0"/>
                <a:cs typeface="Times New Roman" panose="02020603050405020304" pitchFamily="18" charset="0"/>
              </a:rPr>
              <a:t>E &amp; ICT Academy, IIT Kanpur</a:t>
            </a:r>
            <a:r>
              <a:rPr lang="en-US" sz="1500" dirty="0">
                <a:latin typeface="Times New Roman" panose="02020603050405020304" pitchFamily="18" charset="0"/>
                <a:cs typeface="Times New Roman" panose="02020603050405020304" pitchFamily="18" charset="0"/>
              </a:rPr>
              <a:t>.</a:t>
            </a:r>
            <a:endParaRPr lang="en-US" sz="1500" b="1"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Worked on Internet of things </a:t>
            </a:r>
            <a:r>
              <a:rPr lang="en-US" sz="1500" b="1" dirty="0">
                <a:latin typeface="Times New Roman" panose="02020603050405020304" pitchFamily="18" charset="0"/>
                <a:cs typeface="Times New Roman" panose="02020603050405020304" pitchFamily="18" charset="0"/>
              </a:rPr>
              <a:t>(</a:t>
            </a:r>
            <a:r>
              <a:rPr lang="en-US" sz="1500" b="1" dirty="0" err="1">
                <a:latin typeface="Times New Roman" panose="02020603050405020304" pitchFamily="18" charset="0"/>
                <a:cs typeface="Times New Roman" panose="02020603050405020304" pitchFamily="18" charset="0"/>
              </a:rPr>
              <a:t>IoT</a:t>
            </a:r>
            <a:r>
              <a:rPr lang="en-US" sz="1500" b="1"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technology under the topic </a:t>
            </a:r>
            <a:r>
              <a:rPr lang="en-US" sz="1500" b="1" dirty="0">
                <a:latin typeface="Times New Roman" panose="02020603050405020304" pitchFamily="18" charset="0"/>
                <a:cs typeface="Times New Roman" panose="02020603050405020304" pitchFamily="18" charset="0"/>
              </a:rPr>
              <a:t>Energy efficient technique for data aggregation </a:t>
            </a:r>
            <a:r>
              <a:rPr lang="en-US" sz="1500" dirty="0">
                <a:latin typeface="Times New Roman" panose="02020603050405020304" pitchFamily="18" charset="0"/>
                <a:cs typeface="Times New Roman" panose="02020603050405020304" pitchFamily="18" charset="0"/>
              </a:rPr>
              <a:t>in </a:t>
            </a:r>
            <a:r>
              <a:rPr lang="en-US" sz="1500" dirty="0" err="1">
                <a:latin typeface="Times New Roman" panose="02020603050405020304" pitchFamily="18" charset="0"/>
                <a:cs typeface="Times New Roman" panose="02020603050405020304" pitchFamily="18" charset="0"/>
              </a:rPr>
              <a:t>M.Tech</a:t>
            </a:r>
            <a:r>
              <a:rPr lang="en-US" sz="1500" dirty="0">
                <a:latin typeface="Times New Roman" panose="02020603050405020304" pitchFamily="18" charset="0"/>
                <a:cs typeface="Times New Roman" panose="02020603050405020304" pitchFamily="18" charset="0"/>
              </a:rPr>
              <a:t>.</a:t>
            </a:r>
          </a:p>
          <a:p>
            <a:r>
              <a:rPr lang="en-US" sz="1500" dirty="0">
                <a:latin typeface="Times New Roman" panose="02020603050405020304" pitchFamily="18" charset="0"/>
                <a:cs typeface="Times New Roman" panose="02020603050405020304" pitchFamily="18" charset="0"/>
              </a:rPr>
              <a:t> Published paper in International journal of research in electronics and computer engineering </a:t>
            </a:r>
            <a:r>
              <a:rPr lang="en-US" sz="1500" b="1" dirty="0">
                <a:latin typeface="Times New Roman" panose="02020603050405020304" pitchFamily="18" charset="0"/>
                <a:cs typeface="Times New Roman" panose="02020603050405020304" pitchFamily="18" charset="0"/>
              </a:rPr>
              <a:t>(IJRECE)</a:t>
            </a:r>
            <a:r>
              <a:rPr lang="en-US" sz="1500" dirty="0">
                <a:latin typeface="Times New Roman" panose="02020603050405020304" pitchFamily="18" charset="0"/>
                <a:cs typeface="Times New Roman" panose="02020603050405020304" pitchFamily="18" charset="0"/>
              </a:rPr>
              <a:t> on </a:t>
            </a:r>
            <a:r>
              <a:rPr lang="en-US" sz="1500" b="1" dirty="0">
                <a:latin typeface="Times New Roman" panose="02020603050405020304" pitchFamily="18" charset="0"/>
                <a:cs typeface="Times New Roman" panose="02020603050405020304" pitchFamily="18" charset="0"/>
              </a:rPr>
              <a:t>“Energy efficient technique for data aggregation in </a:t>
            </a:r>
            <a:r>
              <a:rPr lang="en-US" sz="1500" b="1" dirty="0" err="1">
                <a:latin typeface="Times New Roman" panose="02020603050405020304" pitchFamily="18" charset="0"/>
                <a:cs typeface="Times New Roman" panose="02020603050405020304" pitchFamily="18" charset="0"/>
              </a:rPr>
              <a:t>IoT</a:t>
            </a:r>
            <a:r>
              <a:rPr lang="en-US" sz="1500" b="1"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(April-June 2019).</a:t>
            </a:r>
          </a:p>
          <a:p>
            <a:r>
              <a:rPr lang="en-US" sz="1500" b="1" dirty="0">
                <a:latin typeface="Times New Roman" panose="02020603050405020304" pitchFamily="18" charset="0"/>
                <a:cs typeface="Times New Roman" panose="02020603050405020304" pitchFamily="18" charset="0"/>
              </a:rPr>
              <a:t>Area of Interest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FullStack</a:t>
            </a:r>
            <a:r>
              <a:rPr lang="en-US" sz="1500" dirty="0">
                <a:latin typeface="Times New Roman" panose="02020603050405020304" pitchFamily="18" charset="0"/>
                <a:cs typeface="Times New Roman" panose="02020603050405020304" pitchFamily="18" charset="0"/>
              </a:rPr>
              <a:t> Development</a:t>
            </a:r>
          </a:p>
        </p:txBody>
      </p:sp>
      <p:sp>
        <p:nvSpPr>
          <p:cNvPr id="6" name="Date Placeholder 5"/>
          <p:cNvSpPr>
            <a:spLocks noGrp="1"/>
          </p:cNvSpPr>
          <p:nvPr>
            <p:ph type="dt" sz="half" idx="10"/>
          </p:nvPr>
        </p:nvSpPr>
        <p:spPr/>
        <p:txBody>
          <a:bodyPr/>
          <a:lstStyle/>
          <a:p>
            <a:fld id="{CD47F055-978E-439F-A452-CB1A15F41854}" type="datetime3">
              <a:rPr lang="en-US" smtClean="0"/>
              <a:t>11 July 2023</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
        <p:nvSpPr>
          <p:cNvPr id="8" name="Title 1"/>
          <p:cNvSpPr txBox="1">
            <a:spLocks/>
          </p:cNvSpPr>
          <p:nvPr/>
        </p:nvSpPr>
        <p:spPr>
          <a:xfrm>
            <a:off x="1371600" y="87774"/>
            <a:ext cx="7467600" cy="521826"/>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200" b="1" dirty="0">
                <a:latin typeface="Times New Roman" panose="02020603050405020304" pitchFamily="18" charset="0"/>
                <a:cs typeface="Times New Roman" panose="02020603050405020304" pitchFamily="18" charset="0"/>
              </a:rPr>
              <a:t>Brief Introduction of Faculty</a:t>
            </a:r>
          </a:p>
        </p:txBody>
      </p:sp>
      <p:sp>
        <p:nvSpPr>
          <p:cNvPr id="11" name="Footer Placeholder 12"/>
          <p:cNvSpPr>
            <a:spLocks noGrp="1"/>
          </p:cNvSpPr>
          <p:nvPr>
            <p:ph type="ftr" sz="quarter" idx="11"/>
          </p:nvPr>
        </p:nvSpPr>
        <p:spPr>
          <a:xfrm>
            <a:off x="1714500" y="5543551"/>
            <a:ext cx="5257800" cy="273844"/>
          </a:xfrm>
        </p:spPr>
        <p:txBody>
          <a:bodyPr/>
          <a:lstStyle/>
          <a:p>
            <a:r>
              <a:rPr lang="fi-FI"/>
              <a:t>Rajat Kumar               WT               UNIT 2</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45259661"/>
              </p:ext>
            </p:extLst>
          </p:nvPr>
        </p:nvGraphicFramePr>
        <p:xfrm>
          <a:off x="1440967" y="968406"/>
          <a:ext cx="4972050" cy="1350629"/>
        </p:xfrm>
        <a:graphic>
          <a:graphicData uri="http://schemas.openxmlformats.org/drawingml/2006/table">
            <a:tbl>
              <a:tblPr firstRow="1" firstCol="1" bandRow="1">
                <a:tableStyleId>{5C22544A-7EE6-4342-B048-85BDC9FD1C3A}</a:tableStyleId>
              </a:tblPr>
              <a:tblGrid>
                <a:gridCol w="1015937">
                  <a:extLst>
                    <a:ext uri="{9D8B030D-6E8A-4147-A177-3AD203B41FA5}">
                      <a16:colId xmlns:a16="http://schemas.microsoft.com/office/drawing/2014/main" val="20000"/>
                    </a:ext>
                  </a:extLst>
                </a:gridCol>
                <a:gridCol w="2224796">
                  <a:extLst>
                    <a:ext uri="{9D8B030D-6E8A-4147-A177-3AD203B41FA5}">
                      <a16:colId xmlns:a16="http://schemas.microsoft.com/office/drawing/2014/main" val="20001"/>
                    </a:ext>
                  </a:extLst>
                </a:gridCol>
                <a:gridCol w="1731317">
                  <a:extLst>
                    <a:ext uri="{9D8B030D-6E8A-4147-A177-3AD203B41FA5}">
                      <a16:colId xmlns:a16="http://schemas.microsoft.com/office/drawing/2014/main" val="20002"/>
                    </a:ext>
                  </a:extLst>
                </a:gridCol>
              </a:tblGrid>
              <a:tr h="529517">
                <a:tc>
                  <a:txBody>
                    <a:bodyPr/>
                    <a:lstStyle/>
                    <a:p>
                      <a:pPr marL="0" marR="0" algn="just">
                        <a:lnSpc>
                          <a:spcPct val="115000"/>
                        </a:lnSpc>
                        <a:spcBef>
                          <a:spcPts val="0"/>
                        </a:spcBef>
                        <a:spcAft>
                          <a:spcPts val="0"/>
                        </a:spcAft>
                      </a:pPr>
                      <a:r>
                        <a:rPr lang="en-US" sz="1200" dirty="0">
                          <a:effectLst/>
                        </a:rPr>
                        <a:t>COURSE</a:t>
                      </a:r>
                    </a:p>
                    <a:p>
                      <a:pPr marL="0" marR="0" algn="just">
                        <a:lnSpc>
                          <a:spcPct val="115000"/>
                        </a:lnSpc>
                        <a:spcBef>
                          <a:spcPts val="0"/>
                        </a:spcBef>
                        <a:spcAft>
                          <a:spcPts val="0"/>
                        </a:spcAft>
                      </a:pPr>
                      <a:r>
                        <a:rPr lang="en-US" sz="1200" dirty="0">
                          <a:effectLst/>
                        </a:rPr>
                        <a:t> </a:t>
                      </a:r>
                      <a:endParaRPr lang="en-US" sz="1200"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tc>
                <a:tc>
                  <a:txBody>
                    <a:bodyPr/>
                    <a:lstStyle/>
                    <a:p>
                      <a:pPr marL="0" marR="0" algn="just">
                        <a:lnSpc>
                          <a:spcPct val="115000"/>
                        </a:lnSpc>
                        <a:spcBef>
                          <a:spcPts val="0"/>
                        </a:spcBef>
                        <a:spcAft>
                          <a:spcPts val="0"/>
                        </a:spcAft>
                      </a:pPr>
                      <a:r>
                        <a:rPr lang="en-US" sz="1200" dirty="0">
                          <a:effectLst/>
                        </a:rPr>
                        <a:t>BOARD/UNIVERSITY</a:t>
                      </a:r>
                      <a:endParaRPr lang="en-US" sz="1200"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tc>
                <a:tc>
                  <a:txBody>
                    <a:bodyPr/>
                    <a:lstStyle/>
                    <a:p>
                      <a:pPr marL="0" marR="0" algn="just">
                        <a:lnSpc>
                          <a:spcPct val="115000"/>
                        </a:lnSpc>
                        <a:spcBef>
                          <a:spcPts val="0"/>
                        </a:spcBef>
                        <a:spcAft>
                          <a:spcPts val="0"/>
                        </a:spcAft>
                      </a:pPr>
                      <a:r>
                        <a:rPr lang="en-US" sz="1200" dirty="0">
                          <a:effectLst/>
                        </a:rPr>
                        <a:t>YEAR OF PASSING</a:t>
                      </a:r>
                      <a:endParaRPr lang="en-US" sz="1200"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tc>
                <a:extLst>
                  <a:ext uri="{0D108BD9-81ED-4DB2-BD59-A6C34878D82A}">
                    <a16:rowId xmlns:a16="http://schemas.microsoft.com/office/drawing/2014/main" val="10000"/>
                  </a:ext>
                </a:extLst>
              </a:tr>
              <a:tr h="410556">
                <a:tc>
                  <a:txBody>
                    <a:bodyPr/>
                    <a:lstStyle/>
                    <a:p>
                      <a:pPr marL="0" marR="0" algn="just">
                        <a:lnSpc>
                          <a:spcPct val="115000"/>
                        </a:lnSpc>
                        <a:spcBef>
                          <a:spcPts val="0"/>
                        </a:spcBef>
                        <a:spcAft>
                          <a:spcPts val="0"/>
                        </a:spcAft>
                      </a:pPr>
                      <a:r>
                        <a:rPr lang="en-US" sz="1200" dirty="0">
                          <a:effectLst/>
                        </a:rPr>
                        <a:t>M.Tech</a:t>
                      </a:r>
                      <a:endParaRPr lang="en-US" sz="1200"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tc>
                <a:tc>
                  <a:txBody>
                    <a:bodyPr/>
                    <a:lstStyle/>
                    <a:p>
                      <a:pPr marL="0" marR="0" algn="just">
                        <a:lnSpc>
                          <a:spcPct val="115000"/>
                        </a:lnSpc>
                        <a:spcBef>
                          <a:spcPts val="0"/>
                        </a:spcBef>
                        <a:spcAft>
                          <a:spcPts val="0"/>
                        </a:spcAft>
                      </a:pPr>
                      <a:r>
                        <a:rPr lang="en-US" sz="1200" dirty="0">
                          <a:effectLst/>
                        </a:rPr>
                        <a:t>ITM,</a:t>
                      </a:r>
                      <a:r>
                        <a:rPr lang="en-US" sz="1200" baseline="0" dirty="0">
                          <a:effectLst/>
                        </a:rPr>
                        <a:t> AKTU</a:t>
                      </a:r>
                      <a:r>
                        <a:rPr lang="en-US" sz="1200" dirty="0">
                          <a:effectLst/>
                        </a:rPr>
                        <a:t>,</a:t>
                      </a:r>
                      <a:r>
                        <a:rPr lang="en-US" sz="1200" baseline="0" dirty="0">
                          <a:effectLst/>
                        </a:rPr>
                        <a:t> Lucknow</a:t>
                      </a:r>
                      <a:endParaRPr lang="en-US" sz="1200"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tc>
                <a:tc>
                  <a:txBody>
                    <a:bodyPr/>
                    <a:lstStyle/>
                    <a:p>
                      <a:pPr marL="0" marR="0" algn="just">
                        <a:lnSpc>
                          <a:spcPct val="115000"/>
                        </a:lnSpc>
                        <a:spcBef>
                          <a:spcPts val="0"/>
                        </a:spcBef>
                        <a:spcAft>
                          <a:spcPts val="0"/>
                        </a:spcAft>
                      </a:pPr>
                      <a:r>
                        <a:rPr lang="en-US" sz="1200" dirty="0">
                          <a:effectLst/>
                        </a:rPr>
                        <a:t>2020</a:t>
                      </a:r>
                      <a:endParaRPr lang="en-US" sz="1200"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tc>
                <a:extLst>
                  <a:ext uri="{0D108BD9-81ED-4DB2-BD59-A6C34878D82A}">
                    <a16:rowId xmlns:a16="http://schemas.microsoft.com/office/drawing/2014/main" val="10001"/>
                  </a:ext>
                </a:extLst>
              </a:tr>
              <a:tr h="410556">
                <a:tc>
                  <a:txBody>
                    <a:bodyPr/>
                    <a:lstStyle/>
                    <a:p>
                      <a:pPr marL="0" marR="0" algn="just">
                        <a:lnSpc>
                          <a:spcPct val="115000"/>
                        </a:lnSpc>
                        <a:spcBef>
                          <a:spcPts val="0"/>
                        </a:spcBef>
                        <a:spcAft>
                          <a:spcPts val="0"/>
                        </a:spcAft>
                      </a:pPr>
                      <a:r>
                        <a:rPr lang="en-US" sz="1200">
                          <a:effectLst/>
                        </a:rPr>
                        <a:t>B.Tech</a:t>
                      </a:r>
                      <a:endParaRPr lang="en-US" sz="120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tc>
                <a:tc>
                  <a:txBody>
                    <a:bodyPr/>
                    <a:lstStyle/>
                    <a:p>
                      <a:pPr marL="0" marR="0" algn="just">
                        <a:lnSpc>
                          <a:spcPct val="115000"/>
                        </a:lnSpc>
                        <a:spcBef>
                          <a:spcPts val="0"/>
                        </a:spcBef>
                        <a:spcAft>
                          <a:spcPts val="0"/>
                        </a:spcAft>
                      </a:pPr>
                      <a:r>
                        <a:rPr lang="en-US" sz="1200" dirty="0">
                          <a:effectLst/>
                        </a:rPr>
                        <a:t> ITM,</a:t>
                      </a:r>
                      <a:r>
                        <a:rPr lang="en-US" sz="1200" baseline="0" dirty="0">
                          <a:effectLst/>
                        </a:rPr>
                        <a:t> AKTU, </a:t>
                      </a:r>
                      <a:r>
                        <a:rPr lang="en-US" sz="1200" dirty="0">
                          <a:effectLst/>
                        </a:rPr>
                        <a:t>Lucknow</a:t>
                      </a:r>
                      <a:endParaRPr lang="en-US" sz="1200"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tc>
                <a:tc>
                  <a:txBody>
                    <a:bodyPr/>
                    <a:lstStyle/>
                    <a:p>
                      <a:pPr marL="0" marR="0" algn="just">
                        <a:lnSpc>
                          <a:spcPct val="115000"/>
                        </a:lnSpc>
                        <a:spcBef>
                          <a:spcPts val="0"/>
                        </a:spcBef>
                        <a:spcAft>
                          <a:spcPts val="0"/>
                        </a:spcAft>
                      </a:pPr>
                      <a:r>
                        <a:rPr lang="en-US" sz="1200" dirty="0">
                          <a:effectLst/>
                        </a:rPr>
                        <a:t>2016</a:t>
                      </a:r>
                      <a:endParaRPr lang="en-US" sz="1200"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8339" y="996778"/>
            <a:ext cx="1177308" cy="1781044"/>
          </a:xfrm>
          <a:prstGeom prst="rect">
            <a:avLst/>
          </a:prstGeom>
        </p:spPr>
      </p:pic>
      <p:pic>
        <p:nvPicPr>
          <p:cNvPr id="4" name="Picture 3" descr="E:\Master Folder 2017-18\Approved Logo by BOG\NIET logo_.png">
            <a:extLst>
              <a:ext uri="{FF2B5EF4-FFF2-40B4-BE49-F238E27FC236}">
                <a16:creationId xmlns:a16="http://schemas.microsoft.com/office/drawing/2014/main" id="{C46A5E88-1138-9010-FE58-A288C583D590}"/>
              </a:ext>
            </a:extLst>
          </p:cNvPr>
          <p:cNvPicPr/>
          <p:nvPr/>
        </p:nvPicPr>
        <p:blipFill>
          <a:blip r:embed="rId4"/>
          <a:srcRect/>
          <a:stretch>
            <a:fillRect/>
          </a:stretch>
        </p:blipFill>
        <p:spPr bwMode="auto">
          <a:xfrm>
            <a:off x="83820" y="8603"/>
            <a:ext cx="1287780" cy="753397"/>
          </a:xfrm>
          <a:prstGeom prst="rect">
            <a:avLst/>
          </a:prstGeom>
          <a:noFill/>
          <a:ln w="9525">
            <a:noFill/>
            <a:miter lim="800000"/>
            <a:headEnd/>
            <a:tailEnd/>
          </a:ln>
        </p:spPr>
      </p:pic>
    </p:spTree>
    <p:extLst>
      <p:ext uri="{BB962C8B-B14F-4D97-AF65-F5344CB8AC3E}">
        <p14:creationId xmlns:p14="http://schemas.microsoft.com/office/powerpoint/2010/main" val="456293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576F79-BFC9-40ED-B110-A5C53D9EFE1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pic>
        <p:nvPicPr>
          <p:cNvPr id="9" name="Picture 8" descr="E:\Master Folder 2017-18\Approved Logo by BOG\NIET logo_.png"/>
          <p:cNvPicPr/>
          <p:nvPr/>
        </p:nvPicPr>
        <p:blipFill>
          <a:blip r:embed="rId2"/>
          <a:srcRect/>
          <a:stretch>
            <a:fillRect/>
          </a:stretch>
        </p:blipFill>
        <p:spPr bwMode="auto">
          <a:xfrm>
            <a:off x="88900" y="18627"/>
            <a:ext cx="1287780" cy="685799"/>
          </a:xfrm>
          <a:prstGeom prst="rect">
            <a:avLst/>
          </a:prstGeom>
          <a:noFill/>
          <a:ln w="9525">
            <a:noFill/>
            <a:miter lim="800000"/>
            <a:headEnd/>
            <a:tailEnd/>
          </a:ln>
        </p:spPr>
      </p:pic>
      <p:sp>
        <p:nvSpPr>
          <p:cNvPr id="11" name="TextBox 10">
            <a:extLst>
              <a:ext uri="{FF2B5EF4-FFF2-40B4-BE49-F238E27FC236}">
                <a16:creationId xmlns:a16="http://schemas.microsoft.com/office/drawing/2014/main" id="{0CC6FD2D-9788-B635-70F5-9BDE59337ECE}"/>
              </a:ext>
            </a:extLst>
          </p:cNvPr>
          <p:cNvSpPr txBox="1"/>
          <p:nvPr/>
        </p:nvSpPr>
        <p:spPr>
          <a:xfrm>
            <a:off x="990600" y="1143000"/>
            <a:ext cx="7632000" cy="3970318"/>
          </a:xfrm>
          <a:prstGeom prst="rect">
            <a:avLst/>
          </a:prstGeom>
          <a:noFill/>
        </p:spPr>
        <p:txBody>
          <a:bodyPr wrap="square">
            <a:spAutoFit/>
          </a:bodyPr>
          <a:lstStyle/>
          <a:p>
            <a:pPr algn="just"/>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To begin learning HTML and XML, there are a few helpful prerequisites.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Familiarity with computers, basic text editing skills, and a general understanding of the internet are beneficial. </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Having a grasp of markup concepts and the structure of web pages or XML documents is useful. Learning the basics of HTML, including tags and elements, as well as gaining an understanding of XML's syntax and differences from HTML, is essential. </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While knowledge of CSS can enhance the learning process, it is not mandatory. Lastly, problem-solving skills and a logical mindset will be valuable as you tackle coding challenges. </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With these prerequisites in place, you'll be well-equipped to start learning HTML and XML.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A2AC94-0CB7-4995-A7D9-4172FDF92A50}" type="datetime3">
              <a:rPr lang="en-US" smtClean="0"/>
              <a:t>11 July 2023</a:t>
            </a:fld>
            <a:endParaRPr lang="en-US" dirty="0"/>
          </a:p>
        </p:txBody>
      </p:sp>
      <p:sp>
        <p:nvSpPr>
          <p:cNvPr id="5" name="Footer Placeholder 4"/>
          <p:cNvSpPr>
            <a:spLocks noGrp="1"/>
          </p:cNvSpPr>
          <p:nvPr>
            <p:ph type="ftr" sz="quarter" idx="11"/>
          </p:nvPr>
        </p:nvSpPr>
        <p:spPr>
          <a:xfrm>
            <a:off x="2943224" y="6381723"/>
            <a:ext cx="4600575" cy="273844"/>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447800" y="-2958"/>
            <a:ext cx="7696200" cy="61255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Brief Introduction about the Subject with videos</a:t>
            </a:r>
          </a:p>
        </p:txBody>
      </p:sp>
      <p:sp>
        <p:nvSpPr>
          <p:cNvPr id="9" name="Content Placeholder 2"/>
          <p:cNvSpPr>
            <a:spLocks noGrp="1"/>
          </p:cNvSpPr>
          <p:nvPr>
            <p:ph idx="1"/>
          </p:nvPr>
        </p:nvSpPr>
        <p:spPr>
          <a:xfrm>
            <a:off x="685800" y="1657351"/>
            <a:ext cx="8286750" cy="3394472"/>
          </a:xfrm>
        </p:spPr>
        <p:txBody>
          <a:bodyPr>
            <a:normAutofit/>
          </a:bodyPr>
          <a:lstStyle/>
          <a:p>
            <a:pPr marL="0" indent="0" algn="just">
              <a:buNone/>
            </a:pPr>
            <a:endParaRPr lang="en-US" sz="2100" dirty="0"/>
          </a:p>
          <a:p>
            <a:pPr>
              <a:buNone/>
            </a:pPr>
            <a:endParaRPr lang="en-US" dirty="0"/>
          </a:p>
        </p:txBody>
      </p:sp>
      <p:sp>
        <p:nvSpPr>
          <p:cNvPr id="8" name="Content Placeholder 2"/>
          <p:cNvSpPr txBox="1">
            <a:spLocks/>
          </p:cNvSpPr>
          <p:nvPr/>
        </p:nvSpPr>
        <p:spPr>
          <a:xfrm>
            <a:off x="173908" y="1256013"/>
            <a:ext cx="8801100" cy="4197148"/>
          </a:xfrm>
          <a:prstGeom prst="rect">
            <a:avLst/>
          </a:prstGeom>
          <a:solidFill>
            <a:schemeClr val="accent3"/>
          </a:solidFill>
          <a:ln w="19050">
            <a:solidFill>
              <a:schemeClr val="tx1"/>
            </a:solidFill>
          </a:ln>
        </p:spPr>
        <p:txBody>
          <a:bodyPr vert="horz" lIns="68580" tIns="34290" rIns="68580" bIns="3429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1800" b="1" u="sng" dirty="0">
                <a:latin typeface="Times New Roman" panose="02020603050405020304" pitchFamily="18" charset="0"/>
                <a:cs typeface="Times New Roman" panose="02020603050405020304" pitchFamily="18" charset="0"/>
              </a:rPr>
              <a:t>YouTube  /other  Video Links:</a:t>
            </a:r>
          </a:p>
          <a:p>
            <a:pPr>
              <a:buFont typeface="+mj-lt"/>
              <a:buAutoNum type="arabicPeriod"/>
            </a:pPr>
            <a:r>
              <a:rPr lang="en-IN" sz="1800" b="0" i="0" dirty="0">
                <a:solidFill>
                  <a:srgbClr val="374151"/>
                </a:solidFill>
                <a:effectLst/>
                <a:latin typeface="Times New Roman" panose="02020603050405020304" pitchFamily="18" charset="0"/>
                <a:cs typeface="Times New Roman" panose="02020603050405020304" pitchFamily="18" charset="0"/>
              </a:rPr>
              <a:t>"HTML Crash Course For Absolute Beginners" by </a:t>
            </a:r>
            <a:r>
              <a:rPr lang="en-IN" sz="1800" b="0" i="0" dirty="0" err="1">
                <a:solidFill>
                  <a:srgbClr val="374151"/>
                </a:solidFill>
                <a:effectLst/>
                <a:latin typeface="Times New Roman" panose="02020603050405020304" pitchFamily="18" charset="0"/>
                <a:cs typeface="Times New Roman" panose="02020603050405020304" pitchFamily="18" charset="0"/>
              </a:rPr>
              <a:t>Traversy</a:t>
            </a:r>
            <a:r>
              <a:rPr lang="en-IN" sz="1800" b="0" i="0" dirty="0">
                <a:solidFill>
                  <a:srgbClr val="374151"/>
                </a:solidFill>
                <a:effectLst/>
                <a:latin typeface="Times New Roman" panose="02020603050405020304" pitchFamily="18" charset="0"/>
                <a:cs typeface="Times New Roman" panose="02020603050405020304" pitchFamily="18" charset="0"/>
              </a:rPr>
              <a:t> Media: Link: </a:t>
            </a:r>
            <a:r>
              <a:rPr lang="en-IN" sz="1800" b="0" i="0" u="sng" dirty="0">
                <a:solidFill>
                  <a:srgbClr val="374151"/>
                </a:solidFill>
                <a:effectLst/>
                <a:latin typeface="Times New Roman" panose="02020603050405020304" pitchFamily="18" charset="0"/>
                <a:cs typeface="Times New Roman" panose="02020603050405020304" pitchFamily="18" charset="0"/>
                <a:hlinkClick r:id="rId2"/>
              </a:rPr>
              <a:t>https://www.youtube.com/watch?v=UB1O30fR-EE</a:t>
            </a:r>
            <a:endParaRPr lang="en-IN" sz="1800" b="0" i="0" dirty="0">
              <a:solidFill>
                <a:srgbClr val="374151"/>
              </a:solidFill>
              <a:effectLst/>
              <a:latin typeface="Times New Roman" panose="02020603050405020304" pitchFamily="18" charset="0"/>
              <a:cs typeface="Times New Roman" panose="02020603050405020304" pitchFamily="18" charset="0"/>
            </a:endParaRPr>
          </a:p>
          <a:p>
            <a:pPr>
              <a:buFont typeface="+mj-lt"/>
              <a:buAutoNum type="arabicPeriod"/>
            </a:pPr>
            <a:r>
              <a:rPr lang="en-IN" sz="1800" b="0" i="0" dirty="0">
                <a:solidFill>
                  <a:srgbClr val="374151"/>
                </a:solidFill>
                <a:effectLst/>
                <a:latin typeface="Times New Roman" panose="02020603050405020304" pitchFamily="18" charset="0"/>
                <a:cs typeface="Times New Roman" panose="02020603050405020304" pitchFamily="18" charset="0"/>
              </a:rPr>
              <a:t>"HTML Full Course - Build a Website Tutorial" by freeCodeCamp.org: Link: </a:t>
            </a:r>
            <a:r>
              <a:rPr lang="en-IN" sz="1800" b="0" i="0" u="sng" dirty="0">
                <a:solidFill>
                  <a:srgbClr val="374151"/>
                </a:solidFill>
                <a:effectLst/>
                <a:latin typeface="Times New Roman" panose="02020603050405020304" pitchFamily="18" charset="0"/>
                <a:cs typeface="Times New Roman" panose="02020603050405020304" pitchFamily="18" charset="0"/>
                <a:hlinkClick r:id="rId3"/>
              </a:rPr>
              <a:t>https://www.youtube.com/watch?v=pQN-pnXPaVg</a:t>
            </a:r>
            <a:endParaRPr lang="en-IN" sz="1800" b="0" i="0" dirty="0">
              <a:solidFill>
                <a:srgbClr val="374151"/>
              </a:solidFill>
              <a:effectLst/>
              <a:latin typeface="Times New Roman" panose="02020603050405020304" pitchFamily="18" charset="0"/>
              <a:cs typeface="Times New Roman" panose="02020603050405020304" pitchFamily="18" charset="0"/>
            </a:endParaRPr>
          </a:p>
          <a:p>
            <a:pPr>
              <a:buFont typeface="+mj-lt"/>
              <a:buAutoNum type="arabicPeriod"/>
            </a:pPr>
            <a:r>
              <a:rPr lang="en-IN" sz="1800" b="0" i="0" dirty="0">
                <a:solidFill>
                  <a:srgbClr val="374151"/>
                </a:solidFill>
                <a:effectLst/>
                <a:latin typeface="Times New Roman" panose="02020603050405020304" pitchFamily="18" charset="0"/>
                <a:cs typeface="Times New Roman" panose="02020603050405020304" pitchFamily="18" charset="0"/>
              </a:rPr>
              <a:t>"XML Tutorial for Beginners" by Derek Banas: Link: </a:t>
            </a:r>
            <a:r>
              <a:rPr lang="en-IN" sz="1800" b="0" i="0" u="sng" dirty="0">
                <a:solidFill>
                  <a:srgbClr val="374151"/>
                </a:solidFill>
                <a:effectLst/>
                <a:latin typeface="Times New Roman" panose="02020603050405020304" pitchFamily="18" charset="0"/>
                <a:cs typeface="Times New Roman" panose="02020603050405020304" pitchFamily="18" charset="0"/>
                <a:hlinkClick r:id="rId4"/>
              </a:rPr>
              <a:t>https://www.youtube.com/watch?v=mGcZZwkjWj8</a:t>
            </a:r>
            <a:endParaRPr lang="en-IN" sz="1800" b="0" i="0" dirty="0">
              <a:solidFill>
                <a:srgbClr val="374151"/>
              </a:solidFill>
              <a:effectLst/>
              <a:latin typeface="Times New Roman" panose="02020603050405020304" pitchFamily="18" charset="0"/>
              <a:cs typeface="Times New Roman" panose="02020603050405020304" pitchFamily="18" charset="0"/>
            </a:endParaRPr>
          </a:p>
          <a:p>
            <a:pPr>
              <a:buFont typeface="+mj-lt"/>
              <a:buAutoNum type="arabicPeriod"/>
            </a:pPr>
            <a:r>
              <a:rPr lang="en-IN" sz="1800" b="0" i="0" dirty="0">
                <a:solidFill>
                  <a:srgbClr val="374151"/>
                </a:solidFill>
                <a:effectLst/>
                <a:latin typeface="Times New Roman" panose="02020603050405020304" pitchFamily="18" charset="0"/>
                <a:cs typeface="Times New Roman" panose="02020603050405020304" pitchFamily="18" charset="0"/>
              </a:rPr>
              <a:t>"Learn XML in 15 Minutes" by </a:t>
            </a:r>
            <a:r>
              <a:rPr lang="en-IN" sz="1800" b="0" i="0" dirty="0" err="1">
                <a:solidFill>
                  <a:srgbClr val="374151"/>
                </a:solidFill>
                <a:effectLst/>
                <a:latin typeface="Times New Roman" panose="02020603050405020304" pitchFamily="18" charset="0"/>
                <a:cs typeface="Times New Roman" panose="02020603050405020304" pitchFamily="18" charset="0"/>
              </a:rPr>
              <a:t>Webucator</a:t>
            </a:r>
            <a:r>
              <a:rPr lang="en-IN" sz="1800" b="0" i="0" dirty="0">
                <a:solidFill>
                  <a:srgbClr val="374151"/>
                </a:solidFill>
                <a:effectLst/>
                <a:latin typeface="Times New Roman" panose="02020603050405020304" pitchFamily="18" charset="0"/>
                <a:cs typeface="Times New Roman" panose="02020603050405020304" pitchFamily="18" charset="0"/>
              </a:rPr>
              <a:t>: Link: </a:t>
            </a:r>
            <a:r>
              <a:rPr lang="en-IN" sz="1800" b="0" i="0" u="sng" dirty="0">
                <a:solidFill>
                  <a:srgbClr val="374151"/>
                </a:solidFill>
                <a:effectLst/>
                <a:latin typeface="Times New Roman" panose="02020603050405020304" pitchFamily="18" charset="0"/>
                <a:cs typeface="Times New Roman" panose="02020603050405020304" pitchFamily="18" charset="0"/>
                <a:hlinkClick r:id="rId5"/>
              </a:rPr>
              <a:t>https://www.youtube.com/watch?v=4AN4_NG9N4w</a:t>
            </a:r>
            <a:endParaRPr lang="en-IN" sz="1800" b="0" i="0" dirty="0">
              <a:solidFill>
                <a:srgbClr val="374151"/>
              </a:solidFill>
              <a:effectLst/>
              <a:latin typeface="Times New Roman" panose="02020603050405020304" pitchFamily="18" charset="0"/>
              <a:cs typeface="Times New Roman" panose="02020603050405020304" pitchFamily="18" charset="0"/>
            </a:endParaRPr>
          </a:p>
          <a:p>
            <a:pPr>
              <a:buFont typeface="+mj-lt"/>
              <a:buAutoNum type="arabicPeriod"/>
            </a:pPr>
            <a:r>
              <a:rPr lang="en-IN" sz="1800" b="0" i="0" dirty="0">
                <a:solidFill>
                  <a:srgbClr val="374151"/>
                </a:solidFill>
                <a:effectLst/>
                <a:latin typeface="Times New Roman" panose="02020603050405020304" pitchFamily="18" charset="0"/>
                <a:cs typeface="Times New Roman" panose="02020603050405020304" pitchFamily="18" charset="0"/>
              </a:rPr>
              <a:t>"HTML and XML Tutorial Playlist" by The Net Ninja: Link: </a:t>
            </a:r>
            <a:r>
              <a:rPr lang="en-IN" sz="1800" b="0" i="0" u="sng" dirty="0">
                <a:solidFill>
                  <a:srgbClr val="374151"/>
                </a:solidFill>
                <a:effectLst/>
                <a:latin typeface="Times New Roman" panose="02020603050405020304" pitchFamily="18" charset="0"/>
                <a:cs typeface="Times New Roman" panose="02020603050405020304" pitchFamily="18" charset="0"/>
                <a:hlinkClick r:id="rId6"/>
              </a:rPr>
              <a:t>https://www.youtube.com/playlist?list=PL4cUxeGkcC9ivBf_eKCPIAYXWzLlPAm6G</a:t>
            </a:r>
            <a:endParaRPr lang="en-IN" sz="1800" b="0" i="0" dirty="0">
              <a:solidFill>
                <a:srgbClr val="374151"/>
              </a:solidFill>
              <a:effectLst/>
              <a:latin typeface="Times New Roman" panose="02020603050405020304" pitchFamily="18" charset="0"/>
              <a:cs typeface="Times New Roman" panose="02020603050405020304" pitchFamily="18" charset="0"/>
            </a:endParaRPr>
          </a:p>
          <a:p>
            <a:pPr marL="0" indent="0">
              <a:lnSpc>
                <a:spcPct val="200000"/>
              </a:lnSpc>
              <a:buNone/>
            </a:pPr>
            <a:endParaRPr lang="en-US" sz="1800" u="sng" dirty="0">
              <a:latin typeface="Times New Roman" panose="02020603050405020304" pitchFamily="18" charset="0"/>
              <a:cs typeface="Times New Roman" panose="02020603050405020304" pitchFamily="18" charset="0"/>
            </a:endParaRPr>
          </a:p>
          <a:p>
            <a:pPr marL="0" indent="0">
              <a:lnSpc>
                <a:spcPct val="200000"/>
              </a:lnSpc>
              <a:buNone/>
            </a:pPr>
            <a:endParaRPr lang="en-US" sz="1800" u="sng" dirty="0">
              <a:latin typeface="Times New Roman" panose="02020603050405020304" pitchFamily="18" charset="0"/>
              <a:cs typeface="Times New Roman" panose="02020603050405020304" pitchFamily="18" charset="0"/>
            </a:endParaRPr>
          </a:p>
        </p:txBody>
      </p:sp>
      <p:pic>
        <p:nvPicPr>
          <p:cNvPr id="2" name="Picture 1" descr="E:\Master Folder 2017-18\Approved Logo by BOG\NIET logo_.png">
            <a:extLst>
              <a:ext uri="{FF2B5EF4-FFF2-40B4-BE49-F238E27FC236}">
                <a16:creationId xmlns:a16="http://schemas.microsoft.com/office/drawing/2014/main" id="{EEFB7098-5FF1-2754-D4D5-341DC0DD45C7}"/>
              </a:ext>
            </a:extLst>
          </p:cNvPr>
          <p:cNvPicPr/>
          <p:nvPr/>
        </p:nvPicPr>
        <p:blipFill>
          <a:blip r:embed="rId7"/>
          <a:srcRect/>
          <a:stretch>
            <a:fillRect/>
          </a:stretch>
        </p:blipFill>
        <p:spPr bwMode="auto">
          <a:xfrm>
            <a:off x="83820" y="38100"/>
            <a:ext cx="1287780" cy="685799"/>
          </a:xfrm>
          <a:prstGeom prst="rect">
            <a:avLst/>
          </a:prstGeom>
          <a:noFill/>
          <a:ln w="9525">
            <a:noFill/>
            <a:miter lim="800000"/>
            <a:headEnd/>
            <a:tailEnd/>
          </a:ln>
        </p:spPr>
      </p:pic>
    </p:spTree>
    <p:extLst>
      <p:ext uri="{BB962C8B-B14F-4D97-AF65-F5344CB8AC3E}">
        <p14:creationId xmlns:p14="http://schemas.microsoft.com/office/powerpoint/2010/main" val="799673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E767FF-32A7-439C-BDEC-D50849A17B1F}"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258283" y="872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Unit Content</a:t>
            </a:r>
          </a:p>
        </p:txBody>
      </p:sp>
      <p:pic>
        <p:nvPicPr>
          <p:cNvPr id="9" name="Picture 8" descr="E:\Master Folder 2017-18\Approved Logo by BOG\NIET logo_.png"/>
          <p:cNvPicPr/>
          <p:nvPr/>
        </p:nvPicPr>
        <p:blipFill>
          <a:blip r:embed="rId2"/>
          <a:srcRect/>
          <a:stretch>
            <a:fillRect/>
          </a:stretch>
        </p:blipFill>
        <p:spPr bwMode="auto">
          <a:xfrm>
            <a:off x="0" y="22123"/>
            <a:ext cx="1287780" cy="816077"/>
          </a:xfrm>
          <a:prstGeom prst="rect">
            <a:avLst/>
          </a:prstGeom>
          <a:noFill/>
          <a:ln w="9525">
            <a:noFill/>
            <a:miter lim="800000"/>
            <a:headEnd/>
            <a:tailEnd/>
          </a:ln>
        </p:spPr>
      </p:pic>
      <p:sp>
        <p:nvSpPr>
          <p:cNvPr id="10" name="TextBox 9">
            <a:extLst>
              <a:ext uri="{FF2B5EF4-FFF2-40B4-BE49-F238E27FC236}">
                <a16:creationId xmlns:a16="http://schemas.microsoft.com/office/drawing/2014/main" id="{BC295D82-6D72-85F3-1724-F57D30D882EA}"/>
              </a:ext>
            </a:extLst>
          </p:cNvPr>
          <p:cNvSpPr txBox="1"/>
          <p:nvPr/>
        </p:nvSpPr>
        <p:spPr>
          <a:xfrm>
            <a:off x="1201870" y="1752600"/>
            <a:ext cx="7654659" cy="2031325"/>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HTML, DOM, Basic Structure of HTML Document,</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Markup Tags, Working with Lists and Tables,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Working with Hyperlink, Image Handling and Frames,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HTML form for use Inputs, Various new form elements,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XML Syntax, Attributes and Namespace, HTTP Request ,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Parser DOM, </a:t>
            </a:r>
            <a:r>
              <a:rPr lang="en-IN" dirty="0" err="1">
                <a:latin typeface="Times New Roman" panose="02020603050405020304" pitchFamily="18" charset="0"/>
                <a:cs typeface="Times New Roman" panose="02020603050405020304" pitchFamily="18" charset="0"/>
              </a:rPr>
              <a:t>Xpath</a:t>
            </a:r>
            <a:r>
              <a:rPr lang="en-IN" dirty="0">
                <a:latin typeface="Times New Roman" panose="02020603050405020304" pitchFamily="18" charset="0"/>
                <a:cs typeface="Times New Roman" panose="02020603050405020304" pitchFamily="18" charset="0"/>
              </a:rPr>
              <a:t>, XSLT, </a:t>
            </a:r>
            <a:r>
              <a:rPr lang="en-IN" dirty="0" err="1">
                <a:latin typeface="Times New Roman" panose="02020603050405020304" pitchFamily="18" charset="0"/>
                <a:cs typeface="Times New Roman" panose="02020603050405020304" pitchFamily="18" charset="0"/>
              </a:rPr>
              <a:t>Xquerry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Xlink</a:t>
            </a:r>
            <a:r>
              <a:rPr lang="en-IN"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Validator, DTD and XML Schema.</a:t>
            </a:r>
          </a:p>
        </p:txBody>
      </p:sp>
    </p:spTree>
    <p:extLst>
      <p:ext uri="{BB962C8B-B14F-4D97-AF65-F5344CB8AC3E}">
        <p14:creationId xmlns:p14="http://schemas.microsoft.com/office/powerpoint/2010/main" val="1007900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C822B5-3030-4CF9-840C-D9CC2541ADC6}"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8178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Unit Objective</a:t>
            </a:r>
          </a:p>
        </p:txBody>
      </p:sp>
      <p:pic>
        <p:nvPicPr>
          <p:cNvPr id="9" name="Picture 8" descr="E:\Master Folder 2017-18\Approved Logo by BOG\NIET logo_.png"/>
          <p:cNvPicPr/>
          <p:nvPr/>
        </p:nvPicPr>
        <p:blipFill>
          <a:blip r:embed="rId2"/>
          <a:srcRect/>
          <a:stretch>
            <a:fillRect/>
          </a:stretch>
        </p:blipFill>
        <p:spPr bwMode="auto">
          <a:xfrm>
            <a:off x="83820" y="83128"/>
            <a:ext cx="1287780" cy="755072"/>
          </a:xfrm>
          <a:prstGeom prst="rect">
            <a:avLst/>
          </a:prstGeom>
          <a:noFill/>
          <a:ln w="9525">
            <a:noFill/>
            <a:miter lim="800000"/>
            <a:headEnd/>
            <a:tailEnd/>
          </a:ln>
        </p:spPr>
      </p:pic>
      <p:sp>
        <p:nvSpPr>
          <p:cNvPr id="11" name="TextBox 10">
            <a:extLst>
              <a:ext uri="{FF2B5EF4-FFF2-40B4-BE49-F238E27FC236}">
                <a16:creationId xmlns:a16="http://schemas.microsoft.com/office/drawing/2014/main" id="{DA79EC2D-FEB3-4254-F214-73C5FF300DCF}"/>
              </a:ext>
            </a:extLst>
          </p:cNvPr>
          <p:cNvSpPr txBox="1"/>
          <p:nvPr/>
        </p:nvSpPr>
        <p:spPr>
          <a:xfrm>
            <a:off x="1371600" y="1447800"/>
            <a:ext cx="7391400" cy="2862322"/>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HTML Objectives:</a:t>
            </a:r>
          </a:p>
          <a:p>
            <a:pPr algn="just"/>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Understand the basic structure of an HTML document.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Learn and apply HTML tags to create well-formed web pages.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Format text and create headings, paragraphs, lists, and links.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Incorporate images, videos, and other media into web pages.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Construct tables to organize data.</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Implement forms to collect user input.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Apply CSS styles to enhance the visual appearance of web pages.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Understand HTML semantics and the proper use of semantic elements.</a:t>
            </a:r>
          </a:p>
        </p:txBody>
      </p:sp>
    </p:spTree>
    <p:extLst>
      <p:ext uri="{BB962C8B-B14F-4D97-AF65-F5344CB8AC3E}">
        <p14:creationId xmlns:p14="http://schemas.microsoft.com/office/powerpoint/2010/main" val="2141740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7FAC1A-BBD4-41F7-940F-85398025E517}"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8312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Unit Objective</a:t>
            </a:r>
          </a:p>
        </p:txBody>
      </p:sp>
      <p:pic>
        <p:nvPicPr>
          <p:cNvPr id="9" name="Picture 8" descr="E:\Master Folder 2017-18\Approved Logo by BOG\NIET logo_.png"/>
          <p:cNvPicPr/>
          <p:nvPr/>
        </p:nvPicPr>
        <p:blipFill>
          <a:blip r:embed="rId2"/>
          <a:srcRect/>
          <a:stretch>
            <a:fillRect/>
          </a:stretch>
        </p:blipFill>
        <p:spPr bwMode="auto">
          <a:xfrm>
            <a:off x="83820" y="83128"/>
            <a:ext cx="1287780" cy="755072"/>
          </a:xfrm>
          <a:prstGeom prst="rect">
            <a:avLst/>
          </a:prstGeom>
          <a:noFill/>
          <a:ln w="9525">
            <a:noFill/>
            <a:miter lim="800000"/>
            <a:headEnd/>
            <a:tailEnd/>
          </a:ln>
        </p:spPr>
      </p:pic>
      <p:sp>
        <p:nvSpPr>
          <p:cNvPr id="11" name="TextBox 10">
            <a:extLst>
              <a:ext uri="{FF2B5EF4-FFF2-40B4-BE49-F238E27FC236}">
                <a16:creationId xmlns:a16="http://schemas.microsoft.com/office/drawing/2014/main" id="{FE9DF5F6-A5EA-25C9-7D0D-4EB7C70641C2}"/>
              </a:ext>
            </a:extLst>
          </p:cNvPr>
          <p:cNvSpPr txBox="1"/>
          <p:nvPr/>
        </p:nvSpPr>
        <p:spPr>
          <a:xfrm>
            <a:off x="1378974" y="1447800"/>
            <a:ext cx="7467600" cy="3416320"/>
          </a:xfrm>
          <a:prstGeom prst="rect">
            <a:avLst/>
          </a:prstGeom>
          <a:noFill/>
        </p:spPr>
        <p:txBody>
          <a:bodyPr wrap="square">
            <a:spAutoFit/>
          </a:bodyPr>
          <a:lstStyle/>
          <a:p>
            <a:pPr algn="just"/>
            <a:r>
              <a:rPr lang="en-IN" b="1" i="0" dirty="0">
                <a:effectLst/>
                <a:latin typeface="Times New Roman" panose="02020603050405020304" pitchFamily="18" charset="0"/>
                <a:cs typeface="Times New Roman" panose="02020603050405020304" pitchFamily="18" charset="0"/>
              </a:rPr>
              <a:t>XML Objectives:</a:t>
            </a:r>
          </a:p>
          <a:p>
            <a:pPr algn="just"/>
            <a:endParaRPr lang="en-IN"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Understand the basic syntax and structure of XML documents.</a:t>
            </a:r>
          </a:p>
          <a:p>
            <a:pPr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Create well-formed XML documents using appropriate tags and nesting.</a:t>
            </a:r>
          </a:p>
          <a:p>
            <a:pPr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Define and use XML namespaces for proper document organization.</a:t>
            </a:r>
          </a:p>
          <a:p>
            <a:pPr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Validate XML documents against Document Type Definitions (DTD) or XML Schema.</a:t>
            </a:r>
          </a:p>
          <a:p>
            <a:pPr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Transform XML data using XSLT (</a:t>
            </a:r>
            <a:r>
              <a:rPr lang="en-IN" b="0" i="0" dirty="0" err="1">
                <a:effectLst/>
                <a:latin typeface="Times New Roman" panose="02020603050405020304" pitchFamily="18" charset="0"/>
                <a:cs typeface="Times New Roman" panose="02020603050405020304" pitchFamily="18" charset="0"/>
              </a:rPr>
              <a:t>eXtensible</a:t>
            </a:r>
            <a:r>
              <a:rPr lang="en-IN" b="0" i="0" dirty="0">
                <a:effectLst/>
                <a:latin typeface="Times New Roman" panose="02020603050405020304" pitchFamily="18" charset="0"/>
                <a:cs typeface="Times New Roman" panose="02020603050405020304" pitchFamily="18" charset="0"/>
              </a:rPr>
              <a:t> Stylesheet Language Transformations).</a:t>
            </a:r>
          </a:p>
          <a:p>
            <a:pPr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Query and extract data from XML documents using XPath.</a:t>
            </a:r>
          </a:p>
          <a:p>
            <a:pPr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Understand the purpose and usage of XML parsers and processors.</a:t>
            </a:r>
          </a:p>
          <a:p>
            <a:pPr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Interact with XML data through programming languages and APIs.</a:t>
            </a:r>
          </a:p>
        </p:txBody>
      </p:sp>
    </p:spTree>
    <p:extLst>
      <p:ext uri="{BB962C8B-B14F-4D97-AF65-F5344CB8AC3E}">
        <p14:creationId xmlns:p14="http://schemas.microsoft.com/office/powerpoint/2010/main" val="4138875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3187"/>
            <a:ext cx="8229600" cy="1522414"/>
          </a:xfrm>
        </p:spPr>
        <p:txBody>
          <a:bodyPr>
            <a:normAutofit/>
          </a:bodyPr>
          <a:lstStyle/>
          <a:p>
            <a:pPr marL="0" lvl="0" indent="0" algn="just">
              <a:buNone/>
            </a:pPr>
            <a:r>
              <a:rPr lang="en-IN" sz="1800" b="1" dirty="0">
                <a:latin typeface="Times New Roman" panose="02020603050405020304" pitchFamily="18" charset="0"/>
                <a:cs typeface="Times New Roman" panose="02020603050405020304" pitchFamily="18" charset="0"/>
              </a:rPr>
              <a:t>Introduction to HTML: </a:t>
            </a:r>
            <a:r>
              <a:rPr lang="en-US" sz="1800" b="0" i="0" dirty="0">
                <a:effectLst/>
                <a:latin typeface="Times New Roman" panose="02020603050405020304" pitchFamily="18" charset="0"/>
                <a:cs typeface="Times New Roman" panose="02020603050405020304" pitchFamily="18" charset="0"/>
              </a:rPr>
              <a:t>This objective covers the fundamental aspects of HTML, including document structure, text formatting, linking to other web pages, adding images, and establishing a solid understanding of HTML syntax and elements. By achieving this objective, you'll have a strong foundation in HTML that will enable you to create static web pages effectively.</a:t>
            </a: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56CBB51-0C81-429D-8397-A48D3DEF10E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baseline="0" noProof="0" dirty="0">
                <a:ln>
                  <a:noFill/>
                </a:ln>
                <a:solidFill>
                  <a:schemeClr val="dk1"/>
                </a:solidFill>
                <a:effectLst/>
                <a:uLnTx/>
                <a:uFillTx/>
                <a:latin typeface="+mn-lt"/>
                <a:ea typeface="+mn-ea"/>
                <a:cs typeface="+mn-cs"/>
              </a:rPr>
              <a:t> Objective</a:t>
            </a:r>
          </a:p>
        </p:txBody>
      </p:sp>
      <p:pic>
        <p:nvPicPr>
          <p:cNvPr id="9" name="Picture 8" descr="E:\Master Folder 2017-18\Approved Logo by BOG\NIET logo_.png"/>
          <p:cNvPicPr/>
          <p:nvPr/>
        </p:nvPicPr>
        <p:blipFill>
          <a:blip r:embed="rId2"/>
          <a:srcRect/>
          <a:stretch>
            <a:fillRect/>
          </a:stretch>
        </p:blipFill>
        <p:spPr bwMode="auto">
          <a:xfrm>
            <a:off x="46949" y="-22123"/>
            <a:ext cx="1287780" cy="784123"/>
          </a:xfrm>
          <a:prstGeom prst="rect">
            <a:avLst/>
          </a:prstGeom>
          <a:noFill/>
          <a:ln w="9525">
            <a:noFill/>
            <a:miter lim="800000"/>
            <a:headEnd/>
            <a:tailEnd/>
          </a:ln>
        </p:spPr>
      </p:pic>
      <p:sp>
        <p:nvSpPr>
          <p:cNvPr id="8" name="TextBox 7">
            <a:extLst>
              <a:ext uri="{FF2B5EF4-FFF2-40B4-BE49-F238E27FC236}">
                <a16:creationId xmlns:a16="http://schemas.microsoft.com/office/drawing/2014/main" id="{D80146EA-EC34-A6F0-6C95-1A8553C03A65}"/>
              </a:ext>
            </a:extLst>
          </p:cNvPr>
          <p:cNvSpPr txBox="1"/>
          <p:nvPr/>
        </p:nvSpPr>
        <p:spPr>
          <a:xfrm>
            <a:off x="560439" y="3148647"/>
            <a:ext cx="8126361" cy="1754326"/>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Introduction to XML: </a:t>
            </a:r>
            <a:r>
              <a:rPr lang="en-US" b="0" i="0" dirty="0">
                <a:effectLst/>
                <a:latin typeface="Times New Roman" panose="02020603050405020304" pitchFamily="18" charset="0"/>
                <a:cs typeface="Times New Roman" panose="02020603050405020304" pitchFamily="18" charset="0"/>
              </a:rPr>
              <a:t>This objective encompasses the essential aspects of XML, including document structure, syntax rules, the use of namespaces for organizing data, transforming XML with XSLT, extracting information with XPath, and integrating XML within various programming environments. By achieving this objective, you'll have a solid grasp of XML and its applications for data storage, interchange, and manipulation.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57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92C0A4-389D-4DFB-A210-4520015963B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287780" y="-2458"/>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i="0" dirty="0">
                <a:solidFill>
                  <a:schemeClr val="tx1"/>
                </a:solidFill>
                <a:effectLst/>
                <a:latin typeface="Times New Roman" panose="02020603050405020304" pitchFamily="18" charset="0"/>
                <a:cs typeface="Times New Roman" panose="02020603050405020304" pitchFamily="18" charset="0"/>
              </a:rPr>
              <a:t>HTML</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11" name="TextBox 10">
            <a:extLst>
              <a:ext uri="{FF2B5EF4-FFF2-40B4-BE49-F238E27FC236}">
                <a16:creationId xmlns:a16="http://schemas.microsoft.com/office/drawing/2014/main" id="{2DEB2D54-FB04-1B43-676B-F4B3E2287835}"/>
              </a:ext>
            </a:extLst>
          </p:cNvPr>
          <p:cNvSpPr txBox="1"/>
          <p:nvPr/>
        </p:nvSpPr>
        <p:spPr>
          <a:xfrm>
            <a:off x="990600" y="1524000"/>
            <a:ext cx="7399020" cy="2031325"/>
          </a:xfrm>
          <a:prstGeom prst="rect">
            <a:avLst/>
          </a:prstGeom>
          <a:noFill/>
        </p:spPr>
        <p:txBody>
          <a:bodyPr wrap="square">
            <a:spAutoFit/>
          </a:bodyPr>
          <a:lstStyle/>
          <a:p>
            <a:pPr algn="just"/>
            <a:r>
              <a:rPr lang="en-US" sz="1800" b="0" i="0" dirty="0">
                <a:effectLst/>
                <a:latin typeface="Times New Roman" panose="02020603050405020304" pitchFamily="18" charset="0"/>
                <a:cs typeface="Times New Roman" panose="02020603050405020304" pitchFamily="18" charset="0"/>
              </a:rPr>
              <a:t>HTML5 is the latest version of the Hypertext Markup Language (HTML), which is the standard language used for creating and structuring web pages. </a:t>
            </a:r>
          </a:p>
          <a:p>
            <a:pPr algn="just"/>
            <a:endParaRPr lang="en-US" sz="1800" b="0" i="0" dirty="0">
              <a:effectLst/>
              <a:latin typeface="Times New Roman" panose="02020603050405020304" pitchFamily="18" charset="0"/>
              <a:cs typeface="Times New Roman" panose="02020603050405020304" pitchFamily="18" charset="0"/>
            </a:endParaRPr>
          </a:p>
          <a:p>
            <a:pPr algn="just"/>
            <a:r>
              <a:rPr lang="en-US" sz="1800" b="0" i="0" dirty="0">
                <a:effectLst/>
                <a:latin typeface="Times New Roman" panose="02020603050405020304" pitchFamily="18" charset="0"/>
                <a:cs typeface="Times New Roman" panose="02020603050405020304" pitchFamily="18" charset="0"/>
              </a:rPr>
              <a:t>It introduced several new features and improvements over its predecessor, HTML4, to enhance the functionality and interactivity of web content. </a:t>
            </a:r>
          </a:p>
          <a:p>
            <a:pPr algn="just"/>
            <a:endParaRPr lang="en-US" dirty="0">
              <a:latin typeface="Times New Roman" panose="02020603050405020304" pitchFamily="18" charset="0"/>
              <a:cs typeface="Times New Roman" panose="02020603050405020304" pitchFamily="18" charset="0"/>
            </a:endParaRPr>
          </a:p>
          <a:p>
            <a:pPr algn="just"/>
            <a:r>
              <a:rPr lang="en-US" sz="1800" b="0" i="0" dirty="0">
                <a:effectLst/>
                <a:latin typeface="Times New Roman" panose="02020603050405020304" pitchFamily="18" charset="0"/>
                <a:cs typeface="Times New Roman" panose="02020603050405020304" pitchFamily="18" charset="0"/>
              </a:rPr>
              <a:t>Here are some of the basics of HTML5.</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C42571-0765-4257-AFEF-418D51E9ED7B}"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2" name="Title 1">
            <a:extLst>
              <a:ext uri="{FF2B5EF4-FFF2-40B4-BE49-F238E27FC236}">
                <a16:creationId xmlns:a16="http://schemas.microsoft.com/office/drawing/2014/main" id="{C10C59C6-1450-0AE3-FAAE-3BC15804EF34}"/>
              </a:ext>
            </a:extLst>
          </p:cNvPr>
          <p:cNvSpPr txBox="1">
            <a:spLocks/>
          </p:cNvSpPr>
          <p:nvPr/>
        </p:nvSpPr>
        <p:spPr>
          <a:xfrm>
            <a:off x="1327355"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Understand the structure of an HTML page</a:t>
            </a:r>
            <a:endParaRPr lang="en-IN" sz="2400" b="0" i="0" dirty="0">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EBF640-5C1A-3772-9FA7-959373D62108}"/>
              </a:ext>
            </a:extLst>
          </p:cNvPr>
          <p:cNvSpPr txBox="1"/>
          <p:nvPr/>
        </p:nvSpPr>
        <p:spPr>
          <a:xfrm>
            <a:off x="607019" y="990600"/>
            <a:ext cx="8178104" cy="1200329"/>
          </a:xfrm>
          <a:prstGeom prst="rect">
            <a:avLst/>
          </a:prstGeom>
          <a:noFill/>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1</a:t>
            </a: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Document Type Declaration</a:t>
            </a:r>
            <a:r>
              <a:rPr lang="en-IN" sz="1800" dirty="0">
                <a:latin typeface="Times New Roman" panose="02020603050405020304" pitchFamily="18" charset="0"/>
                <a:cs typeface="Times New Roman" panose="02020603050405020304" pitchFamily="18" charset="0"/>
              </a:rPr>
              <a:t>: At the very beginning of an HTML document, you need to include the document type declaration, which tells the browser that the document is written in HTML. In HTML5, the doctype declaration is simply </a:t>
            </a:r>
            <a:r>
              <a:rPr lang="en-IN" sz="1800" b="1" dirty="0">
                <a:latin typeface="Times New Roman" panose="02020603050405020304" pitchFamily="18" charset="0"/>
                <a:cs typeface="Times New Roman" panose="02020603050405020304" pitchFamily="18" charset="0"/>
              </a:rPr>
              <a:t>&lt;!DOCTYPE html&gt;.</a:t>
            </a:r>
          </a:p>
        </p:txBody>
      </p:sp>
      <p:sp>
        <p:nvSpPr>
          <p:cNvPr id="11" name="TextBox 10">
            <a:extLst>
              <a:ext uri="{FF2B5EF4-FFF2-40B4-BE49-F238E27FC236}">
                <a16:creationId xmlns:a16="http://schemas.microsoft.com/office/drawing/2014/main" id="{34A70E8E-FEB3-69CA-BDB0-BE8BA4782326}"/>
              </a:ext>
            </a:extLst>
          </p:cNvPr>
          <p:cNvSpPr txBox="1"/>
          <p:nvPr/>
        </p:nvSpPr>
        <p:spPr>
          <a:xfrm>
            <a:off x="631723" y="2495729"/>
            <a:ext cx="8153400" cy="646331"/>
          </a:xfrm>
          <a:prstGeom prst="rect">
            <a:avLst/>
          </a:prstGeom>
          <a:noFill/>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2. HTML Tag</a:t>
            </a:r>
            <a:r>
              <a:rPr lang="en-IN" sz="1800" dirty="0">
                <a:latin typeface="Times New Roman" panose="02020603050405020304" pitchFamily="18" charset="0"/>
                <a:cs typeface="Times New Roman" panose="02020603050405020304" pitchFamily="18" charset="0"/>
              </a:rPr>
              <a:t>: The HTML tag </a:t>
            </a:r>
            <a:r>
              <a:rPr lang="en-IN" sz="1800" b="1" dirty="0">
                <a:latin typeface="Times New Roman" panose="02020603050405020304" pitchFamily="18" charset="0"/>
                <a:cs typeface="Times New Roman" panose="02020603050405020304" pitchFamily="18" charset="0"/>
              </a:rPr>
              <a:t>(&lt;html&gt;) </a:t>
            </a:r>
            <a:r>
              <a:rPr lang="en-IN" sz="1800" dirty="0">
                <a:latin typeface="Times New Roman" panose="02020603050405020304" pitchFamily="18" charset="0"/>
                <a:cs typeface="Times New Roman" panose="02020603050405020304" pitchFamily="18" charset="0"/>
              </a:rPr>
              <a:t>serves as the root element of the HTML document. It encapsulates the entire content of the page.</a:t>
            </a:r>
          </a:p>
        </p:txBody>
      </p:sp>
      <p:sp>
        <p:nvSpPr>
          <p:cNvPr id="13" name="TextBox 12">
            <a:extLst>
              <a:ext uri="{FF2B5EF4-FFF2-40B4-BE49-F238E27FC236}">
                <a16:creationId xmlns:a16="http://schemas.microsoft.com/office/drawing/2014/main" id="{567D8229-84D6-729F-8A00-E58BB752A25A}"/>
              </a:ext>
            </a:extLst>
          </p:cNvPr>
          <p:cNvSpPr txBox="1"/>
          <p:nvPr/>
        </p:nvSpPr>
        <p:spPr>
          <a:xfrm>
            <a:off x="624224" y="3276600"/>
            <a:ext cx="8153399" cy="2308324"/>
          </a:xfrm>
          <a:prstGeom prst="rect">
            <a:avLst/>
          </a:prstGeom>
          <a:noFill/>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3. Head Section: </a:t>
            </a:r>
            <a:r>
              <a:rPr lang="en-IN" sz="1800" dirty="0">
                <a:latin typeface="Times New Roman" panose="02020603050405020304" pitchFamily="18" charset="0"/>
                <a:cs typeface="Times New Roman" panose="02020603050405020304" pitchFamily="18" charset="0"/>
              </a:rPr>
              <a:t>The </a:t>
            </a:r>
            <a:r>
              <a:rPr lang="en-IN" sz="1800" b="1" dirty="0">
                <a:latin typeface="Times New Roman" panose="02020603050405020304" pitchFamily="18" charset="0"/>
                <a:cs typeface="Times New Roman" panose="02020603050405020304" pitchFamily="18" charset="0"/>
              </a:rPr>
              <a:t>&lt;head&gt; </a:t>
            </a:r>
            <a:r>
              <a:rPr lang="en-IN" sz="1800" dirty="0">
                <a:latin typeface="Times New Roman" panose="02020603050405020304" pitchFamily="18" charset="0"/>
                <a:cs typeface="Times New Roman" panose="02020603050405020304" pitchFamily="18" charset="0"/>
              </a:rPr>
              <a:t>element contains metadata and other non-visible information about the document. It does not represent the visible content of the page. Some common elements within the &lt;head&gt; section include:</a:t>
            </a: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&lt;meta&gt;: </a:t>
            </a:r>
            <a:r>
              <a:rPr lang="en-IN" sz="1800" dirty="0">
                <a:latin typeface="Times New Roman" panose="02020603050405020304" pitchFamily="18" charset="0"/>
                <a:cs typeface="Times New Roman" panose="02020603050405020304" pitchFamily="18" charset="0"/>
              </a:rPr>
              <a:t>Defines metadata such as character encoding, viewport settings</a:t>
            </a:r>
            <a:r>
              <a:rPr lang="en-IN"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&lt;title&gt;: </a:t>
            </a:r>
            <a:r>
              <a:rPr lang="en-IN" sz="1800" dirty="0">
                <a:latin typeface="Times New Roman" panose="02020603050405020304" pitchFamily="18" charset="0"/>
                <a:cs typeface="Times New Roman" panose="02020603050405020304" pitchFamily="18" charset="0"/>
              </a:rPr>
              <a:t>Specifies the title of the page, which appears in the browser's title bar or tab.</a:t>
            </a:r>
          </a:p>
          <a:p>
            <a:pPr algn="just"/>
            <a:r>
              <a:rPr lang="en-IN" sz="1800" b="1" dirty="0">
                <a:latin typeface="Times New Roman" panose="02020603050405020304" pitchFamily="18" charset="0"/>
                <a:cs typeface="Times New Roman" panose="02020603050405020304" pitchFamily="18" charset="0"/>
              </a:rPr>
              <a:t>&lt;link&gt;: </a:t>
            </a:r>
            <a:r>
              <a:rPr lang="en-IN" sz="1800" dirty="0">
                <a:latin typeface="Times New Roman" panose="02020603050405020304" pitchFamily="18" charset="0"/>
                <a:cs typeface="Times New Roman" panose="02020603050405020304" pitchFamily="18" charset="0"/>
              </a:rPr>
              <a:t>Used to link external CSS stylesheets or other resources.</a:t>
            </a:r>
          </a:p>
          <a:p>
            <a:pPr algn="just"/>
            <a:r>
              <a:rPr lang="en-IN" sz="1800" b="1" dirty="0">
                <a:latin typeface="Times New Roman" panose="02020603050405020304" pitchFamily="18" charset="0"/>
                <a:cs typeface="Times New Roman" panose="02020603050405020304" pitchFamily="18" charset="0"/>
              </a:rPr>
              <a:t>&lt;script&gt;: </a:t>
            </a:r>
            <a:r>
              <a:rPr lang="en-IN" sz="1800" dirty="0">
                <a:latin typeface="Times New Roman" panose="02020603050405020304" pitchFamily="18" charset="0"/>
                <a:cs typeface="Times New Roman" panose="02020603050405020304" pitchFamily="18" charset="0"/>
              </a:rPr>
              <a:t>Used to include JavaScript code or link to external JavaScript files.</a:t>
            </a:r>
          </a:p>
        </p:txBody>
      </p:sp>
    </p:spTree>
    <p:extLst>
      <p:ext uri="{BB962C8B-B14F-4D97-AF65-F5344CB8AC3E}">
        <p14:creationId xmlns:p14="http://schemas.microsoft.com/office/powerpoint/2010/main" val="1789857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D1A45F-92A0-4DF4-87AB-47A914B1216B}"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07445" y="3072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err="1">
                <a:latin typeface="Times New Roman" panose="02020603050405020304" pitchFamily="18" charset="0"/>
                <a:cs typeface="Times New Roman" panose="02020603050405020304" pitchFamily="18" charset="0"/>
              </a:rPr>
              <a:t>Cont</a:t>
            </a:r>
            <a:r>
              <a:rPr lang="en-IN" sz="2400" b="1" dirty="0">
                <a:latin typeface="Times New Roman" panose="02020603050405020304" pitchFamily="18" charset="0"/>
                <a:cs typeface="Times New Roman" panose="02020603050405020304" pitchFamily="18" charset="0"/>
              </a:rPr>
              <a:t>…</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04618FFE-3C9C-ADED-AD4C-FABC74EB2B91}"/>
              </a:ext>
            </a:extLst>
          </p:cNvPr>
          <p:cNvSpPr txBox="1"/>
          <p:nvPr/>
        </p:nvSpPr>
        <p:spPr>
          <a:xfrm>
            <a:off x="152400" y="1349251"/>
            <a:ext cx="8839200" cy="4524315"/>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4. </a:t>
            </a:r>
            <a:r>
              <a:rPr lang="en-US" sz="1800" b="1" dirty="0">
                <a:latin typeface="Times New Roman" panose="02020603050405020304" pitchFamily="18" charset="0"/>
                <a:cs typeface="Times New Roman" panose="02020603050405020304" pitchFamily="18" charset="0"/>
              </a:rPr>
              <a:t>Body Section: </a:t>
            </a: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&lt;body&gt; </a:t>
            </a:r>
            <a:r>
              <a:rPr lang="en-US" sz="1800" dirty="0">
                <a:latin typeface="Times New Roman" panose="02020603050405020304" pitchFamily="18" charset="0"/>
                <a:cs typeface="Times New Roman" panose="02020603050405020304" pitchFamily="18" charset="0"/>
              </a:rPr>
              <a:t>element represents the main content of the web page. It contains all the visible elements that are displayed in the browser window. Common elements within the &lt;body&gt; section include:</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&lt;header&gt;: </a:t>
            </a:r>
            <a:r>
              <a:rPr lang="en-US" sz="1800" dirty="0">
                <a:latin typeface="Times New Roman" panose="02020603050405020304" pitchFamily="18" charset="0"/>
                <a:cs typeface="Times New Roman" panose="02020603050405020304" pitchFamily="18" charset="0"/>
              </a:rPr>
              <a:t>Represents the introductory content at the top of the page, often containing logos, 	   navigation menus, or headings.</a:t>
            </a:r>
          </a:p>
          <a:p>
            <a:pPr algn="just"/>
            <a:r>
              <a:rPr lang="en-US" sz="1800" b="1" dirty="0">
                <a:latin typeface="Times New Roman" panose="02020603050405020304" pitchFamily="18" charset="0"/>
                <a:cs typeface="Times New Roman" panose="02020603050405020304" pitchFamily="18" charset="0"/>
              </a:rPr>
              <a:t>&lt;nav&gt;: </a:t>
            </a:r>
            <a:r>
              <a:rPr lang="en-US" sz="1800" dirty="0">
                <a:latin typeface="Times New Roman" panose="02020603050405020304" pitchFamily="18" charset="0"/>
                <a:cs typeface="Times New Roman" panose="02020603050405020304" pitchFamily="18" charset="0"/>
              </a:rPr>
              <a:t>Represents a section containing navigation links.</a:t>
            </a:r>
          </a:p>
          <a:p>
            <a:pPr algn="just"/>
            <a:r>
              <a:rPr lang="en-US" sz="1800" b="1" dirty="0">
                <a:latin typeface="Times New Roman" panose="02020603050405020304" pitchFamily="18" charset="0"/>
                <a:cs typeface="Times New Roman" panose="02020603050405020304" pitchFamily="18" charset="0"/>
              </a:rPr>
              <a:t>&lt;main&gt;: </a:t>
            </a:r>
            <a:r>
              <a:rPr lang="en-US" sz="1800" dirty="0">
                <a:latin typeface="Times New Roman" panose="02020603050405020304" pitchFamily="18" charset="0"/>
                <a:cs typeface="Times New Roman" panose="02020603050405020304" pitchFamily="18" charset="0"/>
              </a:rPr>
              <a:t>Represents the main content area of the page.</a:t>
            </a:r>
          </a:p>
          <a:p>
            <a:pPr algn="just"/>
            <a:r>
              <a:rPr lang="en-US" sz="1800" b="1" dirty="0">
                <a:latin typeface="Times New Roman" panose="02020603050405020304" pitchFamily="18" charset="0"/>
                <a:cs typeface="Times New Roman" panose="02020603050405020304" pitchFamily="18" charset="0"/>
              </a:rPr>
              <a:t>&lt;article&gt;: </a:t>
            </a:r>
            <a:r>
              <a:rPr lang="en-US" sz="1800" dirty="0">
                <a:latin typeface="Times New Roman" panose="02020603050405020304" pitchFamily="18" charset="0"/>
                <a:cs typeface="Times New Roman" panose="02020603050405020304" pitchFamily="18" charset="0"/>
              </a:rPr>
              <a:t>Represents a self-contained composition within a document, such as a blog post or 	a news article.</a:t>
            </a:r>
          </a:p>
          <a:p>
            <a:pPr algn="just"/>
            <a:r>
              <a:rPr lang="en-US" sz="1800" b="1" dirty="0">
                <a:latin typeface="Times New Roman" panose="02020603050405020304" pitchFamily="18" charset="0"/>
                <a:cs typeface="Times New Roman" panose="02020603050405020304" pitchFamily="18" charset="0"/>
              </a:rPr>
              <a:t>&lt;section&gt;: </a:t>
            </a:r>
            <a:r>
              <a:rPr lang="en-US" sz="1800" dirty="0">
                <a:latin typeface="Times New Roman" panose="02020603050405020304" pitchFamily="18" charset="0"/>
                <a:cs typeface="Times New Roman" panose="02020603050405020304" pitchFamily="18" charset="0"/>
              </a:rPr>
              <a:t>Represents a standalone section within a document, typically grouped by a 	common theme.</a:t>
            </a:r>
          </a:p>
          <a:p>
            <a:pPr algn="just"/>
            <a:r>
              <a:rPr lang="en-US" sz="1800" b="1" dirty="0">
                <a:latin typeface="Times New Roman" panose="02020603050405020304" pitchFamily="18" charset="0"/>
                <a:cs typeface="Times New Roman" panose="02020603050405020304" pitchFamily="18" charset="0"/>
              </a:rPr>
              <a:t>&lt;aside&gt;: </a:t>
            </a:r>
            <a:r>
              <a:rPr lang="en-US" sz="1800" dirty="0">
                <a:latin typeface="Times New Roman" panose="02020603050405020304" pitchFamily="18" charset="0"/>
                <a:cs typeface="Times New Roman" panose="02020603050405020304" pitchFamily="18" charset="0"/>
              </a:rPr>
              <a:t>Represents content that is tangentially related to the main content, such as sidebars 	or pull quotes.</a:t>
            </a:r>
          </a:p>
          <a:p>
            <a:pPr algn="just"/>
            <a:r>
              <a:rPr lang="en-US" sz="1800" b="1" dirty="0">
                <a:latin typeface="Times New Roman" panose="02020603050405020304" pitchFamily="18" charset="0"/>
                <a:cs typeface="Times New Roman" panose="02020603050405020304" pitchFamily="18" charset="0"/>
              </a:rPr>
              <a:t>&lt;footer&gt;: </a:t>
            </a:r>
            <a:r>
              <a:rPr lang="en-US" sz="1800" dirty="0">
                <a:latin typeface="Times New Roman" panose="02020603050405020304" pitchFamily="18" charset="0"/>
                <a:cs typeface="Times New Roman" panose="02020603050405020304" pitchFamily="18" charset="0"/>
              </a:rPr>
              <a:t>Represents the footer section at the bottom of the page, often containing copyright </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information, links, etc.</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527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EBCB44-8FA6-4A36-A689-8FE60027C91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287780" y="319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i="0" dirty="0" err="1">
                <a:solidFill>
                  <a:schemeClr val="tx1"/>
                </a:solidFill>
                <a:effectLst/>
                <a:latin typeface="Times New Roman" panose="02020603050405020304" pitchFamily="18" charset="0"/>
                <a:cs typeface="Times New Roman" panose="02020603050405020304" pitchFamily="18" charset="0"/>
              </a:rPr>
              <a:t>Cont</a:t>
            </a:r>
            <a:r>
              <a:rPr lang="en-IN" sz="2400" b="1" i="0" dirty="0">
                <a:solidFill>
                  <a:schemeClr val="tx1"/>
                </a:solidFill>
                <a:effectLst/>
                <a:latin typeface="Times New Roman" panose="02020603050405020304" pitchFamily="18" charset="0"/>
                <a:cs typeface="Times New Roman" panose="02020603050405020304" pitchFamily="18" charset="0"/>
              </a:rPr>
              <a:t>…</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126EF456-A38A-8650-78E0-5218589FA997}"/>
              </a:ext>
            </a:extLst>
          </p:cNvPr>
          <p:cNvSpPr txBox="1"/>
          <p:nvPr/>
        </p:nvSpPr>
        <p:spPr>
          <a:xfrm>
            <a:off x="457200" y="1676400"/>
            <a:ext cx="8458200" cy="2585323"/>
          </a:xfrm>
          <a:prstGeom prst="rect">
            <a:avLst/>
          </a:prstGeom>
          <a:noFill/>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5. HTML Elements: </a:t>
            </a:r>
            <a:r>
              <a:rPr lang="en-IN" sz="1800" dirty="0">
                <a:latin typeface="Times New Roman" panose="02020603050405020304" pitchFamily="18" charset="0"/>
                <a:cs typeface="Times New Roman" panose="02020603050405020304" pitchFamily="18" charset="0"/>
              </a:rPr>
              <a:t>Within the body section, you can use various HTML elements to structure and format your content.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Some commonly used elements include headings (&lt;h1&gt;, &lt;h2&gt;, etc.), </a:t>
            </a:r>
          </a:p>
          <a:p>
            <a:pPr algn="just"/>
            <a:r>
              <a:rPr lang="en-IN" sz="1800" dirty="0">
                <a:latin typeface="Times New Roman" panose="02020603050405020304" pitchFamily="18" charset="0"/>
                <a:cs typeface="Times New Roman" panose="02020603050405020304" pitchFamily="18" charset="0"/>
              </a:rPr>
              <a:t>paragraphs (&lt;p&gt;), </a:t>
            </a:r>
          </a:p>
          <a:p>
            <a:pPr algn="just"/>
            <a:r>
              <a:rPr lang="en-IN" sz="1800" dirty="0">
                <a:latin typeface="Times New Roman" panose="02020603050405020304" pitchFamily="18" charset="0"/>
                <a:cs typeface="Times New Roman" panose="02020603050405020304" pitchFamily="18" charset="0"/>
              </a:rPr>
              <a:t>lists (&lt;</a:t>
            </a:r>
            <a:r>
              <a:rPr lang="en-IN" sz="1800" dirty="0" err="1">
                <a:latin typeface="Times New Roman" panose="02020603050405020304" pitchFamily="18" charset="0"/>
                <a:cs typeface="Times New Roman" panose="02020603050405020304" pitchFamily="18" charset="0"/>
              </a:rPr>
              <a:t>ul</a:t>
            </a:r>
            <a:r>
              <a:rPr lang="en-IN" sz="1800" dirty="0">
                <a:latin typeface="Times New Roman" panose="02020603050405020304" pitchFamily="18" charset="0"/>
                <a:cs typeface="Times New Roman" panose="02020603050405020304" pitchFamily="18" charset="0"/>
              </a:rPr>
              <a:t>&gt;, &lt;</a:t>
            </a:r>
            <a:r>
              <a:rPr lang="en-IN" sz="1800" dirty="0" err="1">
                <a:latin typeface="Times New Roman" panose="02020603050405020304" pitchFamily="18" charset="0"/>
                <a:cs typeface="Times New Roman" panose="02020603050405020304" pitchFamily="18" charset="0"/>
              </a:rPr>
              <a:t>ol</a:t>
            </a:r>
            <a:r>
              <a:rPr lang="en-IN" sz="1800" dirty="0">
                <a:latin typeface="Times New Roman" panose="02020603050405020304" pitchFamily="18" charset="0"/>
                <a:cs typeface="Times New Roman" panose="02020603050405020304" pitchFamily="18" charset="0"/>
              </a:rPr>
              <a:t>&gt;, &lt;li&gt;), </a:t>
            </a:r>
          </a:p>
          <a:p>
            <a:pPr algn="just"/>
            <a:r>
              <a:rPr lang="en-IN" sz="1800" dirty="0">
                <a:latin typeface="Times New Roman" panose="02020603050405020304" pitchFamily="18" charset="0"/>
                <a:cs typeface="Times New Roman" panose="02020603050405020304" pitchFamily="18" charset="0"/>
              </a:rPr>
              <a:t>images (&lt;</a:t>
            </a:r>
            <a:r>
              <a:rPr lang="en-IN" sz="1800" dirty="0" err="1">
                <a:latin typeface="Times New Roman" panose="02020603050405020304" pitchFamily="18" charset="0"/>
                <a:cs typeface="Times New Roman" panose="02020603050405020304" pitchFamily="18" charset="0"/>
              </a:rPr>
              <a:t>img</a:t>
            </a:r>
            <a:r>
              <a:rPr lang="en-IN" sz="1800" dirty="0">
                <a:latin typeface="Times New Roman" panose="02020603050405020304" pitchFamily="18" charset="0"/>
                <a:cs typeface="Times New Roman" panose="02020603050405020304" pitchFamily="18" charset="0"/>
              </a:rPr>
              <a:t>&gt;), </a:t>
            </a:r>
          </a:p>
          <a:p>
            <a:pPr algn="just"/>
            <a:r>
              <a:rPr lang="en-IN" sz="1800" dirty="0">
                <a:latin typeface="Times New Roman" panose="02020603050405020304" pitchFamily="18" charset="0"/>
                <a:cs typeface="Times New Roman" panose="02020603050405020304" pitchFamily="18" charset="0"/>
              </a:rPr>
              <a:t>links (&lt;a&gt;), </a:t>
            </a:r>
          </a:p>
          <a:p>
            <a:pPr algn="just"/>
            <a:r>
              <a:rPr lang="en-IN" sz="1800" dirty="0">
                <a:latin typeface="Times New Roman" panose="02020603050405020304" pitchFamily="18" charset="0"/>
                <a:cs typeface="Times New Roman" panose="02020603050405020304" pitchFamily="18" charset="0"/>
              </a:rPr>
              <a:t>and more.</a:t>
            </a:r>
          </a:p>
        </p:txBody>
      </p:sp>
    </p:spTree>
    <p:extLst>
      <p:ext uri="{BB962C8B-B14F-4D97-AF65-F5344CB8AC3E}">
        <p14:creationId xmlns:p14="http://schemas.microsoft.com/office/powerpoint/2010/main" val="61569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56FF52-FF38-40D9-8C74-5A1444C0D35C}" type="datetime3">
              <a:rPr lang="en-US" smtClean="0"/>
              <a:t>11 July 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390226" y="8466"/>
            <a:ext cx="7719907" cy="601134"/>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latin typeface="Times New Roman" pitchFamily="18" charset="0"/>
                <a:cs typeface="Times New Roman" pitchFamily="18" charset="0"/>
              </a:rPr>
              <a:t>Evaluation Scheme</a:t>
            </a:r>
          </a:p>
        </p:txBody>
      </p:sp>
      <p:sp>
        <p:nvSpPr>
          <p:cNvPr id="8" name="Footer Placeholder 12"/>
          <p:cNvSpPr>
            <a:spLocks noGrp="1"/>
          </p:cNvSpPr>
          <p:nvPr>
            <p:ph type="ftr" sz="quarter" idx="11"/>
          </p:nvPr>
        </p:nvSpPr>
        <p:spPr>
          <a:xfrm>
            <a:off x="2057400" y="6401990"/>
            <a:ext cx="5257800" cy="273844"/>
          </a:xfrm>
        </p:spPr>
        <p:txBody>
          <a:bodyPr/>
          <a:lstStyle/>
          <a:p>
            <a:r>
              <a:rPr lang="fi-FI"/>
              <a:t>Rajat Kumar               WT               UNIT 2</a:t>
            </a:r>
            <a:endParaRPr lang="en-US" dirty="0"/>
          </a:p>
        </p:txBody>
      </p:sp>
      <p:pic>
        <p:nvPicPr>
          <p:cNvPr id="2" name="Picture 1" descr="E:\Master Folder 2017-18\Approved Logo by BOG\NIET logo_.png">
            <a:extLst>
              <a:ext uri="{FF2B5EF4-FFF2-40B4-BE49-F238E27FC236}">
                <a16:creationId xmlns:a16="http://schemas.microsoft.com/office/drawing/2014/main" id="{8224FFA4-0147-5DAF-0C93-1F03D8A25B55}"/>
              </a:ext>
            </a:extLst>
          </p:cNvPr>
          <p:cNvPicPr/>
          <p:nvPr/>
        </p:nvPicPr>
        <p:blipFill>
          <a:blip r:embed="rId2"/>
          <a:srcRect/>
          <a:stretch>
            <a:fillRect/>
          </a:stretch>
        </p:blipFill>
        <p:spPr bwMode="auto">
          <a:xfrm>
            <a:off x="83820" y="8603"/>
            <a:ext cx="1287780" cy="685799"/>
          </a:xfrm>
          <a:prstGeom prst="rect">
            <a:avLst/>
          </a:prstGeom>
          <a:noFill/>
          <a:ln w="9525">
            <a:noFill/>
            <a:miter lim="800000"/>
            <a:headEnd/>
            <a:tailEnd/>
          </a:ln>
        </p:spPr>
      </p:pic>
      <p:pic>
        <p:nvPicPr>
          <p:cNvPr id="5" name="Picture 4">
            <a:extLst>
              <a:ext uri="{FF2B5EF4-FFF2-40B4-BE49-F238E27FC236}">
                <a16:creationId xmlns:a16="http://schemas.microsoft.com/office/drawing/2014/main" id="{C99A0312-28E2-81BD-5502-01FA02C45AA4}"/>
              </a:ext>
            </a:extLst>
          </p:cNvPr>
          <p:cNvPicPr>
            <a:picLocks noChangeAspect="1"/>
          </p:cNvPicPr>
          <p:nvPr/>
        </p:nvPicPr>
        <p:blipFill>
          <a:blip r:embed="rId3"/>
          <a:stretch>
            <a:fillRect/>
          </a:stretch>
        </p:blipFill>
        <p:spPr>
          <a:xfrm>
            <a:off x="315861" y="753396"/>
            <a:ext cx="8512278" cy="5502117"/>
          </a:xfrm>
          <a:prstGeom prst="rect">
            <a:avLst/>
          </a:prstGeom>
        </p:spPr>
      </p:pic>
    </p:spTree>
    <p:extLst>
      <p:ext uri="{BB962C8B-B14F-4D97-AF65-F5344CB8AC3E}">
        <p14:creationId xmlns:p14="http://schemas.microsoft.com/office/powerpoint/2010/main" val="2153018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9BFFCE-F545-439A-9C6B-629F7758F2DA}"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287780" y="6022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itchFamily="18" charset="0"/>
                <a:cs typeface="Times New Roman" pitchFamily="18" charset="0"/>
              </a:rPr>
              <a:t>New Semantic elements in HTML 5</a:t>
            </a:r>
            <a:endParaRPr lang="en-IN" sz="2400" b="0" i="0" dirty="0">
              <a:solidFill>
                <a:srgbClr val="610B38"/>
              </a:solidFill>
              <a:effectLst/>
              <a:latin typeface="erdana"/>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7971676B-7A4E-4F15-0CF1-4B508C2206F3}"/>
              </a:ext>
            </a:extLst>
          </p:cNvPr>
          <p:cNvSpPr txBox="1"/>
          <p:nvPr/>
        </p:nvSpPr>
        <p:spPr>
          <a:xfrm>
            <a:off x="572482" y="1143000"/>
            <a:ext cx="8266717" cy="646331"/>
          </a:xfrm>
          <a:prstGeom prst="rect">
            <a:avLst/>
          </a:prstGeom>
          <a:noFill/>
        </p:spPr>
        <p:txBody>
          <a:bodyPr wrap="square">
            <a:spAutoFit/>
          </a:bodyPr>
          <a:lstStyle/>
          <a:p>
            <a:pPr algn="just"/>
            <a:r>
              <a:rPr lang="en-US" sz="1800" b="0" i="0" dirty="0">
                <a:effectLst/>
                <a:latin typeface="Times New Roman" panose="02020603050405020304" pitchFamily="18" charset="0"/>
                <a:cs typeface="Times New Roman" panose="02020603050405020304" pitchFamily="18" charset="0"/>
              </a:rPr>
              <a:t>HTML5 introduced several new semantic elements that provide a more structured and meaningful way to represent content on web pages.</a:t>
            </a:r>
            <a:endParaRPr lang="en-IN" sz="1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3FFE63-F015-6DD1-021D-556E7EA15259}"/>
              </a:ext>
            </a:extLst>
          </p:cNvPr>
          <p:cNvSpPr txBox="1"/>
          <p:nvPr/>
        </p:nvSpPr>
        <p:spPr>
          <a:xfrm>
            <a:off x="567567" y="1981200"/>
            <a:ext cx="8266716" cy="3693319"/>
          </a:xfrm>
          <a:prstGeom prst="rect">
            <a:avLst/>
          </a:prstGeom>
          <a:noFill/>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&lt;header&gt;: </a:t>
            </a:r>
            <a:r>
              <a:rPr lang="en-IN" sz="1800" dirty="0">
                <a:latin typeface="Times New Roman" panose="02020603050405020304" pitchFamily="18" charset="0"/>
                <a:cs typeface="Times New Roman" panose="02020603050405020304" pitchFamily="18" charset="0"/>
              </a:rPr>
              <a:t>Represents the introductory content or a group of navigational links for a section or the whole document.</a:t>
            </a: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&lt;nav&gt;: </a:t>
            </a:r>
            <a:r>
              <a:rPr lang="en-IN" sz="1800" dirty="0">
                <a:latin typeface="Times New Roman" panose="02020603050405020304" pitchFamily="18" charset="0"/>
                <a:cs typeface="Times New Roman" panose="02020603050405020304" pitchFamily="18" charset="0"/>
              </a:rPr>
              <a:t>Defines a section containing navigation links.</a:t>
            </a: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&lt;main&gt;:  </a:t>
            </a:r>
            <a:r>
              <a:rPr lang="en-IN" sz="1800" dirty="0">
                <a:latin typeface="Times New Roman" panose="02020603050405020304" pitchFamily="18" charset="0"/>
                <a:cs typeface="Times New Roman" panose="02020603050405020304" pitchFamily="18" charset="0"/>
              </a:rPr>
              <a:t> Represents the main content of a document. It should be unique and not nested within other structural elements like &lt;article&gt;, &lt;section&gt;, or &lt;aside&gt;.</a:t>
            </a: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&lt;article&gt;: </a:t>
            </a:r>
            <a:r>
              <a:rPr lang="en-IN" sz="1800" dirty="0">
                <a:latin typeface="Times New Roman" panose="02020603050405020304" pitchFamily="18" charset="0"/>
                <a:cs typeface="Times New Roman" panose="02020603050405020304" pitchFamily="18" charset="0"/>
              </a:rPr>
              <a:t>Represents a self-contained composition that can be independently distributed or reused, such as a blog post, a news story, or a forum post.</a:t>
            </a:r>
          </a:p>
          <a:p>
            <a:pPr algn="just"/>
            <a:endParaRPr lang="en-IN"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&lt;section&gt;: </a:t>
            </a:r>
            <a:r>
              <a:rPr lang="en-US" sz="1800" dirty="0">
                <a:latin typeface="Times New Roman" panose="02020603050405020304" pitchFamily="18" charset="0"/>
                <a:cs typeface="Times New Roman" panose="02020603050405020304" pitchFamily="18" charset="0"/>
              </a:rPr>
              <a:t>Defines a thematic grouping of content within a document, such as chapters, tabbed content, or a group of related items.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880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4191A8-8ACB-455F-B5FC-3CD52C4199DF}"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275490" y="2949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i="0" dirty="0" err="1">
                <a:solidFill>
                  <a:schemeClr val="tx1"/>
                </a:solidFill>
                <a:effectLst/>
                <a:latin typeface="Times New Roman" panose="02020603050405020304" pitchFamily="18" charset="0"/>
                <a:cs typeface="Times New Roman" panose="02020603050405020304" pitchFamily="18" charset="0"/>
              </a:rPr>
              <a:t>Cont</a:t>
            </a:r>
            <a:r>
              <a:rPr lang="en-IN" sz="2400" b="1" i="0" dirty="0">
                <a:solidFill>
                  <a:schemeClr val="tx1"/>
                </a:solidFill>
                <a:effectLst/>
                <a:latin typeface="Times New Roman" panose="02020603050405020304" pitchFamily="18" charset="0"/>
                <a:cs typeface="Times New Roman" panose="02020603050405020304" pitchFamily="18" charset="0"/>
              </a:rPr>
              <a:t>…</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109509B2-314E-CEB3-BCEA-9023DEBD79D6}"/>
              </a:ext>
            </a:extLst>
          </p:cNvPr>
          <p:cNvSpPr txBox="1"/>
          <p:nvPr/>
        </p:nvSpPr>
        <p:spPr>
          <a:xfrm>
            <a:off x="228600" y="1166842"/>
            <a:ext cx="8686800" cy="4524315"/>
          </a:xfrm>
          <a:prstGeom prst="rect">
            <a:avLst/>
          </a:prstGeom>
          <a:noFill/>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&lt;aside&gt;: </a:t>
            </a:r>
            <a:r>
              <a:rPr lang="en-IN" sz="1800" dirty="0">
                <a:latin typeface="Times New Roman" panose="02020603050405020304" pitchFamily="18" charset="0"/>
                <a:cs typeface="Times New Roman" panose="02020603050405020304" pitchFamily="18" charset="0"/>
              </a:rPr>
              <a:t>Represents a section of content that is tangentially related to the main content, such as sidebars, pull quotes, or advertising.</a:t>
            </a: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&lt;figure&gt; </a:t>
            </a:r>
            <a:r>
              <a:rPr lang="en-IN" sz="1800" dirty="0">
                <a:latin typeface="Times New Roman" panose="02020603050405020304" pitchFamily="18" charset="0"/>
                <a:cs typeface="Times New Roman" panose="02020603050405020304" pitchFamily="18" charset="0"/>
              </a:rPr>
              <a:t>and </a:t>
            </a:r>
            <a:r>
              <a:rPr lang="en-IN" sz="1800" b="1" dirty="0">
                <a:latin typeface="Times New Roman" panose="02020603050405020304" pitchFamily="18" charset="0"/>
                <a:cs typeface="Times New Roman" panose="02020603050405020304" pitchFamily="18" charset="0"/>
              </a:rPr>
              <a:t>&lt;</a:t>
            </a:r>
            <a:r>
              <a:rPr lang="en-IN" sz="1800" b="1" dirty="0" err="1">
                <a:latin typeface="Times New Roman" panose="02020603050405020304" pitchFamily="18" charset="0"/>
                <a:cs typeface="Times New Roman" panose="02020603050405020304" pitchFamily="18" charset="0"/>
              </a:rPr>
              <a:t>figcaption</a:t>
            </a:r>
            <a:r>
              <a:rPr lang="en-IN" sz="1800" b="1" dirty="0">
                <a:latin typeface="Times New Roman" panose="02020603050405020304" pitchFamily="18" charset="0"/>
                <a:cs typeface="Times New Roman" panose="02020603050405020304" pitchFamily="18" charset="0"/>
              </a:rPr>
              <a:t>&gt;: </a:t>
            </a:r>
            <a:r>
              <a:rPr lang="en-IN" sz="1800" dirty="0">
                <a:latin typeface="Times New Roman" panose="02020603050405020304" pitchFamily="18" charset="0"/>
                <a:cs typeface="Times New Roman" panose="02020603050405020304" pitchFamily="18" charset="0"/>
              </a:rPr>
              <a:t>&lt;figure&gt; represents self-contained content like images, videos, or illustrations, while &lt;</a:t>
            </a:r>
            <a:r>
              <a:rPr lang="en-IN" sz="1800" dirty="0" err="1">
                <a:latin typeface="Times New Roman" panose="02020603050405020304" pitchFamily="18" charset="0"/>
                <a:cs typeface="Times New Roman" panose="02020603050405020304" pitchFamily="18" charset="0"/>
              </a:rPr>
              <a:t>figcaption</a:t>
            </a:r>
            <a:r>
              <a:rPr lang="en-IN" sz="1800" dirty="0">
                <a:latin typeface="Times New Roman" panose="02020603050405020304" pitchFamily="18" charset="0"/>
                <a:cs typeface="Times New Roman" panose="02020603050405020304" pitchFamily="18" charset="0"/>
              </a:rPr>
              <a:t>&gt; provides a caption or description for the content within the &lt;figure&gt; element.</a:t>
            </a: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&lt;footer&gt;: </a:t>
            </a:r>
            <a:r>
              <a:rPr lang="en-IN" sz="1800" dirty="0">
                <a:latin typeface="Times New Roman" panose="02020603050405020304" pitchFamily="18" charset="0"/>
                <a:cs typeface="Times New Roman" panose="02020603050405020304" pitchFamily="18" charset="0"/>
              </a:rPr>
              <a:t>Defines the footer section of a document or a section. It typically contains information about the author, copyright data, links to related documents, or contact information.</a:t>
            </a: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&lt;time&gt;: </a:t>
            </a:r>
            <a:r>
              <a:rPr lang="en-IN" sz="1800" dirty="0">
                <a:latin typeface="Times New Roman" panose="02020603050405020304" pitchFamily="18" charset="0"/>
                <a:cs typeface="Times New Roman" panose="02020603050405020304" pitchFamily="18" charset="0"/>
              </a:rPr>
              <a:t>Represents a specific date, time, or duration. It can be used to mark up events, publication dates, or timestamps.</a:t>
            </a: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&lt;mark&gt;: </a:t>
            </a:r>
            <a:r>
              <a:rPr lang="en-IN" sz="1800" dirty="0">
                <a:latin typeface="Times New Roman" panose="02020603050405020304" pitchFamily="18" charset="0"/>
                <a:cs typeface="Times New Roman" panose="02020603050405020304" pitchFamily="18" charset="0"/>
              </a:rPr>
              <a:t>Highlights a portion of text to indicate its relevance or importance within the context.</a:t>
            </a:r>
          </a:p>
        </p:txBody>
      </p:sp>
    </p:spTree>
    <p:extLst>
      <p:ext uri="{BB962C8B-B14F-4D97-AF65-F5344CB8AC3E}">
        <p14:creationId xmlns:p14="http://schemas.microsoft.com/office/powerpoint/2010/main" val="1095628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A15197-D56A-44C1-8A68-67FB0227A6FC}"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27549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i="0" dirty="0">
                <a:solidFill>
                  <a:schemeClr val="tx1"/>
                </a:solidFill>
                <a:effectLst/>
                <a:latin typeface="Times New Roman" panose="02020603050405020304" pitchFamily="18" charset="0"/>
                <a:cs typeface="Times New Roman" panose="02020603050405020304" pitchFamily="18" charset="0"/>
              </a:rPr>
              <a:t>Tables</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D6920D9C-2524-FDBE-5DD7-171B9C4244C8}"/>
              </a:ext>
            </a:extLst>
          </p:cNvPr>
          <p:cNvSpPr txBox="1"/>
          <p:nvPr/>
        </p:nvSpPr>
        <p:spPr>
          <a:xfrm>
            <a:off x="304800" y="990600"/>
            <a:ext cx="8743090" cy="923330"/>
          </a:xfrm>
          <a:prstGeom prst="rect">
            <a:avLst/>
          </a:prstGeom>
          <a:noFill/>
        </p:spPr>
        <p:txBody>
          <a:bodyPr wrap="square">
            <a:spAutoFit/>
          </a:bodyPr>
          <a:lstStyle/>
          <a:p>
            <a:pPr algn="just"/>
            <a:r>
              <a:rPr lang="en-US" sz="1800" b="0" i="0" dirty="0">
                <a:effectLst/>
                <a:latin typeface="Times New Roman" panose="02020603050405020304" pitchFamily="18" charset="0"/>
                <a:cs typeface="Times New Roman" panose="02020603050405020304" pitchFamily="18" charset="0"/>
              </a:rPr>
              <a:t>Tables in HTML5 are used to present tabular data, where information is organized in rows and columns. HTML5 introduced new attributes and elements to enhance the accessibility and semantic structure of tables.</a:t>
            </a:r>
            <a:endParaRPr lang="en-IN" sz="1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D55EEA0-7602-0E4A-C820-FC2C71E851E8}"/>
              </a:ext>
            </a:extLst>
          </p:cNvPr>
          <p:cNvSpPr txBox="1"/>
          <p:nvPr/>
        </p:nvSpPr>
        <p:spPr>
          <a:xfrm>
            <a:off x="339212" y="2057400"/>
            <a:ext cx="8576187" cy="1754326"/>
          </a:xfrm>
          <a:prstGeom prst="rect">
            <a:avLst/>
          </a:prstGeom>
          <a:noFill/>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Table Structure:</a:t>
            </a: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&lt;table&gt;: </a:t>
            </a:r>
            <a:r>
              <a:rPr lang="en-IN" sz="1800" dirty="0">
                <a:latin typeface="Times New Roman" panose="02020603050405020304" pitchFamily="18" charset="0"/>
                <a:cs typeface="Times New Roman" panose="02020603050405020304" pitchFamily="18" charset="0"/>
              </a:rPr>
              <a:t>Defines the container for the entire table.</a:t>
            </a:r>
          </a:p>
          <a:p>
            <a:pPr algn="just"/>
            <a:r>
              <a:rPr lang="en-IN" sz="1800" b="1" dirty="0">
                <a:latin typeface="Times New Roman" panose="02020603050405020304" pitchFamily="18" charset="0"/>
                <a:cs typeface="Times New Roman" panose="02020603050405020304" pitchFamily="18" charset="0"/>
              </a:rPr>
              <a:t>&lt;</a:t>
            </a:r>
            <a:r>
              <a:rPr lang="en-IN" sz="1800" b="1" dirty="0" err="1">
                <a:latin typeface="Times New Roman" panose="02020603050405020304" pitchFamily="18" charset="0"/>
                <a:cs typeface="Times New Roman" panose="02020603050405020304" pitchFamily="18" charset="0"/>
              </a:rPr>
              <a:t>thead</a:t>
            </a:r>
            <a:r>
              <a:rPr lang="en-IN" sz="1800" b="1" dirty="0">
                <a:latin typeface="Times New Roman" panose="02020603050405020304" pitchFamily="18" charset="0"/>
                <a:cs typeface="Times New Roman" panose="02020603050405020304" pitchFamily="18" charset="0"/>
              </a:rPr>
              <a:t>&gt;, &lt;</a:t>
            </a:r>
            <a:r>
              <a:rPr lang="en-IN" sz="1800" b="1" dirty="0" err="1">
                <a:latin typeface="Times New Roman" panose="02020603050405020304" pitchFamily="18" charset="0"/>
                <a:cs typeface="Times New Roman" panose="02020603050405020304" pitchFamily="18" charset="0"/>
              </a:rPr>
              <a:t>tbody</a:t>
            </a:r>
            <a:r>
              <a:rPr lang="en-IN" sz="1800" b="1" dirty="0">
                <a:latin typeface="Times New Roman" panose="02020603050405020304" pitchFamily="18" charset="0"/>
                <a:cs typeface="Times New Roman" panose="02020603050405020304" pitchFamily="18" charset="0"/>
              </a:rPr>
              <a:t>&gt;, </a:t>
            </a:r>
            <a:r>
              <a:rPr lang="en-IN" sz="1800" dirty="0">
                <a:latin typeface="Times New Roman" panose="02020603050405020304" pitchFamily="18" charset="0"/>
                <a:cs typeface="Times New Roman" panose="02020603050405020304" pitchFamily="18" charset="0"/>
              </a:rPr>
              <a:t>and </a:t>
            </a:r>
            <a:r>
              <a:rPr lang="en-IN" sz="1800" b="1" dirty="0">
                <a:latin typeface="Times New Roman" panose="02020603050405020304" pitchFamily="18" charset="0"/>
                <a:cs typeface="Times New Roman" panose="02020603050405020304" pitchFamily="18" charset="0"/>
              </a:rPr>
              <a:t>&lt;</a:t>
            </a:r>
            <a:r>
              <a:rPr lang="en-IN" sz="1800" b="1" dirty="0" err="1">
                <a:latin typeface="Times New Roman" panose="02020603050405020304" pitchFamily="18" charset="0"/>
                <a:cs typeface="Times New Roman" panose="02020603050405020304" pitchFamily="18" charset="0"/>
              </a:rPr>
              <a:t>tfoot</a:t>
            </a:r>
            <a:r>
              <a:rPr lang="en-IN" sz="1800" b="1" dirty="0">
                <a:latin typeface="Times New Roman" panose="02020603050405020304" pitchFamily="18" charset="0"/>
                <a:cs typeface="Times New Roman" panose="02020603050405020304" pitchFamily="18" charset="0"/>
              </a:rPr>
              <a:t>&gt;: </a:t>
            </a:r>
            <a:r>
              <a:rPr lang="en-IN" sz="1800" dirty="0">
                <a:latin typeface="Times New Roman" panose="02020603050405020304" pitchFamily="18" charset="0"/>
                <a:cs typeface="Times New Roman" panose="02020603050405020304" pitchFamily="18" charset="0"/>
              </a:rPr>
              <a:t>These elements group the table's header, body, and footer sections, respectively. They provide structural organization to the table, but their usage is optional.</a:t>
            </a:r>
          </a:p>
        </p:txBody>
      </p:sp>
      <p:sp>
        <p:nvSpPr>
          <p:cNvPr id="12" name="TextBox 11">
            <a:extLst>
              <a:ext uri="{FF2B5EF4-FFF2-40B4-BE49-F238E27FC236}">
                <a16:creationId xmlns:a16="http://schemas.microsoft.com/office/drawing/2014/main" id="{0FAC1E6E-E6B7-6D98-9FF0-AFDDC90E950B}"/>
              </a:ext>
            </a:extLst>
          </p:cNvPr>
          <p:cNvSpPr txBox="1"/>
          <p:nvPr/>
        </p:nvSpPr>
        <p:spPr>
          <a:xfrm>
            <a:off x="331838" y="3811726"/>
            <a:ext cx="8472950" cy="1754326"/>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Table Headers:</a:t>
            </a:r>
          </a:p>
          <a:p>
            <a:r>
              <a:rPr lang="en-IN" sz="1800" dirty="0">
                <a:latin typeface="Times New Roman" panose="02020603050405020304" pitchFamily="18" charset="0"/>
                <a:cs typeface="Times New Roman" panose="02020603050405020304" pitchFamily="18" charset="0"/>
              </a:rPr>
              <a:t>	</a:t>
            </a:r>
          </a:p>
          <a:p>
            <a:r>
              <a:rPr lang="en-IN" sz="1800" b="1" dirty="0">
                <a:latin typeface="Times New Roman" panose="02020603050405020304" pitchFamily="18" charset="0"/>
                <a:cs typeface="Times New Roman" panose="02020603050405020304" pitchFamily="18" charset="0"/>
              </a:rPr>
              <a:t>&lt;</a:t>
            </a:r>
            <a:r>
              <a:rPr lang="en-IN" sz="1800" b="1" dirty="0" err="1">
                <a:latin typeface="Times New Roman" panose="02020603050405020304" pitchFamily="18" charset="0"/>
                <a:cs typeface="Times New Roman" panose="02020603050405020304" pitchFamily="18" charset="0"/>
              </a:rPr>
              <a:t>th</a:t>
            </a:r>
            <a:r>
              <a:rPr lang="en-IN" sz="1800" b="1" dirty="0">
                <a:latin typeface="Times New Roman" panose="02020603050405020304" pitchFamily="18" charset="0"/>
                <a:cs typeface="Times New Roman" panose="02020603050405020304" pitchFamily="18" charset="0"/>
              </a:rPr>
              <a:t>&gt;: </a:t>
            </a:r>
            <a:r>
              <a:rPr lang="en-IN" sz="1800" dirty="0">
                <a:latin typeface="Times New Roman" panose="02020603050405020304" pitchFamily="18" charset="0"/>
                <a:cs typeface="Times New Roman" panose="02020603050405020304" pitchFamily="18" charset="0"/>
              </a:rPr>
              <a:t>Represents a table header cell. It is used to define the headers of columns or rows.</a:t>
            </a:r>
          </a:p>
          <a:p>
            <a:r>
              <a:rPr lang="en-IN" sz="1800" b="1" dirty="0">
                <a:latin typeface="Times New Roman" panose="02020603050405020304" pitchFamily="18" charset="0"/>
                <a:cs typeface="Times New Roman" panose="02020603050405020304" pitchFamily="18" charset="0"/>
              </a:rPr>
              <a:t>&lt;tr&gt;: </a:t>
            </a:r>
            <a:r>
              <a:rPr lang="en-IN" sz="1800" dirty="0">
                <a:latin typeface="Times New Roman" panose="02020603050405020304" pitchFamily="18" charset="0"/>
                <a:cs typeface="Times New Roman" panose="02020603050405020304" pitchFamily="18" charset="0"/>
              </a:rPr>
              <a:t>Defines a table row.</a:t>
            </a:r>
          </a:p>
          <a:p>
            <a:r>
              <a:rPr lang="en-IN" sz="1800" b="1" dirty="0">
                <a:latin typeface="Times New Roman" panose="02020603050405020304" pitchFamily="18" charset="0"/>
                <a:cs typeface="Times New Roman" panose="02020603050405020304" pitchFamily="18" charset="0"/>
              </a:rPr>
              <a:t>&lt;</a:t>
            </a:r>
            <a:r>
              <a:rPr lang="en-IN" sz="1800" b="1" dirty="0" err="1">
                <a:latin typeface="Times New Roman" panose="02020603050405020304" pitchFamily="18" charset="0"/>
                <a:cs typeface="Times New Roman" panose="02020603050405020304" pitchFamily="18" charset="0"/>
              </a:rPr>
              <a:t>th</a:t>
            </a:r>
            <a:r>
              <a:rPr lang="en-IN" sz="1800" b="1" dirty="0">
                <a:latin typeface="Times New Roman" panose="02020603050405020304" pitchFamily="18" charset="0"/>
                <a:cs typeface="Times New Roman" panose="02020603050405020304" pitchFamily="18" charset="0"/>
              </a:rPr>
              <a:t> scope=""&gt;: </a:t>
            </a:r>
            <a:r>
              <a:rPr lang="en-IN" sz="1800" dirty="0">
                <a:latin typeface="Times New Roman" panose="02020603050405020304" pitchFamily="18" charset="0"/>
                <a:cs typeface="Times New Roman" panose="02020603050405020304" pitchFamily="18" charset="0"/>
              </a:rPr>
              <a:t>This attribute specifies the scope of a header cell. It can take values like "row", "col", "</a:t>
            </a:r>
            <a:r>
              <a:rPr lang="en-IN" sz="1800" dirty="0" err="1">
                <a:latin typeface="Times New Roman" panose="02020603050405020304" pitchFamily="18" charset="0"/>
                <a:cs typeface="Times New Roman" panose="02020603050405020304" pitchFamily="18" charset="0"/>
              </a:rPr>
              <a:t>rowgroup</a:t>
            </a:r>
            <a:r>
              <a:rPr lang="en-IN" sz="1800" dirty="0">
                <a:latin typeface="Times New Roman" panose="02020603050405020304" pitchFamily="18" charset="0"/>
                <a:cs typeface="Times New Roman" panose="02020603050405020304" pitchFamily="18" charset="0"/>
              </a:rPr>
              <a:t>", or "</a:t>
            </a:r>
            <a:r>
              <a:rPr lang="en-IN" sz="1800" dirty="0" err="1">
                <a:latin typeface="Times New Roman" panose="02020603050405020304" pitchFamily="18" charset="0"/>
                <a:cs typeface="Times New Roman" panose="02020603050405020304" pitchFamily="18" charset="0"/>
              </a:rPr>
              <a:t>colgroup</a:t>
            </a:r>
            <a:r>
              <a:rPr lang="en-IN" sz="1800" dirty="0">
                <a:latin typeface="Times New Roman" panose="02020603050405020304" pitchFamily="18" charset="0"/>
                <a:cs typeface="Times New Roman" panose="02020603050405020304" pitchFamily="18" charset="0"/>
              </a:rPr>
              <a:t>" to indicate the scope of the header.</a:t>
            </a:r>
          </a:p>
        </p:txBody>
      </p:sp>
    </p:spTree>
    <p:extLst>
      <p:ext uri="{BB962C8B-B14F-4D97-AF65-F5344CB8AC3E}">
        <p14:creationId xmlns:p14="http://schemas.microsoft.com/office/powerpoint/2010/main" val="2801795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E5D83C-8159-474D-AEC7-184D9068A440}"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287780" y="1966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i="0" dirty="0" err="1">
                <a:solidFill>
                  <a:schemeClr val="tx1"/>
                </a:solidFill>
                <a:effectLst/>
                <a:latin typeface="Times New Roman" panose="02020603050405020304" pitchFamily="18" charset="0"/>
                <a:cs typeface="Times New Roman" panose="02020603050405020304" pitchFamily="18" charset="0"/>
              </a:rPr>
              <a:t>Cont</a:t>
            </a:r>
            <a:r>
              <a:rPr lang="en-IN" sz="2400" b="1" i="0" dirty="0">
                <a:solidFill>
                  <a:schemeClr val="tx1"/>
                </a:solidFill>
                <a:effectLst/>
                <a:latin typeface="Times New Roman" panose="02020603050405020304" pitchFamily="18" charset="0"/>
                <a:cs typeface="Times New Roman" panose="02020603050405020304" pitchFamily="18" charset="0"/>
              </a:rPr>
              <a:t>…</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10" name="TextBox 9">
            <a:extLst>
              <a:ext uri="{FF2B5EF4-FFF2-40B4-BE49-F238E27FC236}">
                <a16:creationId xmlns:a16="http://schemas.microsoft.com/office/drawing/2014/main" id="{3036E850-3624-5793-4834-53AE7F231FD9}"/>
              </a:ext>
            </a:extLst>
          </p:cNvPr>
          <p:cNvSpPr txBox="1"/>
          <p:nvPr/>
        </p:nvSpPr>
        <p:spPr>
          <a:xfrm>
            <a:off x="457200" y="1046364"/>
            <a:ext cx="8602980" cy="2031325"/>
          </a:xfrm>
          <a:prstGeom prst="rect">
            <a:avLst/>
          </a:prstGeom>
          <a:noFill/>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Table Data Cells:</a:t>
            </a: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&lt;td&gt;:</a:t>
            </a:r>
            <a:r>
              <a:rPr lang="en-IN" sz="1800" dirty="0">
                <a:latin typeface="Times New Roman" panose="02020603050405020304" pitchFamily="18" charset="0"/>
                <a:cs typeface="Times New Roman" panose="02020603050405020304" pitchFamily="18" charset="0"/>
              </a:rPr>
              <a:t> Represents a table data cell. It is used to define the content within a table row.</a:t>
            </a:r>
          </a:p>
          <a:p>
            <a:pPr algn="just"/>
            <a:r>
              <a:rPr lang="en-IN" sz="1800" dirty="0">
                <a:latin typeface="Times New Roman" panose="02020603050405020304" pitchFamily="18" charset="0"/>
                <a:cs typeface="Times New Roman" panose="02020603050405020304" pitchFamily="18" charset="0"/>
              </a:rPr>
              <a:t>Table Captions:</a:t>
            </a: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&lt;caption&gt;: </a:t>
            </a:r>
            <a:r>
              <a:rPr lang="en-IN" sz="1800" dirty="0">
                <a:latin typeface="Times New Roman" panose="02020603050405020304" pitchFamily="18" charset="0"/>
                <a:cs typeface="Times New Roman" panose="02020603050405020304" pitchFamily="18" charset="0"/>
              </a:rPr>
              <a:t>Defines a caption for the table. It should be placed immediately after the opening &lt;table&gt; tag.</a:t>
            </a:r>
          </a:p>
        </p:txBody>
      </p:sp>
      <p:sp>
        <p:nvSpPr>
          <p:cNvPr id="12" name="TextBox 11">
            <a:extLst>
              <a:ext uri="{FF2B5EF4-FFF2-40B4-BE49-F238E27FC236}">
                <a16:creationId xmlns:a16="http://schemas.microsoft.com/office/drawing/2014/main" id="{A8139875-8129-0AE3-CDDA-D94E3855D544}"/>
              </a:ext>
            </a:extLst>
          </p:cNvPr>
          <p:cNvSpPr txBox="1"/>
          <p:nvPr/>
        </p:nvSpPr>
        <p:spPr>
          <a:xfrm>
            <a:off x="467032" y="3505200"/>
            <a:ext cx="8333085" cy="1477328"/>
          </a:xfrm>
          <a:prstGeom prst="rect">
            <a:avLst/>
          </a:prstGeom>
          <a:noFill/>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Table Spanning:</a:t>
            </a: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err="1">
                <a:latin typeface="Times New Roman" panose="02020603050405020304" pitchFamily="18" charset="0"/>
                <a:cs typeface="Times New Roman" panose="02020603050405020304" pitchFamily="18" charset="0"/>
              </a:rPr>
              <a:t>colspan</a:t>
            </a:r>
            <a:r>
              <a:rPr lang="en-IN" sz="1800" b="1" dirty="0">
                <a:latin typeface="Times New Roman" panose="02020603050405020304" pitchFamily="18" charset="0"/>
                <a:cs typeface="Times New Roman" panose="02020603050405020304" pitchFamily="18" charset="0"/>
              </a:rPr>
              <a:t> attribute: </a:t>
            </a:r>
            <a:r>
              <a:rPr lang="en-IN" sz="1800" dirty="0">
                <a:latin typeface="Times New Roman" panose="02020603050405020304" pitchFamily="18" charset="0"/>
                <a:cs typeface="Times New Roman" panose="02020603050405020304" pitchFamily="18" charset="0"/>
              </a:rPr>
              <a:t>Specifies the number of columns a table cell should span.</a:t>
            </a: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err="1">
                <a:latin typeface="Times New Roman" panose="02020603050405020304" pitchFamily="18" charset="0"/>
                <a:cs typeface="Times New Roman" panose="02020603050405020304" pitchFamily="18" charset="0"/>
              </a:rPr>
              <a:t>rowspan</a:t>
            </a:r>
            <a:r>
              <a:rPr lang="en-IN" sz="1800" b="1" dirty="0">
                <a:latin typeface="Times New Roman" panose="02020603050405020304" pitchFamily="18" charset="0"/>
                <a:cs typeface="Times New Roman" panose="02020603050405020304" pitchFamily="18" charset="0"/>
              </a:rPr>
              <a:t> attribute: </a:t>
            </a:r>
            <a:r>
              <a:rPr lang="en-IN" sz="1800" dirty="0">
                <a:latin typeface="Times New Roman" panose="02020603050405020304" pitchFamily="18" charset="0"/>
                <a:cs typeface="Times New Roman" panose="02020603050405020304" pitchFamily="18" charset="0"/>
              </a:rPr>
              <a:t>Specifies the number of rows a table cell should span.</a:t>
            </a:r>
          </a:p>
        </p:txBody>
      </p:sp>
    </p:spTree>
    <p:extLst>
      <p:ext uri="{BB962C8B-B14F-4D97-AF65-F5344CB8AC3E}">
        <p14:creationId xmlns:p14="http://schemas.microsoft.com/office/powerpoint/2010/main" val="3295346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4EBE5F-6666-4EB8-A252-50BA116A3015}"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287780" y="6022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i="0" dirty="0" err="1">
                <a:solidFill>
                  <a:schemeClr val="tx1"/>
                </a:solidFill>
                <a:effectLst/>
                <a:latin typeface="Times New Roman" panose="02020603050405020304" pitchFamily="18" charset="0"/>
                <a:cs typeface="Times New Roman" panose="02020603050405020304" pitchFamily="18" charset="0"/>
              </a:rPr>
              <a:t>Cont</a:t>
            </a:r>
            <a:r>
              <a:rPr lang="en-IN" sz="2400" b="1" i="0" dirty="0">
                <a:solidFill>
                  <a:schemeClr val="tx1"/>
                </a:solidFill>
                <a:effectLst/>
                <a:latin typeface="Times New Roman" panose="02020603050405020304" pitchFamily="18" charset="0"/>
                <a:cs typeface="Times New Roman" panose="02020603050405020304" pitchFamily="18" charset="0"/>
              </a:rPr>
              <a:t>…</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703A67FE-6081-6748-5493-4C24777CEA1B}"/>
              </a:ext>
            </a:extLst>
          </p:cNvPr>
          <p:cNvSpPr txBox="1"/>
          <p:nvPr/>
        </p:nvSpPr>
        <p:spPr>
          <a:xfrm>
            <a:off x="577398" y="1524000"/>
            <a:ext cx="8414201" cy="2031325"/>
          </a:xfrm>
          <a:prstGeom prst="rect">
            <a:avLst/>
          </a:prstGeom>
          <a:noFill/>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Table Headers and ID References:</a:t>
            </a: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&lt;</a:t>
            </a:r>
            <a:r>
              <a:rPr lang="en-IN" sz="1800" b="1" dirty="0" err="1">
                <a:latin typeface="Times New Roman" panose="02020603050405020304" pitchFamily="18" charset="0"/>
                <a:cs typeface="Times New Roman" panose="02020603050405020304" pitchFamily="18" charset="0"/>
              </a:rPr>
              <a:t>th</a:t>
            </a:r>
            <a:r>
              <a:rPr lang="en-IN" sz="1800" b="1" dirty="0">
                <a:latin typeface="Times New Roman" panose="02020603050405020304" pitchFamily="18" charset="0"/>
                <a:cs typeface="Times New Roman" panose="02020603050405020304" pitchFamily="18" charset="0"/>
              </a:rPr>
              <a:t> id=""&gt;: </a:t>
            </a:r>
            <a:r>
              <a:rPr lang="en-IN" sz="1800" dirty="0">
                <a:latin typeface="Times New Roman" panose="02020603050405020304" pitchFamily="18" charset="0"/>
                <a:cs typeface="Times New Roman" panose="02020603050405020304" pitchFamily="18" charset="0"/>
              </a:rPr>
              <a:t>Assigns a unique ID to a table header cell.</a:t>
            </a: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&lt;td headers=""&gt;: </a:t>
            </a:r>
            <a:r>
              <a:rPr lang="en-IN" sz="1800" dirty="0">
                <a:latin typeface="Times New Roman" panose="02020603050405020304" pitchFamily="18" charset="0"/>
                <a:cs typeface="Times New Roman" panose="02020603050405020304" pitchFamily="18" charset="0"/>
              </a:rPr>
              <a:t>Specifies the ID(s) of the header cell(s) that apply to a data cell. This association helps assistive technologies understand the relationships between headers and data cells.</a:t>
            </a:r>
          </a:p>
        </p:txBody>
      </p:sp>
    </p:spTree>
    <p:extLst>
      <p:ext uri="{BB962C8B-B14F-4D97-AF65-F5344CB8AC3E}">
        <p14:creationId xmlns:p14="http://schemas.microsoft.com/office/powerpoint/2010/main" val="3262554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7A9351-86C1-453D-8D7A-5C1A46F222E7}" type="datetime3">
              <a:rPr lang="en-US" smtClean="0">
                <a:latin typeface="Times New Roman" panose="02020603050405020304" pitchFamily="18" charset="0"/>
                <a:cs typeface="Times New Roman" panose="02020603050405020304" pitchFamily="18" charset="0"/>
              </a:rPr>
              <a:t>11 July 2023</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r>
              <a:rPr lang="fi-FI">
                <a:latin typeface="Times New Roman" panose="02020603050405020304" pitchFamily="18" charset="0"/>
                <a:cs typeface="Times New Roman" panose="02020603050405020304" pitchFamily="18" charset="0"/>
              </a:rPr>
              <a:t>Rajat Kumar               WT               UNIT 2</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35</a:t>
            </a:fld>
            <a:endParaRPr lang="en-US">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287780" y="6022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anose="02020603050405020304" pitchFamily="18" charset="0"/>
                <a:cs typeface="Times New Roman" pitchFamily="18" charset="0"/>
              </a:rPr>
              <a:t>HTML</a:t>
            </a:r>
            <a:r>
              <a:rPr lang="en-US" sz="2400" dirty="0">
                <a:latin typeface="Times New Roman" panose="02020603050405020304" pitchFamily="18" charset="0"/>
                <a:cs typeface="Times New Roman" pitchFamily="18" charset="0"/>
              </a:rPr>
              <a:t> </a:t>
            </a:r>
            <a:r>
              <a:rPr lang="en-US" sz="2400" b="1" dirty="0">
                <a:latin typeface="Times New Roman" panose="02020603050405020304" pitchFamily="18" charset="0"/>
                <a:cs typeface="Times New Roman" pitchFamily="18" charset="0"/>
              </a:rPr>
              <a:t>Lists</a:t>
            </a:r>
            <a:endParaRPr lang="en-IN" sz="2400" b="0" i="0" dirty="0">
              <a:solidFill>
                <a:srgbClr val="610B38"/>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0E87561C-6864-3449-BB54-D7F1FE5F45D8}"/>
              </a:ext>
            </a:extLst>
          </p:cNvPr>
          <p:cNvSpPr txBox="1"/>
          <p:nvPr/>
        </p:nvSpPr>
        <p:spPr>
          <a:xfrm>
            <a:off x="457200" y="1143000"/>
            <a:ext cx="860298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HTML lists allow web developers to group a set of related items in lists.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B4A1FBE-197D-D9AC-D581-433AC7CAE484}"/>
              </a:ext>
            </a:extLst>
          </p:cNvPr>
          <p:cNvSpPr txBox="1"/>
          <p:nvPr/>
        </p:nvSpPr>
        <p:spPr>
          <a:xfrm>
            <a:off x="1317277" y="1909310"/>
            <a:ext cx="4572000" cy="1754326"/>
          </a:xfrm>
          <a:prstGeom prst="rect">
            <a:avLst/>
          </a:prstGeom>
          <a:noFill/>
        </p:spPr>
        <p:txBody>
          <a:bodyPr wrap="square">
            <a:sp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An unordered HTML list:</a:t>
            </a: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Item</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Item</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Item</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Item</a:t>
            </a:r>
          </a:p>
        </p:txBody>
      </p:sp>
      <p:sp>
        <p:nvSpPr>
          <p:cNvPr id="12" name="TextBox 11">
            <a:extLst>
              <a:ext uri="{FF2B5EF4-FFF2-40B4-BE49-F238E27FC236}">
                <a16:creationId xmlns:a16="http://schemas.microsoft.com/office/drawing/2014/main" id="{261AB245-EAD8-FEC3-F54C-8C0838C164CC}"/>
              </a:ext>
            </a:extLst>
          </p:cNvPr>
          <p:cNvSpPr txBox="1"/>
          <p:nvPr/>
        </p:nvSpPr>
        <p:spPr>
          <a:xfrm>
            <a:off x="1317277" y="4060614"/>
            <a:ext cx="4572000" cy="2585323"/>
          </a:xfrm>
          <a:prstGeom prst="rect">
            <a:avLst/>
          </a:prstGeom>
          <a:noFill/>
        </p:spPr>
        <p:txBody>
          <a:bodyPr wrap="square">
            <a:sp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An ordered HTML list:</a:t>
            </a: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First item</a:t>
            </a:r>
          </a:p>
          <a:p>
            <a:pPr algn="l">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Second item</a:t>
            </a:r>
          </a:p>
          <a:p>
            <a:pPr algn="l">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Third item</a:t>
            </a:r>
          </a:p>
          <a:p>
            <a:pPr algn="l">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Fourth item</a:t>
            </a:r>
          </a:p>
          <a:p>
            <a:pPr algn="l"/>
            <a:r>
              <a:rPr lang="en-US" dirty="0">
                <a:solidFill>
                  <a:srgbClr val="FFFFFF"/>
                </a:solidFill>
                <a:latin typeface="Times New Roman" panose="02020603050405020304" pitchFamily="18" charset="0"/>
                <a:cs typeface="Times New Roman" panose="02020603050405020304" pitchFamily="18" charset="0"/>
              </a:rPr>
              <a:t>Try it Yours</a:t>
            </a:r>
            <a:endParaRPr lang="en-US" b="0" i="0" dirty="0">
              <a:solidFill>
                <a:srgbClr val="000000"/>
              </a:solidFill>
              <a:effectLst/>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962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6AE988-D100-4B4B-8329-29BDC24F8EAC}"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287780" y="6022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i="0" dirty="0" err="1">
                <a:solidFill>
                  <a:schemeClr val="tx1"/>
                </a:solidFill>
                <a:effectLst/>
                <a:latin typeface="Times New Roman" panose="02020603050405020304" pitchFamily="18" charset="0"/>
                <a:cs typeface="Times New Roman" panose="02020603050405020304" pitchFamily="18" charset="0"/>
              </a:rPr>
              <a:t>Cont</a:t>
            </a:r>
            <a:r>
              <a:rPr lang="en-IN" sz="2400" b="1" i="0" dirty="0">
                <a:solidFill>
                  <a:schemeClr val="tx1"/>
                </a:solidFill>
                <a:effectLst/>
                <a:latin typeface="Times New Roman" panose="02020603050405020304" pitchFamily="18" charset="0"/>
                <a:cs typeface="Times New Roman" panose="02020603050405020304" pitchFamily="18" charset="0"/>
              </a:rPr>
              <a:t>…</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B6588907-AB2F-E34D-A841-F72D63068F0C}"/>
              </a:ext>
            </a:extLst>
          </p:cNvPr>
          <p:cNvSpPr txBox="1"/>
          <p:nvPr/>
        </p:nvSpPr>
        <p:spPr>
          <a:xfrm>
            <a:off x="1287780" y="1066800"/>
            <a:ext cx="4572000" cy="369332"/>
          </a:xfrm>
          <a:prstGeom prst="rect">
            <a:avLst/>
          </a:prstGeom>
          <a:noFill/>
        </p:spPr>
        <p:txBody>
          <a:bodyPr wrap="square">
            <a:spAutoFit/>
          </a:bodyPr>
          <a:lstStyle/>
          <a:p>
            <a:pPr algn="l"/>
            <a:r>
              <a:rPr lang="en-IN" sz="1800" b="1" i="0" dirty="0">
                <a:solidFill>
                  <a:srgbClr val="000000"/>
                </a:solidFill>
                <a:effectLst/>
                <a:latin typeface="Times New Roman" panose="02020603050405020304" pitchFamily="18" charset="0"/>
                <a:cs typeface="Times New Roman" panose="02020603050405020304" pitchFamily="18" charset="0"/>
              </a:rPr>
              <a:t>Unordered HTML List</a:t>
            </a:r>
          </a:p>
        </p:txBody>
      </p:sp>
      <p:sp>
        <p:nvSpPr>
          <p:cNvPr id="10" name="TextBox 9">
            <a:extLst>
              <a:ext uri="{FF2B5EF4-FFF2-40B4-BE49-F238E27FC236}">
                <a16:creationId xmlns:a16="http://schemas.microsoft.com/office/drawing/2014/main" id="{E74EA18D-D1C9-229C-449A-B10E58588BF1}"/>
              </a:ext>
            </a:extLst>
          </p:cNvPr>
          <p:cNvSpPr txBox="1"/>
          <p:nvPr/>
        </p:nvSpPr>
        <p:spPr>
          <a:xfrm>
            <a:off x="3060290" y="1578907"/>
            <a:ext cx="4572000" cy="1477328"/>
          </a:xfrm>
          <a:prstGeom prst="rect">
            <a:avLst/>
          </a:prstGeom>
          <a:noFill/>
        </p:spPr>
        <p:txBody>
          <a:bodyPr wrap="square">
            <a:spAutoFit/>
          </a:bodyPr>
          <a:lstStyle/>
          <a:p>
            <a:r>
              <a:rPr lang="it-IT" sz="1800" b="0" i="0" dirty="0">
                <a:solidFill>
                  <a:srgbClr val="0000CD"/>
                </a:solidFill>
                <a:effectLst/>
                <a:latin typeface="Times New Roman" panose="02020603050405020304" pitchFamily="18" charset="0"/>
                <a:cs typeface="Times New Roman" panose="02020603050405020304" pitchFamily="18" charset="0"/>
              </a:rPr>
              <a:t>&lt;</a:t>
            </a:r>
            <a:r>
              <a:rPr lang="it-IT" sz="1800" b="0" i="0" dirty="0">
                <a:solidFill>
                  <a:srgbClr val="A52A2A"/>
                </a:solidFill>
                <a:effectLst/>
                <a:latin typeface="Times New Roman" panose="02020603050405020304" pitchFamily="18" charset="0"/>
                <a:cs typeface="Times New Roman" panose="02020603050405020304" pitchFamily="18" charset="0"/>
              </a:rPr>
              <a:t>ul</a:t>
            </a:r>
            <a:r>
              <a:rPr lang="it-IT" sz="1800" b="0" i="0" dirty="0">
                <a:solidFill>
                  <a:srgbClr val="0000CD"/>
                </a:solidFill>
                <a:effectLst/>
                <a:latin typeface="Times New Roman" panose="02020603050405020304" pitchFamily="18" charset="0"/>
                <a:cs typeface="Times New Roman" panose="02020603050405020304" pitchFamily="18" charset="0"/>
              </a:rPr>
              <a:t>&gt;</a:t>
            </a:r>
            <a:br>
              <a:rPr lang="it-IT" sz="1800" dirty="0">
                <a:latin typeface="Times New Roman" panose="02020603050405020304" pitchFamily="18" charset="0"/>
                <a:cs typeface="Times New Roman" panose="02020603050405020304" pitchFamily="18" charset="0"/>
              </a:rPr>
            </a:br>
            <a:r>
              <a:rPr lang="it-IT" sz="1800" b="0" i="0" dirty="0">
                <a:solidFill>
                  <a:srgbClr val="000000"/>
                </a:solidFill>
                <a:effectLst/>
                <a:latin typeface="Times New Roman" panose="02020603050405020304" pitchFamily="18" charset="0"/>
                <a:cs typeface="Times New Roman" panose="02020603050405020304" pitchFamily="18" charset="0"/>
              </a:rPr>
              <a:t>  </a:t>
            </a:r>
            <a:r>
              <a:rPr lang="it-IT" sz="1800" b="0" i="0" dirty="0">
                <a:solidFill>
                  <a:srgbClr val="0000CD"/>
                </a:solidFill>
                <a:effectLst/>
                <a:latin typeface="Times New Roman" panose="02020603050405020304" pitchFamily="18" charset="0"/>
                <a:cs typeface="Times New Roman" panose="02020603050405020304" pitchFamily="18" charset="0"/>
              </a:rPr>
              <a:t>&lt;</a:t>
            </a:r>
            <a:r>
              <a:rPr lang="it-IT" sz="1800" b="0" i="0" dirty="0">
                <a:solidFill>
                  <a:srgbClr val="A52A2A"/>
                </a:solidFill>
                <a:effectLst/>
                <a:latin typeface="Times New Roman" panose="02020603050405020304" pitchFamily="18" charset="0"/>
                <a:cs typeface="Times New Roman" panose="02020603050405020304" pitchFamily="18" charset="0"/>
              </a:rPr>
              <a:t>li</a:t>
            </a:r>
            <a:r>
              <a:rPr lang="it-IT" sz="1800" b="0" i="0" dirty="0">
                <a:solidFill>
                  <a:srgbClr val="0000CD"/>
                </a:solidFill>
                <a:effectLst/>
                <a:latin typeface="Times New Roman" panose="02020603050405020304" pitchFamily="18" charset="0"/>
                <a:cs typeface="Times New Roman" panose="02020603050405020304" pitchFamily="18" charset="0"/>
              </a:rPr>
              <a:t>&gt;</a:t>
            </a:r>
            <a:r>
              <a:rPr lang="it-IT" sz="1800" b="0" i="0" dirty="0">
                <a:solidFill>
                  <a:srgbClr val="000000"/>
                </a:solidFill>
                <a:effectLst/>
                <a:latin typeface="Times New Roman" panose="02020603050405020304" pitchFamily="18" charset="0"/>
                <a:cs typeface="Times New Roman" panose="02020603050405020304" pitchFamily="18" charset="0"/>
              </a:rPr>
              <a:t>Coffee</a:t>
            </a:r>
            <a:r>
              <a:rPr lang="it-IT" sz="1800" b="0" i="0" dirty="0">
                <a:solidFill>
                  <a:srgbClr val="0000CD"/>
                </a:solidFill>
                <a:effectLst/>
                <a:latin typeface="Times New Roman" panose="02020603050405020304" pitchFamily="18" charset="0"/>
                <a:cs typeface="Times New Roman" panose="02020603050405020304" pitchFamily="18" charset="0"/>
              </a:rPr>
              <a:t>&lt;</a:t>
            </a:r>
            <a:r>
              <a:rPr lang="it-IT" sz="1800" b="0" i="0" dirty="0">
                <a:solidFill>
                  <a:srgbClr val="A52A2A"/>
                </a:solidFill>
                <a:effectLst/>
                <a:latin typeface="Times New Roman" panose="02020603050405020304" pitchFamily="18" charset="0"/>
                <a:cs typeface="Times New Roman" panose="02020603050405020304" pitchFamily="18" charset="0"/>
              </a:rPr>
              <a:t>/li</a:t>
            </a:r>
            <a:r>
              <a:rPr lang="it-IT" sz="1800" b="0" i="0" dirty="0">
                <a:solidFill>
                  <a:srgbClr val="0000CD"/>
                </a:solidFill>
                <a:effectLst/>
                <a:latin typeface="Times New Roman" panose="02020603050405020304" pitchFamily="18" charset="0"/>
                <a:cs typeface="Times New Roman" panose="02020603050405020304" pitchFamily="18" charset="0"/>
              </a:rPr>
              <a:t>&gt;</a:t>
            </a:r>
            <a:br>
              <a:rPr lang="it-IT" sz="1800" dirty="0">
                <a:latin typeface="Times New Roman" panose="02020603050405020304" pitchFamily="18" charset="0"/>
                <a:cs typeface="Times New Roman" panose="02020603050405020304" pitchFamily="18" charset="0"/>
              </a:rPr>
            </a:br>
            <a:r>
              <a:rPr lang="it-IT" sz="1800" b="0" i="0" dirty="0">
                <a:solidFill>
                  <a:srgbClr val="000000"/>
                </a:solidFill>
                <a:effectLst/>
                <a:latin typeface="Times New Roman" panose="02020603050405020304" pitchFamily="18" charset="0"/>
                <a:cs typeface="Times New Roman" panose="02020603050405020304" pitchFamily="18" charset="0"/>
              </a:rPr>
              <a:t>  </a:t>
            </a:r>
            <a:r>
              <a:rPr lang="it-IT" sz="1800" b="0" i="0" dirty="0">
                <a:solidFill>
                  <a:srgbClr val="0000CD"/>
                </a:solidFill>
                <a:effectLst/>
                <a:latin typeface="Times New Roman" panose="02020603050405020304" pitchFamily="18" charset="0"/>
                <a:cs typeface="Times New Roman" panose="02020603050405020304" pitchFamily="18" charset="0"/>
              </a:rPr>
              <a:t>&lt;</a:t>
            </a:r>
            <a:r>
              <a:rPr lang="it-IT" sz="1800" b="0" i="0" dirty="0">
                <a:solidFill>
                  <a:srgbClr val="A52A2A"/>
                </a:solidFill>
                <a:effectLst/>
                <a:latin typeface="Times New Roman" panose="02020603050405020304" pitchFamily="18" charset="0"/>
                <a:cs typeface="Times New Roman" panose="02020603050405020304" pitchFamily="18" charset="0"/>
              </a:rPr>
              <a:t>li</a:t>
            </a:r>
            <a:r>
              <a:rPr lang="it-IT" sz="1800" b="0" i="0" dirty="0">
                <a:solidFill>
                  <a:srgbClr val="0000CD"/>
                </a:solidFill>
                <a:effectLst/>
                <a:latin typeface="Times New Roman" panose="02020603050405020304" pitchFamily="18" charset="0"/>
                <a:cs typeface="Times New Roman" panose="02020603050405020304" pitchFamily="18" charset="0"/>
              </a:rPr>
              <a:t>&gt;</a:t>
            </a:r>
            <a:r>
              <a:rPr lang="it-IT" sz="1800" b="0" i="0" dirty="0">
                <a:solidFill>
                  <a:srgbClr val="000000"/>
                </a:solidFill>
                <a:effectLst/>
                <a:latin typeface="Times New Roman" panose="02020603050405020304" pitchFamily="18" charset="0"/>
                <a:cs typeface="Times New Roman" panose="02020603050405020304" pitchFamily="18" charset="0"/>
              </a:rPr>
              <a:t>Tea</a:t>
            </a:r>
            <a:r>
              <a:rPr lang="it-IT" sz="1800" b="0" i="0" dirty="0">
                <a:solidFill>
                  <a:srgbClr val="0000CD"/>
                </a:solidFill>
                <a:effectLst/>
                <a:latin typeface="Times New Roman" panose="02020603050405020304" pitchFamily="18" charset="0"/>
                <a:cs typeface="Times New Roman" panose="02020603050405020304" pitchFamily="18" charset="0"/>
              </a:rPr>
              <a:t>&lt;</a:t>
            </a:r>
            <a:r>
              <a:rPr lang="it-IT" sz="1800" b="0" i="0" dirty="0">
                <a:solidFill>
                  <a:srgbClr val="A52A2A"/>
                </a:solidFill>
                <a:effectLst/>
                <a:latin typeface="Times New Roman" panose="02020603050405020304" pitchFamily="18" charset="0"/>
                <a:cs typeface="Times New Roman" panose="02020603050405020304" pitchFamily="18" charset="0"/>
              </a:rPr>
              <a:t>/li</a:t>
            </a:r>
            <a:r>
              <a:rPr lang="it-IT" sz="1800" b="0" i="0" dirty="0">
                <a:solidFill>
                  <a:srgbClr val="0000CD"/>
                </a:solidFill>
                <a:effectLst/>
                <a:latin typeface="Times New Roman" panose="02020603050405020304" pitchFamily="18" charset="0"/>
                <a:cs typeface="Times New Roman" panose="02020603050405020304" pitchFamily="18" charset="0"/>
              </a:rPr>
              <a:t>&gt;</a:t>
            </a:r>
            <a:br>
              <a:rPr lang="it-IT" sz="1800" dirty="0">
                <a:latin typeface="Times New Roman" panose="02020603050405020304" pitchFamily="18" charset="0"/>
                <a:cs typeface="Times New Roman" panose="02020603050405020304" pitchFamily="18" charset="0"/>
              </a:rPr>
            </a:br>
            <a:r>
              <a:rPr lang="it-IT" sz="1800" b="0" i="0" dirty="0">
                <a:solidFill>
                  <a:srgbClr val="000000"/>
                </a:solidFill>
                <a:effectLst/>
                <a:latin typeface="Times New Roman" panose="02020603050405020304" pitchFamily="18" charset="0"/>
                <a:cs typeface="Times New Roman" panose="02020603050405020304" pitchFamily="18" charset="0"/>
              </a:rPr>
              <a:t>  </a:t>
            </a:r>
            <a:r>
              <a:rPr lang="it-IT" sz="1800" b="0" i="0" dirty="0">
                <a:solidFill>
                  <a:srgbClr val="0000CD"/>
                </a:solidFill>
                <a:effectLst/>
                <a:latin typeface="Times New Roman" panose="02020603050405020304" pitchFamily="18" charset="0"/>
                <a:cs typeface="Times New Roman" panose="02020603050405020304" pitchFamily="18" charset="0"/>
              </a:rPr>
              <a:t>&lt;</a:t>
            </a:r>
            <a:r>
              <a:rPr lang="it-IT" sz="1800" b="0" i="0" dirty="0">
                <a:solidFill>
                  <a:srgbClr val="A52A2A"/>
                </a:solidFill>
                <a:effectLst/>
                <a:latin typeface="Times New Roman" panose="02020603050405020304" pitchFamily="18" charset="0"/>
                <a:cs typeface="Times New Roman" panose="02020603050405020304" pitchFamily="18" charset="0"/>
              </a:rPr>
              <a:t>li</a:t>
            </a:r>
            <a:r>
              <a:rPr lang="it-IT" sz="1800" b="0" i="0" dirty="0">
                <a:solidFill>
                  <a:srgbClr val="0000CD"/>
                </a:solidFill>
                <a:effectLst/>
                <a:latin typeface="Times New Roman" panose="02020603050405020304" pitchFamily="18" charset="0"/>
                <a:cs typeface="Times New Roman" panose="02020603050405020304" pitchFamily="18" charset="0"/>
              </a:rPr>
              <a:t>&gt;</a:t>
            </a:r>
            <a:r>
              <a:rPr lang="it-IT" sz="1800" b="0" i="0" dirty="0">
                <a:solidFill>
                  <a:srgbClr val="000000"/>
                </a:solidFill>
                <a:effectLst/>
                <a:latin typeface="Times New Roman" panose="02020603050405020304" pitchFamily="18" charset="0"/>
                <a:cs typeface="Times New Roman" panose="02020603050405020304" pitchFamily="18" charset="0"/>
              </a:rPr>
              <a:t>Milk</a:t>
            </a:r>
            <a:r>
              <a:rPr lang="it-IT" sz="1800" b="0" i="0" dirty="0">
                <a:solidFill>
                  <a:srgbClr val="0000CD"/>
                </a:solidFill>
                <a:effectLst/>
                <a:latin typeface="Times New Roman" panose="02020603050405020304" pitchFamily="18" charset="0"/>
                <a:cs typeface="Times New Roman" panose="02020603050405020304" pitchFamily="18" charset="0"/>
              </a:rPr>
              <a:t>&lt;</a:t>
            </a:r>
            <a:r>
              <a:rPr lang="it-IT" sz="1800" b="0" i="0" dirty="0">
                <a:solidFill>
                  <a:srgbClr val="A52A2A"/>
                </a:solidFill>
                <a:effectLst/>
                <a:latin typeface="Times New Roman" panose="02020603050405020304" pitchFamily="18" charset="0"/>
                <a:cs typeface="Times New Roman" panose="02020603050405020304" pitchFamily="18" charset="0"/>
              </a:rPr>
              <a:t>/li</a:t>
            </a:r>
            <a:r>
              <a:rPr lang="it-IT" sz="1800" b="0" i="0" dirty="0">
                <a:solidFill>
                  <a:srgbClr val="0000CD"/>
                </a:solidFill>
                <a:effectLst/>
                <a:latin typeface="Times New Roman" panose="02020603050405020304" pitchFamily="18" charset="0"/>
                <a:cs typeface="Times New Roman" panose="02020603050405020304" pitchFamily="18" charset="0"/>
              </a:rPr>
              <a:t>&gt;</a:t>
            </a:r>
            <a:br>
              <a:rPr lang="it-IT" sz="1800" dirty="0">
                <a:latin typeface="Times New Roman" panose="02020603050405020304" pitchFamily="18" charset="0"/>
                <a:cs typeface="Times New Roman" panose="02020603050405020304" pitchFamily="18" charset="0"/>
              </a:rPr>
            </a:br>
            <a:r>
              <a:rPr lang="it-IT" sz="1800" b="0" i="0" dirty="0">
                <a:solidFill>
                  <a:srgbClr val="0000CD"/>
                </a:solidFill>
                <a:effectLst/>
                <a:latin typeface="Times New Roman" panose="02020603050405020304" pitchFamily="18" charset="0"/>
                <a:cs typeface="Times New Roman" panose="02020603050405020304" pitchFamily="18" charset="0"/>
              </a:rPr>
              <a:t>&lt;</a:t>
            </a:r>
            <a:r>
              <a:rPr lang="it-IT" sz="1800" b="0" i="0" dirty="0">
                <a:solidFill>
                  <a:srgbClr val="A52A2A"/>
                </a:solidFill>
                <a:effectLst/>
                <a:latin typeface="Times New Roman" panose="02020603050405020304" pitchFamily="18" charset="0"/>
                <a:cs typeface="Times New Roman" panose="02020603050405020304" pitchFamily="18" charset="0"/>
              </a:rPr>
              <a:t>/ul</a:t>
            </a:r>
            <a:r>
              <a:rPr lang="it-IT" sz="1800" b="0" i="0" dirty="0">
                <a:solidFill>
                  <a:srgbClr val="0000CD"/>
                </a:solidFill>
                <a:effectLst/>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CACC0-A371-F7BB-681C-D33E0438B75F}"/>
              </a:ext>
            </a:extLst>
          </p:cNvPr>
          <p:cNvSpPr txBox="1"/>
          <p:nvPr/>
        </p:nvSpPr>
        <p:spPr>
          <a:xfrm>
            <a:off x="1287780" y="3426743"/>
            <a:ext cx="4572000" cy="369332"/>
          </a:xfrm>
          <a:prstGeom prst="rect">
            <a:avLst/>
          </a:prstGeom>
          <a:noFill/>
        </p:spPr>
        <p:txBody>
          <a:bodyPr wrap="square">
            <a:spAutoFit/>
          </a:bodyPr>
          <a:lstStyle/>
          <a:p>
            <a:pPr algn="l"/>
            <a:r>
              <a:rPr lang="en-IN" sz="1800" b="1" i="0" dirty="0">
                <a:solidFill>
                  <a:srgbClr val="000000"/>
                </a:solidFill>
                <a:effectLst/>
                <a:latin typeface="Times New Roman" panose="02020603050405020304" pitchFamily="18" charset="0"/>
                <a:cs typeface="Times New Roman" panose="02020603050405020304" pitchFamily="18" charset="0"/>
              </a:rPr>
              <a:t>Ordered HTML List</a:t>
            </a:r>
          </a:p>
        </p:txBody>
      </p:sp>
      <p:sp>
        <p:nvSpPr>
          <p:cNvPr id="14" name="TextBox 13">
            <a:extLst>
              <a:ext uri="{FF2B5EF4-FFF2-40B4-BE49-F238E27FC236}">
                <a16:creationId xmlns:a16="http://schemas.microsoft.com/office/drawing/2014/main" id="{0211FF77-38D8-65E9-A17C-FBC3D64F540B}"/>
              </a:ext>
            </a:extLst>
          </p:cNvPr>
          <p:cNvSpPr txBox="1"/>
          <p:nvPr/>
        </p:nvSpPr>
        <p:spPr>
          <a:xfrm>
            <a:off x="2590800" y="3997583"/>
            <a:ext cx="4572000" cy="1477328"/>
          </a:xfrm>
          <a:prstGeom prst="rect">
            <a:avLst/>
          </a:prstGeom>
          <a:noFill/>
        </p:spPr>
        <p:txBody>
          <a:bodyPr wrap="square">
            <a:spAutoFit/>
          </a:bodyPr>
          <a:lstStyle/>
          <a:p>
            <a:pPr lvl="1"/>
            <a:r>
              <a:rPr lang="it-IT" sz="1800" b="0" i="0" dirty="0">
                <a:solidFill>
                  <a:srgbClr val="0000CD"/>
                </a:solidFill>
                <a:effectLst/>
                <a:latin typeface="Times New Roman" panose="02020603050405020304" pitchFamily="18" charset="0"/>
                <a:cs typeface="Times New Roman" panose="02020603050405020304" pitchFamily="18" charset="0"/>
              </a:rPr>
              <a:t>&lt;</a:t>
            </a:r>
            <a:r>
              <a:rPr lang="it-IT" sz="1800" b="0" i="0" dirty="0">
                <a:solidFill>
                  <a:srgbClr val="A52A2A"/>
                </a:solidFill>
                <a:effectLst/>
                <a:latin typeface="Times New Roman" panose="02020603050405020304" pitchFamily="18" charset="0"/>
                <a:cs typeface="Times New Roman" panose="02020603050405020304" pitchFamily="18" charset="0"/>
              </a:rPr>
              <a:t>ol</a:t>
            </a:r>
            <a:r>
              <a:rPr lang="it-IT" sz="1800" b="0" i="0" dirty="0">
                <a:solidFill>
                  <a:srgbClr val="0000CD"/>
                </a:solidFill>
                <a:effectLst/>
                <a:latin typeface="Times New Roman" panose="02020603050405020304" pitchFamily="18" charset="0"/>
                <a:cs typeface="Times New Roman" panose="02020603050405020304" pitchFamily="18" charset="0"/>
              </a:rPr>
              <a:t>&gt;</a:t>
            </a:r>
            <a:br>
              <a:rPr lang="it-IT" sz="1800" dirty="0">
                <a:latin typeface="Times New Roman" panose="02020603050405020304" pitchFamily="18" charset="0"/>
                <a:cs typeface="Times New Roman" panose="02020603050405020304" pitchFamily="18" charset="0"/>
              </a:rPr>
            </a:br>
            <a:r>
              <a:rPr lang="it-IT" sz="1800" b="0" i="0" dirty="0">
                <a:solidFill>
                  <a:srgbClr val="000000"/>
                </a:solidFill>
                <a:effectLst/>
                <a:latin typeface="Times New Roman" panose="02020603050405020304" pitchFamily="18" charset="0"/>
                <a:cs typeface="Times New Roman" panose="02020603050405020304" pitchFamily="18" charset="0"/>
              </a:rPr>
              <a:t>  </a:t>
            </a:r>
            <a:r>
              <a:rPr lang="it-IT" sz="1800" b="0" i="0" dirty="0">
                <a:solidFill>
                  <a:srgbClr val="0000CD"/>
                </a:solidFill>
                <a:effectLst/>
                <a:latin typeface="Times New Roman" panose="02020603050405020304" pitchFamily="18" charset="0"/>
                <a:cs typeface="Times New Roman" panose="02020603050405020304" pitchFamily="18" charset="0"/>
              </a:rPr>
              <a:t>&lt;</a:t>
            </a:r>
            <a:r>
              <a:rPr lang="it-IT" sz="1800" b="0" i="0" dirty="0">
                <a:solidFill>
                  <a:srgbClr val="A52A2A"/>
                </a:solidFill>
                <a:effectLst/>
                <a:latin typeface="Times New Roman" panose="02020603050405020304" pitchFamily="18" charset="0"/>
                <a:cs typeface="Times New Roman" panose="02020603050405020304" pitchFamily="18" charset="0"/>
              </a:rPr>
              <a:t>li</a:t>
            </a:r>
            <a:r>
              <a:rPr lang="it-IT" sz="1800" b="0" i="0" dirty="0">
                <a:solidFill>
                  <a:srgbClr val="0000CD"/>
                </a:solidFill>
                <a:effectLst/>
                <a:latin typeface="Times New Roman" panose="02020603050405020304" pitchFamily="18" charset="0"/>
                <a:cs typeface="Times New Roman" panose="02020603050405020304" pitchFamily="18" charset="0"/>
              </a:rPr>
              <a:t>&gt;</a:t>
            </a:r>
            <a:r>
              <a:rPr lang="it-IT" sz="1800" b="0" i="0" dirty="0">
                <a:solidFill>
                  <a:srgbClr val="000000"/>
                </a:solidFill>
                <a:effectLst/>
                <a:latin typeface="Times New Roman" panose="02020603050405020304" pitchFamily="18" charset="0"/>
                <a:cs typeface="Times New Roman" panose="02020603050405020304" pitchFamily="18" charset="0"/>
              </a:rPr>
              <a:t>Coffee</a:t>
            </a:r>
            <a:r>
              <a:rPr lang="it-IT" sz="1800" b="0" i="0" dirty="0">
                <a:solidFill>
                  <a:srgbClr val="0000CD"/>
                </a:solidFill>
                <a:effectLst/>
                <a:latin typeface="Times New Roman" panose="02020603050405020304" pitchFamily="18" charset="0"/>
                <a:cs typeface="Times New Roman" panose="02020603050405020304" pitchFamily="18" charset="0"/>
              </a:rPr>
              <a:t>&lt;</a:t>
            </a:r>
            <a:r>
              <a:rPr lang="it-IT" sz="1800" b="0" i="0" dirty="0">
                <a:solidFill>
                  <a:srgbClr val="A52A2A"/>
                </a:solidFill>
                <a:effectLst/>
                <a:latin typeface="Times New Roman" panose="02020603050405020304" pitchFamily="18" charset="0"/>
                <a:cs typeface="Times New Roman" panose="02020603050405020304" pitchFamily="18" charset="0"/>
              </a:rPr>
              <a:t>/li</a:t>
            </a:r>
            <a:r>
              <a:rPr lang="it-IT" sz="1800" b="0" i="0" dirty="0">
                <a:solidFill>
                  <a:srgbClr val="0000CD"/>
                </a:solidFill>
                <a:effectLst/>
                <a:latin typeface="Times New Roman" panose="02020603050405020304" pitchFamily="18" charset="0"/>
                <a:cs typeface="Times New Roman" panose="02020603050405020304" pitchFamily="18" charset="0"/>
              </a:rPr>
              <a:t>&gt;</a:t>
            </a:r>
            <a:br>
              <a:rPr lang="it-IT" sz="1800" dirty="0">
                <a:latin typeface="Times New Roman" panose="02020603050405020304" pitchFamily="18" charset="0"/>
                <a:cs typeface="Times New Roman" panose="02020603050405020304" pitchFamily="18" charset="0"/>
              </a:rPr>
            </a:br>
            <a:r>
              <a:rPr lang="it-IT" sz="1800" b="0" i="0" dirty="0">
                <a:solidFill>
                  <a:srgbClr val="000000"/>
                </a:solidFill>
                <a:effectLst/>
                <a:latin typeface="Times New Roman" panose="02020603050405020304" pitchFamily="18" charset="0"/>
                <a:cs typeface="Times New Roman" panose="02020603050405020304" pitchFamily="18" charset="0"/>
              </a:rPr>
              <a:t>  </a:t>
            </a:r>
            <a:r>
              <a:rPr lang="it-IT" sz="1800" b="0" i="0" dirty="0">
                <a:solidFill>
                  <a:srgbClr val="0000CD"/>
                </a:solidFill>
                <a:effectLst/>
                <a:latin typeface="Times New Roman" panose="02020603050405020304" pitchFamily="18" charset="0"/>
                <a:cs typeface="Times New Roman" panose="02020603050405020304" pitchFamily="18" charset="0"/>
              </a:rPr>
              <a:t>&lt;</a:t>
            </a:r>
            <a:r>
              <a:rPr lang="it-IT" sz="1800" b="0" i="0" dirty="0">
                <a:solidFill>
                  <a:srgbClr val="A52A2A"/>
                </a:solidFill>
                <a:effectLst/>
                <a:latin typeface="Times New Roman" panose="02020603050405020304" pitchFamily="18" charset="0"/>
                <a:cs typeface="Times New Roman" panose="02020603050405020304" pitchFamily="18" charset="0"/>
              </a:rPr>
              <a:t>li</a:t>
            </a:r>
            <a:r>
              <a:rPr lang="it-IT" sz="1800" b="0" i="0" dirty="0">
                <a:solidFill>
                  <a:srgbClr val="0000CD"/>
                </a:solidFill>
                <a:effectLst/>
                <a:latin typeface="Times New Roman" panose="02020603050405020304" pitchFamily="18" charset="0"/>
                <a:cs typeface="Times New Roman" panose="02020603050405020304" pitchFamily="18" charset="0"/>
              </a:rPr>
              <a:t>&gt;</a:t>
            </a:r>
            <a:r>
              <a:rPr lang="it-IT" sz="1800" b="0" i="0" dirty="0">
                <a:solidFill>
                  <a:srgbClr val="000000"/>
                </a:solidFill>
                <a:effectLst/>
                <a:latin typeface="Times New Roman" panose="02020603050405020304" pitchFamily="18" charset="0"/>
                <a:cs typeface="Times New Roman" panose="02020603050405020304" pitchFamily="18" charset="0"/>
              </a:rPr>
              <a:t>Tea</a:t>
            </a:r>
            <a:r>
              <a:rPr lang="it-IT" sz="1800" b="0" i="0" dirty="0">
                <a:solidFill>
                  <a:srgbClr val="0000CD"/>
                </a:solidFill>
                <a:effectLst/>
                <a:latin typeface="Times New Roman" panose="02020603050405020304" pitchFamily="18" charset="0"/>
                <a:cs typeface="Times New Roman" panose="02020603050405020304" pitchFamily="18" charset="0"/>
              </a:rPr>
              <a:t>&lt;</a:t>
            </a:r>
            <a:r>
              <a:rPr lang="it-IT" sz="1800" b="0" i="0" dirty="0">
                <a:solidFill>
                  <a:srgbClr val="A52A2A"/>
                </a:solidFill>
                <a:effectLst/>
                <a:latin typeface="Times New Roman" panose="02020603050405020304" pitchFamily="18" charset="0"/>
                <a:cs typeface="Times New Roman" panose="02020603050405020304" pitchFamily="18" charset="0"/>
              </a:rPr>
              <a:t>/li</a:t>
            </a:r>
            <a:r>
              <a:rPr lang="it-IT" sz="1800" b="0" i="0" dirty="0">
                <a:solidFill>
                  <a:srgbClr val="0000CD"/>
                </a:solidFill>
                <a:effectLst/>
                <a:latin typeface="Times New Roman" panose="02020603050405020304" pitchFamily="18" charset="0"/>
                <a:cs typeface="Times New Roman" panose="02020603050405020304" pitchFamily="18" charset="0"/>
              </a:rPr>
              <a:t>&gt;</a:t>
            </a:r>
            <a:br>
              <a:rPr lang="it-IT" sz="1800" dirty="0">
                <a:latin typeface="Times New Roman" panose="02020603050405020304" pitchFamily="18" charset="0"/>
                <a:cs typeface="Times New Roman" panose="02020603050405020304" pitchFamily="18" charset="0"/>
              </a:rPr>
            </a:br>
            <a:r>
              <a:rPr lang="it-IT" sz="1800" b="0" i="0" dirty="0">
                <a:solidFill>
                  <a:srgbClr val="000000"/>
                </a:solidFill>
                <a:effectLst/>
                <a:latin typeface="Times New Roman" panose="02020603050405020304" pitchFamily="18" charset="0"/>
                <a:cs typeface="Times New Roman" panose="02020603050405020304" pitchFamily="18" charset="0"/>
              </a:rPr>
              <a:t>  </a:t>
            </a:r>
            <a:r>
              <a:rPr lang="it-IT" sz="1800" b="0" i="0" dirty="0">
                <a:solidFill>
                  <a:srgbClr val="0000CD"/>
                </a:solidFill>
                <a:effectLst/>
                <a:latin typeface="Times New Roman" panose="02020603050405020304" pitchFamily="18" charset="0"/>
                <a:cs typeface="Times New Roman" panose="02020603050405020304" pitchFamily="18" charset="0"/>
              </a:rPr>
              <a:t>&lt;</a:t>
            </a:r>
            <a:r>
              <a:rPr lang="it-IT" sz="1800" b="0" i="0" dirty="0">
                <a:solidFill>
                  <a:srgbClr val="A52A2A"/>
                </a:solidFill>
                <a:effectLst/>
                <a:latin typeface="Times New Roman" panose="02020603050405020304" pitchFamily="18" charset="0"/>
                <a:cs typeface="Times New Roman" panose="02020603050405020304" pitchFamily="18" charset="0"/>
              </a:rPr>
              <a:t>li</a:t>
            </a:r>
            <a:r>
              <a:rPr lang="it-IT" sz="1800" b="0" i="0" dirty="0">
                <a:solidFill>
                  <a:srgbClr val="0000CD"/>
                </a:solidFill>
                <a:effectLst/>
                <a:latin typeface="Times New Roman" panose="02020603050405020304" pitchFamily="18" charset="0"/>
                <a:cs typeface="Times New Roman" panose="02020603050405020304" pitchFamily="18" charset="0"/>
              </a:rPr>
              <a:t>&gt;</a:t>
            </a:r>
            <a:r>
              <a:rPr lang="it-IT" sz="1800" b="0" i="0" dirty="0">
                <a:solidFill>
                  <a:srgbClr val="000000"/>
                </a:solidFill>
                <a:effectLst/>
                <a:latin typeface="Times New Roman" panose="02020603050405020304" pitchFamily="18" charset="0"/>
                <a:cs typeface="Times New Roman" panose="02020603050405020304" pitchFamily="18" charset="0"/>
              </a:rPr>
              <a:t>Milk</a:t>
            </a:r>
            <a:r>
              <a:rPr lang="it-IT" sz="1800" b="0" i="0" dirty="0">
                <a:solidFill>
                  <a:srgbClr val="0000CD"/>
                </a:solidFill>
                <a:effectLst/>
                <a:latin typeface="Times New Roman" panose="02020603050405020304" pitchFamily="18" charset="0"/>
                <a:cs typeface="Times New Roman" panose="02020603050405020304" pitchFamily="18" charset="0"/>
              </a:rPr>
              <a:t>&lt;</a:t>
            </a:r>
            <a:r>
              <a:rPr lang="it-IT" sz="1800" b="0" i="0" dirty="0">
                <a:solidFill>
                  <a:srgbClr val="A52A2A"/>
                </a:solidFill>
                <a:effectLst/>
                <a:latin typeface="Times New Roman" panose="02020603050405020304" pitchFamily="18" charset="0"/>
                <a:cs typeface="Times New Roman" panose="02020603050405020304" pitchFamily="18" charset="0"/>
              </a:rPr>
              <a:t>/li</a:t>
            </a:r>
            <a:r>
              <a:rPr lang="it-IT" sz="1800" b="0" i="0" dirty="0">
                <a:solidFill>
                  <a:srgbClr val="0000CD"/>
                </a:solidFill>
                <a:effectLst/>
                <a:latin typeface="Times New Roman" panose="02020603050405020304" pitchFamily="18" charset="0"/>
                <a:cs typeface="Times New Roman" panose="02020603050405020304" pitchFamily="18" charset="0"/>
              </a:rPr>
              <a:t>&gt;</a:t>
            </a:r>
            <a:br>
              <a:rPr lang="it-IT" sz="1800" dirty="0">
                <a:latin typeface="Times New Roman" panose="02020603050405020304" pitchFamily="18" charset="0"/>
                <a:cs typeface="Times New Roman" panose="02020603050405020304" pitchFamily="18" charset="0"/>
              </a:rPr>
            </a:br>
            <a:r>
              <a:rPr lang="it-IT" sz="1800" b="0" i="0" dirty="0">
                <a:solidFill>
                  <a:srgbClr val="0000CD"/>
                </a:solidFill>
                <a:effectLst/>
                <a:latin typeface="Times New Roman" panose="02020603050405020304" pitchFamily="18" charset="0"/>
                <a:cs typeface="Times New Roman" panose="02020603050405020304" pitchFamily="18" charset="0"/>
              </a:rPr>
              <a:t>&lt;</a:t>
            </a:r>
            <a:r>
              <a:rPr lang="it-IT" sz="1800" b="0" i="0" dirty="0">
                <a:solidFill>
                  <a:srgbClr val="A52A2A"/>
                </a:solidFill>
                <a:effectLst/>
                <a:latin typeface="Times New Roman" panose="02020603050405020304" pitchFamily="18" charset="0"/>
                <a:cs typeface="Times New Roman" panose="02020603050405020304" pitchFamily="18" charset="0"/>
              </a:rPr>
              <a:t>/ol</a:t>
            </a:r>
            <a:r>
              <a:rPr lang="it-IT" sz="1800" b="0" i="0" dirty="0">
                <a:solidFill>
                  <a:srgbClr val="0000CD"/>
                </a:solidFill>
                <a:effectLst/>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607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79525D-AEF9-4AC9-9D5E-44A01C72CD4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28778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err="1">
                <a:solidFill>
                  <a:srgbClr val="610B38"/>
                </a:solidFill>
                <a:effectLst/>
                <a:latin typeface="Times New Roman" panose="02020603050405020304" pitchFamily="18" charset="0"/>
                <a:cs typeface="Times New Roman" panose="02020603050405020304" pitchFamily="18" charset="0"/>
              </a:rPr>
              <a:t>Cont</a:t>
            </a:r>
            <a:r>
              <a:rPr lang="en-IN" sz="2200" b="1" i="0" dirty="0">
                <a:solidFill>
                  <a:srgbClr val="610B38"/>
                </a:solidFill>
                <a:effectLst/>
                <a:latin typeface="Times New Roman" panose="02020603050405020304" pitchFamily="18" charset="0"/>
                <a:cs typeface="Times New Roman" panose="02020603050405020304" pitchFamily="18" charset="0"/>
              </a:rPr>
              <a:t>…</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16F43D9D-5A9A-2A6E-028B-79C8B9EFC543}"/>
              </a:ext>
            </a:extLst>
          </p:cNvPr>
          <p:cNvSpPr txBox="1"/>
          <p:nvPr/>
        </p:nvSpPr>
        <p:spPr>
          <a:xfrm>
            <a:off x="1287780" y="1066800"/>
            <a:ext cx="4572000" cy="369332"/>
          </a:xfrm>
          <a:prstGeom prst="rect">
            <a:avLst/>
          </a:prstGeom>
          <a:noFill/>
        </p:spPr>
        <p:txBody>
          <a:bodyPr wrap="square">
            <a:spAutoFit/>
          </a:bodyPr>
          <a:lstStyle/>
          <a:p>
            <a:pPr algn="l"/>
            <a:r>
              <a:rPr lang="en-IN" sz="1800" b="1" i="0" dirty="0">
                <a:solidFill>
                  <a:srgbClr val="000000"/>
                </a:solidFill>
                <a:effectLst/>
                <a:latin typeface="Times New Roman" panose="02020603050405020304" pitchFamily="18" charset="0"/>
                <a:cs typeface="Times New Roman" panose="02020603050405020304" pitchFamily="18" charset="0"/>
              </a:rPr>
              <a:t>HTML Description Lists</a:t>
            </a:r>
          </a:p>
        </p:txBody>
      </p:sp>
      <p:sp>
        <p:nvSpPr>
          <p:cNvPr id="10" name="TextBox 9">
            <a:extLst>
              <a:ext uri="{FF2B5EF4-FFF2-40B4-BE49-F238E27FC236}">
                <a16:creationId xmlns:a16="http://schemas.microsoft.com/office/drawing/2014/main" id="{CFDC1023-8429-CA76-69B1-65DAAE2407B1}"/>
              </a:ext>
            </a:extLst>
          </p:cNvPr>
          <p:cNvSpPr txBox="1"/>
          <p:nvPr/>
        </p:nvSpPr>
        <p:spPr>
          <a:xfrm>
            <a:off x="2654710" y="1981200"/>
            <a:ext cx="4572000" cy="1754326"/>
          </a:xfrm>
          <a:prstGeom prst="rect">
            <a:avLst/>
          </a:prstGeom>
          <a:noFill/>
        </p:spPr>
        <p:txBody>
          <a:bodyPr wrap="square">
            <a:spAutoFit/>
          </a:bodyPr>
          <a:lstStyle/>
          <a:p>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dl</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dt</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Coffee</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/dt</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dd</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 black hot drink</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/dd</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dt</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Milk</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/dt</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dd</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 white cold drink</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/dd</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/dl</a:t>
            </a:r>
            <a:r>
              <a:rPr lang="en-IN" sz="1800" b="0" i="0" dirty="0">
                <a:solidFill>
                  <a:srgbClr val="0000CD"/>
                </a:solidFill>
                <a:effectLst/>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099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92C0A4-389D-4DFB-A210-4520015963B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28778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solidFill>
                  <a:schemeClr val="tx1"/>
                </a:solidFill>
                <a:latin typeface="Times New Roman" panose="02020603050405020304" pitchFamily="18" charset="0"/>
                <a:cs typeface="Times New Roman" panose="02020603050405020304" pitchFamily="18" charset="0"/>
              </a:rPr>
              <a:t>Daily Quiz</a:t>
            </a:r>
            <a:endParaRPr lang="en-IN" sz="2400" b="1" i="0" dirty="0">
              <a:solidFill>
                <a:schemeClr val="tx1"/>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18F66235-09FD-82C9-EC8A-CDE9142D20CD}"/>
              </a:ext>
            </a:extLst>
          </p:cNvPr>
          <p:cNvSpPr txBox="1"/>
          <p:nvPr/>
        </p:nvSpPr>
        <p:spPr>
          <a:xfrm>
            <a:off x="1287780" y="794196"/>
            <a:ext cx="8542020" cy="5632311"/>
          </a:xfrm>
          <a:prstGeom prst="rect">
            <a:avLst/>
          </a:prstGeom>
          <a:noFill/>
        </p:spPr>
        <p:txBody>
          <a:bodyPr wrap="square">
            <a:spAutoFit/>
          </a:bodyPr>
          <a:lstStyle/>
          <a:p>
            <a:r>
              <a:rPr lang="en-IN" dirty="0"/>
              <a:t> 1: Which tag is used to define the main heading of a webpage?</a:t>
            </a:r>
          </a:p>
          <a:p>
            <a:r>
              <a:rPr lang="en-IN" dirty="0"/>
              <a:t>a) &lt;header&gt;</a:t>
            </a:r>
          </a:p>
          <a:p>
            <a:r>
              <a:rPr lang="en-IN" dirty="0"/>
              <a:t>b) &lt;h1&gt;</a:t>
            </a:r>
          </a:p>
          <a:p>
            <a:r>
              <a:rPr lang="en-IN" dirty="0"/>
              <a:t>c) &lt;title&gt;</a:t>
            </a:r>
          </a:p>
          <a:p>
            <a:r>
              <a:rPr lang="en-IN" dirty="0"/>
              <a:t>d) &lt;main&gt;</a:t>
            </a:r>
          </a:p>
          <a:p>
            <a:r>
              <a:rPr lang="en-IN" dirty="0"/>
              <a:t>Answer: b) &lt;h1&gt;</a:t>
            </a:r>
          </a:p>
          <a:p>
            <a:endParaRPr lang="en-IN" dirty="0"/>
          </a:p>
          <a:p>
            <a:r>
              <a:rPr lang="en-IN" dirty="0"/>
              <a:t> 2: Which tag is used to create a paragraph in HTML?</a:t>
            </a:r>
          </a:p>
          <a:p>
            <a:r>
              <a:rPr lang="en-IN" dirty="0"/>
              <a:t>a) &lt;p&gt;</a:t>
            </a:r>
          </a:p>
          <a:p>
            <a:r>
              <a:rPr lang="en-IN" dirty="0"/>
              <a:t>b) &lt;h2&gt;</a:t>
            </a:r>
          </a:p>
          <a:p>
            <a:r>
              <a:rPr lang="en-IN" dirty="0"/>
              <a:t>c) &lt;div&gt;</a:t>
            </a:r>
          </a:p>
          <a:p>
            <a:r>
              <a:rPr lang="en-IN" dirty="0"/>
              <a:t>d) &lt;span&gt;</a:t>
            </a:r>
          </a:p>
          <a:p>
            <a:r>
              <a:rPr lang="en-IN" dirty="0"/>
              <a:t>Answer: a) &lt;p&gt;</a:t>
            </a:r>
          </a:p>
          <a:p>
            <a:endParaRPr lang="en-IN" dirty="0"/>
          </a:p>
          <a:p>
            <a:r>
              <a:rPr lang="en-IN" dirty="0"/>
              <a:t> 3: Which attribute is used to specify the URL of an image in the &lt;</a:t>
            </a:r>
            <a:r>
              <a:rPr lang="en-IN" dirty="0" err="1"/>
              <a:t>img</a:t>
            </a:r>
            <a:r>
              <a:rPr lang="en-IN" dirty="0"/>
              <a:t>&gt; tag?</a:t>
            </a:r>
          </a:p>
          <a:p>
            <a:r>
              <a:rPr lang="en-IN" dirty="0"/>
              <a:t>a) </a:t>
            </a:r>
            <a:r>
              <a:rPr lang="en-IN" dirty="0" err="1"/>
              <a:t>src</a:t>
            </a:r>
            <a:endParaRPr lang="en-IN" dirty="0"/>
          </a:p>
          <a:p>
            <a:r>
              <a:rPr lang="en-IN" dirty="0"/>
              <a:t>b) alt</a:t>
            </a:r>
          </a:p>
          <a:p>
            <a:r>
              <a:rPr lang="en-IN" dirty="0"/>
              <a:t>c) </a:t>
            </a:r>
            <a:r>
              <a:rPr lang="en-IN" dirty="0" err="1"/>
              <a:t>href</a:t>
            </a:r>
            <a:endParaRPr lang="en-IN" dirty="0"/>
          </a:p>
          <a:p>
            <a:r>
              <a:rPr lang="en-IN" dirty="0"/>
              <a:t>d) link</a:t>
            </a:r>
          </a:p>
          <a:p>
            <a:r>
              <a:rPr lang="en-IN" dirty="0"/>
              <a:t>Answer: a) </a:t>
            </a:r>
            <a:r>
              <a:rPr lang="en-IN" dirty="0" err="1"/>
              <a:t>src</a:t>
            </a:r>
            <a:endParaRPr lang="en-IN" dirty="0"/>
          </a:p>
        </p:txBody>
      </p:sp>
    </p:spTree>
    <p:extLst>
      <p:ext uri="{BB962C8B-B14F-4D97-AF65-F5344CB8AC3E}">
        <p14:creationId xmlns:p14="http://schemas.microsoft.com/office/powerpoint/2010/main" val="2828095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92C0A4-389D-4DFB-A210-4520015963B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282864"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solidFill>
                  <a:schemeClr val="tx1"/>
                </a:solidFill>
                <a:latin typeface="Times New Roman" panose="02020603050405020304" pitchFamily="18" charset="0"/>
                <a:cs typeface="Times New Roman" panose="02020603050405020304" pitchFamily="18" charset="0"/>
              </a:rPr>
              <a:t>Daily Quiz</a:t>
            </a:r>
            <a:endParaRPr lang="en-IN" sz="2400" b="1" i="0" dirty="0">
              <a:solidFill>
                <a:schemeClr val="tx1"/>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8F84AD61-3683-E5E3-8D37-E713982781E9}"/>
              </a:ext>
            </a:extLst>
          </p:cNvPr>
          <p:cNvSpPr txBox="1"/>
          <p:nvPr/>
        </p:nvSpPr>
        <p:spPr>
          <a:xfrm>
            <a:off x="457200" y="806245"/>
            <a:ext cx="8598064" cy="5632311"/>
          </a:xfrm>
          <a:prstGeom prst="rect">
            <a:avLst/>
          </a:prstGeom>
          <a:noFill/>
        </p:spPr>
        <p:txBody>
          <a:bodyPr wrap="square">
            <a:spAutoFit/>
          </a:bodyPr>
          <a:lstStyle/>
          <a:p>
            <a:r>
              <a:rPr lang="en-IN" dirty="0"/>
              <a:t> 4: Which tag is used to create a numbered list in HTML?</a:t>
            </a:r>
          </a:p>
          <a:p>
            <a:r>
              <a:rPr lang="en-IN" dirty="0"/>
              <a:t>a) &lt;</a:t>
            </a:r>
            <a:r>
              <a:rPr lang="en-IN" dirty="0" err="1"/>
              <a:t>ol</a:t>
            </a:r>
            <a:r>
              <a:rPr lang="en-IN" dirty="0"/>
              <a:t>&gt;</a:t>
            </a:r>
          </a:p>
          <a:p>
            <a:r>
              <a:rPr lang="en-IN" dirty="0"/>
              <a:t>b) &lt;</a:t>
            </a:r>
            <a:r>
              <a:rPr lang="en-IN" dirty="0" err="1"/>
              <a:t>ul</a:t>
            </a:r>
            <a:r>
              <a:rPr lang="en-IN" dirty="0"/>
              <a:t>&gt;</a:t>
            </a:r>
          </a:p>
          <a:p>
            <a:r>
              <a:rPr lang="en-IN" dirty="0"/>
              <a:t>c) &lt;li&gt;</a:t>
            </a:r>
          </a:p>
          <a:p>
            <a:r>
              <a:rPr lang="en-IN" dirty="0"/>
              <a:t>d) &lt;dl&gt;</a:t>
            </a:r>
          </a:p>
          <a:p>
            <a:r>
              <a:rPr lang="en-IN" dirty="0"/>
              <a:t>Answer: a) &lt;</a:t>
            </a:r>
            <a:r>
              <a:rPr lang="en-IN" dirty="0" err="1"/>
              <a:t>ol</a:t>
            </a:r>
            <a:r>
              <a:rPr lang="en-IN" dirty="0"/>
              <a:t>&gt;</a:t>
            </a:r>
          </a:p>
          <a:p>
            <a:endParaRPr lang="en-IN" dirty="0"/>
          </a:p>
          <a:p>
            <a:r>
              <a:rPr lang="en-IN" dirty="0"/>
              <a:t> 5: Which attribute is used to provide alternative text for an image in the &lt;</a:t>
            </a:r>
            <a:r>
              <a:rPr lang="en-IN" dirty="0" err="1"/>
              <a:t>img</a:t>
            </a:r>
            <a:r>
              <a:rPr lang="en-IN" dirty="0"/>
              <a:t>&gt; tag?</a:t>
            </a:r>
          </a:p>
          <a:p>
            <a:r>
              <a:rPr lang="en-IN" dirty="0"/>
              <a:t>a) </a:t>
            </a:r>
            <a:r>
              <a:rPr lang="en-IN" dirty="0" err="1"/>
              <a:t>src</a:t>
            </a:r>
            <a:endParaRPr lang="en-IN" dirty="0"/>
          </a:p>
          <a:p>
            <a:r>
              <a:rPr lang="en-IN" dirty="0"/>
              <a:t>b) alt</a:t>
            </a:r>
          </a:p>
          <a:p>
            <a:r>
              <a:rPr lang="en-IN" dirty="0"/>
              <a:t>c) title</a:t>
            </a:r>
          </a:p>
          <a:p>
            <a:r>
              <a:rPr lang="en-IN" dirty="0"/>
              <a:t>d) link</a:t>
            </a:r>
          </a:p>
          <a:p>
            <a:r>
              <a:rPr lang="en-IN" dirty="0"/>
              <a:t>Answer: b) alt</a:t>
            </a:r>
          </a:p>
          <a:p>
            <a:endParaRPr lang="en-IN" dirty="0"/>
          </a:p>
          <a:p>
            <a:r>
              <a:rPr lang="en-IN" dirty="0"/>
              <a:t> 6: Which tag is used to create a horizontal rule (a horizontal line) in HTML?</a:t>
            </a:r>
          </a:p>
          <a:p>
            <a:r>
              <a:rPr lang="en-IN" dirty="0"/>
              <a:t>a) &lt;hr&gt;</a:t>
            </a:r>
          </a:p>
          <a:p>
            <a:r>
              <a:rPr lang="en-IN" dirty="0"/>
              <a:t>b) &lt;</a:t>
            </a:r>
            <a:r>
              <a:rPr lang="en-IN" dirty="0" err="1"/>
              <a:t>br</a:t>
            </a:r>
            <a:r>
              <a:rPr lang="en-IN" dirty="0"/>
              <a:t>&gt;</a:t>
            </a:r>
          </a:p>
          <a:p>
            <a:r>
              <a:rPr lang="en-IN" dirty="0"/>
              <a:t>c) &lt;line&gt;</a:t>
            </a:r>
          </a:p>
          <a:p>
            <a:r>
              <a:rPr lang="en-IN" dirty="0"/>
              <a:t>d) &lt;rule&gt;</a:t>
            </a:r>
          </a:p>
          <a:p>
            <a:r>
              <a:rPr lang="en-IN" dirty="0"/>
              <a:t>Answer: a) &lt;hr&gt;</a:t>
            </a:r>
          </a:p>
        </p:txBody>
      </p:sp>
    </p:spTree>
    <p:extLst>
      <p:ext uri="{BB962C8B-B14F-4D97-AF65-F5344CB8AC3E}">
        <p14:creationId xmlns:p14="http://schemas.microsoft.com/office/powerpoint/2010/main" val="86991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3BCD52-7B01-4DB1-AA0E-09B20AFA2C5C}" type="datetime3">
              <a:rPr lang="en-US" smtClean="0"/>
              <a:t>11 July 2023</a:t>
            </a:fld>
            <a:endParaRPr lang="en-US" dirty="0"/>
          </a:p>
        </p:txBody>
      </p:sp>
      <p:sp>
        <p:nvSpPr>
          <p:cNvPr id="5" name="Footer Placeholder 4"/>
          <p:cNvSpPr>
            <a:spLocks noGrp="1"/>
          </p:cNvSpPr>
          <p:nvPr>
            <p:ph type="ftr" sz="quarter" idx="11"/>
          </p:nvPr>
        </p:nvSpPr>
        <p:spPr>
          <a:xfrm>
            <a:off x="2286000" y="6356350"/>
            <a:ext cx="5105400" cy="273844"/>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371600" y="24581"/>
            <a:ext cx="7696200"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Syllabus</a:t>
            </a:r>
          </a:p>
        </p:txBody>
      </p:sp>
      <p:pic>
        <p:nvPicPr>
          <p:cNvPr id="2" name="Picture 1" descr="E:\Master Folder 2017-18\Approved Logo by BOG\NIET logo_.png">
            <a:extLst>
              <a:ext uri="{FF2B5EF4-FFF2-40B4-BE49-F238E27FC236}">
                <a16:creationId xmlns:a16="http://schemas.microsoft.com/office/drawing/2014/main" id="{8CE5FCAE-9957-A182-7C3C-8E1DA93B8180}"/>
              </a:ext>
            </a:extLst>
          </p:cNvPr>
          <p:cNvPicPr/>
          <p:nvPr/>
        </p:nvPicPr>
        <p:blipFill>
          <a:blip r:embed="rId3"/>
          <a:srcRect/>
          <a:stretch>
            <a:fillRect/>
          </a:stretch>
        </p:blipFill>
        <p:spPr bwMode="auto">
          <a:xfrm>
            <a:off x="83820" y="38100"/>
            <a:ext cx="1287780" cy="685799"/>
          </a:xfrm>
          <a:prstGeom prst="rect">
            <a:avLst/>
          </a:prstGeom>
          <a:noFill/>
          <a:ln w="9525">
            <a:noFill/>
            <a:miter lim="800000"/>
            <a:headEnd/>
            <a:tailEnd/>
          </a:ln>
        </p:spPr>
      </p:pic>
      <p:pic>
        <p:nvPicPr>
          <p:cNvPr id="8" name="Picture 7">
            <a:extLst>
              <a:ext uri="{FF2B5EF4-FFF2-40B4-BE49-F238E27FC236}">
                <a16:creationId xmlns:a16="http://schemas.microsoft.com/office/drawing/2014/main" id="{F9DEF5C9-53FF-2B91-ED6C-B30A8F5D1722}"/>
              </a:ext>
            </a:extLst>
          </p:cNvPr>
          <p:cNvPicPr>
            <a:picLocks noChangeAspect="1"/>
          </p:cNvPicPr>
          <p:nvPr/>
        </p:nvPicPr>
        <p:blipFill>
          <a:blip r:embed="rId4"/>
          <a:stretch>
            <a:fillRect/>
          </a:stretch>
        </p:blipFill>
        <p:spPr>
          <a:xfrm>
            <a:off x="990600" y="1040548"/>
            <a:ext cx="7437765" cy="4999153"/>
          </a:xfrm>
          <a:prstGeom prst="rect">
            <a:avLst/>
          </a:prstGeom>
        </p:spPr>
      </p:pic>
    </p:spTree>
    <p:extLst>
      <p:ext uri="{BB962C8B-B14F-4D97-AF65-F5344CB8AC3E}">
        <p14:creationId xmlns:p14="http://schemas.microsoft.com/office/powerpoint/2010/main" val="990813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318B5A-9287-462A-A9DD-CBFBCA5B7FAD}"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287780" y="319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a:solidFill>
                  <a:srgbClr val="610B38"/>
                </a:solidFill>
                <a:effectLst/>
                <a:latin typeface="Times New Roman" panose="02020603050405020304" pitchFamily="18" charset="0"/>
                <a:cs typeface="Times New Roman" panose="02020603050405020304" pitchFamily="18" charset="0"/>
              </a:rPr>
              <a:t>HTML Links</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BFBA2C9A-A728-54A4-C025-9FBF55C178DB}"/>
              </a:ext>
            </a:extLst>
          </p:cNvPr>
          <p:cNvSpPr txBox="1"/>
          <p:nvPr/>
        </p:nvSpPr>
        <p:spPr>
          <a:xfrm>
            <a:off x="2480187" y="1219200"/>
            <a:ext cx="4572000" cy="369332"/>
          </a:xfrm>
          <a:prstGeom prst="rect">
            <a:avLst/>
          </a:prstGeom>
          <a:noFill/>
        </p:spPr>
        <p:txBody>
          <a:bodyPr wrap="square">
            <a:spAutoFit/>
          </a:bodyPr>
          <a:lstStyle/>
          <a:p>
            <a:r>
              <a:rPr lang="en-US" sz="1800" b="0" i="0" dirty="0">
                <a:solidFill>
                  <a:srgbClr val="0000CD"/>
                </a:solidFill>
                <a:effectLst/>
                <a:latin typeface="Times New Roman" panose="02020603050405020304" pitchFamily="18" charset="0"/>
                <a:cs typeface="Times New Roman" panose="02020603050405020304" pitchFamily="18" charset="0"/>
              </a:rPr>
              <a:t>&lt;</a:t>
            </a:r>
            <a:r>
              <a:rPr lang="en-US" sz="1800" b="0" i="0" dirty="0">
                <a:solidFill>
                  <a:srgbClr val="A52A2A"/>
                </a:solidFill>
                <a:effectLst/>
                <a:latin typeface="Times New Roman" panose="02020603050405020304" pitchFamily="18" charset="0"/>
                <a:cs typeface="Times New Roman" panose="02020603050405020304" pitchFamily="18" charset="0"/>
              </a:rPr>
              <a:t>a</a:t>
            </a:r>
            <a:r>
              <a:rPr lang="en-US" sz="1800" b="0" i="0" dirty="0">
                <a:solidFill>
                  <a:srgbClr val="FF0000"/>
                </a:solidFill>
                <a:effectLst/>
                <a:latin typeface="Times New Roman" panose="02020603050405020304" pitchFamily="18" charset="0"/>
                <a:cs typeface="Times New Roman" panose="02020603050405020304" pitchFamily="18" charset="0"/>
              </a:rPr>
              <a:t> </a:t>
            </a:r>
            <a:r>
              <a:rPr lang="en-US" sz="1800" b="0" i="0" dirty="0" err="1">
                <a:solidFill>
                  <a:srgbClr val="FF0000"/>
                </a:solidFill>
                <a:effectLst/>
                <a:latin typeface="Times New Roman" panose="02020603050405020304" pitchFamily="18" charset="0"/>
                <a:cs typeface="Times New Roman" panose="02020603050405020304" pitchFamily="18" charset="0"/>
              </a:rPr>
              <a:t>href</a:t>
            </a:r>
            <a:r>
              <a:rPr lang="en-US" sz="1800" b="0" i="0" dirty="0">
                <a:solidFill>
                  <a:srgbClr val="0000CD"/>
                </a:solidFill>
                <a:effectLst/>
                <a:latin typeface="Times New Roman" panose="02020603050405020304" pitchFamily="18" charset="0"/>
                <a:cs typeface="Times New Roman" panose="02020603050405020304" pitchFamily="18" charset="0"/>
              </a:rPr>
              <a:t>="</a:t>
            </a:r>
            <a:r>
              <a:rPr lang="en-US" sz="1800" b="0" i="1" dirty="0" err="1">
                <a:solidFill>
                  <a:srgbClr val="0000CD"/>
                </a:solidFill>
                <a:effectLst/>
                <a:latin typeface="Times New Roman" panose="02020603050405020304" pitchFamily="18" charset="0"/>
                <a:cs typeface="Times New Roman" panose="02020603050405020304" pitchFamily="18" charset="0"/>
              </a:rPr>
              <a:t>url</a:t>
            </a:r>
            <a:r>
              <a:rPr lang="en-US" sz="1800" b="0" i="0" dirty="0">
                <a:solidFill>
                  <a:srgbClr val="0000CD"/>
                </a:solidFill>
                <a:effectLst/>
                <a:latin typeface="Times New Roman" panose="02020603050405020304" pitchFamily="18" charset="0"/>
                <a:cs typeface="Times New Roman" panose="02020603050405020304" pitchFamily="18" charset="0"/>
              </a:rPr>
              <a:t>"&gt;</a:t>
            </a:r>
            <a:r>
              <a:rPr lang="en-US" sz="1800" b="0" i="1" dirty="0">
                <a:solidFill>
                  <a:srgbClr val="000000"/>
                </a:solidFill>
                <a:effectLst/>
                <a:latin typeface="Times New Roman" panose="02020603050405020304" pitchFamily="18" charset="0"/>
                <a:cs typeface="Times New Roman" panose="02020603050405020304" pitchFamily="18" charset="0"/>
              </a:rPr>
              <a:t>link text</a:t>
            </a:r>
            <a:r>
              <a:rPr lang="en-US" sz="1800" b="0" i="0" dirty="0">
                <a:solidFill>
                  <a:srgbClr val="0000CD"/>
                </a:solidFill>
                <a:effectLst/>
                <a:latin typeface="Times New Roman" panose="02020603050405020304" pitchFamily="18" charset="0"/>
                <a:cs typeface="Times New Roman" panose="02020603050405020304" pitchFamily="18" charset="0"/>
              </a:rPr>
              <a:t>&lt;</a:t>
            </a:r>
            <a:r>
              <a:rPr lang="en-US" sz="1800" b="0" i="0" dirty="0">
                <a:solidFill>
                  <a:srgbClr val="A52A2A"/>
                </a:solidFill>
                <a:effectLst/>
                <a:latin typeface="Times New Roman" panose="02020603050405020304" pitchFamily="18" charset="0"/>
                <a:cs typeface="Times New Roman" panose="02020603050405020304" pitchFamily="18" charset="0"/>
              </a:rPr>
              <a:t>/a</a:t>
            </a:r>
            <a:r>
              <a:rPr lang="en-US" sz="1800" b="0" i="0" dirty="0">
                <a:solidFill>
                  <a:srgbClr val="0000CD"/>
                </a:solidFill>
                <a:effectLst/>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1338C8B-72E8-ABD2-ADEC-0F71683E75B1}"/>
              </a:ext>
            </a:extLst>
          </p:cNvPr>
          <p:cNvSpPr txBox="1"/>
          <p:nvPr/>
        </p:nvSpPr>
        <p:spPr>
          <a:xfrm>
            <a:off x="1287780" y="2451490"/>
            <a:ext cx="7391400" cy="1477328"/>
          </a:xfrm>
          <a:prstGeom prst="rect">
            <a:avLst/>
          </a:prstGeom>
          <a:noFill/>
        </p:spPr>
        <p:txBody>
          <a:bodyPr wrap="square">
            <a:spAutoFit/>
          </a:bodyPr>
          <a:lstStyle/>
          <a:p>
            <a:pPr algn="just"/>
            <a:r>
              <a:rPr lang="en-US" sz="1800" b="0" i="0" dirty="0">
                <a:solidFill>
                  <a:srgbClr val="000000"/>
                </a:solidFill>
                <a:effectLst/>
                <a:latin typeface="Times New Roman" panose="02020603050405020304" pitchFamily="18" charset="0"/>
                <a:cs typeface="Times New Roman" panose="02020603050405020304" pitchFamily="18" charset="0"/>
              </a:rPr>
              <a:t>By default, links will appear as follows in all browsers:</a:t>
            </a:r>
          </a:p>
          <a:p>
            <a:pPr algn="just"/>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An unvisited link is underlined and blue</a:t>
            </a:r>
          </a:p>
          <a:p>
            <a:pPr algn="jus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A visited link is underlined and purple</a:t>
            </a:r>
          </a:p>
          <a:p>
            <a:pPr algn="jus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An active link is underlined and red</a:t>
            </a:r>
          </a:p>
        </p:txBody>
      </p:sp>
    </p:spTree>
    <p:extLst>
      <p:ext uri="{BB962C8B-B14F-4D97-AF65-F5344CB8AC3E}">
        <p14:creationId xmlns:p14="http://schemas.microsoft.com/office/powerpoint/2010/main" val="4132588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2D50B6-934C-4A69-B710-1690053FD68F}"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287780" y="983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err="1">
                <a:solidFill>
                  <a:schemeClr val="tx1"/>
                </a:solidFill>
                <a:effectLst/>
                <a:latin typeface="Times New Roman" panose="02020603050405020304" pitchFamily="18" charset="0"/>
                <a:cs typeface="Times New Roman" panose="02020603050405020304" pitchFamily="18" charset="0"/>
              </a:rPr>
              <a:t>Cont</a:t>
            </a:r>
            <a:r>
              <a:rPr lang="en-IN" sz="2200" b="1" i="0" dirty="0">
                <a:solidFill>
                  <a:schemeClr val="tx1"/>
                </a:solidFill>
                <a:effectLst/>
                <a:latin typeface="Times New Roman" panose="02020603050405020304" pitchFamily="18" charset="0"/>
                <a:cs typeface="Times New Roman" panose="02020603050405020304" pitchFamily="18" charset="0"/>
              </a:rPr>
              <a:t>…</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9A7CE405-2AEA-8FA9-F11D-EF524D064822}"/>
              </a:ext>
            </a:extLst>
          </p:cNvPr>
          <p:cNvSpPr txBox="1"/>
          <p:nvPr/>
        </p:nvSpPr>
        <p:spPr>
          <a:xfrm>
            <a:off x="1319735" y="1263134"/>
            <a:ext cx="4572000" cy="369332"/>
          </a:xfrm>
          <a:prstGeom prst="rect">
            <a:avLst/>
          </a:prstGeom>
          <a:noFill/>
        </p:spPr>
        <p:txBody>
          <a:bodyPr wrap="square">
            <a:spAutoFit/>
          </a:bodyPr>
          <a:lstStyle/>
          <a:p>
            <a:pPr algn="l"/>
            <a:r>
              <a:rPr lang="en-US" sz="1800" b="1" i="0" dirty="0">
                <a:solidFill>
                  <a:srgbClr val="000000"/>
                </a:solidFill>
                <a:effectLst/>
                <a:latin typeface="Times New Roman" panose="02020603050405020304" pitchFamily="18" charset="0"/>
                <a:cs typeface="Times New Roman" panose="02020603050405020304" pitchFamily="18" charset="0"/>
              </a:rPr>
              <a:t>HTML Links - The target Attribute</a:t>
            </a:r>
          </a:p>
        </p:txBody>
      </p:sp>
      <p:sp>
        <p:nvSpPr>
          <p:cNvPr id="10" name="TextBox 9">
            <a:extLst>
              <a:ext uri="{FF2B5EF4-FFF2-40B4-BE49-F238E27FC236}">
                <a16:creationId xmlns:a16="http://schemas.microsoft.com/office/drawing/2014/main" id="{72F84F73-72FE-B6DF-524D-AEFE613FA172}"/>
              </a:ext>
            </a:extLst>
          </p:cNvPr>
          <p:cNvSpPr txBox="1"/>
          <p:nvPr/>
        </p:nvSpPr>
        <p:spPr>
          <a:xfrm>
            <a:off x="1287780" y="2228329"/>
            <a:ext cx="7772399" cy="2308324"/>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The target attribute specifies where to open the linked document.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The target attribute can have one of the following values:</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_self - </a:t>
            </a:r>
            <a:r>
              <a:rPr lang="en-IN" sz="1800" dirty="0">
                <a:latin typeface="Times New Roman" panose="02020603050405020304" pitchFamily="18" charset="0"/>
                <a:cs typeface="Times New Roman" panose="02020603050405020304" pitchFamily="18" charset="0"/>
              </a:rPr>
              <a:t>Default. Opens the document in the same window/tab as it was clicked</a:t>
            </a:r>
          </a:p>
          <a:p>
            <a:r>
              <a:rPr lang="en-IN" sz="1800" b="1" dirty="0">
                <a:latin typeface="Times New Roman" panose="02020603050405020304" pitchFamily="18" charset="0"/>
                <a:cs typeface="Times New Roman" panose="02020603050405020304" pitchFamily="18" charset="0"/>
              </a:rPr>
              <a:t>_blank - </a:t>
            </a:r>
            <a:r>
              <a:rPr lang="en-IN" sz="1800" dirty="0">
                <a:latin typeface="Times New Roman" panose="02020603050405020304" pitchFamily="18" charset="0"/>
                <a:cs typeface="Times New Roman" panose="02020603050405020304" pitchFamily="18" charset="0"/>
              </a:rPr>
              <a:t>Opens the document in a new window or tab</a:t>
            </a:r>
          </a:p>
          <a:p>
            <a:r>
              <a:rPr lang="en-IN" sz="1800" b="1" dirty="0">
                <a:latin typeface="Times New Roman" panose="02020603050405020304" pitchFamily="18" charset="0"/>
                <a:cs typeface="Times New Roman" panose="02020603050405020304" pitchFamily="18" charset="0"/>
              </a:rPr>
              <a:t>_parent - </a:t>
            </a:r>
            <a:r>
              <a:rPr lang="en-IN" sz="1800" dirty="0">
                <a:latin typeface="Times New Roman" panose="02020603050405020304" pitchFamily="18" charset="0"/>
                <a:cs typeface="Times New Roman" panose="02020603050405020304" pitchFamily="18" charset="0"/>
              </a:rPr>
              <a:t>Opens the document in the parent frame</a:t>
            </a:r>
          </a:p>
          <a:p>
            <a:r>
              <a:rPr lang="en-IN" sz="1800" b="1" dirty="0">
                <a:latin typeface="Times New Roman" panose="02020603050405020304" pitchFamily="18" charset="0"/>
                <a:cs typeface="Times New Roman" panose="02020603050405020304" pitchFamily="18" charset="0"/>
              </a:rPr>
              <a:t>_top - </a:t>
            </a:r>
            <a:r>
              <a:rPr lang="en-IN" sz="1800" dirty="0">
                <a:latin typeface="Times New Roman" panose="02020603050405020304" pitchFamily="18" charset="0"/>
                <a:cs typeface="Times New Roman" panose="02020603050405020304" pitchFamily="18" charset="0"/>
              </a:rPr>
              <a:t>Opens the document in the full body of the window</a:t>
            </a:r>
          </a:p>
        </p:txBody>
      </p:sp>
      <p:sp>
        <p:nvSpPr>
          <p:cNvPr id="12" name="TextBox 11">
            <a:extLst>
              <a:ext uri="{FF2B5EF4-FFF2-40B4-BE49-F238E27FC236}">
                <a16:creationId xmlns:a16="http://schemas.microsoft.com/office/drawing/2014/main" id="{52760A87-B5E0-8770-98D2-3BA2E6D1C2F3}"/>
              </a:ext>
            </a:extLst>
          </p:cNvPr>
          <p:cNvSpPr txBox="1"/>
          <p:nvPr/>
        </p:nvSpPr>
        <p:spPr>
          <a:xfrm>
            <a:off x="1319735" y="5225534"/>
            <a:ext cx="8465820" cy="369332"/>
          </a:xfrm>
          <a:prstGeom prst="rect">
            <a:avLst/>
          </a:prstGeom>
          <a:noFill/>
        </p:spPr>
        <p:txBody>
          <a:bodyPr wrap="square">
            <a:spAutoFit/>
          </a:bodyPr>
          <a:lstStyle/>
          <a:p>
            <a:r>
              <a:rPr lang="en-US" sz="1800" b="0" i="0" dirty="0">
                <a:solidFill>
                  <a:srgbClr val="0000CD"/>
                </a:solidFill>
                <a:effectLst/>
                <a:latin typeface="Times New Roman" panose="02020603050405020304" pitchFamily="18" charset="0"/>
                <a:cs typeface="Times New Roman" panose="02020603050405020304" pitchFamily="18" charset="0"/>
              </a:rPr>
              <a:t>&lt;</a:t>
            </a:r>
            <a:r>
              <a:rPr lang="en-US" sz="1800" b="0" i="0" dirty="0">
                <a:solidFill>
                  <a:srgbClr val="A52A2A"/>
                </a:solidFill>
                <a:effectLst/>
                <a:latin typeface="Times New Roman" panose="02020603050405020304" pitchFamily="18" charset="0"/>
                <a:cs typeface="Times New Roman" panose="02020603050405020304" pitchFamily="18" charset="0"/>
              </a:rPr>
              <a:t>a</a:t>
            </a:r>
            <a:r>
              <a:rPr lang="en-US" sz="1800" b="0" i="0" dirty="0">
                <a:solidFill>
                  <a:srgbClr val="FF0000"/>
                </a:solidFill>
                <a:effectLst/>
                <a:latin typeface="Times New Roman" panose="02020603050405020304" pitchFamily="18" charset="0"/>
                <a:cs typeface="Times New Roman" panose="02020603050405020304" pitchFamily="18" charset="0"/>
              </a:rPr>
              <a:t> </a:t>
            </a:r>
            <a:r>
              <a:rPr lang="en-US" sz="1800" b="0" i="0" dirty="0" err="1">
                <a:solidFill>
                  <a:srgbClr val="FF0000"/>
                </a:solidFill>
                <a:effectLst/>
                <a:latin typeface="Times New Roman" panose="02020603050405020304" pitchFamily="18" charset="0"/>
                <a:cs typeface="Times New Roman" panose="02020603050405020304" pitchFamily="18" charset="0"/>
              </a:rPr>
              <a:t>href</a:t>
            </a:r>
            <a:r>
              <a:rPr lang="en-US" sz="1800" b="0" i="0" dirty="0">
                <a:solidFill>
                  <a:srgbClr val="0000CD"/>
                </a:solidFill>
                <a:effectLst/>
                <a:latin typeface="Times New Roman" panose="02020603050405020304" pitchFamily="18" charset="0"/>
                <a:cs typeface="Times New Roman" panose="02020603050405020304" pitchFamily="18" charset="0"/>
              </a:rPr>
              <a:t>="https://www.niet.co.in//"</a:t>
            </a:r>
            <a:r>
              <a:rPr lang="en-US" sz="1800" b="0" i="0" dirty="0">
                <a:solidFill>
                  <a:srgbClr val="FF0000"/>
                </a:solidFill>
                <a:effectLst/>
                <a:latin typeface="Times New Roman" panose="02020603050405020304" pitchFamily="18" charset="0"/>
                <a:cs typeface="Times New Roman" panose="02020603050405020304" pitchFamily="18" charset="0"/>
              </a:rPr>
              <a:t> target</a:t>
            </a:r>
            <a:r>
              <a:rPr lang="en-US" sz="1800" b="0" i="0" dirty="0">
                <a:solidFill>
                  <a:srgbClr val="0000CD"/>
                </a:solidFill>
                <a:effectLst/>
                <a:latin typeface="Times New Roman" panose="02020603050405020304" pitchFamily="18" charset="0"/>
                <a:cs typeface="Times New Roman" panose="02020603050405020304" pitchFamily="18" charset="0"/>
              </a:rPr>
              <a:t>="_blank"&gt;</a:t>
            </a:r>
            <a:r>
              <a:rPr lang="en-US" sz="1800" b="0" i="0" dirty="0">
                <a:solidFill>
                  <a:srgbClr val="000000"/>
                </a:solidFill>
                <a:effectLst/>
                <a:latin typeface="Times New Roman" panose="02020603050405020304" pitchFamily="18" charset="0"/>
                <a:cs typeface="Times New Roman" panose="02020603050405020304" pitchFamily="18" charset="0"/>
              </a:rPr>
              <a:t>Visit </a:t>
            </a:r>
            <a:r>
              <a:rPr lang="en-US" sz="1800" dirty="0">
                <a:solidFill>
                  <a:srgbClr val="000000"/>
                </a:solidFill>
                <a:latin typeface="Times New Roman" panose="02020603050405020304" pitchFamily="18" charset="0"/>
                <a:cs typeface="Times New Roman" panose="02020603050405020304" pitchFamily="18" charset="0"/>
              </a:rPr>
              <a:t>NIET</a:t>
            </a:r>
            <a:r>
              <a:rPr lang="en-US" sz="1800" b="0" i="0" dirty="0">
                <a:solidFill>
                  <a:srgbClr val="000000"/>
                </a:solidFill>
                <a:effectLst/>
                <a:latin typeface="Times New Roman" panose="02020603050405020304" pitchFamily="18" charset="0"/>
                <a:cs typeface="Times New Roman" panose="02020603050405020304" pitchFamily="18" charset="0"/>
              </a:rPr>
              <a:t>!</a:t>
            </a:r>
            <a:r>
              <a:rPr lang="en-US" sz="1800" b="0" i="0" dirty="0">
                <a:solidFill>
                  <a:srgbClr val="0000CD"/>
                </a:solidFill>
                <a:effectLst/>
                <a:latin typeface="Times New Roman" panose="02020603050405020304" pitchFamily="18" charset="0"/>
                <a:cs typeface="Times New Roman" panose="02020603050405020304" pitchFamily="18" charset="0"/>
              </a:rPr>
              <a:t>&lt;</a:t>
            </a:r>
            <a:r>
              <a:rPr lang="en-US" sz="1800" b="0" i="0" dirty="0">
                <a:solidFill>
                  <a:srgbClr val="A52A2A"/>
                </a:solidFill>
                <a:effectLst/>
                <a:latin typeface="Times New Roman" panose="02020603050405020304" pitchFamily="18" charset="0"/>
                <a:cs typeface="Times New Roman" panose="02020603050405020304" pitchFamily="18" charset="0"/>
              </a:rPr>
              <a:t>/a</a:t>
            </a:r>
            <a:r>
              <a:rPr lang="en-US" sz="1800" b="0" i="0" dirty="0">
                <a:solidFill>
                  <a:srgbClr val="0000CD"/>
                </a:solidFill>
                <a:effectLst/>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918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26C98-6B46-4136-B24E-B78F50449CD1}"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287780" y="6022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err="1">
                <a:solidFill>
                  <a:srgbClr val="610B38"/>
                </a:solidFill>
                <a:effectLst/>
                <a:latin typeface="Times New Roman" panose="02020603050405020304" pitchFamily="18" charset="0"/>
                <a:cs typeface="Times New Roman" panose="02020603050405020304" pitchFamily="18" charset="0"/>
              </a:rPr>
              <a:t>Cont</a:t>
            </a:r>
            <a:r>
              <a:rPr lang="en-IN" sz="2200" b="1" i="0" dirty="0">
                <a:solidFill>
                  <a:srgbClr val="610B38"/>
                </a:solidFill>
                <a:effectLst/>
                <a:latin typeface="Times New Roman" panose="02020603050405020304" pitchFamily="18" charset="0"/>
                <a:cs typeface="Times New Roman" panose="02020603050405020304" pitchFamily="18" charset="0"/>
              </a:rPr>
              <a:t>…</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BB170481-E181-6ACE-A8B9-D2965DA745A6}"/>
              </a:ext>
            </a:extLst>
          </p:cNvPr>
          <p:cNvSpPr txBox="1"/>
          <p:nvPr/>
        </p:nvSpPr>
        <p:spPr>
          <a:xfrm>
            <a:off x="1287780" y="893506"/>
            <a:ext cx="4572000" cy="369332"/>
          </a:xfrm>
          <a:prstGeom prst="rect">
            <a:avLst/>
          </a:prstGeom>
          <a:noFill/>
        </p:spPr>
        <p:txBody>
          <a:bodyPr wrap="square">
            <a:spAutoFit/>
          </a:bodyPr>
          <a:lstStyle/>
          <a:p>
            <a:pPr algn="l"/>
            <a:r>
              <a:rPr lang="en-IN" sz="1800" b="1" i="0" dirty="0">
                <a:effectLst/>
                <a:latin typeface="Times New Roman" panose="02020603050405020304" pitchFamily="18" charset="0"/>
                <a:cs typeface="Times New Roman" panose="02020603050405020304" pitchFamily="18" charset="0"/>
              </a:rPr>
              <a:t>Absolute URLs vs. Relative URLs</a:t>
            </a:r>
          </a:p>
        </p:txBody>
      </p:sp>
      <p:sp>
        <p:nvSpPr>
          <p:cNvPr id="10" name="TextBox 9">
            <a:extLst>
              <a:ext uri="{FF2B5EF4-FFF2-40B4-BE49-F238E27FC236}">
                <a16:creationId xmlns:a16="http://schemas.microsoft.com/office/drawing/2014/main" id="{693D411A-F529-8718-C38A-0E701A63DC5F}"/>
              </a:ext>
            </a:extLst>
          </p:cNvPr>
          <p:cNvSpPr txBox="1"/>
          <p:nvPr/>
        </p:nvSpPr>
        <p:spPr>
          <a:xfrm>
            <a:off x="1287780" y="1559189"/>
            <a:ext cx="7551420" cy="1477328"/>
          </a:xfrm>
          <a:prstGeom prst="rect">
            <a:avLst/>
          </a:prstGeom>
          <a:noFill/>
        </p:spPr>
        <p:txBody>
          <a:bodyPr wrap="square">
            <a:spAutoFit/>
          </a:bodyPr>
          <a:lstStyle/>
          <a:p>
            <a:pPr algn="just"/>
            <a:r>
              <a:rPr lang="en-IN" sz="1800" dirty="0"/>
              <a:t>Both examples above are using an absolute URL (a full web address) in the </a:t>
            </a:r>
            <a:r>
              <a:rPr lang="en-IN" sz="1800" dirty="0" err="1"/>
              <a:t>href</a:t>
            </a:r>
            <a:r>
              <a:rPr lang="en-IN" sz="1800" dirty="0"/>
              <a:t> attribute.</a:t>
            </a:r>
          </a:p>
          <a:p>
            <a:pPr algn="just"/>
            <a:endParaRPr lang="en-IN" sz="1800" dirty="0"/>
          </a:p>
          <a:p>
            <a:pPr algn="just"/>
            <a:r>
              <a:rPr lang="en-IN" sz="1800" dirty="0"/>
              <a:t>A local link (a link to a page within the same website) is specified with a relative URL (without the "https://www" part):</a:t>
            </a:r>
          </a:p>
        </p:txBody>
      </p:sp>
      <p:sp>
        <p:nvSpPr>
          <p:cNvPr id="12" name="TextBox 11">
            <a:extLst>
              <a:ext uri="{FF2B5EF4-FFF2-40B4-BE49-F238E27FC236}">
                <a16:creationId xmlns:a16="http://schemas.microsoft.com/office/drawing/2014/main" id="{0321AA4B-F109-DE1B-CDAE-DB0BCFED2FC6}"/>
              </a:ext>
            </a:extLst>
          </p:cNvPr>
          <p:cNvSpPr txBox="1"/>
          <p:nvPr/>
        </p:nvSpPr>
        <p:spPr>
          <a:xfrm>
            <a:off x="1314819" y="3429000"/>
            <a:ext cx="7371981" cy="2031325"/>
          </a:xfrm>
          <a:prstGeom prst="rect">
            <a:avLst/>
          </a:prstGeom>
          <a:noFill/>
        </p:spPr>
        <p:txBody>
          <a:bodyPr wrap="square">
            <a:spAutoFit/>
          </a:bodyPr>
          <a:lstStyle/>
          <a:p>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h2</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Absolute URLs</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/h2</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p</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a:solidFill>
                  <a:srgbClr val="A52A2A"/>
                </a:solidFill>
                <a:effectLst/>
                <a:latin typeface="Times New Roman" panose="02020603050405020304" pitchFamily="18" charset="0"/>
                <a:cs typeface="Times New Roman" panose="02020603050405020304" pitchFamily="18" charset="0"/>
              </a:rPr>
              <a:t>a</a:t>
            </a:r>
            <a:r>
              <a:rPr lang="en-IN" sz="1800" b="0" i="0" dirty="0">
                <a:solidFill>
                  <a:srgbClr val="FF0000"/>
                </a:solidFill>
                <a:effectLst/>
                <a:latin typeface="Times New Roman" panose="02020603050405020304" pitchFamily="18" charset="0"/>
                <a:cs typeface="Times New Roman" panose="02020603050405020304" pitchFamily="18" charset="0"/>
              </a:rPr>
              <a:t> </a:t>
            </a:r>
            <a:r>
              <a:rPr lang="en-IN" sz="1800" b="0" i="0" dirty="0" err="1">
                <a:solidFill>
                  <a:srgbClr val="FF0000"/>
                </a:solidFill>
                <a:effectLst/>
                <a:latin typeface="Times New Roman" panose="02020603050405020304" pitchFamily="18" charset="0"/>
                <a:cs typeface="Times New Roman" panose="02020603050405020304" pitchFamily="18" charset="0"/>
              </a:rPr>
              <a:t>href</a:t>
            </a:r>
            <a:r>
              <a:rPr lang="en-IN" sz="1800" b="0" i="0" dirty="0">
                <a:solidFill>
                  <a:srgbClr val="0000CD"/>
                </a:solidFill>
                <a:effectLst/>
                <a:latin typeface="Times New Roman" panose="02020603050405020304" pitchFamily="18" charset="0"/>
                <a:cs typeface="Times New Roman" panose="02020603050405020304" pitchFamily="18" charset="0"/>
              </a:rPr>
              <a:t>="https://www.niet.co.in/"&gt;</a:t>
            </a:r>
            <a:r>
              <a:rPr lang="en-IN" sz="1800" dirty="0">
                <a:solidFill>
                  <a:srgbClr val="000000"/>
                </a:solidFill>
                <a:latin typeface="Times New Roman" panose="02020603050405020304" pitchFamily="18" charset="0"/>
                <a:cs typeface="Times New Roman" panose="02020603050405020304" pitchFamily="18" charset="0"/>
              </a:rPr>
              <a:t>NIET</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/a</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a:solidFill>
                  <a:srgbClr val="A52A2A"/>
                </a:solidFill>
                <a:effectLst/>
                <a:latin typeface="Times New Roman" panose="02020603050405020304" pitchFamily="18" charset="0"/>
                <a:cs typeface="Times New Roman" panose="02020603050405020304" pitchFamily="18" charset="0"/>
              </a:rPr>
              <a:t>/p</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h2</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Relative URLs</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/h2</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p</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a:solidFill>
                  <a:srgbClr val="A52A2A"/>
                </a:solidFill>
                <a:effectLst/>
                <a:latin typeface="Times New Roman" panose="02020603050405020304" pitchFamily="18" charset="0"/>
                <a:cs typeface="Times New Roman" panose="02020603050405020304" pitchFamily="18" charset="0"/>
              </a:rPr>
              <a:t>a</a:t>
            </a:r>
            <a:r>
              <a:rPr lang="en-IN" sz="1800" b="0" i="0" dirty="0">
                <a:solidFill>
                  <a:srgbClr val="FF0000"/>
                </a:solidFill>
                <a:effectLst/>
                <a:latin typeface="Times New Roman" panose="02020603050405020304" pitchFamily="18" charset="0"/>
                <a:cs typeface="Times New Roman" panose="02020603050405020304" pitchFamily="18" charset="0"/>
              </a:rPr>
              <a:t> </a:t>
            </a:r>
            <a:r>
              <a:rPr lang="en-IN" sz="1800" b="0" i="0" dirty="0" err="1">
                <a:solidFill>
                  <a:srgbClr val="FF0000"/>
                </a:solidFill>
                <a:effectLst/>
                <a:latin typeface="Times New Roman" panose="02020603050405020304" pitchFamily="18" charset="0"/>
                <a:cs typeface="Times New Roman" panose="02020603050405020304" pitchFamily="18" charset="0"/>
              </a:rPr>
              <a:t>href</a:t>
            </a:r>
            <a:r>
              <a:rPr lang="en-IN" sz="1800" b="0" i="0" dirty="0">
                <a:solidFill>
                  <a:srgbClr val="0000CD"/>
                </a:solidFill>
                <a:effectLst/>
                <a:latin typeface="Times New Roman" panose="02020603050405020304" pitchFamily="18" charset="0"/>
                <a:cs typeface="Times New Roman" panose="02020603050405020304" pitchFamily="18" charset="0"/>
              </a:rPr>
              <a:t>="html_images.asp"&gt;</a:t>
            </a:r>
            <a:r>
              <a:rPr lang="en-IN" sz="1800" b="0" i="0" dirty="0">
                <a:solidFill>
                  <a:srgbClr val="000000"/>
                </a:solidFill>
                <a:effectLst/>
                <a:latin typeface="Times New Roman" panose="02020603050405020304" pitchFamily="18" charset="0"/>
                <a:cs typeface="Times New Roman" panose="02020603050405020304" pitchFamily="18" charset="0"/>
              </a:rPr>
              <a:t>HTML Images</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/a</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a:solidFill>
                  <a:srgbClr val="A52A2A"/>
                </a:solidFill>
                <a:effectLst/>
                <a:latin typeface="Times New Roman" panose="02020603050405020304" pitchFamily="18" charset="0"/>
                <a:cs typeface="Times New Roman" panose="02020603050405020304" pitchFamily="18" charset="0"/>
              </a:rPr>
              <a:t>/p</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896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A1D9D6-C78F-4E2B-84F1-910FF662113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287780" y="1966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a:solidFill>
                  <a:srgbClr val="610B38"/>
                </a:solidFill>
                <a:effectLst/>
                <a:latin typeface="Times New Roman" panose="02020603050405020304" pitchFamily="18" charset="0"/>
                <a:cs typeface="Times New Roman" panose="02020603050405020304" pitchFamily="18" charset="0"/>
              </a:rPr>
              <a:t>HTML Images</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E457E738-2F38-043A-9764-B80499368429}"/>
              </a:ext>
            </a:extLst>
          </p:cNvPr>
          <p:cNvSpPr txBox="1"/>
          <p:nvPr/>
        </p:nvSpPr>
        <p:spPr>
          <a:xfrm>
            <a:off x="758190" y="845573"/>
            <a:ext cx="8831580" cy="646331"/>
          </a:xfrm>
          <a:prstGeom prst="rect">
            <a:avLst/>
          </a:prstGeom>
          <a:noFill/>
        </p:spPr>
        <p:txBody>
          <a:bodyPr wrap="square">
            <a:spAutoFit/>
          </a:bodyPr>
          <a:lstStyle/>
          <a:p>
            <a:pPr marL="0" indent="0">
              <a:buNone/>
            </a:pPr>
            <a:r>
              <a:rPr lang="en-US" sz="1800" b="0" i="0" dirty="0">
                <a:solidFill>
                  <a:srgbClr val="252525"/>
                </a:solidFill>
                <a:effectLst/>
                <a:latin typeface="Times New Roman" panose="02020603050405020304" pitchFamily="18" charset="0"/>
                <a:cs typeface="Times New Roman" panose="02020603050405020304" pitchFamily="18" charset="0"/>
              </a:rPr>
              <a:t>HTML images are defined with the </a:t>
            </a:r>
            <a:r>
              <a:rPr lang="en-US" sz="1800" b="0" i="0" dirty="0">
                <a:solidFill>
                  <a:srgbClr val="FF0000"/>
                </a:solidFill>
                <a:effectLst/>
                <a:latin typeface="Times New Roman" panose="02020603050405020304" pitchFamily="18" charset="0"/>
                <a:cs typeface="Times New Roman" panose="02020603050405020304" pitchFamily="18" charset="0"/>
              </a:rPr>
              <a:t>&lt;</a:t>
            </a:r>
            <a:r>
              <a:rPr lang="en-US" sz="1800" b="0" i="0" dirty="0" err="1">
                <a:solidFill>
                  <a:srgbClr val="FF0000"/>
                </a:solidFill>
                <a:effectLst/>
                <a:latin typeface="Times New Roman" panose="02020603050405020304" pitchFamily="18" charset="0"/>
                <a:cs typeface="Times New Roman" panose="02020603050405020304" pitchFamily="18" charset="0"/>
              </a:rPr>
              <a:t>img</a:t>
            </a:r>
            <a:r>
              <a:rPr lang="en-US" sz="1800" b="0" i="0" dirty="0">
                <a:solidFill>
                  <a:srgbClr val="FF0000"/>
                </a:solidFill>
                <a:effectLst/>
                <a:latin typeface="Times New Roman" panose="02020603050405020304" pitchFamily="18" charset="0"/>
                <a:cs typeface="Times New Roman" panose="02020603050405020304" pitchFamily="18" charset="0"/>
              </a:rPr>
              <a:t>&gt; </a:t>
            </a:r>
            <a:r>
              <a:rPr lang="en-US" sz="1800" b="0" i="0" dirty="0">
                <a:solidFill>
                  <a:srgbClr val="252525"/>
                </a:solidFill>
                <a:effectLst/>
                <a:latin typeface="Times New Roman" panose="02020603050405020304" pitchFamily="18" charset="0"/>
                <a:cs typeface="Times New Roman" panose="02020603050405020304" pitchFamily="18" charset="0"/>
              </a:rPr>
              <a:t>tag. </a:t>
            </a:r>
          </a:p>
          <a:p>
            <a:pPr marL="0" indent="0">
              <a:buNone/>
            </a:pPr>
            <a:r>
              <a:rPr lang="en-US" sz="1800" b="0" i="0" dirty="0">
                <a:solidFill>
                  <a:srgbClr val="252525"/>
                </a:solidFill>
                <a:effectLst/>
                <a:latin typeface="Times New Roman" panose="02020603050405020304" pitchFamily="18" charset="0"/>
                <a:cs typeface="Times New Roman" panose="02020603050405020304" pitchFamily="18" charset="0"/>
              </a:rPr>
              <a:t>The source file </a:t>
            </a:r>
            <a:r>
              <a:rPr lang="en-US" sz="1800" b="0" i="0" dirty="0">
                <a:solidFill>
                  <a:srgbClr val="FF0000"/>
                </a:solidFill>
                <a:effectLst/>
                <a:latin typeface="Times New Roman" panose="02020603050405020304" pitchFamily="18" charset="0"/>
                <a:cs typeface="Times New Roman" panose="02020603050405020304" pitchFamily="18" charset="0"/>
              </a:rPr>
              <a:t>(</a:t>
            </a:r>
            <a:r>
              <a:rPr lang="en-US" sz="1800" b="0" i="0" dirty="0" err="1">
                <a:solidFill>
                  <a:srgbClr val="FF0000"/>
                </a:solidFill>
                <a:effectLst/>
                <a:latin typeface="Times New Roman" panose="02020603050405020304" pitchFamily="18" charset="0"/>
                <a:cs typeface="Times New Roman" panose="02020603050405020304" pitchFamily="18" charset="0"/>
              </a:rPr>
              <a:t>src</a:t>
            </a:r>
            <a:r>
              <a:rPr lang="en-US" sz="1800" b="0" i="0" dirty="0">
                <a:solidFill>
                  <a:srgbClr val="FF0000"/>
                </a:solidFill>
                <a:effectLst/>
                <a:latin typeface="Times New Roman" panose="02020603050405020304" pitchFamily="18" charset="0"/>
                <a:cs typeface="Times New Roman" panose="02020603050405020304" pitchFamily="18" charset="0"/>
              </a:rPr>
              <a:t>), </a:t>
            </a:r>
            <a:r>
              <a:rPr lang="en-US" sz="1800" b="0" i="0" dirty="0">
                <a:solidFill>
                  <a:srgbClr val="252525"/>
                </a:solidFill>
                <a:effectLst/>
                <a:latin typeface="Times New Roman" panose="02020603050405020304" pitchFamily="18" charset="0"/>
                <a:cs typeface="Times New Roman" panose="02020603050405020304" pitchFamily="18" charset="0"/>
              </a:rPr>
              <a:t>alternative text </a:t>
            </a:r>
            <a:r>
              <a:rPr lang="en-US" sz="1800" b="0" i="0" dirty="0">
                <a:solidFill>
                  <a:srgbClr val="FF0000"/>
                </a:solidFill>
                <a:effectLst/>
                <a:latin typeface="Times New Roman" panose="02020603050405020304" pitchFamily="18" charset="0"/>
                <a:cs typeface="Times New Roman" panose="02020603050405020304" pitchFamily="18" charset="0"/>
              </a:rPr>
              <a:t>(alt), width</a:t>
            </a:r>
            <a:r>
              <a:rPr lang="en-US" sz="1800" b="0" i="0" dirty="0">
                <a:solidFill>
                  <a:srgbClr val="252525"/>
                </a:solidFill>
                <a:effectLst/>
                <a:latin typeface="Times New Roman" panose="02020603050405020304" pitchFamily="18" charset="0"/>
                <a:cs typeface="Times New Roman" panose="02020603050405020304" pitchFamily="18" charset="0"/>
              </a:rPr>
              <a:t>, and </a:t>
            </a:r>
            <a:r>
              <a:rPr lang="en-US" sz="1800" b="0" i="0" dirty="0">
                <a:solidFill>
                  <a:srgbClr val="FF0000"/>
                </a:solidFill>
                <a:effectLst/>
                <a:latin typeface="Times New Roman" panose="02020603050405020304" pitchFamily="18" charset="0"/>
                <a:cs typeface="Times New Roman" panose="02020603050405020304" pitchFamily="18" charset="0"/>
              </a:rPr>
              <a:t>height</a:t>
            </a:r>
            <a:r>
              <a:rPr lang="en-US" sz="1800" b="0" i="0" dirty="0">
                <a:solidFill>
                  <a:srgbClr val="252525"/>
                </a:solidFill>
                <a:effectLst/>
                <a:latin typeface="Times New Roman" panose="02020603050405020304" pitchFamily="18" charset="0"/>
                <a:cs typeface="Times New Roman" panose="02020603050405020304" pitchFamily="18" charset="0"/>
              </a:rPr>
              <a:t> are provided as attributes:</a:t>
            </a:r>
          </a:p>
        </p:txBody>
      </p:sp>
      <p:pic>
        <p:nvPicPr>
          <p:cNvPr id="8" name="Picture 7" descr="Graphical user interface, text, application, email&#10;&#10;Description automatically generated">
            <a:extLst>
              <a:ext uri="{FF2B5EF4-FFF2-40B4-BE49-F238E27FC236}">
                <a16:creationId xmlns:a16="http://schemas.microsoft.com/office/drawing/2014/main" id="{2486356B-E167-155E-F3DA-B1BE60E9F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782097"/>
            <a:ext cx="7509510" cy="4259827"/>
          </a:xfrm>
          <a:prstGeom prst="rect">
            <a:avLst/>
          </a:prstGeom>
        </p:spPr>
      </p:pic>
    </p:spTree>
    <p:extLst>
      <p:ext uri="{BB962C8B-B14F-4D97-AF65-F5344CB8AC3E}">
        <p14:creationId xmlns:p14="http://schemas.microsoft.com/office/powerpoint/2010/main" val="1684486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A1D9D6-C78F-4E2B-84F1-910FF662113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287780" y="2458"/>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a:solidFill>
                  <a:schemeClr val="tx1"/>
                </a:solidFill>
                <a:effectLst/>
                <a:latin typeface="Times New Roman" panose="02020603050405020304" pitchFamily="18" charset="0"/>
                <a:cs typeface="Times New Roman" panose="02020603050405020304" pitchFamily="18" charset="0"/>
              </a:rPr>
              <a:t>Topic Objective</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2" name="TextBox 1">
            <a:extLst>
              <a:ext uri="{FF2B5EF4-FFF2-40B4-BE49-F238E27FC236}">
                <a16:creationId xmlns:a16="http://schemas.microsoft.com/office/drawing/2014/main" id="{29BC1A86-095A-4780-C456-C6D10B1064C0}"/>
              </a:ext>
            </a:extLst>
          </p:cNvPr>
          <p:cNvSpPr txBox="1"/>
          <p:nvPr/>
        </p:nvSpPr>
        <p:spPr>
          <a:xfrm>
            <a:off x="1273032" y="1066800"/>
            <a:ext cx="7686614" cy="2862322"/>
          </a:xfrm>
          <a:prstGeom prst="rect">
            <a:avLst/>
          </a:prstGeom>
          <a:noFill/>
        </p:spPr>
        <p:txBody>
          <a:bodyPr wrap="square" rtlCol="0">
            <a:spAutoFit/>
          </a:bodyPr>
          <a:lstStyle/>
          <a:p>
            <a:r>
              <a:rPr lang="en-IN" dirty="0"/>
              <a:t>Students were able to learn:</a:t>
            </a:r>
          </a:p>
          <a:p>
            <a:endParaRPr lang="en-IN" dirty="0"/>
          </a:p>
          <a:p>
            <a:pPr marL="285750" indent="-285750">
              <a:buFont typeface="Arial" panose="020B0604020202020204" pitchFamily="34" charset="0"/>
              <a:buChar char="•"/>
            </a:pPr>
            <a:r>
              <a:rPr lang="en-IN" dirty="0"/>
              <a:t>Basics of HTML</a:t>
            </a:r>
          </a:p>
          <a:p>
            <a:pPr marL="285750" indent="-285750">
              <a:buFont typeface="Arial" panose="020B0604020202020204" pitchFamily="34" charset="0"/>
              <a:buChar char="•"/>
            </a:pPr>
            <a:r>
              <a:rPr lang="en-IN" dirty="0"/>
              <a:t>Concepts of HTML Tags</a:t>
            </a:r>
          </a:p>
          <a:p>
            <a:pPr marL="285750" indent="-285750">
              <a:buFont typeface="Arial" panose="020B0604020202020204" pitchFamily="34" charset="0"/>
              <a:buChar char="•"/>
            </a:pPr>
            <a:r>
              <a:rPr lang="en-IN" dirty="0"/>
              <a:t>Concepts of Tables</a:t>
            </a:r>
          </a:p>
          <a:p>
            <a:pPr marL="285750" indent="-285750">
              <a:buFont typeface="Arial" panose="020B0604020202020204" pitchFamily="34" charset="0"/>
              <a:buChar char="•"/>
            </a:pPr>
            <a:r>
              <a:rPr lang="en-IN" dirty="0"/>
              <a:t>Concepts of HTML Lists</a:t>
            </a:r>
          </a:p>
          <a:p>
            <a:pPr marL="285750" indent="-285750">
              <a:buFont typeface="Arial" panose="020B0604020202020204" pitchFamily="34" charset="0"/>
              <a:buChar char="•"/>
            </a:pPr>
            <a:r>
              <a:rPr lang="en-IN" dirty="0"/>
              <a:t>Concepts of HTML Links</a:t>
            </a:r>
          </a:p>
          <a:p>
            <a:pPr marL="285750" indent="-285750">
              <a:buFont typeface="Arial" panose="020B0604020202020204" pitchFamily="34" charset="0"/>
              <a:buChar char="•"/>
            </a:pPr>
            <a:r>
              <a:rPr lang="en-IN" dirty="0"/>
              <a:t>Concepts of HTML Images</a:t>
            </a:r>
          </a:p>
          <a:p>
            <a:endParaRPr lang="en-IN" dirty="0"/>
          </a:p>
          <a:p>
            <a:endParaRPr lang="en-IN" dirty="0"/>
          </a:p>
        </p:txBody>
      </p:sp>
    </p:spTree>
    <p:extLst>
      <p:ext uri="{BB962C8B-B14F-4D97-AF65-F5344CB8AC3E}">
        <p14:creationId xmlns:p14="http://schemas.microsoft.com/office/powerpoint/2010/main" val="1479517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993386-A4B2-491E-832D-0355A8B1898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290238" y="60222"/>
            <a:ext cx="7688580" cy="62557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200" b="1" dirty="0">
                <a:solidFill>
                  <a:schemeClr val="tx1"/>
                </a:solidFill>
                <a:latin typeface="Times New Roman" pitchFamily="18" charset="0"/>
                <a:cs typeface="Times New Roman" pitchFamily="18" charset="0"/>
              </a:rPr>
              <a:t>Working with HTML Forms</a:t>
            </a:r>
            <a:endParaRPr lang="en-IN" sz="2200" b="0" i="0" dirty="0">
              <a:solidFill>
                <a:schemeClr val="tx1"/>
              </a:solidFill>
              <a:effectLst/>
              <a:latin typeface="erdana"/>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1C723AA8-15FD-6C76-9A16-BC5C94883D66}"/>
              </a:ext>
            </a:extLst>
          </p:cNvPr>
          <p:cNvSpPr txBox="1"/>
          <p:nvPr/>
        </p:nvSpPr>
        <p:spPr>
          <a:xfrm>
            <a:off x="457200" y="1004726"/>
            <a:ext cx="8458200"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An HTML form is used to collect user input. The user input is most often sent to a server for processing.</a:t>
            </a:r>
          </a:p>
        </p:txBody>
      </p:sp>
      <p:sp>
        <p:nvSpPr>
          <p:cNvPr id="10" name="TextBox 9">
            <a:extLst>
              <a:ext uri="{FF2B5EF4-FFF2-40B4-BE49-F238E27FC236}">
                <a16:creationId xmlns:a16="http://schemas.microsoft.com/office/drawing/2014/main" id="{DB4D0CE3-F62C-7EA0-508F-E0665C0B6DA1}"/>
              </a:ext>
            </a:extLst>
          </p:cNvPr>
          <p:cNvSpPr txBox="1"/>
          <p:nvPr/>
        </p:nvSpPr>
        <p:spPr>
          <a:xfrm>
            <a:off x="457200" y="1697224"/>
            <a:ext cx="8458200" cy="369332"/>
          </a:xfrm>
          <a:prstGeom prst="rect">
            <a:avLst/>
          </a:prstGeom>
          <a:noFill/>
        </p:spPr>
        <p:txBody>
          <a:bodyPr wrap="square">
            <a:spAutoFit/>
          </a:bodyPr>
          <a:lstStyle/>
          <a:p>
            <a:pPr algn="just"/>
            <a:r>
              <a:rPr lang="en-IN" sz="1800" dirty="0">
                <a:latin typeface="Times New Roman" panose="02020603050405020304" pitchFamily="18" charset="0"/>
                <a:cs typeface="Times New Roman" panose="02020603050405020304" pitchFamily="18" charset="0"/>
              </a:rPr>
              <a:t>The HTML </a:t>
            </a:r>
            <a:r>
              <a:rPr lang="en-IN" sz="1800" b="1" dirty="0">
                <a:latin typeface="Times New Roman" panose="02020603050405020304" pitchFamily="18" charset="0"/>
                <a:cs typeface="Times New Roman" panose="02020603050405020304" pitchFamily="18" charset="0"/>
              </a:rPr>
              <a:t>&lt;form&gt; </a:t>
            </a:r>
            <a:r>
              <a:rPr lang="en-IN" sz="1800" dirty="0">
                <a:latin typeface="Times New Roman" panose="02020603050405020304" pitchFamily="18" charset="0"/>
                <a:cs typeface="Times New Roman" panose="02020603050405020304" pitchFamily="18" charset="0"/>
              </a:rPr>
              <a:t>element is used to create an HTML form for user input:</a:t>
            </a:r>
          </a:p>
        </p:txBody>
      </p:sp>
      <p:sp>
        <p:nvSpPr>
          <p:cNvPr id="12" name="TextBox 11">
            <a:extLst>
              <a:ext uri="{FF2B5EF4-FFF2-40B4-BE49-F238E27FC236}">
                <a16:creationId xmlns:a16="http://schemas.microsoft.com/office/drawing/2014/main" id="{C0E9779B-461C-BE98-8A95-62B8C5222422}"/>
              </a:ext>
            </a:extLst>
          </p:cNvPr>
          <p:cNvSpPr txBox="1"/>
          <p:nvPr/>
        </p:nvSpPr>
        <p:spPr>
          <a:xfrm>
            <a:off x="3276600" y="2856174"/>
            <a:ext cx="4572000" cy="1477328"/>
          </a:xfrm>
          <a:prstGeom prst="rect">
            <a:avLst/>
          </a:prstGeom>
          <a:noFill/>
        </p:spPr>
        <p:txBody>
          <a:bodyPr wrap="square">
            <a:spAutoFit/>
          </a:bodyPr>
          <a:lstStyle/>
          <a:p>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form</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r>
              <a:rPr lang="en-IN" sz="1800" b="0" i="1" dirty="0">
                <a:solidFill>
                  <a:srgbClr val="000000"/>
                </a:solidFill>
                <a:effectLst/>
                <a:latin typeface="Times New Roman" panose="02020603050405020304" pitchFamily="18" charset="0"/>
                <a:cs typeface="Times New Roman" panose="02020603050405020304" pitchFamily="18" charset="0"/>
              </a:rPr>
              <a:t>form elements</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/form</a:t>
            </a:r>
            <a:r>
              <a:rPr lang="en-IN" sz="1800" b="0" i="0" dirty="0">
                <a:solidFill>
                  <a:srgbClr val="0000CD"/>
                </a:solidFill>
                <a:effectLst/>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FEDEA70-A171-E942-8DBA-1D4C3E644E81}"/>
              </a:ext>
            </a:extLst>
          </p:cNvPr>
          <p:cNvSpPr txBox="1"/>
          <p:nvPr/>
        </p:nvSpPr>
        <p:spPr>
          <a:xfrm>
            <a:off x="550545" y="4975594"/>
            <a:ext cx="8042910" cy="646331"/>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The </a:t>
            </a:r>
            <a:r>
              <a:rPr lang="en-IN" sz="1800" b="1" dirty="0">
                <a:latin typeface="Times New Roman" panose="02020603050405020304" pitchFamily="18" charset="0"/>
                <a:cs typeface="Times New Roman" panose="02020603050405020304" pitchFamily="18" charset="0"/>
              </a:rPr>
              <a:t>&lt;form&gt; </a:t>
            </a:r>
            <a:r>
              <a:rPr lang="en-IN" sz="1800" dirty="0">
                <a:latin typeface="Times New Roman" panose="02020603050405020304" pitchFamily="18" charset="0"/>
                <a:cs typeface="Times New Roman" panose="02020603050405020304" pitchFamily="18" charset="0"/>
              </a:rPr>
              <a:t>element is a container for different types of input elements, such as: </a:t>
            </a:r>
            <a:r>
              <a:rPr lang="en-IN" sz="1800" b="1" dirty="0">
                <a:latin typeface="Times New Roman" panose="02020603050405020304" pitchFamily="18" charset="0"/>
                <a:cs typeface="Times New Roman" panose="02020603050405020304" pitchFamily="18" charset="0"/>
              </a:rPr>
              <a:t>text fields, checkboxes, radio buttons, submit buttons, etc.</a:t>
            </a:r>
          </a:p>
        </p:txBody>
      </p:sp>
    </p:spTree>
    <p:extLst>
      <p:ext uri="{BB962C8B-B14F-4D97-AF65-F5344CB8AC3E}">
        <p14:creationId xmlns:p14="http://schemas.microsoft.com/office/powerpoint/2010/main" val="2889618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3EFB64-790E-4434-B87D-E45992FE94F4}"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287780" y="983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r>
              <a:rPr lang="en-IN" sz="2200" b="1" i="0" dirty="0">
                <a:solidFill>
                  <a:srgbClr val="000000"/>
                </a:solidFill>
                <a:effectLst/>
                <a:latin typeface="Times New Roman" panose="02020603050405020304" pitchFamily="18" charset="0"/>
                <a:cs typeface="Times New Roman" panose="02020603050405020304" pitchFamily="18" charset="0"/>
              </a:rPr>
            </a:br>
            <a:r>
              <a:rPr lang="en-IN" sz="2200" b="1" i="0" dirty="0">
                <a:solidFill>
                  <a:srgbClr val="000000"/>
                </a:solidFill>
                <a:effectLst/>
                <a:latin typeface="Times New Roman" panose="02020603050405020304" pitchFamily="18" charset="0"/>
                <a:cs typeface="Times New Roman" panose="02020603050405020304" pitchFamily="18" charset="0"/>
              </a:rPr>
              <a:t>The &lt;input&gt; Element</a:t>
            </a:r>
            <a:br>
              <a:rPr lang="en-IN" sz="2200" b="0" i="0" dirty="0">
                <a:solidFill>
                  <a:srgbClr val="000000"/>
                </a:solidFill>
                <a:effectLst/>
                <a:latin typeface="Times New Roman" panose="02020603050405020304" pitchFamily="18" charset="0"/>
                <a:cs typeface="Times New Roman" panose="02020603050405020304" pitchFamily="18" charset="0"/>
              </a:rPr>
            </a:br>
            <a:endParaRPr lang="en-IN" sz="2200" b="0" i="0" dirty="0">
              <a:solidFill>
                <a:srgbClr val="610B38"/>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05649E14-FE95-A044-6B22-DAA9E217B903}"/>
              </a:ext>
            </a:extLst>
          </p:cNvPr>
          <p:cNvSpPr txBox="1"/>
          <p:nvPr/>
        </p:nvSpPr>
        <p:spPr>
          <a:xfrm>
            <a:off x="762000" y="835742"/>
            <a:ext cx="8077200" cy="923330"/>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The HTML &lt;input&gt; element is the most used form element.</a:t>
            </a:r>
          </a:p>
          <a:p>
            <a:r>
              <a:rPr lang="en-IN" sz="1800" dirty="0">
                <a:latin typeface="Times New Roman" panose="02020603050405020304" pitchFamily="18" charset="0"/>
                <a:cs typeface="Times New Roman" panose="02020603050405020304" pitchFamily="18" charset="0"/>
              </a:rPr>
              <a:t>An &lt;input&gt; element can be displayed in many ways, depending on the type attribute.</a:t>
            </a:r>
          </a:p>
          <a:p>
            <a:r>
              <a:rPr lang="en-IN" sz="1800" dirty="0">
                <a:latin typeface="Times New Roman" panose="02020603050405020304" pitchFamily="18" charset="0"/>
                <a:cs typeface="Times New Roman" panose="02020603050405020304" pitchFamily="18" charset="0"/>
              </a:rPr>
              <a:t>Here are some examples:</a:t>
            </a:r>
          </a:p>
        </p:txBody>
      </p:sp>
      <p:graphicFrame>
        <p:nvGraphicFramePr>
          <p:cNvPr id="8" name="Table 7">
            <a:extLst>
              <a:ext uri="{FF2B5EF4-FFF2-40B4-BE49-F238E27FC236}">
                <a16:creationId xmlns:a16="http://schemas.microsoft.com/office/drawing/2014/main" id="{15F24897-A7F0-08F2-9771-6E6FAE5D915D}"/>
              </a:ext>
            </a:extLst>
          </p:cNvPr>
          <p:cNvGraphicFramePr>
            <a:graphicFrameLocks noGrp="1"/>
          </p:cNvGraphicFramePr>
          <p:nvPr>
            <p:extLst>
              <p:ext uri="{D42A27DB-BD31-4B8C-83A1-F6EECF244321}">
                <p14:modId xmlns:p14="http://schemas.microsoft.com/office/powerpoint/2010/main" val="1268010361"/>
              </p:ext>
            </p:extLst>
          </p:nvPr>
        </p:nvGraphicFramePr>
        <p:xfrm>
          <a:off x="609600" y="1981200"/>
          <a:ext cx="8077200" cy="3917493"/>
        </p:xfrm>
        <a:graphic>
          <a:graphicData uri="http://schemas.openxmlformats.org/drawingml/2006/table">
            <a:tbl>
              <a:tblPr/>
              <a:tblGrid>
                <a:gridCol w="4038600">
                  <a:extLst>
                    <a:ext uri="{9D8B030D-6E8A-4147-A177-3AD203B41FA5}">
                      <a16:colId xmlns:a16="http://schemas.microsoft.com/office/drawing/2014/main" val="741938264"/>
                    </a:ext>
                  </a:extLst>
                </a:gridCol>
                <a:gridCol w="4038600">
                  <a:extLst>
                    <a:ext uri="{9D8B030D-6E8A-4147-A177-3AD203B41FA5}">
                      <a16:colId xmlns:a16="http://schemas.microsoft.com/office/drawing/2014/main" val="859545528"/>
                    </a:ext>
                  </a:extLst>
                </a:gridCol>
              </a:tblGrid>
              <a:tr h="481096">
                <a:tc>
                  <a:txBody>
                    <a:bodyPr/>
                    <a:lstStyle/>
                    <a:p>
                      <a:pPr algn="l" fontAlgn="t"/>
                      <a:r>
                        <a:rPr lang="en-IN" sz="2000" b="1" dirty="0">
                          <a:effectLst/>
                        </a:rPr>
                        <a:t>Type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b="1" dirty="0">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02708033"/>
                  </a:ext>
                </a:extLst>
              </a:tr>
              <a:tr h="481096">
                <a:tc>
                  <a:txBody>
                    <a:bodyPr/>
                    <a:lstStyle/>
                    <a:p>
                      <a:pPr algn="l" fontAlgn="t"/>
                      <a:r>
                        <a:rPr lang="en-IN" sz="2000" dirty="0">
                          <a:effectLst/>
                        </a:rPr>
                        <a:t>&lt;input type="text"&gt;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Displays a single-line text input field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46958784"/>
                  </a:ext>
                </a:extLst>
              </a:tr>
              <a:tr h="824735">
                <a:tc>
                  <a:txBody>
                    <a:bodyPr/>
                    <a:lstStyle/>
                    <a:p>
                      <a:pPr algn="l" fontAlgn="t"/>
                      <a:r>
                        <a:rPr lang="en-IN" sz="2000" dirty="0">
                          <a:effectLst/>
                        </a:rPr>
                        <a:t>&lt;input type="radio"&gt;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Displays a radio button (for selecting one of many choices)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3220466"/>
                  </a:ext>
                </a:extLst>
              </a:tr>
              <a:tr h="824735">
                <a:tc>
                  <a:txBody>
                    <a:bodyPr/>
                    <a:lstStyle/>
                    <a:p>
                      <a:pPr algn="l" fontAlgn="t"/>
                      <a:r>
                        <a:rPr lang="en-IN" sz="2000" dirty="0">
                          <a:effectLst/>
                        </a:rPr>
                        <a:t>&lt;input type="checkbox"&gt;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Displays a checkbox (for selecting zero or more of many choices)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367610482"/>
                  </a:ext>
                </a:extLst>
              </a:tr>
              <a:tr h="824735">
                <a:tc>
                  <a:txBody>
                    <a:bodyPr/>
                    <a:lstStyle/>
                    <a:p>
                      <a:pPr algn="l" fontAlgn="t"/>
                      <a:r>
                        <a:rPr lang="en-IN" sz="2000">
                          <a:effectLst/>
                        </a:rPr>
                        <a:t>&lt;input type="submit"&gt;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Displays a submit button (for submitting the form)</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45701468"/>
                  </a:ext>
                </a:extLst>
              </a:tr>
              <a:tr h="481096">
                <a:tc>
                  <a:txBody>
                    <a:bodyPr/>
                    <a:lstStyle/>
                    <a:p>
                      <a:pPr algn="l" fontAlgn="t"/>
                      <a:r>
                        <a:rPr lang="en-IN" sz="2000">
                          <a:effectLst/>
                        </a:rPr>
                        <a:t>&lt;input type="button"&gt;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2000" dirty="0">
                          <a:effectLst/>
                        </a:rPr>
                        <a:t>Displays a clickable button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958925452"/>
                  </a:ext>
                </a:extLst>
              </a:tr>
            </a:tbl>
          </a:graphicData>
        </a:graphic>
      </p:graphicFrame>
    </p:spTree>
    <p:extLst>
      <p:ext uri="{BB962C8B-B14F-4D97-AF65-F5344CB8AC3E}">
        <p14:creationId xmlns:p14="http://schemas.microsoft.com/office/powerpoint/2010/main" val="203129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465BDA-705A-4318-9B6F-4C6F4B0F7854}"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287780" y="983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200" b="1" dirty="0">
                <a:latin typeface="Times New Roman" pitchFamily="18" charset="0"/>
                <a:cs typeface="Times New Roman" pitchFamily="18" charset="0"/>
              </a:rPr>
              <a:t>Text Fields</a:t>
            </a:r>
            <a:endParaRPr lang="en-IN" sz="2200" b="0" i="0" dirty="0">
              <a:solidFill>
                <a:srgbClr val="610B38"/>
              </a:solidFill>
              <a:effectLst/>
              <a:latin typeface="erdana"/>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F582E585-4C20-D5A6-B12F-017FCB34B26D}"/>
              </a:ext>
            </a:extLst>
          </p:cNvPr>
          <p:cNvSpPr txBox="1"/>
          <p:nvPr/>
        </p:nvSpPr>
        <p:spPr>
          <a:xfrm>
            <a:off x="1285322" y="914400"/>
            <a:ext cx="8416290"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The</a:t>
            </a:r>
            <a:r>
              <a:rPr lang="en-IN" sz="1800" b="1" dirty="0">
                <a:solidFill>
                  <a:srgbClr val="FF0000"/>
                </a:solidFill>
                <a:latin typeface="Times New Roman" panose="02020603050405020304" pitchFamily="18" charset="0"/>
                <a:cs typeface="Times New Roman" panose="02020603050405020304" pitchFamily="18" charset="0"/>
              </a:rPr>
              <a:t> &lt;input type="text"&gt; </a:t>
            </a:r>
            <a:r>
              <a:rPr lang="en-IN" sz="1800" dirty="0">
                <a:latin typeface="Times New Roman" panose="02020603050405020304" pitchFamily="18" charset="0"/>
                <a:cs typeface="Times New Roman" panose="02020603050405020304" pitchFamily="18" charset="0"/>
              </a:rPr>
              <a:t>defines a single-line input field for text input.</a:t>
            </a:r>
          </a:p>
        </p:txBody>
      </p:sp>
      <p:sp>
        <p:nvSpPr>
          <p:cNvPr id="10" name="TextBox 9">
            <a:extLst>
              <a:ext uri="{FF2B5EF4-FFF2-40B4-BE49-F238E27FC236}">
                <a16:creationId xmlns:a16="http://schemas.microsoft.com/office/drawing/2014/main" id="{2A98DDF2-43B8-92F2-253A-1DA3D6EF5D27}"/>
              </a:ext>
            </a:extLst>
          </p:cNvPr>
          <p:cNvSpPr txBox="1"/>
          <p:nvPr/>
        </p:nvSpPr>
        <p:spPr>
          <a:xfrm>
            <a:off x="2052484" y="1674674"/>
            <a:ext cx="6617109" cy="1754326"/>
          </a:xfrm>
          <a:prstGeom prst="rect">
            <a:avLst/>
          </a:prstGeom>
          <a:noFill/>
        </p:spPr>
        <p:txBody>
          <a:bodyPr wrap="square">
            <a:spAutoFit/>
          </a:bodyPr>
          <a:lstStyle/>
          <a:p>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form</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FF0000"/>
                </a:solidFill>
                <a:effectLst/>
                <a:latin typeface="Times New Roman" panose="02020603050405020304" pitchFamily="18" charset="0"/>
                <a:cs typeface="Times New Roman" panose="02020603050405020304" pitchFamily="18" charset="0"/>
              </a:rPr>
              <a:t> for</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fname</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First name:</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="text"</a:t>
            </a:r>
            <a:r>
              <a:rPr lang="en-IN" sz="1800" b="0" i="0" dirty="0">
                <a:solidFill>
                  <a:srgbClr val="FF0000"/>
                </a:solidFill>
                <a:effectLst/>
                <a:latin typeface="Times New Roman" panose="02020603050405020304" pitchFamily="18" charset="0"/>
                <a:cs typeface="Times New Roman" panose="02020603050405020304" pitchFamily="18" charset="0"/>
              </a:rPr>
              <a:t> id</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fname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fname</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FF0000"/>
                </a:solidFill>
                <a:effectLst/>
                <a:latin typeface="Times New Roman" panose="02020603050405020304" pitchFamily="18" charset="0"/>
                <a:cs typeface="Times New Roman" panose="02020603050405020304" pitchFamily="18" charset="0"/>
              </a:rPr>
              <a:t> for</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lname</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Last name:</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="text"</a:t>
            </a:r>
            <a:r>
              <a:rPr lang="en-IN" sz="1800" b="0" i="0" dirty="0">
                <a:solidFill>
                  <a:srgbClr val="FF0000"/>
                </a:solidFill>
                <a:effectLst/>
                <a:latin typeface="Times New Roman" panose="02020603050405020304" pitchFamily="18" charset="0"/>
                <a:cs typeface="Times New Roman" panose="02020603050405020304" pitchFamily="18" charset="0"/>
              </a:rPr>
              <a:t> id</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lname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lname</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/form</a:t>
            </a:r>
            <a:r>
              <a:rPr lang="en-IN" sz="1800" b="0" i="0" dirty="0">
                <a:solidFill>
                  <a:srgbClr val="0000CD"/>
                </a:solidFill>
                <a:effectLst/>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82CBF28-E727-3B09-0CCE-E26539AD49E9}"/>
              </a:ext>
            </a:extLst>
          </p:cNvPr>
          <p:cNvPicPr>
            <a:picLocks noChangeAspect="1"/>
          </p:cNvPicPr>
          <p:nvPr/>
        </p:nvPicPr>
        <p:blipFill>
          <a:blip r:embed="rId3"/>
          <a:stretch>
            <a:fillRect/>
          </a:stretch>
        </p:blipFill>
        <p:spPr>
          <a:xfrm>
            <a:off x="1905000" y="3819942"/>
            <a:ext cx="4331774" cy="1938991"/>
          </a:xfrm>
          <a:prstGeom prst="rect">
            <a:avLst/>
          </a:prstGeom>
        </p:spPr>
      </p:pic>
    </p:spTree>
    <p:extLst>
      <p:ext uri="{BB962C8B-B14F-4D97-AF65-F5344CB8AC3E}">
        <p14:creationId xmlns:p14="http://schemas.microsoft.com/office/powerpoint/2010/main" val="4287254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D0AB6D-389B-4B88-86E8-D310ABC43C8D}"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287780" y="983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r>
              <a:rPr lang="en-IN" sz="2200" b="0" i="0" dirty="0">
                <a:solidFill>
                  <a:srgbClr val="000000"/>
                </a:solidFill>
                <a:effectLst/>
                <a:latin typeface="Times New Roman" panose="02020603050405020304" pitchFamily="18" charset="0"/>
                <a:cs typeface="Times New Roman" panose="02020603050405020304" pitchFamily="18" charset="0"/>
              </a:rPr>
            </a:br>
            <a:r>
              <a:rPr lang="en-IN" sz="2200" b="1" i="0" dirty="0">
                <a:solidFill>
                  <a:srgbClr val="000000"/>
                </a:solidFill>
                <a:effectLst/>
                <a:latin typeface="Times New Roman" panose="02020603050405020304" pitchFamily="18" charset="0"/>
                <a:cs typeface="Times New Roman" panose="02020603050405020304" pitchFamily="18" charset="0"/>
              </a:rPr>
              <a:t>The &lt;label&gt; Element</a:t>
            </a:r>
            <a:br>
              <a:rPr lang="en-IN" sz="2200" b="0" i="0" dirty="0">
                <a:solidFill>
                  <a:srgbClr val="000000"/>
                </a:solidFill>
                <a:effectLst/>
                <a:latin typeface="Times New Roman" panose="02020603050405020304" pitchFamily="18" charset="0"/>
                <a:cs typeface="Times New Roman" panose="02020603050405020304" pitchFamily="18" charset="0"/>
              </a:rPr>
            </a:br>
            <a:endParaRPr lang="en-IN" sz="2200" b="0" i="0" dirty="0">
              <a:solidFill>
                <a:srgbClr val="610B38"/>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9703B0DE-2E1B-E66E-A6F5-BD9DA9D02D2F}"/>
              </a:ext>
            </a:extLst>
          </p:cNvPr>
          <p:cNvSpPr txBox="1"/>
          <p:nvPr/>
        </p:nvSpPr>
        <p:spPr>
          <a:xfrm>
            <a:off x="562774" y="1371600"/>
            <a:ext cx="8124026" cy="3693319"/>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Notice the use of the </a:t>
            </a:r>
            <a:r>
              <a:rPr lang="en-IN" b="1" dirty="0">
                <a:latin typeface="Times New Roman" panose="02020603050405020304" pitchFamily="18" charset="0"/>
                <a:cs typeface="Times New Roman" panose="02020603050405020304" pitchFamily="18" charset="0"/>
              </a:rPr>
              <a:t>&lt;label&gt; </a:t>
            </a:r>
            <a:r>
              <a:rPr lang="en-IN" dirty="0">
                <a:latin typeface="Times New Roman" panose="02020603050405020304" pitchFamily="18" charset="0"/>
                <a:cs typeface="Times New Roman" panose="02020603050405020304" pitchFamily="18" charset="0"/>
              </a:rPr>
              <a:t>element in the example above.</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&lt;label&gt; tag </a:t>
            </a:r>
            <a:r>
              <a:rPr lang="en-IN" dirty="0">
                <a:latin typeface="Times New Roman" panose="02020603050405020304" pitchFamily="18" charset="0"/>
                <a:cs typeface="Times New Roman" panose="02020603050405020304" pitchFamily="18" charset="0"/>
              </a:rPr>
              <a:t>defines a label for many form elements.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&lt;label&gt; element is useful for screen-reader users, because the screen-reader will read out loud the label when the user focuses on the input element.</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&lt;label&gt; element also helps users who have difficulty clicking on very small regions (such as radio buttons or checkboxes) - because when the user clicks the text within the &lt;label&gt; element, it toggles the radio button/checkbox.</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for attribute of the &lt;label&gt; tag should be equal to the id attribute of the &lt;input&gt; element to bind them together.</a:t>
            </a:r>
          </a:p>
        </p:txBody>
      </p:sp>
    </p:spTree>
    <p:extLst>
      <p:ext uri="{BB962C8B-B14F-4D97-AF65-F5344CB8AC3E}">
        <p14:creationId xmlns:p14="http://schemas.microsoft.com/office/powerpoint/2010/main" val="2156894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3110F0-85C5-4E24-A4A1-27B9D3D53D22}"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287780" y="-1966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r>
              <a:rPr lang="en-IN" sz="2200" b="1" i="0" dirty="0">
                <a:solidFill>
                  <a:srgbClr val="000000"/>
                </a:solidFill>
                <a:effectLst/>
                <a:latin typeface="Times New Roman" panose="02020603050405020304" pitchFamily="18" charset="0"/>
                <a:cs typeface="Times New Roman" panose="02020603050405020304" pitchFamily="18" charset="0"/>
              </a:rPr>
            </a:br>
            <a:r>
              <a:rPr lang="en-IN" sz="2200" b="1" i="0" dirty="0">
                <a:solidFill>
                  <a:srgbClr val="000000"/>
                </a:solidFill>
                <a:effectLst/>
                <a:latin typeface="Times New Roman" panose="02020603050405020304" pitchFamily="18" charset="0"/>
                <a:cs typeface="Times New Roman" panose="02020603050405020304" pitchFamily="18" charset="0"/>
              </a:rPr>
              <a:t>Radio Buttons</a:t>
            </a:r>
            <a:br>
              <a:rPr lang="en-IN" sz="2200" b="1" i="0" dirty="0">
                <a:solidFill>
                  <a:srgbClr val="000000"/>
                </a:solidFill>
                <a:effectLst/>
                <a:latin typeface="Times New Roman" panose="02020603050405020304" pitchFamily="18" charset="0"/>
                <a:cs typeface="Times New Roman" panose="02020603050405020304" pitchFamily="18" charset="0"/>
              </a:rPr>
            </a:br>
            <a:endParaRPr lang="en-IN" sz="2200" b="0" i="0" dirty="0">
              <a:solidFill>
                <a:srgbClr val="610B38"/>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BDC3EC99-432F-FC18-E060-6D17BF1B6C31}"/>
              </a:ext>
            </a:extLst>
          </p:cNvPr>
          <p:cNvSpPr txBox="1"/>
          <p:nvPr/>
        </p:nvSpPr>
        <p:spPr>
          <a:xfrm>
            <a:off x="1287780" y="914400"/>
            <a:ext cx="8001000" cy="646331"/>
          </a:xfrm>
          <a:prstGeom prst="rect">
            <a:avLst/>
          </a:prstGeom>
          <a:noFill/>
        </p:spPr>
        <p:txBody>
          <a:bodyPr wrap="square">
            <a:spAutoFit/>
          </a:bodyPr>
          <a:lstStyle/>
          <a:p>
            <a:pPr algn="just"/>
            <a:r>
              <a:rPr lang="en-IN" b="1" dirty="0">
                <a:solidFill>
                  <a:srgbClr val="FF0000"/>
                </a:solidFill>
                <a:latin typeface="Times New Roman" panose="02020603050405020304" pitchFamily="18" charset="0"/>
                <a:cs typeface="Times New Roman" panose="02020603050405020304" pitchFamily="18" charset="0"/>
              </a:rPr>
              <a:t>The &lt;input type="radio"&gt; </a:t>
            </a:r>
            <a:r>
              <a:rPr lang="en-IN" dirty="0">
                <a:latin typeface="Times New Roman" panose="02020603050405020304" pitchFamily="18" charset="0"/>
                <a:cs typeface="Times New Roman" panose="02020603050405020304" pitchFamily="18" charset="0"/>
              </a:rPr>
              <a:t>defines a radio button.</a:t>
            </a:r>
          </a:p>
          <a:p>
            <a:pPr algn="just"/>
            <a:r>
              <a:rPr lang="en-IN" dirty="0">
                <a:latin typeface="Times New Roman" panose="02020603050405020304" pitchFamily="18" charset="0"/>
                <a:cs typeface="Times New Roman" panose="02020603050405020304" pitchFamily="18" charset="0"/>
              </a:rPr>
              <a:t>Radio buttons let a user select ONE of a limited number of choices.</a:t>
            </a:r>
          </a:p>
        </p:txBody>
      </p:sp>
      <p:sp>
        <p:nvSpPr>
          <p:cNvPr id="10" name="TextBox 9">
            <a:extLst>
              <a:ext uri="{FF2B5EF4-FFF2-40B4-BE49-F238E27FC236}">
                <a16:creationId xmlns:a16="http://schemas.microsoft.com/office/drawing/2014/main" id="{4C1F57D3-6A40-0612-9F02-E4EAE3D3C383}"/>
              </a:ext>
            </a:extLst>
          </p:cNvPr>
          <p:cNvSpPr txBox="1"/>
          <p:nvPr/>
        </p:nvSpPr>
        <p:spPr>
          <a:xfrm>
            <a:off x="1083207" y="1808996"/>
            <a:ext cx="6977585" cy="2585323"/>
          </a:xfrm>
          <a:prstGeom prst="rect">
            <a:avLst/>
          </a:prstGeom>
          <a:noFill/>
        </p:spPr>
        <p:txBody>
          <a:bodyPr wrap="square">
            <a:spAutoFit/>
          </a:bodyPr>
          <a:lstStyle/>
          <a:p>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p</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Choose your </a:t>
            </a:r>
            <a:r>
              <a:rPr lang="en-IN" sz="1800" b="0" i="0" dirty="0" err="1">
                <a:solidFill>
                  <a:srgbClr val="000000"/>
                </a:solidFill>
                <a:effectLst/>
                <a:latin typeface="Times New Roman" panose="02020603050405020304" pitchFamily="18" charset="0"/>
                <a:cs typeface="Times New Roman" panose="02020603050405020304" pitchFamily="18" charset="0"/>
              </a:rPr>
              <a:t>favorite</a:t>
            </a:r>
            <a:r>
              <a:rPr lang="en-IN" sz="1800" b="0" i="0" dirty="0">
                <a:solidFill>
                  <a:srgbClr val="000000"/>
                </a:solidFill>
                <a:effectLst/>
                <a:latin typeface="Times New Roman" panose="02020603050405020304" pitchFamily="18" charset="0"/>
                <a:cs typeface="Times New Roman" panose="02020603050405020304" pitchFamily="18" charset="0"/>
              </a:rPr>
              <a:t> Web language:</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/p</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form</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="radio"</a:t>
            </a:r>
            <a:r>
              <a:rPr lang="en-IN" sz="1800" b="0" i="0" dirty="0">
                <a:solidFill>
                  <a:srgbClr val="FF0000"/>
                </a:solidFill>
                <a:effectLst/>
                <a:latin typeface="Times New Roman" panose="02020603050405020304" pitchFamily="18" charset="0"/>
                <a:cs typeface="Times New Roman" panose="02020603050405020304" pitchFamily="18" charset="0"/>
              </a:rPr>
              <a:t> id</a:t>
            </a:r>
            <a:r>
              <a:rPr lang="en-IN" sz="1800" b="0" i="0" dirty="0">
                <a:solidFill>
                  <a:srgbClr val="0000CD"/>
                </a:solidFill>
                <a:effectLst/>
                <a:latin typeface="Times New Roman" panose="02020603050405020304" pitchFamily="18" charset="0"/>
                <a:cs typeface="Times New Roman" panose="02020603050405020304" pitchFamily="18" charset="0"/>
              </a:rPr>
              <a:t>="html"</a:t>
            </a:r>
            <a:r>
              <a:rPr lang="en-IN" sz="1800" b="0" i="0" dirty="0">
                <a:solidFill>
                  <a:srgbClr val="FF0000"/>
                </a:solidFill>
                <a:effectLst/>
                <a:latin typeface="Times New Roman" panose="02020603050405020304" pitchFamily="18" charset="0"/>
                <a:cs typeface="Times New Roman" panose="02020603050405020304" pitchFamily="18" charset="0"/>
              </a:rPr>
              <a:t> 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fav_language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value</a:t>
            </a:r>
            <a:r>
              <a:rPr lang="en-IN" sz="1800" b="0" i="0" dirty="0">
                <a:solidFill>
                  <a:srgbClr val="0000CD"/>
                </a:solidFill>
                <a:effectLst/>
                <a:latin typeface="Times New Roman" panose="02020603050405020304" pitchFamily="18" charset="0"/>
                <a:cs typeface="Times New Roman" panose="02020603050405020304" pitchFamily="18" charset="0"/>
              </a:rPr>
              <a:t>="HTML"&gt;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FF0000"/>
                </a:solidFill>
                <a:effectLst/>
                <a:latin typeface="Times New Roman" panose="02020603050405020304" pitchFamily="18" charset="0"/>
                <a:cs typeface="Times New Roman" panose="02020603050405020304" pitchFamily="18" charset="0"/>
              </a:rPr>
              <a:t> for</a:t>
            </a:r>
            <a:r>
              <a:rPr lang="en-IN" sz="1800" b="0" i="0" dirty="0">
                <a:solidFill>
                  <a:srgbClr val="0000CD"/>
                </a:solidFill>
                <a:effectLst/>
                <a:latin typeface="Times New Roman" panose="02020603050405020304" pitchFamily="18" charset="0"/>
                <a:cs typeface="Times New Roman" panose="02020603050405020304" pitchFamily="18" charset="0"/>
              </a:rPr>
              <a:t>="html"&gt;</a:t>
            </a:r>
            <a:r>
              <a:rPr lang="en-IN" sz="1800" b="0" i="0" dirty="0">
                <a:solidFill>
                  <a:srgbClr val="000000"/>
                </a:solidFill>
                <a:effectLst/>
                <a:latin typeface="Times New Roman" panose="02020603050405020304" pitchFamily="18" charset="0"/>
                <a:cs typeface="Times New Roman" panose="02020603050405020304" pitchFamily="18" charset="0"/>
              </a:rPr>
              <a:t>HTML</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="radio"</a:t>
            </a:r>
            <a:r>
              <a:rPr lang="en-IN" sz="1800" b="0" i="0" dirty="0">
                <a:solidFill>
                  <a:srgbClr val="FF0000"/>
                </a:solidFill>
                <a:effectLst/>
                <a:latin typeface="Times New Roman" panose="02020603050405020304" pitchFamily="18" charset="0"/>
                <a:cs typeface="Times New Roman" panose="02020603050405020304" pitchFamily="18" charset="0"/>
              </a:rPr>
              <a:t> id</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css</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fav_language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value</a:t>
            </a:r>
            <a:r>
              <a:rPr lang="en-IN" sz="1800" b="0" i="0" dirty="0">
                <a:solidFill>
                  <a:srgbClr val="0000CD"/>
                </a:solidFill>
                <a:effectLst/>
                <a:latin typeface="Times New Roman" panose="02020603050405020304" pitchFamily="18" charset="0"/>
                <a:cs typeface="Times New Roman" panose="02020603050405020304" pitchFamily="18" charset="0"/>
              </a:rPr>
              <a:t>="CSS"&gt;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FF0000"/>
                </a:solidFill>
                <a:effectLst/>
                <a:latin typeface="Times New Roman" panose="02020603050405020304" pitchFamily="18" charset="0"/>
                <a:cs typeface="Times New Roman" panose="02020603050405020304" pitchFamily="18" charset="0"/>
              </a:rPr>
              <a:t> for</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css</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CSS</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="radio"</a:t>
            </a:r>
            <a:r>
              <a:rPr lang="en-IN" sz="1800" b="0" i="0" dirty="0">
                <a:solidFill>
                  <a:srgbClr val="FF0000"/>
                </a:solidFill>
                <a:effectLst/>
                <a:latin typeface="Times New Roman" panose="02020603050405020304" pitchFamily="18" charset="0"/>
                <a:cs typeface="Times New Roman" panose="02020603050405020304" pitchFamily="18" charset="0"/>
              </a:rPr>
              <a:t> id</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javascript</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fav_language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value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dirty="0">
                <a:solidFill>
                  <a:srgbClr val="0000CD"/>
                </a:solidFill>
                <a:latin typeface="Times New Roman" panose="02020603050405020304" pitchFamily="18" charset="0"/>
                <a:cs typeface="Times New Roman" panose="02020603050405020304" pitchFamily="18" charset="0"/>
              </a:rPr>
              <a:t>JS</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FF0000"/>
                </a:solidFill>
                <a:effectLst/>
                <a:latin typeface="Times New Roman" panose="02020603050405020304" pitchFamily="18" charset="0"/>
                <a:cs typeface="Times New Roman" panose="02020603050405020304" pitchFamily="18" charset="0"/>
              </a:rPr>
              <a:t> for</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javascript</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JavaScript</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/form</a:t>
            </a:r>
            <a:r>
              <a:rPr lang="en-IN" sz="1800" b="0" i="0" dirty="0">
                <a:solidFill>
                  <a:srgbClr val="0000CD"/>
                </a:solidFill>
                <a:effectLst/>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6350530-C64D-D67E-3285-11192AB3618C}"/>
              </a:ext>
            </a:extLst>
          </p:cNvPr>
          <p:cNvPicPr>
            <a:picLocks noChangeAspect="1"/>
          </p:cNvPicPr>
          <p:nvPr/>
        </p:nvPicPr>
        <p:blipFill>
          <a:blip r:embed="rId3"/>
          <a:stretch>
            <a:fillRect/>
          </a:stretch>
        </p:blipFill>
        <p:spPr>
          <a:xfrm>
            <a:off x="2590800" y="4391861"/>
            <a:ext cx="3657600" cy="1447800"/>
          </a:xfrm>
          <a:prstGeom prst="rect">
            <a:avLst/>
          </a:prstGeom>
        </p:spPr>
      </p:pic>
    </p:spTree>
    <p:extLst>
      <p:ext uri="{BB962C8B-B14F-4D97-AF65-F5344CB8AC3E}">
        <p14:creationId xmlns:p14="http://schemas.microsoft.com/office/powerpoint/2010/main" val="304950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6261EA-8157-4135-A213-6C5B2B8B97AD}" type="datetime3">
              <a:rPr lang="en-US" smtClean="0"/>
              <a:t>11 July 2023</a:t>
            </a:fld>
            <a:endParaRPr lang="en-US" dirty="0"/>
          </a:p>
        </p:txBody>
      </p:sp>
      <p:sp>
        <p:nvSpPr>
          <p:cNvPr id="5" name="Footer Placeholder 4"/>
          <p:cNvSpPr>
            <a:spLocks noGrp="1"/>
          </p:cNvSpPr>
          <p:nvPr>
            <p:ph type="ftr" sz="quarter" idx="11"/>
          </p:nvPr>
        </p:nvSpPr>
        <p:spPr>
          <a:xfrm>
            <a:off x="2286000" y="6356350"/>
            <a:ext cx="5105400" cy="273844"/>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386103" y="21329"/>
            <a:ext cx="7696200"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Syllabus</a:t>
            </a:r>
          </a:p>
        </p:txBody>
      </p:sp>
      <p:pic>
        <p:nvPicPr>
          <p:cNvPr id="2" name="Picture 1" descr="E:\Master Folder 2017-18\Approved Logo by BOG\NIET logo_.png">
            <a:extLst>
              <a:ext uri="{FF2B5EF4-FFF2-40B4-BE49-F238E27FC236}">
                <a16:creationId xmlns:a16="http://schemas.microsoft.com/office/drawing/2014/main" id="{8CE5FCAE-9957-A182-7C3C-8E1DA93B8180}"/>
              </a:ext>
            </a:extLst>
          </p:cNvPr>
          <p:cNvPicPr/>
          <p:nvPr/>
        </p:nvPicPr>
        <p:blipFill>
          <a:blip r:embed="rId3"/>
          <a:srcRect/>
          <a:stretch>
            <a:fillRect/>
          </a:stretch>
        </p:blipFill>
        <p:spPr bwMode="auto">
          <a:xfrm>
            <a:off x="83820" y="38100"/>
            <a:ext cx="1287780" cy="685799"/>
          </a:xfrm>
          <a:prstGeom prst="rect">
            <a:avLst/>
          </a:prstGeom>
          <a:noFill/>
          <a:ln w="9525">
            <a:noFill/>
            <a:miter lim="800000"/>
            <a:headEnd/>
            <a:tailEnd/>
          </a:ln>
        </p:spPr>
      </p:pic>
      <p:pic>
        <p:nvPicPr>
          <p:cNvPr id="8" name="Picture 7">
            <a:extLst>
              <a:ext uri="{FF2B5EF4-FFF2-40B4-BE49-F238E27FC236}">
                <a16:creationId xmlns:a16="http://schemas.microsoft.com/office/drawing/2014/main" id="{C0D6A3B4-2893-8F9C-63BE-FEE887BADC45}"/>
              </a:ext>
            </a:extLst>
          </p:cNvPr>
          <p:cNvPicPr>
            <a:picLocks noChangeAspect="1"/>
          </p:cNvPicPr>
          <p:nvPr/>
        </p:nvPicPr>
        <p:blipFill>
          <a:blip r:embed="rId4"/>
          <a:stretch>
            <a:fillRect/>
          </a:stretch>
        </p:blipFill>
        <p:spPr>
          <a:xfrm>
            <a:off x="912850" y="1006475"/>
            <a:ext cx="7810821" cy="4953000"/>
          </a:xfrm>
          <a:prstGeom prst="rect">
            <a:avLst/>
          </a:prstGeom>
        </p:spPr>
      </p:pic>
    </p:spTree>
    <p:extLst>
      <p:ext uri="{BB962C8B-B14F-4D97-AF65-F5344CB8AC3E}">
        <p14:creationId xmlns:p14="http://schemas.microsoft.com/office/powerpoint/2010/main" val="11226847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E779D7-1176-4337-8DF4-BA6CB253EC13}"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287780" y="983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r>
              <a:rPr lang="en-IN" sz="2200" b="1" i="0" dirty="0">
                <a:solidFill>
                  <a:schemeClr val="tx1"/>
                </a:solidFill>
                <a:effectLst/>
                <a:latin typeface="Times New Roman" panose="02020603050405020304" pitchFamily="18" charset="0"/>
                <a:cs typeface="Times New Roman" panose="02020603050405020304" pitchFamily="18" charset="0"/>
              </a:rPr>
            </a:br>
            <a:r>
              <a:rPr lang="en-IN" sz="2200" b="1" i="0" dirty="0">
                <a:solidFill>
                  <a:schemeClr val="tx1"/>
                </a:solidFill>
                <a:effectLst/>
                <a:latin typeface="Times New Roman" panose="02020603050405020304" pitchFamily="18" charset="0"/>
                <a:cs typeface="Times New Roman" panose="02020603050405020304" pitchFamily="18" charset="0"/>
              </a:rPr>
              <a:t>Checkboxes</a:t>
            </a:r>
            <a:br>
              <a:rPr lang="en-IN" sz="2200" b="1" i="0" dirty="0">
                <a:solidFill>
                  <a:schemeClr val="tx1"/>
                </a:solidFill>
                <a:effectLst/>
                <a:latin typeface="Times New Roman" panose="02020603050405020304" pitchFamily="18" charset="0"/>
                <a:cs typeface="Times New Roman" panose="02020603050405020304" pitchFamily="18" charset="0"/>
              </a:rPr>
            </a:br>
            <a:endParaRPr lang="en-IN" sz="2200" b="0" i="0" dirty="0">
              <a:solidFill>
                <a:schemeClr val="tx1"/>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3E295EF2-7EBA-9236-1DBB-144228CFAFC2}"/>
              </a:ext>
            </a:extLst>
          </p:cNvPr>
          <p:cNvSpPr txBox="1"/>
          <p:nvPr/>
        </p:nvSpPr>
        <p:spPr>
          <a:xfrm>
            <a:off x="683096" y="914400"/>
            <a:ext cx="8391832" cy="646331"/>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The </a:t>
            </a:r>
            <a:r>
              <a:rPr lang="en-IN" sz="1800" b="1" dirty="0">
                <a:solidFill>
                  <a:srgbClr val="FF0000"/>
                </a:solidFill>
                <a:latin typeface="Times New Roman" panose="02020603050405020304" pitchFamily="18" charset="0"/>
                <a:cs typeface="Times New Roman" panose="02020603050405020304" pitchFamily="18" charset="0"/>
              </a:rPr>
              <a:t>&lt;input type="checkbox"&gt; </a:t>
            </a:r>
            <a:r>
              <a:rPr lang="en-IN" sz="1800" dirty="0">
                <a:latin typeface="Times New Roman" panose="02020603050405020304" pitchFamily="18" charset="0"/>
                <a:cs typeface="Times New Roman" panose="02020603050405020304" pitchFamily="18" charset="0"/>
              </a:rPr>
              <a:t>defines a checkbox.</a:t>
            </a:r>
          </a:p>
          <a:p>
            <a:r>
              <a:rPr lang="en-IN" sz="1800" dirty="0">
                <a:latin typeface="Times New Roman" panose="02020603050405020304" pitchFamily="18" charset="0"/>
                <a:cs typeface="Times New Roman" panose="02020603050405020304" pitchFamily="18" charset="0"/>
              </a:rPr>
              <a:t>Checkboxes let a user select ZERO or MORE options of a limited number of choices.</a:t>
            </a:r>
          </a:p>
        </p:txBody>
      </p:sp>
      <p:sp>
        <p:nvSpPr>
          <p:cNvPr id="10" name="TextBox 9">
            <a:extLst>
              <a:ext uri="{FF2B5EF4-FFF2-40B4-BE49-F238E27FC236}">
                <a16:creationId xmlns:a16="http://schemas.microsoft.com/office/drawing/2014/main" id="{0B20E14E-99A8-25CA-B093-4C359692FEC5}"/>
              </a:ext>
            </a:extLst>
          </p:cNvPr>
          <p:cNvSpPr txBox="1"/>
          <p:nvPr/>
        </p:nvSpPr>
        <p:spPr>
          <a:xfrm>
            <a:off x="1143000" y="1688411"/>
            <a:ext cx="10439400" cy="2308324"/>
          </a:xfrm>
          <a:prstGeom prst="rect">
            <a:avLst/>
          </a:prstGeom>
          <a:noFill/>
        </p:spPr>
        <p:txBody>
          <a:bodyPr wrap="square">
            <a:spAutoFit/>
          </a:bodyPr>
          <a:lstStyle/>
          <a:p>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form</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="checkbox"</a:t>
            </a:r>
            <a:r>
              <a:rPr lang="en-IN" sz="1800" b="0" i="0" dirty="0">
                <a:solidFill>
                  <a:srgbClr val="FF0000"/>
                </a:solidFill>
                <a:effectLst/>
                <a:latin typeface="Times New Roman" panose="02020603050405020304" pitchFamily="18" charset="0"/>
                <a:cs typeface="Times New Roman" panose="02020603050405020304" pitchFamily="18" charset="0"/>
              </a:rPr>
              <a:t> id</a:t>
            </a:r>
            <a:r>
              <a:rPr lang="en-IN" sz="1800" b="0" i="0" dirty="0">
                <a:solidFill>
                  <a:srgbClr val="0000CD"/>
                </a:solidFill>
                <a:effectLst/>
                <a:latin typeface="Times New Roman" panose="02020603050405020304" pitchFamily="18" charset="0"/>
                <a:cs typeface="Times New Roman" panose="02020603050405020304" pitchFamily="18" charset="0"/>
              </a:rPr>
              <a:t>="vehicle1"</a:t>
            </a:r>
            <a:r>
              <a:rPr lang="en-IN" sz="1800" b="0" i="0" dirty="0">
                <a:solidFill>
                  <a:srgbClr val="FF0000"/>
                </a:solidFill>
                <a:effectLst/>
                <a:latin typeface="Times New Roman" panose="02020603050405020304" pitchFamily="18" charset="0"/>
                <a:cs typeface="Times New Roman" panose="02020603050405020304" pitchFamily="18" charset="0"/>
              </a:rPr>
              <a:t> name</a:t>
            </a:r>
            <a:r>
              <a:rPr lang="en-IN" sz="1800" b="0" i="0" dirty="0">
                <a:solidFill>
                  <a:srgbClr val="0000CD"/>
                </a:solidFill>
                <a:effectLst/>
                <a:latin typeface="Times New Roman" panose="02020603050405020304" pitchFamily="18" charset="0"/>
                <a:cs typeface="Times New Roman" panose="02020603050405020304" pitchFamily="18" charset="0"/>
              </a:rPr>
              <a:t>="vehicle1"</a:t>
            </a:r>
            <a:r>
              <a:rPr lang="en-IN" sz="1800" b="0" i="0" dirty="0">
                <a:solidFill>
                  <a:srgbClr val="FF0000"/>
                </a:solidFill>
                <a:effectLst/>
                <a:latin typeface="Times New Roman" panose="02020603050405020304" pitchFamily="18" charset="0"/>
                <a:cs typeface="Times New Roman" panose="02020603050405020304" pitchFamily="18" charset="0"/>
              </a:rPr>
              <a:t> value</a:t>
            </a:r>
            <a:r>
              <a:rPr lang="en-IN" sz="1800" b="0" i="0" dirty="0">
                <a:solidFill>
                  <a:srgbClr val="0000CD"/>
                </a:solidFill>
                <a:effectLst/>
                <a:latin typeface="Times New Roman" panose="02020603050405020304" pitchFamily="18" charset="0"/>
                <a:cs typeface="Times New Roman" panose="02020603050405020304" pitchFamily="18" charset="0"/>
              </a:rPr>
              <a:t>="Bike"&gt;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FF0000"/>
                </a:solidFill>
                <a:effectLst/>
                <a:latin typeface="Times New Roman" panose="02020603050405020304" pitchFamily="18" charset="0"/>
                <a:cs typeface="Times New Roman" panose="02020603050405020304" pitchFamily="18" charset="0"/>
              </a:rPr>
              <a:t> for</a:t>
            </a:r>
            <a:r>
              <a:rPr lang="en-IN" sz="1800" b="0" i="0" dirty="0">
                <a:solidFill>
                  <a:srgbClr val="0000CD"/>
                </a:solidFill>
                <a:effectLst/>
                <a:latin typeface="Times New Roman" panose="02020603050405020304" pitchFamily="18" charset="0"/>
                <a:cs typeface="Times New Roman" panose="02020603050405020304" pitchFamily="18" charset="0"/>
              </a:rPr>
              <a:t>="vehicle1"&gt;</a:t>
            </a:r>
            <a:r>
              <a:rPr lang="en-IN" sz="1800" b="0" i="0" dirty="0">
                <a:solidFill>
                  <a:srgbClr val="000000"/>
                </a:solidFill>
                <a:effectLst/>
                <a:latin typeface="Times New Roman" panose="02020603050405020304" pitchFamily="18" charset="0"/>
                <a:cs typeface="Times New Roman" panose="02020603050405020304" pitchFamily="18" charset="0"/>
              </a:rPr>
              <a:t> I have a bike</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="checkbox"</a:t>
            </a:r>
            <a:r>
              <a:rPr lang="en-IN" sz="1800" b="0" i="0" dirty="0">
                <a:solidFill>
                  <a:srgbClr val="FF0000"/>
                </a:solidFill>
                <a:effectLst/>
                <a:latin typeface="Times New Roman" panose="02020603050405020304" pitchFamily="18" charset="0"/>
                <a:cs typeface="Times New Roman" panose="02020603050405020304" pitchFamily="18" charset="0"/>
              </a:rPr>
              <a:t> id</a:t>
            </a:r>
            <a:r>
              <a:rPr lang="en-IN" sz="1800" b="0" i="0" dirty="0">
                <a:solidFill>
                  <a:srgbClr val="0000CD"/>
                </a:solidFill>
                <a:effectLst/>
                <a:latin typeface="Times New Roman" panose="02020603050405020304" pitchFamily="18" charset="0"/>
                <a:cs typeface="Times New Roman" panose="02020603050405020304" pitchFamily="18" charset="0"/>
              </a:rPr>
              <a:t>="vehicle2"</a:t>
            </a:r>
            <a:r>
              <a:rPr lang="en-IN" sz="1800" b="0" i="0" dirty="0">
                <a:solidFill>
                  <a:srgbClr val="FF0000"/>
                </a:solidFill>
                <a:effectLst/>
                <a:latin typeface="Times New Roman" panose="02020603050405020304" pitchFamily="18" charset="0"/>
                <a:cs typeface="Times New Roman" panose="02020603050405020304" pitchFamily="18" charset="0"/>
              </a:rPr>
              <a:t> name</a:t>
            </a:r>
            <a:r>
              <a:rPr lang="en-IN" sz="1800" b="0" i="0" dirty="0">
                <a:solidFill>
                  <a:srgbClr val="0000CD"/>
                </a:solidFill>
                <a:effectLst/>
                <a:latin typeface="Times New Roman" panose="02020603050405020304" pitchFamily="18" charset="0"/>
                <a:cs typeface="Times New Roman" panose="02020603050405020304" pitchFamily="18" charset="0"/>
              </a:rPr>
              <a:t>="vehicle2"</a:t>
            </a:r>
            <a:r>
              <a:rPr lang="en-IN" sz="1800" b="0" i="0" dirty="0">
                <a:solidFill>
                  <a:srgbClr val="FF0000"/>
                </a:solidFill>
                <a:effectLst/>
                <a:latin typeface="Times New Roman" panose="02020603050405020304" pitchFamily="18" charset="0"/>
                <a:cs typeface="Times New Roman" panose="02020603050405020304" pitchFamily="18" charset="0"/>
              </a:rPr>
              <a:t> value</a:t>
            </a:r>
            <a:r>
              <a:rPr lang="en-IN" sz="1800" b="0" i="0" dirty="0">
                <a:solidFill>
                  <a:srgbClr val="0000CD"/>
                </a:solidFill>
                <a:effectLst/>
                <a:latin typeface="Times New Roman" panose="02020603050405020304" pitchFamily="18" charset="0"/>
                <a:cs typeface="Times New Roman" panose="02020603050405020304" pitchFamily="18" charset="0"/>
              </a:rPr>
              <a:t>="Car"&gt;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FF0000"/>
                </a:solidFill>
                <a:effectLst/>
                <a:latin typeface="Times New Roman" panose="02020603050405020304" pitchFamily="18" charset="0"/>
                <a:cs typeface="Times New Roman" panose="02020603050405020304" pitchFamily="18" charset="0"/>
              </a:rPr>
              <a:t> for</a:t>
            </a:r>
            <a:r>
              <a:rPr lang="en-IN" sz="1800" b="0" i="0" dirty="0">
                <a:solidFill>
                  <a:srgbClr val="0000CD"/>
                </a:solidFill>
                <a:effectLst/>
                <a:latin typeface="Times New Roman" panose="02020603050405020304" pitchFamily="18" charset="0"/>
                <a:cs typeface="Times New Roman" panose="02020603050405020304" pitchFamily="18" charset="0"/>
              </a:rPr>
              <a:t>="vehicle2"&gt;</a:t>
            </a:r>
            <a:r>
              <a:rPr lang="en-IN" sz="1800" b="0" i="0" dirty="0">
                <a:solidFill>
                  <a:srgbClr val="000000"/>
                </a:solidFill>
                <a:effectLst/>
                <a:latin typeface="Times New Roman" panose="02020603050405020304" pitchFamily="18" charset="0"/>
                <a:cs typeface="Times New Roman" panose="02020603050405020304" pitchFamily="18" charset="0"/>
              </a:rPr>
              <a:t> I have a car</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="checkbox"</a:t>
            </a:r>
            <a:r>
              <a:rPr lang="en-IN" sz="1800" b="0" i="0" dirty="0">
                <a:solidFill>
                  <a:srgbClr val="FF0000"/>
                </a:solidFill>
                <a:effectLst/>
                <a:latin typeface="Times New Roman" panose="02020603050405020304" pitchFamily="18" charset="0"/>
                <a:cs typeface="Times New Roman" panose="02020603050405020304" pitchFamily="18" charset="0"/>
              </a:rPr>
              <a:t> id</a:t>
            </a:r>
            <a:r>
              <a:rPr lang="en-IN" sz="1800" b="0" i="0" dirty="0">
                <a:solidFill>
                  <a:srgbClr val="0000CD"/>
                </a:solidFill>
                <a:effectLst/>
                <a:latin typeface="Times New Roman" panose="02020603050405020304" pitchFamily="18" charset="0"/>
                <a:cs typeface="Times New Roman" panose="02020603050405020304" pitchFamily="18" charset="0"/>
              </a:rPr>
              <a:t>="vehicle3"</a:t>
            </a:r>
            <a:r>
              <a:rPr lang="en-IN" sz="1800" b="0" i="0" dirty="0">
                <a:solidFill>
                  <a:srgbClr val="FF0000"/>
                </a:solidFill>
                <a:effectLst/>
                <a:latin typeface="Times New Roman" panose="02020603050405020304" pitchFamily="18" charset="0"/>
                <a:cs typeface="Times New Roman" panose="02020603050405020304" pitchFamily="18" charset="0"/>
              </a:rPr>
              <a:t> name</a:t>
            </a:r>
            <a:r>
              <a:rPr lang="en-IN" sz="1800" b="0" i="0" dirty="0">
                <a:solidFill>
                  <a:srgbClr val="0000CD"/>
                </a:solidFill>
                <a:effectLst/>
                <a:latin typeface="Times New Roman" panose="02020603050405020304" pitchFamily="18" charset="0"/>
                <a:cs typeface="Times New Roman" panose="02020603050405020304" pitchFamily="18" charset="0"/>
              </a:rPr>
              <a:t>="vehicle3"</a:t>
            </a:r>
            <a:r>
              <a:rPr lang="en-IN" sz="1800" b="0" i="0" dirty="0">
                <a:solidFill>
                  <a:srgbClr val="FF0000"/>
                </a:solidFill>
                <a:effectLst/>
                <a:latin typeface="Times New Roman" panose="02020603050405020304" pitchFamily="18" charset="0"/>
                <a:cs typeface="Times New Roman" panose="02020603050405020304" pitchFamily="18" charset="0"/>
              </a:rPr>
              <a:t> value</a:t>
            </a:r>
            <a:r>
              <a:rPr lang="en-IN" sz="1800" b="0" i="0" dirty="0">
                <a:solidFill>
                  <a:srgbClr val="0000CD"/>
                </a:solidFill>
                <a:effectLst/>
                <a:latin typeface="Times New Roman" panose="02020603050405020304" pitchFamily="18" charset="0"/>
                <a:cs typeface="Times New Roman" panose="02020603050405020304" pitchFamily="18" charset="0"/>
              </a:rPr>
              <a:t>="Boat"&gt;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FF0000"/>
                </a:solidFill>
                <a:effectLst/>
                <a:latin typeface="Times New Roman" panose="02020603050405020304" pitchFamily="18" charset="0"/>
                <a:cs typeface="Times New Roman" panose="02020603050405020304" pitchFamily="18" charset="0"/>
              </a:rPr>
              <a:t> for</a:t>
            </a:r>
            <a:r>
              <a:rPr lang="en-IN" sz="1800" b="0" i="0" dirty="0">
                <a:solidFill>
                  <a:srgbClr val="0000CD"/>
                </a:solidFill>
                <a:effectLst/>
                <a:latin typeface="Times New Roman" panose="02020603050405020304" pitchFamily="18" charset="0"/>
                <a:cs typeface="Times New Roman" panose="02020603050405020304" pitchFamily="18" charset="0"/>
              </a:rPr>
              <a:t>="vehicle3"&gt;</a:t>
            </a:r>
            <a:r>
              <a:rPr lang="en-IN" sz="1800" b="0" i="0" dirty="0">
                <a:solidFill>
                  <a:srgbClr val="000000"/>
                </a:solidFill>
                <a:effectLst/>
                <a:latin typeface="Times New Roman" panose="02020603050405020304" pitchFamily="18" charset="0"/>
                <a:cs typeface="Times New Roman" panose="02020603050405020304" pitchFamily="18" charset="0"/>
              </a:rPr>
              <a:t> I have a boat</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/form</a:t>
            </a:r>
            <a:r>
              <a:rPr lang="en-IN" sz="1800" b="0" i="0" dirty="0">
                <a:solidFill>
                  <a:srgbClr val="0000CD"/>
                </a:solidFill>
                <a:effectLst/>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F95316B5-9F1D-B8C4-CE21-2783CF13480E}"/>
              </a:ext>
            </a:extLst>
          </p:cNvPr>
          <p:cNvPicPr>
            <a:picLocks noChangeAspect="1"/>
          </p:cNvPicPr>
          <p:nvPr/>
        </p:nvPicPr>
        <p:blipFill>
          <a:blip r:embed="rId3"/>
          <a:stretch>
            <a:fillRect/>
          </a:stretch>
        </p:blipFill>
        <p:spPr>
          <a:xfrm>
            <a:off x="643890" y="4343400"/>
            <a:ext cx="7772400" cy="1440932"/>
          </a:xfrm>
          <a:prstGeom prst="rect">
            <a:avLst/>
          </a:prstGeom>
        </p:spPr>
      </p:pic>
    </p:spTree>
    <p:extLst>
      <p:ext uri="{BB962C8B-B14F-4D97-AF65-F5344CB8AC3E}">
        <p14:creationId xmlns:p14="http://schemas.microsoft.com/office/powerpoint/2010/main" val="2105989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0FB281-7D45-43D8-A2C7-A4A849CF4C5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287780" y="1229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r>
              <a:rPr lang="en-IN" sz="2200" b="1" i="0" dirty="0">
                <a:solidFill>
                  <a:srgbClr val="000000"/>
                </a:solidFill>
                <a:effectLst/>
                <a:latin typeface="Times New Roman" panose="02020603050405020304" pitchFamily="18" charset="0"/>
                <a:cs typeface="Times New Roman" panose="02020603050405020304" pitchFamily="18" charset="0"/>
              </a:rPr>
            </a:br>
            <a:r>
              <a:rPr lang="en-IN" sz="2200" b="1" i="0" dirty="0">
                <a:solidFill>
                  <a:srgbClr val="000000"/>
                </a:solidFill>
                <a:effectLst/>
                <a:latin typeface="Times New Roman" panose="02020603050405020304" pitchFamily="18" charset="0"/>
                <a:cs typeface="Times New Roman" panose="02020603050405020304" pitchFamily="18" charset="0"/>
              </a:rPr>
              <a:t>The Submit Button</a:t>
            </a:r>
            <a:br>
              <a:rPr lang="en-IN" sz="2200" b="0" i="0" dirty="0">
                <a:solidFill>
                  <a:srgbClr val="000000"/>
                </a:solidFill>
                <a:effectLst/>
                <a:latin typeface="Times New Roman" panose="02020603050405020304" pitchFamily="18" charset="0"/>
                <a:cs typeface="Times New Roman" panose="02020603050405020304" pitchFamily="18" charset="0"/>
              </a:rPr>
            </a:br>
            <a:endParaRPr lang="en-IN" sz="2200" b="0" i="0" dirty="0">
              <a:solidFill>
                <a:srgbClr val="610B38"/>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7242F035-4938-B08F-6CAF-80E7B345B6DC}"/>
              </a:ext>
            </a:extLst>
          </p:cNvPr>
          <p:cNvSpPr txBox="1"/>
          <p:nvPr/>
        </p:nvSpPr>
        <p:spPr>
          <a:xfrm>
            <a:off x="282431" y="914400"/>
            <a:ext cx="8579137" cy="1200329"/>
          </a:xfrm>
          <a:prstGeom prst="rect">
            <a:avLst/>
          </a:prstGeom>
          <a:noFill/>
        </p:spPr>
        <p:txBody>
          <a:bodyPr wrap="square">
            <a:spAutoFit/>
          </a:bodyPr>
          <a:lstStyle/>
          <a:p>
            <a:pPr marL="342900" indent="-342900" algn="just">
              <a:buFont typeface="Arial" panose="020B0604020202020204" pitchFamily="34" charset="0"/>
              <a:buChar char="•"/>
            </a:pPr>
            <a:r>
              <a:rPr lang="en-IN" sz="1800" b="1" dirty="0">
                <a:solidFill>
                  <a:srgbClr val="FF0000"/>
                </a:solidFill>
                <a:latin typeface="Times New Roman" panose="02020603050405020304" pitchFamily="18" charset="0"/>
                <a:cs typeface="Times New Roman" panose="02020603050405020304" pitchFamily="18" charset="0"/>
              </a:rPr>
              <a:t>The &lt;input type="submit"&gt; </a:t>
            </a:r>
            <a:r>
              <a:rPr lang="en-IN" sz="1800" dirty="0">
                <a:latin typeface="Times New Roman" panose="02020603050405020304" pitchFamily="18" charset="0"/>
                <a:cs typeface="Times New Roman" panose="02020603050405020304" pitchFamily="18" charset="0"/>
              </a:rPr>
              <a:t>defines a button for submitting the form data to a form-handler.</a:t>
            </a:r>
          </a:p>
          <a:p>
            <a:pPr marL="342900" indent="-34290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form-handler is typically a file on the server with a script for processing input data.</a:t>
            </a:r>
          </a:p>
          <a:p>
            <a:pPr marL="342900" indent="-34290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form-handler is specified in the form's action attribute.</a:t>
            </a:r>
          </a:p>
        </p:txBody>
      </p:sp>
      <p:sp>
        <p:nvSpPr>
          <p:cNvPr id="10" name="TextBox 9">
            <a:extLst>
              <a:ext uri="{FF2B5EF4-FFF2-40B4-BE49-F238E27FC236}">
                <a16:creationId xmlns:a16="http://schemas.microsoft.com/office/drawing/2014/main" id="{6AC13868-2C83-004E-2DC4-13F7019054E3}"/>
              </a:ext>
            </a:extLst>
          </p:cNvPr>
          <p:cNvSpPr txBox="1"/>
          <p:nvPr/>
        </p:nvSpPr>
        <p:spPr>
          <a:xfrm>
            <a:off x="1143000" y="2263007"/>
            <a:ext cx="8482781" cy="2031325"/>
          </a:xfrm>
          <a:prstGeom prst="rect">
            <a:avLst/>
          </a:prstGeom>
          <a:noFill/>
        </p:spPr>
        <p:txBody>
          <a:bodyPr wrap="square">
            <a:spAutoFit/>
          </a:bodyPr>
          <a:lstStyle/>
          <a:p>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form</a:t>
            </a:r>
            <a:r>
              <a:rPr lang="en-IN" sz="1800" b="0" i="0" dirty="0">
                <a:solidFill>
                  <a:srgbClr val="FF0000"/>
                </a:solidFill>
                <a:effectLst/>
                <a:latin typeface="Times New Roman" panose="02020603050405020304" pitchFamily="18" charset="0"/>
                <a:cs typeface="Times New Roman" panose="02020603050405020304" pitchFamily="18" charset="0"/>
              </a:rPr>
              <a:t> action</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action_page.php</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FF0000"/>
                </a:solidFill>
                <a:effectLst/>
                <a:latin typeface="Times New Roman" panose="02020603050405020304" pitchFamily="18" charset="0"/>
                <a:cs typeface="Times New Roman" panose="02020603050405020304" pitchFamily="18" charset="0"/>
              </a:rPr>
              <a:t> for</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fname</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First name:</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="text"</a:t>
            </a:r>
            <a:r>
              <a:rPr lang="en-IN" sz="1800" b="0" i="0" dirty="0">
                <a:solidFill>
                  <a:srgbClr val="FF0000"/>
                </a:solidFill>
                <a:effectLst/>
                <a:latin typeface="Times New Roman" panose="02020603050405020304" pitchFamily="18" charset="0"/>
                <a:cs typeface="Times New Roman" panose="02020603050405020304" pitchFamily="18" charset="0"/>
              </a:rPr>
              <a:t> id</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fname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fname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value</a:t>
            </a:r>
            <a:r>
              <a:rPr lang="en-IN" sz="1800" b="0" i="0" dirty="0">
                <a:solidFill>
                  <a:srgbClr val="0000CD"/>
                </a:solidFill>
                <a:effectLst/>
                <a:latin typeface="Times New Roman" panose="02020603050405020304" pitchFamily="18" charset="0"/>
                <a:cs typeface="Times New Roman" panose="02020603050405020304" pitchFamily="18" charset="0"/>
              </a:rPr>
              <a:t>="John"&gt;&lt;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FF0000"/>
                </a:solidFill>
                <a:effectLst/>
                <a:latin typeface="Times New Roman" panose="02020603050405020304" pitchFamily="18" charset="0"/>
                <a:cs typeface="Times New Roman" panose="02020603050405020304" pitchFamily="18" charset="0"/>
              </a:rPr>
              <a:t> for</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lname</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Last name:</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="text"</a:t>
            </a:r>
            <a:r>
              <a:rPr lang="en-IN" sz="1800" b="0" i="0" dirty="0">
                <a:solidFill>
                  <a:srgbClr val="FF0000"/>
                </a:solidFill>
                <a:effectLst/>
                <a:latin typeface="Times New Roman" panose="02020603050405020304" pitchFamily="18" charset="0"/>
                <a:cs typeface="Times New Roman" panose="02020603050405020304" pitchFamily="18" charset="0"/>
              </a:rPr>
              <a:t> id</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lname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lname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value</a:t>
            </a:r>
            <a:r>
              <a:rPr lang="en-IN" sz="1800" b="0" i="0" dirty="0">
                <a:solidFill>
                  <a:srgbClr val="0000CD"/>
                </a:solidFill>
                <a:effectLst/>
                <a:latin typeface="Times New Roman" panose="02020603050405020304" pitchFamily="18" charset="0"/>
                <a:cs typeface="Times New Roman" panose="02020603050405020304" pitchFamily="18" charset="0"/>
              </a:rPr>
              <a:t>="Doe"&gt;&lt;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="submit"</a:t>
            </a:r>
            <a:r>
              <a:rPr lang="en-IN" sz="1800" b="0" i="0" dirty="0">
                <a:solidFill>
                  <a:srgbClr val="FF0000"/>
                </a:solidFill>
                <a:effectLst/>
                <a:latin typeface="Times New Roman" panose="02020603050405020304" pitchFamily="18" charset="0"/>
                <a:cs typeface="Times New Roman" panose="02020603050405020304" pitchFamily="18" charset="0"/>
              </a:rPr>
              <a:t> value</a:t>
            </a:r>
            <a:r>
              <a:rPr lang="en-IN" sz="1800" b="0" i="0" dirty="0">
                <a:solidFill>
                  <a:srgbClr val="0000CD"/>
                </a:solidFill>
                <a:effectLst/>
                <a:latin typeface="Times New Roman" panose="02020603050405020304" pitchFamily="18" charset="0"/>
                <a:cs typeface="Times New Roman" panose="02020603050405020304" pitchFamily="18" charset="0"/>
              </a:rPr>
              <a:t>="Submit"&gt;</a:t>
            </a:r>
            <a:br>
              <a:rPr lang="en-IN" sz="1800" dirty="0">
                <a:latin typeface="Times New Roman" panose="02020603050405020304" pitchFamily="18" charset="0"/>
                <a:cs typeface="Times New Roman" panose="02020603050405020304" pitchFamily="18" charset="0"/>
              </a:rPr>
            </a:b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/form</a:t>
            </a:r>
            <a:r>
              <a:rPr lang="en-IN" sz="1800" b="0" i="0" dirty="0">
                <a:solidFill>
                  <a:srgbClr val="0000CD"/>
                </a:solidFill>
                <a:effectLst/>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B4D9582-C39E-A4F7-C618-22B5DB8C0267}"/>
              </a:ext>
            </a:extLst>
          </p:cNvPr>
          <p:cNvPicPr>
            <a:picLocks noChangeAspect="1"/>
          </p:cNvPicPr>
          <p:nvPr/>
        </p:nvPicPr>
        <p:blipFill>
          <a:blip r:embed="rId3"/>
          <a:stretch>
            <a:fillRect/>
          </a:stretch>
        </p:blipFill>
        <p:spPr>
          <a:xfrm>
            <a:off x="1282864" y="4278585"/>
            <a:ext cx="6553200" cy="2020093"/>
          </a:xfrm>
          <a:prstGeom prst="rect">
            <a:avLst/>
          </a:prstGeom>
        </p:spPr>
      </p:pic>
    </p:spTree>
    <p:extLst>
      <p:ext uri="{BB962C8B-B14F-4D97-AF65-F5344CB8AC3E}">
        <p14:creationId xmlns:p14="http://schemas.microsoft.com/office/powerpoint/2010/main" val="3890699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458F4E-1FF0-4D0A-AA22-C16DACE961E7}"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287780" y="983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r>
              <a:rPr lang="en-IN" sz="2200" b="1" i="0" dirty="0">
                <a:solidFill>
                  <a:schemeClr val="tx1"/>
                </a:solidFill>
                <a:effectLst/>
                <a:latin typeface="Times New Roman" panose="02020603050405020304" pitchFamily="18" charset="0"/>
                <a:cs typeface="Times New Roman" panose="02020603050405020304" pitchFamily="18" charset="0"/>
              </a:rPr>
            </a:br>
            <a:r>
              <a:rPr lang="en-IN" sz="2200" b="1" i="0" dirty="0">
                <a:solidFill>
                  <a:schemeClr val="tx1"/>
                </a:solidFill>
                <a:effectLst/>
                <a:latin typeface="Times New Roman" panose="02020603050405020304" pitchFamily="18" charset="0"/>
                <a:cs typeface="Times New Roman" panose="02020603050405020304" pitchFamily="18" charset="0"/>
              </a:rPr>
              <a:t>The Submit Button</a:t>
            </a:r>
            <a:br>
              <a:rPr lang="en-IN" sz="2200" b="0" i="0" dirty="0">
                <a:solidFill>
                  <a:schemeClr val="tx1"/>
                </a:solidFill>
                <a:effectLst/>
                <a:latin typeface="Times New Roman" panose="02020603050405020304" pitchFamily="18" charset="0"/>
                <a:cs typeface="Times New Roman" panose="02020603050405020304" pitchFamily="18" charset="0"/>
              </a:rPr>
            </a:br>
            <a:endParaRPr lang="en-IN" sz="2200" b="0" i="0" dirty="0">
              <a:solidFill>
                <a:schemeClr val="tx1"/>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E9849053-0551-B062-7A52-26A5ECA7D472}"/>
              </a:ext>
            </a:extLst>
          </p:cNvPr>
          <p:cNvSpPr txBox="1"/>
          <p:nvPr/>
        </p:nvSpPr>
        <p:spPr>
          <a:xfrm>
            <a:off x="381000" y="914400"/>
            <a:ext cx="8923020" cy="1200329"/>
          </a:xfrm>
          <a:prstGeom prst="rect">
            <a:avLst/>
          </a:prstGeom>
          <a:noFill/>
        </p:spPr>
        <p:txBody>
          <a:bodyPr wrap="square">
            <a:spAutoFit/>
          </a:bodyPr>
          <a:lstStyle/>
          <a:p>
            <a:pPr marL="342900" indent="-342900">
              <a:buFont typeface="Arial" panose="020B0604020202020204" pitchFamily="34" charset="0"/>
              <a:buChar char="•"/>
            </a:pPr>
            <a:r>
              <a:rPr lang="en-IN" sz="1800" b="1" dirty="0">
                <a:solidFill>
                  <a:srgbClr val="FF0000"/>
                </a:solidFill>
                <a:latin typeface="Times New Roman" panose="02020603050405020304" pitchFamily="18" charset="0"/>
                <a:cs typeface="Times New Roman" panose="02020603050405020304" pitchFamily="18" charset="0"/>
              </a:rPr>
              <a:t>The &lt;input type="submit"&gt; </a:t>
            </a:r>
            <a:r>
              <a:rPr lang="en-IN" sz="1800" dirty="0">
                <a:latin typeface="Times New Roman" panose="02020603050405020304" pitchFamily="18" charset="0"/>
                <a:cs typeface="Times New Roman" panose="02020603050405020304" pitchFamily="18" charset="0"/>
              </a:rPr>
              <a:t>defines a button for submitting the form data to a form-handler.</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form-handler is typically a file on the server with a script for processing input data.</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form-handler is specified in the form's action attribute.</a:t>
            </a:r>
          </a:p>
        </p:txBody>
      </p:sp>
      <p:sp>
        <p:nvSpPr>
          <p:cNvPr id="10" name="TextBox 9">
            <a:extLst>
              <a:ext uri="{FF2B5EF4-FFF2-40B4-BE49-F238E27FC236}">
                <a16:creationId xmlns:a16="http://schemas.microsoft.com/office/drawing/2014/main" id="{B674F8D3-1291-C000-061F-3CB3E6742D43}"/>
              </a:ext>
            </a:extLst>
          </p:cNvPr>
          <p:cNvSpPr txBox="1"/>
          <p:nvPr/>
        </p:nvSpPr>
        <p:spPr>
          <a:xfrm>
            <a:off x="533400" y="2333497"/>
            <a:ext cx="9677400" cy="2031325"/>
          </a:xfrm>
          <a:prstGeom prst="rect">
            <a:avLst/>
          </a:prstGeom>
          <a:noFill/>
        </p:spPr>
        <p:txBody>
          <a:bodyPr wrap="square">
            <a:spAutoFit/>
          </a:bodyPr>
          <a:lstStyle/>
          <a:p>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form</a:t>
            </a:r>
            <a:r>
              <a:rPr lang="en-IN" sz="1800" b="0" i="0" dirty="0">
                <a:solidFill>
                  <a:srgbClr val="FF0000"/>
                </a:solidFill>
                <a:effectLst/>
                <a:latin typeface="Times New Roman" panose="02020603050405020304" pitchFamily="18" charset="0"/>
                <a:cs typeface="Times New Roman" panose="02020603050405020304" pitchFamily="18" charset="0"/>
              </a:rPr>
              <a:t> action</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action_page.php</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FF0000"/>
                </a:solidFill>
                <a:effectLst/>
                <a:latin typeface="Times New Roman" panose="02020603050405020304" pitchFamily="18" charset="0"/>
                <a:cs typeface="Times New Roman" panose="02020603050405020304" pitchFamily="18" charset="0"/>
              </a:rPr>
              <a:t> for</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fname</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First name:</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="text"</a:t>
            </a:r>
            <a:r>
              <a:rPr lang="en-IN" sz="1800" b="0" i="0" dirty="0">
                <a:solidFill>
                  <a:srgbClr val="FF0000"/>
                </a:solidFill>
                <a:effectLst/>
                <a:latin typeface="Times New Roman" panose="02020603050405020304" pitchFamily="18" charset="0"/>
                <a:cs typeface="Times New Roman" panose="02020603050405020304" pitchFamily="18" charset="0"/>
              </a:rPr>
              <a:t> id</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fname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fname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value</a:t>
            </a:r>
            <a:r>
              <a:rPr lang="en-IN" sz="1800" b="0" i="0" dirty="0">
                <a:solidFill>
                  <a:srgbClr val="0000CD"/>
                </a:solidFill>
                <a:effectLst/>
                <a:latin typeface="Times New Roman" panose="02020603050405020304" pitchFamily="18" charset="0"/>
                <a:cs typeface="Times New Roman" panose="02020603050405020304" pitchFamily="18" charset="0"/>
              </a:rPr>
              <a:t>="John"&gt;&lt;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FF0000"/>
                </a:solidFill>
                <a:effectLst/>
                <a:latin typeface="Times New Roman" panose="02020603050405020304" pitchFamily="18" charset="0"/>
                <a:cs typeface="Times New Roman" panose="02020603050405020304" pitchFamily="18" charset="0"/>
              </a:rPr>
              <a:t> for</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lname</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Last name:</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="text"</a:t>
            </a:r>
            <a:r>
              <a:rPr lang="en-IN" sz="1800" b="0" i="0" dirty="0">
                <a:solidFill>
                  <a:srgbClr val="FF0000"/>
                </a:solidFill>
                <a:effectLst/>
                <a:latin typeface="Times New Roman" panose="02020603050405020304" pitchFamily="18" charset="0"/>
                <a:cs typeface="Times New Roman" panose="02020603050405020304" pitchFamily="18" charset="0"/>
              </a:rPr>
              <a:t> id</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lname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lname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value</a:t>
            </a:r>
            <a:r>
              <a:rPr lang="en-IN" sz="1800" b="0" i="0" dirty="0">
                <a:solidFill>
                  <a:srgbClr val="0000CD"/>
                </a:solidFill>
                <a:effectLst/>
                <a:latin typeface="Times New Roman" panose="02020603050405020304" pitchFamily="18" charset="0"/>
                <a:cs typeface="Times New Roman" panose="02020603050405020304" pitchFamily="18" charset="0"/>
              </a:rPr>
              <a:t>="Doe"&gt;&lt;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="submit"</a:t>
            </a:r>
            <a:r>
              <a:rPr lang="en-IN" sz="1800" b="0" i="0" dirty="0">
                <a:solidFill>
                  <a:srgbClr val="FF0000"/>
                </a:solidFill>
                <a:effectLst/>
                <a:latin typeface="Times New Roman" panose="02020603050405020304" pitchFamily="18" charset="0"/>
                <a:cs typeface="Times New Roman" panose="02020603050405020304" pitchFamily="18" charset="0"/>
              </a:rPr>
              <a:t> value</a:t>
            </a:r>
            <a:r>
              <a:rPr lang="en-IN" sz="1800" b="0" i="0" dirty="0">
                <a:solidFill>
                  <a:srgbClr val="0000CD"/>
                </a:solidFill>
                <a:effectLst/>
                <a:latin typeface="Times New Roman" panose="02020603050405020304" pitchFamily="18" charset="0"/>
                <a:cs typeface="Times New Roman" panose="02020603050405020304" pitchFamily="18" charset="0"/>
              </a:rPr>
              <a:t>="Submit"&gt;</a:t>
            </a:r>
            <a:br>
              <a:rPr lang="en-IN" sz="1800" dirty="0">
                <a:latin typeface="Times New Roman" panose="02020603050405020304" pitchFamily="18" charset="0"/>
                <a:cs typeface="Times New Roman" panose="02020603050405020304" pitchFamily="18" charset="0"/>
              </a:rPr>
            </a:b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/form</a:t>
            </a:r>
            <a:r>
              <a:rPr lang="en-IN" sz="1800" b="0" i="0" dirty="0">
                <a:solidFill>
                  <a:srgbClr val="0000CD"/>
                </a:solidFill>
                <a:effectLst/>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A5C7185-225D-05C5-37A7-816EA076C73F}"/>
              </a:ext>
            </a:extLst>
          </p:cNvPr>
          <p:cNvPicPr>
            <a:picLocks noChangeAspect="1"/>
          </p:cNvPicPr>
          <p:nvPr/>
        </p:nvPicPr>
        <p:blipFill>
          <a:blip r:embed="rId3"/>
          <a:stretch>
            <a:fillRect/>
          </a:stretch>
        </p:blipFill>
        <p:spPr>
          <a:xfrm>
            <a:off x="1474839" y="4491780"/>
            <a:ext cx="6553200" cy="2020093"/>
          </a:xfrm>
          <a:prstGeom prst="rect">
            <a:avLst/>
          </a:prstGeom>
        </p:spPr>
      </p:pic>
    </p:spTree>
    <p:extLst>
      <p:ext uri="{BB962C8B-B14F-4D97-AF65-F5344CB8AC3E}">
        <p14:creationId xmlns:p14="http://schemas.microsoft.com/office/powerpoint/2010/main" val="3546160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B4C833-87E6-46AD-83CE-A7E2F98A88C6}"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282864" y="1966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r>
              <a:rPr lang="en-US" sz="2200" b="0" i="0" dirty="0">
                <a:solidFill>
                  <a:srgbClr val="000000"/>
                </a:solidFill>
                <a:effectLst/>
                <a:latin typeface="Times New Roman" panose="02020603050405020304" pitchFamily="18" charset="0"/>
                <a:cs typeface="Times New Roman" panose="02020603050405020304" pitchFamily="18" charset="0"/>
              </a:rPr>
            </a:br>
            <a:r>
              <a:rPr lang="en-US" sz="2200" b="1" i="0" dirty="0">
                <a:solidFill>
                  <a:srgbClr val="000000"/>
                </a:solidFill>
                <a:effectLst/>
                <a:latin typeface="Times New Roman" panose="02020603050405020304" pitchFamily="18" charset="0"/>
                <a:cs typeface="Times New Roman" panose="02020603050405020304" pitchFamily="18" charset="0"/>
              </a:rPr>
              <a:t>The Name Attribute for &lt;input&gt;</a:t>
            </a:r>
            <a:br>
              <a:rPr lang="en-US" sz="2200" b="0" i="0" dirty="0">
                <a:solidFill>
                  <a:srgbClr val="000000"/>
                </a:solidFill>
                <a:effectLst/>
                <a:latin typeface="Times New Roman" panose="02020603050405020304" pitchFamily="18" charset="0"/>
                <a:cs typeface="Times New Roman" panose="02020603050405020304" pitchFamily="18" charset="0"/>
              </a:rPr>
            </a:br>
            <a:endParaRPr lang="en-IN" sz="2200" b="0" i="0" dirty="0">
              <a:solidFill>
                <a:srgbClr val="610B38"/>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13" name="TextBox 12">
            <a:extLst>
              <a:ext uri="{FF2B5EF4-FFF2-40B4-BE49-F238E27FC236}">
                <a16:creationId xmlns:a16="http://schemas.microsoft.com/office/drawing/2014/main" id="{4C9C685C-3D9E-C49E-54FB-4C8477BC2451}"/>
              </a:ext>
            </a:extLst>
          </p:cNvPr>
          <p:cNvSpPr txBox="1"/>
          <p:nvPr/>
        </p:nvSpPr>
        <p:spPr>
          <a:xfrm>
            <a:off x="629142" y="1066800"/>
            <a:ext cx="8057658" cy="923330"/>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Notice that each input field must have a name attribute to be submitted.</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If the name attribute is omitted, the value of the input field will not be sent at all.</a:t>
            </a:r>
          </a:p>
        </p:txBody>
      </p:sp>
      <p:sp>
        <p:nvSpPr>
          <p:cNvPr id="15" name="TextBox 14">
            <a:extLst>
              <a:ext uri="{FF2B5EF4-FFF2-40B4-BE49-F238E27FC236}">
                <a16:creationId xmlns:a16="http://schemas.microsoft.com/office/drawing/2014/main" id="{71EFC79F-F0B1-0827-9E44-7C2C36E302F5}"/>
              </a:ext>
            </a:extLst>
          </p:cNvPr>
          <p:cNvSpPr txBox="1"/>
          <p:nvPr/>
        </p:nvSpPr>
        <p:spPr>
          <a:xfrm>
            <a:off x="843116" y="2321968"/>
            <a:ext cx="7848600" cy="1477328"/>
          </a:xfrm>
          <a:prstGeom prst="rect">
            <a:avLst/>
          </a:prstGeom>
          <a:noFill/>
        </p:spPr>
        <p:txBody>
          <a:bodyPr wrap="square">
            <a:spAutoFit/>
          </a:bodyPr>
          <a:lstStyle/>
          <a:p>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form</a:t>
            </a:r>
            <a:r>
              <a:rPr lang="en-IN" sz="1800" b="0" i="0" dirty="0">
                <a:solidFill>
                  <a:srgbClr val="FF0000"/>
                </a:solidFill>
                <a:effectLst/>
                <a:latin typeface="Times New Roman" panose="02020603050405020304" pitchFamily="18" charset="0"/>
                <a:cs typeface="Times New Roman" panose="02020603050405020304" pitchFamily="18" charset="0"/>
              </a:rPr>
              <a:t> action</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action_page.php</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FF0000"/>
                </a:solidFill>
                <a:effectLst/>
                <a:latin typeface="Times New Roman" panose="02020603050405020304" pitchFamily="18" charset="0"/>
                <a:cs typeface="Times New Roman" panose="02020603050405020304" pitchFamily="18" charset="0"/>
              </a:rPr>
              <a:t> for</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fname</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First name:</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="text"</a:t>
            </a:r>
            <a:r>
              <a:rPr lang="en-IN" sz="1800" b="0" i="0" dirty="0">
                <a:solidFill>
                  <a:srgbClr val="FF0000"/>
                </a:solidFill>
                <a:effectLst/>
                <a:latin typeface="Times New Roman" panose="02020603050405020304" pitchFamily="18" charset="0"/>
                <a:cs typeface="Times New Roman" panose="02020603050405020304" pitchFamily="18" charset="0"/>
              </a:rPr>
              <a:t> id</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fname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value</a:t>
            </a:r>
            <a:r>
              <a:rPr lang="en-IN" sz="1800" b="0" i="0" dirty="0">
                <a:solidFill>
                  <a:srgbClr val="0000CD"/>
                </a:solidFill>
                <a:effectLst/>
                <a:latin typeface="Times New Roman" panose="02020603050405020304" pitchFamily="18" charset="0"/>
                <a:cs typeface="Times New Roman" panose="02020603050405020304" pitchFamily="18" charset="0"/>
              </a:rPr>
              <a:t>="John"&gt;&lt;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="submit"</a:t>
            </a:r>
            <a:r>
              <a:rPr lang="en-IN" sz="1800" b="0" i="0" dirty="0">
                <a:solidFill>
                  <a:srgbClr val="FF0000"/>
                </a:solidFill>
                <a:effectLst/>
                <a:latin typeface="Times New Roman" panose="02020603050405020304" pitchFamily="18" charset="0"/>
                <a:cs typeface="Times New Roman" panose="02020603050405020304" pitchFamily="18" charset="0"/>
              </a:rPr>
              <a:t> value</a:t>
            </a:r>
            <a:r>
              <a:rPr lang="en-IN" sz="1800" b="0" i="0" dirty="0">
                <a:solidFill>
                  <a:srgbClr val="0000CD"/>
                </a:solidFill>
                <a:effectLst/>
                <a:latin typeface="Times New Roman" panose="02020603050405020304" pitchFamily="18" charset="0"/>
                <a:cs typeface="Times New Roman" panose="02020603050405020304" pitchFamily="18" charset="0"/>
              </a:rPr>
              <a:t>="Submit"&gt;</a:t>
            </a:r>
            <a:br>
              <a:rPr lang="en-IN" sz="1800" dirty="0">
                <a:latin typeface="Times New Roman" panose="02020603050405020304" pitchFamily="18" charset="0"/>
                <a:cs typeface="Times New Roman" panose="02020603050405020304" pitchFamily="18" charset="0"/>
              </a:rPr>
            </a:b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/form</a:t>
            </a:r>
            <a:r>
              <a:rPr lang="en-IN" sz="1800" b="0" i="0" dirty="0">
                <a:solidFill>
                  <a:srgbClr val="0000CD"/>
                </a:solidFill>
                <a:effectLst/>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52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E41BB1-82E7-4B5B-A66D-107A5073D601}"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287780" y="983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r>
              <a:rPr lang="en-IN" sz="2200" b="0" i="0" dirty="0">
                <a:solidFill>
                  <a:srgbClr val="000000"/>
                </a:solidFill>
                <a:effectLst/>
                <a:latin typeface="Times New Roman" panose="02020603050405020304" pitchFamily="18" charset="0"/>
                <a:cs typeface="Times New Roman" panose="02020603050405020304" pitchFamily="18" charset="0"/>
              </a:rPr>
            </a:br>
            <a:r>
              <a:rPr lang="en-IN" sz="2200" b="1" i="0" dirty="0">
                <a:solidFill>
                  <a:srgbClr val="000000"/>
                </a:solidFill>
                <a:effectLst/>
                <a:latin typeface="Times New Roman" panose="02020603050405020304" pitchFamily="18" charset="0"/>
                <a:cs typeface="Times New Roman" panose="02020603050405020304" pitchFamily="18" charset="0"/>
              </a:rPr>
              <a:t>HTML Input Types</a:t>
            </a:r>
            <a:br>
              <a:rPr lang="en-IN" sz="2200" b="0" i="0" dirty="0">
                <a:solidFill>
                  <a:srgbClr val="000000"/>
                </a:solidFill>
                <a:effectLst/>
                <a:latin typeface="Times New Roman" panose="02020603050405020304" pitchFamily="18" charset="0"/>
                <a:cs typeface="Times New Roman" panose="02020603050405020304" pitchFamily="18" charset="0"/>
              </a:rPr>
            </a:br>
            <a:endParaRPr lang="en-IN" sz="2200" b="0" i="0" dirty="0">
              <a:solidFill>
                <a:srgbClr val="610B38"/>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9F08F6D2-50E3-8F21-16ED-461F92A90512}"/>
              </a:ext>
            </a:extLst>
          </p:cNvPr>
          <p:cNvSpPr txBox="1"/>
          <p:nvPr/>
        </p:nvSpPr>
        <p:spPr>
          <a:xfrm>
            <a:off x="1219200" y="914400"/>
            <a:ext cx="8755626"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Describing the different types for the HTML </a:t>
            </a:r>
            <a:r>
              <a:rPr lang="en-IN" b="1" dirty="0">
                <a:latin typeface="Times New Roman" panose="02020603050405020304" pitchFamily="18" charset="0"/>
                <a:cs typeface="Times New Roman" panose="02020603050405020304" pitchFamily="18" charset="0"/>
              </a:rPr>
              <a:t>&lt;input&gt; </a:t>
            </a:r>
            <a:r>
              <a:rPr lang="en-IN" dirty="0">
                <a:latin typeface="Times New Roman" panose="02020603050405020304" pitchFamily="18" charset="0"/>
                <a:cs typeface="Times New Roman" panose="02020603050405020304" pitchFamily="18" charset="0"/>
              </a:rPr>
              <a:t>element.</a:t>
            </a:r>
          </a:p>
        </p:txBody>
      </p:sp>
      <p:sp>
        <p:nvSpPr>
          <p:cNvPr id="10" name="TextBox 9">
            <a:extLst>
              <a:ext uri="{FF2B5EF4-FFF2-40B4-BE49-F238E27FC236}">
                <a16:creationId xmlns:a16="http://schemas.microsoft.com/office/drawing/2014/main" id="{48F8FF1D-90E8-792F-302A-15AAC1BF6428}"/>
              </a:ext>
            </a:extLst>
          </p:cNvPr>
          <p:cNvSpPr txBox="1"/>
          <p:nvPr/>
        </p:nvSpPr>
        <p:spPr>
          <a:xfrm>
            <a:off x="762000" y="1886812"/>
            <a:ext cx="3200400" cy="2862322"/>
          </a:xfrm>
          <a:prstGeom prst="rect">
            <a:avLst/>
          </a:prstGeom>
          <a:noFill/>
        </p:spPr>
        <p:txBody>
          <a:bodyPr wrap="square">
            <a:spAutoFit/>
          </a:bodyPr>
          <a:lstStyle/>
          <a:p>
            <a:r>
              <a:rPr lang="en-IN" sz="1800" dirty="0"/>
              <a:t>&lt;input type="button"&gt;</a:t>
            </a:r>
          </a:p>
          <a:p>
            <a:r>
              <a:rPr lang="en-IN" sz="1800" dirty="0"/>
              <a:t>&lt;input type="checkbox"&gt;</a:t>
            </a:r>
          </a:p>
          <a:p>
            <a:r>
              <a:rPr lang="en-IN" sz="1800" dirty="0"/>
              <a:t>&lt;input type="</a:t>
            </a:r>
            <a:r>
              <a:rPr lang="en-IN" sz="1800" dirty="0" err="1"/>
              <a:t>color</a:t>
            </a:r>
            <a:r>
              <a:rPr lang="en-IN" sz="1800" dirty="0"/>
              <a:t>"&gt;</a:t>
            </a:r>
          </a:p>
          <a:p>
            <a:r>
              <a:rPr lang="en-IN" sz="1800" dirty="0"/>
              <a:t>&lt;input type="date"&gt;</a:t>
            </a:r>
          </a:p>
          <a:p>
            <a:r>
              <a:rPr lang="en-IN" sz="1800" dirty="0"/>
              <a:t>&lt;input type="datetime-local"&gt;</a:t>
            </a:r>
          </a:p>
          <a:p>
            <a:r>
              <a:rPr lang="en-IN" sz="1800" dirty="0"/>
              <a:t>&lt;input type="email"&gt;</a:t>
            </a:r>
          </a:p>
          <a:p>
            <a:r>
              <a:rPr lang="en-IN" sz="1800" dirty="0"/>
              <a:t>&lt;input type="file"&gt;</a:t>
            </a:r>
          </a:p>
          <a:p>
            <a:r>
              <a:rPr lang="en-IN" sz="1800" dirty="0"/>
              <a:t>&lt;input type="hidden"&gt;</a:t>
            </a:r>
          </a:p>
          <a:p>
            <a:r>
              <a:rPr lang="en-IN" sz="1800" dirty="0"/>
              <a:t>&lt;input type="image"&gt;</a:t>
            </a:r>
          </a:p>
          <a:p>
            <a:r>
              <a:rPr lang="en-IN" sz="1800" dirty="0"/>
              <a:t>&lt;input type="month"&gt;</a:t>
            </a:r>
          </a:p>
        </p:txBody>
      </p:sp>
      <p:sp>
        <p:nvSpPr>
          <p:cNvPr id="12" name="TextBox 11">
            <a:extLst>
              <a:ext uri="{FF2B5EF4-FFF2-40B4-BE49-F238E27FC236}">
                <a16:creationId xmlns:a16="http://schemas.microsoft.com/office/drawing/2014/main" id="{F055D316-E5E8-4CB3-D9C1-23B3B2ACF508}"/>
              </a:ext>
            </a:extLst>
          </p:cNvPr>
          <p:cNvSpPr txBox="1"/>
          <p:nvPr/>
        </p:nvSpPr>
        <p:spPr>
          <a:xfrm>
            <a:off x="4648200" y="1502500"/>
            <a:ext cx="4989870" cy="1754326"/>
          </a:xfrm>
          <a:prstGeom prst="rect">
            <a:avLst/>
          </a:prstGeom>
          <a:noFill/>
        </p:spPr>
        <p:txBody>
          <a:bodyPr wrap="square">
            <a:spAutoFit/>
          </a:bodyPr>
          <a:lstStyle/>
          <a:p>
            <a:r>
              <a:rPr lang="en-IN" sz="1800" dirty="0"/>
              <a:t>&lt;input type="number"&gt;</a:t>
            </a:r>
          </a:p>
          <a:p>
            <a:r>
              <a:rPr lang="en-IN" sz="1800" dirty="0"/>
              <a:t>&lt;input type="password"&gt;</a:t>
            </a:r>
          </a:p>
          <a:p>
            <a:r>
              <a:rPr lang="en-IN" sz="1800" dirty="0"/>
              <a:t>&lt;input type="radio"&gt;</a:t>
            </a:r>
          </a:p>
          <a:p>
            <a:r>
              <a:rPr lang="en-IN" sz="1800" dirty="0"/>
              <a:t>&lt;input type="range"&gt;</a:t>
            </a:r>
          </a:p>
          <a:p>
            <a:r>
              <a:rPr lang="en-IN" sz="1800" dirty="0"/>
              <a:t>&lt;input type="reset"&gt;</a:t>
            </a:r>
          </a:p>
          <a:p>
            <a:r>
              <a:rPr lang="en-IN" sz="1800" dirty="0"/>
              <a:t>&lt;input type="search"&gt;</a:t>
            </a:r>
          </a:p>
        </p:txBody>
      </p:sp>
      <p:sp>
        <p:nvSpPr>
          <p:cNvPr id="14" name="TextBox 13">
            <a:extLst>
              <a:ext uri="{FF2B5EF4-FFF2-40B4-BE49-F238E27FC236}">
                <a16:creationId xmlns:a16="http://schemas.microsoft.com/office/drawing/2014/main" id="{6F84E348-EC24-332F-F7CF-C441B6B4F4B0}"/>
              </a:ext>
            </a:extLst>
          </p:cNvPr>
          <p:cNvSpPr txBox="1"/>
          <p:nvPr/>
        </p:nvSpPr>
        <p:spPr>
          <a:xfrm>
            <a:off x="4648200" y="3317973"/>
            <a:ext cx="4989870" cy="1754326"/>
          </a:xfrm>
          <a:prstGeom prst="rect">
            <a:avLst/>
          </a:prstGeom>
          <a:noFill/>
        </p:spPr>
        <p:txBody>
          <a:bodyPr wrap="square">
            <a:spAutoFit/>
          </a:bodyPr>
          <a:lstStyle/>
          <a:p>
            <a:r>
              <a:rPr lang="en-IN" sz="1800" dirty="0"/>
              <a:t>&lt;input type="submit"&gt;</a:t>
            </a:r>
          </a:p>
          <a:p>
            <a:r>
              <a:rPr lang="en-IN" sz="1800" dirty="0"/>
              <a:t>&lt;input type="</a:t>
            </a:r>
            <a:r>
              <a:rPr lang="en-IN" sz="1800" dirty="0" err="1"/>
              <a:t>tel</a:t>
            </a:r>
            <a:r>
              <a:rPr lang="en-IN" sz="1800" dirty="0"/>
              <a:t>"&gt;</a:t>
            </a:r>
          </a:p>
          <a:p>
            <a:r>
              <a:rPr lang="en-IN" sz="1800" dirty="0"/>
              <a:t>&lt;input type="text"&gt;</a:t>
            </a:r>
          </a:p>
          <a:p>
            <a:r>
              <a:rPr lang="en-IN" sz="1800" dirty="0"/>
              <a:t>&lt;input type="time"&gt;</a:t>
            </a:r>
          </a:p>
          <a:p>
            <a:r>
              <a:rPr lang="en-IN" sz="1800" dirty="0"/>
              <a:t>&lt;input type="</a:t>
            </a:r>
            <a:r>
              <a:rPr lang="en-IN" sz="1800" dirty="0" err="1"/>
              <a:t>url</a:t>
            </a:r>
            <a:r>
              <a:rPr lang="en-IN" sz="1800" dirty="0"/>
              <a:t>"&gt;</a:t>
            </a:r>
          </a:p>
          <a:p>
            <a:r>
              <a:rPr lang="en-IN" sz="1800" dirty="0"/>
              <a:t>&lt;input type="week"&gt;</a:t>
            </a:r>
          </a:p>
        </p:txBody>
      </p:sp>
    </p:spTree>
    <p:extLst>
      <p:ext uri="{BB962C8B-B14F-4D97-AF65-F5344CB8AC3E}">
        <p14:creationId xmlns:p14="http://schemas.microsoft.com/office/powerpoint/2010/main" val="2562322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287780" y="-1966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r>
              <a:rPr lang="en-IN" sz="2200" b="1" i="0" dirty="0">
                <a:solidFill>
                  <a:srgbClr val="000000"/>
                </a:solidFill>
                <a:effectLst/>
                <a:latin typeface="Times New Roman" panose="02020603050405020304" pitchFamily="18" charset="0"/>
                <a:cs typeface="Times New Roman" panose="02020603050405020304" pitchFamily="18" charset="0"/>
              </a:rPr>
            </a:br>
            <a:r>
              <a:rPr lang="en-IN" sz="2200" b="1" i="0" dirty="0">
                <a:solidFill>
                  <a:srgbClr val="000000"/>
                </a:solidFill>
                <a:effectLst/>
                <a:latin typeface="Times New Roman" panose="02020603050405020304" pitchFamily="18" charset="0"/>
                <a:cs typeface="Times New Roman" panose="02020603050405020304" pitchFamily="18" charset="0"/>
              </a:rPr>
              <a:t>HTML Input Attributes</a:t>
            </a:r>
            <a:br>
              <a:rPr lang="en-IN" sz="2200" b="1" i="0" dirty="0">
                <a:solidFill>
                  <a:srgbClr val="000000"/>
                </a:solidFill>
                <a:effectLst/>
                <a:latin typeface="Times New Roman" panose="02020603050405020304" pitchFamily="18" charset="0"/>
                <a:cs typeface="Times New Roman" panose="02020603050405020304" pitchFamily="18" charset="0"/>
              </a:rPr>
            </a:br>
            <a:endParaRPr lang="en-IN" sz="2200" b="0" i="0" dirty="0">
              <a:solidFill>
                <a:srgbClr val="610B38"/>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B39B15DF-214A-B564-F46A-4AA346842616}"/>
              </a:ext>
            </a:extLst>
          </p:cNvPr>
          <p:cNvSpPr txBox="1"/>
          <p:nvPr/>
        </p:nvSpPr>
        <p:spPr>
          <a:xfrm>
            <a:off x="1226574" y="806245"/>
            <a:ext cx="7924800"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Describing the different attributes for the HTML &lt;input&gt; element.</a:t>
            </a:r>
          </a:p>
        </p:txBody>
      </p:sp>
      <p:sp>
        <p:nvSpPr>
          <p:cNvPr id="10" name="TextBox 9">
            <a:extLst>
              <a:ext uri="{FF2B5EF4-FFF2-40B4-BE49-F238E27FC236}">
                <a16:creationId xmlns:a16="http://schemas.microsoft.com/office/drawing/2014/main" id="{CE66D16A-F1B2-A0F1-3503-2CBAFEA5B808}"/>
              </a:ext>
            </a:extLst>
          </p:cNvPr>
          <p:cNvSpPr txBox="1"/>
          <p:nvPr/>
        </p:nvSpPr>
        <p:spPr>
          <a:xfrm>
            <a:off x="1246238" y="1249356"/>
            <a:ext cx="7440561" cy="646331"/>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The </a:t>
            </a:r>
            <a:r>
              <a:rPr lang="en-IN" sz="1800" dirty="0">
                <a:solidFill>
                  <a:srgbClr val="FF0000"/>
                </a:solidFill>
                <a:latin typeface="Times New Roman" panose="02020603050405020304" pitchFamily="18" charset="0"/>
                <a:cs typeface="Times New Roman" panose="02020603050405020304" pitchFamily="18" charset="0"/>
              </a:rPr>
              <a:t>value</a:t>
            </a:r>
            <a:r>
              <a:rPr lang="en-IN" sz="1800" dirty="0">
                <a:latin typeface="Times New Roman" panose="02020603050405020304" pitchFamily="18" charset="0"/>
                <a:cs typeface="Times New Roman" panose="02020603050405020304" pitchFamily="18" charset="0"/>
              </a:rPr>
              <a:t> Attribute</a:t>
            </a:r>
          </a:p>
          <a:p>
            <a:r>
              <a:rPr lang="en-IN" sz="1800" dirty="0">
                <a:latin typeface="Times New Roman" panose="02020603050405020304" pitchFamily="18" charset="0"/>
                <a:cs typeface="Times New Roman" panose="02020603050405020304" pitchFamily="18" charset="0"/>
              </a:rPr>
              <a:t>The input </a:t>
            </a:r>
            <a:r>
              <a:rPr lang="en-IN" sz="1800" b="1" dirty="0">
                <a:solidFill>
                  <a:srgbClr val="FF0000"/>
                </a:solidFill>
                <a:latin typeface="Times New Roman" panose="02020603050405020304" pitchFamily="18" charset="0"/>
                <a:cs typeface="Times New Roman" panose="02020603050405020304" pitchFamily="18" charset="0"/>
              </a:rPr>
              <a:t>value</a:t>
            </a:r>
            <a:r>
              <a:rPr lang="en-IN" sz="1800" dirty="0">
                <a:latin typeface="Times New Roman" panose="02020603050405020304" pitchFamily="18" charset="0"/>
                <a:cs typeface="Times New Roman" panose="02020603050405020304" pitchFamily="18" charset="0"/>
              </a:rPr>
              <a:t> attribute specifies an initial value for an input field:</a:t>
            </a:r>
          </a:p>
        </p:txBody>
      </p:sp>
      <p:sp>
        <p:nvSpPr>
          <p:cNvPr id="12" name="TextBox 11">
            <a:extLst>
              <a:ext uri="{FF2B5EF4-FFF2-40B4-BE49-F238E27FC236}">
                <a16:creationId xmlns:a16="http://schemas.microsoft.com/office/drawing/2014/main" id="{80AF10CE-150B-B254-739E-4E32DF699C4D}"/>
              </a:ext>
            </a:extLst>
          </p:cNvPr>
          <p:cNvSpPr txBox="1"/>
          <p:nvPr/>
        </p:nvSpPr>
        <p:spPr>
          <a:xfrm>
            <a:off x="762000" y="2696760"/>
            <a:ext cx="8153400" cy="1754326"/>
          </a:xfrm>
          <a:prstGeom prst="rect">
            <a:avLst/>
          </a:prstGeom>
          <a:noFill/>
        </p:spPr>
        <p:txBody>
          <a:bodyPr wrap="square">
            <a:spAutoFit/>
          </a:bodyPr>
          <a:lstStyle/>
          <a:p>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form</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FF0000"/>
                </a:solidFill>
                <a:effectLst/>
                <a:latin typeface="Times New Roman" panose="02020603050405020304" pitchFamily="18" charset="0"/>
                <a:cs typeface="Times New Roman" panose="02020603050405020304" pitchFamily="18" charset="0"/>
              </a:rPr>
              <a:t> for</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fname</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First name:</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="text"</a:t>
            </a:r>
            <a:r>
              <a:rPr lang="en-IN" sz="1800" b="0" i="0" dirty="0">
                <a:solidFill>
                  <a:srgbClr val="FF0000"/>
                </a:solidFill>
                <a:effectLst/>
                <a:latin typeface="Times New Roman" panose="02020603050405020304" pitchFamily="18" charset="0"/>
                <a:cs typeface="Times New Roman" panose="02020603050405020304" pitchFamily="18" charset="0"/>
              </a:rPr>
              <a:t> id</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fname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fname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value</a:t>
            </a:r>
            <a:r>
              <a:rPr lang="en-IN" sz="1800" b="0" i="0" dirty="0">
                <a:solidFill>
                  <a:srgbClr val="0000CD"/>
                </a:solidFill>
                <a:effectLst/>
                <a:latin typeface="Times New Roman" panose="02020603050405020304" pitchFamily="18" charset="0"/>
                <a:cs typeface="Times New Roman" panose="02020603050405020304" pitchFamily="18" charset="0"/>
              </a:rPr>
              <a:t>="John"&gt;&lt;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FF0000"/>
                </a:solidFill>
                <a:effectLst/>
                <a:latin typeface="Times New Roman" panose="02020603050405020304" pitchFamily="18" charset="0"/>
                <a:cs typeface="Times New Roman" panose="02020603050405020304" pitchFamily="18" charset="0"/>
              </a:rPr>
              <a:t> for</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lname</a:t>
            </a:r>
            <a:r>
              <a:rPr lang="en-IN" sz="1800" b="0" i="0" dirty="0">
                <a:solidFill>
                  <a:srgbClr val="0000CD"/>
                </a:solidFill>
                <a:effectLst/>
                <a:latin typeface="Times New Roman" panose="02020603050405020304" pitchFamily="18" charset="0"/>
                <a:cs typeface="Times New Roman" panose="02020603050405020304" pitchFamily="18" charset="0"/>
              </a:rPr>
              <a:t>"&gt;</a:t>
            </a:r>
            <a:r>
              <a:rPr lang="en-IN" sz="1800" b="0" i="0" dirty="0">
                <a:solidFill>
                  <a:srgbClr val="000000"/>
                </a:solidFill>
                <a:effectLst/>
                <a:latin typeface="Times New Roman" panose="02020603050405020304" pitchFamily="18" charset="0"/>
                <a:cs typeface="Times New Roman" panose="02020603050405020304" pitchFamily="18" charset="0"/>
              </a:rPr>
              <a:t>Last name:</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/label</a:t>
            </a:r>
            <a:r>
              <a:rPr lang="en-IN" sz="1800" b="0" i="0" dirty="0">
                <a:solidFill>
                  <a:srgbClr val="0000CD"/>
                </a:solidFill>
                <a:effectLst/>
                <a:latin typeface="Times New Roman" panose="02020603050405020304" pitchFamily="18" charset="0"/>
                <a:cs typeface="Times New Roman" panose="02020603050405020304" pitchFamily="18" charset="0"/>
              </a:rPr>
              <a:t>&gt;&lt;</a:t>
            </a:r>
            <a:r>
              <a:rPr lang="en-IN" sz="1800" b="0" i="0" dirty="0" err="1">
                <a:solidFill>
                  <a:srgbClr val="A52A2A"/>
                </a:solidFill>
                <a:effectLst/>
                <a:latin typeface="Times New Roman" panose="02020603050405020304" pitchFamily="18" charset="0"/>
                <a:cs typeface="Times New Roman" panose="02020603050405020304" pitchFamily="18" charset="0"/>
              </a:rPr>
              <a:t>br</a:t>
            </a:r>
            <a:r>
              <a:rPr lang="en-IN" sz="1800" b="0" i="0" dirty="0">
                <a:solidFill>
                  <a:srgbClr val="0000CD"/>
                </a:solidFill>
                <a:effectLst/>
                <a:latin typeface="Times New Roman" panose="02020603050405020304" pitchFamily="18" charset="0"/>
                <a:cs typeface="Times New Roman" panose="02020603050405020304" pitchFamily="18" charset="0"/>
              </a:rPr>
              <a:t>&gt;</a:t>
            </a:r>
            <a:br>
              <a:rPr lang="en-IN"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input</a:t>
            </a:r>
            <a:r>
              <a:rPr lang="en-IN" sz="1800" b="0" i="0" dirty="0">
                <a:solidFill>
                  <a:srgbClr val="FF0000"/>
                </a:solidFill>
                <a:effectLst/>
                <a:latin typeface="Times New Roman" panose="02020603050405020304" pitchFamily="18" charset="0"/>
                <a:cs typeface="Times New Roman" panose="02020603050405020304" pitchFamily="18" charset="0"/>
              </a:rPr>
              <a:t> type</a:t>
            </a:r>
            <a:r>
              <a:rPr lang="en-IN" sz="1800" b="0" i="0" dirty="0">
                <a:solidFill>
                  <a:srgbClr val="0000CD"/>
                </a:solidFill>
                <a:effectLst/>
                <a:latin typeface="Times New Roman" panose="02020603050405020304" pitchFamily="18" charset="0"/>
                <a:cs typeface="Times New Roman" panose="02020603050405020304" pitchFamily="18" charset="0"/>
              </a:rPr>
              <a:t>="text"</a:t>
            </a:r>
            <a:r>
              <a:rPr lang="en-IN" sz="1800" b="0" i="0" dirty="0">
                <a:solidFill>
                  <a:srgbClr val="FF0000"/>
                </a:solidFill>
                <a:effectLst/>
                <a:latin typeface="Times New Roman" panose="02020603050405020304" pitchFamily="18" charset="0"/>
                <a:cs typeface="Times New Roman" panose="02020603050405020304" pitchFamily="18" charset="0"/>
              </a:rPr>
              <a:t> id</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lname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err="1">
                <a:solidFill>
                  <a:srgbClr val="0000CD"/>
                </a:solidFill>
                <a:effectLst/>
                <a:latin typeface="Times New Roman" panose="02020603050405020304" pitchFamily="18" charset="0"/>
                <a:cs typeface="Times New Roman" panose="02020603050405020304" pitchFamily="18" charset="0"/>
              </a:rPr>
              <a:t>lname</a:t>
            </a:r>
            <a:r>
              <a:rPr lang="en-IN" sz="1800" b="0" i="0" dirty="0">
                <a:solidFill>
                  <a:srgbClr val="0000CD"/>
                </a:solidFill>
                <a:effectLst/>
                <a:latin typeface="Times New Roman" panose="02020603050405020304" pitchFamily="18" charset="0"/>
                <a:cs typeface="Times New Roman" panose="02020603050405020304" pitchFamily="18" charset="0"/>
              </a:rPr>
              <a:t>"</a:t>
            </a:r>
            <a:r>
              <a:rPr lang="en-IN" sz="1800" b="0" i="0" dirty="0">
                <a:solidFill>
                  <a:srgbClr val="FF0000"/>
                </a:solidFill>
                <a:effectLst/>
                <a:latin typeface="Times New Roman" panose="02020603050405020304" pitchFamily="18" charset="0"/>
                <a:cs typeface="Times New Roman" panose="02020603050405020304" pitchFamily="18" charset="0"/>
              </a:rPr>
              <a:t> value</a:t>
            </a:r>
            <a:r>
              <a:rPr lang="en-IN" sz="1800" b="0" i="0" dirty="0">
                <a:solidFill>
                  <a:srgbClr val="0000CD"/>
                </a:solidFill>
                <a:effectLst/>
                <a:latin typeface="Times New Roman" panose="02020603050405020304" pitchFamily="18" charset="0"/>
                <a:cs typeface="Times New Roman" panose="02020603050405020304" pitchFamily="18" charset="0"/>
              </a:rPr>
              <a:t>="Doe"&gt;</a:t>
            </a:r>
            <a:br>
              <a:rPr lang="en-IN" sz="1800" dirty="0">
                <a:latin typeface="Times New Roman" panose="02020603050405020304" pitchFamily="18" charset="0"/>
                <a:cs typeface="Times New Roman" panose="02020603050405020304" pitchFamily="18" charset="0"/>
              </a:rPr>
            </a:br>
            <a:r>
              <a:rPr lang="en-IN" sz="1800" b="0" i="0" dirty="0">
                <a:solidFill>
                  <a:srgbClr val="0000CD"/>
                </a:solidFill>
                <a:effectLst/>
                <a:latin typeface="Times New Roman" panose="02020603050405020304" pitchFamily="18" charset="0"/>
                <a:cs typeface="Times New Roman" panose="02020603050405020304" pitchFamily="18" charset="0"/>
              </a:rPr>
              <a:t>&lt;</a:t>
            </a:r>
            <a:r>
              <a:rPr lang="en-IN" sz="1800" b="0" i="0" dirty="0">
                <a:solidFill>
                  <a:srgbClr val="A52A2A"/>
                </a:solidFill>
                <a:effectLst/>
                <a:latin typeface="Times New Roman" panose="02020603050405020304" pitchFamily="18" charset="0"/>
                <a:cs typeface="Times New Roman" panose="02020603050405020304" pitchFamily="18" charset="0"/>
              </a:rPr>
              <a:t>/form</a:t>
            </a:r>
            <a:r>
              <a:rPr lang="en-IN" sz="1800" b="0" i="0" dirty="0">
                <a:solidFill>
                  <a:srgbClr val="0000CD"/>
                </a:solidFill>
                <a:effectLst/>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6162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A1D9D6-C78F-4E2B-84F1-910FF662113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287780" y="2458"/>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a:solidFill>
                  <a:schemeClr val="tx1"/>
                </a:solidFill>
                <a:effectLst/>
                <a:latin typeface="Times New Roman" panose="02020603050405020304" pitchFamily="18" charset="0"/>
                <a:cs typeface="Times New Roman" panose="02020603050405020304" pitchFamily="18" charset="0"/>
              </a:rPr>
              <a:t>Topic Objective</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2" name="TextBox 1">
            <a:extLst>
              <a:ext uri="{FF2B5EF4-FFF2-40B4-BE49-F238E27FC236}">
                <a16:creationId xmlns:a16="http://schemas.microsoft.com/office/drawing/2014/main" id="{29BC1A86-095A-4780-C456-C6D10B1064C0}"/>
              </a:ext>
            </a:extLst>
          </p:cNvPr>
          <p:cNvSpPr txBox="1"/>
          <p:nvPr/>
        </p:nvSpPr>
        <p:spPr>
          <a:xfrm>
            <a:off x="1273032" y="1066800"/>
            <a:ext cx="7686614" cy="2308324"/>
          </a:xfrm>
          <a:prstGeom prst="rect">
            <a:avLst/>
          </a:prstGeom>
          <a:noFill/>
        </p:spPr>
        <p:txBody>
          <a:bodyPr wrap="square" rtlCol="0">
            <a:spAutoFit/>
          </a:bodyPr>
          <a:lstStyle/>
          <a:p>
            <a:r>
              <a:rPr lang="en-IN" dirty="0"/>
              <a:t>Students were able to learn:</a:t>
            </a:r>
          </a:p>
          <a:p>
            <a:endParaRPr lang="en-IN" dirty="0"/>
          </a:p>
          <a:p>
            <a:pPr marL="285750" indent="-285750">
              <a:buFont typeface="Arial" panose="020B0604020202020204" pitchFamily="34" charset="0"/>
              <a:buChar char="•"/>
            </a:pPr>
            <a:r>
              <a:rPr lang="en-IN" dirty="0"/>
              <a:t>Working with HTML Forms</a:t>
            </a:r>
          </a:p>
          <a:p>
            <a:pPr marL="285750" indent="-285750">
              <a:buFont typeface="Arial" panose="020B0604020202020204" pitchFamily="34" charset="0"/>
              <a:buChar char="•"/>
            </a:pPr>
            <a:r>
              <a:rPr lang="en-IN" dirty="0"/>
              <a:t>Usage of various form tags</a:t>
            </a:r>
          </a:p>
          <a:p>
            <a:pPr marL="285750" indent="-285750">
              <a:buFont typeface="Arial" panose="020B0604020202020204" pitchFamily="34" charset="0"/>
              <a:buChar char="•"/>
            </a:pPr>
            <a:r>
              <a:rPr lang="en-IN" dirty="0"/>
              <a:t>Usage of various input elements</a:t>
            </a:r>
          </a:p>
          <a:p>
            <a:pPr marL="285750" indent="-285750">
              <a:buFont typeface="Arial" panose="020B0604020202020204" pitchFamily="34" charset="0"/>
              <a:buChar char="•"/>
            </a:pPr>
            <a:r>
              <a:rPr lang="en-IN" dirty="0"/>
              <a:t>Working with various semantic elements like Radio Buttons, </a:t>
            </a:r>
            <a:r>
              <a:rPr lang="en-IN" dirty="0" err="1"/>
              <a:t>CheckBoxes</a:t>
            </a:r>
            <a:r>
              <a:rPr lang="en-IN" dirty="0"/>
              <a:t>, Dropdown menus etc.</a:t>
            </a:r>
          </a:p>
          <a:p>
            <a:endParaRPr lang="en-IN" dirty="0"/>
          </a:p>
        </p:txBody>
      </p:sp>
    </p:spTree>
    <p:extLst>
      <p:ext uri="{BB962C8B-B14F-4D97-AF65-F5344CB8AC3E}">
        <p14:creationId xmlns:p14="http://schemas.microsoft.com/office/powerpoint/2010/main" val="12896805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A1D9D6-C78F-4E2B-84F1-910FF662113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292696" y="6022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dirty="0">
                <a:solidFill>
                  <a:schemeClr val="tx1"/>
                </a:solidFill>
                <a:latin typeface="Times New Roman" panose="02020603050405020304" pitchFamily="18" charset="0"/>
                <a:cs typeface="Times New Roman" panose="02020603050405020304" pitchFamily="18" charset="0"/>
              </a:rPr>
              <a:t>Daily Quiz</a:t>
            </a:r>
            <a:endParaRPr lang="en-IN" sz="2200" b="1" i="0" dirty="0">
              <a:solidFill>
                <a:schemeClr val="tx1"/>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8" name="TextBox 7">
            <a:extLst>
              <a:ext uri="{FF2B5EF4-FFF2-40B4-BE49-F238E27FC236}">
                <a16:creationId xmlns:a16="http://schemas.microsoft.com/office/drawing/2014/main" id="{46E68832-0E19-3094-B101-71D8AF07FD16}"/>
              </a:ext>
            </a:extLst>
          </p:cNvPr>
          <p:cNvSpPr txBox="1"/>
          <p:nvPr/>
        </p:nvSpPr>
        <p:spPr>
          <a:xfrm>
            <a:off x="457200" y="914400"/>
            <a:ext cx="8534400" cy="5078313"/>
          </a:xfrm>
          <a:prstGeom prst="rect">
            <a:avLst/>
          </a:prstGeom>
          <a:noFill/>
        </p:spPr>
        <p:txBody>
          <a:bodyPr wrap="square">
            <a:spAutoFit/>
          </a:bodyPr>
          <a:lstStyle/>
          <a:p>
            <a:r>
              <a:rPr lang="en-IN" dirty="0"/>
              <a:t>1: Which attribute is used to specify the URL that a link should navigate to?</a:t>
            </a:r>
          </a:p>
          <a:p>
            <a:r>
              <a:rPr lang="en-IN" dirty="0"/>
              <a:t>a) </a:t>
            </a:r>
            <a:r>
              <a:rPr lang="en-IN" dirty="0" err="1"/>
              <a:t>src</a:t>
            </a:r>
            <a:endParaRPr lang="en-IN" dirty="0"/>
          </a:p>
          <a:p>
            <a:r>
              <a:rPr lang="en-IN" dirty="0"/>
              <a:t>b) link</a:t>
            </a:r>
          </a:p>
          <a:p>
            <a:r>
              <a:rPr lang="en-IN" dirty="0"/>
              <a:t>c) </a:t>
            </a:r>
            <a:r>
              <a:rPr lang="en-IN" dirty="0" err="1"/>
              <a:t>href</a:t>
            </a:r>
            <a:endParaRPr lang="en-IN" dirty="0"/>
          </a:p>
          <a:p>
            <a:r>
              <a:rPr lang="en-IN" dirty="0"/>
              <a:t>d) </a:t>
            </a:r>
            <a:r>
              <a:rPr lang="en-IN" dirty="0" err="1"/>
              <a:t>url</a:t>
            </a:r>
            <a:r>
              <a:rPr lang="en-IN" dirty="0"/>
              <a:t>					Answer: c) </a:t>
            </a:r>
            <a:r>
              <a:rPr lang="en-IN" dirty="0" err="1"/>
              <a:t>href</a:t>
            </a:r>
            <a:endParaRPr lang="en-IN" dirty="0"/>
          </a:p>
          <a:p>
            <a:endParaRPr lang="en-IN" dirty="0"/>
          </a:p>
          <a:p>
            <a:r>
              <a:rPr lang="en-IN" dirty="0"/>
              <a:t>2: How do you open a link in a new browser tab/window?</a:t>
            </a:r>
          </a:p>
          <a:p>
            <a:r>
              <a:rPr lang="en-IN" dirty="0"/>
              <a:t>a) Using the new attribute</a:t>
            </a:r>
          </a:p>
          <a:p>
            <a:r>
              <a:rPr lang="en-IN" dirty="0"/>
              <a:t>b) Using the target="_blank" attribute</a:t>
            </a:r>
          </a:p>
          <a:p>
            <a:r>
              <a:rPr lang="en-IN" dirty="0"/>
              <a:t>c) Using the open attribute</a:t>
            </a:r>
          </a:p>
          <a:p>
            <a:r>
              <a:rPr lang="en-IN" dirty="0"/>
              <a:t>d) Using the popup attribute		Answer: b) Using the target="_blank" attribute</a:t>
            </a:r>
          </a:p>
          <a:p>
            <a:endParaRPr lang="en-IN" dirty="0"/>
          </a:p>
          <a:p>
            <a:r>
              <a:rPr lang="en-IN" dirty="0"/>
              <a:t>3: How do you create an anchor (bookmark) within the same webpage?</a:t>
            </a:r>
          </a:p>
          <a:p>
            <a:r>
              <a:rPr lang="en-IN" dirty="0"/>
              <a:t>a) Using the &lt;a </a:t>
            </a:r>
            <a:r>
              <a:rPr lang="en-IN" dirty="0" err="1"/>
              <a:t>href</a:t>
            </a:r>
            <a:r>
              <a:rPr lang="en-IN" dirty="0"/>
              <a:t>="#bookmark"&gt; tag</a:t>
            </a:r>
          </a:p>
          <a:p>
            <a:r>
              <a:rPr lang="en-IN" dirty="0"/>
              <a:t>b) Using the &lt;bookmark&gt; tag</a:t>
            </a:r>
          </a:p>
          <a:p>
            <a:r>
              <a:rPr lang="en-IN" dirty="0"/>
              <a:t>c) Using the &lt;a </a:t>
            </a:r>
            <a:r>
              <a:rPr lang="en-IN" dirty="0" err="1"/>
              <a:t>href</a:t>
            </a:r>
            <a:r>
              <a:rPr lang="en-IN" dirty="0"/>
              <a:t>="anchor"&gt; tag</a:t>
            </a:r>
          </a:p>
          <a:p>
            <a:r>
              <a:rPr lang="en-IN" dirty="0"/>
              <a:t>d) Using the &lt;a name="bookmark"&gt; tag					Answer: d) Using the &lt;a name="bookmark"&gt; tag</a:t>
            </a:r>
          </a:p>
        </p:txBody>
      </p:sp>
    </p:spTree>
    <p:extLst>
      <p:ext uri="{BB962C8B-B14F-4D97-AF65-F5344CB8AC3E}">
        <p14:creationId xmlns:p14="http://schemas.microsoft.com/office/powerpoint/2010/main" val="32310764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A1D9D6-C78F-4E2B-84F1-910FF662113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28778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dirty="0">
                <a:solidFill>
                  <a:schemeClr val="tx1"/>
                </a:solidFill>
                <a:latin typeface="Times New Roman" panose="02020603050405020304" pitchFamily="18" charset="0"/>
                <a:cs typeface="Times New Roman" panose="02020603050405020304" pitchFamily="18" charset="0"/>
              </a:rPr>
              <a:t>Daily Quiz</a:t>
            </a:r>
            <a:endParaRPr lang="en-IN" sz="2200" b="1" i="0" dirty="0">
              <a:solidFill>
                <a:schemeClr val="tx1"/>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74C39BF0-A41F-A5D3-ABD7-4C716533FA3E}"/>
              </a:ext>
            </a:extLst>
          </p:cNvPr>
          <p:cNvSpPr txBox="1"/>
          <p:nvPr/>
        </p:nvSpPr>
        <p:spPr>
          <a:xfrm>
            <a:off x="703006" y="765142"/>
            <a:ext cx="8458200" cy="5632311"/>
          </a:xfrm>
          <a:prstGeom prst="rect">
            <a:avLst/>
          </a:prstGeom>
          <a:noFill/>
        </p:spPr>
        <p:txBody>
          <a:bodyPr wrap="square">
            <a:spAutoFit/>
          </a:bodyPr>
          <a:lstStyle/>
          <a:p>
            <a:r>
              <a:rPr lang="en-IN" dirty="0"/>
              <a:t>4: Which attribute is used to specify the HTTP method for submitting a form?</a:t>
            </a:r>
          </a:p>
          <a:p>
            <a:r>
              <a:rPr lang="en-IN" dirty="0"/>
              <a:t>a) action</a:t>
            </a:r>
          </a:p>
          <a:p>
            <a:r>
              <a:rPr lang="en-IN" dirty="0"/>
              <a:t>b) method</a:t>
            </a:r>
          </a:p>
          <a:p>
            <a:r>
              <a:rPr lang="en-IN" dirty="0"/>
              <a:t>c) submit</a:t>
            </a:r>
          </a:p>
          <a:p>
            <a:r>
              <a:rPr lang="en-IN" dirty="0"/>
              <a:t>d) type</a:t>
            </a:r>
          </a:p>
          <a:p>
            <a:r>
              <a:rPr lang="en-IN" dirty="0"/>
              <a:t>Answer: b) method</a:t>
            </a:r>
          </a:p>
          <a:p>
            <a:endParaRPr lang="en-IN" dirty="0"/>
          </a:p>
          <a:p>
            <a:r>
              <a:rPr lang="en-IN" dirty="0"/>
              <a:t>5: How do you create a text input field in a form?</a:t>
            </a:r>
          </a:p>
          <a:p>
            <a:r>
              <a:rPr lang="en-IN" dirty="0"/>
              <a:t>a) &lt;input type="text"&gt;</a:t>
            </a:r>
          </a:p>
          <a:p>
            <a:r>
              <a:rPr lang="en-IN" dirty="0"/>
              <a:t>b) &lt;</a:t>
            </a:r>
            <a:r>
              <a:rPr lang="en-IN" dirty="0" err="1"/>
              <a:t>textinput</a:t>
            </a:r>
            <a:r>
              <a:rPr lang="en-IN" dirty="0"/>
              <a:t>&gt;</a:t>
            </a:r>
          </a:p>
          <a:p>
            <a:r>
              <a:rPr lang="en-IN" dirty="0"/>
              <a:t>c) &lt;input field="text"&gt;</a:t>
            </a:r>
          </a:p>
          <a:p>
            <a:r>
              <a:rPr lang="en-IN" dirty="0"/>
              <a:t>d) &lt;</a:t>
            </a:r>
            <a:r>
              <a:rPr lang="en-IN" dirty="0" err="1"/>
              <a:t>textfield</a:t>
            </a:r>
            <a:r>
              <a:rPr lang="en-IN" dirty="0"/>
              <a:t>&gt;</a:t>
            </a:r>
          </a:p>
          <a:p>
            <a:r>
              <a:rPr lang="en-IN" dirty="0"/>
              <a:t>Answer: a) &lt;input type="text"&gt;</a:t>
            </a:r>
          </a:p>
          <a:p>
            <a:endParaRPr lang="en-IN" dirty="0"/>
          </a:p>
          <a:p>
            <a:r>
              <a:rPr lang="en-IN" dirty="0"/>
              <a:t>6: Which attribute is used to define a placeholder text in an input field?</a:t>
            </a:r>
          </a:p>
          <a:p>
            <a:r>
              <a:rPr lang="en-IN" dirty="0"/>
              <a:t>a) value</a:t>
            </a:r>
          </a:p>
          <a:p>
            <a:r>
              <a:rPr lang="en-IN" dirty="0"/>
              <a:t>b) text</a:t>
            </a:r>
          </a:p>
          <a:p>
            <a:r>
              <a:rPr lang="en-IN" dirty="0"/>
              <a:t>c) placeholder</a:t>
            </a:r>
          </a:p>
          <a:p>
            <a:r>
              <a:rPr lang="en-IN" dirty="0"/>
              <a:t>d) input</a:t>
            </a:r>
          </a:p>
          <a:p>
            <a:r>
              <a:rPr lang="en-IN" dirty="0"/>
              <a:t>Answer: c) placeholder</a:t>
            </a:r>
          </a:p>
        </p:txBody>
      </p:sp>
    </p:spTree>
    <p:extLst>
      <p:ext uri="{BB962C8B-B14F-4D97-AF65-F5344CB8AC3E}">
        <p14:creationId xmlns:p14="http://schemas.microsoft.com/office/powerpoint/2010/main" val="1159100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8633A0-808E-4619-A109-13D81310D5B6}"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28778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i="0" dirty="0">
                <a:solidFill>
                  <a:schemeClr val="tx1"/>
                </a:solidFill>
                <a:effectLst/>
                <a:latin typeface="Times New Roman" panose="02020603050405020304" pitchFamily="18" charset="0"/>
                <a:cs typeface="Times New Roman" panose="02020603050405020304" pitchFamily="18" charset="0"/>
              </a:rPr>
              <a:t>Introduction to XML</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83EF9FB9-B8D1-637B-B17B-79AB46FA35FF}"/>
              </a:ext>
            </a:extLst>
          </p:cNvPr>
          <p:cNvSpPr txBox="1"/>
          <p:nvPr/>
        </p:nvSpPr>
        <p:spPr>
          <a:xfrm>
            <a:off x="626684" y="1143000"/>
            <a:ext cx="8195310" cy="923330"/>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XML, which stands for Extensible Markup Language, is a versatile and widely used markup language designed for storing and exchanging structured data. It provides a flexible way to describe and organize information in a hierarchical format.</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DCBB7A2-FBAC-1075-0826-0D8C3C24B89A}"/>
              </a:ext>
            </a:extLst>
          </p:cNvPr>
          <p:cNvSpPr txBox="1"/>
          <p:nvPr/>
        </p:nvSpPr>
        <p:spPr>
          <a:xfrm>
            <a:off x="658392" y="2380962"/>
            <a:ext cx="8163601" cy="1477328"/>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XML uses tags to define elements within a document, similar to HTML. However, unlike HTML, which is primarily used for structuring web content, XML is not limited to any specific domain. It is a generic markup language that can be used for a variety of purposes, such as storing data, configuring settings, representing document structures, and more.</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B57D5A4-C57E-D2CB-95F6-C5B0C22A79CA}"/>
              </a:ext>
            </a:extLst>
          </p:cNvPr>
          <p:cNvSpPr txBox="1"/>
          <p:nvPr/>
        </p:nvSpPr>
        <p:spPr>
          <a:xfrm>
            <a:off x="643890" y="4172922"/>
            <a:ext cx="8163600" cy="1200329"/>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One of the key strengths of XML is its ability to define custom tags and document structures. This flexibility allows XML to adapt to different data formats and industry-specific needs. XML documents are typically human-readable and self-descriptive, making them easy to understand and interpret.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88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4DDD48-18BD-469A-BF30-3E4BA4E7EFFA}" type="datetime3">
              <a:rPr lang="en-US" smtClean="0"/>
              <a:t>11 July 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447800" y="5080"/>
            <a:ext cx="7696200" cy="68072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IN" sz="2400" b="1" dirty="0">
                <a:latin typeface="Times New Roman" pitchFamily="18" charset="0"/>
                <a:cs typeface="Times New Roman" pitchFamily="18" charset="0"/>
              </a:rPr>
              <a:t>Branch Wise Application</a:t>
            </a:r>
          </a:p>
        </p:txBody>
      </p:sp>
      <p:sp>
        <p:nvSpPr>
          <p:cNvPr id="2" name="Rectangle 1"/>
          <p:cNvSpPr/>
          <p:nvPr/>
        </p:nvSpPr>
        <p:spPr>
          <a:xfrm>
            <a:off x="1085850" y="1885951"/>
            <a:ext cx="7486650" cy="3139321"/>
          </a:xfrm>
          <a:prstGeom prst="rect">
            <a:avLst/>
          </a:prstGeom>
        </p:spPr>
        <p:txBody>
          <a:bodyPr wrap="square">
            <a:spAutoFit/>
          </a:bodyPr>
          <a:lstStyle/>
          <a:p>
            <a:pPr fontAlgn="base"/>
            <a:r>
              <a:rPr lang="en-US" b="1" dirty="0">
                <a:latin typeface="Times New Roman" pitchFamily="18" charset="0"/>
                <a:cs typeface="Times New Roman" pitchFamily="18" charset="0"/>
              </a:rPr>
              <a:t>Adaptability:</a:t>
            </a:r>
            <a:r>
              <a:rPr lang="en-US" dirty="0">
                <a:latin typeface="Times New Roman" pitchFamily="18" charset="0"/>
                <a:cs typeface="Times New Roman" pitchFamily="18" charset="0"/>
              </a:rPr>
              <a:t> It gives bother free migration, basic, and efficient structure.</a:t>
            </a:r>
          </a:p>
          <a:p>
            <a:pPr fontAlgn="base"/>
            <a:endParaRPr lang="en-US" dirty="0">
              <a:latin typeface="Times New Roman" pitchFamily="18" charset="0"/>
              <a:cs typeface="Times New Roman" pitchFamily="18" charset="0"/>
            </a:endParaRPr>
          </a:p>
          <a:p>
            <a:pPr fontAlgn="base"/>
            <a:r>
              <a:rPr lang="en-US" b="1" dirty="0">
                <a:latin typeface="Times New Roman" pitchFamily="18" charset="0"/>
                <a:cs typeface="Times New Roman" pitchFamily="18" charset="0"/>
              </a:rPr>
              <a:t>Components:</a:t>
            </a:r>
            <a:r>
              <a:rPr lang="en-US" dirty="0">
                <a:latin typeface="Times New Roman" pitchFamily="18" charset="0"/>
                <a:cs typeface="Times New Roman" pitchFamily="18" charset="0"/>
              </a:rPr>
              <a:t> They help in creating custom elements that can be reused in HTML.</a:t>
            </a:r>
          </a:p>
          <a:p>
            <a:pPr fontAlgn="base"/>
            <a:endParaRPr lang="en-US" dirty="0">
              <a:latin typeface="Times New Roman" pitchFamily="18" charset="0"/>
              <a:cs typeface="Times New Roman" pitchFamily="18" charset="0"/>
            </a:endParaRPr>
          </a:p>
          <a:p>
            <a:pPr fontAlgn="base"/>
            <a:r>
              <a:rPr lang="en-US" b="1" dirty="0">
                <a:latin typeface="Times New Roman" pitchFamily="18" charset="0"/>
                <a:cs typeface="Times New Roman" pitchFamily="18" charset="0"/>
              </a:rPr>
              <a:t>Transition:</a:t>
            </a:r>
            <a:r>
              <a:rPr lang="en-US" dirty="0">
                <a:latin typeface="Times New Roman" pitchFamily="18" charset="0"/>
                <a:cs typeface="Times New Roman" pitchFamily="18" charset="0"/>
              </a:rPr>
              <a:t> Various methodologies are given in Vue.js to apply a transition to HTML components when they are included or expelled from the DOM.</a:t>
            </a:r>
          </a:p>
          <a:p>
            <a:pPr fontAlgn="base"/>
            <a:endParaRPr lang="en-US" dirty="0">
              <a:latin typeface="Times New Roman" pitchFamily="18" charset="0"/>
              <a:cs typeface="Times New Roman" pitchFamily="18" charset="0"/>
            </a:endParaRPr>
          </a:p>
          <a:p>
            <a:pPr fontAlgn="base"/>
            <a:r>
              <a:rPr lang="en-US" b="1" dirty="0">
                <a:latin typeface="Times New Roman" pitchFamily="18" charset="0"/>
                <a:cs typeface="Times New Roman" pitchFamily="18" charset="0"/>
              </a:rPr>
              <a:t>Detailed Documentation:</a:t>
            </a:r>
            <a:r>
              <a:rPr lang="en-US" dirty="0">
                <a:latin typeface="Times New Roman" pitchFamily="18" charset="0"/>
                <a:cs typeface="Times New Roman" pitchFamily="18" charset="0"/>
              </a:rPr>
              <a:t> It gives a simple learning curve through point-by-point documentation</a:t>
            </a:r>
          </a:p>
          <a:p>
            <a:pPr fontAlgn="base"/>
            <a:endParaRPr lang="en-US" dirty="0">
              <a:latin typeface="Times New Roman" pitchFamily="18" charset="0"/>
              <a:cs typeface="Times New Roman" pitchFamily="18" charset="0"/>
            </a:endParaRPr>
          </a:p>
        </p:txBody>
      </p:sp>
      <p:sp>
        <p:nvSpPr>
          <p:cNvPr id="8" name="Footer Placeholder 12"/>
          <p:cNvSpPr>
            <a:spLocks noGrp="1"/>
          </p:cNvSpPr>
          <p:nvPr>
            <p:ph type="ftr" sz="quarter" idx="11"/>
          </p:nvPr>
        </p:nvSpPr>
        <p:spPr>
          <a:xfrm>
            <a:off x="2362200" y="6401986"/>
            <a:ext cx="5581650" cy="273851"/>
          </a:xfrm>
        </p:spPr>
        <p:txBody>
          <a:bodyPr/>
          <a:lstStyle/>
          <a:p>
            <a:r>
              <a:rPr lang="fi-FI"/>
              <a:t>Rajat Kumar               WT               UNIT 2</a:t>
            </a:r>
            <a:endParaRPr lang="en-US" dirty="0"/>
          </a:p>
        </p:txBody>
      </p:sp>
      <p:pic>
        <p:nvPicPr>
          <p:cNvPr id="3" name="Picture 2" descr="E:\Master Folder 2017-18\Approved Logo by BOG\NIET logo_.png">
            <a:extLst>
              <a:ext uri="{FF2B5EF4-FFF2-40B4-BE49-F238E27FC236}">
                <a16:creationId xmlns:a16="http://schemas.microsoft.com/office/drawing/2014/main" id="{0D0DD731-7060-1303-021F-7C718B5F7158}"/>
              </a:ext>
            </a:extLst>
          </p:cNvPr>
          <p:cNvPicPr/>
          <p:nvPr/>
        </p:nvPicPr>
        <p:blipFill>
          <a:blip r:embed="rId2"/>
          <a:srcRect/>
          <a:stretch>
            <a:fillRect/>
          </a:stretch>
        </p:blipFill>
        <p:spPr bwMode="auto">
          <a:xfrm>
            <a:off x="83820" y="38100"/>
            <a:ext cx="1287780" cy="685799"/>
          </a:xfrm>
          <a:prstGeom prst="rect">
            <a:avLst/>
          </a:prstGeom>
          <a:noFill/>
          <a:ln w="9525">
            <a:noFill/>
            <a:miter lim="800000"/>
            <a:headEnd/>
            <a:tailEnd/>
          </a:ln>
        </p:spPr>
      </p:pic>
    </p:spTree>
    <p:extLst>
      <p:ext uri="{BB962C8B-B14F-4D97-AF65-F5344CB8AC3E}">
        <p14:creationId xmlns:p14="http://schemas.microsoft.com/office/powerpoint/2010/main" val="1519029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966D9B4-06E1-244E-1157-E5D20C40B821}"/>
              </a:ext>
            </a:extLst>
          </p:cNvPr>
          <p:cNvSpPr>
            <a:spLocks noGrp="1"/>
          </p:cNvSpPr>
          <p:nvPr>
            <p:ph type="dt" sz="quarter" idx="10"/>
          </p:nvPr>
        </p:nvSpPr>
        <p:spPr/>
        <p:txBody>
          <a:bodyPr/>
          <a:lstStyle/>
          <a:p>
            <a:pPr>
              <a:defRPr/>
            </a:pPr>
            <a:fld id="{782EE262-0649-4AAA-96A9-467586B8D5B7}" type="datetime3">
              <a:rPr lang="en-US" smtClean="0"/>
              <a:t>11 July 2023</a:t>
            </a:fld>
            <a:endParaRPr lang="en-US"/>
          </a:p>
        </p:txBody>
      </p:sp>
      <p:sp>
        <p:nvSpPr>
          <p:cNvPr id="150531" name="Slide Number Placeholder 5">
            <a:extLst>
              <a:ext uri="{FF2B5EF4-FFF2-40B4-BE49-F238E27FC236}">
                <a16:creationId xmlns:a16="http://schemas.microsoft.com/office/drawing/2014/main" id="{811B73C7-98FD-8368-5113-7D2F31573B5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E5C4A3C-235E-47ED-ABAD-86D1661F488C}" type="slidenum">
              <a:rPr lang="en-US" altLang="en-US" sz="1200" smtClean="0">
                <a:solidFill>
                  <a:srgbClr val="898989"/>
                </a:solidFill>
              </a:rPr>
              <a:pPr>
                <a:spcBef>
                  <a:spcPct val="0"/>
                </a:spcBef>
                <a:buFontTx/>
                <a:buNone/>
              </a:pPr>
              <a:t>60</a:t>
            </a:fld>
            <a:endParaRPr lang="en-US" altLang="en-US" sz="1200">
              <a:solidFill>
                <a:srgbClr val="898989"/>
              </a:solidFill>
            </a:endParaRPr>
          </a:p>
        </p:txBody>
      </p:sp>
      <p:sp>
        <p:nvSpPr>
          <p:cNvPr id="7" name="Title 1">
            <a:extLst>
              <a:ext uri="{FF2B5EF4-FFF2-40B4-BE49-F238E27FC236}">
                <a16:creationId xmlns:a16="http://schemas.microsoft.com/office/drawing/2014/main" id="{7A69132C-5785-C054-080A-F4D5FF387CBB}"/>
              </a:ext>
            </a:extLst>
          </p:cNvPr>
          <p:cNvSpPr txBox="1">
            <a:spLocks/>
          </p:cNvSpPr>
          <p:nvPr/>
        </p:nvSpPr>
        <p:spPr>
          <a:xfrm>
            <a:off x="1371600" y="-901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Introduction XML</a:t>
            </a:r>
          </a:p>
        </p:txBody>
      </p:sp>
      <p:sp>
        <p:nvSpPr>
          <p:cNvPr id="150533" name="TextBox 9">
            <a:extLst>
              <a:ext uri="{FF2B5EF4-FFF2-40B4-BE49-F238E27FC236}">
                <a16:creationId xmlns:a16="http://schemas.microsoft.com/office/drawing/2014/main" id="{FE34FD0A-21D0-1FF2-0296-25558251D4D7}"/>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25960" name="TextBox 10">
            <a:extLst>
              <a:ext uri="{FF2B5EF4-FFF2-40B4-BE49-F238E27FC236}">
                <a16:creationId xmlns:a16="http://schemas.microsoft.com/office/drawing/2014/main" id="{A7BF6F16-599B-544C-B8FC-C4B983250255}"/>
              </a:ext>
            </a:extLst>
          </p:cNvPr>
          <p:cNvSpPr txBox="1">
            <a:spLocks noChangeArrowheads="1"/>
          </p:cNvSpPr>
          <p:nvPr/>
        </p:nvSpPr>
        <p:spPr bwMode="auto">
          <a:xfrm>
            <a:off x="990600" y="1782763"/>
            <a:ext cx="784860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Xml (</a:t>
            </a:r>
            <a:r>
              <a:rPr lang="en-US" altLang="en-US" sz="2000" dirty="0" err="1">
                <a:latin typeface="Times New Roman" panose="02020603050405020304" pitchFamily="18" charset="0"/>
                <a:cs typeface="Times New Roman" panose="02020603050405020304" pitchFamily="18" charset="0"/>
              </a:rPr>
              <a:t>eXtensible</a:t>
            </a:r>
            <a:r>
              <a:rPr lang="en-US" altLang="en-US" sz="2000" dirty="0">
                <a:latin typeface="Times New Roman" panose="02020603050405020304" pitchFamily="18" charset="0"/>
                <a:cs typeface="Times New Roman" panose="02020603050405020304" pitchFamily="18" charset="0"/>
              </a:rPr>
              <a:t> Markup Language) is a mark up language.</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XML is designed to store and transport data.</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XML became a W3C Recommendation on February 10, 1998.</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XML is designed to be self-descriptive.</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XML is designed to carry data, not to display data.</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XML is platform independent and language independent.</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en-US" sz="1600" dirty="0">
              <a:latin typeface="Arial" panose="020B0604020202020204" pitchFamily="34" charset="0"/>
            </a:endParaRPr>
          </a:p>
        </p:txBody>
      </p:sp>
      <p:sp>
        <p:nvSpPr>
          <p:cNvPr id="125961" name="TextBox 11">
            <a:extLst>
              <a:ext uri="{FF2B5EF4-FFF2-40B4-BE49-F238E27FC236}">
                <a16:creationId xmlns:a16="http://schemas.microsoft.com/office/drawing/2014/main" id="{D2FF1D2D-8AF0-9FBA-38E3-5846D24AFFD6}"/>
              </a:ext>
            </a:extLst>
          </p:cNvPr>
          <p:cNvSpPr txBox="1">
            <a:spLocks noChangeArrowheads="1"/>
          </p:cNvSpPr>
          <p:nvPr/>
        </p:nvSpPr>
        <p:spPr bwMode="auto">
          <a:xfrm>
            <a:off x="792163" y="1077913"/>
            <a:ext cx="381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 XML Definition</a:t>
            </a:r>
            <a:endParaRPr lang="en-US" altLang="en-US" sz="2400" b="1" dirty="0">
              <a:latin typeface="Times New Roman" panose="02020603050405020304" pitchFamily="18" charset="0"/>
              <a:cs typeface="Times New Roman" panose="02020603050405020304" pitchFamily="18" charset="0"/>
            </a:endParaRPr>
          </a:p>
        </p:txBody>
      </p:sp>
      <p:sp>
        <p:nvSpPr>
          <p:cNvPr id="10" name="Footer Placeholder 12">
            <a:extLst>
              <a:ext uri="{FF2B5EF4-FFF2-40B4-BE49-F238E27FC236}">
                <a16:creationId xmlns:a16="http://schemas.microsoft.com/office/drawing/2014/main" id="{3D594E97-7961-F28D-FF80-F2ECF921AB88}"/>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50537" name="Picture 14" descr="NIET">
            <a:extLst>
              <a:ext uri="{FF2B5EF4-FFF2-40B4-BE49-F238E27FC236}">
                <a16:creationId xmlns:a16="http://schemas.microsoft.com/office/drawing/2014/main" id="{088152A7-397C-B1FD-5687-808A411A0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371600" cy="707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25961"/>
                                        </p:tgtEl>
                                        <p:attrNameLst>
                                          <p:attrName>style.visibility</p:attrName>
                                        </p:attrNameLst>
                                      </p:cBhvr>
                                      <p:to>
                                        <p:strVal val="visible"/>
                                      </p:to>
                                    </p:set>
                                    <p:anim calcmode="lin" valueType="num">
                                      <p:cBhvr additive="base">
                                        <p:cTn id="12" dur="500" fill="hold"/>
                                        <p:tgtEl>
                                          <p:spTgt spid="125961"/>
                                        </p:tgtEl>
                                        <p:attrNameLst>
                                          <p:attrName>ppt_x</p:attrName>
                                        </p:attrNameLst>
                                      </p:cBhvr>
                                      <p:tavLst>
                                        <p:tav tm="0">
                                          <p:val>
                                            <p:strVal val="#ppt_x"/>
                                          </p:val>
                                        </p:tav>
                                        <p:tav tm="100000">
                                          <p:val>
                                            <p:strVal val="#ppt_x"/>
                                          </p:val>
                                        </p:tav>
                                      </p:tavLst>
                                    </p:anim>
                                    <p:anim calcmode="lin" valueType="num">
                                      <p:cBhvr additive="base">
                                        <p:cTn id="13" dur="500" fill="hold"/>
                                        <p:tgtEl>
                                          <p:spTgt spid="12596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25960"/>
                                        </p:tgtEl>
                                        <p:attrNameLst>
                                          <p:attrName>style.visibility</p:attrName>
                                        </p:attrNameLst>
                                      </p:cBhvr>
                                      <p:to>
                                        <p:strVal val="visible"/>
                                      </p:to>
                                    </p:set>
                                    <p:anim calcmode="lin" valueType="num">
                                      <p:cBhvr additive="base">
                                        <p:cTn id="18" dur="500" fill="hold"/>
                                        <p:tgtEl>
                                          <p:spTgt spid="125960"/>
                                        </p:tgtEl>
                                        <p:attrNameLst>
                                          <p:attrName>ppt_x</p:attrName>
                                        </p:attrNameLst>
                                      </p:cBhvr>
                                      <p:tavLst>
                                        <p:tav tm="0">
                                          <p:val>
                                            <p:strVal val="#ppt_x"/>
                                          </p:val>
                                        </p:tav>
                                        <p:tav tm="100000">
                                          <p:val>
                                            <p:strVal val="#ppt_x"/>
                                          </p:val>
                                        </p:tav>
                                      </p:tavLst>
                                    </p:anim>
                                    <p:anim calcmode="lin" valueType="num">
                                      <p:cBhvr additive="base">
                                        <p:cTn id="19" dur="500" fill="hold"/>
                                        <p:tgtEl>
                                          <p:spTgt spid="1259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5960" grpId="0"/>
      <p:bldP spid="12596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C2386B9-938F-56D9-A84B-5B8435C5C8A6}"/>
              </a:ext>
            </a:extLst>
          </p:cNvPr>
          <p:cNvSpPr>
            <a:spLocks noGrp="1"/>
          </p:cNvSpPr>
          <p:nvPr>
            <p:ph type="dt" sz="quarter" idx="10"/>
          </p:nvPr>
        </p:nvSpPr>
        <p:spPr/>
        <p:txBody>
          <a:bodyPr/>
          <a:lstStyle/>
          <a:p>
            <a:pPr>
              <a:defRPr/>
            </a:pPr>
            <a:fld id="{37FD2DBA-B2DE-4D81-A553-B1C44BBA4E5C}" type="datetime3">
              <a:rPr lang="en-US" smtClean="0"/>
              <a:t>11 July 2023</a:t>
            </a:fld>
            <a:endParaRPr lang="en-US"/>
          </a:p>
        </p:txBody>
      </p:sp>
      <p:sp>
        <p:nvSpPr>
          <p:cNvPr id="152579" name="Slide Number Placeholder 5">
            <a:extLst>
              <a:ext uri="{FF2B5EF4-FFF2-40B4-BE49-F238E27FC236}">
                <a16:creationId xmlns:a16="http://schemas.microsoft.com/office/drawing/2014/main" id="{9F72C602-3DD6-235B-11F7-6A4768FA187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CF8F0B-55C4-4657-9728-AC6C752AEB94}" type="slidenum">
              <a:rPr lang="en-US" altLang="en-US" sz="1200" smtClean="0">
                <a:solidFill>
                  <a:srgbClr val="898989"/>
                </a:solidFill>
              </a:rPr>
              <a:pPr>
                <a:spcBef>
                  <a:spcPct val="0"/>
                </a:spcBef>
                <a:buFontTx/>
                <a:buNone/>
              </a:pPr>
              <a:t>61</a:t>
            </a:fld>
            <a:endParaRPr lang="en-US" altLang="en-US" sz="1200">
              <a:solidFill>
                <a:srgbClr val="898989"/>
              </a:solidFill>
            </a:endParaRPr>
          </a:p>
        </p:txBody>
      </p:sp>
      <p:sp>
        <p:nvSpPr>
          <p:cNvPr id="7" name="Title 1">
            <a:extLst>
              <a:ext uri="{FF2B5EF4-FFF2-40B4-BE49-F238E27FC236}">
                <a16:creationId xmlns:a16="http://schemas.microsoft.com/office/drawing/2014/main" id="{4CA996A0-5DDF-7C04-FD60-A135FCEC558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Introduction XML(cont..)</a:t>
            </a:r>
          </a:p>
        </p:txBody>
      </p:sp>
      <p:sp>
        <p:nvSpPr>
          <p:cNvPr id="152581" name="TextBox 9">
            <a:extLst>
              <a:ext uri="{FF2B5EF4-FFF2-40B4-BE49-F238E27FC236}">
                <a16:creationId xmlns:a16="http://schemas.microsoft.com/office/drawing/2014/main" id="{3D043AFE-F16A-C3FB-A6CC-06F2FB6BF5D1}"/>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28008" name="TextBox 10">
            <a:extLst>
              <a:ext uri="{FF2B5EF4-FFF2-40B4-BE49-F238E27FC236}">
                <a16:creationId xmlns:a16="http://schemas.microsoft.com/office/drawing/2014/main" id="{F947C944-B330-E481-4482-505BC7005B71}"/>
              </a:ext>
            </a:extLst>
          </p:cNvPr>
          <p:cNvSpPr txBox="1">
            <a:spLocks noChangeArrowheads="1"/>
          </p:cNvSpPr>
          <p:nvPr/>
        </p:nvSpPr>
        <p:spPr bwMode="auto">
          <a:xfrm>
            <a:off x="990600" y="2017713"/>
            <a:ext cx="78486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XML separates data from HTML</a:t>
            </a:r>
          </a:p>
          <a:p>
            <a:pPr lvl="1" algn="just"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XML simplifies data sharing</a:t>
            </a:r>
          </a:p>
          <a:p>
            <a:pPr lvl="1" algn="just"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XML simplifies data transport</a:t>
            </a:r>
          </a:p>
          <a:p>
            <a:pPr lvl="1" algn="just"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XML simplifies Platform change </a:t>
            </a:r>
            <a:endParaRPr lang="en-US" altLang="en-US" sz="1600" dirty="0">
              <a:latin typeface="Arial" panose="020B0604020202020204" pitchFamily="34" charset="0"/>
            </a:endParaRPr>
          </a:p>
        </p:txBody>
      </p:sp>
      <p:sp>
        <p:nvSpPr>
          <p:cNvPr id="128009" name="TextBox 11">
            <a:extLst>
              <a:ext uri="{FF2B5EF4-FFF2-40B4-BE49-F238E27FC236}">
                <a16:creationId xmlns:a16="http://schemas.microsoft.com/office/drawing/2014/main" id="{930F1517-7908-6F90-904E-677FF974A379}"/>
              </a:ext>
            </a:extLst>
          </p:cNvPr>
          <p:cNvSpPr txBox="1">
            <a:spLocks noChangeArrowheads="1"/>
          </p:cNvSpPr>
          <p:nvPr/>
        </p:nvSpPr>
        <p:spPr bwMode="auto">
          <a:xfrm>
            <a:off x="723900" y="1171575"/>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Arial" panose="020B0604020202020204" pitchFamily="34" charset="0"/>
              <a:buNone/>
            </a:pPr>
            <a:r>
              <a:rPr lang="en-US" altLang="en-US" sz="1800" b="1" dirty="0">
                <a:latin typeface="Times New Roman" panose="02020603050405020304" pitchFamily="18" charset="0"/>
                <a:cs typeface="Times New Roman" panose="02020603050405020304" pitchFamily="18" charset="0"/>
              </a:rPr>
              <a:t>Benefit and Feature Of XML</a:t>
            </a:r>
            <a:endParaRPr lang="en-US" altLang="en-US" sz="1800" dirty="0">
              <a:latin typeface="Times New Roman" panose="02020603050405020304" pitchFamily="18" charset="0"/>
              <a:cs typeface="Times New Roman" panose="02020603050405020304" pitchFamily="18" charset="0"/>
            </a:endParaRPr>
          </a:p>
        </p:txBody>
      </p:sp>
      <p:sp>
        <p:nvSpPr>
          <p:cNvPr id="10" name="Footer Placeholder 12">
            <a:extLst>
              <a:ext uri="{FF2B5EF4-FFF2-40B4-BE49-F238E27FC236}">
                <a16:creationId xmlns:a16="http://schemas.microsoft.com/office/drawing/2014/main" id="{99A5A5DA-9307-6582-EB7F-C5162F04564A}"/>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52585" name="Picture 14" descr="NIET">
            <a:extLst>
              <a:ext uri="{FF2B5EF4-FFF2-40B4-BE49-F238E27FC236}">
                <a16:creationId xmlns:a16="http://schemas.microsoft.com/office/drawing/2014/main" id="{E1C71EA7-B9AA-03B0-86A7-3E6744411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874"/>
            <a:ext cx="1295400" cy="76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28009"/>
                                        </p:tgtEl>
                                        <p:attrNameLst>
                                          <p:attrName>style.visibility</p:attrName>
                                        </p:attrNameLst>
                                      </p:cBhvr>
                                      <p:to>
                                        <p:strVal val="visible"/>
                                      </p:to>
                                    </p:set>
                                    <p:anim calcmode="lin" valueType="num">
                                      <p:cBhvr additive="base">
                                        <p:cTn id="12" dur="500" fill="hold"/>
                                        <p:tgtEl>
                                          <p:spTgt spid="128009"/>
                                        </p:tgtEl>
                                        <p:attrNameLst>
                                          <p:attrName>ppt_x</p:attrName>
                                        </p:attrNameLst>
                                      </p:cBhvr>
                                      <p:tavLst>
                                        <p:tav tm="0">
                                          <p:val>
                                            <p:strVal val="#ppt_x"/>
                                          </p:val>
                                        </p:tav>
                                        <p:tav tm="100000">
                                          <p:val>
                                            <p:strVal val="#ppt_x"/>
                                          </p:val>
                                        </p:tav>
                                      </p:tavLst>
                                    </p:anim>
                                    <p:anim calcmode="lin" valueType="num">
                                      <p:cBhvr additive="base">
                                        <p:cTn id="13" dur="500" fill="hold"/>
                                        <p:tgtEl>
                                          <p:spTgt spid="12800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28008"/>
                                        </p:tgtEl>
                                        <p:attrNameLst>
                                          <p:attrName>style.visibility</p:attrName>
                                        </p:attrNameLst>
                                      </p:cBhvr>
                                      <p:to>
                                        <p:strVal val="visible"/>
                                      </p:to>
                                    </p:set>
                                    <p:anim calcmode="lin" valueType="num">
                                      <p:cBhvr additive="base">
                                        <p:cTn id="18" dur="500" fill="hold"/>
                                        <p:tgtEl>
                                          <p:spTgt spid="128008"/>
                                        </p:tgtEl>
                                        <p:attrNameLst>
                                          <p:attrName>ppt_x</p:attrName>
                                        </p:attrNameLst>
                                      </p:cBhvr>
                                      <p:tavLst>
                                        <p:tav tm="0">
                                          <p:val>
                                            <p:strVal val="#ppt_x"/>
                                          </p:val>
                                        </p:tav>
                                        <p:tav tm="100000">
                                          <p:val>
                                            <p:strVal val="#ppt_x"/>
                                          </p:val>
                                        </p:tav>
                                      </p:tavLst>
                                    </p:anim>
                                    <p:anim calcmode="lin" valueType="num">
                                      <p:cBhvr additive="base">
                                        <p:cTn id="19" dur="500" fill="hold"/>
                                        <p:tgtEl>
                                          <p:spTgt spid="1280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8008" grpId="0"/>
      <p:bldP spid="12800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575763-2A93-4C30-B0A7-6A2BC2E595EA}"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287780" y="2837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a:solidFill>
                  <a:schemeClr val="tx1"/>
                </a:solidFill>
                <a:effectLst/>
                <a:latin typeface="Times New Roman" panose="02020603050405020304" pitchFamily="18" charset="0"/>
                <a:cs typeface="Times New Roman" panose="02020603050405020304" pitchFamily="18" charset="0"/>
              </a:rPr>
              <a:t>XML Syntax</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4AE40340-AA07-D275-0AD0-EADF11819370}"/>
              </a:ext>
            </a:extLst>
          </p:cNvPr>
          <p:cNvSpPr txBox="1"/>
          <p:nvPr/>
        </p:nvSpPr>
        <p:spPr>
          <a:xfrm>
            <a:off x="356419" y="1332757"/>
            <a:ext cx="8507361" cy="1754326"/>
          </a:xfrm>
          <a:prstGeom prst="rect">
            <a:avLst/>
          </a:prstGeom>
          <a:noFill/>
        </p:spPr>
        <p:txBody>
          <a:bodyPr wrap="square">
            <a:spAutoFit/>
          </a:bodyPr>
          <a:lstStyle/>
          <a:p>
            <a:pPr marL="285750" indent="-285750"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Tags: </a:t>
            </a:r>
            <a:r>
              <a:rPr lang="en-US" b="0" i="0" dirty="0">
                <a:effectLst/>
                <a:latin typeface="Times New Roman" panose="02020603050405020304" pitchFamily="18" charset="0"/>
                <a:cs typeface="Times New Roman" panose="02020603050405020304" pitchFamily="18" charset="0"/>
              </a:rPr>
              <a:t>XML documents are made up of elements enclosed within start and end tags. Tags are used to define the structure and hierarchy of the document's content. </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Start tags begin with a less-than symbol (&lt;), followed by the element name, and end with a greater-than symbol (&gt;). </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End tags have a similar syntax, but also include a forward slash (/) before the element name.</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3208340-D0E4-068E-DF8F-24F82C0C1EC5}"/>
              </a:ext>
            </a:extLst>
          </p:cNvPr>
          <p:cNvPicPr>
            <a:picLocks noChangeAspect="1"/>
          </p:cNvPicPr>
          <p:nvPr/>
        </p:nvPicPr>
        <p:blipFill>
          <a:blip r:embed="rId3"/>
          <a:stretch>
            <a:fillRect/>
          </a:stretch>
        </p:blipFill>
        <p:spPr>
          <a:xfrm>
            <a:off x="2209800" y="3432134"/>
            <a:ext cx="4800600" cy="2579165"/>
          </a:xfrm>
          <a:prstGeom prst="rect">
            <a:avLst/>
          </a:prstGeom>
        </p:spPr>
      </p:pic>
    </p:spTree>
    <p:extLst>
      <p:ext uri="{BB962C8B-B14F-4D97-AF65-F5344CB8AC3E}">
        <p14:creationId xmlns:p14="http://schemas.microsoft.com/office/powerpoint/2010/main" val="17002345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07CC78-B794-4A96-B7F6-33FD7E8F9F8D}"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28778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err="1">
                <a:solidFill>
                  <a:srgbClr val="610B38"/>
                </a:solidFill>
                <a:effectLst/>
                <a:latin typeface="Times New Roman" panose="02020603050405020304" pitchFamily="18" charset="0"/>
                <a:cs typeface="Times New Roman" panose="02020603050405020304" pitchFamily="18" charset="0"/>
              </a:rPr>
              <a:t>Cont</a:t>
            </a:r>
            <a:r>
              <a:rPr lang="en-IN" sz="2200" b="1" i="0" dirty="0">
                <a:solidFill>
                  <a:srgbClr val="610B38"/>
                </a:solidFill>
                <a:effectLst/>
                <a:latin typeface="Times New Roman" panose="02020603050405020304" pitchFamily="18" charset="0"/>
                <a:cs typeface="Times New Roman" panose="02020603050405020304" pitchFamily="18" charset="0"/>
              </a:rPr>
              <a:t>…</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CA4F9CC8-8F7B-99ED-C5DE-F193CAF645F8}"/>
              </a:ext>
            </a:extLst>
          </p:cNvPr>
          <p:cNvSpPr txBox="1"/>
          <p:nvPr/>
        </p:nvSpPr>
        <p:spPr>
          <a:xfrm>
            <a:off x="425244" y="914400"/>
            <a:ext cx="8490155" cy="1754326"/>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Elements: </a:t>
            </a:r>
            <a:r>
              <a:rPr lang="en-US" b="0" i="0" dirty="0">
                <a:effectLst/>
                <a:latin typeface="Times New Roman" panose="02020603050405020304" pitchFamily="18" charset="0"/>
                <a:cs typeface="Times New Roman" panose="02020603050405020304" pitchFamily="18" charset="0"/>
              </a:rPr>
              <a:t>Elements are the building blocks of an XML document. They represent individual pieces of information within the document. Each element has a start tag, an end tag, and may contain nested elements and/or text content.</a:t>
            </a:r>
          </a:p>
          <a:p>
            <a:pPr algn="just"/>
            <a:r>
              <a:rPr lang="en-US" b="1" i="0" dirty="0">
                <a:effectLst/>
                <a:latin typeface="Times New Roman" panose="02020603050405020304" pitchFamily="18" charset="0"/>
                <a:cs typeface="Times New Roman" panose="02020603050405020304" pitchFamily="18" charset="0"/>
              </a:rPr>
              <a:t>Attributes: </a:t>
            </a:r>
            <a:r>
              <a:rPr lang="en-US" b="0" i="0" dirty="0">
                <a:effectLst/>
                <a:latin typeface="Times New Roman" panose="02020603050405020304" pitchFamily="18" charset="0"/>
                <a:cs typeface="Times New Roman" panose="02020603050405020304" pitchFamily="18" charset="0"/>
              </a:rPr>
              <a:t>Attributes provide additional information about an element. They are placed within the start tag of an element and consist of a name-value pair. Attribute values are enclosed in quotation marks.</a:t>
            </a:r>
          </a:p>
        </p:txBody>
      </p:sp>
      <p:pic>
        <p:nvPicPr>
          <p:cNvPr id="8" name="Picture 7">
            <a:extLst>
              <a:ext uri="{FF2B5EF4-FFF2-40B4-BE49-F238E27FC236}">
                <a16:creationId xmlns:a16="http://schemas.microsoft.com/office/drawing/2014/main" id="{F7FEF24A-E539-0204-B4A6-7856D5B2AD98}"/>
              </a:ext>
            </a:extLst>
          </p:cNvPr>
          <p:cNvPicPr>
            <a:picLocks noChangeAspect="1"/>
          </p:cNvPicPr>
          <p:nvPr/>
        </p:nvPicPr>
        <p:blipFill>
          <a:blip r:embed="rId3"/>
          <a:stretch>
            <a:fillRect/>
          </a:stretch>
        </p:blipFill>
        <p:spPr>
          <a:xfrm>
            <a:off x="1752600" y="2590800"/>
            <a:ext cx="5867400" cy="4130675"/>
          </a:xfrm>
          <a:prstGeom prst="rect">
            <a:avLst/>
          </a:prstGeom>
        </p:spPr>
      </p:pic>
    </p:spTree>
    <p:extLst>
      <p:ext uri="{BB962C8B-B14F-4D97-AF65-F5344CB8AC3E}">
        <p14:creationId xmlns:p14="http://schemas.microsoft.com/office/powerpoint/2010/main" val="23641741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BCDAFC-5BC1-4786-815F-74BC663499BA}"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287780" y="6022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a:solidFill>
                  <a:schemeClr val="tx1"/>
                </a:solidFill>
                <a:effectLst/>
                <a:latin typeface="Times New Roman" panose="02020603050405020304" pitchFamily="18" charset="0"/>
                <a:cs typeface="Times New Roman" panose="02020603050405020304" pitchFamily="18" charset="0"/>
              </a:rPr>
              <a:t>XML Namespaces</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A1FA11A5-530B-C511-6367-F6F9D331FDE6}"/>
              </a:ext>
            </a:extLst>
          </p:cNvPr>
          <p:cNvSpPr txBox="1"/>
          <p:nvPr/>
        </p:nvSpPr>
        <p:spPr>
          <a:xfrm>
            <a:off x="259325" y="1531544"/>
            <a:ext cx="8755380" cy="923330"/>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XML namespaces are used to avoid naming conflicts when different XML vocabularies or elements with the same name are combined. They provide a way to uniquely identify and differentiate elements and attributes in an XML document.</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8ADA95C-581B-23ED-5E36-D38243C40AEA}"/>
              </a:ext>
            </a:extLst>
          </p:cNvPr>
          <p:cNvSpPr txBox="1"/>
          <p:nvPr/>
        </p:nvSpPr>
        <p:spPr>
          <a:xfrm>
            <a:off x="259325" y="2678939"/>
            <a:ext cx="8686800" cy="1200329"/>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The concept of namespaces allows elements and attributes to be distinguished by associating them with a namespace prefix. A namespace is defined by a Uniform Resource Identifier (URI), which serves as its unique identifier. The URI can point to a web page, a schema definition, or any other resource that can be used to identify the namespace.</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06AE537-791B-4648-054E-74A3A85D5E80}"/>
              </a:ext>
            </a:extLst>
          </p:cNvPr>
          <p:cNvSpPr txBox="1"/>
          <p:nvPr/>
        </p:nvSpPr>
        <p:spPr>
          <a:xfrm>
            <a:off x="307258" y="4103333"/>
            <a:ext cx="8590935" cy="1477328"/>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Namespace declarations are typically added to the root element of an XML document or to individual elements. They are declared using the </a:t>
            </a:r>
            <a:r>
              <a:rPr lang="en-IN" dirty="0" err="1">
                <a:latin typeface="Times New Roman" panose="02020603050405020304" pitchFamily="18" charset="0"/>
                <a:cs typeface="Times New Roman" panose="02020603050405020304" pitchFamily="18" charset="0"/>
              </a:rPr>
              <a:t>xmlns</a:t>
            </a:r>
            <a:r>
              <a:rPr lang="en-IN" dirty="0">
                <a:latin typeface="Times New Roman" panose="02020603050405020304" pitchFamily="18" charset="0"/>
                <a:cs typeface="Times New Roman" panose="02020603050405020304" pitchFamily="18" charset="0"/>
              </a:rPr>
              <a:t> attribute, where the namespace prefix is associated with its corresponding URI. The </a:t>
            </a:r>
            <a:r>
              <a:rPr lang="en-IN" dirty="0" err="1">
                <a:latin typeface="Times New Roman" panose="02020603050405020304" pitchFamily="18" charset="0"/>
                <a:cs typeface="Times New Roman" panose="02020603050405020304" pitchFamily="18" charset="0"/>
              </a:rPr>
              <a:t>xmlns</a:t>
            </a:r>
            <a:r>
              <a:rPr lang="en-IN" dirty="0">
                <a:latin typeface="Times New Roman" panose="02020603050405020304" pitchFamily="18" charset="0"/>
                <a:cs typeface="Times New Roman" panose="02020603050405020304" pitchFamily="18" charset="0"/>
              </a:rPr>
              <a:t> attribute without a prefix specifies the default namespace for elements that don't have a namespace prefix explicitly defined.</a:t>
            </a:r>
          </a:p>
        </p:txBody>
      </p:sp>
    </p:spTree>
    <p:extLst>
      <p:ext uri="{BB962C8B-B14F-4D97-AF65-F5344CB8AC3E}">
        <p14:creationId xmlns:p14="http://schemas.microsoft.com/office/powerpoint/2010/main" val="7418486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92309A-4935-4D00-B1F3-97696FC1E915}"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14819"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err="1">
                <a:solidFill>
                  <a:schemeClr val="tx1"/>
                </a:solidFill>
                <a:effectLst/>
                <a:latin typeface="Times New Roman" panose="02020603050405020304" pitchFamily="18" charset="0"/>
                <a:cs typeface="Times New Roman" panose="02020603050405020304" pitchFamily="18" charset="0"/>
              </a:rPr>
              <a:t>Cont</a:t>
            </a:r>
            <a:r>
              <a:rPr lang="en-IN" sz="2200" b="1" i="0" dirty="0">
                <a:solidFill>
                  <a:schemeClr val="tx1"/>
                </a:solidFill>
                <a:effectLst/>
                <a:latin typeface="Times New Roman" panose="02020603050405020304" pitchFamily="18" charset="0"/>
                <a:cs typeface="Times New Roman" panose="02020603050405020304" pitchFamily="18" charset="0"/>
              </a:rPr>
              <a:t>…</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867709AC-759D-35C2-4CA9-FC1D7AB9A928}"/>
              </a:ext>
            </a:extLst>
          </p:cNvPr>
          <p:cNvSpPr txBox="1"/>
          <p:nvPr/>
        </p:nvSpPr>
        <p:spPr>
          <a:xfrm>
            <a:off x="1600200" y="1828800"/>
            <a:ext cx="7917180" cy="175432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&lt;?xml version="1.0" encoding="UTF-8"?&gt;</a:t>
            </a:r>
          </a:p>
          <a:p>
            <a:r>
              <a:rPr lang="en-IN" dirty="0">
                <a:latin typeface="Times New Roman" panose="02020603050405020304" pitchFamily="18" charset="0"/>
                <a:cs typeface="Times New Roman" panose="02020603050405020304" pitchFamily="18" charset="0"/>
              </a:rPr>
              <a:t>&lt;root xmlns:ns1="http://www.example.com/ns1" xmlns:ns2="http://www.example.com/ns2"&gt;</a:t>
            </a:r>
          </a:p>
          <a:p>
            <a:r>
              <a:rPr lang="en-IN" dirty="0">
                <a:latin typeface="Times New Roman" panose="02020603050405020304" pitchFamily="18" charset="0"/>
                <a:cs typeface="Times New Roman" panose="02020603050405020304" pitchFamily="18" charset="0"/>
              </a:rPr>
              <a:t>&lt;ns1:element1&gt;This is element 1 from namespace ns1&lt;/ns1:element1&gt;</a:t>
            </a:r>
          </a:p>
          <a:p>
            <a:r>
              <a:rPr lang="en-IN" dirty="0">
                <a:latin typeface="Times New Roman" panose="02020603050405020304" pitchFamily="18" charset="0"/>
                <a:cs typeface="Times New Roman" panose="02020603050405020304" pitchFamily="18" charset="0"/>
              </a:rPr>
              <a:t>&lt;ns2:element2&gt;This is element 2 from namespace ns2&lt;/ns2:element2&gt;</a:t>
            </a:r>
          </a:p>
          <a:p>
            <a:r>
              <a:rPr lang="en-IN" dirty="0">
                <a:latin typeface="Times New Roman" panose="02020603050405020304" pitchFamily="18" charset="0"/>
                <a:cs typeface="Times New Roman" panose="02020603050405020304" pitchFamily="18" charset="0"/>
              </a:rPr>
              <a:t>&lt;/root&gt;</a:t>
            </a:r>
          </a:p>
        </p:txBody>
      </p:sp>
      <p:sp>
        <p:nvSpPr>
          <p:cNvPr id="10" name="TextBox 9">
            <a:extLst>
              <a:ext uri="{FF2B5EF4-FFF2-40B4-BE49-F238E27FC236}">
                <a16:creationId xmlns:a16="http://schemas.microsoft.com/office/drawing/2014/main" id="{E24B52DF-8CE7-899B-EEC6-BED0AB843F2D}"/>
              </a:ext>
            </a:extLst>
          </p:cNvPr>
          <p:cNvSpPr txBox="1"/>
          <p:nvPr/>
        </p:nvSpPr>
        <p:spPr>
          <a:xfrm>
            <a:off x="339090" y="1120040"/>
            <a:ext cx="8347710" cy="369332"/>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Here's an example that demonstrates the use of namespaces in an XML document:</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20724CA-BF41-02A2-4A27-7E81EB9938E0}"/>
              </a:ext>
            </a:extLst>
          </p:cNvPr>
          <p:cNvSpPr txBox="1"/>
          <p:nvPr/>
        </p:nvSpPr>
        <p:spPr>
          <a:xfrm>
            <a:off x="457200" y="3825875"/>
            <a:ext cx="8347710" cy="923330"/>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In this example, two namespaces are declared: ns1 and ns2. The prefixes ns1 and ns2 are used to qualify the elements element1 and element2, respectively. By using different prefixes, the elements can be distinguished even if they have the same local name.</a:t>
            </a:r>
          </a:p>
        </p:txBody>
      </p:sp>
    </p:spTree>
    <p:extLst>
      <p:ext uri="{BB962C8B-B14F-4D97-AF65-F5344CB8AC3E}">
        <p14:creationId xmlns:p14="http://schemas.microsoft.com/office/powerpoint/2010/main" val="9977596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6A545D-74E0-4CF1-8CB0-B90606E291FE}"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287780" y="6022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err="1">
                <a:solidFill>
                  <a:srgbClr val="610B38"/>
                </a:solidFill>
                <a:effectLst/>
                <a:latin typeface="Times New Roman" panose="02020603050405020304" pitchFamily="18" charset="0"/>
                <a:cs typeface="Times New Roman" panose="02020603050405020304" pitchFamily="18" charset="0"/>
              </a:rPr>
              <a:t>Cont</a:t>
            </a:r>
            <a:r>
              <a:rPr lang="en-IN" sz="2200" b="1" i="0" dirty="0">
                <a:solidFill>
                  <a:srgbClr val="610B38"/>
                </a:solidFill>
                <a:effectLst/>
                <a:latin typeface="Times New Roman" panose="02020603050405020304" pitchFamily="18" charset="0"/>
                <a:cs typeface="Times New Roman" panose="02020603050405020304" pitchFamily="18" charset="0"/>
              </a:rPr>
              <a:t>…</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FF6F3711-186A-EE53-439C-C28117DAAF21}"/>
              </a:ext>
            </a:extLst>
          </p:cNvPr>
          <p:cNvSpPr txBox="1"/>
          <p:nvPr/>
        </p:nvSpPr>
        <p:spPr>
          <a:xfrm>
            <a:off x="1253244" y="1059198"/>
            <a:ext cx="7772400" cy="646331"/>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Namespace prefixes are not mandatory and can be omitted, as shown in the following example:</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EBDA8AD-12EB-A4E3-3B3F-EF0A6210C4CE}"/>
              </a:ext>
            </a:extLst>
          </p:cNvPr>
          <p:cNvSpPr txBox="1"/>
          <p:nvPr/>
        </p:nvSpPr>
        <p:spPr>
          <a:xfrm>
            <a:off x="1960183" y="2164656"/>
            <a:ext cx="6138033" cy="2308324"/>
          </a:xfrm>
          <a:prstGeom prst="rect">
            <a:avLst/>
          </a:prstGeom>
          <a:noFill/>
          <a:ln>
            <a:solidFill>
              <a:schemeClr val="accent1"/>
            </a:solidFill>
          </a:ln>
        </p:spPr>
        <p:txBody>
          <a:bodyPr wrap="square">
            <a:spAutoFit/>
          </a:bodyPr>
          <a:lstStyle/>
          <a:p>
            <a:r>
              <a:rPr lang="en-IN" dirty="0"/>
              <a:t>&lt;?xml version="1.0" encoding="UTF-8"?&gt;</a:t>
            </a:r>
          </a:p>
          <a:p>
            <a:r>
              <a:rPr lang="en-IN" dirty="0"/>
              <a:t>&lt;root </a:t>
            </a:r>
            <a:r>
              <a:rPr lang="en-IN" dirty="0" err="1"/>
              <a:t>xmlns</a:t>
            </a:r>
            <a:r>
              <a:rPr lang="en-IN" dirty="0"/>
              <a:t>="http://www.example.com/ns1"&gt;</a:t>
            </a:r>
          </a:p>
          <a:p>
            <a:r>
              <a:rPr lang="en-IN" dirty="0"/>
              <a:t>  &lt;element1&gt;This is element 1 from the default namespace&lt;/element1&gt;</a:t>
            </a:r>
          </a:p>
          <a:p>
            <a:r>
              <a:rPr lang="en-IN" dirty="0"/>
              <a:t>  &lt;ns2:element2 xmlns:ns2="http://www.example.com/ns2"&gt;This is element 2 from namespace ns2&lt;/ns2:element2&gt;</a:t>
            </a:r>
          </a:p>
          <a:p>
            <a:r>
              <a:rPr lang="en-IN" dirty="0"/>
              <a:t>&lt;/root&gt;</a:t>
            </a:r>
          </a:p>
        </p:txBody>
      </p:sp>
      <p:sp>
        <p:nvSpPr>
          <p:cNvPr id="12" name="TextBox 11">
            <a:extLst>
              <a:ext uri="{FF2B5EF4-FFF2-40B4-BE49-F238E27FC236}">
                <a16:creationId xmlns:a16="http://schemas.microsoft.com/office/drawing/2014/main" id="{5B682665-F5D8-E49D-F7BB-328D7C83F790}"/>
              </a:ext>
            </a:extLst>
          </p:cNvPr>
          <p:cNvSpPr txBox="1"/>
          <p:nvPr/>
        </p:nvSpPr>
        <p:spPr>
          <a:xfrm>
            <a:off x="1329690" y="4953000"/>
            <a:ext cx="7688580" cy="923330"/>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In this case, the default namespace is set using </a:t>
            </a:r>
            <a:r>
              <a:rPr lang="en-IN" dirty="0" err="1">
                <a:latin typeface="Times New Roman" panose="02020603050405020304" pitchFamily="18" charset="0"/>
                <a:cs typeface="Times New Roman" panose="02020603050405020304" pitchFamily="18" charset="0"/>
              </a:rPr>
              <a:t>xmlns</a:t>
            </a:r>
            <a:r>
              <a:rPr lang="en-IN" dirty="0">
                <a:latin typeface="Times New Roman" panose="02020603050405020304" pitchFamily="18" charset="0"/>
                <a:cs typeface="Times New Roman" panose="02020603050405020304" pitchFamily="18" charset="0"/>
              </a:rPr>
              <a:t> without a prefix. The element element1 is associated with the default namespace, while element2 uses the ns2 prefix to indicate its namespace.</a:t>
            </a:r>
          </a:p>
        </p:txBody>
      </p:sp>
    </p:spTree>
    <p:extLst>
      <p:ext uri="{BB962C8B-B14F-4D97-AF65-F5344CB8AC3E}">
        <p14:creationId xmlns:p14="http://schemas.microsoft.com/office/powerpoint/2010/main" val="15785998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AE4456-2055-4025-8323-0D4323BC172B}"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287780" y="3072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a:solidFill>
                  <a:schemeClr val="tx1"/>
                </a:solidFill>
                <a:effectLst/>
                <a:latin typeface="Times New Roman" panose="02020603050405020304" pitchFamily="18" charset="0"/>
                <a:cs typeface="Times New Roman" panose="02020603050405020304" pitchFamily="18" charset="0"/>
              </a:rPr>
              <a:t>XML</a:t>
            </a:r>
            <a:r>
              <a:rPr lang="en-IN" sz="2200" b="0" i="0" dirty="0">
                <a:solidFill>
                  <a:schemeClr val="tx1"/>
                </a:solidFill>
                <a:effectLst/>
                <a:latin typeface="Times New Roman" panose="02020603050405020304" pitchFamily="18" charset="0"/>
                <a:cs typeface="Times New Roman" panose="02020603050405020304" pitchFamily="18" charset="0"/>
              </a:rPr>
              <a:t> </a:t>
            </a:r>
            <a:r>
              <a:rPr lang="en-IN" sz="2200" b="1" i="0" dirty="0" err="1">
                <a:solidFill>
                  <a:schemeClr val="tx1"/>
                </a:solidFill>
                <a:effectLst/>
                <a:latin typeface="Times New Roman" panose="02020603050405020304" pitchFamily="18" charset="0"/>
                <a:cs typeface="Times New Roman" panose="02020603050405020304" pitchFamily="18" charset="0"/>
              </a:rPr>
              <a:t>HttpRequest</a:t>
            </a:r>
            <a:r>
              <a:rPr lang="en-IN" sz="2200" b="0" i="0" dirty="0">
                <a:solidFill>
                  <a:schemeClr val="tx1"/>
                </a:solidFill>
                <a:effectLst/>
                <a:latin typeface="Times New Roman" panose="02020603050405020304" pitchFamily="18" charset="0"/>
                <a:cs typeface="Times New Roman" panose="02020603050405020304" pitchFamily="18" charset="0"/>
              </a:rPr>
              <a:t>	</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5FA95A95-08B6-CF5F-55A6-D86D72BB706D}"/>
              </a:ext>
            </a:extLst>
          </p:cNvPr>
          <p:cNvSpPr txBox="1"/>
          <p:nvPr/>
        </p:nvSpPr>
        <p:spPr>
          <a:xfrm>
            <a:off x="407916" y="1348885"/>
            <a:ext cx="8644890" cy="369332"/>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All modern browsers have a built-in </a:t>
            </a:r>
            <a:r>
              <a:rPr lang="en-US" b="0" i="0" dirty="0" err="1">
                <a:effectLst/>
                <a:latin typeface="Times New Roman" panose="02020603050405020304" pitchFamily="18" charset="0"/>
                <a:cs typeface="Times New Roman" panose="02020603050405020304" pitchFamily="18" charset="0"/>
              </a:rPr>
              <a:t>XMLHttpRequest</a:t>
            </a:r>
            <a:r>
              <a:rPr lang="en-US" b="0" i="0" dirty="0">
                <a:effectLst/>
                <a:latin typeface="Times New Roman" panose="02020603050405020304" pitchFamily="18" charset="0"/>
                <a:cs typeface="Times New Roman" panose="02020603050405020304" pitchFamily="18" charset="0"/>
              </a:rPr>
              <a:t> object to request data from a server.</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CE1E4FF-A055-DE98-0DD5-D28B9E2B4B31}"/>
              </a:ext>
            </a:extLst>
          </p:cNvPr>
          <p:cNvSpPr txBox="1"/>
          <p:nvPr/>
        </p:nvSpPr>
        <p:spPr>
          <a:xfrm>
            <a:off x="481781" y="2260857"/>
            <a:ext cx="8563651" cy="2031325"/>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The </a:t>
            </a:r>
            <a:r>
              <a:rPr lang="en-US" b="0" i="0" dirty="0" err="1">
                <a:effectLst/>
                <a:latin typeface="Times New Roman" panose="02020603050405020304" pitchFamily="18" charset="0"/>
                <a:cs typeface="Times New Roman" panose="02020603050405020304" pitchFamily="18" charset="0"/>
              </a:rPr>
              <a:t>XMLHttpRequest</a:t>
            </a:r>
            <a:r>
              <a:rPr lang="en-US" b="0" i="0" dirty="0">
                <a:effectLst/>
                <a:latin typeface="Times New Roman" panose="02020603050405020304" pitchFamily="18" charset="0"/>
                <a:cs typeface="Times New Roman" panose="02020603050405020304" pitchFamily="18" charset="0"/>
              </a:rPr>
              <a:t> object can be used to request data from a web server.</a:t>
            </a:r>
          </a:p>
          <a:p>
            <a:pPr algn="just"/>
            <a:r>
              <a:rPr lang="en-US" b="0" i="0" dirty="0">
                <a:effectLst/>
                <a:latin typeface="Times New Roman" panose="02020603050405020304" pitchFamily="18" charset="0"/>
                <a:cs typeface="Times New Roman" panose="02020603050405020304" pitchFamily="18" charset="0"/>
              </a:rPr>
              <a:t>The </a:t>
            </a:r>
            <a:r>
              <a:rPr lang="en-US" b="0" i="0" dirty="0" err="1">
                <a:effectLst/>
                <a:latin typeface="Times New Roman" panose="02020603050405020304" pitchFamily="18" charset="0"/>
                <a:cs typeface="Times New Roman" panose="02020603050405020304" pitchFamily="18" charset="0"/>
              </a:rPr>
              <a:t>XMLHttpRequest</a:t>
            </a:r>
            <a:r>
              <a:rPr lang="en-US" b="0" i="0" dirty="0">
                <a:effectLst/>
                <a:latin typeface="Times New Roman" panose="02020603050405020304" pitchFamily="18" charset="0"/>
                <a:cs typeface="Times New Roman" panose="02020603050405020304" pitchFamily="18" charset="0"/>
              </a:rPr>
              <a:t> object is </a:t>
            </a:r>
            <a:r>
              <a:rPr lang="en-US" b="1" i="0" dirty="0">
                <a:effectLst/>
                <a:latin typeface="Times New Roman" panose="02020603050405020304" pitchFamily="18" charset="0"/>
                <a:cs typeface="Times New Roman" panose="02020603050405020304" pitchFamily="18" charset="0"/>
              </a:rPr>
              <a:t>a developers dream</a:t>
            </a:r>
            <a:r>
              <a:rPr lang="en-US" b="0" i="0" dirty="0">
                <a:effectLst/>
                <a:latin typeface="Times New Roman" panose="02020603050405020304" pitchFamily="18" charset="0"/>
                <a:cs typeface="Times New Roman" panose="02020603050405020304" pitchFamily="18" charset="0"/>
              </a:rPr>
              <a:t>, because you can:</a:t>
            </a:r>
          </a:p>
          <a:p>
            <a:pPr algn="just"/>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Update a web page without reloading the page</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Request data from a server - after the page has loaded</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Receive data from a server  - after the page has loaded</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Send data to a server - in the background</a:t>
            </a:r>
          </a:p>
        </p:txBody>
      </p:sp>
    </p:spTree>
    <p:extLst>
      <p:ext uri="{BB962C8B-B14F-4D97-AF65-F5344CB8AC3E}">
        <p14:creationId xmlns:p14="http://schemas.microsoft.com/office/powerpoint/2010/main" val="27051391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8D99D50-EBD9-BCCF-658D-8102746A8325}"/>
              </a:ext>
            </a:extLst>
          </p:cNvPr>
          <p:cNvSpPr>
            <a:spLocks noGrp="1"/>
          </p:cNvSpPr>
          <p:nvPr>
            <p:ph type="dt" sz="quarter" idx="10"/>
          </p:nvPr>
        </p:nvSpPr>
        <p:spPr/>
        <p:txBody>
          <a:bodyPr/>
          <a:lstStyle/>
          <a:p>
            <a:pPr>
              <a:defRPr/>
            </a:pPr>
            <a:fld id="{911EB9EF-8B01-4489-9FB6-76C9B18EE4EA}" type="datetime3">
              <a:rPr lang="en-US" smtClean="0"/>
              <a:t>11 July 2023</a:t>
            </a:fld>
            <a:endParaRPr lang="en-US"/>
          </a:p>
        </p:txBody>
      </p:sp>
      <p:sp>
        <p:nvSpPr>
          <p:cNvPr id="154627" name="Slide Number Placeholder 5">
            <a:extLst>
              <a:ext uri="{FF2B5EF4-FFF2-40B4-BE49-F238E27FC236}">
                <a16:creationId xmlns:a16="http://schemas.microsoft.com/office/drawing/2014/main" id="{E61949F9-FA65-69AC-C6CF-D86AB63F046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E06EA8D-698D-4914-9C65-6A9275C54611}" type="slidenum">
              <a:rPr lang="en-US" altLang="en-US" sz="1200" smtClean="0">
                <a:solidFill>
                  <a:srgbClr val="898989"/>
                </a:solidFill>
              </a:rPr>
              <a:pPr>
                <a:spcBef>
                  <a:spcPct val="0"/>
                </a:spcBef>
                <a:buFontTx/>
                <a:buNone/>
              </a:pPr>
              <a:t>68</a:t>
            </a:fld>
            <a:endParaRPr lang="en-US" altLang="en-US" sz="1200">
              <a:solidFill>
                <a:srgbClr val="898989"/>
              </a:solidFill>
            </a:endParaRPr>
          </a:p>
        </p:txBody>
      </p:sp>
      <p:sp>
        <p:nvSpPr>
          <p:cNvPr id="7" name="Title 1">
            <a:extLst>
              <a:ext uri="{FF2B5EF4-FFF2-40B4-BE49-F238E27FC236}">
                <a16:creationId xmlns:a16="http://schemas.microsoft.com/office/drawing/2014/main" id="{1F1857B6-E7EC-8CBF-34A8-3F7A0D38402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Introduction XML(cont..)</a:t>
            </a:r>
          </a:p>
        </p:txBody>
      </p:sp>
      <p:sp>
        <p:nvSpPr>
          <p:cNvPr id="154629" name="TextBox 9">
            <a:extLst>
              <a:ext uri="{FF2B5EF4-FFF2-40B4-BE49-F238E27FC236}">
                <a16:creationId xmlns:a16="http://schemas.microsoft.com/office/drawing/2014/main" id="{23828E0C-FCE8-A114-00C0-511EA82DB135}"/>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30056" name="TextBox 11">
            <a:extLst>
              <a:ext uri="{FF2B5EF4-FFF2-40B4-BE49-F238E27FC236}">
                <a16:creationId xmlns:a16="http://schemas.microsoft.com/office/drawing/2014/main" id="{D206CA03-F6AD-F262-3857-56AFE36EC170}"/>
              </a:ext>
            </a:extLst>
          </p:cNvPr>
          <p:cNvSpPr txBox="1">
            <a:spLocks noChangeArrowheads="1"/>
          </p:cNvSpPr>
          <p:nvPr/>
        </p:nvSpPr>
        <p:spPr bwMode="auto">
          <a:xfrm>
            <a:off x="899652" y="850930"/>
            <a:ext cx="5638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XML Validat</a:t>
            </a:r>
            <a:r>
              <a:rPr lang="en-US" altLang="en-US" sz="2000" b="1" i="1" dirty="0">
                <a:latin typeface="Times New Roman" panose="02020603050405020304" pitchFamily="18" charset="0"/>
                <a:cs typeface="Times New Roman" panose="02020603050405020304" pitchFamily="18" charset="0"/>
              </a:rPr>
              <a:t>io</a:t>
            </a:r>
            <a:r>
              <a:rPr lang="en-US" altLang="en-US" sz="2000" b="1" dirty="0">
                <a:latin typeface="Times New Roman" panose="02020603050405020304" pitchFamily="18" charset="0"/>
                <a:cs typeface="Times New Roman" panose="02020603050405020304" pitchFamily="18" charset="0"/>
              </a:rPr>
              <a:t>n</a:t>
            </a:r>
            <a:endParaRPr lang="en-US" altLang="en-US" sz="2000" dirty="0">
              <a:latin typeface="Times New Roman" panose="02020603050405020304" pitchFamily="18" charset="0"/>
              <a:cs typeface="Times New Roman" panose="02020603050405020304" pitchFamily="18" charset="0"/>
            </a:endParaRPr>
          </a:p>
        </p:txBody>
      </p:sp>
      <p:sp>
        <p:nvSpPr>
          <p:cNvPr id="130057" name="TextBox 9">
            <a:extLst>
              <a:ext uri="{FF2B5EF4-FFF2-40B4-BE49-F238E27FC236}">
                <a16:creationId xmlns:a16="http://schemas.microsoft.com/office/drawing/2014/main" id="{AC8E1BB9-150D-1E50-02B7-D97EB8BCD5D8}"/>
              </a:ext>
            </a:extLst>
          </p:cNvPr>
          <p:cNvSpPr txBox="1">
            <a:spLocks noChangeArrowheads="1"/>
          </p:cNvSpPr>
          <p:nvPr/>
        </p:nvSpPr>
        <p:spPr bwMode="auto">
          <a:xfrm>
            <a:off x="647700" y="1251040"/>
            <a:ext cx="75438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A well formed XML document can be validated against DTD or Schema.</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A well-formed XML document is an XML document with correct syntax. </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It is very necessary to know about valid XML document before knowing XML validation.</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It must be well formed (satisfy all the basic syntax condition)</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It should be behave according to predefined DTD or XML schema</a:t>
            </a:r>
          </a:p>
          <a:p>
            <a:pPr algn="just"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p:txBody>
      </p:sp>
      <p:sp>
        <p:nvSpPr>
          <p:cNvPr id="10" name="Footer Placeholder 12">
            <a:extLst>
              <a:ext uri="{FF2B5EF4-FFF2-40B4-BE49-F238E27FC236}">
                <a16:creationId xmlns:a16="http://schemas.microsoft.com/office/drawing/2014/main" id="{446E210C-9F6A-5B05-AD10-AF26E40FA9D4}"/>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54633" name="Picture 14" descr="NIET">
            <a:extLst>
              <a:ext uri="{FF2B5EF4-FFF2-40B4-BE49-F238E27FC236}">
                <a16:creationId xmlns:a16="http://schemas.microsoft.com/office/drawing/2014/main" id="{781D6CAB-C0F5-D703-AA56-58E413212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30056"/>
                                        </p:tgtEl>
                                        <p:attrNameLst>
                                          <p:attrName>style.visibility</p:attrName>
                                        </p:attrNameLst>
                                      </p:cBhvr>
                                      <p:to>
                                        <p:strVal val="visible"/>
                                      </p:to>
                                    </p:set>
                                    <p:anim calcmode="lin" valueType="num">
                                      <p:cBhvr additive="base">
                                        <p:cTn id="12" dur="500" fill="hold"/>
                                        <p:tgtEl>
                                          <p:spTgt spid="130056"/>
                                        </p:tgtEl>
                                        <p:attrNameLst>
                                          <p:attrName>ppt_x</p:attrName>
                                        </p:attrNameLst>
                                      </p:cBhvr>
                                      <p:tavLst>
                                        <p:tav tm="0">
                                          <p:val>
                                            <p:strVal val="#ppt_x"/>
                                          </p:val>
                                        </p:tav>
                                        <p:tav tm="100000">
                                          <p:val>
                                            <p:strVal val="#ppt_x"/>
                                          </p:val>
                                        </p:tav>
                                      </p:tavLst>
                                    </p:anim>
                                    <p:anim calcmode="lin" valueType="num">
                                      <p:cBhvr additive="base">
                                        <p:cTn id="13" dur="500" fill="hold"/>
                                        <p:tgtEl>
                                          <p:spTgt spid="13005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30057"/>
                                        </p:tgtEl>
                                        <p:attrNameLst>
                                          <p:attrName>style.visibility</p:attrName>
                                        </p:attrNameLst>
                                      </p:cBhvr>
                                      <p:to>
                                        <p:strVal val="visible"/>
                                      </p:to>
                                    </p:set>
                                    <p:anim calcmode="lin" valueType="num">
                                      <p:cBhvr additive="base">
                                        <p:cTn id="18" dur="500" fill="hold"/>
                                        <p:tgtEl>
                                          <p:spTgt spid="130057"/>
                                        </p:tgtEl>
                                        <p:attrNameLst>
                                          <p:attrName>ppt_x</p:attrName>
                                        </p:attrNameLst>
                                      </p:cBhvr>
                                      <p:tavLst>
                                        <p:tav tm="0">
                                          <p:val>
                                            <p:strVal val="#ppt_x"/>
                                          </p:val>
                                        </p:tav>
                                        <p:tav tm="100000">
                                          <p:val>
                                            <p:strVal val="#ppt_x"/>
                                          </p:val>
                                        </p:tav>
                                      </p:tavLst>
                                    </p:anim>
                                    <p:anim calcmode="lin" valueType="num">
                                      <p:cBhvr additive="base">
                                        <p:cTn id="19" dur="500" fill="hold"/>
                                        <p:tgtEl>
                                          <p:spTgt spid="1300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0056" grpId="0"/>
      <p:bldP spid="13005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E82451-B991-D38F-00CD-F0911A3CF1F0}"/>
              </a:ext>
            </a:extLst>
          </p:cNvPr>
          <p:cNvSpPr>
            <a:spLocks noGrp="1"/>
          </p:cNvSpPr>
          <p:nvPr>
            <p:ph type="dt" sz="quarter" idx="10"/>
          </p:nvPr>
        </p:nvSpPr>
        <p:spPr/>
        <p:txBody>
          <a:bodyPr/>
          <a:lstStyle/>
          <a:p>
            <a:pPr>
              <a:defRPr/>
            </a:pPr>
            <a:fld id="{98E48CCC-169D-4256-8BD3-C12C2AB79960}" type="datetime3">
              <a:rPr lang="en-US" smtClean="0"/>
              <a:t>11 July 2023</a:t>
            </a:fld>
            <a:endParaRPr lang="en-US"/>
          </a:p>
        </p:txBody>
      </p:sp>
      <p:sp>
        <p:nvSpPr>
          <p:cNvPr id="156675" name="Slide Number Placeholder 5">
            <a:extLst>
              <a:ext uri="{FF2B5EF4-FFF2-40B4-BE49-F238E27FC236}">
                <a16:creationId xmlns:a16="http://schemas.microsoft.com/office/drawing/2014/main" id="{BB384D29-D6E7-AC93-4BE1-A58C123B753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FE7219-F5EA-431B-B649-957B191E741F}" type="slidenum">
              <a:rPr lang="en-US" altLang="en-US" sz="1200" smtClean="0">
                <a:solidFill>
                  <a:srgbClr val="898989"/>
                </a:solidFill>
              </a:rPr>
              <a:pPr>
                <a:spcBef>
                  <a:spcPct val="0"/>
                </a:spcBef>
                <a:buFontTx/>
                <a:buNone/>
              </a:pPr>
              <a:t>69</a:t>
            </a:fld>
            <a:endParaRPr lang="en-US" altLang="en-US" sz="1200">
              <a:solidFill>
                <a:srgbClr val="898989"/>
              </a:solidFill>
            </a:endParaRPr>
          </a:p>
        </p:txBody>
      </p:sp>
      <p:sp>
        <p:nvSpPr>
          <p:cNvPr id="7" name="Title 1">
            <a:extLst>
              <a:ext uri="{FF2B5EF4-FFF2-40B4-BE49-F238E27FC236}">
                <a16:creationId xmlns:a16="http://schemas.microsoft.com/office/drawing/2014/main" id="{1082800C-880A-D544-C68F-162343E9B4E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Introduction XML(cont..)</a:t>
            </a:r>
          </a:p>
        </p:txBody>
      </p:sp>
      <p:sp>
        <p:nvSpPr>
          <p:cNvPr id="156677" name="TextBox 9">
            <a:extLst>
              <a:ext uri="{FF2B5EF4-FFF2-40B4-BE49-F238E27FC236}">
                <a16:creationId xmlns:a16="http://schemas.microsoft.com/office/drawing/2014/main" id="{DB0D1DA9-E8C0-4BEC-E42F-BECD8D648F89}"/>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32104" name="TextBox 11">
            <a:extLst>
              <a:ext uri="{FF2B5EF4-FFF2-40B4-BE49-F238E27FC236}">
                <a16:creationId xmlns:a16="http://schemas.microsoft.com/office/drawing/2014/main" id="{927D5425-9381-647D-1E39-7C7813166F74}"/>
              </a:ext>
            </a:extLst>
          </p:cNvPr>
          <p:cNvSpPr txBox="1">
            <a:spLocks noChangeArrowheads="1"/>
          </p:cNvSpPr>
          <p:nvPr/>
        </p:nvSpPr>
        <p:spPr bwMode="auto">
          <a:xfrm>
            <a:off x="723900" y="938213"/>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r>
              <a:rPr lang="en-US" altLang="en-US" sz="1800" b="1" dirty="0">
                <a:latin typeface="Times New Roman" panose="02020603050405020304" pitchFamily="18" charset="0"/>
                <a:cs typeface="Times New Roman" panose="02020603050405020304" pitchFamily="18" charset="0"/>
              </a:rPr>
              <a:t>Rules for well formed XML</a:t>
            </a:r>
            <a:endParaRPr lang="en-US" altLang="en-US" sz="1800" dirty="0">
              <a:latin typeface="Times New Roman" panose="02020603050405020304" pitchFamily="18" charset="0"/>
              <a:cs typeface="Times New Roman" panose="02020603050405020304" pitchFamily="18" charset="0"/>
            </a:endParaRPr>
          </a:p>
        </p:txBody>
      </p:sp>
      <p:sp>
        <p:nvSpPr>
          <p:cNvPr id="132105" name="TextBox 10">
            <a:extLst>
              <a:ext uri="{FF2B5EF4-FFF2-40B4-BE49-F238E27FC236}">
                <a16:creationId xmlns:a16="http://schemas.microsoft.com/office/drawing/2014/main" id="{F04ABF12-B2DB-1711-E19C-01913543046D}"/>
              </a:ext>
            </a:extLst>
          </p:cNvPr>
          <p:cNvSpPr txBox="1">
            <a:spLocks noChangeArrowheads="1"/>
          </p:cNvSpPr>
          <p:nvPr/>
        </p:nvSpPr>
        <p:spPr bwMode="auto">
          <a:xfrm>
            <a:off x="1447800" y="1524000"/>
            <a:ext cx="7086600"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It must begin with the XML declaration.</a:t>
            </a:r>
          </a:p>
          <a:p>
            <a:pPr algn="just"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It must have one unique root element.</a:t>
            </a:r>
          </a:p>
          <a:p>
            <a:pPr algn="just"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All start tags of XML documents must match end tags.</a:t>
            </a:r>
          </a:p>
          <a:p>
            <a:pPr algn="just"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XML tags are case sensitive.</a:t>
            </a:r>
          </a:p>
          <a:p>
            <a:pPr algn="just"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All elements must be closed.</a:t>
            </a:r>
          </a:p>
          <a:p>
            <a:pPr algn="just"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All elements must be properly nested.</a:t>
            </a:r>
          </a:p>
          <a:p>
            <a:pPr algn="just"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All attributes values must be quoted.</a:t>
            </a:r>
          </a:p>
          <a:p>
            <a:pPr eaLnBrk="1" hangingPunct="1">
              <a:spcBef>
                <a:spcPct val="0"/>
              </a:spcBef>
              <a:buFontTx/>
              <a:buNone/>
            </a:pPr>
            <a:endParaRPr lang="en-US" altLang="en-US" sz="1600" dirty="0">
              <a:latin typeface="Arial" panose="020B0604020202020204" pitchFamily="34" charset="0"/>
            </a:endParaRPr>
          </a:p>
        </p:txBody>
      </p:sp>
      <p:sp>
        <p:nvSpPr>
          <p:cNvPr id="10" name="Footer Placeholder 12">
            <a:extLst>
              <a:ext uri="{FF2B5EF4-FFF2-40B4-BE49-F238E27FC236}">
                <a16:creationId xmlns:a16="http://schemas.microsoft.com/office/drawing/2014/main" id="{BA389D7B-4372-548E-2DAF-4F73C94DB06C}"/>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56681" name="Picture 14" descr="NIET">
            <a:extLst>
              <a:ext uri="{FF2B5EF4-FFF2-40B4-BE49-F238E27FC236}">
                <a16:creationId xmlns:a16="http://schemas.microsoft.com/office/drawing/2014/main" id="{304CD6FA-457B-BA3A-536F-70F2319D1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6"/>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32104"/>
                                        </p:tgtEl>
                                        <p:attrNameLst>
                                          <p:attrName>style.visibility</p:attrName>
                                        </p:attrNameLst>
                                      </p:cBhvr>
                                      <p:to>
                                        <p:strVal val="visible"/>
                                      </p:to>
                                    </p:set>
                                    <p:anim calcmode="lin" valueType="num">
                                      <p:cBhvr additive="base">
                                        <p:cTn id="12" dur="500" fill="hold"/>
                                        <p:tgtEl>
                                          <p:spTgt spid="132104"/>
                                        </p:tgtEl>
                                        <p:attrNameLst>
                                          <p:attrName>ppt_x</p:attrName>
                                        </p:attrNameLst>
                                      </p:cBhvr>
                                      <p:tavLst>
                                        <p:tav tm="0">
                                          <p:val>
                                            <p:strVal val="#ppt_x"/>
                                          </p:val>
                                        </p:tav>
                                        <p:tav tm="100000">
                                          <p:val>
                                            <p:strVal val="#ppt_x"/>
                                          </p:val>
                                        </p:tav>
                                      </p:tavLst>
                                    </p:anim>
                                    <p:anim calcmode="lin" valueType="num">
                                      <p:cBhvr additive="base">
                                        <p:cTn id="13" dur="500" fill="hold"/>
                                        <p:tgtEl>
                                          <p:spTgt spid="13210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32105"/>
                                        </p:tgtEl>
                                        <p:attrNameLst>
                                          <p:attrName>style.visibility</p:attrName>
                                        </p:attrNameLst>
                                      </p:cBhvr>
                                      <p:to>
                                        <p:strVal val="visible"/>
                                      </p:to>
                                    </p:set>
                                    <p:anim calcmode="lin" valueType="num">
                                      <p:cBhvr additive="base">
                                        <p:cTn id="18" dur="500" fill="hold"/>
                                        <p:tgtEl>
                                          <p:spTgt spid="132105"/>
                                        </p:tgtEl>
                                        <p:attrNameLst>
                                          <p:attrName>ppt_x</p:attrName>
                                        </p:attrNameLst>
                                      </p:cBhvr>
                                      <p:tavLst>
                                        <p:tav tm="0">
                                          <p:val>
                                            <p:strVal val="#ppt_x"/>
                                          </p:val>
                                        </p:tav>
                                        <p:tav tm="100000">
                                          <p:val>
                                            <p:strVal val="#ppt_x"/>
                                          </p:val>
                                        </p:tav>
                                      </p:tavLst>
                                    </p:anim>
                                    <p:anim calcmode="lin" valueType="num">
                                      <p:cBhvr additive="base">
                                        <p:cTn id="19" dur="500" fill="hold"/>
                                        <p:tgtEl>
                                          <p:spTgt spid="132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2104" grpId="0"/>
      <p:bldP spid="1321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486F57-458B-47AF-8982-546D18B16BF9}" type="datetime3">
              <a:rPr lang="en-US" smtClean="0">
                <a:latin typeface="Times New Roman" panose="02020603050405020304" pitchFamily="18" charset="0"/>
                <a:cs typeface="Times New Roman" panose="02020603050405020304" pitchFamily="18" charset="0"/>
              </a:rPr>
              <a:t>11 July 2023</a:t>
            </a:fld>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47800" y="0"/>
            <a:ext cx="76962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latin typeface="Times New Roman" panose="02020603050405020304" pitchFamily="18" charset="0"/>
                <a:cs typeface="Times New Roman" pitchFamily="18" charset="0"/>
              </a:rPr>
              <a:t>Course Objective</a:t>
            </a:r>
          </a:p>
        </p:txBody>
      </p:sp>
      <p:sp>
        <p:nvSpPr>
          <p:cNvPr id="8" name="Footer Placeholder 12"/>
          <p:cNvSpPr>
            <a:spLocks noGrp="1"/>
          </p:cNvSpPr>
          <p:nvPr>
            <p:ph type="ftr" sz="quarter" idx="11"/>
          </p:nvPr>
        </p:nvSpPr>
        <p:spPr>
          <a:xfrm>
            <a:off x="2209800" y="6401986"/>
            <a:ext cx="5886450" cy="273851"/>
          </a:xfrm>
        </p:spPr>
        <p:txBody>
          <a:bodyPr/>
          <a:lstStyle/>
          <a:p>
            <a:r>
              <a:rPr lang="fi-FI">
                <a:latin typeface="Times New Roman" panose="02020603050405020304" pitchFamily="18" charset="0"/>
                <a:cs typeface="Times New Roman" panose="02020603050405020304" pitchFamily="18" charset="0"/>
              </a:rPr>
              <a:t>Rajat Kumar               WT               UNIT 2</a:t>
            </a:r>
            <a:endParaRPr lang="en-US" dirty="0">
              <a:latin typeface="Times New Roman" panose="02020603050405020304" pitchFamily="18" charset="0"/>
              <a:cs typeface="Times New Roman" panose="02020603050405020304" pitchFamily="18" charset="0"/>
            </a:endParaRPr>
          </a:p>
        </p:txBody>
      </p:sp>
      <p:pic>
        <p:nvPicPr>
          <p:cNvPr id="3" name="Picture 2" descr="E:\Master Folder 2017-18\Approved Logo by BOG\NIET logo_.png">
            <a:extLst>
              <a:ext uri="{FF2B5EF4-FFF2-40B4-BE49-F238E27FC236}">
                <a16:creationId xmlns:a16="http://schemas.microsoft.com/office/drawing/2014/main" id="{1E3CCCCC-CE07-165F-2556-AA0D46DDFE0B}"/>
              </a:ext>
            </a:extLst>
          </p:cNvPr>
          <p:cNvPicPr/>
          <p:nvPr/>
        </p:nvPicPr>
        <p:blipFill>
          <a:blip r:embed="rId2"/>
          <a:srcRect/>
          <a:stretch>
            <a:fillRect/>
          </a:stretch>
        </p:blipFill>
        <p:spPr bwMode="auto">
          <a:xfrm>
            <a:off x="83820" y="38100"/>
            <a:ext cx="1287780" cy="685799"/>
          </a:xfrm>
          <a:prstGeom prst="rect">
            <a:avLst/>
          </a:prstGeom>
          <a:noFill/>
          <a:ln w="9525">
            <a:noFill/>
            <a:miter lim="800000"/>
            <a:headEnd/>
            <a:tailEnd/>
          </a:ln>
        </p:spPr>
      </p:pic>
      <p:sp>
        <p:nvSpPr>
          <p:cNvPr id="9" name="TextBox 8">
            <a:extLst>
              <a:ext uri="{FF2B5EF4-FFF2-40B4-BE49-F238E27FC236}">
                <a16:creationId xmlns:a16="http://schemas.microsoft.com/office/drawing/2014/main" id="{2818D366-B2DF-7BFF-5538-554F66311526}"/>
              </a:ext>
            </a:extLst>
          </p:cNvPr>
          <p:cNvSpPr txBox="1"/>
          <p:nvPr/>
        </p:nvSpPr>
        <p:spPr>
          <a:xfrm>
            <a:off x="1371600" y="914400"/>
            <a:ext cx="7391400" cy="923330"/>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Provide an overview of the basic concepts and technologies used in web development, including client-server architecture, HTTP protocol, and web browsers.</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4466550-D353-A99D-3A0D-C52E033B9124}"/>
              </a:ext>
            </a:extLst>
          </p:cNvPr>
          <p:cNvSpPr txBox="1"/>
          <p:nvPr/>
        </p:nvSpPr>
        <p:spPr>
          <a:xfrm>
            <a:off x="1399867" y="2041169"/>
            <a:ext cx="7239000" cy="923330"/>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Teach the fundamentals of HTML (Hypertext Markup Language) for creating the structure and content of web pages. Cover topics such as tags, elements, attributes, and semantic markup.</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9F88676-262D-BFD1-9C60-E66F851B75EB}"/>
              </a:ext>
            </a:extLst>
          </p:cNvPr>
          <p:cNvSpPr txBox="1"/>
          <p:nvPr/>
        </p:nvSpPr>
        <p:spPr>
          <a:xfrm>
            <a:off x="1437967" y="3167939"/>
            <a:ext cx="7162800" cy="923330"/>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Introduce Cascading Style Sheets (CSS) for applying visual styles to web pages. Cover topics such as selectors, properties, box model, layout techniques, and responsive design.</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0E50B35-F0BE-33BB-462D-FC630D71154A}"/>
              </a:ext>
            </a:extLst>
          </p:cNvPr>
          <p:cNvSpPr txBox="1"/>
          <p:nvPr/>
        </p:nvSpPr>
        <p:spPr>
          <a:xfrm>
            <a:off x="1447800" y="4314100"/>
            <a:ext cx="7143135" cy="1200329"/>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Explore the fundamentals of JavaScript programming language for enhancing interactivity and functionality in web pages. Cover topics such as variables, data types, control structures, functions, and DOM manipulation.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0534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3F887F-125B-EB10-67E3-BC6740FF91B6}"/>
              </a:ext>
            </a:extLst>
          </p:cNvPr>
          <p:cNvSpPr>
            <a:spLocks noGrp="1"/>
          </p:cNvSpPr>
          <p:nvPr>
            <p:ph type="dt" sz="quarter" idx="10"/>
          </p:nvPr>
        </p:nvSpPr>
        <p:spPr/>
        <p:txBody>
          <a:bodyPr/>
          <a:lstStyle/>
          <a:p>
            <a:pPr>
              <a:defRPr/>
            </a:pPr>
            <a:fld id="{7A5DA366-6977-41A8-8213-38D71B136B90}" type="datetime3">
              <a:rPr lang="en-US" smtClean="0"/>
              <a:t>11 July 2023</a:t>
            </a:fld>
            <a:endParaRPr lang="en-US"/>
          </a:p>
        </p:txBody>
      </p:sp>
      <p:sp>
        <p:nvSpPr>
          <p:cNvPr id="158723" name="Slide Number Placeholder 5">
            <a:extLst>
              <a:ext uri="{FF2B5EF4-FFF2-40B4-BE49-F238E27FC236}">
                <a16:creationId xmlns:a16="http://schemas.microsoft.com/office/drawing/2014/main" id="{EF24A84C-9676-2C5E-1947-7F46FB6B749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1D92645-D1FF-4B35-8597-1487AA16754E}" type="slidenum">
              <a:rPr lang="en-US" altLang="en-US" sz="1200" smtClean="0">
                <a:solidFill>
                  <a:srgbClr val="898989"/>
                </a:solidFill>
              </a:rPr>
              <a:pPr>
                <a:spcBef>
                  <a:spcPct val="0"/>
                </a:spcBef>
                <a:buFontTx/>
                <a:buNone/>
              </a:pPr>
              <a:t>70</a:t>
            </a:fld>
            <a:endParaRPr lang="en-US" altLang="en-US" sz="1200">
              <a:solidFill>
                <a:srgbClr val="898989"/>
              </a:solidFill>
            </a:endParaRPr>
          </a:p>
        </p:txBody>
      </p:sp>
      <p:sp>
        <p:nvSpPr>
          <p:cNvPr id="7" name="Title 1">
            <a:extLst>
              <a:ext uri="{FF2B5EF4-FFF2-40B4-BE49-F238E27FC236}">
                <a16:creationId xmlns:a16="http://schemas.microsoft.com/office/drawing/2014/main" id="{7EDB2324-CA84-C778-D5DC-57ABD2B6448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Introduction XML(cont..)</a:t>
            </a:r>
          </a:p>
        </p:txBody>
      </p:sp>
      <p:sp>
        <p:nvSpPr>
          <p:cNvPr id="158725" name="TextBox 9">
            <a:extLst>
              <a:ext uri="{FF2B5EF4-FFF2-40B4-BE49-F238E27FC236}">
                <a16:creationId xmlns:a16="http://schemas.microsoft.com/office/drawing/2014/main" id="{1BC0AE11-EC65-0A8B-1709-943EEDBDD736}"/>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34152" name="TextBox 10">
            <a:extLst>
              <a:ext uri="{FF2B5EF4-FFF2-40B4-BE49-F238E27FC236}">
                <a16:creationId xmlns:a16="http://schemas.microsoft.com/office/drawing/2014/main" id="{F82CDA50-96F7-516B-142F-A858401AEB6D}"/>
              </a:ext>
            </a:extLst>
          </p:cNvPr>
          <p:cNvSpPr txBox="1">
            <a:spLocks noChangeArrowheads="1"/>
          </p:cNvSpPr>
          <p:nvPr/>
        </p:nvSpPr>
        <p:spPr bwMode="auto">
          <a:xfrm>
            <a:off x="838200" y="1055688"/>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Arial" panose="020B0604020202020204" pitchFamily="34" charset="0"/>
              <a:buNone/>
            </a:pPr>
            <a:r>
              <a:rPr lang="en-US" altLang="en-US" sz="1800" b="1" dirty="0">
                <a:latin typeface="Times New Roman" panose="02020603050405020304" pitchFamily="18" charset="0"/>
                <a:cs typeface="Times New Roman" panose="02020603050405020304" pitchFamily="18" charset="0"/>
              </a:rPr>
              <a:t>Example Of XML</a:t>
            </a: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buNone/>
            </a:pPr>
            <a:endParaRPr lang="en-US" altLang="en-US" sz="1800" dirty="0">
              <a:latin typeface="Times New Roman" panose="02020603050405020304" pitchFamily="18" charset="0"/>
              <a:cs typeface="Times New Roman" panose="02020603050405020304" pitchFamily="18" charset="0"/>
            </a:endParaRPr>
          </a:p>
        </p:txBody>
      </p:sp>
      <p:sp>
        <p:nvSpPr>
          <p:cNvPr id="134153" name="TextBox 9">
            <a:extLst>
              <a:ext uri="{FF2B5EF4-FFF2-40B4-BE49-F238E27FC236}">
                <a16:creationId xmlns:a16="http://schemas.microsoft.com/office/drawing/2014/main" id="{D8D3A24D-E917-B60D-1BF4-76657D1AFE00}"/>
              </a:ext>
            </a:extLst>
          </p:cNvPr>
          <p:cNvSpPr txBox="1">
            <a:spLocks noChangeArrowheads="1"/>
          </p:cNvSpPr>
          <p:nvPr/>
        </p:nvSpPr>
        <p:spPr bwMode="auto">
          <a:xfrm>
            <a:off x="1447800" y="2062163"/>
            <a:ext cx="6934200"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&lt;?xml version="1.0"?&gt;  </a:t>
            </a:r>
          </a:p>
          <a:p>
            <a:pPr algn="just"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&lt;employee&gt;  </a:t>
            </a:r>
          </a:p>
          <a:p>
            <a:pPr algn="just"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  &lt;</a:t>
            </a:r>
            <a:r>
              <a:rPr lang="en-US" altLang="en-US" sz="2000" dirty="0" err="1">
                <a:latin typeface="Times New Roman" panose="02020603050405020304" pitchFamily="18" charset="0"/>
                <a:cs typeface="Times New Roman" panose="02020603050405020304" pitchFamily="18" charset="0"/>
              </a:rPr>
              <a:t>firstname</a:t>
            </a:r>
            <a:r>
              <a:rPr lang="en-US" altLang="en-US" sz="2000" dirty="0">
                <a:latin typeface="Times New Roman" panose="02020603050405020304" pitchFamily="18" charset="0"/>
                <a:cs typeface="Times New Roman" panose="02020603050405020304" pitchFamily="18" charset="0"/>
              </a:rPr>
              <a:t>&gt;</a:t>
            </a:r>
            <a:r>
              <a:rPr lang="en-US" altLang="en-US" sz="2000" dirty="0" err="1">
                <a:latin typeface="Times New Roman" panose="02020603050405020304" pitchFamily="18" charset="0"/>
                <a:cs typeface="Times New Roman" panose="02020603050405020304" pitchFamily="18" charset="0"/>
              </a:rPr>
              <a:t>vimal</a:t>
            </a:r>
            <a:r>
              <a:rPr lang="en-US" altLang="en-US" sz="2000" dirty="0">
                <a:latin typeface="Times New Roman" panose="02020603050405020304" pitchFamily="18" charset="0"/>
                <a:cs typeface="Times New Roman" panose="02020603050405020304" pitchFamily="18" charset="0"/>
              </a:rPr>
              <a:t>&lt;/</a:t>
            </a:r>
            <a:r>
              <a:rPr lang="en-US" altLang="en-US" sz="2000" dirty="0" err="1">
                <a:latin typeface="Times New Roman" panose="02020603050405020304" pitchFamily="18" charset="0"/>
                <a:cs typeface="Times New Roman" panose="02020603050405020304" pitchFamily="18" charset="0"/>
              </a:rPr>
              <a:t>firstname</a:t>
            </a:r>
            <a:r>
              <a:rPr lang="en-US" altLang="en-US" sz="2000" dirty="0">
                <a:latin typeface="Times New Roman" panose="02020603050405020304" pitchFamily="18" charset="0"/>
                <a:cs typeface="Times New Roman" panose="02020603050405020304" pitchFamily="18" charset="0"/>
              </a:rPr>
              <a:t>&gt;  </a:t>
            </a:r>
          </a:p>
          <a:p>
            <a:pPr algn="just"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  &lt;</a:t>
            </a:r>
            <a:r>
              <a:rPr lang="en-US" altLang="en-US" sz="2000" dirty="0" err="1">
                <a:latin typeface="Times New Roman" panose="02020603050405020304" pitchFamily="18" charset="0"/>
                <a:cs typeface="Times New Roman" panose="02020603050405020304" pitchFamily="18" charset="0"/>
              </a:rPr>
              <a:t>lastname</a:t>
            </a:r>
            <a:r>
              <a:rPr lang="en-US" altLang="en-US" sz="2000" dirty="0">
                <a:latin typeface="Times New Roman" panose="02020603050405020304" pitchFamily="18" charset="0"/>
                <a:cs typeface="Times New Roman" panose="02020603050405020304" pitchFamily="18" charset="0"/>
              </a:rPr>
              <a:t>&gt;</a:t>
            </a:r>
            <a:r>
              <a:rPr lang="en-US" altLang="en-US" sz="2000" dirty="0" err="1">
                <a:latin typeface="Times New Roman" panose="02020603050405020304" pitchFamily="18" charset="0"/>
                <a:cs typeface="Times New Roman" panose="02020603050405020304" pitchFamily="18" charset="0"/>
              </a:rPr>
              <a:t>jaiswal</a:t>
            </a:r>
            <a:r>
              <a:rPr lang="en-US" altLang="en-US" sz="2000" dirty="0">
                <a:latin typeface="Times New Roman" panose="02020603050405020304" pitchFamily="18" charset="0"/>
                <a:cs typeface="Times New Roman" panose="02020603050405020304" pitchFamily="18" charset="0"/>
              </a:rPr>
              <a:t>&lt;/</a:t>
            </a:r>
            <a:r>
              <a:rPr lang="en-US" altLang="en-US" sz="2000" dirty="0" err="1">
                <a:latin typeface="Times New Roman" panose="02020603050405020304" pitchFamily="18" charset="0"/>
                <a:cs typeface="Times New Roman" panose="02020603050405020304" pitchFamily="18" charset="0"/>
              </a:rPr>
              <a:t>lastname</a:t>
            </a:r>
            <a:r>
              <a:rPr lang="en-US" altLang="en-US" sz="2000" dirty="0">
                <a:latin typeface="Times New Roman" panose="02020603050405020304" pitchFamily="18" charset="0"/>
                <a:cs typeface="Times New Roman" panose="02020603050405020304" pitchFamily="18" charset="0"/>
              </a:rPr>
              <a:t>&gt;  </a:t>
            </a:r>
          </a:p>
          <a:p>
            <a:pPr algn="just"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&lt;address&gt;</a:t>
            </a:r>
            <a:r>
              <a:rPr lang="en-US" altLang="en-US" sz="2000" dirty="0" err="1">
                <a:latin typeface="Times New Roman" panose="02020603050405020304" pitchFamily="18" charset="0"/>
                <a:cs typeface="Times New Roman" panose="02020603050405020304" pitchFamily="18" charset="0"/>
              </a:rPr>
              <a:t>Gaziabad</a:t>
            </a:r>
            <a:r>
              <a:rPr lang="en-US" altLang="en-US" sz="2000" dirty="0">
                <a:latin typeface="Times New Roman" panose="02020603050405020304" pitchFamily="18" charset="0"/>
                <a:cs typeface="Times New Roman" panose="02020603050405020304" pitchFamily="18" charset="0"/>
              </a:rPr>
              <a:t>&lt;/address&gt;</a:t>
            </a:r>
          </a:p>
          <a:p>
            <a:pPr algn="just"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  &lt;email&gt;vima.jaiswal@gmail.com&lt;/email&gt;  </a:t>
            </a:r>
          </a:p>
          <a:p>
            <a:pPr algn="just"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&lt;/employee&gt;   </a:t>
            </a:r>
          </a:p>
          <a:p>
            <a:pPr eaLnBrk="1" hangingPunct="1">
              <a:spcBef>
                <a:spcPct val="0"/>
              </a:spcBef>
              <a:buFontTx/>
              <a:buNone/>
            </a:pPr>
            <a:endParaRPr lang="en-US" altLang="en-US" sz="1600" dirty="0">
              <a:latin typeface="Arial" panose="020B0604020202020204" pitchFamily="34" charset="0"/>
            </a:endParaRPr>
          </a:p>
        </p:txBody>
      </p:sp>
      <p:sp>
        <p:nvSpPr>
          <p:cNvPr id="10" name="Footer Placeholder 12">
            <a:extLst>
              <a:ext uri="{FF2B5EF4-FFF2-40B4-BE49-F238E27FC236}">
                <a16:creationId xmlns:a16="http://schemas.microsoft.com/office/drawing/2014/main" id="{A172334C-A475-8CAE-EA16-663D6740CA06}"/>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58729" name="Picture 14" descr="NIET">
            <a:extLst>
              <a:ext uri="{FF2B5EF4-FFF2-40B4-BE49-F238E27FC236}">
                <a16:creationId xmlns:a16="http://schemas.microsoft.com/office/drawing/2014/main" id="{F14AEB12-2727-0361-A3DB-36CFE09EA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6"/>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34152"/>
                                        </p:tgtEl>
                                        <p:attrNameLst>
                                          <p:attrName>style.visibility</p:attrName>
                                        </p:attrNameLst>
                                      </p:cBhvr>
                                      <p:to>
                                        <p:strVal val="visible"/>
                                      </p:to>
                                    </p:set>
                                    <p:anim calcmode="lin" valueType="num">
                                      <p:cBhvr additive="base">
                                        <p:cTn id="12" dur="500" fill="hold"/>
                                        <p:tgtEl>
                                          <p:spTgt spid="134152"/>
                                        </p:tgtEl>
                                        <p:attrNameLst>
                                          <p:attrName>ppt_x</p:attrName>
                                        </p:attrNameLst>
                                      </p:cBhvr>
                                      <p:tavLst>
                                        <p:tav tm="0">
                                          <p:val>
                                            <p:strVal val="#ppt_x"/>
                                          </p:val>
                                        </p:tav>
                                        <p:tav tm="100000">
                                          <p:val>
                                            <p:strVal val="#ppt_x"/>
                                          </p:val>
                                        </p:tav>
                                      </p:tavLst>
                                    </p:anim>
                                    <p:anim calcmode="lin" valueType="num">
                                      <p:cBhvr additive="base">
                                        <p:cTn id="13" dur="500" fill="hold"/>
                                        <p:tgtEl>
                                          <p:spTgt spid="13415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34153"/>
                                        </p:tgtEl>
                                        <p:attrNameLst>
                                          <p:attrName>style.visibility</p:attrName>
                                        </p:attrNameLst>
                                      </p:cBhvr>
                                      <p:to>
                                        <p:strVal val="visible"/>
                                      </p:to>
                                    </p:set>
                                    <p:anim calcmode="lin" valueType="num">
                                      <p:cBhvr additive="base">
                                        <p:cTn id="18" dur="500" fill="hold"/>
                                        <p:tgtEl>
                                          <p:spTgt spid="134153"/>
                                        </p:tgtEl>
                                        <p:attrNameLst>
                                          <p:attrName>ppt_x</p:attrName>
                                        </p:attrNameLst>
                                      </p:cBhvr>
                                      <p:tavLst>
                                        <p:tav tm="0">
                                          <p:val>
                                            <p:strVal val="#ppt_x"/>
                                          </p:val>
                                        </p:tav>
                                        <p:tav tm="100000">
                                          <p:val>
                                            <p:strVal val="#ppt_x"/>
                                          </p:val>
                                        </p:tav>
                                      </p:tavLst>
                                    </p:anim>
                                    <p:anim calcmode="lin" valueType="num">
                                      <p:cBhvr additive="base">
                                        <p:cTn id="19" dur="500" fill="hold"/>
                                        <p:tgtEl>
                                          <p:spTgt spid="1341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4152" grpId="0"/>
      <p:bldP spid="13415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A1D9D6-C78F-4E2B-84F1-910FF662113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28778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dirty="0">
                <a:solidFill>
                  <a:schemeClr val="tx1"/>
                </a:solidFill>
                <a:latin typeface="Times New Roman" panose="02020603050405020304" pitchFamily="18" charset="0"/>
                <a:cs typeface="Times New Roman" panose="02020603050405020304" pitchFamily="18" charset="0"/>
              </a:rPr>
              <a:t>Daily Quiz</a:t>
            </a:r>
            <a:endParaRPr lang="en-IN" sz="2200" b="1" i="0" dirty="0">
              <a:solidFill>
                <a:schemeClr val="tx1"/>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2" name="TextBox 1">
            <a:extLst>
              <a:ext uri="{FF2B5EF4-FFF2-40B4-BE49-F238E27FC236}">
                <a16:creationId xmlns:a16="http://schemas.microsoft.com/office/drawing/2014/main" id="{E1575D86-08AE-2C51-2090-5B4F5ACAAAEB}"/>
              </a:ext>
            </a:extLst>
          </p:cNvPr>
          <p:cNvSpPr txBox="1"/>
          <p:nvPr/>
        </p:nvSpPr>
        <p:spPr>
          <a:xfrm>
            <a:off x="411480" y="806245"/>
            <a:ext cx="9525000" cy="5632311"/>
          </a:xfrm>
          <a:prstGeom prst="rect">
            <a:avLst/>
          </a:prstGeom>
          <a:noFill/>
        </p:spPr>
        <p:txBody>
          <a:bodyPr wrap="square">
            <a:spAutoFit/>
          </a:bodyPr>
          <a:lstStyle/>
          <a:p>
            <a:r>
              <a:rPr lang="en-IN" dirty="0"/>
              <a:t> 1: What does XML stand for?</a:t>
            </a:r>
          </a:p>
          <a:p>
            <a:r>
              <a:rPr lang="en-IN" dirty="0"/>
              <a:t>a) </a:t>
            </a:r>
            <a:r>
              <a:rPr lang="en-IN" dirty="0" err="1"/>
              <a:t>eXtensible</a:t>
            </a:r>
            <a:r>
              <a:rPr lang="en-IN" dirty="0"/>
              <a:t> Markup Language</a:t>
            </a:r>
          </a:p>
          <a:p>
            <a:r>
              <a:rPr lang="en-IN" dirty="0"/>
              <a:t>b) Extra Markup Language</a:t>
            </a:r>
          </a:p>
          <a:p>
            <a:r>
              <a:rPr lang="en-IN" dirty="0"/>
              <a:t>c) External Markup Language</a:t>
            </a:r>
          </a:p>
          <a:p>
            <a:r>
              <a:rPr lang="en-IN" dirty="0"/>
              <a:t>d) Extended Markup Language</a:t>
            </a:r>
          </a:p>
          <a:p>
            <a:r>
              <a:rPr lang="en-IN" dirty="0"/>
              <a:t>Answer: a) </a:t>
            </a:r>
            <a:r>
              <a:rPr lang="en-IN" dirty="0" err="1"/>
              <a:t>eXtensible</a:t>
            </a:r>
            <a:r>
              <a:rPr lang="en-IN" dirty="0"/>
              <a:t> Markup Language</a:t>
            </a:r>
          </a:p>
          <a:p>
            <a:endParaRPr lang="en-IN" dirty="0"/>
          </a:p>
          <a:p>
            <a:r>
              <a:rPr lang="en-IN" dirty="0"/>
              <a:t> 2: Which character is used to indicate the start and end of an XML element?</a:t>
            </a:r>
          </a:p>
          <a:p>
            <a:r>
              <a:rPr lang="en-IN" dirty="0"/>
              <a:t>a) &lt;</a:t>
            </a:r>
          </a:p>
          <a:p>
            <a:r>
              <a:rPr lang="en-IN" dirty="0"/>
              <a:t>b) &gt;</a:t>
            </a:r>
          </a:p>
          <a:p>
            <a:r>
              <a:rPr lang="en-IN" dirty="0"/>
              <a:t>c) /</a:t>
            </a:r>
          </a:p>
          <a:p>
            <a:r>
              <a:rPr lang="en-IN" dirty="0"/>
              <a:t>d) &amp;</a:t>
            </a:r>
          </a:p>
          <a:p>
            <a:r>
              <a:rPr lang="en-IN" dirty="0"/>
              <a:t>Answer: a) &lt;</a:t>
            </a:r>
          </a:p>
          <a:p>
            <a:endParaRPr lang="en-IN" dirty="0"/>
          </a:p>
          <a:p>
            <a:r>
              <a:rPr lang="en-IN" dirty="0"/>
              <a:t> 3: Which is the correct syntax for defining an XML declaration?</a:t>
            </a:r>
          </a:p>
          <a:p>
            <a:r>
              <a:rPr lang="en-IN" dirty="0"/>
              <a:t>a) &lt;xml version="1.0"&gt;</a:t>
            </a:r>
          </a:p>
          <a:p>
            <a:r>
              <a:rPr lang="en-IN" dirty="0"/>
              <a:t>b) &lt;?xml version="1.0" ?&gt;</a:t>
            </a:r>
          </a:p>
          <a:p>
            <a:r>
              <a:rPr lang="en-IN" dirty="0"/>
              <a:t>c) &lt;xml version="1.0" ?&gt;</a:t>
            </a:r>
          </a:p>
          <a:p>
            <a:r>
              <a:rPr lang="en-IN" dirty="0"/>
              <a:t>d) &lt;?xml version="1.0"&gt;</a:t>
            </a:r>
          </a:p>
          <a:p>
            <a:r>
              <a:rPr lang="en-IN" dirty="0"/>
              <a:t>Answer: b) &lt;?xml version="1.0" ?&gt;</a:t>
            </a:r>
          </a:p>
        </p:txBody>
      </p:sp>
    </p:spTree>
    <p:extLst>
      <p:ext uri="{BB962C8B-B14F-4D97-AF65-F5344CB8AC3E}">
        <p14:creationId xmlns:p14="http://schemas.microsoft.com/office/powerpoint/2010/main" val="38752410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A1D9D6-C78F-4E2B-84F1-910FF662113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28778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dirty="0">
                <a:solidFill>
                  <a:schemeClr val="tx1"/>
                </a:solidFill>
                <a:latin typeface="Times New Roman" panose="02020603050405020304" pitchFamily="18" charset="0"/>
                <a:cs typeface="Times New Roman" panose="02020603050405020304" pitchFamily="18" charset="0"/>
              </a:rPr>
              <a:t>Daily Quiz</a:t>
            </a:r>
            <a:endParaRPr lang="en-IN" sz="2200" b="1" i="0" dirty="0">
              <a:solidFill>
                <a:schemeClr val="tx1"/>
              </a:solidFill>
              <a:effectLst/>
              <a:latin typeface="Times New Roman" panose="02020603050405020304" pitchFamily="18"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10" name="TextBox 9">
            <a:extLst>
              <a:ext uri="{FF2B5EF4-FFF2-40B4-BE49-F238E27FC236}">
                <a16:creationId xmlns:a16="http://schemas.microsoft.com/office/drawing/2014/main" id="{FCC89DE3-1051-5ADD-6C73-C8BDE5D6A459}"/>
              </a:ext>
            </a:extLst>
          </p:cNvPr>
          <p:cNvSpPr txBox="1"/>
          <p:nvPr/>
        </p:nvSpPr>
        <p:spPr>
          <a:xfrm>
            <a:off x="228600" y="506198"/>
            <a:ext cx="9441180" cy="5909310"/>
          </a:xfrm>
          <a:prstGeom prst="rect">
            <a:avLst/>
          </a:prstGeom>
          <a:noFill/>
        </p:spPr>
        <p:txBody>
          <a:bodyPr wrap="square">
            <a:spAutoFit/>
          </a:bodyPr>
          <a:lstStyle/>
          <a:p>
            <a:endParaRPr lang="en-IN" dirty="0"/>
          </a:p>
          <a:p>
            <a:r>
              <a:rPr lang="en-IN" dirty="0"/>
              <a:t> 4: How are attributes defined in XML?</a:t>
            </a:r>
          </a:p>
          <a:p>
            <a:r>
              <a:rPr lang="en-IN" dirty="0"/>
              <a:t>a) Inside square brackets: [attribute="value"]</a:t>
            </a:r>
          </a:p>
          <a:p>
            <a:r>
              <a:rPr lang="en-IN" dirty="0"/>
              <a:t>b) Inside angle brackets: &lt;attribute="value"&gt;</a:t>
            </a:r>
          </a:p>
          <a:p>
            <a:r>
              <a:rPr lang="en-IN" dirty="0"/>
              <a:t>c) Inside double quotes: attribute="value"</a:t>
            </a:r>
          </a:p>
          <a:p>
            <a:r>
              <a:rPr lang="en-IN" dirty="0"/>
              <a:t>d) Inside parentheses: (attribute="value")</a:t>
            </a:r>
          </a:p>
          <a:p>
            <a:r>
              <a:rPr lang="en-IN" dirty="0"/>
              <a:t>Answer: c) Inside double quotes: attribute="value"</a:t>
            </a:r>
          </a:p>
          <a:p>
            <a:endParaRPr lang="en-IN" dirty="0"/>
          </a:p>
          <a:p>
            <a:r>
              <a:rPr lang="en-IN" dirty="0"/>
              <a:t> 5: Which symbol is used to separate the namespace prefix and element name in XML?</a:t>
            </a:r>
          </a:p>
          <a:p>
            <a:r>
              <a:rPr lang="en-IN" dirty="0"/>
              <a:t>a) :</a:t>
            </a:r>
          </a:p>
          <a:p>
            <a:r>
              <a:rPr lang="en-IN" dirty="0"/>
              <a:t>b) .</a:t>
            </a:r>
          </a:p>
          <a:p>
            <a:r>
              <a:rPr lang="en-IN" dirty="0"/>
              <a:t>c) /</a:t>
            </a:r>
          </a:p>
          <a:p>
            <a:r>
              <a:rPr lang="en-IN" dirty="0"/>
              <a:t>d) _</a:t>
            </a:r>
          </a:p>
          <a:p>
            <a:r>
              <a:rPr lang="en-IN" dirty="0"/>
              <a:t>Answer: a) :</a:t>
            </a:r>
          </a:p>
          <a:p>
            <a:endParaRPr lang="en-IN" dirty="0"/>
          </a:p>
          <a:p>
            <a:r>
              <a:rPr lang="en-IN" dirty="0"/>
              <a:t> 6: What is the purpose of XML Schema (XSD)?</a:t>
            </a:r>
          </a:p>
          <a:p>
            <a:r>
              <a:rPr lang="en-IN" dirty="0"/>
              <a:t>a) To define the structure and data types of XML documents</a:t>
            </a:r>
          </a:p>
          <a:p>
            <a:r>
              <a:rPr lang="en-IN" dirty="0"/>
              <a:t>b) To provide styling and presentation for XML documents</a:t>
            </a:r>
          </a:p>
          <a:p>
            <a:r>
              <a:rPr lang="en-IN" dirty="0"/>
              <a:t>c) To define the display layout of XML documents</a:t>
            </a:r>
          </a:p>
          <a:p>
            <a:r>
              <a:rPr lang="en-IN" dirty="0"/>
              <a:t>d) To transform XML documents into HTML</a:t>
            </a:r>
          </a:p>
          <a:p>
            <a:r>
              <a:rPr lang="en-IN" dirty="0"/>
              <a:t>Answer: a) To define the structure and data types of XML documents</a:t>
            </a:r>
          </a:p>
        </p:txBody>
      </p:sp>
    </p:spTree>
    <p:extLst>
      <p:ext uri="{BB962C8B-B14F-4D97-AF65-F5344CB8AC3E}">
        <p14:creationId xmlns:p14="http://schemas.microsoft.com/office/powerpoint/2010/main" val="18220325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37F5E5-7707-A308-028E-90881811A8E6}"/>
              </a:ext>
            </a:extLst>
          </p:cNvPr>
          <p:cNvSpPr>
            <a:spLocks noGrp="1"/>
          </p:cNvSpPr>
          <p:nvPr>
            <p:ph type="dt" sz="quarter" idx="10"/>
          </p:nvPr>
        </p:nvSpPr>
        <p:spPr/>
        <p:txBody>
          <a:bodyPr/>
          <a:lstStyle/>
          <a:p>
            <a:pPr>
              <a:defRPr/>
            </a:pPr>
            <a:fld id="{9F6E196A-D320-4590-9512-91EE7A9852E7}" type="datetime3">
              <a:rPr lang="en-US" smtClean="0"/>
              <a:t>11 July 2023</a:t>
            </a:fld>
            <a:endParaRPr lang="en-US"/>
          </a:p>
        </p:txBody>
      </p:sp>
      <p:sp>
        <p:nvSpPr>
          <p:cNvPr id="185347" name="Slide Number Placeholder 5">
            <a:extLst>
              <a:ext uri="{FF2B5EF4-FFF2-40B4-BE49-F238E27FC236}">
                <a16:creationId xmlns:a16="http://schemas.microsoft.com/office/drawing/2014/main" id="{CAB6E807-557E-A937-8229-AE16DF8411E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25EB572-C505-43C3-B593-C98C6E133DAF}" type="slidenum">
              <a:rPr lang="en-US" altLang="en-US" sz="1200" smtClean="0">
                <a:solidFill>
                  <a:srgbClr val="898989"/>
                </a:solidFill>
              </a:rPr>
              <a:pPr>
                <a:spcBef>
                  <a:spcPct val="0"/>
                </a:spcBef>
                <a:buFontTx/>
                <a:buNone/>
              </a:pPr>
              <a:t>73</a:t>
            </a:fld>
            <a:endParaRPr lang="en-US" altLang="en-US" sz="1200">
              <a:solidFill>
                <a:srgbClr val="898989"/>
              </a:solidFill>
            </a:endParaRPr>
          </a:p>
        </p:txBody>
      </p:sp>
      <p:sp>
        <p:nvSpPr>
          <p:cNvPr id="7" name="Title 1">
            <a:extLst>
              <a:ext uri="{FF2B5EF4-FFF2-40B4-BE49-F238E27FC236}">
                <a16:creationId xmlns:a16="http://schemas.microsoft.com/office/drawing/2014/main" id="{0F91F8AE-7C74-0D14-DD73-40D56A8E95F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Introduction XML(cont..)</a:t>
            </a:r>
          </a:p>
        </p:txBody>
      </p:sp>
      <p:sp>
        <p:nvSpPr>
          <p:cNvPr id="185349" name="TextBox 9">
            <a:extLst>
              <a:ext uri="{FF2B5EF4-FFF2-40B4-BE49-F238E27FC236}">
                <a16:creationId xmlns:a16="http://schemas.microsoft.com/office/drawing/2014/main" id="{A3445CC9-2F5E-D9DB-A3C5-BCEEC6126593}"/>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58728" name="TextBox 10">
            <a:extLst>
              <a:ext uri="{FF2B5EF4-FFF2-40B4-BE49-F238E27FC236}">
                <a16:creationId xmlns:a16="http://schemas.microsoft.com/office/drawing/2014/main" id="{B7F47F6E-BB82-4214-2082-338E8FDBB484}"/>
              </a:ext>
            </a:extLst>
          </p:cNvPr>
          <p:cNvSpPr txBox="1">
            <a:spLocks noChangeArrowheads="1"/>
          </p:cNvSpPr>
          <p:nvPr/>
        </p:nvSpPr>
        <p:spPr bwMode="auto">
          <a:xfrm>
            <a:off x="609600" y="1055688"/>
            <a:ext cx="762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Arial" panose="020B0604020202020204" pitchFamily="34" charset="0"/>
              <a:buNone/>
            </a:pPr>
            <a:r>
              <a:rPr lang="en-US" altLang="en-US" sz="1800" b="1" dirty="0">
                <a:latin typeface="Times New Roman" panose="02020603050405020304" pitchFamily="18" charset="0"/>
                <a:cs typeface="Times New Roman" panose="02020603050405020304" pitchFamily="18" charset="0"/>
              </a:rPr>
              <a:t>XML Document Object Model (DOM)</a:t>
            </a:r>
          </a:p>
        </p:txBody>
      </p:sp>
      <p:sp>
        <p:nvSpPr>
          <p:cNvPr id="158729" name="TextBox 11">
            <a:extLst>
              <a:ext uri="{FF2B5EF4-FFF2-40B4-BE49-F238E27FC236}">
                <a16:creationId xmlns:a16="http://schemas.microsoft.com/office/drawing/2014/main" id="{6E4F9552-10B6-045C-DBE9-0EBA144E4EDA}"/>
              </a:ext>
            </a:extLst>
          </p:cNvPr>
          <p:cNvSpPr txBox="1">
            <a:spLocks noChangeArrowheads="1"/>
          </p:cNvSpPr>
          <p:nvPr/>
        </p:nvSpPr>
        <p:spPr bwMode="auto">
          <a:xfrm>
            <a:off x="730045" y="1676400"/>
            <a:ext cx="74676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It defines a standard way to access and manipulate  documents. </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The Document Object Model (DOM) is a programming API for HTML and XML documents.</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It defines the logical structure of documents and the way a document is accessed and manipulated.</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XML DOM defines a standard way to access and manipulate XML documents.</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p:txBody>
      </p:sp>
      <p:sp>
        <p:nvSpPr>
          <p:cNvPr id="10" name="Footer Placeholder 12">
            <a:extLst>
              <a:ext uri="{FF2B5EF4-FFF2-40B4-BE49-F238E27FC236}">
                <a16:creationId xmlns:a16="http://schemas.microsoft.com/office/drawing/2014/main" id="{B00E1816-DDD3-A309-4A61-D6C0A9074F48}"/>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85353" name="Picture 14" descr="NIET">
            <a:extLst>
              <a:ext uri="{FF2B5EF4-FFF2-40B4-BE49-F238E27FC236}">
                <a16:creationId xmlns:a16="http://schemas.microsoft.com/office/drawing/2014/main" id="{8595C7A7-07DE-12BC-7632-B11805FD9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6"/>
            <a:ext cx="1371600" cy="70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58728"/>
                                        </p:tgtEl>
                                        <p:attrNameLst>
                                          <p:attrName>style.visibility</p:attrName>
                                        </p:attrNameLst>
                                      </p:cBhvr>
                                      <p:to>
                                        <p:strVal val="visible"/>
                                      </p:to>
                                    </p:set>
                                    <p:anim calcmode="lin" valueType="num">
                                      <p:cBhvr additive="base">
                                        <p:cTn id="12" dur="500" fill="hold"/>
                                        <p:tgtEl>
                                          <p:spTgt spid="158728"/>
                                        </p:tgtEl>
                                        <p:attrNameLst>
                                          <p:attrName>ppt_x</p:attrName>
                                        </p:attrNameLst>
                                      </p:cBhvr>
                                      <p:tavLst>
                                        <p:tav tm="0">
                                          <p:val>
                                            <p:strVal val="#ppt_x"/>
                                          </p:val>
                                        </p:tav>
                                        <p:tav tm="100000">
                                          <p:val>
                                            <p:strVal val="#ppt_x"/>
                                          </p:val>
                                        </p:tav>
                                      </p:tavLst>
                                    </p:anim>
                                    <p:anim calcmode="lin" valueType="num">
                                      <p:cBhvr additive="base">
                                        <p:cTn id="13" dur="500" fill="hold"/>
                                        <p:tgtEl>
                                          <p:spTgt spid="15872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58729"/>
                                        </p:tgtEl>
                                        <p:attrNameLst>
                                          <p:attrName>style.visibility</p:attrName>
                                        </p:attrNameLst>
                                      </p:cBhvr>
                                      <p:to>
                                        <p:strVal val="visible"/>
                                      </p:to>
                                    </p:set>
                                    <p:anim calcmode="lin" valueType="num">
                                      <p:cBhvr additive="base">
                                        <p:cTn id="18" dur="500" fill="hold"/>
                                        <p:tgtEl>
                                          <p:spTgt spid="158729"/>
                                        </p:tgtEl>
                                        <p:attrNameLst>
                                          <p:attrName>ppt_x</p:attrName>
                                        </p:attrNameLst>
                                      </p:cBhvr>
                                      <p:tavLst>
                                        <p:tav tm="0">
                                          <p:val>
                                            <p:strVal val="#ppt_x"/>
                                          </p:val>
                                        </p:tav>
                                        <p:tav tm="100000">
                                          <p:val>
                                            <p:strVal val="#ppt_x"/>
                                          </p:val>
                                        </p:tav>
                                      </p:tavLst>
                                    </p:anim>
                                    <p:anim calcmode="lin" valueType="num">
                                      <p:cBhvr additive="base">
                                        <p:cTn id="19" dur="500" fill="hold"/>
                                        <p:tgtEl>
                                          <p:spTgt spid="1587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8728" grpId="0"/>
      <p:bldP spid="15872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F86FD4A-6E9F-D058-F24B-6AD9E583F75D}"/>
              </a:ext>
            </a:extLst>
          </p:cNvPr>
          <p:cNvSpPr>
            <a:spLocks noGrp="1"/>
          </p:cNvSpPr>
          <p:nvPr>
            <p:ph type="dt" sz="quarter" idx="10"/>
          </p:nvPr>
        </p:nvSpPr>
        <p:spPr/>
        <p:txBody>
          <a:bodyPr/>
          <a:lstStyle/>
          <a:p>
            <a:pPr>
              <a:defRPr/>
            </a:pPr>
            <a:fld id="{C1893BC5-4503-433D-B1F5-FAAE2BA4BB0F}" type="datetime3">
              <a:rPr lang="en-US" smtClean="0"/>
              <a:t>11 July 2023</a:t>
            </a:fld>
            <a:endParaRPr lang="en-US"/>
          </a:p>
        </p:txBody>
      </p:sp>
      <p:sp>
        <p:nvSpPr>
          <p:cNvPr id="187395" name="Slide Number Placeholder 5">
            <a:extLst>
              <a:ext uri="{FF2B5EF4-FFF2-40B4-BE49-F238E27FC236}">
                <a16:creationId xmlns:a16="http://schemas.microsoft.com/office/drawing/2014/main" id="{38B67D19-A585-4704-EA71-3396E5B4849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A4F5EB-BE5F-4B4E-8183-9D31E23E7560}" type="slidenum">
              <a:rPr lang="en-US" altLang="en-US" sz="1200" smtClean="0">
                <a:solidFill>
                  <a:srgbClr val="898989"/>
                </a:solidFill>
              </a:rPr>
              <a:pPr>
                <a:spcBef>
                  <a:spcPct val="0"/>
                </a:spcBef>
                <a:buFontTx/>
                <a:buNone/>
              </a:pPr>
              <a:t>74</a:t>
            </a:fld>
            <a:endParaRPr lang="en-US" altLang="en-US" sz="1200">
              <a:solidFill>
                <a:srgbClr val="898989"/>
              </a:solidFill>
            </a:endParaRPr>
          </a:p>
        </p:txBody>
      </p:sp>
      <p:sp>
        <p:nvSpPr>
          <p:cNvPr id="7" name="Title 1">
            <a:extLst>
              <a:ext uri="{FF2B5EF4-FFF2-40B4-BE49-F238E27FC236}">
                <a16:creationId xmlns:a16="http://schemas.microsoft.com/office/drawing/2014/main" id="{98B95465-40E5-0F4D-A81B-8047CC269E3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Introduction XML(cont..)</a:t>
            </a:r>
          </a:p>
        </p:txBody>
      </p:sp>
      <p:sp>
        <p:nvSpPr>
          <p:cNvPr id="187397" name="TextBox 9">
            <a:extLst>
              <a:ext uri="{FF2B5EF4-FFF2-40B4-BE49-F238E27FC236}">
                <a16:creationId xmlns:a16="http://schemas.microsoft.com/office/drawing/2014/main" id="{002332B6-8823-FD3D-FDB3-E7BFCCDC6199}"/>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60776" name="TextBox 10">
            <a:extLst>
              <a:ext uri="{FF2B5EF4-FFF2-40B4-BE49-F238E27FC236}">
                <a16:creationId xmlns:a16="http://schemas.microsoft.com/office/drawing/2014/main" id="{C6578BFF-3746-17C2-AF65-4B1073E9D89A}"/>
              </a:ext>
            </a:extLst>
          </p:cNvPr>
          <p:cNvSpPr txBox="1">
            <a:spLocks noChangeArrowheads="1"/>
          </p:cNvSpPr>
          <p:nvPr/>
        </p:nvSpPr>
        <p:spPr bwMode="auto">
          <a:xfrm>
            <a:off x="609600" y="1055688"/>
            <a:ext cx="762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1800" b="1" dirty="0">
                <a:latin typeface="Times New Roman" panose="02020603050405020304" pitchFamily="18" charset="0"/>
                <a:cs typeface="Times New Roman" panose="02020603050405020304" pitchFamily="18" charset="0"/>
              </a:rPr>
              <a:t> XML Document Object Model (DOM)(cont..)</a:t>
            </a:r>
          </a:p>
        </p:txBody>
      </p:sp>
      <p:sp>
        <p:nvSpPr>
          <p:cNvPr id="160777" name="TextBox 11">
            <a:extLst>
              <a:ext uri="{FF2B5EF4-FFF2-40B4-BE49-F238E27FC236}">
                <a16:creationId xmlns:a16="http://schemas.microsoft.com/office/drawing/2014/main" id="{DF34A13C-0BB8-8E25-8239-EBAA81E40594}"/>
              </a:ext>
            </a:extLst>
          </p:cNvPr>
          <p:cNvSpPr txBox="1">
            <a:spLocks noChangeArrowheads="1"/>
          </p:cNvSpPr>
          <p:nvPr/>
        </p:nvSpPr>
        <p:spPr bwMode="auto">
          <a:xfrm>
            <a:off x="762000" y="1831779"/>
            <a:ext cx="7620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The XML DOM is:</a:t>
            </a:r>
          </a:p>
          <a:p>
            <a:pPr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lvl="2" algn="just" eaLnBrk="1" hangingPunct="1">
              <a:spcBef>
                <a:spcPct val="0"/>
              </a:spcBef>
            </a:pPr>
            <a:r>
              <a:rPr lang="en-US" altLang="en-US" sz="2000" dirty="0">
                <a:latin typeface="Times New Roman" panose="02020603050405020304" pitchFamily="18" charset="0"/>
                <a:cs typeface="Times New Roman" panose="02020603050405020304" pitchFamily="18" charset="0"/>
              </a:rPr>
              <a:t> A standard object model for XML</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lvl="2" algn="just" eaLnBrk="1" hangingPunct="1">
              <a:spcBef>
                <a:spcPct val="0"/>
              </a:spcBef>
            </a:pPr>
            <a:r>
              <a:rPr lang="en-US" altLang="en-US" sz="2000" dirty="0">
                <a:latin typeface="Times New Roman" panose="02020603050405020304" pitchFamily="18" charset="0"/>
                <a:cs typeface="Times New Roman" panose="02020603050405020304" pitchFamily="18" charset="0"/>
              </a:rPr>
              <a:t> A standard programming interface for XML</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lvl="2" algn="just" eaLnBrk="1" hangingPunct="1">
              <a:spcBef>
                <a:spcPct val="0"/>
              </a:spcBef>
            </a:pPr>
            <a:r>
              <a:rPr lang="en-US" altLang="en-US" sz="2000" dirty="0">
                <a:latin typeface="Times New Roman" panose="02020603050405020304" pitchFamily="18" charset="0"/>
                <a:cs typeface="Times New Roman" panose="02020603050405020304" pitchFamily="18" charset="0"/>
              </a:rPr>
              <a:t> Platform- and language-independent</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lvl="2" algn="just" eaLnBrk="1" hangingPunct="1">
              <a:spcBef>
                <a:spcPct val="0"/>
              </a:spcBef>
            </a:pPr>
            <a:r>
              <a:rPr lang="en-US" altLang="en-US" sz="2000" dirty="0">
                <a:latin typeface="Times New Roman" panose="02020603050405020304" pitchFamily="18" charset="0"/>
                <a:cs typeface="Times New Roman" panose="02020603050405020304" pitchFamily="18" charset="0"/>
              </a:rPr>
              <a:t> A W3C standard</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p:txBody>
      </p:sp>
      <p:sp>
        <p:nvSpPr>
          <p:cNvPr id="10" name="Footer Placeholder 12">
            <a:extLst>
              <a:ext uri="{FF2B5EF4-FFF2-40B4-BE49-F238E27FC236}">
                <a16:creationId xmlns:a16="http://schemas.microsoft.com/office/drawing/2014/main" id="{AEA98753-876C-5534-D1BD-CEF0FFB79217}"/>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87401" name="Picture 14" descr="NIET">
            <a:extLst>
              <a:ext uri="{FF2B5EF4-FFF2-40B4-BE49-F238E27FC236}">
                <a16:creationId xmlns:a16="http://schemas.microsoft.com/office/drawing/2014/main" id="{9B38CAEA-D29C-E74C-154F-28F8C8644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60776"/>
                                        </p:tgtEl>
                                        <p:attrNameLst>
                                          <p:attrName>style.visibility</p:attrName>
                                        </p:attrNameLst>
                                      </p:cBhvr>
                                      <p:to>
                                        <p:strVal val="visible"/>
                                      </p:to>
                                    </p:set>
                                    <p:anim calcmode="lin" valueType="num">
                                      <p:cBhvr additive="base">
                                        <p:cTn id="12" dur="500" fill="hold"/>
                                        <p:tgtEl>
                                          <p:spTgt spid="160776"/>
                                        </p:tgtEl>
                                        <p:attrNameLst>
                                          <p:attrName>ppt_x</p:attrName>
                                        </p:attrNameLst>
                                      </p:cBhvr>
                                      <p:tavLst>
                                        <p:tav tm="0">
                                          <p:val>
                                            <p:strVal val="#ppt_x"/>
                                          </p:val>
                                        </p:tav>
                                        <p:tav tm="100000">
                                          <p:val>
                                            <p:strVal val="#ppt_x"/>
                                          </p:val>
                                        </p:tav>
                                      </p:tavLst>
                                    </p:anim>
                                    <p:anim calcmode="lin" valueType="num">
                                      <p:cBhvr additive="base">
                                        <p:cTn id="13" dur="500" fill="hold"/>
                                        <p:tgtEl>
                                          <p:spTgt spid="16077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60777"/>
                                        </p:tgtEl>
                                        <p:attrNameLst>
                                          <p:attrName>style.visibility</p:attrName>
                                        </p:attrNameLst>
                                      </p:cBhvr>
                                      <p:to>
                                        <p:strVal val="visible"/>
                                      </p:to>
                                    </p:set>
                                    <p:anim calcmode="lin" valueType="num">
                                      <p:cBhvr additive="base">
                                        <p:cTn id="18" dur="500" fill="hold"/>
                                        <p:tgtEl>
                                          <p:spTgt spid="160777"/>
                                        </p:tgtEl>
                                        <p:attrNameLst>
                                          <p:attrName>ppt_x</p:attrName>
                                        </p:attrNameLst>
                                      </p:cBhvr>
                                      <p:tavLst>
                                        <p:tav tm="0">
                                          <p:val>
                                            <p:strVal val="#ppt_x"/>
                                          </p:val>
                                        </p:tav>
                                        <p:tav tm="100000">
                                          <p:val>
                                            <p:strVal val="#ppt_x"/>
                                          </p:val>
                                        </p:tav>
                                      </p:tavLst>
                                    </p:anim>
                                    <p:anim calcmode="lin" valueType="num">
                                      <p:cBhvr additive="base">
                                        <p:cTn id="19" dur="500" fill="hold"/>
                                        <p:tgtEl>
                                          <p:spTgt spid="1607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0776" grpId="0"/>
      <p:bldP spid="16077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3C80F3E-F393-53D7-8E3F-CA9982B6F702}"/>
              </a:ext>
            </a:extLst>
          </p:cNvPr>
          <p:cNvSpPr>
            <a:spLocks noGrp="1"/>
          </p:cNvSpPr>
          <p:nvPr>
            <p:ph type="dt" sz="quarter" idx="10"/>
          </p:nvPr>
        </p:nvSpPr>
        <p:spPr/>
        <p:txBody>
          <a:bodyPr/>
          <a:lstStyle/>
          <a:p>
            <a:pPr>
              <a:defRPr/>
            </a:pPr>
            <a:fld id="{8B48CB8C-11CC-4670-B558-75919DC43F04}" type="datetime3">
              <a:rPr lang="en-US" smtClean="0"/>
              <a:t>11 July 2023</a:t>
            </a:fld>
            <a:endParaRPr lang="en-US"/>
          </a:p>
        </p:txBody>
      </p:sp>
      <p:sp>
        <p:nvSpPr>
          <p:cNvPr id="189443" name="Slide Number Placeholder 5">
            <a:extLst>
              <a:ext uri="{FF2B5EF4-FFF2-40B4-BE49-F238E27FC236}">
                <a16:creationId xmlns:a16="http://schemas.microsoft.com/office/drawing/2014/main" id="{0248CE6E-4CF9-BB28-68C8-6F815367786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8190188-FB33-4BD7-9B51-467342C93D76}" type="slidenum">
              <a:rPr lang="en-US" altLang="en-US" sz="1200" smtClean="0">
                <a:solidFill>
                  <a:srgbClr val="898989"/>
                </a:solidFill>
              </a:rPr>
              <a:pPr>
                <a:spcBef>
                  <a:spcPct val="0"/>
                </a:spcBef>
                <a:buFontTx/>
                <a:buNone/>
              </a:pPr>
              <a:t>75</a:t>
            </a:fld>
            <a:endParaRPr lang="en-US" altLang="en-US" sz="1200">
              <a:solidFill>
                <a:srgbClr val="898989"/>
              </a:solidFill>
            </a:endParaRPr>
          </a:p>
        </p:txBody>
      </p:sp>
      <p:sp>
        <p:nvSpPr>
          <p:cNvPr id="7" name="Title 1">
            <a:extLst>
              <a:ext uri="{FF2B5EF4-FFF2-40B4-BE49-F238E27FC236}">
                <a16:creationId xmlns:a16="http://schemas.microsoft.com/office/drawing/2014/main" id="{260DB353-5B66-578A-B4A9-85313415AFA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Introduction XML(cont..)</a:t>
            </a:r>
          </a:p>
        </p:txBody>
      </p:sp>
      <p:sp>
        <p:nvSpPr>
          <p:cNvPr id="189445" name="TextBox 9">
            <a:extLst>
              <a:ext uri="{FF2B5EF4-FFF2-40B4-BE49-F238E27FC236}">
                <a16:creationId xmlns:a16="http://schemas.microsoft.com/office/drawing/2014/main" id="{33E3738F-97D6-207A-B903-4C0F71B236CA}"/>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62824" name="TextBox 10">
            <a:extLst>
              <a:ext uri="{FF2B5EF4-FFF2-40B4-BE49-F238E27FC236}">
                <a16:creationId xmlns:a16="http://schemas.microsoft.com/office/drawing/2014/main" id="{D28A3BCF-4D16-F4B6-E7D7-07B08E0643D8}"/>
              </a:ext>
            </a:extLst>
          </p:cNvPr>
          <p:cNvSpPr txBox="1">
            <a:spLocks noChangeArrowheads="1"/>
          </p:cNvSpPr>
          <p:nvPr/>
        </p:nvSpPr>
        <p:spPr bwMode="auto">
          <a:xfrm>
            <a:off x="838200" y="990600"/>
            <a:ext cx="5715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1800" b="1" dirty="0">
                <a:latin typeface="Times New Roman" panose="02020603050405020304" pitchFamily="18" charset="0"/>
                <a:cs typeface="Times New Roman" panose="02020603050405020304" pitchFamily="18" charset="0"/>
              </a:rPr>
              <a:t> Example Of XML DOM</a:t>
            </a: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dirty="0">
              <a:latin typeface="Arial" panose="020B0604020202020204" pitchFamily="34" charset="0"/>
            </a:endParaRPr>
          </a:p>
        </p:txBody>
      </p:sp>
      <p:pic>
        <p:nvPicPr>
          <p:cNvPr id="162825" name="Picture 12" descr="DOM node tree">
            <a:extLst>
              <a:ext uri="{FF2B5EF4-FFF2-40B4-BE49-F238E27FC236}">
                <a16:creationId xmlns:a16="http://schemas.microsoft.com/office/drawing/2014/main" id="{0A93184D-3182-39AF-ABBD-6A9DBBC2B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57400"/>
            <a:ext cx="7467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a:extLst>
              <a:ext uri="{FF2B5EF4-FFF2-40B4-BE49-F238E27FC236}">
                <a16:creationId xmlns:a16="http://schemas.microsoft.com/office/drawing/2014/main" id="{BC4AA052-EDAA-9CB5-9BFE-35BD764FF41D}"/>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89449" name="Picture 14" descr="NIET">
            <a:extLst>
              <a:ext uri="{FF2B5EF4-FFF2-40B4-BE49-F238E27FC236}">
                <a16:creationId xmlns:a16="http://schemas.microsoft.com/office/drawing/2014/main" id="{51327586-4F43-EBBF-C749-91AF0A7DB7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377"/>
            <a:ext cx="1371600" cy="707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2824"/>
                                        </p:tgtEl>
                                        <p:attrNameLst>
                                          <p:attrName>style.visibility</p:attrName>
                                        </p:attrNameLst>
                                      </p:cBhvr>
                                      <p:to>
                                        <p:strVal val="visible"/>
                                      </p:to>
                                    </p:set>
                                    <p:anim calcmode="lin" valueType="num">
                                      <p:cBhvr additive="base">
                                        <p:cTn id="7" dur="500" fill="hold"/>
                                        <p:tgtEl>
                                          <p:spTgt spid="162824"/>
                                        </p:tgtEl>
                                        <p:attrNameLst>
                                          <p:attrName>ppt_x</p:attrName>
                                        </p:attrNameLst>
                                      </p:cBhvr>
                                      <p:tavLst>
                                        <p:tav tm="0">
                                          <p:val>
                                            <p:strVal val="#ppt_x"/>
                                          </p:val>
                                        </p:tav>
                                        <p:tav tm="100000">
                                          <p:val>
                                            <p:strVal val="#ppt_x"/>
                                          </p:val>
                                        </p:tav>
                                      </p:tavLst>
                                    </p:anim>
                                    <p:anim calcmode="lin" valueType="num">
                                      <p:cBhvr additive="base">
                                        <p:cTn id="8" dur="500" fill="hold"/>
                                        <p:tgtEl>
                                          <p:spTgt spid="1628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2825"/>
                                        </p:tgtEl>
                                        <p:attrNameLst>
                                          <p:attrName>style.visibility</p:attrName>
                                        </p:attrNameLst>
                                      </p:cBhvr>
                                      <p:to>
                                        <p:strVal val="visible"/>
                                      </p:to>
                                    </p:set>
                                    <p:anim calcmode="lin" valueType="num">
                                      <p:cBhvr additive="base">
                                        <p:cTn id="13" dur="500" fill="hold"/>
                                        <p:tgtEl>
                                          <p:spTgt spid="162825"/>
                                        </p:tgtEl>
                                        <p:attrNameLst>
                                          <p:attrName>ppt_x</p:attrName>
                                        </p:attrNameLst>
                                      </p:cBhvr>
                                      <p:tavLst>
                                        <p:tav tm="0">
                                          <p:val>
                                            <p:strVal val="#ppt_x"/>
                                          </p:val>
                                        </p:tav>
                                        <p:tav tm="100000">
                                          <p:val>
                                            <p:strVal val="#ppt_x"/>
                                          </p:val>
                                        </p:tav>
                                      </p:tavLst>
                                    </p:anim>
                                    <p:anim calcmode="lin" valueType="num">
                                      <p:cBhvr additive="base">
                                        <p:cTn id="14" dur="500" fill="hold"/>
                                        <p:tgtEl>
                                          <p:spTgt spid="1628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ED79F6-3DFC-15D8-A01A-75328047B88A}"/>
              </a:ext>
            </a:extLst>
          </p:cNvPr>
          <p:cNvSpPr>
            <a:spLocks noGrp="1"/>
          </p:cNvSpPr>
          <p:nvPr>
            <p:ph type="dt" sz="quarter" idx="10"/>
          </p:nvPr>
        </p:nvSpPr>
        <p:spPr/>
        <p:txBody>
          <a:bodyPr/>
          <a:lstStyle/>
          <a:p>
            <a:pPr>
              <a:defRPr/>
            </a:pPr>
            <a:fld id="{CFCCD4BE-3E0B-458E-9E46-B52260BE18B7}" type="datetime3">
              <a:rPr lang="en-US" smtClean="0"/>
              <a:t>11 July 2023</a:t>
            </a:fld>
            <a:endParaRPr lang="en-US"/>
          </a:p>
        </p:txBody>
      </p:sp>
      <p:sp>
        <p:nvSpPr>
          <p:cNvPr id="191491" name="Slide Number Placeholder 5">
            <a:extLst>
              <a:ext uri="{FF2B5EF4-FFF2-40B4-BE49-F238E27FC236}">
                <a16:creationId xmlns:a16="http://schemas.microsoft.com/office/drawing/2014/main" id="{182E3021-7EE1-A5B2-5C20-F70D94D1445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7B4A5D-37A0-4553-8141-BFE4B965FFA9}" type="slidenum">
              <a:rPr lang="en-US" altLang="en-US" sz="1200" smtClean="0">
                <a:solidFill>
                  <a:srgbClr val="898989"/>
                </a:solidFill>
              </a:rPr>
              <a:pPr>
                <a:spcBef>
                  <a:spcPct val="0"/>
                </a:spcBef>
                <a:buFontTx/>
                <a:buNone/>
              </a:pPr>
              <a:t>76</a:t>
            </a:fld>
            <a:endParaRPr lang="en-US" altLang="en-US" sz="1200">
              <a:solidFill>
                <a:srgbClr val="898989"/>
              </a:solidFill>
            </a:endParaRPr>
          </a:p>
        </p:txBody>
      </p:sp>
      <p:sp>
        <p:nvSpPr>
          <p:cNvPr id="7" name="Title 1">
            <a:extLst>
              <a:ext uri="{FF2B5EF4-FFF2-40B4-BE49-F238E27FC236}">
                <a16:creationId xmlns:a16="http://schemas.microsoft.com/office/drawing/2014/main" id="{DBBBE72C-F594-D767-EF6B-0AB073BDDDED}"/>
              </a:ext>
            </a:extLst>
          </p:cNvPr>
          <p:cNvSpPr txBox="1">
            <a:spLocks/>
          </p:cNvSpPr>
          <p:nvPr/>
        </p:nvSpPr>
        <p:spPr>
          <a:xfrm>
            <a:off x="1371600" y="0"/>
            <a:ext cx="7772400" cy="68042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Introduction XML(cont..)</a:t>
            </a:r>
          </a:p>
        </p:txBody>
      </p:sp>
      <p:sp>
        <p:nvSpPr>
          <p:cNvPr id="191493" name="TextBox 9">
            <a:extLst>
              <a:ext uri="{FF2B5EF4-FFF2-40B4-BE49-F238E27FC236}">
                <a16:creationId xmlns:a16="http://schemas.microsoft.com/office/drawing/2014/main" id="{2757C4C8-F638-EBCE-878E-F520B8FFC1F6}"/>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64872" name="TextBox 10">
            <a:extLst>
              <a:ext uri="{FF2B5EF4-FFF2-40B4-BE49-F238E27FC236}">
                <a16:creationId xmlns:a16="http://schemas.microsoft.com/office/drawing/2014/main" id="{62E1707D-AD59-5104-9AED-1A92CA66F12D}"/>
              </a:ext>
            </a:extLst>
          </p:cNvPr>
          <p:cNvSpPr txBox="1">
            <a:spLocks noChangeArrowheads="1"/>
          </p:cNvSpPr>
          <p:nvPr/>
        </p:nvSpPr>
        <p:spPr bwMode="auto">
          <a:xfrm>
            <a:off x="762000" y="762000"/>
            <a:ext cx="5715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b="1"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Example Of XML DOM(cont..)</a:t>
            </a: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400" dirty="0">
              <a:latin typeface="Arial" panose="020B0604020202020204" pitchFamily="34" charset="0"/>
            </a:endParaRPr>
          </a:p>
        </p:txBody>
      </p:sp>
      <p:sp>
        <p:nvSpPr>
          <p:cNvPr id="164873" name="TextBox 9">
            <a:extLst>
              <a:ext uri="{FF2B5EF4-FFF2-40B4-BE49-F238E27FC236}">
                <a16:creationId xmlns:a16="http://schemas.microsoft.com/office/drawing/2014/main" id="{B28BDFDD-5F8D-19B7-DE64-8B301107FC03}"/>
              </a:ext>
            </a:extLst>
          </p:cNvPr>
          <p:cNvSpPr txBox="1">
            <a:spLocks noChangeArrowheads="1"/>
          </p:cNvSpPr>
          <p:nvPr/>
        </p:nvSpPr>
        <p:spPr bwMode="auto">
          <a:xfrm>
            <a:off x="1676400" y="1382713"/>
            <a:ext cx="42672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&lt;!DOCTYPE html&gt;</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&lt;html&gt;</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&lt;body&gt;</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&lt;p id="demo"&gt;&lt;/p&gt;</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&lt;script&gt;</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var </a:t>
            </a:r>
            <a:r>
              <a:rPr lang="en-US" altLang="en-US" sz="2000" dirty="0" err="1">
                <a:latin typeface="Times New Roman" panose="02020603050405020304" pitchFamily="18" charset="0"/>
                <a:cs typeface="Times New Roman" panose="02020603050405020304" pitchFamily="18" charset="0"/>
              </a:rPr>
              <a:t>xhttp</a:t>
            </a:r>
            <a:r>
              <a:rPr lang="en-US" altLang="en-US" sz="2000" dirty="0">
                <a:latin typeface="Times New Roman" panose="02020603050405020304" pitchFamily="18" charset="0"/>
                <a:cs typeface="Times New Roman" panose="02020603050405020304" pitchFamily="18" charset="0"/>
              </a:rPr>
              <a:t> = new </a:t>
            </a:r>
            <a:r>
              <a:rPr lang="en-US" altLang="en-US" sz="2000" dirty="0" err="1">
                <a:latin typeface="Times New Roman" panose="02020603050405020304" pitchFamily="18" charset="0"/>
                <a:cs typeface="Times New Roman" panose="02020603050405020304" pitchFamily="18" charset="0"/>
              </a:rPr>
              <a:t>XMLHttpRequest</a:t>
            </a:r>
            <a:r>
              <a:rPr lang="en-US" altLang="en-US" sz="2000" dirty="0">
                <a:latin typeface="Times New Roman" panose="02020603050405020304" pitchFamily="18" charset="0"/>
                <a:cs typeface="Times New Roman" panose="02020603050405020304" pitchFamily="18" charset="0"/>
              </a:rPr>
              <a:t>();</a:t>
            </a:r>
            <a:br>
              <a:rPr lang="en-US" altLang="en-US" sz="2000" dirty="0">
                <a:latin typeface="Times New Roman" panose="02020603050405020304" pitchFamily="18" charset="0"/>
                <a:cs typeface="Times New Roman" panose="02020603050405020304" pitchFamily="18" charset="0"/>
              </a:rPr>
            </a:br>
            <a:r>
              <a:rPr lang="en-US" altLang="en-US" sz="2000" dirty="0" err="1">
                <a:latin typeface="Times New Roman" panose="02020603050405020304" pitchFamily="18" charset="0"/>
                <a:cs typeface="Times New Roman" panose="02020603050405020304" pitchFamily="18" charset="0"/>
              </a:rPr>
              <a:t>xhttp.onreadystatechange</a:t>
            </a:r>
            <a:r>
              <a:rPr lang="en-US" altLang="en-US" sz="2000" dirty="0">
                <a:latin typeface="Times New Roman" panose="02020603050405020304" pitchFamily="18" charset="0"/>
                <a:cs typeface="Times New Roman" panose="02020603050405020304" pitchFamily="18" charset="0"/>
              </a:rPr>
              <a:t> = function()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if (</a:t>
            </a:r>
            <a:r>
              <a:rPr lang="en-US" altLang="en-US" sz="2000" dirty="0" err="1">
                <a:latin typeface="Times New Roman" panose="02020603050405020304" pitchFamily="18" charset="0"/>
                <a:cs typeface="Times New Roman" panose="02020603050405020304" pitchFamily="18" charset="0"/>
              </a:rPr>
              <a:t>this.readyState</a:t>
            </a:r>
            <a:r>
              <a:rPr lang="en-US" altLang="en-US" sz="2000" dirty="0">
                <a:latin typeface="Times New Roman" panose="02020603050405020304" pitchFamily="18" charset="0"/>
                <a:cs typeface="Times New Roman" panose="02020603050405020304" pitchFamily="18" charset="0"/>
              </a:rPr>
              <a:t> == 4 &amp;&amp; </a:t>
            </a:r>
            <a:r>
              <a:rPr lang="en-US" altLang="en-US" sz="2000" dirty="0" err="1">
                <a:latin typeface="Times New Roman" panose="02020603050405020304" pitchFamily="18" charset="0"/>
                <a:cs typeface="Times New Roman" panose="02020603050405020304" pitchFamily="18" charset="0"/>
              </a:rPr>
              <a:t>this.status</a:t>
            </a:r>
            <a:r>
              <a:rPr lang="en-US" altLang="en-US" sz="2000" dirty="0">
                <a:latin typeface="Times New Roman" panose="02020603050405020304" pitchFamily="18" charset="0"/>
                <a:cs typeface="Times New Roman" panose="02020603050405020304" pitchFamily="18" charset="0"/>
              </a:rPr>
              <a:t> == 200)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myFunction</a:t>
            </a:r>
            <a:r>
              <a:rPr lang="en-US" altLang="en-US" sz="2000" dirty="0">
                <a:latin typeface="Times New Roman" panose="02020603050405020304" pitchFamily="18" charset="0"/>
                <a:cs typeface="Times New Roman" panose="02020603050405020304" pitchFamily="18" charset="0"/>
              </a:rPr>
              <a:t>(this); }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p>
        </p:txBody>
      </p:sp>
      <p:sp>
        <p:nvSpPr>
          <p:cNvPr id="10" name="Footer Placeholder 12">
            <a:extLst>
              <a:ext uri="{FF2B5EF4-FFF2-40B4-BE49-F238E27FC236}">
                <a16:creationId xmlns:a16="http://schemas.microsoft.com/office/drawing/2014/main" id="{D960C217-28D5-5702-0DCD-28C3C79C17FC}"/>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91497" name="Picture 14" descr="NIET">
            <a:extLst>
              <a:ext uri="{FF2B5EF4-FFF2-40B4-BE49-F238E27FC236}">
                <a16:creationId xmlns:a16="http://schemas.microsoft.com/office/drawing/2014/main" id="{E46BFEF8-88AD-F1C5-5F42-BF2EBC93E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64872"/>
                                        </p:tgtEl>
                                        <p:attrNameLst>
                                          <p:attrName>style.visibility</p:attrName>
                                        </p:attrNameLst>
                                      </p:cBhvr>
                                      <p:to>
                                        <p:strVal val="visible"/>
                                      </p:to>
                                    </p:set>
                                    <p:anim calcmode="lin" valueType="num">
                                      <p:cBhvr additive="base">
                                        <p:cTn id="12" dur="500" fill="hold"/>
                                        <p:tgtEl>
                                          <p:spTgt spid="164872"/>
                                        </p:tgtEl>
                                        <p:attrNameLst>
                                          <p:attrName>ppt_x</p:attrName>
                                        </p:attrNameLst>
                                      </p:cBhvr>
                                      <p:tavLst>
                                        <p:tav tm="0">
                                          <p:val>
                                            <p:strVal val="#ppt_x"/>
                                          </p:val>
                                        </p:tav>
                                        <p:tav tm="100000">
                                          <p:val>
                                            <p:strVal val="#ppt_x"/>
                                          </p:val>
                                        </p:tav>
                                      </p:tavLst>
                                    </p:anim>
                                    <p:anim calcmode="lin" valueType="num">
                                      <p:cBhvr additive="base">
                                        <p:cTn id="13" dur="500" fill="hold"/>
                                        <p:tgtEl>
                                          <p:spTgt spid="16487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64873"/>
                                        </p:tgtEl>
                                        <p:attrNameLst>
                                          <p:attrName>style.visibility</p:attrName>
                                        </p:attrNameLst>
                                      </p:cBhvr>
                                      <p:to>
                                        <p:strVal val="visible"/>
                                      </p:to>
                                    </p:set>
                                    <p:anim calcmode="lin" valueType="num">
                                      <p:cBhvr additive="base">
                                        <p:cTn id="18" dur="500" fill="hold"/>
                                        <p:tgtEl>
                                          <p:spTgt spid="164873"/>
                                        </p:tgtEl>
                                        <p:attrNameLst>
                                          <p:attrName>ppt_x</p:attrName>
                                        </p:attrNameLst>
                                      </p:cBhvr>
                                      <p:tavLst>
                                        <p:tav tm="0">
                                          <p:val>
                                            <p:strVal val="#ppt_x"/>
                                          </p:val>
                                        </p:tav>
                                        <p:tav tm="100000">
                                          <p:val>
                                            <p:strVal val="#ppt_x"/>
                                          </p:val>
                                        </p:tav>
                                      </p:tavLst>
                                    </p:anim>
                                    <p:anim calcmode="lin" valueType="num">
                                      <p:cBhvr additive="base">
                                        <p:cTn id="19" dur="500" fill="hold"/>
                                        <p:tgtEl>
                                          <p:spTgt spid="1648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4872" grpId="0"/>
      <p:bldP spid="16487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EED9D3-9824-6AF9-18F1-9A3ADFED5C90}"/>
              </a:ext>
            </a:extLst>
          </p:cNvPr>
          <p:cNvSpPr>
            <a:spLocks noGrp="1"/>
          </p:cNvSpPr>
          <p:nvPr>
            <p:ph type="dt" sz="quarter" idx="10"/>
          </p:nvPr>
        </p:nvSpPr>
        <p:spPr/>
        <p:txBody>
          <a:bodyPr/>
          <a:lstStyle/>
          <a:p>
            <a:pPr>
              <a:defRPr/>
            </a:pPr>
            <a:fld id="{F65F1F58-B9BA-4D4E-BBEC-87D40F490D7F}" type="datetime3">
              <a:rPr lang="en-US" smtClean="0"/>
              <a:t>11 July 2023</a:t>
            </a:fld>
            <a:endParaRPr lang="en-US"/>
          </a:p>
        </p:txBody>
      </p:sp>
      <p:sp>
        <p:nvSpPr>
          <p:cNvPr id="193539" name="Slide Number Placeholder 5">
            <a:extLst>
              <a:ext uri="{FF2B5EF4-FFF2-40B4-BE49-F238E27FC236}">
                <a16:creationId xmlns:a16="http://schemas.microsoft.com/office/drawing/2014/main" id="{D81FF7B7-C403-5F2A-FFDC-E4CA291F8C4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6C9FF0-B350-43EA-AF3B-B6F5ABADF0A1}" type="slidenum">
              <a:rPr lang="en-US" altLang="en-US" sz="1200" smtClean="0">
                <a:solidFill>
                  <a:srgbClr val="898989"/>
                </a:solidFill>
              </a:rPr>
              <a:pPr>
                <a:spcBef>
                  <a:spcPct val="0"/>
                </a:spcBef>
                <a:buFontTx/>
                <a:buNone/>
              </a:pPr>
              <a:t>77</a:t>
            </a:fld>
            <a:endParaRPr lang="en-US" altLang="en-US" sz="1200">
              <a:solidFill>
                <a:srgbClr val="898989"/>
              </a:solidFill>
            </a:endParaRPr>
          </a:p>
        </p:txBody>
      </p:sp>
      <p:sp>
        <p:nvSpPr>
          <p:cNvPr id="7" name="Title 1">
            <a:extLst>
              <a:ext uri="{FF2B5EF4-FFF2-40B4-BE49-F238E27FC236}">
                <a16:creationId xmlns:a16="http://schemas.microsoft.com/office/drawing/2014/main" id="{1D902867-1559-A814-7C40-5FB050DDFCB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Introduction XML(cont..)</a:t>
            </a:r>
          </a:p>
        </p:txBody>
      </p:sp>
      <p:sp>
        <p:nvSpPr>
          <p:cNvPr id="193541" name="TextBox 9">
            <a:extLst>
              <a:ext uri="{FF2B5EF4-FFF2-40B4-BE49-F238E27FC236}">
                <a16:creationId xmlns:a16="http://schemas.microsoft.com/office/drawing/2014/main" id="{555DD7B1-4B25-D4AB-F7AC-DE6C5E38A04D}"/>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66920" name="TextBox 10">
            <a:extLst>
              <a:ext uri="{FF2B5EF4-FFF2-40B4-BE49-F238E27FC236}">
                <a16:creationId xmlns:a16="http://schemas.microsoft.com/office/drawing/2014/main" id="{ED815E7F-2ADA-DC9E-181C-58D5BC8E2187}"/>
              </a:ext>
            </a:extLst>
          </p:cNvPr>
          <p:cNvSpPr txBox="1">
            <a:spLocks noChangeArrowheads="1"/>
          </p:cNvSpPr>
          <p:nvPr/>
        </p:nvSpPr>
        <p:spPr bwMode="auto">
          <a:xfrm>
            <a:off x="762000" y="762000"/>
            <a:ext cx="5715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1800" b="1" dirty="0">
                <a:latin typeface="Times New Roman" panose="02020603050405020304" pitchFamily="18" charset="0"/>
                <a:cs typeface="Times New Roman" panose="02020603050405020304" pitchFamily="18" charset="0"/>
              </a:rPr>
              <a:t> Example Of XML DOM(cont..)</a:t>
            </a: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dirty="0">
              <a:latin typeface="Arial" panose="020B0604020202020204" pitchFamily="34" charset="0"/>
            </a:endParaRPr>
          </a:p>
        </p:txBody>
      </p:sp>
      <p:sp>
        <p:nvSpPr>
          <p:cNvPr id="166921" name="TextBox 11">
            <a:extLst>
              <a:ext uri="{FF2B5EF4-FFF2-40B4-BE49-F238E27FC236}">
                <a16:creationId xmlns:a16="http://schemas.microsoft.com/office/drawing/2014/main" id="{8A5B83B3-6332-F14C-74E0-573EC50A122D}"/>
              </a:ext>
            </a:extLst>
          </p:cNvPr>
          <p:cNvSpPr txBox="1">
            <a:spLocks noChangeArrowheads="1"/>
          </p:cNvSpPr>
          <p:nvPr/>
        </p:nvSpPr>
        <p:spPr bwMode="auto">
          <a:xfrm>
            <a:off x="1804219" y="1390225"/>
            <a:ext cx="63246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err="1">
                <a:latin typeface="Times New Roman" panose="02020603050405020304" pitchFamily="18" charset="0"/>
                <a:cs typeface="Times New Roman" panose="02020603050405020304" pitchFamily="18" charset="0"/>
              </a:rPr>
              <a:t>xhttp.open</a:t>
            </a:r>
            <a:r>
              <a:rPr lang="en-US" altLang="en-US" sz="1800" dirty="0">
                <a:latin typeface="Times New Roman" panose="02020603050405020304" pitchFamily="18" charset="0"/>
                <a:cs typeface="Times New Roman" panose="02020603050405020304" pitchFamily="18" charset="0"/>
              </a:rPr>
              <a:t>("GET", "books.xml", true);</a:t>
            </a:r>
            <a:br>
              <a:rPr lang="en-US" altLang="en-US" sz="1800" dirty="0">
                <a:latin typeface="Times New Roman" panose="02020603050405020304" pitchFamily="18" charset="0"/>
                <a:cs typeface="Times New Roman" panose="02020603050405020304" pitchFamily="18" charset="0"/>
              </a:rPr>
            </a:br>
            <a:r>
              <a:rPr lang="en-US" altLang="en-US" sz="1800" dirty="0" err="1">
                <a:latin typeface="Times New Roman" panose="02020603050405020304" pitchFamily="18" charset="0"/>
                <a:cs typeface="Times New Roman" panose="02020603050405020304" pitchFamily="18" charset="0"/>
              </a:rPr>
              <a:t>xhttp.send</a:t>
            </a:r>
            <a:r>
              <a:rPr lang="en-US" altLang="en-US" sz="1800" dirty="0">
                <a:latin typeface="Times New Roman" panose="02020603050405020304" pitchFamily="18" charset="0"/>
                <a:cs typeface="Times New Roman" panose="02020603050405020304" pitchFamily="18" charset="0"/>
              </a:rPr>
              <a:t>();</a:t>
            </a:r>
            <a:br>
              <a:rPr lang="en-US" altLang="en-US" sz="1800" dirty="0">
                <a:latin typeface="Times New Roman" panose="02020603050405020304" pitchFamily="18" charset="0"/>
                <a:cs typeface="Times New Roman" panose="02020603050405020304" pitchFamily="18" charset="0"/>
              </a:rPr>
            </a:b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function </a:t>
            </a:r>
            <a:r>
              <a:rPr lang="en-US" altLang="en-US" sz="1800" dirty="0" err="1">
                <a:latin typeface="Times New Roman" panose="02020603050405020304" pitchFamily="18" charset="0"/>
                <a:cs typeface="Times New Roman" panose="02020603050405020304" pitchFamily="18" charset="0"/>
              </a:rPr>
              <a:t>myFunction</a:t>
            </a:r>
            <a:r>
              <a:rPr lang="en-US" altLang="en-US" sz="1800" dirty="0">
                <a:latin typeface="Times New Roman" panose="02020603050405020304" pitchFamily="18" charset="0"/>
                <a:cs typeface="Times New Roman" panose="02020603050405020304" pitchFamily="18" charset="0"/>
              </a:rPr>
              <a:t>(xml)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var </a:t>
            </a:r>
            <a:r>
              <a:rPr lang="en-US" altLang="en-US" sz="1800" dirty="0" err="1">
                <a:latin typeface="Times New Roman" panose="02020603050405020304" pitchFamily="18" charset="0"/>
                <a:cs typeface="Times New Roman" panose="02020603050405020304" pitchFamily="18" charset="0"/>
              </a:rPr>
              <a:t>xmlDoc</a:t>
            </a:r>
            <a:r>
              <a:rPr lang="en-US" altLang="en-US" sz="1800" dirty="0">
                <a:latin typeface="Times New Roman" panose="02020603050405020304" pitchFamily="18" charset="0"/>
                <a:cs typeface="Times New Roman" panose="02020603050405020304" pitchFamily="18" charset="0"/>
              </a:rPr>
              <a:t> = </a:t>
            </a:r>
            <a:r>
              <a:rPr lang="en-US" altLang="en-US" sz="1800" dirty="0" err="1">
                <a:latin typeface="Times New Roman" panose="02020603050405020304" pitchFamily="18" charset="0"/>
                <a:cs typeface="Times New Roman" panose="02020603050405020304" pitchFamily="18" charset="0"/>
              </a:rPr>
              <a:t>xml.responseXML</a:t>
            </a:r>
            <a:r>
              <a:rPr lang="en-US" altLang="en-US" sz="1800" dirty="0">
                <a:latin typeface="Times New Roman" panose="02020603050405020304" pitchFamily="18" charset="0"/>
                <a:cs typeface="Times New Roman" panose="02020603050405020304" pitchFamily="18" charset="0"/>
              </a:rPr>
              <a: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document.getElementById</a:t>
            </a:r>
            <a:r>
              <a:rPr lang="en-US" altLang="en-US" sz="1800" dirty="0">
                <a:latin typeface="Times New Roman" panose="02020603050405020304" pitchFamily="18" charset="0"/>
                <a:cs typeface="Times New Roman" panose="02020603050405020304" pitchFamily="18" charset="0"/>
              </a:rPr>
              <a:t>("demo").</a:t>
            </a:r>
            <a:r>
              <a:rPr lang="en-US" altLang="en-US" sz="1800" dirty="0" err="1">
                <a:latin typeface="Times New Roman" panose="02020603050405020304" pitchFamily="18" charset="0"/>
                <a:cs typeface="Times New Roman" panose="02020603050405020304" pitchFamily="18" charset="0"/>
              </a:rPr>
              <a:t>innerHTML</a:t>
            </a:r>
            <a:r>
              <a:rPr lang="en-US" altLang="en-US" sz="1800" dirty="0">
                <a:latin typeface="Times New Roman" panose="02020603050405020304" pitchFamily="18" charset="0"/>
                <a:cs typeface="Times New Roman" panose="02020603050405020304" pitchFamily="18" charset="0"/>
              </a:rPr>
              <a:t>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xmlDoc.getElementsByTagName</a:t>
            </a:r>
            <a:r>
              <a:rPr lang="en-US" altLang="en-US" sz="1800" dirty="0">
                <a:latin typeface="Times New Roman" panose="02020603050405020304" pitchFamily="18" charset="0"/>
                <a:cs typeface="Times New Roman" panose="02020603050405020304" pitchFamily="18" charset="0"/>
              </a:rPr>
              <a:t>("title")[0].</a:t>
            </a:r>
            <a:r>
              <a:rPr lang="en-US" altLang="en-US" sz="1800" dirty="0" err="1">
                <a:latin typeface="Times New Roman" panose="02020603050405020304" pitchFamily="18" charset="0"/>
                <a:cs typeface="Times New Roman" panose="02020603050405020304" pitchFamily="18" charset="0"/>
              </a:rPr>
              <a:t>childNodes</a:t>
            </a:r>
            <a:r>
              <a:rPr lang="en-US" altLang="en-US" sz="1800" dirty="0">
                <a:latin typeface="Times New Roman" panose="02020603050405020304" pitchFamily="18" charset="0"/>
                <a:cs typeface="Times New Roman" panose="02020603050405020304" pitchFamily="18" charset="0"/>
              </a:rPr>
              <a:t>[0].</a:t>
            </a:r>
            <a:r>
              <a:rPr lang="en-US" altLang="en-US" sz="1800" dirty="0" err="1">
                <a:latin typeface="Times New Roman" panose="02020603050405020304" pitchFamily="18" charset="0"/>
                <a:cs typeface="Times New Roman" panose="02020603050405020304" pitchFamily="18" charset="0"/>
              </a:rPr>
              <a:t>nodeValue</a:t>
            </a:r>
            <a:r>
              <a:rPr lang="en-US" altLang="en-US" sz="1800" dirty="0">
                <a:latin typeface="Times New Roman" panose="02020603050405020304" pitchFamily="18" charset="0"/>
                <a:cs typeface="Times New Roman" panose="02020603050405020304" pitchFamily="18" charset="0"/>
              </a:rPr>
              <a: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&lt;/script&gt;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&lt;/body&gt;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&lt;/html&gt;</a:t>
            </a: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br>
              <a:rPr lang="en-US" altLang="en-US" sz="1800" dirty="0">
                <a:latin typeface="Times New Roman" panose="02020603050405020304" pitchFamily="18" charset="0"/>
                <a:cs typeface="Times New Roman" panose="02020603050405020304" pitchFamily="18" charset="0"/>
              </a:rPr>
            </a:br>
            <a:endParaRPr lang="en-US" altLang="en-US" sz="1800" dirty="0">
              <a:latin typeface="Times New Roman" panose="02020603050405020304" pitchFamily="18" charset="0"/>
              <a:cs typeface="Times New Roman" panose="02020603050405020304" pitchFamily="18" charset="0"/>
            </a:endParaRPr>
          </a:p>
        </p:txBody>
      </p:sp>
      <p:sp>
        <p:nvSpPr>
          <p:cNvPr id="10" name="Footer Placeholder 12">
            <a:extLst>
              <a:ext uri="{FF2B5EF4-FFF2-40B4-BE49-F238E27FC236}">
                <a16:creationId xmlns:a16="http://schemas.microsoft.com/office/drawing/2014/main" id="{A3B4A4CA-9564-2C29-ED95-9A63E92C14C6}"/>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93545" name="Picture 14" descr="NIET">
            <a:extLst>
              <a:ext uri="{FF2B5EF4-FFF2-40B4-BE49-F238E27FC236}">
                <a16:creationId xmlns:a16="http://schemas.microsoft.com/office/drawing/2014/main" id="{D26EA8CB-56E7-AD34-3D5D-19817ABE1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0"/>
            <a:ext cx="1371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66920"/>
                                        </p:tgtEl>
                                        <p:attrNameLst>
                                          <p:attrName>style.visibility</p:attrName>
                                        </p:attrNameLst>
                                      </p:cBhvr>
                                      <p:to>
                                        <p:strVal val="visible"/>
                                      </p:to>
                                    </p:set>
                                    <p:anim calcmode="lin" valueType="num">
                                      <p:cBhvr additive="base">
                                        <p:cTn id="12" dur="500" fill="hold"/>
                                        <p:tgtEl>
                                          <p:spTgt spid="166920"/>
                                        </p:tgtEl>
                                        <p:attrNameLst>
                                          <p:attrName>ppt_x</p:attrName>
                                        </p:attrNameLst>
                                      </p:cBhvr>
                                      <p:tavLst>
                                        <p:tav tm="0">
                                          <p:val>
                                            <p:strVal val="#ppt_x"/>
                                          </p:val>
                                        </p:tav>
                                        <p:tav tm="100000">
                                          <p:val>
                                            <p:strVal val="#ppt_x"/>
                                          </p:val>
                                        </p:tav>
                                      </p:tavLst>
                                    </p:anim>
                                    <p:anim calcmode="lin" valueType="num">
                                      <p:cBhvr additive="base">
                                        <p:cTn id="13" dur="500" fill="hold"/>
                                        <p:tgtEl>
                                          <p:spTgt spid="16692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66921"/>
                                        </p:tgtEl>
                                        <p:attrNameLst>
                                          <p:attrName>style.visibility</p:attrName>
                                        </p:attrNameLst>
                                      </p:cBhvr>
                                      <p:to>
                                        <p:strVal val="visible"/>
                                      </p:to>
                                    </p:set>
                                    <p:anim calcmode="lin" valueType="num">
                                      <p:cBhvr additive="base">
                                        <p:cTn id="18" dur="500" fill="hold"/>
                                        <p:tgtEl>
                                          <p:spTgt spid="166921"/>
                                        </p:tgtEl>
                                        <p:attrNameLst>
                                          <p:attrName>ppt_x</p:attrName>
                                        </p:attrNameLst>
                                      </p:cBhvr>
                                      <p:tavLst>
                                        <p:tav tm="0">
                                          <p:val>
                                            <p:strVal val="#ppt_x"/>
                                          </p:val>
                                        </p:tav>
                                        <p:tav tm="100000">
                                          <p:val>
                                            <p:strVal val="#ppt_x"/>
                                          </p:val>
                                        </p:tav>
                                      </p:tavLst>
                                    </p:anim>
                                    <p:anim calcmode="lin" valueType="num">
                                      <p:cBhvr additive="base">
                                        <p:cTn id="19" dur="500" fill="hold"/>
                                        <p:tgtEl>
                                          <p:spTgt spid="1669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6920" grpId="0"/>
      <p:bldP spid="16692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A1D9D6-C78F-4E2B-84F1-910FF6621138}"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287780" y="2458"/>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a:solidFill>
                  <a:schemeClr val="tx1"/>
                </a:solidFill>
                <a:effectLst/>
                <a:latin typeface="Times New Roman" panose="02020603050405020304" pitchFamily="18" charset="0"/>
                <a:cs typeface="Times New Roman" panose="02020603050405020304" pitchFamily="18" charset="0"/>
              </a:rPr>
              <a:t>Topic Objective</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2" name="TextBox 1">
            <a:extLst>
              <a:ext uri="{FF2B5EF4-FFF2-40B4-BE49-F238E27FC236}">
                <a16:creationId xmlns:a16="http://schemas.microsoft.com/office/drawing/2014/main" id="{29BC1A86-095A-4780-C456-C6D10B1064C0}"/>
              </a:ext>
            </a:extLst>
          </p:cNvPr>
          <p:cNvSpPr txBox="1"/>
          <p:nvPr/>
        </p:nvSpPr>
        <p:spPr>
          <a:xfrm>
            <a:off x="1273032" y="1066800"/>
            <a:ext cx="7686614" cy="2308324"/>
          </a:xfrm>
          <a:prstGeom prst="rect">
            <a:avLst/>
          </a:prstGeom>
          <a:noFill/>
        </p:spPr>
        <p:txBody>
          <a:bodyPr wrap="square" rtlCol="0">
            <a:spAutoFit/>
          </a:bodyPr>
          <a:lstStyle/>
          <a:p>
            <a:r>
              <a:rPr lang="en-IN" dirty="0"/>
              <a:t>Students were able to learn:</a:t>
            </a:r>
          </a:p>
          <a:p>
            <a:endParaRPr lang="en-IN" dirty="0"/>
          </a:p>
          <a:p>
            <a:pPr marL="285750" indent="-285750">
              <a:buFont typeface="Arial" panose="020B0604020202020204" pitchFamily="34" charset="0"/>
              <a:buChar char="•"/>
            </a:pPr>
            <a:r>
              <a:rPr lang="en-IN" dirty="0"/>
              <a:t>Basics of XML</a:t>
            </a:r>
          </a:p>
          <a:p>
            <a:pPr marL="285750" indent="-285750">
              <a:buFont typeface="Arial" panose="020B0604020202020204" pitchFamily="34" charset="0"/>
              <a:buChar char="•"/>
            </a:pPr>
            <a:r>
              <a:rPr lang="en-IN" dirty="0"/>
              <a:t>XML syntax</a:t>
            </a:r>
          </a:p>
          <a:p>
            <a:pPr marL="285750" indent="-285750">
              <a:buFont typeface="Arial" panose="020B0604020202020204" pitchFamily="34" charset="0"/>
              <a:buChar char="•"/>
            </a:pPr>
            <a:r>
              <a:rPr lang="en-IN" dirty="0"/>
              <a:t>XML  Document</a:t>
            </a:r>
          </a:p>
          <a:p>
            <a:pPr marL="285750" indent="-285750">
              <a:buFont typeface="Arial" panose="020B0604020202020204" pitchFamily="34" charset="0"/>
              <a:buChar char="•"/>
            </a:pPr>
            <a:r>
              <a:rPr lang="en-IN" dirty="0"/>
              <a:t>XML Namespace</a:t>
            </a:r>
          </a:p>
          <a:p>
            <a:pPr marL="285750" indent="-285750">
              <a:buFont typeface="Arial" panose="020B0604020202020204" pitchFamily="34" charset="0"/>
              <a:buChar char="•"/>
            </a:pPr>
            <a:r>
              <a:rPr lang="en-IN" dirty="0"/>
              <a:t>XML Validation</a:t>
            </a:r>
          </a:p>
          <a:p>
            <a:pPr marL="285750" indent="-285750">
              <a:buFont typeface="Arial" panose="020B0604020202020204" pitchFamily="34" charset="0"/>
              <a:buChar char="•"/>
            </a:pPr>
            <a:r>
              <a:rPr lang="en-IN" dirty="0"/>
              <a:t>Basics of Document Object Model. </a:t>
            </a:r>
          </a:p>
        </p:txBody>
      </p:sp>
    </p:spTree>
    <p:extLst>
      <p:ext uri="{BB962C8B-B14F-4D97-AF65-F5344CB8AC3E}">
        <p14:creationId xmlns:p14="http://schemas.microsoft.com/office/powerpoint/2010/main" val="37840384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0731FA-7A0A-4C29-52B6-1D1418B043AD}"/>
              </a:ext>
            </a:extLst>
          </p:cNvPr>
          <p:cNvSpPr>
            <a:spLocks noGrp="1"/>
          </p:cNvSpPr>
          <p:nvPr>
            <p:ph type="dt" sz="quarter" idx="10"/>
          </p:nvPr>
        </p:nvSpPr>
        <p:spPr/>
        <p:txBody>
          <a:bodyPr/>
          <a:lstStyle/>
          <a:p>
            <a:pPr>
              <a:defRPr/>
            </a:pPr>
            <a:fld id="{86FBC2DB-DD70-49C0-B842-F824327BBB65}" type="datetime3">
              <a:rPr lang="en-US" smtClean="0"/>
              <a:t>11 July 2023</a:t>
            </a:fld>
            <a:endParaRPr lang="en-US"/>
          </a:p>
        </p:txBody>
      </p:sp>
      <p:sp>
        <p:nvSpPr>
          <p:cNvPr id="195587" name="Slide Number Placeholder 5">
            <a:extLst>
              <a:ext uri="{FF2B5EF4-FFF2-40B4-BE49-F238E27FC236}">
                <a16:creationId xmlns:a16="http://schemas.microsoft.com/office/drawing/2014/main" id="{DFDB577E-0328-62C0-51F6-BE3FB32A617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9C5DDD-9D01-4480-8A67-D03D85B329AB}" type="slidenum">
              <a:rPr lang="en-US" altLang="en-US" sz="1200" smtClean="0">
                <a:solidFill>
                  <a:srgbClr val="898989"/>
                </a:solidFill>
              </a:rPr>
              <a:pPr>
                <a:spcBef>
                  <a:spcPct val="0"/>
                </a:spcBef>
                <a:buFontTx/>
                <a:buNone/>
              </a:pPr>
              <a:t>79</a:t>
            </a:fld>
            <a:endParaRPr lang="en-US" altLang="en-US" sz="1200">
              <a:solidFill>
                <a:srgbClr val="898989"/>
              </a:solidFill>
            </a:endParaRPr>
          </a:p>
        </p:txBody>
      </p:sp>
      <p:sp>
        <p:nvSpPr>
          <p:cNvPr id="7" name="Title 1">
            <a:extLst>
              <a:ext uri="{FF2B5EF4-FFF2-40B4-BE49-F238E27FC236}">
                <a16:creationId xmlns:a16="http://schemas.microsoft.com/office/drawing/2014/main" id="{9A068B84-1098-AEC3-FC02-49E9623B12B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Introduction XML(cont..)</a:t>
            </a:r>
          </a:p>
        </p:txBody>
      </p:sp>
      <p:sp>
        <p:nvSpPr>
          <p:cNvPr id="195589" name="TextBox 9">
            <a:extLst>
              <a:ext uri="{FF2B5EF4-FFF2-40B4-BE49-F238E27FC236}">
                <a16:creationId xmlns:a16="http://schemas.microsoft.com/office/drawing/2014/main" id="{3831E7AE-9636-236D-6508-1FB2BCE0DCC4}"/>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95590" name="TextBox 10">
            <a:extLst>
              <a:ext uri="{FF2B5EF4-FFF2-40B4-BE49-F238E27FC236}">
                <a16:creationId xmlns:a16="http://schemas.microsoft.com/office/drawing/2014/main" id="{94A9C5EF-B9AB-2BA6-0045-EE3084D122B2}"/>
              </a:ext>
            </a:extLst>
          </p:cNvPr>
          <p:cNvSpPr txBox="1">
            <a:spLocks noChangeArrowheads="1"/>
          </p:cNvSpPr>
          <p:nvPr/>
        </p:nvSpPr>
        <p:spPr bwMode="auto">
          <a:xfrm>
            <a:off x="685800" y="914400"/>
            <a:ext cx="57150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b="1" dirty="0">
                <a:latin typeface="Times New Roman" panose="02020603050405020304" pitchFamily="18" charset="0"/>
                <a:cs typeface="Times New Roman" panose="02020603050405020304" pitchFamily="18" charset="0"/>
              </a:rPr>
              <a:t> Presenting and using XML</a:t>
            </a:r>
          </a:p>
          <a:p>
            <a:pPr algn="just" eaLnBrk="1" hangingPunct="1">
              <a:spcBef>
                <a:spcPct val="0"/>
              </a:spcBef>
            </a:pPr>
            <a:endParaRPr lang="en-US" altLang="en-US" sz="2000" b="1"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2000" b="1"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400" dirty="0">
              <a:latin typeface="Times New Roman" panose="02020603050405020304" pitchFamily="18" charset="0"/>
              <a:cs typeface="Times New Roman" panose="02020603050405020304" pitchFamily="18" charset="0"/>
            </a:endParaRPr>
          </a:p>
        </p:txBody>
      </p:sp>
      <p:sp>
        <p:nvSpPr>
          <p:cNvPr id="168969" name="TextBox 9">
            <a:extLst>
              <a:ext uri="{FF2B5EF4-FFF2-40B4-BE49-F238E27FC236}">
                <a16:creationId xmlns:a16="http://schemas.microsoft.com/office/drawing/2014/main" id="{08EC23CD-D299-64E4-1F8C-81DCB5D2570B}"/>
              </a:ext>
            </a:extLst>
          </p:cNvPr>
          <p:cNvSpPr txBox="1">
            <a:spLocks noChangeArrowheads="1"/>
          </p:cNvSpPr>
          <p:nvPr/>
        </p:nvSpPr>
        <p:spPr bwMode="auto">
          <a:xfrm>
            <a:off x="656303" y="1721168"/>
            <a:ext cx="80772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just" eaLnBrk="1" hangingPunct="1">
              <a:spcBef>
                <a:spcPct val="0"/>
              </a:spcBef>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Presenting XML is a Java web application framework for    presenting HTML, PDF, WML etc. in a device independent manner. </a:t>
            </a:r>
          </a:p>
          <a:p>
            <a:pPr algn="just" eaLnBrk="1" hangingPunct="1">
              <a:spcBef>
                <a:spcPct val="0"/>
              </a:spcBef>
              <a:buNone/>
            </a:pPr>
            <a:endParaRPr lang="en-US" altLang="en-US" sz="18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It aims to achieve a complete separation of content and presentation.</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It supports various kinds of content including XML files, 	dynamic content, SQL result sets and flat files.</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Presenting XML may be used as a command line tool or as a framework for a servlet-based web application</a:t>
            </a:r>
          </a:p>
          <a:p>
            <a:pPr algn="just"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p:txBody>
      </p:sp>
      <p:sp>
        <p:nvSpPr>
          <p:cNvPr id="10" name="Footer Placeholder 12">
            <a:extLst>
              <a:ext uri="{FF2B5EF4-FFF2-40B4-BE49-F238E27FC236}">
                <a16:creationId xmlns:a16="http://schemas.microsoft.com/office/drawing/2014/main" id="{80625B78-43F7-8438-1799-1B5AAF67E8A7}"/>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95593" name="Picture 14" descr="NIET">
            <a:extLst>
              <a:ext uri="{FF2B5EF4-FFF2-40B4-BE49-F238E27FC236}">
                <a16:creationId xmlns:a16="http://schemas.microsoft.com/office/drawing/2014/main" id="{F3E2A44F-D3AB-3521-9EEE-5CC50AC7F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68969"/>
                                        </p:tgtEl>
                                        <p:attrNameLst>
                                          <p:attrName>style.visibility</p:attrName>
                                        </p:attrNameLst>
                                      </p:cBhvr>
                                      <p:to>
                                        <p:strVal val="visible"/>
                                      </p:to>
                                    </p:set>
                                    <p:anim calcmode="lin" valueType="num">
                                      <p:cBhvr additive="base">
                                        <p:cTn id="12" dur="500" fill="hold"/>
                                        <p:tgtEl>
                                          <p:spTgt spid="168969"/>
                                        </p:tgtEl>
                                        <p:attrNameLst>
                                          <p:attrName>ppt_x</p:attrName>
                                        </p:attrNameLst>
                                      </p:cBhvr>
                                      <p:tavLst>
                                        <p:tav tm="0">
                                          <p:val>
                                            <p:strVal val="#ppt_x"/>
                                          </p:val>
                                        </p:tav>
                                        <p:tav tm="100000">
                                          <p:val>
                                            <p:strVal val="#ppt_x"/>
                                          </p:val>
                                        </p:tav>
                                      </p:tavLst>
                                    </p:anim>
                                    <p:anim calcmode="lin" valueType="num">
                                      <p:cBhvr additive="base">
                                        <p:cTn id="13" dur="500" fill="hold"/>
                                        <p:tgtEl>
                                          <p:spTgt spid="1689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896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7F87DF-BCC3-4EFD-93F9-87EAB7EB5EA0}" type="datetime3">
              <a:rPr lang="en-US" smtClean="0"/>
              <a:t>11 July 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371600" y="19758"/>
            <a:ext cx="7749385" cy="619853"/>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latin typeface="Times New Roman" pitchFamily="18" charset="0"/>
                <a:cs typeface="Times New Roman" pitchFamily="18" charset="0"/>
              </a:rPr>
              <a:t>Course  Outcomes (COs)</a:t>
            </a:r>
          </a:p>
        </p:txBody>
      </p:sp>
      <p:sp>
        <p:nvSpPr>
          <p:cNvPr id="8" name="Footer Placeholder 12"/>
          <p:cNvSpPr>
            <a:spLocks noGrp="1"/>
          </p:cNvSpPr>
          <p:nvPr>
            <p:ph type="ftr" sz="quarter" idx="11"/>
          </p:nvPr>
        </p:nvSpPr>
        <p:spPr>
          <a:xfrm>
            <a:off x="2379267" y="6364817"/>
            <a:ext cx="5734050" cy="273851"/>
          </a:xfrm>
        </p:spPr>
        <p:txBody>
          <a:bodyPr/>
          <a:lstStyle/>
          <a:p>
            <a:r>
              <a:rPr lang="fi-FI"/>
              <a:t>Rajat Kumar               WT               UNIT 2</a:t>
            </a:r>
            <a:endParaRPr lang="en-US" dirty="0"/>
          </a:p>
        </p:txBody>
      </p:sp>
      <p:pic>
        <p:nvPicPr>
          <p:cNvPr id="2" name="Picture 1" descr="E:\Master Folder 2017-18\Approved Logo by BOG\NIET logo_.png">
            <a:extLst>
              <a:ext uri="{FF2B5EF4-FFF2-40B4-BE49-F238E27FC236}">
                <a16:creationId xmlns:a16="http://schemas.microsoft.com/office/drawing/2014/main" id="{000BFB39-F442-5889-5DE4-2A0B2CAE42A7}"/>
              </a:ext>
            </a:extLst>
          </p:cNvPr>
          <p:cNvPicPr/>
          <p:nvPr/>
        </p:nvPicPr>
        <p:blipFill>
          <a:blip r:embed="rId2"/>
          <a:srcRect/>
          <a:stretch>
            <a:fillRect/>
          </a:stretch>
        </p:blipFill>
        <p:spPr bwMode="auto">
          <a:xfrm>
            <a:off x="23015" y="29918"/>
            <a:ext cx="1287780" cy="685799"/>
          </a:xfrm>
          <a:prstGeom prst="rect">
            <a:avLst/>
          </a:prstGeom>
          <a:noFill/>
          <a:ln w="9525">
            <a:noFill/>
            <a:miter lim="800000"/>
            <a:headEnd/>
            <a:tailEnd/>
          </a:ln>
        </p:spPr>
      </p:pic>
      <p:pic>
        <p:nvPicPr>
          <p:cNvPr id="5" name="Picture 4">
            <a:extLst>
              <a:ext uri="{FF2B5EF4-FFF2-40B4-BE49-F238E27FC236}">
                <a16:creationId xmlns:a16="http://schemas.microsoft.com/office/drawing/2014/main" id="{3B7421D3-F748-46FE-861B-76B25AF29BDA}"/>
              </a:ext>
            </a:extLst>
          </p:cNvPr>
          <p:cNvPicPr>
            <a:picLocks noChangeAspect="1"/>
          </p:cNvPicPr>
          <p:nvPr/>
        </p:nvPicPr>
        <p:blipFill>
          <a:blip r:embed="rId3"/>
          <a:stretch>
            <a:fillRect/>
          </a:stretch>
        </p:blipFill>
        <p:spPr>
          <a:xfrm>
            <a:off x="304800" y="2010696"/>
            <a:ext cx="8534400" cy="2590800"/>
          </a:xfrm>
          <a:prstGeom prst="rect">
            <a:avLst/>
          </a:prstGeom>
        </p:spPr>
      </p:pic>
    </p:spTree>
    <p:extLst>
      <p:ext uri="{BB962C8B-B14F-4D97-AF65-F5344CB8AC3E}">
        <p14:creationId xmlns:p14="http://schemas.microsoft.com/office/powerpoint/2010/main" val="38684933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9F8133-0697-10D4-5020-1B176A88C63E}"/>
              </a:ext>
            </a:extLst>
          </p:cNvPr>
          <p:cNvSpPr>
            <a:spLocks noGrp="1"/>
          </p:cNvSpPr>
          <p:nvPr>
            <p:ph type="dt" sz="quarter" idx="10"/>
          </p:nvPr>
        </p:nvSpPr>
        <p:spPr/>
        <p:txBody>
          <a:bodyPr/>
          <a:lstStyle/>
          <a:p>
            <a:pPr>
              <a:defRPr/>
            </a:pPr>
            <a:fld id="{82225AB7-D8D9-44D6-B6C4-3AED914BDEF2}" type="datetime3">
              <a:rPr lang="en-US" smtClean="0"/>
              <a:t>11 July 2023</a:t>
            </a:fld>
            <a:endParaRPr lang="en-US"/>
          </a:p>
        </p:txBody>
      </p:sp>
      <p:sp>
        <p:nvSpPr>
          <p:cNvPr id="199683" name="Slide Number Placeholder 5">
            <a:extLst>
              <a:ext uri="{FF2B5EF4-FFF2-40B4-BE49-F238E27FC236}">
                <a16:creationId xmlns:a16="http://schemas.microsoft.com/office/drawing/2014/main" id="{F85C9958-D925-7ED5-0683-7843702498E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2E91B80-DB6D-4B27-81F7-6A5D1737D2A6}" type="slidenum">
              <a:rPr lang="en-US" altLang="en-US" sz="1200" smtClean="0">
                <a:solidFill>
                  <a:srgbClr val="898989"/>
                </a:solidFill>
              </a:rPr>
              <a:pPr>
                <a:spcBef>
                  <a:spcPct val="0"/>
                </a:spcBef>
                <a:buFontTx/>
                <a:buNone/>
              </a:pPr>
              <a:t>80</a:t>
            </a:fld>
            <a:endParaRPr lang="en-US" altLang="en-US" sz="1200">
              <a:solidFill>
                <a:srgbClr val="898989"/>
              </a:solidFill>
            </a:endParaRPr>
          </a:p>
        </p:txBody>
      </p:sp>
      <p:sp>
        <p:nvSpPr>
          <p:cNvPr id="7" name="Title 1">
            <a:extLst>
              <a:ext uri="{FF2B5EF4-FFF2-40B4-BE49-F238E27FC236}">
                <a16:creationId xmlns:a16="http://schemas.microsoft.com/office/drawing/2014/main" id="{956E67E9-68BB-D425-FE91-E704D54BF3E4}"/>
              </a:ext>
            </a:extLst>
          </p:cNvPr>
          <p:cNvSpPr txBox="1">
            <a:spLocks/>
          </p:cNvSpPr>
          <p:nvPr/>
        </p:nvSpPr>
        <p:spPr>
          <a:xfrm>
            <a:off x="1371600" y="-1"/>
            <a:ext cx="7772400" cy="70167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Introduction XML(cont..)</a:t>
            </a:r>
          </a:p>
        </p:txBody>
      </p:sp>
      <p:sp>
        <p:nvSpPr>
          <p:cNvPr id="199685" name="TextBox 9">
            <a:extLst>
              <a:ext uri="{FF2B5EF4-FFF2-40B4-BE49-F238E27FC236}">
                <a16:creationId xmlns:a16="http://schemas.microsoft.com/office/drawing/2014/main" id="{48F0ED12-A0E4-6F09-F3FF-FA92A4E6E06D}"/>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71016" name="TextBox 10">
            <a:extLst>
              <a:ext uri="{FF2B5EF4-FFF2-40B4-BE49-F238E27FC236}">
                <a16:creationId xmlns:a16="http://schemas.microsoft.com/office/drawing/2014/main" id="{79ABEA76-6429-EF5A-E1B3-82D85DBF9395}"/>
              </a:ext>
            </a:extLst>
          </p:cNvPr>
          <p:cNvSpPr txBox="1">
            <a:spLocks noChangeArrowheads="1"/>
          </p:cNvSpPr>
          <p:nvPr/>
        </p:nvSpPr>
        <p:spPr bwMode="auto">
          <a:xfrm>
            <a:off x="685800" y="914400"/>
            <a:ext cx="571500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XML Processors</a:t>
            </a:r>
          </a:p>
          <a:p>
            <a:pPr algn="just" eaLnBrk="1" hangingPunct="1">
              <a:spcBef>
                <a:spcPct val="0"/>
              </a:spcBef>
            </a:pPr>
            <a:endParaRPr lang="en-US" altLang="en-US" sz="2000" b="1"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2000" b="1"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400" dirty="0">
              <a:latin typeface="Times New Roman" panose="02020603050405020304" pitchFamily="18" charset="0"/>
              <a:cs typeface="Times New Roman" panose="02020603050405020304" pitchFamily="18" charset="0"/>
            </a:endParaRPr>
          </a:p>
        </p:txBody>
      </p:sp>
      <p:sp>
        <p:nvSpPr>
          <p:cNvPr id="171017" name="TextBox 9">
            <a:extLst>
              <a:ext uri="{FF2B5EF4-FFF2-40B4-BE49-F238E27FC236}">
                <a16:creationId xmlns:a16="http://schemas.microsoft.com/office/drawing/2014/main" id="{A798FB0D-2146-19EB-1CE0-D7B368016353}"/>
              </a:ext>
            </a:extLst>
          </p:cNvPr>
          <p:cNvSpPr txBox="1">
            <a:spLocks noChangeArrowheads="1"/>
          </p:cNvSpPr>
          <p:nvPr/>
        </p:nvSpPr>
        <p:spPr bwMode="auto">
          <a:xfrm>
            <a:off x="1219200" y="1636713"/>
            <a:ext cx="7239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When a software program reads an XML document and takes actions accordingly, this is called </a:t>
            </a:r>
            <a:r>
              <a:rPr lang="en-US" altLang="en-US" sz="2000" i="1" dirty="0">
                <a:latin typeface="Times New Roman" panose="02020603050405020304" pitchFamily="18" charset="0"/>
                <a:cs typeface="Times New Roman" panose="02020603050405020304" pitchFamily="18" charset="0"/>
              </a:rPr>
              <a:t>processing</a:t>
            </a:r>
            <a:r>
              <a:rPr lang="en-US" altLang="en-US" sz="2000" dirty="0">
                <a:latin typeface="Times New Roman" panose="02020603050405020304" pitchFamily="18" charset="0"/>
                <a:cs typeface="Times New Roman" panose="02020603050405020304" pitchFamily="18" charset="0"/>
              </a:rPr>
              <a:t> the XML.</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Any program that can read and process XML documents is known as an </a:t>
            </a:r>
            <a:r>
              <a:rPr lang="en-US" altLang="en-US" sz="2000" i="1" dirty="0">
                <a:latin typeface="Times New Roman" panose="02020603050405020304" pitchFamily="18" charset="0"/>
                <a:cs typeface="Times New Roman" panose="02020603050405020304" pitchFamily="18" charset="0"/>
              </a:rPr>
              <a:t>XML processor</a:t>
            </a:r>
            <a:r>
              <a:rPr lang="en-US" altLang="en-US" sz="2000" dirty="0">
                <a:latin typeface="Times New Roman" panose="02020603050405020304" pitchFamily="18" charset="0"/>
                <a:cs typeface="Times New Roman" panose="02020603050405020304" pitchFamily="18" charset="0"/>
              </a:rPr>
              <a:t>.</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An XML processor reads the XML file and turns it into in-memory structures that the rest of the program can access.</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This is called a </a:t>
            </a:r>
            <a:r>
              <a:rPr lang="en-US" altLang="en-US" sz="2000" i="1" dirty="0">
                <a:latin typeface="Times New Roman" panose="02020603050405020304" pitchFamily="18" charset="0"/>
                <a:cs typeface="Times New Roman" panose="02020603050405020304" pitchFamily="18" charset="0"/>
              </a:rPr>
              <a:t>parser</a:t>
            </a:r>
            <a:r>
              <a:rPr lang="en-US" altLang="en-US" sz="2000" dirty="0">
                <a:latin typeface="Times New Roman" panose="02020603050405020304" pitchFamily="18" charset="0"/>
                <a:cs typeface="Times New Roman" panose="02020603050405020304" pitchFamily="18" charset="0"/>
              </a:rPr>
              <a:t>, and it is an important component of every XML processing program.</a:t>
            </a:r>
          </a:p>
          <a:p>
            <a:pPr lvl="1" algn="just" eaLnBrk="1" hangingPunct="1">
              <a:spcBef>
                <a:spcPct val="0"/>
              </a:spcBef>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p:txBody>
      </p:sp>
      <p:sp>
        <p:nvSpPr>
          <p:cNvPr id="10" name="Footer Placeholder 12">
            <a:extLst>
              <a:ext uri="{FF2B5EF4-FFF2-40B4-BE49-F238E27FC236}">
                <a16:creationId xmlns:a16="http://schemas.microsoft.com/office/drawing/2014/main" id="{CC186805-21C7-1AC1-1B6D-F71B25954D28}"/>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199689" name="Picture 14" descr="NIET">
            <a:extLst>
              <a:ext uri="{FF2B5EF4-FFF2-40B4-BE49-F238E27FC236}">
                <a16:creationId xmlns:a16="http://schemas.microsoft.com/office/drawing/2014/main" id="{4F033F3F-70B4-D2A3-0834-8A1D90560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6"/>
            <a:ext cx="1371600" cy="70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71016"/>
                                        </p:tgtEl>
                                        <p:attrNameLst>
                                          <p:attrName>style.visibility</p:attrName>
                                        </p:attrNameLst>
                                      </p:cBhvr>
                                      <p:to>
                                        <p:strVal val="visible"/>
                                      </p:to>
                                    </p:set>
                                    <p:anim calcmode="lin" valueType="num">
                                      <p:cBhvr additive="base">
                                        <p:cTn id="12" dur="500" fill="hold"/>
                                        <p:tgtEl>
                                          <p:spTgt spid="171016"/>
                                        </p:tgtEl>
                                        <p:attrNameLst>
                                          <p:attrName>ppt_x</p:attrName>
                                        </p:attrNameLst>
                                      </p:cBhvr>
                                      <p:tavLst>
                                        <p:tav tm="0">
                                          <p:val>
                                            <p:strVal val="#ppt_x"/>
                                          </p:val>
                                        </p:tav>
                                        <p:tav tm="100000">
                                          <p:val>
                                            <p:strVal val="#ppt_x"/>
                                          </p:val>
                                        </p:tav>
                                      </p:tavLst>
                                    </p:anim>
                                    <p:anim calcmode="lin" valueType="num">
                                      <p:cBhvr additive="base">
                                        <p:cTn id="13" dur="500" fill="hold"/>
                                        <p:tgtEl>
                                          <p:spTgt spid="17101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71017"/>
                                        </p:tgtEl>
                                        <p:attrNameLst>
                                          <p:attrName>style.visibility</p:attrName>
                                        </p:attrNameLst>
                                      </p:cBhvr>
                                      <p:to>
                                        <p:strVal val="visible"/>
                                      </p:to>
                                    </p:set>
                                    <p:anim calcmode="lin" valueType="num">
                                      <p:cBhvr additive="base">
                                        <p:cTn id="18" dur="500" fill="hold"/>
                                        <p:tgtEl>
                                          <p:spTgt spid="171017"/>
                                        </p:tgtEl>
                                        <p:attrNameLst>
                                          <p:attrName>ppt_x</p:attrName>
                                        </p:attrNameLst>
                                      </p:cBhvr>
                                      <p:tavLst>
                                        <p:tav tm="0">
                                          <p:val>
                                            <p:strVal val="#ppt_x"/>
                                          </p:val>
                                        </p:tav>
                                        <p:tav tm="100000">
                                          <p:val>
                                            <p:strVal val="#ppt_x"/>
                                          </p:val>
                                        </p:tav>
                                      </p:tavLst>
                                    </p:anim>
                                    <p:anim calcmode="lin" valueType="num">
                                      <p:cBhvr additive="base">
                                        <p:cTn id="19" dur="500" fill="hold"/>
                                        <p:tgtEl>
                                          <p:spTgt spid="1710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1016" grpId="0"/>
      <p:bldP spid="17101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4555D89-F4DD-0AEC-3FC1-2EE20393943B}"/>
              </a:ext>
            </a:extLst>
          </p:cNvPr>
          <p:cNvSpPr>
            <a:spLocks noGrp="1"/>
          </p:cNvSpPr>
          <p:nvPr>
            <p:ph type="dt" sz="quarter" idx="10"/>
          </p:nvPr>
        </p:nvSpPr>
        <p:spPr/>
        <p:txBody>
          <a:bodyPr/>
          <a:lstStyle/>
          <a:p>
            <a:pPr>
              <a:defRPr/>
            </a:pPr>
            <a:fld id="{E4B82BA5-F385-4BBF-BC6A-CABA65A826E1}" type="datetime3">
              <a:rPr lang="en-US" smtClean="0"/>
              <a:t>11 July 2023</a:t>
            </a:fld>
            <a:endParaRPr lang="en-US"/>
          </a:p>
        </p:txBody>
      </p:sp>
      <p:sp>
        <p:nvSpPr>
          <p:cNvPr id="201731" name="Slide Number Placeholder 5">
            <a:extLst>
              <a:ext uri="{FF2B5EF4-FFF2-40B4-BE49-F238E27FC236}">
                <a16:creationId xmlns:a16="http://schemas.microsoft.com/office/drawing/2014/main" id="{D464B275-CA29-E770-3C7E-8563EA10715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1603B88-601F-4835-92FA-419F075C2F50}" type="slidenum">
              <a:rPr lang="en-US" altLang="en-US" sz="1200" smtClean="0">
                <a:solidFill>
                  <a:srgbClr val="898989"/>
                </a:solidFill>
              </a:rPr>
              <a:pPr>
                <a:spcBef>
                  <a:spcPct val="0"/>
                </a:spcBef>
                <a:buFontTx/>
                <a:buNone/>
              </a:pPr>
              <a:t>81</a:t>
            </a:fld>
            <a:endParaRPr lang="en-US" altLang="en-US" sz="1200">
              <a:solidFill>
                <a:srgbClr val="898989"/>
              </a:solidFill>
            </a:endParaRPr>
          </a:p>
        </p:txBody>
      </p:sp>
      <p:sp>
        <p:nvSpPr>
          <p:cNvPr id="7" name="Title 1">
            <a:extLst>
              <a:ext uri="{FF2B5EF4-FFF2-40B4-BE49-F238E27FC236}">
                <a16:creationId xmlns:a16="http://schemas.microsoft.com/office/drawing/2014/main" id="{B2BBCA24-4A3A-07D4-CD5B-D3176BE568A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Introduction XML(cont..)</a:t>
            </a:r>
          </a:p>
        </p:txBody>
      </p:sp>
      <p:sp>
        <p:nvSpPr>
          <p:cNvPr id="201733" name="TextBox 9">
            <a:extLst>
              <a:ext uri="{FF2B5EF4-FFF2-40B4-BE49-F238E27FC236}">
                <a16:creationId xmlns:a16="http://schemas.microsoft.com/office/drawing/2014/main" id="{D89DE499-52D5-D8B6-68CB-28792E923286}"/>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73064" name="TextBox 10">
            <a:extLst>
              <a:ext uri="{FF2B5EF4-FFF2-40B4-BE49-F238E27FC236}">
                <a16:creationId xmlns:a16="http://schemas.microsoft.com/office/drawing/2014/main" id="{25B13E98-AAB1-F11F-F2B4-4C2C8CC988C8}"/>
              </a:ext>
            </a:extLst>
          </p:cNvPr>
          <p:cNvSpPr txBox="1">
            <a:spLocks noChangeArrowheads="1"/>
          </p:cNvSpPr>
          <p:nvPr/>
        </p:nvSpPr>
        <p:spPr bwMode="auto">
          <a:xfrm>
            <a:off x="762000" y="955675"/>
            <a:ext cx="571500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b="1" dirty="0">
                <a:latin typeface="Times New Roman" panose="02020603050405020304" pitchFamily="18" charset="0"/>
                <a:cs typeface="Times New Roman" panose="02020603050405020304" pitchFamily="18" charset="0"/>
              </a:rPr>
              <a:t> XML Parsers</a:t>
            </a:r>
          </a:p>
          <a:p>
            <a:pPr algn="just" eaLnBrk="1" hangingPunct="1">
              <a:spcBef>
                <a:spcPct val="0"/>
              </a:spcBef>
              <a:buFontTx/>
              <a:buNone/>
            </a:pPr>
            <a:endParaRPr lang="en-US" altLang="en-US" sz="2000" b="1"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2000" b="1"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2000" b="1"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400" dirty="0">
              <a:latin typeface="Times New Roman" panose="02020603050405020304" pitchFamily="18" charset="0"/>
              <a:cs typeface="Times New Roman" panose="02020603050405020304" pitchFamily="18" charset="0"/>
            </a:endParaRPr>
          </a:p>
        </p:txBody>
      </p:sp>
      <p:sp>
        <p:nvSpPr>
          <p:cNvPr id="173065" name="TextBox 11">
            <a:extLst>
              <a:ext uri="{FF2B5EF4-FFF2-40B4-BE49-F238E27FC236}">
                <a16:creationId xmlns:a16="http://schemas.microsoft.com/office/drawing/2014/main" id="{88725E63-E504-7050-83E8-79BAD9DF1F74}"/>
              </a:ext>
            </a:extLst>
          </p:cNvPr>
          <p:cNvSpPr txBox="1">
            <a:spLocks noChangeArrowheads="1"/>
          </p:cNvSpPr>
          <p:nvPr/>
        </p:nvSpPr>
        <p:spPr bwMode="auto">
          <a:xfrm>
            <a:off x="1143000" y="1773238"/>
            <a:ext cx="7086600"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An XML parser is a software library or package that provides interfaces for client applications to work with an XML document. </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The XML Parser is designed to read the XML and create a way for programs to use XML.</a:t>
            </a: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2000" dirty="0">
                <a:latin typeface="Times New Roman" panose="02020603050405020304" pitchFamily="18" charset="0"/>
                <a:cs typeface="Times New Roman" panose="02020603050405020304" pitchFamily="18" charset="0"/>
              </a:rPr>
              <a:t> XML parser validates the document and check that the document is well formatted.</a:t>
            </a:r>
          </a:p>
          <a:p>
            <a:pPr eaLnBrk="1" hangingPunct="1">
              <a:spcBef>
                <a:spcPct val="0"/>
              </a:spcBef>
              <a:buFontTx/>
              <a:buNone/>
            </a:pPr>
            <a:endParaRPr lang="en-US" altLang="en-US" sz="1600" dirty="0">
              <a:latin typeface="Arial" panose="020B0604020202020204" pitchFamily="34" charset="0"/>
            </a:endParaRPr>
          </a:p>
        </p:txBody>
      </p:sp>
      <p:sp>
        <p:nvSpPr>
          <p:cNvPr id="10" name="Footer Placeholder 12">
            <a:extLst>
              <a:ext uri="{FF2B5EF4-FFF2-40B4-BE49-F238E27FC236}">
                <a16:creationId xmlns:a16="http://schemas.microsoft.com/office/drawing/2014/main" id="{28C70418-1050-A1D4-3F5E-2E5FC6BCB96A}"/>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201737" name="Picture 14" descr="NIET">
            <a:extLst>
              <a:ext uri="{FF2B5EF4-FFF2-40B4-BE49-F238E27FC236}">
                <a16:creationId xmlns:a16="http://schemas.microsoft.com/office/drawing/2014/main" id="{E7618DE7-9AFB-C986-6DF3-4BA2C2175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6"/>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73064"/>
                                        </p:tgtEl>
                                        <p:attrNameLst>
                                          <p:attrName>style.visibility</p:attrName>
                                        </p:attrNameLst>
                                      </p:cBhvr>
                                      <p:to>
                                        <p:strVal val="visible"/>
                                      </p:to>
                                    </p:set>
                                    <p:anim calcmode="lin" valueType="num">
                                      <p:cBhvr additive="base">
                                        <p:cTn id="12" dur="500" fill="hold"/>
                                        <p:tgtEl>
                                          <p:spTgt spid="173064"/>
                                        </p:tgtEl>
                                        <p:attrNameLst>
                                          <p:attrName>ppt_x</p:attrName>
                                        </p:attrNameLst>
                                      </p:cBhvr>
                                      <p:tavLst>
                                        <p:tav tm="0">
                                          <p:val>
                                            <p:strVal val="#ppt_x"/>
                                          </p:val>
                                        </p:tav>
                                        <p:tav tm="100000">
                                          <p:val>
                                            <p:strVal val="#ppt_x"/>
                                          </p:val>
                                        </p:tav>
                                      </p:tavLst>
                                    </p:anim>
                                    <p:anim calcmode="lin" valueType="num">
                                      <p:cBhvr additive="base">
                                        <p:cTn id="13" dur="500" fill="hold"/>
                                        <p:tgtEl>
                                          <p:spTgt spid="17306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73065"/>
                                        </p:tgtEl>
                                        <p:attrNameLst>
                                          <p:attrName>style.visibility</p:attrName>
                                        </p:attrNameLst>
                                      </p:cBhvr>
                                      <p:to>
                                        <p:strVal val="visible"/>
                                      </p:to>
                                    </p:set>
                                    <p:anim calcmode="lin" valueType="num">
                                      <p:cBhvr additive="base">
                                        <p:cTn id="18" dur="500" fill="hold"/>
                                        <p:tgtEl>
                                          <p:spTgt spid="173065"/>
                                        </p:tgtEl>
                                        <p:attrNameLst>
                                          <p:attrName>ppt_x</p:attrName>
                                        </p:attrNameLst>
                                      </p:cBhvr>
                                      <p:tavLst>
                                        <p:tav tm="0">
                                          <p:val>
                                            <p:strVal val="#ppt_x"/>
                                          </p:val>
                                        </p:tav>
                                        <p:tav tm="100000">
                                          <p:val>
                                            <p:strVal val="#ppt_x"/>
                                          </p:val>
                                        </p:tav>
                                      </p:tavLst>
                                    </p:anim>
                                    <p:anim calcmode="lin" valueType="num">
                                      <p:cBhvr additive="base">
                                        <p:cTn id="19" dur="500" fill="hold"/>
                                        <p:tgtEl>
                                          <p:spTgt spid="1730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3064" grpId="0"/>
      <p:bldP spid="17306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2A273B4-EA94-E1BE-07CD-4015B5EE3FC1}"/>
              </a:ext>
            </a:extLst>
          </p:cNvPr>
          <p:cNvSpPr>
            <a:spLocks noGrp="1"/>
          </p:cNvSpPr>
          <p:nvPr>
            <p:ph type="dt" sz="quarter" idx="10"/>
          </p:nvPr>
        </p:nvSpPr>
        <p:spPr/>
        <p:txBody>
          <a:bodyPr/>
          <a:lstStyle/>
          <a:p>
            <a:pPr>
              <a:defRPr/>
            </a:pPr>
            <a:fld id="{E9E463F5-5D55-4EE9-846E-94EB3C503449}" type="datetime3">
              <a:rPr lang="en-US" smtClean="0"/>
              <a:t>11 July 2023</a:t>
            </a:fld>
            <a:endParaRPr lang="en-US"/>
          </a:p>
        </p:txBody>
      </p:sp>
      <p:sp>
        <p:nvSpPr>
          <p:cNvPr id="203779" name="Slide Number Placeholder 5">
            <a:extLst>
              <a:ext uri="{FF2B5EF4-FFF2-40B4-BE49-F238E27FC236}">
                <a16:creationId xmlns:a16="http://schemas.microsoft.com/office/drawing/2014/main" id="{FC97D5AA-838E-3D94-E6E2-F1ACF2ACF8D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4B54D2F-20E8-450D-8D33-657B296ECB22}" type="slidenum">
              <a:rPr lang="en-US" altLang="en-US" sz="1200" smtClean="0">
                <a:solidFill>
                  <a:srgbClr val="898989"/>
                </a:solidFill>
              </a:rPr>
              <a:pPr>
                <a:spcBef>
                  <a:spcPct val="0"/>
                </a:spcBef>
                <a:buFontTx/>
                <a:buNone/>
              </a:pPr>
              <a:t>82</a:t>
            </a:fld>
            <a:endParaRPr lang="en-US" altLang="en-US" sz="1200">
              <a:solidFill>
                <a:srgbClr val="898989"/>
              </a:solidFill>
            </a:endParaRPr>
          </a:p>
        </p:txBody>
      </p:sp>
      <p:sp>
        <p:nvSpPr>
          <p:cNvPr id="7" name="Title 1">
            <a:extLst>
              <a:ext uri="{FF2B5EF4-FFF2-40B4-BE49-F238E27FC236}">
                <a16:creationId xmlns:a16="http://schemas.microsoft.com/office/drawing/2014/main" id="{E377F00B-35ED-9D9B-E49A-5B9DDE553A5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Introduction XML(cont..)</a:t>
            </a:r>
          </a:p>
        </p:txBody>
      </p:sp>
      <p:sp>
        <p:nvSpPr>
          <p:cNvPr id="203781" name="TextBox 9">
            <a:extLst>
              <a:ext uri="{FF2B5EF4-FFF2-40B4-BE49-F238E27FC236}">
                <a16:creationId xmlns:a16="http://schemas.microsoft.com/office/drawing/2014/main" id="{009F619F-E627-1606-D84D-7B8487383534}"/>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75112" name="TextBox 10">
            <a:extLst>
              <a:ext uri="{FF2B5EF4-FFF2-40B4-BE49-F238E27FC236}">
                <a16:creationId xmlns:a16="http://schemas.microsoft.com/office/drawing/2014/main" id="{D8D7CE0E-4DC5-54BF-5A1D-02E0D8DB2074}"/>
              </a:ext>
            </a:extLst>
          </p:cNvPr>
          <p:cNvSpPr txBox="1">
            <a:spLocks noChangeArrowheads="1"/>
          </p:cNvSpPr>
          <p:nvPr/>
        </p:nvSpPr>
        <p:spPr bwMode="auto">
          <a:xfrm>
            <a:off x="762000" y="955675"/>
            <a:ext cx="5715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1800" b="1" dirty="0">
                <a:latin typeface="Times New Roman" panose="02020603050405020304" pitchFamily="18" charset="0"/>
                <a:cs typeface="Times New Roman" panose="02020603050405020304" pitchFamily="18" charset="0"/>
              </a:rPr>
              <a:t> XML Parsers(cont..)</a:t>
            </a:r>
          </a:p>
          <a:p>
            <a:pPr algn="just" eaLnBrk="1" hangingPunct="1">
              <a:spcBef>
                <a:spcPct val="0"/>
              </a:spcBef>
              <a:buFontTx/>
              <a:buNone/>
            </a:pPr>
            <a:endParaRPr lang="en-US" altLang="en-US" sz="1800" b="1"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b="1"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b="1"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p:txBody>
      </p:sp>
      <p:pic>
        <p:nvPicPr>
          <p:cNvPr id="175113" name="Picture 12" descr="XML parsers">
            <a:extLst>
              <a:ext uri="{FF2B5EF4-FFF2-40B4-BE49-F238E27FC236}">
                <a16:creationId xmlns:a16="http://schemas.microsoft.com/office/drawing/2014/main" id="{B058BEBE-8A4E-58C6-271A-03D66F6AC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33600"/>
            <a:ext cx="7620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a:extLst>
              <a:ext uri="{FF2B5EF4-FFF2-40B4-BE49-F238E27FC236}">
                <a16:creationId xmlns:a16="http://schemas.microsoft.com/office/drawing/2014/main" id="{B02C5F83-91CC-1BD7-AC0A-F78BAE580FCE}"/>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203785" name="Picture 14" descr="NIET">
            <a:extLst>
              <a:ext uri="{FF2B5EF4-FFF2-40B4-BE49-F238E27FC236}">
                <a16:creationId xmlns:a16="http://schemas.microsoft.com/office/drawing/2014/main" id="{2CED742E-2010-C6B2-673D-73FE3BCB54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849"/>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75112"/>
                                        </p:tgtEl>
                                        <p:attrNameLst>
                                          <p:attrName>style.visibility</p:attrName>
                                        </p:attrNameLst>
                                      </p:cBhvr>
                                      <p:to>
                                        <p:strVal val="visible"/>
                                      </p:to>
                                    </p:set>
                                    <p:anim calcmode="lin" valueType="num">
                                      <p:cBhvr additive="base">
                                        <p:cTn id="12" dur="500" fill="hold"/>
                                        <p:tgtEl>
                                          <p:spTgt spid="175112"/>
                                        </p:tgtEl>
                                        <p:attrNameLst>
                                          <p:attrName>ppt_x</p:attrName>
                                        </p:attrNameLst>
                                      </p:cBhvr>
                                      <p:tavLst>
                                        <p:tav tm="0">
                                          <p:val>
                                            <p:strVal val="#ppt_x"/>
                                          </p:val>
                                        </p:tav>
                                        <p:tav tm="100000">
                                          <p:val>
                                            <p:strVal val="#ppt_x"/>
                                          </p:val>
                                        </p:tav>
                                      </p:tavLst>
                                    </p:anim>
                                    <p:anim calcmode="lin" valueType="num">
                                      <p:cBhvr additive="base">
                                        <p:cTn id="13" dur="500" fill="hold"/>
                                        <p:tgtEl>
                                          <p:spTgt spid="17511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75113"/>
                                        </p:tgtEl>
                                        <p:attrNameLst>
                                          <p:attrName>style.visibility</p:attrName>
                                        </p:attrNameLst>
                                      </p:cBhvr>
                                      <p:to>
                                        <p:strVal val="visible"/>
                                      </p:to>
                                    </p:set>
                                    <p:anim calcmode="lin" valueType="num">
                                      <p:cBhvr additive="base">
                                        <p:cTn id="18" dur="500" fill="hold"/>
                                        <p:tgtEl>
                                          <p:spTgt spid="175113"/>
                                        </p:tgtEl>
                                        <p:attrNameLst>
                                          <p:attrName>ppt_x</p:attrName>
                                        </p:attrNameLst>
                                      </p:cBhvr>
                                      <p:tavLst>
                                        <p:tav tm="0">
                                          <p:val>
                                            <p:strVal val="#ppt_x"/>
                                          </p:val>
                                        </p:tav>
                                        <p:tav tm="100000">
                                          <p:val>
                                            <p:strVal val="#ppt_x"/>
                                          </p:val>
                                        </p:tav>
                                      </p:tavLst>
                                    </p:anim>
                                    <p:anim calcmode="lin" valueType="num">
                                      <p:cBhvr additive="base">
                                        <p:cTn id="19" dur="500" fill="hold"/>
                                        <p:tgtEl>
                                          <p:spTgt spid="175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511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9F53C9D-04E1-330F-411D-C2CF57401D06}"/>
              </a:ext>
            </a:extLst>
          </p:cNvPr>
          <p:cNvSpPr>
            <a:spLocks noGrp="1"/>
          </p:cNvSpPr>
          <p:nvPr>
            <p:ph type="dt" sz="quarter" idx="10"/>
          </p:nvPr>
        </p:nvSpPr>
        <p:spPr/>
        <p:txBody>
          <a:bodyPr/>
          <a:lstStyle/>
          <a:p>
            <a:pPr>
              <a:defRPr/>
            </a:pPr>
            <a:fld id="{10C69E1F-9DEE-466A-8B40-B4426979673C}" type="datetime3">
              <a:rPr lang="en-US" smtClean="0"/>
              <a:t>11 July 2023</a:t>
            </a:fld>
            <a:endParaRPr lang="en-US"/>
          </a:p>
        </p:txBody>
      </p:sp>
      <p:sp>
        <p:nvSpPr>
          <p:cNvPr id="205827" name="Slide Number Placeholder 5">
            <a:extLst>
              <a:ext uri="{FF2B5EF4-FFF2-40B4-BE49-F238E27FC236}">
                <a16:creationId xmlns:a16="http://schemas.microsoft.com/office/drawing/2014/main" id="{2F5013DA-E878-968A-D1AB-BE21529D173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B039D37-557B-42B2-BEE8-DE9865E89394}" type="slidenum">
              <a:rPr lang="en-US" altLang="en-US" sz="1200" smtClean="0">
                <a:solidFill>
                  <a:srgbClr val="898989"/>
                </a:solidFill>
              </a:rPr>
              <a:pPr>
                <a:spcBef>
                  <a:spcPct val="0"/>
                </a:spcBef>
                <a:buFontTx/>
                <a:buNone/>
              </a:pPr>
              <a:t>83</a:t>
            </a:fld>
            <a:endParaRPr lang="en-US" altLang="en-US" sz="1200">
              <a:solidFill>
                <a:srgbClr val="898989"/>
              </a:solidFill>
            </a:endParaRPr>
          </a:p>
        </p:txBody>
      </p:sp>
      <p:sp>
        <p:nvSpPr>
          <p:cNvPr id="7" name="Title 1">
            <a:extLst>
              <a:ext uri="{FF2B5EF4-FFF2-40B4-BE49-F238E27FC236}">
                <a16:creationId xmlns:a16="http://schemas.microsoft.com/office/drawing/2014/main" id="{BF84F86F-03FE-8F93-9314-3F602E6235C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Introduction XML(cont..)</a:t>
            </a:r>
          </a:p>
        </p:txBody>
      </p:sp>
      <p:sp>
        <p:nvSpPr>
          <p:cNvPr id="205829" name="TextBox 9">
            <a:extLst>
              <a:ext uri="{FF2B5EF4-FFF2-40B4-BE49-F238E27FC236}">
                <a16:creationId xmlns:a16="http://schemas.microsoft.com/office/drawing/2014/main" id="{0F23193C-56A7-6468-720B-D49E9EDB2B2D}"/>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77160" name="TextBox 10">
            <a:extLst>
              <a:ext uri="{FF2B5EF4-FFF2-40B4-BE49-F238E27FC236}">
                <a16:creationId xmlns:a16="http://schemas.microsoft.com/office/drawing/2014/main" id="{C4AADF98-0D3F-34B3-9288-30EF17B17CDC}"/>
              </a:ext>
            </a:extLst>
          </p:cNvPr>
          <p:cNvSpPr txBox="1">
            <a:spLocks noChangeArrowheads="1"/>
          </p:cNvSpPr>
          <p:nvPr/>
        </p:nvSpPr>
        <p:spPr bwMode="auto">
          <a:xfrm>
            <a:off x="609600" y="981075"/>
            <a:ext cx="5715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1800" b="1" dirty="0">
                <a:latin typeface="Times New Roman" panose="02020603050405020304" pitchFamily="18" charset="0"/>
                <a:cs typeface="Times New Roman" panose="02020603050405020304" pitchFamily="18" charset="0"/>
              </a:rPr>
              <a:t> DOM (Document Object Model) parser </a:t>
            </a:r>
          </a:p>
          <a:p>
            <a:pPr algn="just" eaLnBrk="1" hangingPunct="1">
              <a:spcBef>
                <a:spcPct val="0"/>
              </a:spcBef>
              <a:buFontTx/>
              <a:buNone/>
            </a:pPr>
            <a:endParaRPr lang="en-US" altLang="en-US" sz="1800" b="1"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en-US" sz="1800" b="1"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b="1"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b="1"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p:txBody>
      </p:sp>
      <p:sp>
        <p:nvSpPr>
          <p:cNvPr id="177161" name="TextBox 9">
            <a:extLst>
              <a:ext uri="{FF2B5EF4-FFF2-40B4-BE49-F238E27FC236}">
                <a16:creationId xmlns:a16="http://schemas.microsoft.com/office/drawing/2014/main" id="{CB724E29-D7CC-4D6A-198A-D9DD86A4F8E3}"/>
              </a:ext>
            </a:extLst>
          </p:cNvPr>
          <p:cNvSpPr txBox="1">
            <a:spLocks noChangeArrowheads="1"/>
          </p:cNvSpPr>
          <p:nvPr/>
        </p:nvSpPr>
        <p:spPr bwMode="auto">
          <a:xfrm>
            <a:off x="1098755" y="1752600"/>
            <a:ext cx="73152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A DOM document is an object which contains all the information of an XML document. </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It is composed like a tree structure. </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The DOM Parser implements a DOM API. </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This API is very simple to use.</a:t>
            </a:r>
          </a:p>
        </p:txBody>
      </p:sp>
      <p:sp>
        <p:nvSpPr>
          <p:cNvPr id="10" name="Footer Placeholder 12">
            <a:extLst>
              <a:ext uri="{FF2B5EF4-FFF2-40B4-BE49-F238E27FC236}">
                <a16:creationId xmlns:a16="http://schemas.microsoft.com/office/drawing/2014/main" id="{63985D64-0000-FBCF-79DA-F4947F42086F}"/>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205833" name="Picture 14" descr="NIET">
            <a:extLst>
              <a:ext uri="{FF2B5EF4-FFF2-40B4-BE49-F238E27FC236}">
                <a16:creationId xmlns:a16="http://schemas.microsoft.com/office/drawing/2014/main" id="{134883A9-5F38-DA1D-95B8-E6A9F61C62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6"/>
            <a:ext cx="1371600" cy="70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77160"/>
                                        </p:tgtEl>
                                        <p:attrNameLst>
                                          <p:attrName>style.visibility</p:attrName>
                                        </p:attrNameLst>
                                      </p:cBhvr>
                                      <p:to>
                                        <p:strVal val="visible"/>
                                      </p:to>
                                    </p:set>
                                    <p:anim calcmode="lin" valueType="num">
                                      <p:cBhvr additive="base">
                                        <p:cTn id="12" dur="500" fill="hold"/>
                                        <p:tgtEl>
                                          <p:spTgt spid="177160"/>
                                        </p:tgtEl>
                                        <p:attrNameLst>
                                          <p:attrName>ppt_x</p:attrName>
                                        </p:attrNameLst>
                                      </p:cBhvr>
                                      <p:tavLst>
                                        <p:tav tm="0">
                                          <p:val>
                                            <p:strVal val="#ppt_x"/>
                                          </p:val>
                                        </p:tav>
                                        <p:tav tm="100000">
                                          <p:val>
                                            <p:strVal val="#ppt_x"/>
                                          </p:val>
                                        </p:tav>
                                      </p:tavLst>
                                    </p:anim>
                                    <p:anim calcmode="lin" valueType="num">
                                      <p:cBhvr additive="base">
                                        <p:cTn id="13" dur="500" fill="hold"/>
                                        <p:tgtEl>
                                          <p:spTgt spid="17716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77161"/>
                                        </p:tgtEl>
                                        <p:attrNameLst>
                                          <p:attrName>style.visibility</p:attrName>
                                        </p:attrNameLst>
                                      </p:cBhvr>
                                      <p:to>
                                        <p:strVal val="visible"/>
                                      </p:to>
                                    </p:set>
                                    <p:anim calcmode="lin" valueType="num">
                                      <p:cBhvr additive="base">
                                        <p:cTn id="18" dur="500" fill="hold"/>
                                        <p:tgtEl>
                                          <p:spTgt spid="177161"/>
                                        </p:tgtEl>
                                        <p:attrNameLst>
                                          <p:attrName>ppt_x</p:attrName>
                                        </p:attrNameLst>
                                      </p:cBhvr>
                                      <p:tavLst>
                                        <p:tav tm="0">
                                          <p:val>
                                            <p:strVal val="#ppt_x"/>
                                          </p:val>
                                        </p:tav>
                                        <p:tav tm="100000">
                                          <p:val>
                                            <p:strVal val="#ppt_x"/>
                                          </p:val>
                                        </p:tav>
                                      </p:tavLst>
                                    </p:anim>
                                    <p:anim calcmode="lin" valueType="num">
                                      <p:cBhvr additive="base">
                                        <p:cTn id="19" dur="500" fill="hold"/>
                                        <p:tgtEl>
                                          <p:spTgt spid="177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7160" grpId="0"/>
      <p:bldP spid="17716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1DC1D2-4712-BAA0-D46D-6A0B7B18F317}"/>
              </a:ext>
            </a:extLst>
          </p:cNvPr>
          <p:cNvSpPr>
            <a:spLocks noGrp="1"/>
          </p:cNvSpPr>
          <p:nvPr>
            <p:ph type="dt" sz="quarter" idx="10"/>
          </p:nvPr>
        </p:nvSpPr>
        <p:spPr/>
        <p:txBody>
          <a:bodyPr/>
          <a:lstStyle/>
          <a:p>
            <a:pPr>
              <a:defRPr/>
            </a:pPr>
            <a:fld id="{990EDAB1-84C8-4FFB-A05F-B5956421F019}" type="datetime3">
              <a:rPr lang="en-US" smtClean="0"/>
              <a:t>11 July 2023</a:t>
            </a:fld>
            <a:endParaRPr lang="en-US"/>
          </a:p>
        </p:txBody>
      </p:sp>
      <p:sp>
        <p:nvSpPr>
          <p:cNvPr id="207875" name="Slide Number Placeholder 5">
            <a:extLst>
              <a:ext uri="{FF2B5EF4-FFF2-40B4-BE49-F238E27FC236}">
                <a16:creationId xmlns:a16="http://schemas.microsoft.com/office/drawing/2014/main" id="{366BF37F-66FD-D320-39D6-D1F3722F46E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8221ECA-EB14-4922-BB1F-B0DE8AF79E15}" type="slidenum">
              <a:rPr lang="en-US" altLang="en-US" sz="1200" smtClean="0">
                <a:solidFill>
                  <a:srgbClr val="898989"/>
                </a:solidFill>
              </a:rPr>
              <a:pPr>
                <a:spcBef>
                  <a:spcPct val="0"/>
                </a:spcBef>
                <a:buFontTx/>
                <a:buNone/>
              </a:pPr>
              <a:t>84</a:t>
            </a:fld>
            <a:endParaRPr lang="en-US" altLang="en-US" sz="1200">
              <a:solidFill>
                <a:srgbClr val="898989"/>
              </a:solidFill>
            </a:endParaRPr>
          </a:p>
        </p:txBody>
      </p:sp>
      <p:sp>
        <p:nvSpPr>
          <p:cNvPr id="7" name="Title 1">
            <a:extLst>
              <a:ext uri="{FF2B5EF4-FFF2-40B4-BE49-F238E27FC236}">
                <a16:creationId xmlns:a16="http://schemas.microsoft.com/office/drawing/2014/main" id="{188DB6D6-C0E3-11DC-2848-F6F4691061C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Introduction XML(cont..)</a:t>
            </a:r>
          </a:p>
        </p:txBody>
      </p:sp>
      <p:sp>
        <p:nvSpPr>
          <p:cNvPr id="207877" name="TextBox 9">
            <a:extLst>
              <a:ext uri="{FF2B5EF4-FFF2-40B4-BE49-F238E27FC236}">
                <a16:creationId xmlns:a16="http://schemas.microsoft.com/office/drawing/2014/main" id="{1CA65BB0-BA0C-C270-7703-7273270770D4}"/>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79208" name="TextBox 10">
            <a:extLst>
              <a:ext uri="{FF2B5EF4-FFF2-40B4-BE49-F238E27FC236}">
                <a16:creationId xmlns:a16="http://schemas.microsoft.com/office/drawing/2014/main" id="{CAFC89FC-07C2-D007-2BC0-EF9D4649C4E8}"/>
              </a:ext>
            </a:extLst>
          </p:cNvPr>
          <p:cNvSpPr txBox="1">
            <a:spLocks noChangeArrowheads="1"/>
          </p:cNvSpPr>
          <p:nvPr/>
        </p:nvSpPr>
        <p:spPr bwMode="auto">
          <a:xfrm>
            <a:off x="734961" y="1322388"/>
            <a:ext cx="76962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b="1" dirty="0">
                <a:latin typeface="Times New Roman" panose="02020603050405020304" pitchFamily="18" charset="0"/>
                <a:cs typeface="Times New Roman" panose="02020603050405020304" pitchFamily="18" charset="0"/>
              </a:rPr>
              <a:t> Advantages</a:t>
            </a:r>
          </a:p>
          <a:p>
            <a:pPr lvl="1" algn="just" eaLnBrk="1" hangingPunct="1">
              <a:spcBef>
                <a:spcPct val="0"/>
              </a:spcBef>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It supports both read and write operations and the API is very simple to use.</a:t>
            </a:r>
          </a:p>
          <a:p>
            <a:pPr lvl="1" algn="just" eaLnBrk="1" hangingPunct="1">
              <a:spcBef>
                <a:spcPct val="0"/>
              </a:spcBef>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It is preferred when random access to widely separated parts of a document is required.</a:t>
            </a:r>
          </a:p>
          <a:p>
            <a:pPr lvl="1" algn="just"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1800" b="1" dirty="0">
                <a:latin typeface="Times New Roman" panose="02020603050405020304" pitchFamily="18" charset="0"/>
                <a:cs typeface="Times New Roman" panose="02020603050405020304" pitchFamily="18" charset="0"/>
              </a:rPr>
              <a:t>Disadvantages</a:t>
            </a:r>
          </a:p>
          <a:p>
            <a:pPr lvl="1" algn="just" eaLnBrk="1" hangingPunct="1">
              <a:spcBef>
                <a:spcPct val="0"/>
              </a:spcBef>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It consumes more memory because the whole XML document needs to loaded into memory.</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It is comparatively slower than other parsers.</a:t>
            </a:r>
            <a:endParaRPr lang="en-US" altLang="en-US" sz="1800" b="1" dirty="0">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dirty="0">
              <a:latin typeface="Arial" panose="020B0604020202020204" pitchFamily="34" charset="0"/>
            </a:endParaRPr>
          </a:p>
        </p:txBody>
      </p:sp>
      <p:sp>
        <p:nvSpPr>
          <p:cNvPr id="179209" name="TextBox 11">
            <a:extLst>
              <a:ext uri="{FF2B5EF4-FFF2-40B4-BE49-F238E27FC236}">
                <a16:creationId xmlns:a16="http://schemas.microsoft.com/office/drawing/2014/main" id="{875FEAE0-B791-1A4A-5936-CC9E6BDDC568}"/>
              </a:ext>
            </a:extLst>
          </p:cNvPr>
          <p:cNvSpPr txBox="1">
            <a:spLocks noChangeArrowheads="1"/>
          </p:cNvSpPr>
          <p:nvPr/>
        </p:nvSpPr>
        <p:spPr bwMode="auto">
          <a:xfrm>
            <a:off x="762000" y="914400"/>
            <a:ext cx="6553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altLang="en-US" sz="1800" b="1" dirty="0">
                <a:latin typeface="Times New Roman" panose="02020603050405020304" pitchFamily="18" charset="0"/>
                <a:cs typeface="Times New Roman" panose="02020603050405020304" pitchFamily="18" charset="0"/>
              </a:rPr>
              <a:t> DOM (Document Object Model) parser(cont..)</a:t>
            </a:r>
            <a:endParaRPr lang="en-US" altLang="en-US" sz="1800" dirty="0">
              <a:latin typeface="Arial" panose="020B0604020202020204" pitchFamily="34" charset="0"/>
            </a:endParaRPr>
          </a:p>
        </p:txBody>
      </p:sp>
      <p:sp>
        <p:nvSpPr>
          <p:cNvPr id="10" name="Footer Placeholder 12">
            <a:extLst>
              <a:ext uri="{FF2B5EF4-FFF2-40B4-BE49-F238E27FC236}">
                <a16:creationId xmlns:a16="http://schemas.microsoft.com/office/drawing/2014/main" id="{FB64676F-4609-C9AA-B0A8-C4BD59E270DA}"/>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207881" name="Picture 14" descr="NIET">
            <a:extLst>
              <a:ext uri="{FF2B5EF4-FFF2-40B4-BE49-F238E27FC236}">
                <a16:creationId xmlns:a16="http://schemas.microsoft.com/office/drawing/2014/main" id="{A7C7ABD6-57DF-0787-86E6-57BCEE40B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371600" cy="75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79209"/>
                                        </p:tgtEl>
                                        <p:attrNameLst>
                                          <p:attrName>style.visibility</p:attrName>
                                        </p:attrNameLst>
                                      </p:cBhvr>
                                      <p:to>
                                        <p:strVal val="visible"/>
                                      </p:to>
                                    </p:set>
                                    <p:anim calcmode="lin" valueType="num">
                                      <p:cBhvr additive="base">
                                        <p:cTn id="12" dur="500" fill="hold"/>
                                        <p:tgtEl>
                                          <p:spTgt spid="179209"/>
                                        </p:tgtEl>
                                        <p:attrNameLst>
                                          <p:attrName>ppt_x</p:attrName>
                                        </p:attrNameLst>
                                      </p:cBhvr>
                                      <p:tavLst>
                                        <p:tav tm="0">
                                          <p:val>
                                            <p:strVal val="#ppt_x"/>
                                          </p:val>
                                        </p:tav>
                                        <p:tav tm="100000">
                                          <p:val>
                                            <p:strVal val="#ppt_x"/>
                                          </p:val>
                                        </p:tav>
                                      </p:tavLst>
                                    </p:anim>
                                    <p:anim calcmode="lin" valueType="num">
                                      <p:cBhvr additive="base">
                                        <p:cTn id="13" dur="500" fill="hold"/>
                                        <p:tgtEl>
                                          <p:spTgt spid="17920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79208"/>
                                        </p:tgtEl>
                                        <p:attrNameLst>
                                          <p:attrName>style.visibility</p:attrName>
                                        </p:attrNameLst>
                                      </p:cBhvr>
                                      <p:to>
                                        <p:strVal val="visible"/>
                                      </p:to>
                                    </p:set>
                                    <p:anim calcmode="lin" valueType="num">
                                      <p:cBhvr additive="base">
                                        <p:cTn id="18" dur="500" fill="hold"/>
                                        <p:tgtEl>
                                          <p:spTgt spid="179208"/>
                                        </p:tgtEl>
                                        <p:attrNameLst>
                                          <p:attrName>ppt_x</p:attrName>
                                        </p:attrNameLst>
                                      </p:cBhvr>
                                      <p:tavLst>
                                        <p:tav tm="0">
                                          <p:val>
                                            <p:strVal val="#ppt_x"/>
                                          </p:val>
                                        </p:tav>
                                        <p:tav tm="100000">
                                          <p:val>
                                            <p:strVal val="#ppt_x"/>
                                          </p:val>
                                        </p:tav>
                                      </p:tavLst>
                                    </p:anim>
                                    <p:anim calcmode="lin" valueType="num">
                                      <p:cBhvr additive="base">
                                        <p:cTn id="19" dur="500" fill="hold"/>
                                        <p:tgtEl>
                                          <p:spTgt spid="1792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9208" grpId="0"/>
      <p:bldP spid="17920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79186E-DBCA-545A-B709-CE41C5B7F5EA}"/>
              </a:ext>
            </a:extLst>
          </p:cNvPr>
          <p:cNvSpPr>
            <a:spLocks noGrp="1"/>
          </p:cNvSpPr>
          <p:nvPr>
            <p:ph type="dt" sz="quarter" idx="10"/>
          </p:nvPr>
        </p:nvSpPr>
        <p:spPr/>
        <p:txBody>
          <a:bodyPr/>
          <a:lstStyle/>
          <a:p>
            <a:pPr>
              <a:defRPr/>
            </a:pPr>
            <a:fld id="{C73F009F-3C66-4BD7-AF26-F625F5D657B0}" type="datetime3">
              <a:rPr lang="en-US" smtClean="0"/>
              <a:t>11 July 2023</a:t>
            </a:fld>
            <a:endParaRPr lang="en-US"/>
          </a:p>
        </p:txBody>
      </p:sp>
      <p:sp>
        <p:nvSpPr>
          <p:cNvPr id="209923" name="Slide Number Placeholder 5">
            <a:extLst>
              <a:ext uri="{FF2B5EF4-FFF2-40B4-BE49-F238E27FC236}">
                <a16:creationId xmlns:a16="http://schemas.microsoft.com/office/drawing/2014/main" id="{73123027-F3D2-CEAD-EAB7-A6725C5B96C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35F8CE-00BA-473E-A0AD-3E30BD1FDC58}" type="slidenum">
              <a:rPr lang="en-US" altLang="en-US" sz="1200" smtClean="0">
                <a:solidFill>
                  <a:srgbClr val="898989"/>
                </a:solidFill>
              </a:rPr>
              <a:pPr>
                <a:spcBef>
                  <a:spcPct val="0"/>
                </a:spcBef>
                <a:buFontTx/>
                <a:buNone/>
              </a:pPr>
              <a:t>85</a:t>
            </a:fld>
            <a:endParaRPr lang="en-US" altLang="en-US" sz="1200">
              <a:solidFill>
                <a:srgbClr val="898989"/>
              </a:solidFill>
            </a:endParaRPr>
          </a:p>
        </p:txBody>
      </p:sp>
      <p:sp>
        <p:nvSpPr>
          <p:cNvPr id="7" name="Title 1">
            <a:extLst>
              <a:ext uri="{FF2B5EF4-FFF2-40B4-BE49-F238E27FC236}">
                <a16:creationId xmlns:a16="http://schemas.microsoft.com/office/drawing/2014/main" id="{C8B28A16-A228-D785-5B91-D64FA2E0A55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000" b="1" dirty="0">
                <a:latin typeface="Times New Roman" panose="02020603050405020304" pitchFamily="18" charset="0"/>
                <a:cs typeface="Times New Roman" panose="02020603050405020304" pitchFamily="18" charset="0"/>
              </a:rPr>
              <a:t>Introduction XML(cont..)</a:t>
            </a:r>
          </a:p>
        </p:txBody>
      </p:sp>
      <p:sp>
        <p:nvSpPr>
          <p:cNvPr id="209925" name="TextBox 9">
            <a:extLst>
              <a:ext uri="{FF2B5EF4-FFF2-40B4-BE49-F238E27FC236}">
                <a16:creationId xmlns:a16="http://schemas.microsoft.com/office/drawing/2014/main" id="{7E6D252A-FD18-5549-C956-E9E309B04BD4}"/>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09926" name="TextBox 10">
            <a:extLst>
              <a:ext uri="{FF2B5EF4-FFF2-40B4-BE49-F238E27FC236}">
                <a16:creationId xmlns:a16="http://schemas.microsoft.com/office/drawing/2014/main" id="{43EBED29-1DCC-A108-BEC7-4016332F8DA0}"/>
              </a:ext>
            </a:extLst>
          </p:cNvPr>
          <p:cNvSpPr txBox="1">
            <a:spLocks noChangeArrowheads="1"/>
          </p:cNvSpPr>
          <p:nvPr/>
        </p:nvSpPr>
        <p:spPr bwMode="auto">
          <a:xfrm>
            <a:off x="38100" y="1192912"/>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81257" name="TextBox 11">
            <a:extLst>
              <a:ext uri="{FF2B5EF4-FFF2-40B4-BE49-F238E27FC236}">
                <a16:creationId xmlns:a16="http://schemas.microsoft.com/office/drawing/2014/main" id="{32A6CABB-AB57-C9CC-C713-C1B33E58C13A}"/>
              </a:ext>
            </a:extLst>
          </p:cNvPr>
          <p:cNvSpPr txBox="1">
            <a:spLocks noChangeArrowheads="1"/>
          </p:cNvSpPr>
          <p:nvPr/>
        </p:nvSpPr>
        <p:spPr bwMode="auto">
          <a:xfrm>
            <a:off x="609600" y="990600"/>
            <a:ext cx="6553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altLang="en-US" sz="1800" b="1" dirty="0">
                <a:latin typeface="Times New Roman" panose="02020603050405020304" pitchFamily="18" charset="0"/>
                <a:cs typeface="Times New Roman" panose="02020603050405020304" pitchFamily="18" charset="0"/>
              </a:rPr>
              <a:t> SAX (Simple API for XML) parser</a:t>
            </a:r>
          </a:p>
        </p:txBody>
      </p:sp>
      <p:sp>
        <p:nvSpPr>
          <p:cNvPr id="181258" name="TextBox 9">
            <a:extLst>
              <a:ext uri="{FF2B5EF4-FFF2-40B4-BE49-F238E27FC236}">
                <a16:creationId xmlns:a16="http://schemas.microsoft.com/office/drawing/2014/main" id="{8FA4EE4A-25C0-5064-406C-D611F594F9C8}"/>
              </a:ext>
            </a:extLst>
          </p:cNvPr>
          <p:cNvSpPr txBox="1">
            <a:spLocks noChangeArrowheads="1"/>
          </p:cNvSpPr>
          <p:nvPr/>
        </p:nvSpPr>
        <p:spPr bwMode="auto">
          <a:xfrm>
            <a:off x="664906" y="1761006"/>
            <a:ext cx="75438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A SAX Parser implements SAX API. </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This API is an event based API and less intuitive.</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It does not create any internal structure.</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Clients does not know what methods to call, they just overrides the methods of the API and place his own code inside method.</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algn="just" eaLnBrk="1" hangingPunct="1">
              <a:spcBef>
                <a:spcPct val="0"/>
              </a:spcBef>
            </a:pPr>
            <a:r>
              <a:rPr lang="en-US" altLang="en-US" sz="1800" dirty="0">
                <a:latin typeface="Times New Roman" panose="02020603050405020304" pitchFamily="18" charset="0"/>
                <a:cs typeface="Times New Roman" panose="02020603050405020304" pitchFamily="18" charset="0"/>
              </a:rPr>
              <a:t> It is an event based parser, that  works like an event handler in Java.</a:t>
            </a:r>
          </a:p>
          <a:p>
            <a:pPr algn="just"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p:txBody>
      </p:sp>
      <p:sp>
        <p:nvSpPr>
          <p:cNvPr id="11" name="Footer Placeholder 12">
            <a:extLst>
              <a:ext uri="{FF2B5EF4-FFF2-40B4-BE49-F238E27FC236}">
                <a16:creationId xmlns:a16="http://schemas.microsoft.com/office/drawing/2014/main" id="{4AA22932-4ABE-513D-ACDC-EA8427F3D484}"/>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209930" name="Picture 14" descr="NIET">
            <a:extLst>
              <a:ext uri="{FF2B5EF4-FFF2-40B4-BE49-F238E27FC236}">
                <a16:creationId xmlns:a16="http://schemas.microsoft.com/office/drawing/2014/main" id="{A3FE60F3-CE8B-098B-B70F-07AEE127C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81257"/>
                                        </p:tgtEl>
                                        <p:attrNameLst>
                                          <p:attrName>style.visibility</p:attrName>
                                        </p:attrNameLst>
                                      </p:cBhvr>
                                      <p:to>
                                        <p:strVal val="visible"/>
                                      </p:to>
                                    </p:set>
                                    <p:anim calcmode="lin" valueType="num">
                                      <p:cBhvr additive="base">
                                        <p:cTn id="12" dur="500" fill="hold"/>
                                        <p:tgtEl>
                                          <p:spTgt spid="181257"/>
                                        </p:tgtEl>
                                        <p:attrNameLst>
                                          <p:attrName>ppt_x</p:attrName>
                                        </p:attrNameLst>
                                      </p:cBhvr>
                                      <p:tavLst>
                                        <p:tav tm="0">
                                          <p:val>
                                            <p:strVal val="#ppt_x"/>
                                          </p:val>
                                        </p:tav>
                                        <p:tav tm="100000">
                                          <p:val>
                                            <p:strVal val="#ppt_x"/>
                                          </p:val>
                                        </p:tav>
                                      </p:tavLst>
                                    </p:anim>
                                    <p:anim calcmode="lin" valueType="num">
                                      <p:cBhvr additive="base">
                                        <p:cTn id="13" dur="500" fill="hold"/>
                                        <p:tgtEl>
                                          <p:spTgt spid="18125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81258"/>
                                        </p:tgtEl>
                                        <p:attrNameLst>
                                          <p:attrName>style.visibility</p:attrName>
                                        </p:attrNameLst>
                                      </p:cBhvr>
                                      <p:to>
                                        <p:strVal val="visible"/>
                                      </p:to>
                                    </p:set>
                                    <p:anim calcmode="lin" valueType="num">
                                      <p:cBhvr additive="base">
                                        <p:cTn id="18" dur="500" fill="hold"/>
                                        <p:tgtEl>
                                          <p:spTgt spid="181258"/>
                                        </p:tgtEl>
                                        <p:attrNameLst>
                                          <p:attrName>ppt_x</p:attrName>
                                        </p:attrNameLst>
                                      </p:cBhvr>
                                      <p:tavLst>
                                        <p:tav tm="0">
                                          <p:val>
                                            <p:strVal val="#ppt_x"/>
                                          </p:val>
                                        </p:tav>
                                        <p:tav tm="100000">
                                          <p:val>
                                            <p:strVal val="#ppt_x"/>
                                          </p:val>
                                        </p:tav>
                                      </p:tavLst>
                                    </p:anim>
                                    <p:anim calcmode="lin" valueType="num">
                                      <p:cBhvr additive="base">
                                        <p:cTn id="19" dur="500" fill="hold"/>
                                        <p:tgtEl>
                                          <p:spTgt spid="1812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1257" grpId="0"/>
      <p:bldP spid="18125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79186E-DBCA-545A-B709-CE41C5B7F5EA}"/>
              </a:ext>
            </a:extLst>
          </p:cNvPr>
          <p:cNvSpPr>
            <a:spLocks noGrp="1"/>
          </p:cNvSpPr>
          <p:nvPr>
            <p:ph type="dt" sz="quarter" idx="10"/>
          </p:nvPr>
        </p:nvSpPr>
        <p:spPr/>
        <p:txBody>
          <a:bodyPr/>
          <a:lstStyle/>
          <a:p>
            <a:pPr>
              <a:defRPr/>
            </a:pPr>
            <a:fld id="{C73F009F-3C66-4BD7-AF26-F625F5D657B0}" type="datetime3">
              <a:rPr lang="en-US" smtClean="0"/>
              <a:t>11 July 2023</a:t>
            </a:fld>
            <a:endParaRPr lang="en-US"/>
          </a:p>
        </p:txBody>
      </p:sp>
      <p:sp>
        <p:nvSpPr>
          <p:cNvPr id="209923" name="Slide Number Placeholder 5">
            <a:extLst>
              <a:ext uri="{FF2B5EF4-FFF2-40B4-BE49-F238E27FC236}">
                <a16:creationId xmlns:a16="http://schemas.microsoft.com/office/drawing/2014/main" id="{73123027-F3D2-CEAD-EAB7-A6725C5B96C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35F8CE-00BA-473E-A0AD-3E30BD1FDC58}" type="slidenum">
              <a:rPr lang="en-US" altLang="en-US" sz="1200" smtClean="0">
                <a:solidFill>
                  <a:srgbClr val="898989"/>
                </a:solidFill>
              </a:rPr>
              <a:pPr>
                <a:spcBef>
                  <a:spcPct val="0"/>
                </a:spcBef>
                <a:buFontTx/>
                <a:buNone/>
              </a:pPr>
              <a:t>86</a:t>
            </a:fld>
            <a:endParaRPr lang="en-US" altLang="en-US" sz="1200">
              <a:solidFill>
                <a:srgbClr val="898989"/>
              </a:solidFill>
            </a:endParaRPr>
          </a:p>
        </p:txBody>
      </p:sp>
      <p:sp>
        <p:nvSpPr>
          <p:cNvPr id="7" name="Title 1">
            <a:extLst>
              <a:ext uri="{FF2B5EF4-FFF2-40B4-BE49-F238E27FC236}">
                <a16:creationId xmlns:a16="http://schemas.microsoft.com/office/drawing/2014/main" id="{C8B28A16-A228-D785-5B91-D64FA2E0A55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000" b="1" dirty="0">
                <a:latin typeface="Times New Roman" panose="02020603050405020304" pitchFamily="18" charset="0"/>
                <a:cs typeface="Times New Roman" panose="02020603050405020304" pitchFamily="18" charset="0"/>
              </a:rPr>
              <a:t>Daily Quiz</a:t>
            </a:r>
          </a:p>
        </p:txBody>
      </p:sp>
      <p:sp>
        <p:nvSpPr>
          <p:cNvPr id="209925" name="TextBox 9">
            <a:extLst>
              <a:ext uri="{FF2B5EF4-FFF2-40B4-BE49-F238E27FC236}">
                <a16:creationId xmlns:a16="http://schemas.microsoft.com/office/drawing/2014/main" id="{7E6D252A-FD18-5549-C956-E9E309B04BD4}"/>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09926" name="TextBox 10">
            <a:extLst>
              <a:ext uri="{FF2B5EF4-FFF2-40B4-BE49-F238E27FC236}">
                <a16:creationId xmlns:a16="http://schemas.microsoft.com/office/drawing/2014/main" id="{43EBED29-1DCC-A108-BEC7-4016332F8DA0}"/>
              </a:ext>
            </a:extLst>
          </p:cNvPr>
          <p:cNvSpPr txBox="1">
            <a:spLocks noChangeArrowheads="1"/>
          </p:cNvSpPr>
          <p:nvPr/>
        </p:nvSpPr>
        <p:spPr bwMode="auto">
          <a:xfrm>
            <a:off x="723900" y="741706"/>
            <a:ext cx="7696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None/>
            </a:pPr>
            <a:r>
              <a:rPr lang="en-US" altLang="en-US" sz="1800" dirty="0">
                <a:latin typeface="+mn-lt"/>
                <a:cs typeface="Arial" panose="020B0604020202020204" pitchFamily="34" charset="0"/>
              </a:rPr>
              <a:t>1: What does DOM stand for in XML?</a:t>
            </a:r>
          </a:p>
          <a:p>
            <a:pPr algn="just">
              <a:spcBef>
                <a:spcPct val="0"/>
              </a:spcBef>
              <a:buNone/>
            </a:pPr>
            <a:r>
              <a:rPr lang="en-US" altLang="en-US" sz="1800" dirty="0">
                <a:latin typeface="+mn-lt"/>
                <a:cs typeface="Arial" panose="020B0604020202020204" pitchFamily="34" charset="0"/>
              </a:rPr>
              <a:t>a) Document Object Model</a:t>
            </a:r>
          </a:p>
          <a:p>
            <a:pPr algn="just">
              <a:spcBef>
                <a:spcPct val="0"/>
              </a:spcBef>
              <a:buNone/>
            </a:pPr>
            <a:r>
              <a:rPr lang="en-US" altLang="en-US" sz="1800" dirty="0">
                <a:latin typeface="+mn-lt"/>
                <a:cs typeface="Arial" panose="020B0604020202020204" pitchFamily="34" charset="0"/>
              </a:rPr>
              <a:t>b) Data Object Model</a:t>
            </a:r>
          </a:p>
          <a:p>
            <a:pPr algn="just">
              <a:spcBef>
                <a:spcPct val="0"/>
              </a:spcBef>
              <a:buNone/>
            </a:pPr>
            <a:r>
              <a:rPr lang="en-US" altLang="en-US" sz="1800" dirty="0">
                <a:latin typeface="+mn-lt"/>
                <a:cs typeface="Arial" panose="020B0604020202020204" pitchFamily="34" charset="0"/>
              </a:rPr>
              <a:t>c) Document Oriented Model</a:t>
            </a:r>
          </a:p>
          <a:p>
            <a:pPr algn="just">
              <a:spcBef>
                <a:spcPct val="0"/>
              </a:spcBef>
              <a:buNone/>
            </a:pPr>
            <a:r>
              <a:rPr lang="en-US" altLang="en-US" sz="1800" dirty="0">
                <a:latin typeface="+mn-lt"/>
                <a:cs typeface="Arial" panose="020B0604020202020204" pitchFamily="34" charset="0"/>
              </a:rPr>
              <a:t>d) Data Oriented Model</a:t>
            </a:r>
          </a:p>
          <a:p>
            <a:pPr algn="just">
              <a:spcBef>
                <a:spcPct val="0"/>
              </a:spcBef>
              <a:buNone/>
            </a:pPr>
            <a:r>
              <a:rPr lang="en-US" altLang="en-US" sz="1800" dirty="0">
                <a:latin typeface="+mn-lt"/>
                <a:cs typeface="Arial" panose="020B0604020202020204" pitchFamily="34" charset="0"/>
              </a:rPr>
              <a:t>Answer: a) Document Object Model</a:t>
            </a:r>
          </a:p>
          <a:p>
            <a:pPr algn="just">
              <a:spcBef>
                <a:spcPct val="0"/>
              </a:spcBef>
              <a:buNone/>
            </a:pPr>
            <a:endParaRPr lang="en-US" altLang="en-US" sz="1800" dirty="0">
              <a:latin typeface="+mn-lt"/>
              <a:cs typeface="Arial" panose="020B0604020202020204" pitchFamily="34" charset="0"/>
            </a:endParaRPr>
          </a:p>
          <a:p>
            <a:pPr algn="just">
              <a:spcBef>
                <a:spcPct val="0"/>
              </a:spcBef>
              <a:buNone/>
            </a:pPr>
            <a:r>
              <a:rPr lang="en-US" altLang="en-US" sz="1800" dirty="0">
                <a:latin typeface="+mn-lt"/>
                <a:cs typeface="Arial" panose="020B0604020202020204" pitchFamily="34" charset="0"/>
              </a:rPr>
              <a:t>2: Which programming languages can be used to manipulate XML using DOM?</a:t>
            </a:r>
          </a:p>
          <a:p>
            <a:pPr algn="just">
              <a:spcBef>
                <a:spcPct val="0"/>
              </a:spcBef>
              <a:buNone/>
            </a:pPr>
            <a:r>
              <a:rPr lang="en-US" altLang="en-US" sz="1800" dirty="0">
                <a:latin typeface="+mn-lt"/>
                <a:cs typeface="Arial" panose="020B0604020202020204" pitchFamily="34" charset="0"/>
              </a:rPr>
              <a:t>a) JavaScript</a:t>
            </a:r>
          </a:p>
          <a:p>
            <a:pPr algn="just">
              <a:spcBef>
                <a:spcPct val="0"/>
              </a:spcBef>
              <a:buNone/>
            </a:pPr>
            <a:r>
              <a:rPr lang="en-US" altLang="en-US" sz="1800" dirty="0">
                <a:latin typeface="+mn-lt"/>
                <a:cs typeface="Arial" panose="020B0604020202020204" pitchFamily="34" charset="0"/>
              </a:rPr>
              <a:t>b) Python</a:t>
            </a:r>
          </a:p>
          <a:p>
            <a:pPr algn="just">
              <a:spcBef>
                <a:spcPct val="0"/>
              </a:spcBef>
              <a:buNone/>
            </a:pPr>
            <a:r>
              <a:rPr lang="en-US" altLang="en-US" sz="1800" dirty="0">
                <a:latin typeface="+mn-lt"/>
                <a:cs typeface="Arial" panose="020B0604020202020204" pitchFamily="34" charset="0"/>
              </a:rPr>
              <a:t>c) Java</a:t>
            </a:r>
          </a:p>
          <a:p>
            <a:pPr algn="just">
              <a:spcBef>
                <a:spcPct val="0"/>
              </a:spcBef>
              <a:buNone/>
            </a:pPr>
            <a:r>
              <a:rPr lang="en-US" altLang="en-US" sz="1800" dirty="0">
                <a:latin typeface="+mn-lt"/>
                <a:cs typeface="Arial" panose="020B0604020202020204" pitchFamily="34" charset="0"/>
              </a:rPr>
              <a:t>d) All of the above</a:t>
            </a:r>
          </a:p>
          <a:p>
            <a:pPr algn="just">
              <a:spcBef>
                <a:spcPct val="0"/>
              </a:spcBef>
              <a:buNone/>
            </a:pPr>
            <a:r>
              <a:rPr lang="en-US" altLang="en-US" sz="1800" dirty="0">
                <a:latin typeface="+mn-lt"/>
                <a:cs typeface="Arial" panose="020B0604020202020204" pitchFamily="34" charset="0"/>
              </a:rPr>
              <a:t>Answer: d) All of the above</a:t>
            </a:r>
          </a:p>
          <a:p>
            <a:pPr algn="just">
              <a:spcBef>
                <a:spcPct val="0"/>
              </a:spcBef>
              <a:buNone/>
            </a:pPr>
            <a:endParaRPr lang="en-US" altLang="en-US" sz="1800" dirty="0">
              <a:latin typeface="+mn-lt"/>
              <a:cs typeface="Arial" panose="020B0604020202020204" pitchFamily="34" charset="0"/>
            </a:endParaRPr>
          </a:p>
          <a:p>
            <a:pPr algn="just">
              <a:spcBef>
                <a:spcPct val="0"/>
              </a:spcBef>
              <a:buNone/>
            </a:pPr>
            <a:r>
              <a:rPr lang="en-US" altLang="en-US" sz="1800" dirty="0">
                <a:latin typeface="+mn-lt"/>
                <a:cs typeface="Arial" panose="020B0604020202020204" pitchFamily="34" charset="0"/>
              </a:rPr>
              <a:t>3: What is the purpose of XML DOM?</a:t>
            </a:r>
          </a:p>
          <a:p>
            <a:pPr algn="just">
              <a:spcBef>
                <a:spcPct val="0"/>
              </a:spcBef>
              <a:buNone/>
            </a:pPr>
            <a:r>
              <a:rPr lang="en-US" altLang="en-US" sz="1800" dirty="0">
                <a:latin typeface="+mn-lt"/>
                <a:cs typeface="Arial" panose="020B0604020202020204" pitchFamily="34" charset="0"/>
              </a:rPr>
              <a:t>a) To represent an XML document as a tree structure</a:t>
            </a:r>
          </a:p>
          <a:p>
            <a:pPr algn="just">
              <a:spcBef>
                <a:spcPct val="0"/>
              </a:spcBef>
              <a:buNone/>
            </a:pPr>
            <a:r>
              <a:rPr lang="en-US" altLang="en-US" sz="1800" dirty="0">
                <a:latin typeface="+mn-lt"/>
                <a:cs typeface="Arial" panose="020B0604020202020204" pitchFamily="34" charset="0"/>
              </a:rPr>
              <a:t>b) To validate XML documents against a schema</a:t>
            </a:r>
          </a:p>
          <a:p>
            <a:pPr algn="just">
              <a:spcBef>
                <a:spcPct val="0"/>
              </a:spcBef>
              <a:buNone/>
            </a:pPr>
            <a:r>
              <a:rPr lang="en-US" altLang="en-US" sz="1800" dirty="0">
                <a:latin typeface="+mn-lt"/>
                <a:cs typeface="Arial" panose="020B0604020202020204" pitchFamily="34" charset="0"/>
              </a:rPr>
              <a:t>c) To transform XML documents into HTML</a:t>
            </a:r>
          </a:p>
          <a:p>
            <a:pPr algn="just">
              <a:spcBef>
                <a:spcPct val="0"/>
              </a:spcBef>
              <a:buNone/>
            </a:pPr>
            <a:r>
              <a:rPr lang="en-US" altLang="en-US" sz="1800" dirty="0">
                <a:latin typeface="+mn-lt"/>
                <a:cs typeface="Arial" panose="020B0604020202020204" pitchFamily="34" charset="0"/>
              </a:rPr>
              <a:t>d) To serialize XML documents into a string representation</a:t>
            </a:r>
          </a:p>
          <a:p>
            <a:pPr algn="just">
              <a:spcBef>
                <a:spcPct val="0"/>
              </a:spcBef>
              <a:buNone/>
            </a:pPr>
            <a:r>
              <a:rPr lang="en-US" altLang="en-US" sz="1800" dirty="0">
                <a:latin typeface="+mn-lt"/>
                <a:cs typeface="Arial" panose="020B0604020202020204" pitchFamily="34" charset="0"/>
              </a:rPr>
              <a:t>Answer: a) To represent an XML document as a tree structure</a:t>
            </a:r>
          </a:p>
        </p:txBody>
      </p:sp>
      <p:sp>
        <p:nvSpPr>
          <p:cNvPr id="11" name="Footer Placeholder 12">
            <a:extLst>
              <a:ext uri="{FF2B5EF4-FFF2-40B4-BE49-F238E27FC236}">
                <a16:creationId xmlns:a16="http://schemas.microsoft.com/office/drawing/2014/main" id="{4AA22932-4ABE-513D-ACDC-EA8427F3D484}"/>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209930" name="Picture 14" descr="NIET">
            <a:extLst>
              <a:ext uri="{FF2B5EF4-FFF2-40B4-BE49-F238E27FC236}">
                <a16:creationId xmlns:a16="http://schemas.microsoft.com/office/drawing/2014/main" id="{A3FE60F3-CE8B-098B-B70F-07AEE127C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70633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79186E-DBCA-545A-B709-CE41C5B7F5EA}"/>
              </a:ext>
            </a:extLst>
          </p:cNvPr>
          <p:cNvSpPr>
            <a:spLocks noGrp="1"/>
          </p:cNvSpPr>
          <p:nvPr>
            <p:ph type="dt" sz="quarter" idx="10"/>
          </p:nvPr>
        </p:nvSpPr>
        <p:spPr/>
        <p:txBody>
          <a:bodyPr/>
          <a:lstStyle/>
          <a:p>
            <a:pPr>
              <a:defRPr/>
            </a:pPr>
            <a:fld id="{C73F009F-3C66-4BD7-AF26-F625F5D657B0}" type="datetime3">
              <a:rPr lang="en-US" smtClean="0"/>
              <a:t>11 July 2023</a:t>
            </a:fld>
            <a:endParaRPr lang="en-US"/>
          </a:p>
        </p:txBody>
      </p:sp>
      <p:sp>
        <p:nvSpPr>
          <p:cNvPr id="209923" name="Slide Number Placeholder 5">
            <a:extLst>
              <a:ext uri="{FF2B5EF4-FFF2-40B4-BE49-F238E27FC236}">
                <a16:creationId xmlns:a16="http://schemas.microsoft.com/office/drawing/2014/main" id="{73123027-F3D2-CEAD-EAB7-A6725C5B96C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35F8CE-00BA-473E-A0AD-3E30BD1FDC58}" type="slidenum">
              <a:rPr lang="en-US" altLang="en-US" sz="1200" smtClean="0">
                <a:solidFill>
                  <a:srgbClr val="898989"/>
                </a:solidFill>
              </a:rPr>
              <a:pPr>
                <a:spcBef>
                  <a:spcPct val="0"/>
                </a:spcBef>
                <a:buFontTx/>
                <a:buNone/>
              </a:pPr>
              <a:t>87</a:t>
            </a:fld>
            <a:endParaRPr lang="en-US" altLang="en-US" sz="1200">
              <a:solidFill>
                <a:srgbClr val="898989"/>
              </a:solidFill>
            </a:endParaRPr>
          </a:p>
        </p:txBody>
      </p:sp>
      <p:sp>
        <p:nvSpPr>
          <p:cNvPr id="7" name="Title 1">
            <a:extLst>
              <a:ext uri="{FF2B5EF4-FFF2-40B4-BE49-F238E27FC236}">
                <a16:creationId xmlns:a16="http://schemas.microsoft.com/office/drawing/2014/main" id="{C8B28A16-A228-D785-5B91-D64FA2E0A55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000" b="1" dirty="0">
                <a:latin typeface="Times New Roman" panose="02020603050405020304" pitchFamily="18" charset="0"/>
                <a:cs typeface="Times New Roman" panose="02020603050405020304" pitchFamily="18" charset="0"/>
              </a:rPr>
              <a:t>Daily Quiz</a:t>
            </a:r>
          </a:p>
        </p:txBody>
      </p:sp>
      <p:sp>
        <p:nvSpPr>
          <p:cNvPr id="209925" name="TextBox 9">
            <a:extLst>
              <a:ext uri="{FF2B5EF4-FFF2-40B4-BE49-F238E27FC236}">
                <a16:creationId xmlns:a16="http://schemas.microsoft.com/office/drawing/2014/main" id="{7E6D252A-FD18-5549-C956-E9E309B04BD4}"/>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09926" name="TextBox 10">
            <a:extLst>
              <a:ext uri="{FF2B5EF4-FFF2-40B4-BE49-F238E27FC236}">
                <a16:creationId xmlns:a16="http://schemas.microsoft.com/office/drawing/2014/main" id="{43EBED29-1DCC-A108-BEC7-4016332F8DA0}"/>
              </a:ext>
            </a:extLst>
          </p:cNvPr>
          <p:cNvSpPr txBox="1">
            <a:spLocks noChangeArrowheads="1"/>
          </p:cNvSpPr>
          <p:nvPr/>
        </p:nvSpPr>
        <p:spPr bwMode="auto">
          <a:xfrm>
            <a:off x="38100" y="1192912"/>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4AA22932-4ABE-513D-ACDC-EA8427F3D484}"/>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209930" name="Picture 14" descr="NIET">
            <a:extLst>
              <a:ext uri="{FF2B5EF4-FFF2-40B4-BE49-F238E27FC236}">
                <a16:creationId xmlns:a16="http://schemas.microsoft.com/office/drawing/2014/main" id="{A3FE60F3-CE8B-098B-B70F-07AEE127C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0781FF9D-CD1F-E4E7-102B-1C2F8B1AE25B}"/>
              </a:ext>
            </a:extLst>
          </p:cNvPr>
          <p:cNvSpPr txBox="1"/>
          <p:nvPr/>
        </p:nvSpPr>
        <p:spPr>
          <a:xfrm>
            <a:off x="457200" y="702546"/>
            <a:ext cx="8686800" cy="5909310"/>
          </a:xfrm>
          <a:prstGeom prst="rect">
            <a:avLst/>
          </a:prstGeom>
          <a:noFill/>
        </p:spPr>
        <p:txBody>
          <a:bodyPr wrap="square">
            <a:spAutoFit/>
          </a:bodyPr>
          <a:lstStyle/>
          <a:p>
            <a:r>
              <a:rPr lang="en-IN" dirty="0"/>
              <a:t>4: What is an XML parser?</a:t>
            </a:r>
          </a:p>
          <a:p>
            <a:r>
              <a:rPr lang="en-IN" dirty="0"/>
              <a:t>a) A software tool used to read and process XML documents</a:t>
            </a:r>
          </a:p>
          <a:p>
            <a:r>
              <a:rPr lang="en-IN" dirty="0"/>
              <a:t>b) A programming language used to write XML documents</a:t>
            </a:r>
          </a:p>
          <a:p>
            <a:r>
              <a:rPr lang="en-IN" dirty="0"/>
              <a:t>c) A markup language used to define XML schema</a:t>
            </a:r>
          </a:p>
          <a:p>
            <a:r>
              <a:rPr lang="en-IN" dirty="0"/>
              <a:t>d) A web browser used to render XML documents</a:t>
            </a:r>
          </a:p>
          <a:p>
            <a:r>
              <a:rPr lang="en-IN" dirty="0"/>
              <a:t>Answer: a) A software tool used to read and process XML documents</a:t>
            </a:r>
          </a:p>
          <a:p>
            <a:endParaRPr lang="en-IN" dirty="0"/>
          </a:p>
          <a:p>
            <a:r>
              <a:rPr lang="en-IN" dirty="0"/>
              <a:t>5: Which type of XML parser reads the entire XML document into memory before processing?</a:t>
            </a:r>
          </a:p>
          <a:p>
            <a:r>
              <a:rPr lang="en-IN" dirty="0"/>
              <a:t>a) Event-based parser</a:t>
            </a:r>
          </a:p>
          <a:p>
            <a:r>
              <a:rPr lang="en-IN" dirty="0"/>
              <a:t>b) Tree-based parser</a:t>
            </a:r>
          </a:p>
          <a:p>
            <a:r>
              <a:rPr lang="en-IN" dirty="0"/>
              <a:t>c) SAX parser</a:t>
            </a:r>
          </a:p>
          <a:p>
            <a:r>
              <a:rPr lang="en-IN" dirty="0"/>
              <a:t>d) DOM parser</a:t>
            </a:r>
          </a:p>
          <a:p>
            <a:r>
              <a:rPr lang="en-IN" dirty="0"/>
              <a:t>Answer: d) DOM parser</a:t>
            </a:r>
          </a:p>
          <a:p>
            <a:r>
              <a:rPr lang="en-IN" dirty="0"/>
              <a:t>6: Which type of XML parser processes XML documents sequentially and triggers events as it encounters different elements?</a:t>
            </a:r>
          </a:p>
          <a:p>
            <a:r>
              <a:rPr lang="en-IN" dirty="0"/>
              <a:t>a) Event-based parser</a:t>
            </a:r>
          </a:p>
          <a:p>
            <a:r>
              <a:rPr lang="en-IN" dirty="0"/>
              <a:t>b) Tree-based parser</a:t>
            </a:r>
          </a:p>
          <a:p>
            <a:r>
              <a:rPr lang="en-IN" dirty="0"/>
              <a:t>c) SAX parser</a:t>
            </a:r>
          </a:p>
          <a:p>
            <a:r>
              <a:rPr lang="en-IN" dirty="0"/>
              <a:t>d) DOM parser</a:t>
            </a:r>
          </a:p>
          <a:p>
            <a:r>
              <a:rPr lang="en-IN" dirty="0"/>
              <a:t>Answer: c) SAX parser</a:t>
            </a:r>
          </a:p>
        </p:txBody>
      </p:sp>
    </p:spTree>
    <p:extLst>
      <p:ext uri="{BB962C8B-B14F-4D97-AF65-F5344CB8AC3E}">
        <p14:creationId xmlns:p14="http://schemas.microsoft.com/office/powerpoint/2010/main" val="40101880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B22F62-6D0D-D702-D30B-20E6EDB99DE6}"/>
              </a:ext>
            </a:extLst>
          </p:cNvPr>
          <p:cNvSpPr>
            <a:spLocks noGrp="1"/>
          </p:cNvSpPr>
          <p:nvPr>
            <p:ph type="dt" sz="quarter" idx="10"/>
          </p:nvPr>
        </p:nvSpPr>
        <p:spPr/>
        <p:txBody>
          <a:bodyPr/>
          <a:lstStyle/>
          <a:p>
            <a:pPr>
              <a:defRPr/>
            </a:pPr>
            <a:fld id="{903E8102-E46F-4DD5-A466-9FCF63E82311}" type="datetime3">
              <a:rPr lang="en-US" smtClean="0"/>
              <a:t>11 July 2023</a:t>
            </a:fld>
            <a:endParaRPr lang="en-US"/>
          </a:p>
        </p:txBody>
      </p:sp>
      <p:sp>
        <p:nvSpPr>
          <p:cNvPr id="211971" name="Slide Number Placeholder 5">
            <a:extLst>
              <a:ext uri="{FF2B5EF4-FFF2-40B4-BE49-F238E27FC236}">
                <a16:creationId xmlns:a16="http://schemas.microsoft.com/office/drawing/2014/main" id="{4C00C01B-0762-D864-EC81-8C1182F760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956637-850B-48CF-A874-1DF29725FE04}" type="slidenum">
              <a:rPr lang="en-US" altLang="en-US" sz="1200" smtClean="0">
                <a:solidFill>
                  <a:srgbClr val="898989"/>
                </a:solidFill>
              </a:rPr>
              <a:pPr>
                <a:spcBef>
                  <a:spcPct val="0"/>
                </a:spcBef>
                <a:buFontTx/>
                <a:buNone/>
              </a:pPr>
              <a:t>88</a:t>
            </a:fld>
            <a:endParaRPr lang="en-US" altLang="en-US" sz="1200">
              <a:solidFill>
                <a:srgbClr val="898989"/>
              </a:solidFill>
            </a:endParaRPr>
          </a:p>
        </p:txBody>
      </p:sp>
      <p:sp>
        <p:nvSpPr>
          <p:cNvPr id="7" name="Title 1">
            <a:extLst>
              <a:ext uri="{FF2B5EF4-FFF2-40B4-BE49-F238E27FC236}">
                <a16:creationId xmlns:a16="http://schemas.microsoft.com/office/drawing/2014/main" id="{748CAFD3-5B87-B40A-6750-A549F7E420A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Introduction XML(cont..)</a:t>
            </a:r>
          </a:p>
        </p:txBody>
      </p:sp>
      <p:sp>
        <p:nvSpPr>
          <p:cNvPr id="211973" name="TextBox 9">
            <a:extLst>
              <a:ext uri="{FF2B5EF4-FFF2-40B4-BE49-F238E27FC236}">
                <a16:creationId xmlns:a16="http://schemas.microsoft.com/office/drawing/2014/main" id="{907FBBD8-19C0-B2A5-00AC-29C598B08110}"/>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11974" name="TextBox 10">
            <a:extLst>
              <a:ext uri="{FF2B5EF4-FFF2-40B4-BE49-F238E27FC236}">
                <a16:creationId xmlns:a16="http://schemas.microsoft.com/office/drawing/2014/main" id="{A5FC6DE4-38DF-825F-3210-B2B14387E2EB}"/>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83305" name="TextBox 11">
            <a:extLst>
              <a:ext uri="{FF2B5EF4-FFF2-40B4-BE49-F238E27FC236}">
                <a16:creationId xmlns:a16="http://schemas.microsoft.com/office/drawing/2014/main" id="{FC689BC9-80B5-3F3F-988D-599114B4700F}"/>
              </a:ext>
            </a:extLst>
          </p:cNvPr>
          <p:cNvSpPr txBox="1">
            <a:spLocks noChangeArrowheads="1"/>
          </p:cNvSpPr>
          <p:nvPr/>
        </p:nvSpPr>
        <p:spPr bwMode="auto">
          <a:xfrm>
            <a:off x="609600" y="990600"/>
            <a:ext cx="6553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altLang="en-US" sz="1800" b="1" dirty="0">
                <a:latin typeface="Times New Roman" panose="02020603050405020304" pitchFamily="18" charset="0"/>
                <a:cs typeface="Times New Roman" panose="02020603050405020304" pitchFamily="18" charset="0"/>
              </a:rPr>
              <a:t> SAX (Simple API for XML) parser(cont..)</a:t>
            </a:r>
          </a:p>
        </p:txBody>
      </p:sp>
      <p:sp>
        <p:nvSpPr>
          <p:cNvPr id="183306" name="TextBox 12">
            <a:extLst>
              <a:ext uri="{FF2B5EF4-FFF2-40B4-BE49-F238E27FC236}">
                <a16:creationId xmlns:a16="http://schemas.microsoft.com/office/drawing/2014/main" id="{2FDECD1B-CC80-E557-7BD9-37BB48FB6D1F}"/>
              </a:ext>
            </a:extLst>
          </p:cNvPr>
          <p:cNvSpPr txBox="1">
            <a:spLocks noChangeArrowheads="1"/>
          </p:cNvSpPr>
          <p:nvPr/>
        </p:nvSpPr>
        <p:spPr bwMode="auto">
          <a:xfrm>
            <a:off x="914400" y="1681163"/>
            <a:ext cx="78486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b="1" dirty="0">
                <a:latin typeface="Times New Roman" panose="02020603050405020304" pitchFamily="18" charset="0"/>
                <a:cs typeface="Times New Roman" panose="02020603050405020304" pitchFamily="18" charset="0"/>
              </a:rPr>
              <a:t>Advantages</a:t>
            </a:r>
          </a:p>
          <a:p>
            <a:pPr lvl="1" algn="just" eaLnBrk="1" hangingPunct="1">
              <a:spcBef>
                <a:spcPct val="0"/>
              </a:spcBef>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It is simple and memory efficient.</a:t>
            </a:r>
          </a:p>
          <a:p>
            <a:pPr algn="just" eaLnBrk="1" hangingPunct="1">
              <a:spcBef>
                <a:spcPct val="0"/>
              </a:spcBef>
            </a:pPr>
            <a:endParaRPr lang="en-US" altLang="en-US" sz="18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It is very fast and works for huge documents.</a:t>
            </a:r>
          </a:p>
          <a:p>
            <a:pPr algn="just" eaLnBrk="1" hangingPunct="1">
              <a:spcBef>
                <a:spcPct val="0"/>
              </a:spcBef>
              <a:buFontTx/>
              <a:buNone/>
            </a:pPr>
            <a:endParaRPr lang="en-US" altLang="en-US" sz="1800" b="1" dirty="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1800" b="1" dirty="0">
                <a:latin typeface="Times New Roman" panose="02020603050405020304" pitchFamily="18" charset="0"/>
                <a:cs typeface="Times New Roman" panose="02020603050405020304" pitchFamily="18" charset="0"/>
              </a:rPr>
              <a:t>Disadvantages</a:t>
            </a:r>
          </a:p>
          <a:p>
            <a:pPr lvl="1" algn="just" eaLnBrk="1" hangingPunct="1">
              <a:spcBef>
                <a:spcPct val="0"/>
              </a:spcBef>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It is event-based so its API is less intuitive.</a:t>
            </a:r>
          </a:p>
          <a:p>
            <a:pPr lvl="1" algn="just"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lvl="1" algn="just" eaLnBrk="1" hangingPunct="1">
              <a:spcBef>
                <a:spcPct val="0"/>
              </a:spcBef>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Clients never know the full information because the data is broken into pieces.</a:t>
            </a:r>
          </a:p>
          <a:p>
            <a:pPr eaLnBrk="1" hangingPunct="1">
              <a:spcBef>
                <a:spcPct val="0"/>
              </a:spcBef>
              <a:buFontTx/>
              <a:buNone/>
            </a:pPr>
            <a:endParaRPr lang="en-US" altLang="en-US" sz="1400" dirty="0">
              <a:latin typeface="Arial" panose="020B0604020202020204" pitchFamily="34" charset="0"/>
            </a:endParaRPr>
          </a:p>
        </p:txBody>
      </p:sp>
      <p:sp>
        <p:nvSpPr>
          <p:cNvPr id="11" name="Footer Placeholder 12">
            <a:extLst>
              <a:ext uri="{FF2B5EF4-FFF2-40B4-BE49-F238E27FC236}">
                <a16:creationId xmlns:a16="http://schemas.microsoft.com/office/drawing/2014/main" id="{7EC56FF4-6692-331E-93F3-27D1D10A200B}"/>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pic>
        <p:nvPicPr>
          <p:cNvPr id="211978" name="Picture 14" descr="NIET">
            <a:extLst>
              <a:ext uri="{FF2B5EF4-FFF2-40B4-BE49-F238E27FC236}">
                <a16:creationId xmlns:a16="http://schemas.microsoft.com/office/drawing/2014/main" id="{DA4DFA44-3998-E367-F7F0-10F5363EE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6"/>
            <a:ext cx="1295400" cy="752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83305"/>
                                        </p:tgtEl>
                                        <p:attrNameLst>
                                          <p:attrName>style.visibility</p:attrName>
                                        </p:attrNameLst>
                                      </p:cBhvr>
                                      <p:to>
                                        <p:strVal val="visible"/>
                                      </p:to>
                                    </p:set>
                                    <p:anim calcmode="lin" valueType="num">
                                      <p:cBhvr additive="base">
                                        <p:cTn id="12" dur="500" fill="hold"/>
                                        <p:tgtEl>
                                          <p:spTgt spid="183305"/>
                                        </p:tgtEl>
                                        <p:attrNameLst>
                                          <p:attrName>ppt_x</p:attrName>
                                        </p:attrNameLst>
                                      </p:cBhvr>
                                      <p:tavLst>
                                        <p:tav tm="0">
                                          <p:val>
                                            <p:strVal val="#ppt_x"/>
                                          </p:val>
                                        </p:tav>
                                        <p:tav tm="100000">
                                          <p:val>
                                            <p:strVal val="#ppt_x"/>
                                          </p:val>
                                        </p:tav>
                                      </p:tavLst>
                                    </p:anim>
                                    <p:anim calcmode="lin" valueType="num">
                                      <p:cBhvr additive="base">
                                        <p:cTn id="13" dur="500" fill="hold"/>
                                        <p:tgtEl>
                                          <p:spTgt spid="18330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83306"/>
                                        </p:tgtEl>
                                        <p:attrNameLst>
                                          <p:attrName>style.visibility</p:attrName>
                                        </p:attrNameLst>
                                      </p:cBhvr>
                                      <p:to>
                                        <p:strVal val="visible"/>
                                      </p:to>
                                    </p:set>
                                    <p:anim calcmode="lin" valueType="num">
                                      <p:cBhvr additive="base">
                                        <p:cTn id="18" dur="500" fill="hold"/>
                                        <p:tgtEl>
                                          <p:spTgt spid="183306"/>
                                        </p:tgtEl>
                                        <p:attrNameLst>
                                          <p:attrName>ppt_x</p:attrName>
                                        </p:attrNameLst>
                                      </p:cBhvr>
                                      <p:tavLst>
                                        <p:tav tm="0">
                                          <p:val>
                                            <p:strVal val="#ppt_x"/>
                                          </p:val>
                                        </p:tav>
                                        <p:tav tm="100000">
                                          <p:val>
                                            <p:strVal val="#ppt_x"/>
                                          </p:val>
                                        </p:tav>
                                      </p:tavLst>
                                    </p:anim>
                                    <p:anim calcmode="lin" valueType="num">
                                      <p:cBhvr additive="base">
                                        <p:cTn id="19" dur="500" fill="hold"/>
                                        <p:tgtEl>
                                          <p:spTgt spid="1833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3305" grpId="0"/>
      <p:bldP spid="18330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7999D0-5107-425C-97AC-9191D16050DD}"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282864"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err="1">
                <a:solidFill>
                  <a:srgbClr val="610B38"/>
                </a:solidFill>
                <a:effectLst/>
                <a:latin typeface="Times New Roman" panose="02020603050405020304" pitchFamily="18" charset="0"/>
                <a:cs typeface="Times New Roman" panose="02020603050405020304" pitchFamily="18" charset="0"/>
              </a:rPr>
              <a:t>Cont</a:t>
            </a:r>
            <a:r>
              <a:rPr lang="en-IN" sz="2200" b="1" i="0" dirty="0">
                <a:solidFill>
                  <a:srgbClr val="610B38"/>
                </a:solidFill>
                <a:effectLst/>
                <a:latin typeface="Times New Roman" panose="02020603050405020304" pitchFamily="18" charset="0"/>
                <a:cs typeface="Times New Roman" panose="02020603050405020304" pitchFamily="18" charset="0"/>
              </a:rPr>
              <a:t>…</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99132F51-A230-F866-5260-BD07EA8F8DBB}"/>
              </a:ext>
            </a:extLst>
          </p:cNvPr>
          <p:cNvSpPr txBox="1"/>
          <p:nvPr/>
        </p:nvSpPr>
        <p:spPr>
          <a:xfrm>
            <a:off x="419100" y="1660359"/>
            <a:ext cx="8305800" cy="1200329"/>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XML documents are well-formed when they adhere to specific syntax rules, such as properly nested tags and correct use of attributes. Additionally, XML documents can be validated against Document Type Definitions (DTDs) or XML Schemas to ensure their structure and content integrity.</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D6603B8-3216-7D2A-46E6-1D123A9CCD97}"/>
              </a:ext>
            </a:extLst>
          </p:cNvPr>
          <p:cNvSpPr txBox="1"/>
          <p:nvPr/>
        </p:nvSpPr>
        <p:spPr>
          <a:xfrm>
            <a:off x="457200" y="3581400"/>
            <a:ext cx="8170606" cy="923330"/>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XML is often used in conjunction with other technologies, such as XSLT (</a:t>
            </a:r>
            <a:r>
              <a:rPr lang="en-US" b="0" i="0" dirty="0" err="1">
                <a:effectLst/>
                <a:latin typeface="Times New Roman" panose="02020603050405020304" pitchFamily="18" charset="0"/>
                <a:cs typeface="Times New Roman" panose="02020603050405020304" pitchFamily="18" charset="0"/>
              </a:rPr>
              <a:t>eXtensible</a:t>
            </a:r>
            <a:r>
              <a:rPr lang="en-US" b="0" i="0" dirty="0">
                <a:effectLst/>
                <a:latin typeface="Times New Roman" panose="02020603050405020304" pitchFamily="18" charset="0"/>
                <a:cs typeface="Times New Roman" panose="02020603050405020304" pitchFamily="18" charset="0"/>
              </a:rPr>
              <a:t> Stylesheet Language Transformations) for transforming XML data into different formats, and XPath for querying and selecting specific parts of an XML document.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04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52664" y="6316402"/>
            <a:ext cx="2238136" cy="437918"/>
          </a:xfrm>
        </p:spPr>
        <p:txBody>
          <a:bodyPr/>
          <a:lstStyle/>
          <a:p>
            <a:fld id="{430512BF-1BA6-4BFE-8EA3-DD9DDBD5F81B}" type="datetime3">
              <a:rPr lang="en-US" smtClean="0">
                <a:latin typeface="Times New Roman" pitchFamily="18" charset="0"/>
                <a:cs typeface="Times New Roman" pitchFamily="18" charset="0"/>
              </a:rPr>
              <a:t>11 July 2023</a:t>
            </a:fld>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448664" y="6316402"/>
            <a:ext cx="2238136" cy="437918"/>
          </a:xfrm>
        </p:spPr>
        <p:txBody>
          <a:bodyPr/>
          <a:lstStyle/>
          <a:p>
            <a:fld id="{B6F15528-21DE-4FAA-801E-634DDDAF4B2B}" type="slidenum">
              <a:rPr lang="en-US" sz="1050">
                <a:latin typeface="Times New Roman" pitchFamily="18" charset="0"/>
                <a:cs typeface="Times New Roman" pitchFamily="18" charset="0"/>
              </a:rPr>
              <a:pPr/>
              <a:t>9</a:t>
            </a:fld>
            <a:endParaRPr lang="en-US" sz="1050" dirty="0">
              <a:latin typeface="Times New Roman" pitchFamily="18" charset="0"/>
              <a:cs typeface="Times New Roman" pitchFamily="18" charset="0"/>
            </a:endParaRPr>
          </a:p>
        </p:txBody>
      </p:sp>
      <p:sp>
        <p:nvSpPr>
          <p:cNvPr id="7" name="Title 1"/>
          <p:cNvSpPr txBox="1">
            <a:spLocks/>
          </p:cNvSpPr>
          <p:nvPr/>
        </p:nvSpPr>
        <p:spPr>
          <a:xfrm>
            <a:off x="995158" y="-46847"/>
            <a:ext cx="8157309" cy="79205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latin typeface="Times New Roman" pitchFamily="18" charset="0"/>
                <a:cs typeface="Times New Roman" pitchFamily="18" charset="0"/>
              </a:rPr>
              <a:t>Program Outcomes (POs)</a:t>
            </a:r>
          </a:p>
        </p:txBody>
      </p:sp>
      <p:graphicFrame>
        <p:nvGraphicFramePr>
          <p:cNvPr id="12" name="Table 11"/>
          <p:cNvGraphicFramePr>
            <a:graphicFrameLocks noGrp="1"/>
          </p:cNvGraphicFramePr>
          <p:nvPr>
            <p:extLst>
              <p:ext uri="{D42A27DB-BD31-4B8C-83A1-F6EECF244321}">
                <p14:modId xmlns:p14="http://schemas.microsoft.com/office/powerpoint/2010/main" val="3361442768"/>
              </p:ext>
            </p:extLst>
          </p:nvPr>
        </p:nvGraphicFramePr>
        <p:xfrm>
          <a:off x="609600" y="1219201"/>
          <a:ext cx="8157309" cy="4114796"/>
        </p:xfrm>
        <a:graphic>
          <a:graphicData uri="http://schemas.openxmlformats.org/drawingml/2006/table">
            <a:tbl>
              <a:tblPr firstRow="1" bandRow="1">
                <a:tableStyleId>{5C22544A-7EE6-4342-B048-85BDC9FD1C3A}</a:tableStyleId>
              </a:tblPr>
              <a:tblGrid>
                <a:gridCol w="1123169">
                  <a:extLst>
                    <a:ext uri="{9D8B030D-6E8A-4147-A177-3AD203B41FA5}">
                      <a16:colId xmlns:a16="http://schemas.microsoft.com/office/drawing/2014/main" val="20000"/>
                    </a:ext>
                  </a:extLst>
                </a:gridCol>
                <a:gridCol w="7034140">
                  <a:extLst>
                    <a:ext uri="{9D8B030D-6E8A-4147-A177-3AD203B41FA5}">
                      <a16:colId xmlns:a16="http://schemas.microsoft.com/office/drawing/2014/main" val="20001"/>
                    </a:ext>
                  </a:extLst>
                </a:gridCol>
              </a:tblGrid>
              <a:tr h="3381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PO : 01. </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Engineering Knowledge</a:t>
                      </a:r>
                      <a:endParaRPr lang="en-IN" sz="1400"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0"/>
                  </a:ext>
                </a:extLst>
              </a:tr>
              <a:tr h="3951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PO : 02. </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Problem Analysis</a:t>
                      </a:r>
                      <a:endParaRPr lang="en-IN" sz="1400"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1"/>
                  </a:ext>
                </a:extLst>
              </a:tr>
              <a:tr h="3381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PO : 03. </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Design/Development</a:t>
                      </a:r>
                      <a:r>
                        <a:rPr lang="en-US"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of solutions</a:t>
                      </a:r>
                    </a:p>
                  </a:txBody>
                  <a:tcPr marT="34290" marB="34290"/>
                </a:tc>
                <a:extLst>
                  <a:ext uri="{0D108BD9-81ED-4DB2-BD59-A6C34878D82A}">
                    <a16:rowId xmlns:a16="http://schemas.microsoft.com/office/drawing/2014/main" val="10002"/>
                  </a:ext>
                </a:extLst>
              </a:tr>
              <a:tr h="3381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PO : 04. </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Conduct Investigations of complex problems</a:t>
                      </a:r>
                      <a:endParaRPr lang="en-IN" sz="1400"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3"/>
                  </a:ext>
                </a:extLst>
              </a:tr>
              <a:tr h="3381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PO : 05. </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Modern tool usage</a:t>
                      </a:r>
                      <a:endParaRPr lang="en-IN" sz="1400"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4"/>
                  </a:ext>
                </a:extLst>
              </a:tr>
              <a:tr h="3381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PO : 06. </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The engineer and society</a:t>
                      </a:r>
                      <a:endParaRPr lang="en-IN" sz="1400"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5"/>
                  </a:ext>
                </a:extLst>
              </a:tr>
              <a:tr h="3381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PO : 07. </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ea typeface="Calibri" panose="020F0502020204030204" pitchFamily="34" charset="0"/>
                          <a:cs typeface="Times New Roman" pitchFamily="18" charset="0"/>
                        </a:rPr>
                        <a:t>Environment and sustainability</a:t>
                      </a:r>
                      <a:endParaRPr lang="en-IN" sz="1400"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6"/>
                  </a:ext>
                </a:extLst>
              </a:tr>
              <a:tr h="3381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PO : 08. </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ea typeface="Times New Roman" panose="02020603050405020304" pitchFamily="18" charset="0"/>
                          <a:cs typeface="Times New Roman" pitchFamily="18" charset="0"/>
                        </a:rPr>
                        <a:t>Ethics</a:t>
                      </a:r>
                      <a:endParaRPr lang="en-IN" sz="1400"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7"/>
                  </a:ext>
                </a:extLst>
              </a:tr>
              <a:tr h="3381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PO : 09. </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ea typeface="Times New Roman" panose="02020603050405020304" pitchFamily="18" charset="0"/>
                          <a:cs typeface="Times New Roman" pitchFamily="18" charset="0"/>
                        </a:rPr>
                        <a:t>Individual and teamwork</a:t>
                      </a:r>
                      <a:endParaRPr lang="en-IN" sz="1400"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8"/>
                  </a:ext>
                </a:extLst>
              </a:tr>
              <a:tr h="3381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PO : 10. </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ea typeface="Times New Roman" panose="02020603050405020304" pitchFamily="18" charset="0"/>
                          <a:cs typeface="Times New Roman" pitchFamily="18" charset="0"/>
                        </a:rPr>
                        <a:t>Communication</a:t>
                      </a:r>
                      <a:endParaRPr lang="en-IN" sz="1400"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9"/>
                  </a:ext>
                </a:extLst>
              </a:tr>
              <a:tr h="3381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PO : 11. </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ea typeface="Times New Roman" panose="02020603050405020304" pitchFamily="18" charset="0"/>
                          <a:cs typeface="Times New Roman" pitchFamily="18" charset="0"/>
                        </a:rPr>
                        <a:t>Project management and finance</a:t>
                      </a:r>
                      <a:endParaRPr lang="en-IN" sz="1400"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10"/>
                  </a:ext>
                </a:extLst>
              </a:tr>
              <a:tr h="3381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PO : 12. </a:t>
                      </a: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Life-long learning</a:t>
                      </a:r>
                      <a:endParaRPr lang="en-IN" sz="1400"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11"/>
                  </a:ext>
                </a:extLst>
              </a:tr>
            </a:tbl>
          </a:graphicData>
        </a:graphic>
      </p:graphicFrame>
      <p:sp>
        <p:nvSpPr>
          <p:cNvPr id="8" name="Footer Placeholder 12"/>
          <p:cNvSpPr>
            <a:spLocks noGrp="1"/>
          </p:cNvSpPr>
          <p:nvPr>
            <p:ph type="ftr" sz="quarter" idx="11"/>
          </p:nvPr>
        </p:nvSpPr>
        <p:spPr>
          <a:xfrm>
            <a:off x="1921394" y="6303529"/>
            <a:ext cx="6174856" cy="328447"/>
          </a:xfrm>
        </p:spPr>
        <p:txBody>
          <a:bodyPr/>
          <a:lstStyle/>
          <a:p>
            <a:r>
              <a:rPr lang="fi-FI"/>
              <a:t>Rajat Kumar               WT               UNIT 2</a:t>
            </a:r>
            <a:endParaRPr lang="en-US" dirty="0"/>
          </a:p>
        </p:txBody>
      </p:sp>
      <p:pic>
        <p:nvPicPr>
          <p:cNvPr id="2" name="Picture 1" descr="E:\Master Folder 2017-18\Approved Logo by BOG\NIET logo_.png">
            <a:extLst>
              <a:ext uri="{FF2B5EF4-FFF2-40B4-BE49-F238E27FC236}">
                <a16:creationId xmlns:a16="http://schemas.microsoft.com/office/drawing/2014/main" id="{9295B111-3EE6-FB9A-EEAF-767F7688F420}"/>
              </a:ext>
            </a:extLst>
          </p:cNvPr>
          <p:cNvPicPr/>
          <p:nvPr/>
        </p:nvPicPr>
        <p:blipFill>
          <a:blip r:embed="rId2"/>
          <a:srcRect/>
          <a:stretch>
            <a:fillRect/>
          </a:stretch>
        </p:blipFill>
        <p:spPr bwMode="auto">
          <a:xfrm>
            <a:off x="20725" y="-36934"/>
            <a:ext cx="1350875" cy="822523"/>
          </a:xfrm>
          <a:prstGeom prst="rect">
            <a:avLst/>
          </a:prstGeom>
          <a:noFill/>
          <a:ln w="9525">
            <a:noFill/>
            <a:miter lim="800000"/>
            <a:headEnd/>
            <a:tailEnd/>
          </a:ln>
        </p:spPr>
      </p:pic>
    </p:spTree>
    <p:extLst>
      <p:ext uri="{BB962C8B-B14F-4D97-AF65-F5344CB8AC3E}">
        <p14:creationId xmlns:p14="http://schemas.microsoft.com/office/powerpoint/2010/main" val="34289328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ADE2FB-EE26-4A6C-B7C2-0CBE0F076A9D}" type="datetime3">
              <a:rPr lang="en-US" smtClean="0"/>
              <a:t>11 July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287780" y="983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0" i="0" dirty="0">
                <a:solidFill>
                  <a:schemeClr val="tx1"/>
                </a:solidFill>
                <a:effectLst/>
                <a:latin typeface="Times New Roman" panose="02020603050405020304" pitchFamily="18" charset="0"/>
                <a:cs typeface="Times New Roman" panose="02020603050405020304" pitchFamily="18" charset="0"/>
              </a:rPr>
              <a:t>XML Display</a:t>
            </a:r>
          </a:p>
        </p:txBody>
      </p:sp>
      <p:pic>
        <p:nvPicPr>
          <p:cNvPr id="9" name="Picture 8" descr="E:\Master Folder 2017-18\Approved Logo by BOG\NIET logo_.png"/>
          <p:cNvPicPr/>
          <p:nvPr/>
        </p:nvPicPr>
        <p:blipFill>
          <a:blip r:embed="rId2"/>
          <a:srcRect/>
          <a:stretch>
            <a:fillRect/>
          </a:stretch>
        </p:blipFill>
        <p:spPr bwMode="auto">
          <a:xfrm>
            <a:off x="0" y="0"/>
            <a:ext cx="1287780" cy="806245"/>
          </a:xfrm>
          <a:prstGeom prst="rect">
            <a:avLst/>
          </a:prstGeom>
          <a:noFill/>
          <a:ln w="9525">
            <a:noFill/>
            <a:miter lim="800000"/>
            <a:headEnd/>
            <a:tailEnd/>
          </a:ln>
        </p:spPr>
      </p:pic>
      <p:sp>
        <p:nvSpPr>
          <p:cNvPr id="3" name="TextBox 2">
            <a:extLst>
              <a:ext uri="{FF2B5EF4-FFF2-40B4-BE49-F238E27FC236}">
                <a16:creationId xmlns:a16="http://schemas.microsoft.com/office/drawing/2014/main" id="{BD32F74B-15C9-2F5D-FD7D-438F2A94695C}"/>
              </a:ext>
            </a:extLst>
          </p:cNvPr>
          <p:cNvSpPr txBox="1"/>
          <p:nvPr/>
        </p:nvSpPr>
        <p:spPr>
          <a:xfrm>
            <a:off x="1219200" y="967014"/>
            <a:ext cx="7772400" cy="1200329"/>
          </a:xfrm>
          <a:prstGeom prst="rect">
            <a:avLst/>
          </a:prstGeom>
          <a:noFill/>
        </p:spPr>
        <p:txBody>
          <a:bodyPr wrap="square">
            <a:spAutoFit/>
          </a:bodyPr>
          <a:lstStyle/>
          <a:p>
            <a:pPr algn="just">
              <a:spcBef>
                <a:spcPct val="0"/>
              </a:spcBef>
              <a:buFontTx/>
              <a:buNone/>
            </a:pPr>
            <a:r>
              <a:rPr lang="en-US" altLang="en-US" sz="1800" dirty="0">
                <a:latin typeface="Times New Roman" panose="02020603050405020304" pitchFamily="18" charset="0"/>
                <a:cs typeface="Times New Roman" panose="02020603050405020304" pitchFamily="18" charset="0"/>
              </a:rPr>
              <a:t>Raw XML files can be viewed in all major browsers.</a:t>
            </a:r>
          </a:p>
          <a:p>
            <a:pPr algn="just">
              <a:spcBef>
                <a:spcPct val="0"/>
              </a:spcBef>
              <a:buFontTx/>
              <a:buNone/>
            </a:pPr>
            <a:r>
              <a:rPr lang="en-US" altLang="en-US" sz="1800" dirty="0">
                <a:latin typeface="Times New Roman" panose="02020603050405020304" pitchFamily="18" charset="0"/>
                <a:cs typeface="Times New Roman" panose="02020603050405020304" pitchFamily="18" charset="0"/>
              </a:rPr>
              <a:t>Don't expect XML files to be displayed as HTML pages.</a:t>
            </a:r>
          </a:p>
          <a:p>
            <a:pPr algn="just">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a:spcBef>
                <a:spcPct val="0"/>
              </a:spcBef>
              <a:buFontTx/>
              <a:buNone/>
            </a:pPr>
            <a:r>
              <a:rPr lang="en-US" altLang="en-US" sz="1800" b="1" u="sng" dirty="0">
                <a:latin typeface="Times New Roman" panose="02020603050405020304" pitchFamily="18" charset="0"/>
                <a:cs typeface="Times New Roman" panose="02020603050405020304" pitchFamily="18" charset="0"/>
              </a:rPr>
              <a:t>Viewing XML Files:</a:t>
            </a:r>
          </a:p>
        </p:txBody>
      </p:sp>
      <p:sp>
        <p:nvSpPr>
          <p:cNvPr id="10" name="TextBox 9">
            <a:extLst>
              <a:ext uri="{FF2B5EF4-FFF2-40B4-BE49-F238E27FC236}">
                <a16:creationId xmlns:a16="http://schemas.microsoft.com/office/drawing/2014/main" id="{2EC403F3-6ECB-C29E-864F-08B110C75A07}"/>
              </a:ext>
            </a:extLst>
          </p:cNvPr>
          <p:cNvSpPr txBox="1"/>
          <p:nvPr/>
        </p:nvSpPr>
        <p:spPr>
          <a:xfrm>
            <a:off x="2005781" y="2743200"/>
            <a:ext cx="4572000" cy="2031325"/>
          </a:xfrm>
          <a:prstGeom prst="rect">
            <a:avLst/>
          </a:prstGeom>
          <a:noFill/>
        </p:spPr>
        <p:txBody>
          <a:bodyPr wrap="square">
            <a:spAutoFit/>
          </a:bodyPr>
          <a:lstStyle/>
          <a:p>
            <a:pPr>
              <a:defRPr/>
            </a:pPr>
            <a:r>
              <a:rPr lang="en-US" sz="1800" dirty="0">
                <a:latin typeface="Times New Roman" pitchFamily="18" charset="0"/>
                <a:cs typeface="Times New Roman" pitchFamily="18" charset="0"/>
              </a:rPr>
              <a:t>&lt;?xml version="1.0" encoding="UTF-8"?&gt;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&lt;note&gt;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&lt;to&gt;Tove&lt;/to&gt;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&lt;from&gt;Jani&lt;/from&gt;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&lt;heading&gt;Reminder&lt;/heading&gt;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&lt;body&gt;Don't forget me this weekend!&lt;/body&gt;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&lt;/note&gt;</a:t>
            </a:r>
          </a:p>
        </p:txBody>
      </p:sp>
    </p:spTree>
    <p:extLst>
      <p:ext uri="{BB962C8B-B14F-4D97-AF65-F5344CB8AC3E}">
        <p14:creationId xmlns:p14="http://schemas.microsoft.com/office/powerpoint/2010/main" val="2889655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87D43C-1DE7-D4E6-06B2-4157B010AFB8}"/>
              </a:ext>
            </a:extLst>
          </p:cNvPr>
          <p:cNvSpPr>
            <a:spLocks noGrp="1"/>
          </p:cNvSpPr>
          <p:nvPr>
            <p:ph type="dt" sz="quarter" idx="10"/>
          </p:nvPr>
        </p:nvSpPr>
        <p:spPr/>
        <p:txBody>
          <a:bodyPr/>
          <a:lstStyle/>
          <a:p>
            <a:pPr>
              <a:defRPr/>
            </a:pPr>
            <a:fld id="{AA503DB6-BCB9-4C79-A6F4-B4936495A5BF}" type="datetime3">
              <a:rPr lang="en-US" smtClean="0"/>
              <a:t>11 July 2023</a:t>
            </a:fld>
            <a:endParaRPr lang="en-US"/>
          </a:p>
        </p:txBody>
      </p:sp>
      <p:sp>
        <p:nvSpPr>
          <p:cNvPr id="225283" name="Slide Number Placeholder 5">
            <a:extLst>
              <a:ext uri="{FF2B5EF4-FFF2-40B4-BE49-F238E27FC236}">
                <a16:creationId xmlns:a16="http://schemas.microsoft.com/office/drawing/2014/main" id="{9DC0481D-129F-33E6-6104-CAF918AE915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365174-5FA9-43C5-971A-339E88CC1379}" type="slidenum">
              <a:rPr lang="en-US" altLang="en-US" sz="1200" smtClean="0">
                <a:solidFill>
                  <a:srgbClr val="898989"/>
                </a:solidFill>
              </a:rPr>
              <a:pPr>
                <a:spcBef>
                  <a:spcPct val="0"/>
                </a:spcBef>
                <a:buFontTx/>
                <a:buNone/>
              </a:pPr>
              <a:t>91</a:t>
            </a:fld>
            <a:endParaRPr lang="en-US" altLang="en-US" sz="1200">
              <a:solidFill>
                <a:srgbClr val="898989"/>
              </a:solidFill>
            </a:endParaRPr>
          </a:p>
        </p:txBody>
      </p:sp>
      <p:sp>
        <p:nvSpPr>
          <p:cNvPr id="7" name="Title 1">
            <a:extLst>
              <a:ext uri="{FF2B5EF4-FFF2-40B4-BE49-F238E27FC236}">
                <a16:creationId xmlns:a16="http://schemas.microsoft.com/office/drawing/2014/main" id="{96551209-F9C8-849F-54EC-08B0A75A155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anose="02020603050405020304" pitchFamily="18" charset="0"/>
                <a:cs typeface="Times New Roman" panose="02020603050405020304" pitchFamily="18" charset="0"/>
              </a:rPr>
              <a:t>XML DISPLAY</a:t>
            </a:r>
          </a:p>
        </p:txBody>
      </p:sp>
      <p:sp>
        <p:nvSpPr>
          <p:cNvPr id="225285" name="TextBox 9">
            <a:extLst>
              <a:ext uri="{FF2B5EF4-FFF2-40B4-BE49-F238E27FC236}">
                <a16:creationId xmlns:a16="http://schemas.microsoft.com/office/drawing/2014/main" id="{B96BF9D2-E13C-7D61-FC80-C519DE534F45}"/>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25286" name="TextBox 10">
            <a:extLst>
              <a:ext uri="{FF2B5EF4-FFF2-40B4-BE49-F238E27FC236}">
                <a16:creationId xmlns:a16="http://schemas.microsoft.com/office/drawing/2014/main" id="{CDC465A9-0306-3F29-1ABD-D6B7BD2801C9}"/>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7B860F0F-8C23-0581-7D94-D510CEC2E7C4}"/>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
        <p:nvSpPr>
          <p:cNvPr id="225288" name="Rectangle 11">
            <a:extLst>
              <a:ext uri="{FF2B5EF4-FFF2-40B4-BE49-F238E27FC236}">
                <a16:creationId xmlns:a16="http://schemas.microsoft.com/office/drawing/2014/main" id="{672E3C7B-9158-FFFC-4557-E5FE38AFDCB8}"/>
              </a:ext>
            </a:extLst>
          </p:cNvPr>
          <p:cNvSpPr>
            <a:spLocks noChangeArrowheads="1"/>
          </p:cNvSpPr>
          <p:nvPr/>
        </p:nvSpPr>
        <p:spPr bwMode="auto">
          <a:xfrm>
            <a:off x="838200" y="990600"/>
            <a:ext cx="80010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1800" dirty="0">
                <a:latin typeface="Times New Roman" panose="02020603050405020304" pitchFamily="18" charset="0"/>
                <a:cs typeface="Times New Roman" panose="02020603050405020304" pitchFamily="18" charset="0"/>
              </a:rPr>
              <a:t>Look at the XML file above in your browser: </a:t>
            </a:r>
            <a:r>
              <a:rPr lang="en-US" altLang="en-US" sz="1800" dirty="0">
                <a:latin typeface="Times New Roman" panose="02020603050405020304" pitchFamily="18" charset="0"/>
                <a:cs typeface="Times New Roman" panose="02020603050405020304" pitchFamily="18" charset="0"/>
                <a:hlinkClick r:id="rId3"/>
              </a:rPr>
              <a:t>note.xml</a:t>
            </a:r>
            <a:endParaRPr lang="en-US" altLang="en-US" sz="1800" dirty="0">
              <a:latin typeface="Times New Roman" panose="02020603050405020304" pitchFamily="18" charset="0"/>
              <a:cs typeface="Times New Roman" panose="02020603050405020304" pitchFamily="18" charset="0"/>
            </a:endParaRPr>
          </a:p>
          <a:p>
            <a:pPr algn="just">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cs typeface="Times New Roman" panose="02020603050405020304" pitchFamily="18" charset="0"/>
              </a:rPr>
              <a:t>Most browsers will display an XML document with color-coded elements.</a:t>
            </a:r>
          </a:p>
          <a:p>
            <a:pPr algn="just">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cs typeface="Times New Roman" panose="02020603050405020304" pitchFamily="18" charset="0"/>
              </a:rPr>
              <a:t>Often a plus (+) or minus sign (-) to the left of the elements can be clicked to expand or collapse the element structure.</a:t>
            </a:r>
          </a:p>
          <a:p>
            <a:pPr algn="just">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cs typeface="Times New Roman" panose="02020603050405020304" pitchFamily="18" charset="0"/>
              </a:rPr>
              <a:t>To view raw XML source, try to select "View Page Source" or "View Source" from the browser menu.</a:t>
            </a:r>
          </a:p>
          <a:p>
            <a:pPr algn="just">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a:spcBef>
                <a:spcPct val="0"/>
              </a:spcBef>
              <a:buFontTx/>
              <a:buNone/>
            </a:pPr>
            <a:r>
              <a:rPr lang="en-US" altLang="en-US" sz="1800" b="1" dirty="0">
                <a:latin typeface="Times New Roman" panose="02020603050405020304" pitchFamily="18" charset="0"/>
                <a:cs typeface="Times New Roman" panose="02020603050405020304" pitchFamily="18" charset="0"/>
              </a:rPr>
              <a:t>Note:</a:t>
            </a:r>
            <a:r>
              <a:rPr lang="en-US" altLang="en-US" sz="1800" dirty="0">
                <a:latin typeface="Times New Roman" panose="02020603050405020304" pitchFamily="18" charset="0"/>
                <a:cs typeface="Times New Roman" panose="02020603050405020304" pitchFamily="18" charset="0"/>
              </a:rPr>
              <a:t> In Safari 5 (and earlier), only the element text will be displayed. To view the raw XML, you must right click the page and select "View Source".</a:t>
            </a:r>
          </a:p>
          <a:p>
            <a:pPr algn="just">
              <a:spcBef>
                <a:spcPct val="0"/>
              </a:spcBef>
              <a:buFontTx/>
              <a:buNone/>
            </a:pPr>
            <a:endParaRPr lang="en-US" altLang="en-US" sz="1800" b="1" u="sng" dirty="0">
              <a:latin typeface="Times New Roman" panose="02020603050405020304" pitchFamily="18" charset="0"/>
              <a:cs typeface="Times New Roman" panose="02020603050405020304" pitchFamily="18" charset="0"/>
            </a:endParaRPr>
          </a:p>
        </p:txBody>
      </p:sp>
      <p:pic>
        <p:nvPicPr>
          <p:cNvPr id="225289" name="Picture 14" descr="NIET">
            <a:extLst>
              <a:ext uri="{FF2B5EF4-FFF2-40B4-BE49-F238E27FC236}">
                <a16:creationId xmlns:a16="http://schemas.microsoft.com/office/drawing/2014/main" id="{CA9ADD6D-262E-956E-FCBD-43D80F2855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12192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237A2D-D3C2-BB92-8F0F-07F42C6B29E8}"/>
              </a:ext>
            </a:extLst>
          </p:cNvPr>
          <p:cNvSpPr>
            <a:spLocks noGrp="1"/>
          </p:cNvSpPr>
          <p:nvPr>
            <p:ph type="dt" sz="quarter" idx="10"/>
          </p:nvPr>
        </p:nvSpPr>
        <p:spPr/>
        <p:txBody>
          <a:bodyPr/>
          <a:lstStyle/>
          <a:p>
            <a:pPr>
              <a:defRPr/>
            </a:pPr>
            <a:fld id="{8CB784E0-C762-46AD-971D-A9B5CD37303C}" type="datetime3">
              <a:rPr lang="en-US" smtClean="0"/>
              <a:t>11 July 2023</a:t>
            </a:fld>
            <a:endParaRPr lang="en-US"/>
          </a:p>
        </p:txBody>
      </p:sp>
      <p:sp>
        <p:nvSpPr>
          <p:cNvPr id="227331" name="Slide Number Placeholder 5">
            <a:extLst>
              <a:ext uri="{FF2B5EF4-FFF2-40B4-BE49-F238E27FC236}">
                <a16:creationId xmlns:a16="http://schemas.microsoft.com/office/drawing/2014/main" id="{BE122E71-8930-DB86-BC3C-1FB24981C17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9B320B9-2E97-4632-AC48-695A947B805A}" type="slidenum">
              <a:rPr lang="en-US" altLang="en-US" sz="1200" smtClean="0">
                <a:solidFill>
                  <a:srgbClr val="898989"/>
                </a:solidFill>
              </a:rPr>
              <a:pPr>
                <a:spcBef>
                  <a:spcPct val="0"/>
                </a:spcBef>
                <a:buFontTx/>
                <a:buNone/>
              </a:pPr>
              <a:t>92</a:t>
            </a:fld>
            <a:endParaRPr lang="en-US" altLang="en-US" sz="1200">
              <a:solidFill>
                <a:srgbClr val="898989"/>
              </a:solidFill>
            </a:endParaRPr>
          </a:p>
        </p:txBody>
      </p:sp>
      <p:sp>
        <p:nvSpPr>
          <p:cNvPr id="7" name="Title 1">
            <a:extLst>
              <a:ext uri="{FF2B5EF4-FFF2-40B4-BE49-F238E27FC236}">
                <a16:creationId xmlns:a16="http://schemas.microsoft.com/office/drawing/2014/main" id="{34F283A2-A069-C47F-59A3-F44992606F2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anose="02020603050405020304" pitchFamily="18" charset="0"/>
                <a:cs typeface="Times New Roman" panose="02020603050405020304" pitchFamily="18" charset="0"/>
              </a:rPr>
              <a:t>XML :HTTP Request</a:t>
            </a:r>
          </a:p>
        </p:txBody>
      </p:sp>
      <p:sp>
        <p:nvSpPr>
          <p:cNvPr id="227333" name="TextBox 9">
            <a:extLst>
              <a:ext uri="{FF2B5EF4-FFF2-40B4-BE49-F238E27FC236}">
                <a16:creationId xmlns:a16="http://schemas.microsoft.com/office/drawing/2014/main" id="{0C4A0357-7F34-565A-3D3F-3EEDFC03D6B2}"/>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27334" name="TextBox 10">
            <a:extLst>
              <a:ext uri="{FF2B5EF4-FFF2-40B4-BE49-F238E27FC236}">
                <a16:creationId xmlns:a16="http://schemas.microsoft.com/office/drawing/2014/main" id="{6E848932-A361-65A3-0FB8-CE2F90C95990}"/>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F07F2E52-1EFB-4154-09E2-C0DFDAC7C85F}"/>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
        <p:nvSpPr>
          <p:cNvPr id="227336" name="Rectangle 11">
            <a:extLst>
              <a:ext uri="{FF2B5EF4-FFF2-40B4-BE49-F238E27FC236}">
                <a16:creationId xmlns:a16="http://schemas.microsoft.com/office/drawing/2014/main" id="{79BD4330-6908-C4D6-A479-B9C7BCA95E12}"/>
              </a:ext>
            </a:extLst>
          </p:cNvPr>
          <p:cNvSpPr>
            <a:spLocks noChangeArrowheads="1"/>
          </p:cNvSpPr>
          <p:nvPr/>
        </p:nvSpPr>
        <p:spPr bwMode="auto">
          <a:xfrm>
            <a:off x="838200" y="990600"/>
            <a:ext cx="8001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1800" dirty="0">
                <a:latin typeface="Times New Roman" panose="02020603050405020304" pitchFamily="18" charset="0"/>
                <a:cs typeface="Times New Roman" panose="02020603050405020304" pitchFamily="18" charset="0"/>
              </a:rPr>
              <a:t>The </a:t>
            </a:r>
            <a:r>
              <a:rPr lang="en-US" altLang="en-US" sz="1800" dirty="0" err="1">
                <a:latin typeface="Times New Roman" panose="02020603050405020304" pitchFamily="18" charset="0"/>
                <a:cs typeface="Times New Roman" panose="02020603050405020304" pitchFamily="18" charset="0"/>
              </a:rPr>
              <a:t>XMLHttpRequest</a:t>
            </a:r>
            <a:r>
              <a:rPr lang="en-US" altLang="en-US" sz="1800" dirty="0">
                <a:latin typeface="Times New Roman" panose="02020603050405020304" pitchFamily="18" charset="0"/>
                <a:cs typeface="Times New Roman" panose="02020603050405020304" pitchFamily="18" charset="0"/>
              </a:rPr>
              <a:t> object can be used to request data from a web server.</a:t>
            </a:r>
          </a:p>
          <a:p>
            <a:pPr algn="just">
              <a:spcBef>
                <a:spcPct val="0"/>
              </a:spcBef>
              <a:buFontTx/>
              <a:buNone/>
            </a:pPr>
            <a:r>
              <a:rPr lang="en-US" altLang="en-US" sz="1800" dirty="0">
                <a:latin typeface="Times New Roman" panose="02020603050405020304" pitchFamily="18" charset="0"/>
                <a:cs typeface="Times New Roman" panose="02020603050405020304" pitchFamily="18" charset="0"/>
              </a:rPr>
              <a:t>The </a:t>
            </a:r>
            <a:r>
              <a:rPr lang="en-US" altLang="en-US" sz="1800" dirty="0" err="1">
                <a:latin typeface="Times New Roman" panose="02020603050405020304" pitchFamily="18" charset="0"/>
                <a:cs typeface="Times New Roman" panose="02020603050405020304" pitchFamily="18" charset="0"/>
              </a:rPr>
              <a:t>XMLHttpRequest</a:t>
            </a:r>
            <a:r>
              <a:rPr lang="en-US" altLang="en-US" sz="1800" dirty="0">
                <a:latin typeface="Times New Roman" panose="02020603050405020304" pitchFamily="18" charset="0"/>
                <a:cs typeface="Times New Roman" panose="02020603050405020304" pitchFamily="18" charset="0"/>
              </a:rPr>
              <a:t> object is </a:t>
            </a:r>
            <a:r>
              <a:rPr lang="en-US" altLang="en-US" sz="1800" b="1" dirty="0">
                <a:latin typeface="Times New Roman" panose="02020603050405020304" pitchFamily="18" charset="0"/>
                <a:cs typeface="Times New Roman" panose="02020603050405020304" pitchFamily="18" charset="0"/>
              </a:rPr>
              <a:t>a developers dream</a:t>
            </a:r>
            <a:r>
              <a:rPr lang="en-US" altLang="en-US" sz="1800" dirty="0">
                <a:latin typeface="Times New Roman" panose="02020603050405020304" pitchFamily="18" charset="0"/>
                <a:cs typeface="Times New Roman" panose="02020603050405020304" pitchFamily="18" charset="0"/>
              </a:rPr>
              <a:t>, because you can:</a:t>
            </a:r>
          </a:p>
          <a:p>
            <a:pPr algn="just">
              <a:spcBef>
                <a:spcPct val="0"/>
              </a:spcBef>
            </a:pPr>
            <a:r>
              <a:rPr lang="en-US" altLang="en-US" sz="1800" dirty="0">
                <a:latin typeface="Times New Roman" panose="02020603050405020304" pitchFamily="18" charset="0"/>
                <a:cs typeface="Times New Roman" panose="02020603050405020304" pitchFamily="18" charset="0"/>
              </a:rPr>
              <a:t>Update a web page without reloading the page</a:t>
            </a:r>
          </a:p>
          <a:p>
            <a:pPr algn="just">
              <a:spcBef>
                <a:spcPct val="0"/>
              </a:spcBef>
            </a:pPr>
            <a:r>
              <a:rPr lang="en-US" altLang="en-US" sz="1800" dirty="0">
                <a:latin typeface="Times New Roman" panose="02020603050405020304" pitchFamily="18" charset="0"/>
                <a:cs typeface="Times New Roman" panose="02020603050405020304" pitchFamily="18" charset="0"/>
              </a:rPr>
              <a:t>Request data from a server - after the page has loaded</a:t>
            </a:r>
          </a:p>
          <a:p>
            <a:pPr algn="just">
              <a:spcBef>
                <a:spcPct val="0"/>
              </a:spcBef>
            </a:pPr>
            <a:r>
              <a:rPr lang="en-US" altLang="en-US" sz="1800" dirty="0">
                <a:latin typeface="Times New Roman" panose="02020603050405020304" pitchFamily="18" charset="0"/>
                <a:cs typeface="Times New Roman" panose="02020603050405020304" pitchFamily="18" charset="0"/>
              </a:rPr>
              <a:t>Receive data from a server  - after the page has loaded</a:t>
            </a:r>
          </a:p>
          <a:p>
            <a:pPr algn="just">
              <a:spcBef>
                <a:spcPct val="0"/>
              </a:spcBef>
            </a:pPr>
            <a:r>
              <a:rPr lang="en-US" altLang="en-US" sz="1800" dirty="0">
                <a:latin typeface="Times New Roman" panose="02020603050405020304" pitchFamily="18" charset="0"/>
                <a:cs typeface="Times New Roman" panose="02020603050405020304" pitchFamily="18" charset="0"/>
              </a:rPr>
              <a:t>Send data to a server - in the background</a:t>
            </a:r>
          </a:p>
          <a:p>
            <a:pPr algn="just">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cs typeface="Times New Roman" panose="02020603050405020304" pitchFamily="18" charset="0"/>
              </a:rPr>
              <a:t>When you type a character in the input field below, an </a:t>
            </a:r>
            <a:r>
              <a:rPr lang="en-US" altLang="en-US" sz="1800" dirty="0" err="1">
                <a:latin typeface="Times New Roman" panose="02020603050405020304" pitchFamily="18" charset="0"/>
                <a:cs typeface="Times New Roman" panose="02020603050405020304" pitchFamily="18" charset="0"/>
              </a:rPr>
              <a:t>XMLHttpRequest</a:t>
            </a:r>
            <a:r>
              <a:rPr lang="en-US" altLang="en-US" sz="1800" dirty="0">
                <a:latin typeface="Times New Roman" panose="02020603050405020304" pitchFamily="18" charset="0"/>
                <a:cs typeface="Times New Roman" panose="02020603050405020304" pitchFamily="18" charset="0"/>
              </a:rPr>
              <a:t> is sent to the server, and some name suggestions are returned (from the server):</a:t>
            </a:r>
          </a:p>
        </p:txBody>
      </p:sp>
      <p:pic>
        <p:nvPicPr>
          <p:cNvPr id="227337" name="Picture 3">
            <a:extLst>
              <a:ext uri="{FF2B5EF4-FFF2-40B4-BE49-F238E27FC236}">
                <a16:creationId xmlns:a16="http://schemas.microsoft.com/office/drawing/2014/main" id="{A15296F4-9D87-0474-C54F-0F353C024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737" y="4313235"/>
            <a:ext cx="5351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7338" name="Picture 14" descr="NIET">
            <a:extLst>
              <a:ext uri="{FF2B5EF4-FFF2-40B4-BE49-F238E27FC236}">
                <a16:creationId xmlns:a16="http://schemas.microsoft.com/office/drawing/2014/main" id="{271F9A53-A797-FA66-B46A-14E1A1E4B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426"/>
            <a:ext cx="1295400" cy="76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782986-6E25-843C-39D4-604CC84BD9A5}"/>
              </a:ext>
            </a:extLst>
          </p:cNvPr>
          <p:cNvSpPr>
            <a:spLocks noGrp="1"/>
          </p:cNvSpPr>
          <p:nvPr>
            <p:ph type="dt" sz="quarter" idx="10"/>
          </p:nvPr>
        </p:nvSpPr>
        <p:spPr/>
        <p:txBody>
          <a:bodyPr/>
          <a:lstStyle/>
          <a:p>
            <a:pPr>
              <a:defRPr/>
            </a:pPr>
            <a:fld id="{BAFD0EBD-B7EB-44D8-9488-DBE7DA68956E}" type="datetime3">
              <a:rPr lang="en-US" smtClean="0"/>
              <a:t>11 July 2023</a:t>
            </a:fld>
            <a:endParaRPr lang="en-US"/>
          </a:p>
        </p:txBody>
      </p:sp>
      <p:sp>
        <p:nvSpPr>
          <p:cNvPr id="229379" name="Slide Number Placeholder 5">
            <a:extLst>
              <a:ext uri="{FF2B5EF4-FFF2-40B4-BE49-F238E27FC236}">
                <a16:creationId xmlns:a16="http://schemas.microsoft.com/office/drawing/2014/main" id="{A3AA3B8B-1AE9-CAC9-2036-6A5E6C4B75F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0E11415-EBC7-49CF-9453-43C7B00A6581}" type="slidenum">
              <a:rPr lang="en-US" altLang="en-US" sz="1200" smtClean="0">
                <a:solidFill>
                  <a:srgbClr val="898989"/>
                </a:solidFill>
              </a:rPr>
              <a:pPr>
                <a:spcBef>
                  <a:spcPct val="0"/>
                </a:spcBef>
                <a:buFontTx/>
                <a:buNone/>
              </a:pPr>
              <a:t>93</a:t>
            </a:fld>
            <a:endParaRPr lang="en-US" altLang="en-US" sz="1200">
              <a:solidFill>
                <a:srgbClr val="898989"/>
              </a:solidFill>
            </a:endParaRPr>
          </a:p>
        </p:txBody>
      </p:sp>
      <p:sp>
        <p:nvSpPr>
          <p:cNvPr id="7" name="Title 1">
            <a:extLst>
              <a:ext uri="{FF2B5EF4-FFF2-40B4-BE49-F238E27FC236}">
                <a16:creationId xmlns:a16="http://schemas.microsoft.com/office/drawing/2014/main" id="{E3CA26BC-0E1F-8FE1-2A2E-07AB5FA6A19C}"/>
              </a:ext>
            </a:extLst>
          </p:cNvPr>
          <p:cNvSpPr txBox="1">
            <a:spLocks/>
          </p:cNvSpPr>
          <p:nvPr/>
        </p:nvSpPr>
        <p:spPr>
          <a:xfrm>
            <a:off x="1524000" y="461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anose="02020603050405020304" pitchFamily="18" charset="0"/>
                <a:cs typeface="Times New Roman" panose="02020603050405020304" pitchFamily="18" charset="0"/>
              </a:rPr>
              <a:t>XML :HTTP Request</a:t>
            </a:r>
          </a:p>
        </p:txBody>
      </p:sp>
      <p:sp>
        <p:nvSpPr>
          <p:cNvPr id="229381" name="TextBox 9">
            <a:extLst>
              <a:ext uri="{FF2B5EF4-FFF2-40B4-BE49-F238E27FC236}">
                <a16:creationId xmlns:a16="http://schemas.microsoft.com/office/drawing/2014/main" id="{F1F9DEBB-5399-2449-B288-3A2C319786E1}"/>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29382" name="TextBox 10">
            <a:extLst>
              <a:ext uri="{FF2B5EF4-FFF2-40B4-BE49-F238E27FC236}">
                <a16:creationId xmlns:a16="http://schemas.microsoft.com/office/drawing/2014/main" id="{2BC70AD5-AFDE-3425-3088-D7AF547AEE33}"/>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2D397EBF-657D-2195-1EDC-7483C1D9227E}"/>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
        <p:nvSpPr>
          <p:cNvPr id="229384" name="Rectangle 11">
            <a:extLst>
              <a:ext uri="{FF2B5EF4-FFF2-40B4-BE49-F238E27FC236}">
                <a16:creationId xmlns:a16="http://schemas.microsoft.com/office/drawing/2014/main" id="{B1882745-0E68-793F-CCEC-470939C1B280}"/>
              </a:ext>
            </a:extLst>
          </p:cNvPr>
          <p:cNvSpPr>
            <a:spLocks noChangeArrowheads="1"/>
          </p:cNvSpPr>
          <p:nvPr/>
        </p:nvSpPr>
        <p:spPr bwMode="auto">
          <a:xfrm>
            <a:off x="838200" y="990600"/>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u="sng" dirty="0">
                <a:latin typeface="Times New Roman" panose="02020603050405020304" pitchFamily="18" charset="0"/>
                <a:cs typeface="Times New Roman" panose="02020603050405020304" pitchFamily="18" charset="0"/>
              </a:rPr>
              <a:t>Sending an </a:t>
            </a:r>
            <a:r>
              <a:rPr lang="en-US" altLang="en-US" sz="1800" b="1" u="sng" dirty="0" err="1">
                <a:latin typeface="Times New Roman" panose="02020603050405020304" pitchFamily="18" charset="0"/>
                <a:cs typeface="Times New Roman" panose="02020603050405020304" pitchFamily="18" charset="0"/>
              </a:rPr>
              <a:t>XMLHttpRequest</a:t>
            </a:r>
            <a:r>
              <a:rPr lang="en-US" altLang="en-US" sz="1800" b="1" u="sng" dirty="0">
                <a:latin typeface="Times New Roman" panose="02020603050405020304" pitchFamily="18" charset="0"/>
                <a:cs typeface="Times New Roman" panose="02020603050405020304" pitchFamily="18" charset="0"/>
              </a:rPr>
              <a:t>:</a:t>
            </a:r>
          </a:p>
          <a:p>
            <a:pPr>
              <a:spcBef>
                <a:spcPct val="0"/>
              </a:spcBef>
              <a:buFontTx/>
              <a:buNone/>
            </a:pPr>
            <a:r>
              <a:rPr lang="en-US" altLang="en-US" sz="1800" dirty="0">
                <a:latin typeface="Times New Roman" panose="02020603050405020304" pitchFamily="18" charset="0"/>
                <a:cs typeface="Times New Roman" panose="02020603050405020304" pitchFamily="18" charset="0"/>
              </a:rPr>
              <a:t>A common JavaScript syntax for using the </a:t>
            </a:r>
            <a:r>
              <a:rPr lang="en-US" altLang="en-US" sz="1800" dirty="0" err="1">
                <a:latin typeface="Times New Roman" panose="02020603050405020304" pitchFamily="18" charset="0"/>
                <a:cs typeface="Times New Roman" panose="02020603050405020304" pitchFamily="18" charset="0"/>
              </a:rPr>
              <a:t>XMLHttpRequest</a:t>
            </a:r>
            <a:r>
              <a:rPr lang="en-US" altLang="en-US" sz="1800" dirty="0">
                <a:latin typeface="Times New Roman" panose="02020603050405020304" pitchFamily="18" charset="0"/>
                <a:cs typeface="Times New Roman" panose="02020603050405020304" pitchFamily="18" charset="0"/>
              </a:rPr>
              <a:t> object looks much like this:</a:t>
            </a:r>
          </a:p>
        </p:txBody>
      </p:sp>
      <p:sp>
        <p:nvSpPr>
          <p:cNvPr id="13" name="Rectangle 12">
            <a:extLst>
              <a:ext uri="{FF2B5EF4-FFF2-40B4-BE49-F238E27FC236}">
                <a16:creationId xmlns:a16="http://schemas.microsoft.com/office/drawing/2014/main" id="{EEFFFF60-1396-9AFD-E577-EDE7EF7444D8}"/>
              </a:ext>
            </a:extLst>
          </p:cNvPr>
          <p:cNvSpPr/>
          <p:nvPr/>
        </p:nvSpPr>
        <p:spPr>
          <a:xfrm>
            <a:off x="1066800" y="2133600"/>
            <a:ext cx="7543800" cy="2585323"/>
          </a:xfrm>
          <a:prstGeom prst="rect">
            <a:avLst/>
          </a:prstGeom>
          <a:solidFill>
            <a:schemeClr val="accent2">
              <a:lumMod val="40000"/>
              <a:lumOff val="60000"/>
            </a:schemeClr>
          </a:solidFill>
        </p:spPr>
        <p:txBody>
          <a:bodyPr>
            <a:spAutoFit/>
          </a:bodyPr>
          <a:lstStyle/>
          <a:p>
            <a:pPr>
              <a:defRPr/>
            </a:pPr>
            <a:r>
              <a:rPr lang="en-US" dirty="0" err="1">
                <a:latin typeface="Times New Roman" pitchFamily="18" charset="0"/>
                <a:cs typeface="Times New Roman" pitchFamily="18" charset="0"/>
              </a:rPr>
              <a:t>var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xhttp</a:t>
            </a:r>
            <a:r>
              <a:rPr lang="en-US" dirty="0">
                <a:latin typeface="Times New Roman" pitchFamily="18" charset="0"/>
                <a:cs typeface="Times New Roman" pitchFamily="18" charset="0"/>
              </a:rPr>
              <a:t> = new </a:t>
            </a:r>
            <a:r>
              <a:rPr lang="en-US" dirty="0" err="1">
                <a:latin typeface="Times New Roman" pitchFamily="18" charset="0"/>
                <a:cs typeface="Times New Roman" pitchFamily="18" charset="0"/>
              </a:rPr>
              <a:t>XMLHttpRequest</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err="1">
                <a:latin typeface="Times New Roman" pitchFamily="18" charset="0"/>
                <a:cs typeface="Times New Roman" pitchFamily="18" charset="0"/>
              </a:rPr>
              <a:t>xhttp.onreadystatechange</a:t>
            </a:r>
            <a:r>
              <a:rPr lang="en-US" dirty="0">
                <a:latin typeface="Times New Roman" pitchFamily="18" charset="0"/>
                <a:cs typeface="Times New Roman" pitchFamily="18" charset="0"/>
              </a:rPr>
              <a:t> = function()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if (</a:t>
            </a:r>
            <a:r>
              <a:rPr lang="en-US" dirty="0" err="1">
                <a:latin typeface="Times New Roman" pitchFamily="18" charset="0"/>
                <a:cs typeface="Times New Roman" pitchFamily="18" charset="0"/>
              </a:rPr>
              <a:t>this.readyState</a:t>
            </a:r>
            <a:r>
              <a:rPr lang="en-US" dirty="0">
                <a:latin typeface="Times New Roman" pitchFamily="18" charset="0"/>
                <a:cs typeface="Times New Roman" pitchFamily="18" charset="0"/>
              </a:rPr>
              <a:t> == 4 &amp;&amp; </a:t>
            </a:r>
            <a:r>
              <a:rPr lang="en-US" dirty="0" err="1">
                <a:latin typeface="Times New Roman" pitchFamily="18" charset="0"/>
                <a:cs typeface="Times New Roman" pitchFamily="18" charset="0"/>
              </a:rPr>
              <a:t>this.status</a:t>
            </a:r>
            <a:r>
              <a:rPr lang="en-US" dirty="0">
                <a:latin typeface="Times New Roman" pitchFamily="18" charset="0"/>
                <a:cs typeface="Times New Roman" pitchFamily="18" charset="0"/>
              </a:rPr>
              <a:t> == 200)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 Typical action to be performed when the document is ready:</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document.getElementById</a:t>
            </a:r>
            <a:r>
              <a:rPr lang="en-US" dirty="0">
                <a:latin typeface="Times New Roman" pitchFamily="18" charset="0"/>
                <a:cs typeface="Times New Roman" pitchFamily="18" charset="0"/>
              </a:rPr>
              <a:t>("demo").</a:t>
            </a:r>
            <a:r>
              <a:rPr lang="en-US" dirty="0" err="1">
                <a:latin typeface="Times New Roman" pitchFamily="18" charset="0"/>
                <a:cs typeface="Times New Roman" pitchFamily="18" charset="0"/>
              </a:rPr>
              <a:t>innerHTML</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xhttp.responseText</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err="1">
                <a:latin typeface="Times New Roman" pitchFamily="18" charset="0"/>
                <a:cs typeface="Times New Roman" pitchFamily="18" charset="0"/>
              </a:rPr>
              <a:t>xhttp.open</a:t>
            </a:r>
            <a:r>
              <a:rPr lang="en-US" dirty="0">
                <a:latin typeface="Times New Roman" pitchFamily="18" charset="0"/>
                <a:cs typeface="Times New Roman" pitchFamily="18" charset="0"/>
              </a:rPr>
              <a:t>("GET", "</a:t>
            </a:r>
            <a:r>
              <a:rPr lang="en-US" i="1" dirty="0">
                <a:latin typeface="Times New Roman" pitchFamily="18" charset="0"/>
                <a:cs typeface="Times New Roman" pitchFamily="18" charset="0"/>
              </a:rPr>
              <a:t>filename</a:t>
            </a:r>
            <a:r>
              <a:rPr lang="en-US" dirty="0">
                <a:latin typeface="Times New Roman" pitchFamily="18" charset="0"/>
                <a:cs typeface="Times New Roman" pitchFamily="18" charset="0"/>
              </a:rPr>
              <a:t>", true);</a:t>
            </a:r>
            <a:br>
              <a:rPr lang="en-US" dirty="0">
                <a:latin typeface="Times New Roman" pitchFamily="18" charset="0"/>
                <a:cs typeface="Times New Roman" pitchFamily="18" charset="0"/>
              </a:rPr>
            </a:br>
            <a:r>
              <a:rPr lang="en-US" dirty="0" err="1">
                <a:latin typeface="Times New Roman" pitchFamily="18" charset="0"/>
                <a:cs typeface="Times New Roman" pitchFamily="18" charset="0"/>
              </a:rPr>
              <a:t>xhttp.send</a:t>
            </a:r>
            <a:r>
              <a:rPr lang="en-US" dirty="0">
                <a:latin typeface="Times New Roman" pitchFamily="18" charset="0"/>
                <a:cs typeface="Times New Roman" pitchFamily="18" charset="0"/>
              </a:rPr>
              <a:t>();</a:t>
            </a:r>
          </a:p>
        </p:txBody>
      </p:sp>
      <p:pic>
        <p:nvPicPr>
          <p:cNvPr id="229386" name="Picture 14" descr="NIET">
            <a:extLst>
              <a:ext uri="{FF2B5EF4-FFF2-40B4-BE49-F238E27FC236}">
                <a16:creationId xmlns:a16="http://schemas.microsoft.com/office/drawing/2014/main" id="{E3A55F14-8E6B-121B-379D-F43F01147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4DB1C9-5FAF-59F3-06AC-B3BD76E47D68}"/>
              </a:ext>
            </a:extLst>
          </p:cNvPr>
          <p:cNvSpPr>
            <a:spLocks noGrp="1"/>
          </p:cNvSpPr>
          <p:nvPr>
            <p:ph type="dt" sz="quarter" idx="10"/>
          </p:nvPr>
        </p:nvSpPr>
        <p:spPr/>
        <p:txBody>
          <a:bodyPr/>
          <a:lstStyle/>
          <a:p>
            <a:pPr>
              <a:defRPr/>
            </a:pPr>
            <a:fld id="{EB6FBBA3-0CE2-46B3-BF30-D4F43373FCB6}" type="datetime3">
              <a:rPr lang="en-US" smtClean="0"/>
              <a:t>11 July 2023</a:t>
            </a:fld>
            <a:endParaRPr lang="en-US"/>
          </a:p>
        </p:txBody>
      </p:sp>
      <p:sp>
        <p:nvSpPr>
          <p:cNvPr id="231427" name="Slide Number Placeholder 5">
            <a:extLst>
              <a:ext uri="{FF2B5EF4-FFF2-40B4-BE49-F238E27FC236}">
                <a16:creationId xmlns:a16="http://schemas.microsoft.com/office/drawing/2014/main" id="{8A76C507-B306-1E7B-4A52-291F59FB344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991E67-3E61-4273-8A01-082913791733}" type="slidenum">
              <a:rPr lang="en-US" altLang="en-US" sz="1200" smtClean="0">
                <a:solidFill>
                  <a:srgbClr val="898989"/>
                </a:solidFill>
              </a:rPr>
              <a:pPr>
                <a:spcBef>
                  <a:spcPct val="0"/>
                </a:spcBef>
                <a:buFontTx/>
                <a:buNone/>
              </a:pPr>
              <a:t>94</a:t>
            </a:fld>
            <a:endParaRPr lang="en-US" altLang="en-US" sz="1200">
              <a:solidFill>
                <a:srgbClr val="898989"/>
              </a:solidFill>
            </a:endParaRPr>
          </a:p>
        </p:txBody>
      </p:sp>
      <p:sp>
        <p:nvSpPr>
          <p:cNvPr id="7" name="Title 1">
            <a:extLst>
              <a:ext uri="{FF2B5EF4-FFF2-40B4-BE49-F238E27FC236}">
                <a16:creationId xmlns:a16="http://schemas.microsoft.com/office/drawing/2014/main" id="{3D80E6FF-3757-89BF-37EF-9FDACFDFAD99}"/>
              </a:ext>
            </a:extLst>
          </p:cNvPr>
          <p:cNvSpPr txBox="1">
            <a:spLocks/>
          </p:cNvSpPr>
          <p:nvPr/>
        </p:nvSpPr>
        <p:spPr>
          <a:xfrm>
            <a:off x="1381432" y="896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anose="02020603050405020304" pitchFamily="18" charset="0"/>
                <a:cs typeface="Times New Roman" panose="02020603050405020304" pitchFamily="18" charset="0"/>
              </a:rPr>
              <a:t>XML :XPath</a:t>
            </a:r>
          </a:p>
        </p:txBody>
      </p:sp>
      <p:sp>
        <p:nvSpPr>
          <p:cNvPr id="231429" name="TextBox 9">
            <a:extLst>
              <a:ext uri="{FF2B5EF4-FFF2-40B4-BE49-F238E27FC236}">
                <a16:creationId xmlns:a16="http://schemas.microsoft.com/office/drawing/2014/main" id="{D7AC4172-3C6D-3F90-B468-2F96DECB1024}"/>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31430" name="TextBox 10">
            <a:extLst>
              <a:ext uri="{FF2B5EF4-FFF2-40B4-BE49-F238E27FC236}">
                <a16:creationId xmlns:a16="http://schemas.microsoft.com/office/drawing/2014/main" id="{EBFE4BC0-93B0-A789-67DC-6998E0A42E4E}"/>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488889CD-A797-E16C-1EEA-EA30D971D442}"/>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
        <p:nvSpPr>
          <p:cNvPr id="231432" name="Rectangle 11">
            <a:extLst>
              <a:ext uri="{FF2B5EF4-FFF2-40B4-BE49-F238E27FC236}">
                <a16:creationId xmlns:a16="http://schemas.microsoft.com/office/drawing/2014/main" id="{522A4EEE-7C82-83F4-81FE-55EA47CD6188}"/>
              </a:ext>
            </a:extLst>
          </p:cNvPr>
          <p:cNvSpPr>
            <a:spLocks noChangeArrowheads="1"/>
          </p:cNvSpPr>
          <p:nvPr/>
        </p:nvSpPr>
        <p:spPr bwMode="auto">
          <a:xfrm>
            <a:off x="838200" y="990600"/>
            <a:ext cx="8001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Times New Roman" panose="02020603050405020304" pitchFamily="18" charset="0"/>
                <a:cs typeface="Times New Roman" panose="02020603050405020304" pitchFamily="18" charset="0"/>
              </a:rPr>
              <a:t>XPath is a major element in the XSLT standard.</a:t>
            </a:r>
          </a:p>
          <a:p>
            <a:pPr>
              <a:spcBef>
                <a:spcPct val="0"/>
              </a:spcBef>
              <a:buFontTx/>
              <a:buNone/>
            </a:pPr>
            <a:r>
              <a:rPr lang="en-US" altLang="en-US" sz="1800" dirty="0">
                <a:latin typeface="Times New Roman" panose="02020603050405020304" pitchFamily="18" charset="0"/>
                <a:cs typeface="Times New Roman" panose="02020603050405020304" pitchFamily="18" charset="0"/>
              </a:rPr>
              <a:t>XPath can be used to navigate through elements and attributes in an XML document.</a:t>
            </a:r>
          </a:p>
          <a:p>
            <a:pPr>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spcBef>
                <a:spcPct val="0"/>
              </a:spcBef>
            </a:pPr>
            <a:r>
              <a:rPr lang="en-US" altLang="en-US" sz="1800" dirty="0">
                <a:latin typeface="Times New Roman" panose="02020603050405020304" pitchFamily="18" charset="0"/>
                <a:cs typeface="Times New Roman" panose="02020603050405020304" pitchFamily="18" charset="0"/>
              </a:rPr>
              <a:t>XPath is a syntax for defining parts of an XML document</a:t>
            </a:r>
          </a:p>
          <a:p>
            <a:pPr>
              <a:spcBef>
                <a:spcPct val="0"/>
              </a:spcBef>
            </a:pPr>
            <a:r>
              <a:rPr lang="en-US" altLang="en-US" sz="1800" dirty="0">
                <a:latin typeface="Times New Roman" panose="02020603050405020304" pitchFamily="18" charset="0"/>
                <a:cs typeface="Times New Roman" panose="02020603050405020304" pitchFamily="18" charset="0"/>
              </a:rPr>
              <a:t>XPath uses path expressions to navigate in XML documents</a:t>
            </a:r>
          </a:p>
          <a:p>
            <a:pPr>
              <a:spcBef>
                <a:spcPct val="0"/>
              </a:spcBef>
            </a:pPr>
            <a:r>
              <a:rPr lang="en-US" altLang="en-US" sz="1800" dirty="0">
                <a:latin typeface="Times New Roman" panose="02020603050405020304" pitchFamily="18" charset="0"/>
                <a:cs typeface="Times New Roman" panose="02020603050405020304" pitchFamily="18" charset="0"/>
              </a:rPr>
              <a:t>XPath contains a library of standard functions</a:t>
            </a:r>
          </a:p>
          <a:p>
            <a:pPr>
              <a:spcBef>
                <a:spcPct val="0"/>
              </a:spcBef>
            </a:pPr>
            <a:r>
              <a:rPr lang="en-US" altLang="en-US" sz="1800" dirty="0">
                <a:latin typeface="Times New Roman" panose="02020603050405020304" pitchFamily="18" charset="0"/>
                <a:cs typeface="Times New Roman" panose="02020603050405020304" pitchFamily="18" charset="0"/>
              </a:rPr>
              <a:t>XPath is a major element in XSLT and in XQuery</a:t>
            </a:r>
          </a:p>
          <a:p>
            <a:pPr>
              <a:spcBef>
                <a:spcPct val="0"/>
              </a:spcBef>
            </a:pPr>
            <a:r>
              <a:rPr lang="en-US" altLang="en-US" sz="1800" dirty="0">
                <a:latin typeface="Times New Roman" panose="02020603050405020304" pitchFamily="18" charset="0"/>
                <a:cs typeface="Times New Roman" panose="02020603050405020304" pitchFamily="18" charset="0"/>
              </a:rPr>
              <a:t>XPath is a W3C recommendation</a:t>
            </a:r>
          </a:p>
        </p:txBody>
      </p:sp>
      <p:pic>
        <p:nvPicPr>
          <p:cNvPr id="231433" name="Picture 2" descr="XPath">
            <a:extLst>
              <a:ext uri="{FF2B5EF4-FFF2-40B4-BE49-F238E27FC236}">
                <a16:creationId xmlns:a16="http://schemas.microsoft.com/office/drawing/2014/main" id="{481D0B23-3198-0E4A-D3F6-F3585ED37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886200"/>
            <a:ext cx="2362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1434" name="Picture 14" descr="NIET">
            <a:extLst>
              <a:ext uri="{FF2B5EF4-FFF2-40B4-BE49-F238E27FC236}">
                <a16:creationId xmlns:a16="http://schemas.microsoft.com/office/drawing/2014/main" id="{805924D8-E1EC-353B-D038-AD152EFA3C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376"/>
            <a:ext cx="1295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AEB422-3296-4421-DCE7-BFCB0B4F58B5}"/>
              </a:ext>
            </a:extLst>
          </p:cNvPr>
          <p:cNvSpPr>
            <a:spLocks noGrp="1"/>
          </p:cNvSpPr>
          <p:nvPr>
            <p:ph type="dt" sz="quarter" idx="10"/>
          </p:nvPr>
        </p:nvSpPr>
        <p:spPr/>
        <p:txBody>
          <a:bodyPr/>
          <a:lstStyle/>
          <a:p>
            <a:pPr>
              <a:defRPr/>
            </a:pPr>
            <a:fld id="{EA271D05-DCAF-48D2-9AA4-E8D279EEFFB3}" type="datetime3">
              <a:rPr lang="en-US" smtClean="0"/>
              <a:t>11 July 2023</a:t>
            </a:fld>
            <a:endParaRPr lang="en-US"/>
          </a:p>
        </p:txBody>
      </p:sp>
      <p:sp>
        <p:nvSpPr>
          <p:cNvPr id="233475" name="Slide Number Placeholder 5">
            <a:extLst>
              <a:ext uri="{FF2B5EF4-FFF2-40B4-BE49-F238E27FC236}">
                <a16:creationId xmlns:a16="http://schemas.microsoft.com/office/drawing/2014/main" id="{01F50078-479C-946F-DDB9-4AF461B0FFF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CDF4C0-0B15-410F-826B-811C4518A7DB}" type="slidenum">
              <a:rPr lang="en-US" altLang="en-US" sz="1200" smtClean="0">
                <a:solidFill>
                  <a:srgbClr val="898989"/>
                </a:solidFill>
              </a:rPr>
              <a:pPr>
                <a:spcBef>
                  <a:spcPct val="0"/>
                </a:spcBef>
                <a:buFontTx/>
                <a:buNone/>
              </a:pPr>
              <a:t>95</a:t>
            </a:fld>
            <a:endParaRPr lang="en-US" altLang="en-US" sz="1200">
              <a:solidFill>
                <a:srgbClr val="898989"/>
              </a:solidFill>
            </a:endParaRPr>
          </a:p>
        </p:txBody>
      </p:sp>
      <p:sp>
        <p:nvSpPr>
          <p:cNvPr id="7" name="Title 1">
            <a:extLst>
              <a:ext uri="{FF2B5EF4-FFF2-40B4-BE49-F238E27FC236}">
                <a16:creationId xmlns:a16="http://schemas.microsoft.com/office/drawing/2014/main" id="{0933910B-42D8-D931-8933-4068243D81D0}"/>
              </a:ext>
            </a:extLst>
          </p:cNvPr>
          <p:cNvSpPr txBox="1">
            <a:spLocks/>
          </p:cNvSpPr>
          <p:nvPr/>
        </p:nvSpPr>
        <p:spPr>
          <a:xfrm>
            <a:off x="1371600" y="-1966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anose="02020603050405020304" pitchFamily="18" charset="0"/>
                <a:cs typeface="Times New Roman" panose="02020603050405020304" pitchFamily="18" charset="0"/>
              </a:rPr>
              <a:t>XML :Xpath (Cont..)</a:t>
            </a:r>
          </a:p>
        </p:txBody>
      </p:sp>
      <p:sp>
        <p:nvSpPr>
          <p:cNvPr id="233477" name="TextBox 9">
            <a:extLst>
              <a:ext uri="{FF2B5EF4-FFF2-40B4-BE49-F238E27FC236}">
                <a16:creationId xmlns:a16="http://schemas.microsoft.com/office/drawing/2014/main" id="{993CF125-58A4-9016-3462-417EAFA2ECD4}"/>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33478" name="TextBox 10">
            <a:extLst>
              <a:ext uri="{FF2B5EF4-FFF2-40B4-BE49-F238E27FC236}">
                <a16:creationId xmlns:a16="http://schemas.microsoft.com/office/drawing/2014/main" id="{2CE54356-375A-2D6C-A6BE-E6B02AC00662}"/>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71E99376-0008-4FD0-AB70-CE0F418A8C9A}"/>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
        <p:nvSpPr>
          <p:cNvPr id="233480" name="Rectangle 11">
            <a:extLst>
              <a:ext uri="{FF2B5EF4-FFF2-40B4-BE49-F238E27FC236}">
                <a16:creationId xmlns:a16="http://schemas.microsoft.com/office/drawing/2014/main" id="{A86A7ADF-31B8-62A3-ABD6-529B93171FA3}"/>
              </a:ext>
            </a:extLst>
          </p:cNvPr>
          <p:cNvSpPr>
            <a:spLocks noChangeArrowheads="1"/>
          </p:cNvSpPr>
          <p:nvPr/>
        </p:nvSpPr>
        <p:spPr bwMode="auto">
          <a:xfrm>
            <a:off x="838200" y="990600"/>
            <a:ext cx="8001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u="sng" dirty="0">
                <a:latin typeface="Times New Roman" panose="02020603050405020304" pitchFamily="18" charset="0"/>
                <a:cs typeface="Times New Roman" panose="02020603050405020304" pitchFamily="18" charset="0"/>
              </a:rPr>
              <a:t>XPath Path Expressions</a:t>
            </a:r>
          </a:p>
          <a:p>
            <a:pPr>
              <a:spcBef>
                <a:spcPct val="0"/>
              </a:spcBef>
              <a:buFontTx/>
              <a:buNone/>
            </a:pPr>
            <a:r>
              <a:rPr lang="en-US" altLang="en-US" sz="1800" dirty="0">
                <a:latin typeface="Times New Roman" panose="02020603050405020304" pitchFamily="18" charset="0"/>
                <a:cs typeface="Times New Roman" panose="02020603050405020304" pitchFamily="18" charset="0"/>
              </a:rPr>
              <a:t>XPath uses path expressions to select nodes or node-sets in an XML document. These path expressions look very much like the expressions you see when you work with a traditional computer file system.</a:t>
            </a:r>
          </a:p>
          <a:p>
            <a:pPr>
              <a:spcBef>
                <a:spcPct val="0"/>
              </a:spcBef>
              <a:buFontTx/>
              <a:buNone/>
            </a:pPr>
            <a:r>
              <a:rPr lang="en-US" altLang="en-US" sz="1800" dirty="0">
                <a:latin typeface="Times New Roman" panose="02020603050405020304" pitchFamily="18" charset="0"/>
                <a:cs typeface="Times New Roman" panose="02020603050405020304" pitchFamily="18" charset="0"/>
              </a:rPr>
              <a:t>XPath expressions can be used in JavaScript, Java, XML Schema, PHP, Python, C and C++, and lots of other languages.</a:t>
            </a:r>
          </a:p>
          <a:p>
            <a:pPr>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spcBef>
                <a:spcPct val="0"/>
              </a:spcBef>
              <a:buFontTx/>
              <a:buNone/>
            </a:pPr>
            <a:r>
              <a:rPr lang="en-US" altLang="en-US" sz="1800" b="1" u="sng" dirty="0">
                <a:latin typeface="Times New Roman" panose="02020603050405020304" pitchFamily="18" charset="0"/>
                <a:cs typeface="Times New Roman" panose="02020603050405020304" pitchFamily="18" charset="0"/>
              </a:rPr>
              <a:t>XPath is Used in XSLT</a:t>
            </a:r>
          </a:p>
          <a:p>
            <a:pPr>
              <a:spcBef>
                <a:spcPct val="0"/>
              </a:spcBef>
              <a:buFontTx/>
              <a:buNone/>
            </a:pPr>
            <a:endParaRPr lang="en-US" altLang="en-US" sz="1800" b="1" u="sng" dirty="0">
              <a:latin typeface="Times New Roman" panose="02020603050405020304" pitchFamily="18" charset="0"/>
              <a:cs typeface="Times New Roman" panose="02020603050405020304" pitchFamily="18" charset="0"/>
            </a:endParaRPr>
          </a:p>
          <a:p>
            <a:pPr>
              <a:spcBef>
                <a:spcPct val="0"/>
              </a:spcBef>
              <a:buFontTx/>
              <a:buNone/>
            </a:pPr>
            <a:r>
              <a:rPr lang="en-US" altLang="en-US" sz="1800" dirty="0">
                <a:latin typeface="Times New Roman" panose="02020603050405020304" pitchFamily="18" charset="0"/>
                <a:cs typeface="Times New Roman" panose="02020603050405020304" pitchFamily="18" charset="0"/>
              </a:rPr>
              <a:t>XPath is a major element in the XSLT standard.</a:t>
            </a:r>
          </a:p>
          <a:p>
            <a:pPr>
              <a:spcBef>
                <a:spcPct val="0"/>
              </a:spcBef>
              <a:buFontTx/>
              <a:buNone/>
            </a:pPr>
            <a:r>
              <a:rPr lang="en-US" altLang="en-US" sz="1800" dirty="0">
                <a:latin typeface="Times New Roman" panose="02020603050405020304" pitchFamily="18" charset="0"/>
                <a:cs typeface="Times New Roman" panose="02020603050405020304" pitchFamily="18" charset="0"/>
              </a:rPr>
              <a:t>With XPath knowledge you will be able to take great advantage of XSL.</a:t>
            </a:r>
          </a:p>
          <a:p>
            <a:pPr>
              <a:spcBef>
                <a:spcPct val="0"/>
              </a:spcBef>
              <a:buFontTx/>
              <a:buNone/>
            </a:pPr>
            <a:endParaRPr lang="en-US" altLang="en-US" sz="1800" dirty="0">
              <a:latin typeface="Times New Roman" panose="02020603050405020304" pitchFamily="18" charset="0"/>
              <a:cs typeface="Times New Roman" panose="02020603050405020304" pitchFamily="18" charset="0"/>
            </a:endParaRPr>
          </a:p>
        </p:txBody>
      </p:sp>
      <p:pic>
        <p:nvPicPr>
          <p:cNvPr id="233481" name="Picture 14" descr="NIET">
            <a:extLst>
              <a:ext uri="{FF2B5EF4-FFF2-40B4-BE49-F238E27FC236}">
                <a16:creationId xmlns:a16="http://schemas.microsoft.com/office/drawing/2014/main" id="{431A56CC-60B8-A818-DA09-B006F9254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E1FB035-F384-416C-BF04-693464C1B40A}"/>
              </a:ext>
            </a:extLst>
          </p:cNvPr>
          <p:cNvSpPr>
            <a:spLocks noGrp="1"/>
          </p:cNvSpPr>
          <p:nvPr>
            <p:ph type="dt" sz="quarter" idx="10"/>
          </p:nvPr>
        </p:nvSpPr>
        <p:spPr/>
        <p:txBody>
          <a:bodyPr/>
          <a:lstStyle/>
          <a:p>
            <a:pPr>
              <a:defRPr/>
            </a:pPr>
            <a:fld id="{BB08EC37-C012-4FCC-96C9-2B39D02FCFEE}" type="datetime3">
              <a:rPr lang="en-US" smtClean="0"/>
              <a:t>11 July 2023</a:t>
            </a:fld>
            <a:endParaRPr lang="en-US"/>
          </a:p>
        </p:txBody>
      </p:sp>
      <p:sp>
        <p:nvSpPr>
          <p:cNvPr id="235523" name="Slide Number Placeholder 5">
            <a:extLst>
              <a:ext uri="{FF2B5EF4-FFF2-40B4-BE49-F238E27FC236}">
                <a16:creationId xmlns:a16="http://schemas.microsoft.com/office/drawing/2014/main" id="{971A51F5-A52D-42DD-0949-1727E0120BC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93E4267-253A-4815-919D-B6C14EF277D3}" type="slidenum">
              <a:rPr lang="en-US" altLang="en-US" sz="1200" smtClean="0">
                <a:solidFill>
                  <a:srgbClr val="898989"/>
                </a:solidFill>
              </a:rPr>
              <a:pPr>
                <a:spcBef>
                  <a:spcPct val="0"/>
                </a:spcBef>
                <a:buFontTx/>
                <a:buNone/>
              </a:pPr>
              <a:t>96</a:t>
            </a:fld>
            <a:endParaRPr lang="en-US" altLang="en-US" sz="1200">
              <a:solidFill>
                <a:srgbClr val="898989"/>
              </a:solidFill>
            </a:endParaRPr>
          </a:p>
        </p:txBody>
      </p:sp>
      <p:sp>
        <p:nvSpPr>
          <p:cNvPr id="7" name="Title 1">
            <a:extLst>
              <a:ext uri="{FF2B5EF4-FFF2-40B4-BE49-F238E27FC236}">
                <a16:creationId xmlns:a16="http://schemas.microsoft.com/office/drawing/2014/main" id="{7935F2D7-11ED-FEAD-02A4-CEFDA4556451}"/>
              </a:ext>
            </a:extLst>
          </p:cNvPr>
          <p:cNvSpPr txBox="1">
            <a:spLocks/>
          </p:cNvSpPr>
          <p:nvPr/>
        </p:nvSpPr>
        <p:spPr>
          <a:xfrm>
            <a:off x="1371600" y="0"/>
            <a:ext cx="7772400" cy="66516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anose="02020603050405020304" pitchFamily="18" charset="0"/>
                <a:cs typeface="Times New Roman" panose="02020603050405020304" pitchFamily="18" charset="0"/>
              </a:rPr>
              <a:t>XML :Xpath (Cont..)</a:t>
            </a:r>
          </a:p>
        </p:txBody>
      </p:sp>
      <p:sp>
        <p:nvSpPr>
          <p:cNvPr id="235525" name="TextBox 9">
            <a:extLst>
              <a:ext uri="{FF2B5EF4-FFF2-40B4-BE49-F238E27FC236}">
                <a16:creationId xmlns:a16="http://schemas.microsoft.com/office/drawing/2014/main" id="{E5BB651C-3D6A-540E-7F59-37A1068C18DE}"/>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35526" name="TextBox 10">
            <a:extLst>
              <a:ext uri="{FF2B5EF4-FFF2-40B4-BE49-F238E27FC236}">
                <a16:creationId xmlns:a16="http://schemas.microsoft.com/office/drawing/2014/main" id="{2A06AB65-4736-2673-7255-C1CBF729666C}"/>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A754501D-95DC-2F1B-996F-1566A943C7C7}"/>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
        <p:nvSpPr>
          <p:cNvPr id="13" name="Rectangle 12">
            <a:extLst>
              <a:ext uri="{FF2B5EF4-FFF2-40B4-BE49-F238E27FC236}">
                <a16:creationId xmlns:a16="http://schemas.microsoft.com/office/drawing/2014/main" id="{D4FE4CE2-73E1-E444-F73D-DDA5854C7988}"/>
              </a:ext>
            </a:extLst>
          </p:cNvPr>
          <p:cNvSpPr/>
          <p:nvPr/>
        </p:nvSpPr>
        <p:spPr>
          <a:xfrm>
            <a:off x="228600" y="838200"/>
            <a:ext cx="4343400" cy="5078313"/>
          </a:xfrm>
          <a:prstGeom prst="rect">
            <a:avLst/>
          </a:prstGeom>
          <a:solidFill>
            <a:schemeClr val="accent2">
              <a:lumMod val="40000"/>
              <a:lumOff val="60000"/>
            </a:schemeClr>
          </a:solidFill>
        </p:spPr>
        <p:txBody>
          <a:bodyPr>
            <a:spAutoFit/>
          </a:bodyPr>
          <a:lstStyle/>
          <a:p>
            <a:pPr>
              <a:defRPr/>
            </a:pPr>
            <a:r>
              <a:rPr lang="en-US" dirty="0">
                <a:latin typeface="Times New Roman" panose="02020603050405020304" pitchFamily="18" charset="0"/>
                <a:cs typeface="Times New Roman" panose="02020603050405020304" pitchFamily="18" charset="0"/>
              </a:rPr>
              <a:t>&lt;?xml version="1.0" encoding="UTF-8"?&gt;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&lt;bookstore&gt;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&lt;book category="cooking"&gt;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&lt;title </a:t>
            </a:r>
            <a:r>
              <a:rPr lang="en-US" dirty="0" err="1">
                <a:latin typeface="Times New Roman" panose="02020603050405020304" pitchFamily="18" charset="0"/>
                <a:cs typeface="Times New Roman" panose="02020603050405020304" pitchFamily="18" charset="0"/>
              </a:rPr>
              <a:t>lang</a:t>
            </a:r>
            <a:r>
              <a:rPr lang="en-US" dirty="0">
                <a:latin typeface="Times New Roman" panose="02020603050405020304" pitchFamily="18" charset="0"/>
                <a:cs typeface="Times New Roman" panose="02020603050405020304" pitchFamily="18" charset="0"/>
              </a:rPr>
              <a:t>="en"&gt;Everyday Italian&lt;/title&gt;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&lt;author&gt;</a:t>
            </a:r>
            <a:r>
              <a:rPr lang="en-US" dirty="0" err="1">
                <a:latin typeface="Times New Roman" panose="02020603050405020304" pitchFamily="18" charset="0"/>
                <a:cs typeface="Times New Roman" panose="02020603050405020304" pitchFamily="18" charset="0"/>
              </a:rPr>
              <a:t>Giada</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Laurentiis</a:t>
            </a:r>
            <a:r>
              <a:rPr lang="en-US" dirty="0">
                <a:latin typeface="Times New Roman" panose="02020603050405020304" pitchFamily="18" charset="0"/>
                <a:cs typeface="Times New Roman" panose="02020603050405020304" pitchFamily="18" charset="0"/>
              </a:rPr>
              <a:t>&lt;/author&gt;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&lt;year&gt;2005&lt;/year&gt;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&lt;price&gt;30.00&lt;/price&gt;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&lt;/book&gt;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&lt;book category="children"&gt;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&lt;title </a:t>
            </a:r>
            <a:r>
              <a:rPr lang="en-US" dirty="0" err="1">
                <a:latin typeface="Times New Roman" panose="02020603050405020304" pitchFamily="18" charset="0"/>
                <a:cs typeface="Times New Roman" panose="02020603050405020304" pitchFamily="18" charset="0"/>
              </a:rPr>
              <a:t>lang</a:t>
            </a:r>
            <a:r>
              <a:rPr lang="en-US" dirty="0">
                <a:latin typeface="Times New Roman" panose="02020603050405020304" pitchFamily="18" charset="0"/>
                <a:cs typeface="Times New Roman" panose="02020603050405020304" pitchFamily="18" charset="0"/>
              </a:rPr>
              <a:t>="en"&gt;Harry Potter&lt;/title&gt;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&lt;author&gt;J K. Rowling&lt;/author&gt;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&lt;year&gt;2005&lt;/year&gt;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&lt;price&gt;29.99&lt;/price&gt;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&lt;/book&gt;</a:t>
            </a:r>
          </a:p>
          <a:p>
            <a:pPr>
              <a:defRPr/>
            </a:pPr>
            <a:endParaRPr lang="en-US"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2332038-AEA0-9C82-CBA1-036A82CED48D}"/>
              </a:ext>
            </a:extLst>
          </p:cNvPr>
          <p:cNvSpPr/>
          <p:nvPr/>
        </p:nvSpPr>
        <p:spPr>
          <a:xfrm>
            <a:off x="4572000" y="838200"/>
            <a:ext cx="4419600" cy="4801314"/>
          </a:xfrm>
          <a:prstGeom prst="rect">
            <a:avLst/>
          </a:prstGeom>
          <a:solidFill>
            <a:schemeClr val="accent2">
              <a:lumMod val="40000"/>
              <a:lumOff val="60000"/>
            </a:schemeClr>
          </a:solidFill>
        </p:spPr>
        <p:txBody>
          <a:bodyPr>
            <a:spAutoFit/>
          </a:bodyPr>
          <a:lstStyle/>
          <a:p>
            <a:pPr>
              <a:defRPr/>
            </a:pPr>
            <a:r>
              <a:rPr lang="en-US" dirty="0">
                <a:latin typeface="Times New Roman" panose="02020603050405020304" pitchFamily="18" charset="0"/>
                <a:cs typeface="Times New Roman" panose="02020603050405020304" pitchFamily="18" charset="0"/>
              </a:rPr>
              <a:t>&lt;book category="web"&gt;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&lt;title </a:t>
            </a:r>
            <a:r>
              <a:rPr lang="en-US" dirty="0" err="1">
                <a:latin typeface="Times New Roman" panose="02020603050405020304" pitchFamily="18" charset="0"/>
                <a:cs typeface="Times New Roman" panose="02020603050405020304" pitchFamily="18" charset="0"/>
              </a:rPr>
              <a:t>lang</a:t>
            </a:r>
            <a:r>
              <a:rPr lang="en-US" dirty="0">
                <a:latin typeface="Times New Roman" panose="02020603050405020304" pitchFamily="18" charset="0"/>
                <a:cs typeface="Times New Roman" panose="02020603050405020304" pitchFamily="18" charset="0"/>
              </a:rPr>
              <a:t>="en"&gt;XQuery Kick Start&lt;/title&gt;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&lt;author&gt;James McGovern&lt;/author&gt;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&lt;author&gt;Per </a:t>
            </a:r>
            <a:r>
              <a:rPr lang="en-US" dirty="0" err="1">
                <a:latin typeface="Times New Roman" panose="02020603050405020304" pitchFamily="18" charset="0"/>
                <a:cs typeface="Times New Roman" panose="02020603050405020304" pitchFamily="18" charset="0"/>
              </a:rPr>
              <a:t>Bothner</a:t>
            </a:r>
            <a:r>
              <a:rPr lang="en-US" dirty="0">
                <a:latin typeface="Times New Roman" panose="02020603050405020304" pitchFamily="18" charset="0"/>
                <a:cs typeface="Times New Roman" panose="02020603050405020304" pitchFamily="18" charset="0"/>
              </a:rPr>
              <a:t>&lt;/author&gt;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&lt;author&gt;Kurt Cagle&lt;/author&gt;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&lt;author&gt;James Linn&lt;/author&gt;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&lt;author&gt;</a:t>
            </a:r>
            <a:r>
              <a:rPr lang="en-US" dirty="0" err="1">
                <a:latin typeface="Times New Roman" panose="02020603050405020304" pitchFamily="18" charset="0"/>
                <a:cs typeface="Times New Roman" panose="02020603050405020304" pitchFamily="18" charset="0"/>
              </a:rPr>
              <a:t>Vaidyanathan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Nagarajan</a:t>
            </a:r>
            <a:r>
              <a:rPr lang="en-US" dirty="0">
                <a:latin typeface="Times New Roman" panose="02020603050405020304" pitchFamily="18" charset="0"/>
                <a:cs typeface="Times New Roman" panose="02020603050405020304" pitchFamily="18" charset="0"/>
              </a:rPr>
              <a:t>&lt;/author&gt;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&lt;year&gt;2003&lt;/year&gt;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&lt;price&gt;49.99&lt;/price&gt;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&lt;/book&gt;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&lt;book category="web"&gt;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&lt;title </a:t>
            </a:r>
            <a:r>
              <a:rPr lang="en-US" dirty="0" err="1">
                <a:latin typeface="Times New Roman" panose="02020603050405020304" pitchFamily="18" charset="0"/>
                <a:cs typeface="Times New Roman" panose="02020603050405020304" pitchFamily="18" charset="0"/>
              </a:rPr>
              <a:t>lang</a:t>
            </a:r>
            <a:r>
              <a:rPr lang="en-US" dirty="0">
                <a:latin typeface="Times New Roman" panose="02020603050405020304" pitchFamily="18" charset="0"/>
                <a:cs typeface="Times New Roman" panose="02020603050405020304" pitchFamily="18" charset="0"/>
              </a:rPr>
              <a:t>="en"&gt;Learning XML&lt;/title&gt;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&lt;author&gt;Erik T. Ray&lt;/author&gt;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&lt;year&gt;2003&lt;/year&gt;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&lt;price&gt;39.95&lt;/price&gt;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&lt;/book&gt;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&lt;/bookstore&gt;</a:t>
            </a:r>
          </a:p>
        </p:txBody>
      </p:sp>
      <p:pic>
        <p:nvPicPr>
          <p:cNvPr id="235530" name="Picture 14" descr="NIET">
            <a:extLst>
              <a:ext uri="{FF2B5EF4-FFF2-40B4-BE49-F238E27FC236}">
                <a16:creationId xmlns:a16="http://schemas.microsoft.com/office/drawing/2014/main" id="{0B89C045-10BB-7FCE-2A26-5E025AFB4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371600" cy="68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18FF2B-7F26-950B-44AE-CD909F4AD6CF}"/>
              </a:ext>
            </a:extLst>
          </p:cNvPr>
          <p:cNvSpPr>
            <a:spLocks noGrp="1"/>
          </p:cNvSpPr>
          <p:nvPr>
            <p:ph type="dt" sz="quarter" idx="10"/>
          </p:nvPr>
        </p:nvSpPr>
        <p:spPr/>
        <p:txBody>
          <a:bodyPr/>
          <a:lstStyle/>
          <a:p>
            <a:pPr>
              <a:defRPr/>
            </a:pPr>
            <a:fld id="{A1E3B5D7-64E1-4DC8-9F60-96F359E9C9ED}" type="datetime3">
              <a:rPr lang="en-US" smtClean="0">
                <a:latin typeface="Times New Roman" panose="02020603050405020304" pitchFamily="18" charset="0"/>
                <a:cs typeface="Times New Roman" panose="02020603050405020304" pitchFamily="18" charset="0"/>
              </a:rPr>
              <a:t>11 July 2023</a:t>
            </a:fld>
            <a:endParaRPr lang="en-US">
              <a:latin typeface="Times New Roman" panose="02020603050405020304" pitchFamily="18" charset="0"/>
              <a:cs typeface="Times New Roman" panose="02020603050405020304" pitchFamily="18" charset="0"/>
            </a:endParaRPr>
          </a:p>
        </p:txBody>
      </p:sp>
      <p:sp>
        <p:nvSpPr>
          <p:cNvPr id="237571" name="Slide Number Placeholder 5">
            <a:extLst>
              <a:ext uri="{FF2B5EF4-FFF2-40B4-BE49-F238E27FC236}">
                <a16:creationId xmlns:a16="http://schemas.microsoft.com/office/drawing/2014/main" id="{3365686E-A3A3-017F-7C83-C5ADAC9CF31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3D8AF67-6C2F-4195-AF90-8E784471EAB1}"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97</a:t>
            </a:fld>
            <a:endParaRPr lang="en-US" altLang="en-US" sz="120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EDEE3EE-90D1-1E95-E07B-D969E22F6BE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anose="02020603050405020304" pitchFamily="18" charset="0"/>
                <a:cs typeface="Times New Roman" panose="02020603050405020304" pitchFamily="18" charset="0"/>
              </a:rPr>
              <a:t>XML :Xpath (Cont..)</a:t>
            </a:r>
          </a:p>
        </p:txBody>
      </p:sp>
      <p:sp>
        <p:nvSpPr>
          <p:cNvPr id="237573" name="TextBox 9">
            <a:extLst>
              <a:ext uri="{FF2B5EF4-FFF2-40B4-BE49-F238E27FC236}">
                <a16:creationId xmlns:a16="http://schemas.microsoft.com/office/drawing/2014/main" id="{B6E404C1-782A-A7A2-5C0D-E1E8B8049601}"/>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237574" name="TextBox 10">
            <a:extLst>
              <a:ext uri="{FF2B5EF4-FFF2-40B4-BE49-F238E27FC236}">
                <a16:creationId xmlns:a16="http://schemas.microsoft.com/office/drawing/2014/main" id="{18D28A7C-8DD9-5845-2D66-C43D5C4292DB}"/>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Times New Roman" panose="02020603050405020304" pitchFamily="18" charset="0"/>
              <a:cs typeface="Times New Roman" panose="02020603050405020304" pitchFamily="18" charset="0"/>
            </a:endParaRPr>
          </a:p>
        </p:txBody>
      </p:sp>
      <p:sp>
        <p:nvSpPr>
          <p:cNvPr id="11" name="Footer Placeholder 12">
            <a:extLst>
              <a:ext uri="{FF2B5EF4-FFF2-40B4-BE49-F238E27FC236}">
                <a16:creationId xmlns:a16="http://schemas.microsoft.com/office/drawing/2014/main" id="{D6B9C0EC-8A3C-9851-0635-5E18E956CAD1}"/>
              </a:ext>
            </a:extLst>
          </p:cNvPr>
          <p:cNvSpPr>
            <a:spLocks noGrp="1"/>
          </p:cNvSpPr>
          <p:nvPr>
            <p:ph type="ftr" sz="quarter" idx="11"/>
          </p:nvPr>
        </p:nvSpPr>
        <p:spPr>
          <a:xfrm>
            <a:off x="2286000" y="6340475"/>
            <a:ext cx="5029200" cy="365125"/>
          </a:xfrm>
        </p:spPr>
        <p:txBody>
          <a:bodyPr/>
          <a:lstStyle/>
          <a:p>
            <a:pPr>
              <a:defRPr/>
            </a:pPr>
            <a:r>
              <a:rPr lang="fi-FI">
                <a:latin typeface="Times New Roman" panose="02020603050405020304" pitchFamily="18" charset="0"/>
                <a:cs typeface="Times New Roman" panose="02020603050405020304" pitchFamily="18" charset="0"/>
              </a:rPr>
              <a:t>Rajat Kumar               WT               UNIT 2</a:t>
            </a:r>
            <a:endParaRPr lang="en-US">
              <a:latin typeface="Times New Roman" panose="02020603050405020304" pitchFamily="18" charset="0"/>
              <a:cs typeface="Times New Roman" panose="02020603050405020304" pitchFamily="18" charset="0"/>
            </a:endParaRPr>
          </a:p>
        </p:txBody>
      </p:sp>
      <p:sp>
        <p:nvSpPr>
          <p:cNvPr id="237576" name="Rectangle 11">
            <a:extLst>
              <a:ext uri="{FF2B5EF4-FFF2-40B4-BE49-F238E27FC236}">
                <a16:creationId xmlns:a16="http://schemas.microsoft.com/office/drawing/2014/main" id="{B182475D-F1ED-A9D8-7C54-D882B06E7735}"/>
              </a:ext>
            </a:extLst>
          </p:cNvPr>
          <p:cNvSpPr>
            <a:spLocks noChangeArrowheads="1"/>
          </p:cNvSpPr>
          <p:nvPr/>
        </p:nvSpPr>
        <p:spPr bwMode="auto">
          <a:xfrm>
            <a:off x="228600" y="762000"/>
            <a:ext cx="868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Times New Roman" panose="02020603050405020304" pitchFamily="18" charset="0"/>
                <a:cs typeface="Times New Roman" panose="02020603050405020304" pitchFamily="18" charset="0"/>
              </a:rPr>
              <a:t>In the table below we have listed some XPath expressions and the result of the expressions:</a:t>
            </a:r>
          </a:p>
        </p:txBody>
      </p:sp>
      <p:graphicFrame>
        <p:nvGraphicFramePr>
          <p:cNvPr id="15" name="Table 14">
            <a:extLst>
              <a:ext uri="{FF2B5EF4-FFF2-40B4-BE49-F238E27FC236}">
                <a16:creationId xmlns:a16="http://schemas.microsoft.com/office/drawing/2014/main" id="{3B593E2B-C45F-2E69-AB23-42EEC5416C66}"/>
              </a:ext>
            </a:extLst>
          </p:cNvPr>
          <p:cNvGraphicFramePr>
            <a:graphicFrameLocks noGrp="1"/>
          </p:cNvGraphicFramePr>
          <p:nvPr>
            <p:extLst>
              <p:ext uri="{D42A27DB-BD31-4B8C-83A1-F6EECF244321}">
                <p14:modId xmlns:p14="http://schemas.microsoft.com/office/powerpoint/2010/main" val="2294149636"/>
              </p:ext>
            </p:extLst>
          </p:nvPr>
        </p:nvGraphicFramePr>
        <p:xfrm>
          <a:off x="304800" y="1219200"/>
          <a:ext cx="8610600" cy="5084788"/>
        </p:xfrm>
        <a:graphic>
          <a:graphicData uri="http://schemas.openxmlformats.org/drawingml/2006/table">
            <a:tbl>
              <a:tblPr firstRow="1" bandRow="1">
                <a:tableStyleId>{5C22544A-7EE6-4342-B048-85BDC9FD1C3A}</a:tableStyleId>
              </a:tblPr>
              <a:tblGrid>
                <a:gridCol w="3096795">
                  <a:extLst>
                    <a:ext uri="{9D8B030D-6E8A-4147-A177-3AD203B41FA5}">
                      <a16:colId xmlns:a16="http://schemas.microsoft.com/office/drawing/2014/main" val="20000"/>
                    </a:ext>
                  </a:extLst>
                </a:gridCol>
                <a:gridCol w="5513805">
                  <a:extLst>
                    <a:ext uri="{9D8B030D-6E8A-4147-A177-3AD203B41FA5}">
                      <a16:colId xmlns:a16="http://schemas.microsoft.com/office/drawing/2014/main" val="20001"/>
                    </a:ext>
                  </a:extLst>
                </a:gridCol>
              </a:tblGrid>
              <a:tr h="426708">
                <a:tc>
                  <a:txBody>
                    <a:bodyPr/>
                    <a:lstStyle/>
                    <a:p>
                      <a:pPr algn="ctr" fontAlgn="t"/>
                      <a:r>
                        <a:rPr lang="en-US" sz="1800" b="1" dirty="0"/>
                        <a:t>XPath Expression</a:t>
                      </a:r>
                    </a:p>
                  </a:txBody>
                  <a:tcPr marL="152400" marR="76200" marT="76195" marB="76195"/>
                </a:tc>
                <a:tc>
                  <a:txBody>
                    <a:bodyPr/>
                    <a:lstStyle/>
                    <a:p>
                      <a:pPr algn="ctr" fontAlgn="t"/>
                      <a:r>
                        <a:rPr lang="en-US" sz="1800" b="1" dirty="0"/>
                        <a:t>Result</a:t>
                      </a:r>
                    </a:p>
                  </a:txBody>
                  <a:tcPr marL="76200" marR="76200" marT="76195" marB="76195"/>
                </a:tc>
                <a:extLst>
                  <a:ext uri="{0D108BD9-81ED-4DB2-BD59-A6C34878D82A}">
                    <a16:rowId xmlns:a16="http://schemas.microsoft.com/office/drawing/2014/main" val="10000"/>
                  </a:ext>
                </a:extLst>
              </a:tr>
              <a:tr h="701026">
                <a:tc>
                  <a:txBody>
                    <a:bodyPr/>
                    <a:lstStyle/>
                    <a:p>
                      <a:pPr algn="l" fontAlgn="t"/>
                      <a:r>
                        <a:rPr lang="en-US" sz="1800" dirty="0"/>
                        <a:t>/bookstore/book[1]</a:t>
                      </a:r>
                    </a:p>
                  </a:txBody>
                  <a:tcPr marL="152400" marR="76200" marT="76195" marB="76195"/>
                </a:tc>
                <a:tc>
                  <a:txBody>
                    <a:bodyPr/>
                    <a:lstStyle/>
                    <a:p>
                      <a:pPr algn="l" fontAlgn="t"/>
                      <a:r>
                        <a:rPr lang="en-US" sz="1800" dirty="0"/>
                        <a:t>Selects the first book element that is the child of the bookstore element</a:t>
                      </a:r>
                    </a:p>
                  </a:txBody>
                  <a:tcPr marL="76200" marR="76200" marT="76195" marB="76195"/>
                </a:tc>
                <a:extLst>
                  <a:ext uri="{0D108BD9-81ED-4DB2-BD59-A6C34878D82A}">
                    <a16:rowId xmlns:a16="http://schemas.microsoft.com/office/drawing/2014/main" val="10001"/>
                  </a:ext>
                </a:extLst>
              </a:tr>
              <a:tr h="701026">
                <a:tc>
                  <a:txBody>
                    <a:bodyPr/>
                    <a:lstStyle/>
                    <a:p>
                      <a:pPr algn="l" fontAlgn="t"/>
                      <a:r>
                        <a:rPr lang="en-US" sz="1800" dirty="0"/>
                        <a:t>/bookstore/book[last()]</a:t>
                      </a:r>
                    </a:p>
                  </a:txBody>
                  <a:tcPr marL="152400" marR="76200" marT="76195" marB="76195"/>
                </a:tc>
                <a:tc>
                  <a:txBody>
                    <a:bodyPr/>
                    <a:lstStyle/>
                    <a:p>
                      <a:pPr algn="l" fontAlgn="t"/>
                      <a:r>
                        <a:rPr lang="en-US" sz="1800" dirty="0"/>
                        <a:t>Selects the last book element that is the child of the bookstore element</a:t>
                      </a:r>
                    </a:p>
                  </a:txBody>
                  <a:tcPr marL="76200" marR="76200" marT="76195" marB="76195"/>
                </a:tc>
                <a:extLst>
                  <a:ext uri="{0D108BD9-81ED-4DB2-BD59-A6C34878D82A}">
                    <a16:rowId xmlns:a16="http://schemas.microsoft.com/office/drawing/2014/main" val="10002"/>
                  </a:ext>
                </a:extLst>
              </a:tr>
              <a:tr h="701026">
                <a:tc>
                  <a:txBody>
                    <a:bodyPr/>
                    <a:lstStyle/>
                    <a:p>
                      <a:pPr algn="l" fontAlgn="t"/>
                      <a:r>
                        <a:rPr lang="en-US" sz="1800" dirty="0"/>
                        <a:t>/bookstore/book[last()-1]</a:t>
                      </a:r>
                    </a:p>
                  </a:txBody>
                  <a:tcPr marL="152400" marR="76200" marT="76195" marB="76195"/>
                </a:tc>
                <a:tc>
                  <a:txBody>
                    <a:bodyPr/>
                    <a:lstStyle/>
                    <a:p>
                      <a:pPr algn="l" fontAlgn="t"/>
                      <a:r>
                        <a:rPr lang="en-US" sz="1800" dirty="0"/>
                        <a:t>Selects the last but one book element that is the child of the bookstore element</a:t>
                      </a:r>
                    </a:p>
                  </a:txBody>
                  <a:tcPr marL="76200" marR="76200" marT="76195" marB="76195"/>
                </a:tc>
                <a:extLst>
                  <a:ext uri="{0D108BD9-81ED-4DB2-BD59-A6C34878D82A}">
                    <a16:rowId xmlns:a16="http://schemas.microsoft.com/office/drawing/2014/main" val="10003"/>
                  </a:ext>
                </a:extLst>
              </a:tr>
              <a:tr h="701026">
                <a:tc>
                  <a:txBody>
                    <a:bodyPr/>
                    <a:lstStyle/>
                    <a:p>
                      <a:pPr algn="l" fontAlgn="t"/>
                      <a:r>
                        <a:rPr lang="en-US" sz="1800" dirty="0"/>
                        <a:t>/bookstore/book[position()&lt;3]</a:t>
                      </a:r>
                    </a:p>
                  </a:txBody>
                  <a:tcPr marL="152400" marR="76200" marT="76195" marB="76195"/>
                </a:tc>
                <a:tc>
                  <a:txBody>
                    <a:bodyPr/>
                    <a:lstStyle/>
                    <a:p>
                      <a:pPr algn="l" fontAlgn="t"/>
                      <a:r>
                        <a:rPr lang="en-US" sz="1800" dirty="0"/>
                        <a:t>Selects the first two book elements that are children of the bookstore element</a:t>
                      </a:r>
                    </a:p>
                  </a:txBody>
                  <a:tcPr marL="76200" marR="76200" marT="76195" marB="76195"/>
                </a:tc>
                <a:extLst>
                  <a:ext uri="{0D108BD9-81ED-4DB2-BD59-A6C34878D82A}">
                    <a16:rowId xmlns:a16="http://schemas.microsoft.com/office/drawing/2014/main" val="10004"/>
                  </a:ext>
                </a:extLst>
              </a:tr>
              <a:tr h="701026">
                <a:tc>
                  <a:txBody>
                    <a:bodyPr/>
                    <a:lstStyle/>
                    <a:p>
                      <a:pPr algn="l" fontAlgn="t"/>
                      <a:r>
                        <a:rPr lang="en-US" sz="1800" dirty="0"/>
                        <a:t>//title[@</a:t>
                      </a:r>
                      <a:r>
                        <a:rPr lang="en-US" sz="1800" dirty="0" err="1"/>
                        <a:t>lang</a:t>
                      </a:r>
                      <a:r>
                        <a:rPr lang="en-US" sz="1800" dirty="0"/>
                        <a:t>]</a:t>
                      </a:r>
                    </a:p>
                  </a:txBody>
                  <a:tcPr marL="152400" marR="76200" marT="76195" marB="76195"/>
                </a:tc>
                <a:tc>
                  <a:txBody>
                    <a:bodyPr/>
                    <a:lstStyle/>
                    <a:p>
                      <a:pPr algn="l" fontAlgn="t"/>
                      <a:r>
                        <a:rPr lang="en-US" sz="1800" dirty="0"/>
                        <a:t>Selects all the title elements that have an attribute named </a:t>
                      </a:r>
                      <a:r>
                        <a:rPr lang="en-US" sz="1800" dirty="0" err="1"/>
                        <a:t>lang</a:t>
                      </a:r>
                      <a:endParaRPr lang="en-US" sz="1800" dirty="0"/>
                    </a:p>
                  </a:txBody>
                  <a:tcPr marL="76200" marR="76200" marT="76195" marB="76195"/>
                </a:tc>
                <a:extLst>
                  <a:ext uri="{0D108BD9-81ED-4DB2-BD59-A6C34878D82A}">
                    <a16:rowId xmlns:a16="http://schemas.microsoft.com/office/drawing/2014/main" val="10005"/>
                  </a:ext>
                </a:extLst>
              </a:tr>
              <a:tr h="701026">
                <a:tc>
                  <a:txBody>
                    <a:bodyPr/>
                    <a:lstStyle/>
                    <a:p>
                      <a:pPr algn="l" fontAlgn="t"/>
                      <a:r>
                        <a:rPr lang="en-US" sz="1800" dirty="0"/>
                        <a:t>//title[@</a:t>
                      </a:r>
                      <a:r>
                        <a:rPr lang="en-US" sz="1800" dirty="0" err="1"/>
                        <a:t>lang</a:t>
                      </a:r>
                      <a:r>
                        <a:rPr lang="en-US" sz="1800" dirty="0"/>
                        <a:t>='en']</a:t>
                      </a:r>
                    </a:p>
                  </a:txBody>
                  <a:tcPr marL="152400" marR="76200" marT="76195" marB="76195"/>
                </a:tc>
                <a:tc>
                  <a:txBody>
                    <a:bodyPr/>
                    <a:lstStyle/>
                    <a:p>
                      <a:pPr algn="l" fontAlgn="t"/>
                      <a:r>
                        <a:rPr lang="en-US" sz="1800" dirty="0"/>
                        <a:t>Selects all the title elements that have a "</a:t>
                      </a:r>
                      <a:r>
                        <a:rPr lang="en-US" sz="1800" dirty="0" err="1"/>
                        <a:t>lang</a:t>
                      </a:r>
                      <a:r>
                        <a:rPr lang="en-US" sz="1800" dirty="0"/>
                        <a:t>" attribute with a value of "en"</a:t>
                      </a:r>
                    </a:p>
                  </a:txBody>
                  <a:tcPr marL="76200" marR="76200" marT="76195" marB="76195"/>
                </a:tc>
                <a:extLst>
                  <a:ext uri="{0D108BD9-81ED-4DB2-BD59-A6C34878D82A}">
                    <a16:rowId xmlns:a16="http://schemas.microsoft.com/office/drawing/2014/main" val="10006"/>
                  </a:ext>
                </a:extLst>
              </a:tr>
              <a:tr h="451898">
                <a:tc gridSpan="2">
                  <a:txBody>
                    <a:bodyPr/>
                    <a:lstStyle/>
                    <a:p>
                      <a:endParaRPr lang="en-US" sz="1800" dirty="0"/>
                    </a:p>
                  </a:txBody>
                  <a:tcPr marT="45717" marB="45717"/>
                </a:tc>
                <a:tc hMerge="1">
                  <a:txBody>
                    <a:bodyPr/>
                    <a:lstStyle/>
                    <a:p>
                      <a:endParaRPr lang="en-US" dirty="0"/>
                    </a:p>
                  </a:txBody>
                  <a:tcPr>
                    <a:lnL w="12700" cmpd="sng">
                      <a:noFill/>
                    </a:lnL>
                  </a:tcPr>
                </a:tc>
                <a:extLst>
                  <a:ext uri="{0D108BD9-81ED-4DB2-BD59-A6C34878D82A}">
                    <a16:rowId xmlns:a16="http://schemas.microsoft.com/office/drawing/2014/main" val="10007"/>
                  </a:ext>
                </a:extLst>
              </a:tr>
            </a:tbl>
          </a:graphicData>
        </a:graphic>
      </p:graphicFrame>
      <p:pic>
        <p:nvPicPr>
          <p:cNvPr id="237605" name="Picture 14" descr="NIET">
            <a:extLst>
              <a:ext uri="{FF2B5EF4-FFF2-40B4-BE49-F238E27FC236}">
                <a16:creationId xmlns:a16="http://schemas.microsoft.com/office/drawing/2014/main" id="{4A5BF330-4DBF-13FE-4B39-C9F474552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6"/>
            <a:ext cx="1295400" cy="69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F1A0FC4-F8B5-5962-FF55-9C229729D833}"/>
              </a:ext>
            </a:extLst>
          </p:cNvPr>
          <p:cNvSpPr>
            <a:spLocks noGrp="1"/>
          </p:cNvSpPr>
          <p:nvPr>
            <p:ph type="dt" sz="quarter" idx="10"/>
          </p:nvPr>
        </p:nvSpPr>
        <p:spPr/>
        <p:txBody>
          <a:bodyPr/>
          <a:lstStyle/>
          <a:p>
            <a:pPr>
              <a:defRPr/>
            </a:pPr>
            <a:fld id="{9A24538E-9F81-41A7-91FC-C783709F8460}" type="datetime3">
              <a:rPr lang="en-US" smtClean="0">
                <a:latin typeface="Times New Roman" panose="02020603050405020304" pitchFamily="18" charset="0"/>
                <a:cs typeface="Times New Roman" panose="02020603050405020304" pitchFamily="18" charset="0"/>
              </a:rPr>
              <a:t>11 July 2023</a:t>
            </a:fld>
            <a:endParaRPr lang="en-US">
              <a:latin typeface="Times New Roman" panose="02020603050405020304" pitchFamily="18" charset="0"/>
              <a:cs typeface="Times New Roman" panose="02020603050405020304" pitchFamily="18" charset="0"/>
            </a:endParaRPr>
          </a:p>
        </p:txBody>
      </p:sp>
      <p:sp>
        <p:nvSpPr>
          <p:cNvPr id="239619" name="Slide Number Placeholder 5">
            <a:extLst>
              <a:ext uri="{FF2B5EF4-FFF2-40B4-BE49-F238E27FC236}">
                <a16:creationId xmlns:a16="http://schemas.microsoft.com/office/drawing/2014/main" id="{C094ABFC-B3B4-7745-FA82-BA60D5D0E06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966F0FB-9C34-4CA0-B3C5-4E58DFE66D57}"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98</a:t>
            </a:fld>
            <a:endParaRPr lang="en-US" altLang="en-US" sz="120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040D5B45-F1F5-7B51-69B7-54E0E2130EE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anose="02020603050405020304" pitchFamily="18" charset="0"/>
                <a:cs typeface="Times New Roman" panose="02020603050405020304" pitchFamily="18" charset="0"/>
              </a:rPr>
              <a:t>XML :Xpath (Cont..)</a:t>
            </a:r>
          </a:p>
        </p:txBody>
      </p:sp>
      <p:sp>
        <p:nvSpPr>
          <p:cNvPr id="239621" name="TextBox 9">
            <a:extLst>
              <a:ext uri="{FF2B5EF4-FFF2-40B4-BE49-F238E27FC236}">
                <a16:creationId xmlns:a16="http://schemas.microsoft.com/office/drawing/2014/main" id="{49F3E384-1BD7-0561-5FA1-2E1AF6CBB772}"/>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239622" name="TextBox 10">
            <a:extLst>
              <a:ext uri="{FF2B5EF4-FFF2-40B4-BE49-F238E27FC236}">
                <a16:creationId xmlns:a16="http://schemas.microsoft.com/office/drawing/2014/main" id="{444E542E-B431-F034-8882-E2CE52AF1478}"/>
              </a:ext>
            </a:extLst>
          </p:cNvPr>
          <p:cNvSpPr txBox="1">
            <a:spLocks noChangeArrowheads="1"/>
          </p:cNvSpPr>
          <p:nvPr/>
        </p:nvSpPr>
        <p:spPr bwMode="auto">
          <a:xfrm>
            <a:off x="838200" y="1320135"/>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Times New Roman" panose="02020603050405020304" pitchFamily="18" charset="0"/>
              <a:cs typeface="Times New Roman" panose="02020603050405020304" pitchFamily="18" charset="0"/>
            </a:endParaRPr>
          </a:p>
        </p:txBody>
      </p:sp>
      <p:sp>
        <p:nvSpPr>
          <p:cNvPr id="11" name="Footer Placeholder 12">
            <a:extLst>
              <a:ext uri="{FF2B5EF4-FFF2-40B4-BE49-F238E27FC236}">
                <a16:creationId xmlns:a16="http://schemas.microsoft.com/office/drawing/2014/main" id="{6EC46930-8A08-AD8A-D71C-7A14BB0201A2}"/>
              </a:ext>
            </a:extLst>
          </p:cNvPr>
          <p:cNvSpPr>
            <a:spLocks noGrp="1"/>
          </p:cNvSpPr>
          <p:nvPr>
            <p:ph type="ftr" sz="quarter" idx="11"/>
          </p:nvPr>
        </p:nvSpPr>
        <p:spPr>
          <a:xfrm>
            <a:off x="2286000" y="6340475"/>
            <a:ext cx="5029200" cy="365125"/>
          </a:xfrm>
        </p:spPr>
        <p:txBody>
          <a:bodyPr/>
          <a:lstStyle/>
          <a:p>
            <a:pPr>
              <a:defRPr/>
            </a:pPr>
            <a:r>
              <a:rPr lang="fi-FI">
                <a:latin typeface="Times New Roman" panose="02020603050405020304" pitchFamily="18" charset="0"/>
                <a:cs typeface="Times New Roman" panose="02020603050405020304" pitchFamily="18" charset="0"/>
              </a:rPr>
              <a:t>Rajat Kumar               WT               UNIT 2</a:t>
            </a:r>
            <a:endParaRPr lang="en-US">
              <a:latin typeface="Times New Roman" panose="02020603050405020304" pitchFamily="18" charset="0"/>
              <a:cs typeface="Times New Roman" panose="02020603050405020304" pitchFamily="18" charset="0"/>
            </a:endParaRPr>
          </a:p>
        </p:txBody>
      </p:sp>
      <p:sp>
        <p:nvSpPr>
          <p:cNvPr id="239624" name="Rectangle 11">
            <a:extLst>
              <a:ext uri="{FF2B5EF4-FFF2-40B4-BE49-F238E27FC236}">
                <a16:creationId xmlns:a16="http://schemas.microsoft.com/office/drawing/2014/main" id="{2B4C0E88-B65E-57A1-F673-5B76AB8F17B7}"/>
              </a:ext>
            </a:extLst>
          </p:cNvPr>
          <p:cNvSpPr>
            <a:spLocks noChangeArrowheads="1"/>
          </p:cNvSpPr>
          <p:nvPr/>
        </p:nvSpPr>
        <p:spPr bwMode="auto">
          <a:xfrm>
            <a:off x="304800" y="1219200"/>
            <a:ext cx="868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In the table below we have listed some XPath expressions and the result of the expressions:</a:t>
            </a:r>
          </a:p>
        </p:txBody>
      </p:sp>
      <p:graphicFrame>
        <p:nvGraphicFramePr>
          <p:cNvPr id="15" name="Table 14">
            <a:extLst>
              <a:ext uri="{FF2B5EF4-FFF2-40B4-BE49-F238E27FC236}">
                <a16:creationId xmlns:a16="http://schemas.microsoft.com/office/drawing/2014/main" id="{114568E7-A142-38DF-305A-CE27CE1D3BB0}"/>
              </a:ext>
            </a:extLst>
          </p:cNvPr>
          <p:cNvGraphicFramePr>
            <a:graphicFrameLocks noGrp="1"/>
          </p:cNvGraphicFramePr>
          <p:nvPr>
            <p:extLst>
              <p:ext uri="{D42A27DB-BD31-4B8C-83A1-F6EECF244321}">
                <p14:modId xmlns:p14="http://schemas.microsoft.com/office/powerpoint/2010/main" val="437579649"/>
              </p:ext>
            </p:extLst>
          </p:nvPr>
        </p:nvGraphicFramePr>
        <p:xfrm>
          <a:off x="304800" y="2362200"/>
          <a:ext cx="8610600" cy="2103438"/>
        </p:xfrm>
        <a:graphic>
          <a:graphicData uri="http://schemas.openxmlformats.org/drawingml/2006/table">
            <a:tbl>
              <a:tblPr firstRow="1" bandRow="1">
                <a:tableStyleId>{5C22544A-7EE6-4342-B048-85BDC9FD1C3A}</a:tableStyleId>
              </a:tblPr>
              <a:tblGrid>
                <a:gridCol w="3096795">
                  <a:extLst>
                    <a:ext uri="{9D8B030D-6E8A-4147-A177-3AD203B41FA5}">
                      <a16:colId xmlns:a16="http://schemas.microsoft.com/office/drawing/2014/main" val="20000"/>
                    </a:ext>
                  </a:extLst>
                </a:gridCol>
                <a:gridCol w="5513805">
                  <a:extLst>
                    <a:ext uri="{9D8B030D-6E8A-4147-A177-3AD203B41FA5}">
                      <a16:colId xmlns:a16="http://schemas.microsoft.com/office/drawing/2014/main" val="20001"/>
                    </a:ext>
                  </a:extLst>
                </a:gridCol>
              </a:tblGrid>
              <a:tr h="426785">
                <a:tc>
                  <a:txBody>
                    <a:bodyPr/>
                    <a:lstStyle/>
                    <a:p>
                      <a:pPr algn="ctr" fontAlgn="t"/>
                      <a:r>
                        <a:rPr lang="en-US" sz="1800" b="1" dirty="0"/>
                        <a:t>XPath Expression</a:t>
                      </a:r>
                    </a:p>
                  </a:txBody>
                  <a:tcPr marL="152400" marR="76200" marT="76212" marB="76212"/>
                </a:tc>
                <a:tc>
                  <a:txBody>
                    <a:bodyPr/>
                    <a:lstStyle/>
                    <a:p>
                      <a:pPr algn="ctr" fontAlgn="t"/>
                      <a:r>
                        <a:rPr lang="en-US" sz="1800" b="1" dirty="0"/>
                        <a:t>Result</a:t>
                      </a:r>
                    </a:p>
                  </a:txBody>
                  <a:tcPr marL="76200" marR="76200" marT="76212" marB="76212"/>
                </a:tc>
                <a:extLst>
                  <a:ext uri="{0D108BD9-81ED-4DB2-BD59-A6C34878D82A}">
                    <a16:rowId xmlns:a16="http://schemas.microsoft.com/office/drawing/2014/main" val="10000"/>
                  </a:ext>
                </a:extLst>
              </a:tr>
              <a:tr h="701146">
                <a:tc>
                  <a:txBody>
                    <a:bodyPr/>
                    <a:lstStyle/>
                    <a:p>
                      <a:pPr algn="l" fontAlgn="t"/>
                      <a:r>
                        <a:rPr lang="en-US" sz="1800"/>
                        <a:t>/bookstore/book[price&gt;35.00]</a:t>
                      </a:r>
                    </a:p>
                  </a:txBody>
                  <a:tcPr marL="152400" marR="76200" marT="76212" marB="76212"/>
                </a:tc>
                <a:tc>
                  <a:txBody>
                    <a:bodyPr/>
                    <a:lstStyle/>
                    <a:p>
                      <a:pPr algn="l" fontAlgn="t"/>
                      <a:r>
                        <a:rPr lang="en-US" sz="1800" dirty="0"/>
                        <a:t>Selects all the book elements of the bookstore element that have a price element with a value greater than 35.00</a:t>
                      </a:r>
                    </a:p>
                  </a:txBody>
                  <a:tcPr marL="76200" marR="76200" marT="76212" marB="76212"/>
                </a:tc>
                <a:extLst>
                  <a:ext uri="{0D108BD9-81ED-4DB2-BD59-A6C34878D82A}">
                    <a16:rowId xmlns:a16="http://schemas.microsoft.com/office/drawing/2014/main" val="10001"/>
                  </a:ext>
                </a:extLst>
              </a:tr>
              <a:tr h="975507">
                <a:tc>
                  <a:txBody>
                    <a:bodyPr/>
                    <a:lstStyle/>
                    <a:p>
                      <a:pPr algn="l" fontAlgn="t"/>
                      <a:r>
                        <a:rPr lang="en-US" sz="1800"/>
                        <a:t>/bookstore/book[price&gt;35.00]/title</a:t>
                      </a:r>
                    </a:p>
                  </a:txBody>
                  <a:tcPr marL="152400" marR="76200" marT="76212" marB="76212"/>
                </a:tc>
                <a:tc>
                  <a:txBody>
                    <a:bodyPr/>
                    <a:lstStyle/>
                    <a:p>
                      <a:pPr algn="l" fontAlgn="t"/>
                      <a:r>
                        <a:rPr lang="en-US" sz="1800" dirty="0"/>
                        <a:t>Selects all the title elements of the book elements of the bookstore element that have a price element with a value greater than 35.00</a:t>
                      </a:r>
                    </a:p>
                  </a:txBody>
                  <a:tcPr marL="76200" marR="76200" marT="76212" marB="76212"/>
                </a:tc>
                <a:extLst>
                  <a:ext uri="{0D108BD9-81ED-4DB2-BD59-A6C34878D82A}">
                    <a16:rowId xmlns:a16="http://schemas.microsoft.com/office/drawing/2014/main" val="10002"/>
                  </a:ext>
                </a:extLst>
              </a:tr>
            </a:tbl>
          </a:graphicData>
        </a:graphic>
      </p:graphicFrame>
      <p:pic>
        <p:nvPicPr>
          <p:cNvPr id="239639" name="Picture 14" descr="NIET">
            <a:extLst>
              <a:ext uri="{FF2B5EF4-FFF2-40B4-BE49-F238E27FC236}">
                <a16:creationId xmlns:a16="http://schemas.microsoft.com/office/drawing/2014/main" id="{0889139B-10D5-7D0F-FBF9-3E06006C9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7"/>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724B23-6DEC-E1F3-FF63-A54255C5FD8E}"/>
              </a:ext>
            </a:extLst>
          </p:cNvPr>
          <p:cNvSpPr>
            <a:spLocks noGrp="1"/>
          </p:cNvSpPr>
          <p:nvPr>
            <p:ph type="dt" sz="quarter" idx="10"/>
          </p:nvPr>
        </p:nvSpPr>
        <p:spPr/>
        <p:txBody>
          <a:bodyPr/>
          <a:lstStyle/>
          <a:p>
            <a:pPr>
              <a:defRPr/>
            </a:pPr>
            <a:fld id="{F9B7B24A-7DF5-424A-8E4E-C4CAD3F5EEB6}" type="datetime3">
              <a:rPr lang="en-US" smtClean="0"/>
              <a:t>11 July 2023</a:t>
            </a:fld>
            <a:endParaRPr lang="en-US"/>
          </a:p>
        </p:txBody>
      </p:sp>
      <p:sp>
        <p:nvSpPr>
          <p:cNvPr id="241667" name="Slide Number Placeholder 5">
            <a:extLst>
              <a:ext uri="{FF2B5EF4-FFF2-40B4-BE49-F238E27FC236}">
                <a16:creationId xmlns:a16="http://schemas.microsoft.com/office/drawing/2014/main" id="{60F30F5A-BA1E-C0E5-4CE6-4BB7C9309D0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2F46ECF-8435-4B6B-A80E-FE7832375776}" type="slidenum">
              <a:rPr lang="en-US" altLang="en-US" sz="1200" smtClean="0">
                <a:solidFill>
                  <a:srgbClr val="898989"/>
                </a:solidFill>
              </a:rPr>
              <a:pPr>
                <a:spcBef>
                  <a:spcPct val="0"/>
                </a:spcBef>
                <a:buFontTx/>
                <a:buNone/>
              </a:pPr>
              <a:t>99</a:t>
            </a:fld>
            <a:endParaRPr lang="en-US" altLang="en-US" sz="1200">
              <a:solidFill>
                <a:srgbClr val="898989"/>
              </a:solidFill>
            </a:endParaRPr>
          </a:p>
        </p:txBody>
      </p:sp>
      <p:sp>
        <p:nvSpPr>
          <p:cNvPr id="7" name="Title 1">
            <a:extLst>
              <a:ext uri="{FF2B5EF4-FFF2-40B4-BE49-F238E27FC236}">
                <a16:creationId xmlns:a16="http://schemas.microsoft.com/office/drawing/2014/main" id="{427E00DA-A684-BCF2-0959-C3CE26C15E96}"/>
              </a:ext>
            </a:extLst>
          </p:cNvPr>
          <p:cNvSpPr txBox="1">
            <a:spLocks/>
          </p:cNvSpPr>
          <p:nvPr/>
        </p:nvSpPr>
        <p:spPr>
          <a:xfrm>
            <a:off x="1371600" y="0"/>
            <a:ext cx="7772400" cy="68042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anose="02020603050405020304" pitchFamily="18" charset="0"/>
                <a:cs typeface="Times New Roman" panose="02020603050405020304" pitchFamily="18" charset="0"/>
              </a:rPr>
              <a:t>XML :XSLT</a:t>
            </a:r>
          </a:p>
        </p:txBody>
      </p:sp>
      <p:sp>
        <p:nvSpPr>
          <p:cNvPr id="241669" name="TextBox 9">
            <a:extLst>
              <a:ext uri="{FF2B5EF4-FFF2-40B4-BE49-F238E27FC236}">
                <a16:creationId xmlns:a16="http://schemas.microsoft.com/office/drawing/2014/main" id="{8DF4F40A-71B0-6DAE-7B38-80C9B7EF3DE0}"/>
              </a:ext>
            </a:extLst>
          </p:cNvPr>
          <p:cNvSpPr txBox="1">
            <a:spLocks noChangeArrowheads="1"/>
          </p:cNvSpPr>
          <p:nvPr/>
        </p:nvSpPr>
        <p:spPr bwMode="auto">
          <a:xfrm>
            <a:off x="1066800" y="22098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41670" name="TextBox 10">
            <a:extLst>
              <a:ext uri="{FF2B5EF4-FFF2-40B4-BE49-F238E27FC236}">
                <a16:creationId xmlns:a16="http://schemas.microsoft.com/office/drawing/2014/main" id="{7DDA9DA4-E5D2-C4B4-1E82-FB65CE7202C1}"/>
              </a:ext>
            </a:extLst>
          </p:cNvPr>
          <p:cNvSpPr txBox="1">
            <a:spLocks noChangeArrowheads="1"/>
          </p:cNvSpPr>
          <p:nvPr/>
        </p:nvSpPr>
        <p:spPr bwMode="auto">
          <a:xfrm>
            <a:off x="838200" y="1290638"/>
            <a:ext cx="76962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endParaRPr lang="en-US" altLang="en-US" sz="2800" b="1">
              <a:latin typeface="Arial" panose="020B0604020202020204" pitchFamily="34" charset="0"/>
            </a:endParaRPr>
          </a:p>
          <a:p>
            <a:pPr algn="just" eaLnBrk="1" hangingPunct="1">
              <a:spcBef>
                <a:spcPct val="0"/>
              </a:spcBef>
            </a:pPr>
            <a:endParaRPr lang="en-US" altLang="en-US" sz="2800" b="1">
              <a:latin typeface="Times New Roman" panose="02020603050405020304" pitchFamily="18" charset="0"/>
              <a:cs typeface="Times New Roman" panose="02020603050405020304" pitchFamily="18" charset="0"/>
            </a:endParaRPr>
          </a:p>
          <a:p>
            <a:pPr algn="just" eaLnBrk="1" hangingPunct="1">
              <a:spcBef>
                <a:spcPct val="0"/>
              </a:spcBef>
            </a:pPr>
            <a:endParaRPr lang="en-US" altLang="en-US" sz="1800">
              <a:latin typeface="Arial" panose="020B0604020202020204" pitchFamily="34" charset="0"/>
            </a:endParaRPr>
          </a:p>
        </p:txBody>
      </p:sp>
      <p:sp>
        <p:nvSpPr>
          <p:cNvPr id="11" name="Footer Placeholder 12">
            <a:extLst>
              <a:ext uri="{FF2B5EF4-FFF2-40B4-BE49-F238E27FC236}">
                <a16:creationId xmlns:a16="http://schemas.microsoft.com/office/drawing/2014/main" id="{3F71C344-5D70-29A6-1867-966C536014C9}"/>
              </a:ext>
            </a:extLst>
          </p:cNvPr>
          <p:cNvSpPr>
            <a:spLocks noGrp="1"/>
          </p:cNvSpPr>
          <p:nvPr>
            <p:ph type="ftr" sz="quarter" idx="11"/>
          </p:nvPr>
        </p:nvSpPr>
        <p:spPr>
          <a:xfrm>
            <a:off x="2286000" y="6340475"/>
            <a:ext cx="5029200" cy="365125"/>
          </a:xfrm>
        </p:spPr>
        <p:txBody>
          <a:bodyPr/>
          <a:lstStyle/>
          <a:p>
            <a:pPr>
              <a:defRPr/>
            </a:pPr>
            <a:r>
              <a:rPr lang="fi-FI"/>
              <a:t>Rajat Kumar               WT               UNIT 2</a:t>
            </a:r>
            <a:endParaRPr lang="en-US"/>
          </a:p>
        </p:txBody>
      </p:sp>
      <p:sp>
        <p:nvSpPr>
          <p:cNvPr id="241672" name="Rectangle 11">
            <a:extLst>
              <a:ext uri="{FF2B5EF4-FFF2-40B4-BE49-F238E27FC236}">
                <a16:creationId xmlns:a16="http://schemas.microsoft.com/office/drawing/2014/main" id="{A8DC293B-08E8-0659-C513-679DEDE39560}"/>
              </a:ext>
            </a:extLst>
          </p:cNvPr>
          <p:cNvSpPr>
            <a:spLocks noChangeArrowheads="1"/>
          </p:cNvSpPr>
          <p:nvPr/>
        </p:nvSpPr>
        <p:spPr bwMode="auto">
          <a:xfrm>
            <a:off x="304800" y="1219200"/>
            <a:ext cx="86868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000" dirty="0">
                <a:latin typeface="Times New Roman" panose="02020603050405020304" pitchFamily="18" charset="0"/>
                <a:cs typeface="Times New Roman" panose="02020603050405020304" pitchFamily="18" charset="0"/>
              </a:rPr>
              <a:t>XSLT (</a:t>
            </a:r>
            <a:r>
              <a:rPr lang="en-US" altLang="en-US" sz="2000" dirty="0" err="1">
                <a:latin typeface="Times New Roman" panose="02020603050405020304" pitchFamily="18" charset="0"/>
                <a:cs typeface="Times New Roman" panose="02020603050405020304" pitchFamily="18" charset="0"/>
              </a:rPr>
              <a:t>eXtensible</a:t>
            </a:r>
            <a:r>
              <a:rPr lang="en-US" altLang="en-US" sz="2000" dirty="0">
                <a:latin typeface="Times New Roman" panose="02020603050405020304" pitchFamily="18" charset="0"/>
                <a:cs typeface="Times New Roman" panose="02020603050405020304" pitchFamily="18" charset="0"/>
              </a:rPr>
              <a:t> Stylesheet Language Transformations) is the recommended style sheet language for XML.</a:t>
            </a:r>
          </a:p>
          <a:p>
            <a:pPr algn="just">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a:spcBef>
                <a:spcPct val="0"/>
              </a:spcBef>
              <a:buFontTx/>
              <a:buNone/>
            </a:pPr>
            <a:r>
              <a:rPr lang="en-US" altLang="en-US" sz="2000" dirty="0">
                <a:latin typeface="Times New Roman" panose="02020603050405020304" pitchFamily="18" charset="0"/>
                <a:cs typeface="Times New Roman" panose="02020603050405020304" pitchFamily="18" charset="0"/>
              </a:rPr>
              <a:t>XSLT is far more sophisticated than CSS. With XSLT you can add/remove elements and attributes to or from the output file. You can also rearrange and sort elements, perform tests and make decisions about which elements to hide and display, and a lot more.</a:t>
            </a:r>
          </a:p>
          <a:p>
            <a:pPr algn="just">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a:spcBef>
                <a:spcPct val="0"/>
              </a:spcBef>
              <a:buFontTx/>
              <a:buNone/>
            </a:pPr>
            <a:r>
              <a:rPr lang="en-US" altLang="en-US" sz="2000" dirty="0">
                <a:latin typeface="Times New Roman" panose="02020603050405020304" pitchFamily="18" charset="0"/>
                <a:cs typeface="Times New Roman" panose="02020603050405020304" pitchFamily="18" charset="0"/>
              </a:rPr>
              <a:t>XSLT uses XPath to find information in an XML document.</a:t>
            </a:r>
          </a:p>
        </p:txBody>
      </p:sp>
      <p:pic>
        <p:nvPicPr>
          <p:cNvPr id="241673" name="Picture 14" descr="NIET">
            <a:extLst>
              <a:ext uri="{FF2B5EF4-FFF2-40B4-BE49-F238E27FC236}">
                <a16:creationId xmlns:a16="http://schemas.microsoft.com/office/drawing/2014/main" id="{BDAAB0AB-EEB5-41F3-BEE6-F931F1445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3369</TotalTime>
  <Words>14485</Words>
  <Application>Microsoft Office PowerPoint</Application>
  <PresentationFormat>On-screen Show (4:3)</PresentationFormat>
  <Paragraphs>2019</Paragraphs>
  <Slides>151</Slides>
  <Notes>58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151</vt:i4>
      </vt:variant>
    </vt:vector>
  </HeadingPairs>
  <TitlesOfParts>
    <vt:vector size="158" baseType="lpstr">
      <vt:lpstr>Arial</vt:lpstr>
      <vt:lpstr>Calibri</vt:lpstr>
      <vt:lpstr>Calibri Light</vt:lpstr>
      <vt:lpstr>erdana</vt:lpstr>
      <vt:lpstr>Times New Roman</vt:lpstr>
      <vt:lpstr>Office Theme</vt:lpstr>
      <vt:lpstr>Custom Design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Rajat Sharma</cp:lastModifiedBy>
  <cp:revision>420</cp:revision>
  <dcterms:created xsi:type="dcterms:W3CDTF">2006-08-16T00:00:00Z</dcterms:created>
  <dcterms:modified xsi:type="dcterms:W3CDTF">2023-07-11T08:03:41Z</dcterms:modified>
</cp:coreProperties>
</file>