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25"/>
  </p:notesMasterIdLst>
  <p:sldIdLst>
    <p:sldId id="257" r:id="rId2"/>
    <p:sldId id="746" r:id="rId3"/>
    <p:sldId id="677" r:id="rId4"/>
    <p:sldId id="705" r:id="rId5"/>
    <p:sldId id="678" r:id="rId6"/>
    <p:sldId id="679" r:id="rId7"/>
    <p:sldId id="680" r:id="rId8"/>
    <p:sldId id="706" r:id="rId9"/>
    <p:sldId id="707" r:id="rId10"/>
    <p:sldId id="681" r:id="rId11"/>
    <p:sldId id="258" r:id="rId12"/>
    <p:sldId id="682" r:id="rId13"/>
    <p:sldId id="683" r:id="rId14"/>
    <p:sldId id="684" r:id="rId15"/>
    <p:sldId id="685" r:id="rId16"/>
    <p:sldId id="686" r:id="rId17"/>
    <p:sldId id="687" r:id="rId18"/>
    <p:sldId id="688" r:id="rId19"/>
    <p:sldId id="689" r:id="rId20"/>
    <p:sldId id="690" r:id="rId21"/>
    <p:sldId id="691" r:id="rId22"/>
    <p:sldId id="696" r:id="rId23"/>
    <p:sldId id="693" r:id="rId24"/>
    <p:sldId id="694" r:id="rId25"/>
    <p:sldId id="695" r:id="rId26"/>
    <p:sldId id="489" r:id="rId27"/>
    <p:sldId id="553" r:id="rId28"/>
    <p:sldId id="447" r:id="rId29"/>
    <p:sldId id="708" r:id="rId30"/>
    <p:sldId id="449" r:id="rId31"/>
    <p:sldId id="709" r:id="rId32"/>
    <p:sldId id="453" r:id="rId33"/>
    <p:sldId id="710" r:id="rId34"/>
    <p:sldId id="454" r:id="rId35"/>
    <p:sldId id="711" r:id="rId36"/>
    <p:sldId id="650" r:id="rId37"/>
    <p:sldId id="712" r:id="rId38"/>
    <p:sldId id="652" r:id="rId39"/>
    <p:sldId id="554" r:id="rId40"/>
    <p:sldId id="742" r:id="rId41"/>
    <p:sldId id="741" r:id="rId42"/>
    <p:sldId id="555" r:id="rId43"/>
    <p:sldId id="556" r:id="rId44"/>
    <p:sldId id="500" r:id="rId45"/>
    <p:sldId id="713" r:id="rId46"/>
    <p:sldId id="653" r:id="rId47"/>
    <p:sldId id="654" r:id="rId48"/>
    <p:sldId id="655" r:id="rId49"/>
    <p:sldId id="640" r:id="rId50"/>
    <p:sldId id="714" r:id="rId51"/>
    <p:sldId id="656" r:id="rId52"/>
    <p:sldId id="657" r:id="rId53"/>
    <p:sldId id="658" r:id="rId54"/>
    <p:sldId id="715" r:id="rId55"/>
    <p:sldId id="659" r:id="rId56"/>
    <p:sldId id="716" r:id="rId57"/>
    <p:sldId id="697" r:id="rId58"/>
    <p:sldId id="744" r:id="rId59"/>
    <p:sldId id="698" r:id="rId60"/>
    <p:sldId id="699" r:id="rId61"/>
    <p:sldId id="641" r:id="rId62"/>
    <p:sldId id="717" r:id="rId63"/>
    <p:sldId id="660" r:id="rId64"/>
    <p:sldId id="661" r:id="rId65"/>
    <p:sldId id="662" r:id="rId66"/>
    <p:sldId id="663" r:id="rId67"/>
    <p:sldId id="718" r:id="rId68"/>
    <p:sldId id="664" r:id="rId69"/>
    <p:sldId id="719" r:id="rId70"/>
    <p:sldId id="642" r:id="rId71"/>
    <p:sldId id="720" r:id="rId72"/>
    <p:sldId id="665" r:id="rId73"/>
    <p:sldId id="721" r:id="rId74"/>
    <p:sldId id="700" r:id="rId75"/>
    <p:sldId id="701" r:id="rId76"/>
    <p:sldId id="591" r:id="rId77"/>
    <p:sldId id="666" r:id="rId78"/>
    <p:sldId id="722" r:id="rId79"/>
    <p:sldId id="667" r:id="rId80"/>
    <p:sldId id="723" r:id="rId81"/>
    <p:sldId id="643" r:id="rId82"/>
    <p:sldId id="724" r:id="rId83"/>
    <p:sldId id="645" r:id="rId84"/>
    <p:sldId id="668" r:id="rId85"/>
    <p:sldId id="646" r:id="rId86"/>
    <p:sldId id="669" r:id="rId87"/>
    <p:sldId id="725" r:id="rId88"/>
    <p:sldId id="644" r:id="rId89"/>
    <p:sldId id="726" r:id="rId90"/>
    <p:sldId id="647" r:id="rId91"/>
    <p:sldId id="670" r:id="rId92"/>
    <p:sldId id="727" r:id="rId93"/>
    <p:sldId id="671" r:id="rId94"/>
    <p:sldId id="672" r:id="rId95"/>
    <p:sldId id="673" r:id="rId96"/>
    <p:sldId id="728" r:id="rId97"/>
    <p:sldId id="674" r:id="rId98"/>
    <p:sldId id="729" r:id="rId99"/>
    <p:sldId id="675" r:id="rId100"/>
    <p:sldId id="730" r:id="rId101"/>
    <p:sldId id="557" r:id="rId102"/>
    <p:sldId id="561" r:id="rId103"/>
    <p:sldId id="731" r:id="rId104"/>
    <p:sldId id="539" r:id="rId105"/>
    <p:sldId id="566" r:id="rId106"/>
    <p:sldId id="572" r:id="rId107"/>
    <p:sldId id="702" r:id="rId108"/>
    <p:sldId id="589" r:id="rId109"/>
    <p:sldId id="739" r:id="rId110"/>
    <p:sldId id="732" r:id="rId111"/>
    <p:sldId id="733" r:id="rId112"/>
    <p:sldId id="734" r:id="rId113"/>
    <p:sldId id="735" r:id="rId114"/>
    <p:sldId id="736" r:id="rId115"/>
    <p:sldId id="737" r:id="rId116"/>
    <p:sldId id="738" r:id="rId117"/>
    <p:sldId id="703" r:id="rId118"/>
    <p:sldId id="704" r:id="rId119"/>
    <p:sldId id="437" r:id="rId120"/>
    <p:sldId id="445" r:id="rId121"/>
    <p:sldId id="588" r:id="rId122"/>
    <p:sldId id="444" r:id="rId123"/>
    <p:sldId id="587" r:id="rId1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96" autoAdjust="0"/>
    <p:restoredTop sz="93979" autoAdjust="0"/>
  </p:normalViewPr>
  <p:slideViewPr>
    <p:cSldViewPr>
      <p:cViewPr varScale="1">
        <p:scale>
          <a:sx n="77" d="100"/>
          <a:sy n="77" d="100"/>
        </p:scale>
        <p:origin x="1728"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0464"/>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91B6C6-D656-4DC6-82E1-3F0E08F3CFE6}" type="datetimeFigureOut">
              <a:rPr lang="en-US" smtClean="0"/>
              <a:pPr/>
              <a:t>7/26/2023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CFF937-6814-49D1-A42F-8DB76D1C595A}" type="slidenum">
              <a:rPr lang="en-US" smtClean="0"/>
              <a:pPr/>
              <a:t>‹#›</a:t>
            </a:fld>
            <a:endParaRPr lang="en-US" dirty="0"/>
          </a:p>
        </p:txBody>
      </p:sp>
    </p:spTree>
    <p:extLst>
      <p:ext uri="{BB962C8B-B14F-4D97-AF65-F5344CB8AC3E}">
        <p14:creationId xmlns:p14="http://schemas.microsoft.com/office/powerpoint/2010/main" val="3180479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extLst>
      <p:ext uri="{BB962C8B-B14F-4D97-AF65-F5344CB8AC3E}">
        <p14:creationId xmlns:p14="http://schemas.microsoft.com/office/powerpoint/2010/main" val="25088453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p:cNvSpPr>
            <a:spLocks noGrp="1" noRot="1" noChangeAspect="1" noTextEdit="1"/>
          </p:cNvSpPr>
          <p:nvPr>
            <p:ph type="sldImg"/>
          </p:nvPr>
        </p:nvSpPr>
        <p:spPr>
          <a:ln>
            <a:headEnd/>
            <a:tailEnd/>
          </a:ln>
        </p:spPr>
      </p:sp>
      <p:sp>
        <p:nvSpPr>
          <p:cNvPr id="154627" name="Notes Placeholder 2"/>
          <p:cNvSpPr txBox="1">
            <a:spLocks noGrp="1"/>
          </p:cNvSpPr>
          <p:nvPr>
            <p:ph type="body" idx="1"/>
          </p:nvPr>
        </p:nvSpPr>
        <p:spPr/>
        <p:txBody>
          <a:bodyPr/>
          <a:lstStyle/>
          <a:p>
            <a:endParaRPr lang="en-US" altLang="en-US">
              <a:latin typeface="Arial" panose="020B0604020202020204" pitchFamily="34" charset="0"/>
              <a:cs typeface="Arial" panose="020B0604020202020204" pitchFamily="34" charset="0"/>
            </a:endParaRPr>
          </a:p>
        </p:txBody>
      </p:sp>
      <p:sp>
        <p:nvSpPr>
          <p:cNvPr id="15462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5E8CC8EC-0362-41E0-BB1B-C81ECA36D3E0}" type="slidenum">
              <a:rPr lang="en-US" altLang="en-US" sz="1200" smtClean="0">
                <a:latin typeface="Calibri" panose="020F0502020204030204" pitchFamily="34" charset="0"/>
                <a:sym typeface="Calibri" panose="020F0502020204030204" pitchFamily="34" charset="0"/>
              </a:rPr>
              <a:pPr/>
              <a:t>109</a:t>
            </a:fld>
            <a:endParaRPr lang="en-US" altLang="en-US" sz="1200">
              <a:latin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30498563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a:ln>
            <a:headEnd/>
            <a:tailEnd/>
          </a:ln>
        </p:spPr>
      </p:sp>
      <p:sp>
        <p:nvSpPr>
          <p:cNvPr id="136195" name="Notes Placeholder 2"/>
          <p:cNvSpPr txBox="1">
            <a:spLocks noGrp="1"/>
          </p:cNvSpPr>
          <p:nvPr>
            <p:ph type="body" idx="1"/>
          </p:nvPr>
        </p:nvSpPr>
        <p:spPr/>
        <p:txBody>
          <a:bodyPr/>
          <a:lstStyle/>
          <a:p>
            <a:endParaRPr lang="en-US" altLang="en-US">
              <a:latin typeface="Arial" panose="020B0604020202020204" pitchFamily="34" charset="0"/>
              <a:cs typeface="Arial" panose="020B0604020202020204" pitchFamily="34" charset="0"/>
            </a:endParaRPr>
          </a:p>
        </p:txBody>
      </p:sp>
      <p:sp>
        <p:nvSpPr>
          <p:cNvPr id="13619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D4D5DDA5-DF18-4BB3-BF8F-13F250AF1F34}" type="slidenum">
              <a:rPr lang="en-US" altLang="en-US" sz="1200" smtClean="0">
                <a:latin typeface="Calibri" panose="020F0502020204030204" pitchFamily="34" charset="0"/>
                <a:sym typeface="Calibri" panose="020F0502020204030204" pitchFamily="34" charset="0"/>
              </a:rPr>
              <a:pPr/>
              <a:t>110</a:t>
            </a:fld>
            <a:endParaRPr lang="en-US" altLang="en-US" sz="1200">
              <a:latin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30558129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a:ln>
            <a:headEnd/>
            <a:tailEnd/>
          </a:ln>
        </p:spPr>
      </p:sp>
      <p:sp>
        <p:nvSpPr>
          <p:cNvPr id="138243" name="Notes Placeholder 2"/>
          <p:cNvSpPr txBox="1">
            <a:spLocks noGrp="1"/>
          </p:cNvSpPr>
          <p:nvPr>
            <p:ph type="body" idx="1"/>
          </p:nvPr>
        </p:nvSpPr>
        <p:spPr/>
        <p:txBody>
          <a:bodyPr/>
          <a:lstStyle/>
          <a:p>
            <a:endParaRPr lang="en-US" altLang="en-US">
              <a:latin typeface="Arial" panose="020B0604020202020204" pitchFamily="34" charset="0"/>
              <a:cs typeface="Arial" panose="020B0604020202020204" pitchFamily="34" charset="0"/>
            </a:endParaRPr>
          </a:p>
        </p:txBody>
      </p:sp>
      <p:sp>
        <p:nvSpPr>
          <p:cNvPr id="13824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157A7EA5-70DF-4EC7-9335-AA375F4F67B7}" type="slidenum">
              <a:rPr lang="en-US" altLang="en-US" sz="1200" smtClean="0">
                <a:latin typeface="Calibri" panose="020F0502020204030204" pitchFamily="34" charset="0"/>
                <a:sym typeface="Calibri" panose="020F0502020204030204" pitchFamily="34" charset="0"/>
              </a:rPr>
              <a:pPr/>
              <a:t>111</a:t>
            </a:fld>
            <a:endParaRPr lang="en-US" altLang="en-US" sz="1200">
              <a:latin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38995970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a:ln>
            <a:headEnd/>
            <a:tailEnd/>
          </a:ln>
        </p:spPr>
      </p:sp>
      <p:sp>
        <p:nvSpPr>
          <p:cNvPr id="140291" name="Notes Placeholder 2"/>
          <p:cNvSpPr txBox="1">
            <a:spLocks noGrp="1"/>
          </p:cNvSpPr>
          <p:nvPr>
            <p:ph type="body" idx="1"/>
          </p:nvPr>
        </p:nvSpPr>
        <p:spPr/>
        <p:txBody>
          <a:bodyPr/>
          <a:lstStyle/>
          <a:p>
            <a:endParaRPr lang="en-US" altLang="en-US">
              <a:latin typeface="Arial" panose="020B0604020202020204" pitchFamily="34" charset="0"/>
              <a:cs typeface="Arial" panose="020B0604020202020204" pitchFamily="34" charset="0"/>
            </a:endParaRPr>
          </a:p>
        </p:txBody>
      </p:sp>
      <p:sp>
        <p:nvSpPr>
          <p:cNvPr id="14029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BD66C6A7-D99C-4C55-AED3-4CE88B5C3DED}" type="slidenum">
              <a:rPr lang="en-US" altLang="en-US" sz="1200" smtClean="0">
                <a:latin typeface="Calibri" panose="020F0502020204030204" pitchFamily="34" charset="0"/>
                <a:sym typeface="Calibri" panose="020F0502020204030204" pitchFamily="34" charset="0"/>
              </a:rPr>
              <a:pPr/>
              <a:t>112</a:t>
            </a:fld>
            <a:endParaRPr lang="en-US" altLang="en-US" sz="1200">
              <a:latin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4830243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a:ln>
            <a:headEnd/>
            <a:tailEnd/>
          </a:ln>
        </p:spPr>
      </p:sp>
      <p:sp>
        <p:nvSpPr>
          <p:cNvPr id="142339" name="Notes Placeholder 2"/>
          <p:cNvSpPr txBox="1">
            <a:spLocks noGrp="1"/>
          </p:cNvSpPr>
          <p:nvPr>
            <p:ph type="body" idx="1"/>
          </p:nvPr>
        </p:nvSpPr>
        <p:spPr/>
        <p:txBody>
          <a:bodyPr/>
          <a:lstStyle/>
          <a:p>
            <a:endParaRPr lang="en-US" altLang="en-US">
              <a:latin typeface="Arial" panose="020B0604020202020204" pitchFamily="34" charset="0"/>
              <a:cs typeface="Arial" panose="020B0604020202020204" pitchFamily="34" charset="0"/>
            </a:endParaRPr>
          </a:p>
        </p:txBody>
      </p:sp>
      <p:sp>
        <p:nvSpPr>
          <p:cNvPr id="14234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E5E8CD96-6341-411F-B889-FE517C06792C}" type="slidenum">
              <a:rPr lang="en-US" altLang="en-US" sz="1200" smtClean="0">
                <a:latin typeface="Calibri" panose="020F0502020204030204" pitchFamily="34" charset="0"/>
                <a:sym typeface="Calibri" panose="020F0502020204030204" pitchFamily="34" charset="0"/>
              </a:rPr>
              <a:pPr/>
              <a:t>113</a:t>
            </a:fld>
            <a:endParaRPr lang="en-US" altLang="en-US" sz="1200">
              <a:latin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40404426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p:cNvSpPr>
            <a:spLocks noGrp="1" noRot="1" noChangeAspect="1" noTextEdit="1"/>
          </p:cNvSpPr>
          <p:nvPr>
            <p:ph type="sldImg"/>
          </p:nvPr>
        </p:nvSpPr>
        <p:spPr>
          <a:ln>
            <a:headEnd/>
            <a:tailEnd/>
          </a:ln>
        </p:spPr>
      </p:sp>
      <p:sp>
        <p:nvSpPr>
          <p:cNvPr id="144387" name="Notes Placeholder 2"/>
          <p:cNvSpPr txBox="1">
            <a:spLocks noGrp="1"/>
          </p:cNvSpPr>
          <p:nvPr>
            <p:ph type="body" idx="1"/>
          </p:nvPr>
        </p:nvSpPr>
        <p:spPr>
          <a:ln/>
        </p:spPr>
        <p:txBody>
          <a:bodyPr/>
          <a:lstStyle/>
          <a:p>
            <a:endParaRPr lang="en-US" altLang="en-US">
              <a:latin typeface="Arial" panose="020B0604020202020204" pitchFamily="34" charset="0"/>
              <a:cs typeface="Arial" panose="020B0604020202020204" pitchFamily="34" charset="0"/>
            </a:endParaRPr>
          </a:p>
        </p:txBody>
      </p:sp>
      <p:sp>
        <p:nvSpPr>
          <p:cNvPr id="14438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D8CB5597-88F6-46AC-B564-1D0BE6AFE7E7}" type="slidenum">
              <a:rPr lang="en-US" altLang="en-US" sz="1200" smtClean="0">
                <a:latin typeface="Calibri" panose="020F0502020204030204" pitchFamily="34" charset="0"/>
                <a:cs typeface="Calibri" panose="020F0502020204030204" pitchFamily="34" charset="0"/>
                <a:sym typeface="Calibri" panose="020F0502020204030204" pitchFamily="34" charset="0"/>
              </a:rPr>
              <a:pPr/>
              <a:t>114</a:t>
            </a:fld>
            <a:endParaRPr lang="en-US" altLang="en-US" sz="1200">
              <a:latin typeface="Calibri" panose="020F0502020204030204" pitchFamily="34" charset="0"/>
              <a:cs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6009981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a:ln>
            <a:headEnd/>
            <a:tailEnd/>
          </a:ln>
        </p:spPr>
      </p:sp>
      <p:sp>
        <p:nvSpPr>
          <p:cNvPr id="146435" name="Notes Placeholder 2"/>
          <p:cNvSpPr txBox="1">
            <a:spLocks noGrp="1"/>
          </p:cNvSpPr>
          <p:nvPr>
            <p:ph type="body" idx="1"/>
          </p:nvPr>
        </p:nvSpPr>
        <p:spPr>
          <a:ln/>
        </p:spPr>
        <p:txBody>
          <a:bodyPr/>
          <a:lstStyle/>
          <a:p>
            <a:endParaRPr lang="en-US" altLang="en-US">
              <a:latin typeface="Arial" panose="020B0604020202020204" pitchFamily="34" charset="0"/>
              <a:cs typeface="Arial" panose="020B0604020202020204" pitchFamily="34" charset="0"/>
            </a:endParaRPr>
          </a:p>
        </p:txBody>
      </p:sp>
      <p:sp>
        <p:nvSpPr>
          <p:cNvPr id="14643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36E4887B-DDE4-4373-9BCF-4763F51193BC}" type="slidenum">
              <a:rPr lang="en-US" altLang="en-US" sz="1200" smtClean="0">
                <a:latin typeface="Calibri" panose="020F0502020204030204" pitchFamily="34" charset="0"/>
                <a:cs typeface="Calibri" panose="020F0502020204030204" pitchFamily="34" charset="0"/>
                <a:sym typeface="Calibri" panose="020F0502020204030204" pitchFamily="34" charset="0"/>
              </a:rPr>
              <a:pPr/>
              <a:t>115</a:t>
            </a:fld>
            <a:endParaRPr lang="en-US" altLang="en-US" sz="1200">
              <a:latin typeface="Calibri" panose="020F0502020204030204" pitchFamily="34" charset="0"/>
              <a:cs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2879084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p:cNvSpPr>
            <a:spLocks noGrp="1" noRot="1" noChangeAspect="1" noTextEdit="1"/>
          </p:cNvSpPr>
          <p:nvPr>
            <p:ph type="sldImg"/>
          </p:nvPr>
        </p:nvSpPr>
        <p:spPr>
          <a:ln>
            <a:headEnd/>
            <a:tailEnd/>
          </a:ln>
        </p:spPr>
      </p:sp>
      <p:sp>
        <p:nvSpPr>
          <p:cNvPr id="148483" name="Notes Placeholder 2"/>
          <p:cNvSpPr txBox="1">
            <a:spLocks noGrp="1"/>
          </p:cNvSpPr>
          <p:nvPr>
            <p:ph type="body" idx="1"/>
          </p:nvPr>
        </p:nvSpPr>
        <p:spPr>
          <a:ln/>
        </p:spPr>
        <p:txBody>
          <a:bodyPr/>
          <a:lstStyle/>
          <a:p>
            <a:endParaRPr lang="en-US" altLang="en-US">
              <a:latin typeface="Arial" panose="020B0604020202020204" pitchFamily="34" charset="0"/>
              <a:cs typeface="Arial" panose="020B0604020202020204" pitchFamily="34" charset="0"/>
            </a:endParaRPr>
          </a:p>
        </p:txBody>
      </p:sp>
      <p:sp>
        <p:nvSpPr>
          <p:cNvPr id="14848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D15895F0-7987-4FAF-8F2C-DA73C3BEEA2C}" type="slidenum">
              <a:rPr lang="en-US" altLang="en-US" sz="1200" smtClean="0">
                <a:latin typeface="Calibri" panose="020F0502020204030204" pitchFamily="34" charset="0"/>
                <a:cs typeface="Calibri" panose="020F0502020204030204" pitchFamily="34" charset="0"/>
                <a:sym typeface="Calibri" panose="020F0502020204030204" pitchFamily="34" charset="0"/>
              </a:rPr>
              <a:pPr/>
              <a:t>116</a:t>
            </a:fld>
            <a:endParaRPr lang="en-US" altLang="en-US" sz="1200">
              <a:latin typeface="Calibri" panose="020F0502020204030204" pitchFamily="34" charset="0"/>
              <a:cs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10243395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2CFF937-6814-49D1-A42F-8DB76D1C595A}" type="slidenum">
              <a:rPr lang="en-US" smtClean="0"/>
              <a:pPr/>
              <a:t>117</a:t>
            </a:fld>
            <a:endParaRPr lang="en-US" dirty="0"/>
          </a:p>
        </p:txBody>
      </p:sp>
    </p:spTree>
    <p:extLst>
      <p:ext uri="{BB962C8B-B14F-4D97-AF65-F5344CB8AC3E}">
        <p14:creationId xmlns:p14="http://schemas.microsoft.com/office/powerpoint/2010/main" val="38523334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2CFF937-6814-49D1-A42F-8DB76D1C595A}" type="slidenum">
              <a:rPr lang="en-US" smtClean="0"/>
              <a:pPr/>
              <a:t>119</a:t>
            </a:fld>
            <a:endParaRPr lang="en-US" dirty="0"/>
          </a:p>
        </p:txBody>
      </p:sp>
    </p:spTree>
    <p:extLst>
      <p:ext uri="{BB962C8B-B14F-4D97-AF65-F5344CB8AC3E}">
        <p14:creationId xmlns:p14="http://schemas.microsoft.com/office/powerpoint/2010/main" val="1962986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a:t>
            </a:fld>
            <a:endParaRPr lang="en-US"/>
          </a:p>
        </p:txBody>
      </p:sp>
    </p:spTree>
    <p:extLst>
      <p:ext uri="{BB962C8B-B14F-4D97-AF65-F5344CB8AC3E}">
        <p14:creationId xmlns:p14="http://schemas.microsoft.com/office/powerpoint/2010/main" val="1351814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2CFF937-6814-49D1-A42F-8DB76D1C595A}" type="slidenum">
              <a:rPr lang="en-US" smtClean="0"/>
              <a:pPr/>
              <a:t>120</a:t>
            </a:fld>
            <a:endParaRPr lang="en-US" dirty="0"/>
          </a:p>
        </p:txBody>
      </p:sp>
    </p:spTree>
    <p:extLst>
      <p:ext uri="{BB962C8B-B14F-4D97-AF65-F5344CB8AC3E}">
        <p14:creationId xmlns:p14="http://schemas.microsoft.com/office/powerpoint/2010/main" val="2697086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a:t>
            </a:fld>
            <a:endParaRPr lang="en-US"/>
          </a:p>
        </p:txBody>
      </p:sp>
    </p:spTree>
    <p:extLst>
      <p:ext uri="{BB962C8B-B14F-4D97-AF65-F5344CB8AC3E}">
        <p14:creationId xmlns:p14="http://schemas.microsoft.com/office/powerpoint/2010/main" val="41936515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a:t>
            </a:fld>
            <a:endParaRPr lang="en-US"/>
          </a:p>
        </p:txBody>
      </p:sp>
    </p:spTree>
    <p:extLst>
      <p:ext uri="{BB962C8B-B14F-4D97-AF65-F5344CB8AC3E}">
        <p14:creationId xmlns:p14="http://schemas.microsoft.com/office/powerpoint/2010/main" val="3402007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5</a:t>
            </a:fld>
            <a:endParaRPr lang="en-US"/>
          </a:p>
        </p:txBody>
      </p:sp>
    </p:spTree>
    <p:extLst>
      <p:ext uri="{BB962C8B-B14F-4D97-AF65-F5344CB8AC3E}">
        <p14:creationId xmlns:p14="http://schemas.microsoft.com/office/powerpoint/2010/main" val="2722212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6</a:t>
            </a:fld>
            <a:endParaRPr lang="en-US"/>
          </a:p>
        </p:txBody>
      </p:sp>
    </p:spTree>
    <p:extLst>
      <p:ext uri="{BB962C8B-B14F-4D97-AF65-F5344CB8AC3E}">
        <p14:creationId xmlns:p14="http://schemas.microsoft.com/office/powerpoint/2010/main" val="1463448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Slide Image Placeholder 1"/>
          <p:cNvSpPr>
            <a:spLocks noGrp="1" noRot="1" noChangeAspect="1" noTextEdit="1"/>
          </p:cNvSpPr>
          <p:nvPr>
            <p:ph type="sldImg"/>
          </p:nvPr>
        </p:nvSpPr>
        <p:spPr>
          <a:ln>
            <a:headEnd/>
            <a:tailEnd/>
          </a:ln>
        </p:spPr>
      </p:sp>
      <p:sp>
        <p:nvSpPr>
          <p:cNvPr id="240643" name="Notes Placeholder 2"/>
          <p:cNvSpPr txBox="1">
            <a:spLocks noGrp="1"/>
          </p:cNvSpPr>
          <p:nvPr>
            <p:ph type="body" idx="1"/>
          </p:nvPr>
        </p:nvSpPr>
        <p:spPr>
          <a:ln/>
        </p:spPr>
        <p:txBody>
          <a:bodyPr/>
          <a:lstStyle/>
          <a:p>
            <a:endParaRPr lang="en-US">
              <a:latin typeface="Arial" pitchFamily="34" charset="0"/>
              <a:cs typeface="Arial" pitchFamily="34" charset="0"/>
            </a:endParaRPr>
          </a:p>
        </p:txBody>
      </p:sp>
      <p:sp>
        <p:nvSpPr>
          <p:cNvPr id="240644" name="Slide Number Placeholder 3"/>
          <p:cNvSpPr>
            <a:spLocks noGrp="1"/>
          </p:cNvSpPr>
          <p:nvPr>
            <p:ph type="sldNum" sz="quarter" idx="12"/>
          </p:nvPr>
        </p:nvSpPr>
        <p:spPr>
          <a:noFill/>
        </p:spPr>
        <p:txBody>
          <a:bodyPr/>
          <a:lstStyle/>
          <a:p>
            <a:pPr>
              <a:buFont typeface="Arial" pitchFamily="34" charset="0"/>
              <a:buNone/>
            </a:pPr>
            <a:fld id="{5E06B982-9095-4965-9F6C-B43A78ECB672}" type="slidenum">
              <a:rPr lang="en-US" smtClean="0"/>
              <a:pPr>
                <a:buFont typeface="Arial" pitchFamily="34" charset="0"/>
                <a:buNone/>
              </a:pPr>
              <a:t>10</a:t>
            </a:fld>
            <a:endParaRPr lang="en-US"/>
          </a:p>
        </p:txBody>
      </p:sp>
    </p:spTree>
    <p:extLst>
      <p:ext uri="{BB962C8B-B14F-4D97-AF65-F5344CB8AC3E}">
        <p14:creationId xmlns:p14="http://schemas.microsoft.com/office/powerpoint/2010/main" val="39341963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2CFF937-6814-49D1-A42F-8DB76D1C595A}" type="slidenum">
              <a:rPr lang="en-US" smtClean="0"/>
              <a:pPr/>
              <a:t>74</a:t>
            </a:fld>
            <a:endParaRPr lang="en-US" dirty="0"/>
          </a:p>
        </p:txBody>
      </p:sp>
    </p:spTree>
    <p:extLst>
      <p:ext uri="{BB962C8B-B14F-4D97-AF65-F5344CB8AC3E}">
        <p14:creationId xmlns:p14="http://schemas.microsoft.com/office/powerpoint/2010/main" val="20909410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2CFF937-6814-49D1-A42F-8DB76D1C595A}" type="slidenum">
              <a:rPr lang="en-US" smtClean="0"/>
              <a:pPr/>
              <a:t>107</a:t>
            </a:fld>
            <a:endParaRPr lang="en-US" dirty="0"/>
          </a:p>
        </p:txBody>
      </p:sp>
    </p:spTree>
    <p:extLst>
      <p:ext uri="{BB962C8B-B14F-4D97-AF65-F5344CB8AC3E}">
        <p14:creationId xmlns:p14="http://schemas.microsoft.com/office/powerpoint/2010/main" val="1093744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B2737E4-A9EE-459A-9F06-01D2D90B69B0}" type="datetime1">
              <a:rPr lang="en-US" smtClean="0"/>
              <a:t>7/26/2023</a:t>
            </a:fld>
            <a:endParaRPr lang="en-US" dirty="0"/>
          </a:p>
        </p:txBody>
      </p:sp>
      <p:sp>
        <p:nvSpPr>
          <p:cNvPr id="5" name="Footer Placeholder 4"/>
          <p:cNvSpPr>
            <a:spLocks noGrp="1"/>
          </p:cNvSpPr>
          <p:nvPr>
            <p:ph type="ftr" sz="quarter" idx="11"/>
          </p:nvPr>
        </p:nvSpPr>
        <p:spPr/>
        <p:txBody>
          <a:bodyPr/>
          <a:lstStyle/>
          <a:p>
            <a:r>
              <a:rPr lang="en-US" dirty="0"/>
              <a:t>Ankur Chaudhary               Web Technology                                 UNIT 5</a:t>
            </a:r>
          </a:p>
        </p:txBody>
      </p:sp>
      <p:sp>
        <p:nvSpPr>
          <p:cNvPr id="6" name="Slide Number Placeholder 5"/>
          <p:cNvSpPr>
            <a:spLocks noGrp="1"/>
          </p:cNvSpPr>
          <p:nvPr>
            <p:ph type="sldNum" sz="quarter" idx="12"/>
          </p:nvPr>
        </p:nvSpPr>
        <p:spPr/>
        <p:txBody>
          <a:bodyPr/>
          <a:lstStyle/>
          <a:p>
            <a:fld id="{18F9ED7C-125C-4F48-91B7-9528945E460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F1931A-5D2F-4170-A534-A6402C7D50CA}" type="datetime1">
              <a:rPr lang="en-US" smtClean="0"/>
              <a:t>7/26/2023</a:t>
            </a:fld>
            <a:endParaRPr lang="en-US" dirty="0"/>
          </a:p>
        </p:txBody>
      </p:sp>
      <p:sp>
        <p:nvSpPr>
          <p:cNvPr id="5" name="Footer Placeholder 4"/>
          <p:cNvSpPr>
            <a:spLocks noGrp="1"/>
          </p:cNvSpPr>
          <p:nvPr>
            <p:ph type="ftr" sz="quarter" idx="11"/>
          </p:nvPr>
        </p:nvSpPr>
        <p:spPr/>
        <p:txBody>
          <a:bodyPr/>
          <a:lstStyle/>
          <a:p>
            <a:r>
              <a:rPr lang="en-US" dirty="0"/>
              <a:t>Ankur Chaudhary               Web Technology                                 UNIT 5</a:t>
            </a:r>
          </a:p>
        </p:txBody>
      </p:sp>
      <p:sp>
        <p:nvSpPr>
          <p:cNvPr id="6" name="Slide Number Placeholder 5"/>
          <p:cNvSpPr>
            <a:spLocks noGrp="1"/>
          </p:cNvSpPr>
          <p:nvPr>
            <p:ph type="sldNum" sz="quarter" idx="12"/>
          </p:nvPr>
        </p:nvSpPr>
        <p:spPr/>
        <p:txBody>
          <a:bodyPr/>
          <a:lstStyle/>
          <a:p>
            <a:fld id="{18F9ED7C-125C-4F48-91B7-9528945E460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40C519-C0C9-4B9E-9A63-D3888D916A74}" type="datetime1">
              <a:rPr lang="en-US" smtClean="0"/>
              <a:t>7/26/2023</a:t>
            </a:fld>
            <a:endParaRPr lang="en-US" dirty="0"/>
          </a:p>
        </p:txBody>
      </p:sp>
      <p:sp>
        <p:nvSpPr>
          <p:cNvPr id="5" name="Footer Placeholder 4"/>
          <p:cNvSpPr>
            <a:spLocks noGrp="1"/>
          </p:cNvSpPr>
          <p:nvPr>
            <p:ph type="ftr" sz="quarter" idx="11"/>
          </p:nvPr>
        </p:nvSpPr>
        <p:spPr/>
        <p:txBody>
          <a:bodyPr/>
          <a:lstStyle/>
          <a:p>
            <a:r>
              <a:rPr lang="en-US" dirty="0"/>
              <a:t>Ankur Chaudhary               Web Technology                                 UNIT 5</a:t>
            </a:r>
          </a:p>
        </p:txBody>
      </p:sp>
      <p:sp>
        <p:nvSpPr>
          <p:cNvPr id="6" name="Slide Number Placeholder 5"/>
          <p:cNvSpPr>
            <a:spLocks noGrp="1"/>
          </p:cNvSpPr>
          <p:nvPr>
            <p:ph type="sldNum" sz="quarter" idx="12"/>
          </p:nvPr>
        </p:nvSpPr>
        <p:spPr/>
        <p:txBody>
          <a:bodyPr/>
          <a:lstStyle/>
          <a:p>
            <a:fld id="{18F9ED7C-125C-4F48-91B7-9528945E460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3EE318-2AD6-4C6A-9A58-8C26C8EFC50E}" type="datetime1">
              <a:rPr lang="en-US" smtClean="0"/>
              <a:t>7/26/2023</a:t>
            </a:fld>
            <a:endParaRPr lang="en-US" dirty="0"/>
          </a:p>
        </p:txBody>
      </p:sp>
      <p:sp>
        <p:nvSpPr>
          <p:cNvPr id="5" name="Footer Placeholder 4"/>
          <p:cNvSpPr>
            <a:spLocks noGrp="1"/>
          </p:cNvSpPr>
          <p:nvPr>
            <p:ph type="ftr" sz="quarter" idx="11"/>
          </p:nvPr>
        </p:nvSpPr>
        <p:spPr/>
        <p:txBody>
          <a:bodyPr/>
          <a:lstStyle/>
          <a:p>
            <a:r>
              <a:rPr lang="en-US" dirty="0"/>
              <a:t>Ankur Chaudhary               Web Technology                                 UNIT 5</a:t>
            </a:r>
          </a:p>
        </p:txBody>
      </p:sp>
      <p:sp>
        <p:nvSpPr>
          <p:cNvPr id="6" name="Slide Number Placeholder 5"/>
          <p:cNvSpPr>
            <a:spLocks noGrp="1"/>
          </p:cNvSpPr>
          <p:nvPr>
            <p:ph type="sldNum" sz="quarter" idx="12"/>
          </p:nvPr>
        </p:nvSpPr>
        <p:spPr/>
        <p:txBody>
          <a:bodyPr/>
          <a:lstStyle/>
          <a:p>
            <a:fld id="{18F9ED7C-125C-4F48-91B7-9528945E460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167923-5FAF-452E-87F4-009D91E3483B}" type="datetime1">
              <a:rPr lang="en-US" smtClean="0"/>
              <a:t>7/26/2023</a:t>
            </a:fld>
            <a:endParaRPr lang="en-US" dirty="0"/>
          </a:p>
        </p:txBody>
      </p:sp>
      <p:sp>
        <p:nvSpPr>
          <p:cNvPr id="5" name="Footer Placeholder 4"/>
          <p:cNvSpPr>
            <a:spLocks noGrp="1"/>
          </p:cNvSpPr>
          <p:nvPr>
            <p:ph type="ftr" sz="quarter" idx="11"/>
          </p:nvPr>
        </p:nvSpPr>
        <p:spPr/>
        <p:txBody>
          <a:bodyPr/>
          <a:lstStyle/>
          <a:p>
            <a:r>
              <a:rPr lang="en-US" dirty="0"/>
              <a:t>Ankur Chaudhary               Web Technology                                 UNIT 5</a:t>
            </a:r>
          </a:p>
        </p:txBody>
      </p:sp>
      <p:sp>
        <p:nvSpPr>
          <p:cNvPr id="6" name="Slide Number Placeholder 5"/>
          <p:cNvSpPr>
            <a:spLocks noGrp="1"/>
          </p:cNvSpPr>
          <p:nvPr>
            <p:ph type="sldNum" sz="quarter" idx="12"/>
          </p:nvPr>
        </p:nvSpPr>
        <p:spPr/>
        <p:txBody>
          <a:bodyPr/>
          <a:lstStyle/>
          <a:p>
            <a:fld id="{18F9ED7C-125C-4F48-91B7-9528945E460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6F55EB4-A1B8-476D-94D1-42E420217834}" type="datetime1">
              <a:rPr lang="en-US" smtClean="0"/>
              <a:t>7/26/2023</a:t>
            </a:fld>
            <a:endParaRPr lang="en-US" dirty="0"/>
          </a:p>
        </p:txBody>
      </p:sp>
      <p:sp>
        <p:nvSpPr>
          <p:cNvPr id="6" name="Footer Placeholder 5"/>
          <p:cNvSpPr>
            <a:spLocks noGrp="1"/>
          </p:cNvSpPr>
          <p:nvPr>
            <p:ph type="ftr" sz="quarter" idx="11"/>
          </p:nvPr>
        </p:nvSpPr>
        <p:spPr/>
        <p:txBody>
          <a:bodyPr/>
          <a:lstStyle/>
          <a:p>
            <a:r>
              <a:rPr lang="en-US" dirty="0"/>
              <a:t>Ankur Chaudhary               Web Technology                                 UNIT 5</a:t>
            </a:r>
          </a:p>
        </p:txBody>
      </p:sp>
      <p:sp>
        <p:nvSpPr>
          <p:cNvPr id="7" name="Slide Number Placeholder 6"/>
          <p:cNvSpPr>
            <a:spLocks noGrp="1"/>
          </p:cNvSpPr>
          <p:nvPr>
            <p:ph type="sldNum" sz="quarter" idx="12"/>
          </p:nvPr>
        </p:nvSpPr>
        <p:spPr/>
        <p:txBody>
          <a:bodyPr/>
          <a:lstStyle/>
          <a:p>
            <a:fld id="{18F9ED7C-125C-4F48-91B7-9528945E460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0487AE1-F664-49A0-A7CF-A01FD4715CC3}" type="datetime1">
              <a:rPr lang="en-US" smtClean="0"/>
              <a:t>7/26/2023</a:t>
            </a:fld>
            <a:endParaRPr lang="en-US" dirty="0"/>
          </a:p>
        </p:txBody>
      </p:sp>
      <p:sp>
        <p:nvSpPr>
          <p:cNvPr id="8" name="Footer Placeholder 7"/>
          <p:cNvSpPr>
            <a:spLocks noGrp="1"/>
          </p:cNvSpPr>
          <p:nvPr>
            <p:ph type="ftr" sz="quarter" idx="11"/>
          </p:nvPr>
        </p:nvSpPr>
        <p:spPr/>
        <p:txBody>
          <a:bodyPr/>
          <a:lstStyle/>
          <a:p>
            <a:r>
              <a:rPr lang="en-US" dirty="0"/>
              <a:t>Ankur Chaudhary               Web Technology                                 UNIT 5</a:t>
            </a:r>
          </a:p>
        </p:txBody>
      </p:sp>
      <p:sp>
        <p:nvSpPr>
          <p:cNvPr id="9" name="Slide Number Placeholder 8"/>
          <p:cNvSpPr>
            <a:spLocks noGrp="1"/>
          </p:cNvSpPr>
          <p:nvPr>
            <p:ph type="sldNum" sz="quarter" idx="12"/>
          </p:nvPr>
        </p:nvSpPr>
        <p:spPr/>
        <p:txBody>
          <a:bodyPr/>
          <a:lstStyle/>
          <a:p>
            <a:fld id="{18F9ED7C-125C-4F48-91B7-9528945E460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7AE46C7-2EF4-47B7-A576-DB3A05A905A1}" type="datetime1">
              <a:rPr lang="en-US" smtClean="0"/>
              <a:t>7/26/2023</a:t>
            </a:fld>
            <a:endParaRPr lang="en-US" dirty="0"/>
          </a:p>
        </p:txBody>
      </p:sp>
      <p:sp>
        <p:nvSpPr>
          <p:cNvPr id="4" name="Footer Placeholder 3"/>
          <p:cNvSpPr>
            <a:spLocks noGrp="1"/>
          </p:cNvSpPr>
          <p:nvPr>
            <p:ph type="ftr" sz="quarter" idx="11"/>
          </p:nvPr>
        </p:nvSpPr>
        <p:spPr/>
        <p:txBody>
          <a:bodyPr/>
          <a:lstStyle/>
          <a:p>
            <a:r>
              <a:rPr lang="en-US" dirty="0"/>
              <a:t>Ankur Chaudhary               Web Technology                                 UNIT 5</a:t>
            </a:r>
          </a:p>
        </p:txBody>
      </p:sp>
      <p:sp>
        <p:nvSpPr>
          <p:cNvPr id="5" name="Slide Number Placeholder 4"/>
          <p:cNvSpPr>
            <a:spLocks noGrp="1"/>
          </p:cNvSpPr>
          <p:nvPr>
            <p:ph type="sldNum" sz="quarter" idx="12"/>
          </p:nvPr>
        </p:nvSpPr>
        <p:spPr/>
        <p:txBody>
          <a:bodyPr/>
          <a:lstStyle/>
          <a:p>
            <a:fld id="{18F9ED7C-125C-4F48-91B7-9528945E460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3FB9A0-8723-4683-AC51-3B0B8E841C8E}" type="datetime1">
              <a:rPr lang="en-US" smtClean="0"/>
              <a:t>7/26/2023</a:t>
            </a:fld>
            <a:endParaRPr lang="en-US" dirty="0"/>
          </a:p>
        </p:txBody>
      </p:sp>
      <p:sp>
        <p:nvSpPr>
          <p:cNvPr id="3" name="Footer Placeholder 2"/>
          <p:cNvSpPr>
            <a:spLocks noGrp="1"/>
          </p:cNvSpPr>
          <p:nvPr>
            <p:ph type="ftr" sz="quarter" idx="11"/>
          </p:nvPr>
        </p:nvSpPr>
        <p:spPr/>
        <p:txBody>
          <a:bodyPr/>
          <a:lstStyle/>
          <a:p>
            <a:r>
              <a:rPr lang="en-US" dirty="0"/>
              <a:t>Ankur Chaudhary               Web Technology                                 UNIT 5</a:t>
            </a:r>
          </a:p>
        </p:txBody>
      </p:sp>
      <p:sp>
        <p:nvSpPr>
          <p:cNvPr id="4" name="Slide Number Placeholder 3"/>
          <p:cNvSpPr>
            <a:spLocks noGrp="1"/>
          </p:cNvSpPr>
          <p:nvPr>
            <p:ph type="sldNum" sz="quarter" idx="12"/>
          </p:nvPr>
        </p:nvSpPr>
        <p:spPr/>
        <p:txBody>
          <a:bodyPr/>
          <a:lstStyle/>
          <a:p>
            <a:fld id="{18F9ED7C-125C-4F48-91B7-9528945E460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836DF8-844D-4B83-BB43-AB5111BB49D7}" type="datetime1">
              <a:rPr lang="en-US" smtClean="0"/>
              <a:t>7/26/2023</a:t>
            </a:fld>
            <a:endParaRPr lang="en-US" dirty="0"/>
          </a:p>
        </p:txBody>
      </p:sp>
      <p:sp>
        <p:nvSpPr>
          <p:cNvPr id="6" name="Footer Placeholder 5"/>
          <p:cNvSpPr>
            <a:spLocks noGrp="1"/>
          </p:cNvSpPr>
          <p:nvPr>
            <p:ph type="ftr" sz="quarter" idx="11"/>
          </p:nvPr>
        </p:nvSpPr>
        <p:spPr/>
        <p:txBody>
          <a:bodyPr/>
          <a:lstStyle/>
          <a:p>
            <a:r>
              <a:rPr lang="en-US" dirty="0"/>
              <a:t>Ankur Chaudhary               Web Technology                                 UNIT 5</a:t>
            </a:r>
          </a:p>
        </p:txBody>
      </p:sp>
      <p:sp>
        <p:nvSpPr>
          <p:cNvPr id="7" name="Slide Number Placeholder 6"/>
          <p:cNvSpPr>
            <a:spLocks noGrp="1"/>
          </p:cNvSpPr>
          <p:nvPr>
            <p:ph type="sldNum" sz="quarter" idx="12"/>
          </p:nvPr>
        </p:nvSpPr>
        <p:spPr/>
        <p:txBody>
          <a:bodyPr/>
          <a:lstStyle/>
          <a:p>
            <a:fld id="{18F9ED7C-125C-4F48-91B7-9528945E460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FE3C57-797F-458E-9C96-2185D9A93616}" type="datetime1">
              <a:rPr lang="en-US" smtClean="0"/>
              <a:t>7/26/2023</a:t>
            </a:fld>
            <a:endParaRPr lang="en-US" dirty="0"/>
          </a:p>
        </p:txBody>
      </p:sp>
      <p:sp>
        <p:nvSpPr>
          <p:cNvPr id="6" name="Footer Placeholder 5"/>
          <p:cNvSpPr>
            <a:spLocks noGrp="1"/>
          </p:cNvSpPr>
          <p:nvPr>
            <p:ph type="ftr" sz="quarter" idx="11"/>
          </p:nvPr>
        </p:nvSpPr>
        <p:spPr/>
        <p:txBody>
          <a:bodyPr/>
          <a:lstStyle/>
          <a:p>
            <a:r>
              <a:rPr lang="en-US" dirty="0"/>
              <a:t>Ankur Chaudhary               Web Technology                                 UNIT 5</a:t>
            </a:r>
          </a:p>
        </p:txBody>
      </p:sp>
      <p:sp>
        <p:nvSpPr>
          <p:cNvPr id="7" name="Slide Number Placeholder 6"/>
          <p:cNvSpPr>
            <a:spLocks noGrp="1"/>
          </p:cNvSpPr>
          <p:nvPr>
            <p:ph type="sldNum" sz="quarter" idx="12"/>
          </p:nvPr>
        </p:nvSpPr>
        <p:spPr/>
        <p:txBody>
          <a:bodyPr/>
          <a:lstStyle/>
          <a:p>
            <a:fld id="{18F9ED7C-125C-4F48-91B7-9528945E460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20F30C-9D7D-4403-BC73-5218B3BB7177}" type="datetime1">
              <a:rPr lang="en-US" smtClean="0"/>
              <a:t>7/26/2023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Ankur Chaudhary               Web Technology                                 UNIT 5</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F9ED7C-125C-4F48-91B7-9528945E460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8" Type="http://schemas.openxmlformats.org/officeDocument/2006/relationships/hyperlink" Target="https://www.youtube.com/watch?v=g6zGd6ycktY&amp;list=PLo4R2IscWKdVqzh_QECsxCq7QB1CUpYfi&amp;index=3" TargetMode="External"/><Relationship Id="rId3" Type="http://schemas.openxmlformats.org/officeDocument/2006/relationships/hyperlink" Target="https://www.youtube.com/watch?v=KMj49syT8JM&amp;list=PLJ5C_6qdAvBHiqw9Yc7-_vyfbBG1Bmfg_" TargetMode="External"/><Relationship Id="rId7" Type="http://schemas.openxmlformats.org/officeDocument/2006/relationships/hyperlink" Target="https://www.youtube.com/watch?v=g6zGd6ycktY&amp;list=PLo4R2IscWKdVqzh_QECsxCq7QB1CUpYfi&amp;index=2"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www.youtube.com/watch?v=g6zGd6ycktY&amp;list=PLo4R2IscWKdVqzh_QECsxCq7QB1CUpYfi&amp;index=1" TargetMode="External"/><Relationship Id="rId5" Type="http://schemas.openxmlformats.org/officeDocument/2006/relationships/hyperlink" Target="https://www.youtube.com/watch?v=jyzBKgXxHww&amp;list=PLJ5C_6qdAvBHiqw9Yc7-_vyfbBG1Bmfg_&amp;index=3" TargetMode="External"/><Relationship Id="rId4" Type="http://schemas.openxmlformats.org/officeDocument/2006/relationships/hyperlink" Target="https://www.youtube.com/watch?v=biKUffL8cm4&amp;list=PLJ5C_6qdAvBHiqw9Yc7-_vyfbBG1Bmfg_&amp;index=2" TargetMode="External"/><Relationship Id="rId9"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www.youtube.com/watch?v=g6zGd6ycktY&amp;list=PLo4R2IscWKdVqzh_QECsxCq7QB1CUpYfi&amp;index=4" TargetMode="External"/><Relationship Id="rId7" Type="http://schemas.openxmlformats.org/officeDocument/2006/relationships/hyperlink" Target="https://www.youtube.com/watch?v=g6zGd6ycktY&amp;list=PLo4R2IscWKdVqzh_QECsxCq7QB1CUpYfi&amp;index=8"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hyperlink" Target="https://www.youtube.com/watch?v=g6zGd6ycktY&amp;list=PLo4R2IscWKdVqzh_QECsxCq7QB1CUpYfi&amp;index=7" TargetMode="External"/><Relationship Id="rId5" Type="http://schemas.openxmlformats.org/officeDocument/2006/relationships/hyperlink" Target="https://www.youtube.com/watch?v=g6zGd6ycktY&amp;list=PLo4R2IscWKdVqzh_QECsxCq7QB1CUpYfi&amp;index=6" TargetMode="External"/><Relationship Id="rId4" Type="http://schemas.openxmlformats.org/officeDocument/2006/relationships/hyperlink" Target="https://www.youtube.com/watch?v=g6zGd6ycktY&amp;list=PLo4R2IscWKdVqzh_QECsxCq7QB1CUpYfi&amp;index=5" TargetMode="External"/></Relationships>
</file>

<file path=ppt/slides/_rels/slide1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91439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err="1"/>
              <a:t>Noida</a:t>
            </a:r>
            <a:r>
              <a:rPr lang="en-US" sz="2400" dirty="0"/>
              <a:t> Institute of Engineering and Technology, Greater </a:t>
            </a:r>
            <a:r>
              <a:rPr lang="en-US" sz="2400" dirty="0" err="1"/>
              <a:t>Noida</a:t>
            </a:r>
            <a:endParaRPr lang="en-US" sz="2400" dirty="0"/>
          </a:p>
        </p:txBody>
      </p:sp>
      <p:sp>
        <p:nvSpPr>
          <p:cNvPr id="3" name="Subtitle 2"/>
          <p:cNvSpPr>
            <a:spLocks noGrp="1"/>
          </p:cNvSpPr>
          <p:nvPr>
            <p:ph type="subTitle" idx="1"/>
          </p:nvPr>
        </p:nvSpPr>
        <p:spPr>
          <a:xfrm>
            <a:off x="1447800" y="1143000"/>
            <a:ext cx="6400800" cy="533400"/>
          </a:xfrm>
        </p:spPr>
        <p:style>
          <a:lnRef idx="2">
            <a:schemeClr val="accent5"/>
          </a:lnRef>
          <a:fillRef idx="1">
            <a:schemeClr val="lt1"/>
          </a:fillRef>
          <a:effectRef idx="0">
            <a:schemeClr val="accent5"/>
          </a:effectRef>
          <a:fontRef idx="minor">
            <a:schemeClr val="dk1"/>
          </a:fontRef>
        </p:style>
        <p:txBody>
          <a:bodyPr>
            <a:normAutofit/>
          </a:bodyPr>
          <a:lstStyle/>
          <a:p>
            <a:r>
              <a:rPr lang="en-US" sz="2500" dirty="0">
                <a:solidFill>
                  <a:schemeClr val="tx1"/>
                </a:solidFill>
              </a:rPr>
              <a:t> </a:t>
            </a:r>
            <a:r>
              <a:rPr lang="en-US" sz="2200" dirty="0">
                <a:solidFill>
                  <a:schemeClr val="tx1"/>
                </a:solidFill>
                <a:latin typeface="Times New Roman" panose="02020603050405020304" pitchFamily="18" charset="0"/>
                <a:cs typeface="Times New Roman" panose="02020603050405020304" pitchFamily="18" charset="0"/>
              </a:rPr>
              <a:t>Unit V PHP</a:t>
            </a:r>
          </a:p>
        </p:txBody>
      </p:sp>
      <p:sp>
        <p:nvSpPr>
          <p:cNvPr id="6" name="Subtitle 2"/>
          <p:cNvSpPr txBox="1">
            <a:spLocks/>
          </p:cNvSpPr>
          <p:nvPr/>
        </p:nvSpPr>
        <p:spPr>
          <a:xfrm>
            <a:off x="5943600" y="4563533"/>
            <a:ext cx="3048000" cy="1219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000" dirty="0">
                <a:solidFill>
                  <a:schemeClr val="tx1"/>
                </a:solidFill>
                <a:latin typeface="+mj-lt"/>
              </a:rPr>
              <a:t>Ankur Chaudhary</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mj-lt"/>
              </a:rPr>
              <a:t>Assistant</a:t>
            </a:r>
            <a:r>
              <a:rPr kumimoji="0" lang="en-US" sz="2000" b="0" i="0" u="none" strike="noStrike" kern="1200" cap="none" spc="0" normalizeH="0" noProof="0" dirty="0">
                <a:ln>
                  <a:noFill/>
                </a:ln>
                <a:solidFill>
                  <a:schemeClr val="tx1"/>
                </a:solidFill>
                <a:effectLst/>
                <a:uLnTx/>
                <a:uFillTx/>
                <a:latin typeface="+mj-lt"/>
              </a:rPr>
              <a:t> Professor</a:t>
            </a:r>
            <a:endParaRPr kumimoji="0" lang="en-US" sz="2000" b="0" i="0" u="none" strike="noStrike" kern="1200" cap="none" spc="0" normalizeH="0" baseline="0" noProof="0" dirty="0">
              <a:ln>
                <a:noFill/>
              </a:ln>
              <a:solidFill>
                <a:schemeClr val="tx1"/>
              </a:solidFill>
              <a:effectLst/>
              <a:uLnTx/>
              <a:uFillTx/>
              <a:latin typeface="+mj-lt"/>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000" dirty="0">
                <a:solidFill>
                  <a:schemeClr val="tx1"/>
                </a:solidFill>
                <a:latin typeface="+mj-lt"/>
              </a:rPr>
              <a:t>Information Technology</a:t>
            </a:r>
            <a:endParaRPr kumimoji="0" lang="en-US" sz="2000" b="0" i="0" u="none" strike="noStrike" kern="1200" cap="none" spc="0" normalizeH="0" baseline="0" noProof="0" dirty="0">
              <a:ln>
                <a:noFill/>
              </a:ln>
              <a:solidFill>
                <a:schemeClr val="tx1"/>
              </a:solidFill>
              <a:effectLst/>
              <a:uLnTx/>
              <a:uFillTx/>
              <a:latin typeface="+mj-lt"/>
            </a:endParaRP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381000" y="5943600"/>
            <a:ext cx="533400" cy="533400"/>
          </a:xfrm>
          <a:prstGeom prst="rect">
            <a:avLst/>
          </a:prstGeom>
          <a:noFill/>
        </p:spPr>
      </p:pic>
      <p:sp>
        <p:nvSpPr>
          <p:cNvPr id="9" name="Date Placeholder 8"/>
          <p:cNvSpPr>
            <a:spLocks noGrp="1"/>
          </p:cNvSpPr>
          <p:nvPr>
            <p:ph type="dt" sz="half" idx="10"/>
          </p:nvPr>
        </p:nvSpPr>
        <p:spPr>
          <a:xfrm>
            <a:off x="381000" y="6492875"/>
            <a:ext cx="2133600" cy="365125"/>
          </a:xfrm>
        </p:spPr>
        <p:txBody>
          <a:bodyPr/>
          <a:lstStyle/>
          <a:p>
            <a:fld id="{7C752F9B-5B6D-4301-BF27-6114CEA679BD}" type="datetime1">
              <a:rPr lang="en-US" smtClean="0"/>
              <a:t>7/26/2023</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sp>
        <p:nvSpPr>
          <p:cNvPr id="12" name="Subtitle 2"/>
          <p:cNvSpPr txBox="1">
            <a:spLocks/>
          </p:cNvSpPr>
          <p:nvPr/>
        </p:nvSpPr>
        <p:spPr>
          <a:xfrm>
            <a:off x="152400" y="2971800"/>
            <a:ext cx="16002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rPr>
              <a:t>Unit:</a:t>
            </a:r>
            <a:r>
              <a:rPr lang="en-US" sz="2000" dirty="0">
                <a:solidFill>
                  <a:schemeClr val="tx1"/>
                </a:solidFill>
              </a:rPr>
              <a:t> 5</a:t>
            </a:r>
            <a:endParaRPr kumimoji="0" lang="en-US" sz="2000" b="0" i="0" u="none" strike="noStrike" kern="1200" cap="none" spc="0" normalizeH="0" baseline="0" noProof="0" dirty="0">
              <a:ln>
                <a:noFill/>
              </a:ln>
              <a:solidFill>
                <a:schemeClr val="tx1"/>
              </a:solidFill>
              <a:effectLst/>
              <a:uLnTx/>
              <a:uFillTx/>
            </a:endParaRPr>
          </a:p>
        </p:txBody>
      </p:sp>
      <p:sp>
        <p:nvSpPr>
          <p:cNvPr id="13" name="Footer Placeholder 12"/>
          <p:cNvSpPr>
            <a:spLocks noGrp="1"/>
          </p:cNvSpPr>
          <p:nvPr>
            <p:ph type="ftr" sz="quarter" idx="11"/>
          </p:nvPr>
        </p:nvSpPr>
        <p:spPr>
          <a:xfrm>
            <a:off x="2286000" y="6477000"/>
            <a:ext cx="5791200" cy="244475"/>
          </a:xfrm>
        </p:spPr>
        <p:txBody>
          <a:bodyPr/>
          <a:lstStyle/>
          <a:p>
            <a:r>
              <a:rPr lang="en-US" dirty="0"/>
              <a:t>Ankur Chaudhary               Web Technology                                 UNIT 5</a:t>
            </a:r>
          </a:p>
        </p:txBody>
      </p:sp>
      <p:sp>
        <p:nvSpPr>
          <p:cNvPr id="14" name="Subtitle 2"/>
          <p:cNvSpPr txBox="1">
            <a:spLocks/>
          </p:cNvSpPr>
          <p:nvPr/>
        </p:nvSpPr>
        <p:spPr>
          <a:xfrm>
            <a:off x="114300" y="3810000"/>
            <a:ext cx="33147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lvl="0" algn="ctr">
              <a:spcBef>
                <a:spcPct val="20000"/>
              </a:spcBef>
              <a:defRPr/>
            </a:pPr>
            <a:r>
              <a:rPr lang="en-IN" sz="2000" dirty="0"/>
              <a:t>Introduction to PHP</a:t>
            </a:r>
            <a:endParaRPr kumimoji="0" lang="en-US" sz="2000" i="0" u="none" strike="noStrike" kern="1200" cap="none" spc="0" normalizeH="0" baseline="0" noProof="0" dirty="0">
              <a:ln>
                <a:noFill/>
              </a:ln>
              <a:solidFill>
                <a:schemeClr val="tx1"/>
              </a:solidFill>
              <a:effectLst/>
              <a:uLnTx/>
              <a:uFillTx/>
            </a:endParaRPr>
          </a:p>
        </p:txBody>
      </p:sp>
      <p:sp>
        <p:nvSpPr>
          <p:cNvPr id="15" name="Subtitle 2"/>
          <p:cNvSpPr txBox="1">
            <a:spLocks/>
          </p:cNvSpPr>
          <p:nvPr/>
        </p:nvSpPr>
        <p:spPr>
          <a:xfrm>
            <a:off x="152400" y="4876800"/>
            <a:ext cx="32766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000" dirty="0" err="1">
                <a:solidFill>
                  <a:schemeClr val="tx1"/>
                </a:solidFill>
              </a:rPr>
              <a:t>B.Tech</a:t>
            </a:r>
            <a:r>
              <a:rPr lang="en-US" sz="2000" dirty="0">
                <a:solidFill>
                  <a:schemeClr val="tx1"/>
                </a:solidFill>
              </a:rPr>
              <a:t>, 3</a:t>
            </a:r>
            <a:r>
              <a:rPr lang="en-US" sz="2000" baseline="30000" dirty="0">
                <a:solidFill>
                  <a:schemeClr val="tx1"/>
                </a:solidFill>
              </a:rPr>
              <a:t>rd</a:t>
            </a:r>
            <a:r>
              <a:rPr lang="en-US" sz="2000" dirty="0">
                <a:solidFill>
                  <a:schemeClr val="tx1"/>
                </a:solidFill>
              </a:rPr>
              <a:t> year </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16" name="Picture 15" descr="NIET"/>
          <p:cNvPicPr/>
          <p:nvPr/>
        </p:nvPicPr>
        <p:blipFill>
          <a:blip r:embed="rId4">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pic>
        <p:nvPicPr>
          <p:cNvPr id="5" name="Picture 4">
            <a:extLst>
              <a:ext uri="{FF2B5EF4-FFF2-40B4-BE49-F238E27FC236}">
                <a16:creationId xmlns:a16="http://schemas.microsoft.com/office/drawing/2014/main" id="{43321C1D-DA1A-C06F-00F8-88D748521C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71456" y="2370667"/>
            <a:ext cx="1877219" cy="20955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3"/>
          <p:cNvSpPr>
            <a:spLocks noGrp="1"/>
          </p:cNvSpPr>
          <p:nvPr>
            <p:ph type="dt" sz="quarter" idx="11"/>
          </p:nvPr>
        </p:nvSpPr>
        <p:spPr>
          <a:xfrm>
            <a:off x="-304800" y="6356350"/>
            <a:ext cx="2895600" cy="365125"/>
          </a:xfrm>
          <a:noFill/>
        </p:spPr>
        <p:txBody>
          <a:bodyPr/>
          <a:lstStyle/>
          <a:p>
            <a:pPr>
              <a:buFont typeface="Arial" pitchFamily="34" charset="0"/>
              <a:buNone/>
            </a:pPr>
            <a:fld id="{5D6E05E6-89C5-41AD-B1BB-96008C9BE686}" type="datetime1">
              <a:rPr lang="en-US" smtClean="0"/>
              <a:t>7/26/2023</a:t>
            </a:fld>
            <a:endParaRPr lang="en-US" dirty="0"/>
          </a:p>
        </p:txBody>
      </p:sp>
      <p:sp>
        <p:nvSpPr>
          <p:cNvPr id="10243" name="Footer Placeholder 4"/>
          <p:cNvSpPr>
            <a:spLocks noGrp="1"/>
          </p:cNvSpPr>
          <p:nvPr>
            <p:ph type="ftr" sz="quarter" idx="12"/>
          </p:nvPr>
        </p:nvSpPr>
        <p:spPr>
          <a:xfrm>
            <a:off x="2209800" y="6356350"/>
            <a:ext cx="6934200" cy="365125"/>
          </a:xfrm>
          <a:noFill/>
        </p:spPr>
        <p:txBody>
          <a:bodyPr/>
          <a:lstStyle/>
          <a:p>
            <a:pPr algn="l">
              <a:buFont typeface="Arial" pitchFamily="34" charset="0"/>
              <a:buNone/>
            </a:pPr>
            <a:r>
              <a:rPr lang="en-US" dirty="0"/>
              <a:t>Ankur Chaudhary               Web Technology                                 UNIT 5</a:t>
            </a:r>
          </a:p>
        </p:txBody>
      </p:sp>
      <p:sp>
        <p:nvSpPr>
          <p:cNvPr id="10244" name="Slide Number Placeholder 5"/>
          <p:cNvSpPr>
            <a:spLocks noGrp="1"/>
          </p:cNvSpPr>
          <p:nvPr>
            <p:ph type="sldNum" sz="quarter" idx="4294967295"/>
          </p:nvPr>
        </p:nvSpPr>
        <p:spPr>
          <a:xfrm>
            <a:off x="6223000" y="6356350"/>
            <a:ext cx="2895600" cy="365125"/>
          </a:xfrm>
          <a:prstGeom prst="rect">
            <a:avLst/>
          </a:prstGeom>
          <a:noFill/>
        </p:spPr>
        <p:txBody>
          <a:bodyPr/>
          <a:lstStyle/>
          <a:p>
            <a:pPr algn="ctr">
              <a:buSzPts val="1400"/>
              <a:buFont typeface="Arial" pitchFamily="34" charset="0"/>
              <a:buNone/>
            </a:pPr>
            <a:fld id="{C37AE07E-7BC9-49E1-822A-83DAB9ECD80E}" type="slidenum">
              <a:rPr lang="en-US" smtClean="0"/>
              <a:pPr algn="ctr">
                <a:buSzPts val="1400"/>
                <a:buFont typeface="Arial" pitchFamily="34" charset="0"/>
                <a:buNone/>
              </a:pPr>
              <a:t>10</a:t>
            </a:fld>
            <a:endParaRPr lang="en-US"/>
          </a:p>
        </p:txBody>
      </p:sp>
      <p:sp>
        <p:nvSpPr>
          <p:cNvPr id="7" name="Title 1"/>
          <p:cNvSpPr txBox="1">
            <a:spLocks/>
          </p:cNvSpPr>
          <p:nvPr/>
        </p:nvSpPr>
        <p:spPr>
          <a:xfrm>
            <a:off x="1524000" y="0"/>
            <a:ext cx="7620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400" dirty="0">
                <a:sym typeface="Arial" charset="0"/>
              </a:rPr>
              <a:t>Branch wise Applications</a:t>
            </a:r>
          </a:p>
        </p:txBody>
      </p:sp>
      <p:sp>
        <p:nvSpPr>
          <p:cNvPr id="10246" name="TextBox 7"/>
          <p:cNvSpPr txBox="1">
            <a:spLocks noChangeArrowheads="1"/>
          </p:cNvSpPr>
          <p:nvPr/>
        </p:nvSpPr>
        <p:spPr bwMode="auto">
          <a:xfrm>
            <a:off x="457200" y="1066800"/>
            <a:ext cx="8250238" cy="3529171"/>
          </a:xfrm>
          <a:prstGeom prst="rect">
            <a:avLst/>
          </a:prstGeom>
          <a:noFill/>
          <a:ln w="9525">
            <a:noFill/>
            <a:miter lim="800000"/>
            <a:headEnd/>
            <a:tailEnd/>
          </a:ln>
        </p:spPr>
        <p:txBody>
          <a:bodyPr wrap="square">
            <a:spAutoFit/>
          </a:bodyPr>
          <a:lstStyle/>
          <a:p>
            <a:pPr marL="457200" indent="-457200">
              <a:buFont typeface="Arial" panose="020B0604020202020204" pitchFamily="34" charset="0"/>
              <a:buChar char="•"/>
            </a:pPr>
            <a:r>
              <a:rPr lang="en-US" sz="2000" dirty="0"/>
              <a:t>Resource Sharing</a:t>
            </a:r>
          </a:p>
          <a:p>
            <a:pPr marL="457200" indent="-457200">
              <a:buFont typeface="Arial" panose="020B0604020202020204" pitchFamily="34" charset="0"/>
              <a:buChar char="•"/>
            </a:pPr>
            <a:r>
              <a:rPr lang="en-US" sz="2000" dirty="0"/>
              <a:t>Server-Client model</a:t>
            </a:r>
          </a:p>
          <a:p>
            <a:pPr marL="457200" indent="-457200">
              <a:buFont typeface="Arial" panose="020B0604020202020204" pitchFamily="34" charset="0"/>
              <a:buChar char="•"/>
            </a:pPr>
            <a:r>
              <a:rPr lang="en-US" sz="2000" dirty="0"/>
              <a:t>Communication Medium</a:t>
            </a:r>
          </a:p>
          <a:p>
            <a:pPr marL="457200" indent="-457200">
              <a:buFont typeface="Arial" panose="020B0604020202020204" pitchFamily="34" charset="0"/>
              <a:buChar char="•"/>
            </a:pPr>
            <a:r>
              <a:rPr lang="en-US" sz="2000" dirty="0"/>
              <a:t>Access to remote information</a:t>
            </a:r>
          </a:p>
          <a:p>
            <a:pPr marL="457200" indent="-457200">
              <a:buFont typeface="Arial" panose="020B0604020202020204" pitchFamily="34" charset="0"/>
              <a:buChar char="•"/>
            </a:pPr>
            <a:r>
              <a:rPr lang="en-US" sz="2000" dirty="0"/>
              <a:t>Person-to-person communication</a:t>
            </a:r>
          </a:p>
          <a:p>
            <a:pPr marL="457200" indent="-457200">
              <a:buFont typeface="Arial" panose="020B0604020202020204" pitchFamily="34" charset="0"/>
              <a:buChar char="•"/>
            </a:pPr>
            <a:r>
              <a:rPr lang="en-US" sz="2000" dirty="0"/>
              <a:t>Electronic commerce</a:t>
            </a:r>
          </a:p>
          <a:p>
            <a:pPr marL="457200" indent="-457200">
              <a:spcBef>
                <a:spcPts val="363"/>
              </a:spcBef>
              <a:spcAft>
                <a:spcPct val="0"/>
              </a:spcAft>
              <a:buClr>
                <a:srgbClr val="000000"/>
              </a:buClr>
              <a:buFont typeface="Arial" panose="020B0604020202020204" pitchFamily="34" charset="0"/>
              <a:buChar char="•"/>
            </a:pPr>
            <a:r>
              <a:rPr lang="en-US" sz="2000" dirty="0">
                <a:cs typeface="Times New Roman" pitchFamily="18" charset="0"/>
              </a:rPr>
              <a:t>Cloud-based Applications</a:t>
            </a:r>
          </a:p>
          <a:p>
            <a:pPr marL="457200" indent="-457200">
              <a:spcBef>
                <a:spcPct val="0"/>
              </a:spcBef>
              <a:buFont typeface="Arial" panose="020B0604020202020204" pitchFamily="34" charset="0"/>
              <a:buChar char="•"/>
            </a:pPr>
            <a:r>
              <a:rPr lang="en-US" sz="2000" dirty="0">
                <a:solidFill>
                  <a:srgbClr val="000000"/>
                </a:solidFill>
                <a:cs typeface="Times New Roman" panose="02020603050405020304" pitchFamily="18" charset="0"/>
              </a:rPr>
              <a:t>AI and Expert System</a:t>
            </a:r>
          </a:p>
          <a:p>
            <a:pPr marL="457200" indent="-457200">
              <a:spcBef>
                <a:spcPct val="0"/>
              </a:spcBef>
              <a:buFont typeface="Arial" panose="020B0604020202020204" pitchFamily="34" charset="0"/>
              <a:buChar char="•"/>
            </a:pPr>
            <a:r>
              <a:rPr lang="en-US" sz="2000" dirty="0">
                <a:solidFill>
                  <a:srgbClr val="000000"/>
                </a:solidFill>
                <a:cs typeface="Times New Roman" panose="02020603050405020304" pitchFamily="18" charset="0"/>
              </a:rPr>
              <a:t>Neural Networks and parallel programming</a:t>
            </a:r>
          </a:p>
          <a:p>
            <a:pPr marL="457200" indent="-457200">
              <a:spcBef>
                <a:spcPct val="0"/>
              </a:spcBef>
              <a:buFont typeface="Arial" panose="020B0604020202020204" pitchFamily="34" charset="0"/>
              <a:buChar char="•"/>
            </a:pPr>
            <a:r>
              <a:rPr lang="en-US" sz="2000" dirty="0">
                <a:solidFill>
                  <a:srgbClr val="000000"/>
                </a:solidFill>
                <a:cs typeface="Times New Roman" panose="02020603050405020304" pitchFamily="18" charset="0"/>
              </a:rPr>
              <a:t>Decision support and office automation systems etc.</a:t>
            </a:r>
          </a:p>
          <a:p>
            <a:endParaRPr lang="en-US" sz="2000" dirty="0"/>
          </a:p>
        </p:txBody>
      </p:sp>
    </p:spTree>
    <p:extLst>
      <p:ext uri="{BB962C8B-B14F-4D97-AF65-F5344CB8AC3E}">
        <p14:creationId xmlns:p14="http://schemas.microsoft.com/office/powerpoint/2010/main" val="76373649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62681" y="685800"/>
            <a:ext cx="9005119" cy="5628764"/>
          </a:xfrm>
        </p:spPr>
        <p:txBody>
          <a:bodyPr>
            <a:noAutofit/>
          </a:bodyPr>
          <a:lstStyle/>
          <a:p>
            <a:pPr marL="0" indent="0" algn="just" fontAlgn="base">
              <a:buNone/>
            </a:pPr>
            <a:r>
              <a:rPr lang="en-US" sz="2000" b="1" dirty="0"/>
              <a:t>Destroying the Session-</a:t>
            </a:r>
            <a:r>
              <a:rPr lang="en-US" sz="2000" dirty="0"/>
              <a:t> A PHP session can be destroyed by </a:t>
            </a:r>
            <a:r>
              <a:rPr lang="en-US" sz="2000" dirty="0" err="1"/>
              <a:t>session_destroy</a:t>
            </a:r>
            <a:r>
              <a:rPr lang="en-US" sz="2000" dirty="0"/>
              <a:t>() function. This function does not need any argument and a single call can destroy all the session variables. If you want to destroy a single session variable then you can use unset() function to unset a session variable. Here is the example to unset a single variable −</a:t>
            </a:r>
          </a:p>
          <a:p>
            <a:pPr lvl="1" algn="just" fontAlgn="base"/>
            <a:r>
              <a:rPr lang="en-US" sz="2000" dirty="0"/>
              <a:t>&lt;?</a:t>
            </a:r>
            <a:r>
              <a:rPr lang="en-US" sz="2000" dirty="0" err="1"/>
              <a:t>php</a:t>
            </a:r>
            <a:endParaRPr lang="en-US" sz="2000" dirty="0"/>
          </a:p>
          <a:p>
            <a:pPr lvl="1" algn="just" fontAlgn="base"/>
            <a:r>
              <a:rPr lang="en-US" sz="2000" dirty="0"/>
              <a:t>   unset($_SESSION['counter']);</a:t>
            </a:r>
          </a:p>
          <a:p>
            <a:pPr lvl="1" algn="just" fontAlgn="base"/>
            <a:r>
              <a:rPr lang="en-US" sz="2000" dirty="0"/>
              <a:t>?&gt;</a:t>
            </a:r>
          </a:p>
          <a:p>
            <a:pPr lvl="1" algn="just" fontAlgn="base"/>
            <a:r>
              <a:rPr lang="en-US" sz="2000" dirty="0"/>
              <a:t>Here is the call which will destroy all the session variables −</a:t>
            </a:r>
          </a:p>
          <a:p>
            <a:pPr lvl="1" algn="just" fontAlgn="base"/>
            <a:endParaRPr lang="en-US" sz="2000" dirty="0"/>
          </a:p>
          <a:p>
            <a:pPr lvl="1" algn="just" fontAlgn="base"/>
            <a:r>
              <a:rPr lang="en-US" sz="2000" dirty="0"/>
              <a:t>&lt;?</a:t>
            </a:r>
            <a:r>
              <a:rPr lang="en-US" sz="2000" dirty="0" err="1"/>
              <a:t>php</a:t>
            </a:r>
            <a:endParaRPr lang="en-US" sz="2000" dirty="0"/>
          </a:p>
          <a:p>
            <a:pPr lvl="1" algn="just" fontAlgn="base"/>
            <a:r>
              <a:rPr lang="en-US" sz="2000" dirty="0"/>
              <a:t>   </a:t>
            </a:r>
            <a:r>
              <a:rPr lang="en-US" sz="2000" dirty="0" err="1"/>
              <a:t>session_destroy</a:t>
            </a:r>
            <a:r>
              <a:rPr lang="en-US" sz="2000" dirty="0"/>
              <a:t>();</a:t>
            </a:r>
          </a:p>
          <a:p>
            <a:pPr lvl="1" algn="just" fontAlgn="base"/>
            <a:r>
              <a:rPr lang="en-US" sz="2000" dirty="0"/>
              <a:t>?&gt;</a:t>
            </a:r>
            <a:endParaRPr lang="en-US" sz="2000" dirty="0">
              <a:latin typeface="Open Sans"/>
            </a:endParaRP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D3DE4790-CEF3-4F9E-8FF1-BE45ADABA638}" type="datetime1">
              <a:rPr lang="en-US" smtClean="0"/>
              <a:t>7/26/2023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3657600" cy="365125"/>
          </a:xfrm>
        </p:spPr>
        <p:txBody>
          <a:bodyPr/>
          <a:lstStyle/>
          <a:p>
            <a:r>
              <a:rPr lang="en-US" dirty="0"/>
              <a:t>Ankur Chaudhary               Web Technology                                 UNIT 5</a:t>
            </a:r>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100</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Destroying the variables and Session</a:t>
            </a:r>
            <a:r>
              <a:rPr lang="en-US" sz="2400" b="1" dirty="0"/>
              <a:t> (CO5)</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370410498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838200"/>
            <a:ext cx="8686800" cy="5334000"/>
          </a:xfrm>
        </p:spPr>
        <p:txBody>
          <a:bodyPr>
            <a:noAutofit/>
          </a:bodyPr>
          <a:lstStyle/>
          <a:p>
            <a:pPr marL="514350" indent="-514350">
              <a:buNone/>
            </a:pPr>
            <a:r>
              <a:rPr lang="en-US" sz="2000" dirty="0">
                <a:latin typeface="+mj-lt"/>
              </a:rPr>
              <a:t>1) Which of the following is used to display the output in PHP?</a:t>
            </a:r>
          </a:p>
          <a:p>
            <a:pPr marL="514350" indent="-514350">
              <a:buNone/>
            </a:pPr>
            <a:r>
              <a:rPr lang="en-US" sz="2000" dirty="0">
                <a:latin typeface="+mj-lt"/>
              </a:rPr>
              <a:t>A)echo</a:t>
            </a:r>
          </a:p>
          <a:p>
            <a:pPr marL="514350" indent="-514350">
              <a:buNone/>
            </a:pPr>
            <a:r>
              <a:rPr lang="en-US" sz="2000" dirty="0">
                <a:latin typeface="+mj-lt"/>
              </a:rPr>
              <a:t>B)write</a:t>
            </a:r>
          </a:p>
          <a:p>
            <a:pPr marL="514350" indent="-514350">
              <a:buNone/>
            </a:pPr>
            <a:r>
              <a:rPr lang="en-US" sz="2000" dirty="0">
                <a:latin typeface="+mj-lt"/>
              </a:rPr>
              <a:t>C)print</a:t>
            </a:r>
          </a:p>
          <a:p>
            <a:pPr marL="514350" indent="-514350">
              <a:buNone/>
            </a:pPr>
            <a:r>
              <a:rPr lang="en-US" sz="2000" dirty="0">
                <a:latin typeface="+mj-lt"/>
              </a:rPr>
              <a:t>D)Both (a) and (c)</a:t>
            </a:r>
          </a:p>
          <a:p>
            <a:pPr marL="514350" indent="-514350">
              <a:buNone/>
            </a:pPr>
            <a:endParaRPr lang="en-US" sz="2000" dirty="0">
              <a:latin typeface="+mj-lt"/>
            </a:endParaRPr>
          </a:p>
          <a:p>
            <a:pPr marL="514350" indent="-514350">
              <a:buNone/>
            </a:pPr>
            <a:r>
              <a:rPr lang="en-US" sz="2000" dirty="0">
                <a:latin typeface="+mj-lt"/>
              </a:rPr>
              <a:t>2) Which of the following is the use of </a:t>
            </a:r>
            <a:r>
              <a:rPr lang="en-US" sz="2000" dirty="0" err="1">
                <a:latin typeface="+mj-lt"/>
              </a:rPr>
              <a:t>strlen</a:t>
            </a:r>
            <a:r>
              <a:rPr lang="en-US" sz="2000" dirty="0">
                <a:latin typeface="+mj-lt"/>
              </a:rPr>
              <a:t>() function in PHP?</a:t>
            </a:r>
          </a:p>
          <a:p>
            <a:pPr marL="514350" indent="-514350">
              <a:buNone/>
            </a:pPr>
            <a:r>
              <a:rPr lang="en-US" sz="2000" dirty="0">
                <a:latin typeface="+mj-lt"/>
              </a:rPr>
              <a:t>A)The </a:t>
            </a:r>
            <a:r>
              <a:rPr lang="en-US" sz="2000" dirty="0" err="1">
                <a:latin typeface="+mj-lt"/>
              </a:rPr>
              <a:t>strlen</a:t>
            </a:r>
            <a:r>
              <a:rPr lang="en-US" sz="2000" dirty="0">
                <a:latin typeface="+mj-lt"/>
              </a:rPr>
              <a:t>() function returns the type of string</a:t>
            </a:r>
          </a:p>
          <a:p>
            <a:pPr marL="514350" indent="-514350">
              <a:buNone/>
            </a:pPr>
            <a:r>
              <a:rPr lang="en-US" sz="2000" dirty="0">
                <a:latin typeface="+mj-lt"/>
              </a:rPr>
              <a:t>B)The </a:t>
            </a:r>
            <a:r>
              <a:rPr lang="en-US" sz="2000" dirty="0" err="1">
                <a:latin typeface="+mj-lt"/>
              </a:rPr>
              <a:t>strlen</a:t>
            </a:r>
            <a:r>
              <a:rPr lang="en-US" sz="2000" dirty="0">
                <a:latin typeface="+mj-lt"/>
              </a:rPr>
              <a:t>() function returns the length of string</a:t>
            </a:r>
          </a:p>
          <a:p>
            <a:pPr marL="514350" indent="-514350">
              <a:buNone/>
            </a:pPr>
            <a:r>
              <a:rPr lang="en-US" sz="2000" dirty="0">
                <a:latin typeface="+mj-lt"/>
              </a:rPr>
              <a:t>C)The </a:t>
            </a:r>
            <a:r>
              <a:rPr lang="en-US" sz="2000" dirty="0" err="1">
                <a:latin typeface="+mj-lt"/>
              </a:rPr>
              <a:t>strlen</a:t>
            </a:r>
            <a:r>
              <a:rPr lang="en-US" sz="2000" dirty="0">
                <a:latin typeface="+mj-lt"/>
              </a:rPr>
              <a:t>() function returns the value of string</a:t>
            </a:r>
          </a:p>
          <a:p>
            <a:pPr marL="514350" indent="-514350">
              <a:buNone/>
            </a:pPr>
            <a:r>
              <a:rPr lang="en-US" sz="2000" dirty="0">
                <a:latin typeface="+mj-lt"/>
              </a:rPr>
              <a:t>D)The </a:t>
            </a:r>
            <a:r>
              <a:rPr lang="en-US" sz="2000" dirty="0" err="1">
                <a:latin typeface="+mj-lt"/>
              </a:rPr>
              <a:t>strlen</a:t>
            </a:r>
            <a:r>
              <a:rPr lang="en-US" sz="2000" dirty="0">
                <a:latin typeface="+mj-lt"/>
              </a:rPr>
              <a:t>() function returns both value and type of string</a:t>
            </a:r>
            <a:endParaRPr lang="en-US" sz="2200" dirty="0">
              <a:solidFill>
                <a:srgbClr val="FF0000"/>
              </a:solidFill>
            </a:endParaRPr>
          </a:p>
        </p:txBody>
      </p:sp>
      <p:sp>
        <p:nvSpPr>
          <p:cNvPr id="4" name="Date Placeholder 3"/>
          <p:cNvSpPr>
            <a:spLocks noGrp="1"/>
          </p:cNvSpPr>
          <p:nvPr>
            <p:ph type="dt" sz="half" idx="10"/>
          </p:nvPr>
        </p:nvSpPr>
        <p:spPr/>
        <p:txBody>
          <a:bodyPr/>
          <a:lstStyle/>
          <a:p>
            <a:fld id="{F386A9EE-1CF9-4E7A-A5A5-1CD016D8FA7B}" type="datetime1">
              <a:rPr lang="en-US" smtClean="0"/>
              <a:t>7/26/2023</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dirty="0"/>
              <a:t>Ankur Chaudhary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101</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Daily Quiz</a:t>
            </a:r>
            <a:endParaRPr kumimoji="0" lang="en-US" sz="2400" b="0" i="0" u="none" strike="noStrike" kern="1200" cap="none" spc="0" normalizeH="0" baseline="0" noProof="0" dirty="0">
              <a:ln>
                <a:noFill/>
              </a:ln>
              <a:solidFill>
                <a:schemeClr val="dk1"/>
              </a:solidFill>
              <a:effectLst/>
              <a:uLnTx/>
              <a:uFillTx/>
            </a:endParaRP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0" y="83113"/>
            <a:ext cx="1374058" cy="664804"/>
          </a:xfrm>
          <a:prstGeom prst="rect">
            <a:avLst/>
          </a:prstGeom>
          <a:noFill/>
          <a:ln>
            <a:noFill/>
          </a:ln>
        </p:spPr>
      </p:pic>
    </p:spTree>
    <p:extLst>
      <p:ext uri="{BB962C8B-B14F-4D97-AF65-F5344CB8AC3E}">
        <p14:creationId xmlns:p14="http://schemas.microsoft.com/office/powerpoint/2010/main" val="985937721"/>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838200"/>
            <a:ext cx="8686800" cy="5334000"/>
          </a:xfrm>
        </p:spPr>
        <p:txBody>
          <a:bodyPr>
            <a:noAutofit/>
          </a:bodyPr>
          <a:lstStyle/>
          <a:p>
            <a:pPr marL="514350" indent="-514350">
              <a:buNone/>
            </a:pPr>
            <a:r>
              <a:rPr lang="en-US" sz="2000" dirty="0">
                <a:latin typeface="+mj-lt"/>
              </a:rPr>
              <a:t>3)Which of the following is used for concatenation in PHP?</a:t>
            </a:r>
          </a:p>
          <a:p>
            <a:pPr marL="514350" indent="-514350">
              <a:buNone/>
            </a:pPr>
            <a:r>
              <a:rPr lang="en-US" sz="2000" dirty="0">
                <a:latin typeface="+mj-lt"/>
              </a:rPr>
              <a:t>A)+ (plus)</a:t>
            </a:r>
          </a:p>
          <a:p>
            <a:pPr marL="514350" indent="-514350">
              <a:buNone/>
            </a:pPr>
            <a:r>
              <a:rPr lang="en-US" sz="2000" dirty="0">
                <a:latin typeface="+mj-lt"/>
              </a:rPr>
              <a:t>B)* (Asterisk)</a:t>
            </a:r>
          </a:p>
          <a:p>
            <a:pPr marL="514350" indent="-514350">
              <a:buNone/>
            </a:pPr>
            <a:r>
              <a:rPr lang="en-US" sz="2000" dirty="0">
                <a:latin typeface="+mj-lt"/>
              </a:rPr>
              <a:t>C). (dot)</a:t>
            </a:r>
          </a:p>
          <a:p>
            <a:pPr marL="514350" indent="-514350">
              <a:buNone/>
            </a:pPr>
            <a:r>
              <a:rPr lang="en-US" sz="2000" dirty="0">
                <a:latin typeface="+mj-lt"/>
              </a:rPr>
              <a:t>D)append()</a:t>
            </a:r>
          </a:p>
          <a:p>
            <a:pPr marL="514350" indent="-514350">
              <a:buNone/>
            </a:pPr>
            <a:endParaRPr lang="en-US" sz="2000" dirty="0">
              <a:latin typeface="+mj-lt"/>
            </a:endParaRPr>
          </a:p>
          <a:p>
            <a:pPr marL="514350" indent="-514350">
              <a:buNone/>
            </a:pPr>
            <a:r>
              <a:rPr lang="en-US" sz="2000" dirty="0">
                <a:latin typeface="+mj-lt"/>
              </a:rPr>
              <a:t>4)Which of the following starts with __ (double underscore) in PHP?</a:t>
            </a:r>
          </a:p>
          <a:p>
            <a:pPr marL="514350" indent="-514350">
              <a:buNone/>
            </a:pPr>
            <a:r>
              <a:rPr lang="en-US" sz="2000" dirty="0">
                <a:latin typeface="+mj-lt"/>
              </a:rPr>
              <a:t>A)Inbuilt constants</a:t>
            </a:r>
          </a:p>
          <a:p>
            <a:pPr marL="514350" indent="-514350">
              <a:buNone/>
            </a:pPr>
            <a:r>
              <a:rPr lang="en-US" sz="2000" dirty="0">
                <a:latin typeface="+mj-lt"/>
              </a:rPr>
              <a:t>B)User-defined constants</a:t>
            </a:r>
          </a:p>
          <a:p>
            <a:pPr marL="514350" indent="-514350">
              <a:buNone/>
            </a:pPr>
            <a:r>
              <a:rPr lang="en-US" sz="2000" dirty="0">
                <a:latin typeface="+mj-lt"/>
              </a:rPr>
              <a:t>C)Magic constants</a:t>
            </a:r>
          </a:p>
          <a:p>
            <a:pPr marL="514350" indent="-514350">
              <a:buNone/>
            </a:pPr>
            <a:r>
              <a:rPr lang="en-US" sz="2000" dirty="0">
                <a:latin typeface="+mj-lt"/>
              </a:rPr>
              <a:t>D)Default constants</a:t>
            </a:r>
          </a:p>
          <a:p>
            <a:pPr marL="514350" indent="-514350">
              <a:buNone/>
            </a:pPr>
            <a:endParaRPr lang="en-US" sz="2000" dirty="0">
              <a:latin typeface="+mj-lt"/>
            </a:endParaRPr>
          </a:p>
        </p:txBody>
      </p:sp>
      <p:sp>
        <p:nvSpPr>
          <p:cNvPr id="4" name="Date Placeholder 3"/>
          <p:cNvSpPr>
            <a:spLocks noGrp="1"/>
          </p:cNvSpPr>
          <p:nvPr>
            <p:ph type="dt" sz="half" idx="10"/>
          </p:nvPr>
        </p:nvSpPr>
        <p:spPr/>
        <p:txBody>
          <a:bodyPr/>
          <a:lstStyle/>
          <a:p>
            <a:fld id="{AA228D7C-BBA0-41FA-813E-805F0821BBFE}" type="datetime1">
              <a:rPr lang="en-US" smtClean="0"/>
              <a:t>7/26/2023</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dirty="0"/>
              <a:t>Ankur Chaudhary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102</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noProof="0" dirty="0"/>
              <a:t>MCQ</a:t>
            </a:r>
            <a:endParaRPr kumimoji="0" lang="en-US" sz="2400" b="0" i="0" u="none" strike="noStrike" kern="1200" cap="none" spc="0" normalizeH="0" baseline="0" noProof="0" dirty="0">
              <a:ln>
                <a:noFill/>
              </a:ln>
              <a:solidFill>
                <a:schemeClr val="dk1"/>
              </a:solidFill>
              <a:effectLst/>
              <a:uLnTx/>
              <a:uFillTx/>
            </a:endParaRP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0" y="83113"/>
            <a:ext cx="1374058" cy="664804"/>
          </a:xfrm>
          <a:prstGeom prst="rect">
            <a:avLst/>
          </a:prstGeom>
          <a:noFill/>
          <a:ln>
            <a:noFill/>
          </a:ln>
        </p:spPr>
      </p:pic>
    </p:spTree>
    <p:extLst>
      <p:ext uri="{BB962C8B-B14F-4D97-AF65-F5344CB8AC3E}">
        <p14:creationId xmlns:p14="http://schemas.microsoft.com/office/powerpoint/2010/main" val="2211367226"/>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838200"/>
            <a:ext cx="8686800" cy="5334000"/>
          </a:xfrm>
        </p:spPr>
        <p:txBody>
          <a:bodyPr>
            <a:noAutofit/>
          </a:bodyPr>
          <a:lstStyle/>
          <a:p>
            <a:pPr marL="514350" indent="-514350">
              <a:buNone/>
            </a:pPr>
            <a:r>
              <a:rPr lang="en-US" sz="2000" dirty="0">
                <a:latin typeface="+mj-lt"/>
              </a:rPr>
              <a:t>5)Which of the following is the use of </a:t>
            </a:r>
            <a:r>
              <a:rPr lang="en-US" sz="2000" dirty="0" err="1">
                <a:latin typeface="+mj-lt"/>
              </a:rPr>
              <a:t>strpos</a:t>
            </a:r>
            <a:r>
              <a:rPr lang="en-US" sz="2000" dirty="0">
                <a:latin typeface="+mj-lt"/>
              </a:rPr>
              <a:t>() function in PHP?</a:t>
            </a:r>
          </a:p>
          <a:p>
            <a:pPr marL="514350" indent="-514350">
              <a:buNone/>
            </a:pPr>
            <a:r>
              <a:rPr lang="en-US" sz="2000" dirty="0">
                <a:latin typeface="+mj-lt"/>
              </a:rPr>
              <a:t>A)The </a:t>
            </a:r>
            <a:r>
              <a:rPr lang="en-US" sz="2000" dirty="0" err="1">
                <a:latin typeface="+mj-lt"/>
              </a:rPr>
              <a:t>strpos</a:t>
            </a:r>
            <a:r>
              <a:rPr lang="en-US" sz="2000" dirty="0">
                <a:latin typeface="+mj-lt"/>
              </a:rPr>
              <a:t>() function is used to search for the spaces in a string</a:t>
            </a:r>
          </a:p>
          <a:p>
            <a:pPr marL="514350" indent="-514350">
              <a:buNone/>
            </a:pPr>
            <a:r>
              <a:rPr lang="en-US" sz="2000" dirty="0">
                <a:latin typeface="+mj-lt"/>
              </a:rPr>
              <a:t>B)The </a:t>
            </a:r>
            <a:r>
              <a:rPr lang="en-US" sz="2000" dirty="0" err="1">
                <a:latin typeface="+mj-lt"/>
              </a:rPr>
              <a:t>strpos</a:t>
            </a:r>
            <a:r>
              <a:rPr lang="en-US" sz="2000" dirty="0">
                <a:latin typeface="+mj-lt"/>
              </a:rPr>
              <a:t>() function is used to search for a number in a string</a:t>
            </a:r>
          </a:p>
          <a:p>
            <a:pPr marL="514350" indent="-514350">
              <a:buNone/>
            </a:pPr>
            <a:r>
              <a:rPr lang="en-US" sz="2000" dirty="0">
                <a:latin typeface="+mj-lt"/>
              </a:rPr>
              <a:t>C)The </a:t>
            </a:r>
            <a:r>
              <a:rPr lang="en-US" sz="2000" dirty="0" err="1">
                <a:latin typeface="+mj-lt"/>
              </a:rPr>
              <a:t>strpos</a:t>
            </a:r>
            <a:r>
              <a:rPr lang="en-US" sz="2000" dirty="0">
                <a:latin typeface="+mj-lt"/>
              </a:rPr>
              <a:t>() function is used to search for a character/text in a string</a:t>
            </a:r>
          </a:p>
          <a:p>
            <a:pPr marL="514350" indent="-514350">
              <a:buNone/>
            </a:pPr>
            <a:r>
              <a:rPr lang="en-US" sz="2000" dirty="0">
                <a:latin typeface="+mj-lt"/>
              </a:rPr>
              <a:t>D)The </a:t>
            </a:r>
            <a:r>
              <a:rPr lang="en-US" sz="2000" dirty="0" err="1">
                <a:latin typeface="+mj-lt"/>
              </a:rPr>
              <a:t>strpos</a:t>
            </a:r>
            <a:r>
              <a:rPr lang="en-US" sz="2000" dirty="0">
                <a:latin typeface="+mj-lt"/>
              </a:rPr>
              <a:t>() function is used to search for a capitalize character in a string</a:t>
            </a:r>
          </a:p>
          <a:p>
            <a:pPr marL="514350" indent="-514350">
              <a:buNone/>
            </a:pPr>
            <a:endParaRPr lang="en-US" sz="2000" dirty="0">
              <a:solidFill>
                <a:srgbClr val="FF0000"/>
              </a:solidFill>
              <a:latin typeface="+mj-lt"/>
            </a:endParaRPr>
          </a:p>
          <a:p>
            <a:pPr marL="514350" indent="-514350">
              <a:buNone/>
            </a:pPr>
            <a:r>
              <a:rPr lang="en-US" sz="2000" dirty="0">
                <a:latin typeface="+mj-lt"/>
              </a:rPr>
              <a:t>6)How many ways can a session data be stored?</a:t>
            </a:r>
          </a:p>
          <a:p>
            <a:pPr marL="514350" indent="-514350">
              <a:buNone/>
            </a:pPr>
            <a:r>
              <a:rPr lang="en-US" sz="2000" dirty="0">
                <a:latin typeface="+mj-lt"/>
              </a:rPr>
              <a:t>A)3</a:t>
            </a:r>
          </a:p>
          <a:p>
            <a:pPr marL="514350" indent="-514350">
              <a:buNone/>
            </a:pPr>
            <a:r>
              <a:rPr lang="en-US" sz="2000" dirty="0">
                <a:latin typeface="+mj-lt"/>
              </a:rPr>
              <a:t>B)4</a:t>
            </a:r>
          </a:p>
          <a:p>
            <a:pPr marL="514350" indent="-514350">
              <a:buNone/>
            </a:pPr>
            <a:r>
              <a:rPr lang="en-US" sz="2000" dirty="0">
                <a:latin typeface="+mj-lt"/>
              </a:rPr>
              <a:t>C)5</a:t>
            </a:r>
          </a:p>
          <a:p>
            <a:pPr marL="514350" indent="-514350">
              <a:buNone/>
            </a:pPr>
            <a:r>
              <a:rPr lang="en-US" sz="2000" dirty="0">
                <a:latin typeface="+mj-lt"/>
              </a:rPr>
              <a:t>D)6</a:t>
            </a:r>
          </a:p>
        </p:txBody>
      </p:sp>
      <p:sp>
        <p:nvSpPr>
          <p:cNvPr id="4" name="Date Placeholder 3"/>
          <p:cNvSpPr>
            <a:spLocks noGrp="1"/>
          </p:cNvSpPr>
          <p:nvPr>
            <p:ph type="dt" sz="half" idx="10"/>
          </p:nvPr>
        </p:nvSpPr>
        <p:spPr/>
        <p:txBody>
          <a:bodyPr/>
          <a:lstStyle/>
          <a:p>
            <a:fld id="{AA228D7C-BBA0-41FA-813E-805F0821BBFE}" type="datetime1">
              <a:rPr lang="en-US" smtClean="0"/>
              <a:t>7/26/2023</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dirty="0"/>
              <a:t>Ankur Chaudhary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103</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noProof="0" dirty="0"/>
              <a:t>MCQ</a:t>
            </a:r>
            <a:endParaRPr kumimoji="0" lang="en-US" sz="2400" b="0" i="0" u="none" strike="noStrike" kern="1200" cap="none" spc="0" normalizeH="0" baseline="0" noProof="0" dirty="0">
              <a:ln>
                <a:noFill/>
              </a:ln>
              <a:solidFill>
                <a:schemeClr val="dk1"/>
              </a:solidFill>
              <a:effectLst/>
              <a:uLnTx/>
              <a:uFillTx/>
            </a:endParaRP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0" y="83113"/>
            <a:ext cx="1374058" cy="664804"/>
          </a:xfrm>
          <a:prstGeom prst="rect">
            <a:avLst/>
          </a:prstGeom>
          <a:noFill/>
          <a:ln>
            <a:noFill/>
          </a:ln>
        </p:spPr>
      </p:pic>
    </p:spTree>
    <p:extLst>
      <p:ext uri="{BB962C8B-B14F-4D97-AF65-F5344CB8AC3E}">
        <p14:creationId xmlns:p14="http://schemas.microsoft.com/office/powerpoint/2010/main" val="2696984509"/>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838200"/>
            <a:ext cx="8915400" cy="5456032"/>
          </a:xfrm>
        </p:spPr>
        <p:txBody>
          <a:bodyPr>
            <a:noAutofit/>
          </a:bodyPr>
          <a:lstStyle/>
          <a:p>
            <a:pPr marL="514350" indent="-514350">
              <a:buNone/>
            </a:pPr>
            <a:r>
              <a:rPr lang="en-US" sz="2000" dirty="0">
                <a:latin typeface="+mj-lt"/>
              </a:rPr>
              <a:t>7)What does PEAR stands for?</a:t>
            </a:r>
          </a:p>
          <a:p>
            <a:pPr marL="514350" indent="-514350">
              <a:buNone/>
            </a:pPr>
            <a:r>
              <a:rPr lang="en-US" sz="2000" dirty="0">
                <a:latin typeface="+mj-lt"/>
              </a:rPr>
              <a:t>A)PHP extension and application repository</a:t>
            </a:r>
          </a:p>
          <a:p>
            <a:pPr marL="514350" indent="-514350">
              <a:buNone/>
            </a:pPr>
            <a:r>
              <a:rPr lang="en-US" sz="2000" dirty="0">
                <a:latin typeface="+mj-lt"/>
              </a:rPr>
              <a:t>B)PHP enhancement and application reduce</a:t>
            </a:r>
          </a:p>
          <a:p>
            <a:pPr marL="514350" indent="-514350">
              <a:buNone/>
            </a:pPr>
            <a:r>
              <a:rPr lang="en-US" sz="2000" dirty="0">
                <a:latin typeface="+mj-lt"/>
              </a:rPr>
              <a:t>C)PHP event and application repository</a:t>
            </a:r>
          </a:p>
          <a:p>
            <a:pPr marL="514350" indent="-514350">
              <a:buNone/>
            </a:pPr>
            <a:r>
              <a:rPr lang="en-US" sz="2000" dirty="0">
                <a:latin typeface="+mj-lt"/>
              </a:rPr>
              <a:t>D)None of the above</a:t>
            </a:r>
          </a:p>
          <a:p>
            <a:pPr marL="514350" indent="-514350">
              <a:buNone/>
            </a:pPr>
            <a:endParaRPr lang="en-US" sz="2000" dirty="0">
              <a:latin typeface="+mj-lt"/>
            </a:endParaRPr>
          </a:p>
          <a:p>
            <a:pPr marL="514350" indent="-514350">
              <a:buNone/>
            </a:pPr>
            <a:r>
              <a:rPr lang="en-US" sz="2000" dirty="0">
                <a:latin typeface="+mj-lt"/>
              </a:rPr>
              <a:t>8)Which of the following is the correct way to create a function in PHP?</a:t>
            </a:r>
          </a:p>
          <a:p>
            <a:pPr marL="514350" indent="-514350">
              <a:buNone/>
            </a:pPr>
            <a:r>
              <a:rPr lang="en-US" sz="2000" dirty="0">
                <a:latin typeface="+mj-lt"/>
              </a:rPr>
              <a:t>A)Create </a:t>
            </a:r>
            <a:r>
              <a:rPr lang="en-US" sz="2000" dirty="0" err="1">
                <a:latin typeface="+mj-lt"/>
              </a:rPr>
              <a:t>myFunction</a:t>
            </a:r>
            <a:r>
              <a:rPr lang="en-US" sz="2000" dirty="0">
                <a:latin typeface="+mj-lt"/>
              </a:rPr>
              <a:t>()</a:t>
            </a:r>
          </a:p>
          <a:p>
            <a:pPr marL="514350" indent="-514350">
              <a:buNone/>
            </a:pPr>
            <a:r>
              <a:rPr lang="en-US" sz="2000" dirty="0">
                <a:latin typeface="+mj-lt"/>
              </a:rPr>
              <a:t>B)</a:t>
            </a:r>
            <a:r>
              <a:rPr lang="en-US" sz="2000" dirty="0" err="1">
                <a:latin typeface="+mj-lt"/>
              </a:rPr>
              <a:t>New_function</a:t>
            </a:r>
            <a:r>
              <a:rPr lang="en-US" sz="2000" dirty="0">
                <a:latin typeface="+mj-lt"/>
              </a:rPr>
              <a:t> </a:t>
            </a:r>
            <a:r>
              <a:rPr lang="en-US" sz="2000" dirty="0" err="1">
                <a:latin typeface="+mj-lt"/>
              </a:rPr>
              <a:t>myFunction</a:t>
            </a:r>
            <a:r>
              <a:rPr lang="en-US" sz="2000" dirty="0">
                <a:latin typeface="+mj-lt"/>
              </a:rPr>
              <a:t>()</a:t>
            </a:r>
          </a:p>
          <a:p>
            <a:pPr marL="514350" indent="-514350">
              <a:buNone/>
            </a:pPr>
            <a:r>
              <a:rPr lang="en-US" sz="2000" dirty="0">
                <a:latin typeface="+mj-lt"/>
              </a:rPr>
              <a:t>C)function </a:t>
            </a:r>
            <a:r>
              <a:rPr lang="en-US" sz="2000" dirty="0" err="1">
                <a:latin typeface="+mj-lt"/>
              </a:rPr>
              <a:t>myFunction</a:t>
            </a:r>
            <a:r>
              <a:rPr lang="en-US" sz="2000" dirty="0">
                <a:latin typeface="+mj-lt"/>
              </a:rPr>
              <a:t>()</a:t>
            </a:r>
          </a:p>
          <a:p>
            <a:pPr marL="514350" indent="-514350">
              <a:buNone/>
            </a:pPr>
            <a:r>
              <a:rPr lang="en-US" sz="2000" dirty="0">
                <a:latin typeface="+mj-lt"/>
              </a:rPr>
              <a:t>D)None of the above</a:t>
            </a:r>
            <a:endParaRPr lang="en-US" sz="2200" dirty="0">
              <a:solidFill>
                <a:srgbClr val="FF0000"/>
              </a:solidFill>
            </a:endParaRPr>
          </a:p>
        </p:txBody>
      </p:sp>
      <p:sp>
        <p:nvSpPr>
          <p:cNvPr id="4" name="Date Placeholder 3"/>
          <p:cNvSpPr>
            <a:spLocks noGrp="1"/>
          </p:cNvSpPr>
          <p:nvPr>
            <p:ph type="dt" sz="half" idx="10"/>
          </p:nvPr>
        </p:nvSpPr>
        <p:spPr/>
        <p:txBody>
          <a:bodyPr/>
          <a:lstStyle/>
          <a:p>
            <a:fld id="{05C07756-E6E6-4F4A-AD6F-CC6858B6F0C2}" type="datetime1">
              <a:rPr lang="en-US" smtClean="0"/>
              <a:t>7/26/2023</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dirty="0"/>
              <a:t>Ankur Chaudhary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104</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noProof="0" dirty="0"/>
              <a:t>MCQ</a:t>
            </a:r>
            <a:endParaRPr kumimoji="0" lang="en-US" sz="2400" b="0" i="0" u="none" strike="noStrike" kern="1200" cap="none" spc="0" normalizeH="0" baseline="0" noProof="0" dirty="0">
              <a:ln>
                <a:noFill/>
              </a:ln>
              <a:solidFill>
                <a:schemeClr val="dk1"/>
              </a:solidFill>
              <a:effectLst/>
              <a:uLnTx/>
              <a:uFillTx/>
            </a:endParaRP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0" y="83113"/>
            <a:ext cx="1374058" cy="664804"/>
          </a:xfrm>
          <a:prstGeom prst="rect">
            <a:avLst/>
          </a:prstGeom>
          <a:noFill/>
          <a:ln>
            <a:noFill/>
          </a:ln>
        </p:spPr>
      </p:pic>
    </p:spTree>
    <p:extLst>
      <p:ext uri="{BB962C8B-B14F-4D97-AF65-F5344CB8AC3E}">
        <p14:creationId xmlns:p14="http://schemas.microsoft.com/office/powerpoint/2010/main" val="120213131"/>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838200"/>
            <a:ext cx="8915400" cy="5334000"/>
          </a:xfrm>
        </p:spPr>
        <p:txBody>
          <a:bodyPr>
            <a:noAutofit/>
          </a:bodyPr>
          <a:lstStyle/>
          <a:p>
            <a:pPr marL="514350" indent="-514350">
              <a:buNone/>
            </a:pPr>
            <a:r>
              <a:rPr lang="en-US" sz="2000" dirty="0">
                <a:latin typeface="+mj-lt"/>
              </a:rPr>
              <a:t>9)Which of the following PHP function is used to generate unique id?</a:t>
            </a:r>
          </a:p>
          <a:p>
            <a:pPr marL="514350" indent="-514350">
              <a:buNone/>
            </a:pPr>
            <a:r>
              <a:rPr lang="en-US" sz="2000" dirty="0">
                <a:latin typeface="+mj-lt"/>
              </a:rPr>
              <a:t>A)id()</a:t>
            </a:r>
          </a:p>
          <a:p>
            <a:pPr marL="514350" indent="-514350">
              <a:buNone/>
            </a:pPr>
            <a:r>
              <a:rPr lang="en-US" sz="2000" dirty="0">
                <a:latin typeface="+mj-lt"/>
              </a:rPr>
              <a:t>B)</a:t>
            </a:r>
            <a:r>
              <a:rPr lang="en-US" sz="2000" dirty="0" err="1">
                <a:latin typeface="+mj-lt"/>
              </a:rPr>
              <a:t>mdid</a:t>
            </a:r>
            <a:r>
              <a:rPr lang="en-US" sz="2000" dirty="0">
                <a:latin typeface="+mj-lt"/>
              </a:rPr>
              <a:t>()</a:t>
            </a:r>
          </a:p>
          <a:p>
            <a:pPr marL="514350" indent="-514350">
              <a:buNone/>
            </a:pPr>
            <a:r>
              <a:rPr lang="en-US" sz="2000" dirty="0">
                <a:latin typeface="+mj-lt"/>
              </a:rPr>
              <a:t>C)</a:t>
            </a:r>
            <a:r>
              <a:rPr lang="en-US" sz="2000" dirty="0" err="1">
                <a:latin typeface="+mj-lt"/>
              </a:rPr>
              <a:t>uniqueid</a:t>
            </a:r>
            <a:r>
              <a:rPr lang="en-US" sz="2000" dirty="0">
                <a:latin typeface="+mj-lt"/>
              </a:rPr>
              <a:t>()</a:t>
            </a:r>
          </a:p>
          <a:p>
            <a:pPr marL="514350" indent="-514350">
              <a:buNone/>
            </a:pPr>
            <a:r>
              <a:rPr lang="en-US" sz="2000" dirty="0">
                <a:latin typeface="+mj-lt"/>
              </a:rPr>
              <a:t>D)None of the above</a:t>
            </a:r>
          </a:p>
          <a:p>
            <a:pPr marL="514350" indent="-514350">
              <a:buNone/>
            </a:pPr>
            <a:endParaRPr lang="en-US" sz="2000" dirty="0">
              <a:latin typeface="+mj-lt"/>
            </a:endParaRPr>
          </a:p>
          <a:p>
            <a:pPr marL="514350" indent="-514350">
              <a:buNone/>
            </a:pPr>
            <a:r>
              <a:rPr lang="en-US" sz="2000" dirty="0">
                <a:latin typeface="+mj-lt"/>
              </a:rPr>
              <a:t>10)Which of the following is the correct way of defining a variable in PHP?</a:t>
            </a:r>
          </a:p>
          <a:p>
            <a:pPr marL="514350" indent="-514350">
              <a:buNone/>
            </a:pPr>
            <a:r>
              <a:rPr lang="en-US" sz="2000" dirty="0">
                <a:latin typeface="+mj-lt"/>
              </a:rPr>
              <a:t>A)$variable name = value;</a:t>
            </a:r>
          </a:p>
          <a:p>
            <a:pPr marL="514350" indent="-514350">
              <a:buNone/>
            </a:pPr>
            <a:r>
              <a:rPr lang="en-US" sz="2000" dirty="0">
                <a:latin typeface="+mj-lt"/>
              </a:rPr>
              <a:t>B)$</a:t>
            </a:r>
            <a:r>
              <a:rPr lang="en-US" sz="2000" dirty="0" err="1">
                <a:latin typeface="+mj-lt"/>
              </a:rPr>
              <a:t>variable_name</a:t>
            </a:r>
            <a:r>
              <a:rPr lang="en-US" sz="2000" dirty="0">
                <a:latin typeface="+mj-lt"/>
              </a:rPr>
              <a:t> = value;</a:t>
            </a:r>
          </a:p>
          <a:p>
            <a:pPr marL="514350" indent="-514350">
              <a:buNone/>
            </a:pPr>
            <a:r>
              <a:rPr lang="en-US" sz="2000" dirty="0">
                <a:latin typeface="+mj-lt"/>
              </a:rPr>
              <a:t>C)$</a:t>
            </a:r>
            <a:r>
              <a:rPr lang="en-US" sz="2000" dirty="0" err="1">
                <a:latin typeface="+mj-lt"/>
              </a:rPr>
              <a:t>variable_name</a:t>
            </a:r>
            <a:r>
              <a:rPr lang="en-US" sz="2000" dirty="0">
                <a:latin typeface="+mj-lt"/>
              </a:rPr>
              <a:t> = value</a:t>
            </a:r>
          </a:p>
          <a:p>
            <a:pPr marL="514350" indent="-514350">
              <a:buNone/>
            </a:pPr>
            <a:r>
              <a:rPr lang="en-US" sz="2000" dirty="0">
                <a:latin typeface="+mj-lt"/>
              </a:rPr>
              <a:t>D)variable name as value;</a:t>
            </a:r>
            <a:endParaRPr lang="en-US" sz="2200" dirty="0"/>
          </a:p>
        </p:txBody>
      </p:sp>
      <p:sp>
        <p:nvSpPr>
          <p:cNvPr id="4" name="Date Placeholder 3"/>
          <p:cNvSpPr>
            <a:spLocks noGrp="1"/>
          </p:cNvSpPr>
          <p:nvPr>
            <p:ph type="dt" sz="half" idx="10"/>
          </p:nvPr>
        </p:nvSpPr>
        <p:spPr/>
        <p:txBody>
          <a:bodyPr/>
          <a:lstStyle/>
          <a:p>
            <a:fld id="{B3CFF2CD-CC65-447C-915B-16AF9D84FDFC}" type="datetime1">
              <a:rPr lang="en-US" smtClean="0"/>
              <a:t>7/26/2023</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dirty="0"/>
              <a:t>Ankur Chaudhary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105</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noProof="0" dirty="0"/>
              <a:t>MCQ</a:t>
            </a:r>
            <a:endParaRPr kumimoji="0" lang="en-US" sz="2400" b="0" i="0" u="none" strike="noStrike" kern="1200" cap="none" spc="0" normalizeH="0" baseline="0" noProof="0" dirty="0">
              <a:ln>
                <a:noFill/>
              </a:ln>
              <a:solidFill>
                <a:schemeClr val="dk1"/>
              </a:solidFill>
              <a:effectLst/>
              <a:uLnTx/>
              <a:uFillTx/>
            </a:endParaRP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0" y="83113"/>
            <a:ext cx="1374058" cy="664804"/>
          </a:xfrm>
          <a:prstGeom prst="rect">
            <a:avLst/>
          </a:prstGeom>
          <a:noFill/>
          <a:ln>
            <a:noFill/>
          </a:ln>
        </p:spPr>
      </p:pic>
    </p:spTree>
    <p:extLst>
      <p:ext uri="{BB962C8B-B14F-4D97-AF65-F5344CB8AC3E}">
        <p14:creationId xmlns:p14="http://schemas.microsoft.com/office/powerpoint/2010/main" val="3987220311"/>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838200"/>
            <a:ext cx="8229600" cy="5334000"/>
          </a:xfrm>
        </p:spPr>
        <p:txBody>
          <a:bodyPr>
            <a:noAutofit/>
          </a:bodyPr>
          <a:lstStyle/>
          <a:p>
            <a:pPr marL="514350" indent="-514350">
              <a:buNone/>
            </a:pPr>
            <a:r>
              <a:rPr lang="en-US" sz="2000" dirty="0">
                <a:latin typeface="+mj-lt"/>
              </a:rPr>
              <a:t>11)Which of the following is the correct use of the </a:t>
            </a:r>
            <a:r>
              <a:rPr lang="en-US" sz="2000" dirty="0" err="1">
                <a:latin typeface="+mj-lt"/>
              </a:rPr>
              <a:t>strcmp</a:t>
            </a:r>
            <a:r>
              <a:rPr lang="en-US" sz="2000" dirty="0">
                <a:latin typeface="+mj-lt"/>
              </a:rPr>
              <a:t>() function in PHP?</a:t>
            </a:r>
          </a:p>
          <a:p>
            <a:pPr marL="514350" indent="-514350">
              <a:buNone/>
            </a:pPr>
            <a:r>
              <a:rPr lang="en-US" sz="2000" dirty="0">
                <a:latin typeface="+mj-lt"/>
              </a:rPr>
              <a:t>A)The </a:t>
            </a:r>
            <a:r>
              <a:rPr lang="en-US" sz="2000" dirty="0" err="1">
                <a:latin typeface="+mj-lt"/>
              </a:rPr>
              <a:t>strcmp</a:t>
            </a:r>
            <a:r>
              <a:rPr lang="en-US" sz="2000" dirty="0">
                <a:latin typeface="+mj-lt"/>
              </a:rPr>
              <a:t>() function is used to compare the strings excluding case</a:t>
            </a:r>
          </a:p>
          <a:p>
            <a:pPr marL="514350" indent="-514350">
              <a:buNone/>
            </a:pPr>
            <a:r>
              <a:rPr lang="en-US" sz="2000" dirty="0">
                <a:latin typeface="+mj-lt"/>
              </a:rPr>
              <a:t>B)The </a:t>
            </a:r>
            <a:r>
              <a:rPr lang="en-US" sz="2000" dirty="0" err="1">
                <a:latin typeface="+mj-lt"/>
              </a:rPr>
              <a:t>strcmp</a:t>
            </a:r>
            <a:r>
              <a:rPr lang="en-US" sz="2000" dirty="0">
                <a:latin typeface="+mj-lt"/>
              </a:rPr>
              <a:t>() function is used to compare the uppercase strings</a:t>
            </a:r>
          </a:p>
          <a:p>
            <a:pPr marL="514350" indent="-514350">
              <a:buNone/>
            </a:pPr>
            <a:r>
              <a:rPr lang="en-US" sz="2000" dirty="0">
                <a:latin typeface="+mj-lt"/>
              </a:rPr>
              <a:t>C)The </a:t>
            </a:r>
            <a:r>
              <a:rPr lang="en-US" sz="2000" dirty="0" err="1">
                <a:latin typeface="+mj-lt"/>
              </a:rPr>
              <a:t>strcmp</a:t>
            </a:r>
            <a:r>
              <a:rPr lang="en-US" sz="2000" dirty="0">
                <a:latin typeface="+mj-lt"/>
              </a:rPr>
              <a:t>() function is used to compare the lowercase strings</a:t>
            </a:r>
          </a:p>
          <a:p>
            <a:pPr marL="514350" indent="-514350">
              <a:buNone/>
            </a:pPr>
            <a:r>
              <a:rPr lang="en-US" sz="2000" dirty="0">
                <a:latin typeface="+mj-lt"/>
              </a:rPr>
              <a:t>D)The </a:t>
            </a:r>
            <a:r>
              <a:rPr lang="en-US" sz="2000" dirty="0" err="1">
                <a:latin typeface="+mj-lt"/>
              </a:rPr>
              <a:t>strcmp</a:t>
            </a:r>
            <a:r>
              <a:rPr lang="en-US" sz="2000" dirty="0">
                <a:latin typeface="+mj-lt"/>
              </a:rPr>
              <a:t>() function is used to compare the strings including case</a:t>
            </a:r>
          </a:p>
          <a:p>
            <a:pPr marL="514350" indent="-514350">
              <a:buNone/>
            </a:pPr>
            <a:endParaRPr lang="en-US" sz="2000" dirty="0">
              <a:latin typeface="+mj-lt"/>
            </a:endParaRPr>
          </a:p>
          <a:p>
            <a:pPr marL="514350" indent="-514350">
              <a:buNone/>
            </a:pPr>
            <a:r>
              <a:rPr lang="en-US" sz="2000" dirty="0">
                <a:latin typeface="+mj-lt"/>
              </a:rPr>
              <a:t>12)What is the use of </a:t>
            </a:r>
            <a:r>
              <a:rPr lang="en-US" sz="2000" dirty="0" err="1">
                <a:latin typeface="+mj-lt"/>
              </a:rPr>
              <a:t>fopen</a:t>
            </a:r>
            <a:r>
              <a:rPr lang="en-US" sz="2000" dirty="0">
                <a:latin typeface="+mj-lt"/>
              </a:rPr>
              <a:t>() function in PHP?</a:t>
            </a:r>
          </a:p>
          <a:p>
            <a:pPr marL="514350" indent="-514350">
              <a:buNone/>
            </a:pPr>
            <a:r>
              <a:rPr lang="en-US" sz="2000" dirty="0">
                <a:latin typeface="+mj-lt"/>
              </a:rPr>
              <a:t>A)The </a:t>
            </a:r>
            <a:r>
              <a:rPr lang="en-US" sz="2000" dirty="0" err="1">
                <a:latin typeface="+mj-lt"/>
              </a:rPr>
              <a:t>fopen</a:t>
            </a:r>
            <a:r>
              <a:rPr lang="en-US" sz="2000" dirty="0">
                <a:latin typeface="+mj-lt"/>
              </a:rPr>
              <a:t>() function is used to open folders in PHP</a:t>
            </a:r>
          </a:p>
          <a:p>
            <a:pPr marL="514350" indent="-514350">
              <a:buNone/>
            </a:pPr>
            <a:r>
              <a:rPr lang="en-US" sz="2000" dirty="0">
                <a:latin typeface="+mj-lt"/>
              </a:rPr>
              <a:t>B)The </a:t>
            </a:r>
            <a:r>
              <a:rPr lang="en-US" sz="2000" dirty="0" err="1">
                <a:latin typeface="+mj-lt"/>
              </a:rPr>
              <a:t>fopen</a:t>
            </a:r>
            <a:r>
              <a:rPr lang="en-US" sz="2000" dirty="0">
                <a:latin typeface="+mj-lt"/>
              </a:rPr>
              <a:t>() function is used to open remote server</a:t>
            </a:r>
          </a:p>
          <a:p>
            <a:pPr marL="514350" indent="-514350">
              <a:buNone/>
            </a:pPr>
            <a:r>
              <a:rPr lang="en-US" sz="2000" dirty="0">
                <a:latin typeface="+mj-lt"/>
              </a:rPr>
              <a:t>C)The </a:t>
            </a:r>
            <a:r>
              <a:rPr lang="en-US" sz="2000" dirty="0" err="1">
                <a:latin typeface="+mj-lt"/>
              </a:rPr>
              <a:t>fopen</a:t>
            </a:r>
            <a:r>
              <a:rPr lang="en-US" sz="2000" dirty="0">
                <a:latin typeface="+mj-lt"/>
              </a:rPr>
              <a:t>() function is used to open files in PHP</a:t>
            </a:r>
          </a:p>
          <a:p>
            <a:pPr marL="514350" indent="-514350">
              <a:buNone/>
            </a:pPr>
            <a:r>
              <a:rPr lang="en-US" sz="2000" dirty="0">
                <a:latin typeface="+mj-lt"/>
              </a:rPr>
              <a:t>D) None of the above</a:t>
            </a:r>
          </a:p>
        </p:txBody>
      </p:sp>
      <p:sp>
        <p:nvSpPr>
          <p:cNvPr id="4" name="Date Placeholder 3"/>
          <p:cNvSpPr>
            <a:spLocks noGrp="1"/>
          </p:cNvSpPr>
          <p:nvPr>
            <p:ph type="dt" sz="half" idx="10"/>
          </p:nvPr>
        </p:nvSpPr>
        <p:spPr/>
        <p:txBody>
          <a:bodyPr/>
          <a:lstStyle/>
          <a:p>
            <a:fld id="{CDD78194-71C0-4283-BD3F-2BB0A73BB847}" type="datetime1">
              <a:rPr lang="en-US" smtClean="0"/>
              <a:t>7/26/2023</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dirty="0"/>
              <a:t>Ankur Chaudhary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106</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noProof="0" dirty="0"/>
              <a:t>MCQ</a:t>
            </a:r>
            <a:endParaRPr kumimoji="0" lang="en-US" sz="2400" b="0" i="0" u="none" strike="noStrike" kern="1200" cap="none" spc="0" normalizeH="0" baseline="0" noProof="0" dirty="0">
              <a:ln>
                <a:noFill/>
              </a:ln>
              <a:solidFill>
                <a:schemeClr val="dk1"/>
              </a:solidFill>
              <a:effectLst/>
              <a:uLnTx/>
              <a:uFillTx/>
            </a:endParaRP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0" y="83113"/>
            <a:ext cx="1374058" cy="664804"/>
          </a:xfrm>
          <a:prstGeom prst="rect">
            <a:avLst/>
          </a:prstGeom>
          <a:noFill/>
          <a:ln>
            <a:noFill/>
          </a:ln>
        </p:spPr>
      </p:pic>
    </p:spTree>
    <p:extLst>
      <p:ext uri="{BB962C8B-B14F-4D97-AF65-F5344CB8AC3E}">
        <p14:creationId xmlns:p14="http://schemas.microsoft.com/office/powerpoint/2010/main" val="3585857153"/>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r>
              <a:rPr lang="en-US" sz="2000" dirty="0"/>
              <a:t>The </a:t>
            </a:r>
            <a:r>
              <a:rPr lang="en-US" sz="2000" dirty="0" err="1"/>
              <a:t>filesize</a:t>
            </a:r>
            <a:r>
              <a:rPr lang="en-US" sz="2000" dirty="0"/>
              <a:t>() function returns the file size in ___________</a:t>
            </a:r>
          </a:p>
          <a:p>
            <a:pPr algn="just"/>
            <a:r>
              <a:rPr lang="en-US" sz="2000" dirty="0"/>
              <a:t>_______function is used to determine a file’s last access time.</a:t>
            </a:r>
          </a:p>
          <a:p>
            <a:pPr algn="just"/>
            <a:r>
              <a:rPr lang="en-US" sz="2000" dirty="0"/>
              <a:t>_______function is useful when you want to output the executed command result.</a:t>
            </a:r>
          </a:p>
          <a:p>
            <a:pPr algn="just"/>
            <a:r>
              <a:rPr lang="en-US" sz="2000" dirty="0"/>
              <a:t>_______ function is capable of reading a file into an array </a:t>
            </a:r>
          </a:p>
          <a:p>
            <a:pPr algn="just"/>
            <a:r>
              <a:rPr lang="en-US" sz="2000" dirty="0"/>
              <a:t>String values in PHP must be enclosed within________ </a:t>
            </a:r>
          </a:p>
        </p:txBody>
      </p:sp>
      <p:sp>
        <p:nvSpPr>
          <p:cNvPr id="4" name="Date Placeholder 3"/>
          <p:cNvSpPr>
            <a:spLocks noGrp="1"/>
          </p:cNvSpPr>
          <p:nvPr>
            <p:ph type="dt" sz="half" idx="10"/>
          </p:nvPr>
        </p:nvSpPr>
        <p:spPr/>
        <p:txBody>
          <a:bodyPr/>
          <a:lstStyle/>
          <a:p>
            <a:fld id="{B7DEFB54-4439-4B6F-892A-F36340687ACB}" type="datetime1">
              <a:rPr lang="en-US" smtClean="0"/>
              <a:t>7/26/2023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noProof="0" dirty="0"/>
              <a:t>Glossary</a:t>
            </a:r>
            <a:endParaRPr kumimoji="0" lang="en-US" sz="2400" b="0"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9" name="Footer Placeholder 9"/>
          <p:cNvSpPr>
            <a:spLocks noGrp="1"/>
          </p:cNvSpPr>
          <p:nvPr>
            <p:ph type="ftr" sz="quarter" idx="11"/>
          </p:nvPr>
        </p:nvSpPr>
        <p:spPr>
          <a:xfrm>
            <a:off x="2514600" y="6356350"/>
            <a:ext cx="5029200" cy="365125"/>
          </a:xfrm>
        </p:spPr>
        <p:txBody>
          <a:bodyPr/>
          <a:lstStyle/>
          <a:p>
            <a:r>
              <a:rPr lang="en-US" dirty="0"/>
              <a:t>Ankur Chaudhary               Web Technology                                 UNIT 5</a:t>
            </a:r>
          </a:p>
        </p:txBody>
      </p:sp>
    </p:spTree>
    <p:extLst>
      <p:ext uri="{BB962C8B-B14F-4D97-AF65-F5344CB8AC3E}">
        <p14:creationId xmlns:p14="http://schemas.microsoft.com/office/powerpoint/2010/main" val="30021475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7CB15C2-C8B3-46BB-93A8-B62F2D183ADF}" type="datetime1">
              <a:rPr lang="en-US" smtClean="0"/>
              <a:t>7/26/2023</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dirty="0"/>
              <a:t>Ankur Chaudhary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108</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Weekly</a:t>
            </a:r>
            <a:r>
              <a:rPr kumimoji="0" lang="en-US" sz="2400" b="0" i="0" u="none" strike="noStrike" kern="1200" cap="none" spc="0" normalizeH="0" noProof="0" dirty="0">
                <a:ln>
                  <a:noFill/>
                </a:ln>
                <a:solidFill>
                  <a:schemeClr val="dk1"/>
                </a:solidFill>
                <a:effectLst/>
                <a:uLnTx/>
                <a:uFillTx/>
                <a:latin typeface="+mn-lt"/>
                <a:ea typeface="+mn-ea"/>
                <a:cs typeface="+mn-cs"/>
              </a:rPr>
              <a:t> Assignment</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Content Placeholder 8"/>
          <p:cNvSpPr>
            <a:spLocks noGrp="1"/>
          </p:cNvSpPr>
          <p:nvPr>
            <p:ph idx="1"/>
          </p:nvPr>
        </p:nvSpPr>
        <p:spPr>
          <a:xfrm>
            <a:off x="457200" y="817164"/>
            <a:ext cx="8458200" cy="5309000"/>
          </a:xfrm>
        </p:spPr>
        <p:txBody>
          <a:bodyPr/>
          <a:lstStyle/>
          <a:p>
            <a:pPr algn="just"/>
            <a:r>
              <a:rPr lang="en-US" sz="2000" dirty="0"/>
              <a:t>Define PHP with its syntax.</a:t>
            </a:r>
          </a:p>
          <a:p>
            <a:pPr algn="just"/>
            <a:r>
              <a:rPr lang="en-US" sz="2000" dirty="0"/>
              <a:t>Explain variables &amp; constants with example and code.</a:t>
            </a:r>
          </a:p>
          <a:p>
            <a:pPr algn="just"/>
            <a:r>
              <a:rPr lang="en-US" sz="2000" dirty="0"/>
              <a:t>What do you mean by data type, operator &amp; expressions.</a:t>
            </a:r>
          </a:p>
          <a:p>
            <a:pPr algn="just"/>
            <a:r>
              <a:rPr lang="en-US" sz="2000" dirty="0"/>
              <a:t>Define control flow and decision making statements.</a:t>
            </a:r>
          </a:p>
          <a:p>
            <a:pPr algn="just"/>
            <a:r>
              <a:rPr lang="en-US" sz="2000" dirty="0"/>
              <a:t>What do you mean by functions, strings and arrays.</a:t>
            </a:r>
            <a:endParaRPr lang="en-IN" sz="2000" dirty="0"/>
          </a:p>
          <a:p>
            <a:pPr algn="just"/>
            <a:r>
              <a:rPr lang="en-US" sz="2000" dirty="0"/>
              <a:t>Explain</a:t>
            </a:r>
            <a:r>
              <a:rPr lang="en-US" sz="2000" b="1" dirty="0"/>
              <a:t> </a:t>
            </a:r>
            <a:r>
              <a:rPr lang="en-US" sz="2000" dirty="0"/>
              <a:t>file &amp; directory, and give commands for opening, closing, coping, renaming and deleting a file.</a:t>
            </a:r>
          </a:p>
          <a:p>
            <a:pPr algn="just"/>
            <a:r>
              <a:rPr lang="en-US" sz="2000" dirty="0"/>
              <a:t>Give commands for creating or deleting folder, file uploading &amp; downloading.</a:t>
            </a:r>
            <a:endParaRPr lang="en-IN" sz="2000" dirty="0"/>
          </a:p>
          <a:p>
            <a:pPr algn="just"/>
            <a:r>
              <a:rPr lang="en-IN" sz="2000" dirty="0"/>
              <a:t>Introduce the session control with session functionality. </a:t>
            </a:r>
          </a:p>
          <a:p>
            <a:pPr algn="just"/>
            <a:r>
              <a:rPr lang="en-IN" sz="2000" dirty="0"/>
              <a:t>What is a Cookie? Explain setting cookies with PHP. </a:t>
            </a:r>
            <a:endParaRPr lang="en-US" sz="2000" dirty="0"/>
          </a:p>
          <a:p>
            <a:endParaRPr lang="en-US" dirty="0"/>
          </a:p>
        </p:txBody>
      </p:sp>
      <p:pic>
        <p:nvPicPr>
          <p:cNvPr id="10" name="Picture 9"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351110400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Footer Placeholder 4"/>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06/15/2022                     Abdul Khalid         WT     Unit 1</a:t>
            </a:r>
          </a:p>
        </p:txBody>
      </p:sp>
      <p:sp>
        <p:nvSpPr>
          <p:cNvPr id="153603" name="Slide Number Placeholder 5"/>
          <p:cNvSpPr>
            <a:spLocks noGrp="1"/>
          </p:cNvSpPr>
          <p:nvPr>
            <p:ph type="sldNum" sz="quarter" idx="4294967295"/>
          </p:nvPr>
        </p:nvSpPr>
        <p:spPr>
          <a:xfrm>
            <a:off x="6797675" y="6356350"/>
            <a:ext cx="2895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C2A02545-14C8-4C74-9DE8-79B6CA342D81}" type="slidenum">
              <a:rPr lang="en-US" altLang="en-US" sz="1200" smtClean="0">
                <a:solidFill>
                  <a:srgbClr val="888888"/>
                </a:solidFill>
                <a:latin typeface="Calibri" panose="020F0502020204030204" pitchFamily="34" charset="0"/>
                <a:sym typeface="Calibri" panose="020F0502020204030204" pitchFamily="34" charset="0"/>
              </a:rPr>
              <a:pPr algn="ctr">
                <a:buSzPts val="1400"/>
                <a:buFont typeface="Arial" panose="020B0604020202020204" pitchFamily="34" charset="0"/>
                <a:buNone/>
              </a:pPr>
              <a:t>109</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2400" dirty="0"/>
              <a:t>Recap of Unit 5</a:t>
            </a:r>
          </a:p>
        </p:txBody>
      </p:sp>
      <p:sp>
        <p:nvSpPr>
          <p:cNvPr id="418823" name="Text Placeholder 8"/>
          <p:cNvSpPr txBox="1">
            <a:spLocks noGrp="1"/>
          </p:cNvSpPr>
          <p:nvPr>
            <p:ph type="body" idx="1"/>
          </p:nvPr>
        </p:nvSpPr>
        <p:spPr>
          <a:xfrm>
            <a:off x="461963" y="1004888"/>
            <a:ext cx="8159750" cy="4808537"/>
          </a:xfrm>
        </p:spPr>
        <p:txBody>
          <a:bodyPr/>
          <a:lstStyle/>
          <a:p>
            <a:pPr algn="just">
              <a:spcBef>
                <a:spcPts val="363"/>
              </a:spcBef>
              <a:spcAft>
                <a:spcPct val="0"/>
              </a:spcAft>
              <a:buClr>
                <a:srgbClr val="000000"/>
              </a:buClr>
            </a:pPr>
            <a:r>
              <a:rPr lang="en-US" altLang="en-US" sz="2200" dirty="0">
                <a:latin typeface="Times New Roman" panose="02020603050405020304" pitchFamily="18" charset="0"/>
                <a:cs typeface="Times New Roman" panose="02020603050405020304" pitchFamily="18" charset="0"/>
              </a:rPr>
              <a:t>Discussed about  the history of PHP language</a:t>
            </a:r>
          </a:p>
          <a:p>
            <a:pPr algn="just">
              <a:spcBef>
                <a:spcPts val="363"/>
              </a:spcBef>
              <a:spcAft>
                <a:spcPct val="0"/>
              </a:spcAft>
              <a:buClr>
                <a:srgbClr val="000000"/>
              </a:buClr>
            </a:pPr>
            <a:r>
              <a:rPr lang="en-US" altLang="en-US" sz="2200" dirty="0">
                <a:latin typeface="Times New Roman" panose="02020603050405020304" pitchFamily="18" charset="0"/>
                <a:cs typeface="Times New Roman" panose="02020603050405020304" pitchFamily="18" charset="0"/>
              </a:rPr>
              <a:t>Discussed about various methods and function for file and directory.</a:t>
            </a:r>
          </a:p>
          <a:p>
            <a:pPr algn="just">
              <a:spcBef>
                <a:spcPts val="363"/>
              </a:spcBef>
              <a:spcAft>
                <a:spcPct val="0"/>
              </a:spcAft>
              <a:buClr>
                <a:srgbClr val="000000"/>
              </a:buClr>
            </a:pPr>
            <a:r>
              <a:rPr lang="en-US" altLang="en-US" sz="2200" dirty="0">
                <a:latin typeface="Times New Roman" panose="02020603050405020304" pitchFamily="18" charset="0"/>
                <a:cs typeface="Times New Roman" panose="02020603050405020304" pitchFamily="18" charset="0"/>
              </a:rPr>
              <a:t>Discussed the cookies in PHP.</a:t>
            </a:r>
          </a:p>
          <a:p>
            <a:pPr algn="just">
              <a:spcBef>
                <a:spcPts val="363"/>
              </a:spcBef>
              <a:spcAft>
                <a:spcPct val="0"/>
              </a:spcAft>
              <a:buClr>
                <a:srgbClr val="000000"/>
              </a:buClr>
            </a:pPr>
            <a:r>
              <a:rPr lang="en-US" altLang="en-US" sz="2200" dirty="0">
                <a:latin typeface="Times New Roman" panose="02020603050405020304" pitchFamily="18" charset="0"/>
                <a:cs typeface="Times New Roman" panose="02020603050405020304" pitchFamily="18" charset="0"/>
              </a:rPr>
              <a:t>Discussed about session in PHP</a:t>
            </a:r>
          </a:p>
          <a:p>
            <a:pPr>
              <a:spcBef>
                <a:spcPts val="363"/>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p:txBody>
      </p:sp>
      <p:sp>
        <p:nvSpPr>
          <p:cNvPr id="153606" name="Date Placeholder 1"/>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fld id="{9E18102A-5E3F-4E99-B489-BF1EE7B8CA60}" type="datetime1">
              <a:rPr lang="en-US"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pPr>
                <a:buFont typeface="Arial" panose="020B0604020202020204" pitchFamily="34" charset="0"/>
                <a:buNone/>
              </a:pPr>
              <a:t>7/26/2023</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pic>
        <p:nvPicPr>
          <p:cNvPr id="153607" name="Picture 14" descr="NI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288"/>
            <a:ext cx="13716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44320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418823">
                                            <p:txEl>
                                              <p:pRg st="0" end="0"/>
                                            </p:txEl>
                                          </p:spTgt>
                                        </p:tgtEl>
                                        <p:attrNameLst>
                                          <p:attrName>style.visibility</p:attrName>
                                        </p:attrNameLst>
                                      </p:cBhvr>
                                      <p:to>
                                        <p:strVal val="visible"/>
                                      </p:to>
                                    </p:set>
                                    <p:anim calcmode="lin" valueType="num">
                                      <p:cBhvr additive="base">
                                        <p:cTn id="12" dur="500" fill="hold"/>
                                        <p:tgtEl>
                                          <p:spTgt spid="41882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188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418823">
                                            <p:txEl>
                                              <p:pRg st="1" end="1"/>
                                            </p:txEl>
                                          </p:spTgt>
                                        </p:tgtEl>
                                        <p:attrNameLst>
                                          <p:attrName>style.visibility</p:attrName>
                                        </p:attrNameLst>
                                      </p:cBhvr>
                                      <p:to>
                                        <p:strVal val="visible"/>
                                      </p:to>
                                    </p:set>
                                    <p:anim calcmode="lin" valueType="num">
                                      <p:cBhvr additive="base">
                                        <p:cTn id="18" dur="500" fill="hold"/>
                                        <p:tgtEl>
                                          <p:spTgt spid="41882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188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418823">
                                            <p:txEl>
                                              <p:pRg st="2" end="2"/>
                                            </p:txEl>
                                          </p:spTgt>
                                        </p:tgtEl>
                                        <p:attrNameLst>
                                          <p:attrName>style.visibility</p:attrName>
                                        </p:attrNameLst>
                                      </p:cBhvr>
                                      <p:to>
                                        <p:strVal val="visible"/>
                                      </p:to>
                                    </p:set>
                                    <p:anim calcmode="lin" valueType="num">
                                      <p:cBhvr additive="base">
                                        <p:cTn id="24" dur="500" fill="hold"/>
                                        <p:tgtEl>
                                          <p:spTgt spid="41882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188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418823">
                                            <p:txEl>
                                              <p:pRg st="3" end="3"/>
                                            </p:txEl>
                                          </p:spTgt>
                                        </p:tgtEl>
                                        <p:attrNameLst>
                                          <p:attrName>style.visibility</p:attrName>
                                        </p:attrNameLst>
                                      </p:cBhvr>
                                      <p:to>
                                        <p:strVal val="visible"/>
                                      </p:to>
                                    </p:set>
                                    <p:anim calcmode="lin" valueType="num">
                                      <p:cBhvr additive="base">
                                        <p:cTn id="30" dur="500" fill="hold"/>
                                        <p:tgtEl>
                                          <p:spTgt spid="41882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1882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681" y="1066800"/>
            <a:ext cx="8928919" cy="4953000"/>
          </a:xfrm>
        </p:spPr>
        <p:txBody>
          <a:bodyPr>
            <a:noAutofit/>
          </a:bodyPr>
          <a:lstStyle/>
          <a:p>
            <a:pPr algn="just"/>
            <a:r>
              <a:rPr lang="en-IN" sz="2000" dirty="0"/>
              <a:t>This course covers different aspect of web technology such as HTML, CSS, and issues of web technology, client and server side issue. The general objectives of this course are to provide fundamental concepts of Internet; Web Technology and Web Programming. Students will be able to build a proper responsive website.</a:t>
            </a:r>
          </a:p>
          <a:p>
            <a:pPr algn="just">
              <a:buNone/>
            </a:pPr>
            <a:r>
              <a:rPr lang="en-US" sz="2400" dirty="0"/>
              <a:t> </a:t>
            </a:r>
          </a:p>
        </p:txBody>
      </p:sp>
      <p:sp>
        <p:nvSpPr>
          <p:cNvPr id="4" name="Date Placeholder 3"/>
          <p:cNvSpPr>
            <a:spLocks noGrp="1"/>
          </p:cNvSpPr>
          <p:nvPr>
            <p:ph type="dt" sz="half" idx="10"/>
          </p:nvPr>
        </p:nvSpPr>
        <p:spPr/>
        <p:txBody>
          <a:bodyPr/>
          <a:lstStyle/>
          <a:p>
            <a:fld id="{690982FF-BC37-4434-9436-D615C647FBB5}" type="datetime1">
              <a:rPr lang="en-US" smtClean="0"/>
              <a:t>7/26/2023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ea typeface="+mn-ea"/>
                <a:cs typeface="+mn-cs"/>
              </a:rPr>
              <a:t>Course</a:t>
            </a:r>
            <a:r>
              <a:rPr kumimoji="0" lang="en-US" sz="2400" b="0" i="0" u="none" strike="noStrike" kern="1200" cap="none" spc="0" normalizeH="0" noProof="0" dirty="0">
                <a:ln>
                  <a:noFill/>
                </a:ln>
                <a:solidFill>
                  <a:schemeClr val="dk1"/>
                </a:solidFill>
                <a:effectLst/>
                <a:uLnTx/>
                <a:uFillTx/>
                <a:ea typeface="+mn-ea"/>
                <a:cs typeface="+mn-cs"/>
              </a:rPr>
              <a:t> Objective</a:t>
            </a:r>
            <a:endParaRPr kumimoji="0" lang="en-US" sz="2400" b="0" i="0" u="none" strike="noStrike" kern="1200" cap="none" spc="0" normalizeH="0" baseline="0" noProof="0" dirty="0">
              <a:ln>
                <a:noFill/>
              </a:ln>
              <a:solidFill>
                <a:schemeClr val="dk1"/>
              </a:solidFill>
              <a:effectLst/>
              <a:uLnTx/>
              <a:uFillTx/>
              <a:ea typeface="+mn-ea"/>
              <a:cs typeface="+mn-cs"/>
            </a:endParaRPr>
          </a:p>
        </p:txBody>
      </p:sp>
      <p:sp>
        <p:nvSpPr>
          <p:cNvPr id="9" name="Footer Placeholder 12"/>
          <p:cNvSpPr>
            <a:spLocks noGrp="1"/>
          </p:cNvSpPr>
          <p:nvPr>
            <p:ph type="ftr" sz="quarter" idx="11"/>
          </p:nvPr>
        </p:nvSpPr>
        <p:spPr>
          <a:xfrm>
            <a:off x="2286000" y="6340475"/>
            <a:ext cx="5029200" cy="365125"/>
          </a:xfrm>
        </p:spPr>
        <p:txBody>
          <a:bodyPr/>
          <a:lstStyle/>
          <a:p>
            <a:r>
              <a:rPr lang="en-US" dirty="0"/>
              <a:t>Ankur Chaudhary               Web Technology                                 UNIT 5</a:t>
            </a:r>
          </a:p>
        </p:txBody>
      </p:sp>
      <p:pic>
        <p:nvPicPr>
          <p:cNvPr id="10" name="Picture 9"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Footer Placeholder 4"/>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06/15/2022                     Abdul Khalid         WT     Unit 1</a:t>
            </a:r>
          </a:p>
        </p:txBody>
      </p:sp>
      <p:sp>
        <p:nvSpPr>
          <p:cNvPr id="135171" name="Slide Number Placeholder 5"/>
          <p:cNvSpPr>
            <a:spLocks noGrp="1"/>
          </p:cNvSpPr>
          <p:nvPr>
            <p:ph type="sldNum" sz="quarter" idx="4294967295"/>
          </p:nvPr>
        </p:nvSpPr>
        <p:spPr>
          <a:xfrm>
            <a:off x="6797675" y="6356350"/>
            <a:ext cx="2895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337EC61C-0F7E-4B87-857A-D28B67200AD6}" type="slidenum">
              <a:rPr lang="en-US" altLang="en-US" sz="1200" smtClean="0">
                <a:solidFill>
                  <a:srgbClr val="888888"/>
                </a:solidFill>
                <a:latin typeface="Calibri" panose="020F0502020204030204" pitchFamily="34" charset="0"/>
                <a:sym typeface="Calibri" panose="020F0502020204030204" pitchFamily="34" charset="0"/>
              </a:rPr>
              <a:pPr algn="ctr">
                <a:buSzPts val="1400"/>
                <a:buFont typeface="Arial" panose="020B0604020202020204" pitchFamily="34" charset="0"/>
                <a:buNone/>
              </a:pPr>
              <a:t>110</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2800" dirty="0"/>
              <a:t>Sessional Paper</a:t>
            </a:r>
          </a:p>
        </p:txBody>
      </p:sp>
      <p:pic>
        <p:nvPicPr>
          <p:cNvPr id="135173" name="Picture 2" descr="E:\NIET\Project\xLogo11.png.pagespeed.ic.pydHLuCQEZ.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5174" name="Text Placeholder 8"/>
          <p:cNvSpPr txBox="1">
            <a:spLocks noGrp="1"/>
          </p:cNvSpPr>
          <p:nvPr>
            <p:ph type="body" idx="1"/>
          </p:nvPr>
        </p:nvSpPr>
        <p:spPr>
          <a:xfrm>
            <a:off x="461963" y="1004888"/>
            <a:ext cx="8450262" cy="5654675"/>
          </a:xfrm>
        </p:spPr>
        <p:txBody>
          <a:bodyPr/>
          <a:lstStyle/>
          <a:p>
            <a:pPr>
              <a:spcBef>
                <a:spcPts val="363"/>
              </a:spcBef>
              <a:spcAft>
                <a:spcPct val="0"/>
              </a:spcAft>
              <a:buClr>
                <a:srgbClr val="000000"/>
              </a:buClr>
              <a:buFont typeface="Arial" panose="020B0604020202020204" pitchFamily="34" charset="0"/>
              <a:buNone/>
            </a:pPr>
            <a:endParaRPr lang="en-US" altLang="en-US" sz="220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a:latin typeface="Times New Roman" panose="02020603050405020304" pitchFamily="18" charset="0"/>
              <a:cs typeface="Times New Roman" panose="02020603050405020304" pitchFamily="18" charset="0"/>
            </a:endParaRPr>
          </a:p>
        </p:txBody>
      </p:sp>
      <p:pic>
        <p:nvPicPr>
          <p:cNvPr id="135175"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152525"/>
            <a:ext cx="8455025" cy="514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5176" name="Date Placeholder 2"/>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fld id="{5F079E2F-EE83-423B-92F8-779EEE3C1244}" type="datetime1">
              <a:rPr lang="en-US"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pPr>
                <a:buFont typeface="Arial" panose="020B0604020202020204" pitchFamily="34" charset="0"/>
                <a:buNone/>
              </a:pPr>
              <a:t>7/26/2023</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5795874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Footer Placeholder 4"/>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06/15/2022                     Abdul Khalid         WT     Unit 1</a:t>
            </a:r>
          </a:p>
        </p:txBody>
      </p:sp>
      <p:sp>
        <p:nvSpPr>
          <p:cNvPr id="137219" name="Slide Number Placeholder 5"/>
          <p:cNvSpPr>
            <a:spLocks noGrp="1"/>
          </p:cNvSpPr>
          <p:nvPr>
            <p:ph type="sldNum" sz="quarter" idx="4294967295"/>
          </p:nvPr>
        </p:nvSpPr>
        <p:spPr>
          <a:xfrm>
            <a:off x="6797675" y="6356350"/>
            <a:ext cx="2895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F61737A9-3D9D-46BA-A6E6-CAC6C47CC252}" type="slidenum">
              <a:rPr lang="en-US" altLang="en-US" sz="1200" smtClean="0">
                <a:solidFill>
                  <a:srgbClr val="888888"/>
                </a:solidFill>
                <a:latin typeface="Calibri" panose="020F0502020204030204" pitchFamily="34" charset="0"/>
                <a:sym typeface="Calibri" panose="020F0502020204030204" pitchFamily="34" charset="0"/>
              </a:rPr>
              <a:pPr algn="ctr">
                <a:buSzPts val="1400"/>
                <a:buFont typeface="Arial" panose="020B0604020202020204" pitchFamily="34" charset="0"/>
                <a:buNone/>
              </a:pPr>
              <a:t>111</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2800" dirty="0"/>
              <a:t>Sessional Paper</a:t>
            </a:r>
          </a:p>
        </p:txBody>
      </p:sp>
      <p:pic>
        <p:nvPicPr>
          <p:cNvPr id="137221" name="Picture 2" descr="E:\NIET\Project\xLogo11.png.pagespeed.ic.pydHLuCQEZ.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222" name="Text Placeholder 8"/>
          <p:cNvSpPr txBox="1">
            <a:spLocks noGrp="1"/>
          </p:cNvSpPr>
          <p:nvPr>
            <p:ph type="body" idx="1"/>
          </p:nvPr>
        </p:nvSpPr>
        <p:spPr>
          <a:xfrm>
            <a:off x="461963" y="1004888"/>
            <a:ext cx="8450262" cy="5654675"/>
          </a:xfrm>
        </p:spPr>
        <p:txBody>
          <a:bodyPr/>
          <a:lstStyle/>
          <a:p>
            <a:pPr>
              <a:spcBef>
                <a:spcPts val="363"/>
              </a:spcBef>
              <a:spcAft>
                <a:spcPct val="0"/>
              </a:spcAft>
              <a:buClr>
                <a:srgbClr val="000000"/>
              </a:buClr>
              <a:buFont typeface="Arial" panose="020B0604020202020204" pitchFamily="34" charset="0"/>
              <a:buNone/>
            </a:pPr>
            <a:endParaRPr lang="en-US" altLang="en-US" sz="220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a:latin typeface="Times New Roman" panose="02020603050405020304" pitchFamily="18" charset="0"/>
              <a:cs typeface="Times New Roman" panose="02020603050405020304" pitchFamily="18" charset="0"/>
            </a:endParaRPr>
          </a:p>
        </p:txBody>
      </p:sp>
      <p:pic>
        <p:nvPicPr>
          <p:cNvPr id="137223"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31775" y="1004888"/>
            <a:ext cx="8912225"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224" name="Date Placeholder 3"/>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fld id="{9C566997-30FC-4DC5-8F22-C4C40C11BCCF}" type="datetime1">
              <a:rPr lang="en-US"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pPr>
                <a:buFont typeface="Arial" panose="020B0604020202020204" pitchFamily="34" charset="0"/>
                <a:buNone/>
              </a:pPr>
              <a:t>7/26/2023</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30672877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Footer Placeholder 4"/>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06/15/2022                     Abdul Khalid         WT     Unit 1</a:t>
            </a:r>
          </a:p>
        </p:txBody>
      </p:sp>
      <p:sp>
        <p:nvSpPr>
          <p:cNvPr id="139267" name="Slide Number Placeholder 5"/>
          <p:cNvSpPr>
            <a:spLocks noGrp="1"/>
          </p:cNvSpPr>
          <p:nvPr>
            <p:ph type="sldNum" sz="quarter" idx="4294967295"/>
          </p:nvPr>
        </p:nvSpPr>
        <p:spPr>
          <a:xfrm>
            <a:off x="6797675" y="6356350"/>
            <a:ext cx="2895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9FB29ADC-A9C4-482D-A66C-464F221D23D0}" type="slidenum">
              <a:rPr lang="en-US" altLang="en-US" sz="1200" smtClean="0">
                <a:solidFill>
                  <a:srgbClr val="888888"/>
                </a:solidFill>
                <a:latin typeface="Calibri" panose="020F0502020204030204" pitchFamily="34" charset="0"/>
                <a:sym typeface="Calibri" panose="020F0502020204030204" pitchFamily="34" charset="0"/>
              </a:rPr>
              <a:pPr algn="ctr">
                <a:buSzPts val="1400"/>
                <a:buFont typeface="Arial" panose="020B0604020202020204" pitchFamily="34" charset="0"/>
                <a:buNone/>
              </a:pPr>
              <a:t>112</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2800" dirty="0"/>
              <a:t>Sessional Paper</a:t>
            </a:r>
          </a:p>
        </p:txBody>
      </p:sp>
      <p:sp>
        <p:nvSpPr>
          <p:cNvPr id="139269" name="Text Placeholder 8"/>
          <p:cNvSpPr txBox="1">
            <a:spLocks noGrp="1"/>
          </p:cNvSpPr>
          <p:nvPr>
            <p:ph type="body" idx="1"/>
          </p:nvPr>
        </p:nvSpPr>
        <p:spPr>
          <a:xfrm>
            <a:off x="461963" y="1004888"/>
            <a:ext cx="8450262" cy="5654675"/>
          </a:xfrm>
        </p:spPr>
        <p:txBody>
          <a:bodyPr/>
          <a:lstStyle/>
          <a:p>
            <a:pPr>
              <a:spcBef>
                <a:spcPts val="363"/>
              </a:spcBef>
              <a:spcAft>
                <a:spcPct val="0"/>
              </a:spcAft>
              <a:buClr>
                <a:srgbClr val="000000"/>
              </a:buClr>
              <a:buFont typeface="Arial" panose="020B0604020202020204" pitchFamily="34" charset="0"/>
              <a:buNone/>
            </a:pPr>
            <a:endParaRPr lang="en-US" altLang="en-US" sz="220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a:latin typeface="Times New Roman" panose="02020603050405020304" pitchFamily="18" charset="0"/>
              <a:cs typeface="Times New Roman" panose="02020603050405020304" pitchFamily="18" charset="0"/>
            </a:endParaRPr>
          </a:p>
        </p:txBody>
      </p:sp>
      <p:pic>
        <p:nvPicPr>
          <p:cNvPr id="139270"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004888"/>
            <a:ext cx="8281988"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9271" name="Date Placeholder 3"/>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fld id="{0D6C9417-6F5E-4652-87FF-2FE093F28A8E}" type="datetime1">
              <a:rPr lang="en-US"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pPr>
                <a:buFont typeface="Arial" panose="020B0604020202020204" pitchFamily="34" charset="0"/>
                <a:buNone/>
              </a:pPr>
              <a:t>7/26/2023</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pic>
        <p:nvPicPr>
          <p:cNvPr id="139272" name="Picture 14" descr="NIE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4288"/>
            <a:ext cx="127952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81973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Footer Placeholder 4"/>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06/15/2022                     Abdul Khalid         WT     Unit 1</a:t>
            </a:r>
          </a:p>
        </p:txBody>
      </p:sp>
      <p:sp>
        <p:nvSpPr>
          <p:cNvPr id="141315" name="Slide Number Placeholder 5"/>
          <p:cNvSpPr>
            <a:spLocks noGrp="1"/>
          </p:cNvSpPr>
          <p:nvPr>
            <p:ph type="sldNum" sz="quarter" idx="4294967295"/>
          </p:nvPr>
        </p:nvSpPr>
        <p:spPr>
          <a:xfrm>
            <a:off x="6797675" y="6356350"/>
            <a:ext cx="2895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2C936BC1-1AE6-4D16-BF89-94E4EF095B08}" type="slidenum">
              <a:rPr lang="en-US" altLang="en-US" sz="1200" smtClean="0">
                <a:solidFill>
                  <a:srgbClr val="888888"/>
                </a:solidFill>
                <a:latin typeface="Calibri" panose="020F0502020204030204" pitchFamily="34" charset="0"/>
                <a:sym typeface="Calibri" panose="020F0502020204030204" pitchFamily="34" charset="0"/>
              </a:rPr>
              <a:pPr algn="ctr">
                <a:buSzPts val="1400"/>
                <a:buFont typeface="Arial" panose="020B0604020202020204" pitchFamily="34" charset="0"/>
                <a:buNone/>
              </a:pPr>
              <a:t>113</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2800" dirty="0"/>
              <a:t>Sessional Paper</a:t>
            </a:r>
          </a:p>
        </p:txBody>
      </p:sp>
      <p:sp>
        <p:nvSpPr>
          <p:cNvPr id="141317" name="Text Placeholder 8"/>
          <p:cNvSpPr txBox="1">
            <a:spLocks noGrp="1"/>
          </p:cNvSpPr>
          <p:nvPr>
            <p:ph type="body" idx="1"/>
          </p:nvPr>
        </p:nvSpPr>
        <p:spPr>
          <a:xfrm>
            <a:off x="461963" y="1004888"/>
            <a:ext cx="8450262" cy="5654675"/>
          </a:xfrm>
        </p:spPr>
        <p:txBody>
          <a:bodyPr/>
          <a:lstStyle/>
          <a:p>
            <a:pPr>
              <a:spcBef>
                <a:spcPts val="363"/>
              </a:spcBef>
              <a:spcAft>
                <a:spcPct val="0"/>
              </a:spcAft>
              <a:buClr>
                <a:srgbClr val="000000"/>
              </a:buClr>
              <a:buFont typeface="Arial" panose="020B0604020202020204" pitchFamily="34" charset="0"/>
              <a:buNone/>
            </a:pPr>
            <a:endParaRPr lang="en-US" altLang="en-US" sz="220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a:latin typeface="Times New Roman" panose="02020603050405020304" pitchFamily="18" charset="0"/>
              <a:cs typeface="Times New Roman" panose="02020603050405020304" pitchFamily="18" charset="0"/>
            </a:endParaRPr>
          </a:p>
        </p:txBody>
      </p:sp>
      <p:pic>
        <p:nvPicPr>
          <p:cNvPr id="141318"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004888"/>
            <a:ext cx="8307388" cy="516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319" name="Date Placeholder 3"/>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fld id="{38F8C59C-DC35-4022-820C-C2073A21E836}" type="datetime1">
              <a:rPr lang="en-US"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pPr>
                <a:buFont typeface="Arial" panose="020B0604020202020204" pitchFamily="34" charset="0"/>
                <a:buNone/>
              </a:pPr>
              <a:t>7/26/2023</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pic>
        <p:nvPicPr>
          <p:cNvPr id="141320" name="Picture 14" descr="NIE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413" y="0"/>
            <a:ext cx="1185862"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12877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Footer Placeholder 4"/>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06/15/2022                     Abdul Khalid         WT     Unit 1</a:t>
            </a:r>
          </a:p>
        </p:txBody>
      </p:sp>
      <p:sp>
        <p:nvSpPr>
          <p:cNvPr id="143363" name="Slide Number Placeholder 5"/>
          <p:cNvSpPr>
            <a:spLocks noGrp="1"/>
          </p:cNvSpPr>
          <p:nvPr>
            <p:ph type="sldNum" sz="quarter" idx="4294967295"/>
          </p:nvPr>
        </p:nvSpPr>
        <p:spPr>
          <a:xfrm>
            <a:off x="6797675" y="6356350"/>
            <a:ext cx="2895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6EC95300-65A7-4215-9A87-DBB9116FAB20}" type="slidenum">
              <a:rPr lang="en-US"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pPr algn="ctr">
                <a:buSzPts val="1400"/>
                <a:buFont typeface="Arial" panose="020B0604020202020204" pitchFamily="34" charset="0"/>
                <a:buNone/>
              </a:pPr>
              <a:t>114</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7" name="Title 1"/>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t>Old Question Paper </a:t>
            </a:r>
          </a:p>
        </p:txBody>
      </p:sp>
      <p:pic>
        <p:nvPicPr>
          <p:cNvPr id="143365"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325" y="993775"/>
            <a:ext cx="8166100" cy="509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66" name="Date Placeholder 1"/>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fld id="{C43DF8B7-0FAA-4441-86C4-3BEB3EE72C49}" type="datetime1">
              <a:rPr lang="en-US"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pPr>
                <a:buFont typeface="Arial" panose="020B0604020202020204" pitchFamily="34" charset="0"/>
                <a:buNone/>
              </a:pPr>
              <a:t>7/26/2023</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pic>
        <p:nvPicPr>
          <p:cNvPr id="143367" name="Picture 14" descr="NIE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4288"/>
            <a:ext cx="1371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928786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Footer Placeholder 4"/>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06/15/2022                     Abdul Khalid         WT     Unit 1</a:t>
            </a:r>
          </a:p>
        </p:txBody>
      </p:sp>
      <p:sp>
        <p:nvSpPr>
          <p:cNvPr id="145411" name="Slide Number Placeholder 5"/>
          <p:cNvSpPr>
            <a:spLocks noGrp="1"/>
          </p:cNvSpPr>
          <p:nvPr>
            <p:ph type="sldNum" sz="quarter" idx="4294967295"/>
          </p:nvPr>
        </p:nvSpPr>
        <p:spPr>
          <a:xfrm>
            <a:off x="6797675" y="6356350"/>
            <a:ext cx="2895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D2F5EF4E-E08C-4675-B7BF-CE2F91C574EE}" type="slidenum">
              <a:rPr lang="en-US"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pPr algn="ctr">
                <a:buSzPts val="1400"/>
                <a:buFont typeface="Arial" panose="020B0604020202020204" pitchFamily="34" charset="0"/>
                <a:buNone/>
              </a:pPr>
              <a:t>115</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7" name="Title 1"/>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t>Old Question Paper(cont..) </a:t>
            </a:r>
          </a:p>
        </p:txBody>
      </p:sp>
      <p:pic>
        <p:nvPicPr>
          <p:cNvPr id="1454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363" y="835025"/>
            <a:ext cx="8293100" cy="534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5414" name="Date Placeholder 1"/>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fld id="{0ACF5CC4-9B63-4701-AB34-5AA797FA90AA}" type="datetime1">
              <a:rPr lang="en-US"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pPr>
                <a:buFont typeface="Arial" panose="020B0604020202020204" pitchFamily="34" charset="0"/>
                <a:buNone/>
              </a:pPr>
              <a:t>7/26/2023</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pic>
        <p:nvPicPr>
          <p:cNvPr id="145415" name="Picture 14" descr="NIE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4288"/>
            <a:ext cx="1371600"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459003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Footer Placeholder 4"/>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06/15/2022                     Abdul Khalid         WT     Unit 1</a:t>
            </a:r>
          </a:p>
        </p:txBody>
      </p:sp>
      <p:sp>
        <p:nvSpPr>
          <p:cNvPr id="147459" name="Slide Number Placeholder 5"/>
          <p:cNvSpPr>
            <a:spLocks noGrp="1"/>
          </p:cNvSpPr>
          <p:nvPr>
            <p:ph type="sldNum" sz="quarter" idx="4294967295"/>
          </p:nvPr>
        </p:nvSpPr>
        <p:spPr>
          <a:xfrm>
            <a:off x="6797675" y="6356350"/>
            <a:ext cx="2895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B37AC816-E830-47DE-953B-93F782D7568D}" type="slidenum">
              <a:rPr lang="en-US"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pPr algn="ctr">
                <a:buSzPts val="1400"/>
                <a:buFont typeface="Arial" panose="020B0604020202020204" pitchFamily="34" charset="0"/>
                <a:buNone/>
              </a:pPr>
              <a:t>116</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7" name="Title 1"/>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t>Old Question Paper(cont..) </a:t>
            </a:r>
          </a:p>
        </p:txBody>
      </p:sp>
      <p:pic>
        <p:nvPicPr>
          <p:cNvPr id="14746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163" y="904875"/>
            <a:ext cx="8623300" cy="541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7462" name="Date Placeholder 1"/>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fld id="{59E288D5-1483-46A8-B205-AB6C6942E22C}" type="datetime1">
              <a:rPr lang="en-US"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pPr>
                <a:buFont typeface="Arial" panose="020B0604020202020204" pitchFamily="34" charset="0"/>
                <a:buNone/>
              </a:pPr>
              <a:t>7/26/2023</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pic>
        <p:nvPicPr>
          <p:cNvPr id="147463" name="Picture 14" descr="NIE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4288"/>
            <a:ext cx="1371600"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49261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104BD9A-F99F-4082-8ECB-958BEE55622D}" type="datetime1">
              <a:rPr lang="en-US" smtClean="0"/>
              <a:t>7/26/2023</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dirty="0"/>
              <a:t>Ankur Chaudhary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117</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dirty="0"/>
              <a:t>Old Question Paper(cont..) </a:t>
            </a:r>
          </a:p>
        </p:txBody>
      </p:sp>
      <p:pic>
        <p:nvPicPr>
          <p:cNvPr id="2" name="Content Placeholder 1"/>
          <p:cNvPicPr>
            <a:picLocks noGrp="1" noChangeAspect="1"/>
          </p:cNvPicPr>
          <p:nvPr>
            <p:ph idx="1"/>
          </p:nvPr>
        </p:nvPicPr>
        <p:blipFill rotWithShape="1">
          <a:blip r:embed="rId3"/>
          <a:srcRect l="31220" t="20757" r="31531" b="19261"/>
          <a:stretch/>
        </p:blipFill>
        <p:spPr>
          <a:xfrm>
            <a:off x="990600" y="1143000"/>
            <a:ext cx="7620000" cy="4876800"/>
          </a:xfrm>
          <a:prstGeom prst="rect">
            <a:avLst/>
          </a:prstGeom>
        </p:spPr>
      </p:pic>
      <p:pic>
        <p:nvPicPr>
          <p:cNvPr id="10" name="Picture 9" descr="NIET"/>
          <p:cNvPicPr/>
          <p:nvPr/>
        </p:nvPicPr>
        <p:blipFill>
          <a:blip r:embed="rId4">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22789615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3431916-5101-4A82-BACF-7422CF192C38}" type="datetime1">
              <a:rPr lang="en-US" smtClean="0"/>
              <a:t>7/26/2023</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dirty="0"/>
              <a:t>Ankur Chaudhary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118</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dirty="0"/>
              <a:t>Old Question Paper(cont..) </a:t>
            </a:r>
          </a:p>
        </p:txBody>
      </p:sp>
      <p:pic>
        <p:nvPicPr>
          <p:cNvPr id="10" name="Picture 9"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pic>
        <p:nvPicPr>
          <p:cNvPr id="3" name="Picture 2"/>
          <p:cNvPicPr>
            <a:picLocks noChangeAspect="1"/>
          </p:cNvPicPr>
          <p:nvPr/>
        </p:nvPicPr>
        <p:blipFill rotWithShape="1">
          <a:blip r:embed="rId3"/>
          <a:srcRect l="31259" t="33333" r="31259" b="15625"/>
          <a:stretch/>
        </p:blipFill>
        <p:spPr>
          <a:xfrm>
            <a:off x="740229" y="1143000"/>
            <a:ext cx="7489371" cy="5029200"/>
          </a:xfrm>
          <a:prstGeom prst="rect">
            <a:avLst/>
          </a:prstGeom>
        </p:spPr>
      </p:pic>
    </p:spTree>
    <p:extLst>
      <p:ext uri="{BB962C8B-B14F-4D97-AF65-F5344CB8AC3E}">
        <p14:creationId xmlns:p14="http://schemas.microsoft.com/office/powerpoint/2010/main" val="82297498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F8DB676-0B27-4A02-A394-D374731D308D}" type="datetime1">
              <a:rPr lang="en-US" smtClean="0"/>
              <a:t>7/26/2023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Ankur Chaudhary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119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Faculty Video</a:t>
            </a:r>
            <a:r>
              <a:rPr kumimoji="0" lang="en-US" sz="2400" b="0" i="0" u="none" strike="noStrike" kern="1200" cap="none" spc="0" normalizeH="0" noProof="0" dirty="0">
                <a:ln>
                  <a:noFill/>
                </a:ln>
                <a:solidFill>
                  <a:schemeClr val="dk1"/>
                </a:solidFill>
                <a:effectLst/>
                <a:uLnTx/>
                <a:uFillTx/>
                <a:latin typeface="+mn-lt"/>
                <a:ea typeface="+mn-ea"/>
                <a:cs typeface="+mn-cs"/>
              </a:rPr>
              <a:t> Links, </a:t>
            </a:r>
            <a:r>
              <a:rPr kumimoji="0" lang="en-US" sz="2400" b="0" i="0" u="none" strike="noStrike" kern="1200" cap="none" spc="0" normalizeH="0" noProof="0" dirty="0" err="1">
                <a:ln>
                  <a:noFill/>
                </a:ln>
                <a:solidFill>
                  <a:schemeClr val="dk1"/>
                </a:solidFill>
                <a:effectLst/>
                <a:uLnTx/>
                <a:uFillTx/>
                <a:latin typeface="+mn-lt"/>
                <a:ea typeface="+mn-ea"/>
                <a:cs typeface="+mn-cs"/>
              </a:rPr>
              <a:t>Youtube</a:t>
            </a:r>
            <a:r>
              <a:rPr kumimoji="0" lang="en-US" sz="2400" b="0" i="0" u="none" strike="noStrike" kern="1200" cap="none" spc="0" normalizeH="0" noProof="0" dirty="0">
                <a:ln>
                  <a:noFill/>
                </a:ln>
                <a:solidFill>
                  <a:schemeClr val="dk1"/>
                </a:solidFill>
                <a:effectLst/>
                <a:uLnTx/>
                <a:uFillTx/>
                <a:latin typeface="+mn-lt"/>
                <a:ea typeface="+mn-ea"/>
                <a:cs typeface="+mn-cs"/>
              </a:rPr>
              <a:t> &amp; NPTEL Video Links and Online Courses Details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Content Placeholder 8"/>
          <p:cNvSpPr>
            <a:spLocks noGrp="1"/>
          </p:cNvSpPr>
          <p:nvPr>
            <p:ph idx="1"/>
          </p:nvPr>
        </p:nvSpPr>
        <p:spPr>
          <a:xfrm>
            <a:off x="457200" y="838200"/>
            <a:ext cx="8229600" cy="5287963"/>
          </a:xfrm>
        </p:spPr>
        <p:txBody>
          <a:bodyPr>
            <a:normAutofit/>
          </a:bodyPr>
          <a:lstStyle/>
          <a:p>
            <a:r>
              <a:rPr lang="en-US" sz="2000" dirty="0">
                <a:hlinkClick r:id="rId3"/>
              </a:rPr>
              <a:t>https://www.youtube.com/watch?v=KMj49syT8JM&amp;list=PLJ5C_6qdAvBHiqw9Yc7-_vyfbBG1Bmfg_</a:t>
            </a:r>
            <a:endParaRPr lang="en-US" sz="2000" dirty="0"/>
          </a:p>
          <a:p>
            <a:r>
              <a:rPr lang="en-US" sz="2000" dirty="0">
                <a:hlinkClick r:id="rId4"/>
              </a:rPr>
              <a:t>https://www.youtube.com/watch?v=biKUffL8cm4&amp;list=PLJ5C_6qdAvBHiqw9Yc7-_vyfbBG1Bmfg_&amp;index=2</a:t>
            </a:r>
            <a:endParaRPr lang="en-US" sz="2000" dirty="0"/>
          </a:p>
          <a:p>
            <a:r>
              <a:rPr lang="en-US" sz="2000" dirty="0">
                <a:hlinkClick r:id="rId5"/>
              </a:rPr>
              <a:t>https://www.youtube.com/watch?v=jyzBKgXxHww&amp;list=PLJ5C_6qdAvBHiqw9Yc7-_vyfbBG1Bmfg_&amp;index=3</a:t>
            </a:r>
            <a:endParaRPr lang="en-US" sz="2000" dirty="0"/>
          </a:p>
          <a:p>
            <a:r>
              <a:rPr lang="en-US" sz="2000" dirty="0">
                <a:hlinkClick r:id="rId6"/>
              </a:rPr>
              <a:t>https://www.youtube.com/watch?v=g6zGd6ycktY&amp;list=PLo4R2IscWKdVqzh_QECsxCq7QB1CUpYfi&amp;index=1</a:t>
            </a:r>
            <a:endParaRPr lang="en-US" sz="2000" dirty="0"/>
          </a:p>
          <a:p>
            <a:r>
              <a:rPr lang="en-US" sz="2000" dirty="0">
                <a:hlinkClick r:id="rId7"/>
              </a:rPr>
              <a:t>https://www.youtube.com/watch?v=g6zGd6ycktY&amp;list=PLo4R2IscWKdVqzh_QECsxCq7QB1CUpYfi&amp;index=2</a:t>
            </a:r>
            <a:endParaRPr lang="en-US" sz="2000" dirty="0"/>
          </a:p>
          <a:p>
            <a:r>
              <a:rPr lang="en-US" sz="2000" dirty="0">
                <a:hlinkClick r:id="rId8"/>
              </a:rPr>
              <a:t>https://www.youtube.com/watch?v=g6zGd6ycktY&amp;list=PLo4R2IscWKdVqzh_QECsxCq7QB1CUpYfi&amp;index=3</a:t>
            </a:r>
            <a:endParaRPr lang="en-US" sz="2000" dirty="0"/>
          </a:p>
          <a:p>
            <a:endParaRPr lang="en-US" sz="2200" dirty="0"/>
          </a:p>
        </p:txBody>
      </p:sp>
      <p:pic>
        <p:nvPicPr>
          <p:cNvPr id="10" name="Picture 9" descr="NIET"/>
          <p:cNvPicPr/>
          <p:nvPr/>
        </p:nvPicPr>
        <p:blipFill>
          <a:blip r:embed="rId9">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2054B3C-CAF6-4A60-8B70-6D00FBE45B78}" type="datetime1">
              <a:rPr lang="en-US" smtClean="0"/>
              <a:t>7/26/2023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Course</a:t>
            </a:r>
            <a:r>
              <a:rPr kumimoji="0" lang="en-US" sz="2400" b="0" i="0" u="none" strike="noStrike" kern="1200" cap="none" spc="0" normalizeH="0" noProof="0" dirty="0">
                <a:ln>
                  <a:noFill/>
                </a:ln>
                <a:solidFill>
                  <a:schemeClr val="dk1"/>
                </a:solidFill>
                <a:effectLst/>
                <a:uLnTx/>
                <a:uFillTx/>
                <a:latin typeface="+mn-lt"/>
                <a:ea typeface="+mn-ea"/>
                <a:cs typeface="+mn-cs"/>
              </a:rPr>
              <a:t> Outcome</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 name="TextBox 2"/>
          <p:cNvSpPr txBox="1"/>
          <p:nvPr/>
        </p:nvSpPr>
        <p:spPr>
          <a:xfrm>
            <a:off x="150202" y="793836"/>
            <a:ext cx="5275162" cy="400110"/>
          </a:xfrm>
          <a:prstGeom prst="rect">
            <a:avLst/>
          </a:prstGeom>
          <a:noFill/>
        </p:spPr>
        <p:txBody>
          <a:bodyPr wrap="none" rtlCol="0">
            <a:spAutoFit/>
          </a:bodyPr>
          <a:lstStyle/>
          <a:p>
            <a:r>
              <a:rPr lang="en-US" sz="2000" dirty="0"/>
              <a:t>At the end of the course, the student will be able</a:t>
            </a:r>
          </a:p>
        </p:txBody>
      </p:sp>
      <p:graphicFrame>
        <p:nvGraphicFramePr>
          <p:cNvPr id="5" name="Table 4">
            <a:extLst>
              <a:ext uri="{FF2B5EF4-FFF2-40B4-BE49-F238E27FC236}">
                <a16:creationId xmlns:a16="http://schemas.microsoft.com/office/drawing/2014/main" id="{17149DD7-4484-47EC-AD6C-757022E06522}"/>
              </a:ext>
            </a:extLst>
          </p:cNvPr>
          <p:cNvGraphicFramePr>
            <a:graphicFrameLocks noGrp="1"/>
          </p:cNvGraphicFramePr>
          <p:nvPr>
            <p:extLst>
              <p:ext uri="{D42A27DB-BD31-4B8C-83A1-F6EECF244321}">
                <p14:modId xmlns:p14="http://schemas.microsoft.com/office/powerpoint/2010/main" val="1966083416"/>
              </p:ext>
            </p:extLst>
          </p:nvPr>
        </p:nvGraphicFramePr>
        <p:xfrm>
          <a:off x="228600" y="1292733"/>
          <a:ext cx="8194989" cy="4735519"/>
        </p:xfrm>
        <a:graphic>
          <a:graphicData uri="http://schemas.openxmlformats.org/drawingml/2006/table">
            <a:tbl>
              <a:tblPr firstRow="1" firstCol="1" bandRow="1">
                <a:tableStyleId>{5C22544A-7EE6-4342-B048-85BDC9FD1C3A}</a:tableStyleId>
              </a:tblPr>
              <a:tblGrid>
                <a:gridCol w="1143000">
                  <a:extLst>
                    <a:ext uri="{9D8B030D-6E8A-4147-A177-3AD203B41FA5}">
                      <a16:colId xmlns:a16="http://schemas.microsoft.com/office/drawing/2014/main" val="1619956433"/>
                    </a:ext>
                  </a:extLst>
                </a:gridCol>
                <a:gridCol w="5684079">
                  <a:extLst>
                    <a:ext uri="{9D8B030D-6E8A-4147-A177-3AD203B41FA5}">
                      <a16:colId xmlns:a16="http://schemas.microsoft.com/office/drawing/2014/main" val="2417093939"/>
                    </a:ext>
                  </a:extLst>
                </a:gridCol>
                <a:gridCol w="1367910">
                  <a:extLst>
                    <a:ext uri="{9D8B030D-6E8A-4147-A177-3AD203B41FA5}">
                      <a16:colId xmlns:a16="http://schemas.microsoft.com/office/drawing/2014/main" val="3701425690"/>
                    </a:ext>
                  </a:extLst>
                </a:gridCol>
              </a:tblGrid>
              <a:tr h="723351">
                <a:tc gridSpan="2">
                  <a:txBody>
                    <a:bodyPr/>
                    <a:lstStyle/>
                    <a:p>
                      <a:pPr marL="0" marR="0" algn="l">
                        <a:lnSpc>
                          <a:spcPts val="1265"/>
                        </a:lnSpc>
                        <a:spcBef>
                          <a:spcPts val="0"/>
                        </a:spcBef>
                        <a:spcAft>
                          <a:spcPts val="1000"/>
                        </a:spcAft>
                      </a:pPr>
                      <a:r>
                        <a:rPr lang="en-US" sz="2000" dirty="0">
                          <a:effectLst/>
                        </a:rPr>
                        <a:t> </a:t>
                      </a:r>
                    </a:p>
                    <a:p>
                      <a:pPr marL="0" marR="0" algn="l">
                        <a:lnSpc>
                          <a:spcPts val="1265"/>
                        </a:lnSpc>
                        <a:spcBef>
                          <a:spcPts val="0"/>
                        </a:spcBef>
                        <a:spcAft>
                          <a:spcPts val="1000"/>
                        </a:spcAft>
                      </a:pPr>
                      <a:r>
                        <a:rPr lang="en-US" sz="2000" dirty="0">
                          <a:effectLst/>
                        </a:rPr>
                        <a:t>Course Outcomes (CO)</a:t>
                      </a:r>
                    </a:p>
                    <a:p>
                      <a:pPr marL="0" marR="0" algn="l">
                        <a:lnSpc>
                          <a:spcPts val="1265"/>
                        </a:lnSpc>
                        <a:spcBef>
                          <a:spcPts val="0"/>
                        </a:spcBef>
                        <a:spcAft>
                          <a:spcPts val="1000"/>
                        </a:spcAft>
                      </a:pPr>
                      <a:r>
                        <a:rPr lang="en-US" sz="2000" dirty="0">
                          <a:effectLst/>
                        </a:rPr>
                        <a:t> </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txBody>
                  <a:tcPr marL="20258" marR="20258" marT="0" marB="0"/>
                </a:tc>
                <a:tc hMerge="1">
                  <a:txBody>
                    <a:bodyPr/>
                    <a:lstStyle/>
                    <a:p>
                      <a:endParaRPr lang="en-US"/>
                    </a:p>
                  </a:txBody>
                  <a:tcPr/>
                </a:tc>
                <a:tc>
                  <a:txBody>
                    <a:bodyPr/>
                    <a:lstStyle/>
                    <a:p>
                      <a:r>
                        <a:rPr lang="en-US" sz="2000" dirty="0">
                          <a:effectLst/>
                        </a:rPr>
                        <a:t>Bloom’s Knowledge Level (KL)</a:t>
                      </a:r>
                      <a:endParaRPr lang="en-US" sz="2000" dirty="0"/>
                    </a:p>
                  </a:txBody>
                  <a:tcPr marL="20258" marR="20258" marT="0" marB="0" anchor="ctr"/>
                </a:tc>
                <a:extLst>
                  <a:ext uri="{0D108BD9-81ED-4DB2-BD59-A6C34878D82A}">
                    <a16:rowId xmlns:a16="http://schemas.microsoft.com/office/drawing/2014/main" val="609850592"/>
                  </a:ext>
                </a:extLst>
              </a:tr>
              <a:tr h="688848">
                <a:tc>
                  <a:txBody>
                    <a:bodyPr/>
                    <a:lstStyle/>
                    <a:p>
                      <a:endParaRPr lang="en-IN" sz="2000" dirty="0"/>
                    </a:p>
                  </a:txBody>
                  <a:tcPr marL="20258" marR="20258" marT="0" marB="0" anchor="ctr"/>
                </a:tc>
                <a:tc>
                  <a:txBody>
                    <a:bodyPr/>
                    <a:lstStyle/>
                    <a:p>
                      <a:pPr algn="just">
                        <a:lnSpc>
                          <a:spcPct val="115000"/>
                        </a:lnSpc>
                        <a:spcAft>
                          <a:spcPts val="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Recalling the basic facts and explaining the basic ideas of Web technology and web hosting.</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2000">
                          <a:effectLst/>
                          <a:latin typeface="Times New Roman" panose="02020603050405020304" pitchFamily="18" charset="0"/>
                          <a:ea typeface="Calibri" panose="020F0502020204030204" pitchFamily="34" charset="0"/>
                          <a:cs typeface="Times New Roman" panose="02020603050405020304" pitchFamily="18" charset="0"/>
                        </a:rPr>
                        <a:t>K1, K2</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55778335"/>
                  </a:ext>
                </a:extLst>
              </a:tr>
              <a:tr h="637591">
                <a:tc>
                  <a:txBody>
                    <a:bodyPr/>
                    <a:lstStyle/>
                    <a:p>
                      <a:endParaRPr lang="en-IN" sz="2000"/>
                    </a:p>
                  </a:txBody>
                  <a:tcPr marL="20258" marR="20258" marT="0" marB="0" anchor="ctr"/>
                </a:tc>
                <a:tc>
                  <a:txBody>
                    <a:bodyPr/>
                    <a:lstStyle/>
                    <a:p>
                      <a:pPr algn="just">
                        <a:lnSpc>
                          <a:spcPct val="115000"/>
                        </a:lnSpc>
                        <a:spcAft>
                          <a:spcPts val="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Applying and creating </a:t>
                      </a:r>
                      <a:r>
                        <a:rPr lang="en-IN" sz="2000" spc="-10" dirty="0">
                          <a:effectLst/>
                          <a:latin typeface="Times New Roman" panose="02020603050405020304" pitchFamily="18" charset="0"/>
                          <a:ea typeface="Calibri" panose="020F0502020204030204" pitchFamily="34" charset="0"/>
                          <a:cs typeface="Times New Roman" panose="02020603050405020304" pitchFamily="18" charset="0"/>
                        </a:rPr>
                        <a:t>various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HTML</a:t>
                      </a:r>
                      <a:r>
                        <a:rPr lang="en-IN" sz="2000" spc="-25" dirty="0">
                          <a:effectLst/>
                          <a:latin typeface="Times New Roman" panose="02020603050405020304" pitchFamily="18" charset="0"/>
                          <a:ea typeface="Calibri" panose="020F0502020204030204" pitchFamily="34" charset="0"/>
                          <a:cs typeface="Times New Roman" panose="02020603050405020304" pitchFamily="18" charset="0"/>
                        </a:rPr>
                        <a:t>5 semantic elements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and</a:t>
                      </a:r>
                      <a:r>
                        <a:rPr lang="en-IN" sz="20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application with working on HTML forms for user input.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2000">
                          <a:effectLst/>
                          <a:latin typeface="Times New Roman" panose="02020603050405020304" pitchFamily="18" charset="0"/>
                          <a:ea typeface="Calibri" panose="020F0502020204030204" pitchFamily="34" charset="0"/>
                          <a:cs typeface="Times New Roman" panose="02020603050405020304" pitchFamily="18" charset="0"/>
                        </a:rPr>
                        <a:t>K3, K6</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45834857"/>
                  </a:ext>
                </a:extLst>
              </a:tr>
              <a:tr h="637591">
                <a:tc>
                  <a:txBody>
                    <a:bodyPr/>
                    <a:lstStyle/>
                    <a:p>
                      <a:endParaRPr lang="en-IN" sz="2000"/>
                    </a:p>
                  </a:txBody>
                  <a:tcPr marL="20258" marR="20258" marT="0" marB="0" anchor="ctr"/>
                </a:tc>
                <a:tc>
                  <a:txBody>
                    <a:bodyPr/>
                    <a:lstStyle/>
                    <a:p>
                      <a:pPr algn="just">
                        <a:lnSpc>
                          <a:spcPct val="115000"/>
                        </a:lnSpc>
                        <a:spcAft>
                          <a:spcPts val="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Understanding and applying</a:t>
                      </a:r>
                      <a:r>
                        <a:rPr lang="en-IN" sz="20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a:t>
                      </a:r>
                      <a:r>
                        <a:rPr lang="en-IN" sz="20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concepts</a:t>
                      </a:r>
                      <a:r>
                        <a:rPr lang="en-IN" sz="20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of</a:t>
                      </a:r>
                      <a:r>
                        <a:rPr lang="en-IN" sz="20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Creating</a:t>
                      </a:r>
                      <a:r>
                        <a:rPr lang="en-IN" sz="20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Style</a:t>
                      </a:r>
                      <a:r>
                        <a:rPr lang="en-IN" sz="20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Sheet</a:t>
                      </a:r>
                      <a:r>
                        <a:rPr lang="en-IN" sz="20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(CSS)3 and bootstrap.</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2000">
                          <a:effectLst/>
                          <a:latin typeface="Times New Roman" panose="02020603050405020304" pitchFamily="18" charset="0"/>
                          <a:ea typeface="Calibri" panose="020F0502020204030204" pitchFamily="34" charset="0"/>
                          <a:cs typeface="Times New Roman" panose="02020603050405020304" pitchFamily="18" charset="0"/>
                        </a:rPr>
                        <a:t>K2, K3</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6733592"/>
                  </a:ext>
                </a:extLst>
              </a:tr>
              <a:tr h="745306">
                <a:tc>
                  <a:txBody>
                    <a:bodyPr/>
                    <a:lstStyle/>
                    <a:p>
                      <a:endParaRPr lang="en-IN" sz="2000"/>
                    </a:p>
                  </a:txBody>
                  <a:tcPr marL="20258" marR="20258" marT="0" marB="0" anchor="ctr"/>
                </a:tc>
                <a:tc>
                  <a:txBody>
                    <a:bodyPr/>
                    <a:lstStyle/>
                    <a:p>
                      <a:pPr algn="just">
                        <a:lnSpc>
                          <a:spcPct val="115000"/>
                        </a:lnSpc>
                        <a:spcAft>
                          <a:spcPts val="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Analysing and implementing </a:t>
                      </a:r>
                      <a:r>
                        <a:rPr lang="en-IN" sz="20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concept of</a:t>
                      </a:r>
                      <a:r>
                        <a:rPr lang="en-IN" sz="20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Java</a:t>
                      </a:r>
                      <a:r>
                        <a:rPr lang="en-IN" sz="20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Script and</a:t>
                      </a:r>
                      <a:r>
                        <a:rPr lang="en-IN" sz="20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its</a:t>
                      </a:r>
                      <a:r>
                        <a:rPr lang="en-IN" sz="20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applications.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2000">
                          <a:effectLst/>
                          <a:latin typeface="Times New Roman" panose="02020603050405020304" pitchFamily="18" charset="0"/>
                          <a:ea typeface="Calibri" panose="020F0502020204030204" pitchFamily="34" charset="0"/>
                          <a:cs typeface="Times New Roman" panose="02020603050405020304" pitchFamily="18" charset="0"/>
                        </a:rPr>
                        <a:t>K4, K6</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35048432"/>
                  </a:ext>
                </a:extLst>
              </a:tr>
              <a:tr h="637591">
                <a:tc>
                  <a:txBody>
                    <a:bodyPr/>
                    <a:lstStyle/>
                    <a:p>
                      <a:endParaRPr lang="en-IN" sz="2000" dirty="0"/>
                    </a:p>
                  </a:txBody>
                  <a:tcPr marL="20258" marR="20258" marT="0" marB="0" anchor="ctr"/>
                </a:tc>
                <a:tc>
                  <a:txBody>
                    <a:bodyPr/>
                    <a:lstStyle/>
                    <a:p>
                      <a:pPr algn="just">
                        <a:lnSpc>
                          <a:spcPct val="115000"/>
                        </a:lnSpc>
                        <a:spcAft>
                          <a:spcPts val="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Creating and evaluating dynamic web pages using the concept of PHP</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K5, K6</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10489644"/>
                  </a:ext>
                </a:extLst>
              </a:tr>
            </a:tbl>
          </a:graphicData>
        </a:graphic>
      </p:graphicFrame>
      <p:sp>
        <p:nvSpPr>
          <p:cNvPr id="9" name="Ink 12">
            <a:extLst>
              <a:ext uri="{FF2B5EF4-FFF2-40B4-BE49-F238E27FC236}">
                <a16:creationId xmlns:a16="http://schemas.microsoft.com/office/drawing/2014/main" id="{569A3245-6708-47A4-B159-0F991CA6955B}"/>
              </a:ext>
            </a:extLst>
          </p:cNvPr>
          <p:cNvSpPr>
            <a:spLocks noRot="1" noChangeAspect="1" noEditPoints="1" noChangeArrowheads="1" noChangeShapeType="1" noTextEdit="1"/>
          </p:cNvSpPr>
          <p:nvPr/>
        </p:nvSpPr>
        <p:spPr bwMode="auto">
          <a:xfrm>
            <a:off x="4296545" y="1610999"/>
            <a:ext cx="78613" cy="19050"/>
          </a:xfrm>
          <a:prstGeom prst="rect">
            <a:avLst/>
          </a:prstGeom>
          <a:noFill/>
          <a:ln w="18000" cap="rnd" algn="ctr">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Footer Placeholder 1"/>
          <p:cNvSpPr>
            <a:spLocks noGrp="1"/>
          </p:cNvSpPr>
          <p:nvPr>
            <p:ph type="ftr" sz="quarter" idx="11"/>
          </p:nvPr>
        </p:nvSpPr>
        <p:spPr>
          <a:xfrm>
            <a:off x="1981200" y="6356350"/>
            <a:ext cx="5715000" cy="365125"/>
          </a:xfrm>
        </p:spPr>
        <p:txBody>
          <a:bodyPr/>
          <a:lstStyle/>
          <a:p>
            <a:r>
              <a:rPr lang="en-US" dirty="0"/>
              <a:t>Ankur Chaudhary               Web Technology                                 UNIT 5</a:t>
            </a:r>
          </a:p>
        </p:txBody>
      </p:sp>
    </p:spTree>
    <p:extLst>
      <p:ext uri="{BB962C8B-B14F-4D97-AF65-F5344CB8AC3E}">
        <p14:creationId xmlns:p14="http://schemas.microsoft.com/office/powerpoint/2010/main" val="15034614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3279E3F-7CC0-475E-AADA-BCFA5B13AAF2}" type="datetime1">
              <a:rPr lang="en-US" smtClean="0"/>
              <a:t>7/26/2023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Ankur Chaudhary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120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Faculty Video</a:t>
            </a:r>
            <a:r>
              <a:rPr kumimoji="0" lang="en-US" sz="2400" b="0" i="0" u="none" strike="noStrike" kern="1200" cap="none" spc="0" normalizeH="0" noProof="0" dirty="0">
                <a:ln>
                  <a:noFill/>
                </a:ln>
                <a:solidFill>
                  <a:schemeClr val="dk1"/>
                </a:solidFill>
                <a:effectLst/>
                <a:uLnTx/>
                <a:uFillTx/>
                <a:latin typeface="+mn-lt"/>
                <a:ea typeface="+mn-ea"/>
                <a:cs typeface="+mn-cs"/>
              </a:rPr>
              <a:t> Links, </a:t>
            </a:r>
            <a:r>
              <a:rPr kumimoji="0" lang="en-US" sz="2400" b="0" i="0" u="none" strike="noStrike" kern="1200" cap="none" spc="0" normalizeH="0" noProof="0" dirty="0" err="1">
                <a:ln>
                  <a:noFill/>
                </a:ln>
                <a:solidFill>
                  <a:schemeClr val="dk1"/>
                </a:solidFill>
                <a:effectLst/>
                <a:uLnTx/>
                <a:uFillTx/>
                <a:latin typeface="+mn-lt"/>
                <a:ea typeface="+mn-ea"/>
                <a:cs typeface="+mn-cs"/>
              </a:rPr>
              <a:t>Youtube</a:t>
            </a:r>
            <a:r>
              <a:rPr kumimoji="0" lang="en-US" sz="2400" b="0" i="0" u="none" strike="noStrike" kern="1200" cap="none" spc="0" normalizeH="0" noProof="0" dirty="0">
                <a:ln>
                  <a:noFill/>
                </a:ln>
                <a:solidFill>
                  <a:schemeClr val="dk1"/>
                </a:solidFill>
                <a:effectLst/>
                <a:uLnTx/>
                <a:uFillTx/>
                <a:latin typeface="+mn-lt"/>
                <a:ea typeface="+mn-ea"/>
                <a:cs typeface="+mn-cs"/>
              </a:rPr>
              <a:t> &amp; NPTEL Video Links and Online Courses Details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Content Placeholder 8"/>
          <p:cNvSpPr>
            <a:spLocks noGrp="1"/>
          </p:cNvSpPr>
          <p:nvPr>
            <p:ph idx="1"/>
          </p:nvPr>
        </p:nvSpPr>
        <p:spPr>
          <a:xfrm>
            <a:off x="457200" y="685800"/>
            <a:ext cx="8229600" cy="5440364"/>
          </a:xfrm>
        </p:spPr>
        <p:txBody>
          <a:bodyPr>
            <a:normAutofit/>
          </a:bodyPr>
          <a:lstStyle/>
          <a:p>
            <a:r>
              <a:rPr lang="en-US" sz="2000" dirty="0">
                <a:hlinkClick r:id="rId3"/>
              </a:rPr>
              <a:t>https://www.youtube.com/watch?v=g6zGd6ycktY&amp;list=PLo4R2IscWKdVqzh_QECsxCq7QB1CUpYfi&amp;index=4</a:t>
            </a:r>
            <a:endParaRPr lang="en-US" sz="2000" dirty="0"/>
          </a:p>
          <a:p>
            <a:r>
              <a:rPr lang="en-US" sz="2000" dirty="0">
                <a:hlinkClick r:id="rId4"/>
              </a:rPr>
              <a:t>https://www.youtube.com/watch?v=g6zGd6ycktY&amp;list=PLo4R2IscWKdVqzh_QECsxCq7QB1CUpYfi&amp;index=5</a:t>
            </a:r>
            <a:endParaRPr lang="en-US" sz="2000" dirty="0"/>
          </a:p>
          <a:p>
            <a:r>
              <a:rPr lang="en-US" sz="2000" dirty="0">
                <a:hlinkClick r:id="rId5"/>
              </a:rPr>
              <a:t>https://www.youtube.com/watch?v=g6zGd6ycktY&amp;list=PLo4R2IscWKdVqzh_QECsxCq7QB1CUpYfi&amp;index=6</a:t>
            </a:r>
            <a:endParaRPr lang="en-US" sz="2000" dirty="0"/>
          </a:p>
          <a:p>
            <a:r>
              <a:rPr lang="en-US" sz="2000" dirty="0">
                <a:hlinkClick r:id="rId6"/>
              </a:rPr>
              <a:t>https://www.youtube.com/watch?v=g6zGd6ycktY&amp;list=PLo4R2IscWKdVqzh_QECsxCq7QB1CUpYfi&amp;index=7</a:t>
            </a:r>
            <a:endParaRPr lang="en-US" sz="2000" dirty="0"/>
          </a:p>
          <a:p>
            <a:r>
              <a:rPr lang="en-US" sz="2000" dirty="0">
                <a:hlinkClick r:id="rId7"/>
              </a:rPr>
              <a:t>https://www.youtube.com/watch?v=g6zGd6ycktY&amp;list=PLo4R2IscWKdVqzh_QECsxCq7QB1CUpYfi&amp;index=8</a:t>
            </a:r>
            <a:endParaRPr lang="en-US" sz="2000" dirty="0"/>
          </a:p>
          <a:p>
            <a:endParaRPr lang="en-US" sz="2400" dirty="0"/>
          </a:p>
          <a:p>
            <a:endParaRPr lang="en-US" sz="2200" dirty="0"/>
          </a:p>
        </p:txBody>
      </p:sp>
      <p:pic>
        <p:nvPicPr>
          <p:cNvPr id="10" name="Picture 9" descr="NIET"/>
          <p:cNvPicPr/>
          <p:nvPr/>
        </p:nvPicPr>
        <p:blipFill>
          <a:blip r:embed="rId8">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817163"/>
            <a:ext cx="8382000" cy="5126437"/>
          </a:xfrm>
        </p:spPr>
        <p:txBody>
          <a:bodyPr>
            <a:normAutofit/>
          </a:bodyPr>
          <a:lstStyle/>
          <a:p>
            <a:pPr marL="457200" indent="-457200" algn="just">
              <a:buFont typeface="+mj-lt"/>
              <a:buAutoNum type="arabicPeriod"/>
            </a:pPr>
            <a:r>
              <a:rPr lang="en-US" sz="2000" dirty="0">
                <a:solidFill>
                  <a:schemeClr val="tx1"/>
                </a:solidFill>
              </a:rPr>
              <a:t>Define PHP with its syntax.</a:t>
            </a:r>
          </a:p>
          <a:p>
            <a:pPr marL="457200" indent="-457200" algn="just">
              <a:buFont typeface="+mj-lt"/>
              <a:buAutoNum type="arabicPeriod"/>
            </a:pPr>
            <a:r>
              <a:rPr lang="en-US" sz="2000" dirty="0">
                <a:solidFill>
                  <a:schemeClr val="tx1"/>
                </a:solidFill>
              </a:rPr>
              <a:t>Explain variables &amp; constants with example and code.</a:t>
            </a:r>
          </a:p>
          <a:p>
            <a:pPr marL="457200" indent="-457200" algn="just">
              <a:buFont typeface="+mj-lt"/>
              <a:buAutoNum type="arabicPeriod"/>
            </a:pPr>
            <a:r>
              <a:rPr lang="en-US" sz="2000" dirty="0">
                <a:solidFill>
                  <a:schemeClr val="tx1"/>
                </a:solidFill>
              </a:rPr>
              <a:t>What do you mean by data type, operator &amp; expressions.</a:t>
            </a:r>
          </a:p>
          <a:p>
            <a:pPr marL="457200" indent="-457200" algn="just">
              <a:buFont typeface="+mj-lt"/>
              <a:buAutoNum type="arabicPeriod"/>
            </a:pPr>
            <a:r>
              <a:rPr lang="en-US" sz="2000" dirty="0">
                <a:solidFill>
                  <a:schemeClr val="tx1"/>
                </a:solidFill>
              </a:rPr>
              <a:t>Define control flow and decision making statements.</a:t>
            </a:r>
          </a:p>
          <a:p>
            <a:pPr marL="457200" indent="-457200" algn="just">
              <a:buFont typeface="+mj-lt"/>
              <a:buAutoNum type="arabicPeriod"/>
            </a:pPr>
            <a:r>
              <a:rPr lang="en-US" sz="2000" dirty="0">
                <a:solidFill>
                  <a:schemeClr val="tx1"/>
                </a:solidFill>
              </a:rPr>
              <a:t>What do you mean by functions, strings and arrays.</a:t>
            </a:r>
            <a:endParaRPr lang="en-IN" sz="2000" dirty="0">
              <a:solidFill>
                <a:schemeClr val="tx1"/>
              </a:solidFill>
            </a:endParaRPr>
          </a:p>
          <a:p>
            <a:pPr marL="457200" indent="-457200" algn="just">
              <a:buFont typeface="+mj-lt"/>
              <a:buAutoNum type="arabicPeriod"/>
            </a:pPr>
            <a:r>
              <a:rPr lang="en-US" sz="2000" dirty="0">
                <a:solidFill>
                  <a:schemeClr val="tx1"/>
                </a:solidFill>
              </a:rPr>
              <a:t>Explain</a:t>
            </a:r>
            <a:r>
              <a:rPr lang="en-US" sz="2000" b="1" dirty="0">
                <a:solidFill>
                  <a:schemeClr val="tx1"/>
                </a:solidFill>
              </a:rPr>
              <a:t> </a:t>
            </a:r>
            <a:r>
              <a:rPr lang="en-US" sz="2000" dirty="0">
                <a:solidFill>
                  <a:schemeClr val="tx1"/>
                </a:solidFill>
              </a:rPr>
              <a:t>file &amp; directory, and give commands for opening, closing, coping, renaming and deleting a file.</a:t>
            </a:r>
          </a:p>
          <a:p>
            <a:pPr marL="457200" indent="-457200" algn="just">
              <a:buFont typeface="+mj-lt"/>
              <a:buAutoNum type="arabicPeriod"/>
            </a:pPr>
            <a:r>
              <a:rPr lang="en-US" sz="2000" dirty="0">
                <a:solidFill>
                  <a:schemeClr val="tx1"/>
                </a:solidFill>
              </a:rPr>
              <a:t>Give commands for creating or deleting folder, file uploading &amp; downloading.</a:t>
            </a:r>
            <a:endParaRPr lang="en-IN" sz="2000" dirty="0">
              <a:solidFill>
                <a:schemeClr val="tx1"/>
              </a:solidFill>
            </a:endParaRPr>
          </a:p>
          <a:p>
            <a:pPr marL="457200" indent="-457200" algn="just">
              <a:buFont typeface="+mj-lt"/>
              <a:buAutoNum type="arabicPeriod"/>
            </a:pPr>
            <a:r>
              <a:rPr lang="en-IN" sz="2000" dirty="0">
                <a:solidFill>
                  <a:schemeClr val="tx1"/>
                </a:solidFill>
              </a:rPr>
              <a:t>Introduce the session control with session functionality. </a:t>
            </a:r>
          </a:p>
          <a:p>
            <a:pPr marL="457200" indent="-457200" algn="just">
              <a:buFont typeface="+mj-lt"/>
              <a:buAutoNum type="arabicPeriod"/>
            </a:pPr>
            <a:r>
              <a:rPr lang="en-IN" sz="2000" dirty="0">
                <a:solidFill>
                  <a:schemeClr val="tx1"/>
                </a:solidFill>
              </a:rPr>
              <a:t>What is a Cookie? Explain setting cookies with PHP. </a:t>
            </a:r>
            <a:endParaRPr lang="en-US" sz="2000" dirty="0">
              <a:solidFill>
                <a:schemeClr val="tx1"/>
              </a:solidFill>
            </a:endParaRPr>
          </a:p>
          <a:p>
            <a:pPr algn="just"/>
            <a:endParaRPr lang="en-US" sz="2400" dirty="0">
              <a:solidFill>
                <a:schemeClr val="tx1"/>
              </a:solidFill>
            </a:endParaRPr>
          </a:p>
          <a:p>
            <a:pPr algn="just"/>
            <a:endParaRPr lang="en-US" sz="2400" dirty="0">
              <a:solidFill>
                <a:schemeClr val="tx1"/>
              </a:solidFill>
            </a:endParaRPr>
          </a:p>
        </p:txBody>
      </p:sp>
      <p:sp>
        <p:nvSpPr>
          <p:cNvPr id="4"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Expected Questions for University Exam </a:t>
            </a:r>
          </a:p>
        </p:txBody>
      </p:sp>
      <p:sp>
        <p:nvSpPr>
          <p:cNvPr id="6" name="Date Placeholder 5"/>
          <p:cNvSpPr>
            <a:spLocks noGrp="1"/>
          </p:cNvSpPr>
          <p:nvPr>
            <p:ph type="dt" sz="half" idx="10"/>
          </p:nvPr>
        </p:nvSpPr>
        <p:spPr/>
        <p:txBody>
          <a:bodyPr/>
          <a:lstStyle/>
          <a:p>
            <a:fld id="{789647B8-4295-4F3D-8C41-F62577977A39}" type="datetime1">
              <a:rPr lang="en-US" smtClean="0"/>
              <a:t>7/26/2023</a:t>
            </a:fld>
            <a:endParaRPr lang="en-US" dirty="0"/>
          </a:p>
        </p:txBody>
      </p:sp>
      <p:sp>
        <p:nvSpPr>
          <p:cNvPr id="7" name="Slide Number Placeholder 6"/>
          <p:cNvSpPr>
            <a:spLocks noGrp="1"/>
          </p:cNvSpPr>
          <p:nvPr>
            <p:ph type="sldNum" sz="quarter" idx="12"/>
          </p:nvPr>
        </p:nvSpPr>
        <p:spPr/>
        <p:txBody>
          <a:bodyPr/>
          <a:lstStyle/>
          <a:p>
            <a:fld id="{18F9ED7C-125C-4F48-91B7-9528945E4606}" type="slidenum">
              <a:rPr lang="en-US" smtClean="0"/>
              <a:pPr/>
              <a:t>121</a:t>
            </a:fld>
            <a:endParaRPr lang="en-US" dirty="0"/>
          </a:p>
        </p:txBody>
      </p:sp>
      <p:sp>
        <p:nvSpPr>
          <p:cNvPr id="8" name="Footer Placeholder 7"/>
          <p:cNvSpPr>
            <a:spLocks noGrp="1"/>
          </p:cNvSpPr>
          <p:nvPr>
            <p:ph type="ftr" sz="quarter" idx="11"/>
          </p:nvPr>
        </p:nvSpPr>
        <p:spPr>
          <a:xfrm>
            <a:off x="2286000" y="6356350"/>
            <a:ext cx="4572000" cy="501650"/>
          </a:xfrm>
        </p:spPr>
        <p:txBody>
          <a:bodyPr/>
          <a:lstStyle/>
          <a:p>
            <a:r>
              <a:rPr lang="en-US" dirty="0"/>
              <a:t>Ankur Chaudhary               Web Technology                                 UNIT 5</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99119309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0F21633-9319-43E8-809B-CC58D79A1B19}" type="datetime1">
              <a:rPr lang="en-US" smtClean="0"/>
              <a:t>7/26/2023</a:t>
            </a:fld>
            <a:endParaRPr lang="en-US" dirty="0"/>
          </a:p>
        </p:txBody>
      </p:sp>
      <p:sp>
        <p:nvSpPr>
          <p:cNvPr id="5" name="Footer Placeholder 4"/>
          <p:cNvSpPr>
            <a:spLocks noGrp="1"/>
          </p:cNvSpPr>
          <p:nvPr>
            <p:ph type="ftr" sz="quarter" idx="11"/>
          </p:nvPr>
        </p:nvSpPr>
        <p:spPr>
          <a:xfrm>
            <a:off x="2209800" y="6356350"/>
            <a:ext cx="5562600" cy="365125"/>
          </a:xfrm>
        </p:spPr>
        <p:txBody>
          <a:bodyPr/>
          <a:lstStyle/>
          <a:p>
            <a:r>
              <a:rPr lang="en-US" dirty="0"/>
              <a:t>Ankur Chaudhary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122</a:t>
            </a:fld>
            <a:endParaRPr lang="en-US" dirty="0"/>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References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Content Placeholder 8"/>
          <p:cNvSpPr>
            <a:spLocks noGrp="1"/>
          </p:cNvSpPr>
          <p:nvPr>
            <p:ph idx="1"/>
          </p:nvPr>
        </p:nvSpPr>
        <p:spPr>
          <a:xfrm>
            <a:off x="76200" y="817163"/>
            <a:ext cx="9067800" cy="3862083"/>
          </a:xfrm>
          <a:prstGeom prst="rect">
            <a:avLst/>
          </a:prstGeom>
          <a:noFill/>
        </p:spPr>
        <p:txBody>
          <a:bodyPr wrap="square" lIns="91440" tIns="45720" rIns="91440" bIns="45720">
            <a:spAutoFit/>
          </a:bodyPr>
          <a:lstStyle/>
          <a:p>
            <a:pPr marL="0" indent="0" algn="just">
              <a:lnSpc>
                <a:spcPct val="100000"/>
              </a:lnSpc>
              <a:spcBef>
                <a:spcPts val="100"/>
              </a:spcBef>
              <a:buNone/>
            </a:pPr>
            <a:r>
              <a:rPr lang="en-US" sz="2000" b="1" spc="-5" dirty="0">
                <a:latin typeface="+mj-lt"/>
                <a:cs typeface="Calibri"/>
              </a:rPr>
              <a:t>TEXT</a:t>
            </a:r>
            <a:r>
              <a:rPr lang="en-US" sz="2000" b="1" spc="-10" dirty="0">
                <a:latin typeface="+mj-lt"/>
                <a:cs typeface="Calibri"/>
              </a:rPr>
              <a:t> BOOKS:</a:t>
            </a:r>
            <a:endParaRPr lang="en-US" sz="2000" b="1" dirty="0">
              <a:latin typeface="+mj-lt"/>
              <a:cs typeface="Calibri"/>
            </a:endParaRPr>
          </a:p>
          <a:p>
            <a:pPr marL="12700" algn="just">
              <a:lnSpc>
                <a:spcPct val="100000"/>
              </a:lnSpc>
              <a:spcBef>
                <a:spcPts val="100"/>
              </a:spcBef>
            </a:pPr>
            <a:r>
              <a:rPr lang="en-US" sz="2000" spc="-5" dirty="0">
                <a:latin typeface="+mj-lt"/>
                <a:cs typeface="Calibri"/>
              </a:rPr>
              <a:t>(1.) Web Technologies, Black Book, </a:t>
            </a:r>
            <a:r>
              <a:rPr lang="en-US" sz="2000" spc="-5" dirty="0" err="1">
                <a:latin typeface="+mj-lt"/>
                <a:cs typeface="Calibri"/>
              </a:rPr>
              <a:t>Dreamtech</a:t>
            </a:r>
            <a:r>
              <a:rPr lang="en-US" sz="2000" spc="-5" dirty="0">
                <a:latin typeface="+mj-lt"/>
                <a:cs typeface="Calibri"/>
              </a:rPr>
              <a:t> Press.</a:t>
            </a:r>
          </a:p>
          <a:p>
            <a:pPr marL="12700" algn="just">
              <a:lnSpc>
                <a:spcPct val="100000"/>
              </a:lnSpc>
              <a:spcBef>
                <a:spcPts val="100"/>
              </a:spcBef>
            </a:pPr>
            <a:r>
              <a:rPr lang="en-US" sz="2000" spc="-5" dirty="0">
                <a:latin typeface="+mj-lt"/>
                <a:cs typeface="Calibri"/>
              </a:rPr>
              <a:t>(2.) Internet and world wide web how to program, P.J. </a:t>
            </a:r>
            <a:r>
              <a:rPr lang="en-US" sz="2000" spc="-5" dirty="0" err="1">
                <a:latin typeface="+mj-lt"/>
                <a:cs typeface="Calibri"/>
              </a:rPr>
              <a:t>Deitel</a:t>
            </a:r>
            <a:r>
              <a:rPr lang="en-US" sz="2000" spc="-5" dirty="0">
                <a:latin typeface="+mj-lt"/>
                <a:cs typeface="Calibri"/>
              </a:rPr>
              <a:t> &amp; H.M. </a:t>
            </a:r>
            <a:r>
              <a:rPr lang="en-US" sz="2000" spc="-5" dirty="0" err="1">
                <a:latin typeface="+mj-lt"/>
                <a:cs typeface="Calibri"/>
              </a:rPr>
              <a:t>Deitel</a:t>
            </a:r>
            <a:r>
              <a:rPr lang="en-US" sz="2000" spc="-5" dirty="0">
                <a:latin typeface="+mj-lt"/>
                <a:cs typeface="Calibri"/>
              </a:rPr>
              <a:t>, Pearson</a:t>
            </a:r>
          </a:p>
          <a:p>
            <a:pPr marL="12700" algn="just">
              <a:lnSpc>
                <a:spcPct val="100000"/>
              </a:lnSpc>
              <a:spcBef>
                <a:spcPts val="100"/>
              </a:spcBef>
            </a:pPr>
            <a:r>
              <a:rPr lang="en-US" sz="2000" spc="-5" dirty="0">
                <a:latin typeface="+mj-lt"/>
                <a:cs typeface="Calibri"/>
              </a:rPr>
              <a:t>[3] Xavier, C,” Web Technology and Design”, New Age International.</a:t>
            </a:r>
          </a:p>
          <a:p>
            <a:pPr marL="0" indent="0" algn="just">
              <a:lnSpc>
                <a:spcPct val="100000"/>
              </a:lnSpc>
              <a:spcBef>
                <a:spcPts val="100"/>
              </a:spcBef>
              <a:buNone/>
            </a:pPr>
            <a:endParaRPr lang="en-US" sz="2000" b="1" spc="-5" dirty="0">
              <a:latin typeface="+mj-lt"/>
              <a:cs typeface="Calibri"/>
            </a:endParaRPr>
          </a:p>
          <a:p>
            <a:pPr marL="0" indent="0" algn="just">
              <a:lnSpc>
                <a:spcPct val="100000"/>
              </a:lnSpc>
              <a:spcBef>
                <a:spcPts val="100"/>
              </a:spcBef>
              <a:buNone/>
            </a:pPr>
            <a:r>
              <a:rPr lang="en-US" sz="2000" b="1" spc="-5" dirty="0">
                <a:latin typeface="+mj-lt"/>
                <a:cs typeface="Calibri"/>
              </a:rPr>
              <a:t>REFERENCES:</a:t>
            </a:r>
          </a:p>
          <a:p>
            <a:pPr algn="just"/>
            <a:r>
              <a:rPr lang="en-US" sz="2000" spc="-5" dirty="0">
                <a:latin typeface="+mj-lt"/>
                <a:cs typeface="Calibri"/>
              </a:rPr>
              <a:t>(1.) Ivan </a:t>
            </a:r>
            <a:r>
              <a:rPr lang="en-US" sz="2000" spc="-5" dirty="0" err="1">
                <a:latin typeface="+mj-lt"/>
                <a:cs typeface="Calibri"/>
              </a:rPr>
              <a:t>Bayross</a:t>
            </a:r>
            <a:r>
              <a:rPr lang="en-US" sz="2000" spc="-5" dirty="0">
                <a:latin typeface="+mj-lt"/>
                <a:cs typeface="Calibri"/>
              </a:rPr>
              <a:t>,”HTML, DHTML, </a:t>
            </a:r>
            <a:r>
              <a:rPr lang="en-US" sz="2000" spc="-5" dirty="0" err="1">
                <a:latin typeface="+mj-lt"/>
                <a:cs typeface="Calibri"/>
              </a:rPr>
              <a:t>JavaScript,Perl</a:t>
            </a:r>
            <a:r>
              <a:rPr lang="en-US" sz="2000" spc="-5" dirty="0">
                <a:latin typeface="+mj-lt"/>
                <a:cs typeface="Calibri"/>
              </a:rPr>
              <a:t> &amp; CGI”, BPB Publication.</a:t>
            </a:r>
          </a:p>
          <a:p>
            <a:pPr algn="just"/>
            <a:r>
              <a:rPr lang="en-US" sz="2000" spc="-5" dirty="0">
                <a:latin typeface="+mj-lt"/>
                <a:cs typeface="Calibri"/>
              </a:rPr>
              <a:t>(2.) Developing Web Applications, Ralph Moseley and M.T. </a:t>
            </a:r>
            <a:r>
              <a:rPr lang="en-US" sz="2000" spc="-5" dirty="0" err="1">
                <a:latin typeface="+mj-lt"/>
                <a:cs typeface="Calibri"/>
              </a:rPr>
              <a:t>Savaliya</a:t>
            </a:r>
            <a:r>
              <a:rPr lang="en-US" sz="2000" spc="-5" dirty="0">
                <a:latin typeface="+mj-lt"/>
                <a:cs typeface="Calibri"/>
              </a:rPr>
              <a:t>, Wiley-India</a:t>
            </a:r>
          </a:p>
          <a:p>
            <a:pPr algn="just"/>
            <a:r>
              <a:rPr lang="en-US" sz="2000" spc="-5" dirty="0">
                <a:latin typeface="+mj-lt"/>
                <a:cs typeface="Calibri"/>
              </a:rPr>
              <a:t>(3.) Developing Web Applications in PHP and AJAX, </a:t>
            </a:r>
            <a:r>
              <a:rPr lang="en-US" sz="2000" spc="-5" dirty="0" err="1">
                <a:latin typeface="+mj-lt"/>
                <a:cs typeface="Calibri"/>
              </a:rPr>
              <a:t>Harwani</a:t>
            </a:r>
            <a:r>
              <a:rPr lang="en-US" sz="2000" spc="-5" dirty="0">
                <a:latin typeface="+mj-lt"/>
                <a:cs typeface="Calibri"/>
              </a:rPr>
              <a:t>, McGraw Hill.</a:t>
            </a:r>
            <a:endParaRPr lang="en-US" sz="2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lgn="ctr">
              <a:buNone/>
            </a:pPr>
            <a:r>
              <a:rPr lang="en-US" sz="2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p>
        </p:txBody>
      </p:sp>
      <p:pic>
        <p:nvPicPr>
          <p:cNvPr id="10" name="Picture 9"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255522020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D308DDA-47E3-47A1-A16C-BE0EB0FC3F15}" type="datetime1">
              <a:rPr lang="en-US" smtClean="0"/>
              <a:t>7/26/2023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123</a:t>
            </a:fld>
            <a:endParaRPr lang="en-US"/>
          </a:p>
        </p:txBody>
      </p:sp>
      <p:sp>
        <p:nvSpPr>
          <p:cNvPr id="7" name="Title 1"/>
          <p:cNvSpPr txBox="1">
            <a:spLocks/>
          </p:cNvSpPr>
          <p:nvPr/>
        </p:nvSpPr>
        <p:spPr>
          <a:xfrm>
            <a:off x="1371600" y="0"/>
            <a:ext cx="7772400" cy="71435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US" sz="2800" dirty="0"/>
          </a:p>
        </p:txBody>
      </p:sp>
      <p:sp>
        <p:nvSpPr>
          <p:cNvPr id="9" name="Footer Placeholder 4"/>
          <p:cNvSpPr>
            <a:spLocks noGrp="1"/>
          </p:cNvSpPr>
          <p:nvPr>
            <p:ph type="ftr" sz="quarter" idx="11"/>
          </p:nvPr>
        </p:nvSpPr>
        <p:spPr>
          <a:xfrm>
            <a:off x="2514600" y="6356350"/>
            <a:ext cx="5029200" cy="365125"/>
          </a:xfrm>
        </p:spPr>
        <p:txBody>
          <a:bodyPr/>
          <a:lstStyle/>
          <a:p>
            <a:r>
              <a:rPr lang="en-US" dirty="0"/>
              <a:t>Ankur Chaudhary               Web Technology                                 UNIT 5</a:t>
            </a:r>
          </a:p>
        </p:txBody>
      </p:sp>
      <p:sp>
        <p:nvSpPr>
          <p:cNvPr id="25" name="Content Placeholder 2"/>
          <p:cNvSpPr>
            <a:spLocks noGrp="1"/>
          </p:cNvSpPr>
          <p:nvPr>
            <p:ph idx="1"/>
          </p:nvPr>
        </p:nvSpPr>
        <p:spPr>
          <a:xfrm>
            <a:off x="152400" y="1371600"/>
            <a:ext cx="8763000" cy="4557730"/>
          </a:xfrm>
        </p:spPr>
        <p:txBody>
          <a:bodyPr>
            <a:normAutofit/>
          </a:bodyPr>
          <a:lstStyle/>
          <a:p>
            <a:pPr marL="0" indent="0" algn="just">
              <a:lnSpc>
                <a:spcPct val="120000"/>
              </a:lnSpc>
              <a:buNone/>
            </a:pPr>
            <a:endParaRPr lang="en-US" sz="2200" dirty="0">
              <a:latin typeface="Calibri (Body)"/>
            </a:endParaRPr>
          </a:p>
          <a:p>
            <a:pPr marL="0" indent="0" algn="just">
              <a:lnSpc>
                <a:spcPct val="120000"/>
              </a:lnSpc>
              <a:buNone/>
            </a:pPr>
            <a:endParaRPr lang="en-US" sz="2200" dirty="0">
              <a:latin typeface="Calibri (Body)"/>
            </a:endParaRPr>
          </a:p>
          <a:p>
            <a:pPr marL="0" indent="0" algn="ctr">
              <a:lnSpc>
                <a:spcPct val="120000"/>
              </a:lnSpc>
              <a:buNone/>
            </a:pPr>
            <a:r>
              <a:rPr lang="en-US" sz="3600" b="1" dirty="0">
                <a:solidFill>
                  <a:srgbClr val="00B0F0"/>
                </a:solidFill>
                <a:latin typeface="Calibri (Body)"/>
              </a:rPr>
              <a:t>THANKYOU</a:t>
            </a:r>
          </a:p>
          <a:p>
            <a:pPr>
              <a:spcAft>
                <a:spcPts val="1200"/>
              </a:spcAft>
              <a:buNone/>
            </a:pPr>
            <a:endParaRPr lang="en-US" sz="2200" b="1" dirty="0">
              <a:latin typeface="Calibri (Body)"/>
            </a:endParaRPr>
          </a:p>
        </p:txBody>
      </p:sp>
      <p:pic>
        <p:nvPicPr>
          <p:cNvPr id="10" name="Picture 9"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811041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
                                            <p:txEl>
                                              <p:pRg st="2" end="2"/>
                                            </p:txEl>
                                          </p:spTgt>
                                        </p:tgtEl>
                                        <p:attrNameLst>
                                          <p:attrName>style.visibility</p:attrName>
                                        </p:attrNameLst>
                                      </p:cBhvr>
                                      <p:to>
                                        <p:strVal val="visible"/>
                                      </p:to>
                                    </p:set>
                                    <p:anim calcmode="lin" valueType="num">
                                      <p:cBhvr additive="base">
                                        <p:cTn id="7" dur="500" fill="hold"/>
                                        <p:tgtEl>
                                          <p:spTgt spid="2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6454775" y="6356350"/>
            <a:ext cx="2895600" cy="365125"/>
          </a:xfrm>
          <a:prstGeom prst="rect">
            <a:avLst/>
          </a:prstGeom>
        </p:spPr>
        <p:txBody>
          <a:bodyPr/>
          <a:lstStyle/>
          <a:p>
            <a:pPr marL="38100" algn="ctr">
              <a:buSzPts val="1400"/>
              <a:defRPr/>
            </a:pPr>
            <a:fld id="{BB683F2C-7975-43FF-956B-FFB87A0E5681}" type="slidenum">
              <a:rPr lang="en-US" spc="-5" smtClean="0"/>
              <a:pPr marL="38100" algn="ctr">
                <a:buSzPts val="1400"/>
                <a:defRPr/>
              </a:pPr>
              <a:t>13</a:t>
            </a:fld>
            <a:endParaRPr lang="en-US" spc="-5" dirty="0"/>
          </a:p>
        </p:txBody>
      </p:sp>
      <p:sp>
        <p:nvSpPr>
          <p:cNvPr id="3" name="object 7"/>
          <p:cNvSpPr txBox="1">
            <a:spLocks noChangeArrowheads="1"/>
          </p:cNvSpPr>
          <p:nvPr/>
        </p:nvSpPr>
        <p:spPr bwMode="auto">
          <a:xfrm>
            <a:off x="533400" y="871538"/>
            <a:ext cx="8305800" cy="5505450"/>
          </a:xfrm>
          <a:prstGeom prst="rect">
            <a:avLst/>
          </a:prstGeom>
          <a:noFill/>
          <a:ln w="9525">
            <a:noFill/>
            <a:miter lim="800000"/>
            <a:headEnd/>
            <a:tailEnd/>
          </a:ln>
        </p:spPr>
        <p:txBody>
          <a:bodyPr lIns="0" tIns="12065" rIns="0" bIns="0">
            <a:spAutoFit/>
          </a:bodyPr>
          <a:lstStyle/>
          <a:p>
            <a:pPr marL="12700">
              <a:lnSpc>
                <a:spcPct val="150000"/>
              </a:lnSpc>
              <a:buClr>
                <a:srgbClr val="0AD0D9"/>
              </a:buClr>
              <a:buSzPct val="95000"/>
              <a:tabLst>
                <a:tab pos="285750" algn="l"/>
              </a:tabLst>
            </a:pPr>
            <a:r>
              <a:rPr lang="en-US" sz="2000" dirty="0">
                <a:latin typeface="Times New Roman" pitchFamily="18" charset="0"/>
                <a:cs typeface="Times New Roman" pitchFamily="18" charset="0"/>
              </a:rPr>
              <a:t>1. Engineering knowledge</a:t>
            </a:r>
          </a:p>
          <a:p>
            <a:pPr marL="12700">
              <a:lnSpc>
                <a:spcPct val="150000"/>
              </a:lnSpc>
              <a:buClr>
                <a:srgbClr val="0AD0D9"/>
              </a:buClr>
              <a:buSzPct val="95000"/>
              <a:tabLst>
                <a:tab pos="285750" algn="l"/>
              </a:tabLst>
            </a:pPr>
            <a:r>
              <a:rPr lang="en-US" sz="2000" dirty="0">
                <a:latin typeface="Times New Roman" pitchFamily="18" charset="0"/>
                <a:cs typeface="Times New Roman" pitchFamily="18" charset="0"/>
              </a:rPr>
              <a:t>2. Problem analysis</a:t>
            </a:r>
          </a:p>
          <a:p>
            <a:pPr marL="12700">
              <a:lnSpc>
                <a:spcPct val="150000"/>
              </a:lnSpc>
              <a:buClr>
                <a:srgbClr val="0AD0D9"/>
              </a:buClr>
              <a:buSzPct val="95000"/>
              <a:tabLst>
                <a:tab pos="285750" algn="l"/>
              </a:tabLst>
            </a:pPr>
            <a:r>
              <a:rPr lang="en-US" sz="2000" dirty="0">
                <a:latin typeface="Times New Roman" pitchFamily="18" charset="0"/>
                <a:cs typeface="Times New Roman" pitchFamily="18" charset="0"/>
              </a:rPr>
              <a:t>3. Design/development of solutions</a:t>
            </a:r>
          </a:p>
          <a:p>
            <a:pPr marL="12700">
              <a:lnSpc>
                <a:spcPct val="150000"/>
              </a:lnSpc>
              <a:buClr>
                <a:srgbClr val="0AD0D9"/>
              </a:buClr>
              <a:buSzPct val="95000"/>
              <a:tabLst>
                <a:tab pos="285750" algn="l"/>
              </a:tabLst>
            </a:pPr>
            <a:r>
              <a:rPr lang="en-US" sz="2000" dirty="0">
                <a:latin typeface="Times New Roman" pitchFamily="18" charset="0"/>
                <a:cs typeface="Times New Roman" pitchFamily="18" charset="0"/>
              </a:rPr>
              <a:t>4. Conduct investigations of complex problems</a:t>
            </a:r>
          </a:p>
          <a:p>
            <a:pPr marL="12700">
              <a:lnSpc>
                <a:spcPct val="150000"/>
              </a:lnSpc>
              <a:buClr>
                <a:srgbClr val="0AD0D9"/>
              </a:buClr>
              <a:buSzPct val="95000"/>
              <a:tabLst>
                <a:tab pos="285750" algn="l"/>
              </a:tabLst>
            </a:pPr>
            <a:r>
              <a:rPr lang="en-US" sz="2000" dirty="0">
                <a:latin typeface="Times New Roman" pitchFamily="18" charset="0"/>
                <a:cs typeface="Times New Roman" pitchFamily="18" charset="0"/>
              </a:rPr>
              <a:t>5. Modern tool usage</a:t>
            </a:r>
          </a:p>
          <a:p>
            <a:pPr marL="12700">
              <a:lnSpc>
                <a:spcPct val="150000"/>
              </a:lnSpc>
              <a:buClr>
                <a:srgbClr val="0AD0D9"/>
              </a:buClr>
              <a:buSzPct val="95000"/>
              <a:tabLst>
                <a:tab pos="285750" algn="l"/>
              </a:tabLst>
            </a:pPr>
            <a:r>
              <a:rPr lang="en-US" sz="2000" dirty="0">
                <a:latin typeface="Times New Roman" pitchFamily="18" charset="0"/>
                <a:cs typeface="Times New Roman" pitchFamily="18" charset="0"/>
              </a:rPr>
              <a:t>6. The engineer and society</a:t>
            </a:r>
          </a:p>
          <a:p>
            <a:pPr marL="12700">
              <a:lnSpc>
                <a:spcPct val="150000"/>
              </a:lnSpc>
              <a:buClr>
                <a:srgbClr val="0AD0D9"/>
              </a:buClr>
              <a:buSzPct val="95000"/>
              <a:tabLst>
                <a:tab pos="285750" algn="l"/>
              </a:tabLst>
            </a:pPr>
            <a:r>
              <a:rPr lang="en-US" sz="2000" dirty="0">
                <a:latin typeface="Times New Roman" pitchFamily="18" charset="0"/>
                <a:cs typeface="Times New Roman" pitchFamily="18" charset="0"/>
              </a:rPr>
              <a:t>7. Environment and sustainability </a:t>
            </a:r>
          </a:p>
          <a:p>
            <a:pPr marL="12700">
              <a:lnSpc>
                <a:spcPct val="150000"/>
              </a:lnSpc>
              <a:buClr>
                <a:srgbClr val="0AD0D9"/>
              </a:buClr>
              <a:buSzPct val="95000"/>
              <a:tabLst>
                <a:tab pos="285750" algn="l"/>
              </a:tabLst>
            </a:pPr>
            <a:r>
              <a:rPr lang="en-US" sz="2000" dirty="0">
                <a:latin typeface="Times New Roman" pitchFamily="18" charset="0"/>
                <a:cs typeface="Times New Roman" pitchFamily="18" charset="0"/>
              </a:rPr>
              <a:t>8. Ethics</a:t>
            </a:r>
          </a:p>
          <a:p>
            <a:pPr marL="12700">
              <a:lnSpc>
                <a:spcPct val="150000"/>
              </a:lnSpc>
              <a:buClr>
                <a:srgbClr val="0AD0D9"/>
              </a:buClr>
              <a:buSzPct val="95000"/>
              <a:tabLst>
                <a:tab pos="285750" algn="l"/>
              </a:tabLst>
            </a:pPr>
            <a:r>
              <a:rPr lang="en-US" sz="2000" dirty="0">
                <a:latin typeface="Times New Roman" pitchFamily="18" charset="0"/>
                <a:cs typeface="Times New Roman" pitchFamily="18" charset="0"/>
              </a:rPr>
              <a:t>9. Individual and team work </a:t>
            </a:r>
          </a:p>
          <a:p>
            <a:pPr marL="12700">
              <a:lnSpc>
                <a:spcPct val="150000"/>
              </a:lnSpc>
              <a:buClr>
                <a:srgbClr val="0AD0D9"/>
              </a:buClr>
              <a:buSzPct val="95000"/>
              <a:tabLst>
                <a:tab pos="285750" algn="l"/>
              </a:tabLst>
            </a:pPr>
            <a:r>
              <a:rPr lang="en-US" sz="2000" dirty="0">
                <a:latin typeface="Times New Roman" pitchFamily="18" charset="0"/>
                <a:cs typeface="Times New Roman" pitchFamily="18" charset="0"/>
              </a:rPr>
              <a:t>10. Communication</a:t>
            </a:r>
          </a:p>
          <a:p>
            <a:pPr marL="12700">
              <a:lnSpc>
                <a:spcPct val="150000"/>
              </a:lnSpc>
              <a:buClr>
                <a:srgbClr val="0AD0D9"/>
              </a:buClr>
              <a:buSzPct val="95000"/>
              <a:tabLst>
                <a:tab pos="285750" algn="l"/>
              </a:tabLst>
            </a:pPr>
            <a:r>
              <a:rPr lang="en-US" sz="2000" dirty="0">
                <a:latin typeface="Times New Roman" pitchFamily="18" charset="0"/>
                <a:cs typeface="Times New Roman" pitchFamily="18" charset="0"/>
              </a:rPr>
              <a:t>11. Project management and finance </a:t>
            </a:r>
          </a:p>
          <a:p>
            <a:pPr marL="12700">
              <a:lnSpc>
                <a:spcPct val="150000"/>
              </a:lnSpc>
              <a:buClr>
                <a:srgbClr val="0AD0D9"/>
              </a:buClr>
              <a:buSzPct val="95000"/>
              <a:tabLst>
                <a:tab pos="285750" algn="l"/>
              </a:tabLst>
            </a:pPr>
            <a:r>
              <a:rPr lang="en-US" sz="2000" dirty="0">
                <a:latin typeface="Times New Roman" pitchFamily="18" charset="0"/>
                <a:cs typeface="Times New Roman" pitchFamily="18" charset="0"/>
              </a:rPr>
              <a:t>12. Life-long learning</a:t>
            </a:r>
          </a:p>
        </p:txBody>
      </p:sp>
      <p:sp>
        <p:nvSpPr>
          <p:cNvPr id="14340" name="Date Placeholder 4"/>
          <p:cNvSpPr>
            <a:spLocks noGrp="1"/>
          </p:cNvSpPr>
          <p:nvPr>
            <p:ph type="dt" sz="quarter" idx="11"/>
          </p:nvPr>
        </p:nvSpPr>
        <p:spPr>
          <a:xfrm>
            <a:off x="-304800" y="6356350"/>
            <a:ext cx="2895600" cy="365125"/>
          </a:xfrm>
          <a:noFill/>
        </p:spPr>
        <p:txBody>
          <a:bodyPr/>
          <a:lstStyle/>
          <a:p>
            <a:pPr>
              <a:buFont typeface="Arial" pitchFamily="34" charset="0"/>
              <a:buNone/>
            </a:pPr>
            <a:fld id="{4C0FC041-1232-451E-98C6-D46C4410D254}" type="datetime1">
              <a:rPr lang="en-US" smtClean="0"/>
              <a:t>7/26/2023</a:t>
            </a:fld>
            <a:endParaRPr lang="en-US" dirty="0"/>
          </a:p>
        </p:txBody>
      </p:sp>
      <p:sp>
        <p:nvSpPr>
          <p:cNvPr id="14341" name="Footer Placeholder 5"/>
          <p:cNvSpPr>
            <a:spLocks noGrp="1"/>
          </p:cNvSpPr>
          <p:nvPr>
            <p:ph type="ftr" sz="quarter" idx="12"/>
          </p:nvPr>
        </p:nvSpPr>
        <p:spPr>
          <a:xfrm>
            <a:off x="2971800" y="6356350"/>
            <a:ext cx="4191000" cy="365125"/>
          </a:xfrm>
          <a:noFill/>
        </p:spPr>
        <p:txBody>
          <a:bodyPr/>
          <a:lstStyle/>
          <a:p>
            <a:pPr algn="l">
              <a:buFont typeface="Arial" pitchFamily="34" charset="0"/>
              <a:buNone/>
            </a:pPr>
            <a:r>
              <a:rPr lang="en-US" dirty="0"/>
              <a:t>Ankur Chaudhary               Web Technology                                 UNIT 5</a:t>
            </a:r>
          </a:p>
        </p:txBody>
      </p:sp>
      <p:sp>
        <p:nvSpPr>
          <p:cNvPr id="11" name="Title 1"/>
          <p:cNvSpPr txBox="1">
            <a:spLocks/>
          </p:cNvSpPr>
          <p:nvPr/>
        </p:nvSpPr>
        <p:spPr>
          <a:xfrm>
            <a:off x="1371600" y="-5080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400" dirty="0"/>
              <a:t>Program Outcome</a:t>
            </a:r>
          </a:p>
        </p:txBody>
      </p:sp>
    </p:spTree>
    <p:extLst>
      <p:ext uri="{BB962C8B-B14F-4D97-AF65-F5344CB8AC3E}">
        <p14:creationId xmlns:p14="http://schemas.microsoft.com/office/powerpoint/2010/main" val="212698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1000"/>
                                        <p:tgtEl>
                                          <p:spTgt spid="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1000"/>
                                        <p:tgtEl>
                                          <p:spTgt spid="3">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ox(in)">
                                      <p:cBhvr>
                                        <p:cTn id="13" dur="1000"/>
                                        <p:tgtEl>
                                          <p:spTgt spid="3">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ox(in)">
                                      <p:cBhvr>
                                        <p:cTn id="16" dur="1000"/>
                                        <p:tgtEl>
                                          <p:spTgt spid="3">
                                            <p:txEl>
                                              <p:pRg st="3" end="3"/>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ox(in)">
                                      <p:cBhvr>
                                        <p:cTn id="19" dur="1000"/>
                                        <p:tgtEl>
                                          <p:spTgt spid="3">
                                            <p:txEl>
                                              <p:pRg st="4" end="4"/>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ox(in)">
                                      <p:cBhvr>
                                        <p:cTn id="22" dur="1000"/>
                                        <p:tgtEl>
                                          <p:spTgt spid="3">
                                            <p:txEl>
                                              <p:pRg st="5" end="5"/>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ox(in)">
                                      <p:cBhvr>
                                        <p:cTn id="25" dur="1000"/>
                                        <p:tgtEl>
                                          <p:spTgt spid="3">
                                            <p:txEl>
                                              <p:pRg st="6" end="6"/>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ox(in)">
                                      <p:cBhvr>
                                        <p:cTn id="28" dur="1000"/>
                                        <p:tgtEl>
                                          <p:spTgt spid="3">
                                            <p:txEl>
                                              <p:pRg st="7" end="7"/>
                                            </p:txEl>
                                          </p:spTgt>
                                        </p:tgtEl>
                                      </p:cBhvr>
                                    </p:animEffect>
                                  </p:childTnLst>
                                </p:cTn>
                              </p:par>
                              <p:par>
                                <p:cTn id="29" presetID="4" presetClass="entr" presetSubtype="16"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box(in)">
                                      <p:cBhvr>
                                        <p:cTn id="31" dur="1000"/>
                                        <p:tgtEl>
                                          <p:spTgt spid="3">
                                            <p:txEl>
                                              <p:pRg st="8" end="8"/>
                                            </p:txEl>
                                          </p:spTgt>
                                        </p:tgtEl>
                                      </p:cBhvr>
                                    </p:animEffect>
                                  </p:childTnLst>
                                </p:cTn>
                              </p:par>
                              <p:par>
                                <p:cTn id="32" presetID="4" presetClass="entr" presetSubtype="16"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box(in)">
                                      <p:cBhvr>
                                        <p:cTn id="34" dur="1000"/>
                                        <p:tgtEl>
                                          <p:spTgt spid="3">
                                            <p:txEl>
                                              <p:pRg st="9" end="9"/>
                                            </p:txEl>
                                          </p:spTgt>
                                        </p:tgtEl>
                                      </p:cBhvr>
                                    </p:animEffect>
                                  </p:childTnLst>
                                </p:cTn>
                              </p:par>
                              <p:par>
                                <p:cTn id="35" presetID="4" presetClass="entr" presetSubtype="16"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box(in)">
                                      <p:cBhvr>
                                        <p:cTn id="37" dur="1000"/>
                                        <p:tgtEl>
                                          <p:spTgt spid="3">
                                            <p:txEl>
                                              <p:pRg st="10" end="10"/>
                                            </p:txEl>
                                          </p:spTgt>
                                        </p:tgtEl>
                                      </p:cBhvr>
                                    </p:animEffect>
                                  </p:childTnLst>
                                </p:cTn>
                              </p:par>
                              <p:par>
                                <p:cTn id="38" presetID="4" presetClass="entr" presetSubtype="16" fill="hold"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box(in)">
                                      <p:cBhvr>
                                        <p:cTn id="40" dur="1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94232D2-6AE1-49EF-A15F-82289F63E90D}" type="datetime1">
              <a:rPr lang="en-US" smtClean="0"/>
              <a:t>7/26/2023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CO-PO Mapping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9"/>
          <p:cNvSpPr>
            <a:spLocks noGrp="1"/>
          </p:cNvSpPr>
          <p:nvPr>
            <p:ph type="ftr" sz="quarter" idx="11"/>
          </p:nvPr>
        </p:nvSpPr>
        <p:spPr>
          <a:xfrm>
            <a:off x="2514600" y="6356350"/>
            <a:ext cx="5029200" cy="365125"/>
          </a:xfrm>
        </p:spPr>
        <p:txBody>
          <a:bodyPr/>
          <a:lstStyle/>
          <a:p>
            <a:r>
              <a:rPr lang="en-US" dirty="0"/>
              <a:t>Ankur Chaudhary               Web Technology                                 UNIT 5</a:t>
            </a:r>
          </a:p>
        </p:txBody>
      </p:sp>
      <p:sp>
        <p:nvSpPr>
          <p:cNvPr id="3" name="Rectangle 2"/>
          <p:cNvSpPr/>
          <p:nvPr/>
        </p:nvSpPr>
        <p:spPr>
          <a:xfrm>
            <a:off x="304800" y="915669"/>
            <a:ext cx="8382000" cy="707886"/>
          </a:xfrm>
          <a:prstGeom prst="rect">
            <a:avLst/>
          </a:prstGeom>
        </p:spPr>
        <p:txBody>
          <a:bodyPr wrap="square">
            <a:spAutoFit/>
          </a:bodyPr>
          <a:lstStyle/>
          <a:p>
            <a:pPr algn="just"/>
            <a:r>
              <a:rPr lang="en-US" sz="2000" dirty="0"/>
              <a:t>The highlighted text shows the mapping of course outcome with PO mapping of this unit</a:t>
            </a:r>
          </a:p>
        </p:txBody>
      </p:sp>
      <p:graphicFrame>
        <p:nvGraphicFramePr>
          <p:cNvPr id="5" name="Table 4">
            <a:extLst>
              <a:ext uri="{FF2B5EF4-FFF2-40B4-BE49-F238E27FC236}">
                <a16:creationId xmlns:a16="http://schemas.microsoft.com/office/drawing/2014/main" id="{92A2E854-38C1-42E3-87DB-0E6B83F78F43}"/>
              </a:ext>
            </a:extLst>
          </p:cNvPr>
          <p:cNvGraphicFramePr>
            <a:graphicFrameLocks noGrp="1"/>
          </p:cNvGraphicFramePr>
          <p:nvPr>
            <p:extLst>
              <p:ext uri="{D42A27DB-BD31-4B8C-83A1-F6EECF244321}">
                <p14:modId xmlns:p14="http://schemas.microsoft.com/office/powerpoint/2010/main" val="2223900799"/>
              </p:ext>
            </p:extLst>
          </p:nvPr>
        </p:nvGraphicFramePr>
        <p:xfrm>
          <a:off x="228599" y="1914980"/>
          <a:ext cx="8839197" cy="3575330"/>
        </p:xfrm>
        <a:graphic>
          <a:graphicData uri="http://schemas.openxmlformats.org/drawingml/2006/table">
            <a:tbl>
              <a:tblPr>
                <a:tableStyleId>{5C22544A-7EE6-4342-B048-85BDC9FD1C3A}</a:tableStyleId>
              </a:tblPr>
              <a:tblGrid>
                <a:gridCol w="697832">
                  <a:extLst>
                    <a:ext uri="{9D8B030D-6E8A-4147-A177-3AD203B41FA5}">
                      <a16:colId xmlns:a16="http://schemas.microsoft.com/office/drawing/2014/main" val="2876465"/>
                    </a:ext>
                  </a:extLst>
                </a:gridCol>
                <a:gridCol w="697831">
                  <a:extLst>
                    <a:ext uri="{9D8B030D-6E8A-4147-A177-3AD203B41FA5}">
                      <a16:colId xmlns:a16="http://schemas.microsoft.com/office/drawing/2014/main" val="3309866898"/>
                    </a:ext>
                  </a:extLst>
                </a:gridCol>
                <a:gridCol w="697831">
                  <a:extLst>
                    <a:ext uri="{9D8B030D-6E8A-4147-A177-3AD203B41FA5}">
                      <a16:colId xmlns:a16="http://schemas.microsoft.com/office/drawing/2014/main" val="604357778"/>
                    </a:ext>
                  </a:extLst>
                </a:gridCol>
                <a:gridCol w="697831">
                  <a:extLst>
                    <a:ext uri="{9D8B030D-6E8A-4147-A177-3AD203B41FA5}">
                      <a16:colId xmlns:a16="http://schemas.microsoft.com/office/drawing/2014/main" val="404532838"/>
                    </a:ext>
                  </a:extLst>
                </a:gridCol>
                <a:gridCol w="697831">
                  <a:extLst>
                    <a:ext uri="{9D8B030D-6E8A-4147-A177-3AD203B41FA5}">
                      <a16:colId xmlns:a16="http://schemas.microsoft.com/office/drawing/2014/main" val="2816727184"/>
                    </a:ext>
                  </a:extLst>
                </a:gridCol>
                <a:gridCol w="697831">
                  <a:extLst>
                    <a:ext uri="{9D8B030D-6E8A-4147-A177-3AD203B41FA5}">
                      <a16:colId xmlns:a16="http://schemas.microsoft.com/office/drawing/2014/main" val="350641593"/>
                    </a:ext>
                  </a:extLst>
                </a:gridCol>
                <a:gridCol w="697831">
                  <a:extLst>
                    <a:ext uri="{9D8B030D-6E8A-4147-A177-3AD203B41FA5}">
                      <a16:colId xmlns:a16="http://schemas.microsoft.com/office/drawing/2014/main" val="820382517"/>
                    </a:ext>
                  </a:extLst>
                </a:gridCol>
                <a:gridCol w="620294">
                  <a:extLst>
                    <a:ext uri="{9D8B030D-6E8A-4147-A177-3AD203B41FA5}">
                      <a16:colId xmlns:a16="http://schemas.microsoft.com/office/drawing/2014/main" val="3001624649"/>
                    </a:ext>
                  </a:extLst>
                </a:gridCol>
                <a:gridCol w="620294">
                  <a:extLst>
                    <a:ext uri="{9D8B030D-6E8A-4147-A177-3AD203B41FA5}">
                      <a16:colId xmlns:a16="http://schemas.microsoft.com/office/drawing/2014/main" val="1212302725"/>
                    </a:ext>
                  </a:extLst>
                </a:gridCol>
                <a:gridCol w="620294">
                  <a:extLst>
                    <a:ext uri="{9D8B030D-6E8A-4147-A177-3AD203B41FA5}">
                      <a16:colId xmlns:a16="http://schemas.microsoft.com/office/drawing/2014/main" val="1447834389"/>
                    </a:ext>
                  </a:extLst>
                </a:gridCol>
                <a:gridCol w="697831">
                  <a:extLst>
                    <a:ext uri="{9D8B030D-6E8A-4147-A177-3AD203B41FA5}">
                      <a16:colId xmlns:a16="http://schemas.microsoft.com/office/drawing/2014/main" val="3072358136"/>
                    </a:ext>
                  </a:extLst>
                </a:gridCol>
                <a:gridCol w="697831">
                  <a:extLst>
                    <a:ext uri="{9D8B030D-6E8A-4147-A177-3AD203B41FA5}">
                      <a16:colId xmlns:a16="http://schemas.microsoft.com/office/drawing/2014/main" val="65430144"/>
                    </a:ext>
                  </a:extLst>
                </a:gridCol>
                <a:gridCol w="697835">
                  <a:extLst>
                    <a:ext uri="{9D8B030D-6E8A-4147-A177-3AD203B41FA5}">
                      <a16:colId xmlns:a16="http://schemas.microsoft.com/office/drawing/2014/main" val="797170723"/>
                    </a:ext>
                  </a:extLst>
                </a:gridCol>
              </a:tblGrid>
              <a:tr h="386047">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200" b="1"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rPr>
                        <a:t>Subject</a:t>
                      </a:r>
                    </a:p>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200" b="1"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rPr>
                        <a:t>Code is </a:t>
                      </a:r>
                    </a:p>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200" b="1"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rPr>
                        <a:t>Not Assigned</a:t>
                      </a:r>
                    </a:p>
                  </a:txBody>
                  <a:tcPr marL="68584" marR="68584" marT="0" marB="0" horzOverflow="overflow"/>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800" b="1" i="0" u="none" strike="noStrike" cap="none" normalizeH="0" baseline="0">
                          <a:ln>
                            <a:noFill/>
                          </a:ln>
                          <a:solidFill>
                            <a:srgbClr val="000000"/>
                          </a:solidFill>
                          <a:effectLst/>
                          <a:latin typeface="Times New Roman" pitchFamily="18" charset="0"/>
                          <a:cs typeface="Times New Roman" pitchFamily="18" charset="0"/>
                          <a:sym typeface="Arial" pitchFamily="34" charset="0"/>
                        </a:rPr>
                        <a:t>PO1</a:t>
                      </a:r>
                      <a:endParaRPr kumimoji="0" lang="en-US" sz="1800" b="1" i="0" u="none" strike="noStrike" cap="none" normalizeH="0" baseline="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anchor="ctr" horzOverflow="overflow"/>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800" b="1" i="0" u="none" strike="noStrike" cap="none" normalizeH="0" baseline="0">
                          <a:ln>
                            <a:noFill/>
                          </a:ln>
                          <a:solidFill>
                            <a:srgbClr val="000000"/>
                          </a:solidFill>
                          <a:effectLst/>
                          <a:latin typeface="Times New Roman" pitchFamily="18" charset="0"/>
                          <a:cs typeface="Times New Roman" pitchFamily="18" charset="0"/>
                          <a:sym typeface="Arial" pitchFamily="34" charset="0"/>
                        </a:rPr>
                        <a:t>PO2</a:t>
                      </a:r>
                      <a:endParaRPr kumimoji="0" lang="en-US" sz="1800" b="1" i="0" u="none" strike="noStrike" cap="none" normalizeH="0" baseline="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anchor="ctr" horzOverflow="overflow"/>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800" b="1" i="0" u="none" strike="noStrike" cap="none" normalizeH="0" baseline="0">
                          <a:ln>
                            <a:noFill/>
                          </a:ln>
                          <a:solidFill>
                            <a:srgbClr val="000000"/>
                          </a:solidFill>
                          <a:effectLst/>
                          <a:latin typeface="Times New Roman" pitchFamily="18" charset="0"/>
                          <a:cs typeface="Times New Roman" pitchFamily="18" charset="0"/>
                          <a:sym typeface="Arial" pitchFamily="34" charset="0"/>
                        </a:rPr>
                        <a:t>PO3</a:t>
                      </a:r>
                      <a:endParaRPr kumimoji="0" lang="en-US" sz="1800" b="1" i="0" u="none" strike="noStrike" cap="none" normalizeH="0" baseline="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anchor="ctr" horzOverflow="overflow"/>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800" b="1" i="0" u="none" strike="noStrike" cap="none" normalizeH="0" baseline="0">
                          <a:ln>
                            <a:noFill/>
                          </a:ln>
                          <a:solidFill>
                            <a:srgbClr val="000000"/>
                          </a:solidFill>
                          <a:effectLst/>
                          <a:latin typeface="Times New Roman" pitchFamily="18" charset="0"/>
                          <a:cs typeface="Times New Roman" pitchFamily="18" charset="0"/>
                          <a:sym typeface="Arial" pitchFamily="34" charset="0"/>
                        </a:rPr>
                        <a:t>PO4</a:t>
                      </a:r>
                      <a:endParaRPr kumimoji="0" lang="en-US" sz="1800" b="1" i="0" u="none" strike="noStrike" cap="none" normalizeH="0" baseline="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anchor="ctr" horzOverflow="overflow"/>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800" b="1" i="0" u="none" strike="noStrike" cap="none" normalizeH="0" baseline="0">
                          <a:ln>
                            <a:noFill/>
                          </a:ln>
                          <a:solidFill>
                            <a:srgbClr val="000000"/>
                          </a:solidFill>
                          <a:effectLst/>
                          <a:latin typeface="Times New Roman" pitchFamily="18" charset="0"/>
                          <a:cs typeface="Times New Roman" pitchFamily="18" charset="0"/>
                          <a:sym typeface="Arial" pitchFamily="34" charset="0"/>
                        </a:rPr>
                        <a:t>PO5</a:t>
                      </a:r>
                      <a:endParaRPr kumimoji="0" lang="en-US" sz="1800" b="1" i="0" u="none" strike="noStrike" cap="none" normalizeH="0" baseline="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anchor="ctr" horzOverflow="overflow"/>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800" b="1" i="0" u="none" strike="noStrike" cap="none" normalizeH="0" baseline="0">
                          <a:ln>
                            <a:noFill/>
                          </a:ln>
                          <a:solidFill>
                            <a:srgbClr val="000000"/>
                          </a:solidFill>
                          <a:effectLst/>
                          <a:latin typeface="Times New Roman" pitchFamily="18" charset="0"/>
                          <a:cs typeface="Times New Roman" pitchFamily="18" charset="0"/>
                          <a:sym typeface="Arial" pitchFamily="34" charset="0"/>
                        </a:rPr>
                        <a:t>PO6</a:t>
                      </a:r>
                      <a:endParaRPr kumimoji="0" lang="en-US" sz="1800" b="1" i="0" u="none" strike="noStrike" cap="none" normalizeH="0" baseline="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anchor="ctr" horzOverflow="overflow"/>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800" b="1" i="0" u="none" strike="noStrike" cap="none" normalizeH="0" baseline="0">
                          <a:ln>
                            <a:noFill/>
                          </a:ln>
                          <a:solidFill>
                            <a:srgbClr val="000000"/>
                          </a:solidFill>
                          <a:effectLst/>
                          <a:latin typeface="Times New Roman" pitchFamily="18" charset="0"/>
                          <a:cs typeface="Times New Roman" pitchFamily="18" charset="0"/>
                          <a:sym typeface="Arial" pitchFamily="34" charset="0"/>
                        </a:rPr>
                        <a:t>PO7</a:t>
                      </a:r>
                      <a:endParaRPr kumimoji="0" lang="en-US" sz="1800" b="1" i="0" u="none" strike="noStrike" cap="none" normalizeH="0" baseline="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anchor="ctr" horzOverflow="overflow"/>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800" b="1" i="0" u="none" strike="noStrike" cap="none" normalizeH="0" baseline="0">
                          <a:ln>
                            <a:noFill/>
                          </a:ln>
                          <a:solidFill>
                            <a:srgbClr val="000000"/>
                          </a:solidFill>
                          <a:effectLst/>
                          <a:latin typeface="Times New Roman" pitchFamily="18" charset="0"/>
                          <a:cs typeface="Times New Roman" pitchFamily="18" charset="0"/>
                          <a:sym typeface="Arial" pitchFamily="34" charset="0"/>
                        </a:rPr>
                        <a:t>PO8</a:t>
                      </a:r>
                      <a:endParaRPr kumimoji="0" lang="en-US" sz="1800" b="1" i="0" u="none" strike="noStrike" cap="none" normalizeH="0" baseline="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anchor="ctr" horzOverflow="overflow"/>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800" b="1" i="0" u="none" strike="noStrike" cap="none" normalizeH="0" baseline="0">
                          <a:ln>
                            <a:noFill/>
                          </a:ln>
                          <a:solidFill>
                            <a:srgbClr val="000000"/>
                          </a:solidFill>
                          <a:effectLst/>
                          <a:latin typeface="Times New Roman" pitchFamily="18" charset="0"/>
                          <a:cs typeface="Times New Roman" pitchFamily="18" charset="0"/>
                          <a:sym typeface="Arial" pitchFamily="34" charset="0"/>
                        </a:rPr>
                        <a:t>PO9</a:t>
                      </a:r>
                      <a:endParaRPr kumimoji="0" lang="en-US" sz="1800" b="1" i="0" u="none" strike="noStrike" cap="none" normalizeH="0" baseline="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anchor="ctr" horzOverflow="overflow"/>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800" b="1" i="0" u="none" strike="noStrike" cap="none" normalizeH="0" baseline="0">
                          <a:ln>
                            <a:noFill/>
                          </a:ln>
                          <a:solidFill>
                            <a:srgbClr val="000000"/>
                          </a:solidFill>
                          <a:effectLst/>
                          <a:latin typeface="Times New Roman" pitchFamily="18" charset="0"/>
                          <a:cs typeface="Times New Roman" pitchFamily="18" charset="0"/>
                          <a:sym typeface="Arial" pitchFamily="34" charset="0"/>
                        </a:rPr>
                        <a:t>PO10</a:t>
                      </a:r>
                      <a:endParaRPr kumimoji="0" lang="en-US" sz="1800" b="1" i="0" u="none" strike="noStrike" cap="none" normalizeH="0" baseline="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anchor="ctr" horzOverflow="overflow"/>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800" b="1" i="0" u="none" strike="noStrike" cap="none" normalizeH="0" baseline="0">
                          <a:ln>
                            <a:noFill/>
                          </a:ln>
                          <a:solidFill>
                            <a:srgbClr val="000000"/>
                          </a:solidFill>
                          <a:effectLst/>
                          <a:latin typeface="Times New Roman" pitchFamily="18" charset="0"/>
                          <a:cs typeface="Times New Roman" pitchFamily="18" charset="0"/>
                          <a:sym typeface="Arial" pitchFamily="34" charset="0"/>
                        </a:rPr>
                        <a:t>PO11</a:t>
                      </a:r>
                      <a:endParaRPr kumimoji="0" lang="en-US" sz="1800" b="1" i="0" u="none" strike="noStrike" cap="none" normalizeH="0" baseline="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anchor="ctr" horzOverflow="overflow"/>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800" b="1" i="0" u="none" strike="noStrike" cap="none" normalizeH="0" baseline="0">
                          <a:ln>
                            <a:noFill/>
                          </a:ln>
                          <a:solidFill>
                            <a:srgbClr val="000000"/>
                          </a:solidFill>
                          <a:effectLst/>
                          <a:latin typeface="Times New Roman" pitchFamily="18" charset="0"/>
                          <a:cs typeface="Times New Roman" pitchFamily="18" charset="0"/>
                          <a:sym typeface="Arial" pitchFamily="34" charset="0"/>
                        </a:rPr>
                        <a:t>PO12</a:t>
                      </a:r>
                      <a:endParaRPr kumimoji="0" lang="en-US" sz="1800" b="1" i="0" u="none" strike="noStrike" cap="none" normalizeH="0" baseline="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anchor="ctr" horzOverflow="overflow"/>
                </a:tc>
                <a:extLst>
                  <a:ext uri="{0D108BD9-81ED-4DB2-BD59-A6C34878D82A}">
                    <a16:rowId xmlns:a16="http://schemas.microsoft.com/office/drawing/2014/main" val="713021920"/>
                  </a:ext>
                </a:extLst>
              </a:tr>
              <a:tr h="386047">
                <a:tc>
                  <a:txBody>
                    <a:bodyPr/>
                    <a:lstStyle/>
                    <a:p>
                      <a:pPr marL="0" marR="0" lvl="0" indent="0" algn="ctr" defTabSz="914400" rtl="0" eaLnBrk="1" fontAlgn="base" latinLnBrk="0" hangingPunct="1">
                        <a:lnSpc>
                          <a:spcPct val="115000"/>
                        </a:lnSpc>
                        <a:spcBef>
                          <a:spcPct val="0"/>
                        </a:spcBef>
                        <a:spcAft>
                          <a:spcPts val="1000"/>
                        </a:spcAft>
                        <a:buClr>
                          <a:srgbClr val="000000"/>
                        </a:buClr>
                        <a:buSzTx/>
                        <a:buFont typeface="Arial" pitchFamily="34" charset="0"/>
                        <a:buNone/>
                        <a:tabLst/>
                      </a:pPr>
                      <a:r>
                        <a:rPr kumimoji="0" lang="en-US" sz="1800" b="1" i="0" u="none" strike="noStrike" cap="none" normalizeH="0" baseline="0" dirty="0">
                          <a:ln>
                            <a:noFill/>
                          </a:ln>
                          <a:solidFill>
                            <a:srgbClr val="000000"/>
                          </a:solidFill>
                          <a:effectLst/>
                          <a:latin typeface="Times New Roman" pitchFamily="18" charset="0"/>
                          <a:ea typeface="Calibri" pitchFamily="34" charset="0"/>
                          <a:cs typeface="Times New Roman" pitchFamily="18" charset="0"/>
                          <a:sym typeface="Arial" pitchFamily="34" charset="0"/>
                        </a:rPr>
                        <a:t>                               </a:t>
                      </a:r>
                    </a:p>
                  </a:txBody>
                  <a:tcPr marL="68584" marR="68584" marT="0" marB="0" anchor="b"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cs typeface="Times New Roman" pitchFamily="18" charset="0"/>
                          <a:sym typeface="Arial" pitchFamily="34" charset="0"/>
                        </a:rPr>
                        <a:t>3</a:t>
                      </a:r>
                      <a:endParaRPr kumimoji="0" lang="en-US" sz="1800" b="0"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2</a:t>
                      </a:r>
                      <a:endParaRPr kumimoji="0" lang="en-US" sz="1800" b="0"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cs typeface="Times New Roman" pitchFamily="18" charset="0"/>
                          <a:sym typeface="Arial" pitchFamily="34" charset="0"/>
                        </a:rPr>
                        <a:t>2</a:t>
                      </a:r>
                      <a:endParaRPr kumimoji="0" lang="en-US" sz="1800" b="0"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1</a:t>
                      </a:r>
                      <a:endParaRPr kumimoji="0" lang="en-US" sz="1800" b="0"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1</a:t>
                      </a:r>
                      <a:endParaRPr kumimoji="0" lang="en-US" sz="1800" b="0"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1</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1</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1</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cs typeface="Times New Roman" pitchFamily="18" charset="0"/>
                          <a:sym typeface="Arial" pitchFamily="34" charset="0"/>
                        </a:rPr>
                        <a:t>2</a:t>
                      </a:r>
                      <a:endParaRPr kumimoji="0" lang="en-US" sz="1800" b="0"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ea typeface="Calibri" pitchFamily="34" charset="0"/>
                          <a:cs typeface="Times New Roman" pitchFamily="18" charset="0"/>
                          <a:sym typeface="Arial" pitchFamily="34" charset="0"/>
                        </a:rPr>
                        <a:t>3</a:t>
                      </a:r>
                      <a:endParaRPr kumimoji="0" lang="en-US" sz="1800" b="0"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horzOverflow="overflow"/>
                </a:tc>
                <a:extLst>
                  <a:ext uri="{0D108BD9-81ED-4DB2-BD59-A6C34878D82A}">
                    <a16:rowId xmlns:a16="http://schemas.microsoft.com/office/drawing/2014/main" val="10001"/>
                  </a:ext>
                </a:extLst>
              </a:tr>
              <a:tr h="386047">
                <a:tc>
                  <a:txBody>
                    <a:bodyPr/>
                    <a:lstStyle/>
                    <a:p>
                      <a:pPr marL="0" marR="0" lvl="0" indent="0" algn="ctr" defTabSz="914400" rtl="0" eaLnBrk="1" fontAlgn="base" latinLnBrk="0" hangingPunct="1">
                        <a:lnSpc>
                          <a:spcPct val="115000"/>
                        </a:lnSpc>
                        <a:spcBef>
                          <a:spcPct val="0"/>
                        </a:spcBef>
                        <a:spcAft>
                          <a:spcPts val="1000"/>
                        </a:spcAft>
                        <a:buClr>
                          <a:srgbClr val="000000"/>
                        </a:buClr>
                        <a:buSzTx/>
                        <a:buFont typeface="Arial" pitchFamily="34" charset="0"/>
                        <a:buNone/>
                        <a:tabLst/>
                      </a:pPr>
                      <a:endParaRPr kumimoji="0" lang="en-US" sz="1800" b="1" i="0" u="none" strike="noStrike" cap="none" normalizeH="0" baseline="0" dirty="0">
                        <a:ln>
                          <a:noFill/>
                        </a:ln>
                        <a:solidFill>
                          <a:srgbClr val="000000"/>
                        </a:solidFill>
                        <a:effectLst/>
                        <a:latin typeface="Times New Roman" pitchFamily="18" charset="0"/>
                        <a:ea typeface="Calibri" pitchFamily="34" charset="0"/>
                        <a:cs typeface="Times New Roman" pitchFamily="18" charset="0"/>
                        <a:sym typeface="Arial" pitchFamily="34" charset="0"/>
                      </a:endParaRPr>
                    </a:p>
                  </a:txBody>
                  <a:tcPr marL="68584" marR="68584" marT="0" marB="0" anchor="b"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3</a:t>
                      </a: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2</a:t>
                      </a: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3</a:t>
                      </a: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1</a:t>
                      </a: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2</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2</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1</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Calibri" pitchFamily="34" charset="0"/>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extLst>
                  <a:ext uri="{0D108BD9-81ED-4DB2-BD59-A6C34878D82A}">
                    <a16:rowId xmlns:a16="http://schemas.microsoft.com/office/drawing/2014/main" val="2476319542"/>
                  </a:ext>
                </a:extLst>
              </a:tr>
              <a:tr h="386047">
                <a:tc>
                  <a:txBody>
                    <a:bodyPr/>
                    <a:lstStyle/>
                    <a:p>
                      <a:pPr marL="0" marR="0" lvl="0" indent="0" algn="ctr" defTabSz="914400" rtl="0" eaLnBrk="1" fontAlgn="base" latinLnBrk="0" hangingPunct="1">
                        <a:lnSpc>
                          <a:spcPct val="115000"/>
                        </a:lnSpc>
                        <a:spcBef>
                          <a:spcPct val="0"/>
                        </a:spcBef>
                        <a:spcAft>
                          <a:spcPts val="1000"/>
                        </a:spcAft>
                        <a:buClr>
                          <a:srgbClr val="000000"/>
                        </a:buClr>
                        <a:buSzTx/>
                        <a:buFont typeface="Arial" pitchFamily="34" charset="0"/>
                        <a:buNone/>
                        <a:tabLst/>
                      </a:pPr>
                      <a:endParaRPr kumimoji="0" lang="en-US" sz="1800" b="1" i="0" u="none" strike="noStrike" cap="none" normalizeH="0" baseline="0" dirty="0">
                        <a:ln>
                          <a:noFill/>
                        </a:ln>
                        <a:solidFill>
                          <a:srgbClr val="000000"/>
                        </a:solidFill>
                        <a:effectLst/>
                        <a:latin typeface="Times New Roman" pitchFamily="18" charset="0"/>
                        <a:ea typeface="Calibri" pitchFamily="34" charset="0"/>
                        <a:cs typeface="Times New Roman" pitchFamily="18" charset="0"/>
                        <a:sym typeface="Arial" pitchFamily="34" charset="0"/>
                      </a:endParaRPr>
                    </a:p>
                  </a:txBody>
                  <a:tcPr marL="68584" marR="68584" marT="0" marB="0" anchor="b"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3</a:t>
                      </a: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2</a:t>
                      </a: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3</a:t>
                      </a: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2</a:t>
                      </a: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2</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2</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2</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2</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Calibri" pitchFamily="34" charset="0"/>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extLst>
                  <a:ext uri="{0D108BD9-81ED-4DB2-BD59-A6C34878D82A}">
                    <a16:rowId xmlns:a16="http://schemas.microsoft.com/office/drawing/2014/main" val="1432717834"/>
                  </a:ext>
                </a:extLst>
              </a:tr>
              <a:tr h="386047">
                <a:tc>
                  <a:txBody>
                    <a:bodyPr/>
                    <a:lstStyle/>
                    <a:p>
                      <a:pPr marL="0" marR="0" lvl="0" indent="0" algn="ctr" defTabSz="914400" rtl="0" eaLnBrk="1" fontAlgn="base" latinLnBrk="0" hangingPunct="1">
                        <a:lnSpc>
                          <a:spcPct val="115000"/>
                        </a:lnSpc>
                        <a:spcBef>
                          <a:spcPct val="0"/>
                        </a:spcBef>
                        <a:spcAft>
                          <a:spcPts val="1000"/>
                        </a:spcAft>
                        <a:buClr>
                          <a:srgbClr val="000000"/>
                        </a:buClr>
                        <a:buSzTx/>
                        <a:buFont typeface="Arial" pitchFamily="34" charset="0"/>
                        <a:buNone/>
                        <a:tabLst/>
                      </a:pPr>
                      <a:endParaRPr kumimoji="0" lang="en-US" sz="1800" b="1" i="0" u="none" strike="noStrike" cap="none" normalizeH="0" baseline="0" dirty="0">
                        <a:ln>
                          <a:noFill/>
                        </a:ln>
                        <a:solidFill>
                          <a:srgbClr val="000000"/>
                        </a:solidFill>
                        <a:effectLst/>
                        <a:latin typeface="Times New Roman" pitchFamily="18" charset="0"/>
                        <a:ea typeface="Calibri" pitchFamily="34" charset="0"/>
                        <a:cs typeface="Times New Roman" pitchFamily="18" charset="0"/>
                        <a:sym typeface="Arial" pitchFamily="34" charset="0"/>
                      </a:endParaRPr>
                    </a:p>
                  </a:txBody>
                  <a:tcPr marL="68584" marR="68584" marT="0" marB="0" anchor="b"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3</a:t>
                      </a: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3</a:t>
                      </a: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3</a:t>
                      </a: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2</a:t>
                      </a: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rPr>
                        <a:t>2</a:t>
                      </a: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2</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rPr>
                        <a:t>2</a:t>
                      </a: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2</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Calibri" pitchFamily="34" charset="0"/>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extLst>
                  <a:ext uri="{0D108BD9-81ED-4DB2-BD59-A6C34878D82A}">
                    <a16:rowId xmlns:a16="http://schemas.microsoft.com/office/drawing/2014/main" val="1474397049"/>
                  </a:ext>
                </a:extLst>
              </a:tr>
              <a:tr h="386047">
                <a:tc>
                  <a:txBody>
                    <a:bodyPr/>
                    <a:lstStyle/>
                    <a:p>
                      <a:pPr marL="0" marR="0" lvl="0" indent="0" algn="ctr" defTabSz="914400" rtl="0" eaLnBrk="1" fontAlgn="base" latinLnBrk="0" hangingPunct="1">
                        <a:lnSpc>
                          <a:spcPct val="115000"/>
                        </a:lnSpc>
                        <a:spcBef>
                          <a:spcPct val="0"/>
                        </a:spcBef>
                        <a:spcAft>
                          <a:spcPts val="1000"/>
                        </a:spcAft>
                        <a:buClr>
                          <a:srgbClr val="000000"/>
                        </a:buClr>
                        <a:buSzTx/>
                        <a:buFont typeface="Arial" pitchFamily="34" charset="0"/>
                        <a:buNone/>
                        <a:tabLst/>
                      </a:pPr>
                      <a:endParaRPr kumimoji="0" lang="en-US" sz="1800" b="1" i="0" u="none" strike="noStrike" cap="none" normalizeH="0" baseline="0" dirty="0">
                        <a:ln>
                          <a:noFill/>
                        </a:ln>
                        <a:solidFill>
                          <a:srgbClr val="000000"/>
                        </a:solidFill>
                        <a:effectLst/>
                        <a:latin typeface="Times New Roman" pitchFamily="18" charset="0"/>
                        <a:ea typeface="Calibri" pitchFamily="34" charset="0"/>
                        <a:cs typeface="Times New Roman" pitchFamily="18" charset="0"/>
                        <a:sym typeface="Arial" pitchFamily="34" charset="0"/>
                      </a:endParaRPr>
                    </a:p>
                  </a:txBody>
                  <a:tcPr marL="68584" marR="68584" marT="0" marB="0" anchor="b"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3</a:t>
                      </a: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3</a:t>
                      </a: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3</a:t>
                      </a: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2</a:t>
                      </a: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2</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2</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2</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2</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Calibri" pitchFamily="34" charset="0"/>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extLst>
                  <a:ext uri="{0D108BD9-81ED-4DB2-BD59-A6C34878D82A}">
                    <a16:rowId xmlns:a16="http://schemas.microsoft.com/office/drawing/2014/main" val="2306718333"/>
                  </a:ext>
                </a:extLst>
              </a:tr>
              <a:tr h="386047">
                <a:tc>
                  <a:txBody>
                    <a:bodyPr/>
                    <a:lstStyle/>
                    <a:p>
                      <a:pPr marL="0" marR="0" lvl="0" indent="0" algn="just"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400" b="1" i="0" u="none" strike="noStrike" cap="none" normalizeH="0" baseline="0" dirty="0">
                          <a:ln>
                            <a:noFill/>
                          </a:ln>
                          <a:solidFill>
                            <a:srgbClr val="000000"/>
                          </a:solidFill>
                          <a:effectLst/>
                          <a:latin typeface="Times New Roman" pitchFamily="18" charset="0"/>
                          <a:cs typeface="Times New Roman" pitchFamily="18" charset="0"/>
                          <a:sym typeface="Arial" pitchFamily="34" charset="0"/>
                        </a:rPr>
                        <a:t>Average</a:t>
                      </a:r>
                      <a:endParaRPr kumimoji="0" lang="en-US" sz="1400" b="1"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tabLst/>
                        <a:defRPr/>
                      </a:pPr>
                      <a:r>
                        <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3</a:t>
                      </a:r>
                    </a:p>
                  </a:txBody>
                  <a:tcPr marL="68584" marR="68584" marT="0" marB="0" anchor="ctr"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cs typeface="Times New Roman" pitchFamily="18" charset="0"/>
                          <a:sym typeface="Arial" pitchFamily="34" charset="0"/>
                        </a:rPr>
                        <a:t>2.4</a:t>
                      </a:r>
                      <a:endParaRPr kumimoji="0" lang="en-US" sz="1800" b="0"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cs typeface="Times New Roman" pitchFamily="18" charset="0"/>
                          <a:sym typeface="Arial" pitchFamily="34" charset="0"/>
                        </a:rPr>
                        <a:t>2.8</a:t>
                      </a:r>
                      <a:endParaRPr kumimoji="0" lang="en-US" sz="1800" b="0"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rPr>
                        <a:t>1.6</a:t>
                      </a:r>
                    </a:p>
                  </a:txBody>
                  <a:tcPr marL="68584" marR="68584" marT="0" marB="0" horzOverflow="overflow"/>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2.6</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1.8</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1.8</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1.6</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cs typeface="Times New Roman" pitchFamily="18" charset="0"/>
                          <a:sym typeface="Arial" pitchFamily="34" charset="0"/>
                        </a:rPr>
                        <a:t>2.2</a:t>
                      </a:r>
                      <a:endParaRPr kumimoji="0" lang="en-US" sz="1800" b="0"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cs typeface="Times New Roman" pitchFamily="18" charset="0"/>
                          <a:sym typeface="Arial" pitchFamily="34" charset="0"/>
                        </a:rPr>
                        <a:t>3</a:t>
                      </a:r>
                      <a:endParaRPr kumimoji="0" lang="en-US" sz="1800" b="0"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horzOverflow="overflow"/>
                </a:tc>
                <a:extLst>
                  <a:ext uri="{0D108BD9-81ED-4DB2-BD59-A6C34878D82A}">
                    <a16:rowId xmlns:a16="http://schemas.microsoft.com/office/drawing/2014/main" val="2539282766"/>
                  </a:ext>
                </a:extLst>
              </a:tr>
            </a:tbl>
          </a:graphicData>
        </a:graphic>
      </p:graphicFrame>
    </p:spTree>
    <p:extLst>
      <p:ext uri="{BB962C8B-B14F-4D97-AF65-F5344CB8AC3E}">
        <p14:creationId xmlns:p14="http://schemas.microsoft.com/office/powerpoint/2010/main" val="2348398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p:cNvSpPr>
            <a:spLocks noGrp="1"/>
          </p:cNvSpPr>
          <p:nvPr>
            <p:ph type="dt" sz="quarter" idx="11"/>
          </p:nvPr>
        </p:nvSpPr>
        <p:spPr>
          <a:xfrm>
            <a:off x="-381000" y="6356350"/>
            <a:ext cx="2895600" cy="365125"/>
          </a:xfrm>
          <a:noFill/>
        </p:spPr>
        <p:txBody>
          <a:bodyPr/>
          <a:lstStyle/>
          <a:p>
            <a:pPr>
              <a:buFont typeface="Arial" pitchFamily="34" charset="0"/>
              <a:buNone/>
            </a:pPr>
            <a:fld id="{40DF37DE-3947-4708-8236-88AC2AEBAD2E}" type="datetime1">
              <a:rPr lang="en-US" smtClean="0"/>
              <a:t>7/26/2023</a:t>
            </a:fld>
            <a:endParaRPr lang="en-US" dirty="0"/>
          </a:p>
        </p:txBody>
      </p:sp>
      <p:sp>
        <p:nvSpPr>
          <p:cNvPr id="16387" name="Footer Placeholder 4"/>
          <p:cNvSpPr>
            <a:spLocks noGrp="1"/>
          </p:cNvSpPr>
          <p:nvPr>
            <p:ph type="ftr" sz="quarter" idx="12"/>
          </p:nvPr>
        </p:nvSpPr>
        <p:spPr>
          <a:xfrm>
            <a:off x="3200400" y="6275388"/>
            <a:ext cx="4724400" cy="365125"/>
          </a:xfrm>
          <a:noFill/>
        </p:spPr>
        <p:txBody>
          <a:bodyPr/>
          <a:lstStyle/>
          <a:p>
            <a:pPr algn="l">
              <a:buFont typeface="Arial" pitchFamily="34" charset="0"/>
              <a:buNone/>
            </a:pPr>
            <a:r>
              <a:rPr lang="en-US" dirty="0"/>
              <a:t>Ankur Chaudhary               Web Technology                                 UNIT 5</a:t>
            </a:r>
          </a:p>
        </p:txBody>
      </p:sp>
      <p:sp>
        <p:nvSpPr>
          <p:cNvPr id="16388" name="Slide Number Placeholder 5"/>
          <p:cNvSpPr>
            <a:spLocks noGrp="1"/>
          </p:cNvSpPr>
          <p:nvPr>
            <p:ph type="sldNum" sz="quarter" idx="4294967295"/>
          </p:nvPr>
        </p:nvSpPr>
        <p:spPr>
          <a:xfrm>
            <a:off x="6477000" y="6324600"/>
            <a:ext cx="2895600" cy="365125"/>
          </a:xfrm>
          <a:prstGeom prst="rect">
            <a:avLst/>
          </a:prstGeom>
          <a:noFill/>
        </p:spPr>
        <p:txBody>
          <a:bodyPr/>
          <a:lstStyle/>
          <a:p>
            <a:pPr algn="ctr">
              <a:buSzPts val="1400"/>
              <a:buFont typeface="Arial" pitchFamily="34" charset="0"/>
              <a:buNone/>
            </a:pPr>
            <a:fld id="{1B2CB8C9-E049-47A2-B4DB-85F386C44A86}" type="slidenum">
              <a:rPr lang="en-US" smtClean="0"/>
              <a:pPr algn="ctr">
                <a:buSzPts val="1400"/>
                <a:buFont typeface="Arial" pitchFamily="34" charset="0"/>
                <a:buNone/>
              </a:pPr>
              <a:t>15</a:t>
            </a:fld>
            <a:endParaRPr lang="en-US" dirty="0"/>
          </a:p>
        </p:txBody>
      </p:sp>
      <p:sp>
        <p:nvSpPr>
          <p:cNvPr id="7" name="Title 1"/>
          <p:cNvSpPr txBox="1">
            <a:spLocks/>
          </p:cNvSpPr>
          <p:nvPr/>
        </p:nvSpPr>
        <p:spPr>
          <a:xfrm>
            <a:off x="1371600" y="89694"/>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400" dirty="0">
                <a:latin typeface="Calibri" panose="020F0502020204030204" pitchFamily="34" charset="0"/>
                <a:ea typeface="Calibri" panose="020F0502020204030204" pitchFamily="34" charset="0"/>
                <a:cs typeface="Mangal" panose="02040503050203030202" pitchFamily="18" charset="0"/>
              </a:rPr>
              <a:t>Program Specific Outcomes</a:t>
            </a:r>
            <a:endParaRPr lang="en-US" sz="2400" dirty="0"/>
          </a:p>
        </p:txBody>
      </p:sp>
      <p:sp>
        <p:nvSpPr>
          <p:cNvPr id="9" name="Content Placeholder 8"/>
          <p:cNvSpPr>
            <a:spLocks noGrp="1"/>
          </p:cNvSpPr>
          <p:nvPr>
            <p:ph idx="1"/>
          </p:nvPr>
        </p:nvSpPr>
        <p:spPr>
          <a:xfrm>
            <a:off x="457200" y="1143000"/>
            <a:ext cx="8229600" cy="4983163"/>
          </a:xfrm>
        </p:spPr>
        <p:txBody>
          <a:bodyPr>
            <a:normAutofit/>
          </a:bodyPr>
          <a:lstStyle/>
          <a:p>
            <a:pPr algn="just">
              <a:lnSpc>
                <a:spcPct val="150000"/>
              </a:lnSpc>
              <a:buFont typeface="Wingdings" pitchFamily="2" charset="2"/>
              <a:buChar char="§"/>
              <a:defRPr/>
            </a:pPr>
            <a:r>
              <a:rPr lang="en-US" sz="2000" b="1" dirty="0"/>
              <a:t>PSO1: </a:t>
            </a:r>
            <a:r>
              <a:rPr lang="en-US" sz="2000" dirty="0"/>
              <a:t>Work as a software developer, database administrator, tester or networking engineer for providing solutions to the real world and industrial problems.</a:t>
            </a:r>
            <a:endParaRPr lang="en-IN" sz="2000" dirty="0"/>
          </a:p>
          <a:p>
            <a:pPr algn="just">
              <a:lnSpc>
                <a:spcPct val="150000"/>
              </a:lnSpc>
              <a:buFont typeface="Wingdings" pitchFamily="2" charset="2"/>
              <a:buChar char="§"/>
              <a:defRPr/>
            </a:pPr>
            <a:r>
              <a:rPr lang="en-US" sz="2000" b="1" dirty="0"/>
              <a:t>PSO2:</a:t>
            </a:r>
            <a:r>
              <a:rPr lang="en-US" sz="2000" dirty="0"/>
              <a:t>Apply core subjects of information technology related to data structure and algorithm, software engineering, web technology, operating system, database and networking to solve complex IT problems.</a:t>
            </a:r>
            <a:endParaRPr lang="en-IN" sz="2000" dirty="0"/>
          </a:p>
          <a:p>
            <a:pPr algn="just">
              <a:lnSpc>
                <a:spcPct val="150000"/>
              </a:lnSpc>
              <a:buFont typeface="Wingdings" pitchFamily="2" charset="2"/>
              <a:buChar char="§"/>
              <a:defRPr/>
            </a:pPr>
            <a:r>
              <a:rPr lang="en-US" sz="2000" b="1" dirty="0"/>
              <a:t>PSO3: </a:t>
            </a:r>
            <a:r>
              <a:rPr lang="en-US" sz="2000" dirty="0"/>
              <a:t>Practice multi-disciplinary and modern computing techniques by lifelong learning to establish innovative career.</a:t>
            </a:r>
            <a:endParaRPr lang="en-IN" sz="2000" dirty="0"/>
          </a:p>
          <a:p>
            <a:pPr algn="just">
              <a:lnSpc>
                <a:spcPct val="150000"/>
              </a:lnSpc>
              <a:buFont typeface="Wingdings" pitchFamily="2" charset="2"/>
              <a:buChar char="§"/>
              <a:defRPr/>
            </a:pPr>
            <a:r>
              <a:rPr lang="en-US" sz="2000" b="1" dirty="0"/>
              <a:t>PSO4:</a:t>
            </a:r>
            <a:r>
              <a:rPr lang="en-US" sz="2000" dirty="0"/>
              <a:t> Work in a team or individual to manage projects with ethical concern to be a successful employee or employer in IT industry. 	</a:t>
            </a:r>
          </a:p>
          <a:p>
            <a:pPr marL="0" indent="0" algn="just">
              <a:buFont typeface="Wingdings" pitchFamily="2" charset="2"/>
              <a:buChar char="§"/>
              <a:defRPr/>
            </a:pPr>
            <a:endParaRPr lang="en-US"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175285398"/>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9">
                                            <p:txEl>
                                              <p:pRg st="0" end="0"/>
                                            </p:txEl>
                                          </p:spTgt>
                                        </p:tgtEl>
                                        <p:attrNameLst>
                                          <p:attrName>r</p:attrName>
                                        </p:attrNameLst>
                                      </p:cBhvr>
                                    </p:animRot>
                                  </p:childTnLst>
                                </p:cTn>
                              </p:par>
                              <p:par>
                                <p:cTn id="7" presetID="8" presetClass="emph" presetSubtype="0" fill="hold" nodeType="withEffect">
                                  <p:stCondLst>
                                    <p:cond delay="0"/>
                                  </p:stCondLst>
                                  <p:childTnLst>
                                    <p:animRot by="21600000">
                                      <p:cBhvr>
                                        <p:cTn id="8" dur="1000" fill="hold"/>
                                        <p:tgtEl>
                                          <p:spTgt spid="9">
                                            <p:txEl>
                                              <p:pRg st="1" end="1"/>
                                            </p:txEl>
                                          </p:spTgt>
                                        </p:tgtEl>
                                        <p:attrNameLst>
                                          <p:attrName>r</p:attrName>
                                        </p:attrNameLst>
                                      </p:cBhvr>
                                    </p:animRot>
                                  </p:childTnLst>
                                </p:cTn>
                              </p:par>
                              <p:par>
                                <p:cTn id="9" presetID="8" presetClass="emph" presetSubtype="0" fill="hold" nodeType="withEffect">
                                  <p:stCondLst>
                                    <p:cond delay="0"/>
                                  </p:stCondLst>
                                  <p:childTnLst>
                                    <p:animRot by="21600000">
                                      <p:cBhvr>
                                        <p:cTn id="10" dur="1000" fill="hold"/>
                                        <p:tgtEl>
                                          <p:spTgt spid="9">
                                            <p:txEl>
                                              <p:pRg st="2" end="2"/>
                                            </p:txEl>
                                          </p:spTgt>
                                        </p:tgtEl>
                                        <p:attrNameLst>
                                          <p:attrName>r</p:attrName>
                                        </p:attrNameLst>
                                      </p:cBhvr>
                                    </p:animRot>
                                  </p:childTnLst>
                                </p:cTn>
                              </p:par>
                              <p:par>
                                <p:cTn id="11" presetID="8" presetClass="emph" presetSubtype="0" fill="hold" nodeType="withEffect">
                                  <p:stCondLst>
                                    <p:cond delay="0"/>
                                  </p:stCondLst>
                                  <p:childTnLst>
                                    <p:animRot by="21600000">
                                      <p:cBhvr>
                                        <p:cTn id="12" dur="1000" fill="hold"/>
                                        <p:tgtEl>
                                          <p:spTgt spid="9">
                                            <p:txEl>
                                              <p:pRg st="3" end="3"/>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699B9E6-7B78-431E-9C13-7DE5A21F2464}" type="datetime1">
              <a:rPr lang="en-US" smtClean="0"/>
              <a:t>7/26/2023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CO-PSO Mapping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9"/>
          <p:cNvSpPr>
            <a:spLocks noGrp="1"/>
          </p:cNvSpPr>
          <p:nvPr>
            <p:ph type="ftr" sz="quarter" idx="11"/>
          </p:nvPr>
        </p:nvSpPr>
        <p:spPr>
          <a:xfrm>
            <a:off x="2514600" y="6356350"/>
            <a:ext cx="5029200" cy="365125"/>
          </a:xfrm>
        </p:spPr>
        <p:txBody>
          <a:bodyPr/>
          <a:lstStyle/>
          <a:p>
            <a:r>
              <a:rPr lang="en-US" dirty="0"/>
              <a:t>Ankur Chaudhary               Web Technology                                 UNIT 5</a:t>
            </a:r>
          </a:p>
        </p:txBody>
      </p:sp>
      <p:sp>
        <p:nvSpPr>
          <p:cNvPr id="2" name="Rectangle 1"/>
          <p:cNvSpPr/>
          <p:nvPr/>
        </p:nvSpPr>
        <p:spPr>
          <a:xfrm>
            <a:off x="457200" y="1051104"/>
            <a:ext cx="8458200" cy="707886"/>
          </a:xfrm>
          <a:prstGeom prst="rect">
            <a:avLst/>
          </a:prstGeom>
        </p:spPr>
        <p:txBody>
          <a:bodyPr wrap="square">
            <a:spAutoFit/>
          </a:bodyPr>
          <a:lstStyle/>
          <a:p>
            <a:pPr algn="just"/>
            <a:r>
              <a:rPr lang="en-US" sz="2000" dirty="0"/>
              <a:t>The highlighted text shows the mapping of course outcome with PSO mapping of this unit</a:t>
            </a:r>
          </a:p>
        </p:txBody>
      </p:sp>
      <p:graphicFrame>
        <p:nvGraphicFramePr>
          <p:cNvPr id="5" name="Table 4">
            <a:extLst>
              <a:ext uri="{FF2B5EF4-FFF2-40B4-BE49-F238E27FC236}">
                <a16:creationId xmlns:a16="http://schemas.microsoft.com/office/drawing/2014/main" id="{E943DE84-ADE2-484B-BC50-BEDB6FDCAD7B}"/>
              </a:ext>
            </a:extLst>
          </p:cNvPr>
          <p:cNvGraphicFramePr>
            <a:graphicFrameLocks noGrp="1"/>
          </p:cNvGraphicFramePr>
          <p:nvPr>
            <p:extLst>
              <p:ext uri="{D42A27DB-BD31-4B8C-83A1-F6EECF244321}">
                <p14:modId xmlns:p14="http://schemas.microsoft.com/office/powerpoint/2010/main" val="3386739658"/>
              </p:ext>
            </p:extLst>
          </p:nvPr>
        </p:nvGraphicFramePr>
        <p:xfrm>
          <a:off x="457199" y="1758988"/>
          <a:ext cx="8077202" cy="4597364"/>
        </p:xfrm>
        <a:graphic>
          <a:graphicData uri="http://schemas.openxmlformats.org/drawingml/2006/table">
            <a:tbl>
              <a:tblPr>
                <a:tableStyleId>{5C22544A-7EE6-4342-B048-85BDC9FD1C3A}</a:tableStyleId>
              </a:tblPr>
              <a:tblGrid>
                <a:gridCol w="1134912">
                  <a:extLst>
                    <a:ext uri="{9D8B030D-6E8A-4147-A177-3AD203B41FA5}">
                      <a16:colId xmlns:a16="http://schemas.microsoft.com/office/drawing/2014/main" val="267634843"/>
                    </a:ext>
                  </a:extLst>
                </a:gridCol>
                <a:gridCol w="1714136">
                  <a:extLst>
                    <a:ext uri="{9D8B030D-6E8A-4147-A177-3AD203B41FA5}">
                      <a16:colId xmlns:a16="http://schemas.microsoft.com/office/drawing/2014/main" val="2529222846"/>
                    </a:ext>
                  </a:extLst>
                </a:gridCol>
                <a:gridCol w="1742718">
                  <a:extLst>
                    <a:ext uri="{9D8B030D-6E8A-4147-A177-3AD203B41FA5}">
                      <a16:colId xmlns:a16="http://schemas.microsoft.com/office/drawing/2014/main" val="1707190809"/>
                    </a:ext>
                  </a:extLst>
                </a:gridCol>
                <a:gridCol w="1742718">
                  <a:extLst>
                    <a:ext uri="{9D8B030D-6E8A-4147-A177-3AD203B41FA5}">
                      <a16:colId xmlns:a16="http://schemas.microsoft.com/office/drawing/2014/main" val="3972204929"/>
                    </a:ext>
                  </a:extLst>
                </a:gridCol>
                <a:gridCol w="1742718">
                  <a:extLst>
                    <a:ext uri="{9D8B030D-6E8A-4147-A177-3AD203B41FA5}">
                      <a16:colId xmlns:a16="http://schemas.microsoft.com/office/drawing/2014/main" val="2799673150"/>
                    </a:ext>
                  </a:extLst>
                </a:gridCol>
              </a:tblGrid>
              <a:tr h="556347">
                <a:tc rowSpan="2">
                  <a:txBody>
                    <a:bodyPr/>
                    <a:lstStyle/>
                    <a:p>
                      <a:pPr marL="0" lvl="0" indent="0" algn="ctr" rtl="0">
                        <a:lnSpc>
                          <a:spcPct val="115000"/>
                        </a:lnSpc>
                        <a:spcBef>
                          <a:spcPts val="0"/>
                        </a:spcBef>
                        <a:spcAft>
                          <a:spcPts val="0"/>
                        </a:spcAft>
                        <a:buNone/>
                      </a:pPr>
                      <a:r>
                        <a:rPr lang="en-US" sz="1800" b="1" dirty="0">
                          <a:latin typeface="Times New Roman" pitchFamily="18" charset="0"/>
                          <a:ea typeface="Times New Roman"/>
                          <a:cs typeface="Times New Roman" pitchFamily="18" charset="0"/>
                          <a:sym typeface="Times New Roman"/>
                        </a:rPr>
                        <a:t>Course Outcomes</a:t>
                      </a:r>
                      <a:endParaRPr sz="1800" b="1" dirty="0">
                        <a:latin typeface="Times New Roman" pitchFamily="18" charset="0"/>
                        <a:ea typeface="Times New Roman"/>
                        <a:cs typeface="Times New Roman" pitchFamily="18" charset="0"/>
                        <a:sym typeface="Times New Roman"/>
                      </a:endParaRPr>
                    </a:p>
                  </a:txBody>
                  <a:tcPr marL="68575" marR="68575" marT="91947" marB="91947"/>
                </a:tc>
                <a:tc gridSpan="4">
                  <a:txBody>
                    <a:bodyPr/>
                    <a:lstStyle/>
                    <a:p>
                      <a:pPr marL="0" lvl="0" indent="0" algn="ctr" rtl="0">
                        <a:lnSpc>
                          <a:spcPct val="115000"/>
                        </a:lnSpc>
                        <a:spcBef>
                          <a:spcPts val="0"/>
                        </a:spcBef>
                        <a:spcAft>
                          <a:spcPts val="0"/>
                        </a:spcAft>
                        <a:buNone/>
                      </a:pPr>
                      <a:r>
                        <a:rPr lang="en-US" sz="1800" b="1" dirty="0">
                          <a:latin typeface="Times New Roman" pitchFamily="18" charset="0"/>
                          <a:ea typeface="Times New Roman"/>
                          <a:cs typeface="Times New Roman" pitchFamily="18" charset="0"/>
                          <a:sym typeface="Times New Roman"/>
                        </a:rPr>
                        <a:t>Program Specific Outcomes</a:t>
                      </a:r>
                      <a:endParaRPr sz="1800" b="1">
                        <a:latin typeface="Times New Roman" pitchFamily="18" charset="0"/>
                        <a:ea typeface="Times New Roman"/>
                        <a:cs typeface="Times New Roman" pitchFamily="18" charset="0"/>
                        <a:sym typeface="Times New Roman"/>
                      </a:endParaRPr>
                    </a:p>
                  </a:txBody>
                  <a:tcPr marL="68575" marR="68575" marT="91947" marB="91947"/>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70429222"/>
                  </a:ext>
                </a:extLst>
              </a:tr>
              <a:tr h="702935">
                <a:tc vMerge="1">
                  <a:txBody>
                    <a:bodyPr/>
                    <a:lstStyle/>
                    <a:p>
                      <a:endParaRPr lang="en-US"/>
                    </a:p>
                  </a:txBody>
                  <a:tcPr/>
                </a:tc>
                <a:tc>
                  <a:txBody>
                    <a:bodyPr/>
                    <a:lstStyle/>
                    <a:p>
                      <a:pPr marL="0" lvl="0" indent="0" algn="ctr" rtl="0">
                        <a:lnSpc>
                          <a:spcPct val="115000"/>
                        </a:lnSpc>
                        <a:spcBef>
                          <a:spcPts val="0"/>
                        </a:spcBef>
                        <a:spcAft>
                          <a:spcPts val="0"/>
                        </a:spcAft>
                        <a:buNone/>
                      </a:pPr>
                      <a:r>
                        <a:rPr lang="en-US" sz="1800" b="1">
                          <a:latin typeface="Times New Roman" pitchFamily="18" charset="0"/>
                          <a:ea typeface="Times New Roman"/>
                          <a:cs typeface="Times New Roman" pitchFamily="18" charset="0"/>
                          <a:sym typeface="Times New Roman"/>
                        </a:rPr>
                        <a:t>PSO1</a:t>
                      </a:r>
                      <a:endParaRPr sz="1800" b="1">
                        <a:latin typeface="Times New Roman" pitchFamily="18" charset="0"/>
                        <a:ea typeface="Times New Roman"/>
                        <a:cs typeface="Times New Roman" pitchFamily="18" charset="0"/>
                        <a:sym typeface="Times New Roman"/>
                      </a:endParaRPr>
                    </a:p>
                  </a:txBody>
                  <a:tcPr marL="68575" marR="68575" marT="91947" marB="91947"/>
                </a:tc>
                <a:tc>
                  <a:txBody>
                    <a:bodyPr/>
                    <a:lstStyle/>
                    <a:p>
                      <a:pPr marL="0" lvl="0" indent="0" algn="ctr" rtl="0">
                        <a:lnSpc>
                          <a:spcPct val="115000"/>
                        </a:lnSpc>
                        <a:spcBef>
                          <a:spcPts val="0"/>
                        </a:spcBef>
                        <a:spcAft>
                          <a:spcPts val="0"/>
                        </a:spcAft>
                        <a:buNone/>
                      </a:pPr>
                      <a:r>
                        <a:rPr lang="en-US" sz="1800" b="1">
                          <a:latin typeface="Times New Roman" pitchFamily="18" charset="0"/>
                          <a:ea typeface="Times New Roman"/>
                          <a:cs typeface="Times New Roman" pitchFamily="18" charset="0"/>
                          <a:sym typeface="Times New Roman"/>
                        </a:rPr>
                        <a:t>PSO2</a:t>
                      </a:r>
                      <a:endParaRPr sz="1800" b="1">
                        <a:latin typeface="Times New Roman" pitchFamily="18" charset="0"/>
                        <a:ea typeface="Times New Roman"/>
                        <a:cs typeface="Times New Roman" pitchFamily="18" charset="0"/>
                        <a:sym typeface="Times New Roman"/>
                      </a:endParaRPr>
                    </a:p>
                  </a:txBody>
                  <a:tcPr marL="68575" marR="68575" marT="91947" marB="91947"/>
                </a:tc>
                <a:tc>
                  <a:txBody>
                    <a:bodyPr/>
                    <a:lstStyle/>
                    <a:p>
                      <a:pPr marL="0" lvl="0" indent="0" algn="ctr" rtl="0">
                        <a:lnSpc>
                          <a:spcPct val="115000"/>
                        </a:lnSpc>
                        <a:spcBef>
                          <a:spcPts val="0"/>
                        </a:spcBef>
                        <a:spcAft>
                          <a:spcPts val="0"/>
                        </a:spcAft>
                        <a:buNone/>
                      </a:pPr>
                      <a:r>
                        <a:rPr lang="en-US" sz="1800" b="1">
                          <a:latin typeface="Times New Roman" pitchFamily="18" charset="0"/>
                          <a:ea typeface="Times New Roman"/>
                          <a:cs typeface="Times New Roman" pitchFamily="18" charset="0"/>
                          <a:sym typeface="Times New Roman"/>
                        </a:rPr>
                        <a:t>PSO3</a:t>
                      </a:r>
                      <a:endParaRPr sz="1800" b="1">
                        <a:latin typeface="Times New Roman" pitchFamily="18" charset="0"/>
                        <a:ea typeface="Times New Roman"/>
                        <a:cs typeface="Times New Roman" pitchFamily="18" charset="0"/>
                        <a:sym typeface="Times New Roman"/>
                      </a:endParaRPr>
                    </a:p>
                  </a:txBody>
                  <a:tcPr marL="68575" marR="68575" marT="91947" marB="91947"/>
                </a:tc>
                <a:tc>
                  <a:txBody>
                    <a:bodyPr/>
                    <a:lstStyle/>
                    <a:p>
                      <a:pPr marL="0" lvl="0" indent="0" algn="ctr" rtl="0">
                        <a:lnSpc>
                          <a:spcPct val="115000"/>
                        </a:lnSpc>
                        <a:spcBef>
                          <a:spcPts val="0"/>
                        </a:spcBef>
                        <a:spcAft>
                          <a:spcPts val="0"/>
                        </a:spcAft>
                        <a:buNone/>
                      </a:pPr>
                      <a:r>
                        <a:rPr lang="en-US" sz="1800" b="1" dirty="0">
                          <a:latin typeface="Times New Roman" pitchFamily="18" charset="0"/>
                          <a:ea typeface="Times New Roman"/>
                          <a:cs typeface="Times New Roman" pitchFamily="18" charset="0"/>
                          <a:sym typeface="Times New Roman"/>
                        </a:rPr>
                        <a:t>PSO4</a:t>
                      </a:r>
                      <a:endParaRPr sz="1800" b="1" dirty="0">
                        <a:latin typeface="Times New Roman" pitchFamily="18" charset="0"/>
                        <a:ea typeface="Times New Roman"/>
                        <a:cs typeface="Times New Roman" pitchFamily="18" charset="0"/>
                        <a:sym typeface="Times New Roman"/>
                      </a:endParaRPr>
                    </a:p>
                  </a:txBody>
                  <a:tcPr marL="68575" marR="68575" marT="91947" marB="91947"/>
                </a:tc>
                <a:extLst>
                  <a:ext uri="{0D108BD9-81ED-4DB2-BD59-A6C34878D82A}">
                    <a16:rowId xmlns:a16="http://schemas.microsoft.com/office/drawing/2014/main" val="10001"/>
                  </a:ext>
                </a:extLst>
              </a:tr>
              <a:tr h="556347">
                <a:tc>
                  <a:txBody>
                    <a:bodyPr/>
                    <a:lstStyle/>
                    <a:p>
                      <a:pPr marL="0" lvl="0" indent="0" algn="ctr" rtl="0">
                        <a:lnSpc>
                          <a:spcPct val="115000"/>
                        </a:lnSpc>
                        <a:spcBef>
                          <a:spcPts val="0"/>
                        </a:spcBef>
                        <a:spcAft>
                          <a:spcPts val="0"/>
                        </a:spcAft>
                        <a:buNone/>
                      </a:pPr>
                      <a:endParaRPr sz="1800" b="1" dirty="0">
                        <a:latin typeface="Times New Roman" pitchFamily="18" charset="0"/>
                        <a:cs typeface="Times New Roman" pitchFamily="18" charset="0"/>
                      </a:endParaRPr>
                    </a:p>
                  </a:txBody>
                  <a:tcPr marL="68575" marR="68575" marT="91947" marB="91947"/>
                </a:tc>
                <a:tc>
                  <a:txBody>
                    <a:bodyPr/>
                    <a:lstStyle/>
                    <a:p>
                      <a:pPr marL="0" marR="0" algn="ctr">
                        <a:lnSpc>
                          <a:spcPct val="115000"/>
                        </a:lnSpc>
                        <a:spcBef>
                          <a:spcPts val="0"/>
                        </a:spcBef>
                        <a:spcAft>
                          <a:spcPts val="0"/>
                        </a:spcAft>
                      </a:pPr>
                      <a:r>
                        <a:rPr lang="en-US" sz="1800" b="0" dirty="0">
                          <a:latin typeface="Times New Roman" pitchFamily="18" charset="0"/>
                          <a:ea typeface="Calibri"/>
                          <a:cs typeface="Times New Roman" pitchFamily="18" charset="0"/>
                        </a:rPr>
                        <a:t>3</a:t>
                      </a:r>
                    </a:p>
                  </a:txBody>
                  <a:tcPr marL="68580" marR="68580" marT="0" marB="0"/>
                </a:tc>
                <a:tc>
                  <a:txBody>
                    <a:bodyPr/>
                    <a:lstStyle/>
                    <a:p>
                      <a:pPr marL="0" marR="0" algn="ctr">
                        <a:lnSpc>
                          <a:spcPct val="115000"/>
                        </a:lnSpc>
                        <a:spcBef>
                          <a:spcPts val="0"/>
                        </a:spcBef>
                        <a:spcAft>
                          <a:spcPts val="0"/>
                        </a:spcAft>
                      </a:pPr>
                      <a:r>
                        <a:rPr lang="en-US" sz="1800" b="0" dirty="0">
                          <a:latin typeface="Times New Roman" pitchFamily="18" charset="0"/>
                          <a:ea typeface="Calibri"/>
                          <a:cs typeface="Times New Roman" pitchFamily="18" charset="0"/>
                        </a:rPr>
                        <a:t>3</a:t>
                      </a:r>
                    </a:p>
                  </a:txBody>
                  <a:tcPr marL="68580" marR="68580" marT="0" marB="0"/>
                </a:tc>
                <a:tc>
                  <a:txBody>
                    <a:bodyPr/>
                    <a:lstStyle/>
                    <a:p>
                      <a:pPr marL="0" marR="0" algn="ctr">
                        <a:lnSpc>
                          <a:spcPct val="115000"/>
                        </a:lnSpc>
                        <a:spcBef>
                          <a:spcPts val="0"/>
                        </a:spcBef>
                        <a:spcAft>
                          <a:spcPts val="0"/>
                        </a:spcAft>
                      </a:pPr>
                      <a:r>
                        <a:rPr lang="en-US" sz="1800" b="0" dirty="0">
                          <a:latin typeface="Times New Roman" pitchFamily="18" charset="0"/>
                          <a:ea typeface="Calibri"/>
                          <a:cs typeface="Times New Roman" pitchFamily="18" charset="0"/>
                        </a:rPr>
                        <a:t>2</a:t>
                      </a:r>
                    </a:p>
                  </a:txBody>
                  <a:tcPr marL="68580" marR="68580" marT="0" marB="0"/>
                </a:tc>
                <a:tc>
                  <a:txBody>
                    <a:bodyPr/>
                    <a:lstStyle/>
                    <a:p>
                      <a:pPr marL="0" marR="0" algn="ctr">
                        <a:lnSpc>
                          <a:spcPct val="115000"/>
                        </a:lnSpc>
                        <a:spcBef>
                          <a:spcPts val="0"/>
                        </a:spcBef>
                        <a:spcAft>
                          <a:spcPts val="1000"/>
                        </a:spcAft>
                      </a:pPr>
                      <a:r>
                        <a:rPr lang="en-US" sz="1800" b="0" dirty="0">
                          <a:latin typeface="Times New Roman" pitchFamily="18" charset="0"/>
                          <a:ea typeface="Calibri"/>
                          <a:cs typeface="Times New Roman" pitchFamily="18" charset="0"/>
                        </a:rPr>
                        <a:t>3</a:t>
                      </a:r>
                    </a:p>
                  </a:txBody>
                  <a:tcPr marL="68580" marR="68580" marT="0" marB="0"/>
                </a:tc>
                <a:extLst>
                  <a:ext uri="{0D108BD9-81ED-4DB2-BD59-A6C34878D82A}">
                    <a16:rowId xmlns:a16="http://schemas.microsoft.com/office/drawing/2014/main" val="10002"/>
                  </a:ext>
                </a:extLst>
              </a:tr>
              <a:tr h="556347">
                <a:tc>
                  <a:txBody>
                    <a:bodyPr/>
                    <a:lstStyle/>
                    <a:p>
                      <a:pPr marL="0" lvl="0" indent="0" algn="ctr" rtl="0">
                        <a:lnSpc>
                          <a:spcPct val="115000"/>
                        </a:lnSpc>
                        <a:spcBef>
                          <a:spcPts val="0"/>
                        </a:spcBef>
                        <a:spcAft>
                          <a:spcPts val="0"/>
                        </a:spcAft>
                        <a:buNone/>
                      </a:pPr>
                      <a:endParaRPr lang="en-US" sz="1800" b="1" dirty="0">
                        <a:latin typeface="Times New Roman" pitchFamily="18" charset="0"/>
                        <a:cs typeface="Times New Roman" pitchFamily="18" charset="0"/>
                      </a:endParaRPr>
                    </a:p>
                  </a:txBody>
                  <a:tcPr marL="68575" marR="68575" marT="91947" marB="91947"/>
                </a:tc>
                <a:tc>
                  <a:txBody>
                    <a:bodyPr/>
                    <a:lstStyle/>
                    <a:p>
                      <a:pPr marL="0" marR="0" algn="ctr">
                        <a:lnSpc>
                          <a:spcPct val="115000"/>
                        </a:lnSpc>
                        <a:spcBef>
                          <a:spcPts val="0"/>
                        </a:spcBef>
                        <a:spcAft>
                          <a:spcPts val="0"/>
                        </a:spcAft>
                      </a:pPr>
                      <a:r>
                        <a:rPr lang="en-US" sz="1800" b="0" dirty="0">
                          <a:latin typeface="Times New Roman" pitchFamily="18" charset="0"/>
                          <a:ea typeface="Calibri"/>
                          <a:cs typeface="Times New Roman" pitchFamily="18" charset="0"/>
                        </a:rPr>
                        <a:t>3</a:t>
                      </a:r>
                    </a:p>
                  </a:txBody>
                  <a:tcPr marL="68580" marR="68580" marT="0" marB="0"/>
                </a:tc>
                <a:tc>
                  <a:txBody>
                    <a:bodyPr/>
                    <a:lstStyle/>
                    <a:p>
                      <a:pPr marL="0" marR="0" algn="ctr">
                        <a:lnSpc>
                          <a:spcPct val="115000"/>
                        </a:lnSpc>
                        <a:spcBef>
                          <a:spcPts val="0"/>
                        </a:spcBef>
                        <a:spcAft>
                          <a:spcPts val="0"/>
                        </a:spcAft>
                      </a:pPr>
                      <a:r>
                        <a:rPr lang="en-US" sz="1800" b="0" dirty="0">
                          <a:latin typeface="Times New Roman" pitchFamily="18" charset="0"/>
                          <a:ea typeface="Times New Roman"/>
                          <a:cs typeface="Times New Roman" pitchFamily="18" charset="0"/>
                        </a:rPr>
                        <a:t>3</a:t>
                      </a:r>
                      <a:endParaRPr lang="en-US" sz="1800" b="0" dirty="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b="0" dirty="0">
                          <a:latin typeface="Times New Roman" pitchFamily="18" charset="0"/>
                          <a:ea typeface="Calibri"/>
                          <a:cs typeface="Times New Roman" pitchFamily="18" charset="0"/>
                        </a:rPr>
                        <a:t>3</a:t>
                      </a:r>
                    </a:p>
                  </a:txBody>
                  <a:tcPr marL="68580" marR="68580" marT="0" marB="0"/>
                </a:tc>
                <a:tc>
                  <a:txBody>
                    <a:bodyPr/>
                    <a:lstStyle/>
                    <a:p>
                      <a:pPr marL="0" marR="0" algn="ctr">
                        <a:lnSpc>
                          <a:spcPct val="115000"/>
                        </a:lnSpc>
                        <a:spcBef>
                          <a:spcPts val="0"/>
                        </a:spcBef>
                        <a:spcAft>
                          <a:spcPts val="1000"/>
                        </a:spcAft>
                      </a:pPr>
                      <a:r>
                        <a:rPr lang="en-US" sz="1800" b="0" dirty="0">
                          <a:latin typeface="Times New Roman" pitchFamily="18" charset="0"/>
                          <a:ea typeface="Times New Roman"/>
                          <a:cs typeface="Times New Roman" pitchFamily="18" charset="0"/>
                        </a:rPr>
                        <a:t>2</a:t>
                      </a:r>
                      <a:endParaRPr lang="en-US" sz="1800" b="0" dirty="0">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354999902"/>
                  </a:ext>
                </a:extLst>
              </a:tr>
              <a:tr h="556347">
                <a:tc>
                  <a:txBody>
                    <a:bodyPr/>
                    <a:lstStyle/>
                    <a:p>
                      <a:pPr marL="0" lvl="0" indent="0" algn="ctr" rtl="0">
                        <a:lnSpc>
                          <a:spcPct val="115000"/>
                        </a:lnSpc>
                        <a:spcBef>
                          <a:spcPts val="0"/>
                        </a:spcBef>
                        <a:spcAft>
                          <a:spcPts val="0"/>
                        </a:spcAft>
                        <a:buNone/>
                      </a:pPr>
                      <a:endParaRPr lang="en-US" sz="1800" b="1" dirty="0">
                        <a:latin typeface="Times New Roman" pitchFamily="18" charset="0"/>
                        <a:cs typeface="Times New Roman" pitchFamily="18" charset="0"/>
                      </a:endParaRPr>
                    </a:p>
                  </a:txBody>
                  <a:tcPr marL="68575" marR="68575" marT="91947" marB="91947"/>
                </a:tc>
                <a:tc>
                  <a:txBody>
                    <a:bodyPr/>
                    <a:lstStyle/>
                    <a:p>
                      <a:pPr marL="0" marR="0" algn="ctr">
                        <a:lnSpc>
                          <a:spcPct val="115000"/>
                        </a:lnSpc>
                        <a:spcBef>
                          <a:spcPts val="0"/>
                        </a:spcBef>
                        <a:spcAft>
                          <a:spcPts val="0"/>
                        </a:spcAft>
                      </a:pPr>
                      <a:r>
                        <a:rPr lang="en-US" sz="1800" b="0" dirty="0">
                          <a:latin typeface="Times New Roman" pitchFamily="18" charset="0"/>
                          <a:ea typeface="Calibri"/>
                          <a:cs typeface="Times New Roman" pitchFamily="18" charset="0"/>
                        </a:rPr>
                        <a:t>3</a:t>
                      </a:r>
                    </a:p>
                  </a:txBody>
                  <a:tcPr marL="68580" marR="68580" marT="0" marB="0"/>
                </a:tc>
                <a:tc>
                  <a:txBody>
                    <a:bodyPr/>
                    <a:lstStyle/>
                    <a:p>
                      <a:pPr marL="0" marR="0" algn="ctr">
                        <a:lnSpc>
                          <a:spcPct val="115000"/>
                        </a:lnSpc>
                        <a:spcBef>
                          <a:spcPts val="0"/>
                        </a:spcBef>
                        <a:spcAft>
                          <a:spcPts val="0"/>
                        </a:spcAft>
                      </a:pPr>
                      <a:r>
                        <a:rPr lang="en-US" sz="1800" b="0" dirty="0">
                          <a:latin typeface="Times New Roman" pitchFamily="18" charset="0"/>
                          <a:ea typeface="Times New Roman"/>
                          <a:cs typeface="Times New Roman" pitchFamily="18" charset="0"/>
                        </a:rPr>
                        <a:t>3</a:t>
                      </a:r>
                      <a:endParaRPr lang="en-US" sz="1800" b="0" dirty="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b="0" dirty="0">
                          <a:latin typeface="Times New Roman" pitchFamily="18" charset="0"/>
                          <a:ea typeface="Calibri"/>
                          <a:cs typeface="Times New Roman" pitchFamily="18" charset="0"/>
                        </a:rPr>
                        <a:t>2</a:t>
                      </a:r>
                    </a:p>
                  </a:txBody>
                  <a:tcPr marL="68580" marR="68580" marT="0" marB="0"/>
                </a:tc>
                <a:tc>
                  <a:txBody>
                    <a:bodyPr/>
                    <a:lstStyle/>
                    <a:p>
                      <a:pPr marL="0" marR="0" algn="ctr">
                        <a:lnSpc>
                          <a:spcPct val="115000"/>
                        </a:lnSpc>
                        <a:spcBef>
                          <a:spcPts val="0"/>
                        </a:spcBef>
                        <a:spcAft>
                          <a:spcPts val="1000"/>
                        </a:spcAft>
                      </a:pPr>
                      <a:r>
                        <a:rPr lang="en-US" sz="1800" b="0" dirty="0">
                          <a:latin typeface="Times New Roman" pitchFamily="18" charset="0"/>
                          <a:ea typeface="Calibri"/>
                          <a:cs typeface="Times New Roman" pitchFamily="18" charset="0"/>
                        </a:rPr>
                        <a:t>2</a:t>
                      </a:r>
                    </a:p>
                  </a:txBody>
                  <a:tcPr marL="68580" marR="68580" marT="0" marB="0"/>
                </a:tc>
                <a:extLst>
                  <a:ext uri="{0D108BD9-81ED-4DB2-BD59-A6C34878D82A}">
                    <a16:rowId xmlns:a16="http://schemas.microsoft.com/office/drawing/2014/main" val="2929648040"/>
                  </a:ext>
                </a:extLst>
              </a:tr>
              <a:tr h="556347">
                <a:tc>
                  <a:txBody>
                    <a:bodyPr/>
                    <a:lstStyle/>
                    <a:p>
                      <a:pPr marL="0" lvl="0" indent="0" algn="ctr" rtl="0">
                        <a:lnSpc>
                          <a:spcPct val="115000"/>
                        </a:lnSpc>
                        <a:spcBef>
                          <a:spcPts val="0"/>
                        </a:spcBef>
                        <a:spcAft>
                          <a:spcPts val="0"/>
                        </a:spcAft>
                        <a:buNone/>
                      </a:pPr>
                      <a:endParaRPr lang="en-US" sz="1800" b="1" dirty="0">
                        <a:latin typeface="Times New Roman" pitchFamily="18" charset="0"/>
                        <a:cs typeface="Times New Roman" pitchFamily="18" charset="0"/>
                      </a:endParaRPr>
                    </a:p>
                  </a:txBody>
                  <a:tcPr marL="68575" marR="68575" marT="91947" marB="91947"/>
                </a:tc>
                <a:tc>
                  <a:txBody>
                    <a:bodyPr/>
                    <a:lstStyle/>
                    <a:p>
                      <a:pPr marL="0" marR="0" algn="ctr">
                        <a:lnSpc>
                          <a:spcPct val="115000"/>
                        </a:lnSpc>
                        <a:spcBef>
                          <a:spcPts val="0"/>
                        </a:spcBef>
                        <a:spcAft>
                          <a:spcPts val="0"/>
                        </a:spcAft>
                      </a:pPr>
                      <a:r>
                        <a:rPr lang="en-US" sz="1800" b="0" dirty="0">
                          <a:latin typeface="Times New Roman" pitchFamily="18" charset="0"/>
                          <a:ea typeface="Calibri"/>
                          <a:cs typeface="Times New Roman" pitchFamily="18" charset="0"/>
                        </a:rPr>
                        <a:t>3</a:t>
                      </a:r>
                    </a:p>
                  </a:txBody>
                  <a:tcPr marL="68580" marR="68580" marT="0" marB="0"/>
                </a:tc>
                <a:tc>
                  <a:txBody>
                    <a:bodyPr/>
                    <a:lstStyle/>
                    <a:p>
                      <a:pPr marL="0" marR="0" algn="ctr">
                        <a:lnSpc>
                          <a:spcPct val="115000"/>
                        </a:lnSpc>
                        <a:spcBef>
                          <a:spcPts val="0"/>
                        </a:spcBef>
                        <a:spcAft>
                          <a:spcPts val="0"/>
                        </a:spcAft>
                      </a:pPr>
                      <a:r>
                        <a:rPr lang="en-US" sz="1800" b="0" dirty="0">
                          <a:latin typeface="Times New Roman" pitchFamily="18" charset="0"/>
                          <a:ea typeface="Times New Roman"/>
                          <a:cs typeface="Times New Roman" pitchFamily="18" charset="0"/>
                        </a:rPr>
                        <a:t>2</a:t>
                      </a:r>
                      <a:endParaRPr lang="en-US" sz="1800" b="0" dirty="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b="0" dirty="0">
                          <a:latin typeface="Times New Roman" pitchFamily="18" charset="0"/>
                          <a:ea typeface="Calibri"/>
                          <a:cs typeface="Times New Roman" pitchFamily="18" charset="0"/>
                        </a:rPr>
                        <a:t>3</a:t>
                      </a:r>
                    </a:p>
                  </a:txBody>
                  <a:tcPr marL="68580" marR="68580" marT="0" marB="0"/>
                </a:tc>
                <a:tc>
                  <a:txBody>
                    <a:bodyPr/>
                    <a:lstStyle/>
                    <a:p>
                      <a:pPr marL="0" marR="0" algn="ctr">
                        <a:lnSpc>
                          <a:spcPct val="115000"/>
                        </a:lnSpc>
                        <a:spcBef>
                          <a:spcPts val="0"/>
                        </a:spcBef>
                        <a:spcAft>
                          <a:spcPts val="1000"/>
                        </a:spcAft>
                      </a:pPr>
                      <a:r>
                        <a:rPr lang="en-US" sz="1800" b="0" dirty="0">
                          <a:latin typeface="Times New Roman" pitchFamily="18" charset="0"/>
                          <a:ea typeface="Calibri"/>
                          <a:cs typeface="Times New Roman" pitchFamily="18" charset="0"/>
                        </a:rPr>
                        <a:t>2</a:t>
                      </a:r>
                    </a:p>
                  </a:txBody>
                  <a:tcPr marL="68580" marR="68580" marT="0" marB="0"/>
                </a:tc>
                <a:extLst>
                  <a:ext uri="{0D108BD9-81ED-4DB2-BD59-A6C34878D82A}">
                    <a16:rowId xmlns:a16="http://schemas.microsoft.com/office/drawing/2014/main" val="1758595258"/>
                  </a:ext>
                </a:extLst>
              </a:tr>
              <a:tr h="556347">
                <a:tc>
                  <a:txBody>
                    <a:bodyPr/>
                    <a:lstStyle/>
                    <a:p>
                      <a:pPr marL="0" lvl="0" indent="0" algn="ctr" rtl="0">
                        <a:lnSpc>
                          <a:spcPct val="115000"/>
                        </a:lnSpc>
                        <a:spcBef>
                          <a:spcPts val="0"/>
                        </a:spcBef>
                        <a:spcAft>
                          <a:spcPts val="0"/>
                        </a:spcAft>
                        <a:buNone/>
                      </a:pPr>
                      <a:endParaRPr lang="en-US" sz="1800" b="1" dirty="0">
                        <a:latin typeface="Times New Roman" pitchFamily="18" charset="0"/>
                        <a:cs typeface="Times New Roman" pitchFamily="18" charset="0"/>
                      </a:endParaRPr>
                    </a:p>
                  </a:txBody>
                  <a:tcPr marL="68575" marR="68575" marT="91947" marB="91947"/>
                </a:tc>
                <a:tc>
                  <a:txBody>
                    <a:bodyPr/>
                    <a:lstStyle/>
                    <a:p>
                      <a:pPr marL="0" marR="0" algn="ctr">
                        <a:lnSpc>
                          <a:spcPct val="115000"/>
                        </a:lnSpc>
                        <a:spcBef>
                          <a:spcPts val="0"/>
                        </a:spcBef>
                        <a:spcAft>
                          <a:spcPts val="0"/>
                        </a:spcAft>
                      </a:pPr>
                      <a:r>
                        <a:rPr lang="en-US" sz="1800" b="0" dirty="0">
                          <a:latin typeface="Times New Roman" pitchFamily="18" charset="0"/>
                          <a:ea typeface="Calibri"/>
                          <a:cs typeface="Times New Roman" pitchFamily="18" charset="0"/>
                        </a:rPr>
                        <a:t>3</a:t>
                      </a:r>
                    </a:p>
                  </a:txBody>
                  <a:tcPr marL="68580" marR="68580" marT="0" marB="0"/>
                </a:tc>
                <a:tc>
                  <a:txBody>
                    <a:bodyPr/>
                    <a:lstStyle/>
                    <a:p>
                      <a:pPr marL="0" marR="0" algn="ctr">
                        <a:lnSpc>
                          <a:spcPct val="115000"/>
                        </a:lnSpc>
                        <a:spcBef>
                          <a:spcPts val="0"/>
                        </a:spcBef>
                        <a:spcAft>
                          <a:spcPts val="0"/>
                        </a:spcAft>
                      </a:pPr>
                      <a:r>
                        <a:rPr lang="en-US" sz="1800" b="0" dirty="0">
                          <a:latin typeface="Times New Roman" pitchFamily="18" charset="0"/>
                          <a:ea typeface="Times New Roman"/>
                          <a:cs typeface="Times New Roman" pitchFamily="18" charset="0"/>
                        </a:rPr>
                        <a:t>2</a:t>
                      </a:r>
                      <a:endParaRPr lang="en-US" sz="1800" b="0" dirty="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b="0" dirty="0">
                          <a:latin typeface="Times New Roman" pitchFamily="18" charset="0"/>
                          <a:ea typeface="Calibri"/>
                          <a:cs typeface="Times New Roman" pitchFamily="18" charset="0"/>
                        </a:rPr>
                        <a:t>2</a:t>
                      </a:r>
                    </a:p>
                  </a:txBody>
                  <a:tcPr marL="68580" marR="68580" marT="0" marB="0"/>
                </a:tc>
                <a:tc>
                  <a:txBody>
                    <a:bodyPr/>
                    <a:lstStyle/>
                    <a:p>
                      <a:pPr marL="0" marR="0" algn="ctr">
                        <a:lnSpc>
                          <a:spcPct val="115000"/>
                        </a:lnSpc>
                        <a:spcBef>
                          <a:spcPts val="0"/>
                        </a:spcBef>
                        <a:spcAft>
                          <a:spcPts val="1000"/>
                        </a:spcAft>
                      </a:pPr>
                      <a:r>
                        <a:rPr lang="en-US" sz="1800" b="0" dirty="0">
                          <a:latin typeface="Times New Roman" pitchFamily="18" charset="0"/>
                          <a:ea typeface="Calibri"/>
                          <a:cs typeface="Times New Roman" pitchFamily="18" charset="0"/>
                        </a:rPr>
                        <a:t>2</a:t>
                      </a:r>
                    </a:p>
                  </a:txBody>
                  <a:tcPr marL="68580" marR="68580" marT="0" marB="0"/>
                </a:tc>
                <a:extLst>
                  <a:ext uri="{0D108BD9-81ED-4DB2-BD59-A6C34878D82A}">
                    <a16:rowId xmlns:a16="http://schemas.microsoft.com/office/drawing/2014/main" val="682700873"/>
                  </a:ext>
                </a:extLst>
              </a:tr>
              <a:tr h="556347">
                <a:tc>
                  <a:txBody>
                    <a:bodyPr/>
                    <a:lstStyle/>
                    <a:p>
                      <a:pPr marL="0" marR="0" lvl="0" indent="0" algn="ctr" rtl="0">
                        <a:lnSpc>
                          <a:spcPct val="115000"/>
                        </a:lnSpc>
                        <a:spcBef>
                          <a:spcPts val="0"/>
                        </a:spcBef>
                        <a:spcAft>
                          <a:spcPts val="0"/>
                        </a:spcAft>
                        <a:buClr>
                          <a:srgbClr val="000000"/>
                        </a:buClr>
                        <a:buFont typeface="Arial"/>
                        <a:buNone/>
                      </a:pPr>
                      <a:r>
                        <a:rPr lang="en-US" sz="1800" b="1" i="0" u="none" strike="noStrike" cap="none" dirty="0">
                          <a:solidFill>
                            <a:srgbClr val="000000"/>
                          </a:solidFill>
                          <a:latin typeface="Times New Roman" pitchFamily="18" charset="0"/>
                          <a:cs typeface="Times New Roman" pitchFamily="18" charset="0"/>
                          <a:sym typeface="Arial"/>
                        </a:rPr>
                        <a:t>AVG</a:t>
                      </a:r>
                      <a:endParaRPr sz="1800" b="1" i="0" u="none" strike="noStrike" cap="none" dirty="0">
                        <a:solidFill>
                          <a:srgbClr val="000000"/>
                        </a:solidFill>
                        <a:latin typeface="Times New Roman" pitchFamily="18" charset="0"/>
                        <a:cs typeface="Times New Roman" pitchFamily="18" charset="0"/>
                        <a:sym typeface="Arial"/>
                      </a:endParaRPr>
                    </a:p>
                  </a:txBody>
                  <a:tcPr marL="68575" marR="68575" marT="91947" marB="91947"/>
                </a:tc>
                <a:tc>
                  <a:txBody>
                    <a:bodyPr/>
                    <a:lstStyle/>
                    <a:p>
                      <a:pPr marL="0" marR="0" algn="ctr" rtl="0">
                        <a:lnSpc>
                          <a:spcPct val="115000"/>
                        </a:lnSpc>
                        <a:spcBef>
                          <a:spcPts val="0"/>
                        </a:spcBef>
                        <a:spcAft>
                          <a:spcPts val="0"/>
                        </a:spcAft>
                        <a:buClr>
                          <a:srgbClr val="000000"/>
                        </a:buClr>
                        <a:buFont typeface="Arial"/>
                      </a:pPr>
                      <a:r>
                        <a:rPr lang="en-IN" sz="1800" b="1" i="0" u="none" strike="noStrike" cap="none" dirty="0">
                          <a:solidFill>
                            <a:srgbClr val="000000"/>
                          </a:solidFill>
                          <a:latin typeface="Times New Roman" pitchFamily="18" charset="0"/>
                          <a:cs typeface="Times New Roman" pitchFamily="18" charset="0"/>
                          <a:sym typeface="Arial"/>
                        </a:rPr>
                        <a:t>3</a:t>
                      </a:r>
                      <a:endParaRPr lang="en-US" sz="1800" b="1" i="0" u="none" strike="noStrike" cap="none" dirty="0">
                        <a:solidFill>
                          <a:srgbClr val="000000"/>
                        </a:solidFill>
                        <a:latin typeface="Times New Roman" pitchFamily="18" charset="0"/>
                        <a:ea typeface="Calibri"/>
                        <a:cs typeface="Times New Roman" pitchFamily="18" charset="0"/>
                        <a:sym typeface="Arial"/>
                      </a:endParaRPr>
                    </a:p>
                  </a:txBody>
                  <a:tcPr marL="68580" marR="68580" marT="0" marB="0"/>
                </a:tc>
                <a:tc>
                  <a:txBody>
                    <a:bodyPr/>
                    <a:lstStyle/>
                    <a:p>
                      <a:pPr marL="0" marR="0" algn="ctr" rtl="0">
                        <a:lnSpc>
                          <a:spcPct val="115000"/>
                        </a:lnSpc>
                        <a:spcBef>
                          <a:spcPts val="0"/>
                        </a:spcBef>
                        <a:spcAft>
                          <a:spcPts val="0"/>
                        </a:spcAft>
                        <a:buClr>
                          <a:srgbClr val="000000"/>
                        </a:buClr>
                        <a:buFont typeface="Arial"/>
                      </a:pPr>
                      <a:r>
                        <a:rPr lang="en-IN" sz="1800" b="1" i="0" u="none" strike="noStrike" cap="none" dirty="0">
                          <a:solidFill>
                            <a:srgbClr val="000000"/>
                          </a:solidFill>
                          <a:latin typeface="Times New Roman" pitchFamily="18" charset="0"/>
                          <a:cs typeface="Times New Roman" pitchFamily="18" charset="0"/>
                          <a:sym typeface="Arial"/>
                        </a:rPr>
                        <a:t>2.6</a:t>
                      </a:r>
                      <a:endParaRPr lang="en-US" sz="1800" b="1" i="0" u="none" strike="noStrike" cap="none" dirty="0">
                        <a:solidFill>
                          <a:srgbClr val="000000"/>
                        </a:solidFill>
                        <a:latin typeface="Times New Roman" pitchFamily="18" charset="0"/>
                        <a:ea typeface="Calibri"/>
                        <a:cs typeface="Times New Roman" pitchFamily="18" charset="0"/>
                        <a:sym typeface="Arial"/>
                      </a:endParaRPr>
                    </a:p>
                  </a:txBody>
                  <a:tcPr marL="68580" marR="68580" marT="0" marB="0"/>
                </a:tc>
                <a:tc>
                  <a:txBody>
                    <a:bodyPr/>
                    <a:lstStyle/>
                    <a:p>
                      <a:pPr marL="0" marR="0" algn="ctr" rtl="0">
                        <a:lnSpc>
                          <a:spcPct val="115000"/>
                        </a:lnSpc>
                        <a:spcBef>
                          <a:spcPts val="0"/>
                        </a:spcBef>
                        <a:spcAft>
                          <a:spcPts val="0"/>
                        </a:spcAft>
                        <a:buClr>
                          <a:srgbClr val="000000"/>
                        </a:buClr>
                        <a:buFont typeface="Arial"/>
                      </a:pPr>
                      <a:r>
                        <a:rPr lang="en-US" sz="1800" b="1" i="0" u="none" strike="noStrike" cap="none" dirty="0">
                          <a:solidFill>
                            <a:srgbClr val="000000"/>
                          </a:solidFill>
                          <a:latin typeface="Times New Roman" pitchFamily="18" charset="0"/>
                          <a:ea typeface="Calibri"/>
                          <a:cs typeface="Times New Roman" pitchFamily="18" charset="0"/>
                          <a:sym typeface="Arial"/>
                        </a:rPr>
                        <a:t>2</a:t>
                      </a:r>
                      <a:r>
                        <a:rPr lang="en-IN" sz="1800" b="1" i="0" u="none" strike="noStrike" cap="none" dirty="0">
                          <a:solidFill>
                            <a:srgbClr val="000000"/>
                          </a:solidFill>
                          <a:latin typeface="Times New Roman" pitchFamily="18" charset="0"/>
                          <a:ea typeface="Calibri"/>
                          <a:cs typeface="Times New Roman" pitchFamily="18" charset="0"/>
                          <a:sym typeface="Arial"/>
                        </a:rPr>
                        <a:t>.4</a:t>
                      </a:r>
                      <a:endParaRPr lang="en-US" sz="1800" b="1" i="0" u="none" strike="noStrike" cap="none" dirty="0">
                        <a:solidFill>
                          <a:srgbClr val="000000"/>
                        </a:solidFill>
                        <a:latin typeface="Times New Roman" pitchFamily="18" charset="0"/>
                        <a:ea typeface="Calibri"/>
                        <a:cs typeface="Times New Roman" pitchFamily="18" charset="0"/>
                        <a:sym typeface="Arial"/>
                      </a:endParaRPr>
                    </a:p>
                  </a:txBody>
                  <a:tcPr marL="68580" marR="68580" marT="0" marB="0"/>
                </a:tc>
                <a:tc>
                  <a:txBody>
                    <a:bodyPr/>
                    <a:lstStyle/>
                    <a:p>
                      <a:pPr marL="0" marR="0" algn="ctr" rtl="0">
                        <a:lnSpc>
                          <a:spcPct val="115000"/>
                        </a:lnSpc>
                        <a:spcBef>
                          <a:spcPts val="0"/>
                        </a:spcBef>
                        <a:spcAft>
                          <a:spcPts val="0"/>
                        </a:spcAft>
                        <a:buClr>
                          <a:srgbClr val="000000"/>
                        </a:buClr>
                        <a:buFont typeface="Arial"/>
                      </a:pPr>
                      <a:r>
                        <a:rPr lang="en-US" sz="1800" b="1" i="0" u="none" strike="noStrike" cap="none" dirty="0">
                          <a:solidFill>
                            <a:srgbClr val="000000"/>
                          </a:solidFill>
                          <a:latin typeface="Times New Roman" pitchFamily="18" charset="0"/>
                          <a:ea typeface="Calibri"/>
                          <a:cs typeface="Times New Roman" pitchFamily="18" charset="0"/>
                          <a:sym typeface="Arial"/>
                        </a:rPr>
                        <a:t>2</a:t>
                      </a:r>
                      <a:r>
                        <a:rPr lang="en-IN" sz="1800" b="1" i="0" u="none" strike="noStrike" cap="none" dirty="0">
                          <a:solidFill>
                            <a:srgbClr val="000000"/>
                          </a:solidFill>
                          <a:latin typeface="Times New Roman" pitchFamily="18" charset="0"/>
                          <a:ea typeface="Calibri"/>
                          <a:cs typeface="Times New Roman" pitchFamily="18" charset="0"/>
                          <a:sym typeface="Arial"/>
                        </a:rPr>
                        <a:t>.2</a:t>
                      </a:r>
                      <a:endParaRPr lang="en-US" sz="1800" b="1" i="0" u="none" strike="noStrike" cap="none" dirty="0">
                        <a:solidFill>
                          <a:srgbClr val="000000"/>
                        </a:solidFill>
                        <a:latin typeface="Times New Roman" pitchFamily="18" charset="0"/>
                        <a:ea typeface="Calibri"/>
                        <a:cs typeface="Times New Roman" pitchFamily="18" charset="0"/>
                        <a:sym typeface="Arial"/>
                      </a:endParaRPr>
                    </a:p>
                  </a:txBody>
                  <a:tcPr marL="68580" marR="68580" marT="0" marB="0"/>
                </a:tc>
                <a:extLst>
                  <a:ext uri="{0D108BD9-81ED-4DB2-BD59-A6C34878D82A}">
                    <a16:rowId xmlns:a16="http://schemas.microsoft.com/office/drawing/2014/main" val="2416745750"/>
                  </a:ext>
                </a:extLst>
              </a:tr>
            </a:tbl>
          </a:graphicData>
        </a:graphic>
      </p:graphicFrame>
    </p:spTree>
    <p:extLst>
      <p:ext uri="{BB962C8B-B14F-4D97-AF65-F5344CB8AC3E}">
        <p14:creationId xmlns:p14="http://schemas.microsoft.com/office/powerpoint/2010/main" val="838440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3"/>
          <p:cNvSpPr>
            <a:spLocks noGrp="1"/>
          </p:cNvSpPr>
          <p:nvPr>
            <p:ph type="dt" sz="quarter" idx="11"/>
          </p:nvPr>
        </p:nvSpPr>
        <p:spPr>
          <a:xfrm>
            <a:off x="-304800" y="6356350"/>
            <a:ext cx="2895600" cy="365125"/>
          </a:xfrm>
          <a:noFill/>
        </p:spPr>
        <p:txBody>
          <a:bodyPr/>
          <a:lstStyle/>
          <a:p>
            <a:pPr>
              <a:buFont typeface="Arial" pitchFamily="34" charset="0"/>
              <a:buNone/>
            </a:pPr>
            <a:fld id="{EFE3B125-6D8B-4BBB-A8E2-7B695AF4DB15}" type="datetime1">
              <a:rPr lang="en-US" smtClean="0"/>
              <a:t>7/26/2023</a:t>
            </a:fld>
            <a:endParaRPr lang="en-US" dirty="0"/>
          </a:p>
        </p:txBody>
      </p:sp>
      <p:sp>
        <p:nvSpPr>
          <p:cNvPr id="18435" name="Footer Placeholder 4"/>
          <p:cNvSpPr>
            <a:spLocks noGrp="1"/>
          </p:cNvSpPr>
          <p:nvPr>
            <p:ph type="ftr" sz="quarter" idx="12"/>
          </p:nvPr>
        </p:nvSpPr>
        <p:spPr>
          <a:xfrm>
            <a:off x="3352800" y="6340475"/>
            <a:ext cx="4724400" cy="365125"/>
          </a:xfrm>
          <a:noFill/>
        </p:spPr>
        <p:txBody>
          <a:bodyPr/>
          <a:lstStyle/>
          <a:p>
            <a:pPr algn="l">
              <a:buFont typeface="Arial" pitchFamily="34" charset="0"/>
              <a:buNone/>
            </a:pPr>
            <a:r>
              <a:rPr lang="en-US" dirty="0"/>
              <a:t>Ankur Chaudhary               Web Technology                                 UNIT 5</a:t>
            </a:r>
          </a:p>
        </p:txBody>
      </p:sp>
      <p:sp>
        <p:nvSpPr>
          <p:cNvPr id="18436" name="Slide Number Placeholder 5"/>
          <p:cNvSpPr>
            <a:spLocks noGrp="1"/>
          </p:cNvSpPr>
          <p:nvPr>
            <p:ph type="sldNum" sz="quarter" idx="4294967295"/>
          </p:nvPr>
        </p:nvSpPr>
        <p:spPr>
          <a:xfrm>
            <a:off x="7010400" y="6324600"/>
            <a:ext cx="2895600" cy="365125"/>
          </a:xfrm>
          <a:prstGeom prst="rect">
            <a:avLst/>
          </a:prstGeom>
          <a:noFill/>
        </p:spPr>
        <p:txBody>
          <a:bodyPr/>
          <a:lstStyle/>
          <a:p>
            <a:pPr algn="ctr">
              <a:buSzPts val="1400"/>
              <a:buFont typeface="Arial" pitchFamily="34" charset="0"/>
              <a:buNone/>
            </a:pPr>
            <a:fld id="{6F692E7C-C16B-49AB-A058-F00558280870}" type="slidenum">
              <a:rPr lang="en-US" smtClean="0"/>
              <a:pPr algn="ctr">
                <a:buSzPts val="1400"/>
                <a:buFont typeface="Arial" pitchFamily="34" charset="0"/>
                <a:buNone/>
              </a:pPr>
              <a:t>17</a:t>
            </a:fld>
            <a:endParaRPr lang="en-US" dirty="0"/>
          </a:p>
        </p:txBody>
      </p:sp>
      <p:sp>
        <p:nvSpPr>
          <p:cNvPr id="7" name="Title 1"/>
          <p:cNvSpPr txBox="1">
            <a:spLocks/>
          </p:cNvSpPr>
          <p:nvPr/>
        </p:nvSpPr>
        <p:spPr>
          <a:xfrm>
            <a:off x="1371600" y="15082"/>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400" dirty="0"/>
              <a:t>Program Educational Objectives </a:t>
            </a:r>
          </a:p>
        </p:txBody>
      </p:sp>
      <p:sp>
        <p:nvSpPr>
          <p:cNvPr id="9" name="Content Placeholder 8"/>
          <p:cNvSpPr txBox="1">
            <a:spLocks noGrp="1"/>
          </p:cNvSpPr>
          <p:nvPr>
            <p:ph idx="1"/>
          </p:nvPr>
        </p:nvSpPr>
        <p:spPr>
          <a:xfrm>
            <a:off x="457200" y="1143000"/>
            <a:ext cx="8229600" cy="4983163"/>
          </a:xfrm>
        </p:spPr>
        <p:txBody>
          <a:bodyPr>
            <a:normAutofit/>
          </a:bodyPr>
          <a:lstStyle/>
          <a:p>
            <a:pPr algn="just">
              <a:spcBef>
                <a:spcPts val="363"/>
              </a:spcBef>
              <a:spcAft>
                <a:spcPct val="0"/>
              </a:spcAft>
              <a:buClr>
                <a:srgbClr val="000000"/>
              </a:buClr>
            </a:pPr>
            <a:r>
              <a:rPr lang="en-US" sz="2000" b="1" dirty="0">
                <a:cs typeface="Arial" pitchFamily="34" charset="0"/>
              </a:rPr>
              <a:t>PEO1: </a:t>
            </a:r>
            <a:r>
              <a:rPr lang="en-US" sz="2000" dirty="0">
                <a:cs typeface="Arial" pitchFamily="34" charset="0"/>
              </a:rPr>
              <a:t>able to apply sound knowledge in the field of information technology to fulfill the needs of IT industry.</a:t>
            </a:r>
          </a:p>
          <a:p>
            <a:pPr algn="just">
              <a:spcBef>
                <a:spcPts val="363"/>
              </a:spcBef>
              <a:spcAft>
                <a:spcPct val="0"/>
              </a:spcAft>
              <a:buClr>
                <a:srgbClr val="000000"/>
              </a:buClr>
              <a:buFont typeface="Arial" pitchFamily="34" charset="0"/>
              <a:buNone/>
            </a:pPr>
            <a:endParaRPr lang="en-IN" sz="2000" dirty="0">
              <a:cs typeface="Arial" pitchFamily="34" charset="0"/>
            </a:endParaRPr>
          </a:p>
          <a:p>
            <a:pPr algn="just">
              <a:spcBef>
                <a:spcPts val="363"/>
              </a:spcBef>
              <a:spcAft>
                <a:spcPct val="0"/>
              </a:spcAft>
              <a:buClr>
                <a:srgbClr val="000000"/>
              </a:buClr>
            </a:pPr>
            <a:r>
              <a:rPr lang="en-US" sz="2000" b="1" dirty="0">
                <a:cs typeface="Arial" pitchFamily="34" charset="0"/>
              </a:rPr>
              <a:t>PEO2: </a:t>
            </a:r>
            <a:r>
              <a:rPr lang="en-US" sz="2000" dirty="0">
                <a:cs typeface="Arial" pitchFamily="34" charset="0"/>
              </a:rPr>
              <a:t>able to design innovative and interdisciplinary systems through latest digital      technologies.</a:t>
            </a:r>
          </a:p>
          <a:p>
            <a:pPr algn="just">
              <a:spcBef>
                <a:spcPts val="363"/>
              </a:spcBef>
              <a:spcAft>
                <a:spcPct val="0"/>
              </a:spcAft>
              <a:buClr>
                <a:srgbClr val="000000"/>
              </a:buClr>
              <a:buFont typeface="Arial" pitchFamily="34" charset="0"/>
              <a:buNone/>
            </a:pPr>
            <a:endParaRPr lang="en-IN" sz="2000" dirty="0">
              <a:cs typeface="Arial" pitchFamily="34" charset="0"/>
            </a:endParaRPr>
          </a:p>
          <a:p>
            <a:pPr algn="just">
              <a:spcBef>
                <a:spcPts val="363"/>
              </a:spcBef>
              <a:spcAft>
                <a:spcPct val="0"/>
              </a:spcAft>
              <a:buClr>
                <a:srgbClr val="000000"/>
              </a:buClr>
            </a:pPr>
            <a:r>
              <a:rPr lang="en-US" sz="2000" b="1" dirty="0">
                <a:cs typeface="Arial" pitchFamily="34" charset="0"/>
              </a:rPr>
              <a:t>PEO3: </a:t>
            </a:r>
            <a:r>
              <a:rPr lang="en-US" sz="2000" dirty="0">
                <a:cs typeface="Arial" pitchFamily="34" charset="0"/>
              </a:rPr>
              <a:t>able to inculcate professional and social ethics, team work and leadership for serving the society.</a:t>
            </a:r>
          </a:p>
          <a:p>
            <a:pPr algn="just">
              <a:spcBef>
                <a:spcPts val="363"/>
              </a:spcBef>
              <a:spcAft>
                <a:spcPct val="0"/>
              </a:spcAft>
              <a:buClr>
                <a:srgbClr val="000000"/>
              </a:buClr>
            </a:pPr>
            <a:endParaRPr lang="en-IN" sz="2000" dirty="0">
              <a:cs typeface="Arial" pitchFamily="34" charset="0"/>
            </a:endParaRPr>
          </a:p>
          <a:p>
            <a:pPr algn="just">
              <a:spcBef>
                <a:spcPts val="363"/>
              </a:spcBef>
              <a:spcAft>
                <a:spcPct val="0"/>
              </a:spcAft>
              <a:buClr>
                <a:srgbClr val="000000"/>
              </a:buClr>
            </a:pPr>
            <a:r>
              <a:rPr lang="en-US" sz="2000" b="1" dirty="0">
                <a:cs typeface="Arial" pitchFamily="34" charset="0"/>
              </a:rPr>
              <a:t>PEO4:</a:t>
            </a:r>
            <a:r>
              <a:rPr lang="en-US" sz="2000" dirty="0">
                <a:cs typeface="Arial" pitchFamily="34" charset="0"/>
              </a:rPr>
              <a:t> able to inculcate lifelong learning in the field of computing for successful career in organizations and R&amp;D sectors.</a:t>
            </a:r>
            <a:endParaRPr lang="en-IN" sz="2000" dirty="0">
              <a:cs typeface="Arial" pitchFamily="34"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402954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9">
                                            <p:txEl>
                                              <p:pRg st="0" end="0"/>
                                            </p:txEl>
                                          </p:spTgt>
                                        </p:tgtEl>
                                        <p:attrNameLst>
                                          <p:attrName>r</p:attrName>
                                        </p:attrNameLst>
                                      </p:cBhvr>
                                    </p:animRot>
                                  </p:childTnLst>
                                </p:cTn>
                              </p:par>
                              <p:par>
                                <p:cTn id="7" presetID="8" presetClass="emph" presetSubtype="0" fill="hold" nodeType="withEffect">
                                  <p:stCondLst>
                                    <p:cond delay="0"/>
                                  </p:stCondLst>
                                  <p:childTnLst>
                                    <p:animRot by="21600000">
                                      <p:cBhvr>
                                        <p:cTn id="8" dur="1000" fill="hold"/>
                                        <p:tgtEl>
                                          <p:spTgt spid="9">
                                            <p:txEl>
                                              <p:pRg st="2" end="2"/>
                                            </p:txEl>
                                          </p:spTgt>
                                        </p:tgtEl>
                                        <p:attrNameLst>
                                          <p:attrName>r</p:attrName>
                                        </p:attrNameLst>
                                      </p:cBhvr>
                                    </p:animRot>
                                  </p:childTnLst>
                                </p:cTn>
                              </p:par>
                              <p:par>
                                <p:cTn id="9" presetID="8" presetClass="emph" presetSubtype="0" fill="hold" nodeType="withEffect">
                                  <p:stCondLst>
                                    <p:cond delay="0"/>
                                  </p:stCondLst>
                                  <p:childTnLst>
                                    <p:animRot by="21600000">
                                      <p:cBhvr>
                                        <p:cTn id="10" dur="1000" fill="hold"/>
                                        <p:tgtEl>
                                          <p:spTgt spid="9">
                                            <p:txEl>
                                              <p:pRg st="4" end="4"/>
                                            </p:txEl>
                                          </p:spTgt>
                                        </p:tgtEl>
                                        <p:attrNameLst>
                                          <p:attrName>r</p:attrName>
                                        </p:attrNameLst>
                                      </p:cBhvr>
                                    </p:animRot>
                                  </p:childTnLst>
                                </p:cTn>
                              </p:par>
                              <p:par>
                                <p:cTn id="11" presetID="8" presetClass="emph" presetSubtype="0" fill="hold" nodeType="withEffect">
                                  <p:stCondLst>
                                    <p:cond delay="0"/>
                                  </p:stCondLst>
                                  <p:childTnLst>
                                    <p:animRot by="21600000">
                                      <p:cBhvr>
                                        <p:cTn id="12" dur="1000" fill="hold"/>
                                        <p:tgtEl>
                                          <p:spTgt spid="9">
                                            <p:txEl>
                                              <p:pRg st="6" end="6"/>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3"/>
          <p:cNvSpPr>
            <a:spLocks noGrp="1"/>
          </p:cNvSpPr>
          <p:nvPr>
            <p:ph type="dt" sz="quarter" idx="11"/>
          </p:nvPr>
        </p:nvSpPr>
        <p:spPr>
          <a:xfrm>
            <a:off x="-76200" y="6356350"/>
            <a:ext cx="2895600" cy="365125"/>
          </a:xfrm>
          <a:noFill/>
        </p:spPr>
        <p:txBody>
          <a:bodyPr/>
          <a:lstStyle/>
          <a:p>
            <a:pPr>
              <a:buFont typeface="Arial" pitchFamily="34" charset="0"/>
              <a:buNone/>
            </a:pPr>
            <a:fld id="{00C9CAA9-B3E2-4F76-ACDF-A83FFF3C9CE6}" type="datetime1">
              <a:rPr lang="en-US" smtClean="0"/>
              <a:t>7/26/2023</a:t>
            </a:fld>
            <a:endParaRPr lang="en-US" dirty="0"/>
          </a:p>
        </p:txBody>
      </p:sp>
      <p:sp>
        <p:nvSpPr>
          <p:cNvPr id="19459" name="Slide Number Placeholder 5"/>
          <p:cNvSpPr>
            <a:spLocks noGrp="1"/>
          </p:cNvSpPr>
          <p:nvPr>
            <p:ph type="sldNum" sz="quarter" idx="4294967295"/>
          </p:nvPr>
        </p:nvSpPr>
        <p:spPr>
          <a:xfrm>
            <a:off x="6276975" y="6356350"/>
            <a:ext cx="2895600" cy="365125"/>
          </a:xfrm>
          <a:prstGeom prst="rect">
            <a:avLst/>
          </a:prstGeom>
          <a:noFill/>
        </p:spPr>
        <p:txBody>
          <a:bodyPr/>
          <a:lstStyle/>
          <a:p>
            <a:pPr algn="ctr">
              <a:buSzPts val="1400"/>
              <a:buFont typeface="Arial" pitchFamily="34" charset="0"/>
              <a:buNone/>
            </a:pPr>
            <a:fld id="{8AED6ABA-C854-4A55-9311-B6E6F591AB13}" type="slidenum">
              <a:rPr lang="en-US" smtClean="0"/>
              <a:pPr algn="ctr">
                <a:buSzPts val="1400"/>
                <a:buFont typeface="Arial" pitchFamily="34" charset="0"/>
                <a:buNone/>
              </a:pPr>
              <a:t>18</a:t>
            </a:fld>
            <a:endParaRPr lang="en-US"/>
          </a:p>
        </p:txBody>
      </p:sp>
      <p:sp>
        <p:nvSpPr>
          <p:cNvPr id="7" name="Title 1"/>
          <p:cNvSpPr txBox="1">
            <a:spLocks/>
          </p:cNvSpPr>
          <p:nvPr/>
        </p:nvSpPr>
        <p:spPr>
          <a:xfrm>
            <a:off x="1371600" y="-206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lstStyle/>
          <a:p>
            <a:pPr algn="ctr">
              <a:defRPr/>
            </a:pPr>
            <a:r>
              <a:rPr lang="en-US" sz="2400" dirty="0"/>
              <a:t>Result Analysis </a:t>
            </a:r>
          </a:p>
          <a:p>
            <a:pPr algn="ctr" eaLnBrk="1" fontAlgn="auto" hangingPunct="1">
              <a:spcAft>
                <a:spcPts val="0"/>
              </a:spcAft>
              <a:defRPr/>
            </a:pPr>
            <a:endParaRPr lang="en-US" sz="2400" dirty="0"/>
          </a:p>
        </p:txBody>
      </p:sp>
      <p:sp>
        <p:nvSpPr>
          <p:cNvPr id="19461" name="Rectangle 1"/>
          <p:cNvSpPr>
            <a:spLocks noChangeArrowheads="1"/>
          </p:cNvSpPr>
          <p:nvPr/>
        </p:nvSpPr>
        <p:spPr bwMode="auto">
          <a:xfrm>
            <a:off x="609600" y="1905000"/>
            <a:ext cx="8001000" cy="1384300"/>
          </a:xfrm>
          <a:prstGeom prst="rect">
            <a:avLst/>
          </a:prstGeom>
          <a:noFill/>
          <a:ln w="9525">
            <a:noFill/>
            <a:miter lim="800000"/>
            <a:headEnd/>
            <a:tailEnd/>
          </a:ln>
        </p:spPr>
        <p:txBody>
          <a:bodyPr anchor="ctr">
            <a:spAutoFit/>
          </a:bodyPr>
          <a:lstStyle/>
          <a:p>
            <a:pPr marL="457200" indent="-457200" eaLnBrk="1" hangingPunct="1">
              <a:buFont typeface="Arial" pitchFamily="34" charset="0"/>
              <a:buChar char="•"/>
            </a:pPr>
            <a:r>
              <a:rPr lang="en-US" sz="2800" dirty="0">
                <a:cs typeface="Times New Roman" pitchFamily="18" charset="0"/>
              </a:rPr>
              <a:t>Result of 2022-23: 98.7%</a:t>
            </a:r>
          </a:p>
          <a:p>
            <a:pPr marL="457200" indent="-457200" eaLnBrk="1" hangingPunct="1"/>
            <a:endParaRPr lang="en-US" sz="2800" dirty="0">
              <a:cs typeface="Times New Roman" pitchFamily="18" charset="0"/>
            </a:endParaRPr>
          </a:p>
          <a:p>
            <a:pPr marL="457200" indent="-457200" eaLnBrk="1" hangingPunct="1">
              <a:buFont typeface="Arial" pitchFamily="34" charset="0"/>
              <a:buChar char="•"/>
            </a:pPr>
            <a:r>
              <a:rPr lang="en-US" sz="2800" dirty="0">
                <a:cs typeface="Times New Roman" pitchFamily="18" charset="0"/>
              </a:rPr>
              <a:t>Average Marks: 54.33 </a:t>
            </a:r>
            <a:endParaRPr lang="en-US" sz="2800" dirty="0">
              <a:solidFill>
                <a:schemeClr val="tx1"/>
              </a:solidFill>
            </a:endParaRPr>
          </a:p>
        </p:txBody>
      </p:sp>
      <p:sp>
        <p:nvSpPr>
          <p:cNvPr id="19462" name="Footer Placeholder 4"/>
          <p:cNvSpPr>
            <a:spLocks noGrp="1"/>
          </p:cNvSpPr>
          <p:nvPr>
            <p:ph type="ftr" sz="quarter" idx="12"/>
          </p:nvPr>
        </p:nvSpPr>
        <p:spPr>
          <a:xfrm>
            <a:off x="3276600" y="6356350"/>
            <a:ext cx="5029200" cy="365125"/>
          </a:xfrm>
          <a:noFill/>
        </p:spPr>
        <p:txBody>
          <a:bodyPr/>
          <a:lstStyle/>
          <a:p>
            <a:pPr algn="l">
              <a:buFont typeface="Arial" pitchFamily="34" charset="0"/>
              <a:buNone/>
            </a:pPr>
            <a:r>
              <a:rPr lang="en-US" dirty="0"/>
              <a:t>Ankur Chaudhary               Web Technology                                 UNIT 5</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520789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Date Placeholder 3"/>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fld id="{16F0C3D9-E33B-487F-8029-2F4BE042A202}" type="datetime1">
              <a:rPr 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7/26/2023</a:t>
            </a:fld>
            <a:endParaRPr 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7" name="Title 1"/>
          <p:cNvSpPr txBox="1">
            <a:spLocks/>
          </p:cNvSpPr>
          <p:nvPr/>
        </p:nvSpPr>
        <p:spPr>
          <a:xfrm>
            <a:off x="1655763" y="0"/>
            <a:ext cx="7259637" cy="93027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IN" sz="2400" dirty="0">
                <a:cs typeface="Times New Roman" pitchFamily="18" charset="0"/>
                <a:sym typeface="Arial" charset="0"/>
              </a:rPr>
              <a:t>End Semester Question Paper Template </a:t>
            </a:r>
            <a:endParaRPr lang="en-US" sz="2400" dirty="0">
              <a:cs typeface="Times New Roman" pitchFamily="18" charset="0"/>
              <a:sym typeface="Arial" charset="0"/>
            </a:endParaRPr>
          </a:p>
        </p:txBody>
      </p:sp>
      <p:sp>
        <p:nvSpPr>
          <p:cNvPr id="63492" name="Rectangle 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Tx/>
              <a:buFontTx/>
              <a:buNone/>
            </a:pPr>
            <a:br>
              <a:rPr lang="en-US" altLang="en-US"/>
            </a:br>
            <a:endParaRPr lang="en-US" altLang="en-US"/>
          </a:p>
          <a:p>
            <a:pPr eaLnBrk="1" hangingPunct="1">
              <a:buClrTx/>
              <a:buFontTx/>
              <a:buNone/>
            </a:pPr>
            <a:endParaRPr lang="en-US" altLang="en-US"/>
          </a:p>
        </p:txBody>
      </p:sp>
      <p:sp>
        <p:nvSpPr>
          <p:cNvPr id="2" name="Content Placeholder 1"/>
          <p:cNvSpPr>
            <a:spLocks noGrp="1"/>
          </p:cNvSpPr>
          <p:nvPr>
            <p:ph idx="1"/>
          </p:nvPr>
        </p:nvSpPr>
        <p:spPr>
          <a:xfrm>
            <a:off x="457200" y="1225550"/>
            <a:ext cx="8229600" cy="4754563"/>
          </a:xfrm>
        </p:spPr>
        <p:txBody>
          <a:bodyPr/>
          <a:lstStyle/>
          <a:p>
            <a:pPr marL="0" indent="0" algn="ctr">
              <a:buFont typeface="Arial" panose="020B0604020202020204" pitchFamily="34" charset="0"/>
              <a:buNone/>
              <a:defRPr/>
            </a:pPr>
            <a:r>
              <a:rPr lang="en-IN" sz="2000" dirty="0">
                <a:sym typeface="Arial" charset="0"/>
              </a:rPr>
              <a:t>B TECH </a:t>
            </a:r>
          </a:p>
          <a:p>
            <a:pPr marL="0" indent="0" algn="ctr">
              <a:buFont typeface="Arial" panose="020B0604020202020204" pitchFamily="34" charset="0"/>
              <a:buNone/>
              <a:defRPr/>
            </a:pPr>
            <a:r>
              <a:rPr lang="en-IN" sz="2000" dirty="0">
                <a:sym typeface="Arial" charset="0"/>
              </a:rPr>
              <a:t>(SEM-V) THEORY EXAMINATION 20__-20__</a:t>
            </a:r>
          </a:p>
          <a:p>
            <a:pPr marL="0" indent="0">
              <a:buFont typeface="Arial" panose="020B0604020202020204" pitchFamily="34" charset="0"/>
              <a:buNone/>
              <a:defRPr/>
            </a:pPr>
            <a:r>
              <a:rPr lang="en-IN" sz="2000" b="1" dirty="0">
                <a:sym typeface="Arial" charset="0"/>
              </a:rPr>
              <a:t>Time: 3 Hours                                                                                    Total Marks: 100 </a:t>
            </a:r>
          </a:p>
          <a:p>
            <a:pPr marL="0" indent="0" algn="just">
              <a:buFont typeface="Arial" panose="020B0604020202020204" pitchFamily="34" charset="0"/>
              <a:buNone/>
              <a:defRPr/>
            </a:pPr>
            <a:r>
              <a:rPr lang="en-IN" sz="2000" b="1" i="1" dirty="0">
                <a:sym typeface="Arial" charset="0"/>
              </a:rPr>
              <a:t>Note: 1. Attempt all Sections. If require any missing data; then choose suitably.</a:t>
            </a:r>
          </a:p>
          <a:p>
            <a:pPr marL="0" indent="0" algn="ctr">
              <a:buFont typeface="Arial" panose="020B0604020202020204" pitchFamily="34" charset="0"/>
              <a:buNone/>
              <a:defRPr/>
            </a:pPr>
            <a:r>
              <a:rPr lang="en-IN" sz="2000" b="1" dirty="0">
                <a:sym typeface="Arial" charset="0"/>
              </a:rPr>
              <a:t>SECTION A </a:t>
            </a:r>
          </a:p>
          <a:p>
            <a:pPr indent="-457200">
              <a:buFont typeface="Arial" panose="020B0604020202020204" pitchFamily="34" charset="0"/>
              <a:buAutoNum type="arabicPeriod"/>
              <a:defRPr/>
            </a:pPr>
            <a:r>
              <a:rPr lang="en-IN" sz="2000" b="1" dirty="0">
                <a:sym typeface="Arial" charset="0"/>
              </a:rPr>
              <a:t>Attempt all questions in brief.                                                        1 x 10 = 10</a:t>
            </a:r>
          </a:p>
          <a:p>
            <a:pPr marL="0" indent="0">
              <a:buFont typeface="Arial" panose="020B0604020202020204" pitchFamily="34" charset="0"/>
              <a:buNone/>
              <a:defRPr/>
            </a:pPr>
            <a:endParaRPr lang="en-IN" sz="2000" b="1" i="1" dirty="0">
              <a:sym typeface="Arial"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880894922"/>
              </p:ext>
            </p:extLst>
          </p:nvPr>
        </p:nvGraphicFramePr>
        <p:xfrm>
          <a:off x="609600" y="4114800"/>
          <a:ext cx="7924800" cy="18288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53340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tblGrid>
              <a:tr h="255847">
                <a:tc>
                  <a:txBody>
                    <a:bodyPr/>
                    <a:lstStyle/>
                    <a:p>
                      <a:r>
                        <a:rPr lang="en-IN" dirty="0" err="1">
                          <a:solidFill>
                            <a:schemeClr val="tx1"/>
                          </a:solidFill>
                        </a:rPr>
                        <a:t>Q.No</a:t>
                      </a:r>
                      <a:r>
                        <a:rPr lang="en-IN"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55847">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55847">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55847">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55847">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63526" name="Footer Placeholder 11"/>
          <p:cNvSpPr>
            <a:spLocks noGrp="1"/>
          </p:cNvSpPr>
          <p:nvPr>
            <p:ph type="ftr" sz="quarter" idx="12"/>
          </p:nvPr>
        </p:nvSpPr>
        <p:spPr>
          <a:xfrm>
            <a:off x="2349500" y="6384925"/>
            <a:ext cx="4508500" cy="3365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en-US" sz="1200" dirty="0">
                <a:solidFill>
                  <a:srgbClr val="888888"/>
                </a:solidFill>
                <a:latin typeface="Calibri" panose="020F0502020204030204" pitchFamily="34" charset="0"/>
                <a:cs typeface="Calibri" panose="020F0502020204030204" pitchFamily="34" charset="0"/>
                <a:sym typeface="Calibri" panose="020F0502020204030204" pitchFamily="34" charset="0"/>
              </a:rPr>
              <a:t>Ankur Chaudhary               Web Technology                                 UNIT 5</a:t>
            </a:r>
          </a:p>
        </p:txBody>
      </p:sp>
      <p:sp>
        <p:nvSpPr>
          <p:cNvPr id="63527" name="Slide Number Placeholder 12"/>
          <p:cNvSpPr>
            <a:spLocks noGrp="1"/>
          </p:cNvSpPr>
          <p:nvPr>
            <p:ph type="sldNum" sz="quarter" idx="4294967295"/>
          </p:nvPr>
        </p:nvSpPr>
        <p:spPr>
          <a:xfrm>
            <a:off x="65532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fld id="{6625CA01-AB80-4C90-8780-F5B20760A97F}" type="slidenum">
              <a:rPr 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pPr>
                <a:buFont typeface="Arial" panose="020B0604020202020204" pitchFamily="34" charset="0"/>
                <a:buNone/>
              </a:pPr>
              <a:t>19</a:t>
            </a:fld>
            <a:endParaRPr 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pic>
        <p:nvPicPr>
          <p:cNvPr id="63528" name="Picture 14" descr="NI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811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5440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2707"/>
            <a:ext cx="8610600" cy="5332783"/>
          </a:xfrm>
        </p:spPr>
        <p:txBody>
          <a:bodyPr>
            <a:noAutofit/>
          </a:bodyPr>
          <a:lstStyle/>
          <a:p>
            <a:pPr marL="38100" indent="0">
              <a:spcBef>
                <a:spcPts val="0"/>
              </a:spcBef>
              <a:buClr>
                <a:schemeClr val="dk1"/>
              </a:buClr>
              <a:buSzPts val="1800"/>
              <a:buNone/>
              <a:defRPr/>
            </a:pPr>
            <a:r>
              <a:rPr lang="en-US" sz="2000" dirty="0"/>
              <a:t>	</a:t>
            </a:r>
          </a:p>
          <a:p>
            <a:pPr marL="0" indent="0">
              <a:buNone/>
            </a:pPr>
            <a:endParaRPr lang="en-IN" sz="2000" dirty="0"/>
          </a:p>
        </p:txBody>
      </p:sp>
      <p:sp>
        <p:nvSpPr>
          <p:cNvPr id="6" name="Date Placeholder 5"/>
          <p:cNvSpPr>
            <a:spLocks noGrp="1"/>
          </p:cNvSpPr>
          <p:nvPr>
            <p:ph type="dt" sz="half" idx="10"/>
          </p:nvPr>
        </p:nvSpPr>
        <p:spPr/>
        <p:txBody>
          <a:bodyPr/>
          <a:lstStyle/>
          <a:p>
            <a:fld id="{6617B88C-B503-4E43-9F27-89C0BF24931C}" type="datetime1">
              <a:rPr lang="en-US" smtClean="0"/>
              <a:t>7/26/2023</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a:t>
            </a:fld>
            <a:endParaRPr lang="en-US"/>
          </a:p>
        </p:txBody>
      </p:sp>
      <p:sp>
        <p:nvSpPr>
          <p:cNvPr id="8" name="Title 1"/>
          <p:cNvSpPr txBox="1">
            <a:spLocks/>
          </p:cNvSpPr>
          <p:nvPr/>
        </p:nvSpPr>
        <p:spPr>
          <a:xfrm>
            <a:off x="1371600" y="-1949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Profile</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dirty="0"/>
              <a:t>Ankur Chaudhary               Web Technology                                 UNIT 5</a:t>
            </a:r>
          </a:p>
        </p:txBody>
      </p:sp>
      <p:sp>
        <p:nvSpPr>
          <p:cNvPr id="4" name="TextBox 3">
            <a:extLst>
              <a:ext uri="{FF2B5EF4-FFF2-40B4-BE49-F238E27FC236}">
                <a16:creationId xmlns:a16="http://schemas.microsoft.com/office/drawing/2014/main" id="{4D7F4200-2D12-1D84-4974-C43F6D4107F5}"/>
              </a:ext>
            </a:extLst>
          </p:cNvPr>
          <p:cNvSpPr txBox="1"/>
          <p:nvPr/>
        </p:nvSpPr>
        <p:spPr>
          <a:xfrm>
            <a:off x="228600" y="685799"/>
            <a:ext cx="8763000" cy="5427448"/>
          </a:xfrm>
          <a:prstGeom prst="rect">
            <a:avLst/>
          </a:prstGeom>
          <a:noFill/>
        </p:spPr>
        <p:txBody>
          <a:bodyPr wrap="square">
            <a:spAutoFit/>
          </a:bodyPr>
          <a:lstStyle/>
          <a:p>
            <a:pPr marL="114300" indent="0" algn="just" fontAlgn="auto">
              <a:lnSpc>
                <a:spcPct val="150000"/>
              </a:lnSpc>
              <a:buNone/>
              <a:defRPr/>
            </a:pPr>
            <a:r>
              <a:rPr lang="en-US" dirty="0"/>
              <a:t>Dedicated and innovative computer science professional with a strong research background and a deep passion for technology. I hold a Master's degree in Computer Science . Over the past 8 years, I have been actively involved in research projects focused on Wireless sensor network, machine learning, natural language processing, and computer vision. My expertise lies in web development in the field of computer science. Throughout my academic journey, I have contributed to several published research papers and have presented my work at prestigious conferences. Proficient in programming languages like Python and Java, I possess a problem-solving mindset and a knack for identifying creative solutions to complex challenges. </a:t>
            </a:r>
          </a:p>
          <a:p>
            <a:pPr marL="114300" indent="0" fontAlgn="auto">
              <a:lnSpc>
                <a:spcPct val="150000"/>
              </a:lnSpc>
              <a:buNone/>
              <a:defRPr/>
            </a:pPr>
            <a:r>
              <a:rPr lang="en-US" sz="2400" dirty="0">
                <a:latin typeface="Times New Roman" pitchFamily="18" charset="0"/>
                <a:cs typeface="Times New Roman" pitchFamily="18" charset="0"/>
              </a:rPr>
              <a:t>Research Publications: 14</a:t>
            </a:r>
          </a:p>
          <a:p>
            <a:pPr marL="114300" indent="0" fontAlgn="auto">
              <a:lnSpc>
                <a:spcPct val="150000"/>
              </a:lnSpc>
              <a:buNone/>
              <a:defRPr/>
            </a:pPr>
            <a:r>
              <a:rPr lang="en-US" sz="2400" dirty="0">
                <a:latin typeface="Times New Roman" pitchFamily="18" charset="0"/>
                <a:cs typeface="Times New Roman" pitchFamily="18" charset="0"/>
              </a:rPr>
              <a:t>Grant Patent: 02</a:t>
            </a:r>
          </a:p>
          <a:p>
            <a:pPr marL="114300" indent="0" fontAlgn="auto">
              <a:lnSpc>
                <a:spcPct val="150000"/>
              </a:lnSpc>
              <a:buNone/>
              <a:defRPr/>
            </a:pPr>
            <a:r>
              <a:rPr lang="en-US" sz="2400" dirty="0">
                <a:latin typeface="Times New Roman" pitchFamily="18" charset="0"/>
                <a:cs typeface="Times New Roman" pitchFamily="18" charset="0"/>
              </a:rPr>
              <a:t>Patent: 06</a:t>
            </a:r>
          </a:p>
        </p:txBody>
      </p:sp>
    </p:spTree>
    <p:extLst>
      <p:ext uri="{BB962C8B-B14F-4D97-AF65-F5344CB8AC3E}">
        <p14:creationId xmlns:p14="http://schemas.microsoft.com/office/powerpoint/2010/main" val="25768032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Date Placeholder 3"/>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fld id="{FE297388-969F-40B3-BFC5-A951639104BC}" type="datetime1">
              <a:rPr 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7/26/2023</a:t>
            </a:fld>
            <a:endParaRPr 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7" name="Title 1"/>
          <p:cNvSpPr txBox="1">
            <a:spLocks/>
          </p:cNvSpPr>
          <p:nvPr/>
        </p:nvSpPr>
        <p:spPr>
          <a:xfrm>
            <a:off x="1749425" y="0"/>
            <a:ext cx="7165975" cy="84772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IN" sz="2400" dirty="0">
                <a:cs typeface="Times New Roman" pitchFamily="18" charset="0"/>
                <a:sym typeface="Arial" charset="0"/>
              </a:rPr>
              <a:t>End Semester Question Paper Template </a:t>
            </a:r>
            <a:r>
              <a:rPr lang="en-IN" sz="2400" dirty="0">
                <a:latin typeface="Times New Roman" pitchFamily="18" charset="0"/>
                <a:cs typeface="Times New Roman" pitchFamily="18" charset="0"/>
                <a:sym typeface="Arial" charset="0"/>
              </a:rPr>
              <a:t> </a:t>
            </a:r>
            <a:endParaRPr lang="en-US" sz="2400" dirty="0">
              <a:latin typeface="Times New Roman" pitchFamily="18" charset="0"/>
              <a:cs typeface="Times New Roman" pitchFamily="18" charset="0"/>
              <a:sym typeface="Arial" charset="0"/>
            </a:endParaRPr>
          </a:p>
        </p:txBody>
      </p:sp>
      <p:sp>
        <p:nvSpPr>
          <p:cNvPr id="64516" name="Rectangle 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Tx/>
              <a:buFontTx/>
              <a:buNone/>
            </a:pPr>
            <a:br>
              <a:rPr lang="en-US" altLang="en-US"/>
            </a:br>
            <a:endParaRPr lang="en-US" altLang="en-US"/>
          </a:p>
          <a:p>
            <a:pPr eaLnBrk="1" hangingPunct="1">
              <a:buClrTx/>
              <a:buFontTx/>
              <a:buNone/>
            </a:pPr>
            <a:endParaRPr lang="en-US" altLang="en-US"/>
          </a:p>
        </p:txBody>
      </p:sp>
      <p:sp>
        <p:nvSpPr>
          <p:cNvPr id="64517" name="Content Placeholder 1"/>
          <p:cNvSpPr txBox="1">
            <a:spLocks noGrp="1"/>
          </p:cNvSpPr>
          <p:nvPr>
            <p:ph idx="1"/>
          </p:nvPr>
        </p:nvSpPr>
        <p:spPr>
          <a:xfrm>
            <a:off x="457200" y="1066800"/>
            <a:ext cx="8229600" cy="4754563"/>
          </a:xfrm>
        </p:spPr>
        <p:txBody>
          <a:bodyPr/>
          <a:lstStyle/>
          <a:p>
            <a:pPr marL="0" indent="0">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2. Attempt of the following:                                            5 x 2 = 20</a:t>
            </a: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SECTION B</a:t>
            </a:r>
          </a:p>
          <a:p>
            <a:pPr marL="0" indent="0">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3. Attempt any five part of the following:                          5 x 6 = 30    </a:t>
            </a:r>
            <a:endParaRPr lang="en-IN" sz="2000" b="1" i="1"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610836719"/>
              </p:ext>
            </p:extLst>
          </p:nvPr>
        </p:nvGraphicFramePr>
        <p:xfrm>
          <a:off x="439003" y="1600200"/>
          <a:ext cx="7839075" cy="1828800"/>
        </p:xfrm>
        <a:graphic>
          <a:graphicData uri="http://schemas.openxmlformats.org/drawingml/2006/table">
            <a:tbl>
              <a:tblPr firstRow="1" bandRow="1">
                <a:tableStyleId>{5C22544A-7EE6-4342-B048-85BDC9FD1C3A}</a:tableStyleId>
              </a:tblPr>
              <a:tblGrid>
                <a:gridCol w="904509">
                  <a:extLst>
                    <a:ext uri="{9D8B030D-6E8A-4147-A177-3AD203B41FA5}">
                      <a16:colId xmlns:a16="http://schemas.microsoft.com/office/drawing/2014/main" val="20000"/>
                    </a:ext>
                  </a:extLst>
                </a:gridCol>
                <a:gridCol w="5276300">
                  <a:extLst>
                    <a:ext uri="{9D8B030D-6E8A-4147-A177-3AD203B41FA5}">
                      <a16:colId xmlns:a16="http://schemas.microsoft.com/office/drawing/2014/main" val="20001"/>
                    </a:ext>
                  </a:extLst>
                </a:gridCol>
                <a:gridCol w="829133">
                  <a:extLst>
                    <a:ext uri="{9D8B030D-6E8A-4147-A177-3AD203B41FA5}">
                      <a16:colId xmlns:a16="http://schemas.microsoft.com/office/drawing/2014/main" val="20002"/>
                    </a:ext>
                  </a:extLst>
                </a:gridCol>
                <a:gridCol w="829133">
                  <a:extLst>
                    <a:ext uri="{9D8B030D-6E8A-4147-A177-3AD203B41FA5}">
                      <a16:colId xmlns:a16="http://schemas.microsoft.com/office/drawing/2014/main" val="20003"/>
                    </a:ext>
                  </a:extLst>
                </a:gridCol>
              </a:tblGrid>
              <a:tr h="273794">
                <a:tc>
                  <a:txBody>
                    <a:bodyPr/>
                    <a:lstStyle/>
                    <a:p>
                      <a:r>
                        <a:rPr lang="en-IN" dirty="0" err="1">
                          <a:solidFill>
                            <a:schemeClr val="tx1"/>
                          </a:solidFill>
                        </a:rPr>
                        <a:t>Q.No</a:t>
                      </a:r>
                      <a:r>
                        <a:rPr lang="en-IN" dirty="0">
                          <a:solidFill>
                            <a:schemeClr val="tx1"/>
                          </a:solidFill>
                        </a:rPr>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73794">
                <a:tc>
                  <a:txBody>
                    <a:bodyPr/>
                    <a:lstStyle/>
                    <a:p>
                      <a:r>
                        <a:rPr lang="en-IN" dirty="0"/>
                        <a:t>1</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2</a:t>
                      </a:r>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73794">
                <a:tc>
                  <a:txBody>
                    <a:bodyPr/>
                    <a:lstStyle/>
                    <a:p>
                      <a:r>
                        <a:rPr lang="en-IN" dirty="0"/>
                        <a:t>2</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2</a:t>
                      </a:r>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73794">
                <a:tc>
                  <a:txBody>
                    <a:bodyPr/>
                    <a:lstStyle/>
                    <a:p>
                      <a:r>
                        <a:rPr lang="en-IN" dirty="0"/>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73794">
                <a:tc>
                  <a:txBody>
                    <a:bodyPr/>
                    <a:lstStyle/>
                    <a:p>
                      <a:r>
                        <a:rPr lang="en-IN" dirty="0"/>
                        <a:t>5</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2</a:t>
                      </a:r>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807304978"/>
              </p:ext>
            </p:extLst>
          </p:nvPr>
        </p:nvGraphicFramePr>
        <p:xfrm>
          <a:off x="457200" y="4598898"/>
          <a:ext cx="7986713" cy="1757452"/>
        </p:xfrm>
        <a:graphic>
          <a:graphicData uri="http://schemas.openxmlformats.org/drawingml/2006/table">
            <a:tbl>
              <a:tblPr firstRow="1" bandRow="1">
                <a:tableStyleId>{5C22544A-7EE6-4342-B048-85BDC9FD1C3A}</a:tableStyleId>
              </a:tblPr>
              <a:tblGrid>
                <a:gridCol w="921544">
                  <a:extLst>
                    <a:ext uri="{9D8B030D-6E8A-4147-A177-3AD203B41FA5}">
                      <a16:colId xmlns:a16="http://schemas.microsoft.com/office/drawing/2014/main" val="20000"/>
                    </a:ext>
                  </a:extLst>
                </a:gridCol>
                <a:gridCol w="5375673">
                  <a:extLst>
                    <a:ext uri="{9D8B030D-6E8A-4147-A177-3AD203B41FA5}">
                      <a16:colId xmlns:a16="http://schemas.microsoft.com/office/drawing/2014/main" val="20001"/>
                    </a:ext>
                  </a:extLst>
                </a:gridCol>
                <a:gridCol w="844748">
                  <a:extLst>
                    <a:ext uri="{9D8B030D-6E8A-4147-A177-3AD203B41FA5}">
                      <a16:colId xmlns:a16="http://schemas.microsoft.com/office/drawing/2014/main" val="20002"/>
                    </a:ext>
                  </a:extLst>
                </a:gridCol>
                <a:gridCol w="844748">
                  <a:extLst>
                    <a:ext uri="{9D8B030D-6E8A-4147-A177-3AD203B41FA5}">
                      <a16:colId xmlns:a16="http://schemas.microsoft.com/office/drawing/2014/main" val="20003"/>
                    </a:ext>
                  </a:extLst>
                </a:gridCol>
              </a:tblGrid>
              <a:tr h="647521">
                <a:tc>
                  <a:txBody>
                    <a:bodyPr/>
                    <a:lstStyle/>
                    <a:p>
                      <a:r>
                        <a:rPr lang="en-IN" sz="1800" dirty="0" err="1">
                          <a:solidFill>
                            <a:schemeClr val="tx1"/>
                          </a:solidFill>
                        </a:rPr>
                        <a:t>Q.No</a:t>
                      </a:r>
                      <a:r>
                        <a:rPr lang="en-IN" sz="1800" dirty="0">
                          <a:solidFill>
                            <a:schemeClr val="tx1"/>
                          </a:solidFill>
                        </a:rPr>
                        <a:t>.</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9977">
                <a:tc>
                  <a:txBody>
                    <a:bodyPr/>
                    <a:lstStyle/>
                    <a:p>
                      <a:r>
                        <a:rPr lang="en-IN" sz="1800" dirty="0"/>
                        <a:t>1</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a:t>6</a:t>
                      </a:r>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9977">
                <a:tc>
                  <a:txBody>
                    <a:bodyPr/>
                    <a:lstStyle/>
                    <a:p>
                      <a:r>
                        <a:rPr lang="en-US" sz="1800" dirty="0"/>
                        <a:t>.</a:t>
                      </a:r>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a:t>6</a:t>
                      </a:r>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69977">
                <a:tc>
                  <a:txBody>
                    <a:bodyPr/>
                    <a:lstStyle/>
                    <a:p>
                      <a:r>
                        <a:rPr lang="en-US" sz="1800" dirty="0"/>
                        <a:t>7</a:t>
                      </a:r>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a:t>6</a:t>
                      </a:r>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64572" name="Footer Placeholder 10"/>
          <p:cNvSpPr>
            <a:spLocks noGrp="1"/>
          </p:cNvSpPr>
          <p:nvPr>
            <p:ph type="ftr" sz="quarter" idx="12"/>
          </p:nvPr>
        </p:nvSpPr>
        <p:spPr>
          <a:xfrm>
            <a:off x="3124200" y="6356350"/>
            <a:ext cx="4206875" cy="501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en-US" sz="1200" dirty="0">
                <a:solidFill>
                  <a:srgbClr val="888888"/>
                </a:solidFill>
                <a:latin typeface="Calibri" panose="020F0502020204030204" pitchFamily="34" charset="0"/>
                <a:cs typeface="Calibri" panose="020F0502020204030204" pitchFamily="34" charset="0"/>
                <a:sym typeface="Calibri" panose="020F0502020204030204" pitchFamily="34" charset="0"/>
              </a:rPr>
              <a:t>Ankur Chaudhary               Web Technology                                 UNIT 5</a:t>
            </a:r>
          </a:p>
        </p:txBody>
      </p:sp>
      <p:sp>
        <p:nvSpPr>
          <p:cNvPr id="64573" name="Slide Number Placeholder 11"/>
          <p:cNvSpPr>
            <a:spLocks noGrp="1"/>
          </p:cNvSpPr>
          <p:nvPr>
            <p:ph type="sldNum" sz="quarter" idx="4294967295"/>
          </p:nvPr>
        </p:nvSpPr>
        <p:spPr>
          <a:xfrm>
            <a:off x="65532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fld id="{E6A2E554-3B68-4B18-B719-788ED463D08D}" type="slidenum">
              <a:rPr 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pPr>
                <a:buFont typeface="Arial" panose="020B0604020202020204" pitchFamily="34" charset="0"/>
                <a:buNone/>
              </a:pPr>
              <a:t>20</a:t>
            </a:fld>
            <a:endParaRPr 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pic>
        <p:nvPicPr>
          <p:cNvPr id="64574" name="Picture 14" descr="NI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811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7761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Date Placeholder 3"/>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fld id="{8F942F79-9FAD-4EBE-BCE0-C518745D5780}" type="datetime1">
              <a:rPr 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7/26/2023</a:t>
            </a:fld>
            <a:endParaRPr 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7" name="Title 1"/>
          <p:cNvSpPr txBox="1">
            <a:spLocks/>
          </p:cNvSpPr>
          <p:nvPr/>
        </p:nvSpPr>
        <p:spPr>
          <a:xfrm>
            <a:off x="1624013" y="0"/>
            <a:ext cx="7291387" cy="83502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IN" sz="2400" dirty="0">
                <a:cs typeface="Times New Roman" pitchFamily="18" charset="0"/>
                <a:sym typeface="Arial" charset="0"/>
              </a:rPr>
              <a:t>End Semester Question Paper Template </a:t>
            </a:r>
            <a:endParaRPr lang="en-US" sz="2400" dirty="0">
              <a:cs typeface="Times New Roman" pitchFamily="18" charset="0"/>
              <a:sym typeface="Arial" charset="0"/>
            </a:endParaRPr>
          </a:p>
        </p:txBody>
      </p:sp>
      <p:sp>
        <p:nvSpPr>
          <p:cNvPr id="65540" name="Rectangle 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Tx/>
              <a:buFontTx/>
              <a:buNone/>
            </a:pPr>
            <a:br>
              <a:rPr lang="en-US" altLang="en-US"/>
            </a:br>
            <a:endParaRPr lang="en-US" altLang="en-US"/>
          </a:p>
          <a:p>
            <a:pPr eaLnBrk="1" hangingPunct="1">
              <a:buClrTx/>
              <a:buFontTx/>
              <a:buNone/>
            </a:pPr>
            <a:endParaRPr lang="en-US" altLang="en-US"/>
          </a:p>
        </p:txBody>
      </p:sp>
      <p:sp>
        <p:nvSpPr>
          <p:cNvPr id="65541" name="Content Placeholder 1"/>
          <p:cNvSpPr txBox="1">
            <a:spLocks noGrp="1"/>
          </p:cNvSpPr>
          <p:nvPr>
            <p:ph idx="1"/>
          </p:nvPr>
        </p:nvSpPr>
        <p:spPr>
          <a:xfrm>
            <a:off x="536575" y="914400"/>
            <a:ext cx="8150225" cy="4745038"/>
          </a:xfrm>
        </p:spPr>
        <p:txBody>
          <a:bodyPr/>
          <a:lstStyle/>
          <a:p>
            <a:pPr marL="0" indent="0">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4. Attempt any one part of the following:                          1 x 10 = 10</a:t>
            </a: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5. Attempt any one part of the following:                          1 x 10 = 10  </a:t>
            </a: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a:p>
            <a:pPr marL="0" indent="0">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6. Attempt any one part of the following:                        1 x 10 = 10    </a:t>
            </a:r>
            <a:endParaRPr lang="en-IN" sz="2000" b="1" i="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i="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i="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nvGraphicFramePr>
        <p:xfrm>
          <a:off x="755650" y="1466850"/>
          <a:ext cx="8042275" cy="1209674"/>
        </p:xfrm>
        <a:graphic>
          <a:graphicData uri="http://schemas.openxmlformats.org/drawingml/2006/table">
            <a:tbl>
              <a:tblPr firstRow="1" bandRow="1">
                <a:tableStyleId>{5C22544A-7EE6-4342-B048-85BDC9FD1C3A}</a:tableStyleId>
              </a:tblPr>
              <a:tblGrid>
                <a:gridCol w="927954">
                  <a:extLst>
                    <a:ext uri="{9D8B030D-6E8A-4147-A177-3AD203B41FA5}">
                      <a16:colId xmlns:a16="http://schemas.microsoft.com/office/drawing/2014/main" val="20000"/>
                    </a:ext>
                  </a:extLst>
                </a:gridCol>
                <a:gridCol w="5413071">
                  <a:extLst>
                    <a:ext uri="{9D8B030D-6E8A-4147-A177-3AD203B41FA5}">
                      <a16:colId xmlns:a16="http://schemas.microsoft.com/office/drawing/2014/main" val="20001"/>
                    </a:ext>
                  </a:extLst>
                </a:gridCol>
                <a:gridCol w="850625">
                  <a:extLst>
                    <a:ext uri="{9D8B030D-6E8A-4147-A177-3AD203B41FA5}">
                      <a16:colId xmlns:a16="http://schemas.microsoft.com/office/drawing/2014/main" val="20002"/>
                    </a:ext>
                  </a:extLst>
                </a:gridCol>
                <a:gridCol w="850625">
                  <a:extLst>
                    <a:ext uri="{9D8B030D-6E8A-4147-A177-3AD203B41FA5}">
                      <a16:colId xmlns:a16="http://schemas.microsoft.com/office/drawing/2014/main" val="20003"/>
                    </a:ext>
                  </a:extLst>
                </a:gridCol>
              </a:tblGrid>
              <a:tr h="478272">
                <a:tc>
                  <a:txBody>
                    <a:bodyPr/>
                    <a:lstStyle/>
                    <a:p>
                      <a:r>
                        <a:rPr lang="en-IN" sz="1800" dirty="0" err="1">
                          <a:solidFill>
                            <a:schemeClr val="tx1"/>
                          </a:solidFill>
                        </a:rPr>
                        <a:t>Q.No</a:t>
                      </a:r>
                      <a:r>
                        <a:rPr lang="en-IN" sz="1800" dirty="0">
                          <a:solidFill>
                            <a:schemeClr val="tx1"/>
                          </a:solidFill>
                        </a:rPr>
                        <a:t>.</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5701">
                <a:tc>
                  <a:txBody>
                    <a:bodyPr/>
                    <a:lstStyle/>
                    <a:p>
                      <a:r>
                        <a:rPr lang="en-IN" sz="1800" dirty="0"/>
                        <a:t>1</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5701">
                <a:tc>
                  <a:txBody>
                    <a:bodyPr/>
                    <a:lstStyle/>
                    <a:p>
                      <a:r>
                        <a:rPr lang="en-IN" sz="1800" dirty="0"/>
                        <a:t>2</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639393539"/>
              </p:ext>
            </p:extLst>
          </p:nvPr>
        </p:nvGraphicFramePr>
        <p:xfrm>
          <a:off x="709613" y="3124200"/>
          <a:ext cx="7977187" cy="1096980"/>
        </p:xfrm>
        <a:graphic>
          <a:graphicData uri="http://schemas.openxmlformats.org/drawingml/2006/table">
            <a:tbl>
              <a:tblPr firstRow="1" bandRow="1">
                <a:tableStyleId>{5C22544A-7EE6-4342-B048-85BDC9FD1C3A}</a:tableStyleId>
              </a:tblPr>
              <a:tblGrid>
                <a:gridCol w="920444">
                  <a:extLst>
                    <a:ext uri="{9D8B030D-6E8A-4147-A177-3AD203B41FA5}">
                      <a16:colId xmlns:a16="http://schemas.microsoft.com/office/drawing/2014/main" val="20000"/>
                    </a:ext>
                  </a:extLst>
                </a:gridCol>
                <a:gridCol w="5369261">
                  <a:extLst>
                    <a:ext uri="{9D8B030D-6E8A-4147-A177-3AD203B41FA5}">
                      <a16:colId xmlns:a16="http://schemas.microsoft.com/office/drawing/2014/main" val="20001"/>
                    </a:ext>
                  </a:extLst>
                </a:gridCol>
                <a:gridCol w="843741">
                  <a:extLst>
                    <a:ext uri="{9D8B030D-6E8A-4147-A177-3AD203B41FA5}">
                      <a16:colId xmlns:a16="http://schemas.microsoft.com/office/drawing/2014/main" val="20002"/>
                    </a:ext>
                  </a:extLst>
                </a:gridCol>
                <a:gridCol w="843741">
                  <a:extLst>
                    <a:ext uri="{9D8B030D-6E8A-4147-A177-3AD203B41FA5}">
                      <a16:colId xmlns:a16="http://schemas.microsoft.com/office/drawing/2014/main" val="20003"/>
                    </a:ext>
                  </a:extLst>
                </a:gridCol>
              </a:tblGrid>
              <a:tr h="365654">
                <a:tc>
                  <a:txBody>
                    <a:bodyPr/>
                    <a:lstStyle/>
                    <a:p>
                      <a:r>
                        <a:rPr lang="en-IN" sz="1800" dirty="0" err="1">
                          <a:solidFill>
                            <a:schemeClr val="tx1"/>
                          </a:solidFill>
                        </a:rPr>
                        <a:t>Q.No</a:t>
                      </a:r>
                      <a:r>
                        <a:rPr lang="en-IN" sz="1800" dirty="0">
                          <a:solidFill>
                            <a:schemeClr val="tx1"/>
                          </a:solidFill>
                        </a:rPr>
                        <a:t>.</a:t>
                      </a:r>
                    </a:p>
                  </a:txBody>
                  <a:tcPr marL="91438" marR="9143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38" marR="9143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38" marR="9143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38" marR="9143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5654">
                <a:tc>
                  <a:txBody>
                    <a:bodyPr/>
                    <a:lstStyle/>
                    <a:p>
                      <a:r>
                        <a:rPr lang="en-IN" sz="1800" dirty="0"/>
                        <a:t>1</a:t>
                      </a:r>
                    </a:p>
                  </a:txBody>
                  <a:tcPr marL="91438" marR="9143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8" marR="9143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5654">
                <a:tc>
                  <a:txBody>
                    <a:bodyPr/>
                    <a:lstStyle/>
                    <a:p>
                      <a:r>
                        <a:rPr lang="en-IN" sz="1800" dirty="0"/>
                        <a:t>2</a:t>
                      </a:r>
                    </a:p>
                  </a:txBody>
                  <a:tcPr marL="91438" marR="9143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8" marR="9143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479056221"/>
              </p:ext>
            </p:extLst>
          </p:nvPr>
        </p:nvGraphicFramePr>
        <p:xfrm>
          <a:off x="762000" y="5015706"/>
          <a:ext cx="7740650" cy="1287463"/>
        </p:xfrm>
        <a:graphic>
          <a:graphicData uri="http://schemas.openxmlformats.org/drawingml/2006/table">
            <a:tbl>
              <a:tblPr firstRow="1" bandRow="1">
                <a:tableStyleId>{5C22544A-7EE6-4342-B048-85BDC9FD1C3A}</a:tableStyleId>
              </a:tblPr>
              <a:tblGrid>
                <a:gridCol w="893152">
                  <a:extLst>
                    <a:ext uri="{9D8B030D-6E8A-4147-A177-3AD203B41FA5}">
                      <a16:colId xmlns:a16="http://schemas.microsoft.com/office/drawing/2014/main" val="20000"/>
                    </a:ext>
                  </a:extLst>
                </a:gridCol>
                <a:gridCol w="5210054">
                  <a:extLst>
                    <a:ext uri="{9D8B030D-6E8A-4147-A177-3AD203B41FA5}">
                      <a16:colId xmlns:a16="http://schemas.microsoft.com/office/drawing/2014/main" val="20001"/>
                    </a:ext>
                  </a:extLst>
                </a:gridCol>
                <a:gridCol w="818722">
                  <a:extLst>
                    <a:ext uri="{9D8B030D-6E8A-4147-A177-3AD203B41FA5}">
                      <a16:colId xmlns:a16="http://schemas.microsoft.com/office/drawing/2014/main" val="20002"/>
                    </a:ext>
                  </a:extLst>
                </a:gridCol>
                <a:gridCol w="818722">
                  <a:extLst>
                    <a:ext uri="{9D8B030D-6E8A-4147-A177-3AD203B41FA5}">
                      <a16:colId xmlns:a16="http://schemas.microsoft.com/office/drawing/2014/main" val="20003"/>
                    </a:ext>
                  </a:extLst>
                </a:gridCol>
              </a:tblGrid>
              <a:tr h="455225">
                <a:tc>
                  <a:txBody>
                    <a:bodyPr/>
                    <a:lstStyle/>
                    <a:p>
                      <a:r>
                        <a:rPr lang="en-IN" sz="1800" dirty="0" err="1">
                          <a:solidFill>
                            <a:schemeClr val="tx1"/>
                          </a:solidFill>
                        </a:rPr>
                        <a:t>Q.No</a:t>
                      </a:r>
                      <a:r>
                        <a:rPr lang="en-IN" sz="1800" dirty="0">
                          <a:solidFill>
                            <a:schemeClr val="tx1"/>
                          </a:solidFill>
                        </a:rPr>
                        <a:t>.</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16119">
                <a:tc>
                  <a:txBody>
                    <a:bodyPr/>
                    <a:lstStyle/>
                    <a:p>
                      <a:r>
                        <a:rPr lang="en-IN" sz="1800" dirty="0"/>
                        <a:t>1</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16119">
                <a:tc>
                  <a:txBody>
                    <a:bodyPr/>
                    <a:lstStyle/>
                    <a:p>
                      <a:r>
                        <a:rPr lang="en-IN" sz="1800" dirty="0"/>
                        <a:t>2</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65608" name="Slide Number Placeholder 12"/>
          <p:cNvSpPr>
            <a:spLocks noGrp="1"/>
          </p:cNvSpPr>
          <p:nvPr>
            <p:ph type="sldNum" sz="quarter" idx="4294967295"/>
          </p:nvPr>
        </p:nvSpPr>
        <p:spPr>
          <a:xfrm>
            <a:off x="65532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fld id="{BEE873E6-5358-43BC-AC95-2B669541F710}" type="slidenum">
              <a:rPr 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pPr>
                <a:buFont typeface="Arial" panose="020B0604020202020204" pitchFamily="34" charset="0"/>
                <a:buNone/>
              </a:pPr>
              <a:t>21</a:t>
            </a:fld>
            <a:endParaRPr 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65609" name="Footer Placeholder 13"/>
          <p:cNvSpPr>
            <a:spLocks noGrp="1"/>
          </p:cNvSpPr>
          <p:nvPr>
            <p:ph type="ftr" sz="quarter" idx="12"/>
          </p:nvPr>
        </p:nvSpPr>
        <p:spPr>
          <a:xfrm>
            <a:off x="3124200" y="6369050"/>
            <a:ext cx="3829050" cy="3524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en-US" sz="1200" dirty="0">
                <a:solidFill>
                  <a:srgbClr val="888888"/>
                </a:solidFill>
                <a:latin typeface="Calibri" panose="020F0502020204030204" pitchFamily="34" charset="0"/>
                <a:cs typeface="Calibri" panose="020F0502020204030204" pitchFamily="34" charset="0"/>
                <a:sym typeface="Calibri" panose="020F0502020204030204" pitchFamily="34" charset="0"/>
              </a:rPr>
              <a:t>Ankur Chaudhary               Web Technology                                 UNIT 5</a:t>
            </a:r>
          </a:p>
        </p:txBody>
      </p:sp>
      <p:pic>
        <p:nvPicPr>
          <p:cNvPr id="65610" name="Picture 14" descr="NI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811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569019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Date Placeholder 3"/>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fld id="{1BB1E4E3-37D5-4327-9EB9-4A1A773A5C95}" type="datetime1">
              <a:rPr 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7/26/2023</a:t>
            </a:fld>
            <a:endParaRPr 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7" name="Title 1"/>
          <p:cNvSpPr txBox="1">
            <a:spLocks/>
          </p:cNvSpPr>
          <p:nvPr/>
        </p:nvSpPr>
        <p:spPr>
          <a:xfrm>
            <a:off x="1624013" y="0"/>
            <a:ext cx="7291387" cy="83502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IN" sz="2400" dirty="0">
                <a:cs typeface="Times New Roman" pitchFamily="18" charset="0"/>
                <a:sym typeface="Arial" charset="0"/>
              </a:rPr>
              <a:t>End Semester Question Paper Template </a:t>
            </a:r>
            <a:endParaRPr lang="en-US" sz="2400" dirty="0">
              <a:cs typeface="Times New Roman" pitchFamily="18" charset="0"/>
              <a:sym typeface="Arial" charset="0"/>
            </a:endParaRPr>
          </a:p>
        </p:txBody>
      </p:sp>
      <p:sp>
        <p:nvSpPr>
          <p:cNvPr id="65540" name="Rectangle 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Tx/>
              <a:buFontTx/>
              <a:buNone/>
            </a:pPr>
            <a:br>
              <a:rPr lang="en-US" altLang="en-US"/>
            </a:br>
            <a:endParaRPr lang="en-US" altLang="en-US"/>
          </a:p>
          <a:p>
            <a:pPr eaLnBrk="1" hangingPunct="1">
              <a:buClrTx/>
              <a:buFontTx/>
              <a:buNone/>
            </a:pPr>
            <a:endParaRPr lang="en-US" altLang="en-US"/>
          </a:p>
        </p:txBody>
      </p:sp>
      <p:sp>
        <p:nvSpPr>
          <p:cNvPr id="65541" name="Content Placeholder 1"/>
          <p:cNvSpPr txBox="1">
            <a:spLocks noGrp="1"/>
          </p:cNvSpPr>
          <p:nvPr>
            <p:ph idx="1"/>
          </p:nvPr>
        </p:nvSpPr>
        <p:spPr>
          <a:xfrm>
            <a:off x="536575" y="914400"/>
            <a:ext cx="8150225" cy="4745038"/>
          </a:xfrm>
        </p:spPr>
        <p:txBody>
          <a:bodyPr/>
          <a:lstStyle/>
          <a:p>
            <a:pPr marL="0" indent="0">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7. Attempt any one part of the following:                          1 x 10 = 10</a:t>
            </a: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8. Attempt any one part of the following:                          1 x 10 = 10  </a:t>
            </a: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endParaRPr lang="en-IN" sz="2000" b="1" i="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nvGraphicFramePr>
        <p:xfrm>
          <a:off x="755650" y="1466850"/>
          <a:ext cx="8042275" cy="1209674"/>
        </p:xfrm>
        <a:graphic>
          <a:graphicData uri="http://schemas.openxmlformats.org/drawingml/2006/table">
            <a:tbl>
              <a:tblPr firstRow="1" bandRow="1">
                <a:tableStyleId>{5C22544A-7EE6-4342-B048-85BDC9FD1C3A}</a:tableStyleId>
              </a:tblPr>
              <a:tblGrid>
                <a:gridCol w="927954">
                  <a:extLst>
                    <a:ext uri="{9D8B030D-6E8A-4147-A177-3AD203B41FA5}">
                      <a16:colId xmlns:a16="http://schemas.microsoft.com/office/drawing/2014/main" val="20000"/>
                    </a:ext>
                  </a:extLst>
                </a:gridCol>
                <a:gridCol w="5413071">
                  <a:extLst>
                    <a:ext uri="{9D8B030D-6E8A-4147-A177-3AD203B41FA5}">
                      <a16:colId xmlns:a16="http://schemas.microsoft.com/office/drawing/2014/main" val="20001"/>
                    </a:ext>
                  </a:extLst>
                </a:gridCol>
                <a:gridCol w="850625">
                  <a:extLst>
                    <a:ext uri="{9D8B030D-6E8A-4147-A177-3AD203B41FA5}">
                      <a16:colId xmlns:a16="http://schemas.microsoft.com/office/drawing/2014/main" val="20002"/>
                    </a:ext>
                  </a:extLst>
                </a:gridCol>
                <a:gridCol w="850625">
                  <a:extLst>
                    <a:ext uri="{9D8B030D-6E8A-4147-A177-3AD203B41FA5}">
                      <a16:colId xmlns:a16="http://schemas.microsoft.com/office/drawing/2014/main" val="20003"/>
                    </a:ext>
                  </a:extLst>
                </a:gridCol>
              </a:tblGrid>
              <a:tr h="478272">
                <a:tc>
                  <a:txBody>
                    <a:bodyPr/>
                    <a:lstStyle/>
                    <a:p>
                      <a:r>
                        <a:rPr lang="en-IN" sz="1800" dirty="0" err="1">
                          <a:solidFill>
                            <a:schemeClr val="tx1"/>
                          </a:solidFill>
                        </a:rPr>
                        <a:t>Q.No</a:t>
                      </a:r>
                      <a:r>
                        <a:rPr lang="en-IN" sz="1800" dirty="0">
                          <a:solidFill>
                            <a:schemeClr val="tx1"/>
                          </a:solidFill>
                        </a:rPr>
                        <a:t>.</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5701">
                <a:tc>
                  <a:txBody>
                    <a:bodyPr/>
                    <a:lstStyle/>
                    <a:p>
                      <a:r>
                        <a:rPr lang="en-IN" sz="1800" dirty="0"/>
                        <a:t>1</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5701">
                <a:tc>
                  <a:txBody>
                    <a:bodyPr/>
                    <a:lstStyle/>
                    <a:p>
                      <a:r>
                        <a:rPr lang="en-IN" sz="1800" dirty="0"/>
                        <a:t>2</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11" name="Table 10"/>
          <p:cNvGraphicFramePr>
            <a:graphicFrameLocks noGrp="1"/>
          </p:cNvGraphicFramePr>
          <p:nvPr/>
        </p:nvGraphicFramePr>
        <p:xfrm>
          <a:off x="773113" y="3059113"/>
          <a:ext cx="7977187" cy="1096980"/>
        </p:xfrm>
        <a:graphic>
          <a:graphicData uri="http://schemas.openxmlformats.org/drawingml/2006/table">
            <a:tbl>
              <a:tblPr firstRow="1" bandRow="1">
                <a:tableStyleId>{5C22544A-7EE6-4342-B048-85BDC9FD1C3A}</a:tableStyleId>
              </a:tblPr>
              <a:tblGrid>
                <a:gridCol w="920444">
                  <a:extLst>
                    <a:ext uri="{9D8B030D-6E8A-4147-A177-3AD203B41FA5}">
                      <a16:colId xmlns:a16="http://schemas.microsoft.com/office/drawing/2014/main" val="20000"/>
                    </a:ext>
                  </a:extLst>
                </a:gridCol>
                <a:gridCol w="5369261">
                  <a:extLst>
                    <a:ext uri="{9D8B030D-6E8A-4147-A177-3AD203B41FA5}">
                      <a16:colId xmlns:a16="http://schemas.microsoft.com/office/drawing/2014/main" val="20001"/>
                    </a:ext>
                  </a:extLst>
                </a:gridCol>
                <a:gridCol w="843741">
                  <a:extLst>
                    <a:ext uri="{9D8B030D-6E8A-4147-A177-3AD203B41FA5}">
                      <a16:colId xmlns:a16="http://schemas.microsoft.com/office/drawing/2014/main" val="20002"/>
                    </a:ext>
                  </a:extLst>
                </a:gridCol>
                <a:gridCol w="843741">
                  <a:extLst>
                    <a:ext uri="{9D8B030D-6E8A-4147-A177-3AD203B41FA5}">
                      <a16:colId xmlns:a16="http://schemas.microsoft.com/office/drawing/2014/main" val="20003"/>
                    </a:ext>
                  </a:extLst>
                </a:gridCol>
              </a:tblGrid>
              <a:tr h="365654">
                <a:tc>
                  <a:txBody>
                    <a:bodyPr/>
                    <a:lstStyle/>
                    <a:p>
                      <a:r>
                        <a:rPr lang="en-IN" sz="1800" dirty="0" err="1">
                          <a:solidFill>
                            <a:schemeClr val="tx1"/>
                          </a:solidFill>
                        </a:rPr>
                        <a:t>Q.No</a:t>
                      </a:r>
                      <a:r>
                        <a:rPr lang="en-IN" sz="1800" dirty="0">
                          <a:solidFill>
                            <a:schemeClr val="tx1"/>
                          </a:solidFill>
                        </a:rPr>
                        <a:t>.</a:t>
                      </a:r>
                    </a:p>
                  </a:txBody>
                  <a:tcPr marL="91438" marR="9143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38" marR="9143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38" marR="9143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38" marR="9143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5654">
                <a:tc>
                  <a:txBody>
                    <a:bodyPr/>
                    <a:lstStyle/>
                    <a:p>
                      <a:r>
                        <a:rPr lang="en-IN" sz="1800" dirty="0"/>
                        <a:t>1</a:t>
                      </a:r>
                    </a:p>
                  </a:txBody>
                  <a:tcPr marL="91438" marR="9143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8" marR="9143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5654">
                <a:tc>
                  <a:txBody>
                    <a:bodyPr/>
                    <a:lstStyle/>
                    <a:p>
                      <a:r>
                        <a:rPr lang="en-IN" sz="1800" dirty="0"/>
                        <a:t>2</a:t>
                      </a:r>
                    </a:p>
                  </a:txBody>
                  <a:tcPr marL="91438" marR="9143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8" marR="9143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65608" name="Slide Number Placeholder 12"/>
          <p:cNvSpPr>
            <a:spLocks noGrp="1"/>
          </p:cNvSpPr>
          <p:nvPr>
            <p:ph type="sldNum" sz="quarter" idx="4294967295"/>
          </p:nvPr>
        </p:nvSpPr>
        <p:spPr>
          <a:xfrm>
            <a:off x="65532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fld id="{BEE873E6-5358-43BC-AC95-2B669541F710}" type="slidenum">
              <a:rPr 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pPr>
                <a:buFont typeface="Arial" panose="020B0604020202020204" pitchFamily="34" charset="0"/>
                <a:buNone/>
              </a:pPr>
              <a:t>22</a:t>
            </a:fld>
            <a:endParaRPr 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65609" name="Footer Placeholder 13"/>
          <p:cNvSpPr>
            <a:spLocks noGrp="1"/>
          </p:cNvSpPr>
          <p:nvPr>
            <p:ph type="ftr" sz="quarter" idx="12"/>
          </p:nvPr>
        </p:nvSpPr>
        <p:spPr>
          <a:xfrm>
            <a:off x="3124200" y="6369050"/>
            <a:ext cx="3829050" cy="3524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en-US" sz="1200" dirty="0">
                <a:solidFill>
                  <a:srgbClr val="888888"/>
                </a:solidFill>
                <a:latin typeface="Calibri" panose="020F0502020204030204" pitchFamily="34" charset="0"/>
                <a:cs typeface="Calibri" panose="020F0502020204030204" pitchFamily="34" charset="0"/>
                <a:sym typeface="Calibri" panose="020F0502020204030204" pitchFamily="34" charset="0"/>
              </a:rPr>
              <a:t>Ankur Chaudhary               Web Technology                                 UNIT 5</a:t>
            </a:r>
          </a:p>
        </p:txBody>
      </p:sp>
      <p:pic>
        <p:nvPicPr>
          <p:cNvPr id="65610" name="Picture 14" descr="NI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811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585473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2200" dirty="0">
                <a:latin typeface="+mj-lt"/>
              </a:rPr>
              <a:t>The student should have knowledge of</a:t>
            </a:r>
          </a:p>
          <a:p>
            <a:pPr lvl="1"/>
            <a:r>
              <a:rPr lang="en-US" sz="2200" dirty="0">
                <a:latin typeface="+mj-lt"/>
              </a:rPr>
              <a:t>Web</a:t>
            </a:r>
          </a:p>
          <a:p>
            <a:pPr lvl="1"/>
            <a:r>
              <a:rPr lang="en-US" sz="2200" dirty="0">
                <a:latin typeface="+mj-lt"/>
              </a:rPr>
              <a:t>Browser and application </a:t>
            </a:r>
          </a:p>
          <a:p>
            <a:pPr lvl="1"/>
            <a:r>
              <a:rPr lang="en-US" sz="2200" dirty="0">
                <a:latin typeface="+mj-lt"/>
              </a:rPr>
              <a:t>Hardware and data sharing</a:t>
            </a:r>
          </a:p>
          <a:p>
            <a:r>
              <a:rPr lang="en-US" sz="2200" dirty="0"/>
              <a:t>The basic knowledge of C</a:t>
            </a:r>
          </a:p>
        </p:txBody>
      </p:sp>
      <p:sp>
        <p:nvSpPr>
          <p:cNvPr id="4" name="Date Placeholder 3"/>
          <p:cNvSpPr>
            <a:spLocks noGrp="1"/>
          </p:cNvSpPr>
          <p:nvPr>
            <p:ph type="dt" sz="half" idx="10"/>
          </p:nvPr>
        </p:nvSpPr>
        <p:spPr/>
        <p:txBody>
          <a:bodyPr/>
          <a:lstStyle/>
          <a:p>
            <a:fld id="{D2939E4B-05B0-4173-93C9-2FCEAE909B82}" type="datetime1">
              <a:rPr lang="en-US" smtClean="0"/>
              <a:t>7/26/2023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Prerequisite</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9"/>
          <p:cNvSpPr>
            <a:spLocks noGrp="1"/>
          </p:cNvSpPr>
          <p:nvPr>
            <p:ph type="ftr" sz="quarter" idx="11"/>
          </p:nvPr>
        </p:nvSpPr>
        <p:spPr>
          <a:xfrm>
            <a:off x="2514600" y="6356350"/>
            <a:ext cx="5029200" cy="365125"/>
          </a:xfrm>
        </p:spPr>
        <p:txBody>
          <a:bodyPr/>
          <a:lstStyle/>
          <a:p>
            <a:r>
              <a:rPr lang="en-US" dirty="0"/>
              <a:t>Ankur Chaudhary               Web Technology                                 UNIT 5</a:t>
            </a:r>
          </a:p>
        </p:txBody>
      </p:sp>
    </p:spTree>
    <p:extLst>
      <p:ext uri="{BB962C8B-B14F-4D97-AF65-F5344CB8AC3E}">
        <p14:creationId xmlns:p14="http://schemas.microsoft.com/office/powerpoint/2010/main" val="6482214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Date Placeholder 3"/>
          <p:cNvSpPr>
            <a:spLocks noGrp="1"/>
          </p:cNvSpPr>
          <p:nvPr>
            <p:ph type="dt" sz="quarter" idx="11"/>
          </p:nvPr>
        </p:nvSpPr>
        <p:spPr>
          <a:xfrm>
            <a:off x="460565" y="6348813"/>
            <a:ext cx="1444435" cy="365125"/>
          </a:xfrm>
          <a:noFill/>
        </p:spPr>
        <p:txBody>
          <a:bodyPr/>
          <a:lstStyle/>
          <a:p>
            <a:pPr>
              <a:buFont typeface="Arial" pitchFamily="34" charset="0"/>
              <a:buNone/>
            </a:pPr>
            <a:fld id="{D537D8B2-B25F-45E0-A19D-8EB68C06DF44}" type="datetime1">
              <a:rPr lang="en-US" smtClean="0"/>
              <a:t>7/26/2023</a:t>
            </a:fld>
            <a:endParaRPr lang="en-US" dirty="0"/>
          </a:p>
        </p:txBody>
      </p:sp>
      <p:sp>
        <p:nvSpPr>
          <p:cNvPr id="23555" name="Footer Placeholder 4"/>
          <p:cNvSpPr>
            <a:spLocks noGrp="1"/>
          </p:cNvSpPr>
          <p:nvPr>
            <p:ph type="ftr" sz="quarter" idx="12"/>
          </p:nvPr>
        </p:nvSpPr>
        <p:spPr>
          <a:xfrm>
            <a:off x="2362200" y="6285671"/>
            <a:ext cx="5029200" cy="365125"/>
          </a:xfrm>
          <a:noFill/>
        </p:spPr>
        <p:txBody>
          <a:bodyPr/>
          <a:lstStyle/>
          <a:p>
            <a:pPr algn="l">
              <a:buFont typeface="Arial" pitchFamily="34" charset="0"/>
              <a:buNone/>
            </a:pPr>
            <a:r>
              <a:rPr lang="en-US" dirty="0"/>
              <a:t>Ankur Chaudhary               Web Technology                                 UNIT 5</a:t>
            </a:r>
          </a:p>
        </p:txBody>
      </p:sp>
      <p:sp>
        <p:nvSpPr>
          <p:cNvPr id="23556" name="Slide Number Placeholder 5"/>
          <p:cNvSpPr>
            <a:spLocks noGrp="1"/>
          </p:cNvSpPr>
          <p:nvPr>
            <p:ph type="sldNum" sz="quarter" idx="4294967295"/>
          </p:nvPr>
        </p:nvSpPr>
        <p:spPr>
          <a:xfrm>
            <a:off x="6497638" y="6356350"/>
            <a:ext cx="2895600" cy="365125"/>
          </a:xfrm>
          <a:prstGeom prst="rect">
            <a:avLst/>
          </a:prstGeom>
          <a:noFill/>
        </p:spPr>
        <p:txBody>
          <a:bodyPr/>
          <a:lstStyle/>
          <a:p>
            <a:pPr algn="ctr">
              <a:buSzPts val="1400"/>
              <a:buFont typeface="Arial" pitchFamily="34" charset="0"/>
              <a:buNone/>
            </a:pPr>
            <a:fld id="{C9D35AC0-4A6C-4D49-B3C2-AC8A74D5F449}" type="slidenum">
              <a:rPr lang="en-US" smtClean="0"/>
              <a:pPr algn="ctr">
                <a:buSzPts val="1400"/>
                <a:buFont typeface="Arial" pitchFamily="34" charset="0"/>
                <a:buNone/>
              </a:pPr>
              <a:t>24</a:t>
            </a:fld>
            <a:endParaRPr lang="en-US"/>
          </a:p>
        </p:txBody>
      </p:sp>
      <p:sp>
        <p:nvSpPr>
          <p:cNvPr id="7" name="Title 1"/>
          <p:cNvSpPr txBox="1">
            <a:spLocks/>
          </p:cNvSpPr>
          <p:nvPr/>
        </p:nvSpPr>
        <p:spPr>
          <a:xfrm>
            <a:off x="1447800" y="0"/>
            <a:ext cx="76962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400" dirty="0"/>
              <a:t>Brief Introduction to Subject </a:t>
            </a:r>
          </a:p>
        </p:txBody>
      </p:sp>
      <p:sp>
        <p:nvSpPr>
          <p:cNvPr id="23558" name="Text Placeholder 9"/>
          <p:cNvSpPr txBox="1">
            <a:spLocks noGrp="1"/>
          </p:cNvSpPr>
          <p:nvPr>
            <p:ph type="body" idx="1"/>
          </p:nvPr>
        </p:nvSpPr>
        <p:spPr>
          <a:xfrm>
            <a:off x="473075" y="906463"/>
            <a:ext cx="8229600" cy="5353050"/>
          </a:xfrm>
        </p:spPr>
        <p:txBody>
          <a:bodyPr>
            <a:normAutofit/>
          </a:bodyPr>
          <a:lstStyle/>
          <a:p>
            <a:pPr algn="just">
              <a:spcBef>
                <a:spcPts val="363"/>
              </a:spcBef>
              <a:spcAft>
                <a:spcPct val="0"/>
              </a:spcAft>
              <a:buClr>
                <a:srgbClr val="000000"/>
              </a:buClr>
            </a:pPr>
            <a:r>
              <a:rPr lang="en-US" sz="2000" dirty="0"/>
              <a:t>Web Technology refers to the various tools and techniques that are utilized in the process of communication between different types of devices over the internet. </a:t>
            </a:r>
          </a:p>
          <a:p>
            <a:pPr algn="just">
              <a:spcBef>
                <a:spcPts val="363"/>
              </a:spcBef>
              <a:spcAft>
                <a:spcPct val="0"/>
              </a:spcAft>
              <a:buClr>
                <a:srgbClr val="000000"/>
              </a:buClr>
            </a:pPr>
            <a:r>
              <a:rPr lang="en-US" sz="2000" dirty="0"/>
              <a:t>A web browser is used to access web pages. Web browsers can be defined as programs that display text, data, pictures, animation, and video on the Internet. </a:t>
            </a:r>
          </a:p>
          <a:p>
            <a:pPr algn="just">
              <a:spcBef>
                <a:spcPts val="363"/>
              </a:spcBef>
              <a:spcAft>
                <a:spcPct val="0"/>
              </a:spcAft>
              <a:buClr>
                <a:srgbClr val="000000"/>
              </a:buClr>
            </a:pPr>
            <a:r>
              <a:rPr lang="en-US" sz="2000" dirty="0"/>
              <a:t>Hyperlinked resources on the World Wide Web can be accessed using software interfaces provided by Web browsers.</a:t>
            </a:r>
          </a:p>
          <a:p>
            <a:pPr algn="just">
              <a:spcBef>
                <a:spcPts val="363"/>
              </a:spcBef>
              <a:spcAft>
                <a:spcPct val="0"/>
              </a:spcAft>
              <a:buClr>
                <a:srgbClr val="000000"/>
              </a:buClr>
            </a:pPr>
            <a:r>
              <a:rPr lang="en-US" altLang="en-US" sz="2000" b="1" u="sng" dirty="0">
                <a:solidFill>
                  <a:srgbClr val="0000FF"/>
                </a:solidFill>
                <a:latin typeface="Arial" panose="020B0604020202020204" pitchFamily="34" charset="0"/>
                <a:cs typeface="Arial" panose="020B0604020202020204" pitchFamily="34" charset="0"/>
              </a:rPr>
              <a:t>https://www.youtube.com/results?search_query=Web+Technonogies</a:t>
            </a:r>
          </a:p>
          <a:p>
            <a:pPr algn="just">
              <a:spcBef>
                <a:spcPts val="363"/>
              </a:spcBef>
              <a:spcAft>
                <a:spcPct val="0"/>
              </a:spcAft>
              <a:buClr>
                <a:srgbClr val="000000"/>
              </a:buClr>
            </a:pPr>
            <a:endParaRPr lang="en-US" sz="2000" u="sng" dirty="0">
              <a:solidFill>
                <a:srgbClr val="0000FF"/>
              </a:solidFill>
              <a:latin typeface="Arial" pitchFamily="34" charset="0"/>
              <a:cs typeface="Arial" pitchFamily="34"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5695849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Date Placeholder 3"/>
          <p:cNvSpPr>
            <a:spLocks noGrp="1"/>
          </p:cNvSpPr>
          <p:nvPr>
            <p:ph type="dt" sz="quarter" idx="11"/>
          </p:nvPr>
        </p:nvSpPr>
        <p:spPr>
          <a:xfrm>
            <a:off x="76200" y="6393787"/>
            <a:ext cx="1828800" cy="365125"/>
          </a:xfrm>
          <a:noFill/>
        </p:spPr>
        <p:txBody>
          <a:bodyPr/>
          <a:lstStyle/>
          <a:p>
            <a:pPr>
              <a:buFont typeface="Arial" pitchFamily="34" charset="0"/>
              <a:buNone/>
            </a:pPr>
            <a:fld id="{B6D7468B-9189-4FEB-B472-AA1E374939CE}" type="datetime1">
              <a:rPr lang="en-US" smtClean="0"/>
              <a:t>7/26/2023</a:t>
            </a:fld>
            <a:endParaRPr lang="en-US" dirty="0"/>
          </a:p>
        </p:txBody>
      </p:sp>
      <p:sp>
        <p:nvSpPr>
          <p:cNvPr id="24579" name="Slide Number Placeholder 5"/>
          <p:cNvSpPr>
            <a:spLocks noGrp="1"/>
          </p:cNvSpPr>
          <p:nvPr>
            <p:ph type="sldNum" sz="quarter" idx="4294967295"/>
          </p:nvPr>
        </p:nvSpPr>
        <p:spPr>
          <a:xfrm>
            <a:off x="6577013" y="6356350"/>
            <a:ext cx="2895600" cy="365125"/>
          </a:xfrm>
          <a:prstGeom prst="rect">
            <a:avLst/>
          </a:prstGeom>
          <a:noFill/>
        </p:spPr>
        <p:txBody>
          <a:bodyPr/>
          <a:lstStyle/>
          <a:p>
            <a:pPr algn="ctr">
              <a:buSzPts val="1400"/>
              <a:buFont typeface="Arial" pitchFamily="34" charset="0"/>
              <a:buNone/>
            </a:pPr>
            <a:fld id="{22908BEE-28A2-4079-BEF8-2FC15FE85B9C}" type="slidenum">
              <a:rPr lang="en-US" smtClean="0"/>
              <a:pPr algn="ctr">
                <a:buSzPts val="1400"/>
                <a:buFont typeface="Arial" pitchFamily="34" charset="0"/>
                <a:buNone/>
              </a:pPr>
              <a:t>25</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lstStyle/>
          <a:p>
            <a:pPr algn="ctr">
              <a:defRPr/>
            </a:pPr>
            <a:r>
              <a:rPr lang="en-US" sz="3000" dirty="0"/>
              <a:t>Topic Mapping with Course Outcome</a:t>
            </a:r>
          </a:p>
        </p:txBody>
      </p:sp>
      <p:graphicFrame>
        <p:nvGraphicFramePr>
          <p:cNvPr id="8" name="Table 7"/>
          <p:cNvGraphicFramePr>
            <a:graphicFrameLocks noGrp="1"/>
          </p:cNvGraphicFramePr>
          <p:nvPr>
            <p:extLst>
              <p:ext uri="{D42A27DB-BD31-4B8C-83A1-F6EECF244321}">
                <p14:modId xmlns:p14="http://schemas.microsoft.com/office/powerpoint/2010/main" val="4234983935"/>
              </p:ext>
            </p:extLst>
          </p:nvPr>
        </p:nvGraphicFramePr>
        <p:xfrm>
          <a:off x="1066800" y="914400"/>
          <a:ext cx="7794187" cy="5206746"/>
        </p:xfrm>
        <a:graphic>
          <a:graphicData uri="http://schemas.openxmlformats.org/drawingml/2006/table">
            <a:tbl>
              <a:tblPr/>
              <a:tblGrid>
                <a:gridCol w="5867400">
                  <a:extLst>
                    <a:ext uri="{9D8B030D-6E8A-4147-A177-3AD203B41FA5}">
                      <a16:colId xmlns:a16="http://schemas.microsoft.com/office/drawing/2014/main" val="20000"/>
                    </a:ext>
                  </a:extLst>
                </a:gridCol>
                <a:gridCol w="1926787">
                  <a:extLst>
                    <a:ext uri="{9D8B030D-6E8A-4147-A177-3AD203B41FA5}">
                      <a16:colId xmlns:a16="http://schemas.microsoft.com/office/drawing/2014/main" val="20001"/>
                    </a:ext>
                  </a:extLst>
                </a:gridCol>
              </a:tblGrid>
              <a:tr h="291570">
                <a:tc>
                  <a:txBody>
                    <a:bodyPr/>
                    <a:lstStyle/>
                    <a:p>
                      <a:pPr marL="0" marR="0" algn="ctr">
                        <a:lnSpc>
                          <a:spcPct val="115000"/>
                        </a:lnSpc>
                        <a:spcBef>
                          <a:spcPts val="0"/>
                        </a:spcBef>
                        <a:spcAft>
                          <a:spcPts val="0"/>
                        </a:spcAft>
                      </a:pPr>
                      <a:r>
                        <a:rPr lang="en-US" sz="2000" dirty="0">
                          <a:latin typeface="+mn-lt"/>
                          <a:ea typeface="Calibri"/>
                          <a:cs typeface="Mangal"/>
                        </a:rPr>
                        <a:t>Topics</a:t>
                      </a: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a:latin typeface="+mn-lt"/>
                          <a:ea typeface="Calibri"/>
                          <a:cs typeface="Mangal"/>
                        </a:rPr>
                        <a:t>Course</a:t>
                      </a:r>
                      <a:r>
                        <a:rPr lang="en-US" sz="2000" baseline="0" dirty="0">
                          <a:latin typeface="+mn-lt"/>
                          <a:ea typeface="Calibri"/>
                          <a:cs typeface="Mangal"/>
                        </a:rPr>
                        <a:t> outcome</a:t>
                      </a:r>
                      <a:endParaRPr lang="en-US" sz="2000" dirty="0">
                        <a:latin typeface="+mn-lt"/>
                        <a:ea typeface="Calibri"/>
                        <a:cs typeface="Mangal"/>
                      </a:endParaRP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433282">
                <a:tc>
                  <a:txBody>
                    <a:bodyPr/>
                    <a:lstStyle/>
                    <a:p>
                      <a:pPr algn="just"/>
                      <a:r>
                        <a:rPr lang="en-US" sz="2000" kern="1200" dirty="0">
                          <a:solidFill>
                            <a:schemeClr val="tx1"/>
                          </a:solidFill>
                          <a:effectLst/>
                          <a:latin typeface="+mn-lt"/>
                          <a:ea typeface="+mn-ea"/>
                          <a:cs typeface="+mn-cs"/>
                        </a:rPr>
                        <a:t>Introduction to PHP, Basic Syntax, Variables &amp; Constants,  Data Type, Operator &amp; Expressions, Control flow and Decision making statements, Functions, Strings, Arrays</a:t>
                      </a:r>
                    </a:p>
                    <a:p>
                      <a:pPr algn="just"/>
                      <a:endParaRPr lang="en-IN" sz="2000" kern="1200" dirty="0">
                        <a:solidFill>
                          <a:schemeClr val="tx1"/>
                        </a:solidFill>
                        <a:effectLst/>
                        <a:latin typeface="+mn-lt"/>
                        <a:ea typeface="+mn-ea"/>
                        <a:cs typeface="+mn-cs"/>
                      </a:endParaRPr>
                    </a:p>
                    <a:p>
                      <a:pPr algn="just"/>
                      <a:r>
                        <a:rPr lang="en-US" sz="2000" b="1" kern="1200" dirty="0">
                          <a:solidFill>
                            <a:schemeClr val="tx1"/>
                          </a:solidFill>
                          <a:effectLst/>
                          <a:latin typeface="+mn-lt"/>
                          <a:ea typeface="+mn-ea"/>
                          <a:cs typeface="+mn-cs"/>
                        </a:rPr>
                        <a:t>Working with files and directories: </a:t>
                      </a:r>
                      <a:r>
                        <a:rPr lang="en-US" sz="2000" kern="1200" dirty="0">
                          <a:solidFill>
                            <a:schemeClr val="tx1"/>
                          </a:solidFill>
                          <a:effectLst/>
                          <a:latin typeface="+mn-lt"/>
                          <a:ea typeface="+mn-ea"/>
                          <a:cs typeface="+mn-cs"/>
                        </a:rPr>
                        <a:t>Understanding file&amp; directory, Opening and closing, a file, Coping, renaming and deleting a file, working with directories, Creating and deleting folder, File Uploading &amp; Downloading.</a:t>
                      </a:r>
                    </a:p>
                    <a:p>
                      <a:pPr algn="just"/>
                      <a:endParaRPr lang="en-IN" sz="2000" kern="1200" dirty="0">
                        <a:solidFill>
                          <a:schemeClr val="tx1"/>
                        </a:solidFill>
                        <a:effectLst/>
                        <a:latin typeface="+mn-lt"/>
                        <a:ea typeface="+mn-ea"/>
                        <a:cs typeface="+mn-cs"/>
                      </a:endParaRPr>
                    </a:p>
                    <a:p>
                      <a:pPr algn="just"/>
                      <a:r>
                        <a:rPr lang="en-IN" sz="2000" b="1" kern="1200" dirty="0">
                          <a:solidFill>
                            <a:schemeClr val="tx1"/>
                          </a:solidFill>
                          <a:effectLst/>
                          <a:latin typeface="+mn-lt"/>
                          <a:ea typeface="+mn-ea"/>
                          <a:cs typeface="+mn-cs"/>
                        </a:rPr>
                        <a:t>Session &amp; Cookies: </a:t>
                      </a:r>
                      <a:r>
                        <a:rPr lang="en-IN" sz="2000" kern="1200" dirty="0">
                          <a:solidFill>
                            <a:schemeClr val="tx1"/>
                          </a:solidFill>
                          <a:effectLst/>
                          <a:latin typeface="+mn-lt"/>
                          <a:ea typeface="+mn-ea"/>
                          <a:cs typeface="+mn-cs"/>
                        </a:rPr>
                        <a:t>Introduction to Session Control, Session Functionality What is a Cookie, Setting Cookies with PHP. Using Cookies with Sessions, Deleting Cookies, Registering Session variables, Destroying the variables and Session.</a:t>
                      </a:r>
                      <a:endParaRPr lang="en-US" sz="2000" b="1" dirty="0">
                        <a:effectLst/>
                        <a:latin typeface="Calibri" panose="020F0502020204030204" pitchFamily="34" charset="0"/>
                        <a:ea typeface="Calibri" panose="020F0502020204030204" pitchFamily="34" charset="0"/>
                        <a:cs typeface="Mangal" panose="02040503050203030202" pitchFamily="18" charset="0"/>
                      </a:endParaRP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endParaRPr lang="en-US" sz="1800" b="1" dirty="0">
                        <a:latin typeface="+mn-lt"/>
                        <a:ea typeface="Calibri"/>
                        <a:cs typeface="Mangal"/>
                      </a:endParaRPr>
                    </a:p>
                    <a:p>
                      <a:pPr marL="0" marR="0" algn="l">
                        <a:lnSpc>
                          <a:spcPct val="115000"/>
                        </a:lnSpc>
                        <a:spcBef>
                          <a:spcPts val="0"/>
                        </a:spcBef>
                        <a:spcAft>
                          <a:spcPts val="0"/>
                        </a:spcAft>
                      </a:pPr>
                      <a:r>
                        <a:rPr lang="en-US" sz="1800" b="1" dirty="0">
                          <a:latin typeface="+mn-lt"/>
                          <a:ea typeface="Calibri"/>
                          <a:cs typeface="Mangal"/>
                        </a:rPr>
                        <a:t>             </a:t>
                      </a:r>
                      <a:r>
                        <a:rPr lang="en-US" sz="1800" b="1" baseline="0" dirty="0">
                          <a:latin typeface="+mn-lt"/>
                          <a:ea typeface="Calibri"/>
                          <a:cs typeface="Mangal"/>
                        </a:rPr>
                        <a:t> </a:t>
                      </a:r>
                    </a:p>
                    <a:p>
                      <a:pPr marL="0" marR="0" algn="l">
                        <a:lnSpc>
                          <a:spcPct val="115000"/>
                        </a:lnSpc>
                        <a:spcBef>
                          <a:spcPts val="0"/>
                        </a:spcBef>
                        <a:spcAft>
                          <a:spcPts val="0"/>
                        </a:spcAft>
                      </a:pPr>
                      <a:r>
                        <a:rPr lang="en-US" sz="1800" b="1" baseline="0" dirty="0">
                          <a:latin typeface="+mn-lt"/>
                          <a:ea typeface="Calibri"/>
                          <a:cs typeface="Mangal"/>
                        </a:rPr>
                        <a:t>CO5</a:t>
                      </a:r>
                    </a:p>
                    <a:p>
                      <a:pPr marL="0" marR="0" algn="l">
                        <a:lnSpc>
                          <a:spcPct val="115000"/>
                        </a:lnSpc>
                        <a:spcBef>
                          <a:spcPts val="0"/>
                        </a:spcBef>
                        <a:spcAft>
                          <a:spcPts val="0"/>
                        </a:spcAft>
                      </a:pPr>
                      <a:endParaRPr lang="en-US" sz="1800" b="1" baseline="0" dirty="0">
                        <a:latin typeface="+mn-lt"/>
                        <a:ea typeface="Calibri"/>
                        <a:cs typeface="Mangal"/>
                      </a:endParaRPr>
                    </a:p>
                    <a:p>
                      <a:pPr marL="0" marR="0" algn="l">
                        <a:lnSpc>
                          <a:spcPct val="115000"/>
                        </a:lnSpc>
                        <a:spcBef>
                          <a:spcPts val="0"/>
                        </a:spcBef>
                        <a:spcAft>
                          <a:spcPts val="0"/>
                        </a:spcAft>
                      </a:pPr>
                      <a:endParaRPr lang="en-US" sz="1800" b="1" baseline="0" dirty="0">
                        <a:latin typeface="+mn-lt"/>
                        <a:ea typeface="Calibri"/>
                        <a:cs typeface="Mangal"/>
                      </a:endParaRPr>
                    </a:p>
                    <a:p>
                      <a:pPr marL="0" marR="0" algn="l">
                        <a:lnSpc>
                          <a:spcPct val="115000"/>
                        </a:lnSpc>
                        <a:spcBef>
                          <a:spcPts val="0"/>
                        </a:spcBef>
                        <a:spcAft>
                          <a:spcPts val="0"/>
                        </a:spcAft>
                      </a:pPr>
                      <a:endParaRPr lang="en-US" sz="1800" b="1" baseline="0" dirty="0">
                        <a:latin typeface="+mn-lt"/>
                        <a:ea typeface="Calibri"/>
                        <a:cs typeface="Mangal"/>
                      </a:endParaRPr>
                    </a:p>
                    <a:p>
                      <a:pPr marL="0" marR="0" algn="l">
                        <a:lnSpc>
                          <a:spcPct val="115000"/>
                        </a:lnSpc>
                        <a:spcBef>
                          <a:spcPts val="0"/>
                        </a:spcBef>
                        <a:spcAft>
                          <a:spcPts val="0"/>
                        </a:spcAft>
                      </a:pPr>
                      <a:r>
                        <a:rPr lang="en-US" sz="1800" b="1" dirty="0">
                          <a:latin typeface="+mn-lt"/>
                          <a:ea typeface="Calibri"/>
                          <a:cs typeface="Mangal"/>
                        </a:rPr>
                        <a:t>CO5</a:t>
                      </a:r>
                    </a:p>
                    <a:p>
                      <a:pPr marL="0" marR="0" algn="l">
                        <a:lnSpc>
                          <a:spcPct val="115000"/>
                        </a:lnSpc>
                        <a:spcBef>
                          <a:spcPts val="0"/>
                        </a:spcBef>
                        <a:spcAft>
                          <a:spcPts val="0"/>
                        </a:spcAft>
                      </a:pPr>
                      <a:endParaRPr lang="en-US" sz="1800" b="1" dirty="0">
                        <a:latin typeface="+mn-lt"/>
                        <a:ea typeface="Calibri"/>
                        <a:cs typeface="Mangal"/>
                      </a:endParaRPr>
                    </a:p>
                    <a:p>
                      <a:pPr marL="0" marR="0" algn="l">
                        <a:lnSpc>
                          <a:spcPct val="115000"/>
                        </a:lnSpc>
                        <a:spcBef>
                          <a:spcPts val="0"/>
                        </a:spcBef>
                        <a:spcAft>
                          <a:spcPts val="0"/>
                        </a:spcAft>
                      </a:pPr>
                      <a:endParaRPr lang="en-US" sz="1800" b="1" dirty="0">
                        <a:latin typeface="+mn-lt"/>
                        <a:ea typeface="Calibri"/>
                        <a:cs typeface="Mangal"/>
                      </a:endParaRPr>
                    </a:p>
                    <a:p>
                      <a:pPr marL="0" marR="0" algn="l">
                        <a:lnSpc>
                          <a:spcPct val="115000"/>
                        </a:lnSpc>
                        <a:spcBef>
                          <a:spcPts val="0"/>
                        </a:spcBef>
                        <a:spcAft>
                          <a:spcPts val="0"/>
                        </a:spcAft>
                      </a:pPr>
                      <a:endParaRPr lang="en-US" sz="1800" b="1" dirty="0">
                        <a:latin typeface="+mn-lt"/>
                        <a:ea typeface="Calibri"/>
                        <a:cs typeface="Mangal"/>
                      </a:endParaRPr>
                    </a:p>
                    <a:p>
                      <a:pPr marL="0" marR="0" algn="l">
                        <a:lnSpc>
                          <a:spcPct val="115000"/>
                        </a:lnSpc>
                        <a:spcBef>
                          <a:spcPts val="0"/>
                        </a:spcBef>
                        <a:spcAft>
                          <a:spcPts val="0"/>
                        </a:spcAft>
                      </a:pPr>
                      <a:r>
                        <a:rPr lang="en-US" sz="1800" b="1" dirty="0">
                          <a:latin typeface="+mn-lt"/>
                          <a:ea typeface="Calibri"/>
                          <a:cs typeface="Mangal"/>
                        </a:rPr>
                        <a:t>CO5</a:t>
                      </a:r>
                    </a:p>
                  </a:txBody>
                  <a:tcPr marL="66562" marR="665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24592" name="Footer Placeholder 4"/>
          <p:cNvSpPr>
            <a:spLocks noGrp="1"/>
          </p:cNvSpPr>
          <p:nvPr>
            <p:ph type="ftr" sz="quarter" idx="12"/>
          </p:nvPr>
        </p:nvSpPr>
        <p:spPr>
          <a:xfrm>
            <a:off x="2286000" y="6333462"/>
            <a:ext cx="5929313" cy="425450"/>
          </a:xfrm>
          <a:noFill/>
        </p:spPr>
        <p:txBody>
          <a:bodyPr/>
          <a:lstStyle/>
          <a:p>
            <a:pPr algn="l">
              <a:buFont typeface="Arial" pitchFamily="34" charset="0"/>
              <a:buNone/>
            </a:pPr>
            <a:r>
              <a:rPr lang="en-US" dirty="0"/>
              <a:t>Ankur Chaudhary               Web Technology                                 UNIT 5</a:t>
            </a:r>
          </a:p>
        </p:txBody>
      </p:sp>
    </p:spTree>
    <p:extLst>
      <p:ext uri="{BB962C8B-B14F-4D97-AF65-F5344CB8AC3E}">
        <p14:creationId xmlns:p14="http://schemas.microsoft.com/office/powerpoint/2010/main" val="35088696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644014"/>
            <a:ext cx="8839200" cy="5024950"/>
          </a:xfrm>
        </p:spPr>
        <p:txBody>
          <a:bodyPr>
            <a:noAutofit/>
          </a:bodyPr>
          <a:lstStyle/>
          <a:p>
            <a:pPr algn="just"/>
            <a:endParaRPr lang="en-US" sz="2000" dirty="0">
              <a:latin typeface="+mj-lt"/>
            </a:endParaRPr>
          </a:p>
          <a:p>
            <a:pPr algn="just"/>
            <a:r>
              <a:rPr lang="en-US" sz="2000" dirty="0">
                <a:latin typeface="+mj-lt"/>
              </a:rPr>
              <a:t>Read, understand and implement the PHP language in real world projects.</a:t>
            </a:r>
          </a:p>
          <a:p>
            <a:pPr>
              <a:buNone/>
            </a:pPr>
            <a:endParaRPr lang="en-US" sz="2400" dirty="0"/>
          </a:p>
          <a:p>
            <a:pPr algn="just">
              <a:buNone/>
            </a:pPr>
            <a:r>
              <a:rPr lang="en-US" sz="2200" dirty="0"/>
              <a:t> </a:t>
            </a:r>
          </a:p>
        </p:txBody>
      </p:sp>
      <p:sp>
        <p:nvSpPr>
          <p:cNvPr id="4" name="Date Placeholder 3"/>
          <p:cNvSpPr>
            <a:spLocks noGrp="1"/>
          </p:cNvSpPr>
          <p:nvPr>
            <p:ph type="dt" sz="half" idx="10"/>
          </p:nvPr>
        </p:nvSpPr>
        <p:spPr/>
        <p:txBody>
          <a:bodyPr/>
          <a:lstStyle/>
          <a:p>
            <a:fld id="{4B6B766B-215C-4C65-9FD7-4AEF18BC0813}" type="datetime1">
              <a:rPr lang="en-US" smtClean="0"/>
              <a:t>7/26/2023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ea typeface="+mn-ea"/>
                <a:cs typeface="+mn-cs"/>
              </a:rPr>
              <a:t>Unit </a:t>
            </a:r>
            <a:r>
              <a:rPr kumimoji="0" lang="en-US" sz="2400" b="0" i="0" u="none" strike="noStrike" kern="1200" cap="none" spc="0" normalizeH="0" noProof="0" dirty="0">
                <a:ln>
                  <a:noFill/>
                </a:ln>
                <a:solidFill>
                  <a:schemeClr val="dk1"/>
                </a:solidFill>
                <a:effectLst/>
                <a:uLnTx/>
                <a:uFillTx/>
                <a:ea typeface="+mn-ea"/>
                <a:cs typeface="+mn-cs"/>
              </a:rPr>
              <a:t>Objective</a:t>
            </a:r>
            <a:endParaRPr kumimoji="0" lang="en-US" sz="2400" b="0" i="0" u="none" strike="noStrike" kern="1200" cap="none" spc="0" normalizeH="0" baseline="0" noProof="0" dirty="0">
              <a:ln>
                <a:noFill/>
              </a:ln>
              <a:solidFill>
                <a:schemeClr val="dk1"/>
              </a:solidFill>
              <a:effectLst/>
              <a:uLnTx/>
              <a:uFillTx/>
              <a:ea typeface="+mn-ea"/>
              <a:cs typeface="+mn-cs"/>
            </a:endParaRPr>
          </a:p>
        </p:txBody>
      </p:sp>
      <p:sp>
        <p:nvSpPr>
          <p:cNvPr id="9" name="Footer Placeholder 12"/>
          <p:cNvSpPr>
            <a:spLocks noGrp="1"/>
          </p:cNvSpPr>
          <p:nvPr>
            <p:ph type="ftr" sz="quarter" idx="11"/>
          </p:nvPr>
        </p:nvSpPr>
        <p:spPr>
          <a:xfrm>
            <a:off x="2286000" y="6340475"/>
            <a:ext cx="5029200" cy="365125"/>
          </a:xfrm>
        </p:spPr>
        <p:txBody>
          <a:bodyPr/>
          <a:lstStyle/>
          <a:p>
            <a:r>
              <a:rPr lang="en-US" dirty="0"/>
              <a:t>Ankur Chaudhary               Web Technology                                 UNIT 5</a:t>
            </a:r>
          </a:p>
        </p:txBody>
      </p:sp>
      <p:pic>
        <p:nvPicPr>
          <p:cNvPr id="10" name="Picture 9"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2590800"/>
            <a:ext cx="8229600" cy="2895600"/>
          </a:xfrm>
        </p:spPr>
        <p:txBody>
          <a:bodyPr>
            <a:normAutofit/>
          </a:bodyPr>
          <a:lstStyle/>
          <a:p>
            <a:pPr marL="0" lvl="0" indent="0" algn="ctr">
              <a:spcBef>
                <a:spcPts val="0"/>
              </a:spcBef>
              <a:buNone/>
            </a:pPr>
            <a:r>
              <a:rPr lang="en-US" sz="2000" dirty="0"/>
              <a:t>To discuss about basics of </a:t>
            </a:r>
            <a:r>
              <a:rPr lang="en-US" sz="2000" dirty="0">
                <a:solidFill>
                  <a:prstClr val="black"/>
                </a:solidFill>
              </a:rPr>
              <a:t>PHP with its syntax, variables and constants.</a:t>
            </a:r>
            <a:endParaRPr lang="en-IN" sz="2000" dirty="0"/>
          </a:p>
          <a:p>
            <a:pPr marL="0" indent="0" algn="just">
              <a:buNone/>
            </a:pPr>
            <a:endParaRPr lang="en-US" sz="2000" dirty="0"/>
          </a:p>
          <a:p>
            <a:pPr algn="just">
              <a:buNone/>
            </a:pPr>
            <a:endParaRPr lang="en-US" sz="2200" dirty="0"/>
          </a:p>
        </p:txBody>
      </p:sp>
      <p:sp>
        <p:nvSpPr>
          <p:cNvPr id="4" name="Date Placeholder 3"/>
          <p:cNvSpPr>
            <a:spLocks noGrp="1"/>
          </p:cNvSpPr>
          <p:nvPr>
            <p:ph type="dt" sz="half" idx="10"/>
          </p:nvPr>
        </p:nvSpPr>
        <p:spPr/>
        <p:txBody>
          <a:bodyPr/>
          <a:lstStyle/>
          <a:p>
            <a:fld id="{375779E9-C585-4F8A-9AD5-7F84C2E36B89}" type="datetime1">
              <a:rPr lang="en-US" smtClean="0"/>
              <a:t>7/26/2023</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dirty="0"/>
              <a:t>Ankur Chaudhary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Topic</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0" y="83113"/>
            <a:ext cx="1374058" cy="664804"/>
          </a:xfrm>
          <a:prstGeom prst="rect">
            <a:avLst/>
          </a:prstGeom>
          <a:noFill/>
          <a:ln>
            <a:noFill/>
          </a:ln>
        </p:spPr>
      </p:pic>
      <p:sp>
        <p:nvSpPr>
          <p:cNvPr id="2" name="TextBox 1"/>
          <p:cNvSpPr txBox="1"/>
          <p:nvPr/>
        </p:nvSpPr>
        <p:spPr>
          <a:xfrm>
            <a:off x="1600200" y="1066800"/>
            <a:ext cx="5410200" cy="400110"/>
          </a:xfrm>
          <a:prstGeom prst="rect">
            <a:avLst/>
          </a:prstGeom>
          <a:noFill/>
        </p:spPr>
        <p:txBody>
          <a:bodyPr wrap="square" rtlCol="0">
            <a:spAutoFit/>
          </a:bodyPr>
          <a:lstStyle/>
          <a:p>
            <a:pPr algn="ctr"/>
            <a:r>
              <a:rPr lang="en-US" sz="2000" dirty="0"/>
              <a:t>Introduction to PHP, syntax, variables, constants </a:t>
            </a:r>
            <a:endParaRPr lang="en-IN" sz="2000" dirty="0"/>
          </a:p>
        </p:txBody>
      </p:sp>
      <p:sp>
        <p:nvSpPr>
          <p:cNvPr id="10" name="Title 1"/>
          <p:cNvSpPr txBox="1">
            <a:spLocks/>
          </p:cNvSpPr>
          <p:nvPr/>
        </p:nvSpPr>
        <p:spPr>
          <a:xfrm>
            <a:off x="457200" y="1720850"/>
            <a:ext cx="8534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Topic objective</a:t>
            </a:r>
          </a:p>
        </p:txBody>
      </p:sp>
    </p:spTree>
    <p:extLst>
      <p:ext uri="{BB962C8B-B14F-4D97-AF65-F5344CB8AC3E}">
        <p14:creationId xmlns:p14="http://schemas.microsoft.com/office/powerpoint/2010/main" val="17389949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 y="685800"/>
            <a:ext cx="8763000" cy="5486399"/>
          </a:xfrm>
        </p:spPr>
        <p:txBody>
          <a:bodyPr>
            <a:normAutofit lnSpcReduction="10000"/>
          </a:bodyPr>
          <a:lstStyle/>
          <a:p>
            <a:pPr marL="285750" indent="-285750" algn="just">
              <a:buFont typeface="Arial" panose="020B0604020202020204" pitchFamily="34" charset="0"/>
              <a:buChar char="•"/>
            </a:pPr>
            <a:r>
              <a:rPr lang="en-US" sz="2000" dirty="0">
                <a:solidFill>
                  <a:schemeClr val="tx1"/>
                </a:solidFill>
              </a:rPr>
              <a:t>The term PHP is an acronym for </a:t>
            </a:r>
            <a:r>
              <a:rPr lang="en-US" sz="2000" i="1" dirty="0">
                <a:solidFill>
                  <a:schemeClr val="tx1"/>
                </a:solidFill>
              </a:rPr>
              <a:t>PHP: Hypertext Preprocessor</a:t>
            </a:r>
            <a:r>
              <a:rPr lang="en-US" sz="2000" dirty="0">
                <a:solidFill>
                  <a:schemeClr val="tx1"/>
                </a:solidFill>
              </a:rPr>
              <a:t>. PHP is a server-side scripting language designed specifically for web development. </a:t>
            </a:r>
          </a:p>
          <a:p>
            <a:pPr marL="285750" indent="-285750" algn="just">
              <a:buFont typeface="Arial" panose="020B0604020202020204" pitchFamily="34" charset="0"/>
              <a:buChar char="•"/>
            </a:pPr>
            <a:r>
              <a:rPr lang="en-US" sz="2000" dirty="0">
                <a:solidFill>
                  <a:schemeClr val="tx1"/>
                </a:solidFill>
              </a:rPr>
              <a:t>PHP is a server side scripting language that is embedded in HTML. It is used to manage </a:t>
            </a:r>
          </a:p>
          <a:p>
            <a:pPr marL="285750" indent="-285750" algn="just">
              <a:buFont typeface="Arial" panose="020B0604020202020204" pitchFamily="34" charset="0"/>
              <a:buChar char="•"/>
            </a:pPr>
            <a:r>
              <a:rPr lang="en-US" sz="2000" dirty="0">
                <a:solidFill>
                  <a:schemeClr val="tx1"/>
                </a:solidFill>
              </a:rPr>
              <a:t>dynamic content, databases, session tracking, even build entire e-commerce sites.</a:t>
            </a:r>
          </a:p>
          <a:p>
            <a:pPr marL="285750" indent="-285750" algn="just">
              <a:buFont typeface="Arial" panose="020B0604020202020204" pitchFamily="34" charset="0"/>
              <a:buChar char="•"/>
            </a:pPr>
            <a:r>
              <a:rPr lang="en-US" sz="2000" dirty="0">
                <a:solidFill>
                  <a:schemeClr val="tx1"/>
                </a:solidFill>
              </a:rPr>
              <a:t>It is integrated with a number of popular databases, including MySQL, PostgreSQL, </a:t>
            </a:r>
          </a:p>
          <a:p>
            <a:pPr marL="285750" indent="-285750" algn="just">
              <a:buFont typeface="Arial" panose="020B0604020202020204" pitchFamily="34" charset="0"/>
              <a:buChar char="•"/>
            </a:pPr>
            <a:r>
              <a:rPr lang="en-US" sz="2000" dirty="0">
                <a:solidFill>
                  <a:schemeClr val="tx1"/>
                </a:solidFill>
              </a:rPr>
              <a:t>Oracle, Sybase, Informix, and Microsoft SQL Server.</a:t>
            </a:r>
          </a:p>
          <a:p>
            <a:pPr marL="285750" indent="-285750" algn="just">
              <a:buFont typeface="Arial" panose="020B0604020202020204" pitchFamily="34" charset="0"/>
              <a:buChar char="•"/>
            </a:pPr>
            <a:r>
              <a:rPr lang="en-US" sz="2000" dirty="0">
                <a:solidFill>
                  <a:schemeClr val="tx1"/>
                </a:solidFill>
              </a:rPr>
              <a:t>PHP is pleasingly zippy in its execution, especially when compiled as an Apache module on the Unix side. The MySQL server, once started, executes even very complex queries with huge result sets in record-setting time.</a:t>
            </a:r>
          </a:p>
          <a:p>
            <a:pPr marL="285750" indent="-285750" algn="just">
              <a:buFont typeface="Arial" panose="020B0604020202020204" pitchFamily="34" charset="0"/>
              <a:buChar char="•"/>
            </a:pPr>
            <a:r>
              <a:rPr lang="en-US" sz="2000" dirty="0">
                <a:solidFill>
                  <a:schemeClr val="tx1"/>
                </a:solidFill>
              </a:rPr>
              <a:t>PHP supports a large number of major protocols such as POP3, IMAP, and LDAP. PHP4 added support for Java and distributed object architectures (COM and CORBA), making n-tier development a possibility for the first time.</a:t>
            </a:r>
          </a:p>
          <a:p>
            <a:pPr marL="285750" indent="-285750" algn="just">
              <a:buFont typeface="Arial" panose="020B0604020202020204" pitchFamily="34" charset="0"/>
              <a:buChar char="•"/>
            </a:pPr>
            <a:r>
              <a:rPr lang="en-US" sz="2000" dirty="0">
                <a:solidFill>
                  <a:schemeClr val="tx1"/>
                </a:solidFill>
              </a:rPr>
              <a:t> PHP is forgiving: PHP language tries to be as forgiving as possible.</a:t>
            </a:r>
          </a:p>
          <a:p>
            <a:pPr marL="285750" indent="-285750" algn="just">
              <a:buFont typeface="Arial" panose="020B0604020202020204" pitchFamily="34" charset="0"/>
              <a:buChar char="•"/>
            </a:pPr>
            <a:r>
              <a:rPr lang="en-US" sz="2000" dirty="0">
                <a:solidFill>
                  <a:schemeClr val="tx1"/>
                </a:solidFill>
              </a:rPr>
              <a:t>PHP Syntax is C-Like.</a:t>
            </a:r>
          </a:p>
        </p:txBody>
      </p:sp>
      <p:sp>
        <p:nvSpPr>
          <p:cNvPr id="4"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r>
              <a:rPr lang="en-US" sz="2400" dirty="0">
                <a:solidFill>
                  <a:prstClr val="black"/>
                </a:solidFill>
              </a:rPr>
              <a:t>Introduction to PHP</a:t>
            </a:r>
            <a:r>
              <a:rPr lang="en-IN" sz="2400" dirty="0">
                <a:solidFill>
                  <a:prstClr val="black"/>
                </a:solidFill>
              </a:rPr>
              <a:t> </a:t>
            </a:r>
            <a:r>
              <a:rPr lang="en-US" sz="2400" dirty="0"/>
              <a:t>(CO5)</a:t>
            </a:r>
          </a:p>
        </p:txBody>
      </p:sp>
      <p:sp>
        <p:nvSpPr>
          <p:cNvPr id="6" name="Date Placeholder 5"/>
          <p:cNvSpPr>
            <a:spLocks noGrp="1"/>
          </p:cNvSpPr>
          <p:nvPr>
            <p:ph type="dt" sz="half" idx="10"/>
          </p:nvPr>
        </p:nvSpPr>
        <p:spPr/>
        <p:txBody>
          <a:bodyPr/>
          <a:lstStyle/>
          <a:p>
            <a:fld id="{777FD636-659C-4F94-B11E-5A2E34B1BD90}" type="datetime1">
              <a:rPr lang="en-US" smtClean="0"/>
              <a:t>7/26/2023</a:t>
            </a:fld>
            <a:endParaRPr lang="en-US" dirty="0"/>
          </a:p>
        </p:txBody>
      </p:sp>
      <p:sp>
        <p:nvSpPr>
          <p:cNvPr id="7" name="Slide Number Placeholder 6"/>
          <p:cNvSpPr>
            <a:spLocks noGrp="1"/>
          </p:cNvSpPr>
          <p:nvPr>
            <p:ph type="sldNum" sz="quarter" idx="12"/>
          </p:nvPr>
        </p:nvSpPr>
        <p:spPr/>
        <p:txBody>
          <a:bodyPr/>
          <a:lstStyle/>
          <a:p>
            <a:fld id="{18F9ED7C-125C-4F48-91B7-9528945E4606}" type="slidenum">
              <a:rPr lang="en-US" smtClean="0"/>
              <a:pPr/>
              <a:t>28</a:t>
            </a:fld>
            <a:endParaRPr lang="en-US" dirty="0"/>
          </a:p>
        </p:txBody>
      </p:sp>
      <p:sp>
        <p:nvSpPr>
          <p:cNvPr id="8" name="Footer Placeholder 7"/>
          <p:cNvSpPr>
            <a:spLocks noGrp="1"/>
          </p:cNvSpPr>
          <p:nvPr>
            <p:ph type="ftr" sz="quarter" idx="11"/>
          </p:nvPr>
        </p:nvSpPr>
        <p:spPr>
          <a:xfrm>
            <a:off x="2133600" y="6356350"/>
            <a:ext cx="5410200" cy="501650"/>
          </a:xfrm>
        </p:spPr>
        <p:txBody>
          <a:bodyPr/>
          <a:lstStyle/>
          <a:p>
            <a:r>
              <a:rPr lang="en-US" dirty="0"/>
              <a:t>Ankur Chaudhary               Web Technology                                 UNIT 5</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 y="685800"/>
            <a:ext cx="8763000" cy="5486399"/>
          </a:xfrm>
        </p:spPr>
        <p:txBody>
          <a:bodyPr>
            <a:normAutofit/>
          </a:bodyPr>
          <a:lstStyle/>
          <a:p>
            <a:pPr marL="342900" indent="-342900" algn="just" fontAlgn="base">
              <a:buFont typeface="Arial" panose="020B0604020202020204" pitchFamily="34" charset="0"/>
              <a:buChar char="•"/>
            </a:pPr>
            <a:r>
              <a:rPr lang="en-US" sz="2000" dirty="0">
                <a:solidFill>
                  <a:schemeClr val="tx1"/>
                </a:solidFill>
              </a:rPr>
              <a:t>It supports main protocols like HTTP Basic, HTTP Digest, IMAP, FTP, and others.</a:t>
            </a:r>
          </a:p>
          <a:p>
            <a:pPr algn="just" fontAlgn="base"/>
            <a:r>
              <a:rPr lang="en-US" sz="2000" dirty="0">
                <a:solidFill>
                  <a:schemeClr val="tx1"/>
                </a:solidFill>
              </a:rPr>
              <a:t>      </a:t>
            </a:r>
            <a:r>
              <a:rPr lang="en-US" sz="2000" b="1" u="sng" dirty="0">
                <a:solidFill>
                  <a:schemeClr val="tx1"/>
                </a:solidFill>
              </a:rPr>
              <a:t>Common Uses of PHP</a:t>
            </a:r>
            <a:r>
              <a:rPr lang="en-US" sz="2000" dirty="0">
                <a:solidFill>
                  <a:schemeClr val="tx1"/>
                </a:solidFill>
              </a:rPr>
              <a:t>:</a:t>
            </a:r>
          </a:p>
          <a:p>
            <a:pPr algn="just" fontAlgn="base"/>
            <a:r>
              <a:rPr lang="en-US" sz="2000" dirty="0">
                <a:solidFill>
                  <a:schemeClr val="tx1"/>
                </a:solidFill>
              </a:rPr>
              <a:t>PHP performs system functions, i.e. from files on a system it can create, open, read, write, and close them. The other uses of PHP are: </a:t>
            </a:r>
          </a:p>
          <a:p>
            <a:pPr marL="342900" indent="-342900" algn="just" fontAlgn="base">
              <a:buFont typeface="Arial" panose="020B0604020202020204" pitchFamily="34" charset="0"/>
              <a:buChar char="•"/>
            </a:pPr>
            <a:r>
              <a:rPr lang="en-US" sz="2000" dirty="0">
                <a:solidFill>
                  <a:schemeClr val="tx1"/>
                </a:solidFill>
              </a:rPr>
              <a:t>PHP can handle forms, i.e. gather data from files, save data to a file, thru email you can send data, return data to the user.</a:t>
            </a:r>
          </a:p>
          <a:p>
            <a:pPr marL="342900" indent="-342900" algn="just" fontAlgn="base">
              <a:buFont typeface="Arial" panose="020B0604020202020204" pitchFamily="34" charset="0"/>
              <a:buChar char="•"/>
            </a:pPr>
            <a:r>
              <a:rPr lang="en-US" sz="2000" dirty="0">
                <a:solidFill>
                  <a:schemeClr val="tx1"/>
                </a:solidFill>
              </a:rPr>
              <a:t>You add, delete, modify elements within your database thru PHP.</a:t>
            </a:r>
          </a:p>
          <a:p>
            <a:pPr marL="342900" indent="-342900" algn="just" fontAlgn="base">
              <a:buFont typeface="Arial" panose="020B0604020202020204" pitchFamily="34" charset="0"/>
              <a:buChar char="•"/>
            </a:pPr>
            <a:r>
              <a:rPr lang="en-US" sz="2000" dirty="0">
                <a:solidFill>
                  <a:schemeClr val="tx1"/>
                </a:solidFill>
              </a:rPr>
              <a:t>Access cookies variables and set cookies.</a:t>
            </a:r>
          </a:p>
          <a:p>
            <a:pPr marL="342900" indent="-342900" algn="just" fontAlgn="base">
              <a:buFont typeface="Arial" panose="020B0604020202020204" pitchFamily="34" charset="0"/>
              <a:buChar char="•"/>
            </a:pPr>
            <a:r>
              <a:rPr lang="en-US" sz="2000" dirty="0">
                <a:solidFill>
                  <a:schemeClr val="tx1"/>
                </a:solidFill>
              </a:rPr>
              <a:t>Using PHP, you can restrict users to access some pages of your website.</a:t>
            </a:r>
          </a:p>
          <a:p>
            <a:pPr marL="342900" indent="-342900" algn="just" fontAlgn="base">
              <a:buFont typeface="Arial" panose="020B0604020202020204" pitchFamily="34" charset="0"/>
              <a:buChar char="•"/>
            </a:pPr>
            <a:r>
              <a:rPr lang="en-US" sz="2000" dirty="0">
                <a:solidFill>
                  <a:schemeClr val="tx1"/>
                </a:solidFill>
              </a:rPr>
              <a:t>It can encrypt data.</a:t>
            </a:r>
          </a:p>
          <a:p>
            <a:pPr algn="just"/>
            <a:endParaRPr lang="en-US" sz="2000" dirty="0">
              <a:solidFill>
                <a:schemeClr val="tx1"/>
              </a:solidFill>
            </a:endParaRPr>
          </a:p>
        </p:txBody>
      </p:sp>
      <p:sp>
        <p:nvSpPr>
          <p:cNvPr id="4"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r>
              <a:rPr lang="en-US" sz="2400" dirty="0">
                <a:solidFill>
                  <a:prstClr val="black"/>
                </a:solidFill>
              </a:rPr>
              <a:t>Introduction to PHP</a:t>
            </a:r>
            <a:r>
              <a:rPr lang="en-IN" sz="2400" dirty="0">
                <a:solidFill>
                  <a:prstClr val="black"/>
                </a:solidFill>
              </a:rPr>
              <a:t> </a:t>
            </a:r>
            <a:r>
              <a:rPr lang="en-US" sz="2400" dirty="0"/>
              <a:t>(CO5)</a:t>
            </a:r>
          </a:p>
        </p:txBody>
      </p:sp>
      <p:sp>
        <p:nvSpPr>
          <p:cNvPr id="6" name="Date Placeholder 5"/>
          <p:cNvSpPr>
            <a:spLocks noGrp="1"/>
          </p:cNvSpPr>
          <p:nvPr>
            <p:ph type="dt" sz="half" idx="10"/>
          </p:nvPr>
        </p:nvSpPr>
        <p:spPr/>
        <p:txBody>
          <a:bodyPr/>
          <a:lstStyle/>
          <a:p>
            <a:fld id="{777FD636-659C-4F94-B11E-5A2E34B1BD90}" type="datetime1">
              <a:rPr lang="en-US" smtClean="0"/>
              <a:t>7/26/2023</a:t>
            </a:fld>
            <a:endParaRPr lang="en-US" dirty="0"/>
          </a:p>
        </p:txBody>
      </p:sp>
      <p:sp>
        <p:nvSpPr>
          <p:cNvPr id="7" name="Slide Number Placeholder 6"/>
          <p:cNvSpPr>
            <a:spLocks noGrp="1"/>
          </p:cNvSpPr>
          <p:nvPr>
            <p:ph type="sldNum" sz="quarter" idx="12"/>
          </p:nvPr>
        </p:nvSpPr>
        <p:spPr/>
        <p:txBody>
          <a:bodyPr/>
          <a:lstStyle/>
          <a:p>
            <a:fld id="{18F9ED7C-125C-4F48-91B7-9528945E4606}" type="slidenum">
              <a:rPr lang="en-US" smtClean="0"/>
              <a:pPr/>
              <a:t>29</a:t>
            </a:fld>
            <a:endParaRPr lang="en-US" dirty="0"/>
          </a:p>
        </p:txBody>
      </p:sp>
      <p:sp>
        <p:nvSpPr>
          <p:cNvPr id="8" name="Footer Placeholder 7"/>
          <p:cNvSpPr>
            <a:spLocks noGrp="1"/>
          </p:cNvSpPr>
          <p:nvPr>
            <p:ph type="ftr" sz="quarter" idx="11"/>
          </p:nvPr>
        </p:nvSpPr>
        <p:spPr>
          <a:xfrm>
            <a:off x="2133600" y="6356350"/>
            <a:ext cx="5410200" cy="501650"/>
          </a:xfrm>
        </p:spPr>
        <p:txBody>
          <a:bodyPr/>
          <a:lstStyle/>
          <a:p>
            <a:r>
              <a:rPr lang="en-US" dirty="0"/>
              <a:t>Ankur Chaudhary               Web Technology                                 UNIT 5</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2006885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2707"/>
            <a:ext cx="8610600" cy="4525963"/>
          </a:xfrm>
        </p:spPr>
        <p:txBody>
          <a:bodyPr>
            <a:noAutofit/>
          </a:bodyPr>
          <a:lstStyle/>
          <a:p>
            <a:pPr indent="-304800">
              <a:spcBef>
                <a:spcPts val="0"/>
              </a:spcBef>
              <a:buClr>
                <a:schemeClr val="dk1"/>
              </a:buClr>
              <a:buSzPts val="1800"/>
              <a:defRPr/>
            </a:pPr>
            <a:r>
              <a:rPr lang="en-US" sz="2000" dirty="0">
                <a:cs typeface="Times New Roman" pitchFamily="18" charset="0"/>
              </a:rPr>
              <a:t>Evaluation Scheme</a:t>
            </a:r>
          </a:p>
          <a:p>
            <a:pPr indent="-304800">
              <a:spcBef>
                <a:spcPts val="0"/>
              </a:spcBef>
              <a:buClr>
                <a:schemeClr val="dk1"/>
              </a:buClr>
              <a:buSzPts val="1800"/>
              <a:defRPr/>
            </a:pPr>
            <a:r>
              <a:rPr lang="en-US" sz="2000" dirty="0">
                <a:cs typeface="Times New Roman" pitchFamily="18" charset="0"/>
              </a:rPr>
              <a:t>Syllabus</a:t>
            </a:r>
          </a:p>
          <a:p>
            <a:pPr indent="-304800">
              <a:spcBef>
                <a:spcPts val="0"/>
              </a:spcBef>
              <a:buClr>
                <a:schemeClr val="dk1"/>
              </a:buClr>
              <a:buSzPts val="1800"/>
              <a:defRPr/>
            </a:pPr>
            <a:r>
              <a:rPr lang="en-US" sz="2000" dirty="0">
                <a:cs typeface="Times New Roman" pitchFamily="18" charset="0"/>
              </a:rPr>
              <a:t>Branch wise syllabus</a:t>
            </a:r>
          </a:p>
          <a:p>
            <a:pPr indent="-304800">
              <a:spcBef>
                <a:spcPts val="0"/>
              </a:spcBef>
              <a:buClr>
                <a:schemeClr val="dk1"/>
              </a:buClr>
              <a:buSzPts val="1800"/>
              <a:defRPr/>
            </a:pPr>
            <a:r>
              <a:rPr lang="en-US" sz="2000" dirty="0">
                <a:cs typeface="Times New Roman" pitchFamily="18" charset="0"/>
              </a:rPr>
              <a:t>Course Objective</a:t>
            </a:r>
          </a:p>
          <a:p>
            <a:pPr indent="-304800">
              <a:spcBef>
                <a:spcPts val="0"/>
              </a:spcBef>
              <a:buClr>
                <a:schemeClr val="dk1"/>
              </a:buClr>
              <a:buSzPts val="1800"/>
              <a:defRPr/>
            </a:pPr>
            <a:r>
              <a:rPr lang="en-US" sz="2000" dirty="0">
                <a:cs typeface="Times New Roman" pitchFamily="18" charset="0"/>
              </a:rPr>
              <a:t>Course Outcome</a:t>
            </a:r>
          </a:p>
          <a:p>
            <a:pPr indent="-304800">
              <a:spcBef>
                <a:spcPts val="0"/>
              </a:spcBef>
              <a:buClr>
                <a:schemeClr val="dk1"/>
              </a:buClr>
              <a:buSzPts val="1800"/>
              <a:defRPr/>
            </a:pPr>
            <a:r>
              <a:rPr lang="en-US" sz="2000" dirty="0">
                <a:cs typeface="Times New Roman" pitchFamily="18" charset="0"/>
              </a:rPr>
              <a:t>Program Outcome</a:t>
            </a:r>
          </a:p>
          <a:p>
            <a:pPr indent="-304800">
              <a:spcBef>
                <a:spcPts val="0"/>
              </a:spcBef>
              <a:buClr>
                <a:schemeClr val="dk1"/>
              </a:buClr>
              <a:buSzPts val="1800"/>
              <a:defRPr/>
            </a:pPr>
            <a:r>
              <a:rPr lang="en-US" sz="2000" dirty="0">
                <a:cs typeface="Times New Roman" pitchFamily="18" charset="0"/>
              </a:rPr>
              <a:t>CO-PO Mapping</a:t>
            </a:r>
          </a:p>
          <a:p>
            <a:pPr indent="-304800">
              <a:spcBef>
                <a:spcPts val="0"/>
              </a:spcBef>
              <a:buClr>
                <a:schemeClr val="dk1"/>
              </a:buClr>
              <a:buSzPts val="1800"/>
              <a:defRPr/>
            </a:pPr>
            <a:r>
              <a:rPr lang="en-US" sz="2000" dirty="0">
                <a:cs typeface="Times New Roman" pitchFamily="18" charset="0"/>
              </a:rPr>
              <a:t>PSO</a:t>
            </a:r>
          </a:p>
          <a:p>
            <a:pPr indent="-304800">
              <a:spcBef>
                <a:spcPts val="0"/>
              </a:spcBef>
              <a:buClr>
                <a:schemeClr val="dk1"/>
              </a:buClr>
              <a:buSzPts val="1800"/>
              <a:defRPr/>
            </a:pPr>
            <a:r>
              <a:rPr lang="en-US" sz="2000" dirty="0">
                <a:cs typeface="Times New Roman" pitchFamily="18" charset="0"/>
              </a:rPr>
              <a:t>CO- PSO Mapping</a:t>
            </a:r>
          </a:p>
          <a:p>
            <a:pPr indent="-304800">
              <a:spcBef>
                <a:spcPts val="0"/>
              </a:spcBef>
              <a:buClr>
                <a:schemeClr val="dk1"/>
              </a:buClr>
              <a:buSzPts val="1800"/>
              <a:defRPr/>
            </a:pPr>
            <a:r>
              <a:rPr lang="en-US" sz="2000" dirty="0">
                <a:cs typeface="Times New Roman" pitchFamily="18" charset="0"/>
              </a:rPr>
              <a:t>PEO</a:t>
            </a:r>
          </a:p>
          <a:p>
            <a:pPr indent="-304800">
              <a:spcBef>
                <a:spcPts val="0"/>
              </a:spcBef>
              <a:buClr>
                <a:schemeClr val="dk1"/>
              </a:buClr>
              <a:buSzPts val="1800"/>
              <a:defRPr/>
            </a:pPr>
            <a:r>
              <a:rPr lang="en-US" sz="2000" dirty="0">
                <a:cs typeface="Times New Roman" pitchFamily="18" charset="0"/>
              </a:rPr>
              <a:t>Result analysis</a:t>
            </a:r>
          </a:p>
          <a:p>
            <a:pPr indent="-304800">
              <a:spcBef>
                <a:spcPts val="0"/>
              </a:spcBef>
              <a:buClr>
                <a:schemeClr val="dk1"/>
              </a:buClr>
              <a:buSzPts val="1800"/>
              <a:defRPr/>
            </a:pPr>
            <a:r>
              <a:rPr lang="en-US" sz="2000" dirty="0">
                <a:cs typeface="Times New Roman" pitchFamily="18" charset="0"/>
              </a:rPr>
              <a:t>Paper template</a:t>
            </a:r>
          </a:p>
          <a:p>
            <a:pPr indent="-304800">
              <a:spcBef>
                <a:spcPts val="0"/>
              </a:spcBef>
              <a:buClr>
                <a:schemeClr val="dk1"/>
              </a:buClr>
              <a:buSzPts val="1800"/>
              <a:defRPr/>
            </a:pPr>
            <a:r>
              <a:rPr lang="en-US" sz="2000" dirty="0">
                <a:cs typeface="Times New Roman" pitchFamily="18" charset="0"/>
              </a:rPr>
              <a:t>Prerequisites</a:t>
            </a:r>
          </a:p>
          <a:p>
            <a:pPr indent="-304800">
              <a:spcBef>
                <a:spcPts val="0"/>
              </a:spcBef>
              <a:buClr>
                <a:schemeClr val="dk1"/>
              </a:buClr>
              <a:buSzPts val="1800"/>
              <a:defRPr/>
            </a:pPr>
            <a:r>
              <a:rPr lang="en-US" sz="2000" dirty="0">
                <a:cs typeface="Times New Roman" pitchFamily="18" charset="0"/>
              </a:rPr>
              <a:t>Introduction to subject</a:t>
            </a:r>
          </a:p>
          <a:p>
            <a:pPr indent="-304800">
              <a:spcBef>
                <a:spcPts val="0"/>
              </a:spcBef>
              <a:buClr>
                <a:schemeClr val="dk1"/>
              </a:buClr>
              <a:buSzPts val="1800"/>
              <a:defRPr/>
            </a:pPr>
            <a:r>
              <a:rPr lang="en-US" sz="2000" dirty="0">
                <a:cs typeface="Times New Roman" pitchFamily="18" charset="0"/>
              </a:rPr>
              <a:t>Unit objective</a:t>
            </a:r>
            <a:r>
              <a:rPr lang="en-US" sz="2000" dirty="0"/>
              <a:t>	</a:t>
            </a:r>
          </a:p>
          <a:p>
            <a:pPr marL="0" indent="0">
              <a:buNone/>
            </a:pPr>
            <a:endParaRPr lang="en-IN" sz="2000" dirty="0"/>
          </a:p>
        </p:txBody>
      </p:sp>
      <p:sp>
        <p:nvSpPr>
          <p:cNvPr id="6" name="Date Placeholder 5"/>
          <p:cNvSpPr>
            <a:spLocks noGrp="1"/>
          </p:cNvSpPr>
          <p:nvPr>
            <p:ph type="dt" sz="half" idx="10"/>
          </p:nvPr>
        </p:nvSpPr>
        <p:spPr/>
        <p:txBody>
          <a:bodyPr/>
          <a:lstStyle/>
          <a:p>
            <a:fld id="{6617B88C-B503-4E43-9F27-89C0BF24931C}" type="datetime1">
              <a:rPr lang="en-US" smtClean="0"/>
              <a:t>7/26/2023</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a:t>
            </a:fld>
            <a:endParaRPr lang="en-US"/>
          </a:p>
        </p:txBody>
      </p:sp>
      <p:sp>
        <p:nvSpPr>
          <p:cNvPr id="8" name="Title 1"/>
          <p:cNvSpPr txBox="1">
            <a:spLocks/>
          </p:cNvSpPr>
          <p:nvPr/>
        </p:nvSpPr>
        <p:spPr>
          <a:xfrm>
            <a:off x="1371600" y="-55544"/>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Contents</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dirty="0"/>
              <a:t>Ankur Chaudhary               Web Technology                                 UNIT 5</a:t>
            </a:r>
          </a:p>
        </p:txBody>
      </p:sp>
    </p:spTree>
    <p:extLst>
      <p:ext uri="{BB962C8B-B14F-4D97-AF65-F5344CB8AC3E}">
        <p14:creationId xmlns:p14="http://schemas.microsoft.com/office/powerpoint/2010/main" val="10812150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2681" y="685800"/>
            <a:ext cx="8928919" cy="6172200"/>
          </a:xfrm>
        </p:spPr>
        <p:txBody>
          <a:bodyPr>
            <a:noAutofit/>
          </a:bodyPr>
          <a:lstStyle/>
          <a:p>
            <a:pPr marL="342900" lvl="0" indent="-342900" algn="just">
              <a:buFont typeface="Arial" panose="020B0604020202020204" pitchFamily="34" charset="0"/>
              <a:buChar char="•"/>
            </a:pPr>
            <a:r>
              <a:rPr lang="en-US" sz="2000" dirty="0">
                <a:solidFill>
                  <a:schemeClr val="tx1"/>
                </a:solidFill>
              </a:rPr>
              <a:t>A PHP script can be placed anywhere in the document.</a:t>
            </a:r>
          </a:p>
          <a:p>
            <a:pPr marL="342900" lvl="0" indent="-342900" algn="just">
              <a:buFont typeface="Arial" panose="020B0604020202020204" pitchFamily="34" charset="0"/>
              <a:buChar char="•"/>
            </a:pPr>
            <a:r>
              <a:rPr lang="en-US" sz="2000" dirty="0">
                <a:solidFill>
                  <a:schemeClr val="tx1"/>
                </a:solidFill>
              </a:rPr>
              <a:t>A PHP script starts with &lt;?</a:t>
            </a:r>
            <a:r>
              <a:rPr lang="en-US" sz="2000" dirty="0" err="1">
                <a:solidFill>
                  <a:schemeClr val="tx1"/>
                </a:solidFill>
              </a:rPr>
              <a:t>php</a:t>
            </a:r>
            <a:r>
              <a:rPr lang="en-US" sz="2000" dirty="0">
                <a:solidFill>
                  <a:schemeClr val="tx1"/>
                </a:solidFill>
              </a:rPr>
              <a:t> and ends with ?&gt;:</a:t>
            </a:r>
          </a:p>
          <a:p>
            <a:pPr lvl="1" algn="just"/>
            <a:r>
              <a:rPr lang="en-US" sz="2000" dirty="0">
                <a:solidFill>
                  <a:srgbClr val="FF0000"/>
                </a:solidFill>
              </a:rPr>
              <a:t>&lt;?</a:t>
            </a:r>
            <a:r>
              <a:rPr lang="en-US" sz="2000" dirty="0" err="1">
                <a:solidFill>
                  <a:srgbClr val="FF0000"/>
                </a:solidFill>
              </a:rPr>
              <a:t>php</a:t>
            </a:r>
            <a:endParaRPr lang="en-US" sz="2000" dirty="0">
              <a:solidFill>
                <a:srgbClr val="FF0000"/>
              </a:solidFill>
            </a:endParaRPr>
          </a:p>
          <a:p>
            <a:pPr lvl="1" algn="just"/>
            <a:r>
              <a:rPr lang="en-US" sz="2000" dirty="0">
                <a:solidFill>
                  <a:srgbClr val="FF0000"/>
                </a:solidFill>
              </a:rPr>
              <a:t>// PHP code goes here</a:t>
            </a:r>
          </a:p>
          <a:p>
            <a:pPr lvl="1" algn="just"/>
            <a:r>
              <a:rPr lang="en-US" sz="2000" dirty="0">
                <a:solidFill>
                  <a:srgbClr val="FF0000"/>
                </a:solidFill>
              </a:rPr>
              <a:t>?&gt;</a:t>
            </a:r>
          </a:p>
          <a:p>
            <a:pPr marL="342900" lvl="0" indent="-342900" algn="just">
              <a:buFont typeface="Arial" panose="020B0604020202020204" pitchFamily="34" charset="0"/>
              <a:buChar char="•"/>
            </a:pPr>
            <a:r>
              <a:rPr lang="en-US" sz="2000" dirty="0">
                <a:solidFill>
                  <a:schemeClr val="tx1"/>
                </a:solidFill>
              </a:rPr>
              <a:t>The default file extension for PHP files is ".</a:t>
            </a:r>
            <a:r>
              <a:rPr lang="en-US" sz="2000" dirty="0" err="1">
                <a:solidFill>
                  <a:schemeClr val="tx1"/>
                </a:solidFill>
              </a:rPr>
              <a:t>php</a:t>
            </a:r>
            <a:r>
              <a:rPr lang="en-US" sz="2000" dirty="0">
                <a:solidFill>
                  <a:schemeClr val="tx1"/>
                </a:solidFill>
              </a:rPr>
              <a:t>". A PHP file normally contains HTML tags, and some PHP scripting code. </a:t>
            </a:r>
          </a:p>
          <a:p>
            <a:pPr marL="342900" lvl="0" indent="-342900" algn="just">
              <a:buFont typeface="Arial" panose="020B0604020202020204" pitchFamily="34" charset="0"/>
              <a:buChar char="•"/>
            </a:pPr>
            <a:r>
              <a:rPr lang="en-US" sz="2000" dirty="0">
                <a:solidFill>
                  <a:schemeClr val="tx1"/>
                </a:solidFill>
              </a:rPr>
              <a:t>Below, we have an example of a simple PHP file, with a PHP script that uses a built-in PHP function "echo" to output the text "Hello World!" on a web page: </a:t>
            </a:r>
          </a:p>
          <a:p>
            <a:pPr marL="342900" lvl="0" indent="-342900" algn="just">
              <a:buFont typeface="Arial" panose="020B0604020202020204" pitchFamily="34" charset="0"/>
              <a:buChar char="•"/>
            </a:pPr>
            <a:r>
              <a:rPr lang="en-US" sz="2000" dirty="0">
                <a:solidFill>
                  <a:schemeClr val="tx1"/>
                </a:solidFill>
              </a:rPr>
              <a:t>Example-</a:t>
            </a:r>
            <a:r>
              <a:rPr lang="en-IN" sz="14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&lt;html&gt;</a:t>
            </a:r>
          </a:p>
          <a:p>
            <a:pPr lvl="0" algn="just"/>
            <a:r>
              <a:rPr lang="en-IN" sz="1400" b="1" kern="1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n-IN" sz="14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&lt;head&gt;&lt;title&gt;Hello World&lt;/title&gt;</a:t>
            </a:r>
          </a:p>
          <a:p>
            <a:pPr lvl="0" algn="just"/>
            <a:r>
              <a:rPr lang="en-IN" sz="1400" b="1" kern="1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n-IN" sz="14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&lt;body&gt;&lt;?</a:t>
            </a:r>
            <a:r>
              <a:rPr lang="en-IN" sz="1400" b="1" kern="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php</a:t>
            </a:r>
            <a:r>
              <a:rPr lang="en-IN" sz="14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echo "Hello, World!";?&gt;&lt;/body&gt;&lt;/html</a:t>
            </a:r>
          </a:p>
          <a:p>
            <a:pPr lvl="1" algn="l"/>
            <a:endParaRPr lang="en-US" sz="1800" b="1" dirty="0">
              <a:solidFill>
                <a:schemeClr val="tx1"/>
              </a:solidFill>
            </a:endParaRPr>
          </a:p>
        </p:txBody>
      </p:sp>
      <p:sp>
        <p:nvSpPr>
          <p:cNvPr id="4"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r>
              <a:rPr lang="en-US" sz="2400" dirty="0">
                <a:solidFill>
                  <a:prstClr val="black"/>
                </a:solidFill>
              </a:rPr>
              <a:t>Basics syntax</a:t>
            </a:r>
            <a:r>
              <a:rPr lang="en-IN" sz="2400" dirty="0">
                <a:solidFill>
                  <a:prstClr val="black"/>
                </a:solidFill>
              </a:rPr>
              <a:t> </a:t>
            </a:r>
            <a:r>
              <a:rPr lang="en-US" sz="2400" dirty="0">
                <a:solidFill>
                  <a:prstClr val="black"/>
                </a:solidFill>
              </a:rPr>
              <a:t>(CO5)</a:t>
            </a:r>
          </a:p>
        </p:txBody>
      </p:sp>
      <p:sp>
        <p:nvSpPr>
          <p:cNvPr id="6" name="Date Placeholder 5"/>
          <p:cNvSpPr>
            <a:spLocks noGrp="1"/>
          </p:cNvSpPr>
          <p:nvPr>
            <p:ph type="dt" sz="half" idx="10"/>
          </p:nvPr>
        </p:nvSpPr>
        <p:spPr/>
        <p:txBody>
          <a:bodyPr/>
          <a:lstStyle/>
          <a:p>
            <a:fld id="{7B169959-F34C-49FE-B34E-9B2E975C0F88}" type="datetime1">
              <a:rPr lang="en-US" smtClean="0"/>
              <a:t>7/26/2023</a:t>
            </a:fld>
            <a:endParaRPr lang="en-US" dirty="0"/>
          </a:p>
        </p:txBody>
      </p:sp>
      <p:sp>
        <p:nvSpPr>
          <p:cNvPr id="7" name="Slide Number Placeholder 6"/>
          <p:cNvSpPr>
            <a:spLocks noGrp="1"/>
          </p:cNvSpPr>
          <p:nvPr>
            <p:ph type="sldNum" sz="quarter" idx="12"/>
          </p:nvPr>
        </p:nvSpPr>
        <p:spPr/>
        <p:txBody>
          <a:bodyPr/>
          <a:lstStyle/>
          <a:p>
            <a:fld id="{18F9ED7C-125C-4F48-91B7-9528945E4606}" type="slidenum">
              <a:rPr lang="en-US" smtClean="0"/>
              <a:pPr/>
              <a:t>30</a:t>
            </a:fld>
            <a:endParaRPr lang="en-US" dirty="0"/>
          </a:p>
        </p:txBody>
      </p:sp>
      <p:sp>
        <p:nvSpPr>
          <p:cNvPr id="8" name="Footer Placeholder 7"/>
          <p:cNvSpPr>
            <a:spLocks noGrp="1"/>
          </p:cNvSpPr>
          <p:nvPr>
            <p:ph type="ftr" sz="quarter" idx="11"/>
          </p:nvPr>
        </p:nvSpPr>
        <p:spPr>
          <a:xfrm>
            <a:off x="2667000" y="6356350"/>
            <a:ext cx="4114800" cy="501650"/>
          </a:xfrm>
        </p:spPr>
        <p:txBody>
          <a:bodyPr/>
          <a:lstStyle/>
          <a:p>
            <a:r>
              <a:rPr lang="en-US" dirty="0"/>
              <a:t>Ankur Chaudhary               Web Technology                                 UNIT 5</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2681" y="685800"/>
            <a:ext cx="8928919" cy="6172200"/>
          </a:xfrm>
        </p:spPr>
        <p:txBody>
          <a:bodyPr>
            <a:noAutofit/>
          </a:bodyPr>
          <a:lstStyle/>
          <a:p>
            <a:pPr lvl="1" algn="just"/>
            <a:r>
              <a:rPr lang="en-US" sz="2000" b="1" dirty="0">
                <a:solidFill>
                  <a:schemeClr val="tx1"/>
                </a:solidFill>
              </a:rPr>
              <a:t>Web Server - PHP will work with virtually all Web Server software, including Microsoft's Internet Information Server (IIS) but then most often used is freely available Apache Server. </a:t>
            </a:r>
          </a:p>
          <a:p>
            <a:pPr lvl="1" algn="just"/>
            <a:r>
              <a:rPr lang="en-US" sz="2000" b="1" dirty="0">
                <a:solidFill>
                  <a:schemeClr val="tx1"/>
                </a:solidFill>
              </a:rPr>
              <a:t>Download Apache for free here: http://httpd.apache.org/download.cgi</a:t>
            </a:r>
          </a:p>
          <a:p>
            <a:pPr lvl="1" algn="just"/>
            <a:r>
              <a:rPr lang="en-US" sz="2000" b="1" dirty="0">
                <a:solidFill>
                  <a:schemeClr val="tx1"/>
                </a:solidFill>
              </a:rPr>
              <a:t>Database - PHP will work with virtually all database software, including Oracle and Sybase but most commonly used is freely available MySQL database. Download MySQL for free here: </a:t>
            </a:r>
          </a:p>
          <a:p>
            <a:pPr lvl="1" algn="just"/>
            <a:r>
              <a:rPr lang="en-US" sz="2000" b="1" dirty="0">
                <a:solidFill>
                  <a:schemeClr val="tx1"/>
                </a:solidFill>
              </a:rPr>
              <a:t>http://www.mysql.com/downloads/index.html</a:t>
            </a:r>
          </a:p>
          <a:p>
            <a:pPr lvl="1" algn="just"/>
            <a:r>
              <a:rPr lang="en-US" sz="2000" b="1" dirty="0">
                <a:solidFill>
                  <a:schemeClr val="tx1"/>
                </a:solidFill>
              </a:rPr>
              <a:t>PHP Parser - In order to process PHP script instructions, a parser must be installed to generate HTML output that can be sent to the Web Browser. This tutorial will guide </a:t>
            </a:r>
            <a:r>
              <a:rPr lang="en-US" sz="2000" b="1">
                <a:solidFill>
                  <a:schemeClr val="tx1"/>
                </a:solidFill>
              </a:rPr>
              <a:t>you how to </a:t>
            </a:r>
            <a:r>
              <a:rPr lang="en-US" sz="2000" b="1" dirty="0">
                <a:solidFill>
                  <a:schemeClr val="tx1"/>
                </a:solidFill>
              </a:rPr>
              <a:t>install PHP parser on your computer.</a:t>
            </a:r>
          </a:p>
        </p:txBody>
      </p:sp>
      <p:sp>
        <p:nvSpPr>
          <p:cNvPr id="4"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r>
              <a:rPr lang="en-US" sz="2400" dirty="0">
                <a:solidFill>
                  <a:prstClr val="black"/>
                </a:solidFill>
              </a:rPr>
              <a:t>Basics syntax</a:t>
            </a:r>
            <a:r>
              <a:rPr lang="en-IN" sz="2400" dirty="0">
                <a:solidFill>
                  <a:prstClr val="black"/>
                </a:solidFill>
              </a:rPr>
              <a:t> </a:t>
            </a:r>
            <a:r>
              <a:rPr lang="en-US" sz="2400" dirty="0">
                <a:solidFill>
                  <a:prstClr val="black"/>
                </a:solidFill>
              </a:rPr>
              <a:t>(CO5)</a:t>
            </a:r>
          </a:p>
        </p:txBody>
      </p:sp>
      <p:sp>
        <p:nvSpPr>
          <p:cNvPr id="6" name="Date Placeholder 5"/>
          <p:cNvSpPr>
            <a:spLocks noGrp="1"/>
          </p:cNvSpPr>
          <p:nvPr>
            <p:ph type="dt" sz="half" idx="10"/>
          </p:nvPr>
        </p:nvSpPr>
        <p:spPr/>
        <p:txBody>
          <a:bodyPr/>
          <a:lstStyle/>
          <a:p>
            <a:fld id="{7B169959-F34C-49FE-B34E-9B2E975C0F88}" type="datetime1">
              <a:rPr lang="en-US" smtClean="0"/>
              <a:t>7/26/2023</a:t>
            </a:fld>
            <a:endParaRPr lang="en-US" dirty="0"/>
          </a:p>
        </p:txBody>
      </p:sp>
      <p:sp>
        <p:nvSpPr>
          <p:cNvPr id="7" name="Slide Number Placeholder 6"/>
          <p:cNvSpPr>
            <a:spLocks noGrp="1"/>
          </p:cNvSpPr>
          <p:nvPr>
            <p:ph type="sldNum" sz="quarter" idx="12"/>
          </p:nvPr>
        </p:nvSpPr>
        <p:spPr/>
        <p:txBody>
          <a:bodyPr/>
          <a:lstStyle/>
          <a:p>
            <a:fld id="{18F9ED7C-125C-4F48-91B7-9528945E4606}" type="slidenum">
              <a:rPr lang="en-US" smtClean="0"/>
              <a:pPr/>
              <a:t>31</a:t>
            </a:fld>
            <a:endParaRPr lang="en-US" dirty="0"/>
          </a:p>
        </p:txBody>
      </p:sp>
      <p:sp>
        <p:nvSpPr>
          <p:cNvPr id="8" name="Footer Placeholder 7"/>
          <p:cNvSpPr>
            <a:spLocks noGrp="1"/>
          </p:cNvSpPr>
          <p:nvPr>
            <p:ph type="ftr" sz="quarter" idx="11"/>
          </p:nvPr>
        </p:nvSpPr>
        <p:spPr>
          <a:xfrm>
            <a:off x="2667000" y="6356350"/>
            <a:ext cx="4114800" cy="501650"/>
          </a:xfrm>
        </p:spPr>
        <p:txBody>
          <a:bodyPr/>
          <a:lstStyle/>
          <a:p>
            <a:r>
              <a:rPr lang="en-US" dirty="0"/>
              <a:t>Ankur Chaudhary               Web Technology                                 UNIT 5</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31390690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685799"/>
            <a:ext cx="8839200" cy="5654675"/>
          </a:xfrm>
        </p:spPr>
        <p:txBody>
          <a:bodyPr>
            <a:normAutofit/>
          </a:bodyPr>
          <a:lstStyle/>
          <a:p>
            <a:pPr marL="342900" indent="-342900" algn="just">
              <a:buFont typeface="Arial" panose="020B0604020202020204" pitchFamily="34" charset="0"/>
              <a:buChar char="•"/>
            </a:pPr>
            <a:r>
              <a:rPr lang="en-US" sz="2000" dirty="0">
                <a:solidFill>
                  <a:schemeClr val="tx1"/>
                </a:solidFill>
              </a:rPr>
              <a:t>In PHP, variables and constants are used to store and represent data in a program. However, they have some key differences:</a:t>
            </a:r>
          </a:p>
          <a:p>
            <a:pPr algn="just"/>
            <a:r>
              <a:rPr lang="en-US" sz="2000" b="1" u="sng" dirty="0">
                <a:solidFill>
                  <a:schemeClr val="tx1"/>
                </a:solidFill>
              </a:rPr>
              <a:t>Variables:</a:t>
            </a:r>
          </a:p>
          <a:p>
            <a:pPr marL="342900" indent="-342900" algn="just">
              <a:buFont typeface="Arial" panose="020B0604020202020204" pitchFamily="34" charset="0"/>
              <a:buChar char="•"/>
            </a:pPr>
            <a:r>
              <a:rPr lang="en-US" sz="2000" dirty="0">
                <a:solidFill>
                  <a:schemeClr val="tx1"/>
                </a:solidFill>
              </a:rPr>
              <a:t>Variables are used to store data that may change during the execution of a script.</a:t>
            </a:r>
          </a:p>
          <a:p>
            <a:pPr marL="342900" indent="-342900" algn="just">
              <a:buFont typeface="Arial" panose="020B0604020202020204" pitchFamily="34" charset="0"/>
              <a:buChar char="•"/>
            </a:pPr>
            <a:r>
              <a:rPr lang="en-US" sz="2000" dirty="0">
                <a:solidFill>
                  <a:schemeClr val="tx1"/>
                </a:solidFill>
              </a:rPr>
              <a:t>The value of a variable can be reassigned multiple times during the program's execution.</a:t>
            </a:r>
          </a:p>
          <a:p>
            <a:pPr marL="342900" indent="-342900" algn="just">
              <a:buFont typeface="Arial" panose="020B0604020202020204" pitchFamily="34" charset="0"/>
              <a:buChar char="•"/>
            </a:pPr>
            <a:r>
              <a:rPr lang="en-US" sz="2000" dirty="0">
                <a:solidFill>
                  <a:schemeClr val="tx1"/>
                </a:solidFill>
              </a:rPr>
              <a:t>PHP variables start with a dollar sign ($) followed by the variable name (e.g., $</a:t>
            </a:r>
            <a:r>
              <a:rPr lang="en-US" sz="2000" dirty="0" err="1">
                <a:solidFill>
                  <a:schemeClr val="tx1"/>
                </a:solidFill>
              </a:rPr>
              <a:t>variableName</a:t>
            </a:r>
            <a:r>
              <a:rPr lang="en-US" sz="2000" dirty="0">
                <a:solidFill>
                  <a:schemeClr val="tx1"/>
                </a:solidFill>
              </a:rPr>
              <a:t>).</a:t>
            </a:r>
          </a:p>
          <a:p>
            <a:pPr marL="342900" indent="-342900" algn="just">
              <a:buFont typeface="Arial" panose="020B0604020202020204" pitchFamily="34" charset="0"/>
              <a:buChar char="•"/>
            </a:pPr>
            <a:r>
              <a:rPr lang="en-US" sz="2000" dirty="0">
                <a:solidFill>
                  <a:schemeClr val="tx1"/>
                </a:solidFill>
              </a:rPr>
              <a:t>Variables are case-sensitive, so $variable and $Variable are considered different variables.</a:t>
            </a:r>
          </a:p>
          <a:p>
            <a:pPr marL="342900" indent="-342900" algn="just">
              <a:buFont typeface="Arial" panose="020B0604020202020204" pitchFamily="34" charset="0"/>
              <a:buChar char="•"/>
            </a:pPr>
            <a:r>
              <a:rPr lang="en-US" sz="2000" dirty="0">
                <a:solidFill>
                  <a:schemeClr val="tx1"/>
                </a:solidFill>
              </a:rPr>
              <a:t>You don't need to declare variables explicitly before using them; they are created dynamically when assigned a value.</a:t>
            </a:r>
          </a:p>
        </p:txBody>
      </p:sp>
      <p:sp>
        <p:nvSpPr>
          <p:cNvPr id="4"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r>
              <a:rPr lang="en-IN" sz="2400" dirty="0"/>
              <a:t>Variables &amp; Constants</a:t>
            </a:r>
            <a:r>
              <a:rPr lang="en-IN" sz="2400" dirty="0">
                <a:solidFill>
                  <a:prstClr val="black"/>
                </a:solidFill>
              </a:rPr>
              <a:t> </a:t>
            </a:r>
            <a:r>
              <a:rPr lang="en-US" sz="2400" dirty="0">
                <a:solidFill>
                  <a:prstClr val="black"/>
                </a:solidFill>
              </a:rPr>
              <a:t>(CO5)</a:t>
            </a:r>
          </a:p>
        </p:txBody>
      </p:sp>
      <p:sp>
        <p:nvSpPr>
          <p:cNvPr id="6" name="Date Placeholder 5"/>
          <p:cNvSpPr>
            <a:spLocks noGrp="1"/>
          </p:cNvSpPr>
          <p:nvPr>
            <p:ph type="dt" sz="half" idx="10"/>
          </p:nvPr>
        </p:nvSpPr>
        <p:spPr/>
        <p:txBody>
          <a:bodyPr/>
          <a:lstStyle/>
          <a:p>
            <a:fld id="{19131970-8898-4D96-B42B-3846E9F16B5F}" type="datetime1">
              <a:rPr lang="en-US" smtClean="0"/>
              <a:t>7/26/2023</a:t>
            </a:fld>
            <a:endParaRPr lang="en-US" dirty="0"/>
          </a:p>
        </p:txBody>
      </p:sp>
      <p:sp>
        <p:nvSpPr>
          <p:cNvPr id="7" name="Slide Number Placeholder 6"/>
          <p:cNvSpPr>
            <a:spLocks noGrp="1"/>
          </p:cNvSpPr>
          <p:nvPr>
            <p:ph type="sldNum" sz="quarter" idx="12"/>
          </p:nvPr>
        </p:nvSpPr>
        <p:spPr/>
        <p:txBody>
          <a:bodyPr/>
          <a:lstStyle/>
          <a:p>
            <a:fld id="{18F9ED7C-125C-4F48-91B7-9528945E4606}" type="slidenum">
              <a:rPr lang="en-US" smtClean="0"/>
              <a:pPr/>
              <a:t>32</a:t>
            </a:fld>
            <a:endParaRPr lang="en-US" dirty="0"/>
          </a:p>
        </p:txBody>
      </p:sp>
      <p:sp>
        <p:nvSpPr>
          <p:cNvPr id="8" name="Footer Placeholder 7"/>
          <p:cNvSpPr>
            <a:spLocks noGrp="1"/>
          </p:cNvSpPr>
          <p:nvPr>
            <p:ph type="ftr" sz="quarter" idx="11"/>
          </p:nvPr>
        </p:nvSpPr>
        <p:spPr>
          <a:xfrm>
            <a:off x="2133600" y="6356350"/>
            <a:ext cx="5029200" cy="349249"/>
          </a:xfrm>
        </p:spPr>
        <p:txBody>
          <a:bodyPr/>
          <a:lstStyle/>
          <a:p>
            <a:r>
              <a:rPr lang="en-US" dirty="0"/>
              <a:t>Ankur Chaudhary               Web Technology                                 UNIT 5</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685799"/>
            <a:ext cx="8839200" cy="5654675"/>
          </a:xfrm>
        </p:spPr>
        <p:txBody>
          <a:bodyPr>
            <a:normAutofit/>
          </a:bodyPr>
          <a:lstStyle/>
          <a:p>
            <a:pPr marL="342900" indent="-342900" algn="just">
              <a:buFont typeface="Arial" panose="020B0604020202020204" pitchFamily="34" charset="0"/>
              <a:buChar char="•"/>
            </a:pPr>
            <a:endParaRPr lang="en-US" sz="2000" dirty="0">
              <a:solidFill>
                <a:schemeClr val="tx1"/>
              </a:solidFill>
            </a:endParaRPr>
          </a:p>
          <a:p>
            <a:pPr marL="342900" indent="-342900" algn="just">
              <a:buFont typeface="Arial" panose="020B0604020202020204" pitchFamily="34" charset="0"/>
              <a:buChar char="•"/>
            </a:pPr>
            <a:r>
              <a:rPr lang="en-US" sz="2000" dirty="0">
                <a:solidFill>
                  <a:schemeClr val="tx1"/>
                </a:solidFill>
              </a:rPr>
              <a:t>$name = "John"; // String variable</a:t>
            </a:r>
          </a:p>
          <a:p>
            <a:pPr marL="342900" indent="-342900" algn="just">
              <a:buFont typeface="Arial" panose="020B0604020202020204" pitchFamily="34" charset="0"/>
              <a:buChar char="•"/>
            </a:pPr>
            <a:r>
              <a:rPr lang="en-US" sz="2000" dirty="0">
                <a:solidFill>
                  <a:schemeClr val="tx1"/>
                </a:solidFill>
              </a:rPr>
              <a:t>$age = 30;      // Integer variable</a:t>
            </a:r>
          </a:p>
          <a:p>
            <a:pPr marL="342900" indent="-342900" algn="just">
              <a:buFont typeface="Arial" panose="020B0604020202020204" pitchFamily="34" charset="0"/>
              <a:buChar char="•"/>
            </a:pPr>
            <a:r>
              <a:rPr lang="en-US" sz="2000" dirty="0">
                <a:solidFill>
                  <a:schemeClr val="tx1"/>
                </a:solidFill>
              </a:rPr>
              <a:t>$height = 1.75; // Float variable</a:t>
            </a:r>
          </a:p>
          <a:p>
            <a:pPr marL="342900" indent="-342900" algn="just">
              <a:buFont typeface="Arial" panose="020B0604020202020204" pitchFamily="34" charset="0"/>
              <a:buChar char="•"/>
            </a:pPr>
            <a:r>
              <a:rPr lang="en-US" sz="2000" dirty="0">
                <a:solidFill>
                  <a:schemeClr val="tx1"/>
                </a:solidFill>
              </a:rPr>
              <a:t>$</a:t>
            </a:r>
            <a:r>
              <a:rPr lang="en-US" sz="2000" dirty="0" err="1">
                <a:solidFill>
                  <a:schemeClr val="tx1"/>
                </a:solidFill>
              </a:rPr>
              <a:t>isStudent</a:t>
            </a:r>
            <a:r>
              <a:rPr lang="en-US" sz="2000" dirty="0">
                <a:solidFill>
                  <a:schemeClr val="tx1"/>
                </a:solidFill>
              </a:rPr>
              <a:t> = true; // Boolean variable</a:t>
            </a:r>
          </a:p>
          <a:p>
            <a:pPr algn="just"/>
            <a:r>
              <a:rPr lang="en-US" sz="2000" dirty="0">
                <a:solidFill>
                  <a:schemeClr val="tx1"/>
                </a:solidFill>
              </a:rPr>
              <a:t>    </a:t>
            </a:r>
            <a:r>
              <a:rPr lang="en-US" sz="2000" b="1" u="sng" dirty="0">
                <a:solidFill>
                  <a:schemeClr val="tx1"/>
                </a:solidFill>
              </a:rPr>
              <a:t>Rules for declaring PHP variable:</a:t>
            </a:r>
          </a:p>
          <a:p>
            <a:pPr marL="342900" indent="-342900" algn="just">
              <a:buFont typeface="Arial" panose="020B0604020202020204" pitchFamily="34" charset="0"/>
              <a:buChar char="•"/>
            </a:pPr>
            <a:r>
              <a:rPr lang="en-US" sz="2000" dirty="0">
                <a:solidFill>
                  <a:schemeClr val="tx1"/>
                </a:solidFill>
              </a:rPr>
              <a:t>A variable must start with a dollar ($) sign, followed by the variable name.</a:t>
            </a:r>
          </a:p>
          <a:p>
            <a:pPr marL="342900" indent="-342900" algn="just">
              <a:buFont typeface="Arial" panose="020B0604020202020204" pitchFamily="34" charset="0"/>
              <a:buChar char="•"/>
            </a:pPr>
            <a:r>
              <a:rPr lang="en-US" sz="2000" dirty="0">
                <a:solidFill>
                  <a:schemeClr val="tx1"/>
                </a:solidFill>
              </a:rPr>
              <a:t>It can only contain alpha-numeric character and underscore (A-z, 0-9, _).</a:t>
            </a:r>
          </a:p>
          <a:p>
            <a:pPr marL="342900" indent="-342900" algn="just">
              <a:buFont typeface="Arial" panose="020B0604020202020204" pitchFamily="34" charset="0"/>
              <a:buChar char="•"/>
            </a:pPr>
            <a:r>
              <a:rPr lang="en-US" sz="2000" dirty="0">
                <a:solidFill>
                  <a:schemeClr val="tx1"/>
                </a:solidFill>
              </a:rPr>
              <a:t>A variable name must start with a letter or underscore (_) character.</a:t>
            </a:r>
          </a:p>
          <a:p>
            <a:pPr marL="342900" indent="-342900" algn="just">
              <a:buFont typeface="Arial" panose="020B0604020202020204" pitchFamily="34" charset="0"/>
              <a:buChar char="•"/>
            </a:pPr>
            <a:r>
              <a:rPr lang="en-US" sz="2000" dirty="0">
                <a:solidFill>
                  <a:schemeClr val="tx1"/>
                </a:solidFill>
              </a:rPr>
              <a:t>A PHP variable name cannot contain spaces.</a:t>
            </a:r>
          </a:p>
          <a:p>
            <a:pPr marL="342900" indent="-342900" algn="just">
              <a:buFont typeface="Arial" panose="020B0604020202020204" pitchFamily="34" charset="0"/>
              <a:buChar char="•"/>
            </a:pPr>
            <a:r>
              <a:rPr lang="en-US" sz="2000" dirty="0">
                <a:solidFill>
                  <a:schemeClr val="tx1"/>
                </a:solidFill>
              </a:rPr>
              <a:t>One thing to be kept in mind that the variable name cannot start with a number or special symbols.</a:t>
            </a:r>
          </a:p>
          <a:p>
            <a:pPr marL="342900" indent="-342900" algn="just">
              <a:buFont typeface="Arial" panose="020B0604020202020204" pitchFamily="34" charset="0"/>
              <a:buChar char="•"/>
            </a:pPr>
            <a:r>
              <a:rPr lang="en-US" sz="2000" dirty="0">
                <a:solidFill>
                  <a:schemeClr val="tx1"/>
                </a:solidFill>
              </a:rPr>
              <a:t>PHP variables are case-sensitive, so $name and $NAME both are treated as different variable.</a:t>
            </a:r>
          </a:p>
          <a:p>
            <a:pPr algn="just"/>
            <a:endParaRPr lang="en-US" sz="2000" dirty="0">
              <a:solidFill>
                <a:schemeClr val="tx1"/>
              </a:solidFill>
            </a:endParaRPr>
          </a:p>
        </p:txBody>
      </p:sp>
      <p:sp>
        <p:nvSpPr>
          <p:cNvPr id="4"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r>
              <a:rPr lang="en-IN" sz="2400" dirty="0"/>
              <a:t>Variables &amp; Constants</a:t>
            </a:r>
            <a:r>
              <a:rPr lang="en-IN" sz="2400" dirty="0">
                <a:solidFill>
                  <a:prstClr val="black"/>
                </a:solidFill>
              </a:rPr>
              <a:t> </a:t>
            </a:r>
            <a:r>
              <a:rPr lang="en-US" sz="2400" dirty="0">
                <a:solidFill>
                  <a:prstClr val="black"/>
                </a:solidFill>
              </a:rPr>
              <a:t>(CO5)</a:t>
            </a:r>
          </a:p>
        </p:txBody>
      </p:sp>
      <p:sp>
        <p:nvSpPr>
          <p:cNvPr id="6" name="Date Placeholder 5"/>
          <p:cNvSpPr>
            <a:spLocks noGrp="1"/>
          </p:cNvSpPr>
          <p:nvPr>
            <p:ph type="dt" sz="half" idx="10"/>
          </p:nvPr>
        </p:nvSpPr>
        <p:spPr/>
        <p:txBody>
          <a:bodyPr/>
          <a:lstStyle/>
          <a:p>
            <a:fld id="{19131970-8898-4D96-B42B-3846E9F16B5F}" type="datetime1">
              <a:rPr lang="en-US" smtClean="0"/>
              <a:t>7/26/2023</a:t>
            </a:fld>
            <a:endParaRPr lang="en-US" dirty="0"/>
          </a:p>
        </p:txBody>
      </p:sp>
      <p:sp>
        <p:nvSpPr>
          <p:cNvPr id="7" name="Slide Number Placeholder 6"/>
          <p:cNvSpPr>
            <a:spLocks noGrp="1"/>
          </p:cNvSpPr>
          <p:nvPr>
            <p:ph type="sldNum" sz="quarter" idx="12"/>
          </p:nvPr>
        </p:nvSpPr>
        <p:spPr/>
        <p:txBody>
          <a:bodyPr/>
          <a:lstStyle/>
          <a:p>
            <a:fld id="{18F9ED7C-125C-4F48-91B7-9528945E4606}" type="slidenum">
              <a:rPr lang="en-US" smtClean="0"/>
              <a:pPr/>
              <a:t>33</a:t>
            </a:fld>
            <a:endParaRPr lang="en-US" dirty="0"/>
          </a:p>
        </p:txBody>
      </p:sp>
      <p:sp>
        <p:nvSpPr>
          <p:cNvPr id="8" name="Footer Placeholder 7"/>
          <p:cNvSpPr>
            <a:spLocks noGrp="1"/>
          </p:cNvSpPr>
          <p:nvPr>
            <p:ph type="ftr" sz="quarter" idx="11"/>
          </p:nvPr>
        </p:nvSpPr>
        <p:spPr>
          <a:xfrm>
            <a:off x="2133600" y="6356350"/>
            <a:ext cx="5029200" cy="349249"/>
          </a:xfrm>
        </p:spPr>
        <p:txBody>
          <a:bodyPr/>
          <a:lstStyle/>
          <a:p>
            <a:r>
              <a:rPr lang="en-US" dirty="0"/>
              <a:t>Ankur Chaudhary               Web Technology                                 UNIT 5</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40765364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 y="685801"/>
            <a:ext cx="8915400" cy="5534024"/>
          </a:xfrm>
        </p:spPr>
        <p:txBody>
          <a:bodyPr>
            <a:noAutofit/>
          </a:bodyPr>
          <a:lstStyle/>
          <a:p>
            <a:pPr algn="just"/>
            <a:r>
              <a:rPr lang="en-US" sz="2200" b="1" dirty="0">
                <a:solidFill>
                  <a:schemeClr val="tx1"/>
                </a:solidFill>
              </a:rPr>
              <a:t>PHP Variable: Declaring string, integer, and float</a:t>
            </a:r>
          </a:p>
          <a:p>
            <a:pPr algn="just"/>
            <a:r>
              <a:rPr lang="en-US" sz="2000" dirty="0">
                <a:solidFill>
                  <a:schemeClr val="tx1"/>
                </a:solidFill>
              </a:rPr>
              <a:t>Let's see the example to store string, integer, and float values in PHP variables.</a:t>
            </a:r>
          </a:p>
          <a:p>
            <a:pPr algn="just"/>
            <a:r>
              <a:rPr lang="en-US" sz="2000" dirty="0">
                <a:solidFill>
                  <a:schemeClr val="tx1"/>
                </a:solidFill>
              </a:rPr>
              <a:t>&lt;?</a:t>
            </a:r>
            <a:r>
              <a:rPr lang="en-US" sz="2000" dirty="0" err="1">
                <a:solidFill>
                  <a:schemeClr val="tx1"/>
                </a:solidFill>
              </a:rPr>
              <a:t>php</a:t>
            </a:r>
            <a:r>
              <a:rPr lang="en-US" sz="2000" dirty="0">
                <a:solidFill>
                  <a:schemeClr val="tx1"/>
                </a:solidFill>
              </a:rPr>
              <a:t>  </a:t>
            </a:r>
          </a:p>
          <a:p>
            <a:pPr algn="just"/>
            <a:r>
              <a:rPr lang="en-US" sz="2000" dirty="0">
                <a:solidFill>
                  <a:schemeClr val="tx1"/>
                </a:solidFill>
              </a:rPr>
              <a:t>$</a:t>
            </a:r>
            <a:r>
              <a:rPr lang="en-US" sz="2000" dirty="0" err="1">
                <a:solidFill>
                  <a:schemeClr val="tx1"/>
                </a:solidFill>
              </a:rPr>
              <a:t>str</a:t>
            </a:r>
            <a:r>
              <a:rPr lang="en-US" sz="2000" dirty="0">
                <a:solidFill>
                  <a:schemeClr val="tx1"/>
                </a:solidFill>
              </a:rPr>
              <a:t>="hello string";  </a:t>
            </a:r>
          </a:p>
          <a:p>
            <a:pPr algn="just"/>
            <a:r>
              <a:rPr lang="en-US" sz="2000" dirty="0">
                <a:solidFill>
                  <a:schemeClr val="tx1"/>
                </a:solidFill>
              </a:rPr>
              <a:t>$x=200;  </a:t>
            </a:r>
          </a:p>
          <a:p>
            <a:pPr algn="just"/>
            <a:r>
              <a:rPr lang="en-US" sz="2000" dirty="0">
                <a:solidFill>
                  <a:schemeClr val="tx1"/>
                </a:solidFill>
              </a:rPr>
              <a:t>$y=44.6;  </a:t>
            </a:r>
          </a:p>
          <a:p>
            <a:pPr algn="just"/>
            <a:r>
              <a:rPr lang="en-US" sz="2000" dirty="0">
                <a:solidFill>
                  <a:schemeClr val="tx1"/>
                </a:solidFill>
              </a:rPr>
              <a:t>echo "string is: $</a:t>
            </a:r>
            <a:r>
              <a:rPr lang="en-US" sz="2000" dirty="0" err="1">
                <a:solidFill>
                  <a:schemeClr val="tx1"/>
                </a:solidFill>
              </a:rPr>
              <a:t>str</a:t>
            </a:r>
            <a:r>
              <a:rPr lang="en-US" sz="2000" dirty="0">
                <a:solidFill>
                  <a:schemeClr val="tx1"/>
                </a:solidFill>
              </a:rPr>
              <a:t> &lt;</a:t>
            </a:r>
            <a:r>
              <a:rPr lang="en-US" sz="2000" dirty="0" err="1">
                <a:solidFill>
                  <a:schemeClr val="tx1"/>
                </a:solidFill>
              </a:rPr>
              <a:t>br</a:t>
            </a:r>
            <a:r>
              <a:rPr lang="en-US" sz="2000" dirty="0">
                <a:solidFill>
                  <a:schemeClr val="tx1"/>
                </a:solidFill>
              </a:rPr>
              <a:t>/&gt;";  </a:t>
            </a:r>
          </a:p>
          <a:p>
            <a:pPr algn="just"/>
            <a:r>
              <a:rPr lang="en-US" sz="2000" dirty="0">
                <a:solidFill>
                  <a:schemeClr val="tx1"/>
                </a:solidFill>
              </a:rPr>
              <a:t>echo "integer is: $x &lt;</a:t>
            </a:r>
            <a:r>
              <a:rPr lang="en-US" sz="2000" dirty="0" err="1">
                <a:solidFill>
                  <a:schemeClr val="tx1"/>
                </a:solidFill>
              </a:rPr>
              <a:t>br</a:t>
            </a:r>
            <a:r>
              <a:rPr lang="en-US" sz="2000" dirty="0">
                <a:solidFill>
                  <a:schemeClr val="tx1"/>
                </a:solidFill>
              </a:rPr>
              <a:t>/&gt;";  </a:t>
            </a:r>
          </a:p>
          <a:p>
            <a:pPr algn="just"/>
            <a:r>
              <a:rPr lang="en-US" sz="2000" dirty="0">
                <a:solidFill>
                  <a:schemeClr val="tx1"/>
                </a:solidFill>
              </a:rPr>
              <a:t>echo "float is: $y &lt;</a:t>
            </a:r>
            <a:r>
              <a:rPr lang="en-US" sz="2000" dirty="0" err="1">
                <a:solidFill>
                  <a:schemeClr val="tx1"/>
                </a:solidFill>
              </a:rPr>
              <a:t>br</a:t>
            </a:r>
            <a:r>
              <a:rPr lang="en-US" sz="2000" dirty="0">
                <a:solidFill>
                  <a:schemeClr val="tx1"/>
                </a:solidFill>
              </a:rPr>
              <a:t>/&gt;";  </a:t>
            </a:r>
          </a:p>
          <a:p>
            <a:pPr algn="just"/>
            <a:r>
              <a:rPr lang="en-US" sz="2000" dirty="0">
                <a:solidFill>
                  <a:schemeClr val="tx1"/>
                </a:solidFill>
              </a:rPr>
              <a:t>?&gt;  </a:t>
            </a:r>
          </a:p>
        </p:txBody>
      </p:sp>
      <p:sp>
        <p:nvSpPr>
          <p:cNvPr id="4"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r>
              <a:rPr lang="en-IN" sz="2400" dirty="0"/>
              <a:t>Variables &amp; Constants</a:t>
            </a:r>
            <a:r>
              <a:rPr lang="en-IN" sz="2400" dirty="0">
                <a:solidFill>
                  <a:prstClr val="black"/>
                </a:solidFill>
              </a:rPr>
              <a:t> </a:t>
            </a:r>
            <a:r>
              <a:rPr lang="en-US" sz="2400" dirty="0">
                <a:solidFill>
                  <a:prstClr val="black"/>
                </a:solidFill>
              </a:rPr>
              <a:t>(CO5)</a:t>
            </a:r>
          </a:p>
        </p:txBody>
      </p:sp>
      <p:sp>
        <p:nvSpPr>
          <p:cNvPr id="6" name="Date Placeholder 5"/>
          <p:cNvSpPr>
            <a:spLocks noGrp="1"/>
          </p:cNvSpPr>
          <p:nvPr>
            <p:ph type="dt" sz="half" idx="10"/>
          </p:nvPr>
        </p:nvSpPr>
        <p:spPr/>
        <p:txBody>
          <a:bodyPr/>
          <a:lstStyle/>
          <a:p>
            <a:fld id="{2F2F13A3-F1AC-4499-9EE9-A7023AAC124B}" type="datetime1">
              <a:rPr lang="en-US" smtClean="0"/>
              <a:t>7/26/2023</a:t>
            </a:fld>
            <a:endParaRPr lang="en-US" dirty="0"/>
          </a:p>
        </p:txBody>
      </p:sp>
      <p:sp>
        <p:nvSpPr>
          <p:cNvPr id="7" name="Slide Number Placeholder 6"/>
          <p:cNvSpPr>
            <a:spLocks noGrp="1"/>
          </p:cNvSpPr>
          <p:nvPr>
            <p:ph type="sldNum" sz="quarter" idx="12"/>
          </p:nvPr>
        </p:nvSpPr>
        <p:spPr/>
        <p:txBody>
          <a:bodyPr/>
          <a:lstStyle/>
          <a:p>
            <a:fld id="{18F9ED7C-125C-4F48-91B7-9528945E4606}" type="slidenum">
              <a:rPr lang="en-US" smtClean="0"/>
              <a:pPr/>
              <a:t>34</a:t>
            </a:fld>
            <a:endParaRPr lang="en-US" dirty="0"/>
          </a:p>
        </p:txBody>
      </p:sp>
      <p:sp>
        <p:nvSpPr>
          <p:cNvPr id="8" name="Footer Placeholder 7"/>
          <p:cNvSpPr>
            <a:spLocks noGrp="1"/>
          </p:cNvSpPr>
          <p:nvPr>
            <p:ph type="ftr" sz="quarter" idx="11"/>
          </p:nvPr>
        </p:nvSpPr>
        <p:spPr>
          <a:xfrm>
            <a:off x="2133600" y="6356350"/>
            <a:ext cx="5029200" cy="501650"/>
          </a:xfrm>
        </p:spPr>
        <p:txBody>
          <a:bodyPr/>
          <a:lstStyle/>
          <a:p>
            <a:r>
              <a:rPr lang="en-US" dirty="0"/>
              <a:t>Ankur Chaudhary               Web Technology                                 UNIT 5</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 y="685801"/>
            <a:ext cx="8915400" cy="5534024"/>
          </a:xfrm>
        </p:spPr>
        <p:txBody>
          <a:bodyPr>
            <a:noAutofit/>
          </a:bodyPr>
          <a:lstStyle/>
          <a:p>
            <a:pPr algn="just"/>
            <a:r>
              <a:rPr lang="en-US" sz="2000" dirty="0">
                <a:solidFill>
                  <a:schemeClr val="tx1"/>
                </a:solidFill>
              </a:rPr>
              <a:t>Output:</a:t>
            </a:r>
          </a:p>
          <a:p>
            <a:pPr algn="just"/>
            <a:r>
              <a:rPr lang="en-US" sz="2000" dirty="0">
                <a:solidFill>
                  <a:schemeClr val="tx1"/>
                </a:solidFill>
              </a:rPr>
              <a:t>string is: hello string</a:t>
            </a:r>
          </a:p>
          <a:p>
            <a:pPr algn="just"/>
            <a:r>
              <a:rPr lang="en-US" sz="2000" dirty="0">
                <a:solidFill>
                  <a:schemeClr val="tx1"/>
                </a:solidFill>
              </a:rPr>
              <a:t>integer is: 200</a:t>
            </a:r>
          </a:p>
          <a:p>
            <a:pPr algn="just"/>
            <a:r>
              <a:rPr lang="en-US" sz="2000" dirty="0">
                <a:solidFill>
                  <a:schemeClr val="tx1"/>
                </a:solidFill>
              </a:rPr>
              <a:t>float is: 44.6 </a:t>
            </a:r>
          </a:p>
        </p:txBody>
      </p:sp>
      <p:sp>
        <p:nvSpPr>
          <p:cNvPr id="4"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r>
              <a:rPr lang="en-IN" sz="2400" dirty="0"/>
              <a:t>Variables &amp; Constants</a:t>
            </a:r>
            <a:r>
              <a:rPr lang="en-IN" sz="2400" dirty="0">
                <a:solidFill>
                  <a:prstClr val="black"/>
                </a:solidFill>
              </a:rPr>
              <a:t> </a:t>
            </a:r>
            <a:r>
              <a:rPr lang="en-US" sz="2400" dirty="0">
                <a:solidFill>
                  <a:prstClr val="black"/>
                </a:solidFill>
              </a:rPr>
              <a:t>(CO5)</a:t>
            </a:r>
          </a:p>
        </p:txBody>
      </p:sp>
      <p:sp>
        <p:nvSpPr>
          <p:cNvPr id="6" name="Date Placeholder 5"/>
          <p:cNvSpPr>
            <a:spLocks noGrp="1"/>
          </p:cNvSpPr>
          <p:nvPr>
            <p:ph type="dt" sz="half" idx="10"/>
          </p:nvPr>
        </p:nvSpPr>
        <p:spPr/>
        <p:txBody>
          <a:bodyPr/>
          <a:lstStyle/>
          <a:p>
            <a:fld id="{2F2F13A3-F1AC-4499-9EE9-A7023AAC124B}" type="datetime1">
              <a:rPr lang="en-US" smtClean="0"/>
              <a:t>7/26/2023</a:t>
            </a:fld>
            <a:endParaRPr lang="en-US" dirty="0"/>
          </a:p>
        </p:txBody>
      </p:sp>
      <p:sp>
        <p:nvSpPr>
          <p:cNvPr id="7" name="Slide Number Placeholder 6"/>
          <p:cNvSpPr>
            <a:spLocks noGrp="1"/>
          </p:cNvSpPr>
          <p:nvPr>
            <p:ph type="sldNum" sz="quarter" idx="12"/>
          </p:nvPr>
        </p:nvSpPr>
        <p:spPr/>
        <p:txBody>
          <a:bodyPr/>
          <a:lstStyle/>
          <a:p>
            <a:fld id="{18F9ED7C-125C-4F48-91B7-9528945E4606}" type="slidenum">
              <a:rPr lang="en-US" smtClean="0"/>
              <a:pPr/>
              <a:t>35</a:t>
            </a:fld>
            <a:endParaRPr lang="en-US" dirty="0"/>
          </a:p>
        </p:txBody>
      </p:sp>
      <p:sp>
        <p:nvSpPr>
          <p:cNvPr id="8" name="Footer Placeholder 7"/>
          <p:cNvSpPr>
            <a:spLocks noGrp="1"/>
          </p:cNvSpPr>
          <p:nvPr>
            <p:ph type="ftr" sz="quarter" idx="11"/>
          </p:nvPr>
        </p:nvSpPr>
        <p:spPr>
          <a:xfrm>
            <a:off x="2133600" y="6356350"/>
            <a:ext cx="5029200" cy="501650"/>
          </a:xfrm>
        </p:spPr>
        <p:txBody>
          <a:bodyPr/>
          <a:lstStyle/>
          <a:p>
            <a:r>
              <a:rPr lang="en-US" dirty="0"/>
              <a:t>Ankur Chaudhary               Web Technology                                 UNIT 5</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15923264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 y="685801"/>
            <a:ext cx="8915400" cy="5534024"/>
          </a:xfrm>
        </p:spPr>
        <p:txBody>
          <a:bodyPr>
            <a:noAutofit/>
          </a:bodyPr>
          <a:lstStyle/>
          <a:p>
            <a:pPr algn="just"/>
            <a:r>
              <a:rPr lang="en-US" sz="2200" b="1" dirty="0">
                <a:solidFill>
                  <a:schemeClr val="tx1"/>
                </a:solidFill>
              </a:rPr>
              <a:t>PHP constants    </a:t>
            </a:r>
            <a:r>
              <a:rPr lang="en-US" sz="2000" dirty="0">
                <a:solidFill>
                  <a:schemeClr val="tx1"/>
                </a:solidFill>
              </a:rPr>
              <a:t>are name or identifier that can't be changed during the execution of the script except for magic constants, which are not really constants. </a:t>
            </a:r>
          </a:p>
          <a:p>
            <a:pPr algn="just"/>
            <a:r>
              <a:rPr lang="en-US" sz="2000" dirty="0">
                <a:solidFill>
                  <a:schemeClr val="tx1"/>
                </a:solidFill>
              </a:rPr>
              <a:t>PHP constants can be defined by 2 ways:</a:t>
            </a:r>
          </a:p>
          <a:p>
            <a:pPr marL="342900" indent="-342900" algn="just">
              <a:buFont typeface="Arial" panose="020B0604020202020204" pitchFamily="34" charset="0"/>
              <a:buChar char="•"/>
            </a:pPr>
            <a:r>
              <a:rPr lang="en-US" sz="2000" dirty="0">
                <a:solidFill>
                  <a:schemeClr val="tx1"/>
                </a:solidFill>
              </a:rPr>
              <a:t>Using define() function</a:t>
            </a:r>
          </a:p>
          <a:p>
            <a:pPr marL="342900" indent="-342900" algn="just">
              <a:buFont typeface="Arial" panose="020B0604020202020204" pitchFamily="34" charset="0"/>
              <a:buChar char="•"/>
            </a:pPr>
            <a:r>
              <a:rPr lang="en-US" sz="2000" dirty="0">
                <a:solidFill>
                  <a:schemeClr val="tx1"/>
                </a:solidFill>
              </a:rPr>
              <a:t>Using </a:t>
            </a:r>
            <a:r>
              <a:rPr lang="en-US" sz="2000" dirty="0" err="1">
                <a:solidFill>
                  <a:schemeClr val="tx1"/>
                </a:solidFill>
              </a:rPr>
              <a:t>const</a:t>
            </a:r>
            <a:r>
              <a:rPr lang="en-US" sz="2000" dirty="0">
                <a:solidFill>
                  <a:schemeClr val="tx1"/>
                </a:solidFill>
              </a:rPr>
              <a:t> keyword</a:t>
            </a:r>
          </a:p>
          <a:p>
            <a:pPr algn="just"/>
            <a:r>
              <a:rPr lang="en-US" sz="2000" dirty="0">
                <a:solidFill>
                  <a:schemeClr val="tx1"/>
                </a:solidFill>
              </a:rPr>
              <a:t>Constants are similar to the variable except once they defined, they can never be undefined or changed. </a:t>
            </a:r>
          </a:p>
          <a:p>
            <a:pPr algn="just"/>
            <a:endParaRPr lang="en-US" sz="2000" dirty="0">
              <a:solidFill>
                <a:schemeClr val="tx1"/>
              </a:solidFill>
            </a:endParaRPr>
          </a:p>
        </p:txBody>
      </p:sp>
      <p:sp>
        <p:nvSpPr>
          <p:cNvPr id="4"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r>
              <a:rPr lang="en-IN" sz="2400" dirty="0"/>
              <a:t>Variables &amp; Constants</a:t>
            </a:r>
            <a:r>
              <a:rPr lang="en-IN" sz="2400" dirty="0">
                <a:solidFill>
                  <a:prstClr val="black"/>
                </a:solidFill>
              </a:rPr>
              <a:t> </a:t>
            </a:r>
            <a:r>
              <a:rPr lang="en-US" sz="2400" dirty="0">
                <a:solidFill>
                  <a:prstClr val="black"/>
                </a:solidFill>
              </a:rPr>
              <a:t>(CO5)</a:t>
            </a:r>
          </a:p>
        </p:txBody>
      </p:sp>
      <p:sp>
        <p:nvSpPr>
          <p:cNvPr id="6" name="Date Placeholder 5"/>
          <p:cNvSpPr>
            <a:spLocks noGrp="1"/>
          </p:cNvSpPr>
          <p:nvPr>
            <p:ph type="dt" sz="half" idx="10"/>
          </p:nvPr>
        </p:nvSpPr>
        <p:spPr/>
        <p:txBody>
          <a:bodyPr/>
          <a:lstStyle/>
          <a:p>
            <a:fld id="{7ABDBE64-A47B-4F2E-8AB2-DEA05FA71EC7}" type="datetime1">
              <a:rPr lang="en-US" smtClean="0"/>
              <a:t>7/26/2023</a:t>
            </a:fld>
            <a:endParaRPr lang="en-US" dirty="0"/>
          </a:p>
        </p:txBody>
      </p:sp>
      <p:sp>
        <p:nvSpPr>
          <p:cNvPr id="7" name="Slide Number Placeholder 6"/>
          <p:cNvSpPr>
            <a:spLocks noGrp="1"/>
          </p:cNvSpPr>
          <p:nvPr>
            <p:ph type="sldNum" sz="quarter" idx="12"/>
          </p:nvPr>
        </p:nvSpPr>
        <p:spPr/>
        <p:txBody>
          <a:bodyPr/>
          <a:lstStyle/>
          <a:p>
            <a:fld id="{18F9ED7C-125C-4F48-91B7-9528945E4606}" type="slidenum">
              <a:rPr lang="en-US" smtClean="0"/>
              <a:pPr/>
              <a:t>36</a:t>
            </a:fld>
            <a:endParaRPr lang="en-US" dirty="0"/>
          </a:p>
        </p:txBody>
      </p:sp>
      <p:sp>
        <p:nvSpPr>
          <p:cNvPr id="8" name="Footer Placeholder 7"/>
          <p:cNvSpPr>
            <a:spLocks noGrp="1"/>
          </p:cNvSpPr>
          <p:nvPr>
            <p:ph type="ftr" sz="quarter" idx="11"/>
          </p:nvPr>
        </p:nvSpPr>
        <p:spPr>
          <a:xfrm>
            <a:off x="2133600" y="6356350"/>
            <a:ext cx="5029200" cy="501650"/>
          </a:xfrm>
        </p:spPr>
        <p:txBody>
          <a:bodyPr/>
          <a:lstStyle/>
          <a:p>
            <a:r>
              <a:rPr lang="en-US" dirty="0"/>
              <a:t>Ankur Chaudhary               Web Technology                                 UNIT 5</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14387239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 y="685801"/>
            <a:ext cx="8915400" cy="5534024"/>
          </a:xfrm>
        </p:spPr>
        <p:txBody>
          <a:bodyPr>
            <a:noAutofit/>
          </a:bodyPr>
          <a:lstStyle/>
          <a:p>
            <a:pPr algn="just"/>
            <a:r>
              <a:rPr lang="en-US" sz="2000" dirty="0">
                <a:solidFill>
                  <a:schemeClr val="tx1"/>
                </a:solidFill>
              </a:rPr>
              <a:t>They remain constant across the entire program. PHP constants follow the same PHP variable rules. </a:t>
            </a:r>
          </a:p>
          <a:p>
            <a:pPr algn="just"/>
            <a:r>
              <a:rPr lang="en-US" sz="2000" dirty="0">
                <a:solidFill>
                  <a:schemeClr val="tx1"/>
                </a:solidFill>
              </a:rPr>
              <a:t>For example, it can be started with a letter or underscore only. Conventionally, PHP constants should be defined in uppercase letters.</a:t>
            </a:r>
          </a:p>
          <a:p>
            <a:pPr algn="just"/>
            <a:r>
              <a:rPr lang="en-US" sz="2200" b="1" dirty="0">
                <a:solidFill>
                  <a:schemeClr val="tx1"/>
                </a:solidFill>
              </a:rPr>
              <a:t>1. PHP constant: define()</a:t>
            </a:r>
          </a:p>
          <a:p>
            <a:pPr algn="just"/>
            <a:r>
              <a:rPr lang="en-US" sz="2000" dirty="0">
                <a:solidFill>
                  <a:schemeClr val="tx1"/>
                </a:solidFill>
              </a:rPr>
              <a:t>Use the define() function to create a constant. </a:t>
            </a:r>
          </a:p>
          <a:p>
            <a:pPr algn="just"/>
            <a:r>
              <a:rPr lang="en-US" sz="2000" dirty="0">
                <a:solidFill>
                  <a:schemeClr val="tx1"/>
                </a:solidFill>
              </a:rPr>
              <a:t>It defines constant at run time. Let's see the syntax of define() function in PHP.</a:t>
            </a:r>
          </a:p>
          <a:p>
            <a:pPr marL="0" lvl="1" algn="just"/>
            <a:r>
              <a:rPr lang="en-IN" sz="2000" dirty="0">
                <a:solidFill>
                  <a:schemeClr val="tx1"/>
                </a:solidFill>
              </a:rPr>
              <a:t>define(name, value, </a:t>
            </a:r>
            <a:r>
              <a:rPr lang="en-IN" sz="2000" b="1" dirty="0">
                <a:solidFill>
                  <a:schemeClr val="tx1"/>
                </a:solidFill>
              </a:rPr>
              <a:t>case</a:t>
            </a:r>
            <a:r>
              <a:rPr lang="en-IN" sz="2000" dirty="0">
                <a:solidFill>
                  <a:schemeClr val="tx1"/>
                </a:solidFill>
              </a:rPr>
              <a:t>-insensitive)</a:t>
            </a:r>
            <a:r>
              <a:rPr lang="en-IN" sz="2000" dirty="0"/>
              <a:t>  </a:t>
            </a:r>
          </a:p>
          <a:p>
            <a:pPr algn="just"/>
            <a:r>
              <a:rPr lang="en-US" sz="2000" dirty="0">
                <a:solidFill>
                  <a:schemeClr val="tx1"/>
                </a:solidFill>
              </a:rPr>
              <a:t>&lt;?</a:t>
            </a:r>
            <a:r>
              <a:rPr lang="en-US" sz="2000" dirty="0" err="1">
                <a:solidFill>
                  <a:schemeClr val="tx1"/>
                </a:solidFill>
              </a:rPr>
              <a:t>php</a:t>
            </a:r>
            <a:r>
              <a:rPr lang="en-US" sz="2000" dirty="0">
                <a:solidFill>
                  <a:schemeClr val="tx1"/>
                </a:solidFill>
              </a:rPr>
              <a:t>  </a:t>
            </a:r>
          </a:p>
          <a:p>
            <a:pPr algn="just"/>
            <a:r>
              <a:rPr lang="en-US" sz="2000" dirty="0">
                <a:solidFill>
                  <a:schemeClr val="tx1"/>
                </a:solidFill>
              </a:rPr>
              <a:t>define("</a:t>
            </a:r>
            <a:r>
              <a:rPr lang="en-US" sz="2000" dirty="0" err="1">
                <a:solidFill>
                  <a:schemeClr val="tx1"/>
                </a:solidFill>
              </a:rPr>
              <a:t>MESSAGE","Hello</a:t>
            </a:r>
            <a:r>
              <a:rPr lang="en-US" sz="2000" dirty="0">
                <a:solidFill>
                  <a:schemeClr val="tx1"/>
                </a:solidFill>
              </a:rPr>
              <a:t> PHP");  </a:t>
            </a:r>
          </a:p>
          <a:p>
            <a:pPr algn="just"/>
            <a:r>
              <a:rPr lang="en-US" sz="2000" dirty="0">
                <a:solidFill>
                  <a:schemeClr val="tx1"/>
                </a:solidFill>
              </a:rPr>
              <a:t>echo MESSAGE;  </a:t>
            </a:r>
          </a:p>
          <a:p>
            <a:pPr algn="just"/>
            <a:r>
              <a:rPr lang="en-US" sz="2000" dirty="0">
                <a:solidFill>
                  <a:schemeClr val="tx1"/>
                </a:solidFill>
              </a:rPr>
              <a:t>?&gt;  </a:t>
            </a:r>
          </a:p>
          <a:p>
            <a:pPr algn="just"/>
            <a:r>
              <a:rPr lang="en-US" sz="2000" dirty="0">
                <a:solidFill>
                  <a:schemeClr val="tx1"/>
                </a:solidFill>
              </a:rPr>
              <a:t>Output:</a:t>
            </a:r>
          </a:p>
          <a:p>
            <a:pPr algn="just"/>
            <a:r>
              <a:rPr lang="en-US" sz="2000" dirty="0">
                <a:solidFill>
                  <a:schemeClr val="tx1"/>
                </a:solidFill>
              </a:rPr>
              <a:t>Hello PHP</a:t>
            </a:r>
            <a:endParaRPr lang="en-IN" sz="2000" dirty="0"/>
          </a:p>
          <a:p>
            <a:pPr algn="just"/>
            <a:endParaRPr lang="en-US" sz="2000" dirty="0">
              <a:solidFill>
                <a:schemeClr val="tx1"/>
              </a:solidFill>
            </a:endParaRPr>
          </a:p>
          <a:p>
            <a:pPr algn="just"/>
            <a:endParaRPr lang="en-US" sz="2000" dirty="0">
              <a:solidFill>
                <a:schemeClr val="tx1"/>
              </a:solidFill>
            </a:endParaRPr>
          </a:p>
        </p:txBody>
      </p:sp>
      <p:sp>
        <p:nvSpPr>
          <p:cNvPr id="4"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r>
              <a:rPr lang="en-IN" sz="2400" dirty="0"/>
              <a:t>Variables &amp; Constants</a:t>
            </a:r>
            <a:r>
              <a:rPr lang="en-IN" sz="2400" dirty="0">
                <a:solidFill>
                  <a:prstClr val="black"/>
                </a:solidFill>
              </a:rPr>
              <a:t> </a:t>
            </a:r>
            <a:r>
              <a:rPr lang="en-US" sz="2400" dirty="0">
                <a:solidFill>
                  <a:prstClr val="black"/>
                </a:solidFill>
              </a:rPr>
              <a:t>(CO5)</a:t>
            </a:r>
          </a:p>
        </p:txBody>
      </p:sp>
      <p:sp>
        <p:nvSpPr>
          <p:cNvPr id="6" name="Date Placeholder 5"/>
          <p:cNvSpPr>
            <a:spLocks noGrp="1"/>
          </p:cNvSpPr>
          <p:nvPr>
            <p:ph type="dt" sz="half" idx="10"/>
          </p:nvPr>
        </p:nvSpPr>
        <p:spPr/>
        <p:txBody>
          <a:bodyPr/>
          <a:lstStyle/>
          <a:p>
            <a:fld id="{7ABDBE64-A47B-4F2E-8AB2-DEA05FA71EC7}" type="datetime1">
              <a:rPr lang="en-US" smtClean="0"/>
              <a:t>7/26/2023</a:t>
            </a:fld>
            <a:endParaRPr lang="en-US" dirty="0"/>
          </a:p>
        </p:txBody>
      </p:sp>
      <p:sp>
        <p:nvSpPr>
          <p:cNvPr id="7" name="Slide Number Placeholder 6"/>
          <p:cNvSpPr>
            <a:spLocks noGrp="1"/>
          </p:cNvSpPr>
          <p:nvPr>
            <p:ph type="sldNum" sz="quarter" idx="12"/>
          </p:nvPr>
        </p:nvSpPr>
        <p:spPr/>
        <p:txBody>
          <a:bodyPr/>
          <a:lstStyle/>
          <a:p>
            <a:fld id="{18F9ED7C-125C-4F48-91B7-9528945E4606}" type="slidenum">
              <a:rPr lang="en-US" smtClean="0"/>
              <a:pPr/>
              <a:t>37</a:t>
            </a:fld>
            <a:endParaRPr lang="en-US" dirty="0"/>
          </a:p>
        </p:txBody>
      </p:sp>
      <p:sp>
        <p:nvSpPr>
          <p:cNvPr id="8" name="Footer Placeholder 7"/>
          <p:cNvSpPr>
            <a:spLocks noGrp="1"/>
          </p:cNvSpPr>
          <p:nvPr>
            <p:ph type="ftr" sz="quarter" idx="11"/>
          </p:nvPr>
        </p:nvSpPr>
        <p:spPr>
          <a:xfrm>
            <a:off x="2133600" y="6356350"/>
            <a:ext cx="5029200" cy="501650"/>
          </a:xfrm>
        </p:spPr>
        <p:txBody>
          <a:bodyPr/>
          <a:lstStyle/>
          <a:p>
            <a:r>
              <a:rPr lang="en-US" dirty="0"/>
              <a:t>Ankur Chaudhary               Web Technology                                 UNIT 5</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38453234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 y="685801"/>
            <a:ext cx="8915400" cy="5534024"/>
          </a:xfrm>
        </p:spPr>
        <p:txBody>
          <a:bodyPr>
            <a:noAutofit/>
          </a:bodyPr>
          <a:lstStyle/>
          <a:p>
            <a:pPr algn="just"/>
            <a:r>
              <a:rPr lang="en-IN" sz="1800" dirty="0">
                <a:solidFill>
                  <a:schemeClr val="tx1"/>
                </a:solidFill>
              </a:rPr>
              <a:t> </a:t>
            </a:r>
          </a:p>
          <a:p>
            <a:pPr algn="just"/>
            <a:r>
              <a:rPr lang="en-US" sz="2200" b="1" dirty="0">
                <a:solidFill>
                  <a:schemeClr val="tx1"/>
                </a:solidFill>
              </a:rPr>
              <a:t>2. PHP constant: </a:t>
            </a:r>
            <a:r>
              <a:rPr lang="en-US" sz="2200" b="1" dirty="0" err="1">
                <a:solidFill>
                  <a:schemeClr val="tx1"/>
                </a:solidFill>
              </a:rPr>
              <a:t>const</a:t>
            </a:r>
            <a:r>
              <a:rPr lang="en-US" sz="2200" b="1" dirty="0">
                <a:solidFill>
                  <a:schemeClr val="tx1"/>
                </a:solidFill>
              </a:rPr>
              <a:t> keyword</a:t>
            </a:r>
          </a:p>
          <a:p>
            <a:pPr algn="just"/>
            <a:r>
              <a:rPr lang="en-US" sz="2000" dirty="0">
                <a:solidFill>
                  <a:schemeClr val="tx1"/>
                </a:solidFill>
              </a:rPr>
              <a:t>PHP introduced a keyword </a:t>
            </a:r>
            <a:r>
              <a:rPr lang="en-US" sz="2000" dirty="0" err="1">
                <a:solidFill>
                  <a:schemeClr val="tx1"/>
                </a:solidFill>
              </a:rPr>
              <a:t>const</a:t>
            </a:r>
            <a:r>
              <a:rPr lang="en-US" sz="2000" dirty="0">
                <a:solidFill>
                  <a:schemeClr val="tx1"/>
                </a:solidFill>
              </a:rPr>
              <a:t> to create a constant. The </a:t>
            </a:r>
            <a:r>
              <a:rPr lang="en-US" sz="2000" dirty="0" err="1">
                <a:solidFill>
                  <a:schemeClr val="tx1"/>
                </a:solidFill>
              </a:rPr>
              <a:t>const</a:t>
            </a:r>
            <a:r>
              <a:rPr lang="en-US" sz="2000" dirty="0">
                <a:solidFill>
                  <a:schemeClr val="tx1"/>
                </a:solidFill>
              </a:rPr>
              <a:t> keyword defines constants at compile time. It is a language construct, not a function. The constant defined using </a:t>
            </a:r>
            <a:r>
              <a:rPr lang="en-US" sz="2000" dirty="0" err="1">
                <a:solidFill>
                  <a:schemeClr val="tx1"/>
                </a:solidFill>
              </a:rPr>
              <a:t>const</a:t>
            </a:r>
            <a:r>
              <a:rPr lang="en-US" sz="2000" dirty="0">
                <a:solidFill>
                  <a:schemeClr val="tx1"/>
                </a:solidFill>
              </a:rPr>
              <a:t> keyword are case-sensitive.</a:t>
            </a:r>
          </a:p>
          <a:p>
            <a:pPr algn="just"/>
            <a:r>
              <a:rPr lang="en-US" sz="2000" dirty="0">
                <a:solidFill>
                  <a:schemeClr val="tx1"/>
                </a:solidFill>
              </a:rPr>
              <a:t>&lt;?</a:t>
            </a:r>
            <a:r>
              <a:rPr lang="en-US" sz="2000" dirty="0" err="1">
                <a:solidFill>
                  <a:schemeClr val="tx1"/>
                </a:solidFill>
              </a:rPr>
              <a:t>php</a:t>
            </a:r>
            <a:r>
              <a:rPr lang="en-US" sz="2000" dirty="0">
                <a:solidFill>
                  <a:schemeClr val="tx1"/>
                </a:solidFill>
              </a:rPr>
              <a:t>  </a:t>
            </a:r>
          </a:p>
          <a:p>
            <a:pPr algn="just"/>
            <a:r>
              <a:rPr lang="en-US" sz="2000" dirty="0" err="1">
                <a:solidFill>
                  <a:schemeClr val="tx1"/>
                </a:solidFill>
              </a:rPr>
              <a:t>const</a:t>
            </a:r>
            <a:r>
              <a:rPr lang="en-US" sz="2000" dirty="0">
                <a:solidFill>
                  <a:schemeClr val="tx1"/>
                </a:solidFill>
              </a:rPr>
              <a:t> MESSAGE="Hello </a:t>
            </a:r>
            <a:r>
              <a:rPr lang="en-US" sz="2000" dirty="0" err="1">
                <a:solidFill>
                  <a:schemeClr val="tx1"/>
                </a:solidFill>
              </a:rPr>
              <a:t>const</a:t>
            </a:r>
            <a:r>
              <a:rPr lang="en-US" sz="2000" dirty="0">
                <a:solidFill>
                  <a:schemeClr val="tx1"/>
                </a:solidFill>
              </a:rPr>
              <a:t> by PHP";  </a:t>
            </a:r>
          </a:p>
          <a:p>
            <a:pPr algn="just"/>
            <a:r>
              <a:rPr lang="en-US" sz="2000" dirty="0">
                <a:solidFill>
                  <a:schemeClr val="tx1"/>
                </a:solidFill>
              </a:rPr>
              <a:t>echo MESSAGE;  </a:t>
            </a:r>
          </a:p>
          <a:p>
            <a:pPr algn="just"/>
            <a:r>
              <a:rPr lang="en-US" sz="2000" dirty="0">
                <a:solidFill>
                  <a:schemeClr val="tx1"/>
                </a:solidFill>
              </a:rPr>
              <a:t>?&gt;  </a:t>
            </a:r>
          </a:p>
          <a:p>
            <a:pPr algn="just"/>
            <a:r>
              <a:rPr lang="en-US" sz="2000" dirty="0">
                <a:solidFill>
                  <a:schemeClr val="tx1"/>
                </a:solidFill>
              </a:rPr>
              <a:t>Output:</a:t>
            </a:r>
          </a:p>
          <a:p>
            <a:pPr algn="just"/>
            <a:r>
              <a:rPr lang="en-US" sz="2000" dirty="0">
                <a:solidFill>
                  <a:schemeClr val="tx1"/>
                </a:solidFill>
              </a:rPr>
              <a:t>Hello </a:t>
            </a:r>
            <a:r>
              <a:rPr lang="en-US" sz="2000" dirty="0" err="1">
                <a:solidFill>
                  <a:schemeClr val="tx1"/>
                </a:solidFill>
              </a:rPr>
              <a:t>const</a:t>
            </a:r>
            <a:r>
              <a:rPr lang="en-US" sz="2000" dirty="0">
                <a:solidFill>
                  <a:schemeClr val="tx1"/>
                </a:solidFill>
              </a:rPr>
              <a:t> by PHP</a:t>
            </a:r>
          </a:p>
          <a:p>
            <a:pPr algn="just"/>
            <a:endParaRPr lang="en-US" sz="2000" dirty="0">
              <a:solidFill>
                <a:schemeClr val="tx1"/>
              </a:solidFill>
            </a:endParaRPr>
          </a:p>
        </p:txBody>
      </p:sp>
      <p:sp>
        <p:nvSpPr>
          <p:cNvPr id="4"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r>
              <a:rPr lang="en-IN" sz="2400" dirty="0"/>
              <a:t>Variables &amp; Constants</a:t>
            </a:r>
            <a:r>
              <a:rPr lang="en-IN" sz="2400" dirty="0">
                <a:solidFill>
                  <a:prstClr val="black"/>
                </a:solidFill>
              </a:rPr>
              <a:t> </a:t>
            </a:r>
            <a:r>
              <a:rPr lang="en-US" sz="2400" dirty="0">
                <a:solidFill>
                  <a:prstClr val="black"/>
                </a:solidFill>
              </a:rPr>
              <a:t>(CO5)</a:t>
            </a:r>
          </a:p>
        </p:txBody>
      </p:sp>
      <p:sp>
        <p:nvSpPr>
          <p:cNvPr id="6" name="Date Placeholder 5"/>
          <p:cNvSpPr>
            <a:spLocks noGrp="1"/>
          </p:cNvSpPr>
          <p:nvPr>
            <p:ph type="dt" sz="half" idx="10"/>
          </p:nvPr>
        </p:nvSpPr>
        <p:spPr/>
        <p:txBody>
          <a:bodyPr/>
          <a:lstStyle/>
          <a:p>
            <a:fld id="{1E40F3A8-3901-4DAD-8558-678E0974D8F0}" type="datetime1">
              <a:rPr lang="en-US" smtClean="0"/>
              <a:t>7/26/2023</a:t>
            </a:fld>
            <a:endParaRPr lang="en-US" dirty="0"/>
          </a:p>
        </p:txBody>
      </p:sp>
      <p:sp>
        <p:nvSpPr>
          <p:cNvPr id="7" name="Slide Number Placeholder 6"/>
          <p:cNvSpPr>
            <a:spLocks noGrp="1"/>
          </p:cNvSpPr>
          <p:nvPr>
            <p:ph type="sldNum" sz="quarter" idx="12"/>
          </p:nvPr>
        </p:nvSpPr>
        <p:spPr/>
        <p:txBody>
          <a:bodyPr/>
          <a:lstStyle/>
          <a:p>
            <a:fld id="{18F9ED7C-125C-4F48-91B7-9528945E4606}" type="slidenum">
              <a:rPr lang="en-US" smtClean="0"/>
              <a:pPr/>
              <a:t>38</a:t>
            </a:fld>
            <a:endParaRPr lang="en-US" dirty="0"/>
          </a:p>
        </p:txBody>
      </p:sp>
      <p:sp>
        <p:nvSpPr>
          <p:cNvPr id="8" name="Footer Placeholder 7"/>
          <p:cNvSpPr>
            <a:spLocks noGrp="1"/>
          </p:cNvSpPr>
          <p:nvPr>
            <p:ph type="ftr" sz="quarter" idx="11"/>
          </p:nvPr>
        </p:nvSpPr>
        <p:spPr>
          <a:xfrm>
            <a:off x="2133600" y="6356350"/>
            <a:ext cx="5029200" cy="501650"/>
          </a:xfrm>
        </p:spPr>
        <p:txBody>
          <a:bodyPr/>
          <a:lstStyle/>
          <a:p>
            <a:r>
              <a:rPr lang="en-US" dirty="0"/>
              <a:t>Ankur Chaudhary               Web Technology                                 UNIT 5</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309777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838200"/>
            <a:ext cx="8686800" cy="5334000"/>
          </a:xfrm>
        </p:spPr>
        <p:txBody>
          <a:bodyPr>
            <a:noAutofit/>
          </a:bodyPr>
          <a:lstStyle/>
          <a:p>
            <a:pPr marL="0" indent="0">
              <a:buNone/>
            </a:pPr>
            <a:r>
              <a:rPr lang="en-US" sz="2200" dirty="0"/>
              <a:t>1) PHP stands for -</a:t>
            </a:r>
          </a:p>
          <a:p>
            <a:pPr marL="0" indent="0">
              <a:buNone/>
            </a:pPr>
            <a:r>
              <a:rPr lang="en-US" sz="2200" dirty="0"/>
              <a:t>A)Hypertext Preprocessor</a:t>
            </a:r>
          </a:p>
          <a:p>
            <a:pPr marL="0" indent="0">
              <a:buNone/>
            </a:pPr>
            <a:r>
              <a:rPr lang="en-US" sz="2200" dirty="0"/>
              <a:t>B)Pretext Hypertext Preprocessor</a:t>
            </a:r>
          </a:p>
          <a:p>
            <a:pPr marL="0" indent="0">
              <a:buNone/>
            </a:pPr>
            <a:r>
              <a:rPr lang="en-US" sz="2200" dirty="0"/>
              <a:t>C)Personal Home Processor</a:t>
            </a:r>
          </a:p>
          <a:p>
            <a:pPr marL="0" indent="0">
              <a:buNone/>
            </a:pPr>
            <a:r>
              <a:rPr lang="en-US" sz="2200" dirty="0"/>
              <a:t>D)None of the above</a:t>
            </a:r>
          </a:p>
          <a:p>
            <a:pPr marL="0" indent="0">
              <a:buNone/>
            </a:pPr>
            <a:endParaRPr lang="en-US" sz="2200" dirty="0"/>
          </a:p>
          <a:p>
            <a:pPr marL="0" indent="0">
              <a:buNone/>
            </a:pPr>
            <a:r>
              <a:rPr lang="en-US" sz="2200" dirty="0"/>
              <a:t>2) Who is known as the father of PHP?</a:t>
            </a:r>
          </a:p>
          <a:p>
            <a:pPr marL="0" indent="0">
              <a:buNone/>
            </a:pPr>
            <a:r>
              <a:rPr lang="en-US" sz="2200" dirty="0"/>
              <a:t>A)</a:t>
            </a:r>
            <a:r>
              <a:rPr lang="en-US" sz="2200" dirty="0" err="1"/>
              <a:t>Drek</a:t>
            </a:r>
            <a:r>
              <a:rPr lang="en-US" sz="2200" dirty="0"/>
              <a:t> </a:t>
            </a:r>
            <a:r>
              <a:rPr lang="en-US" sz="2200" dirty="0" err="1"/>
              <a:t>Kolkevi</a:t>
            </a:r>
            <a:endParaRPr lang="en-US" sz="2200" dirty="0"/>
          </a:p>
          <a:p>
            <a:pPr marL="0" indent="0">
              <a:buNone/>
            </a:pPr>
            <a:r>
              <a:rPr lang="en-US" sz="2200" dirty="0"/>
              <a:t>B)List Barely</a:t>
            </a:r>
          </a:p>
          <a:p>
            <a:pPr marL="0" indent="0">
              <a:buNone/>
            </a:pPr>
            <a:r>
              <a:rPr lang="en-US" sz="2200" dirty="0"/>
              <a:t>C)Rasmus </a:t>
            </a:r>
            <a:r>
              <a:rPr lang="en-US" sz="2200" dirty="0" err="1"/>
              <a:t>Lerdrof</a:t>
            </a:r>
            <a:endParaRPr lang="en-US" sz="2200" dirty="0"/>
          </a:p>
          <a:p>
            <a:pPr marL="0" indent="0">
              <a:buNone/>
            </a:pPr>
            <a:r>
              <a:rPr lang="en-US" sz="2200" dirty="0"/>
              <a:t>D)None of the above</a:t>
            </a:r>
          </a:p>
        </p:txBody>
      </p:sp>
      <p:sp>
        <p:nvSpPr>
          <p:cNvPr id="4" name="Date Placeholder 3"/>
          <p:cNvSpPr>
            <a:spLocks noGrp="1"/>
          </p:cNvSpPr>
          <p:nvPr>
            <p:ph type="dt" sz="half" idx="10"/>
          </p:nvPr>
        </p:nvSpPr>
        <p:spPr/>
        <p:txBody>
          <a:bodyPr/>
          <a:lstStyle/>
          <a:p>
            <a:fld id="{0C8E20AA-4832-481D-9D50-2942E50F302E}" type="datetime1">
              <a:rPr lang="en-US" smtClean="0"/>
              <a:t>7/26/2023</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dirty="0"/>
              <a:t>Ankur Chaudhary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Daily Quiz</a:t>
            </a:r>
            <a:endParaRPr kumimoji="0" lang="en-US" sz="2400" b="0" i="0" u="none" strike="noStrike" kern="1200" cap="none" spc="0" normalizeH="0" baseline="0" noProof="0" dirty="0">
              <a:ln>
                <a:noFill/>
              </a:ln>
              <a:solidFill>
                <a:schemeClr val="dk1"/>
              </a:solidFill>
              <a:effectLst/>
              <a:uLnTx/>
              <a:uFillTx/>
            </a:endParaRP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0" y="83113"/>
            <a:ext cx="1374058" cy="664804"/>
          </a:xfrm>
          <a:prstGeom prst="rect">
            <a:avLst/>
          </a:prstGeom>
          <a:noFill/>
          <a:ln>
            <a:noFill/>
          </a:ln>
        </p:spPr>
      </p:pic>
    </p:spTree>
    <p:extLst>
      <p:ext uri="{BB962C8B-B14F-4D97-AF65-F5344CB8AC3E}">
        <p14:creationId xmlns:p14="http://schemas.microsoft.com/office/powerpoint/2010/main" val="420763105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2707"/>
            <a:ext cx="8610600" cy="4525963"/>
          </a:xfrm>
        </p:spPr>
        <p:txBody>
          <a:bodyPr>
            <a:noAutofit/>
          </a:bodyPr>
          <a:lstStyle/>
          <a:p>
            <a:r>
              <a:rPr lang="en-US" sz="2000" dirty="0"/>
              <a:t>Topic objective						</a:t>
            </a:r>
          </a:p>
          <a:p>
            <a:pPr lvl="1"/>
            <a:r>
              <a:rPr lang="en-US" sz="2000" dirty="0"/>
              <a:t>Introduction to PHP, </a:t>
            </a:r>
          </a:p>
          <a:p>
            <a:pPr lvl="1"/>
            <a:r>
              <a:rPr lang="en-US" sz="2000" dirty="0"/>
              <a:t>Basic Syntax, Variables &amp; Constants</a:t>
            </a:r>
          </a:p>
          <a:p>
            <a:pPr lvl="1"/>
            <a:r>
              <a:rPr lang="en-US" sz="2000" dirty="0"/>
              <a:t>Data Type, Operator &amp; Expressions</a:t>
            </a:r>
          </a:p>
          <a:p>
            <a:pPr lvl="1"/>
            <a:r>
              <a:rPr lang="en-US" sz="2000" dirty="0"/>
              <a:t>Control flow and Decision making statements</a:t>
            </a:r>
          </a:p>
          <a:p>
            <a:pPr lvl="1"/>
            <a:r>
              <a:rPr lang="en-US" sz="2000" dirty="0"/>
              <a:t>Functions, Strings, Arrays</a:t>
            </a:r>
          </a:p>
          <a:p>
            <a:pPr lvl="1"/>
            <a:r>
              <a:rPr lang="en-US" sz="2000" dirty="0"/>
              <a:t>Understanding file &amp; directory </a:t>
            </a:r>
          </a:p>
          <a:p>
            <a:pPr lvl="1"/>
            <a:r>
              <a:rPr lang="en-US" sz="2000" dirty="0"/>
              <a:t>Opening and closing, a file, Coping, renaming and deleting a file</a:t>
            </a:r>
          </a:p>
          <a:p>
            <a:pPr lvl="1"/>
            <a:r>
              <a:rPr lang="en-US" sz="2000" dirty="0"/>
              <a:t>Working with directories, Creating and deleting folder</a:t>
            </a:r>
          </a:p>
          <a:p>
            <a:pPr lvl="1"/>
            <a:r>
              <a:rPr lang="en-US" sz="2000" dirty="0"/>
              <a:t>File Uploading &amp; Downloading</a:t>
            </a:r>
            <a:endParaRPr lang="en-IN" sz="2000" dirty="0"/>
          </a:p>
          <a:p>
            <a:pPr lvl="1"/>
            <a:r>
              <a:rPr lang="en-IN" sz="2000" dirty="0"/>
              <a:t>Introduction to Session Control</a:t>
            </a:r>
          </a:p>
          <a:p>
            <a:pPr lvl="1"/>
            <a:r>
              <a:rPr lang="en-IN" sz="2000" dirty="0"/>
              <a:t>Session Functionality </a:t>
            </a:r>
          </a:p>
          <a:p>
            <a:pPr lvl="1"/>
            <a:r>
              <a:rPr lang="en-IN" sz="2000" dirty="0"/>
              <a:t>What is a Cookie</a:t>
            </a:r>
          </a:p>
          <a:p>
            <a:pPr lvl="1"/>
            <a:endParaRPr lang="en-IN" sz="2000" dirty="0"/>
          </a:p>
        </p:txBody>
      </p:sp>
      <p:sp>
        <p:nvSpPr>
          <p:cNvPr id="6" name="Date Placeholder 5"/>
          <p:cNvSpPr>
            <a:spLocks noGrp="1"/>
          </p:cNvSpPr>
          <p:nvPr>
            <p:ph type="dt" sz="half" idx="10"/>
          </p:nvPr>
        </p:nvSpPr>
        <p:spPr/>
        <p:txBody>
          <a:bodyPr/>
          <a:lstStyle/>
          <a:p>
            <a:fld id="{6617B88C-B503-4E43-9F27-89C0BF24931C}" type="datetime1">
              <a:rPr lang="en-US" smtClean="0"/>
              <a:t>7/26/2023</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a:t>
            </a:fld>
            <a:endParaRPr lang="en-US"/>
          </a:p>
        </p:txBody>
      </p:sp>
      <p:sp>
        <p:nvSpPr>
          <p:cNvPr id="8" name="Title 1"/>
          <p:cNvSpPr txBox="1">
            <a:spLocks/>
          </p:cNvSpPr>
          <p:nvPr/>
        </p:nvSpPr>
        <p:spPr>
          <a:xfrm>
            <a:off x="1371600" y="-55544"/>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Contents</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dirty="0"/>
              <a:t>Ankur Chaudhary               Web Technology                                 UNIT 5</a:t>
            </a:r>
          </a:p>
        </p:txBody>
      </p:sp>
    </p:spTree>
    <p:extLst>
      <p:ext uri="{BB962C8B-B14F-4D97-AF65-F5344CB8AC3E}">
        <p14:creationId xmlns:p14="http://schemas.microsoft.com/office/powerpoint/2010/main" val="37942108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838200"/>
            <a:ext cx="8686800" cy="5334000"/>
          </a:xfrm>
        </p:spPr>
        <p:txBody>
          <a:bodyPr>
            <a:noAutofit/>
          </a:bodyPr>
          <a:lstStyle/>
          <a:p>
            <a:pPr marL="0" indent="0" algn="just">
              <a:buNone/>
            </a:pPr>
            <a:r>
              <a:rPr lang="en-US" sz="2200" dirty="0"/>
              <a:t>3) </a:t>
            </a:r>
            <a:r>
              <a:rPr lang="en-US" sz="2000" dirty="0"/>
              <a:t>Which of the following statements is true about variables and constants in PHP?</a:t>
            </a:r>
          </a:p>
          <a:p>
            <a:pPr marL="0" indent="0" algn="just">
              <a:buNone/>
            </a:pPr>
            <a:r>
              <a:rPr lang="en-US" sz="2000" dirty="0"/>
              <a:t>A) Variables are used for storing data that remains the same throughout the script execution.</a:t>
            </a:r>
          </a:p>
          <a:p>
            <a:pPr marL="0" indent="0" algn="just">
              <a:buNone/>
            </a:pPr>
            <a:r>
              <a:rPr lang="en-US" sz="2000" dirty="0"/>
              <a:t>B) Constants can be reassigned multiple times during the execution of a script.</a:t>
            </a:r>
          </a:p>
          <a:p>
            <a:pPr marL="0" indent="0" algn="just">
              <a:buNone/>
            </a:pPr>
            <a:r>
              <a:rPr lang="en-US" sz="2000" dirty="0"/>
              <a:t>C) Variables are case-insensitive, while constants are case-sensitive.</a:t>
            </a:r>
          </a:p>
          <a:p>
            <a:pPr marL="0" indent="0" algn="just">
              <a:buNone/>
            </a:pPr>
            <a:r>
              <a:rPr lang="en-US" sz="2000" dirty="0"/>
              <a:t>D) Constants are created dynamically when assigned a value, while variables need to be declared before use.</a:t>
            </a:r>
          </a:p>
          <a:p>
            <a:pPr marL="0" indent="0">
              <a:buNone/>
            </a:pPr>
            <a:r>
              <a:rPr lang="en-US" sz="2200" dirty="0"/>
              <a:t>4)Variable name in PHP starts with -</a:t>
            </a:r>
          </a:p>
          <a:p>
            <a:pPr marL="0" indent="0">
              <a:buNone/>
            </a:pPr>
            <a:r>
              <a:rPr lang="en-US" sz="2200" dirty="0"/>
              <a:t>A)! (Exclamation)</a:t>
            </a:r>
          </a:p>
          <a:p>
            <a:pPr marL="0" indent="0">
              <a:buNone/>
            </a:pPr>
            <a:r>
              <a:rPr lang="en-US" sz="2200" dirty="0"/>
              <a:t>B)$ (Dollar)</a:t>
            </a:r>
          </a:p>
          <a:p>
            <a:pPr marL="0" indent="0">
              <a:buNone/>
            </a:pPr>
            <a:r>
              <a:rPr lang="en-US" sz="2200" dirty="0"/>
              <a:t>C)&amp; (Ampersand)</a:t>
            </a:r>
          </a:p>
          <a:p>
            <a:pPr marL="0" indent="0">
              <a:buNone/>
            </a:pPr>
            <a:r>
              <a:rPr lang="en-US" sz="2200" dirty="0"/>
              <a:t>D)# (Hash)</a:t>
            </a:r>
          </a:p>
        </p:txBody>
      </p:sp>
      <p:sp>
        <p:nvSpPr>
          <p:cNvPr id="4" name="Date Placeholder 3"/>
          <p:cNvSpPr>
            <a:spLocks noGrp="1"/>
          </p:cNvSpPr>
          <p:nvPr>
            <p:ph type="dt" sz="half" idx="10"/>
          </p:nvPr>
        </p:nvSpPr>
        <p:spPr/>
        <p:txBody>
          <a:bodyPr/>
          <a:lstStyle/>
          <a:p>
            <a:fld id="{0C8E20AA-4832-481D-9D50-2942E50F302E}" type="datetime1">
              <a:rPr lang="en-US" smtClean="0"/>
              <a:t>7/26/2023</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dirty="0"/>
              <a:t>Ankur Chaudhary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Daily Quiz</a:t>
            </a:r>
            <a:endParaRPr kumimoji="0" lang="en-US" sz="2400" b="0" i="0" u="none" strike="noStrike" kern="1200" cap="none" spc="0" normalizeH="0" baseline="0" noProof="0" dirty="0">
              <a:ln>
                <a:noFill/>
              </a:ln>
              <a:solidFill>
                <a:schemeClr val="dk1"/>
              </a:solidFill>
              <a:effectLst/>
              <a:uLnTx/>
              <a:uFillTx/>
            </a:endParaRP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0" y="83113"/>
            <a:ext cx="1374058" cy="664804"/>
          </a:xfrm>
          <a:prstGeom prst="rect">
            <a:avLst/>
          </a:prstGeom>
          <a:noFill/>
          <a:ln>
            <a:noFill/>
          </a:ln>
        </p:spPr>
      </p:pic>
    </p:spTree>
    <p:extLst>
      <p:ext uri="{BB962C8B-B14F-4D97-AF65-F5344CB8AC3E}">
        <p14:creationId xmlns:p14="http://schemas.microsoft.com/office/powerpoint/2010/main" val="787055801"/>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838200"/>
            <a:ext cx="8686800" cy="5334000"/>
          </a:xfrm>
        </p:spPr>
        <p:txBody>
          <a:bodyPr>
            <a:noAutofit/>
          </a:bodyPr>
          <a:lstStyle/>
          <a:p>
            <a:pPr marL="0" indent="0">
              <a:buNone/>
            </a:pPr>
            <a:r>
              <a:rPr lang="en-US" sz="2200" dirty="0"/>
              <a:t>5) Which of the following is the default file extension of PHP? </a:t>
            </a:r>
          </a:p>
          <a:p>
            <a:pPr marL="0" indent="0">
              <a:buNone/>
            </a:pPr>
            <a:r>
              <a:rPr lang="en-US" sz="2200" dirty="0"/>
              <a:t>A).</a:t>
            </a:r>
            <a:r>
              <a:rPr lang="en-US" sz="2200" dirty="0" err="1"/>
              <a:t>php</a:t>
            </a:r>
            <a:endParaRPr lang="en-US" sz="2200" dirty="0"/>
          </a:p>
          <a:p>
            <a:pPr marL="0" indent="0">
              <a:buNone/>
            </a:pPr>
            <a:r>
              <a:rPr lang="en-US" sz="2200" dirty="0"/>
              <a:t>B).</a:t>
            </a:r>
            <a:r>
              <a:rPr lang="en-US" sz="2200" dirty="0" err="1"/>
              <a:t>hphp</a:t>
            </a:r>
            <a:endParaRPr lang="en-US" sz="2200" dirty="0"/>
          </a:p>
          <a:p>
            <a:pPr marL="0" indent="0">
              <a:buNone/>
            </a:pPr>
            <a:r>
              <a:rPr lang="en-US" sz="2200" dirty="0"/>
              <a:t>C).xml</a:t>
            </a:r>
          </a:p>
          <a:p>
            <a:pPr marL="0" indent="0">
              <a:buNone/>
            </a:pPr>
            <a:r>
              <a:rPr lang="en-US" sz="2200" dirty="0"/>
              <a:t>D).html</a:t>
            </a:r>
          </a:p>
          <a:p>
            <a:pPr marL="0" indent="0">
              <a:buNone/>
            </a:pPr>
            <a:endParaRPr lang="en-US" sz="2200" dirty="0"/>
          </a:p>
          <a:p>
            <a:pPr marL="0" indent="0">
              <a:buNone/>
            </a:pPr>
            <a:r>
              <a:rPr lang="en-US" sz="2200" dirty="0"/>
              <a:t>6) Which of the following is not a variable scope in PHP?</a:t>
            </a:r>
          </a:p>
          <a:p>
            <a:pPr marL="0" indent="0">
              <a:buNone/>
            </a:pPr>
            <a:r>
              <a:rPr lang="en-US" sz="2200" dirty="0"/>
              <a:t>A)Extern</a:t>
            </a:r>
          </a:p>
          <a:p>
            <a:pPr marL="0" indent="0">
              <a:buNone/>
            </a:pPr>
            <a:r>
              <a:rPr lang="en-US" sz="2200" dirty="0"/>
              <a:t>B)Local</a:t>
            </a:r>
          </a:p>
          <a:p>
            <a:pPr marL="0" indent="0">
              <a:buNone/>
            </a:pPr>
            <a:r>
              <a:rPr lang="en-US" sz="2200" dirty="0"/>
              <a:t>C)Static</a:t>
            </a:r>
          </a:p>
          <a:p>
            <a:pPr marL="0" indent="0">
              <a:buNone/>
            </a:pPr>
            <a:r>
              <a:rPr lang="en-US" sz="2200" dirty="0"/>
              <a:t>D)Global</a:t>
            </a:r>
          </a:p>
        </p:txBody>
      </p:sp>
      <p:sp>
        <p:nvSpPr>
          <p:cNvPr id="4" name="Date Placeholder 3"/>
          <p:cNvSpPr>
            <a:spLocks noGrp="1"/>
          </p:cNvSpPr>
          <p:nvPr>
            <p:ph type="dt" sz="half" idx="10"/>
          </p:nvPr>
        </p:nvSpPr>
        <p:spPr/>
        <p:txBody>
          <a:bodyPr/>
          <a:lstStyle/>
          <a:p>
            <a:fld id="{0C8E20AA-4832-481D-9D50-2942E50F302E}" type="datetime1">
              <a:rPr lang="en-US" smtClean="0"/>
              <a:t>7/26/2023</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dirty="0"/>
              <a:t>Ankur Chaudhary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Daily Quiz</a:t>
            </a:r>
            <a:endParaRPr kumimoji="0" lang="en-US" sz="2400" b="0" i="0" u="none" strike="noStrike" kern="1200" cap="none" spc="0" normalizeH="0" baseline="0" noProof="0" dirty="0">
              <a:ln>
                <a:noFill/>
              </a:ln>
              <a:solidFill>
                <a:schemeClr val="dk1"/>
              </a:solidFill>
              <a:effectLst/>
              <a:uLnTx/>
              <a:uFillTx/>
            </a:endParaRP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0" y="83113"/>
            <a:ext cx="1374058" cy="664804"/>
          </a:xfrm>
          <a:prstGeom prst="rect">
            <a:avLst/>
          </a:prstGeom>
          <a:noFill/>
          <a:ln>
            <a:noFill/>
          </a:ln>
        </p:spPr>
      </p:pic>
    </p:spTree>
    <p:extLst>
      <p:ext uri="{BB962C8B-B14F-4D97-AF65-F5344CB8AC3E}">
        <p14:creationId xmlns:p14="http://schemas.microsoft.com/office/powerpoint/2010/main" val="126766104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2629022"/>
            <a:ext cx="8229600" cy="2857378"/>
          </a:xfrm>
        </p:spPr>
        <p:txBody>
          <a:bodyPr>
            <a:normAutofit/>
          </a:bodyPr>
          <a:lstStyle/>
          <a:p>
            <a:pPr marL="0" indent="0" algn="ctr">
              <a:buNone/>
            </a:pPr>
            <a:r>
              <a:rPr lang="en-US" sz="2000" dirty="0"/>
              <a:t>To discuss about data type, operator and expression in PHP </a:t>
            </a:r>
            <a:endParaRPr lang="en-IN" sz="2000" dirty="0"/>
          </a:p>
        </p:txBody>
      </p:sp>
      <p:sp>
        <p:nvSpPr>
          <p:cNvPr id="4" name="Date Placeholder 3"/>
          <p:cNvSpPr>
            <a:spLocks noGrp="1"/>
          </p:cNvSpPr>
          <p:nvPr>
            <p:ph type="dt" sz="half" idx="10"/>
          </p:nvPr>
        </p:nvSpPr>
        <p:spPr/>
        <p:txBody>
          <a:bodyPr/>
          <a:lstStyle/>
          <a:p>
            <a:fld id="{EA2A7159-BF65-468D-9B02-615BE0376D95}" type="datetime1">
              <a:rPr lang="en-US" smtClean="0"/>
              <a:t>7/26/2023</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dirty="0"/>
              <a:t>Ankur Chaudhary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Topic</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0" y="83113"/>
            <a:ext cx="1374058" cy="664804"/>
          </a:xfrm>
          <a:prstGeom prst="rect">
            <a:avLst/>
          </a:prstGeom>
          <a:noFill/>
          <a:ln>
            <a:noFill/>
          </a:ln>
        </p:spPr>
      </p:pic>
      <p:sp>
        <p:nvSpPr>
          <p:cNvPr id="8" name="TextBox 7"/>
          <p:cNvSpPr txBox="1"/>
          <p:nvPr/>
        </p:nvSpPr>
        <p:spPr>
          <a:xfrm>
            <a:off x="1600200" y="1066800"/>
            <a:ext cx="6324600" cy="400110"/>
          </a:xfrm>
          <a:prstGeom prst="rect">
            <a:avLst/>
          </a:prstGeom>
          <a:noFill/>
        </p:spPr>
        <p:txBody>
          <a:bodyPr wrap="square" rtlCol="0">
            <a:spAutoFit/>
          </a:bodyPr>
          <a:lstStyle/>
          <a:p>
            <a:pPr algn="ctr"/>
            <a:r>
              <a:rPr lang="en-US" sz="2000" dirty="0"/>
              <a:t>Overview of </a:t>
            </a:r>
            <a:r>
              <a:rPr lang="en-IN" sz="2000" dirty="0"/>
              <a:t>Data Type, Operator &amp; Expressions in PHP</a:t>
            </a:r>
          </a:p>
        </p:txBody>
      </p:sp>
      <p:sp>
        <p:nvSpPr>
          <p:cNvPr id="10" name="Title 1"/>
          <p:cNvSpPr txBox="1">
            <a:spLocks/>
          </p:cNvSpPr>
          <p:nvPr/>
        </p:nvSpPr>
        <p:spPr>
          <a:xfrm>
            <a:off x="304800" y="1847911"/>
            <a:ext cx="86868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Topic objective</a:t>
            </a:r>
          </a:p>
        </p:txBody>
      </p:sp>
    </p:spTree>
    <p:extLst>
      <p:ext uri="{BB962C8B-B14F-4D97-AF65-F5344CB8AC3E}">
        <p14:creationId xmlns:p14="http://schemas.microsoft.com/office/powerpoint/2010/main" val="19708004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229600" cy="4495800"/>
          </a:xfrm>
        </p:spPr>
        <p:txBody>
          <a:bodyPr>
            <a:normAutofit/>
          </a:bodyPr>
          <a:lstStyle/>
          <a:p>
            <a:pPr>
              <a:buNone/>
            </a:pPr>
            <a:r>
              <a:rPr lang="en-US" sz="2000" dirty="0"/>
              <a:t>In the last lecture we have discussed about</a:t>
            </a:r>
          </a:p>
          <a:p>
            <a:pPr>
              <a:buNone/>
            </a:pPr>
            <a:endParaRPr lang="en-US" sz="2000" dirty="0"/>
          </a:p>
          <a:p>
            <a:pPr lvl="1">
              <a:buNone/>
            </a:pPr>
            <a:r>
              <a:rPr lang="en-US" sz="2000" dirty="0"/>
              <a:t>- Introduction of basic of PHP with its syntax variables and constant.</a:t>
            </a:r>
          </a:p>
          <a:p>
            <a:pPr>
              <a:buNone/>
            </a:pPr>
            <a:endParaRPr lang="en-US" sz="2800" dirty="0"/>
          </a:p>
        </p:txBody>
      </p:sp>
      <p:sp>
        <p:nvSpPr>
          <p:cNvPr id="4" name="Date Placeholder 3"/>
          <p:cNvSpPr>
            <a:spLocks noGrp="1"/>
          </p:cNvSpPr>
          <p:nvPr>
            <p:ph type="dt" sz="half" idx="10"/>
          </p:nvPr>
        </p:nvSpPr>
        <p:spPr/>
        <p:txBody>
          <a:bodyPr/>
          <a:lstStyle/>
          <a:p>
            <a:fld id="{8D43A6B1-AF04-4A11-AAB9-55849B430376}" type="datetime1">
              <a:rPr lang="en-US" smtClean="0"/>
              <a:t>7/26/2023</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dirty="0"/>
              <a:t>Ankur Chaudhary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Recap</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0" y="83113"/>
            <a:ext cx="1374058" cy="664804"/>
          </a:xfrm>
          <a:prstGeom prst="rect">
            <a:avLst/>
          </a:prstGeom>
          <a:noFill/>
          <a:ln>
            <a:noFill/>
          </a:ln>
        </p:spPr>
      </p:pic>
    </p:spTree>
    <p:extLst>
      <p:ext uri="{BB962C8B-B14F-4D97-AF65-F5344CB8AC3E}">
        <p14:creationId xmlns:p14="http://schemas.microsoft.com/office/powerpoint/2010/main" val="7904061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152400" y="914400"/>
            <a:ext cx="8915400" cy="5211764"/>
          </a:xfrm>
        </p:spPr>
        <p:txBody>
          <a:bodyPr>
            <a:noAutofit/>
          </a:bodyPr>
          <a:lstStyle/>
          <a:p>
            <a:pPr marL="0" indent="0" algn="just">
              <a:buNone/>
            </a:pPr>
            <a:r>
              <a:rPr lang="en-US" sz="2000" dirty="0"/>
              <a:t>PHP data types are used to hold different types of data or values. PHP supports 8 primitive data types that can be categorized further in 3 types:</a:t>
            </a:r>
          </a:p>
          <a:p>
            <a:pPr algn="just"/>
            <a:r>
              <a:rPr lang="en-US" sz="2000" dirty="0"/>
              <a:t>Scalar Types (predefined)</a:t>
            </a:r>
          </a:p>
          <a:p>
            <a:pPr algn="just"/>
            <a:r>
              <a:rPr lang="en-US" sz="2000" dirty="0"/>
              <a:t>Compound Types (user-defined)</a:t>
            </a:r>
          </a:p>
          <a:p>
            <a:pPr algn="just"/>
            <a:r>
              <a:rPr lang="en-US" sz="2000" dirty="0"/>
              <a:t>Special Types</a:t>
            </a:r>
          </a:p>
          <a:p>
            <a:pPr marL="0" indent="0" algn="just">
              <a:buNone/>
            </a:pPr>
            <a:endParaRPr lang="en-US" sz="2000" dirty="0"/>
          </a:p>
          <a:p>
            <a:pPr marL="0" indent="0" algn="just">
              <a:buNone/>
            </a:pPr>
            <a:r>
              <a:rPr lang="en-US" sz="2200" b="1" dirty="0"/>
              <a:t>1 Scalar Types- </a:t>
            </a:r>
            <a:r>
              <a:rPr lang="en-US" sz="2000" dirty="0"/>
              <a:t>It holds only single value. There are 4 scalar data types in PHP.</a:t>
            </a:r>
          </a:p>
          <a:p>
            <a:pPr algn="just"/>
            <a:r>
              <a:rPr lang="en-US" sz="2000" dirty="0" err="1"/>
              <a:t>boolean</a:t>
            </a:r>
            <a:endParaRPr lang="en-US" sz="2000" dirty="0"/>
          </a:p>
          <a:p>
            <a:pPr algn="just"/>
            <a:r>
              <a:rPr lang="en-US" sz="2000" dirty="0"/>
              <a:t>integer</a:t>
            </a:r>
          </a:p>
          <a:p>
            <a:pPr algn="just"/>
            <a:r>
              <a:rPr lang="en-US" sz="2000" dirty="0"/>
              <a:t>float</a:t>
            </a:r>
          </a:p>
          <a:p>
            <a:pPr algn="just"/>
            <a:r>
              <a:rPr lang="en-US" sz="2000" dirty="0"/>
              <a:t>string</a:t>
            </a:r>
          </a:p>
          <a:p>
            <a:pPr marL="0" indent="0" algn="just">
              <a:buNone/>
            </a:pPr>
            <a:endParaRPr lang="en-US" sz="1600" dirty="0">
              <a:latin typeface="Open Sans"/>
            </a:endParaRP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20997E85-29C0-45EF-82C8-A4606C82DA54}" type="datetime1">
              <a:rPr lang="en-US" smtClean="0"/>
              <a:t>7/26/2023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3657600" cy="365125"/>
          </a:xfrm>
        </p:spPr>
        <p:txBody>
          <a:bodyPr/>
          <a:lstStyle/>
          <a:p>
            <a:r>
              <a:rPr lang="en-US" dirty="0"/>
              <a:t>Ankur Chaudhary               Web Technology                                 UNIT 5</a:t>
            </a:r>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44</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1358081" y="3687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Data type (CO5)</a:t>
            </a:r>
            <a:endParaRPr lang="en-IN" sz="2400" dirty="0"/>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15043481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152400" y="914400"/>
            <a:ext cx="8915400" cy="5211764"/>
          </a:xfrm>
        </p:spPr>
        <p:txBody>
          <a:bodyPr>
            <a:noAutofit/>
          </a:bodyPr>
          <a:lstStyle/>
          <a:p>
            <a:pPr marL="0" indent="0" algn="just">
              <a:buNone/>
            </a:pPr>
            <a:r>
              <a:rPr lang="en-US" sz="2200" b="1" dirty="0"/>
              <a:t>2 Compound Types- </a:t>
            </a:r>
            <a:r>
              <a:rPr lang="en-US" sz="2000" dirty="0"/>
              <a:t>It can hold multiple values. There are 2 compound data types in PHP.</a:t>
            </a:r>
          </a:p>
          <a:p>
            <a:pPr algn="just"/>
            <a:r>
              <a:rPr lang="en-US" sz="2000" dirty="0"/>
              <a:t>array</a:t>
            </a:r>
          </a:p>
          <a:p>
            <a:pPr algn="just"/>
            <a:r>
              <a:rPr lang="en-US" sz="2000" dirty="0"/>
              <a:t>object</a:t>
            </a:r>
          </a:p>
          <a:p>
            <a:pPr marL="0" indent="0" algn="just">
              <a:buNone/>
            </a:pPr>
            <a:endParaRPr lang="en-US" sz="2000" dirty="0"/>
          </a:p>
          <a:p>
            <a:pPr marL="0" indent="0" algn="just">
              <a:buNone/>
            </a:pPr>
            <a:r>
              <a:rPr lang="en-US" sz="2200" b="1" dirty="0"/>
              <a:t>3 Special Types-</a:t>
            </a:r>
            <a:r>
              <a:rPr lang="en-US" sz="2200" dirty="0"/>
              <a:t> </a:t>
            </a:r>
            <a:r>
              <a:rPr lang="en-US" sz="2000" dirty="0"/>
              <a:t>There are 2 special data types in PHP.</a:t>
            </a:r>
          </a:p>
          <a:p>
            <a:pPr algn="just"/>
            <a:r>
              <a:rPr lang="en-US" sz="2000" dirty="0"/>
              <a:t>resource</a:t>
            </a:r>
          </a:p>
          <a:p>
            <a:pPr algn="just"/>
            <a:r>
              <a:rPr lang="en-US" sz="2000" dirty="0"/>
              <a:t>NULL</a:t>
            </a:r>
            <a:endParaRPr lang="en-US" sz="2000" i="0" dirty="0">
              <a:effectLst/>
            </a:endParaRP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20997E85-29C0-45EF-82C8-A4606C82DA54}" type="datetime1">
              <a:rPr lang="en-US" smtClean="0"/>
              <a:t>7/26/2023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3657600" cy="365125"/>
          </a:xfrm>
        </p:spPr>
        <p:txBody>
          <a:bodyPr/>
          <a:lstStyle/>
          <a:p>
            <a:r>
              <a:rPr lang="en-US" dirty="0"/>
              <a:t>Ankur Chaudhary               Web Technology                                 UNIT 5</a:t>
            </a:r>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45</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1358081" y="3687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Data type (CO5)</a:t>
            </a:r>
            <a:endParaRPr lang="en-IN" sz="2400" dirty="0"/>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3802959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152400" y="914400"/>
            <a:ext cx="8915400" cy="5211764"/>
          </a:xfrm>
        </p:spPr>
        <p:txBody>
          <a:bodyPr>
            <a:noAutofit/>
          </a:bodyPr>
          <a:lstStyle/>
          <a:p>
            <a:pPr marL="0" indent="0" algn="just">
              <a:buNone/>
            </a:pPr>
            <a:r>
              <a:rPr lang="en-US" sz="2200" dirty="0"/>
              <a:t>PHP Operator is a symbol </a:t>
            </a:r>
            <a:r>
              <a:rPr lang="en-US" sz="2200" dirty="0" err="1"/>
              <a:t>i.e</a:t>
            </a:r>
            <a:r>
              <a:rPr lang="en-US" sz="2200" dirty="0"/>
              <a:t> used to perform operations on operands. In simple words, operators are used to perform operations on variables or values.</a:t>
            </a:r>
          </a:p>
          <a:p>
            <a:pPr marL="0" indent="0" algn="just">
              <a:buNone/>
            </a:pPr>
            <a:endParaRPr lang="en-US" sz="1600" i="0" dirty="0">
              <a:effectLst/>
              <a:latin typeface="Open Sans"/>
            </a:endParaRP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0245D85F-D964-4255-BC57-2B75D7269561}" type="datetime1">
              <a:rPr lang="en-US" smtClean="0"/>
              <a:t>7/26/2023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3657600" cy="365125"/>
          </a:xfrm>
        </p:spPr>
        <p:txBody>
          <a:bodyPr/>
          <a:lstStyle/>
          <a:p>
            <a:r>
              <a:rPr lang="en-US" dirty="0"/>
              <a:t>Ankur Chaudhary               Web Technology                                 UNIT 5</a:t>
            </a:r>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46</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1358081" y="3687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Operator (CO5)</a:t>
            </a:r>
            <a:endParaRPr lang="en-IN" sz="2400" dirty="0"/>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pic>
        <p:nvPicPr>
          <p:cNvPr id="2" name="Picture 1"/>
          <p:cNvPicPr>
            <a:picLocks noChangeAspect="1"/>
          </p:cNvPicPr>
          <p:nvPr/>
        </p:nvPicPr>
        <p:blipFill rotWithShape="1">
          <a:blip r:embed="rId3"/>
          <a:srcRect l="17790" t="30209" r="36530" b="38542"/>
          <a:stretch/>
        </p:blipFill>
        <p:spPr>
          <a:xfrm>
            <a:off x="419100" y="2133600"/>
            <a:ext cx="8382000" cy="3733800"/>
          </a:xfrm>
          <a:prstGeom prst="rect">
            <a:avLst/>
          </a:prstGeom>
        </p:spPr>
      </p:pic>
    </p:spTree>
    <p:extLst>
      <p:ext uri="{BB962C8B-B14F-4D97-AF65-F5344CB8AC3E}">
        <p14:creationId xmlns:p14="http://schemas.microsoft.com/office/powerpoint/2010/main" val="41752216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rotWithShape="1">
          <a:blip r:embed="rId2"/>
          <a:srcRect l="17949" t="28416" r="31624" b="41180"/>
          <a:stretch/>
        </p:blipFill>
        <p:spPr>
          <a:xfrm>
            <a:off x="304800" y="1066800"/>
            <a:ext cx="8153400" cy="2743200"/>
          </a:xfrm>
          <a:prstGeom prst="rect">
            <a:avLst/>
          </a:prstGeom>
        </p:spPr>
      </p:pic>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C4E6544F-89B7-46FD-B1E4-67CE00BD89B1}" type="datetime1">
              <a:rPr lang="en-US" smtClean="0"/>
              <a:t>7/26/2023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3657600" cy="365125"/>
          </a:xfrm>
        </p:spPr>
        <p:txBody>
          <a:bodyPr/>
          <a:lstStyle/>
          <a:p>
            <a:r>
              <a:rPr lang="en-US" dirty="0"/>
              <a:t>Ankur Chaudhary               Web Technology                                 UNIT 5</a:t>
            </a:r>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47</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1358081" y="3687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Operator (CO5)</a:t>
            </a:r>
            <a:endParaRPr lang="en-IN" sz="2400" dirty="0"/>
          </a:p>
        </p:txBody>
      </p:sp>
      <p:pic>
        <p:nvPicPr>
          <p:cNvPr id="9" name="Picture 8" descr="NIET"/>
          <p:cNvPicPr/>
          <p:nvPr/>
        </p:nvPicPr>
        <p:blipFill>
          <a:blip r:embed="rId3">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pic>
        <p:nvPicPr>
          <p:cNvPr id="8" name="Picture 7"/>
          <p:cNvPicPr>
            <a:picLocks noChangeAspect="1"/>
          </p:cNvPicPr>
          <p:nvPr/>
        </p:nvPicPr>
        <p:blipFill rotWithShape="1">
          <a:blip r:embed="rId4"/>
          <a:srcRect l="18155" t="34728" r="33602" b="38188"/>
          <a:stretch/>
        </p:blipFill>
        <p:spPr>
          <a:xfrm>
            <a:off x="304800" y="3810000"/>
            <a:ext cx="8153400" cy="2362200"/>
          </a:xfrm>
          <a:prstGeom prst="rect">
            <a:avLst/>
          </a:prstGeom>
        </p:spPr>
      </p:pic>
    </p:spTree>
    <p:extLst>
      <p:ext uri="{BB962C8B-B14F-4D97-AF65-F5344CB8AC3E}">
        <p14:creationId xmlns:p14="http://schemas.microsoft.com/office/powerpoint/2010/main" val="19990962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152400" y="914400"/>
            <a:ext cx="8915400" cy="5211764"/>
          </a:xfrm>
        </p:spPr>
        <p:txBody>
          <a:bodyPr>
            <a:noAutofit/>
          </a:bodyPr>
          <a:lstStyle/>
          <a:p>
            <a:pPr algn="just"/>
            <a:r>
              <a:rPr lang="en-US" sz="2200" dirty="0"/>
              <a:t>An </a:t>
            </a:r>
            <a:r>
              <a:rPr lang="en-US" sz="2200" i="1" dirty="0"/>
              <a:t>expression</a:t>
            </a:r>
            <a:r>
              <a:rPr lang="en-US" sz="2200" dirty="0"/>
              <a:t> is a bit of PHP that can be evaluated to produce a value. The simplest expressions are literal values and variables. </a:t>
            </a:r>
          </a:p>
          <a:p>
            <a:pPr algn="just"/>
            <a:r>
              <a:rPr lang="en-US" sz="2200" dirty="0"/>
              <a:t>A literal value evaluates to itself, while a variable evaluates to the value stored in the variable. </a:t>
            </a:r>
          </a:p>
          <a:p>
            <a:pPr algn="just"/>
            <a:r>
              <a:rPr lang="en-US" sz="2200" dirty="0"/>
              <a:t>More complex expressions can be formed using simple expressions and operators.</a:t>
            </a:r>
            <a:endParaRPr lang="en-US" sz="2200" i="0" dirty="0">
              <a:effectLst/>
              <a:latin typeface="Open Sans"/>
            </a:endParaRP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4C5C80CC-265B-4265-B745-0039A25B0B8F}" type="datetime1">
              <a:rPr lang="en-US" smtClean="0"/>
              <a:t>7/26/2023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3657600" cy="365125"/>
          </a:xfrm>
        </p:spPr>
        <p:txBody>
          <a:bodyPr/>
          <a:lstStyle/>
          <a:p>
            <a:r>
              <a:rPr lang="en-US" dirty="0"/>
              <a:t>Ankur Chaudhary               Web Technology                                 UNIT 5</a:t>
            </a:r>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48</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1358081" y="3687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Expression (CO5)</a:t>
            </a:r>
            <a:endParaRPr lang="en-IN" sz="2400" dirty="0"/>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24031681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152400" y="838200"/>
            <a:ext cx="8915400" cy="5287964"/>
          </a:xfrm>
        </p:spPr>
        <p:txBody>
          <a:bodyPr>
            <a:normAutofit/>
          </a:bodyPr>
          <a:lstStyle/>
          <a:p>
            <a:pPr marL="0" indent="0" algn="just">
              <a:buNone/>
            </a:pPr>
            <a:r>
              <a:rPr lang="en-US" sz="2200" b="1" dirty="0"/>
              <a:t>1 PHP if-  </a:t>
            </a:r>
            <a:r>
              <a:rPr lang="en-US" sz="2000" dirty="0"/>
              <a:t>statement allows conditional execution of code. It is executed if condition is true. If statement is used to executes the block of code exist inside the if statement only if the specified condition is true.</a:t>
            </a:r>
          </a:p>
          <a:p>
            <a:pPr algn="just"/>
            <a:r>
              <a:rPr lang="en-US" sz="2000" dirty="0"/>
              <a:t>Syntax</a:t>
            </a:r>
            <a:r>
              <a:rPr lang="en-US" sz="2000" b="1" dirty="0"/>
              <a:t> </a:t>
            </a:r>
          </a:p>
          <a:p>
            <a:pPr lvl="1" algn="just"/>
            <a:r>
              <a:rPr lang="en-US" sz="2000" b="1" dirty="0"/>
              <a:t>if</a:t>
            </a:r>
            <a:r>
              <a:rPr lang="en-US" sz="2000" dirty="0"/>
              <a:t>(condition){  </a:t>
            </a:r>
          </a:p>
          <a:p>
            <a:pPr lvl="1" algn="just"/>
            <a:r>
              <a:rPr lang="en-US" sz="2000" dirty="0"/>
              <a:t>//code to be executed  </a:t>
            </a:r>
          </a:p>
          <a:p>
            <a:pPr lvl="1" algn="just"/>
            <a:r>
              <a:rPr lang="en-US" sz="2000" dirty="0"/>
              <a:t>} </a:t>
            </a:r>
          </a:p>
          <a:p>
            <a:endParaRPr lang="en-US" sz="2000" dirty="0"/>
          </a:p>
          <a:p>
            <a:pPr marL="0" indent="0" algn="just">
              <a:buNone/>
            </a:pPr>
            <a:endParaRPr lang="en-US" sz="2000" i="0" dirty="0">
              <a:effectLst/>
              <a:latin typeface="Open Sans"/>
            </a:endParaRP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F4E0F34E-3A5C-43E5-908C-021C85185A4A}" type="datetime1">
              <a:rPr lang="en-US" smtClean="0"/>
              <a:t>7/26/2023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3657600" cy="365125"/>
          </a:xfrm>
        </p:spPr>
        <p:txBody>
          <a:bodyPr/>
          <a:lstStyle/>
          <a:p>
            <a:r>
              <a:rPr lang="en-US" dirty="0"/>
              <a:t>Ankur Chaudhary               Web Technology                                 UNIT 5</a:t>
            </a:r>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49</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1358081" y="3687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Control flow and Decision making statements (CO5)</a:t>
            </a:r>
            <a:endParaRPr lang="en-IN" sz="2400" dirty="0"/>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217968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2707"/>
            <a:ext cx="8610600" cy="5296735"/>
          </a:xfrm>
        </p:spPr>
        <p:txBody>
          <a:bodyPr>
            <a:noAutofit/>
          </a:bodyPr>
          <a:lstStyle/>
          <a:p>
            <a:pPr lvl="1"/>
            <a:r>
              <a:rPr lang="en-IN" sz="2000" dirty="0"/>
              <a:t>Setting Cookies with PHP</a:t>
            </a:r>
          </a:p>
          <a:p>
            <a:pPr lvl="1"/>
            <a:r>
              <a:rPr lang="en-IN" sz="2000" dirty="0"/>
              <a:t>Using Cookies with Sessions</a:t>
            </a:r>
          </a:p>
          <a:p>
            <a:pPr lvl="1"/>
            <a:r>
              <a:rPr lang="en-IN" sz="2000" dirty="0"/>
              <a:t>Deleting Cookies</a:t>
            </a:r>
          </a:p>
          <a:p>
            <a:pPr lvl="1"/>
            <a:r>
              <a:rPr lang="en-IN" sz="2000" dirty="0"/>
              <a:t>Registering Session variables</a:t>
            </a:r>
          </a:p>
          <a:p>
            <a:pPr lvl="1"/>
            <a:r>
              <a:rPr lang="en-IN" sz="2000" dirty="0"/>
              <a:t>Destroying the variables and Session.</a:t>
            </a:r>
          </a:p>
          <a:p>
            <a:pPr indent="-304800" algn="just">
              <a:spcBef>
                <a:spcPts val="0"/>
              </a:spcBef>
              <a:buClr>
                <a:schemeClr val="dk1"/>
              </a:buClr>
              <a:buSzPts val="1800"/>
              <a:defRPr/>
            </a:pPr>
            <a:r>
              <a:rPr lang="en-US" sz="2000" dirty="0">
                <a:cs typeface="Times New Roman" pitchFamily="18" charset="0"/>
              </a:rPr>
              <a:t>Video Links</a:t>
            </a:r>
          </a:p>
          <a:p>
            <a:pPr indent="-304800" algn="just">
              <a:spcBef>
                <a:spcPts val="0"/>
              </a:spcBef>
              <a:buClr>
                <a:schemeClr val="dk1"/>
              </a:buClr>
              <a:buSzPts val="1800"/>
              <a:defRPr/>
            </a:pPr>
            <a:r>
              <a:rPr lang="en-US" sz="2000" dirty="0">
                <a:cs typeface="Times New Roman" pitchFamily="18" charset="0"/>
              </a:rPr>
              <a:t>Daily Quiz</a:t>
            </a:r>
          </a:p>
          <a:p>
            <a:pPr indent="-304800" algn="just">
              <a:spcBef>
                <a:spcPts val="0"/>
              </a:spcBef>
              <a:buClr>
                <a:schemeClr val="dk1"/>
              </a:buClr>
              <a:buSzPts val="1800"/>
              <a:defRPr/>
            </a:pPr>
            <a:r>
              <a:rPr lang="en-US" sz="2000" dirty="0">
                <a:cs typeface="Times New Roman" pitchFamily="18" charset="0"/>
              </a:rPr>
              <a:t>Weekly Assignment</a:t>
            </a:r>
          </a:p>
          <a:p>
            <a:pPr indent="-304800" algn="just">
              <a:spcBef>
                <a:spcPts val="0"/>
              </a:spcBef>
              <a:buClr>
                <a:schemeClr val="dk1"/>
              </a:buClr>
              <a:buSzPts val="1800"/>
              <a:defRPr/>
            </a:pPr>
            <a:r>
              <a:rPr lang="en-US" sz="2000" dirty="0">
                <a:cs typeface="Times New Roman" pitchFamily="18" charset="0"/>
              </a:rPr>
              <a:t>MCQs</a:t>
            </a:r>
          </a:p>
          <a:p>
            <a:pPr indent="-304800" algn="just">
              <a:spcBef>
                <a:spcPts val="0"/>
              </a:spcBef>
              <a:buClr>
                <a:schemeClr val="dk1"/>
              </a:buClr>
              <a:buSzPts val="1800"/>
              <a:defRPr/>
            </a:pPr>
            <a:r>
              <a:rPr lang="en-US" sz="2000" dirty="0">
                <a:cs typeface="Times New Roman" pitchFamily="18" charset="0"/>
              </a:rPr>
              <a:t>Expected Questions in University Exams</a:t>
            </a:r>
          </a:p>
          <a:p>
            <a:pPr indent="-304800" algn="just">
              <a:spcBef>
                <a:spcPts val="0"/>
              </a:spcBef>
              <a:buClr>
                <a:schemeClr val="dk1"/>
              </a:buClr>
              <a:buSzPts val="1800"/>
              <a:defRPr/>
            </a:pPr>
            <a:r>
              <a:rPr lang="en-US" sz="2000" dirty="0">
                <a:cs typeface="Times New Roman" pitchFamily="18" charset="0"/>
              </a:rPr>
              <a:t>Summary</a:t>
            </a:r>
          </a:p>
          <a:p>
            <a:pPr indent="-304800" algn="just">
              <a:spcBef>
                <a:spcPts val="0"/>
              </a:spcBef>
              <a:buClr>
                <a:schemeClr val="dk1"/>
              </a:buClr>
              <a:buSzPts val="1800"/>
              <a:defRPr/>
            </a:pPr>
            <a:r>
              <a:rPr lang="en-US" sz="2000" dirty="0">
                <a:cs typeface="Times New Roman" pitchFamily="18" charset="0"/>
              </a:rPr>
              <a:t>References</a:t>
            </a:r>
          </a:p>
          <a:p>
            <a:endParaRPr lang="en-US" sz="2200" dirty="0"/>
          </a:p>
          <a:p>
            <a:pPr marL="0" indent="0">
              <a:buNone/>
            </a:pPr>
            <a:r>
              <a:rPr lang="en-US" sz="2200" dirty="0"/>
              <a:t>				</a:t>
            </a:r>
          </a:p>
          <a:p>
            <a:pPr marL="0" indent="0">
              <a:buNone/>
            </a:pPr>
            <a:endParaRPr lang="en-US" sz="2200" dirty="0"/>
          </a:p>
        </p:txBody>
      </p:sp>
      <p:sp>
        <p:nvSpPr>
          <p:cNvPr id="6" name="Date Placeholder 5"/>
          <p:cNvSpPr>
            <a:spLocks noGrp="1"/>
          </p:cNvSpPr>
          <p:nvPr>
            <p:ph type="dt" sz="half" idx="10"/>
          </p:nvPr>
        </p:nvSpPr>
        <p:spPr/>
        <p:txBody>
          <a:bodyPr/>
          <a:lstStyle/>
          <a:p>
            <a:fld id="{6C516207-3717-43D3-83A2-A8D131FF950D}" type="datetime1">
              <a:rPr lang="en-US" smtClean="0"/>
              <a:t>7/26/2023</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5</a:t>
            </a:fld>
            <a:endParaRPr lang="en-US"/>
          </a:p>
        </p:txBody>
      </p:sp>
      <p:sp>
        <p:nvSpPr>
          <p:cNvPr id="8" name="Title 1"/>
          <p:cNvSpPr txBox="1">
            <a:spLocks/>
          </p:cNvSpPr>
          <p:nvPr/>
        </p:nvSpPr>
        <p:spPr>
          <a:xfrm>
            <a:off x="1371600" y="-55544"/>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Contents</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dirty="0"/>
              <a:t>Ankur Chaudhary               Web Technology                                 UNIT 5</a:t>
            </a:r>
          </a:p>
        </p:txBody>
      </p:sp>
    </p:spTree>
    <p:extLst>
      <p:ext uri="{BB962C8B-B14F-4D97-AF65-F5344CB8AC3E}">
        <p14:creationId xmlns:p14="http://schemas.microsoft.com/office/powerpoint/2010/main" val="35861441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152400" y="838200"/>
            <a:ext cx="8915400" cy="5287964"/>
          </a:xfrm>
        </p:spPr>
        <p:txBody>
          <a:bodyPr>
            <a:normAutofit/>
          </a:bodyPr>
          <a:lstStyle/>
          <a:p>
            <a:pPr marL="0" indent="0" algn="just">
              <a:buNone/>
            </a:pPr>
            <a:r>
              <a:rPr lang="en-US" sz="2000" b="1" dirty="0"/>
              <a:t>2</a:t>
            </a:r>
            <a:r>
              <a:rPr lang="en-US" sz="2000" dirty="0"/>
              <a:t> </a:t>
            </a:r>
            <a:r>
              <a:rPr lang="en-US" sz="2000" b="1" dirty="0"/>
              <a:t>PHP if-else </a:t>
            </a:r>
            <a:r>
              <a:rPr lang="en-US" sz="2000" dirty="0"/>
              <a:t>statement is executed whether condition is true or false. If-else statement is slightly different from if statement. It executes one block of code if the specified condition is true and another block of code if the condition is false.</a:t>
            </a:r>
          </a:p>
          <a:p>
            <a:pPr algn="just"/>
            <a:r>
              <a:rPr lang="en-US" sz="2000" dirty="0"/>
              <a:t>Syntax</a:t>
            </a:r>
          </a:p>
          <a:p>
            <a:pPr lvl="1" algn="just"/>
            <a:r>
              <a:rPr lang="en-US" sz="2000" b="1" dirty="0"/>
              <a:t>if</a:t>
            </a:r>
            <a:r>
              <a:rPr lang="en-US" sz="2000" dirty="0"/>
              <a:t>(condition){  </a:t>
            </a:r>
          </a:p>
          <a:p>
            <a:pPr lvl="1" algn="just"/>
            <a:r>
              <a:rPr lang="en-US" sz="2000" dirty="0"/>
              <a:t>//code to be executed if true  </a:t>
            </a:r>
          </a:p>
          <a:p>
            <a:pPr lvl="1" algn="just"/>
            <a:r>
              <a:rPr lang="en-US" sz="2000" dirty="0"/>
              <a:t>}</a:t>
            </a:r>
            <a:r>
              <a:rPr lang="en-US" sz="2000" b="1" dirty="0"/>
              <a:t>else</a:t>
            </a:r>
            <a:r>
              <a:rPr lang="en-US" sz="2000" dirty="0"/>
              <a:t>{  </a:t>
            </a:r>
          </a:p>
          <a:p>
            <a:pPr lvl="1" algn="just"/>
            <a:r>
              <a:rPr lang="en-US" sz="2000" dirty="0"/>
              <a:t>//code to be executed if false  </a:t>
            </a:r>
          </a:p>
          <a:p>
            <a:pPr lvl="1" algn="just"/>
            <a:r>
              <a:rPr lang="en-US" sz="2000" dirty="0"/>
              <a:t>} </a:t>
            </a:r>
          </a:p>
          <a:p>
            <a:endParaRPr lang="en-US" sz="2000" dirty="0"/>
          </a:p>
          <a:p>
            <a:pPr marL="0" indent="0" algn="just">
              <a:buNone/>
            </a:pPr>
            <a:endParaRPr lang="en-US" sz="2000" i="0" dirty="0">
              <a:effectLst/>
              <a:latin typeface="Open Sans"/>
            </a:endParaRP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F4E0F34E-3A5C-43E5-908C-021C85185A4A}" type="datetime1">
              <a:rPr lang="en-US" smtClean="0"/>
              <a:t>7/26/2023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3657600" cy="365125"/>
          </a:xfrm>
        </p:spPr>
        <p:txBody>
          <a:bodyPr/>
          <a:lstStyle/>
          <a:p>
            <a:r>
              <a:rPr lang="en-US" dirty="0"/>
              <a:t>Ankur Chaudhary               Web Technology                                 UNIT 5</a:t>
            </a:r>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50</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1358081" y="3687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Control flow and Decision making statements (CO5)</a:t>
            </a:r>
            <a:endParaRPr lang="en-IN" sz="2400" dirty="0"/>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11633131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152400" y="838200"/>
            <a:ext cx="8915400" cy="5287964"/>
          </a:xfrm>
        </p:spPr>
        <p:txBody>
          <a:bodyPr>
            <a:normAutofit/>
          </a:bodyPr>
          <a:lstStyle/>
          <a:p>
            <a:pPr marL="0" indent="0" algn="just">
              <a:buNone/>
            </a:pPr>
            <a:r>
              <a:rPr lang="en-US" sz="2000" b="1" dirty="0"/>
              <a:t>3</a:t>
            </a:r>
            <a:r>
              <a:rPr lang="en-US" sz="2000" dirty="0"/>
              <a:t> </a:t>
            </a:r>
            <a:r>
              <a:rPr lang="en-US" sz="2000" b="1" dirty="0"/>
              <a:t>The PHP if-else-if </a:t>
            </a:r>
            <a:r>
              <a:rPr lang="en-US" sz="2000" dirty="0"/>
              <a:t>is a special statement used to combine multiple if-else statements. So, we can check multiple conditions using this statement.</a:t>
            </a:r>
          </a:p>
          <a:p>
            <a:pPr algn="just"/>
            <a:r>
              <a:rPr lang="en-US" sz="2000" dirty="0"/>
              <a:t>Syntax</a:t>
            </a:r>
          </a:p>
          <a:p>
            <a:pPr lvl="1" algn="just"/>
            <a:r>
              <a:rPr lang="en-US" sz="2000" b="1" dirty="0"/>
              <a:t>if</a:t>
            </a:r>
            <a:r>
              <a:rPr lang="en-US" sz="2000" dirty="0"/>
              <a:t> (condition1){    </a:t>
            </a:r>
          </a:p>
          <a:p>
            <a:pPr lvl="1" algn="just"/>
            <a:r>
              <a:rPr lang="en-US" sz="2000" dirty="0"/>
              <a:t>//code to be executed if condition1 is true    </a:t>
            </a:r>
          </a:p>
          <a:p>
            <a:pPr lvl="1" algn="just"/>
            <a:r>
              <a:rPr lang="en-US" sz="2000" dirty="0"/>
              <a:t>} </a:t>
            </a:r>
            <a:r>
              <a:rPr lang="en-US" sz="2000" b="1" dirty="0" err="1"/>
              <a:t>elseif</a:t>
            </a:r>
            <a:r>
              <a:rPr lang="en-US" sz="2000" dirty="0"/>
              <a:t> (condition2){      </a:t>
            </a:r>
          </a:p>
          <a:p>
            <a:pPr lvl="1" algn="just"/>
            <a:r>
              <a:rPr lang="en-US" sz="2000" dirty="0"/>
              <a:t>//code to be executed if condition2 is true    </a:t>
            </a:r>
          </a:p>
          <a:p>
            <a:pPr lvl="1" algn="just"/>
            <a:r>
              <a:rPr lang="en-US" sz="2000" dirty="0"/>
              <a:t>} </a:t>
            </a:r>
            <a:r>
              <a:rPr lang="en-US" sz="2000" b="1" dirty="0" err="1"/>
              <a:t>elseif</a:t>
            </a:r>
            <a:r>
              <a:rPr lang="en-US" sz="2000" dirty="0"/>
              <a:t> (condition3){      </a:t>
            </a:r>
          </a:p>
          <a:p>
            <a:pPr lvl="1" algn="just"/>
            <a:r>
              <a:rPr lang="en-US" sz="2000" dirty="0"/>
              <a:t>//code to be executed if condition3 is true    </a:t>
            </a:r>
          </a:p>
          <a:p>
            <a:pPr lvl="1" algn="just"/>
            <a:r>
              <a:rPr lang="en-US" sz="2000" dirty="0"/>
              <a:t>....  </a:t>
            </a:r>
          </a:p>
          <a:p>
            <a:pPr lvl="1" algn="just"/>
            <a:r>
              <a:rPr lang="en-US" sz="2000" dirty="0"/>
              <a:t>}  </a:t>
            </a:r>
            <a:r>
              <a:rPr lang="en-US" sz="2000" b="1" dirty="0"/>
              <a:t>else</a:t>
            </a:r>
            <a:r>
              <a:rPr lang="en-US" sz="2000" dirty="0"/>
              <a:t>{    </a:t>
            </a:r>
          </a:p>
          <a:p>
            <a:pPr lvl="1" algn="just"/>
            <a:r>
              <a:rPr lang="en-US" sz="2000" dirty="0"/>
              <a:t>//code to be executed if all given conditions are false    </a:t>
            </a:r>
          </a:p>
          <a:p>
            <a:pPr lvl="1" algn="just"/>
            <a:r>
              <a:rPr lang="en-US" sz="2000" dirty="0"/>
              <a:t>} </a:t>
            </a:r>
          </a:p>
          <a:p>
            <a:endParaRPr lang="en-US" sz="2000" dirty="0"/>
          </a:p>
          <a:p>
            <a:pPr marL="0" indent="0" algn="just">
              <a:buNone/>
            </a:pPr>
            <a:endParaRPr lang="en-US" sz="2000" i="0" dirty="0">
              <a:effectLst/>
              <a:latin typeface="Open Sans"/>
            </a:endParaRP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1648788B-D006-4D2C-BB34-77DA63C9D7F8}" type="datetime1">
              <a:rPr lang="en-US" smtClean="0"/>
              <a:t>7/26/2023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3657600" cy="365125"/>
          </a:xfrm>
        </p:spPr>
        <p:txBody>
          <a:bodyPr/>
          <a:lstStyle/>
          <a:p>
            <a:r>
              <a:rPr lang="en-US" dirty="0"/>
              <a:t>Ankur Chaudhary               Web Technology                                 UNIT 5</a:t>
            </a:r>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51</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1358081" y="3687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Control flow and Decision making statements (CO5)</a:t>
            </a:r>
            <a:endParaRPr lang="en-IN" sz="2400" dirty="0"/>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13952234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152400" y="838200"/>
            <a:ext cx="8915400" cy="5287964"/>
          </a:xfrm>
        </p:spPr>
        <p:txBody>
          <a:bodyPr>
            <a:normAutofit/>
          </a:bodyPr>
          <a:lstStyle/>
          <a:p>
            <a:pPr marL="0" indent="0">
              <a:buNone/>
            </a:pPr>
            <a:r>
              <a:rPr lang="en-US" sz="2000" b="1" dirty="0"/>
              <a:t>4</a:t>
            </a:r>
            <a:r>
              <a:rPr lang="en-US" sz="2000" dirty="0"/>
              <a:t> </a:t>
            </a:r>
            <a:r>
              <a:rPr lang="en-US" sz="2000" b="1" dirty="0"/>
              <a:t>PHP switch </a:t>
            </a:r>
            <a:r>
              <a:rPr lang="en-US" sz="2000" dirty="0"/>
              <a:t>statement is used to execute one statement from multiple conditions. It works like PHP if-else-if statement.</a:t>
            </a:r>
          </a:p>
          <a:p>
            <a:r>
              <a:rPr lang="en-US" sz="2000" dirty="0"/>
              <a:t>Syntax</a:t>
            </a:r>
          </a:p>
          <a:p>
            <a:pPr lvl="1"/>
            <a:r>
              <a:rPr lang="en-US" sz="2000" b="1" dirty="0"/>
              <a:t>switch</a:t>
            </a:r>
            <a:r>
              <a:rPr lang="en-US" sz="2000" dirty="0"/>
              <a:t>(expression){      </a:t>
            </a:r>
          </a:p>
          <a:p>
            <a:pPr lvl="1"/>
            <a:r>
              <a:rPr lang="en-US" sz="2000" b="1" dirty="0"/>
              <a:t>case</a:t>
            </a:r>
            <a:r>
              <a:rPr lang="en-US" sz="2000" dirty="0"/>
              <a:t> value1:      </a:t>
            </a:r>
          </a:p>
          <a:p>
            <a:pPr lvl="1"/>
            <a:r>
              <a:rPr lang="en-US" sz="2000" dirty="0"/>
              <a:t> //code to be executed  </a:t>
            </a:r>
          </a:p>
          <a:p>
            <a:pPr lvl="1"/>
            <a:r>
              <a:rPr lang="en-US" sz="2000" dirty="0"/>
              <a:t> </a:t>
            </a:r>
            <a:r>
              <a:rPr lang="en-US" sz="2000" b="1" dirty="0"/>
              <a:t>break</a:t>
            </a:r>
            <a:r>
              <a:rPr lang="en-US" sz="2000" dirty="0"/>
              <a:t>;  </a:t>
            </a:r>
          </a:p>
          <a:p>
            <a:pPr lvl="1"/>
            <a:r>
              <a:rPr lang="en-US" sz="2000" b="1" dirty="0"/>
              <a:t>case</a:t>
            </a:r>
            <a:r>
              <a:rPr lang="en-US" sz="2000" dirty="0"/>
              <a:t> value2:      </a:t>
            </a:r>
          </a:p>
          <a:p>
            <a:pPr lvl="1"/>
            <a:r>
              <a:rPr lang="en-US" sz="2000" dirty="0"/>
              <a:t> //code to be executed  </a:t>
            </a:r>
          </a:p>
          <a:p>
            <a:pPr lvl="1"/>
            <a:r>
              <a:rPr lang="en-US" sz="2000" dirty="0"/>
              <a:t> </a:t>
            </a:r>
            <a:r>
              <a:rPr lang="en-US" sz="2000" b="1" dirty="0"/>
              <a:t>break</a:t>
            </a:r>
            <a:r>
              <a:rPr lang="en-US" sz="2000" dirty="0"/>
              <a:t>;  </a:t>
            </a:r>
          </a:p>
          <a:p>
            <a:pPr lvl="1"/>
            <a:r>
              <a:rPr lang="en-US" sz="2000" dirty="0"/>
              <a:t>......      </a:t>
            </a:r>
          </a:p>
          <a:p>
            <a:pPr lvl="1"/>
            <a:r>
              <a:rPr lang="en-US" sz="2000" b="1" dirty="0"/>
              <a:t>default</a:t>
            </a:r>
            <a:r>
              <a:rPr lang="en-US" sz="2000" dirty="0"/>
              <a:t>:       </a:t>
            </a:r>
          </a:p>
          <a:p>
            <a:pPr lvl="1"/>
            <a:r>
              <a:rPr lang="en-US" sz="2000" dirty="0"/>
              <a:t> code to be executed </a:t>
            </a:r>
            <a:r>
              <a:rPr lang="en-US" sz="2000" b="1" dirty="0"/>
              <a:t>if</a:t>
            </a:r>
            <a:r>
              <a:rPr lang="en-US" sz="2000" dirty="0"/>
              <a:t> all cases are not matched;    </a:t>
            </a:r>
          </a:p>
          <a:p>
            <a:pPr lvl="1"/>
            <a:r>
              <a:rPr lang="en-US" sz="2000" dirty="0"/>
              <a:t>}  </a:t>
            </a:r>
          </a:p>
          <a:p>
            <a:endParaRPr lang="en-US" sz="2000" dirty="0"/>
          </a:p>
          <a:p>
            <a:pPr marL="0" indent="0" algn="just">
              <a:buNone/>
            </a:pPr>
            <a:endParaRPr lang="en-US" sz="2000" i="0" dirty="0">
              <a:effectLst/>
              <a:latin typeface="Open Sans"/>
            </a:endParaRP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03E8F3D3-D547-435B-8BCD-781CFD1F94DB}" type="datetime1">
              <a:rPr lang="en-US" smtClean="0"/>
              <a:t>7/26/2023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3657600" cy="365125"/>
          </a:xfrm>
        </p:spPr>
        <p:txBody>
          <a:bodyPr/>
          <a:lstStyle/>
          <a:p>
            <a:r>
              <a:rPr lang="en-US" dirty="0"/>
              <a:t>Ankur Chaudhary               Web Technology                                 UNIT 5</a:t>
            </a:r>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52</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1358081" y="3687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Control flow and Decision making statements (CO5)</a:t>
            </a:r>
            <a:endParaRPr lang="en-IN" sz="2400" dirty="0"/>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11832283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152400" y="838200"/>
            <a:ext cx="8915400" cy="5287964"/>
          </a:xfrm>
        </p:spPr>
        <p:txBody>
          <a:bodyPr>
            <a:normAutofit/>
          </a:bodyPr>
          <a:lstStyle/>
          <a:p>
            <a:pPr marL="0" indent="0" algn="just">
              <a:buNone/>
            </a:pPr>
            <a:r>
              <a:rPr lang="en-US" sz="2000" b="1" dirty="0"/>
              <a:t>5 PHP for loop </a:t>
            </a:r>
            <a:r>
              <a:rPr lang="en-US" sz="2000" dirty="0"/>
              <a:t>can be used to traverse set of code for the specified number of times. It should be used if the number of iterations is known otherwise use while loop. This means for loop is used when you already know how many times you want to execute a block of code. It allows users to put all the loop related statements in one place. </a:t>
            </a:r>
          </a:p>
          <a:p>
            <a:pPr algn="just"/>
            <a:r>
              <a:rPr lang="en-US" sz="2000" dirty="0"/>
              <a:t>Syntax</a:t>
            </a:r>
          </a:p>
          <a:p>
            <a:pPr lvl="1" algn="just"/>
            <a:r>
              <a:rPr lang="en-US" sz="1800" b="1" dirty="0"/>
              <a:t>for</a:t>
            </a:r>
            <a:r>
              <a:rPr lang="en-US" sz="1800" dirty="0"/>
              <a:t>(initialization; condition; increment/decrement){  </a:t>
            </a:r>
          </a:p>
          <a:p>
            <a:pPr lvl="1" algn="just"/>
            <a:r>
              <a:rPr lang="en-US" sz="1800" dirty="0"/>
              <a:t>//code to be executed  </a:t>
            </a:r>
          </a:p>
          <a:p>
            <a:pPr lvl="1" algn="just"/>
            <a:r>
              <a:rPr lang="en-US" sz="1800" dirty="0"/>
              <a:t>}  </a:t>
            </a:r>
          </a:p>
          <a:p>
            <a:pPr marL="0" indent="0">
              <a:buNone/>
            </a:pPr>
            <a:endParaRPr lang="en-US" sz="2000" dirty="0"/>
          </a:p>
          <a:p>
            <a:pPr marL="0" indent="0" algn="just">
              <a:buNone/>
            </a:pPr>
            <a:endParaRPr lang="en-US" sz="2000" i="0" dirty="0">
              <a:effectLst/>
              <a:latin typeface="Open Sans"/>
            </a:endParaRP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C3977D03-9825-434D-BEDA-FE070CBFCF4A}" type="datetime1">
              <a:rPr lang="en-US" smtClean="0"/>
              <a:t>7/26/2023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3657600" cy="365125"/>
          </a:xfrm>
        </p:spPr>
        <p:txBody>
          <a:bodyPr/>
          <a:lstStyle/>
          <a:p>
            <a:r>
              <a:rPr lang="en-US" dirty="0"/>
              <a:t>Ankur Chaudhary               Web Technology                                 UNIT 5</a:t>
            </a:r>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53</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1358081" y="3687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Control flow and Decision making statements (CO5)</a:t>
            </a:r>
            <a:endParaRPr lang="en-IN" sz="2400" dirty="0"/>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20630353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152400" y="838200"/>
            <a:ext cx="8915400" cy="5287964"/>
          </a:xfrm>
        </p:spPr>
        <p:txBody>
          <a:bodyPr>
            <a:normAutofit/>
          </a:bodyPr>
          <a:lstStyle/>
          <a:p>
            <a:pPr marL="0" indent="0" algn="just">
              <a:buNone/>
            </a:pPr>
            <a:r>
              <a:rPr lang="en-US" sz="2000" b="1" dirty="0"/>
              <a:t>6 PHP while loop </a:t>
            </a:r>
            <a:r>
              <a:rPr lang="en-US" sz="2000" dirty="0"/>
              <a:t>can be used to traverse set of code like for loop. The while loop executes a block of code repeatedly until the condition is FALSE. Once the condition gets FALSE, it exits from the body of loop. It should be used if the number of iterations is not known.</a:t>
            </a:r>
          </a:p>
          <a:p>
            <a:pPr algn="just"/>
            <a:r>
              <a:rPr lang="en-US" sz="2000" dirty="0"/>
              <a:t>Syntax</a:t>
            </a:r>
          </a:p>
          <a:p>
            <a:pPr lvl="1" algn="just"/>
            <a:r>
              <a:rPr lang="en-US" sz="2000" b="1" dirty="0"/>
              <a:t>while</a:t>
            </a:r>
            <a:r>
              <a:rPr lang="en-US" sz="2000" dirty="0"/>
              <a:t>(condition){  </a:t>
            </a:r>
          </a:p>
          <a:p>
            <a:pPr lvl="1" algn="just"/>
            <a:r>
              <a:rPr lang="en-US" sz="2000" dirty="0"/>
              <a:t>//code to be executed  </a:t>
            </a:r>
          </a:p>
          <a:p>
            <a:pPr lvl="1" algn="just"/>
            <a:r>
              <a:rPr lang="en-US" sz="2000" dirty="0"/>
              <a:t>}  </a:t>
            </a:r>
          </a:p>
          <a:p>
            <a:pPr marL="0" indent="0">
              <a:buNone/>
            </a:pPr>
            <a:endParaRPr lang="en-US" sz="2000" dirty="0"/>
          </a:p>
          <a:p>
            <a:pPr marL="0" indent="0" algn="just">
              <a:buNone/>
            </a:pPr>
            <a:endParaRPr lang="en-US" sz="2000" i="0" dirty="0">
              <a:effectLst/>
              <a:latin typeface="Open Sans"/>
            </a:endParaRP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C3977D03-9825-434D-BEDA-FE070CBFCF4A}" type="datetime1">
              <a:rPr lang="en-US" smtClean="0"/>
              <a:t>7/26/2023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3657600" cy="365125"/>
          </a:xfrm>
        </p:spPr>
        <p:txBody>
          <a:bodyPr/>
          <a:lstStyle/>
          <a:p>
            <a:r>
              <a:rPr lang="en-US" dirty="0"/>
              <a:t>Ankur Chaudhary               Web Technology                                 UNIT 5</a:t>
            </a:r>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54</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1358081" y="3687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Control flow and Decision making statements (CO5)</a:t>
            </a:r>
            <a:endParaRPr lang="en-IN" sz="2400" dirty="0"/>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32487076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152400" y="838200"/>
            <a:ext cx="8915400" cy="5287964"/>
          </a:xfrm>
        </p:spPr>
        <p:txBody>
          <a:bodyPr>
            <a:normAutofit/>
          </a:bodyPr>
          <a:lstStyle/>
          <a:p>
            <a:pPr marL="0" indent="0" algn="just">
              <a:buNone/>
            </a:pPr>
            <a:r>
              <a:rPr lang="en-US" sz="2000" b="1" dirty="0"/>
              <a:t>7 PHP do-while loop </a:t>
            </a:r>
            <a:r>
              <a:rPr lang="en-US" sz="2000" dirty="0"/>
              <a:t>can be used to traverse set of code like </a:t>
            </a:r>
            <a:r>
              <a:rPr lang="en-US" sz="2000" dirty="0" err="1"/>
              <a:t>php</a:t>
            </a:r>
            <a:r>
              <a:rPr lang="en-US" sz="2000" dirty="0"/>
              <a:t> while loop. The PHP do-while loop is guaranteed to run at least once. The PHP do-while loop is used to execute a set of code of the program several times. If you have to execute the loop at least once and the number of iterations is not even fixed, it is recommended to use the </a:t>
            </a:r>
            <a:r>
              <a:rPr lang="en-US" sz="2000" b="1" dirty="0"/>
              <a:t>do-while</a:t>
            </a:r>
            <a:r>
              <a:rPr lang="en-US" sz="2000" dirty="0"/>
              <a:t> loop.</a:t>
            </a:r>
          </a:p>
          <a:p>
            <a:pPr algn="just"/>
            <a:r>
              <a:rPr lang="en-US" sz="2000" dirty="0"/>
              <a:t>Syntax</a:t>
            </a:r>
          </a:p>
          <a:p>
            <a:pPr lvl="1" algn="just"/>
            <a:r>
              <a:rPr lang="en-US" sz="2000" b="1" dirty="0"/>
              <a:t>do</a:t>
            </a:r>
            <a:r>
              <a:rPr lang="en-US" sz="2000" dirty="0"/>
              <a:t>{  </a:t>
            </a:r>
          </a:p>
          <a:p>
            <a:pPr lvl="1" algn="just"/>
            <a:r>
              <a:rPr lang="en-US" sz="2000" dirty="0"/>
              <a:t>//code to be executed  </a:t>
            </a:r>
          </a:p>
          <a:p>
            <a:pPr lvl="1" algn="just"/>
            <a:r>
              <a:rPr lang="en-US" sz="2000" dirty="0"/>
              <a:t>}</a:t>
            </a:r>
            <a:r>
              <a:rPr lang="en-US" sz="2000" b="1" dirty="0"/>
              <a:t>while</a:t>
            </a:r>
            <a:r>
              <a:rPr lang="en-US" sz="2000" dirty="0"/>
              <a:t>(condition);</a:t>
            </a:r>
          </a:p>
          <a:p>
            <a:pPr marL="0" indent="0" algn="just">
              <a:buNone/>
            </a:pPr>
            <a:endParaRPr lang="en-US" sz="2000" dirty="0"/>
          </a:p>
          <a:p>
            <a:pPr marL="0" indent="0" algn="just">
              <a:buNone/>
            </a:pPr>
            <a:endParaRPr lang="en-US" sz="2000" i="0" dirty="0">
              <a:effectLst/>
              <a:latin typeface="Open Sans"/>
            </a:endParaRP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B7AE6D3F-5CCB-4525-8C84-DA112EF19E53}" type="datetime1">
              <a:rPr lang="en-US" smtClean="0"/>
              <a:t>7/26/2023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3657600" cy="365125"/>
          </a:xfrm>
        </p:spPr>
        <p:txBody>
          <a:bodyPr/>
          <a:lstStyle/>
          <a:p>
            <a:r>
              <a:rPr lang="en-US" dirty="0"/>
              <a:t>Ankur Chaudhary               Web Technology                                 UNIT 5</a:t>
            </a:r>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55</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1358081" y="3687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Control flow and Decision making statements (CO5)</a:t>
            </a:r>
            <a:endParaRPr lang="en-IN" sz="2400" dirty="0"/>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30926749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152400" y="838200"/>
            <a:ext cx="8915400" cy="5287964"/>
          </a:xfrm>
        </p:spPr>
        <p:txBody>
          <a:bodyPr>
            <a:normAutofit/>
          </a:bodyPr>
          <a:lstStyle/>
          <a:p>
            <a:pPr marL="0" indent="0" algn="just">
              <a:buNone/>
            </a:pPr>
            <a:r>
              <a:rPr lang="en-US" sz="2000" b="1" dirty="0"/>
              <a:t>8 PHP break statement </a:t>
            </a:r>
            <a:r>
              <a:rPr lang="en-US" sz="2000" dirty="0"/>
              <a:t>breaks the execution of the current for, while, do-while, switch, and for-each loop. If you use break inside inner loop, it breaks the execution of inner loop only. The break statement can be used in all types of loops such as while, do-while, for, </a:t>
            </a:r>
            <a:r>
              <a:rPr lang="en-US" sz="2000" dirty="0" err="1"/>
              <a:t>foreach</a:t>
            </a:r>
            <a:r>
              <a:rPr lang="en-US" sz="2000" dirty="0"/>
              <a:t> loop, and also with switch case.</a:t>
            </a:r>
          </a:p>
          <a:p>
            <a:pPr algn="just"/>
            <a:r>
              <a:rPr lang="en-US" sz="2000" dirty="0"/>
              <a:t>Syntax</a:t>
            </a:r>
          </a:p>
          <a:p>
            <a:pPr lvl="1" algn="just"/>
            <a:r>
              <a:rPr lang="en-US" sz="2000" dirty="0"/>
              <a:t>jump statement;  </a:t>
            </a:r>
          </a:p>
          <a:p>
            <a:pPr lvl="1" algn="just"/>
            <a:r>
              <a:rPr lang="en-US" sz="2000" b="1" dirty="0"/>
              <a:t>break</a:t>
            </a:r>
            <a:r>
              <a:rPr lang="en-US" sz="2000" dirty="0"/>
              <a:t>; </a:t>
            </a:r>
          </a:p>
          <a:p>
            <a:pPr marL="0" indent="0" algn="just">
              <a:buNone/>
            </a:pPr>
            <a:endParaRPr lang="en-US" sz="2000" i="0" dirty="0">
              <a:effectLst/>
              <a:latin typeface="Open Sans"/>
            </a:endParaRP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B7AE6D3F-5CCB-4525-8C84-DA112EF19E53}" type="datetime1">
              <a:rPr lang="en-US" smtClean="0"/>
              <a:t>7/26/2023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3657600" cy="365125"/>
          </a:xfrm>
        </p:spPr>
        <p:txBody>
          <a:bodyPr/>
          <a:lstStyle/>
          <a:p>
            <a:r>
              <a:rPr lang="en-US" dirty="0"/>
              <a:t>Ankur Chaudhary               Web Technology                                 UNIT 5</a:t>
            </a:r>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56</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1358081" y="3687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Control flow and Decision making statements (CO5)</a:t>
            </a:r>
            <a:endParaRPr lang="en-IN" sz="2400" dirty="0"/>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29573089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838200"/>
            <a:ext cx="8686800" cy="5334000"/>
          </a:xfrm>
        </p:spPr>
        <p:txBody>
          <a:bodyPr>
            <a:noAutofit/>
          </a:bodyPr>
          <a:lstStyle/>
          <a:p>
            <a:pPr marL="0" indent="0">
              <a:buNone/>
            </a:pPr>
            <a:r>
              <a:rPr lang="en-US" sz="2200" dirty="0"/>
              <a:t>1) Variable name in PHP starts with -</a:t>
            </a:r>
          </a:p>
          <a:p>
            <a:pPr marL="0" indent="0">
              <a:buNone/>
            </a:pPr>
            <a:r>
              <a:rPr lang="en-US" sz="2200" dirty="0"/>
              <a:t>! (Exclamation)</a:t>
            </a:r>
          </a:p>
          <a:p>
            <a:pPr marL="0" indent="0">
              <a:buNone/>
            </a:pPr>
            <a:r>
              <a:rPr lang="en-US" sz="2200" dirty="0"/>
              <a:t>$ (Dollar)</a:t>
            </a:r>
          </a:p>
          <a:p>
            <a:pPr marL="0" indent="0">
              <a:buNone/>
            </a:pPr>
            <a:r>
              <a:rPr lang="en-US" sz="2200" dirty="0"/>
              <a:t>&amp; (Ampersand)</a:t>
            </a:r>
          </a:p>
          <a:p>
            <a:pPr marL="0" indent="0">
              <a:buNone/>
            </a:pPr>
            <a:r>
              <a:rPr lang="en-US" sz="2200" dirty="0"/>
              <a:t># (Hash)</a:t>
            </a:r>
          </a:p>
          <a:p>
            <a:pPr marL="0" indent="0">
              <a:buNone/>
            </a:pPr>
            <a:endParaRPr lang="en-US" sz="2200" dirty="0"/>
          </a:p>
          <a:p>
            <a:pPr marL="0" indent="0">
              <a:buNone/>
            </a:pPr>
            <a:r>
              <a:rPr lang="en-US" sz="2200" dirty="0"/>
              <a:t>2) Default file extension of PHP?</a:t>
            </a:r>
          </a:p>
          <a:p>
            <a:pPr marL="0" indent="0">
              <a:buNone/>
            </a:pPr>
            <a:r>
              <a:rPr lang="en-US" sz="2200" dirty="0"/>
              <a:t>A).</a:t>
            </a:r>
            <a:r>
              <a:rPr lang="en-US" sz="2200" dirty="0" err="1"/>
              <a:t>php</a:t>
            </a:r>
            <a:endParaRPr lang="en-US" sz="2200" dirty="0"/>
          </a:p>
          <a:p>
            <a:pPr marL="0" indent="0">
              <a:buNone/>
            </a:pPr>
            <a:r>
              <a:rPr lang="en-US" sz="2200" dirty="0"/>
              <a:t>B).</a:t>
            </a:r>
            <a:r>
              <a:rPr lang="en-US" sz="2200" dirty="0" err="1"/>
              <a:t>hphp</a:t>
            </a:r>
            <a:endParaRPr lang="en-US" sz="2200" dirty="0"/>
          </a:p>
          <a:p>
            <a:pPr marL="0" indent="0">
              <a:buNone/>
            </a:pPr>
            <a:r>
              <a:rPr lang="en-US" sz="2200" dirty="0"/>
              <a:t>C).xml</a:t>
            </a:r>
          </a:p>
          <a:p>
            <a:pPr marL="0" indent="0">
              <a:buNone/>
            </a:pPr>
            <a:r>
              <a:rPr lang="en-US" sz="2200" dirty="0"/>
              <a:t>D).html</a:t>
            </a:r>
          </a:p>
        </p:txBody>
      </p:sp>
      <p:sp>
        <p:nvSpPr>
          <p:cNvPr id="4" name="Date Placeholder 3"/>
          <p:cNvSpPr>
            <a:spLocks noGrp="1"/>
          </p:cNvSpPr>
          <p:nvPr>
            <p:ph type="dt" sz="half" idx="10"/>
          </p:nvPr>
        </p:nvSpPr>
        <p:spPr/>
        <p:txBody>
          <a:bodyPr/>
          <a:lstStyle/>
          <a:p>
            <a:fld id="{3C72E945-7941-42C8-9A6B-BC899C43C0E5}" type="datetime1">
              <a:rPr lang="en-US" smtClean="0"/>
              <a:t>7/26/2023</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dirty="0"/>
              <a:t>Ankur Chaudhary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Daily Quiz</a:t>
            </a:r>
            <a:endParaRPr kumimoji="0" lang="en-US" sz="2400" b="0" i="0" u="none" strike="noStrike" kern="1200" cap="none" spc="0" normalizeH="0" baseline="0" noProof="0" dirty="0">
              <a:ln>
                <a:noFill/>
              </a:ln>
              <a:solidFill>
                <a:schemeClr val="dk1"/>
              </a:solidFill>
              <a:effectLst/>
              <a:uLnTx/>
              <a:uFillTx/>
            </a:endParaRP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0" y="83113"/>
            <a:ext cx="1374058" cy="664804"/>
          </a:xfrm>
          <a:prstGeom prst="rect">
            <a:avLst/>
          </a:prstGeom>
          <a:noFill/>
          <a:ln>
            <a:noFill/>
          </a:ln>
        </p:spPr>
      </p:pic>
    </p:spTree>
    <p:extLst>
      <p:ext uri="{BB962C8B-B14F-4D97-AF65-F5344CB8AC3E}">
        <p14:creationId xmlns:p14="http://schemas.microsoft.com/office/powerpoint/2010/main" val="1464862261"/>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838200"/>
            <a:ext cx="8686800" cy="5334000"/>
          </a:xfrm>
        </p:spPr>
        <p:txBody>
          <a:bodyPr>
            <a:noAutofit/>
          </a:bodyPr>
          <a:lstStyle/>
          <a:p>
            <a:pPr marL="0" indent="0">
              <a:buNone/>
            </a:pPr>
            <a:r>
              <a:rPr lang="en-US" sz="2200" dirty="0"/>
              <a:t>3) Which of the following is used to display the output in PHP?</a:t>
            </a:r>
          </a:p>
          <a:p>
            <a:pPr marL="0" indent="0">
              <a:buNone/>
            </a:pPr>
            <a:r>
              <a:rPr lang="en-US" sz="2200" dirty="0"/>
              <a:t>A)echo</a:t>
            </a:r>
          </a:p>
          <a:p>
            <a:pPr marL="0" indent="0">
              <a:buNone/>
            </a:pPr>
            <a:r>
              <a:rPr lang="en-US" sz="2200" dirty="0"/>
              <a:t>B)write</a:t>
            </a:r>
          </a:p>
          <a:p>
            <a:pPr marL="0" indent="0">
              <a:buNone/>
            </a:pPr>
            <a:r>
              <a:rPr lang="en-US" sz="2200" dirty="0"/>
              <a:t>C)print</a:t>
            </a:r>
          </a:p>
          <a:p>
            <a:pPr marL="0" indent="0">
              <a:buNone/>
            </a:pPr>
            <a:r>
              <a:rPr lang="en-US" sz="2200" dirty="0"/>
              <a:t>D)Both (a) and (c)</a:t>
            </a:r>
          </a:p>
          <a:p>
            <a:pPr marL="0" indent="0">
              <a:buNone/>
            </a:pPr>
            <a:r>
              <a:rPr lang="en-US" sz="2200" dirty="0"/>
              <a:t>4) Which of the following is correct to add a comment in </a:t>
            </a:r>
            <a:r>
              <a:rPr lang="en-US" sz="2200" dirty="0" err="1"/>
              <a:t>php</a:t>
            </a:r>
            <a:r>
              <a:rPr lang="en-US" sz="2200" dirty="0"/>
              <a:t>?</a:t>
            </a:r>
          </a:p>
          <a:p>
            <a:pPr marL="0" indent="0">
              <a:buNone/>
            </a:pPr>
            <a:r>
              <a:rPr lang="en-US" sz="2200" dirty="0"/>
              <a:t>A)&amp; …… &amp;</a:t>
            </a:r>
          </a:p>
          <a:p>
            <a:pPr marL="0" indent="0">
              <a:buNone/>
            </a:pPr>
            <a:r>
              <a:rPr lang="en-US" sz="2200" dirty="0"/>
              <a:t>B)// ……</a:t>
            </a:r>
          </a:p>
          <a:p>
            <a:pPr marL="0" indent="0">
              <a:buNone/>
            </a:pPr>
            <a:r>
              <a:rPr lang="en-US" sz="2200" dirty="0"/>
              <a:t>C)/* …… */</a:t>
            </a:r>
          </a:p>
          <a:p>
            <a:pPr marL="0" indent="0">
              <a:buNone/>
            </a:pPr>
            <a:r>
              <a:rPr lang="en-US" sz="2200" dirty="0"/>
              <a:t>D)Both (b) and (c)</a:t>
            </a:r>
          </a:p>
        </p:txBody>
      </p:sp>
      <p:sp>
        <p:nvSpPr>
          <p:cNvPr id="4" name="Date Placeholder 3"/>
          <p:cNvSpPr>
            <a:spLocks noGrp="1"/>
          </p:cNvSpPr>
          <p:nvPr>
            <p:ph type="dt" sz="half" idx="10"/>
          </p:nvPr>
        </p:nvSpPr>
        <p:spPr/>
        <p:txBody>
          <a:bodyPr/>
          <a:lstStyle/>
          <a:p>
            <a:fld id="{3C72E945-7941-42C8-9A6B-BC899C43C0E5}" type="datetime1">
              <a:rPr lang="en-US" smtClean="0"/>
              <a:t>7/26/2023</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dirty="0"/>
              <a:t>Ankur Chaudhary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Daily Quiz</a:t>
            </a:r>
            <a:endParaRPr kumimoji="0" lang="en-US" sz="2400" b="0" i="0" u="none" strike="noStrike" kern="1200" cap="none" spc="0" normalizeH="0" baseline="0" noProof="0" dirty="0">
              <a:ln>
                <a:noFill/>
              </a:ln>
              <a:solidFill>
                <a:schemeClr val="dk1"/>
              </a:solidFill>
              <a:effectLst/>
              <a:uLnTx/>
              <a:uFillTx/>
            </a:endParaRP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0" y="83113"/>
            <a:ext cx="1374058" cy="664804"/>
          </a:xfrm>
          <a:prstGeom prst="rect">
            <a:avLst/>
          </a:prstGeom>
          <a:noFill/>
          <a:ln>
            <a:noFill/>
          </a:ln>
        </p:spPr>
      </p:pic>
    </p:spTree>
    <p:extLst>
      <p:ext uri="{BB962C8B-B14F-4D97-AF65-F5344CB8AC3E}">
        <p14:creationId xmlns:p14="http://schemas.microsoft.com/office/powerpoint/2010/main" val="2050641444"/>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2629022"/>
            <a:ext cx="8229600" cy="2857378"/>
          </a:xfrm>
        </p:spPr>
        <p:txBody>
          <a:bodyPr>
            <a:normAutofit/>
          </a:bodyPr>
          <a:lstStyle/>
          <a:p>
            <a:pPr marL="0" indent="0" algn="ctr">
              <a:buNone/>
            </a:pPr>
            <a:r>
              <a:rPr lang="en-US" sz="2000" dirty="0"/>
              <a:t>To discuss about function, string and arrays in PHP </a:t>
            </a:r>
            <a:endParaRPr lang="en-IN" sz="2000" dirty="0"/>
          </a:p>
        </p:txBody>
      </p:sp>
      <p:sp>
        <p:nvSpPr>
          <p:cNvPr id="4" name="Date Placeholder 3"/>
          <p:cNvSpPr>
            <a:spLocks noGrp="1"/>
          </p:cNvSpPr>
          <p:nvPr>
            <p:ph type="dt" sz="half" idx="10"/>
          </p:nvPr>
        </p:nvSpPr>
        <p:spPr/>
        <p:txBody>
          <a:bodyPr/>
          <a:lstStyle/>
          <a:p>
            <a:fld id="{E52A9E0D-93FE-4B0D-A4A3-9A5A6D1846C9}" type="datetime1">
              <a:rPr lang="en-US" smtClean="0"/>
              <a:t>7/26/2023</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dirty="0"/>
              <a:t>Ankur Chaudhary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Topic</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0" y="83113"/>
            <a:ext cx="1374058" cy="664804"/>
          </a:xfrm>
          <a:prstGeom prst="rect">
            <a:avLst/>
          </a:prstGeom>
          <a:noFill/>
          <a:ln>
            <a:noFill/>
          </a:ln>
        </p:spPr>
      </p:pic>
      <p:sp>
        <p:nvSpPr>
          <p:cNvPr id="8" name="TextBox 7"/>
          <p:cNvSpPr txBox="1"/>
          <p:nvPr/>
        </p:nvSpPr>
        <p:spPr>
          <a:xfrm>
            <a:off x="1600200" y="1066800"/>
            <a:ext cx="6324600" cy="400110"/>
          </a:xfrm>
          <a:prstGeom prst="rect">
            <a:avLst/>
          </a:prstGeom>
          <a:noFill/>
        </p:spPr>
        <p:txBody>
          <a:bodyPr wrap="square" rtlCol="0">
            <a:spAutoFit/>
          </a:bodyPr>
          <a:lstStyle/>
          <a:p>
            <a:pPr algn="ctr"/>
            <a:r>
              <a:rPr lang="en-US" sz="2000" dirty="0"/>
              <a:t>Overview of </a:t>
            </a:r>
            <a:r>
              <a:rPr lang="en-IN" sz="2000" dirty="0"/>
              <a:t>function, string &amp; arrays in PHP</a:t>
            </a:r>
          </a:p>
        </p:txBody>
      </p:sp>
      <p:sp>
        <p:nvSpPr>
          <p:cNvPr id="10" name="Title 1"/>
          <p:cNvSpPr txBox="1">
            <a:spLocks/>
          </p:cNvSpPr>
          <p:nvPr/>
        </p:nvSpPr>
        <p:spPr>
          <a:xfrm>
            <a:off x="304800" y="1847911"/>
            <a:ext cx="86868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Topic objective</a:t>
            </a:r>
          </a:p>
        </p:txBody>
      </p:sp>
    </p:spTree>
    <p:extLst>
      <p:ext uri="{BB962C8B-B14F-4D97-AF65-F5344CB8AC3E}">
        <p14:creationId xmlns:p14="http://schemas.microsoft.com/office/powerpoint/2010/main" val="2472647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2707"/>
            <a:ext cx="8610600" cy="5296735"/>
          </a:xfrm>
        </p:spPr>
        <p:txBody>
          <a:bodyPr>
            <a:noAutofit/>
          </a:bodyPr>
          <a:lstStyle/>
          <a:p>
            <a:endParaRPr lang="en-US" sz="2200" dirty="0"/>
          </a:p>
          <a:p>
            <a:pPr marL="0" indent="0">
              <a:buNone/>
            </a:pPr>
            <a:r>
              <a:rPr lang="en-US" sz="2200" dirty="0"/>
              <a:t>				</a:t>
            </a:r>
          </a:p>
          <a:p>
            <a:pPr marL="0" indent="0">
              <a:buNone/>
            </a:pPr>
            <a:endParaRPr lang="en-US" sz="2200" dirty="0"/>
          </a:p>
        </p:txBody>
      </p:sp>
      <p:sp>
        <p:nvSpPr>
          <p:cNvPr id="6" name="Date Placeholder 5"/>
          <p:cNvSpPr>
            <a:spLocks noGrp="1"/>
          </p:cNvSpPr>
          <p:nvPr>
            <p:ph type="dt" sz="half" idx="10"/>
          </p:nvPr>
        </p:nvSpPr>
        <p:spPr/>
        <p:txBody>
          <a:bodyPr/>
          <a:lstStyle/>
          <a:p>
            <a:fld id="{0E2FA467-D39B-468F-AEF9-5B9E5C6BE103}" type="datetime1">
              <a:rPr lang="en-US" smtClean="0"/>
              <a:t>7/26/2023</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6</a:t>
            </a:fld>
            <a:endParaRPr lang="en-US"/>
          </a:p>
        </p:txBody>
      </p:sp>
      <p:sp>
        <p:nvSpPr>
          <p:cNvPr id="8" name="Title 1"/>
          <p:cNvSpPr txBox="1">
            <a:spLocks/>
          </p:cNvSpPr>
          <p:nvPr/>
        </p:nvSpPr>
        <p:spPr>
          <a:xfrm>
            <a:off x="1371600" y="-55544"/>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Times New Roman" pitchFamily="18" charset="0"/>
                <a:cs typeface="Times New Roman" pitchFamily="18" charset="0"/>
                <a:sym typeface="Arial" charset="0"/>
              </a:rPr>
              <a:t>Evaluation Scheme</a:t>
            </a:r>
            <a:endParaRPr kumimoji="0" lang="en-US" sz="2400" b="0" i="0" u="none" strike="noStrike" kern="1200" cap="none" spc="0" normalizeH="0" baseline="0" noProof="0" dirty="0">
              <a:ln>
                <a:noFill/>
              </a:ln>
              <a:solidFill>
                <a:schemeClr val="dk1"/>
              </a:solidFill>
              <a:effectLst/>
              <a:uLnTx/>
              <a:uFillTx/>
            </a:endParaRP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dirty="0"/>
              <a:t>Ankur Chaudhary               Web Technology                                 UNIT 5</a:t>
            </a:r>
          </a:p>
        </p:txBody>
      </p:sp>
      <p:pic>
        <p:nvPicPr>
          <p:cNvPr id="4" name="Picture 3"/>
          <p:cNvPicPr>
            <a:picLocks noChangeAspect="1"/>
          </p:cNvPicPr>
          <p:nvPr/>
        </p:nvPicPr>
        <p:blipFill rotWithShape="1">
          <a:blip r:embed="rId4"/>
          <a:srcRect l="23059" t="21875" r="20718" b="12500"/>
          <a:stretch/>
        </p:blipFill>
        <p:spPr>
          <a:xfrm>
            <a:off x="457200" y="1059615"/>
            <a:ext cx="8382000" cy="5112585"/>
          </a:xfrm>
          <a:prstGeom prst="rect">
            <a:avLst/>
          </a:prstGeom>
        </p:spPr>
      </p:pic>
    </p:spTree>
    <p:extLst>
      <p:ext uri="{BB962C8B-B14F-4D97-AF65-F5344CB8AC3E}">
        <p14:creationId xmlns:p14="http://schemas.microsoft.com/office/powerpoint/2010/main" val="42774714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229600" cy="4495800"/>
          </a:xfrm>
        </p:spPr>
        <p:txBody>
          <a:bodyPr>
            <a:normAutofit/>
          </a:bodyPr>
          <a:lstStyle/>
          <a:p>
            <a:pPr>
              <a:buNone/>
            </a:pPr>
            <a:r>
              <a:rPr lang="en-US" sz="2000" dirty="0"/>
              <a:t>In the last lecture we have discussed about</a:t>
            </a:r>
          </a:p>
          <a:p>
            <a:pPr>
              <a:buNone/>
            </a:pPr>
            <a:endParaRPr lang="en-US" sz="2000" dirty="0"/>
          </a:p>
          <a:p>
            <a:pPr lvl="1">
              <a:buNone/>
            </a:pPr>
            <a:r>
              <a:rPr lang="en-US" sz="2000" dirty="0"/>
              <a:t>- Introduction of basic of PHP with </a:t>
            </a:r>
            <a:r>
              <a:rPr lang="en-IN" sz="2000" dirty="0"/>
              <a:t>Data Type, Operator &amp; Expressions, Control flow and Decision making statements</a:t>
            </a:r>
            <a:r>
              <a:rPr lang="en-US" sz="2000" dirty="0"/>
              <a:t>.</a:t>
            </a:r>
          </a:p>
          <a:p>
            <a:pPr>
              <a:buNone/>
            </a:pPr>
            <a:endParaRPr lang="en-US" sz="2800" dirty="0"/>
          </a:p>
        </p:txBody>
      </p:sp>
      <p:sp>
        <p:nvSpPr>
          <p:cNvPr id="4" name="Date Placeholder 3"/>
          <p:cNvSpPr>
            <a:spLocks noGrp="1"/>
          </p:cNvSpPr>
          <p:nvPr>
            <p:ph type="dt" sz="half" idx="10"/>
          </p:nvPr>
        </p:nvSpPr>
        <p:spPr/>
        <p:txBody>
          <a:bodyPr/>
          <a:lstStyle/>
          <a:p>
            <a:fld id="{F787F281-D234-4DF9-9416-3CE106388DE8}" type="datetime1">
              <a:rPr lang="en-US" smtClean="0"/>
              <a:t>7/26/2023</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dirty="0"/>
              <a:t>Ankur Chaudhary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i="0" u="none" strike="noStrike" kern="1200" cap="none" spc="0" normalizeH="0" baseline="0" noProof="0" dirty="0">
                <a:ln>
                  <a:noFill/>
                </a:ln>
                <a:solidFill>
                  <a:schemeClr val="dk1"/>
                </a:solidFill>
                <a:effectLst/>
                <a:uLnTx/>
                <a:uFillTx/>
                <a:latin typeface="+mn-lt"/>
                <a:ea typeface="+mn-ea"/>
                <a:cs typeface="+mn-cs"/>
              </a:rPr>
              <a:t>Recap</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0" y="83113"/>
            <a:ext cx="1374058" cy="664804"/>
          </a:xfrm>
          <a:prstGeom prst="rect">
            <a:avLst/>
          </a:prstGeom>
          <a:noFill/>
          <a:ln>
            <a:noFill/>
          </a:ln>
        </p:spPr>
      </p:pic>
    </p:spTree>
    <p:extLst>
      <p:ext uri="{BB962C8B-B14F-4D97-AF65-F5344CB8AC3E}">
        <p14:creationId xmlns:p14="http://schemas.microsoft.com/office/powerpoint/2010/main" val="28923297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152400" y="838200"/>
            <a:ext cx="8915400" cy="5287964"/>
          </a:xfrm>
        </p:spPr>
        <p:txBody>
          <a:bodyPr>
            <a:normAutofit/>
          </a:bodyPr>
          <a:lstStyle/>
          <a:p>
            <a:pPr algn="just"/>
            <a:r>
              <a:rPr lang="en-US" sz="2000" dirty="0"/>
              <a:t>PHP function is a piece of code that can be reused many times. It can take input as argument list and return value. There are thousands of built-in functions in PHP.</a:t>
            </a:r>
          </a:p>
          <a:p>
            <a:pPr algn="just"/>
            <a:r>
              <a:rPr lang="en-US" sz="2000" dirty="0"/>
              <a:t>In PHP, we can define </a:t>
            </a:r>
            <a:r>
              <a:rPr lang="en-US" sz="2000" b="1" dirty="0"/>
              <a:t>Conditional function</a:t>
            </a:r>
            <a:r>
              <a:rPr lang="en-US" sz="2000" dirty="0"/>
              <a:t>, </a:t>
            </a:r>
            <a:r>
              <a:rPr lang="en-US" sz="2000" b="1" dirty="0"/>
              <a:t>Function within Function</a:t>
            </a:r>
            <a:r>
              <a:rPr lang="en-US" sz="2000" dirty="0"/>
              <a:t> and </a:t>
            </a:r>
            <a:r>
              <a:rPr lang="en-US" sz="2000" b="1" dirty="0"/>
              <a:t>Recursive function</a:t>
            </a:r>
            <a:r>
              <a:rPr lang="en-US" sz="2000" dirty="0"/>
              <a:t> also.</a:t>
            </a:r>
          </a:p>
          <a:p>
            <a:pPr algn="just"/>
            <a:r>
              <a:rPr lang="en-US" sz="2000" dirty="0"/>
              <a:t>PHP User-defined Functions</a:t>
            </a:r>
          </a:p>
          <a:p>
            <a:pPr algn="just"/>
            <a:r>
              <a:rPr lang="en-US" sz="2000" dirty="0"/>
              <a:t>We can declare and call user-defined functions easily. Let's see the syntax to declare user-defined functions.</a:t>
            </a:r>
          </a:p>
          <a:p>
            <a:pPr algn="just"/>
            <a:r>
              <a:rPr lang="en-US" sz="2000" dirty="0"/>
              <a:t>Syntax</a:t>
            </a:r>
          </a:p>
          <a:p>
            <a:pPr lvl="1" algn="just"/>
            <a:r>
              <a:rPr lang="en-US" sz="2000" b="1" dirty="0"/>
              <a:t>function</a:t>
            </a:r>
            <a:r>
              <a:rPr lang="en-US" sz="2000" dirty="0"/>
              <a:t> </a:t>
            </a:r>
            <a:r>
              <a:rPr lang="en-US" sz="2000" dirty="0" err="1"/>
              <a:t>functionname</a:t>
            </a:r>
            <a:r>
              <a:rPr lang="en-US" sz="2000" dirty="0"/>
              <a:t>(){  </a:t>
            </a:r>
          </a:p>
          <a:p>
            <a:pPr lvl="1" algn="just"/>
            <a:r>
              <a:rPr lang="en-US" sz="2000" dirty="0"/>
              <a:t>//code to be executed  </a:t>
            </a:r>
          </a:p>
          <a:p>
            <a:pPr lvl="1" algn="just"/>
            <a:r>
              <a:rPr lang="en-US" sz="2000" dirty="0"/>
              <a:t>}  </a:t>
            </a:r>
          </a:p>
          <a:p>
            <a:pPr marL="0" indent="0" algn="just">
              <a:buNone/>
            </a:pPr>
            <a:endParaRPr lang="en-US" sz="2000" b="1" i="0" dirty="0">
              <a:effectLst/>
              <a:latin typeface="Open Sans"/>
            </a:endParaRP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1A346462-D2EC-43AA-ABEA-752A67C95775}" type="datetime1">
              <a:rPr lang="en-US" smtClean="0"/>
              <a:t>7/26/2023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3657600" cy="365125"/>
          </a:xfrm>
        </p:spPr>
        <p:txBody>
          <a:bodyPr/>
          <a:lstStyle/>
          <a:p>
            <a:r>
              <a:rPr lang="en-US" dirty="0"/>
              <a:t>Ankur Chaudhary               Web Technology                                 UNIT 5</a:t>
            </a:r>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61</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1358081" y="3687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Functions (CO5)</a:t>
            </a:r>
            <a:endParaRPr lang="en-IN" sz="2400" dirty="0"/>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328082685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152400" y="838200"/>
            <a:ext cx="8915400" cy="5287964"/>
          </a:xfrm>
        </p:spPr>
        <p:txBody>
          <a:bodyPr>
            <a:normAutofit/>
          </a:bodyPr>
          <a:lstStyle/>
          <a:p>
            <a:pPr marL="0" indent="0" algn="just">
              <a:buNone/>
            </a:pPr>
            <a:r>
              <a:rPr lang="en-US" sz="2000" b="1" dirty="0"/>
              <a:t>1</a:t>
            </a:r>
            <a:r>
              <a:rPr lang="en-US" sz="2000" dirty="0"/>
              <a:t> </a:t>
            </a:r>
            <a:r>
              <a:rPr lang="en-US" sz="2000" b="1" dirty="0"/>
              <a:t>PHP Parameterized functions </a:t>
            </a:r>
            <a:r>
              <a:rPr lang="en-US" sz="2000" dirty="0"/>
              <a:t>are the functions with parameters. You can pass any number of parameters inside a function. These passed parameters act as variables inside your function. They are specified inside the parentheses, after the function name. The output depends upon the dynamic values passed as the parameters into the function.</a:t>
            </a:r>
          </a:p>
          <a:p>
            <a:pPr marL="0" indent="0" algn="just">
              <a:buNone/>
            </a:pPr>
            <a:endParaRPr lang="en-US" sz="2000" b="1" i="0" dirty="0">
              <a:effectLst/>
              <a:latin typeface="Open Sans"/>
            </a:endParaRP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1A346462-D2EC-43AA-ABEA-752A67C95775}" type="datetime1">
              <a:rPr lang="en-US" smtClean="0"/>
              <a:t>7/26/2023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3657600" cy="365125"/>
          </a:xfrm>
        </p:spPr>
        <p:txBody>
          <a:bodyPr/>
          <a:lstStyle/>
          <a:p>
            <a:r>
              <a:rPr lang="en-US" dirty="0"/>
              <a:t>Ankur Chaudhary               Web Technology                                 UNIT 5</a:t>
            </a:r>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62</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1358081" y="3687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Functions (CO5)</a:t>
            </a:r>
            <a:endParaRPr lang="en-IN" sz="2400" dirty="0"/>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1693331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152400" y="685800"/>
            <a:ext cx="8915400" cy="5440364"/>
          </a:xfrm>
        </p:spPr>
        <p:txBody>
          <a:bodyPr>
            <a:normAutofit/>
          </a:bodyPr>
          <a:lstStyle/>
          <a:p>
            <a:pPr marL="0" indent="0" algn="just">
              <a:buNone/>
            </a:pPr>
            <a:r>
              <a:rPr lang="en-US" sz="2000" b="1" dirty="0"/>
              <a:t>2 PHP call by value function </a:t>
            </a:r>
            <a:r>
              <a:rPr lang="en-US" sz="2000" dirty="0"/>
              <a:t>allows you to call function by value and reference both. In case of PHP call by value, actual value is not modified if it is modified inside the function.</a:t>
            </a:r>
          </a:p>
          <a:p>
            <a:pPr lvl="1" algn="just"/>
            <a:r>
              <a:rPr lang="en-US" sz="2000" dirty="0"/>
              <a:t>&lt;?</a:t>
            </a:r>
            <a:r>
              <a:rPr lang="en-US" sz="2000" dirty="0" err="1"/>
              <a:t>php</a:t>
            </a:r>
            <a:r>
              <a:rPr lang="en-US" sz="2000" dirty="0"/>
              <a:t>  </a:t>
            </a:r>
          </a:p>
          <a:p>
            <a:pPr lvl="1" algn="just"/>
            <a:r>
              <a:rPr lang="en-US" sz="2000" b="1" dirty="0"/>
              <a:t>function</a:t>
            </a:r>
            <a:r>
              <a:rPr lang="en-US" sz="2000" dirty="0"/>
              <a:t> adder($str2)  </a:t>
            </a:r>
          </a:p>
          <a:p>
            <a:pPr lvl="1" algn="just"/>
            <a:r>
              <a:rPr lang="en-US" sz="2000" dirty="0"/>
              <a:t>{  </a:t>
            </a:r>
          </a:p>
          <a:p>
            <a:pPr lvl="1" algn="just"/>
            <a:r>
              <a:rPr lang="en-US" sz="2000" dirty="0"/>
              <a:t>    $str2 .= 'Call By Value';  </a:t>
            </a:r>
          </a:p>
          <a:p>
            <a:pPr lvl="1" algn="just"/>
            <a:r>
              <a:rPr lang="en-US" sz="2000" dirty="0"/>
              <a:t>}  </a:t>
            </a:r>
          </a:p>
          <a:p>
            <a:pPr lvl="1" algn="just"/>
            <a:r>
              <a:rPr lang="en-US" sz="2000" dirty="0"/>
              <a:t>$</a:t>
            </a:r>
            <a:r>
              <a:rPr lang="en-US" sz="2000" dirty="0" err="1"/>
              <a:t>str</a:t>
            </a:r>
            <a:r>
              <a:rPr lang="en-US" sz="2000" dirty="0"/>
              <a:t> = 'Hello ';  </a:t>
            </a:r>
          </a:p>
          <a:p>
            <a:pPr lvl="1" algn="just"/>
            <a:r>
              <a:rPr lang="en-US" sz="2000" dirty="0"/>
              <a:t>adder($</a:t>
            </a:r>
            <a:r>
              <a:rPr lang="en-US" sz="2000" dirty="0" err="1"/>
              <a:t>str</a:t>
            </a:r>
            <a:r>
              <a:rPr lang="en-US" sz="2000" dirty="0"/>
              <a:t>);  </a:t>
            </a:r>
          </a:p>
          <a:p>
            <a:pPr lvl="1" algn="just"/>
            <a:r>
              <a:rPr lang="en-US" sz="2000" dirty="0"/>
              <a:t>echo $</a:t>
            </a:r>
            <a:r>
              <a:rPr lang="en-US" sz="2000" dirty="0" err="1"/>
              <a:t>str</a:t>
            </a:r>
            <a:r>
              <a:rPr lang="en-US" sz="2000" dirty="0"/>
              <a:t>;  </a:t>
            </a:r>
          </a:p>
          <a:p>
            <a:pPr lvl="1" algn="just"/>
            <a:r>
              <a:rPr lang="en-US" sz="2000" dirty="0"/>
              <a:t>?&gt;</a:t>
            </a:r>
            <a:r>
              <a:rPr lang="en-US" sz="1800" dirty="0"/>
              <a:t>  </a:t>
            </a:r>
          </a:p>
          <a:p>
            <a:pPr marL="0" indent="0" algn="just">
              <a:buNone/>
            </a:pPr>
            <a:endParaRPr lang="en-US" sz="2000" b="1" i="0" dirty="0">
              <a:effectLst/>
              <a:latin typeface="Open Sans"/>
            </a:endParaRP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33A96683-ACA6-4FC8-9709-CEDF79BD6091}" type="datetime1">
              <a:rPr lang="en-US" smtClean="0"/>
              <a:t>7/26/2023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3657600" cy="365125"/>
          </a:xfrm>
        </p:spPr>
        <p:txBody>
          <a:bodyPr/>
          <a:lstStyle/>
          <a:p>
            <a:r>
              <a:rPr lang="en-US" dirty="0"/>
              <a:t>Ankur Chaudhary               Web Technology                                 UNIT 5</a:t>
            </a:r>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63</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1358081" y="3687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Functions (CO5)</a:t>
            </a:r>
            <a:endParaRPr lang="en-IN" sz="2400" dirty="0"/>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367195037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152400" y="685800"/>
            <a:ext cx="8915400" cy="5440364"/>
          </a:xfrm>
        </p:spPr>
        <p:txBody>
          <a:bodyPr>
            <a:normAutofit/>
          </a:bodyPr>
          <a:lstStyle/>
          <a:p>
            <a:pPr marL="0" indent="0" algn="just">
              <a:buNone/>
            </a:pPr>
            <a:r>
              <a:rPr lang="en-US" sz="2000" b="1" dirty="0"/>
              <a:t>3 In case of PHP call by reference</a:t>
            </a:r>
            <a:r>
              <a:rPr lang="en-US" sz="2000" dirty="0"/>
              <a:t>, actual value is modified if it is modified inside the function. In such case, you need to use &amp; (ampersand) symbol with formal arguments. The &amp; represents reference of the variable.</a:t>
            </a:r>
          </a:p>
          <a:p>
            <a:pPr lvl="1" algn="just"/>
            <a:r>
              <a:rPr lang="en-US" sz="2000" dirty="0"/>
              <a:t>&lt;?</a:t>
            </a:r>
            <a:r>
              <a:rPr lang="en-US" sz="2000" dirty="0" err="1"/>
              <a:t>php</a:t>
            </a:r>
            <a:r>
              <a:rPr lang="en-US" sz="2000" dirty="0"/>
              <a:t>  </a:t>
            </a:r>
          </a:p>
          <a:p>
            <a:pPr lvl="1" algn="just"/>
            <a:r>
              <a:rPr lang="en-US" sz="2000" b="1" dirty="0"/>
              <a:t>function</a:t>
            </a:r>
            <a:r>
              <a:rPr lang="en-US" sz="2000" dirty="0"/>
              <a:t> adder(&amp;$str2)  </a:t>
            </a:r>
          </a:p>
          <a:p>
            <a:pPr lvl="1" algn="just"/>
            <a:r>
              <a:rPr lang="en-US" sz="2000" dirty="0"/>
              <a:t>{  </a:t>
            </a:r>
          </a:p>
          <a:p>
            <a:pPr lvl="1" algn="just"/>
            <a:r>
              <a:rPr lang="en-US" sz="2000" dirty="0"/>
              <a:t>    $str2 .= 'Call By Reference';  </a:t>
            </a:r>
          </a:p>
          <a:p>
            <a:pPr lvl="1" algn="just"/>
            <a:r>
              <a:rPr lang="en-US" sz="2000" dirty="0"/>
              <a:t>}  </a:t>
            </a:r>
          </a:p>
          <a:p>
            <a:pPr lvl="1" algn="just"/>
            <a:r>
              <a:rPr lang="en-US" sz="2000" dirty="0"/>
              <a:t>$</a:t>
            </a:r>
            <a:r>
              <a:rPr lang="en-US" sz="2000" dirty="0" err="1"/>
              <a:t>str</a:t>
            </a:r>
            <a:r>
              <a:rPr lang="en-US" sz="2000" dirty="0"/>
              <a:t> = 'This is ';  </a:t>
            </a:r>
          </a:p>
          <a:p>
            <a:pPr lvl="1" algn="just"/>
            <a:r>
              <a:rPr lang="en-US" sz="2000" dirty="0"/>
              <a:t>adder($</a:t>
            </a:r>
            <a:r>
              <a:rPr lang="en-US" sz="2000" dirty="0" err="1"/>
              <a:t>str</a:t>
            </a:r>
            <a:r>
              <a:rPr lang="en-US" sz="2000" dirty="0"/>
              <a:t>);  </a:t>
            </a:r>
          </a:p>
          <a:p>
            <a:pPr lvl="1" algn="just"/>
            <a:r>
              <a:rPr lang="en-US" sz="2000" dirty="0"/>
              <a:t>echo $</a:t>
            </a:r>
            <a:r>
              <a:rPr lang="en-US" sz="2000" dirty="0" err="1"/>
              <a:t>str</a:t>
            </a:r>
            <a:r>
              <a:rPr lang="en-US" sz="2000" dirty="0"/>
              <a:t>;  </a:t>
            </a:r>
          </a:p>
          <a:p>
            <a:pPr lvl="1" algn="just"/>
            <a:r>
              <a:rPr lang="en-US" sz="2000" dirty="0"/>
              <a:t>?&gt;  </a:t>
            </a:r>
          </a:p>
          <a:p>
            <a:pPr marL="0" indent="0" algn="just">
              <a:buNone/>
            </a:pPr>
            <a:endParaRPr lang="en-US" sz="2000" b="1" i="0" dirty="0">
              <a:effectLst/>
              <a:latin typeface="Open Sans"/>
            </a:endParaRP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346CDC77-708D-4DDF-96E9-86107D5F0366}" type="datetime1">
              <a:rPr lang="en-US" smtClean="0"/>
              <a:t>7/26/2023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3657600" cy="365125"/>
          </a:xfrm>
        </p:spPr>
        <p:txBody>
          <a:bodyPr/>
          <a:lstStyle/>
          <a:p>
            <a:r>
              <a:rPr lang="en-US" dirty="0"/>
              <a:t>Ankur Chaudhary               Web Technology                                 UNIT 5</a:t>
            </a:r>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64</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1358081" y="3687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Functions (CO5)</a:t>
            </a:r>
            <a:endParaRPr lang="en-IN" sz="2400" dirty="0"/>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35324639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152400" y="685800"/>
            <a:ext cx="8915400" cy="5440364"/>
          </a:xfrm>
        </p:spPr>
        <p:txBody>
          <a:bodyPr>
            <a:normAutofit/>
          </a:bodyPr>
          <a:lstStyle/>
          <a:p>
            <a:pPr marL="0" indent="0" algn="just">
              <a:buNone/>
            </a:pPr>
            <a:r>
              <a:rPr lang="en-IN" sz="2000" b="1" dirty="0"/>
              <a:t>4 PHP Default Argument Values Function </a:t>
            </a:r>
            <a:r>
              <a:rPr lang="en-IN" sz="2000" dirty="0"/>
              <a:t>allows you to define C++ style default argument values. In such case, if you don't pass any value to the function, it will use default argument value.</a:t>
            </a:r>
          </a:p>
          <a:p>
            <a:pPr lvl="1" algn="just"/>
            <a:r>
              <a:rPr lang="en-IN" sz="2000" dirty="0"/>
              <a:t>&lt;?</a:t>
            </a:r>
            <a:r>
              <a:rPr lang="en-IN" sz="2000" dirty="0" err="1"/>
              <a:t>php</a:t>
            </a:r>
            <a:r>
              <a:rPr lang="en-IN" sz="2000" dirty="0"/>
              <a:t>  </a:t>
            </a:r>
          </a:p>
          <a:p>
            <a:pPr lvl="1" algn="just"/>
            <a:r>
              <a:rPr lang="en-IN" sz="2000" b="1" dirty="0"/>
              <a:t>function</a:t>
            </a:r>
            <a:r>
              <a:rPr lang="en-IN" sz="2000" dirty="0"/>
              <a:t> </a:t>
            </a:r>
            <a:r>
              <a:rPr lang="en-IN" sz="2000" dirty="0" err="1"/>
              <a:t>sayHello</a:t>
            </a:r>
            <a:r>
              <a:rPr lang="en-IN" sz="2000" dirty="0"/>
              <a:t>($name="Ram"){  </a:t>
            </a:r>
          </a:p>
          <a:p>
            <a:pPr lvl="1" algn="just"/>
            <a:r>
              <a:rPr lang="en-IN" sz="2000" dirty="0"/>
              <a:t>echo "Hello $name&lt;</a:t>
            </a:r>
            <a:r>
              <a:rPr lang="en-IN" sz="2000" dirty="0" err="1"/>
              <a:t>br</a:t>
            </a:r>
            <a:r>
              <a:rPr lang="en-IN" sz="2000" dirty="0"/>
              <a:t>/&gt;";  </a:t>
            </a:r>
          </a:p>
          <a:p>
            <a:pPr lvl="1" algn="just"/>
            <a:r>
              <a:rPr lang="en-IN" sz="2000" dirty="0"/>
              <a:t>}  </a:t>
            </a:r>
          </a:p>
          <a:p>
            <a:pPr lvl="1" algn="just"/>
            <a:r>
              <a:rPr lang="en-IN" sz="2000" dirty="0" err="1"/>
              <a:t>sayHello</a:t>
            </a:r>
            <a:r>
              <a:rPr lang="en-IN" sz="2000" dirty="0"/>
              <a:t>("</a:t>
            </a:r>
            <a:r>
              <a:rPr lang="en-IN" sz="2000" dirty="0" err="1"/>
              <a:t>Sonoo</a:t>
            </a:r>
            <a:r>
              <a:rPr lang="en-IN" sz="2000" dirty="0"/>
              <a:t>");  </a:t>
            </a:r>
          </a:p>
          <a:p>
            <a:pPr lvl="1" algn="just"/>
            <a:r>
              <a:rPr lang="en-IN" sz="2000" dirty="0" err="1"/>
              <a:t>sayHello</a:t>
            </a:r>
            <a:r>
              <a:rPr lang="en-IN" sz="2000" dirty="0"/>
              <a:t>();//passing no value  </a:t>
            </a:r>
          </a:p>
          <a:p>
            <a:pPr lvl="1" algn="just"/>
            <a:r>
              <a:rPr lang="en-IN" sz="2000" dirty="0" err="1"/>
              <a:t>sayHello</a:t>
            </a:r>
            <a:r>
              <a:rPr lang="en-IN" sz="2000" dirty="0"/>
              <a:t>("</a:t>
            </a:r>
            <a:r>
              <a:rPr lang="en-IN" sz="2000" dirty="0" err="1"/>
              <a:t>Vimal</a:t>
            </a:r>
            <a:r>
              <a:rPr lang="en-IN" sz="2000" dirty="0"/>
              <a:t>");  </a:t>
            </a:r>
          </a:p>
          <a:p>
            <a:pPr lvl="1" algn="just"/>
            <a:r>
              <a:rPr lang="en-IN" sz="2000" dirty="0"/>
              <a:t>?&gt;  </a:t>
            </a:r>
          </a:p>
          <a:p>
            <a:pPr marL="0" indent="0" algn="just">
              <a:buNone/>
            </a:pPr>
            <a:endParaRPr lang="en-US" sz="2000" b="1" i="0" dirty="0">
              <a:effectLst/>
              <a:latin typeface="Open Sans"/>
            </a:endParaRP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7CDBDCC8-0BB7-4B7F-AFF3-34D33614B74E}" type="datetime1">
              <a:rPr lang="en-US" smtClean="0"/>
              <a:t>7/26/2023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3657600" cy="365125"/>
          </a:xfrm>
        </p:spPr>
        <p:txBody>
          <a:bodyPr/>
          <a:lstStyle/>
          <a:p>
            <a:r>
              <a:rPr lang="en-US" dirty="0"/>
              <a:t>Ankur Chaudhary               Web Technology                                 UNIT 5</a:t>
            </a:r>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65</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1358081" y="3687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Functions (CO5)</a:t>
            </a:r>
            <a:endParaRPr lang="en-IN" sz="2400" dirty="0"/>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118021821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152400" y="685800"/>
            <a:ext cx="8915400" cy="5440364"/>
          </a:xfrm>
        </p:spPr>
        <p:txBody>
          <a:bodyPr>
            <a:noAutofit/>
          </a:bodyPr>
          <a:lstStyle/>
          <a:p>
            <a:pPr marL="0" indent="0" algn="just">
              <a:buNone/>
            </a:pPr>
            <a:r>
              <a:rPr lang="en-US" sz="2000" dirty="0">
                <a:cs typeface="Times New Roman" panose="02020603050405020304" pitchFamily="18" charset="0"/>
              </a:rPr>
              <a:t>PHP string is a sequence of characters i.e., used to store and manipulate text. PHP supports only 256-character set and so that it does not offer native Unicode support. There are 4 ways to specify a string literal in PHP.</a:t>
            </a:r>
          </a:p>
          <a:p>
            <a:pPr marL="0" indent="0" algn="just">
              <a:buNone/>
            </a:pPr>
            <a:endParaRPr lang="en-US" sz="2000" b="1" dirty="0">
              <a:cs typeface="Times New Roman" panose="02020603050405020304" pitchFamily="18" charset="0"/>
            </a:endParaRPr>
          </a:p>
          <a:p>
            <a:pPr marL="0" indent="0" algn="just">
              <a:buNone/>
            </a:pPr>
            <a:r>
              <a:rPr lang="en-US" sz="2000" b="1" dirty="0">
                <a:cs typeface="Times New Roman" panose="02020603050405020304" pitchFamily="18" charset="0"/>
              </a:rPr>
              <a:t>1 Single Quoted- </a:t>
            </a:r>
            <a:r>
              <a:rPr lang="en-US" sz="2000" dirty="0">
                <a:cs typeface="Times New Roman" panose="02020603050405020304" pitchFamily="18" charset="0"/>
              </a:rPr>
              <a:t>We can create a string in PHP by enclosing the text in a single-quote. It is the easiest way to specify string in PHP. </a:t>
            </a:r>
          </a:p>
          <a:p>
            <a:pPr marL="0" indent="0" algn="just">
              <a:buNone/>
            </a:pPr>
            <a:r>
              <a:rPr lang="en-US" sz="2000" dirty="0">
                <a:cs typeface="Times New Roman" panose="02020603050405020304" pitchFamily="18" charset="0"/>
              </a:rPr>
              <a:t>For specifying a literal single quote, escape it with a backslash (\) and to specify a literal backslash (\) use double backslash (\\). </a:t>
            </a:r>
          </a:p>
          <a:p>
            <a:pPr marL="0" indent="0" algn="just">
              <a:buNone/>
            </a:pPr>
            <a:r>
              <a:rPr lang="en-US" sz="2000" dirty="0">
                <a:cs typeface="Times New Roman" panose="02020603050405020304" pitchFamily="18" charset="0"/>
              </a:rPr>
              <a:t>All the other instances with backslash such as \r or \n, will be output same as they specified instead of having any special meaning.</a:t>
            </a: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B282E5B6-4EE7-4F82-B7F8-CCF5444D5DE1}" type="datetime1">
              <a:rPr lang="en-US" smtClean="0"/>
              <a:t>7/26/2023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3657600" cy="365125"/>
          </a:xfrm>
        </p:spPr>
        <p:txBody>
          <a:bodyPr/>
          <a:lstStyle/>
          <a:p>
            <a:r>
              <a:rPr lang="en-US" dirty="0"/>
              <a:t>Ankur Chaudhary               Web Technology                                 UNIT 5</a:t>
            </a:r>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66</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1358081" y="3687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String (CO5)</a:t>
            </a:r>
            <a:endParaRPr lang="en-IN" sz="2400" dirty="0"/>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74690187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152400" y="685800"/>
            <a:ext cx="8915400" cy="5440364"/>
          </a:xfrm>
        </p:spPr>
        <p:txBody>
          <a:bodyPr>
            <a:noAutofit/>
          </a:bodyPr>
          <a:lstStyle/>
          <a:p>
            <a:pPr marL="0" indent="0" algn="just">
              <a:buNone/>
            </a:pPr>
            <a:r>
              <a:rPr lang="en-US" sz="2000" b="1" dirty="0">
                <a:cs typeface="Times New Roman" panose="02020603050405020304" pitchFamily="18" charset="0"/>
              </a:rPr>
              <a:t>2 Doubled Quoted-</a:t>
            </a:r>
            <a:r>
              <a:rPr lang="en-US" sz="2000" dirty="0">
                <a:cs typeface="Times New Roman" panose="02020603050405020304" pitchFamily="18" charset="0"/>
              </a:rPr>
              <a:t> In PHP, we can specify string through enclosing text within double quote also. </a:t>
            </a:r>
          </a:p>
          <a:p>
            <a:pPr marL="0" indent="0" algn="just">
              <a:buNone/>
            </a:pPr>
            <a:r>
              <a:rPr lang="en-US" sz="2000" dirty="0">
                <a:cs typeface="Times New Roman" panose="02020603050405020304" pitchFamily="18" charset="0"/>
              </a:rPr>
              <a:t>But escape sequences and variables will be interpreted using double quote PHP strings.</a:t>
            </a:r>
          </a:p>
          <a:p>
            <a:pPr marL="400050" lvl="1" indent="0" algn="just">
              <a:buNone/>
            </a:pPr>
            <a:r>
              <a:rPr lang="en-US" sz="2000" dirty="0">
                <a:cs typeface="Times New Roman" panose="02020603050405020304" pitchFamily="18" charset="0"/>
              </a:rPr>
              <a:t>&lt;?</a:t>
            </a:r>
            <a:r>
              <a:rPr lang="en-US" sz="2000" dirty="0" err="1">
                <a:cs typeface="Times New Roman" panose="02020603050405020304" pitchFamily="18" charset="0"/>
              </a:rPr>
              <a:t>php</a:t>
            </a:r>
            <a:r>
              <a:rPr lang="en-US" sz="2000" dirty="0">
                <a:cs typeface="Times New Roman" panose="02020603050405020304" pitchFamily="18" charset="0"/>
              </a:rPr>
              <a:t>  </a:t>
            </a:r>
          </a:p>
          <a:p>
            <a:pPr marL="400050" lvl="1" indent="0" algn="just">
              <a:buNone/>
            </a:pPr>
            <a:r>
              <a:rPr lang="en-US" sz="2000" dirty="0">
                <a:cs typeface="Times New Roman" panose="02020603050405020304" pitchFamily="18" charset="0"/>
              </a:rPr>
              <a:t>$</a:t>
            </a:r>
            <a:r>
              <a:rPr lang="en-US" sz="2000" dirty="0" err="1">
                <a:cs typeface="Times New Roman" panose="02020603050405020304" pitchFamily="18" charset="0"/>
              </a:rPr>
              <a:t>str</a:t>
            </a:r>
            <a:r>
              <a:rPr lang="en-US" sz="2000" dirty="0">
                <a:cs typeface="Times New Roman" panose="02020603050405020304" pitchFamily="18" charset="0"/>
              </a:rPr>
              <a:t>="Hello text within double quote";  </a:t>
            </a:r>
          </a:p>
          <a:p>
            <a:pPr marL="400050" lvl="1" indent="0" algn="just">
              <a:buNone/>
            </a:pPr>
            <a:r>
              <a:rPr lang="en-US" sz="2000" dirty="0">
                <a:cs typeface="Times New Roman" panose="02020603050405020304" pitchFamily="18" charset="0"/>
              </a:rPr>
              <a:t>echo $</a:t>
            </a:r>
            <a:r>
              <a:rPr lang="en-US" sz="2000" dirty="0" err="1">
                <a:cs typeface="Times New Roman" panose="02020603050405020304" pitchFamily="18" charset="0"/>
              </a:rPr>
              <a:t>str</a:t>
            </a:r>
            <a:r>
              <a:rPr lang="en-US" sz="2000" dirty="0">
                <a:cs typeface="Times New Roman" panose="02020603050405020304" pitchFamily="18" charset="0"/>
              </a:rPr>
              <a:t>;  </a:t>
            </a:r>
          </a:p>
          <a:p>
            <a:pPr marL="400050" lvl="1" indent="0" algn="just">
              <a:buNone/>
            </a:pPr>
            <a:r>
              <a:rPr lang="en-US" sz="2000" dirty="0">
                <a:cs typeface="Times New Roman" panose="02020603050405020304" pitchFamily="18" charset="0"/>
              </a:rPr>
              <a:t>?&gt;  </a:t>
            </a:r>
          </a:p>
          <a:p>
            <a:pPr marL="400050" lvl="1" indent="0" algn="just">
              <a:buNone/>
            </a:pPr>
            <a:r>
              <a:rPr lang="en-US" sz="2000" dirty="0">
                <a:cs typeface="Times New Roman" panose="02020603050405020304" pitchFamily="18" charset="0"/>
              </a:rPr>
              <a:t>Output:</a:t>
            </a:r>
          </a:p>
          <a:p>
            <a:pPr marL="400050" lvl="1" indent="0" algn="just">
              <a:buNone/>
            </a:pPr>
            <a:r>
              <a:rPr lang="en-US" sz="2000" dirty="0">
                <a:cs typeface="Times New Roman" panose="02020603050405020304" pitchFamily="18" charset="0"/>
              </a:rPr>
              <a:t>Hello text within double quote</a:t>
            </a:r>
            <a:endParaRPr lang="en-US" sz="2000" i="0" dirty="0">
              <a:effectLst/>
              <a:cs typeface="Times New Roman" panose="02020603050405020304" pitchFamily="18" charset="0"/>
            </a:endParaRP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B282E5B6-4EE7-4F82-B7F8-CCF5444D5DE1}" type="datetime1">
              <a:rPr lang="en-US" smtClean="0"/>
              <a:t>7/26/2023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3657600" cy="365125"/>
          </a:xfrm>
        </p:spPr>
        <p:txBody>
          <a:bodyPr/>
          <a:lstStyle/>
          <a:p>
            <a:r>
              <a:rPr lang="en-US" dirty="0"/>
              <a:t>Ankur Chaudhary               Web Technology                                 UNIT 5</a:t>
            </a:r>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67</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1358081" y="3687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String (CO5)</a:t>
            </a:r>
            <a:endParaRPr lang="en-IN" sz="2400" dirty="0"/>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362798586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152400" y="685800"/>
            <a:ext cx="8915400" cy="5440364"/>
          </a:xfrm>
        </p:spPr>
        <p:txBody>
          <a:bodyPr>
            <a:normAutofit/>
          </a:bodyPr>
          <a:lstStyle/>
          <a:p>
            <a:pPr marL="0" indent="0" algn="just">
              <a:buNone/>
            </a:pPr>
            <a:r>
              <a:rPr lang="en-US" sz="2000" b="1" dirty="0"/>
              <a:t>3 </a:t>
            </a:r>
            <a:r>
              <a:rPr lang="en-US" sz="2000" b="1" dirty="0" err="1"/>
              <a:t>Heredoc</a:t>
            </a:r>
            <a:r>
              <a:rPr lang="en-US" sz="2000" b="1" dirty="0"/>
              <a:t> syntax </a:t>
            </a:r>
            <a:r>
              <a:rPr lang="en-US" sz="2000" dirty="0"/>
              <a:t>(&lt;&lt;&lt;) is the third way to delimit strings. In </a:t>
            </a:r>
            <a:r>
              <a:rPr lang="en-US" sz="2000" dirty="0" err="1"/>
              <a:t>Heredoc</a:t>
            </a:r>
            <a:r>
              <a:rPr lang="en-US" sz="2000" dirty="0"/>
              <a:t> syntax, an identifier is provided after this </a:t>
            </a:r>
            <a:r>
              <a:rPr lang="en-US" sz="2000" dirty="0" err="1"/>
              <a:t>heredoc</a:t>
            </a:r>
            <a:r>
              <a:rPr lang="en-US" sz="2000" dirty="0"/>
              <a:t> &lt;&lt;&lt; operator, and immediately a new line is started to write any text. To close the quotation, the string follows itself and then again that same identifier is provided. That closing identifier must begin from the new line without any whitespace or tab.</a:t>
            </a:r>
          </a:p>
          <a:p>
            <a:pPr marL="400050" lvl="1" indent="0" algn="just">
              <a:buNone/>
            </a:pPr>
            <a:r>
              <a:rPr lang="en-US" sz="2000" dirty="0"/>
              <a:t>&lt;?</a:t>
            </a:r>
            <a:r>
              <a:rPr lang="en-US" sz="2000" dirty="0" err="1"/>
              <a:t>php</a:t>
            </a:r>
            <a:r>
              <a:rPr lang="en-US" sz="2000" dirty="0"/>
              <a:t>  </a:t>
            </a:r>
          </a:p>
          <a:p>
            <a:pPr marL="400050" lvl="1" indent="0" algn="just">
              <a:buNone/>
            </a:pPr>
            <a:r>
              <a:rPr lang="en-US" sz="2000" dirty="0"/>
              <a:t>    $</a:t>
            </a:r>
            <a:r>
              <a:rPr lang="en-US" sz="2000" dirty="0" err="1"/>
              <a:t>str</a:t>
            </a:r>
            <a:r>
              <a:rPr lang="en-US" sz="2000" dirty="0"/>
              <a:t> = &lt;&lt;&lt;Demo  </a:t>
            </a:r>
          </a:p>
          <a:p>
            <a:pPr marL="400050" lvl="1" indent="0" algn="just">
              <a:buNone/>
            </a:pPr>
            <a:r>
              <a:rPr lang="en-US" sz="2000" dirty="0"/>
              <a:t>It is a valid example  </a:t>
            </a:r>
          </a:p>
          <a:p>
            <a:pPr marL="400050" lvl="1" indent="0" algn="just">
              <a:buNone/>
            </a:pPr>
            <a:r>
              <a:rPr lang="en-US" sz="2000" dirty="0"/>
              <a:t>Demo;    //Valid code as whitespace or tab is not valid before closing identifier  </a:t>
            </a:r>
          </a:p>
          <a:p>
            <a:pPr marL="400050" lvl="1" indent="0" algn="just">
              <a:buNone/>
            </a:pPr>
            <a:r>
              <a:rPr lang="en-US" sz="2000" dirty="0"/>
              <a:t>echo $</a:t>
            </a:r>
            <a:r>
              <a:rPr lang="en-US" sz="2000" dirty="0" err="1"/>
              <a:t>str</a:t>
            </a:r>
            <a:r>
              <a:rPr lang="en-US" sz="2000" dirty="0"/>
              <a:t>;  </a:t>
            </a:r>
          </a:p>
          <a:p>
            <a:pPr marL="400050" lvl="1" indent="0" algn="just">
              <a:buNone/>
            </a:pPr>
            <a:r>
              <a:rPr lang="en-US" sz="2000" dirty="0"/>
              <a:t>?&gt;  </a:t>
            </a:r>
          </a:p>
          <a:p>
            <a:pPr marL="400050" lvl="1" indent="0" algn="just">
              <a:buNone/>
            </a:pPr>
            <a:r>
              <a:rPr lang="en-US" sz="2000" dirty="0"/>
              <a:t>Output:</a:t>
            </a:r>
          </a:p>
          <a:p>
            <a:pPr marL="400050" lvl="1" indent="0" algn="just">
              <a:buNone/>
            </a:pPr>
            <a:r>
              <a:rPr lang="en-US" sz="2000" dirty="0"/>
              <a:t>It is a valid example </a:t>
            </a:r>
          </a:p>
          <a:p>
            <a:pPr marL="0" indent="0">
              <a:buNone/>
            </a:pPr>
            <a:endParaRPr lang="en-US" sz="1600" dirty="0">
              <a:latin typeface="Open Sans"/>
            </a:endParaRP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B0505759-5752-454D-9B08-9187787533DB}" type="datetime1">
              <a:rPr lang="en-US" smtClean="0"/>
              <a:t>7/26/2023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3657600" cy="365125"/>
          </a:xfrm>
        </p:spPr>
        <p:txBody>
          <a:bodyPr/>
          <a:lstStyle/>
          <a:p>
            <a:r>
              <a:rPr lang="en-US" dirty="0"/>
              <a:t>Ankur Chaudhary               Web Technology                                 UNIT 5</a:t>
            </a:r>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68</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1358081" y="3687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String (CO5)</a:t>
            </a:r>
            <a:endParaRPr lang="en-IN" sz="2400" dirty="0"/>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137575957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152400" y="685800"/>
            <a:ext cx="8915400" cy="5440364"/>
          </a:xfrm>
        </p:spPr>
        <p:txBody>
          <a:bodyPr>
            <a:normAutofit/>
          </a:bodyPr>
          <a:lstStyle/>
          <a:p>
            <a:pPr marL="0" indent="0" algn="just">
              <a:buNone/>
            </a:pPr>
            <a:r>
              <a:rPr lang="en-US" sz="2000" b="1" dirty="0"/>
              <a:t>4 </a:t>
            </a:r>
            <a:r>
              <a:rPr lang="en-US" sz="2000" b="1" dirty="0" err="1"/>
              <a:t>Newdoc</a:t>
            </a:r>
            <a:r>
              <a:rPr lang="en-US" sz="2000" b="1" dirty="0"/>
              <a:t> </a:t>
            </a:r>
            <a:r>
              <a:rPr lang="en-US" sz="2000" dirty="0"/>
              <a:t>is similar to the </a:t>
            </a:r>
            <a:r>
              <a:rPr lang="en-US" sz="2000" dirty="0" err="1"/>
              <a:t>heredoc</a:t>
            </a:r>
            <a:r>
              <a:rPr lang="en-US" sz="2000" dirty="0"/>
              <a:t>, but in </a:t>
            </a:r>
            <a:r>
              <a:rPr lang="en-US" sz="2000" dirty="0" err="1"/>
              <a:t>newdoc</a:t>
            </a:r>
            <a:r>
              <a:rPr lang="en-US" sz="2000" dirty="0"/>
              <a:t> parsing is not done. </a:t>
            </a:r>
          </a:p>
          <a:p>
            <a:pPr algn="just"/>
            <a:r>
              <a:rPr lang="en-US" sz="2000" dirty="0"/>
              <a:t>It is also identified with three less than symbols &lt;&lt;&lt; followed by an identifier. </a:t>
            </a:r>
          </a:p>
          <a:p>
            <a:pPr algn="just"/>
            <a:r>
              <a:rPr lang="en-US" sz="2000" dirty="0"/>
              <a:t>But here identifier is enclosed in single-quote, e.g. &lt;&lt;&lt;'EXP'. </a:t>
            </a:r>
            <a:r>
              <a:rPr lang="en-US" sz="2000" dirty="0" err="1"/>
              <a:t>Newdoc</a:t>
            </a:r>
            <a:r>
              <a:rPr lang="en-US" sz="2000" dirty="0"/>
              <a:t> follows the same rule as </a:t>
            </a:r>
            <a:r>
              <a:rPr lang="en-US" sz="2000" dirty="0" err="1"/>
              <a:t>heredocs</a:t>
            </a:r>
            <a:r>
              <a:rPr lang="en-US" sz="2000" dirty="0"/>
              <a:t>. </a:t>
            </a:r>
          </a:p>
          <a:p>
            <a:pPr algn="just"/>
            <a:r>
              <a:rPr lang="en-US" sz="2000" dirty="0"/>
              <a:t>The difference between </a:t>
            </a:r>
            <a:r>
              <a:rPr lang="en-US" sz="2000" dirty="0" err="1"/>
              <a:t>newdoc</a:t>
            </a:r>
            <a:r>
              <a:rPr lang="en-US" sz="2000" dirty="0"/>
              <a:t> and </a:t>
            </a:r>
            <a:r>
              <a:rPr lang="en-US" sz="2000" dirty="0" err="1"/>
              <a:t>heredoc</a:t>
            </a:r>
            <a:r>
              <a:rPr lang="en-US" sz="2000" dirty="0"/>
              <a:t> is that - </a:t>
            </a:r>
            <a:r>
              <a:rPr lang="en-US" sz="2000" dirty="0" err="1"/>
              <a:t>Newdoc</a:t>
            </a:r>
            <a:r>
              <a:rPr lang="en-US" sz="2000" dirty="0"/>
              <a:t> is a single-quoted string whereas </a:t>
            </a:r>
            <a:r>
              <a:rPr lang="en-US" sz="2000" dirty="0" err="1"/>
              <a:t>heredoc</a:t>
            </a:r>
            <a:r>
              <a:rPr lang="en-US" sz="2000" dirty="0"/>
              <a:t> is a double-quoted string.</a:t>
            </a:r>
          </a:p>
          <a:p>
            <a:pPr marL="0" indent="0">
              <a:buNone/>
            </a:pPr>
            <a:endParaRPr lang="en-US" sz="1600" dirty="0">
              <a:latin typeface="Open Sans"/>
            </a:endParaRP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B0505759-5752-454D-9B08-9187787533DB}" type="datetime1">
              <a:rPr lang="en-US" smtClean="0"/>
              <a:t>7/26/2023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3657600" cy="365125"/>
          </a:xfrm>
        </p:spPr>
        <p:txBody>
          <a:bodyPr/>
          <a:lstStyle/>
          <a:p>
            <a:r>
              <a:rPr lang="en-US" dirty="0"/>
              <a:t>Ankur Chaudhary               Web Technology                                 UNIT 5</a:t>
            </a:r>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69</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1358081" y="3687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String (CO5)</a:t>
            </a:r>
            <a:endParaRPr lang="en-IN" sz="2400" dirty="0"/>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4279171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1428478356"/>
              </p:ext>
            </p:extLst>
          </p:nvPr>
        </p:nvGraphicFramePr>
        <p:xfrm>
          <a:off x="152400" y="772138"/>
          <a:ext cx="8915400" cy="5476262"/>
        </p:xfrm>
        <a:graphic>
          <a:graphicData uri="http://schemas.openxmlformats.org/drawingml/2006/table">
            <a:tbl>
              <a:tblPr firstRow="1" firstCol="1" bandRow="1">
                <a:tableStyleId>{5C22544A-7EE6-4342-B048-85BDC9FD1C3A}</a:tableStyleId>
              </a:tblPr>
              <a:tblGrid>
                <a:gridCol w="674274">
                  <a:extLst>
                    <a:ext uri="{9D8B030D-6E8A-4147-A177-3AD203B41FA5}">
                      <a16:colId xmlns:a16="http://schemas.microsoft.com/office/drawing/2014/main" val="3653803457"/>
                    </a:ext>
                  </a:extLst>
                </a:gridCol>
                <a:gridCol w="8241126">
                  <a:extLst>
                    <a:ext uri="{9D8B030D-6E8A-4147-A177-3AD203B41FA5}">
                      <a16:colId xmlns:a16="http://schemas.microsoft.com/office/drawing/2014/main" val="1504710162"/>
                    </a:ext>
                  </a:extLst>
                </a:gridCol>
              </a:tblGrid>
              <a:tr h="728058">
                <a:tc>
                  <a:txBody>
                    <a:bodyPr/>
                    <a:lstStyle/>
                    <a:p>
                      <a:pPr marL="0" marR="0" algn="just">
                        <a:lnSpc>
                          <a:spcPct val="115000"/>
                        </a:lnSpc>
                        <a:spcBef>
                          <a:spcPts val="0"/>
                        </a:spcBef>
                        <a:spcAft>
                          <a:spcPts val="0"/>
                        </a:spcAft>
                      </a:pPr>
                      <a:r>
                        <a:rPr lang="en-US" sz="2000" dirty="0">
                          <a:effectLst/>
                        </a:rPr>
                        <a:t>Unit</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2000" dirty="0">
                          <a:effectLst/>
                        </a:rPr>
                        <a:t>Topic</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96037876"/>
                  </a:ext>
                </a:extLst>
              </a:tr>
              <a:tr h="2215829">
                <a:tc>
                  <a:txBody>
                    <a:bodyPr/>
                    <a:lstStyle/>
                    <a:p>
                      <a:pPr marL="0" marR="0" algn="just">
                        <a:lnSpc>
                          <a:spcPct val="115000"/>
                        </a:lnSpc>
                        <a:spcBef>
                          <a:spcPts val="0"/>
                        </a:spcBef>
                        <a:spcAft>
                          <a:spcPts val="0"/>
                        </a:spcAft>
                      </a:pPr>
                      <a:r>
                        <a:rPr lang="en-US" sz="2000">
                          <a:effectLst/>
                        </a:rPr>
                        <a:t>I </a:t>
                      </a:r>
                      <a:endParaRPr lang="en-US"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r>
                        <a:rPr lang="en-US" sz="2000" b="0" kern="1200" dirty="0">
                          <a:solidFill>
                            <a:schemeClr val="dk1"/>
                          </a:solidFill>
                          <a:effectLst/>
                          <a:latin typeface="+mn-lt"/>
                          <a:ea typeface="+mn-ea"/>
                          <a:cs typeface="+mn-cs"/>
                        </a:rPr>
                        <a:t>Introduction: Introduction to Web Technology, History of Web and Internet, Connecting to Internet, Introduction to Internet services and tools, Client-Server Computing, Protocols Governing Web, Basic principles involved in developing a web site, Planning process, Types of Websites, Web Standards and W3C recommendations, </a:t>
                      </a:r>
                      <a:r>
                        <a:rPr lang="en-IN" sz="2000" b="0" kern="1200" dirty="0">
                          <a:solidFill>
                            <a:schemeClr val="dk1"/>
                          </a:solidFill>
                          <a:effectLst/>
                          <a:latin typeface="+mn-lt"/>
                          <a:ea typeface="+mn-ea"/>
                          <a:cs typeface="+mn-cs"/>
                        </a:rPr>
                        <a:t>Web Hosting basics, introduction to web testing, functional testing, usability and visual testing, Performance and load testing.</a:t>
                      </a:r>
                      <a:endParaRPr lang="en-US" sz="2000" b="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369317437"/>
                  </a:ext>
                </a:extLst>
              </a:tr>
              <a:tr h="2532375">
                <a:tc>
                  <a:txBody>
                    <a:bodyPr/>
                    <a:lstStyle/>
                    <a:p>
                      <a:pPr marL="0" marR="0" algn="just">
                        <a:lnSpc>
                          <a:spcPct val="115000"/>
                        </a:lnSpc>
                        <a:spcBef>
                          <a:spcPts val="0"/>
                        </a:spcBef>
                        <a:spcAft>
                          <a:spcPts val="0"/>
                        </a:spcAft>
                      </a:pPr>
                      <a:r>
                        <a:rPr lang="en-US" sz="2000">
                          <a:effectLst/>
                        </a:rPr>
                        <a:t>II </a:t>
                      </a:r>
                    </a:p>
                    <a:p>
                      <a:pPr marL="0" marR="0" algn="just">
                        <a:lnSpc>
                          <a:spcPct val="115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r>
                        <a:rPr lang="en-IN" sz="2000" b="0" kern="1200" dirty="0">
                          <a:solidFill>
                            <a:schemeClr val="dk1"/>
                          </a:solidFill>
                          <a:effectLst/>
                          <a:latin typeface="+mn-lt"/>
                          <a:ea typeface="+mn-ea"/>
                          <a:cs typeface="+mn-cs"/>
                        </a:rPr>
                        <a:t>HTML: What is HTML, DOM- Introduction to Document Object Model, Basic structure of an HTML document, Mark up Tags, Heading-Paragraphs , Line Breaks, Understand the structure of HTML tables. Lists, Working with Hyperlinks, Image Handling, Understanding Frames and their needs, HTML forms for User inputs. New form Elements- date, number, range, email, search and data list, Understanding audio, video and article tags. XML: Introduction, Tree, Syntax, Elements, Attributes, Namespaces, Display, HTTP request, Parser, DOM, </a:t>
                      </a:r>
                      <a:r>
                        <a:rPr lang="en-IN" sz="2000" b="0" kern="1200" dirty="0" err="1">
                          <a:solidFill>
                            <a:schemeClr val="dk1"/>
                          </a:solidFill>
                          <a:effectLst/>
                          <a:latin typeface="+mn-lt"/>
                          <a:ea typeface="+mn-ea"/>
                          <a:cs typeface="+mn-cs"/>
                        </a:rPr>
                        <a:t>XPath</a:t>
                      </a:r>
                      <a:r>
                        <a:rPr lang="en-IN" sz="2000" b="0" kern="1200" dirty="0">
                          <a:solidFill>
                            <a:schemeClr val="dk1"/>
                          </a:solidFill>
                          <a:effectLst/>
                          <a:latin typeface="+mn-lt"/>
                          <a:ea typeface="+mn-ea"/>
                          <a:cs typeface="+mn-cs"/>
                        </a:rPr>
                        <a:t>, XSLT, </a:t>
                      </a:r>
                      <a:r>
                        <a:rPr lang="en-IN" sz="2000" b="0" kern="1200" dirty="0" err="1">
                          <a:solidFill>
                            <a:schemeClr val="dk1"/>
                          </a:solidFill>
                          <a:effectLst/>
                          <a:latin typeface="+mn-lt"/>
                          <a:ea typeface="+mn-ea"/>
                          <a:cs typeface="+mn-cs"/>
                        </a:rPr>
                        <a:t>XQuerry</a:t>
                      </a:r>
                      <a:r>
                        <a:rPr lang="en-IN" sz="2000" b="0" kern="1200" dirty="0">
                          <a:solidFill>
                            <a:schemeClr val="dk1"/>
                          </a:solidFill>
                          <a:effectLst/>
                          <a:latin typeface="+mn-lt"/>
                          <a:ea typeface="+mn-ea"/>
                          <a:cs typeface="+mn-cs"/>
                        </a:rPr>
                        <a:t>, </a:t>
                      </a:r>
                      <a:r>
                        <a:rPr lang="en-IN" sz="2000" b="0" kern="1200" dirty="0" err="1">
                          <a:solidFill>
                            <a:schemeClr val="dk1"/>
                          </a:solidFill>
                          <a:effectLst/>
                          <a:latin typeface="+mn-lt"/>
                          <a:ea typeface="+mn-ea"/>
                          <a:cs typeface="+mn-cs"/>
                        </a:rPr>
                        <a:t>XLink</a:t>
                      </a:r>
                      <a:r>
                        <a:rPr lang="en-IN" sz="2000" b="0" kern="1200" dirty="0">
                          <a:solidFill>
                            <a:schemeClr val="dk1"/>
                          </a:solidFill>
                          <a:effectLst/>
                          <a:latin typeface="+mn-lt"/>
                          <a:ea typeface="+mn-ea"/>
                          <a:cs typeface="+mn-cs"/>
                        </a:rPr>
                        <a:t>, Validator, DTD, Schema, Server</a:t>
                      </a:r>
                      <a:endParaRPr lang="en-US" sz="2000" b="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120622754"/>
                  </a:ext>
                </a:extLst>
              </a:tr>
            </a:tbl>
          </a:graphicData>
        </a:graphic>
      </p:graphicFrame>
      <p:sp>
        <p:nvSpPr>
          <p:cNvPr id="4" name="Date Placeholder 3"/>
          <p:cNvSpPr>
            <a:spLocks noGrp="1"/>
          </p:cNvSpPr>
          <p:nvPr>
            <p:ph type="dt" sz="half" idx="10"/>
          </p:nvPr>
        </p:nvSpPr>
        <p:spPr/>
        <p:txBody>
          <a:bodyPr/>
          <a:lstStyle/>
          <a:p>
            <a:fld id="{395E1AA5-083D-402E-9958-D2582FC7EFA5}" type="datetime1">
              <a:rPr lang="en-US" smtClean="0"/>
              <a:t>7/26/2023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Syllabus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dirty="0"/>
              <a:t>Ankur Chaudhary               Web Technology                                 UNIT 5</a:t>
            </a:r>
          </a:p>
        </p:txBody>
      </p:sp>
    </p:spTree>
    <p:extLst>
      <p:ext uri="{BB962C8B-B14F-4D97-AF65-F5344CB8AC3E}">
        <p14:creationId xmlns:p14="http://schemas.microsoft.com/office/powerpoint/2010/main" val="177914620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152400" y="838200"/>
            <a:ext cx="8915400" cy="5287964"/>
          </a:xfrm>
        </p:spPr>
        <p:txBody>
          <a:bodyPr>
            <a:normAutofit/>
          </a:bodyPr>
          <a:lstStyle/>
          <a:p>
            <a:pPr marL="0" indent="0" algn="just">
              <a:buNone/>
            </a:pPr>
            <a:r>
              <a:rPr lang="en-US" sz="2000" dirty="0"/>
              <a:t>PHP array is an ordered map (contains value on the basis of key). It is used to hold multiple values of similar type in a single variable. We don't need to define multiple variables. By the help of single loop, we can traverse all the elements of an array. We can sort the elements of array. There are 3 types of array in PHP.</a:t>
            </a:r>
          </a:p>
          <a:p>
            <a:pPr marL="0" indent="0" algn="just">
              <a:buNone/>
            </a:pPr>
            <a:r>
              <a:rPr lang="en-US" sz="2000" b="1" dirty="0"/>
              <a:t>1 PHP indexed array </a:t>
            </a:r>
            <a:r>
              <a:rPr lang="en-US" sz="2000" dirty="0"/>
              <a:t>is represented by number which starts from 0. We can store number, string and object in the PHP array. </a:t>
            </a:r>
          </a:p>
          <a:p>
            <a:pPr marL="0" indent="0" algn="just">
              <a:buNone/>
            </a:pPr>
            <a:r>
              <a:rPr lang="en-US" sz="2000" dirty="0"/>
              <a:t>All PHP array elements are assigned to an index number by default. There are two ways to define indexed array:</a:t>
            </a: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DCFF75F2-D925-4AC5-9752-101F1F2EECF1}" type="datetime1">
              <a:rPr lang="en-US" smtClean="0"/>
              <a:t>7/26/2023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3657600" cy="365125"/>
          </a:xfrm>
        </p:spPr>
        <p:txBody>
          <a:bodyPr/>
          <a:lstStyle/>
          <a:p>
            <a:r>
              <a:rPr lang="en-US" dirty="0"/>
              <a:t>Ankur Chaudhary               Web Technology                                 UNIT 5</a:t>
            </a:r>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70</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1358081" y="3687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Array (CO5)</a:t>
            </a:r>
            <a:endParaRPr lang="en-IN" sz="2400" dirty="0"/>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391957293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152400" y="838200"/>
            <a:ext cx="8915400" cy="5287964"/>
          </a:xfrm>
        </p:spPr>
        <p:txBody>
          <a:bodyPr>
            <a:normAutofit/>
          </a:bodyPr>
          <a:lstStyle/>
          <a:p>
            <a:pPr marL="685800" lvl="1" algn="just">
              <a:buFont typeface="Arial" panose="020B0604020202020204" pitchFamily="34" charset="0"/>
              <a:buChar char="•"/>
            </a:pPr>
            <a:r>
              <a:rPr lang="en-US" sz="2000" dirty="0"/>
              <a:t>1st way:</a:t>
            </a:r>
          </a:p>
          <a:p>
            <a:pPr marL="685800" lvl="1" algn="just">
              <a:buFont typeface="Arial" panose="020B0604020202020204" pitchFamily="34" charset="0"/>
              <a:buChar char="•"/>
            </a:pPr>
            <a:r>
              <a:rPr lang="en-US" sz="2000" dirty="0"/>
              <a:t>$season=array("</a:t>
            </a:r>
            <a:r>
              <a:rPr lang="en-US" sz="2000" dirty="0" err="1"/>
              <a:t>summer","winter","spring","autumn</a:t>
            </a:r>
            <a:r>
              <a:rPr lang="en-US" sz="2000" dirty="0"/>
              <a:t>");  </a:t>
            </a:r>
          </a:p>
          <a:p>
            <a:pPr marL="685800" lvl="1" algn="just">
              <a:buFont typeface="Arial" panose="020B0604020202020204" pitchFamily="34" charset="0"/>
              <a:buChar char="•"/>
            </a:pPr>
            <a:r>
              <a:rPr lang="en-US" sz="2000" dirty="0"/>
              <a:t>2nd way:</a:t>
            </a:r>
          </a:p>
          <a:p>
            <a:pPr marL="685800" lvl="1" algn="just">
              <a:buFont typeface="Arial" panose="020B0604020202020204" pitchFamily="34" charset="0"/>
              <a:buChar char="•"/>
            </a:pPr>
            <a:r>
              <a:rPr lang="en-US" sz="2000" dirty="0"/>
              <a:t>$season[0]="summer";  </a:t>
            </a:r>
          </a:p>
          <a:p>
            <a:pPr marL="685800" lvl="1" algn="just">
              <a:buFont typeface="Arial" panose="020B0604020202020204" pitchFamily="34" charset="0"/>
              <a:buChar char="•"/>
            </a:pPr>
            <a:r>
              <a:rPr lang="en-US" sz="2000" dirty="0"/>
              <a:t>$season[1]="winter";  </a:t>
            </a:r>
          </a:p>
          <a:p>
            <a:pPr marL="685800" lvl="1" algn="just">
              <a:buFont typeface="Arial" panose="020B0604020202020204" pitchFamily="34" charset="0"/>
              <a:buChar char="•"/>
            </a:pPr>
            <a:r>
              <a:rPr lang="en-US" sz="2000" dirty="0"/>
              <a:t>$season[2]="spring";  </a:t>
            </a:r>
          </a:p>
          <a:p>
            <a:pPr marL="685800" lvl="1" algn="just">
              <a:buFont typeface="Arial" panose="020B0604020202020204" pitchFamily="34" charset="0"/>
              <a:buChar char="•"/>
            </a:pPr>
            <a:r>
              <a:rPr lang="en-US" sz="2000" dirty="0"/>
              <a:t>$season[3]="autumn"; </a:t>
            </a:r>
            <a:endParaRPr lang="en-US" sz="2000" i="0" dirty="0">
              <a:effectLst/>
            </a:endParaRP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DCFF75F2-D925-4AC5-9752-101F1F2EECF1}" type="datetime1">
              <a:rPr lang="en-US" smtClean="0"/>
              <a:t>7/26/2023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3657600" cy="365125"/>
          </a:xfrm>
        </p:spPr>
        <p:txBody>
          <a:bodyPr/>
          <a:lstStyle/>
          <a:p>
            <a:r>
              <a:rPr lang="en-US" dirty="0"/>
              <a:t>Ankur Chaudhary               Web Technology                                 UNIT 5</a:t>
            </a:r>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71</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1358081" y="3687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Array (CO5)</a:t>
            </a:r>
            <a:endParaRPr lang="en-IN" sz="2400" dirty="0"/>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243613981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152400" y="838200"/>
            <a:ext cx="8915400" cy="5287964"/>
          </a:xfrm>
        </p:spPr>
        <p:txBody>
          <a:bodyPr>
            <a:normAutofit/>
          </a:bodyPr>
          <a:lstStyle/>
          <a:p>
            <a:pPr marL="0" indent="0" algn="just">
              <a:buNone/>
            </a:pPr>
            <a:r>
              <a:rPr lang="en-US" sz="2000" b="1" dirty="0"/>
              <a:t>2 PHP associative array </a:t>
            </a:r>
            <a:r>
              <a:rPr lang="en-US" sz="2000" dirty="0"/>
              <a:t>allows you to associate name/label with each array elements in PHP using =&gt; symbol. Such way, you can easily remember the element because each element is represented by label than an incremented number. There are two ways to define associative array:</a:t>
            </a:r>
          </a:p>
          <a:p>
            <a:pPr lvl="1" algn="just"/>
            <a:r>
              <a:rPr lang="en-US" sz="2000" dirty="0"/>
              <a:t>1st way:</a:t>
            </a:r>
          </a:p>
          <a:p>
            <a:pPr lvl="1" algn="just"/>
            <a:r>
              <a:rPr lang="en-US" sz="2000" dirty="0"/>
              <a:t>$salary=</a:t>
            </a:r>
            <a:r>
              <a:rPr lang="en-US" sz="2000" b="1" dirty="0"/>
              <a:t>array</a:t>
            </a:r>
            <a:r>
              <a:rPr lang="en-US" sz="2000" dirty="0"/>
              <a:t>("</a:t>
            </a:r>
            <a:r>
              <a:rPr lang="en-US" sz="2000" dirty="0" err="1"/>
              <a:t>Sonoo</a:t>
            </a:r>
            <a:r>
              <a:rPr lang="en-US" sz="2000" dirty="0"/>
              <a:t>"=&gt;"550000","Vimal"=&gt;"250000","Ratan"=&gt;"200000");  </a:t>
            </a:r>
          </a:p>
          <a:p>
            <a:pPr lvl="1" algn="just"/>
            <a:r>
              <a:rPr lang="en-US" sz="2000" dirty="0"/>
              <a:t>2nd way:</a:t>
            </a:r>
          </a:p>
          <a:p>
            <a:pPr lvl="1" algn="just"/>
            <a:r>
              <a:rPr lang="en-US" sz="2000" dirty="0"/>
              <a:t>$salary["</a:t>
            </a:r>
            <a:r>
              <a:rPr lang="en-US" sz="2000" dirty="0" err="1"/>
              <a:t>Sonoo</a:t>
            </a:r>
            <a:r>
              <a:rPr lang="en-US" sz="2000" dirty="0"/>
              <a:t>"]="550000";  </a:t>
            </a:r>
          </a:p>
          <a:p>
            <a:pPr lvl="1" algn="just"/>
            <a:r>
              <a:rPr lang="en-US" sz="2000" dirty="0"/>
              <a:t>$salary["</a:t>
            </a:r>
            <a:r>
              <a:rPr lang="en-US" sz="2000" dirty="0" err="1"/>
              <a:t>Vimal</a:t>
            </a:r>
            <a:r>
              <a:rPr lang="en-US" sz="2000" dirty="0"/>
              <a:t>"]="250000";  </a:t>
            </a:r>
          </a:p>
          <a:p>
            <a:pPr lvl="1" algn="just"/>
            <a:r>
              <a:rPr lang="en-US" sz="2000" dirty="0"/>
              <a:t>$salary["</a:t>
            </a:r>
            <a:r>
              <a:rPr lang="en-US" sz="2000" dirty="0" err="1"/>
              <a:t>Ratan</a:t>
            </a:r>
            <a:r>
              <a:rPr lang="en-US" sz="2000" dirty="0"/>
              <a:t>"]="200000";  </a:t>
            </a:r>
          </a:p>
          <a:p>
            <a:pPr marL="0" indent="0" algn="just">
              <a:buNone/>
            </a:pPr>
            <a:r>
              <a:rPr lang="en-US" sz="1700" dirty="0"/>
              <a:t>  </a:t>
            </a:r>
          </a:p>
          <a:p>
            <a:endParaRPr lang="en-US" sz="2000" dirty="0"/>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052E460E-76A4-4A37-B2DC-B06BEF85AB7C}" type="datetime1">
              <a:rPr lang="en-US" smtClean="0"/>
              <a:t>7/26/2023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3657600" cy="365125"/>
          </a:xfrm>
        </p:spPr>
        <p:txBody>
          <a:bodyPr/>
          <a:lstStyle/>
          <a:p>
            <a:r>
              <a:rPr lang="en-US" dirty="0"/>
              <a:t>Ankur Chaudhary               Web Technology                                 UNIT 5</a:t>
            </a:r>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72</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1358081" y="3687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Array (CO5)</a:t>
            </a:r>
            <a:endParaRPr lang="en-IN" sz="2400" dirty="0"/>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148496725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152400" y="838200"/>
            <a:ext cx="8915400" cy="5287964"/>
          </a:xfrm>
        </p:spPr>
        <p:txBody>
          <a:bodyPr>
            <a:normAutofit/>
          </a:bodyPr>
          <a:lstStyle/>
          <a:p>
            <a:pPr marL="0" indent="0" algn="just">
              <a:buNone/>
            </a:pPr>
            <a:r>
              <a:rPr lang="en-US" sz="2000" b="1" dirty="0"/>
              <a:t>3 PHP multidimensional array </a:t>
            </a:r>
            <a:r>
              <a:rPr lang="en-US" sz="2000" dirty="0"/>
              <a:t>is also known as array of arrays. It allows you to store tabular data in an array. PHP multidimensional array can be represented in the form of matrix which is represented by row * column.</a:t>
            </a:r>
          </a:p>
          <a:p>
            <a:pPr lvl="1" algn="just"/>
            <a:r>
              <a:rPr lang="en-US" sz="2000" dirty="0"/>
              <a:t>$</a:t>
            </a:r>
            <a:r>
              <a:rPr lang="en-US" sz="2000" dirty="0" err="1"/>
              <a:t>emp</a:t>
            </a:r>
            <a:r>
              <a:rPr lang="en-US" sz="2000" dirty="0"/>
              <a:t> = </a:t>
            </a:r>
            <a:r>
              <a:rPr lang="en-US" sz="2000" b="1" dirty="0"/>
              <a:t>array</a:t>
            </a:r>
            <a:r>
              <a:rPr lang="en-US" sz="2000" dirty="0"/>
              <a:t>  </a:t>
            </a:r>
          </a:p>
          <a:p>
            <a:pPr lvl="1" algn="just"/>
            <a:r>
              <a:rPr lang="en-US" sz="2000" dirty="0"/>
              <a:t>  (  </a:t>
            </a:r>
          </a:p>
          <a:p>
            <a:pPr lvl="1" algn="just"/>
            <a:r>
              <a:rPr lang="en-US" sz="2000" dirty="0"/>
              <a:t>  </a:t>
            </a:r>
            <a:r>
              <a:rPr lang="en-US" sz="2000" b="1" dirty="0"/>
              <a:t>array</a:t>
            </a:r>
            <a:r>
              <a:rPr lang="en-US" sz="2000" dirty="0"/>
              <a:t>(1,"sonoo",400000),  </a:t>
            </a:r>
          </a:p>
          <a:p>
            <a:pPr lvl="1" algn="just"/>
            <a:r>
              <a:rPr lang="en-US" sz="2000" dirty="0"/>
              <a:t>  </a:t>
            </a:r>
            <a:r>
              <a:rPr lang="en-US" sz="2000" b="1" dirty="0"/>
              <a:t>array</a:t>
            </a:r>
            <a:r>
              <a:rPr lang="en-US" sz="2000" dirty="0"/>
              <a:t>(2,"john",500000),  </a:t>
            </a:r>
          </a:p>
          <a:p>
            <a:pPr lvl="1" algn="just"/>
            <a:r>
              <a:rPr lang="en-US" sz="2000" dirty="0"/>
              <a:t>  </a:t>
            </a:r>
            <a:r>
              <a:rPr lang="en-US" sz="2000" b="1" dirty="0"/>
              <a:t>array</a:t>
            </a:r>
            <a:r>
              <a:rPr lang="en-US" sz="2000" dirty="0"/>
              <a:t>(3,"rahul",300000)  </a:t>
            </a:r>
          </a:p>
          <a:p>
            <a:pPr lvl="1" algn="just"/>
            <a:r>
              <a:rPr lang="en-US" sz="2000" dirty="0"/>
              <a:t>  );  </a:t>
            </a:r>
          </a:p>
          <a:p>
            <a:endParaRPr lang="en-US" sz="2000" dirty="0"/>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052E460E-76A4-4A37-B2DC-B06BEF85AB7C}" type="datetime1">
              <a:rPr lang="en-US" smtClean="0"/>
              <a:t>7/26/2023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3657600" cy="365125"/>
          </a:xfrm>
        </p:spPr>
        <p:txBody>
          <a:bodyPr/>
          <a:lstStyle/>
          <a:p>
            <a:r>
              <a:rPr lang="en-US" dirty="0"/>
              <a:t>Ankur Chaudhary               Web Technology                                 UNIT 5</a:t>
            </a:r>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73</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1358081" y="3687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Array (CO5)</a:t>
            </a:r>
            <a:endParaRPr lang="en-IN" sz="2400" dirty="0"/>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386935816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838200"/>
            <a:ext cx="8686800" cy="5334000"/>
          </a:xfrm>
        </p:spPr>
        <p:txBody>
          <a:bodyPr>
            <a:noAutofit/>
          </a:bodyPr>
          <a:lstStyle/>
          <a:p>
            <a:pPr marL="0" indent="0">
              <a:buNone/>
            </a:pPr>
            <a:r>
              <a:rPr lang="en-US" sz="2200" dirty="0"/>
              <a:t>1) How to define a function in PHP?</a:t>
            </a:r>
          </a:p>
          <a:p>
            <a:pPr marL="0" indent="0">
              <a:buNone/>
            </a:pPr>
            <a:r>
              <a:rPr lang="en-US" sz="2200" dirty="0"/>
              <a:t>a) </a:t>
            </a:r>
            <a:r>
              <a:rPr lang="en-US" sz="2200" dirty="0" err="1"/>
              <a:t>functionName</a:t>
            </a:r>
            <a:r>
              <a:rPr lang="en-US" sz="2200" dirty="0"/>
              <a:t>(parameters) {function body}</a:t>
            </a:r>
          </a:p>
          <a:p>
            <a:pPr marL="0" indent="0">
              <a:buNone/>
            </a:pPr>
            <a:r>
              <a:rPr lang="en-US" sz="2200" dirty="0"/>
              <a:t>b) function {function body}</a:t>
            </a:r>
          </a:p>
          <a:p>
            <a:pPr marL="0" indent="0">
              <a:buNone/>
            </a:pPr>
            <a:r>
              <a:rPr lang="en-US" sz="2200" dirty="0"/>
              <a:t>c) function </a:t>
            </a:r>
            <a:r>
              <a:rPr lang="en-US" sz="2200" dirty="0" err="1"/>
              <a:t>functionName</a:t>
            </a:r>
            <a:r>
              <a:rPr lang="en-US" sz="2200" dirty="0"/>
              <a:t>(parameters) {function body}</a:t>
            </a:r>
          </a:p>
          <a:p>
            <a:pPr marL="0" indent="0">
              <a:buNone/>
            </a:pPr>
            <a:r>
              <a:rPr lang="en-US" sz="2200" dirty="0"/>
              <a:t>d) data type </a:t>
            </a:r>
            <a:r>
              <a:rPr lang="en-US" sz="2200" dirty="0" err="1"/>
              <a:t>functionName</a:t>
            </a:r>
            <a:r>
              <a:rPr lang="en-US" sz="2200" dirty="0"/>
              <a:t>(parameters) {function body}</a:t>
            </a:r>
          </a:p>
          <a:p>
            <a:pPr marL="0" indent="0">
              <a:buNone/>
            </a:pPr>
            <a:endParaRPr lang="en-US" sz="2200" dirty="0"/>
          </a:p>
          <a:p>
            <a:pPr marL="0" indent="0">
              <a:buNone/>
            </a:pPr>
            <a:r>
              <a:rPr lang="en-US" sz="2200" dirty="0"/>
              <a:t>2) Which is the right way of declaring a variable in PHP?</a:t>
            </a:r>
          </a:p>
          <a:p>
            <a:pPr marL="0" indent="0">
              <a:buNone/>
            </a:pPr>
            <a:r>
              <a:rPr lang="en-US" sz="2200" dirty="0"/>
              <a:t>a) $3hello</a:t>
            </a:r>
          </a:p>
          <a:p>
            <a:pPr marL="0" indent="0">
              <a:buNone/>
            </a:pPr>
            <a:r>
              <a:rPr lang="en-US" sz="2200" dirty="0"/>
              <a:t>b) $_hello</a:t>
            </a:r>
          </a:p>
          <a:p>
            <a:pPr marL="0" indent="0">
              <a:buNone/>
            </a:pPr>
            <a:r>
              <a:rPr lang="en-US" sz="2200" dirty="0"/>
              <a:t>c) $this</a:t>
            </a:r>
          </a:p>
          <a:p>
            <a:pPr marL="0" indent="0">
              <a:buNone/>
            </a:pPr>
            <a:r>
              <a:rPr lang="en-US" sz="2200" dirty="0"/>
              <a:t>d) $5_Hello</a:t>
            </a:r>
          </a:p>
        </p:txBody>
      </p:sp>
      <p:sp>
        <p:nvSpPr>
          <p:cNvPr id="4" name="Date Placeholder 3"/>
          <p:cNvSpPr>
            <a:spLocks noGrp="1"/>
          </p:cNvSpPr>
          <p:nvPr>
            <p:ph type="dt" sz="half" idx="10"/>
          </p:nvPr>
        </p:nvSpPr>
        <p:spPr/>
        <p:txBody>
          <a:bodyPr/>
          <a:lstStyle/>
          <a:p>
            <a:fld id="{285E3F18-9DEC-4F74-B13F-D4ADBEA894D1}" type="datetime1">
              <a:rPr lang="en-US" smtClean="0"/>
              <a:t>7/26/2023</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dirty="0"/>
              <a:t>Ankur Chaudhary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dirty="0"/>
          </a:p>
        </p:txBody>
      </p:sp>
      <p:sp>
        <p:nvSpPr>
          <p:cNvPr id="7" name="Title 1"/>
          <p:cNvSpPr txBox="1">
            <a:spLocks/>
          </p:cNvSpPr>
          <p:nvPr/>
        </p:nvSpPr>
        <p:spPr>
          <a:xfrm>
            <a:off x="1353403"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Daily Quiz</a:t>
            </a:r>
            <a:endParaRPr kumimoji="0" lang="en-US" sz="2400" b="0" i="0" u="none" strike="noStrike" kern="1200" cap="none" spc="0" normalizeH="0" baseline="0" noProof="0" dirty="0">
              <a:ln>
                <a:noFill/>
              </a:ln>
              <a:solidFill>
                <a:schemeClr val="dk1"/>
              </a:solidFill>
              <a:effectLst/>
              <a:uLnTx/>
              <a:uFillTx/>
            </a:endParaRPr>
          </a:p>
        </p:txBody>
      </p:sp>
      <p:pic>
        <p:nvPicPr>
          <p:cNvPr id="9" name="Picture 8" descr="NIET"/>
          <p:cNvPicPr/>
          <p:nvPr/>
        </p:nvPicPr>
        <p:blipFill>
          <a:blip r:embed="rId3">
            <a:extLst>
              <a:ext uri="{28A0092B-C50C-407E-A947-70E740481C1C}">
                <a14:useLocalDpi xmlns:a14="http://schemas.microsoft.com/office/drawing/2010/main" val="0"/>
              </a:ext>
            </a:extLst>
          </a:blip>
          <a:srcRect/>
          <a:stretch>
            <a:fillRect/>
          </a:stretch>
        </p:blipFill>
        <p:spPr bwMode="auto">
          <a:xfrm>
            <a:off x="0" y="83113"/>
            <a:ext cx="1374058" cy="664804"/>
          </a:xfrm>
          <a:prstGeom prst="rect">
            <a:avLst/>
          </a:prstGeom>
          <a:noFill/>
          <a:ln>
            <a:noFill/>
          </a:ln>
        </p:spPr>
      </p:pic>
    </p:spTree>
    <p:extLst>
      <p:ext uri="{BB962C8B-B14F-4D97-AF65-F5344CB8AC3E}">
        <p14:creationId xmlns:p14="http://schemas.microsoft.com/office/powerpoint/2010/main" val="1303789199"/>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2629022"/>
            <a:ext cx="8229600" cy="2857378"/>
          </a:xfrm>
        </p:spPr>
        <p:txBody>
          <a:bodyPr>
            <a:normAutofit/>
          </a:bodyPr>
          <a:lstStyle/>
          <a:p>
            <a:pPr marL="0" indent="0" algn="just">
              <a:buNone/>
            </a:pPr>
            <a:r>
              <a:rPr lang="en-US" sz="2000" dirty="0"/>
              <a:t>To discuss about Understanding file&amp; directory, Opening and closing, a file, Coping, renaming and deleting a file, working with directories, Creating and deleting folder, File Uploading &amp; Downloading in PHP </a:t>
            </a:r>
            <a:endParaRPr lang="en-IN" sz="2000" dirty="0"/>
          </a:p>
        </p:txBody>
      </p:sp>
      <p:sp>
        <p:nvSpPr>
          <p:cNvPr id="4" name="Date Placeholder 3"/>
          <p:cNvSpPr>
            <a:spLocks noGrp="1"/>
          </p:cNvSpPr>
          <p:nvPr>
            <p:ph type="dt" sz="half" idx="10"/>
          </p:nvPr>
        </p:nvSpPr>
        <p:spPr/>
        <p:txBody>
          <a:bodyPr/>
          <a:lstStyle/>
          <a:p>
            <a:fld id="{C9318D9A-EE6B-429F-B1AE-35B21E7FF41C}" type="datetime1">
              <a:rPr lang="en-US" smtClean="0"/>
              <a:t>7/26/2023</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dirty="0"/>
              <a:t>Ankur Chaudhary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Topic</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0" y="83113"/>
            <a:ext cx="1374058" cy="664804"/>
          </a:xfrm>
          <a:prstGeom prst="rect">
            <a:avLst/>
          </a:prstGeom>
          <a:noFill/>
          <a:ln>
            <a:noFill/>
          </a:ln>
        </p:spPr>
      </p:pic>
      <p:sp>
        <p:nvSpPr>
          <p:cNvPr id="8" name="TextBox 7"/>
          <p:cNvSpPr txBox="1"/>
          <p:nvPr/>
        </p:nvSpPr>
        <p:spPr>
          <a:xfrm>
            <a:off x="1600200" y="1066800"/>
            <a:ext cx="6324600" cy="400110"/>
          </a:xfrm>
          <a:prstGeom prst="rect">
            <a:avLst/>
          </a:prstGeom>
          <a:noFill/>
        </p:spPr>
        <p:txBody>
          <a:bodyPr wrap="square" rtlCol="0">
            <a:spAutoFit/>
          </a:bodyPr>
          <a:lstStyle/>
          <a:p>
            <a:pPr algn="ctr"/>
            <a:r>
              <a:rPr lang="en-US" sz="2000" dirty="0"/>
              <a:t>Overview of </a:t>
            </a:r>
            <a:r>
              <a:rPr lang="en-IN" sz="2000" dirty="0"/>
              <a:t>files and directories</a:t>
            </a:r>
          </a:p>
        </p:txBody>
      </p:sp>
      <p:sp>
        <p:nvSpPr>
          <p:cNvPr id="10" name="Title 1"/>
          <p:cNvSpPr txBox="1">
            <a:spLocks/>
          </p:cNvSpPr>
          <p:nvPr/>
        </p:nvSpPr>
        <p:spPr>
          <a:xfrm>
            <a:off x="304800" y="1847911"/>
            <a:ext cx="86868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Topic objective</a:t>
            </a:r>
          </a:p>
        </p:txBody>
      </p:sp>
    </p:spTree>
    <p:extLst>
      <p:ext uri="{BB962C8B-B14F-4D97-AF65-F5344CB8AC3E}">
        <p14:creationId xmlns:p14="http://schemas.microsoft.com/office/powerpoint/2010/main" val="374622976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62681" y="838200"/>
            <a:ext cx="9005119" cy="5476364"/>
          </a:xfrm>
        </p:spPr>
        <p:txBody>
          <a:bodyPr>
            <a:normAutofit/>
          </a:bodyPr>
          <a:lstStyle/>
          <a:p>
            <a:pPr algn="just"/>
            <a:r>
              <a:rPr lang="en-US" sz="2000" dirty="0"/>
              <a:t>Now that we have spent some time looking at how to work with files in PHP it is now time to look at how to work with file system directories. </a:t>
            </a:r>
          </a:p>
          <a:p>
            <a:pPr algn="just"/>
            <a:r>
              <a:rPr lang="en-US" sz="2000" dirty="0"/>
              <a:t>PHP provides a number of functions that can be used to perform tasks such as identifying and changing the current directory, creating new directories, deleting existing directories and listing the contents of a directory.</a:t>
            </a:r>
          </a:p>
          <a:p>
            <a:pPr marL="0" indent="0" algn="just">
              <a:buNone/>
            </a:pPr>
            <a:r>
              <a:rPr lang="en-US" sz="2000" b="1" dirty="0"/>
              <a:t>1 Creating Directories in PHP- </a:t>
            </a:r>
            <a:r>
              <a:rPr lang="en-US" sz="2000" dirty="0"/>
              <a:t>A new directory can be created in PHP using the </a:t>
            </a:r>
            <a:r>
              <a:rPr lang="en-US" sz="2000" dirty="0" err="1"/>
              <a:t>mkdir</a:t>
            </a:r>
            <a:r>
              <a:rPr lang="en-US" sz="2000" dirty="0"/>
              <a:t>() function. This function takes a path to the directory to be created. </a:t>
            </a:r>
          </a:p>
          <a:p>
            <a:pPr algn="just"/>
            <a:r>
              <a:rPr lang="en-US" sz="2000" dirty="0"/>
              <a:t>To create a directory in the same directory as your PHP script simply provide the directory name. To create a new directory in a different directory specify the full path when calling </a:t>
            </a:r>
            <a:r>
              <a:rPr lang="en-US" sz="2000" dirty="0" err="1"/>
              <a:t>mkdir</a:t>
            </a:r>
            <a:r>
              <a:rPr lang="en-US" sz="2000" dirty="0"/>
              <a:t>().</a:t>
            </a:r>
          </a:p>
          <a:p>
            <a:pPr algn="just"/>
            <a:r>
              <a:rPr lang="en-US" sz="2000" dirty="0"/>
              <a:t>A second, optional argument allows the specification of permissions on the directory (controlling such issues as whether the directory is writable):</a:t>
            </a:r>
          </a:p>
          <a:p>
            <a:pPr marL="0" indent="0" algn="just">
              <a:buNone/>
            </a:pPr>
            <a:r>
              <a:rPr lang="en-US" sz="2000" dirty="0"/>
              <a:t>&lt;?</a:t>
            </a:r>
            <a:r>
              <a:rPr lang="en-US" sz="2000" dirty="0" err="1"/>
              <a:t>php</a:t>
            </a:r>
            <a:endParaRPr lang="en-US" sz="2000" dirty="0"/>
          </a:p>
          <a:p>
            <a:pPr marL="0" indent="0" algn="just">
              <a:buNone/>
            </a:pPr>
            <a:r>
              <a:rPr lang="en-US" sz="2000" dirty="0"/>
              <a:t>$result = </a:t>
            </a:r>
            <a:r>
              <a:rPr lang="en-US" sz="2000" dirty="0" err="1"/>
              <a:t>mkdir</a:t>
            </a:r>
            <a:r>
              <a:rPr lang="en-US" sz="2000" dirty="0"/>
              <a:t> ("/path/to/directory", "0777");</a:t>
            </a:r>
          </a:p>
          <a:p>
            <a:pPr marL="0" indent="0" algn="just">
              <a:buNone/>
            </a:pPr>
            <a:r>
              <a:rPr lang="en-US" sz="2000" dirty="0"/>
              <a:t>?&gt;</a:t>
            </a:r>
            <a:endParaRPr lang="en-US" sz="2000" i="0" dirty="0">
              <a:effectLst/>
            </a:endParaRP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645035BA-BA00-4E78-9F03-9FED4DEDDD3E}" type="datetime1">
              <a:rPr lang="en-US" smtClean="0"/>
              <a:t>7/26/2023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3657600" cy="365125"/>
          </a:xfrm>
        </p:spPr>
        <p:txBody>
          <a:bodyPr/>
          <a:lstStyle/>
          <a:p>
            <a:r>
              <a:rPr lang="en-US" dirty="0"/>
              <a:t>Ankur Chaudhary               Web Technology                                 UNIT 5</a:t>
            </a:r>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76</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Understanding file &amp; directory, working with directories </a:t>
            </a:r>
            <a:r>
              <a:rPr lang="en-US" sz="2400" dirty="0"/>
              <a:t>(CO5)</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382839255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62681" y="838200"/>
            <a:ext cx="9005119" cy="5476364"/>
          </a:xfrm>
        </p:spPr>
        <p:txBody>
          <a:bodyPr>
            <a:normAutofit/>
          </a:bodyPr>
          <a:lstStyle/>
          <a:p>
            <a:pPr marL="0" indent="0" algn="just">
              <a:buNone/>
            </a:pPr>
            <a:r>
              <a:rPr lang="en-US" sz="2000" b="1" dirty="0"/>
              <a:t>2 Deleting a directory- </a:t>
            </a:r>
            <a:r>
              <a:rPr lang="en-US" sz="2000" dirty="0"/>
              <a:t>Directories are deleted in PHP using the </a:t>
            </a:r>
            <a:r>
              <a:rPr lang="en-US" sz="2000" i="1" dirty="0" err="1"/>
              <a:t>rmdir</a:t>
            </a:r>
            <a:r>
              <a:rPr lang="en-US" sz="2000" i="1" dirty="0"/>
              <a:t>()</a:t>
            </a:r>
            <a:r>
              <a:rPr lang="en-US" sz="2000" dirty="0"/>
              <a:t> function. </a:t>
            </a:r>
            <a:r>
              <a:rPr lang="en-US" sz="2000" i="1" dirty="0" err="1"/>
              <a:t>rmdir</a:t>
            </a:r>
            <a:r>
              <a:rPr lang="en-US" sz="2000" i="1" dirty="0"/>
              <a:t>()</a:t>
            </a:r>
            <a:r>
              <a:rPr lang="en-US" sz="2000" dirty="0"/>
              <a:t> takes a single argument, the name of the directory to be deleted. </a:t>
            </a:r>
          </a:p>
          <a:p>
            <a:pPr algn="just"/>
            <a:r>
              <a:rPr lang="en-US" sz="2000" dirty="0"/>
              <a:t>The deletion will only be successful if the directory is empty. If the directory contains files or other sub-directories the deletion cannot be performed until those files and sub-directories are also deleted.</a:t>
            </a:r>
          </a:p>
          <a:p>
            <a:pPr marL="0" indent="0" algn="just">
              <a:buNone/>
            </a:pPr>
            <a:r>
              <a:rPr lang="en-US" sz="2000" b="1" dirty="0"/>
              <a:t>3 To Close a directory- </a:t>
            </a:r>
            <a:r>
              <a:rPr lang="en-US" sz="2000" dirty="0"/>
              <a:t>We use </a:t>
            </a:r>
            <a:r>
              <a:rPr lang="en-US" sz="2000" dirty="0" err="1"/>
              <a:t>closedir</a:t>
            </a:r>
            <a:r>
              <a:rPr lang="en-US" sz="2000" dirty="0"/>
              <a:t>() function in order to close a directory after reading its contents.</a:t>
            </a:r>
          </a:p>
          <a:p>
            <a:pPr marL="0" indent="0" algn="just">
              <a:buNone/>
            </a:pPr>
            <a:r>
              <a:rPr lang="en-US" sz="2000" dirty="0"/>
              <a:t>Syntax:</a:t>
            </a:r>
          </a:p>
          <a:p>
            <a:pPr marL="400050" lvl="1" indent="0" algn="just">
              <a:buNone/>
            </a:pPr>
            <a:r>
              <a:rPr lang="en-US" sz="2000" dirty="0"/>
              <a:t>$</a:t>
            </a:r>
            <a:r>
              <a:rPr lang="en-US" sz="2000" dirty="0" err="1"/>
              <a:t>dir_handle</a:t>
            </a:r>
            <a:r>
              <a:rPr lang="en-US" sz="2000" dirty="0"/>
              <a:t> = </a:t>
            </a:r>
            <a:r>
              <a:rPr lang="en-US" sz="2000" dirty="0" err="1"/>
              <a:t>opendir</a:t>
            </a:r>
            <a:r>
              <a:rPr lang="en-US" sz="2000" dirty="0"/>
              <a:t>($</a:t>
            </a:r>
            <a:r>
              <a:rPr lang="en-US" sz="2000" dirty="0" err="1"/>
              <a:t>dir_path</a:t>
            </a:r>
            <a:r>
              <a:rPr lang="en-US" sz="2000" dirty="0"/>
              <a:t>);</a:t>
            </a:r>
          </a:p>
          <a:p>
            <a:pPr marL="400050" lvl="1" indent="0" algn="just">
              <a:buNone/>
            </a:pPr>
            <a:r>
              <a:rPr lang="en-US" sz="2000" dirty="0"/>
              <a:t>...</a:t>
            </a:r>
          </a:p>
          <a:p>
            <a:pPr marL="400050" lvl="1" indent="0" algn="just">
              <a:buNone/>
            </a:pPr>
            <a:r>
              <a:rPr lang="en-US" sz="2000" dirty="0"/>
              <a:t>...</a:t>
            </a:r>
          </a:p>
          <a:p>
            <a:pPr marL="400050" lvl="1" indent="0" algn="just">
              <a:buNone/>
            </a:pPr>
            <a:r>
              <a:rPr lang="en-US" sz="2000" dirty="0" err="1"/>
              <a:t>closedir</a:t>
            </a:r>
            <a:r>
              <a:rPr lang="en-US" sz="2000" dirty="0"/>
              <a:t>($</a:t>
            </a:r>
            <a:r>
              <a:rPr lang="en-US" sz="2000" dirty="0" err="1"/>
              <a:t>dir_handle</a:t>
            </a:r>
            <a:r>
              <a:rPr lang="en-US" sz="2000" dirty="0"/>
              <a:t>);</a:t>
            </a: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22C481BF-0662-4842-AD43-BE97D4D5E229}" type="datetime1">
              <a:rPr lang="en-US" smtClean="0"/>
              <a:t>7/26/2023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3657600" cy="365125"/>
          </a:xfrm>
        </p:spPr>
        <p:txBody>
          <a:bodyPr/>
          <a:lstStyle/>
          <a:p>
            <a:r>
              <a:rPr lang="en-US" dirty="0"/>
              <a:t>Ankur Chaudhary               Web Technology                                 UNIT 5</a:t>
            </a:r>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77</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Understanding file &amp; directory, working with directories </a:t>
            </a:r>
            <a:r>
              <a:rPr lang="en-US" sz="2400" dirty="0"/>
              <a:t>(CO5)</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35544366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62681" y="914400"/>
            <a:ext cx="9005119" cy="5400164"/>
          </a:xfrm>
        </p:spPr>
        <p:txBody>
          <a:bodyPr>
            <a:normAutofit/>
          </a:bodyPr>
          <a:lstStyle/>
          <a:p>
            <a:pPr marL="0" indent="0" algn="just">
              <a:buNone/>
            </a:pPr>
            <a:r>
              <a:rPr lang="en-US" sz="2000" b="1" dirty="0"/>
              <a:t>4 To open a directory- </a:t>
            </a:r>
            <a:r>
              <a:rPr lang="en-US" sz="2000" dirty="0"/>
              <a:t>The </a:t>
            </a:r>
            <a:r>
              <a:rPr lang="en-US" sz="2000" dirty="0" err="1"/>
              <a:t>opendir</a:t>
            </a:r>
            <a:r>
              <a:rPr lang="en-US" sz="2000" dirty="0"/>
              <a:t>() function in PHP is an inbuilt function which is used to open a directory handle. The path of the directory to be opened is sent as a parameter to the </a:t>
            </a:r>
            <a:r>
              <a:rPr lang="en-US" sz="2000" dirty="0" err="1"/>
              <a:t>opendir</a:t>
            </a:r>
            <a:r>
              <a:rPr lang="en-US" sz="2000" dirty="0"/>
              <a:t>() function and it returns a directory handle resource on success, or FALSE on failure. The </a:t>
            </a:r>
            <a:r>
              <a:rPr lang="en-US" sz="2000" dirty="0" err="1"/>
              <a:t>opendir</a:t>
            </a:r>
            <a:r>
              <a:rPr lang="en-US" sz="2000" dirty="0"/>
              <a:t>() function is used to open up a directory handle to be used in subsequent with other directory functions such as </a:t>
            </a:r>
            <a:r>
              <a:rPr lang="en-US" sz="2000" dirty="0" err="1"/>
              <a:t>closedir</a:t>
            </a:r>
            <a:r>
              <a:rPr lang="en-US" sz="2000" dirty="0"/>
              <a:t>(), </a:t>
            </a:r>
            <a:r>
              <a:rPr lang="en-US" sz="2000" dirty="0" err="1"/>
              <a:t>readdir</a:t>
            </a:r>
            <a:r>
              <a:rPr lang="en-US" sz="2000" dirty="0"/>
              <a:t>(), and </a:t>
            </a:r>
            <a:r>
              <a:rPr lang="en-US" sz="2000" dirty="0" err="1"/>
              <a:t>rewinddir</a:t>
            </a:r>
            <a:r>
              <a:rPr lang="en-US" sz="2000" dirty="0"/>
              <a:t>().</a:t>
            </a:r>
          </a:p>
          <a:p>
            <a:pPr marL="0" indent="0" algn="just">
              <a:buNone/>
            </a:pPr>
            <a:r>
              <a:rPr lang="en-US" sz="2000" dirty="0"/>
              <a:t>Syntax:</a:t>
            </a:r>
          </a:p>
          <a:p>
            <a:pPr marL="400050" lvl="1" indent="0" algn="just">
              <a:buNone/>
            </a:pPr>
            <a:r>
              <a:rPr lang="en-US" sz="2000" dirty="0" err="1"/>
              <a:t>opendir</a:t>
            </a:r>
            <a:r>
              <a:rPr lang="en-US" sz="2000" dirty="0"/>
              <a:t>($path, $context)</a:t>
            </a: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22C481BF-0662-4842-AD43-BE97D4D5E229}" type="datetime1">
              <a:rPr lang="en-US" smtClean="0"/>
              <a:t>7/26/2023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3657600" cy="365125"/>
          </a:xfrm>
        </p:spPr>
        <p:txBody>
          <a:bodyPr/>
          <a:lstStyle/>
          <a:p>
            <a:r>
              <a:rPr lang="en-US" dirty="0"/>
              <a:t>Ankur Chaudhary               Web Technology                                 UNIT 5</a:t>
            </a:r>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78</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Understanding file &amp; directory, working with directories </a:t>
            </a:r>
            <a:r>
              <a:rPr lang="en-US" sz="2400" dirty="0"/>
              <a:t>(CO5)</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36698399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62681" y="685800"/>
            <a:ext cx="9005119" cy="5628764"/>
          </a:xfrm>
        </p:spPr>
        <p:txBody>
          <a:bodyPr>
            <a:noAutofit/>
          </a:bodyPr>
          <a:lstStyle/>
          <a:p>
            <a:pPr marL="0" indent="0" algn="just">
              <a:buNone/>
            </a:pPr>
            <a:r>
              <a:rPr lang="en-US" sz="2000" b="1" dirty="0"/>
              <a:t>5 To copy a directory- </a:t>
            </a:r>
            <a:r>
              <a:rPr lang="en-US" sz="2000" dirty="0"/>
              <a:t>The copy() function is used to make a copy of a specified file. It makes a copy of the source file to the destination file and if the destination file already exists, it gets overwritten. The copy() function returns true on success and false on failure.</a:t>
            </a:r>
          </a:p>
          <a:p>
            <a:pPr marL="0" indent="0" algn="just">
              <a:buNone/>
            </a:pPr>
            <a:r>
              <a:rPr lang="en-US" sz="2000" dirty="0"/>
              <a:t>Syntax:</a:t>
            </a:r>
          </a:p>
          <a:p>
            <a:pPr marL="0" indent="0" algn="just">
              <a:buNone/>
            </a:pPr>
            <a:r>
              <a:rPr lang="en-US" sz="2000" dirty="0" err="1"/>
              <a:t>Bool</a:t>
            </a:r>
            <a:r>
              <a:rPr lang="en-US" sz="2000" dirty="0"/>
              <a:t> copy($source, $</a:t>
            </a:r>
            <a:r>
              <a:rPr lang="en-US" sz="2000" dirty="0" err="1"/>
              <a:t>dest</a:t>
            </a:r>
            <a:r>
              <a:rPr lang="en-US" sz="2000" dirty="0"/>
              <a:t>)</a:t>
            </a:r>
          </a:p>
          <a:p>
            <a:pPr marL="0" indent="0" algn="just">
              <a:buNone/>
            </a:pPr>
            <a:endParaRPr lang="en-US" sz="2000" b="1" dirty="0"/>
          </a:p>
          <a:p>
            <a:pPr marL="0" indent="0" algn="just">
              <a:buNone/>
            </a:pPr>
            <a:r>
              <a:rPr lang="en-US" sz="2000" b="1" dirty="0"/>
              <a:t>6 To rename a directory- </a:t>
            </a:r>
            <a:r>
              <a:rPr lang="en-US" sz="2000" dirty="0"/>
              <a:t>The rename() function in PHP is an inbuilt function which is used to rename a file or directory. It makes an attempt to change an old name of a file or directory with a new name specified by the user and it may move between directories if necessary.</a:t>
            </a: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792CA1ED-060B-4E01-8E9B-2459E8EE5F8B}" type="datetime1">
              <a:rPr lang="en-US" smtClean="0"/>
              <a:t>7/26/2023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3657600" cy="365125"/>
          </a:xfrm>
        </p:spPr>
        <p:txBody>
          <a:bodyPr/>
          <a:lstStyle/>
          <a:p>
            <a:r>
              <a:rPr lang="en-US" dirty="0"/>
              <a:t>Ankur Chaudhary               Web Technology                                 UNIT 5</a:t>
            </a:r>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79</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Understanding file &amp; directory, working with directories </a:t>
            </a:r>
            <a:r>
              <a:rPr lang="en-US" sz="2400" dirty="0"/>
              <a:t>(CO5)</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4276398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2342991309"/>
              </p:ext>
            </p:extLst>
          </p:nvPr>
        </p:nvGraphicFramePr>
        <p:xfrm>
          <a:off x="228600" y="772138"/>
          <a:ext cx="8839200" cy="5181600"/>
        </p:xfrm>
        <a:graphic>
          <a:graphicData uri="http://schemas.openxmlformats.org/drawingml/2006/table">
            <a:tbl>
              <a:tblPr firstRow="1" firstCol="1" bandRow="1">
                <a:tableStyleId>{5C22544A-7EE6-4342-B048-85BDC9FD1C3A}</a:tableStyleId>
              </a:tblPr>
              <a:tblGrid>
                <a:gridCol w="542758">
                  <a:extLst>
                    <a:ext uri="{9D8B030D-6E8A-4147-A177-3AD203B41FA5}">
                      <a16:colId xmlns:a16="http://schemas.microsoft.com/office/drawing/2014/main" val="3653803457"/>
                    </a:ext>
                  </a:extLst>
                </a:gridCol>
                <a:gridCol w="8296442">
                  <a:extLst>
                    <a:ext uri="{9D8B030D-6E8A-4147-A177-3AD203B41FA5}">
                      <a16:colId xmlns:a16="http://schemas.microsoft.com/office/drawing/2014/main" val="1504710162"/>
                    </a:ext>
                  </a:extLst>
                </a:gridCol>
              </a:tblGrid>
              <a:tr h="839338">
                <a:tc>
                  <a:txBody>
                    <a:bodyPr/>
                    <a:lstStyle/>
                    <a:p>
                      <a:pPr marL="0" marR="0" algn="just">
                        <a:lnSpc>
                          <a:spcPct val="115000"/>
                        </a:lnSpc>
                        <a:spcBef>
                          <a:spcPts val="0"/>
                        </a:spcBef>
                        <a:spcAft>
                          <a:spcPts val="0"/>
                        </a:spcAft>
                      </a:pPr>
                      <a:r>
                        <a:rPr lang="en-US" sz="2000" b="0" dirty="0">
                          <a:effectLst/>
                        </a:rPr>
                        <a:t>III</a:t>
                      </a:r>
                      <a:endParaRPr lang="en-US" sz="2000" b="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r>
                        <a:rPr lang="en-US" sz="2000" b="0" kern="1200" dirty="0">
                          <a:solidFill>
                            <a:schemeClr val="dk1"/>
                          </a:solidFill>
                          <a:effectLst/>
                          <a:latin typeface="+mn-lt"/>
                          <a:ea typeface="+mn-ea"/>
                          <a:cs typeface="+mn-cs"/>
                        </a:rPr>
                        <a:t>Concept of CSS 3: Creating Style Sheet, CSS Properties , CSS Styling(Background, Text Format, Controlling Fonts) , Working with block elements and objects , Working with Lists and Tables , CSS Id and Class, Box Model(Introduction, Border properties, Padding Properties, Margin properties) CSS Advanced(Grouping, Dimension, Display, Positioning, Floating, Align, Pseudo class, Navigation Bar, Image Sprites, Attribute sector) , CSS Color, Creating page Layout and Site. </a:t>
                      </a:r>
                      <a:r>
                        <a:rPr lang="en-IN" sz="2000" b="0" kern="1200" dirty="0">
                          <a:solidFill>
                            <a:schemeClr val="dk1"/>
                          </a:solidFill>
                          <a:effectLst/>
                          <a:latin typeface="+mn-lt"/>
                          <a:ea typeface="+mn-ea"/>
                          <a:cs typeface="+mn-cs"/>
                        </a:rPr>
                        <a:t>Bootstrap: Introduction, Bootstrap grid system, Bootstrap Components.</a:t>
                      </a:r>
                      <a:endParaRPr lang="en-US" sz="2000" b="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870703379"/>
                  </a:ext>
                </a:extLst>
              </a:tr>
              <a:tr h="1178976">
                <a:tc>
                  <a:txBody>
                    <a:bodyPr/>
                    <a:lstStyle/>
                    <a:p>
                      <a:pPr marL="0" marR="0" algn="just">
                        <a:lnSpc>
                          <a:spcPct val="115000"/>
                        </a:lnSpc>
                        <a:spcBef>
                          <a:spcPts val="0"/>
                        </a:spcBef>
                        <a:spcAft>
                          <a:spcPts val="0"/>
                        </a:spcAft>
                      </a:pPr>
                      <a:r>
                        <a:rPr lang="en-US" sz="2000" b="0">
                          <a:effectLst/>
                        </a:rPr>
                        <a:t>IV </a:t>
                      </a:r>
                    </a:p>
                    <a:p>
                      <a:pPr marL="0" marR="0" algn="just">
                        <a:lnSpc>
                          <a:spcPct val="115000"/>
                        </a:lnSpc>
                        <a:spcBef>
                          <a:spcPts val="0"/>
                        </a:spcBef>
                        <a:spcAft>
                          <a:spcPts val="0"/>
                        </a:spcAft>
                      </a:pPr>
                      <a:r>
                        <a:rPr lang="en-US" sz="2000" b="0">
                          <a:effectLst/>
                        </a:rPr>
                        <a:t> </a:t>
                      </a:r>
                      <a:endParaRPr lang="en-US" sz="20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r>
                        <a:rPr lang="en-US" sz="2000" b="0" kern="1200" dirty="0">
                          <a:solidFill>
                            <a:schemeClr val="dk1"/>
                          </a:solidFill>
                          <a:effectLst/>
                          <a:latin typeface="+mn-lt"/>
                          <a:ea typeface="+mn-ea"/>
                          <a:cs typeface="+mn-cs"/>
                        </a:rPr>
                        <a:t>JavaScript Essentials: Introduction to Java Script , </a:t>
                      </a:r>
                      <a:r>
                        <a:rPr lang="en-US" sz="2000" b="0" kern="1200" dirty="0" err="1">
                          <a:solidFill>
                            <a:schemeClr val="dk1"/>
                          </a:solidFill>
                          <a:effectLst/>
                          <a:latin typeface="+mn-lt"/>
                          <a:ea typeface="+mn-ea"/>
                          <a:cs typeface="+mn-cs"/>
                        </a:rPr>
                        <a:t>Javascript</a:t>
                      </a:r>
                      <a:r>
                        <a:rPr lang="en-US" sz="2000" b="0" kern="1200" dirty="0">
                          <a:solidFill>
                            <a:schemeClr val="dk1"/>
                          </a:solidFill>
                          <a:effectLst/>
                          <a:latin typeface="+mn-lt"/>
                          <a:ea typeface="+mn-ea"/>
                          <a:cs typeface="+mn-cs"/>
                        </a:rPr>
                        <a:t> Types , </a:t>
                      </a:r>
                      <a:r>
                        <a:rPr lang="en-US" sz="2000" b="0" kern="1200" dirty="0" err="1">
                          <a:solidFill>
                            <a:schemeClr val="dk1"/>
                          </a:solidFill>
                          <a:effectLst/>
                          <a:latin typeface="+mn-lt"/>
                          <a:ea typeface="+mn-ea"/>
                          <a:cs typeface="+mn-cs"/>
                        </a:rPr>
                        <a:t>Var</a:t>
                      </a:r>
                      <a:r>
                        <a:rPr lang="en-US" sz="2000" b="0" kern="1200" dirty="0">
                          <a:solidFill>
                            <a:schemeClr val="dk1"/>
                          </a:solidFill>
                          <a:effectLst/>
                          <a:latin typeface="+mn-lt"/>
                          <a:ea typeface="+mn-ea"/>
                          <a:cs typeface="+mn-cs"/>
                        </a:rPr>
                        <a:t>, Let and </a:t>
                      </a:r>
                      <a:r>
                        <a:rPr lang="en-US" sz="2000" b="0" kern="1200" dirty="0" err="1">
                          <a:solidFill>
                            <a:schemeClr val="dk1"/>
                          </a:solidFill>
                          <a:effectLst/>
                          <a:latin typeface="+mn-lt"/>
                          <a:ea typeface="+mn-ea"/>
                          <a:cs typeface="+mn-cs"/>
                        </a:rPr>
                        <a:t>Const</a:t>
                      </a:r>
                      <a:r>
                        <a:rPr lang="en-US" sz="2000" b="0" kern="1200" dirty="0">
                          <a:solidFill>
                            <a:schemeClr val="dk1"/>
                          </a:solidFill>
                          <a:effectLst/>
                          <a:latin typeface="+mn-lt"/>
                          <a:ea typeface="+mn-ea"/>
                          <a:cs typeface="+mn-cs"/>
                        </a:rPr>
                        <a:t> Keywords, Operators in JS , Conditions Statements , Java Script Loops, JS Popup Boxes , JS Events , JS Arrays, Working with Arrays, JS Objects ,JS Functions , Using Java Script in Real time , Validation of Forms, Arrow functions and default arguments, Template Strings, Strings methods, Callback functions, Object de-structuring, Spread and Rest Operator, Typescript fundamentals, Typescript OOPs- Classes, Interfaces, Constructor etc. Decorator and Spread Operator, </a:t>
                      </a:r>
                      <a:r>
                        <a:rPr lang="en-IN" sz="2000" b="0" kern="1200" dirty="0">
                          <a:solidFill>
                            <a:schemeClr val="dk1"/>
                          </a:solidFill>
                          <a:effectLst/>
                          <a:latin typeface="+mn-lt"/>
                          <a:ea typeface="+mn-ea"/>
                          <a:cs typeface="+mn-cs"/>
                        </a:rPr>
                        <a:t>Difference == &amp; ===, Asynchronous Programming in ES6, Promise Constructor, Promise with Chain, Promise Race.</a:t>
                      </a:r>
                      <a:endParaRPr lang="en-US" sz="2000" b="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573241202"/>
                  </a:ext>
                </a:extLst>
              </a:tr>
            </a:tbl>
          </a:graphicData>
        </a:graphic>
      </p:graphicFrame>
      <p:sp>
        <p:nvSpPr>
          <p:cNvPr id="4" name="Date Placeholder 3"/>
          <p:cNvSpPr>
            <a:spLocks noGrp="1"/>
          </p:cNvSpPr>
          <p:nvPr>
            <p:ph type="dt" sz="half" idx="10"/>
          </p:nvPr>
        </p:nvSpPr>
        <p:spPr/>
        <p:txBody>
          <a:bodyPr/>
          <a:lstStyle/>
          <a:p>
            <a:fld id="{395E1AA5-083D-402E-9958-D2582FC7EFA5}" type="datetime1">
              <a:rPr lang="en-US" smtClean="0"/>
              <a:t>7/26/2023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Syllabus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dirty="0"/>
              <a:t>Ankur Chaudhary               Web Technology                                 UNIT 5</a:t>
            </a:r>
          </a:p>
        </p:txBody>
      </p:sp>
    </p:spTree>
    <p:extLst>
      <p:ext uri="{BB962C8B-B14F-4D97-AF65-F5344CB8AC3E}">
        <p14:creationId xmlns:p14="http://schemas.microsoft.com/office/powerpoint/2010/main" val="250494046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62681" y="685800"/>
            <a:ext cx="9005119" cy="5628764"/>
          </a:xfrm>
        </p:spPr>
        <p:txBody>
          <a:bodyPr>
            <a:noAutofit/>
          </a:bodyPr>
          <a:lstStyle/>
          <a:p>
            <a:pPr marL="0" indent="0" algn="just">
              <a:buNone/>
            </a:pPr>
            <a:r>
              <a:rPr lang="en-US" sz="2000" dirty="0"/>
              <a:t>If the new name specified by the user already exists, the rename() function overwrites it. The old name of the file and the new name specified by the user are sent as parameters to the rename() function and it returns True on success and a False on failure.</a:t>
            </a:r>
          </a:p>
          <a:p>
            <a:pPr marL="0" indent="0" algn="just">
              <a:buNone/>
            </a:pPr>
            <a:r>
              <a:rPr lang="en-US" sz="2000" dirty="0"/>
              <a:t>Syntax:</a:t>
            </a:r>
          </a:p>
          <a:p>
            <a:pPr marL="0" indent="0" algn="just">
              <a:buNone/>
            </a:pPr>
            <a:r>
              <a:rPr lang="en-US" sz="2000" dirty="0"/>
              <a:t>rename(</a:t>
            </a:r>
            <a:r>
              <a:rPr lang="en-US" sz="2000" dirty="0" err="1"/>
              <a:t>oldname</a:t>
            </a:r>
            <a:r>
              <a:rPr lang="en-US" sz="2000" dirty="0"/>
              <a:t>, </a:t>
            </a:r>
            <a:r>
              <a:rPr lang="en-US" sz="2000" dirty="0" err="1"/>
              <a:t>newname</a:t>
            </a:r>
            <a:r>
              <a:rPr lang="en-US" sz="2000" dirty="0"/>
              <a:t>, context)</a:t>
            </a: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792CA1ED-060B-4E01-8E9B-2459E8EE5F8B}" type="datetime1">
              <a:rPr lang="en-US" smtClean="0"/>
              <a:t>7/26/2023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3657600" cy="365125"/>
          </a:xfrm>
        </p:spPr>
        <p:txBody>
          <a:bodyPr/>
          <a:lstStyle/>
          <a:p>
            <a:r>
              <a:rPr lang="en-US" dirty="0"/>
              <a:t>Ankur Chaudhary               Web Technology                                 UNIT 5</a:t>
            </a:r>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80</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Understanding file &amp; directory, working with directories </a:t>
            </a:r>
            <a:r>
              <a:rPr lang="en-US" sz="2400" dirty="0"/>
              <a:t>(CO5)</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179862375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62681" y="685800"/>
            <a:ext cx="9005119" cy="5628764"/>
          </a:xfrm>
        </p:spPr>
        <p:txBody>
          <a:bodyPr>
            <a:noAutofit/>
          </a:bodyPr>
          <a:lstStyle/>
          <a:p>
            <a:pPr algn="just"/>
            <a:r>
              <a:rPr lang="en-US" sz="2000" dirty="0"/>
              <a:t>Earlier we have seen about deleting just files which are present in a directory. Now, What if you have sub directories with files inside the folder. </a:t>
            </a:r>
          </a:p>
          <a:p>
            <a:pPr algn="just"/>
            <a:r>
              <a:rPr lang="en-US" sz="2000" dirty="0"/>
              <a:t>In that case the above script won’t able to work. You’ll need to create recursive function to delete all files, sub-directories and parent directory altogether.</a:t>
            </a:r>
          </a:p>
          <a:p>
            <a:pPr algn="just"/>
            <a:r>
              <a:rPr lang="en-US" sz="2000" dirty="0"/>
              <a:t>Simply deleting a folder with using </a:t>
            </a:r>
            <a:r>
              <a:rPr lang="en-US" sz="2000" dirty="0" err="1"/>
              <a:t>php’s</a:t>
            </a:r>
            <a:r>
              <a:rPr lang="en-US" sz="2000" dirty="0"/>
              <a:t> function </a:t>
            </a:r>
            <a:r>
              <a:rPr lang="en-US" sz="2000" dirty="0" err="1"/>
              <a:t>rmdir</a:t>
            </a:r>
            <a:r>
              <a:rPr lang="en-US" sz="2000" dirty="0"/>
              <a:t>() won’t work. It will throw some exceptions if you attempt to remove folder directly with files in it. </a:t>
            </a:r>
          </a:p>
          <a:p>
            <a:pPr algn="just"/>
            <a:r>
              <a:rPr lang="en-US" sz="2000" dirty="0"/>
              <a:t>So first of all you have to delete files one by one from each sub folder and then delete folders by removing parent folder.</a:t>
            </a: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F7DE51D5-097D-4D45-A276-A21618189AA4}" type="datetime1">
              <a:rPr lang="en-US" smtClean="0"/>
              <a:t>7/26/2023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3657600" cy="365125"/>
          </a:xfrm>
        </p:spPr>
        <p:txBody>
          <a:bodyPr/>
          <a:lstStyle/>
          <a:p>
            <a:r>
              <a:rPr lang="en-US" dirty="0"/>
              <a:t>Ankur Chaudhary               Web Technology                                 UNIT 5</a:t>
            </a:r>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81</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Creating and deleting folder </a:t>
            </a:r>
            <a:r>
              <a:rPr lang="en-US" sz="2400" dirty="0"/>
              <a:t>(CO5)</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141516942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62681" y="685800"/>
            <a:ext cx="9005119" cy="5628764"/>
          </a:xfrm>
        </p:spPr>
        <p:txBody>
          <a:bodyPr>
            <a:noAutofit/>
          </a:bodyPr>
          <a:lstStyle/>
          <a:p>
            <a:pPr marL="400050" lvl="1" indent="0" algn="just">
              <a:buNone/>
            </a:pPr>
            <a:r>
              <a:rPr lang="en-US" sz="2000" dirty="0"/>
              <a:t>&lt;?</a:t>
            </a:r>
            <a:r>
              <a:rPr lang="en-US" sz="2000" dirty="0" err="1"/>
              <a:t>php</a:t>
            </a:r>
            <a:endParaRPr lang="en-US" sz="2000" dirty="0"/>
          </a:p>
          <a:p>
            <a:pPr marL="400050" lvl="1" indent="0" algn="just">
              <a:buNone/>
            </a:pPr>
            <a:r>
              <a:rPr lang="en-US" sz="2000" dirty="0"/>
              <a:t>// delete all files and sub-folders from a folder</a:t>
            </a:r>
          </a:p>
          <a:p>
            <a:pPr marL="400050" lvl="1" indent="0" algn="just">
              <a:buNone/>
            </a:pPr>
            <a:r>
              <a:rPr lang="en-US" sz="2000" dirty="0"/>
              <a:t>function </a:t>
            </a:r>
            <a:r>
              <a:rPr lang="en-US" sz="2000" dirty="0" err="1"/>
              <a:t>deleteAll</a:t>
            </a:r>
            <a:r>
              <a:rPr lang="en-US" sz="2000" dirty="0"/>
              <a:t>($</a:t>
            </a:r>
            <a:r>
              <a:rPr lang="en-US" sz="2000" dirty="0" err="1"/>
              <a:t>dir</a:t>
            </a:r>
            <a:r>
              <a:rPr lang="en-US" sz="2000" dirty="0"/>
              <a:t>) {</a:t>
            </a:r>
          </a:p>
          <a:p>
            <a:pPr marL="400050" lvl="1" indent="0" algn="just">
              <a:buNone/>
            </a:pPr>
            <a:r>
              <a:rPr lang="en-US" sz="2000" dirty="0" err="1"/>
              <a:t>foreach</a:t>
            </a:r>
            <a:r>
              <a:rPr lang="en-US" sz="2000" dirty="0"/>
              <a:t>(glob($</a:t>
            </a:r>
            <a:r>
              <a:rPr lang="en-US" sz="2000" dirty="0" err="1"/>
              <a:t>dir</a:t>
            </a:r>
            <a:r>
              <a:rPr lang="en-US" sz="2000" dirty="0"/>
              <a:t> . '/*') as $file) {</a:t>
            </a:r>
          </a:p>
          <a:p>
            <a:pPr marL="400050" lvl="1" indent="0" algn="just">
              <a:buNone/>
            </a:pPr>
            <a:r>
              <a:rPr lang="en-US" sz="2000" dirty="0"/>
              <a:t>if(</a:t>
            </a:r>
            <a:r>
              <a:rPr lang="en-US" sz="2000" dirty="0" err="1"/>
              <a:t>is_dir</a:t>
            </a:r>
            <a:r>
              <a:rPr lang="en-US" sz="2000" dirty="0"/>
              <a:t>($file))</a:t>
            </a:r>
          </a:p>
          <a:p>
            <a:pPr marL="400050" lvl="1" indent="0" algn="just">
              <a:buNone/>
            </a:pPr>
            <a:r>
              <a:rPr lang="en-US" sz="2000" dirty="0" err="1"/>
              <a:t>deleteAll</a:t>
            </a:r>
            <a:r>
              <a:rPr lang="en-US" sz="2000" dirty="0"/>
              <a:t>($file);</a:t>
            </a:r>
          </a:p>
          <a:p>
            <a:pPr marL="400050" lvl="1" indent="0" algn="just">
              <a:buNone/>
            </a:pPr>
            <a:r>
              <a:rPr lang="en-US" sz="2000" dirty="0"/>
              <a:t>else</a:t>
            </a:r>
          </a:p>
          <a:p>
            <a:pPr marL="400050" lvl="1" indent="0" algn="just">
              <a:buNone/>
            </a:pPr>
            <a:r>
              <a:rPr lang="en-US" sz="2000" dirty="0"/>
              <a:t>unlink($file);</a:t>
            </a:r>
          </a:p>
          <a:p>
            <a:pPr marL="400050" lvl="1" indent="0" algn="just">
              <a:buNone/>
            </a:pPr>
            <a:r>
              <a:rPr lang="en-US" sz="2000" dirty="0"/>
              <a:t>}</a:t>
            </a:r>
          </a:p>
          <a:p>
            <a:pPr marL="400050" lvl="1" indent="0" algn="just">
              <a:buNone/>
            </a:pPr>
            <a:r>
              <a:rPr lang="en-US" sz="2000" dirty="0" err="1"/>
              <a:t>rmdir</a:t>
            </a:r>
            <a:r>
              <a:rPr lang="en-US" sz="2000" dirty="0"/>
              <a:t>($</a:t>
            </a:r>
            <a:r>
              <a:rPr lang="en-US" sz="2000" dirty="0" err="1"/>
              <a:t>dir</a:t>
            </a:r>
            <a:r>
              <a:rPr lang="en-US" sz="2000" dirty="0"/>
              <a:t>);</a:t>
            </a:r>
          </a:p>
          <a:p>
            <a:pPr marL="400050" lvl="1" indent="0" algn="just">
              <a:buNone/>
            </a:pPr>
            <a:r>
              <a:rPr lang="en-US" sz="2000" dirty="0"/>
              <a:t>}</a:t>
            </a:r>
          </a:p>
          <a:p>
            <a:pPr marL="400050" lvl="1" indent="0" algn="just">
              <a:buNone/>
            </a:pPr>
            <a:r>
              <a:rPr lang="en-US" sz="2000" dirty="0"/>
              <a:t>?&gt;</a:t>
            </a:r>
            <a:endParaRPr lang="en-US" sz="2000" i="0" dirty="0">
              <a:effectLst/>
            </a:endParaRP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F7DE51D5-097D-4D45-A276-A21618189AA4}" type="datetime1">
              <a:rPr lang="en-US" smtClean="0"/>
              <a:t>7/26/2023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3657600" cy="365125"/>
          </a:xfrm>
        </p:spPr>
        <p:txBody>
          <a:bodyPr/>
          <a:lstStyle/>
          <a:p>
            <a:r>
              <a:rPr lang="en-US" dirty="0"/>
              <a:t>Ankur Chaudhary               Web Technology                                 UNIT 5</a:t>
            </a:r>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82</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Creating and deleting folder </a:t>
            </a:r>
            <a:r>
              <a:rPr lang="en-US" sz="2400" dirty="0"/>
              <a:t>(CO5)</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67004383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62681" y="685800"/>
            <a:ext cx="9005119" cy="5628764"/>
          </a:xfrm>
        </p:spPr>
        <p:txBody>
          <a:bodyPr>
            <a:normAutofit/>
          </a:bodyPr>
          <a:lstStyle/>
          <a:p>
            <a:pPr marL="0" indent="0" algn="just">
              <a:buNone/>
            </a:pPr>
            <a:r>
              <a:rPr lang="en-US" sz="2000" b="1" dirty="0"/>
              <a:t>Uploading-</a:t>
            </a:r>
            <a:r>
              <a:rPr lang="en-US" sz="2000" dirty="0"/>
              <a:t> With PHP, it is easy to upload files to the server. However, with ease comes danger, so always be careful when allowing file uploads and follow these steps.</a:t>
            </a:r>
          </a:p>
          <a:p>
            <a:pPr marL="0" indent="0" algn="just">
              <a:buNone/>
            </a:pPr>
            <a:endParaRPr lang="en-US" sz="2000" dirty="0"/>
          </a:p>
          <a:p>
            <a:pPr marL="457200" indent="-457200" algn="just">
              <a:buFont typeface="+mj-lt"/>
              <a:buAutoNum type="arabicPeriod"/>
            </a:pPr>
            <a:r>
              <a:rPr lang="en-US" sz="2000" dirty="0"/>
              <a:t>Configure The "php.ini" File</a:t>
            </a:r>
          </a:p>
          <a:p>
            <a:pPr marL="457200" indent="-457200" algn="just">
              <a:buFont typeface="+mj-lt"/>
              <a:buAutoNum type="arabicPeriod"/>
            </a:pPr>
            <a:r>
              <a:rPr lang="en-IN" sz="2000" dirty="0"/>
              <a:t>Create The HTML Form</a:t>
            </a:r>
          </a:p>
          <a:p>
            <a:pPr marL="457200" indent="-457200" algn="just">
              <a:buFont typeface="+mj-lt"/>
              <a:buAutoNum type="arabicPeriod"/>
            </a:pPr>
            <a:r>
              <a:rPr lang="en-US" sz="2000" dirty="0"/>
              <a:t>Create The Upload File PHP Script</a:t>
            </a:r>
          </a:p>
          <a:p>
            <a:pPr marL="457200" indent="-457200" algn="just">
              <a:buFont typeface="+mj-lt"/>
              <a:buAutoNum type="arabicPeriod"/>
            </a:pPr>
            <a:r>
              <a:rPr lang="en-US" sz="2000" dirty="0"/>
              <a:t>Check if File Already Exists</a:t>
            </a:r>
          </a:p>
          <a:p>
            <a:pPr marL="457200" indent="-457200" algn="just">
              <a:buFont typeface="+mj-lt"/>
              <a:buAutoNum type="arabicPeriod"/>
            </a:pPr>
            <a:r>
              <a:rPr lang="en-IN" sz="2000" dirty="0"/>
              <a:t>Limit File Size</a:t>
            </a:r>
          </a:p>
          <a:p>
            <a:pPr marL="457200" indent="-457200" algn="just">
              <a:buFont typeface="+mj-lt"/>
              <a:buAutoNum type="arabicPeriod"/>
            </a:pPr>
            <a:r>
              <a:rPr lang="en-IN" sz="2000" dirty="0"/>
              <a:t>Limit File Type</a:t>
            </a:r>
          </a:p>
          <a:p>
            <a:pPr marL="457200" indent="-457200" algn="just">
              <a:buFont typeface="+mj-lt"/>
              <a:buAutoNum type="arabicPeriod"/>
            </a:pPr>
            <a:r>
              <a:rPr lang="en-US" sz="2000" dirty="0"/>
              <a:t>Complete Upload File PHP Script</a:t>
            </a:r>
          </a:p>
          <a:p>
            <a:pPr marL="0" indent="0" algn="just">
              <a:buNone/>
            </a:pPr>
            <a:endParaRPr lang="en-US" sz="2000" i="0" dirty="0">
              <a:effectLst/>
              <a:latin typeface="Open Sans"/>
            </a:endParaRP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010730B0-CD74-47EC-9AB4-5299340842C0}" type="datetime1">
              <a:rPr lang="en-US" smtClean="0"/>
              <a:t>7/26/2023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3657600" cy="365125"/>
          </a:xfrm>
        </p:spPr>
        <p:txBody>
          <a:bodyPr/>
          <a:lstStyle/>
          <a:p>
            <a:r>
              <a:rPr lang="en-US" dirty="0"/>
              <a:t>Ankur Chaudhary               Web Technology                                 UNIT 5</a:t>
            </a:r>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83</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File Uploading &amp; Downloading </a:t>
            </a:r>
            <a:r>
              <a:rPr lang="en-US" sz="2400" dirty="0"/>
              <a:t>(CO5)</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340042287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62681" y="685800"/>
            <a:ext cx="9005119" cy="5628764"/>
          </a:xfrm>
        </p:spPr>
        <p:txBody>
          <a:bodyPr>
            <a:normAutofit/>
          </a:bodyPr>
          <a:lstStyle/>
          <a:p>
            <a:pPr marL="0" indent="0" algn="just">
              <a:buNone/>
            </a:pPr>
            <a:r>
              <a:rPr lang="en-US" sz="2000" b="1" dirty="0"/>
              <a:t>PHP Download File- </a:t>
            </a:r>
            <a:r>
              <a:rPr lang="en-US" sz="2000" dirty="0"/>
              <a:t>PHP enables you to download file easily using built-in </a:t>
            </a:r>
            <a:r>
              <a:rPr lang="en-US" sz="2000" dirty="0" err="1"/>
              <a:t>readfile</a:t>
            </a:r>
            <a:r>
              <a:rPr lang="en-US" sz="2000" dirty="0"/>
              <a:t>() function. The </a:t>
            </a:r>
            <a:r>
              <a:rPr lang="en-US" sz="2000" dirty="0" err="1"/>
              <a:t>readfile</a:t>
            </a:r>
            <a:r>
              <a:rPr lang="en-US" sz="2000" dirty="0"/>
              <a:t>() function reads a file and writes it to the output buffer.</a:t>
            </a:r>
          </a:p>
          <a:p>
            <a:pPr marL="0" indent="0" algn="just">
              <a:buNone/>
            </a:pPr>
            <a:r>
              <a:rPr lang="en-US" sz="2000" dirty="0"/>
              <a:t>Syntax</a:t>
            </a:r>
          </a:p>
          <a:p>
            <a:pPr marL="0" indent="0" algn="just">
              <a:buNone/>
            </a:pPr>
            <a:endParaRPr lang="en-US" sz="2000" dirty="0"/>
          </a:p>
          <a:p>
            <a:pPr marL="400050" lvl="1" indent="0" algn="just">
              <a:buNone/>
            </a:pPr>
            <a:r>
              <a:rPr lang="en-US" sz="2000" dirty="0" err="1"/>
              <a:t>int</a:t>
            </a:r>
            <a:r>
              <a:rPr lang="en-US" sz="2000" dirty="0"/>
              <a:t> </a:t>
            </a:r>
            <a:r>
              <a:rPr lang="en-US" sz="2000" dirty="0" err="1"/>
              <a:t>readfile</a:t>
            </a:r>
            <a:r>
              <a:rPr lang="en-US" sz="2000" dirty="0"/>
              <a:t> ( string $filename [, </a:t>
            </a:r>
            <a:r>
              <a:rPr lang="en-US" sz="2000" dirty="0" err="1"/>
              <a:t>bool</a:t>
            </a:r>
            <a:r>
              <a:rPr lang="en-US" sz="2000" dirty="0"/>
              <a:t> $</a:t>
            </a:r>
            <a:r>
              <a:rPr lang="en-US" sz="2000" dirty="0" err="1"/>
              <a:t>use_include_path</a:t>
            </a:r>
            <a:r>
              <a:rPr lang="en-US" sz="2000" dirty="0"/>
              <a:t> = false [, resource $context ]] )  </a:t>
            </a:r>
          </a:p>
          <a:p>
            <a:pPr marL="0" indent="0" algn="just">
              <a:buNone/>
            </a:pPr>
            <a:endParaRPr lang="en-US" sz="2000" dirty="0"/>
          </a:p>
          <a:p>
            <a:pPr marL="0" indent="0" algn="just">
              <a:buNone/>
            </a:pPr>
            <a:r>
              <a:rPr lang="en-US" sz="2000" dirty="0"/>
              <a:t>$filename: represents the file name</a:t>
            </a:r>
          </a:p>
          <a:p>
            <a:pPr marL="0" indent="0" algn="just">
              <a:buNone/>
            </a:pPr>
            <a:r>
              <a:rPr lang="en-US" sz="2000" dirty="0"/>
              <a:t>$</a:t>
            </a:r>
            <a:r>
              <a:rPr lang="en-US" sz="2000" dirty="0" err="1"/>
              <a:t>use_include_path</a:t>
            </a:r>
            <a:r>
              <a:rPr lang="en-US" sz="2000" dirty="0"/>
              <a:t>: it is the optional parameter. It is by default false. You can set it to true to the search the file in the </a:t>
            </a:r>
            <a:r>
              <a:rPr lang="en-US" sz="2000" dirty="0" err="1"/>
              <a:t>included_path</a:t>
            </a:r>
            <a:r>
              <a:rPr lang="en-US" sz="2000" dirty="0"/>
              <a:t>.</a:t>
            </a:r>
          </a:p>
          <a:p>
            <a:pPr marL="0" indent="0" algn="just">
              <a:buNone/>
            </a:pPr>
            <a:r>
              <a:rPr lang="en-US" sz="2000" dirty="0"/>
              <a:t>$context: represents the context stream resource.</a:t>
            </a:r>
          </a:p>
          <a:p>
            <a:pPr marL="0" indent="0" algn="just">
              <a:buNone/>
            </a:pPr>
            <a:r>
              <a:rPr lang="en-US" sz="2000" dirty="0" err="1"/>
              <a:t>int</a:t>
            </a:r>
            <a:r>
              <a:rPr lang="en-US" sz="2000" dirty="0"/>
              <a:t>: it returns the number of bytes read from the file.</a:t>
            </a:r>
            <a:endParaRPr lang="en-US" sz="2000" i="0" dirty="0">
              <a:effectLst/>
            </a:endParaRP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0C0EE178-2815-48B7-B852-47FE767BD5B2}" type="datetime1">
              <a:rPr lang="en-US" smtClean="0"/>
              <a:t>7/26/2023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3657600" cy="365125"/>
          </a:xfrm>
        </p:spPr>
        <p:txBody>
          <a:bodyPr/>
          <a:lstStyle/>
          <a:p>
            <a:r>
              <a:rPr lang="en-US" dirty="0"/>
              <a:t>Ankur Chaudhary               Web Technology                                 UNIT 5</a:t>
            </a:r>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84</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File Uploading &amp; Downloading </a:t>
            </a:r>
            <a:r>
              <a:rPr lang="en-US" sz="2400" dirty="0"/>
              <a:t>(CO5)</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114554625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62681" y="685800"/>
            <a:ext cx="9005119" cy="5628764"/>
          </a:xfrm>
        </p:spPr>
        <p:txBody>
          <a:bodyPr>
            <a:normAutofit/>
          </a:bodyPr>
          <a:lstStyle/>
          <a:p>
            <a:pPr marL="0" indent="0" algn="just">
              <a:buNone/>
            </a:pPr>
            <a:r>
              <a:rPr lang="en-US" sz="2000" dirty="0"/>
              <a:t>When you work with an application, you open it, do some changes, and then you close it. This is much like a Session. The computer knows who you are. It knows when you start the application and when you end. But on the internet there is one problem: the web server does not know who you are or what you do, because the HTTP address doesn't maintain state.</a:t>
            </a:r>
          </a:p>
          <a:p>
            <a:pPr marL="0" indent="0" algn="just">
              <a:buNone/>
            </a:pPr>
            <a:endParaRPr lang="en-US" sz="2000" dirty="0"/>
          </a:p>
          <a:p>
            <a:pPr marL="0" indent="0" algn="just">
              <a:buNone/>
            </a:pPr>
            <a:r>
              <a:rPr lang="en-US" sz="2000" dirty="0"/>
              <a:t>Session variables solve this problem by storing user information to be used across multiple pages (e.g. username, favorite color, </a:t>
            </a:r>
            <a:r>
              <a:rPr lang="en-US" sz="2000" dirty="0" err="1"/>
              <a:t>etc</a:t>
            </a:r>
            <a:r>
              <a:rPr lang="en-US" sz="2000" dirty="0"/>
              <a:t>). By default, session variables last until the user closes the browser.</a:t>
            </a:r>
          </a:p>
          <a:p>
            <a:pPr marL="0" indent="0" algn="just">
              <a:buNone/>
            </a:pPr>
            <a:endParaRPr lang="en-US" sz="2000" dirty="0"/>
          </a:p>
          <a:p>
            <a:pPr marL="0" indent="0" algn="just">
              <a:buNone/>
            </a:pPr>
            <a:r>
              <a:rPr lang="en-US" sz="2000" dirty="0"/>
              <a:t>So; Session variables hold information about one single user, and are available to all pages in one application.</a:t>
            </a:r>
            <a:endParaRPr lang="en-US" sz="2000" i="0" dirty="0">
              <a:effectLst/>
            </a:endParaRP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147B2C80-B5CF-428E-8DBF-53D0E11D9BFF}" type="datetime1">
              <a:rPr lang="en-US" smtClean="0"/>
              <a:t>7/26/2023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3657600" cy="365125"/>
          </a:xfrm>
        </p:spPr>
        <p:txBody>
          <a:bodyPr/>
          <a:lstStyle/>
          <a:p>
            <a:r>
              <a:rPr lang="en-US" dirty="0"/>
              <a:t>Ankur Chaudhary               Web Technology                                 UNIT 5</a:t>
            </a:r>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85</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Introduction to Session Control </a:t>
            </a:r>
            <a:r>
              <a:rPr lang="en-US" sz="2400" dirty="0"/>
              <a:t>(CO5)</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249115717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62681" y="685800"/>
            <a:ext cx="9005119" cy="5628764"/>
          </a:xfrm>
        </p:spPr>
        <p:txBody>
          <a:bodyPr>
            <a:noAutofit/>
          </a:bodyPr>
          <a:lstStyle/>
          <a:p>
            <a:pPr marL="0" indent="0" algn="just">
              <a:buNone/>
            </a:pPr>
            <a:r>
              <a:rPr lang="en-US" sz="2000" dirty="0"/>
              <a:t>A session is started with the </a:t>
            </a:r>
            <a:r>
              <a:rPr lang="en-US" sz="2000" dirty="0" err="1"/>
              <a:t>session_start</a:t>
            </a:r>
            <a:r>
              <a:rPr lang="en-US" sz="2000" dirty="0"/>
              <a:t>() function. Session variables are set with the PHP global variable: $_SESSION. Now, let's create a new page called "demo_session1.php". In this page, we start a new PHP session and set some session variables:</a:t>
            </a:r>
          </a:p>
          <a:p>
            <a:pPr marL="0" indent="0" algn="just">
              <a:buNone/>
            </a:pPr>
            <a:endParaRPr lang="en-US" sz="2000" dirty="0"/>
          </a:p>
          <a:p>
            <a:pPr marL="0" indent="0" algn="just">
              <a:buNone/>
            </a:pPr>
            <a:r>
              <a:rPr lang="en-US" sz="2000" dirty="0"/>
              <a:t>Example</a:t>
            </a:r>
          </a:p>
          <a:p>
            <a:pPr marL="0" indent="0" algn="just">
              <a:buNone/>
            </a:pPr>
            <a:r>
              <a:rPr lang="en-US" sz="2000" dirty="0"/>
              <a:t>&lt;?</a:t>
            </a:r>
            <a:r>
              <a:rPr lang="en-US" sz="2000" dirty="0" err="1"/>
              <a:t>php</a:t>
            </a:r>
            <a:endParaRPr lang="en-US" sz="2000" dirty="0"/>
          </a:p>
          <a:p>
            <a:pPr marL="0" indent="0" algn="just">
              <a:buNone/>
            </a:pPr>
            <a:r>
              <a:rPr lang="en-US" sz="2000" dirty="0"/>
              <a:t>// Start the session</a:t>
            </a:r>
          </a:p>
          <a:p>
            <a:pPr marL="0" indent="0" algn="just">
              <a:buNone/>
            </a:pPr>
            <a:r>
              <a:rPr lang="en-US" sz="2000" dirty="0" err="1"/>
              <a:t>session_start</a:t>
            </a:r>
            <a:r>
              <a:rPr lang="en-US" sz="2000" dirty="0"/>
              <a:t>();</a:t>
            </a:r>
          </a:p>
          <a:p>
            <a:pPr marL="0" indent="0" algn="just">
              <a:buNone/>
            </a:pPr>
            <a:r>
              <a:rPr lang="en-US" sz="2000" dirty="0"/>
              <a:t>?&gt;</a:t>
            </a:r>
          </a:p>
          <a:p>
            <a:pPr marL="0" indent="0" algn="just">
              <a:buNone/>
            </a:pPr>
            <a:r>
              <a:rPr lang="en-US" sz="2000" dirty="0"/>
              <a:t>&lt;!DOCTYPE html&gt;</a:t>
            </a:r>
          </a:p>
          <a:p>
            <a:pPr marL="0" indent="0" algn="just">
              <a:buNone/>
            </a:pPr>
            <a:r>
              <a:rPr lang="en-US" sz="2000" dirty="0"/>
              <a:t>&lt;html&gt;</a:t>
            </a:r>
          </a:p>
          <a:p>
            <a:pPr marL="0" indent="0" algn="just">
              <a:buNone/>
            </a:pPr>
            <a:r>
              <a:rPr lang="en-US" sz="2000" dirty="0"/>
              <a:t>&lt;body&gt;</a:t>
            </a: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62995072-0290-41C5-B7AC-82552881B382}" type="datetime1">
              <a:rPr lang="en-US" smtClean="0"/>
              <a:t>7/26/2023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3657600" cy="365125"/>
          </a:xfrm>
        </p:spPr>
        <p:txBody>
          <a:bodyPr/>
          <a:lstStyle/>
          <a:p>
            <a:r>
              <a:rPr lang="en-US" dirty="0"/>
              <a:t>Ankur Chaudhary               Web Technology                                 UNIT 5</a:t>
            </a:r>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86</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Introduction to Session Control </a:t>
            </a:r>
            <a:r>
              <a:rPr lang="en-US" sz="2400" dirty="0"/>
              <a:t>(CO5)</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413353249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62681" y="685800"/>
            <a:ext cx="9005119" cy="5628764"/>
          </a:xfrm>
        </p:spPr>
        <p:txBody>
          <a:bodyPr>
            <a:noAutofit/>
          </a:bodyPr>
          <a:lstStyle/>
          <a:p>
            <a:pPr marL="0" indent="0" algn="just">
              <a:buNone/>
            </a:pPr>
            <a:r>
              <a:rPr lang="en-US" sz="2000" dirty="0"/>
              <a:t>&lt;?</a:t>
            </a:r>
            <a:r>
              <a:rPr lang="en-US" sz="2000" dirty="0" err="1"/>
              <a:t>php</a:t>
            </a:r>
            <a:endParaRPr lang="en-US" sz="2000" dirty="0"/>
          </a:p>
          <a:p>
            <a:pPr marL="0" indent="0" algn="just">
              <a:buNone/>
            </a:pPr>
            <a:r>
              <a:rPr lang="en-US" sz="2000" dirty="0"/>
              <a:t>// Set session variables</a:t>
            </a:r>
          </a:p>
          <a:p>
            <a:pPr marL="0" indent="0" algn="just">
              <a:buNone/>
            </a:pPr>
            <a:r>
              <a:rPr lang="en-US" sz="2000" dirty="0"/>
              <a:t>$_SESSION["</a:t>
            </a:r>
            <a:r>
              <a:rPr lang="en-US" sz="2000" dirty="0" err="1"/>
              <a:t>favcolor</a:t>
            </a:r>
            <a:r>
              <a:rPr lang="en-US" sz="2000" dirty="0"/>
              <a:t>"] = "green";</a:t>
            </a:r>
          </a:p>
          <a:p>
            <a:pPr marL="0" indent="0" algn="just">
              <a:buNone/>
            </a:pPr>
            <a:r>
              <a:rPr lang="en-US" sz="2000" dirty="0"/>
              <a:t>$_SESSION["</a:t>
            </a:r>
            <a:r>
              <a:rPr lang="en-US" sz="2000" dirty="0" err="1"/>
              <a:t>favanimal</a:t>
            </a:r>
            <a:r>
              <a:rPr lang="en-US" sz="2000" dirty="0"/>
              <a:t>"] = "cat";</a:t>
            </a:r>
          </a:p>
          <a:p>
            <a:pPr marL="0" indent="0" algn="just">
              <a:buNone/>
            </a:pPr>
            <a:r>
              <a:rPr lang="en-US" sz="2000" dirty="0"/>
              <a:t>echo "Session variables are set.";</a:t>
            </a:r>
          </a:p>
          <a:p>
            <a:pPr marL="0" indent="0" algn="just">
              <a:buNone/>
            </a:pPr>
            <a:r>
              <a:rPr lang="en-US" sz="2000" dirty="0"/>
              <a:t>?&gt;</a:t>
            </a:r>
          </a:p>
          <a:p>
            <a:pPr marL="0" indent="0" algn="just">
              <a:buNone/>
            </a:pPr>
            <a:r>
              <a:rPr lang="en-US" sz="2000" dirty="0"/>
              <a:t>&lt;/body&gt;</a:t>
            </a:r>
          </a:p>
          <a:p>
            <a:pPr marL="0" indent="0" algn="just">
              <a:buNone/>
            </a:pPr>
            <a:r>
              <a:rPr lang="en-US" sz="2000" dirty="0"/>
              <a:t>&lt;/html&gt;</a:t>
            </a:r>
            <a:endParaRPr lang="en-US" sz="2000" i="0" dirty="0">
              <a:effectLst/>
            </a:endParaRP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62995072-0290-41C5-B7AC-82552881B382}" type="datetime1">
              <a:rPr lang="en-US" smtClean="0"/>
              <a:t>7/26/2023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3657600" cy="365125"/>
          </a:xfrm>
        </p:spPr>
        <p:txBody>
          <a:bodyPr/>
          <a:lstStyle/>
          <a:p>
            <a:r>
              <a:rPr lang="en-US" dirty="0"/>
              <a:t>Ankur Chaudhary               Web Technology                                 UNIT 5</a:t>
            </a:r>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87</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Introduction to Session Control </a:t>
            </a:r>
            <a:r>
              <a:rPr lang="en-US" sz="2400" dirty="0"/>
              <a:t>(CO5)</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201389805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62681" y="685800"/>
            <a:ext cx="9005119" cy="5628764"/>
          </a:xfrm>
        </p:spPr>
        <p:txBody>
          <a:bodyPr>
            <a:noAutofit/>
          </a:bodyPr>
          <a:lstStyle/>
          <a:p>
            <a:pPr algn="just"/>
            <a:r>
              <a:rPr lang="en-US" sz="2000" dirty="0" err="1"/>
              <a:t>session_abort</a:t>
            </a:r>
            <a:r>
              <a:rPr lang="en-US" sz="2000" dirty="0"/>
              <a:t> — Discard session array changes and finish session</a:t>
            </a:r>
          </a:p>
          <a:p>
            <a:pPr algn="just"/>
            <a:r>
              <a:rPr lang="en-US" sz="2000" dirty="0" err="1"/>
              <a:t>session_cache_expire</a:t>
            </a:r>
            <a:r>
              <a:rPr lang="en-US" sz="2000" dirty="0"/>
              <a:t> — Get and/or set current cache expire</a:t>
            </a:r>
          </a:p>
          <a:p>
            <a:pPr algn="just"/>
            <a:r>
              <a:rPr lang="en-US" sz="2000" dirty="0" err="1"/>
              <a:t>session_cache_limiter</a:t>
            </a:r>
            <a:r>
              <a:rPr lang="en-US" sz="2000" dirty="0"/>
              <a:t> — Get and/or set the current cache limiter</a:t>
            </a:r>
          </a:p>
          <a:p>
            <a:pPr algn="just"/>
            <a:r>
              <a:rPr lang="en-US" sz="2000" dirty="0" err="1"/>
              <a:t>session_commit</a:t>
            </a:r>
            <a:r>
              <a:rPr lang="en-US" sz="2000" dirty="0"/>
              <a:t> — Alias of </a:t>
            </a:r>
            <a:r>
              <a:rPr lang="en-US" sz="2000" dirty="0" err="1"/>
              <a:t>session_write_close</a:t>
            </a:r>
            <a:endParaRPr lang="en-US" sz="2000" dirty="0"/>
          </a:p>
          <a:p>
            <a:pPr algn="just"/>
            <a:r>
              <a:rPr lang="en-US" sz="2000" dirty="0" err="1"/>
              <a:t>session_create_id</a:t>
            </a:r>
            <a:r>
              <a:rPr lang="en-US" sz="2000" dirty="0"/>
              <a:t> — Create new session id</a:t>
            </a:r>
          </a:p>
          <a:p>
            <a:pPr algn="just"/>
            <a:r>
              <a:rPr lang="en-US" sz="2000" dirty="0" err="1"/>
              <a:t>session_decode</a:t>
            </a:r>
            <a:r>
              <a:rPr lang="en-US" sz="2000" dirty="0"/>
              <a:t> — Decodes session data from a session encoded string</a:t>
            </a:r>
          </a:p>
          <a:p>
            <a:pPr algn="just"/>
            <a:r>
              <a:rPr lang="en-US" sz="2000" dirty="0" err="1"/>
              <a:t>session_destroy</a:t>
            </a:r>
            <a:r>
              <a:rPr lang="en-US" sz="2000" dirty="0"/>
              <a:t> — Destroys all data registered to a session</a:t>
            </a:r>
          </a:p>
          <a:p>
            <a:pPr algn="just"/>
            <a:r>
              <a:rPr lang="en-US" sz="2000" dirty="0" err="1"/>
              <a:t>session_encode</a:t>
            </a:r>
            <a:r>
              <a:rPr lang="en-US" sz="2000" dirty="0"/>
              <a:t> — Encodes the current session data as a session encoded string</a:t>
            </a:r>
          </a:p>
          <a:p>
            <a:pPr algn="just"/>
            <a:r>
              <a:rPr lang="en-US" sz="2000" dirty="0" err="1"/>
              <a:t>session_gc</a:t>
            </a:r>
            <a:r>
              <a:rPr lang="en-US" sz="2000" dirty="0"/>
              <a:t> — Perform session data garbage collection</a:t>
            </a:r>
          </a:p>
          <a:p>
            <a:pPr algn="just"/>
            <a:r>
              <a:rPr lang="en-US" sz="2000" dirty="0" err="1"/>
              <a:t>session_get_cookie_params</a:t>
            </a:r>
            <a:r>
              <a:rPr lang="en-US" sz="2000" dirty="0"/>
              <a:t> — Get the session cookie parameters</a:t>
            </a:r>
          </a:p>
          <a:p>
            <a:pPr algn="just"/>
            <a:r>
              <a:rPr lang="en-US" sz="2000" dirty="0" err="1"/>
              <a:t>session_id</a:t>
            </a:r>
            <a:r>
              <a:rPr lang="en-US" sz="2000" dirty="0"/>
              <a:t> — Get and/or set the current session id</a:t>
            </a:r>
          </a:p>
          <a:p>
            <a:pPr algn="just"/>
            <a:r>
              <a:rPr lang="en-US" sz="2000" dirty="0" err="1"/>
              <a:t>session_module_name</a:t>
            </a:r>
            <a:r>
              <a:rPr lang="en-US" sz="2000" dirty="0"/>
              <a:t> — Get and/or set the current session module</a:t>
            </a:r>
          </a:p>
          <a:p>
            <a:pPr algn="just"/>
            <a:r>
              <a:rPr lang="en-US" sz="2000" dirty="0" err="1"/>
              <a:t>session_name</a:t>
            </a:r>
            <a:r>
              <a:rPr lang="en-US" sz="2000" dirty="0"/>
              <a:t> — Get and/or set the current session name</a:t>
            </a: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FFF6CA24-36EA-42B8-B7EF-136DAD20BB81}" type="datetime1">
              <a:rPr lang="en-US" smtClean="0"/>
              <a:t>7/26/2023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3657600" cy="365125"/>
          </a:xfrm>
        </p:spPr>
        <p:txBody>
          <a:bodyPr/>
          <a:lstStyle/>
          <a:p>
            <a:r>
              <a:rPr lang="en-US" dirty="0"/>
              <a:t>Ankur Chaudhary               Web Technology                                 UNIT 5</a:t>
            </a:r>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88</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Session Functions and Functionality </a:t>
            </a:r>
            <a:r>
              <a:rPr lang="en-US" sz="2400" dirty="0"/>
              <a:t>(CO5)</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265483229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62681" y="685800"/>
            <a:ext cx="9005119" cy="5628764"/>
          </a:xfrm>
        </p:spPr>
        <p:txBody>
          <a:bodyPr>
            <a:normAutofit/>
          </a:bodyPr>
          <a:lstStyle/>
          <a:p>
            <a:pPr algn="just"/>
            <a:r>
              <a:rPr lang="en-US" sz="2000" dirty="0" err="1"/>
              <a:t>session_name</a:t>
            </a:r>
            <a:r>
              <a:rPr lang="en-US" sz="2000" dirty="0"/>
              <a:t> — Get and/or set the current session name</a:t>
            </a:r>
          </a:p>
          <a:p>
            <a:pPr algn="just"/>
            <a:r>
              <a:rPr lang="en-US" sz="2000" dirty="0" err="1"/>
              <a:t>session_regenerate_id</a:t>
            </a:r>
            <a:r>
              <a:rPr lang="en-US" sz="2000" dirty="0"/>
              <a:t> — Update the current session id with a newly generated one</a:t>
            </a:r>
          </a:p>
          <a:p>
            <a:pPr algn="just"/>
            <a:r>
              <a:rPr lang="en-US" sz="2000" dirty="0" err="1"/>
              <a:t>session_register_shutdown</a:t>
            </a:r>
            <a:r>
              <a:rPr lang="en-US" sz="2000" dirty="0"/>
              <a:t> — Session shutdown function</a:t>
            </a:r>
          </a:p>
          <a:p>
            <a:pPr algn="just"/>
            <a:r>
              <a:rPr lang="en-US" sz="2000" dirty="0" err="1"/>
              <a:t>session_reset</a:t>
            </a:r>
            <a:r>
              <a:rPr lang="en-US" sz="2000" dirty="0"/>
              <a:t> — Re-initialize session array with original values</a:t>
            </a:r>
          </a:p>
          <a:p>
            <a:pPr algn="just"/>
            <a:r>
              <a:rPr lang="en-US" sz="2000" dirty="0" err="1"/>
              <a:t>session_save_path</a:t>
            </a:r>
            <a:r>
              <a:rPr lang="en-US" sz="2000" dirty="0"/>
              <a:t> — Get and/or set the current session save path</a:t>
            </a:r>
          </a:p>
          <a:p>
            <a:pPr algn="just"/>
            <a:r>
              <a:rPr lang="en-US" sz="2000" dirty="0" err="1"/>
              <a:t>session_set_cookie_params</a:t>
            </a:r>
            <a:r>
              <a:rPr lang="en-US" sz="2000" dirty="0"/>
              <a:t> — Set the session cookie parameters</a:t>
            </a:r>
          </a:p>
          <a:p>
            <a:pPr algn="just"/>
            <a:r>
              <a:rPr lang="en-US" sz="2000" dirty="0" err="1"/>
              <a:t>session_set_save_handler</a:t>
            </a:r>
            <a:r>
              <a:rPr lang="en-US" sz="2000" dirty="0"/>
              <a:t> — Sets user-level session storage functions</a:t>
            </a:r>
          </a:p>
          <a:p>
            <a:pPr algn="just"/>
            <a:r>
              <a:rPr lang="en-US" sz="2000" dirty="0" err="1"/>
              <a:t>session_start</a:t>
            </a:r>
            <a:r>
              <a:rPr lang="en-US" sz="2000" dirty="0"/>
              <a:t> — Start new or resume existing session</a:t>
            </a:r>
          </a:p>
          <a:p>
            <a:pPr algn="just"/>
            <a:r>
              <a:rPr lang="en-US" sz="2000" dirty="0" err="1"/>
              <a:t>session_status</a:t>
            </a:r>
            <a:r>
              <a:rPr lang="en-US" sz="2000" dirty="0"/>
              <a:t> — Returns the current session status</a:t>
            </a:r>
          </a:p>
          <a:p>
            <a:pPr algn="just"/>
            <a:r>
              <a:rPr lang="en-US" sz="2000" dirty="0" err="1"/>
              <a:t>session_unset</a:t>
            </a:r>
            <a:r>
              <a:rPr lang="en-US" sz="2000" dirty="0"/>
              <a:t> — Free all session variables</a:t>
            </a:r>
          </a:p>
          <a:p>
            <a:pPr algn="just"/>
            <a:r>
              <a:rPr lang="en-US" sz="2000" dirty="0" err="1"/>
              <a:t>session_write_close</a:t>
            </a:r>
            <a:r>
              <a:rPr lang="en-US" sz="2000" dirty="0"/>
              <a:t> — Write session data and end session</a:t>
            </a:r>
            <a:endParaRPr lang="en-US" sz="2000" b="1" i="0" dirty="0">
              <a:effectLst/>
            </a:endParaRP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FFF6CA24-36EA-42B8-B7EF-136DAD20BB81}" type="datetime1">
              <a:rPr lang="en-US" smtClean="0"/>
              <a:t>7/26/2023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3657600" cy="365125"/>
          </a:xfrm>
        </p:spPr>
        <p:txBody>
          <a:bodyPr/>
          <a:lstStyle/>
          <a:p>
            <a:r>
              <a:rPr lang="en-US" dirty="0"/>
              <a:t>Ankur Chaudhary               Web Technology                                 UNIT 5</a:t>
            </a:r>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89</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Session Functions and Functionality </a:t>
            </a:r>
            <a:r>
              <a:rPr lang="en-US" sz="2400" dirty="0"/>
              <a:t>(CO5)</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1996986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201792601"/>
              </p:ext>
            </p:extLst>
          </p:nvPr>
        </p:nvGraphicFramePr>
        <p:xfrm>
          <a:off x="228600" y="772138"/>
          <a:ext cx="8686800" cy="2743200"/>
        </p:xfrm>
        <a:graphic>
          <a:graphicData uri="http://schemas.openxmlformats.org/drawingml/2006/table">
            <a:tbl>
              <a:tblPr firstRow="1" firstCol="1" bandRow="1">
                <a:tableStyleId>{5C22544A-7EE6-4342-B048-85BDC9FD1C3A}</a:tableStyleId>
              </a:tblPr>
              <a:tblGrid>
                <a:gridCol w="533400">
                  <a:extLst>
                    <a:ext uri="{9D8B030D-6E8A-4147-A177-3AD203B41FA5}">
                      <a16:colId xmlns:a16="http://schemas.microsoft.com/office/drawing/2014/main" val="3653803457"/>
                    </a:ext>
                  </a:extLst>
                </a:gridCol>
                <a:gridCol w="8153400">
                  <a:extLst>
                    <a:ext uri="{9D8B030D-6E8A-4147-A177-3AD203B41FA5}">
                      <a16:colId xmlns:a16="http://schemas.microsoft.com/office/drawing/2014/main" val="1504710162"/>
                    </a:ext>
                  </a:extLst>
                </a:gridCol>
              </a:tblGrid>
              <a:tr h="1106331">
                <a:tc>
                  <a:txBody>
                    <a:bodyPr/>
                    <a:lstStyle/>
                    <a:p>
                      <a:pPr marL="0" marR="0" algn="just">
                        <a:lnSpc>
                          <a:spcPct val="115000"/>
                        </a:lnSpc>
                        <a:spcBef>
                          <a:spcPts val="0"/>
                        </a:spcBef>
                        <a:spcAft>
                          <a:spcPts val="0"/>
                        </a:spcAft>
                      </a:pPr>
                      <a:r>
                        <a:rPr lang="en-US" sz="2000" b="0" dirty="0">
                          <a:effectLst/>
                        </a:rPr>
                        <a:t>V </a:t>
                      </a:r>
                    </a:p>
                    <a:p>
                      <a:pPr marL="0" marR="0" algn="just">
                        <a:lnSpc>
                          <a:spcPct val="115000"/>
                        </a:lnSpc>
                        <a:spcBef>
                          <a:spcPts val="0"/>
                        </a:spcBef>
                        <a:spcAft>
                          <a:spcPts val="0"/>
                        </a:spcAft>
                      </a:pPr>
                      <a:r>
                        <a:rPr lang="en-US" sz="2000" b="0" dirty="0">
                          <a:effectLst/>
                        </a:rPr>
                        <a:t> </a:t>
                      </a:r>
                      <a:endParaRPr lang="en-US" sz="2000" b="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r>
                        <a:rPr lang="en-US" sz="2000" b="0" kern="1200" dirty="0">
                          <a:solidFill>
                            <a:schemeClr val="dk1"/>
                          </a:solidFill>
                          <a:effectLst/>
                          <a:latin typeface="+mn-lt"/>
                          <a:ea typeface="+mn-ea"/>
                          <a:cs typeface="+mn-cs"/>
                        </a:rPr>
                        <a:t>Introduction to PHP, Basic Syntax, Variables &amp; Constants,  Data Type, Operator &amp; Expressions, Control flow and Decision making statements, Functions, Strings, Arrays</a:t>
                      </a:r>
                      <a:r>
                        <a:rPr lang="en-US" sz="2000" b="0" kern="1200" baseline="0" dirty="0">
                          <a:solidFill>
                            <a:schemeClr val="dk1"/>
                          </a:solidFill>
                          <a:effectLst/>
                          <a:latin typeface="+mn-lt"/>
                          <a:ea typeface="+mn-ea"/>
                          <a:cs typeface="+mn-cs"/>
                        </a:rPr>
                        <a:t> </a:t>
                      </a:r>
                      <a:r>
                        <a:rPr lang="en-US" sz="2000" b="0" kern="1200" dirty="0">
                          <a:solidFill>
                            <a:schemeClr val="dk1"/>
                          </a:solidFill>
                          <a:effectLst/>
                          <a:latin typeface="+mn-lt"/>
                          <a:ea typeface="+mn-ea"/>
                          <a:cs typeface="+mn-cs"/>
                        </a:rPr>
                        <a:t>Working with files and directories: Understanding file&amp; directory, Opening and closing, a file, Coping, renaming and deleting a file, working with directories, Creating and deleting folder, File Uploading &amp; Downloading. </a:t>
                      </a:r>
                      <a:r>
                        <a:rPr lang="en-IN" sz="2000" b="0" kern="1200" dirty="0">
                          <a:solidFill>
                            <a:schemeClr val="dk1"/>
                          </a:solidFill>
                          <a:effectLst/>
                          <a:latin typeface="+mn-lt"/>
                          <a:ea typeface="+mn-ea"/>
                          <a:cs typeface="+mn-cs"/>
                        </a:rPr>
                        <a:t>Session &amp; Cookies: Introduction to Session Control, Session Functionality What is a Cookie, Setting Cookies with PHP. Using Cookies with Sessions, Deleting Cookies, Registering Session variables, Destroying the variables and Session.</a:t>
                      </a:r>
                      <a:endParaRPr lang="en-US" sz="2000" b="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912995172"/>
                  </a:ext>
                </a:extLst>
              </a:tr>
            </a:tbl>
          </a:graphicData>
        </a:graphic>
      </p:graphicFrame>
      <p:sp>
        <p:nvSpPr>
          <p:cNvPr id="4" name="Date Placeholder 3"/>
          <p:cNvSpPr>
            <a:spLocks noGrp="1"/>
          </p:cNvSpPr>
          <p:nvPr>
            <p:ph type="dt" sz="half" idx="10"/>
          </p:nvPr>
        </p:nvSpPr>
        <p:spPr/>
        <p:txBody>
          <a:bodyPr/>
          <a:lstStyle/>
          <a:p>
            <a:fld id="{395E1AA5-083D-402E-9958-D2582FC7EFA5}" type="datetime1">
              <a:rPr lang="en-US" smtClean="0"/>
              <a:t>7/26/2023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Syllabus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dirty="0"/>
              <a:t>Ankur Chaudhary               Web Technology                                 UNIT 5</a:t>
            </a:r>
          </a:p>
        </p:txBody>
      </p:sp>
    </p:spTree>
    <p:extLst>
      <p:ext uri="{BB962C8B-B14F-4D97-AF65-F5344CB8AC3E}">
        <p14:creationId xmlns:p14="http://schemas.microsoft.com/office/powerpoint/2010/main" val="113333653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62681" y="685800"/>
            <a:ext cx="9005119" cy="5628764"/>
          </a:xfrm>
        </p:spPr>
        <p:txBody>
          <a:bodyPr>
            <a:normAutofit/>
          </a:bodyPr>
          <a:lstStyle/>
          <a:p>
            <a:pPr marL="0" indent="0" algn="just">
              <a:buNone/>
            </a:pPr>
            <a:r>
              <a:rPr lang="en-US" sz="2000" dirty="0"/>
              <a:t>A cookie is often used to identify a user. A cookie is a small file that the server embeds on the user's computer. Each time the same computer requests a page with a browser, it will send the cookie too. With PHP, you can both create and retrieve cookie values.</a:t>
            </a:r>
          </a:p>
          <a:p>
            <a:pPr marL="0" indent="0" algn="just">
              <a:buNone/>
            </a:pPr>
            <a:endParaRPr lang="en-US" sz="2000" dirty="0"/>
          </a:p>
          <a:p>
            <a:pPr marL="0" indent="0" algn="just">
              <a:buNone/>
            </a:pPr>
            <a:r>
              <a:rPr lang="en-US" sz="2000" dirty="0"/>
              <a:t>Create Cookies With PHP</a:t>
            </a:r>
          </a:p>
          <a:p>
            <a:pPr marL="0" indent="0" algn="just">
              <a:buNone/>
            </a:pPr>
            <a:r>
              <a:rPr lang="en-US" sz="2000" dirty="0"/>
              <a:t>A cookie is created with the </a:t>
            </a:r>
            <a:r>
              <a:rPr lang="en-US" sz="2000" dirty="0" err="1"/>
              <a:t>setcookie</a:t>
            </a:r>
            <a:r>
              <a:rPr lang="en-US" sz="2000" dirty="0"/>
              <a:t>() function.</a:t>
            </a:r>
          </a:p>
          <a:p>
            <a:pPr marL="0" indent="0" algn="just">
              <a:buNone/>
            </a:pPr>
            <a:endParaRPr lang="en-US" sz="2000" dirty="0"/>
          </a:p>
          <a:p>
            <a:pPr marL="0" indent="0" algn="just">
              <a:buNone/>
            </a:pPr>
            <a:r>
              <a:rPr lang="en-US" sz="2000" dirty="0"/>
              <a:t>Syntax</a:t>
            </a:r>
          </a:p>
          <a:p>
            <a:pPr marL="0" indent="0" algn="just">
              <a:buNone/>
            </a:pPr>
            <a:r>
              <a:rPr lang="en-US" sz="2000" dirty="0" err="1"/>
              <a:t>setcookie</a:t>
            </a:r>
            <a:r>
              <a:rPr lang="en-US" sz="2000" dirty="0"/>
              <a:t>(name, value, expire, path, domain, secure, </a:t>
            </a:r>
            <a:r>
              <a:rPr lang="en-US" sz="2000" dirty="0" err="1"/>
              <a:t>httponly</a:t>
            </a:r>
            <a:r>
              <a:rPr lang="en-US" sz="2000" dirty="0"/>
              <a:t>);</a:t>
            </a:r>
            <a:endParaRPr lang="en-US" sz="2000" i="0" dirty="0">
              <a:effectLst/>
            </a:endParaRP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8736DAC5-88A5-4D72-B3E6-743FDECAD0B1}" type="datetime1">
              <a:rPr lang="en-US" smtClean="0"/>
              <a:t>7/26/2023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3657600" cy="365125"/>
          </a:xfrm>
        </p:spPr>
        <p:txBody>
          <a:bodyPr/>
          <a:lstStyle/>
          <a:p>
            <a:r>
              <a:rPr lang="en-US" dirty="0"/>
              <a:t>Ankur Chaudhary               Web Technology                                 UNIT 5</a:t>
            </a:r>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90</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Cookie (CO5)</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174780590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62681" y="685800"/>
            <a:ext cx="9005119" cy="5628764"/>
          </a:xfrm>
        </p:spPr>
        <p:txBody>
          <a:bodyPr>
            <a:noAutofit/>
          </a:bodyPr>
          <a:lstStyle/>
          <a:p>
            <a:pPr marL="0" indent="0" algn="just">
              <a:buNone/>
            </a:pPr>
            <a:r>
              <a:rPr lang="en-US" sz="2000" dirty="0"/>
              <a:t>Setting Cookie In PHP: To set a cookie in PHP, the </a:t>
            </a:r>
            <a:r>
              <a:rPr lang="en-US" sz="2000" dirty="0" err="1"/>
              <a:t>setcookie</a:t>
            </a:r>
            <a:r>
              <a:rPr lang="en-US" sz="2000" dirty="0"/>
              <a:t>() function is used. The </a:t>
            </a:r>
            <a:r>
              <a:rPr lang="en-US" sz="2000" dirty="0" err="1"/>
              <a:t>setcookie</a:t>
            </a:r>
            <a:r>
              <a:rPr lang="en-US" sz="2000" dirty="0"/>
              <a:t>() function needs to be called prior to any output generated by the script otherwise the cookie will not be set.</a:t>
            </a:r>
          </a:p>
          <a:p>
            <a:pPr marL="0" indent="0" algn="just">
              <a:buNone/>
            </a:pPr>
            <a:endParaRPr lang="en-US" sz="2000" dirty="0"/>
          </a:p>
          <a:p>
            <a:pPr marL="0" indent="0" algn="just">
              <a:buNone/>
            </a:pPr>
            <a:r>
              <a:rPr lang="en-US" sz="2000" dirty="0"/>
              <a:t>Syntax:</a:t>
            </a:r>
          </a:p>
          <a:p>
            <a:pPr marL="0" indent="0" algn="just">
              <a:buNone/>
            </a:pPr>
            <a:endParaRPr lang="en-US" sz="2000" dirty="0"/>
          </a:p>
          <a:p>
            <a:pPr marL="0" indent="0" algn="just">
              <a:buNone/>
            </a:pPr>
            <a:r>
              <a:rPr lang="en-US" sz="2000" dirty="0" err="1"/>
              <a:t>setcookie</a:t>
            </a:r>
            <a:r>
              <a:rPr lang="en-US" sz="2000" dirty="0"/>
              <a:t>(name, value, expire, path, domain, security);</a:t>
            </a:r>
          </a:p>
          <a:p>
            <a:pPr marL="0" indent="0" algn="just">
              <a:buNone/>
            </a:pPr>
            <a:r>
              <a:rPr lang="en-US" sz="2000" dirty="0"/>
              <a:t>Parameters: The </a:t>
            </a:r>
            <a:r>
              <a:rPr lang="en-US" sz="2000" dirty="0" err="1"/>
              <a:t>setcookie</a:t>
            </a:r>
            <a:r>
              <a:rPr lang="en-US" sz="2000" dirty="0"/>
              <a:t>() function requires six arguments in general which are: </a:t>
            </a:r>
          </a:p>
          <a:p>
            <a:pPr marL="0" indent="0" algn="just">
              <a:buNone/>
            </a:pPr>
            <a:endParaRPr lang="en-US" sz="2000" dirty="0"/>
          </a:p>
          <a:p>
            <a:pPr marL="0" indent="0" algn="just">
              <a:buNone/>
            </a:pPr>
            <a:r>
              <a:rPr lang="en-US" sz="2000" dirty="0"/>
              <a:t>Name: It is used to set the name of the cookie.</a:t>
            </a:r>
          </a:p>
          <a:p>
            <a:pPr marL="0" indent="0" algn="just">
              <a:buNone/>
            </a:pPr>
            <a:r>
              <a:rPr lang="en-US" sz="2000" dirty="0"/>
              <a:t>Value: It is used to set the value of the cookie.</a:t>
            </a: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05C60490-B403-45B0-AF47-0233CDE94325}" type="datetime1">
              <a:rPr lang="en-US" smtClean="0"/>
              <a:t>7/26/2023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3657600" cy="365125"/>
          </a:xfrm>
        </p:spPr>
        <p:txBody>
          <a:bodyPr/>
          <a:lstStyle/>
          <a:p>
            <a:r>
              <a:rPr lang="en-US" dirty="0"/>
              <a:t>Ankur Chaudhary               Web Technology                                 UNIT 5</a:t>
            </a:r>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91</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Setting Cookie with PHP (CO5)</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30854511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62681" y="685800"/>
            <a:ext cx="9005119" cy="5628764"/>
          </a:xfrm>
        </p:spPr>
        <p:txBody>
          <a:bodyPr>
            <a:noAutofit/>
          </a:bodyPr>
          <a:lstStyle/>
          <a:p>
            <a:pPr marL="0" indent="0" algn="just">
              <a:buNone/>
            </a:pPr>
            <a:r>
              <a:rPr lang="en-US" sz="2000" dirty="0"/>
              <a:t>Expire: It is used to set the expiry timestamp of the cookie after which the cookie can’t be accessed.</a:t>
            </a:r>
          </a:p>
          <a:p>
            <a:pPr marL="0" indent="0" algn="just">
              <a:buNone/>
            </a:pPr>
            <a:r>
              <a:rPr lang="en-US" sz="2000" dirty="0"/>
              <a:t>Path: It is used to specify the path on the server for which the cookie will be available.</a:t>
            </a:r>
          </a:p>
          <a:p>
            <a:pPr marL="0" indent="0" algn="just">
              <a:buNone/>
            </a:pPr>
            <a:r>
              <a:rPr lang="en-US" sz="2000" dirty="0"/>
              <a:t>Domain: It is used to specify the domain for which the cookie is available.</a:t>
            </a:r>
          </a:p>
          <a:p>
            <a:pPr marL="0" indent="0" algn="just">
              <a:buNone/>
            </a:pPr>
            <a:r>
              <a:rPr lang="en-US" sz="2000" dirty="0"/>
              <a:t>Security: It is used to indicate that the cookie should be sent only if a secure HTTPS connection exists.</a:t>
            </a:r>
            <a:endParaRPr lang="en-US" sz="2000" i="0" dirty="0">
              <a:effectLst/>
            </a:endParaRP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05C60490-B403-45B0-AF47-0233CDE94325}" type="datetime1">
              <a:rPr lang="en-US" smtClean="0"/>
              <a:t>7/26/2023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3657600" cy="365125"/>
          </a:xfrm>
        </p:spPr>
        <p:txBody>
          <a:bodyPr/>
          <a:lstStyle/>
          <a:p>
            <a:r>
              <a:rPr lang="en-US" dirty="0"/>
              <a:t>Ankur Chaudhary               Web Technology                                 UNIT 5</a:t>
            </a:r>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92</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Setting Cookie with PHP (CO5)</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371919341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62681" y="685800"/>
            <a:ext cx="9005119" cy="5628764"/>
          </a:xfrm>
        </p:spPr>
        <p:txBody>
          <a:bodyPr>
            <a:normAutofit/>
          </a:bodyPr>
          <a:lstStyle/>
          <a:p>
            <a:pPr marL="0" indent="0" algn="just">
              <a:buNone/>
            </a:pPr>
            <a:r>
              <a:rPr lang="en-US" sz="2000" dirty="0"/>
              <a:t>PHP sessions can use cookies depending on how you configure them. Have a look at these settings:</a:t>
            </a:r>
          </a:p>
          <a:p>
            <a:pPr marL="0" indent="0" algn="just">
              <a:buNone/>
            </a:pPr>
            <a:endParaRPr lang="en-US" sz="2000" dirty="0"/>
          </a:p>
          <a:p>
            <a:pPr algn="just"/>
            <a:r>
              <a:rPr lang="en-US" sz="2000" dirty="0" err="1"/>
              <a:t>session.use_cookies</a:t>
            </a:r>
            <a:r>
              <a:rPr lang="en-US" sz="2000" dirty="0"/>
              <a:t> (</a:t>
            </a:r>
            <a:r>
              <a:rPr lang="en-US" sz="2000" dirty="0" err="1"/>
              <a:t>boolean</a:t>
            </a:r>
            <a:r>
              <a:rPr lang="en-US" sz="2000" dirty="0"/>
              <a:t>): specifies whether the module will use cookies to store the session id on the client side. Defaults to 1 (enabled).</a:t>
            </a:r>
          </a:p>
          <a:p>
            <a:pPr algn="just"/>
            <a:r>
              <a:rPr lang="en-US" sz="2000" dirty="0" err="1"/>
              <a:t>session.use_only_cookies</a:t>
            </a:r>
            <a:r>
              <a:rPr lang="en-US" sz="2000" dirty="0"/>
              <a:t> (</a:t>
            </a:r>
            <a:r>
              <a:rPr lang="en-US" sz="2000" dirty="0" err="1"/>
              <a:t>boolean</a:t>
            </a:r>
            <a:r>
              <a:rPr lang="en-US" sz="2000" dirty="0"/>
              <a:t>): specifies whether the module will only use cookies to store the session id on the client side. Enabling this setting prevents attacks involved passing session ids in URLs. This setting was added in PHP 4.3.0. Defaults to 1 (enabled) since PHP 5.3.0.</a:t>
            </a:r>
          </a:p>
          <a:p>
            <a:pPr marL="0" indent="0" algn="just">
              <a:buNone/>
            </a:pPr>
            <a:r>
              <a:rPr lang="en-US" sz="2000" dirty="0"/>
              <a:t>If you disable session cookies, a GET parameter is used instead.</a:t>
            </a:r>
            <a:endParaRPr lang="en-US" sz="2000" i="0" dirty="0">
              <a:effectLst/>
            </a:endParaRP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6D46F72E-7100-49CE-A41F-F185A4A795F4}" type="datetime1">
              <a:rPr lang="en-US" smtClean="0"/>
              <a:t>7/26/2023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3657600" cy="365125"/>
          </a:xfrm>
        </p:spPr>
        <p:txBody>
          <a:bodyPr/>
          <a:lstStyle/>
          <a:p>
            <a:r>
              <a:rPr lang="en-US" dirty="0"/>
              <a:t>Ankur Chaudhary               Web Technology                                 UNIT 5</a:t>
            </a:r>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93</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Setting Cookie with PHP (CO5)</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154402505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62681" y="685800"/>
            <a:ext cx="9005119" cy="5628764"/>
          </a:xfrm>
        </p:spPr>
        <p:txBody>
          <a:bodyPr>
            <a:normAutofit/>
          </a:bodyPr>
          <a:lstStyle/>
          <a:p>
            <a:pPr marL="0" indent="0" algn="just">
              <a:buNone/>
            </a:pPr>
            <a:r>
              <a:rPr lang="en-US" sz="2000" dirty="0"/>
              <a:t>PHP sessions can use cookies depending on how you configure them. Have a look at these settings:</a:t>
            </a:r>
          </a:p>
          <a:p>
            <a:pPr marL="0" indent="0" algn="just">
              <a:buNone/>
            </a:pPr>
            <a:endParaRPr lang="en-US" sz="2000" dirty="0"/>
          </a:p>
          <a:p>
            <a:pPr algn="just"/>
            <a:r>
              <a:rPr lang="en-US" sz="2000" dirty="0" err="1"/>
              <a:t>session.use_cookies</a:t>
            </a:r>
            <a:r>
              <a:rPr lang="en-US" sz="2000" dirty="0"/>
              <a:t> (</a:t>
            </a:r>
            <a:r>
              <a:rPr lang="en-US" sz="2000" dirty="0" err="1"/>
              <a:t>boolean</a:t>
            </a:r>
            <a:r>
              <a:rPr lang="en-US" sz="2000" dirty="0"/>
              <a:t>): specifies whether the module will use cookies to store the session id on the client side. Defaults to 1 (enabled).</a:t>
            </a:r>
          </a:p>
          <a:p>
            <a:pPr algn="just"/>
            <a:r>
              <a:rPr lang="en-US" sz="2000" dirty="0" err="1"/>
              <a:t>session.use_only_cookies</a:t>
            </a:r>
            <a:r>
              <a:rPr lang="en-US" sz="2000" dirty="0"/>
              <a:t> (</a:t>
            </a:r>
            <a:r>
              <a:rPr lang="en-US" sz="2000" dirty="0" err="1"/>
              <a:t>boolean</a:t>
            </a:r>
            <a:r>
              <a:rPr lang="en-US" sz="2000" dirty="0"/>
              <a:t>): specifies whether the module will only use cookies to store the session id on the client side. Enabling this setting prevents attacks involved passing session ids in URLs. This setting was added in PHP 4.3.0. Defaults to 1 (enabled) since PHP 5.3.0.</a:t>
            </a:r>
          </a:p>
          <a:p>
            <a:pPr marL="0" indent="0" algn="just">
              <a:buNone/>
            </a:pPr>
            <a:r>
              <a:rPr lang="en-US" sz="2000" dirty="0"/>
              <a:t>If you disable session cookies, a GET parameter is used instead.</a:t>
            </a:r>
            <a:endParaRPr lang="en-US" sz="2000" i="0" dirty="0">
              <a:effectLst/>
            </a:endParaRP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07240A70-016C-4AFD-A568-1EA95E1F9185}" type="datetime1">
              <a:rPr lang="en-US" smtClean="0"/>
              <a:t>7/26/2023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3657600" cy="365125"/>
          </a:xfrm>
        </p:spPr>
        <p:txBody>
          <a:bodyPr/>
          <a:lstStyle/>
          <a:p>
            <a:r>
              <a:rPr lang="en-US" dirty="0"/>
              <a:t>Ankur Chaudhary               Web Technology                                 UNIT 5</a:t>
            </a:r>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94</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Deleting Cookies</a:t>
            </a:r>
            <a:r>
              <a:rPr lang="en-US" sz="2400" dirty="0"/>
              <a:t> (CO5)</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182831556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62681" y="685800"/>
            <a:ext cx="9005119" cy="5628764"/>
          </a:xfrm>
        </p:spPr>
        <p:txBody>
          <a:bodyPr>
            <a:normAutofit/>
          </a:bodyPr>
          <a:lstStyle/>
          <a:p>
            <a:pPr marL="0" indent="0" algn="just">
              <a:buNone/>
            </a:pPr>
            <a:r>
              <a:rPr lang="en-US" sz="2000" dirty="0"/>
              <a:t>Use the </a:t>
            </a:r>
            <a:r>
              <a:rPr lang="en-US" sz="2000" dirty="0" err="1"/>
              <a:t>setcookie</a:t>
            </a:r>
            <a:r>
              <a:rPr lang="en-US" sz="2000" dirty="0"/>
              <a:t>() method to delete the cookies. For that, we need to keep the expiry date of the past. We can use the </a:t>
            </a:r>
            <a:r>
              <a:rPr lang="en-US" sz="2000" dirty="0" err="1"/>
              <a:t>isset</a:t>
            </a:r>
            <a:r>
              <a:rPr lang="en-US" sz="2000" dirty="0"/>
              <a:t>() function to check if the cookie has been set before deleting the cookie.</a:t>
            </a:r>
          </a:p>
          <a:p>
            <a:pPr marL="0" indent="0" algn="just">
              <a:buNone/>
            </a:pPr>
            <a:endParaRPr lang="en-US" sz="2000" dirty="0"/>
          </a:p>
          <a:p>
            <a:pPr marL="0" indent="0" algn="just">
              <a:buNone/>
            </a:pPr>
            <a:r>
              <a:rPr lang="en-US" sz="2000" dirty="0"/>
              <a:t>For example, use the $_COOKI[$</a:t>
            </a:r>
            <a:r>
              <a:rPr lang="en-US" sz="2000" dirty="0" err="1"/>
              <a:t>cookie_name</a:t>
            </a:r>
            <a:r>
              <a:rPr lang="en-US" sz="2000" dirty="0"/>
              <a:t>] variable in the </a:t>
            </a:r>
            <a:r>
              <a:rPr lang="en-US" sz="2000" dirty="0" err="1"/>
              <a:t>isset</a:t>
            </a:r>
            <a:r>
              <a:rPr lang="en-US" sz="2000" dirty="0"/>
              <a:t>() function to check if the above created cookie exist.</a:t>
            </a:r>
          </a:p>
          <a:p>
            <a:pPr marL="0" indent="0" algn="just">
              <a:buNone/>
            </a:pPr>
            <a:r>
              <a:rPr lang="en-US" sz="2000" dirty="0"/>
              <a:t>In the if block, use the </a:t>
            </a:r>
            <a:r>
              <a:rPr lang="en-US" sz="2000" dirty="0" err="1"/>
              <a:t>setcookie</a:t>
            </a:r>
            <a:r>
              <a:rPr lang="en-US" sz="2000" dirty="0"/>
              <a:t>() function. Inside the function, set $</a:t>
            </a:r>
            <a:r>
              <a:rPr lang="en-US" sz="2000" dirty="0" err="1"/>
              <a:t>cookie_name</a:t>
            </a:r>
            <a:r>
              <a:rPr lang="en-US" sz="2000" dirty="0"/>
              <a:t> as the first parameter.</a:t>
            </a:r>
          </a:p>
          <a:p>
            <a:pPr marL="0" indent="0" algn="just">
              <a:buNone/>
            </a:pPr>
            <a:endParaRPr lang="en-US" sz="2000" dirty="0"/>
          </a:p>
          <a:p>
            <a:pPr marL="400050" lvl="1" indent="0" algn="just">
              <a:buNone/>
            </a:pPr>
            <a:r>
              <a:rPr lang="en-US" sz="2000" dirty="0"/>
              <a:t>if(</a:t>
            </a:r>
            <a:r>
              <a:rPr lang="en-US" sz="2000" dirty="0" err="1"/>
              <a:t>isset</a:t>
            </a:r>
            <a:r>
              <a:rPr lang="en-US" sz="2000" dirty="0"/>
              <a:t>($_COOKIE[$</a:t>
            </a:r>
            <a:r>
              <a:rPr lang="en-US" sz="2000" dirty="0" err="1"/>
              <a:t>cookie_name</a:t>
            </a:r>
            <a:r>
              <a:rPr lang="en-US" sz="2000" dirty="0"/>
              <a:t>])) {</a:t>
            </a:r>
          </a:p>
          <a:p>
            <a:pPr marL="400050" lvl="1" indent="0" algn="just">
              <a:buNone/>
            </a:pPr>
            <a:r>
              <a:rPr lang="en-US" sz="2000" dirty="0"/>
              <a:t> </a:t>
            </a:r>
            <a:r>
              <a:rPr lang="en-US" sz="2000" dirty="0" err="1"/>
              <a:t>setcookie</a:t>
            </a:r>
            <a:r>
              <a:rPr lang="en-US" sz="2000" dirty="0"/>
              <a:t>($</a:t>
            </a:r>
            <a:r>
              <a:rPr lang="en-US" sz="2000" dirty="0" err="1"/>
              <a:t>cookie_name</a:t>
            </a:r>
            <a:r>
              <a:rPr lang="en-US" sz="2000" dirty="0"/>
              <a:t>, "", time()-3600);</a:t>
            </a:r>
          </a:p>
          <a:p>
            <a:pPr marL="400050" lvl="1" indent="0" algn="just">
              <a:buNone/>
            </a:pPr>
            <a:r>
              <a:rPr lang="en-US" sz="2000" dirty="0"/>
              <a:t>}</a:t>
            </a:r>
          </a:p>
          <a:p>
            <a:pPr marL="0" indent="0" algn="just">
              <a:buNone/>
            </a:pPr>
            <a:endParaRPr lang="en-US" sz="2000" dirty="0">
              <a:latin typeface="Open Sans"/>
            </a:endParaRP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4EEB5E43-AAF8-4F9D-BBC2-D29D06C50E4A}" type="datetime1">
              <a:rPr lang="en-US" smtClean="0"/>
              <a:t>7/26/2023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3657600" cy="365125"/>
          </a:xfrm>
        </p:spPr>
        <p:txBody>
          <a:bodyPr/>
          <a:lstStyle/>
          <a:p>
            <a:r>
              <a:rPr lang="en-US" dirty="0"/>
              <a:t>Ankur Chaudhary               Web Technology                                 UNIT 5</a:t>
            </a:r>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95</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Deleting Cookies</a:t>
            </a:r>
            <a:r>
              <a:rPr lang="en-US" sz="2400" dirty="0"/>
              <a:t> (CO5)</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369576786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62681" y="685800"/>
            <a:ext cx="9005119" cy="5628764"/>
          </a:xfrm>
        </p:spPr>
        <p:txBody>
          <a:bodyPr>
            <a:normAutofit/>
          </a:bodyPr>
          <a:lstStyle/>
          <a:p>
            <a:pPr marL="0" indent="0" algn="just">
              <a:buNone/>
            </a:pPr>
            <a:r>
              <a:rPr lang="en-US" sz="2000" dirty="0"/>
              <a:t>We wrote an empty string and time()-3600 for the expiry time for the second parameter.</a:t>
            </a:r>
          </a:p>
          <a:p>
            <a:pPr marL="0" indent="0" algn="just">
              <a:buNone/>
            </a:pPr>
            <a:endParaRPr lang="en-US" sz="2000" dirty="0"/>
          </a:p>
          <a:p>
            <a:pPr marL="0" indent="0" algn="just">
              <a:buNone/>
            </a:pPr>
            <a:r>
              <a:rPr lang="en-US" sz="2000" dirty="0"/>
              <a:t>As the time() function returns the current time in seconds since Epoch, 3600 subtracted from it will return the past time. Finally, the cookie with the $</a:t>
            </a:r>
            <a:r>
              <a:rPr lang="en-US" sz="2000" dirty="0" err="1"/>
              <a:t>cookie_name</a:t>
            </a:r>
            <a:r>
              <a:rPr lang="en-US" sz="2000" dirty="0"/>
              <a:t> is deleted. We can also use $</a:t>
            </a:r>
            <a:r>
              <a:rPr lang="en-US" sz="2000" dirty="0" err="1"/>
              <a:t>cookie_name</a:t>
            </a:r>
            <a:r>
              <a:rPr lang="en-US" sz="2000" dirty="0"/>
              <a:t> and null value in the </a:t>
            </a:r>
            <a:r>
              <a:rPr lang="en-US" sz="2000" dirty="0" err="1"/>
              <a:t>setcookie</a:t>
            </a:r>
            <a:r>
              <a:rPr lang="en-US" sz="2000" dirty="0"/>
              <a:t>() function to delete the cookies.</a:t>
            </a:r>
          </a:p>
          <a:p>
            <a:pPr marL="0" indent="0" algn="just">
              <a:buNone/>
            </a:pPr>
            <a:r>
              <a:rPr lang="en-US" sz="2000" dirty="0"/>
              <a:t>if(</a:t>
            </a:r>
            <a:r>
              <a:rPr lang="en-US" sz="2000" dirty="0" err="1"/>
              <a:t>isset</a:t>
            </a:r>
            <a:r>
              <a:rPr lang="en-US" sz="2000" dirty="0"/>
              <a:t>($_COOKIE[$</a:t>
            </a:r>
            <a:r>
              <a:rPr lang="en-US" sz="2000" dirty="0" err="1"/>
              <a:t>cookie_name</a:t>
            </a:r>
            <a:r>
              <a:rPr lang="en-US" sz="2000" dirty="0"/>
              <a:t>])) {</a:t>
            </a:r>
          </a:p>
          <a:p>
            <a:pPr marL="0" indent="0" algn="just">
              <a:buNone/>
            </a:pPr>
            <a:r>
              <a:rPr lang="en-US" sz="2000" dirty="0"/>
              <a:t> </a:t>
            </a:r>
            <a:r>
              <a:rPr lang="en-US" sz="2000" dirty="0" err="1"/>
              <a:t>setcookie</a:t>
            </a:r>
            <a:r>
              <a:rPr lang="en-US" sz="2000" dirty="0"/>
              <a:t>($</a:t>
            </a:r>
            <a:r>
              <a:rPr lang="en-US" sz="2000" dirty="0" err="1"/>
              <a:t>cookie_name</a:t>
            </a:r>
            <a:r>
              <a:rPr lang="en-US" sz="2000" dirty="0"/>
              <a:t>, null);</a:t>
            </a:r>
          </a:p>
          <a:p>
            <a:pPr marL="0" indent="0" algn="just">
              <a:buNone/>
            </a:pPr>
            <a:r>
              <a:rPr lang="en-US" sz="2000" dirty="0"/>
              <a:t>}</a:t>
            </a:r>
          </a:p>
          <a:p>
            <a:pPr marL="0" indent="0" algn="just">
              <a:buNone/>
            </a:pPr>
            <a:r>
              <a:rPr lang="en-US" sz="2000" dirty="0"/>
              <a:t>Thus, we can use the </a:t>
            </a:r>
            <a:r>
              <a:rPr lang="en-US" sz="2000" dirty="0" err="1"/>
              <a:t>setcookie</a:t>
            </a:r>
            <a:r>
              <a:rPr lang="en-US" sz="2000" dirty="0"/>
              <a:t>() function to delete cookies in PHP.</a:t>
            </a:r>
          </a:p>
          <a:p>
            <a:pPr marL="0" indent="0" algn="just">
              <a:buNone/>
            </a:pPr>
            <a:endParaRPr lang="en-US" sz="2000" dirty="0">
              <a:latin typeface="Open Sans"/>
            </a:endParaRP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4EEB5E43-AAF8-4F9D-BBC2-D29D06C50E4A}" type="datetime1">
              <a:rPr lang="en-US" smtClean="0"/>
              <a:t>7/26/2023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3657600" cy="365125"/>
          </a:xfrm>
        </p:spPr>
        <p:txBody>
          <a:bodyPr/>
          <a:lstStyle/>
          <a:p>
            <a:r>
              <a:rPr lang="en-US" dirty="0"/>
              <a:t>Ankur Chaudhary               Web Technology                                 UNIT 5</a:t>
            </a:r>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96</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Deleting Cookies</a:t>
            </a:r>
            <a:r>
              <a:rPr lang="en-US" sz="2400" dirty="0"/>
              <a:t> (CO5)</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147618106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62681" y="685800"/>
            <a:ext cx="9005119" cy="5628764"/>
          </a:xfrm>
        </p:spPr>
        <p:txBody>
          <a:bodyPr>
            <a:normAutofit/>
          </a:bodyPr>
          <a:lstStyle/>
          <a:p>
            <a:pPr algn="just" fontAlgn="base"/>
            <a:r>
              <a:rPr lang="en-US" sz="2000" dirty="0"/>
              <a:t>The PHP session is required so that you can store the user information and use it on different pages of the browser. </a:t>
            </a:r>
          </a:p>
          <a:p>
            <a:pPr algn="just" fontAlgn="base"/>
            <a:r>
              <a:rPr lang="en-US" sz="2000" dirty="0"/>
              <a:t>It creates a session with the name or any other useful information you want to store and access on different pages. </a:t>
            </a:r>
          </a:p>
          <a:p>
            <a:pPr algn="just" fontAlgn="base"/>
            <a:r>
              <a:rPr lang="en-US" sz="2000" dirty="0"/>
              <a:t>Even after your page is closed you can access the information until the browser does not close. </a:t>
            </a:r>
          </a:p>
          <a:p>
            <a:pPr algn="just" fontAlgn="base"/>
            <a:r>
              <a:rPr lang="en-US" sz="2000" dirty="0"/>
              <a:t>This is an important thing to understand if a browser is closed then the session is automatically destroyed. </a:t>
            </a: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2C813E10-CC44-4AD3-8AA9-ACE50CA8253C}" type="datetime1">
              <a:rPr lang="en-US" smtClean="0"/>
              <a:t>7/26/2023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3657600" cy="365125"/>
          </a:xfrm>
        </p:spPr>
        <p:txBody>
          <a:bodyPr/>
          <a:lstStyle/>
          <a:p>
            <a:r>
              <a:rPr lang="en-US" dirty="0"/>
              <a:t>Ankur Chaudhary               Web Technology                                 UNIT 5</a:t>
            </a:r>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97</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Registering Session variables</a:t>
            </a:r>
            <a:r>
              <a:rPr lang="en-US" sz="2400" dirty="0"/>
              <a:t> (CO5)</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251120000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62681" y="685800"/>
            <a:ext cx="9005119" cy="5628764"/>
          </a:xfrm>
        </p:spPr>
        <p:txBody>
          <a:bodyPr>
            <a:normAutofit/>
          </a:bodyPr>
          <a:lstStyle/>
          <a:p>
            <a:pPr algn="just" fontAlgn="base"/>
            <a:r>
              <a:rPr lang="en-US" sz="2000" dirty="0"/>
              <a:t>We can create the session by writing </a:t>
            </a:r>
            <a:r>
              <a:rPr lang="en-US" sz="2000" dirty="0" err="1"/>
              <a:t>session_start</a:t>
            </a:r>
            <a:r>
              <a:rPr lang="en-US" sz="2000" dirty="0"/>
              <a:t>()</a:t>
            </a:r>
            <a:r>
              <a:rPr lang="en-US" sz="2000" b="1" u="sng" dirty="0"/>
              <a:t> </a:t>
            </a:r>
            <a:r>
              <a:rPr lang="en-US" sz="2000" dirty="0"/>
              <a:t>and destroy the session by using </a:t>
            </a:r>
            <a:r>
              <a:rPr lang="en-US" sz="2000" dirty="0" err="1"/>
              <a:t>session_destroy</a:t>
            </a:r>
            <a:r>
              <a:rPr lang="en-US" sz="2000" dirty="0"/>
              <a:t>(). You can access the session variable by writing $_session[“name”].</a:t>
            </a:r>
          </a:p>
          <a:p>
            <a:pPr marL="0" indent="0" algn="just">
              <a:buNone/>
            </a:pPr>
            <a:r>
              <a:rPr lang="en-US" sz="2000" dirty="0"/>
              <a:t>&lt;?</a:t>
            </a:r>
            <a:r>
              <a:rPr lang="en-US" sz="2000" dirty="0" err="1"/>
              <a:t>php</a:t>
            </a:r>
            <a:endParaRPr lang="en-US" sz="2000" dirty="0"/>
          </a:p>
          <a:p>
            <a:pPr marL="0" indent="0" algn="just">
              <a:buNone/>
            </a:pPr>
            <a:r>
              <a:rPr lang="en-US" sz="2000" dirty="0"/>
              <a:t>   // Starting session</a:t>
            </a:r>
          </a:p>
          <a:p>
            <a:pPr marL="0" indent="0" algn="just">
              <a:buNone/>
            </a:pPr>
            <a:r>
              <a:rPr lang="en-US" sz="2000" dirty="0"/>
              <a:t>    </a:t>
            </a:r>
            <a:r>
              <a:rPr lang="en-US" sz="2000" dirty="0" err="1"/>
              <a:t>session_start</a:t>
            </a:r>
            <a:r>
              <a:rPr lang="en-US" sz="2000" dirty="0"/>
              <a:t>();</a:t>
            </a:r>
          </a:p>
          <a:p>
            <a:pPr marL="0" indent="0" algn="just">
              <a:buNone/>
            </a:pPr>
            <a:r>
              <a:rPr lang="en-US" sz="2000" dirty="0"/>
              <a:t>   // Use of </a:t>
            </a:r>
            <a:r>
              <a:rPr lang="en-US" sz="2000" dirty="0" err="1"/>
              <a:t>session_register</a:t>
            </a:r>
            <a:r>
              <a:rPr lang="en-US" sz="2000" dirty="0"/>
              <a:t>() is deprecated</a:t>
            </a:r>
          </a:p>
          <a:p>
            <a:pPr marL="0" indent="0" algn="just">
              <a:buNone/>
            </a:pPr>
            <a:r>
              <a:rPr lang="en-US" sz="2000" dirty="0"/>
              <a:t>    $username = "</a:t>
            </a:r>
            <a:r>
              <a:rPr lang="en-US" sz="2000" dirty="0" err="1"/>
              <a:t>PhpScots</a:t>
            </a:r>
            <a:r>
              <a:rPr lang="en-US" sz="2000" dirty="0"/>
              <a:t>";</a:t>
            </a:r>
          </a:p>
          <a:p>
            <a:pPr marL="0" indent="0" algn="just">
              <a:buNone/>
            </a:pPr>
            <a:r>
              <a:rPr lang="en-US" sz="2000" dirty="0"/>
              <a:t>    </a:t>
            </a:r>
            <a:r>
              <a:rPr lang="en-US" sz="2000" dirty="0" err="1"/>
              <a:t>session_register</a:t>
            </a:r>
            <a:r>
              <a:rPr lang="en-US" sz="2000" dirty="0"/>
              <a:t>("username");</a:t>
            </a:r>
          </a:p>
          <a:p>
            <a:pPr marL="0" indent="0" algn="just">
              <a:buNone/>
            </a:pPr>
            <a:r>
              <a:rPr lang="en-US" sz="2000" dirty="0"/>
              <a:t>   // Use of $_SESSION is preferred</a:t>
            </a:r>
          </a:p>
          <a:p>
            <a:pPr marL="0" indent="0" algn="just">
              <a:buNone/>
            </a:pPr>
            <a:r>
              <a:rPr lang="en-US" sz="2000" dirty="0"/>
              <a:t>    $_SESSION["username"] = "</a:t>
            </a:r>
            <a:r>
              <a:rPr lang="en-US" sz="2000" dirty="0" err="1"/>
              <a:t>PhpScots</a:t>
            </a:r>
            <a:r>
              <a:rPr lang="en-US" sz="2000" dirty="0"/>
              <a:t>";</a:t>
            </a:r>
          </a:p>
          <a:p>
            <a:pPr marL="0" indent="0" algn="just">
              <a:buNone/>
            </a:pPr>
            <a:r>
              <a:rPr lang="en-US" sz="2000" dirty="0"/>
              <a:t>?&gt;</a:t>
            </a: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2C813E10-CC44-4AD3-8AA9-ACE50CA8253C}" type="datetime1">
              <a:rPr lang="en-US" smtClean="0"/>
              <a:t>7/26/2023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3657600" cy="365125"/>
          </a:xfrm>
        </p:spPr>
        <p:txBody>
          <a:bodyPr/>
          <a:lstStyle/>
          <a:p>
            <a:r>
              <a:rPr lang="en-US" dirty="0"/>
              <a:t>Ankur Chaudhary               Web Technology                                 UNIT 5</a:t>
            </a:r>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98</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Registering Session variables</a:t>
            </a:r>
            <a:r>
              <a:rPr lang="en-US" sz="2400" dirty="0"/>
              <a:t> (CO5)</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380505235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62681" y="685800"/>
            <a:ext cx="9005119" cy="5628764"/>
          </a:xfrm>
        </p:spPr>
        <p:txBody>
          <a:bodyPr>
            <a:noAutofit/>
          </a:bodyPr>
          <a:lstStyle/>
          <a:p>
            <a:pPr marL="0" indent="0" algn="just" fontAlgn="base">
              <a:buNone/>
            </a:pPr>
            <a:r>
              <a:rPr lang="en-US" sz="2000" b="1" dirty="0"/>
              <a:t>Destroying the Variable-</a:t>
            </a:r>
            <a:r>
              <a:rPr lang="en-US" sz="2000" dirty="0"/>
              <a:t> The unset() function in PHP resets any variable. If unset() is called inside a user-defined function, it unsets the local variables. </a:t>
            </a:r>
          </a:p>
          <a:p>
            <a:pPr marL="0" indent="0" algn="just" fontAlgn="base">
              <a:buNone/>
            </a:pPr>
            <a:r>
              <a:rPr lang="en-US" sz="2000" dirty="0"/>
              <a:t>If a user wants to unset the global variable inside the function, then he/she has to use $GLOBALS array to do so. The unset() function has no return value.</a:t>
            </a:r>
          </a:p>
          <a:p>
            <a:pPr marL="0" indent="0" algn="just" fontAlgn="base">
              <a:buNone/>
            </a:pPr>
            <a:endParaRPr lang="en-US" sz="2000" dirty="0">
              <a:latin typeface="Open Sans"/>
            </a:endParaRP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D3DE4790-CEF3-4F9E-8FF1-BE45ADABA638}" type="datetime1">
              <a:rPr lang="en-US" smtClean="0"/>
              <a:t>7/26/2023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3657600" cy="365125"/>
          </a:xfrm>
        </p:spPr>
        <p:txBody>
          <a:bodyPr/>
          <a:lstStyle/>
          <a:p>
            <a:r>
              <a:rPr lang="en-US" dirty="0"/>
              <a:t>Ankur Chaudhary               Web Technology                                 UNIT 5</a:t>
            </a:r>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99</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Destroying the variables and Session</a:t>
            </a:r>
            <a:r>
              <a:rPr lang="en-US" sz="2400" b="1" dirty="0"/>
              <a:t> (CO5)</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37383381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3034</TotalTime>
  <Words>10796</Words>
  <Application>Microsoft Office PowerPoint</Application>
  <PresentationFormat>On-screen Show (4:3)</PresentationFormat>
  <Paragraphs>1556</Paragraphs>
  <Slides>123</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123</vt:i4>
      </vt:variant>
    </vt:vector>
  </HeadingPairs>
  <TitlesOfParts>
    <vt:vector size="130" baseType="lpstr">
      <vt:lpstr>Arial</vt:lpstr>
      <vt:lpstr>Calibri</vt:lpstr>
      <vt:lpstr>Calibri (Body)</vt:lpstr>
      <vt:lpstr>Open Sans</vt:lpstr>
      <vt:lpstr>Times New Roman</vt:lpstr>
      <vt:lpstr>Wingdings</vt:lpstr>
      <vt:lpstr>Office Theme</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Noida Institute of Engineering and Technology, Greater Noida</dc:title>
  <dc:creator>admin</dc:creator>
  <cp:lastModifiedBy>ankur chaudhary</cp:lastModifiedBy>
  <cp:revision>326</cp:revision>
  <dcterms:created xsi:type="dcterms:W3CDTF">2020-05-10T15:15:19Z</dcterms:created>
  <dcterms:modified xsi:type="dcterms:W3CDTF">2023-07-26T06:57:54Z</dcterms:modified>
</cp:coreProperties>
</file>