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697" r:id="rId2"/>
    <p:sldId id="538" r:id="rId3"/>
    <p:sldId id="539" r:id="rId4"/>
    <p:sldId id="540" r:id="rId5"/>
    <p:sldId id="541" r:id="rId6"/>
    <p:sldId id="542" r:id="rId7"/>
    <p:sldId id="543" r:id="rId8"/>
    <p:sldId id="544" r:id="rId9"/>
    <p:sldId id="546" r:id="rId10"/>
    <p:sldId id="547" r:id="rId11"/>
    <p:sldId id="548" r:id="rId12"/>
    <p:sldId id="549" r:id="rId13"/>
    <p:sldId id="550" r:id="rId14"/>
    <p:sldId id="551" r:id="rId15"/>
    <p:sldId id="699" r:id="rId16"/>
    <p:sldId id="700" r:id="rId17"/>
    <p:sldId id="555" r:id="rId18"/>
    <p:sldId id="701" r:id="rId19"/>
    <p:sldId id="702" r:id="rId20"/>
    <p:sldId id="560" r:id="rId21"/>
    <p:sldId id="703" r:id="rId22"/>
    <p:sldId id="504" r:id="rId23"/>
    <p:sldId id="562" r:id="rId24"/>
    <p:sldId id="704" r:id="rId25"/>
    <p:sldId id="257" r:id="rId26"/>
    <p:sldId id="258" r:id="rId27"/>
    <p:sldId id="259" r:id="rId28"/>
    <p:sldId id="440" r:id="rId29"/>
    <p:sldId id="439" r:id="rId30"/>
    <p:sldId id="461" r:id="rId31"/>
    <p:sldId id="405" r:id="rId32"/>
    <p:sldId id="408" r:id="rId33"/>
    <p:sldId id="696" r:id="rId34"/>
    <p:sldId id="695" r:id="rId35"/>
    <p:sldId id="460" r:id="rId36"/>
    <p:sldId id="410" r:id="rId37"/>
    <p:sldId id="260" r:id="rId38"/>
    <p:sldId id="414" r:id="rId39"/>
    <p:sldId id="261" r:id="rId40"/>
    <p:sldId id="462" r:id="rId41"/>
    <p:sldId id="463" r:id="rId42"/>
    <p:sldId id="464" r:id="rId43"/>
    <p:sldId id="465" r:id="rId44"/>
    <p:sldId id="466" r:id="rId45"/>
    <p:sldId id="467" r:id="rId46"/>
    <p:sldId id="468" r:id="rId47"/>
    <p:sldId id="469" r:id="rId48"/>
    <p:sldId id="470" r:id="rId49"/>
    <p:sldId id="471" r:id="rId50"/>
    <p:sldId id="472" r:id="rId51"/>
    <p:sldId id="473" r:id="rId52"/>
    <p:sldId id="474" r:id="rId53"/>
    <p:sldId id="263" r:id="rId54"/>
    <p:sldId id="475" r:id="rId55"/>
    <p:sldId id="477" r:id="rId56"/>
    <p:sldId id="478" r:id="rId57"/>
    <p:sldId id="479" r:id="rId58"/>
    <p:sldId id="486" r:id="rId59"/>
    <p:sldId id="480" r:id="rId60"/>
    <p:sldId id="487" r:id="rId61"/>
    <p:sldId id="488" r:id="rId62"/>
    <p:sldId id="489" r:id="rId63"/>
    <p:sldId id="490" r:id="rId64"/>
    <p:sldId id="482" r:id="rId65"/>
    <p:sldId id="491" r:id="rId66"/>
    <p:sldId id="556" r:id="rId67"/>
    <p:sldId id="492" r:id="rId68"/>
    <p:sldId id="493" r:id="rId69"/>
    <p:sldId id="494" r:id="rId70"/>
    <p:sldId id="495" r:id="rId71"/>
    <p:sldId id="552" r:id="rId72"/>
    <p:sldId id="529" r:id="rId73"/>
    <p:sldId id="531" r:id="rId74"/>
    <p:sldId id="533" r:id="rId75"/>
    <p:sldId id="532" r:id="rId76"/>
    <p:sldId id="553" r:id="rId77"/>
    <p:sldId id="554" r:id="rId78"/>
    <p:sldId id="557" r:id="rId79"/>
    <p:sldId id="558" r:id="rId80"/>
    <p:sldId id="559" r:id="rId81"/>
    <p:sldId id="659" r:id="rId82"/>
    <p:sldId id="660" r:id="rId83"/>
    <p:sldId id="661" r:id="rId84"/>
    <p:sldId id="662" r:id="rId85"/>
    <p:sldId id="663" r:id="rId86"/>
    <p:sldId id="664" r:id="rId87"/>
    <p:sldId id="665" r:id="rId88"/>
    <p:sldId id="666" r:id="rId89"/>
    <p:sldId id="667" r:id="rId90"/>
    <p:sldId id="669" r:id="rId91"/>
    <p:sldId id="670" r:id="rId92"/>
    <p:sldId id="671" r:id="rId93"/>
    <p:sldId id="672" r:id="rId94"/>
    <p:sldId id="673" r:id="rId95"/>
    <p:sldId id="674" r:id="rId96"/>
    <p:sldId id="675" r:id="rId97"/>
    <p:sldId id="676" r:id="rId98"/>
    <p:sldId id="677" r:id="rId99"/>
    <p:sldId id="612" r:id="rId100"/>
    <p:sldId id="614" r:id="rId101"/>
    <p:sldId id="678" r:id="rId102"/>
    <p:sldId id="679" r:id="rId103"/>
    <p:sldId id="680" r:id="rId104"/>
    <p:sldId id="681" r:id="rId105"/>
    <p:sldId id="682" r:id="rId106"/>
    <p:sldId id="683" r:id="rId107"/>
    <p:sldId id="684" r:id="rId108"/>
    <p:sldId id="685" r:id="rId109"/>
    <p:sldId id="484" r:id="rId110"/>
    <p:sldId id="686" r:id="rId111"/>
    <p:sldId id="687" r:id="rId112"/>
    <p:sldId id="688" r:id="rId113"/>
    <p:sldId id="689" r:id="rId114"/>
    <p:sldId id="690" r:id="rId115"/>
    <p:sldId id="498" r:id="rId116"/>
    <p:sldId id="691" r:id="rId117"/>
    <p:sldId id="692" r:id="rId118"/>
    <p:sldId id="693" r:id="rId119"/>
    <p:sldId id="617" r:id="rId120"/>
    <p:sldId id="618" r:id="rId121"/>
    <p:sldId id="694" r:id="rId122"/>
    <p:sldId id="524" r:id="rId123"/>
    <p:sldId id="525" r:id="rId124"/>
    <p:sldId id="526" r:id="rId125"/>
    <p:sldId id="499" r:id="rId126"/>
    <p:sldId id="500" r:id="rId127"/>
    <p:sldId id="501" r:id="rId128"/>
    <p:sldId id="619" r:id="rId129"/>
    <p:sldId id="502" r:id="rId130"/>
    <p:sldId id="415" r:id="rId1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697"/>
            <p14:sldId id="538"/>
            <p14:sldId id="539"/>
            <p14:sldId id="540"/>
            <p14:sldId id="541"/>
            <p14:sldId id="542"/>
            <p14:sldId id="543"/>
            <p14:sldId id="544"/>
            <p14:sldId id="546"/>
            <p14:sldId id="547"/>
            <p14:sldId id="548"/>
            <p14:sldId id="549"/>
            <p14:sldId id="550"/>
            <p14:sldId id="551"/>
            <p14:sldId id="699"/>
            <p14:sldId id="700"/>
            <p14:sldId id="555"/>
            <p14:sldId id="701"/>
            <p14:sldId id="702"/>
            <p14:sldId id="560"/>
            <p14:sldId id="703"/>
            <p14:sldId id="504"/>
            <p14:sldId id="562"/>
          </p14:sldIdLst>
        </p14:section>
        <p14:section name="Introduction to JDBC" id="{6844172C-9703-4DC7-908A-C23538616A3C}">
          <p14:sldIdLst>
            <p14:sldId id="704"/>
            <p14:sldId id="257"/>
            <p14:sldId id="258"/>
            <p14:sldId id="259"/>
            <p14:sldId id="440"/>
            <p14:sldId id="439"/>
            <p14:sldId id="461"/>
            <p14:sldId id="405"/>
            <p14:sldId id="408"/>
            <p14:sldId id="696"/>
            <p14:sldId id="695"/>
            <p14:sldId id="460"/>
            <p14:sldId id="410"/>
          </p14:sldIdLst>
        </p14:section>
        <p14:section name="Requirements of JDBC Connection" id="{66737F24-1C36-4DF4-A00F-927A3F1468AC}">
          <p14:sldIdLst>
            <p14:sldId id="260"/>
          </p14:sldIdLst>
        </p14:section>
        <p14:section name="Connection to JDBC" id="{A08F0015-E7F5-4E26-BBAF-AEE4F9A16AD2}">
          <p14:sldIdLst>
            <p14:sldId id="414"/>
            <p14:sldId id="2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Installing .jar files" id="{B62868DA-F525-4AC5-9E3E-39ECA0154BBD}">
          <p14:sldIdLst>
            <p14:sldId id="263"/>
          </p14:sldIdLst>
        </p14:section>
        <p14:section name="Servelet" id="{421E3AAA-5778-4340-AA65-B83C5ABB4964}">
          <p14:sldIdLst>
            <p14:sldId id="475"/>
            <p14:sldId id="477"/>
            <p14:sldId id="478"/>
            <p14:sldId id="479"/>
            <p14:sldId id="486"/>
            <p14:sldId id="480"/>
            <p14:sldId id="487"/>
            <p14:sldId id="488"/>
            <p14:sldId id="489"/>
            <p14:sldId id="490"/>
            <p14:sldId id="482"/>
            <p14:sldId id="491"/>
            <p14:sldId id="556"/>
            <p14:sldId id="492"/>
            <p14:sldId id="493"/>
            <p14:sldId id="494"/>
            <p14:sldId id="495"/>
            <p14:sldId id="552"/>
            <p14:sldId id="529"/>
            <p14:sldId id="531"/>
            <p14:sldId id="533"/>
            <p14:sldId id="532"/>
            <p14:sldId id="553"/>
            <p14:sldId id="554"/>
            <p14:sldId id="557"/>
            <p14:sldId id="558"/>
            <p14:sldId id="559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12"/>
            <p14:sldId id="614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484"/>
            <p14:sldId id="686"/>
            <p14:sldId id="687"/>
            <p14:sldId id="688"/>
            <p14:sldId id="689"/>
            <p14:sldId id="690"/>
            <p14:sldId id="498"/>
            <p14:sldId id="691"/>
            <p14:sldId id="692"/>
            <p14:sldId id="693"/>
            <p14:sldId id="617"/>
            <p14:sldId id="618"/>
            <p14:sldId id="694"/>
            <p14:sldId id="524"/>
            <p14:sldId id="525"/>
            <p14:sldId id="526"/>
            <p14:sldId id="499"/>
            <p14:sldId id="500"/>
            <p14:sldId id="501"/>
            <p14:sldId id="619"/>
            <p14:sldId id="502"/>
            <p14:sldId id="4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598" autoAdjust="0"/>
  </p:normalViewPr>
  <p:slideViewPr>
    <p:cSldViewPr snapToGrid="0">
      <p:cViewPr varScale="1">
        <p:scale>
          <a:sx n="63" d="100"/>
          <a:sy n="63" d="100"/>
        </p:scale>
        <p:origin x="7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FB293B-8F1D-D022-DDF8-0E490EE2CE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Noida Institute of Engineering and Technology,Greater Noida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049CA-2956-4268-3999-457B947E92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8910A-7D49-4D1B-A749-7AE776E24C3C}" type="datetime1">
              <a:rPr lang="en-US" smtClean="0"/>
              <a:t>15-May-24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D9995-2876-E109-5EE7-02AB75B7CB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Shweta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03CA1-22B6-01A3-BC02-209E9303F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ABBDA-CA42-49B0-99CA-AA9A0496D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556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Noida Institute of Engineering and Technology,Greater Noida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19246-D92C-4F12-8102-25AC3502DD24}" type="datetime1">
              <a:rPr lang="en-US" smtClean="0"/>
              <a:t>15-May-24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Shweta Singh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23;p4:notes">
            <a:extLst>
              <a:ext uri="{FF2B5EF4-FFF2-40B4-BE49-F238E27FC236}">
                <a16:creationId xmlns:a16="http://schemas.microsoft.com/office/drawing/2014/main" id="{A20C9794-1069-0A67-292C-6D20065F98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ts val="1400"/>
            </a:pPr>
            <a:endParaRPr lang="en-US" altLang="en-US"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0243" name="Google Shape;124;p4:notes">
            <a:extLst>
              <a:ext uri="{FF2B5EF4-FFF2-40B4-BE49-F238E27FC236}">
                <a16:creationId xmlns:a16="http://schemas.microsoft.com/office/drawing/2014/main" id="{26137319-F77C-F872-F5BE-B5CC80C6FE0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67714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146;g774f324e30_0_96:notes">
            <a:extLst>
              <a:ext uri="{FF2B5EF4-FFF2-40B4-BE49-F238E27FC236}">
                <a16:creationId xmlns:a16="http://schemas.microsoft.com/office/drawing/2014/main" id="{EE9B24D3-B06C-2E20-1F2F-F402787C9D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ts val="1400"/>
            </a:pPr>
            <a:endParaRPr lang="en-US" altLang="en-US"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1747" name="Google Shape;147;g774f324e30_0_96:notes">
            <a:extLst>
              <a:ext uri="{FF2B5EF4-FFF2-40B4-BE49-F238E27FC236}">
                <a16:creationId xmlns:a16="http://schemas.microsoft.com/office/drawing/2014/main" id="{AD73B1A1-B0C3-8182-9235-542213653F2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80335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19E99EAB-1501-46B3-E4D5-AF7701B886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7D48FC9A-AE5B-188D-6565-78D40FFC9E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3FAEA68D-7F63-96CB-151B-059FB5154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6363B69-4C87-49F3-9F79-94A9C6363F14}" type="slidenum">
              <a:rPr lang="en-US" altLang="en-US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4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6B392533-B1F2-7BAA-9829-DE45019BF2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DCD30258-8B28-2895-AA70-56A83CEC07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C61115E6-958A-03B1-2DEE-DB4488E5D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F070446-F7B1-49BC-AF23-0F40CFFE16AB}" type="slidenum">
              <a:rPr lang="en-US" altLang="en-US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22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A4C8F792-56A3-FF49-D54C-A46E844855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8170C4D4-C01D-790E-29BE-203854F9EB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54DFA38-3D95-D654-0F51-720C911AE2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AC7C39-09B7-4A22-BD28-0F0006D0BCB2}" type="slidenum">
              <a:rPr lang="en-US" altLang="en-US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71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E6AE8A2-AFE7-936B-0408-6B2ACD4CE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59628-FB12-457F-A576-EE57E3AAD797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46466" name="Rectangle 2">
            <a:extLst>
              <a:ext uri="{FF2B5EF4-FFF2-40B4-BE49-F238E27FC236}">
                <a16:creationId xmlns:a16="http://schemas.microsoft.com/office/drawing/2014/main" id="{722A4784-E937-7ED0-8E95-68F600CFB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  <a:ln/>
        </p:spPr>
      </p:sp>
      <p:sp>
        <p:nvSpPr>
          <p:cNvPr id="446467" name="Rectangle 3">
            <a:extLst>
              <a:ext uri="{FF2B5EF4-FFF2-40B4-BE49-F238E27FC236}">
                <a16:creationId xmlns:a16="http://schemas.microsoft.com/office/drawing/2014/main" id="{D9C38D7C-B3B3-A11C-9740-A8F46E9EC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280" tIns="45639" rIns="91280" bIns="45639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7EB0D-7ED9-F974-B80E-E0AF968872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F329A9-FABE-4633-83B5-3B9CC88E1426}" type="datetime1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0D9C6-3BB8-AAD9-A25B-48DD11827A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Shweta Singh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BF89C3E-9512-468E-CBB0-49392FCD983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Noida Institute of Engineering and Technology,Greater Noida</a:t>
            </a:r>
          </a:p>
        </p:txBody>
      </p:sp>
    </p:spTree>
    <p:extLst>
      <p:ext uri="{BB962C8B-B14F-4D97-AF65-F5344CB8AC3E}">
        <p14:creationId xmlns:p14="http://schemas.microsoft.com/office/powerpoint/2010/main" val="3831892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E6504B-9B7F-403E-FA86-D8A6F93CDD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B0F0C-2B16-48FB-AD31-B5CC0C80A14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44418" name="Rectangle 2">
            <a:extLst>
              <a:ext uri="{FF2B5EF4-FFF2-40B4-BE49-F238E27FC236}">
                <a16:creationId xmlns:a16="http://schemas.microsoft.com/office/drawing/2014/main" id="{4FAC973D-BCEE-70A4-EBEE-C04039BE3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  <a:ln/>
        </p:spPr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CEBB26BA-F536-9907-C2D1-5F02FA3C7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280" tIns="45639" rIns="91280" bIns="45639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9FDFA-A2B7-6B60-0D17-FBE852712EB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2E448A8-A565-4DA5-8891-21EFD6CB1F74}" type="datetime1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00399-CC43-39BC-9E1C-C286F394A2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Shweta Singh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A0E89F2-48AA-F4AD-48DE-A667C25CA7B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Noida Institute of Engineering and Technology,Greater Noida</a:t>
            </a:r>
          </a:p>
        </p:txBody>
      </p:sp>
    </p:spTree>
    <p:extLst>
      <p:ext uri="{BB962C8B-B14F-4D97-AF65-F5344CB8AC3E}">
        <p14:creationId xmlns:p14="http://schemas.microsoft.com/office/powerpoint/2010/main" val="175181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CFDFE2-B3CF-F548-10F9-0867D814B6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0E333-AC8E-474B-AB11-B531621735C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85378" name="Rectangle 1026">
            <a:extLst>
              <a:ext uri="{FF2B5EF4-FFF2-40B4-BE49-F238E27FC236}">
                <a16:creationId xmlns:a16="http://schemas.microsoft.com/office/drawing/2014/main" id="{57DB6319-0631-EF75-8C3B-EE7EFD147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  <a:ln/>
        </p:spPr>
      </p:sp>
      <p:sp>
        <p:nvSpPr>
          <p:cNvPr id="485379" name="Rectangle 1027">
            <a:extLst>
              <a:ext uri="{FF2B5EF4-FFF2-40B4-BE49-F238E27FC236}">
                <a16:creationId xmlns:a16="http://schemas.microsoft.com/office/drawing/2014/main" id="{9E32AF13-C1F7-ED4D-B32E-D551E13F6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280" tIns="45639" rIns="91280" bIns="45639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C6CBF-73C9-31A9-0DF6-499E2A32FE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A699E2F-FC8D-4E28-B93B-5E244D7FF2F3}" type="datetime1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91A4D-84D7-C531-CEC6-F5678456D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Shweta Singh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FD66030-FFE6-DE2A-5AA5-BF377252DBE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Noida Institute of Engineering and Technology,Greater Noida</a:t>
            </a:r>
          </a:p>
        </p:txBody>
      </p:sp>
    </p:spTree>
    <p:extLst>
      <p:ext uri="{BB962C8B-B14F-4D97-AF65-F5344CB8AC3E}">
        <p14:creationId xmlns:p14="http://schemas.microsoft.com/office/powerpoint/2010/main" val="56400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B77292-B4C6-E0A0-EACA-6ABBE2F3C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CE92B-49EB-4D9A-9D61-B62C4555F7C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5B72B8D7-9D25-7BBF-A618-0209890B755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053A5912-5523-CD37-1737-68EE807EA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80" tIns="45639" rIns="91280" bIns="45639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BC3F5-4221-9BF0-50D8-0277E171E00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C55A70-8AD1-4BC6-AFC5-5150276CCBAB}" type="datetime1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2C848-5320-CA7D-DD42-E373E19A72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Shweta Singh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B123135-34FF-A082-0F2B-401F1D18647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Noida Institute of Engineering and Technology,Greater Noida</a:t>
            </a:r>
          </a:p>
        </p:txBody>
      </p:sp>
    </p:spTree>
    <p:extLst>
      <p:ext uri="{BB962C8B-B14F-4D97-AF65-F5344CB8AC3E}">
        <p14:creationId xmlns:p14="http://schemas.microsoft.com/office/powerpoint/2010/main" val="1770337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BE5775-569A-8266-54F6-8FFD378FB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4FE30-25C0-4D3C-BFAA-254973F16A35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62C5EC41-8F1E-A63A-AF07-1D611BC2374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5D09C5D5-6BFE-5244-820D-5CE7928FC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80" tIns="45639" rIns="91280" bIns="45639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C0800-7FDB-5582-FA8E-34797FFDA0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4188C03-4FFE-4268-B761-D529A6F73A6D}" type="datetime1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D6876-65F4-6C9C-4AF5-084AE8C39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Shweta Singh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5C96751-177C-2D00-1152-61FC0CF62A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Noida Institute of Engineering and Technology,Greater Noida</a:t>
            </a:r>
          </a:p>
        </p:txBody>
      </p:sp>
    </p:spTree>
    <p:extLst>
      <p:ext uri="{BB962C8B-B14F-4D97-AF65-F5344CB8AC3E}">
        <p14:creationId xmlns:p14="http://schemas.microsoft.com/office/powerpoint/2010/main" val="2349737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4BED1D6-36DA-0775-F1B9-846899871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9036C-E30E-433A-B888-464AB9353FF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83330" name="Rectangle 1026">
            <a:extLst>
              <a:ext uri="{FF2B5EF4-FFF2-40B4-BE49-F238E27FC236}">
                <a16:creationId xmlns:a16="http://schemas.microsoft.com/office/drawing/2014/main" id="{55423E7D-73EC-8968-1BD2-6197F78FB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  <a:ln/>
        </p:spPr>
      </p:sp>
      <p:sp>
        <p:nvSpPr>
          <p:cNvPr id="483331" name="Rectangle 1027">
            <a:extLst>
              <a:ext uri="{FF2B5EF4-FFF2-40B4-BE49-F238E27FC236}">
                <a16:creationId xmlns:a16="http://schemas.microsoft.com/office/drawing/2014/main" id="{F48943FC-4A61-CA72-44D1-2EA4A6191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280" tIns="45639" rIns="91280" bIns="45639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019F8-5706-30E4-06F1-16762D8C8F5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C7EBE63-8047-4D16-993B-EB6F2B414D07}" type="datetime1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3E66-847F-C7E6-53DA-EFBD7600A7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Shweta Singh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C8842B5-6980-2461-8A8F-7412FB38D64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Noida Institute of Engineering and Technology,Greater Noida</a:t>
            </a:r>
          </a:p>
        </p:txBody>
      </p:sp>
    </p:spTree>
    <p:extLst>
      <p:ext uri="{BB962C8B-B14F-4D97-AF65-F5344CB8AC3E}">
        <p14:creationId xmlns:p14="http://schemas.microsoft.com/office/powerpoint/2010/main" val="3749210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23;p4:notes">
            <a:extLst>
              <a:ext uri="{FF2B5EF4-FFF2-40B4-BE49-F238E27FC236}">
                <a16:creationId xmlns:a16="http://schemas.microsoft.com/office/drawing/2014/main" id="{44F84CC2-ADE2-9614-9CCC-07BF025C5F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ts val="1400"/>
            </a:pPr>
            <a:endParaRPr lang="en-US" altLang="en-US"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24;p4:notes">
            <a:extLst>
              <a:ext uri="{FF2B5EF4-FFF2-40B4-BE49-F238E27FC236}">
                <a16:creationId xmlns:a16="http://schemas.microsoft.com/office/drawing/2014/main" id="{4434CB58-3991-6D99-F870-F9FC1CD07E1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973375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4BED1D6-36DA-0775-F1B9-846899871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9036C-E30E-433A-B888-464AB9353FF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83330" name="Rectangle 1026">
            <a:extLst>
              <a:ext uri="{FF2B5EF4-FFF2-40B4-BE49-F238E27FC236}">
                <a16:creationId xmlns:a16="http://schemas.microsoft.com/office/drawing/2014/main" id="{55423E7D-73EC-8968-1BD2-6197F78FB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  <a:ln/>
        </p:spPr>
      </p:sp>
      <p:sp>
        <p:nvSpPr>
          <p:cNvPr id="483331" name="Rectangle 1027">
            <a:extLst>
              <a:ext uri="{FF2B5EF4-FFF2-40B4-BE49-F238E27FC236}">
                <a16:creationId xmlns:a16="http://schemas.microsoft.com/office/drawing/2014/main" id="{F48943FC-4A61-CA72-44D1-2EA4A6191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280" tIns="45639" rIns="91280" bIns="45639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019F8-5706-30E4-06F1-16762D8C8F5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823CED-0765-4FE2-9C9D-63577854B3D8}" type="datetime1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3E66-847F-C7E6-53DA-EFBD7600A7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Shweta Singh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C8842B5-6980-2461-8A8F-7412FB38D64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Noida Institute of Engineering and Technology,Greater Noida</a:t>
            </a:r>
          </a:p>
        </p:txBody>
      </p:sp>
    </p:spTree>
    <p:extLst>
      <p:ext uri="{BB962C8B-B14F-4D97-AF65-F5344CB8AC3E}">
        <p14:creationId xmlns:p14="http://schemas.microsoft.com/office/powerpoint/2010/main" val="1627662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4BED1D6-36DA-0775-F1B9-8468998710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9036C-E30E-433A-B888-464AB9353FF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83330" name="Rectangle 1026">
            <a:extLst>
              <a:ext uri="{FF2B5EF4-FFF2-40B4-BE49-F238E27FC236}">
                <a16:creationId xmlns:a16="http://schemas.microsoft.com/office/drawing/2014/main" id="{55423E7D-73EC-8968-1BD2-6197F78FB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  <a:ln/>
        </p:spPr>
      </p:sp>
      <p:sp>
        <p:nvSpPr>
          <p:cNvPr id="483331" name="Rectangle 1027">
            <a:extLst>
              <a:ext uri="{FF2B5EF4-FFF2-40B4-BE49-F238E27FC236}">
                <a16:creationId xmlns:a16="http://schemas.microsoft.com/office/drawing/2014/main" id="{F48943FC-4A61-CA72-44D1-2EA4A6191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280" tIns="45639" rIns="91280" bIns="45639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019F8-5706-30E4-06F1-16762D8C8F5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B6B6EC7-F673-4BA0-913F-E6E5453B478C}" type="datetime1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3E66-847F-C7E6-53DA-EFBD7600A7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Shweta Singh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C8842B5-6980-2461-8A8F-7412FB38D64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Noida Institute of Engineering and Technology,Greater Noida</a:t>
            </a:r>
          </a:p>
        </p:txBody>
      </p:sp>
    </p:spTree>
    <p:extLst>
      <p:ext uri="{BB962C8B-B14F-4D97-AF65-F5344CB8AC3E}">
        <p14:creationId xmlns:p14="http://schemas.microsoft.com/office/powerpoint/2010/main" val="845230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1F736DD-4DCE-7DE1-0236-7B786F7CEB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682F8-D2AC-4D09-B5B7-F56166C7F86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32430901-F1B0-898E-91A6-A582C647AAA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A4FCC821-D800-D38D-FB01-A04FC07D7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80" tIns="45639" rIns="91280" bIns="45639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A0E09-3D1F-3BA0-4A45-180E4DE03BD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EB85F1B-9962-4864-B8EF-49AC6C12CA43}" type="datetime1">
              <a:rPr lang="en-US" smtClean="0"/>
              <a:t>15-May-24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17CF9-58CD-CD71-1A43-8599C5FFFD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Shweta Singh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4980457-DC0C-21CC-90D6-25524056764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Noida Institute of Engineering and Technology,Greater Noida</a:t>
            </a:r>
          </a:p>
        </p:txBody>
      </p:sp>
    </p:spTree>
    <p:extLst>
      <p:ext uri="{BB962C8B-B14F-4D97-AF65-F5344CB8AC3E}">
        <p14:creationId xmlns:p14="http://schemas.microsoft.com/office/powerpoint/2010/main" val="902008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C920329-D9DA-FCA9-F11D-0F9950CFA7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7C857-A079-4D4B-81F2-DD8D21343FE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9C315230-F42E-5D14-0F3C-FE376BCE367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438525" y="2390775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77C3A2E7-EE89-7686-0DB3-B907ED718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80" tIns="45639" rIns="91280" bIns="4563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299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500911D-86B0-0104-0618-05DA7F3C9B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51607B-5BCD-4548-A37A-979D95F05E11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644098" name="Rectangle 2">
            <a:extLst>
              <a:ext uri="{FF2B5EF4-FFF2-40B4-BE49-F238E27FC236}">
                <a16:creationId xmlns:a16="http://schemas.microsoft.com/office/drawing/2014/main" id="{1E302D15-4785-C7AA-5462-ED807D4A91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9300" y="1774825"/>
            <a:ext cx="0" cy="0"/>
          </a:xfrm>
          <a:ln/>
        </p:spPr>
      </p:sp>
      <p:sp>
        <p:nvSpPr>
          <p:cNvPr id="644099" name="Rectangle 3">
            <a:extLst>
              <a:ext uri="{FF2B5EF4-FFF2-40B4-BE49-F238E27FC236}">
                <a16:creationId xmlns:a16="http://schemas.microsoft.com/office/drawing/2014/main" id="{7C2FE83A-A657-56A9-C718-9B006415E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280" tIns="45639" rIns="91280" bIns="4563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92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9A10FD6-CB8E-41E5-2E19-B4C7126FE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0CD8D-320F-4E10-AF03-4D76BE12F572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647170" name="Rectangle 2">
            <a:extLst>
              <a:ext uri="{FF2B5EF4-FFF2-40B4-BE49-F238E27FC236}">
                <a16:creationId xmlns:a16="http://schemas.microsoft.com/office/drawing/2014/main" id="{11013B59-69DF-ACB3-4053-6F6450DFF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9300" y="1774825"/>
            <a:ext cx="0" cy="0"/>
          </a:xfrm>
          <a:ln/>
        </p:spPr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C4808295-57F5-6A66-1CE3-8D2217E4D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280" tIns="45639" rIns="91280" bIns="4563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351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1F8B1CD-8B61-43A6-4546-0405D88B1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ED2CF6-29AA-4D0C-AEFD-8FDA6212D295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651266" name="Rectangle 1026">
            <a:extLst>
              <a:ext uri="{FF2B5EF4-FFF2-40B4-BE49-F238E27FC236}">
                <a16:creationId xmlns:a16="http://schemas.microsoft.com/office/drawing/2014/main" id="{BB8326E2-D02A-360C-E7E5-FAF095795C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9300" y="1774825"/>
            <a:ext cx="0" cy="0"/>
          </a:xfrm>
          <a:ln/>
        </p:spPr>
      </p:sp>
      <p:sp>
        <p:nvSpPr>
          <p:cNvPr id="651267" name="Rectangle 1027">
            <a:extLst>
              <a:ext uri="{FF2B5EF4-FFF2-40B4-BE49-F238E27FC236}">
                <a16:creationId xmlns:a16="http://schemas.microsoft.com/office/drawing/2014/main" id="{D7A334CE-747E-44B4-C575-33CAB6FF3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280" tIns="45639" rIns="91280" bIns="4563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339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DA605B-D5D9-9627-DE8E-2CA25C532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7E658-9282-4C1E-9658-98AE6F119674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649218" name="Rectangle 1026">
            <a:extLst>
              <a:ext uri="{FF2B5EF4-FFF2-40B4-BE49-F238E27FC236}">
                <a16:creationId xmlns:a16="http://schemas.microsoft.com/office/drawing/2014/main" id="{6CEF5E5A-9A58-CA49-5047-1A88B0B11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9300" y="1774825"/>
            <a:ext cx="0" cy="0"/>
          </a:xfrm>
          <a:ln/>
        </p:spPr>
      </p:sp>
      <p:sp>
        <p:nvSpPr>
          <p:cNvPr id="649219" name="Rectangle 1027">
            <a:extLst>
              <a:ext uri="{FF2B5EF4-FFF2-40B4-BE49-F238E27FC236}">
                <a16:creationId xmlns:a16="http://schemas.microsoft.com/office/drawing/2014/main" id="{C4559624-8C94-0D9E-CCE5-221866E46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1280" tIns="45639" rIns="91280" bIns="45639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751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>
            <a:extLst>
              <a:ext uri="{FF2B5EF4-FFF2-40B4-BE49-F238E27FC236}">
                <a16:creationId xmlns:a16="http://schemas.microsoft.com/office/drawing/2014/main" id="{20E7C6E0-F545-1B3E-C9BA-F014D15BA2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>
            <a:extLst>
              <a:ext uri="{FF2B5EF4-FFF2-40B4-BE49-F238E27FC236}">
                <a16:creationId xmlns:a16="http://schemas.microsoft.com/office/drawing/2014/main" id="{1F939C28-AA9C-1384-C115-A4DD6C14BE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6676" name="Slide Number Placeholder 3">
            <a:extLst>
              <a:ext uri="{FF2B5EF4-FFF2-40B4-BE49-F238E27FC236}">
                <a16:creationId xmlns:a16="http://schemas.microsoft.com/office/drawing/2014/main" id="{84CE5F75-30EB-8A05-E659-BE4EAD7B0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B73AF84-1CA6-4081-B022-39DDFFC95FF1}" type="slidenum">
              <a:rPr lang="en-US" altLang="en-US">
                <a:latin typeface="Calibri" panose="020F0502020204030204" pitchFamily="34" charset="0"/>
              </a:rPr>
              <a:pPr/>
              <a:t>81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33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>
            <a:extLst>
              <a:ext uri="{FF2B5EF4-FFF2-40B4-BE49-F238E27FC236}">
                <a16:creationId xmlns:a16="http://schemas.microsoft.com/office/drawing/2014/main" id="{63B4045D-9D2F-717D-0939-D3B4BD1DB1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>
            <a:extLst>
              <a:ext uri="{FF2B5EF4-FFF2-40B4-BE49-F238E27FC236}">
                <a16:creationId xmlns:a16="http://schemas.microsoft.com/office/drawing/2014/main" id="{E9EF9605-198B-15BD-6134-96296A8562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8724" name="Slide Number Placeholder 3">
            <a:extLst>
              <a:ext uri="{FF2B5EF4-FFF2-40B4-BE49-F238E27FC236}">
                <a16:creationId xmlns:a16="http://schemas.microsoft.com/office/drawing/2014/main" id="{56C46885-6634-0CAD-5011-A2BD8177C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72990B8-B80D-41AB-A465-FC8D1EB4F1F3}" type="slidenum">
              <a:rPr lang="en-US" altLang="en-US">
                <a:latin typeface="Calibri" panose="020F0502020204030204" pitchFamily="34" charset="0"/>
              </a:rPr>
              <a:pPr/>
              <a:t>82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0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123;p4:notes">
            <a:extLst>
              <a:ext uri="{FF2B5EF4-FFF2-40B4-BE49-F238E27FC236}">
                <a16:creationId xmlns:a16="http://schemas.microsoft.com/office/drawing/2014/main" id="{8911ACE3-F33D-64E3-C85B-39F7793EFA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ts val="1400"/>
            </a:pPr>
            <a:endParaRPr lang="en-US" altLang="en-US"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4339" name="Google Shape;124;p4:notes">
            <a:extLst>
              <a:ext uri="{FF2B5EF4-FFF2-40B4-BE49-F238E27FC236}">
                <a16:creationId xmlns:a16="http://schemas.microsoft.com/office/drawing/2014/main" id="{B1B5D2A6-10E5-7764-14BA-59A10EE514B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849311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>
            <a:extLst>
              <a:ext uri="{FF2B5EF4-FFF2-40B4-BE49-F238E27FC236}">
                <a16:creationId xmlns:a16="http://schemas.microsoft.com/office/drawing/2014/main" id="{A07D602F-97A0-3CBF-695C-791EDBE7CB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>
            <a:extLst>
              <a:ext uri="{FF2B5EF4-FFF2-40B4-BE49-F238E27FC236}">
                <a16:creationId xmlns:a16="http://schemas.microsoft.com/office/drawing/2014/main" id="{CE209260-3EFA-FC45-58AA-1399F8E456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0772" name="Slide Number Placeholder 3">
            <a:extLst>
              <a:ext uri="{FF2B5EF4-FFF2-40B4-BE49-F238E27FC236}">
                <a16:creationId xmlns:a16="http://schemas.microsoft.com/office/drawing/2014/main" id="{C13CB1A3-453D-1976-81BD-68547F2ED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2698BEA-2EF0-45CF-85CE-22C75B174EC4}" type="slidenum">
              <a:rPr lang="en-US" altLang="en-US">
                <a:latin typeface="Calibri" panose="020F0502020204030204" pitchFamily="34" charset="0"/>
              </a:rPr>
              <a:pPr/>
              <a:t>83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35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>
            <a:extLst>
              <a:ext uri="{FF2B5EF4-FFF2-40B4-BE49-F238E27FC236}">
                <a16:creationId xmlns:a16="http://schemas.microsoft.com/office/drawing/2014/main" id="{578C9FD8-7835-D5B5-0659-7683666358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>
            <a:extLst>
              <a:ext uri="{FF2B5EF4-FFF2-40B4-BE49-F238E27FC236}">
                <a16:creationId xmlns:a16="http://schemas.microsoft.com/office/drawing/2014/main" id="{D1DDAD4D-6927-FE8F-2B02-8A23958C26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2820" name="Slide Number Placeholder 3">
            <a:extLst>
              <a:ext uri="{FF2B5EF4-FFF2-40B4-BE49-F238E27FC236}">
                <a16:creationId xmlns:a16="http://schemas.microsoft.com/office/drawing/2014/main" id="{F6DEC6E5-B0AC-2AF5-F1D9-FD701D482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3B414D-4F21-4181-9074-370368A066F6}" type="slidenum">
              <a:rPr lang="en-US" altLang="en-US">
                <a:latin typeface="Calibri" panose="020F0502020204030204" pitchFamily="34" charset="0"/>
              </a:rPr>
              <a:pPr/>
              <a:t>84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782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>
            <a:extLst>
              <a:ext uri="{FF2B5EF4-FFF2-40B4-BE49-F238E27FC236}">
                <a16:creationId xmlns:a16="http://schemas.microsoft.com/office/drawing/2014/main" id="{70EC7321-A2EF-9D35-F2A0-6E2AB1A017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>
            <a:extLst>
              <a:ext uri="{FF2B5EF4-FFF2-40B4-BE49-F238E27FC236}">
                <a16:creationId xmlns:a16="http://schemas.microsoft.com/office/drawing/2014/main" id="{D2DB3DD1-6109-D105-6732-FBB45890B7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4868" name="Slide Number Placeholder 3">
            <a:extLst>
              <a:ext uri="{FF2B5EF4-FFF2-40B4-BE49-F238E27FC236}">
                <a16:creationId xmlns:a16="http://schemas.microsoft.com/office/drawing/2014/main" id="{473B70CF-2C54-457E-A2A0-14C2B328E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99F27B-9D51-4BA3-8AC8-AEC3E453C971}" type="slidenum">
              <a:rPr lang="en-US" altLang="en-US">
                <a:latin typeface="Calibri" panose="020F0502020204030204" pitchFamily="34" charset="0"/>
              </a:rPr>
              <a:pPr/>
              <a:t>85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36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>
            <a:extLst>
              <a:ext uri="{FF2B5EF4-FFF2-40B4-BE49-F238E27FC236}">
                <a16:creationId xmlns:a16="http://schemas.microsoft.com/office/drawing/2014/main" id="{EA7FF80F-0C27-E8E2-615E-E8F20F4F51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>
            <a:extLst>
              <a:ext uri="{FF2B5EF4-FFF2-40B4-BE49-F238E27FC236}">
                <a16:creationId xmlns:a16="http://schemas.microsoft.com/office/drawing/2014/main" id="{A610CC50-1D2F-C050-2F96-845401FEB7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6916" name="Slide Number Placeholder 3">
            <a:extLst>
              <a:ext uri="{FF2B5EF4-FFF2-40B4-BE49-F238E27FC236}">
                <a16:creationId xmlns:a16="http://schemas.microsoft.com/office/drawing/2014/main" id="{C8606A83-D5BF-657D-78F3-D5E8669B3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B09662-1A95-4245-AF86-E8783BBE7A01}" type="slidenum">
              <a:rPr lang="en-US" altLang="en-US">
                <a:latin typeface="Calibri" panose="020F0502020204030204" pitchFamily="34" charset="0"/>
              </a:rPr>
              <a:pPr/>
              <a:t>86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31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>
            <a:extLst>
              <a:ext uri="{FF2B5EF4-FFF2-40B4-BE49-F238E27FC236}">
                <a16:creationId xmlns:a16="http://schemas.microsoft.com/office/drawing/2014/main" id="{91E42F03-412E-C2F7-7541-DD74A4A3CB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>
            <a:extLst>
              <a:ext uri="{FF2B5EF4-FFF2-40B4-BE49-F238E27FC236}">
                <a16:creationId xmlns:a16="http://schemas.microsoft.com/office/drawing/2014/main" id="{86A91107-A322-247E-2F00-B07443558A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68964" name="Slide Number Placeholder 3">
            <a:extLst>
              <a:ext uri="{FF2B5EF4-FFF2-40B4-BE49-F238E27FC236}">
                <a16:creationId xmlns:a16="http://schemas.microsoft.com/office/drawing/2014/main" id="{F9D44EC5-2443-1756-3ED4-2E377EACE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46114A-4B02-42B3-9E61-0ACD34DF372F}" type="slidenum">
              <a:rPr lang="en-US" altLang="en-US">
                <a:latin typeface="Calibri" panose="020F0502020204030204" pitchFamily="34" charset="0"/>
              </a:rPr>
              <a:pPr/>
              <a:t>87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88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>
            <a:extLst>
              <a:ext uri="{FF2B5EF4-FFF2-40B4-BE49-F238E27FC236}">
                <a16:creationId xmlns:a16="http://schemas.microsoft.com/office/drawing/2014/main" id="{044C8CF6-DCC0-F61F-88DA-91214C128A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>
            <a:extLst>
              <a:ext uri="{FF2B5EF4-FFF2-40B4-BE49-F238E27FC236}">
                <a16:creationId xmlns:a16="http://schemas.microsoft.com/office/drawing/2014/main" id="{1E269C94-8776-638C-B53D-0996254F4B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1012" name="Slide Number Placeholder 3">
            <a:extLst>
              <a:ext uri="{FF2B5EF4-FFF2-40B4-BE49-F238E27FC236}">
                <a16:creationId xmlns:a16="http://schemas.microsoft.com/office/drawing/2014/main" id="{27DA49A8-5458-31B6-F764-83FC5788B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0C7D0A-62FA-417C-A05A-B84BD945B742}" type="slidenum">
              <a:rPr lang="en-US" altLang="en-US">
                <a:latin typeface="Calibri" panose="020F0502020204030204" pitchFamily="34" charset="0"/>
              </a:rPr>
              <a:pPr/>
              <a:t>88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8054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>
            <a:extLst>
              <a:ext uri="{FF2B5EF4-FFF2-40B4-BE49-F238E27FC236}">
                <a16:creationId xmlns:a16="http://schemas.microsoft.com/office/drawing/2014/main" id="{6828CC55-00CB-039A-573F-0ADD8FDE9D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>
            <a:extLst>
              <a:ext uri="{FF2B5EF4-FFF2-40B4-BE49-F238E27FC236}">
                <a16:creationId xmlns:a16="http://schemas.microsoft.com/office/drawing/2014/main" id="{FCA7A314-7571-1FF8-1B9D-B0A783B14D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3060" name="Slide Number Placeholder 3">
            <a:extLst>
              <a:ext uri="{FF2B5EF4-FFF2-40B4-BE49-F238E27FC236}">
                <a16:creationId xmlns:a16="http://schemas.microsoft.com/office/drawing/2014/main" id="{C67C438F-0954-3B25-5D3B-C5825FA01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D3BBDD6-90CD-4CD8-A9AF-D6A0589DCDF8}" type="slidenum">
              <a:rPr lang="en-US" altLang="en-US">
                <a:latin typeface="Calibri" panose="020F0502020204030204" pitchFamily="34" charset="0"/>
              </a:rPr>
              <a:pPr/>
              <a:t>89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62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>
            <a:extLst>
              <a:ext uri="{FF2B5EF4-FFF2-40B4-BE49-F238E27FC236}">
                <a16:creationId xmlns:a16="http://schemas.microsoft.com/office/drawing/2014/main" id="{A8954B84-1BF7-40CD-8EB3-99391D2BBF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>
            <a:extLst>
              <a:ext uri="{FF2B5EF4-FFF2-40B4-BE49-F238E27FC236}">
                <a16:creationId xmlns:a16="http://schemas.microsoft.com/office/drawing/2014/main" id="{0347339E-61D1-419B-F339-EC881FA376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540" name="Slide Number Placeholder 3">
            <a:extLst>
              <a:ext uri="{FF2B5EF4-FFF2-40B4-BE49-F238E27FC236}">
                <a16:creationId xmlns:a16="http://schemas.microsoft.com/office/drawing/2014/main" id="{AF90A7AB-04F1-3AF7-A7B7-C212E7749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543C396-3325-405C-A0F8-777B648DF4D2}" type="slidenum">
              <a:rPr lang="en-US" altLang="en-US">
                <a:latin typeface="Calibri" panose="020F0502020204030204" pitchFamily="34" charset="0"/>
              </a:rPr>
              <a:pPr/>
              <a:t>108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97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>
            <a:extLst>
              <a:ext uri="{FF2B5EF4-FFF2-40B4-BE49-F238E27FC236}">
                <a16:creationId xmlns:a16="http://schemas.microsoft.com/office/drawing/2014/main" id="{548CD819-E260-3ADA-CF7E-81BA53967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9" name="Notes Placeholder 2">
            <a:extLst>
              <a:ext uri="{FF2B5EF4-FFF2-40B4-BE49-F238E27FC236}">
                <a16:creationId xmlns:a16="http://schemas.microsoft.com/office/drawing/2014/main" id="{DEBFC3DF-1370-31C2-B406-C18C41359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900" name="Slide Number Placeholder 3">
            <a:extLst>
              <a:ext uri="{FF2B5EF4-FFF2-40B4-BE49-F238E27FC236}">
                <a16:creationId xmlns:a16="http://schemas.microsoft.com/office/drawing/2014/main" id="{7CD24B17-72E9-5E34-226F-45C346CE4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fld id="{B641B86B-131F-4659-AF09-7322AD60569E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t>122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585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>
            <a:extLst>
              <a:ext uri="{FF2B5EF4-FFF2-40B4-BE49-F238E27FC236}">
                <a16:creationId xmlns:a16="http://schemas.microsoft.com/office/drawing/2014/main" id="{025BC33F-6374-F9AD-97B0-FC9CD8556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7" name="Notes Placeholder 2">
            <a:extLst>
              <a:ext uri="{FF2B5EF4-FFF2-40B4-BE49-F238E27FC236}">
                <a16:creationId xmlns:a16="http://schemas.microsoft.com/office/drawing/2014/main" id="{08E5FC98-2F96-6095-6C39-090D566A3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948" name="Slide Number Placeholder 3">
            <a:extLst>
              <a:ext uri="{FF2B5EF4-FFF2-40B4-BE49-F238E27FC236}">
                <a16:creationId xmlns:a16="http://schemas.microsoft.com/office/drawing/2014/main" id="{6C969C83-18B3-4D1F-48CF-AA653116C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fld id="{536DE9E6-7132-4798-9B17-1F08D5D0BFF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t>123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80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123;p4:notes">
            <a:extLst>
              <a:ext uri="{FF2B5EF4-FFF2-40B4-BE49-F238E27FC236}">
                <a16:creationId xmlns:a16="http://schemas.microsoft.com/office/drawing/2014/main" id="{0AFE4B23-9469-1ED6-4D3A-5F4573F829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ts val="1400"/>
            </a:pPr>
            <a:endParaRPr lang="en-US" altLang="en-US"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6387" name="Google Shape;124;p4:notes">
            <a:extLst>
              <a:ext uri="{FF2B5EF4-FFF2-40B4-BE49-F238E27FC236}">
                <a16:creationId xmlns:a16="http://schemas.microsoft.com/office/drawing/2014/main" id="{F20A73B1-6BFC-CD92-D0DD-115FF9B4E85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611147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>
            <a:extLst>
              <a:ext uri="{FF2B5EF4-FFF2-40B4-BE49-F238E27FC236}">
                <a16:creationId xmlns:a16="http://schemas.microsoft.com/office/drawing/2014/main" id="{7C1C709B-0BBB-FB66-88F7-F44C8071D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5" name="Notes Placeholder 2">
            <a:extLst>
              <a:ext uri="{FF2B5EF4-FFF2-40B4-BE49-F238E27FC236}">
                <a16:creationId xmlns:a16="http://schemas.microsoft.com/office/drawing/2014/main" id="{DA234C57-85DC-2F60-8491-6F3AC9299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996" name="Slide Number Placeholder 3">
            <a:extLst>
              <a:ext uri="{FF2B5EF4-FFF2-40B4-BE49-F238E27FC236}">
                <a16:creationId xmlns:a16="http://schemas.microsoft.com/office/drawing/2014/main" id="{0C92072D-FB13-6139-3938-E1C0F6B72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fld id="{217C66DD-EBFD-4240-9160-FD74FD466A74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t>124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97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>
            <a:extLst>
              <a:ext uri="{FF2B5EF4-FFF2-40B4-BE49-F238E27FC236}">
                <a16:creationId xmlns:a16="http://schemas.microsoft.com/office/drawing/2014/main" id="{49C4276E-2B5D-D63D-EA04-ADC600A30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3" name="Notes Placeholder 2">
            <a:extLst>
              <a:ext uri="{FF2B5EF4-FFF2-40B4-BE49-F238E27FC236}">
                <a16:creationId xmlns:a16="http://schemas.microsoft.com/office/drawing/2014/main" id="{F4341347-CE7E-9E78-50A3-CB152AFBF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44" name="Slide Number Placeholder 3">
            <a:extLst>
              <a:ext uri="{FF2B5EF4-FFF2-40B4-BE49-F238E27FC236}">
                <a16:creationId xmlns:a16="http://schemas.microsoft.com/office/drawing/2014/main" id="{B9A72C99-C075-72FC-71E9-EEDF1A542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fld id="{ED1E3416-B5AB-4EAF-A280-B01A5D67A68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t>125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595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>
            <a:extLst>
              <a:ext uri="{FF2B5EF4-FFF2-40B4-BE49-F238E27FC236}">
                <a16:creationId xmlns:a16="http://schemas.microsoft.com/office/drawing/2014/main" id="{7284A70D-D7C8-0AD1-E04F-647E297A84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7091" name="Notes Placeholder 2">
            <a:extLst>
              <a:ext uri="{FF2B5EF4-FFF2-40B4-BE49-F238E27FC236}">
                <a16:creationId xmlns:a16="http://schemas.microsoft.com/office/drawing/2014/main" id="{7EC80706-9C0C-B0F0-1CCD-D082ECF3C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092" name="Slide Number Placeholder 3">
            <a:extLst>
              <a:ext uri="{FF2B5EF4-FFF2-40B4-BE49-F238E27FC236}">
                <a16:creationId xmlns:a16="http://schemas.microsoft.com/office/drawing/2014/main" id="{7316ED19-80ED-8562-CC95-0DB0F3729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fld id="{78061289-1B20-4C6F-9CD6-4C4720357D0D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t>126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1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123;p4:notes">
            <a:extLst>
              <a:ext uri="{FF2B5EF4-FFF2-40B4-BE49-F238E27FC236}">
                <a16:creationId xmlns:a16="http://schemas.microsoft.com/office/drawing/2014/main" id="{3F6534BC-B3C6-FB75-F7C2-441E97AE29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ts val="1400"/>
            </a:pPr>
            <a:endParaRPr lang="en-US" altLang="en-US"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8435" name="Google Shape;124;p4:notes">
            <a:extLst>
              <a:ext uri="{FF2B5EF4-FFF2-40B4-BE49-F238E27FC236}">
                <a16:creationId xmlns:a16="http://schemas.microsoft.com/office/drawing/2014/main" id="{CAC9FE43-8554-1D95-A478-A2FCAAC7174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68874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361D68B9-9E99-BB7A-8A4D-270875A09D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26C56CD0-E53D-0B3A-9A6C-12276E6BED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F12A5E63-C55F-F92E-7DB9-5E5CFC791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7895961-28AC-42B3-AF04-8C92A6A82279}" type="slidenum">
              <a:rPr lang="en-US" altLang="en-US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9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113;p3:notes">
            <a:extLst>
              <a:ext uri="{FF2B5EF4-FFF2-40B4-BE49-F238E27FC236}">
                <a16:creationId xmlns:a16="http://schemas.microsoft.com/office/drawing/2014/main" id="{B5DA2A94-11FC-7D10-9BB3-3FB837AB36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ts val="1400"/>
            </a:pPr>
            <a:endParaRPr lang="en-US" altLang="en-US"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3555" name="Google Shape;114;p3:notes">
            <a:extLst>
              <a:ext uri="{FF2B5EF4-FFF2-40B4-BE49-F238E27FC236}">
                <a16:creationId xmlns:a16="http://schemas.microsoft.com/office/drawing/2014/main" id="{BD444EA5-E8B3-2467-539C-A97A34AC1E3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8048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0C51D91F-3F89-DFCD-4845-20D9B83AD2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6B9FA591-D954-6770-3683-091DEADC8A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6C12DBF-C857-60E7-7EE8-EEC9E2B43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F1710D3-78AD-487B-B11F-FF3274CBBB1C}" type="slidenum">
              <a:rPr lang="en-US" altLang="en-US">
                <a:latin typeface="Calibri" panose="020F0502020204030204" pitchFamily="34" charset="0"/>
              </a:rPr>
              <a:pPr>
                <a:buFont typeface="Arial" panose="020B0604020202020204" pitchFamily="34" charset="0"/>
                <a:buNone/>
              </a:pPr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133;g774f324e30_0_9:notes">
            <a:extLst>
              <a:ext uri="{FF2B5EF4-FFF2-40B4-BE49-F238E27FC236}">
                <a16:creationId xmlns:a16="http://schemas.microsoft.com/office/drawing/2014/main" id="{37F4B35D-03AB-B385-5580-29CA48E388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ts val="1400"/>
            </a:pPr>
            <a:endParaRPr lang="en-US" altLang="en-US"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8675" name="Google Shape;134;g774f324e30_0_9:notes">
            <a:extLst>
              <a:ext uri="{FF2B5EF4-FFF2-40B4-BE49-F238E27FC236}">
                <a16:creationId xmlns:a16="http://schemas.microsoft.com/office/drawing/2014/main" id="{EAB21DDF-005A-93F3-9FB9-711D40EB293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88112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2FAF-F723-4899-8636-3B114153F8A9}" type="datetime1">
              <a:rPr lang="en-US" smtClean="0"/>
              <a:t>15-May-24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Shweta Singh     ACSAI0612 Advance Java Programming             Unit 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digimat.in/nptel/courses/video/106105191/L01.html" TargetMode="External"/><Relationship Id="rId7" Type="http://schemas.openxmlformats.org/officeDocument/2006/relationships/hyperlink" Target="https://www.youtube.com/watch?v=5ammL5KU4mo" TargetMode="External"/><Relationship Id="rId2" Type="http://schemas.openxmlformats.org/officeDocument/2006/relationships/hyperlink" Target="https://www.youtube.com/watch?v=utANrHfAh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v5vLuCBv8vg" TargetMode="External"/><Relationship Id="rId5" Type="http://schemas.openxmlformats.org/officeDocument/2006/relationships/hyperlink" Target="https://www.youtube.com/watch?v=0SFVFe6aKK8" TargetMode="External"/><Relationship Id="rId4" Type="http://schemas.openxmlformats.org/officeDocument/2006/relationships/hyperlink" Target="https://www.youtube.com/watch?v=y_YxwyYRJek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rive.google.com/file/d/1eLOPdCx5cPPU08FiaBH3QiQnHTX_9xhk/view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rive.google.com/file/d/1FsvkCgeo7sf1q4WRx7vh7A1fRNkJ0_2q/view" TargetMode="Externa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opo5C79m2k" TargetMode="External"/><Relationship Id="rId2" Type="http://schemas.openxmlformats.org/officeDocument/2006/relationships/hyperlink" Target="https://youtu.be/96xF9phMsW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avatpoint.com/ServletContextEvent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NIET">
            <a:extLst>
              <a:ext uri="{FF2B5EF4-FFF2-40B4-BE49-F238E27FC236}">
                <a16:creationId xmlns:a16="http://schemas.microsoft.com/office/drawing/2014/main" id="{3BA723AC-05C3-BB6A-2636-A26517027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6193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22687A-7758-3436-35E6-D87D789E2935}"/>
              </a:ext>
            </a:extLst>
          </p:cNvPr>
          <p:cNvSpPr txBox="1">
            <a:spLocks/>
          </p:cNvSpPr>
          <p:nvPr/>
        </p:nvSpPr>
        <p:spPr>
          <a:xfrm>
            <a:off x="1905000" y="357982"/>
            <a:ext cx="9343008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>
                <a:solidFill>
                  <a:schemeClr val="tx1"/>
                </a:solidFill>
              </a:rPr>
              <a:t>Noida Institute of Engineering and Technology, Greater Noida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3F85776-D0EF-96A2-E9F1-28C9C9E5319D}"/>
              </a:ext>
            </a:extLst>
          </p:cNvPr>
          <p:cNvSpPr txBox="1">
            <a:spLocks/>
          </p:cNvSpPr>
          <p:nvPr/>
        </p:nvSpPr>
        <p:spPr>
          <a:xfrm>
            <a:off x="1189608" y="1214354"/>
            <a:ext cx="8493710" cy="1524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40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4000" b="1" dirty="0">
                <a:solidFill>
                  <a:schemeClr val="tx1"/>
                </a:solidFill>
              </a:rPr>
              <a:t>Advance Java Programming(</a:t>
            </a:r>
            <a:r>
              <a:rPr lang="en-IN" sz="4000" b="1" dirty="0">
                <a:solidFill>
                  <a:schemeClr val="tx1"/>
                </a:solidFill>
              </a:rPr>
              <a:t>ACSAI0612</a:t>
            </a:r>
            <a:r>
              <a:rPr lang="en-US" sz="4000" b="1" dirty="0">
                <a:solidFill>
                  <a:schemeClr val="tx1"/>
                </a:solidFill>
              </a:rPr>
              <a:t>)</a:t>
            </a:r>
          </a:p>
          <a:p>
            <a:pPr algn="ctr">
              <a:defRPr/>
            </a:pPr>
            <a:r>
              <a:rPr lang="en-US" sz="4000" b="1" dirty="0">
                <a:solidFill>
                  <a:schemeClr val="tx1"/>
                </a:solidFill>
              </a:rPr>
              <a:t>Unit 1-JDBC and Servlet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7B7F5E-1094-0822-656B-1C0002C78E0D}"/>
              </a:ext>
            </a:extLst>
          </p:cNvPr>
          <p:cNvSpPr txBox="1">
            <a:spLocks/>
          </p:cNvSpPr>
          <p:nvPr/>
        </p:nvSpPr>
        <p:spPr>
          <a:xfrm>
            <a:off x="3486200" y="2843046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/>
                </a:solidFill>
              </a:rPr>
              <a:t>Course Details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 B Tech 6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Sem)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A96AB4F-5A51-D50D-4404-94ADB3DE0A80}"/>
              </a:ext>
            </a:extLst>
          </p:cNvPr>
          <p:cNvSpPr txBox="1">
            <a:spLocks/>
          </p:cNvSpPr>
          <p:nvPr/>
        </p:nvSpPr>
        <p:spPr>
          <a:xfrm>
            <a:off x="8194040" y="4747418"/>
            <a:ext cx="3200400" cy="1752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/>
                </a:solidFill>
              </a:rPr>
              <a:t>Shweta Singh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/>
                </a:solidFill>
              </a:rPr>
              <a:t>Assistant Professor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/>
                </a:solidFill>
              </a:rPr>
              <a:t>CSE-AI</a:t>
            </a:r>
          </a:p>
          <a:p>
            <a:pPr>
              <a:spcBef>
                <a:spcPct val="20000"/>
              </a:spcBef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2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04C71786-EED3-2C3B-C10D-808AA25C4D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18BF530D-C67F-445A-8631-19D509114D84}" type="datetime1">
              <a:rPr lang="en-US" smtClean="0"/>
              <a:t>15-May-24</a:t>
            </a:fld>
            <a:endParaRPr lang="en-US" dirty="0"/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C2C9392B-5A19-54E0-7C52-B8E92FCD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>
              <a:solidFill>
                <a:srgbClr val="898989"/>
              </a:solidFill>
              <a:cs typeface="Arial" pitchFamily="34" charset="0"/>
            </a:endParaRP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1A62530A-FB24-57B5-470A-CC5E47AC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E143D-8A78-A59C-AF2B-5AB0631D83F9}"/>
              </a:ext>
            </a:extLst>
          </p:cNvPr>
          <p:cNvSpPr txBox="1">
            <a:spLocks/>
          </p:cNvSpPr>
          <p:nvPr/>
        </p:nvSpPr>
        <p:spPr>
          <a:xfrm>
            <a:off x="1981200" y="136525"/>
            <a:ext cx="7620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dirty="0"/>
              <a:t>Course Outcome</a:t>
            </a:r>
          </a:p>
        </p:txBody>
      </p:sp>
      <p:sp>
        <p:nvSpPr>
          <p:cNvPr id="24582" name="Rectangle 1">
            <a:extLst>
              <a:ext uri="{FF2B5EF4-FFF2-40B4-BE49-F238E27FC236}">
                <a16:creationId xmlns:a16="http://schemas.microsoft.com/office/drawing/2014/main" id="{70B94D8E-C096-C414-F4A4-86D5EB82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14479"/>
            <a:ext cx="868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of the semester, student will be able to: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A44112-495B-934A-69FC-5417404B3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247696"/>
              </p:ext>
            </p:extLst>
          </p:nvPr>
        </p:nvGraphicFramePr>
        <p:xfrm>
          <a:off x="595423" y="1744778"/>
          <a:ext cx="10313582" cy="4316731"/>
        </p:xfrm>
        <a:graphic>
          <a:graphicData uri="http://schemas.openxmlformats.org/drawingml/2006/table">
            <a:tbl>
              <a:tblPr/>
              <a:tblGrid>
                <a:gridCol w="1417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2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  <a:ea typeface="Calibri"/>
                          <a:cs typeface="Mangal"/>
                        </a:rPr>
                        <a:t>Course Outcomes (CO)</a:t>
                      </a:r>
                      <a:endParaRPr lang="en-US" sz="1600" dirty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  <a:ea typeface="Calibri"/>
                          <a:cs typeface="Mangal"/>
                        </a:rPr>
                        <a:t>CO Description</a:t>
                      </a:r>
                      <a:endParaRPr lang="en-US" sz="1600" dirty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+mn-lt"/>
                          <a:ea typeface="Calibri"/>
                          <a:cs typeface="Mangal"/>
                        </a:rPr>
                        <a:t>Blooms’ Taxonomy</a:t>
                      </a:r>
                      <a:endParaRPr lang="en-US" sz="1600" dirty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Calibri"/>
                        </a:rPr>
                        <a:t>CO1</a:t>
                      </a:r>
                      <a:endParaRPr lang="en-US" sz="1400" b="1" dirty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Understand the concept of implementing the connection between Java and Database using JDBC.</a:t>
                      </a:r>
                      <a:endParaRPr lang="en-US" sz="14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K2, K4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Calibri"/>
                        </a:rPr>
                        <a:t>CO2</a:t>
                      </a:r>
                      <a:endParaRPr lang="en-US" sz="140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Understand, analyze and apply the role of mark up languages like HTML, DHTML, and XML in the workings of the web and web applications.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K2, K3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+mn-lt"/>
                          <a:ea typeface="Calibri"/>
                          <a:cs typeface="Calibri"/>
                        </a:rPr>
                        <a:t>CO3</a:t>
                      </a:r>
                      <a:endParaRPr lang="en-US" sz="1400" dirty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Analyze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design the Spring Core Modules and DI to configure and wire beans (application objects) together</a:t>
                      </a:r>
                      <a:endParaRPr lang="en-US" sz="14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K4,K5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Calibri"/>
                        </a:rPr>
                        <a:t>CO4</a:t>
                      </a:r>
                      <a:endParaRPr lang="en-US" sz="140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Model View Controller architecture and ready components that can be used to develop flexible and loosely coupled web applications.</a:t>
                      </a:r>
                      <a:endParaRPr lang="en-US" sz="14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K2, K3, K6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+mn-lt"/>
                          <a:ea typeface="Calibri"/>
                          <a:cs typeface="Calibri"/>
                        </a:rPr>
                        <a:t>CO5</a:t>
                      </a:r>
                      <a:endParaRPr lang="en-US" sz="140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Deploy JPA to Map, store, retrieve, and update data from java objects to relational databases and vice versa.</a:t>
                      </a:r>
                      <a:endPara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4" descr="NIET">
            <a:extLst>
              <a:ext uri="{FF2B5EF4-FFF2-40B4-BE49-F238E27FC236}">
                <a16:creationId xmlns:a16="http://schemas.microsoft.com/office/drawing/2014/main" id="{862391E0-432C-B54B-7839-9A5955639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2" y="236504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F19E2-ACBD-114E-832B-0CF2920B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84324" name="Slide Number Placeholder 5">
            <a:extLst>
              <a:ext uri="{FF2B5EF4-FFF2-40B4-BE49-F238E27FC236}">
                <a16:creationId xmlns:a16="http://schemas.microsoft.com/office/drawing/2014/main" id="{86F985DD-6764-B30F-8DCC-39D4E0CEAC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100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3824B6-627C-62EB-B5C3-B3DB71CBD1A2}"/>
              </a:ext>
            </a:extLst>
          </p:cNvPr>
          <p:cNvSpPr txBox="1">
            <a:spLocks/>
          </p:cNvSpPr>
          <p:nvPr/>
        </p:nvSpPr>
        <p:spPr>
          <a:xfrm>
            <a:off x="2233126" y="242595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Quiz(cont..)</a:t>
            </a:r>
          </a:p>
        </p:txBody>
      </p:sp>
      <p:sp>
        <p:nvSpPr>
          <p:cNvPr id="107527" name="TextBox 8">
            <a:extLst>
              <a:ext uri="{FF2B5EF4-FFF2-40B4-BE49-F238E27FC236}">
                <a16:creationId xmlns:a16="http://schemas.microsoft.com/office/drawing/2014/main" id="{A89ABB97-959C-58A3-F442-37A65B44F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722" y="1611312"/>
            <a:ext cx="67818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of the following manages a list of database drivers in JDBC?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 - JDBC driver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 - Connection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 - Statement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of the following is true about JDBC architecture?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 - JDBC API layer provides the application-to-	JDBC 	Manager connection.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 - JDBC Driver API layer supports the JDBC 	Manager-to-Driver Connection.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 - Both of the above.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 - None of the above.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</p:txBody>
      </p:sp>
      <p:pic>
        <p:nvPicPr>
          <p:cNvPr id="184327" name="Picture 14" descr="NIET">
            <a:extLst>
              <a:ext uri="{FF2B5EF4-FFF2-40B4-BE49-F238E27FC236}">
                <a16:creationId xmlns:a16="http://schemas.microsoft.com/office/drawing/2014/main" id="{BE9A5E0C-0ACC-A1FF-2DF3-D0D88667B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6" y="37909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7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7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7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75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5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75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75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5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75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75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5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75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A44A9-3A06-22DD-E0B7-975B3F140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85348" name="Slide Number Placeholder 5">
            <a:extLst>
              <a:ext uri="{FF2B5EF4-FFF2-40B4-BE49-F238E27FC236}">
                <a16:creationId xmlns:a16="http://schemas.microsoft.com/office/drawing/2014/main" id="{BDF5406F-36BD-D247-0B34-F24B629B55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101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E25C28-6B44-EA9A-F185-D4FE834D43B8}"/>
              </a:ext>
            </a:extLst>
          </p:cNvPr>
          <p:cNvSpPr txBox="1">
            <a:spLocks/>
          </p:cNvSpPr>
          <p:nvPr/>
        </p:nvSpPr>
        <p:spPr>
          <a:xfrm>
            <a:off x="2354424" y="251927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</a:t>
            </a:r>
          </a:p>
        </p:txBody>
      </p:sp>
      <p:sp>
        <p:nvSpPr>
          <p:cNvPr id="147463" name="TextBox 7">
            <a:extLst>
              <a:ext uri="{FF2B5EF4-FFF2-40B4-BE49-F238E27FC236}">
                <a16:creationId xmlns:a16="http://schemas.microsoft.com/office/drawing/2014/main" id="{E24F5283-5526-5E72-B854-122866572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278295"/>
            <a:ext cx="79248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constructor can be used for a servlet?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Initialization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Constructor function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c) Initialization and Constructor function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d) Setup() method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servlet class declare constructor with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as an argument?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True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False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is the dynamic interception of requests and responses to transform the information done?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servlet container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servlet config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c) servlet context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d) servlet filter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85351" name="Picture 14" descr="NIET">
            <a:extLst>
              <a:ext uri="{FF2B5EF4-FFF2-40B4-BE49-F238E27FC236}">
                <a16:creationId xmlns:a16="http://schemas.microsoft.com/office/drawing/2014/main" id="{DFC035A9-E600-3DE9-8091-72298185C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3" y="233850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B29A-3467-03CD-B5A5-B478E894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86372" name="Slide Number Placeholder 5">
            <a:extLst>
              <a:ext uri="{FF2B5EF4-FFF2-40B4-BE49-F238E27FC236}">
                <a16:creationId xmlns:a16="http://schemas.microsoft.com/office/drawing/2014/main" id="{AD98A0B1-35B8-9CDB-C0D4-37110F96ED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102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B06CF2-A4D6-F367-E00B-6D1F90320037}"/>
              </a:ext>
            </a:extLst>
          </p:cNvPr>
          <p:cNvSpPr txBox="1">
            <a:spLocks/>
          </p:cNvSpPr>
          <p:nvPr/>
        </p:nvSpPr>
        <p:spPr>
          <a:xfrm>
            <a:off x="2895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Quiz(cont..)</a:t>
            </a:r>
          </a:p>
        </p:txBody>
      </p:sp>
      <p:sp>
        <p:nvSpPr>
          <p:cNvPr id="148487" name="TextBox 7">
            <a:extLst>
              <a:ext uri="{FF2B5EF4-FFF2-40B4-BE49-F238E27FC236}">
                <a16:creationId xmlns:a16="http://schemas.microsoft.com/office/drawing/2014/main" id="{9A456D6E-D6C3-4760-1240-A6933BB63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35" y="1343609"/>
            <a:ext cx="10047516" cy="57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of servlet gets called?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 - The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called when the servlet is first 	created.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 - The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called whenever the servlet is 	invoked.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 - Both of the above.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 - None of the above.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javax.servlet.http.HttpServlet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 - interface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 - abstract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 - concreate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 - None of the above.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86375" name="Picture 14" descr="NIET">
            <a:extLst>
              <a:ext uri="{FF2B5EF4-FFF2-40B4-BE49-F238E27FC236}">
                <a16:creationId xmlns:a16="http://schemas.microsoft.com/office/drawing/2014/main" id="{6BA19C6B-5BE9-C4B1-53B9-32D94017E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2857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8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8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84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84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4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4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84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84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84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84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6538-5D73-2B89-77E5-7E14D63E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87396" name="Slide Number Placeholder 5">
            <a:extLst>
              <a:ext uri="{FF2B5EF4-FFF2-40B4-BE49-F238E27FC236}">
                <a16:creationId xmlns:a16="http://schemas.microsoft.com/office/drawing/2014/main" id="{5D3EFEEB-D35F-545E-B658-F342DF868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103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7E3AD6-D797-6821-CAA3-D832212D6468}"/>
              </a:ext>
            </a:extLst>
          </p:cNvPr>
          <p:cNvSpPr txBox="1">
            <a:spLocks/>
          </p:cNvSpPr>
          <p:nvPr/>
        </p:nvSpPr>
        <p:spPr>
          <a:xfrm>
            <a:off x="2027853" y="363893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Quiz(cont..)</a:t>
            </a:r>
          </a:p>
        </p:txBody>
      </p:sp>
      <p:sp>
        <p:nvSpPr>
          <p:cNvPr id="149511" name="TextBox 7">
            <a:extLst>
              <a:ext uri="{FF2B5EF4-FFF2-40B4-BE49-F238E27FC236}">
                <a16:creationId xmlns:a16="http://schemas.microsoft.com/office/drawing/2014/main" id="{FC3F8796-D49D-1541-2C90-697D81919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63" y="1455576"/>
            <a:ext cx="79248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of the following code is used to get session in servlet?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request.getSession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response.getSession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 - new Session()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 - None of the above.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of the following code retrieves the request header?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Header.getHeaderName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headerName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response.getHeader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headerName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request.getHeader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headerName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 - None of the above.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7399" name="Picture 14" descr="NIET">
            <a:extLst>
              <a:ext uri="{FF2B5EF4-FFF2-40B4-BE49-F238E27FC236}">
                <a16:creationId xmlns:a16="http://schemas.microsoft.com/office/drawing/2014/main" id="{08A80354-3942-112B-0450-F18FCFB1C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0" y="317825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9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9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9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95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9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9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5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5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95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BD77-581C-3AAF-2CDD-6A68C0D4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88420" name="Slide Number Placeholder 5">
            <a:extLst>
              <a:ext uri="{FF2B5EF4-FFF2-40B4-BE49-F238E27FC236}">
                <a16:creationId xmlns:a16="http://schemas.microsoft.com/office/drawing/2014/main" id="{9B1E2485-09A3-81AD-6A2D-673E79955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104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4BB78B-E705-3335-9011-53F3D47A906F}"/>
              </a:ext>
            </a:extLst>
          </p:cNvPr>
          <p:cNvSpPr txBox="1">
            <a:spLocks/>
          </p:cNvSpPr>
          <p:nvPr/>
        </p:nvSpPr>
        <p:spPr>
          <a:xfrm>
            <a:off x="2354424" y="28924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Quiz(cont..)</a:t>
            </a:r>
          </a:p>
        </p:txBody>
      </p:sp>
      <p:sp>
        <p:nvSpPr>
          <p:cNvPr id="150535" name="TextBox 8">
            <a:extLst>
              <a:ext uri="{FF2B5EF4-FFF2-40B4-BE49-F238E27FC236}">
                <a16:creationId xmlns:a16="http://schemas.microsoft.com/office/drawing/2014/main" id="{4E0D2512-24A4-A5E5-8549-DCEBD467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48" y="1527015"/>
            <a:ext cx="10892551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of the following code retrieves the fully qualified name of the client making this request?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request.getRemoteHost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response.getRemoteHost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Header.getRemoteHost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 - None of the above.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code can be used to send an error response to the client using the specified status code and clearing the buffer.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request.sendError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response.sendError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header.sendError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 - None of the above.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88423" name="Picture 14" descr="NIET">
            <a:extLst>
              <a:ext uri="{FF2B5EF4-FFF2-40B4-BE49-F238E27FC236}">
                <a16:creationId xmlns:a16="http://schemas.microsoft.com/office/drawing/2014/main" id="{93E31E9B-2D91-E531-12F1-31FCF69B0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7" y="177868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0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0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0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0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0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B4606-7526-B7C4-6C9E-F1C19883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89444" name="Slide Number Placeholder 5">
            <a:extLst>
              <a:ext uri="{FF2B5EF4-FFF2-40B4-BE49-F238E27FC236}">
                <a16:creationId xmlns:a16="http://schemas.microsoft.com/office/drawing/2014/main" id="{9C9E8777-3E43-96E3-1487-EEABA43144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105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4E0666-4C62-1FE6-0ABB-322BB72E1FAF}"/>
              </a:ext>
            </a:extLst>
          </p:cNvPr>
          <p:cNvSpPr txBox="1">
            <a:spLocks/>
          </p:cNvSpPr>
          <p:nvPr/>
        </p:nvSpPr>
        <p:spPr>
          <a:xfrm>
            <a:off x="2345093" y="149291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Quiz(cont..)</a:t>
            </a:r>
          </a:p>
        </p:txBody>
      </p:sp>
      <p:sp>
        <p:nvSpPr>
          <p:cNvPr id="151559" name="TextBox 8">
            <a:extLst>
              <a:ext uri="{FF2B5EF4-FFF2-40B4-BE49-F238E27FC236}">
                <a16:creationId xmlns:a16="http://schemas.microsoft.com/office/drawing/2014/main" id="{E814C474-987B-EFB6-9FB1-48905971D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053" y="1129005"/>
            <a:ext cx="886874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of the following code is used to get session in servlet?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request.getSession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response.getSession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 - new Session()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 - None of the above.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code is used to get session id of a HTTP Session object in servlets?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session.getSessionId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session.getId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 -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session.getActiveId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 - None of the above.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</p:txBody>
      </p:sp>
      <p:pic>
        <p:nvPicPr>
          <p:cNvPr id="189447" name="Picture 14" descr="NIET">
            <a:extLst>
              <a:ext uri="{FF2B5EF4-FFF2-40B4-BE49-F238E27FC236}">
                <a16:creationId xmlns:a16="http://schemas.microsoft.com/office/drawing/2014/main" id="{07902A4C-89BD-4534-7DD1-3A2ADD40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04" y="2857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1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15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15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5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15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15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0956-522F-568C-5B22-EC5FD0AE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90468" name="Slide Number Placeholder 5">
            <a:extLst>
              <a:ext uri="{FF2B5EF4-FFF2-40B4-BE49-F238E27FC236}">
                <a16:creationId xmlns:a16="http://schemas.microsoft.com/office/drawing/2014/main" id="{8C338E22-B4D7-DD8D-AA37-4BA735657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106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6687AD-74D3-C3F7-BE40-A18EB2CDC70D}"/>
              </a:ext>
            </a:extLst>
          </p:cNvPr>
          <p:cNvSpPr txBox="1">
            <a:spLocks/>
          </p:cNvSpPr>
          <p:nvPr/>
        </p:nvSpPr>
        <p:spPr>
          <a:xfrm>
            <a:off x="2027853" y="42921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Quiz(cont..)</a:t>
            </a:r>
          </a:p>
        </p:txBody>
      </p:sp>
      <p:sp>
        <p:nvSpPr>
          <p:cNvPr id="152583" name="TextBox 7">
            <a:extLst>
              <a:ext uri="{FF2B5EF4-FFF2-40B4-BE49-F238E27FC236}">
                <a16:creationId xmlns:a16="http://schemas.microsoft.com/office/drawing/2014/main" id="{4A490E70-BE04-61CE-93A6-9D2C503E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88" y="1118121"/>
            <a:ext cx="9940212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methods of Servlet interface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service() and destroy()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ii)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 is a piece of information that stored on server 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ii) False</a:t>
            </a:r>
          </a:p>
          <a:p>
            <a:pPr eaLnBrk="1" hangingPunct="1">
              <a:spcBef>
                <a:spcPct val="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Session is series of request for a single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ii) False</a:t>
            </a:r>
          </a:p>
          <a:p>
            <a:pPr eaLnBrk="1" hangingPunct="1">
              <a:spcBef>
                <a:spcPct val="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in servlet life cycle call again and again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ii)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0471" name="Picture 14" descr="NIET">
            <a:extLst>
              <a:ext uri="{FF2B5EF4-FFF2-40B4-BE49-F238E27FC236}">
                <a16:creationId xmlns:a16="http://schemas.microsoft.com/office/drawing/2014/main" id="{E5ADA738-5FFA-FA1B-AE2C-587EA17B3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0" y="233849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2583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3E04-1B33-A772-9F73-450AFBBF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91492" name="Slide Number Placeholder 5">
            <a:extLst>
              <a:ext uri="{FF2B5EF4-FFF2-40B4-BE49-F238E27FC236}">
                <a16:creationId xmlns:a16="http://schemas.microsoft.com/office/drawing/2014/main" id="{7BF0DEB6-5683-4C75-A582-A609C416A9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107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667FAC-EC32-EBD5-891E-9DFA10F76D4A}"/>
              </a:ext>
            </a:extLst>
          </p:cNvPr>
          <p:cNvSpPr txBox="1">
            <a:spLocks/>
          </p:cNvSpPr>
          <p:nvPr/>
        </p:nvSpPr>
        <p:spPr>
          <a:xfrm>
            <a:off x="2895600" y="373228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Quiz(cont..)</a:t>
            </a:r>
          </a:p>
        </p:txBody>
      </p:sp>
      <p:sp>
        <p:nvSpPr>
          <p:cNvPr id="152583" name="TextBox 7">
            <a:extLst>
              <a:ext uri="{FF2B5EF4-FFF2-40B4-BE49-F238E27FC236}">
                <a16:creationId xmlns:a16="http://schemas.microsoft.com/office/drawing/2014/main" id="{BBA33719-BD3C-A9BB-3BF2-406C4A05F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43" y="1722924"/>
            <a:ext cx="82296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CGI based application for every request server create a child     process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ii)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Servlet Container is also called Servlet Manager 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ii) False</a:t>
            </a:r>
          </a:p>
          <a:p>
            <a:pPr eaLnBrk="1" hangingPunct="1">
              <a:spcBef>
                <a:spcPct val="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1495" name="Picture 14" descr="NIET">
            <a:extLst>
              <a:ext uri="{FF2B5EF4-FFF2-40B4-BE49-F238E27FC236}">
                <a16:creationId xmlns:a16="http://schemas.microsoft.com/office/drawing/2014/main" id="{F69D9B36-0078-7282-AF7C-D4F67A21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4" y="411131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258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Footer Placeholder 4">
            <a:extLst>
              <a:ext uri="{FF2B5EF4-FFF2-40B4-BE49-F238E27FC236}">
                <a16:creationId xmlns:a16="http://schemas.microsoft.com/office/drawing/2014/main" id="{5D289D68-D08F-6D98-B50A-124B6151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92516" name="Slide Number Placeholder 5">
            <a:extLst>
              <a:ext uri="{FF2B5EF4-FFF2-40B4-BE49-F238E27FC236}">
                <a16:creationId xmlns:a16="http://schemas.microsoft.com/office/drawing/2014/main" id="{F35328D4-3F0C-789B-3F0B-A0F661B89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108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1A6411-E3FF-BD25-9C54-327B7F15EC8C}"/>
              </a:ext>
            </a:extLst>
          </p:cNvPr>
          <p:cNvSpPr txBox="1">
            <a:spLocks/>
          </p:cNvSpPr>
          <p:nvPr/>
        </p:nvSpPr>
        <p:spPr>
          <a:xfrm>
            <a:off x="2083416" y="363892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Weekly Assignment</a:t>
            </a:r>
          </a:p>
        </p:txBody>
      </p:sp>
      <p:pic>
        <p:nvPicPr>
          <p:cNvPr id="192519" name="Picture 14" descr="NIET">
            <a:extLst>
              <a:ext uri="{FF2B5EF4-FFF2-40B4-BE49-F238E27FC236}">
                <a16:creationId xmlns:a16="http://schemas.microsoft.com/office/drawing/2014/main" id="{D4765CDF-A9DB-E58C-314F-D781E2603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0" y="233849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2AE168-591A-91A0-E8C3-237E0814E35E}"/>
              </a:ext>
            </a:extLst>
          </p:cNvPr>
          <p:cNvSpPr txBox="1"/>
          <p:nvPr/>
        </p:nvSpPr>
        <p:spPr>
          <a:xfrm>
            <a:off x="1373932" y="1931154"/>
            <a:ext cx="7772400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servlet life cycle and its API in details</a:t>
            </a: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implement handling HTTP post request.</a:t>
            </a: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Write a program to implement cookies in servlet</a:t>
            </a: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 that implement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JDBC.</a:t>
            </a: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Write a program to implement joining two table in JDBC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9AEF1-4AAE-3998-BD20-D4D64D0D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94564" name="Slide Number Placeholder 5">
            <a:extLst>
              <a:ext uri="{FF2B5EF4-FFF2-40B4-BE49-F238E27FC236}">
                <a16:creationId xmlns:a16="http://schemas.microsoft.com/office/drawing/2014/main" id="{E95C470E-5F4D-CA20-C106-F4FE11667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109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6A7D76-F6FB-DC4D-CFE0-CB9C1C2D89F2}"/>
              </a:ext>
            </a:extLst>
          </p:cNvPr>
          <p:cNvSpPr txBox="1">
            <a:spLocks/>
          </p:cNvSpPr>
          <p:nvPr/>
        </p:nvSpPr>
        <p:spPr>
          <a:xfrm>
            <a:off x="2233126" y="399045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NPTEL Video Links and Online Courses Details  </a:t>
            </a:r>
          </a:p>
        </p:txBody>
      </p:sp>
      <p:sp>
        <p:nvSpPr>
          <p:cNvPr id="103431" name="Content Placeholder 7">
            <a:extLst>
              <a:ext uri="{FF2B5EF4-FFF2-40B4-BE49-F238E27FC236}">
                <a16:creationId xmlns:a16="http://schemas.microsoft.com/office/drawing/2014/main" id="{65F8F6A6-6210-83AE-6412-1C27471D6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265238"/>
            <a:ext cx="8610600" cy="4525962"/>
          </a:xfrm>
        </p:spPr>
        <p:txBody>
          <a:bodyPr/>
          <a:lstStyle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https://www.youtube.com/watch?v=utANrHfAh28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https://www.digimat.in/nptel/courses/video/106105191/L01.html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https://www.youtube.com/watch?v=y_YxwyYRJek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https://www.youtube.com/watch?v=0SFVFe6a</a:t>
            </a: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https://www.youtube.com/watch?v=ajhWv31oN1k KK8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https://www.youtube.com/watch?v=v5vLuCBv8vg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https://www.youtube.com/watch?v=5ammL5KU4mo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67" name="Picture 14" descr="NIET">
            <a:extLst>
              <a:ext uri="{FF2B5EF4-FFF2-40B4-BE49-F238E27FC236}">
                <a16:creationId xmlns:a16="http://schemas.microsoft.com/office/drawing/2014/main" id="{7E4A8934-7261-8E84-FCC6-38321685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76" y="271172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09B5044F-1CEB-B84D-A506-88663F0E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Tx/>
              <a:buNone/>
              <a:defRPr/>
            </a:pPr>
            <a:fld id="{10D683B8-E3CA-4C06-9A27-7E9BD75345C7}" type="slidenum">
              <a:rPr lang="en-US" altLang="en-US" smtClean="0"/>
              <a:pPr algn="ctr">
                <a:spcBef>
                  <a:spcPct val="0"/>
                </a:spcBef>
                <a:buSzPts val="1400"/>
                <a:buFontTx/>
                <a:buNone/>
                <a:defRPr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744A83F4-2964-BA0C-37CE-7C379683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16025"/>
            <a:ext cx="83058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285750" indent="-27305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857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857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857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857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857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2700" indent="0">
              <a:lnSpc>
                <a:spcPct val="150000"/>
              </a:lnSpc>
              <a:spcBef>
                <a:spcPct val="0"/>
              </a:spcBef>
              <a:buClr>
                <a:srgbClr val="0AD0D9"/>
              </a:buClr>
              <a:buSzPct val="9500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Engineering knowledge: </a:t>
            </a:r>
          </a:p>
          <a:p>
            <a:pPr marL="12700" indent="0">
              <a:lnSpc>
                <a:spcPct val="150000"/>
              </a:lnSpc>
              <a:spcBef>
                <a:spcPct val="0"/>
              </a:spcBef>
              <a:buClr>
                <a:srgbClr val="0AD0D9"/>
              </a:buClr>
              <a:buSzPct val="9500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Problem analysis: </a:t>
            </a:r>
          </a:p>
          <a:p>
            <a:pPr marL="12700" indent="0">
              <a:lnSpc>
                <a:spcPct val="150000"/>
              </a:lnSpc>
              <a:spcBef>
                <a:spcPct val="0"/>
              </a:spcBef>
              <a:buClr>
                <a:srgbClr val="0AD0D9"/>
              </a:buClr>
              <a:buSzPct val="9500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Design/development of solutions: </a:t>
            </a:r>
          </a:p>
          <a:p>
            <a:pPr marL="12700" indent="0">
              <a:lnSpc>
                <a:spcPct val="150000"/>
              </a:lnSpc>
              <a:spcBef>
                <a:spcPct val="0"/>
              </a:spcBef>
              <a:buClr>
                <a:srgbClr val="0AD0D9"/>
              </a:buClr>
              <a:buSzPct val="9500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Conduct investigations of complex problems: </a:t>
            </a:r>
          </a:p>
          <a:p>
            <a:pPr marL="12700" indent="0">
              <a:lnSpc>
                <a:spcPct val="150000"/>
              </a:lnSpc>
              <a:spcBef>
                <a:spcPct val="0"/>
              </a:spcBef>
              <a:buClr>
                <a:srgbClr val="0AD0D9"/>
              </a:buClr>
              <a:buSzPct val="9500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Modern tool usage:</a:t>
            </a:r>
          </a:p>
          <a:p>
            <a:pPr marL="12700" indent="0">
              <a:lnSpc>
                <a:spcPct val="150000"/>
              </a:lnSpc>
              <a:spcBef>
                <a:spcPct val="0"/>
              </a:spcBef>
              <a:buClr>
                <a:srgbClr val="0AD0D9"/>
              </a:buClr>
              <a:buSzPct val="9500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engineer and society:</a:t>
            </a:r>
          </a:p>
          <a:p>
            <a:pPr marL="12700" indent="0">
              <a:lnSpc>
                <a:spcPct val="150000"/>
              </a:lnSpc>
              <a:spcBef>
                <a:spcPct val="0"/>
              </a:spcBef>
              <a:buClr>
                <a:srgbClr val="0AD0D9"/>
              </a:buClr>
              <a:buSzPct val="9500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Environment and sustainability: </a:t>
            </a:r>
          </a:p>
          <a:p>
            <a:pPr marL="12700" indent="0">
              <a:lnSpc>
                <a:spcPct val="150000"/>
              </a:lnSpc>
              <a:spcBef>
                <a:spcPct val="0"/>
              </a:spcBef>
              <a:buClr>
                <a:srgbClr val="0AD0D9"/>
              </a:buClr>
              <a:buSzPct val="9500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Ethics:</a:t>
            </a:r>
          </a:p>
          <a:p>
            <a:pPr marL="12700" indent="0">
              <a:lnSpc>
                <a:spcPct val="150000"/>
              </a:lnSpc>
              <a:spcBef>
                <a:spcPct val="0"/>
              </a:spcBef>
              <a:buClr>
                <a:srgbClr val="0AD0D9"/>
              </a:buClr>
              <a:buSzPct val="9500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Individual and team work: </a:t>
            </a:r>
          </a:p>
          <a:p>
            <a:pPr marL="12700" indent="0">
              <a:lnSpc>
                <a:spcPct val="150000"/>
              </a:lnSpc>
              <a:spcBef>
                <a:spcPct val="0"/>
              </a:spcBef>
              <a:buClr>
                <a:srgbClr val="0AD0D9"/>
              </a:buClr>
              <a:buSzPct val="9500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Communication: </a:t>
            </a:r>
          </a:p>
          <a:p>
            <a:pPr marL="12700" indent="0">
              <a:lnSpc>
                <a:spcPct val="150000"/>
              </a:lnSpc>
              <a:spcBef>
                <a:spcPct val="0"/>
              </a:spcBef>
              <a:buClr>
                <a:srgbClr val="0AD0D9"/>
              </a:buClr>
              <a:buSzPct val="9500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Project management and finance: </a:t>
            </a:r>
          </a:p>
          <a:p>
            <a:pPr marL="12700" indent="0">
              <a:lnSpc>
                <a:spcPct val="150000"/>
              </a:lnSpc>
              <a:spcBef>
                <a:spcPct val="0"/>
              </a:spcBef>
              <a:buClr>
                <a:srgbClr val="0AD0D9"/>
              </a:buClr>
              <a:buSzPct val="9500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Life-long learning</a:t>
            </a:r>
          </a:p>
        </p:txBody>
      </p:sp>
      <p:sp>
        <p:nvSpPr>
          <p:cNvPr id="14340" name="Date Placeholder 4">
            <a:extLst>
              <a:ext uri="{FF2B5EF4-FFF2-40B4-BE49-F238E27FC236}">
                <a16:creationId xmlns:a16="http://schemas.microsoft.com/office/drawing/2014/main" id="{862F57CD-C078-C073-2A63-C726687239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8DAA1921-B86D-4345-81BB-09F29374A41D}" type="datetime1">
              <a:rPr lang="en-US" smtClean="0"/>
              <a:t>15-May-24</a:t>
            </a:fld>
            <a:endParaRPr lang="en-US" dirty="0"/>
          </a:p>
        </p:txBody>
      </p:sp>
      <p:sp>
        <p:nvSpPr>
          <p:cNvPr id="13317" name="Footer Placeholder 5">
            <a:extLst>
              <a:ext uri="{FF2B5EF4-FFF2-40B4-BE49-F238E27FC236}">
                <a16:creationId xmlns:a16="http://schemas.microsoft.com/office/drawing/2014/main" id="{3F3C0259-D0B9-35A2-0D9E-AC692E0A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>
              <a:solidFill>
                <a:srgbClr val="898989"/>
              </a:solidFill>
              <a:cs typeface="Arial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4C00F2F-033E-FA2B-3D29-B05B9B3A6943}"/>
              </a:ext>
            </a:extLst>
          </p:cNvPr>
          <p:cNvSpPr txBox="1">
            <a:spLocks/>
          </p:cNvSpPr>
          <p:nvPr/>
        </p:nvSpPr>
        <p:spPr>
          <a:xfrm>
            <a:off x="1790700" y="317466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Program Outcome</a:t>
            </a:r>
          </a:p>
        </p:txBody>
      </p:sp>
      <p:pic>
        <p:nvPicPr>
          <p:cNvPr id="2" name="Picture 14" descr="NIET">
            <a:extLst>
              <a:ext uri="{FF2B5EF4-FFF2-40B4-BE49-F238E27FC236}">
                <a16:creationId xmlns:a16="http://schemas.microsoft.com/office/drawing/2014/main" id="{7AE30D5E-65C8-9357-25E1-66200481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2" y="236504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586B-4995-6C49-4ECB-79BB136A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95588" name="Slide Number Placeholder 5">
            <a:extLst>
              <a:ext uri="{FF2B5EF4-FFF2-40B4-BE49-F238E27FC236}">
                <a16:creationId xmlns:a16="http://schemas.microsoft.com/office/drawing/2014/main" id="{A30EE566-5989-1534-7CD5-CAB6CA34A6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24123F-B381-4CB0-4D63-A22F4FEEFEB2}"/>
              </a:ext>
            </a:extLst>
          </p:cNvPr>
          <p:cNvSpPr txBox="1">
            <a:spLocks/>
          </p:cNvSpPr>
          <p:nvPr/>
        </p:nvSpPr>
        <p:spPr>
          <a:xfrm>
            <a:off x="2354424" y="466532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 MCQ s</a:t>
            </a:r>
          </a:p>
        </p:txBody>
      </p:sp>
      <p:sp>
        <p:nvSpPr>
          <p:cNvPr id="111623" name="TextBox 7">
            <a:extLst>
              <a:ext uri="{FF2B5EF4-FFF2-40B4-BE49-F238E27FC236}">
                <a16:creationId xmlns:a16="http://schemas.microsoft.com/office/drawing/2014/main" id="{1AB55A37-99C2-5A2E-455F-B2A926297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26" y="1294624"/>
            <a:ext cx="10008638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JDBC API has always supported persistent storage of objects defined in the Java programming language through the methods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getObject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setObject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 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 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ACID properties does not describes the transaction management well.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a.True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 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ResultSet.next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used to move to the next row of the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the current row.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 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95591" name="Picture 14" descr="NIET">
            <a:extLst>
              <a:ext uri="{FF2B5EF4-FFF2-40B4-BE49-F238E27FC236}">
                <a16:creationId xmlns:a16="http://schemas.microsoft.com/office/drawing/2014/main" id="{26936A38-E773-3FE2-C7CF-8195D5533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4" y="280503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16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1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16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6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2F276-8B47-811F-FB6D-B075AB0A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96612" name="Slide Number Placeholder 5">
            <a:extLst>
              <a:ext uri="{FF2B5EF4-FFF2-40B4-BE49-F238E27FC236}">
                <a16:creationId xmlns:a16="http://schemas.microsoft.com/office/drawing/2014/main" id="{96D68EE5-CDEE-8F93-0E8D-EAE04AFF4A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C2B340-A312-BDE2-FB3E-7FDE541BF748}"/>
              </a:ext>
            </a:extLst>
          </p:cNvPr>
          <p:cNvSpPr txBox="1">
            <a:spLocks/>
          </p:cNvSpPr>
          <p:nvPr/>
        </p:nvSpPr>
        <p:spPr>
          <a:xfrm>
            <a:off x="2298440" y="25192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 MCQ s(cont..)</a:t>
            </a:r>
          </a:p>
        </p:txBody>
      </p:sp>
      <p:sp>
        <p:nvSpPr>
          <p:cNvPr id="112647" name="TextBox 8">
            <a:extLst>
              <a:ext uri="{FF2B5EF4-FFF2-40B4-BE49-F238E27FC236}">
                <a16:creationId xmlns:a16="http://schemas.microsoft.com/office/drawing/2014/main" id="{5A22D706-0E29-6CB5-916A-CD1059424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880" y="1347785"/>
            <a:ext cx="1042851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How many steps are used to connect any java application using JDBC?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 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 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 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 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 the following JDBC drivers which is known as fully java driver?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 Native-API driver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 Network Protocol driver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 Thin driver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 Both B &amp;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6615" name="Picture 14" descr="NIET">
            <a:extLst>
              <a:ext uri="{FF2B5EF4-FFF2-40B4-BE49-F238E27FC236}">
                <a16:creationId xmlns:a16="http://schemas.microsoft.com/office/drawing/2014/main" id="{D9E95350-E98C-3308-3E84-75BE45B84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24" y="159205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6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A1E6-3498-D148-7A7B-81FB83B9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97636" name="Slide Number Placeholder 5">
            <a:extLst>
              <a:ext uri="{FF2B5EF4-FFF2-40B4-BE49-F238E27FC236}">
                <a16:creationId xmlns:a16="http://schemas.microsoft.com/office/drawing/2014/main" id="{72A5CD1C-8A6B-8525-8BF5-F08EC98A6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C06683-0989-D65E-B322-E763623E055E}"/>
              </a:ext>
            </a:extLst>
          </p:cNvPr>
          <p:cNvSpPr txBox="1">
            <a:spLocks/>
          </p:cNvSpPr>
          <p:nvPr/>
        </p:nvSpPr>
        <p:spPr>
          <a:xfrm>
            <a:off x="1953208" y="382555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 MCQ s(cont..)</a:t>
            </a:r>
          </a:p>
        </p:txBody>
      </p:sp>
      <p:sp>
        <p:nvSpPr>
          <p:cNvPr id="113671" name="TextBox 7">
            <a:extLst>
              <a:ext uri="{FF2B5EF4-FFF2-40B4-BE49-F238E27FC236}">
                <a16:creationId xmlns:a16="http://schemas.microsoft.com/office/drawing/2014/main" id="{643E5019-2658-7308-AD9B-DB00FB704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6" y="1455577"/>
            <a:ext cx="8898294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6.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models do the JDBC API support for the database access?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 Two-tier models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 Three-tier models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 Both A &amp;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 None of the above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 Which of the following JDBC drivers is known as a partially java driver?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 JDBC-ODBC bridge driver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 Native-API driver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 Network Protocol driver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 Thin driver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97639" name="Picture 14" descr="NIET">
            <a:extLst>
              <a:ext uri="{FF2B5EF4-FFF2-40B4-BE49-F238E27FC236}">
                <a16:creationId xmlns:a16="http://schemas.microsoft.com/office/drawing/2014/main" id="{88B1BF4E-0CE4-314A-6532-815B8BC6F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00" y="233850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3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3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3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3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3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BF223-6A2E-60EC-350E-BFE746DB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98660" name="Slide Number Placeholder 5">
            <a:extLst>
              <a:ext uri="{FF2B5EF4-FFF2-40B4-BE49-F238E27FC236}">
                <a16:creationId xmlns:a16="http://schemas.microsoft.com/office/drawing/2014/main" id="{7683510A-8744-EE04-52F4-8084113A8B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59CE30-89B1-E753-4E0E-8F9183DE6CF4}"/>
              </a:ext>
            </a:extLst>
          </p:cNvPr>
          <p:cNvSpPr txBox="1">
            <a:spLocks/>
          </p:cNvSpPr>
          <p:nvPr/>
        </p:nvSpPr>
        <p:spPr>
          <a:xfrm>
            <a:off x="2643673" y="429208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 MCQ s(cont..)</a:t>
            </a:r>
          </a:p>
        </p:txBody>
      </p:sp>
      <p:sp>
        <p:nvSpPr>
          <p:cNvPr id="114695" name="TextBox 8">
            <a:extLst>
              <a:ext uri="{FF2B5EF4-FFF2-40B4-BE49-F238E27FC236}">
                <a16:creationId xmlns:a16="http://schemas.microsoft.com/office/drawing/2014/main" id="{F635A234-EB5E-B2CF-9235-165F8175E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76962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8. How many types of JDBC drivers are available?</a:t>
            </a:r>
            <a:b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a. 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b. 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c. 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d. 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9. How many JDBC product components does the Java software provides?</a:t>
            </a:r>
            <a:b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a. 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b. 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c. 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d. 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98663" name="Picture 14" descr="NIET">
            <a:extLst>
              <a:ext uri="{FF2B5EF4-FFF2-40B4-BE49-F238E27FC236}">
                <a16:creationId xmlns:a16="http://schemas.microsoft.com/office/drawing/2014/main" id="{C16A3337-39C7-8269-55A9-EDD6F92A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85" y="21518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4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4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4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4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46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6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4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8BC7-D5BD-839C-A4A7-FEA8A53A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99684" name="Slide Number Placeholder 5">
            <a:extLst>
              <a:ext uri="{FF2B5EF4-FFF2-40B4-BE49-F238E27FC236}">
                <a16:creationId xmlns:a16="http://schemas.microsoft.com/office/drawing/2014/main" id="{35FDF75D-1584-407E-2807-A6833E67E4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FF97DF-358B-2A8F-667C-BDF25EB5E0C3}"/>
              </a:ext>
            </a:extLst>
          </p:cNvPr>
          <p:cNvSpPr txBox="1">
            <a:spLocks/>
          </p:cNvSpPr>
          <p:nvPr/>
        </p:nvSpPr>
        <p:spPr>
          <a:xfrm>
            <a:off x="1953208" y="335902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 MCQ s(cont..)</a:t>
            </a:r>
          </a:p>
        </p:txBody>
      </p:sp>
      <p:sp>
        <p:nvSpPr>
          <p:cNvPr id="115719" name="TextBox 7">
            <a:extLst>
              <a:ext uri="{FF2B5EF4-FFF2-40B4-BE49-F238E27FC236}">
                <a16:creationId xmlns:a16="http://schemas.microsoft.com/office/drawing/2014/main" id="{6944F78C-1808-0BE4-C90C-7329BC709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33" y="1455577"/>
            <a:ext cx="9941767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Which services are provided to EJB components by the EJB container?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 Transaction support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 Persistence support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Naming support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 All mentioned above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Which session bean maintain their state between client invocations but are not required to maintain their state across server crashes or shutdowns?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 Stateful Session Bean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 Stateless Session Bean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 Singleton Session Bean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 None of the above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99687" name="Picture 14" descr="NIET">
            <a:extLst>
              <a:ext uri="{FF2B5EF4-FFF2-40B4-BE49-F238E27FC236}">
                <a16:creationId xmlns:a16="http://schemas.microsoft.com/office/drawing/2014/main" id="{00D75E77-7AF3-CCAB-1C90-793859C9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6" y="22451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5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7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57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57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7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EDE8-6061-D3E8-6E2F-0106E0A0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200708" name="Slide Number Placeholder 5">
            <a:extLst>
              <a:ext uri="{FF2B5EF4-FFF2-40B4-BE49-F238E27FC236}">
                <a16:creationId xmlns:a16="http://schemas.microsoft.com/office/drawing/2014/main" id="{D59B924E-614C-0A62-7D1D-CF9F38D00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A92B35-636F-E83C-D731-55F3337E9F3F}"/>
              </a:ext>
            </a:extLst>
          </p:cNvPr>
          <p:cNvSpPr txBox="1">
            <a:spLocks/>
          </p:cNvSpPr>
          <p:nvPr/>
        </p:nvSpPr>
        <p:spPr>
          <a:xfrm>
            <a:off x="1981200" y="452437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 MCQ s(cont..)</a:t>
            </a:r>
          </a:p>
        </p:txBody>
      </p:sp>
      <p:sp>
        <p:nvSpPr>
          <p:cNvPr id="119815" name="TextBox 7">
            <a:extLst>
              <a:ext uri="{FF2B5EF4-FFF2-40B4-BE49-F238E27FC236}">
                <a16:creationId xmlns:a16="http://schemas.microsoft.com/office/drawing/2014/main" id="{7777C914-72FA-3C3C-AA96-847E7C673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219200"/>
            <a:ext cx="7162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18. Which of the following is used to call stored procedure?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a.Statement</a:t>
            </a:r>
            <a:b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b.PreparedStatement</a:t>
            </a:r>
            <a:b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c.CallableStatment</a:t>
            </a:r>
            <a:b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d. CalledStatement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19. Which of the following is method of JDBC batch process?</a:t>
            </a:r>
            <a:b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a. setBatch()</a:t>
            </a:r>
            <a:b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b. deleteBatch()</a:t>
            </a:r>
            <a:b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c. removeBatch()</a:t>
            </a:r>
            <a:b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d. addBatch()</a:t>
            </a:r>
          </a:p>
        </p:txBody>
      </p:sp>
      <p:pic>
        <p:nvPicPr>
          <p:cNvPr id="200711" name="Picture 14" descr="NIET">
            <a:extLst>
              <a:ext uri="{FF2B5EF4-FFF2-40B4-BE49-F238E27FC236}">
                <a16:creationId xmlns:a16="http://schemas.microsoft.com/office/drawing/2014/main" id="{73C639F6-5A24-6527-5450-F92E1A788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2" y="371475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8891-B118-5277-8EF8-05BD9190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201732" name="Slide Number Placeholder 5">
            <a:extLst>
              <a:ext uri="{FF2B5EF4-FFF2-40B4-BE49-F238E27FC236}">
                <a16:creationId xmlns:a16="http://schemas.microsoft.com/office/drawing/2014/main" id="{B1286CF9-7BC1-B060-C26A-9279E712A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FE1613-EBA1-D175-DCDC-324D8AC49A3E}"/>
              </a:ext>
            </a:extLst>
          </p:cNvPr>
          <p:cNvSpPr txBox="1">
            <a:spLocks/>
          </p:cNvSpPr>
          <p:nvPr/>
        </p:nvSpPr>
        <p:spPr>
          <a:xfrm>
            <a:off x="2209800" y="228601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 MCQ s(cont..)</a:t>
            </a:r>
          </a:p>
        </p:txBody>
      </p:sp>
      <p:sp>
        <p:nvSpPr>
          <p:cNvPr id="158727" name="TextBox 7">
            <a:extLst>
              <a:ext uri="{FF2B5EF4-FFF2-40B4-BE49-F238E27FC236}">
                <a16:creationId xmlns:a16="http://schemas.microsoft.com/office/drawing/2014/main" id="{1770529B-076A-A2C0-BD2B-2BFE2B4DE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24948"/>
            <a:ext cx="9778482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Which method is used to send the same request and response objects to another servlet in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RequestDispacher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 forward()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sendRedirect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 Both A &amp;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 None of the above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Which packages represent interfaces and classes for servlet API?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 Both A &amp;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 None of the above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201735" name="Picture 14" descr="NIET">
            <a:extLst>
              <a:ext uri="{FF2B5EF4-FFF2-40B4-BE49-F238E27FC236}">
                <a16:creationId xmlns:a16="http://schemas.microsoft.com/office/drawing/2014/main" id="{9367DEF3-AAED-A942-47CB-E7EA66D2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4" y="26193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8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87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87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87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87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87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87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87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87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87E8C-D76E-C99B-BA40-951C251E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202756" name="Slide Number Placeholder 5">
            <a:extLst>
              <a:ext uri="{FF2B5EF4-FFF2-40B4-BE49-F238E27FC236}">
                <a16:creationId xmlns:a16="http://schemas.microsoft.com/office/drawing/2014/main" id="{553B281B-4A8F-3846-54F0-B9A325256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D7B4D6-4242-60DA-31BB-1379B70C63DE}"/>
              </a:ext>
            </a:extLst>
          </p:cNvPr>
          <p:cNvSpPr txBox="1">
            <a:spLocks/>
          </p:cNvSpPr>
          <p:nvPr/>
        </p:nvSpPr>
        <p:spPr>
          <a:xfrm>
            <a:off x="1794588" y="261937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 MCQ s(cont..)</a:t>
            </a:r>
          </a:p>
        </p:txBody>
      </p:sp>
      <p:sp>
        <p:nvSpPr>
          <p:cNvPr id="159751" name="TextBox 8">
            <a:extLst>
              <a:ext uri="{FF2B5EF4-FFF2-40B4-BE49-F238E27FC236}">
                <a16:creationId xmlns:a16="http://schemas.microsoft.com/office/drawing/2014/main" id="{AF326DB7-BC18-2957-9E91-3C3A775C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88" y="1235997"/>
            <a:ext cx="96012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Which HTTP Request method is non-idempotent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 GET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 POST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 BOTH A &amp; B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 None of the above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Which object is created by the web container at time of deploying the project?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 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 Both A &amp; B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 None of the above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2759" name="Picture 14" descr="NIET">
            <a:extLst>
              <a:ext uri="{FF2B5EF4-FFF2-40B4-BE49-F238E27FC236}">
                <a16:creationId xmlns:a16="http://schemas.microsoft.com/office/drawing/2014/main" id="{0C1CF186-65E7-96EE-DAED-41AFDCD08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193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9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9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9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9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9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9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9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9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9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97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97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97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9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97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931A-D940-CBE3-1687-3F621BFD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203780" name="Slide Number Placeholder 5">
            <a:extLst>
              <a:ext uri="{FF2B5EF4-FFF2-40B4-BE49-F238E27FC236}">
                <a16:creationId xmlns:a16="http://schemas.microsoft.com/office/drawing/2014/main" id="{D6386541-DA88-EC97-1EEE-8204B387C5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1F3E4-4D11-8FA3-7968-7571A2AF35F2}"/>
              </a:ext>
            </a:extLst>
          </p:cNvPr>
          <p:cNvSpPr txBox="1">
            <a:spLocks/>
          </p:cNvSpPr>
          <p:nvPr/>
        </p:nvSpPr>
        <p:spPr>
          <a:xfrm>
            <a:off x="2065175" y="34289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 MCQ s(cont..)</a:t>
            </a:r>
          </a:p>
        </p:txBody>
      </p:sp>
      <p:sp>
        <p:nvSpPr>
          <p:cNvPr id="160775" name="TextBox 7">
            <a:extLst>
              <a:ext uri="{FF2B5EF4-FFF2-40B4-BE49-F238E27FC236}">
                <a16:creationId xmlns:a16="http://schemas.microsoft.com/office/drawing/2014/main" id="{EC089311-2548-0730-6AFC-D3291921A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599"/>
            <a:ext cx="10848392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 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HTTP Request what asks for the loopback of the request message, for testing or for troubleshooting?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 PUT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 OPTIONS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 DELETE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 TRACE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Which one of the following scopes does the attribute in servlet is an object that can be set, get or removed?</a:t>
            </a: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 session scope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 request scope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 application scope</a:t>
            </a:r>
          </a:p>
          <a:p>
            <a:pPr eaLnBrk="1" fontAlgn="t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 All mentioned above</a:t>
            </a:r>
          </a:p>
          <a:p>
            <a:pPr eaLnBrk="1" fontAlgn="ctr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3783" name="Picture 14" descr="NIET">
            <a:extLst>
              <a:ext uri="{FF2B5EF4-FFF2-40B4-BE49-F238E27FC236}">
                <a16:creationId xmlns:a16="http://schemas.microsoft.com/office/drawing/2014/main" id="{3EE468B8-8336-1191-9B26-697CB4EBC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193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0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0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0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0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0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07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07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07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07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7F9251-BAED-893A-DD54-33CBD26D9308}"/>
              </a:ext>
            </a:extLst>
          </p:cNvPr>
          <p:cNvSpPr/>
          <p:nvPr/>
        </p:nvSpPr>
        <p:spPr>
          <a:xfrm>
            <a:off x="2209800" y="1219200"/>
            <a:ext cx="8458200" cy="5170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The------------interface is used to call stored procedure?</a:t>
            </a:r>
            <a:br>
              <a:rPr lang="en-US" sz="2400" dirty="0"/>
            </a:br>
            <a:r>
              <a:rPr lang="en-US" sz="2400" dirty="0"/>
              <a:t>a) Statement</a:t>
            </a:r>
            <a:br>
              <a:rPr lang="en-US" sz="2400" dirty="0"/>
            </a:br>
            <a:r>
              <a:rPr lang="en-US" sz="2400" dirty="0"/>
              <a:t>b) </a:t>
            </a:r>
            <a:r>
              <a:rPr lang="en-US" sz="2400" dirty="0" err="1"/>
              <a:t>PreparedStatement</a:t>
            </a:r>
            <a:br>
              <a:rPr lang="en-US" sz="2400" dirty="0"/>
            </a:br>
            <a:r>
              <a:rPr lang="en-US" sz="2400" dirty="0"/>
              <a:t>c) </a:t>
            </a:r>
            <a:r>
              <a:rPr lang="en-US" sz="2400" dirty="0" err="1"/>
              <a:t>CallableStatment</a:t>
            </a:r>
            <a:br>
              <a:rPr lang="en-US" sz="2400" dirty="0"/>
            </a:br>
            <a:r>
              <a:rPr lang="en-US" sz="2400" dirty="0"/>
              <a:t>d) </a:t>
            </a:r>
            <a:r>
              <a:rPr lang="en-US" sz="2400" dirty="0" err="1"/>
              <a:t>CalledStatement</a:t>
            </a:r>
            <a:r>
              <a:rPr lang="en-US" sz="2200" dirty="0"/>
              <a:t>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400" dirty="0"/>
              <a:t>The-----------method  is used to rollback a JDBC transaction?</a:t>
            </a:r>
            <a:br>
              <a:rPr lang="en-US" sz="2400" dirty="0"/>
            </a:br>
            <a:r>
              <a:rPr lang="en-US" sz="2400" dirty="0"/>
              <a:t>a) rollback()</a:t>
            </a:r>
            <a:br>
              <a:rPr lang="en-US" sz="2400" dirty="0"/>
            </a:br>
            <a:r>
              <a:rPr lang="en-US" sz="2400" dirty="0"/>
              <a:t>b) </a:t>
            </a:r>
            <a:r>
              <a:rPr lang="en-US" sz="2400" dirty="0" err="1"/>
              <a:t>rollforward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c) </a:t>
            </a:r>
            <a:r>
              <a:rPr lang="en-US" sz="2400" dirty="0" err="1"/>
              <a:t>deleteTransaction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d) </a:t>
            </a:r>
            <a:r>
              <a:rPr lang="en-US" sz="2400" dirty="0" err="1"/>
              <a:t>RemoveTransaction</a:t>
            </a:r>
            <a:r>
              <a:rPr lang="en-US" sz="2400" dirty="0"/>
              <a:t>()</a:t>
            </a:r>
          </a:p>
          <a:p>
            <a:pPr marL="457200" indent="-457200">
              <a:buFontTx/>
              <a:buAutoNum type="arabicPeriod"/>
              <a:defRPr/>
            </a:pPr>
            <a:endParaRPr lang="en-US" sz="2200" dirty="0"/>
          </a:p>
          <a:p>
            <a:pPr marL="457200" indent="-457200">
              <a:defRPr/>
            </a:pPr>
            <a:endParaRPr lang="en-US" sz="2200" dirty="0"/>
          </a:p>
          <a:p>
            <a:pPr marL="53975" indent="-53975">
              <a:buFontTx/>
              <a:buAutoNum type="arabicPeriod"/>
              <a:defRPr/>
            </a:pPr>
            <a:endParaRPr 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F94B36-6582-F1CD-1DBC-0EBAF12CAFEA}"/>
              </a:ext>
            </a:extLst>
          </p:cNvPr>
          <p:cNvSpPr txBox="1">
            <a:spLocks/>
          </p:cNvSpPr>
          <p:nvPr/>
        </p:nvSpPr>
        <p:spPr>
          <a:xfrm>
            <a:off x="2133600" y="276711"/>
            <a:ext cx="77724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dirty="0"/>
              <a:t>Glossary Questions </a:t>
            </a:r>
            <a:endParaRPr lang="en-US" sz="3000" dirty="0"/>
          </a:p>
        </p:txBody>
      </p:sp>
      <p:sp>
        <p:nvSpPr>
          <p:cNvPr id="204805" name="Slide Number Placeholder 8">
            <a:extLst>
              <a:ext uri="{FF2B5EF4-FFF2-40B4-BE49-F238E27FC236}">
                <a16:creationId xmlns:a16="http://schemas.microsoft.com/office/drawing/2014/main" id="{0BC776A0-E267-5065-F85A-03BF922D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119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04806" name="Footer Placeholder 9">
            <a:extLst>
              <a:ext uri="{FF2B5EF4-FFF2-40B4-BE49-F238E27FC236}">
                <a16:creationId xmlns:a16="http://schemas.microsoft.com/office/drawing/2014/main" id="{CD8F6245-D5E6-3989-D674-72D445A2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Shweta Singh     ACSAI0612 Advance Java Programming             Unit  1</a:t>
            </a:r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204807" name="Picture 14" descr="NIET">
            <a:extLst>
              <a:ext uri="{FF2B5EF4-FFF2-40B4-BE49-F238E27FC236}">
                <a16:creationId xmlns:a16="http://schemas.microsoft.com/office/drawing/2014/main" id="{C546B6FA-FF66-E5D4-43FA-59622FF72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5" y="233849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137;p17">
            <a:extLst>
              <a:ext uri="{FF2B5EF4-FFF2-40B4-BE49-F238E27FC236}">
                <a16:creationId xmlns:a16="http://schemas.microsoft.com/office/drawing/2014/main" id="{CFFC9C9D-ABC1-E407-7EB8-148A6645C0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6E98115B-3DD9-4A2C-B82A-3ED46FAA55A6}" type="datetime1">
              <a:rPr lang="en-US" smtClean="0"/>
              <a:t>15-May-24</a:t>
            </a:fld>
            <a:endParaRPr lang="en-US" altLang="en-US">
              <a:cs typeface="Arial" pitchFamily="34" charset="0"/>
            </a:endParaRPr>
          </a:p>
        </p:txBody>
      </p:sp>
      <p:sp>
        <p:nvSpPr>
          <p:cNvPr id="27651" name="Google Shape;138;p17">
            <a:extLst>
              <a:ext uri="{FF2B5EF4-FFF2-40B4-BE49-F238E27FC236}">
                <a16:creationId xmlns:a16="http://schemas.microsoft.com/office/drawing/2014/main" id="{AAB27887-1563-9F06-DB37-3B4B741F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9" name="Google Shape;139;p17">
            <a:extLst>
              <a:ext uri="{FF2B5EF4-FFF2-40B4-BE49-F238E27FC236}">
                <a16:creationId xmlns:a16="http://schemas.microsoft.com/office/drawing/2014/main" id="{80C12B79-28D1-BC61-A660-A774F8F039F3}"/>
              </a:ext>
            </a:extLst>
          </p:cNvPr>
          <p:cNvSpPr txBox="1"/>
          <p:nvPr/>
        </p:nvSpPr>
        <p:spPr>
          <a:xfrm>
            <a:off x="2031409" y="396439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>
              <a:buClr>
                <a:schemeClr val="dk1"/>
              </a:buClr>
              <a:buSzPts val="2400"/>
              <a:defRPr/>
            </a:pPr>
            <a:r>
              <a:rPr lang="en-US" sz="3200" kern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CO-PO Mapping</a:t>
            </a:r>
            <a:endParaRPr sz="3200" kern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27653" name="Google Shape;141;p17">
            <a:extLst>
              <a:ext uri="{FF2B5EF4-FFF2-40B4-BE49-F238E27FC236}">
                <a16:creationId xmlns:a16="http://schemas.microsoft.com/office/drawing/2014/main" id="{50E55EA2-3E43-5789-3CCA-C95849A53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28689"/>
            <a:ext cx="493395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      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None/>
            </a:pP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27654" name="Google Shape;142;p17">
            <a:extLst>
              <a:ext uri="{FF2B5EF4-FFF2-40B4-BE49-F238E27FC236}">
                <a16:creationId xmlns:a16="http://schemas.microsoft.com/office/drawing/2014/main" id="{DEDB03D6-F2DC-296A-43CF-890BA0EBB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409" y="1084229"/>
            <a:ext cx="7348538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Mapping of Course Outcomes and Program Outcomes:</a:t>
            </a:r>
          </a:p>
          <a:p>
            <a:pPr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800" dirty="0"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14344" name="Google Shape;144;p17">
            <a:extLst>
              <a:ext uri="{FF2B5EF4-FFF2-40B4-BE49-F238E27FC236}">
                <a16:creationId xmlns:a16="http://schemas.microsoft.com/office/drawing/2014/main" id="{343C83BB-F884-07A6-B534-4DFB87A0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altLang="en-US" dirty="0">
              <a:solidFill>
                <a:srgbClr val="898989"/>
              </a:solidFill>
              <a:cs typeface="Arial" pitchFamily="34" charset="0"/>
            </a:endParaRPr>
          </a:p>
        </p:txBody>
      </p:sp>
      <p:graphicFrame>
        <p:nvGraphicFramePr>
          <p:cNvPr id="12" name="Google Shape;143;p17">
            <a:extLst>
              <a:ext uri="{FF2B5EF4-FFF2-40B4-BE49-F238E27FC236}">
                <a16:creationId xmlns:a16="http://schemas.microsoft.com/office/drawing/2014/main" id="{BD916A95-84CC-A52B-B5C9-AC64BF9F9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01531"/>
              </p:ext>
            </p:extLst>
          </p:nvPr>
        </p:nvGraphicFramePr>
        <p:xfrm>
          <a:off x="1668464" y="1614085"/>
          <a:ext cx="8855073" cy="4740275"/>
        </p:xfrm>
        <a:graphic>
          <a:graphicData uri="http://schemas.openxmlformats.org/drawingml/2006/table">
            <a:tbl>
              <a:tblPr/>
              <a:tblGrid>
                <a:gridCol w="84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16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16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16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15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309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60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6221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PO5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PO9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PO10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PO12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ACSE0601.1                         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ACSE0601.2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ACSE0601.3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ACSE0601.4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ACSE0601.5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04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Average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2.8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2.8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2.2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2.6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2.8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2.6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7770" name="Picture 14" descr="NIET">
            <a:extLst>
              <a:ext uri="{FF2B5EF4-FFF2-40B4-BE49-F238E27FC236}">
                <a16:creationId xmlns:a16="http://schemas.microsoft.com/office/drawing/2014/main" id="{388E9145-E35C-7028-DEE7-20F57924F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2" y="236504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>
            <a:extLst>
              <a:ext uri="{FF2B5EF4-FFF2-40B4-BE49-F238E27FC236}">
                <a16:creationId xmlns:a16="http://schemas.microsoft.com/office/drawing/2014/main" id="{918BF92A-BAC9-9855-F6B2-974DE8D9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78" y="1553158"/>
            <a:ext cx="9028922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</a:rPr>
              <a:t>3. </a:t>
            </a:r>
            <a:r>
              <a:rPr lang="en-US" altLang="en-US" sz="2400" dirty="0">
                <a:latin typeface="Arial" panose="020B0604020202020204" pitchFamily="34" charset="0"/>
              </a:rPr>
              <a:t>EJB stands for---------------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A - Enterprise J2EE Bean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B - Enterprise Java Bean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C - Enterprise Java </a:t>
            </a:r>
            <a:r>
              <a:rPr lang="en-US" altLang="en-US" sz="2400" dirty="0" err="1">
                <a:latin typeface="Arial" panose="020B0604020202020204" pitchFamily="34" charset="0"/>
              </a:rPr>
              <a:t>oBject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D - Entity Java object</a:t>
            </a:r>
          </a:p>
          <a:p>
            <a:pPr>
              <a:spcBef>
                <a:spcPct val="0"/>
              </a:spcBef>
              <a:buFontTx/>
              <a:buNone/>
            </a:pPr>
            <a:br>
              <a:rPr lang="en-US" altLang="en-US" sz="2200" dirty="0">
                <a:latin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</a:rPr>
              <a:t>  </a:t>
            </a:r>
            <a:br>
              <a:rPr lang="en-IN" altLang="en-US" sz="2200" dirty="0">
                <a:latin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</a:rPr>
              <a:t> 4. --------------</a:t>
            </a:r>
            <a:r>
              <a:rPr lang="en-US" altLang="en-US" sz="2400" dirty="0">
                <a:latin typeface="Arial" panose="020B0604020202020204" pitchFamily="34" charset="0"/>
              </a:rPr>
              <a:t>interface session bean is used in EJB.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a) </a:t>
            </a:r>
            <a:r>
              <a:rPr lang="en-US" altLang="en-US" sz="2400" dirty="0" err="1">
                <a:latin typeface="Arial" panose="020B0604020202020204" pitchFamily="34" charset="0"/>
              </a:rPr>
              <a:t>EJBRemote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b) </a:t>
            </a:r>
            <a:r>
              <a:rPr lang="en-US" altLang="en-US" sz="2400" dirty="0" err="1">
                <a:latin typeface="Arial" panose="020B0604020202020204" pitchFamily="34" charset="0"/>
              </a:rPr>
              <a:t>EJBHome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c) Remote</a:t>
            </a:r>
            <a:br>
              <a:rPr lang="en-US" altLang="en-US" sz="2200" dirty="0">
                <a:latin typeface="Arial" panose="020B0604020202020204" pitchFamily="34" charset="0"/>
              </a:rPr>
            </a:br>
            <a:endParaRPr lang="en-US" altLang="en-US" sz="2200" dirty="0"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80E488-F4E2-DC11-F910-7779131EF25A}"/>
              </a:ext>
            </a:extLst>
          </p:cNvPr>
          <p:cNvSpPr txBox="1">
            <a:spLocks/>
          </p:cNvSpPr>
          <p:nvPr/>
        </p:nvSpPr>
        <p:spPr>
          <a:xfrm>
            <a:off x="2055845" y="361950"/>
            <a:ext cx="77724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dirty="0"/>
              <a:t>Glossary Questions </a:t>
            </a:r>
            <a:endParaRPr lang="en-US" sz="3000" dirty="0"/>
          </a:p>
        </p:txBody>
      </p:sp>
      <p:sp>
        <p:nvSpPr>
          <p:cNvPr id="205829" name="Slide Number Placeholder 8">
            <a:extLst>
              <a:ext uri="{FF2B5EF4-FFF2-40B4-BE49-F238E27FC236}">
                <a16:creationId xmlns:a16="http://schemas.microsoft.com/office/drawing/2014/main" id="{6BF5E615-8B31-E381-BB1A-F5AF7655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120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05830" name="Footer Placeholder 9">
            <a:extLst>
              <a:ext uri="{FF2B5EF4-FFF2-40B4-BE49-F238E27FC236}">
                <a16:creationId xmlns:a16="http://schemas.microsoft.com/office/drawing/2014/main" id="{BA54A9FB-9634-120A-2870-A19D8241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Shweta Singh     ACSAI0612 Advance Java Programming             Unit  1</a:t>
            </a:r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205831" name="Picture 14" descr="NIET">
            <a:extLst>
              <a:ext uri="{FF2B5EF4-FFF2-40B4-BE49-F238E27FC236}">
                <a16:creationId xmlns:a16="http://schemas.microsoft.com/office/drawing/2014/main" id="{2D809ADD-4773-3D70-80C6-CE39D3EB3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9898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3">
            <a:extLst>
              <a:ext uri="{FF2B5EF4-FFF2-40B4-BE49-F238E27FC236}">
                <a16:creationId xmlns:a16="http://schemas.microsoft.com/office/drawing/2014/main" id="{FACF360C-055C-38BC-2C4C-0F6E35144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219200"/>
            <a:ext cx="84582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Arial" panose="020B0604020202020204" pitchFamily="34" charset="0"/>
              </a:rPr>
              <a:t>The Java __________ specification defines an application programming interface for communication between the Web server and the application program.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a) Servlet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b) Server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c) Program</a:t>
            </a:r>
            <a:br>
              <a:rPr lang="en-US" altLang="en-US" sz="2400">
                <a:latin typeface="Arial" panose="020B0604020202020204" pitchFamily="34" charset="0"/>
              </a:rPr>
            </a:br>
            <a:endParaRPr lang="en-US" altLang="en-US" sz="2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en-US" sz="2400">
                <a:latin typeface="Arial" panose="020B0604020202020204" pitchFamily="34" charset="0"/>
              </a:rPr>
              <a:t>The ---------------  application servers do not provide built in support for servlets.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a) Tomcat server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b) Glassfish</a:t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>c) Jboss</a:t>
            </a:r>
            <a:br>
              <a:rPr lang="en-US" altLang="en-US" sz="2400">
                <a:latin typeface="Arial" panose="020B0604020202020204" pitchFamily="34" charset="0"/>
              </a:rPr>
            </a:br>
            <a:endParaRPr lang="en-US" altLang="en-US" sz="2200"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5C5652-5FD6-F59E-C586-94BEA80E4FEC}"/>
              </a:ext>
            </a:extLst>
          </p:cNvPr>
          <p:cNvSpPr txBox="1">
            <a:spLocks/>
          </p:cNvSpPr>
          <p:nvPr/>
        </p:nvSpPr>
        <p:spPr>
          <a:xfrm>
            <a:off x="2401077" y="280598"/>
            <a:ext cx="77724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dirty="0"/>
              <a:t>Glossary Questions </a:t>
            </a:r>
            <a:endParaRPr lang="en-US" sz="3000" dirty="0"/>
          </a:p>
        </p:txBody>
      </p:sp>
      <p:sp>
        <p:nvSpPr>
          <p:cNvPr id="206853" name="Slide Number Placeholder 8">
            <a:extLst>
              <a:ext uri="{FF2B5EF4-FFF2-40B4-BE49-F238E27FC236}">
                <a16:creationId xmlns:a16="http://schemas.microsoft.com/office/drawing/2014/main" id="{77EA1E2D-0258-2C14-43D7-CE88C0AE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121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06854" name="Footer Placeholder 9">
            <a:extLst>
              <a:ext uri="{FF2B5EF4-FFF2-40B4-BE49-F238E27FC236}">
                <a16:creationId xmlns:a16="http://schemas.microsoft.com/office/drawing/2014/main" id="{48622FEC-186D-6220-C450-D9592D3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Shweta Singh     ACSAI0612 Advance Java Programming             Unit  1</a:t>
            </a:r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206855" name="Picture 14" descr="NIET">
            <a:extLst>
              <a:ext uri="{FF2B5EF4-FFF2-40B4-BE49-F238E27FC236}">
                <a16:creationId xmlns:a16="http://schemas.microsoft.com/office/drawing/2014/main" id="{F772CCF2-093B-1CE4-E0DD-4DA02DA5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31" y="33813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Slide Number Placeholder 5">
            <a:extLst>
              <a:ext uri="{FF2B5EF4-FFF2-40B4-BE49-F238E27FC236}">
                <a16:creationId xmlns:a16="http://schemas.microsoft.com/office/drawing/2014/main" id="{67038708-CBFE-FBD9-BED0-7008981C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defRPr/>
              </a:pPr>
              <a:t>122</a:t>
            </a:fld>
            <a:endParaRPr lang="en-US" altLang="en-US" sz="1200">
              <a:solidFill>
                <a:srgbClr val="888888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6F7CA3-E197-AE4E-C578-9A34AC948C99}"/>
              </a:ext>
            </a:extLst>
          </p:cNvPr>
          <p:cNvSpPr txBox="1">
            <a:spLocks/>
          </p:cNvSpPr>
          <p:nvPr/>
        </p:nvSpPr>
        <p:spPr>
          <a:xfrm>
            <a:off x="2001901" y="127716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Question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F2A96-C136-E0F8-4FAC-4C4DE9D4E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9"/>
          <a:stretch>
            <a:fillRect/>
          </a:stretch>
        </p:blipFill>
        <p:spPr bwMode="auto">
          <a:xfrm>
            <a:off x="1524000" y="1506538"/>
            <a:ext cx="9144000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1B63AD-48A5-5B4F-D7A6-7819BA0B3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817564"/>
            <a:ext cx="69627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2019-20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  <a:hlinkClick r:id="rId4"/>
              </a:rPr>
              <a:t>https://drive.google.com/file/d/1eLOPdCx5cPPU08FiaBH3QiQnHTX_9xhk/view</a:t>
            </a:r>
            <a:endParaRPr lang="en-US" altLang="en-US" sz="1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IN" altLang="en-US" sz="1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11976A8-F96D-F6D3-11BB-2AD2CDE8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pic>
        <p:nvPicPr>
          <p:cNvPr id="207880" name="Picture 14" descr="NIET">
            <a:extLst>
              <a:ext uri="{FF2B5EF4-FFF2-40B4-BE49-F238E27FC236}">
                <a16:creationId xmlns:a16="http://schemas.microsoft.com/office/drawing/2014/main" id="{409A8980-BE9F-BE84-46CA-3E77A725C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4" y="228600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Slide Number Placeholder 5">
            <a:extLst>
              <a:ext uri="{FF2B5EF4-FFF2-40B4-BE49-F238E27FC236}">
                <a16:creationId xmlns:a16="http://schemas.microsoft.com/office/drawing/2014/main" id="{EEFE4961-31C6-CE7E-65A9-E13367D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defRPr/>
              </a:pPr>
              <a:t>123</a:t>
            </a:fld>
            <a:endParaRPr lang="en-US" altLang="en-US" sz="1200">
              <a:solidFill>
                <a:srgbClr val="888888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B05F85-538C-9788-8E5C-5C3D61F7ACCE}"/>
              </a:ext>
            </a:extLst>
          </p:cNvPr>
          <p:cNvSpPr txBox="1">
            <a:spLocks/>
          </p:cNvSpPr>
          <p:nvPr/>
        </p:nvSpPr>
        <p:spPr>
          <a:xfrm>
            <a:off x="1977604" y="136525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Question Paper(cont..)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629D0-9000-E584-4A25-C6797A2CD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"/>
          <a:stretch>
            <a:fillRect/>
          </a:stretch>
        </p:blipFill>
        <p:spPr bwMode="auto">
          <a:xfrm>
            <a:off x="1676401" y="811214"/>
            <a:ext cx="8696325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02F768-FE0D-2A26-4809-22FAF339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pic>
        <p:nvPicPr>
          <p:cNvPr id="209927" name="Picture 14" descr="NIET">
            <a:extLst>
              <a:ext uri="{FF2B5EF4-FFF2-40B4-BE49-F238E27FC236}">
                <a16:creationId xmlns:a16="http://schemas.microsoft.com/office/drawing/2014/main" id="{5954B7A7-3BD7-46D0-3385-D45B65D2D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323852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Slide Number Placeholder 5">
            <a:extLst>
              <a:ext uri="{FF2B5EF4-FFF2-40B4-BE49-F238E27FC236}">
                <a16:creationId xmlns:a16="http://schemas.microsoft.com/office/drawing/2014/main" id="{E560A699-06A8-3EC0-75A4-05F888D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defRPr/>
              </a:pPr>
              <a:t>124</a:t>
            </a:fld>
            <a:endParaRPr lang="en-US" altLang="en-US" sz="1200">
              <a:solidFill>
                <a:srgbClr val="888888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747BE3-84DC-BD79-3995-3FB0F5F1E1B7}"/>
              </a:ext>
            </a:extLst>
          </p:cNvPr>
          <p:cNvSpPr txBox="1">
            <a:spLocks/>
          </p:cNvSpPr>
          <p:nvPr/>
        </p:nvSpPr>
        <p:spPr>
          <a:xfrm>
            <a:off x="1828801" y="14763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Question Paper(cont..)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3CF81-CAF8-F1D3-7401-9437EE660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219201"/>
            <a:ext cx="8532813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C81DE-0E29-78F4-E344-AE7F8774B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817564"/>
            <a:ext cx="69627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2018-19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  <a:hlinkClick r:id="rId4"/>
              </a:rPr>
              <a:t>https://drive.google.com/file/d/1FsvkCgeo7sf1q4WRx7vh7A1fRNkJ0_2q/view</a:t>
            </a:r>
            <a:endParaRPr lang="en-US" altLang="en-US" sz="1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IN" altLang="en-US" sz="1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97DB7C2-3E77-C957-1C65-91A8EBBB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pic>
        <p:nvPicPr>
          <p:cNvPr id="211976" name="Picture 14" descr="NIET">
            <a:extLst>
              <a:ext uri="{FF2B5EF4-FFF2-40B4-BE49-F238E27FC236}">
                <a16:creationId xmlns:a16="http://schemas.microsoft.com/office/drawing/2014/main" id="{1CE04760-CA9D-0137-2906-96B2AC449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9" y="26193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Slide Number Placeholder 5">
            <a:extLst>
              <a:ext uri="{FF2B5EF4-FFF2-40B4-BE49-F238E27FC236}">
                <a16:creationId xmlns:a16="http://schemas.microsoft.com/office/drawing/2014/main" id="{B234FB7D-4F94-3648-3A45-0FA8ED43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defRPr/>
              </a:pPr>
              <a:t>125</a:t>
            </a:fld>
            <a:endParaRPr lang="en-US" altLang="en-US" sz="1200">
              <a:solidFill>
                <a:srgbClr val="888888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DE40CB-A0C4-94BC-4C78-8C1EFB117FBC}"/>
              </a:ext>
            </a:extLst>
          </p:cNvPr>
          <p:cNvSpPr txBox="1">
            <a:spLocks/>
          </p:cNvSpPr>
          <p:nvPr/>
        </p:nvSpPr>
        <p:spPr>
          <a:xfrm>
            <a:off x="2133600" y="136525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Question Paper(cont..)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33B36-9816-67E0-BA1B-4A259B9B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817564"/>
            <a:ext cx="83883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5B1BA0-0B2F-C2C7-AF1D-FC1094FB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pic>
        <p:nvPicPr>
          <p:cNvPr id="214023" name="Picture 14" descr="NIET">
            <a:extLst>
              <a:ext uri="{FF2B5EF4-FFF2-40B4-BE49-F238E27FC236}">
                <a16:creationId xmlns:a16="http://schemas.microsoft.com/office/drawing/2014/main" id="{4EFF5EB3-8A23-45E5-92CC-0D4CBF55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28600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Slide Number Placeholder 5">
            <a:extLst>
              <a:ext uri="{FF2B5EF4-FFF2-40B4-BE49-F238E27FC236}">
                <a16:creationId xmlns:a16="http://schemas.microsoft.com/office/drawing/2014/main" id="{8C9E0EC8-F7C7-0C81-9274-C797790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Clr>
                  <a:srgbClr val="000000"/>
                </a:buClr>
                <a:buSzPts val="1400"/>
                <a:buFont typeface="Arial" panose="020B0604020202020204" pitchFamily="34" charset="0"/>
                <a:buNone/>
                <a:defRPr/>
              </a:pPr>
              <a:t>126</a:t>
            </a:fld>
            <a:endParaRPr lang="en-US" altLang="en-US" sz="1200">
              <a:solidFill>
                <a:srgbClr val="888888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2751F3-8F5C-C790-8D07-0B1AD157BEE2}"/>
              </a:ext>
            </a:extLst>
          </p:cNvPr>
          <p:cNvSpPr txBox="1">
            <a:spLocks/>
          </p:cNvSpPr>
          <p:nvPr/>
        </p:nvSpPr>
        <p:spPr>
          <a:xfrm>
            <a:off x="1999861" y="309562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Question Paper(cont..)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F60E7-53A1-8FC8-05C2-E586F305F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748" y="2029603"/>
            <a:ext cx="804862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465473-D6EC-4D88-EC76-E5D30CE8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pic>
        <p:nvPicPr>
          <p:cNvPr id="216071" name="Picture 14" descr="NIET">
            <a:extLst>
              <a:ext uri="{FF2B5EF4-FFF2-40B4-BE49-F238E27FC236}">
                <a16:creationId xmlns:a16="http://schemas.microsoft.com/office/drawing/2014/main" id="{B274CC0D-E0B9-4F49-19CD-489FDBB8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3" y="309562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FACEF-8915-F5E5-AC33-0401A06D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218116" name="Slide Number Placeholder 5">
            <a:extLst>
              <a:ext uri="{FF2B5EF4-FFF2-40B4-BE49-F238E27FC236}">
                <a16:creationId xmlns:a16="http://schemas.microsoft.com/office/drawing/2014/main" id="{87F92B53-B21E-31E0-941C-F669D82AAD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B7185E-D63A-5E5E-71A6-81320E393B41}"/>
              </a:ext>
            </a:extLst>
          </p:cNvPr>
          <p:cNvSpPr txBox="1">
            <a:spLocks/>
          </p:cNvSpPr>
          <p:nvPr/>
        </p:nvSpPr>
        <p:spPr>
          <a:xfrm>
            <a:off x="2209800" y="34289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Questions for University Exam </a:t>
            </a:r>
          </a:p>
        </p:txBody>
      </p:sp>
      <p:sp>
        <p:nvSpPr>
          <p:cNvPr id="126983" name="TextBox 7">
            <a:extLst>
              <a:ext uri="{FF2B5EF4-FFF2-40B4-BE49-F238E27FC236}">
                <a16:creationId xmlns:a16="http://schemas.microsoft.com/office/drawing/2014/main" id="{370CD240-3DA1-1805-09C5-7FFA172FC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33469"/>
            <a:ext cx="8229600" cy="456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Discuss various types of driver used in JDBC details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to inserting multiple rows in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by using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about Servlet API in details descriptions</a:t>
            </a:r>
          </a:p>
          <a:p>
            <a:pPr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the life cycle of servlet in details</a:t>
            </a:r>
          </a:p>
          <a:p>
            <a:pPr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that implement Session tracking by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method.</a:t>
            </a:r>
          </a:p>
          <a:p>
            <a:pPr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process to handle the exception on your JSP page</a:t>
            </a:r>
          </a:p>
          <a:p>
            <a:pPr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purpose to use the web container in servlet.</a:t>
            </a:r>
          </a:p>
          <a:p>
            <a:pPr eaLnBrk="1" hangingPunct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reason to use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sendRedirect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in JSP with the help of suitable example.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8119" name="Picture 14" descr="NIET">
            <a:extLst>
              <a:ext uri="{FF2B5EF4-FFF2-40B4-BE49-F238E27FC236}">
                <a16:creationId xmlns:a16="http://schemas.microsoft.com/office/drawing/2014/main" id="{2503BD3B-820A-5CCB-CC6A-6DBD8281B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15" y="26193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9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6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9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69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6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69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9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69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69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Content Placeholder 2">
            <a:extLst>
              <a:ext uri="{FF2B5EF4-FFF2-40B4-BE49-F238E27FC236}">
                <a16:creationId xmlns:a16="http://schemas.microsoft.com/office/drawing/2014/main" id="{CFFD0C27-C3A5-D310-1786-C8D74ACE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390651"/>
            <a:ext cx="79248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Bhave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“Programming with Java”, Pearson Education.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Naughton,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Schildt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“The Complete Reference JAVA2”, TMH.</a:t>
            </a:r>
          </a:p>
          <a:p>
            <a:pPr algn="just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Deitel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“Java for programmers”, Pearson Education.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Tanveer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Internet and Java Programming, Khanna Publishing House.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Balagurusamy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“Programming in JAVA”, TMH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26D07-95A0-D84E-8DB2-2413BA10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219141" name="Slide Number Placeholder 5">
            <a:extLst>
              <a:ext uri="{FF2B5EF4-FFF2-40B4-BE49-F238E27FC236}">
                <a16:creationId xmlns:a16="http://schemas.microsoft.com/office/drawing/2014/main" id="{451449C0-8729-9B7B-7426-D9AA51A7AB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B46DD0-EA20-5D87-D3BB-C945B24B65A2}"/>
              </a:ext>
            </a:extLst>
          </p:cNvPr>
          <p:cNvSpPr txBox="1">
            <a:spLocks/>
          </p:cNvSpPr>
          <p:nvPr/>
        </p:nvSpPr>
        <p:spPr>
          <a:xfrm>
            <a:off x="1841240" y="265115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219143" name="Picture 14" descr="NIET">
            <a:extLst>
              <a:ext uri="{FF2B5EF4-FFF2-40B4-BE49-F238E27FC236}">
                <a16:creationId xmlns:a16="http://schemas.microsoft.com/office/drawing/2014/main" id="{4BF2FA5F-C526-4E03-B64A-04F52DC0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147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FDA94-D4B5-5AC6-B89B-E6E29F60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220164" name="Slide Number Placeholder 5">
            <a:extLst>
              <a:ext uri="{FF2B5EF4-FFF2-40B4-BE49-F238E27FC236}">
                <a16:creationId xmlns:a16="http://schemas.microsoft.com/office/drawing/2014/main" id="{8405C5CE-A92C-571A-BD46-EC42AD950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015EAF-60A8-9744-37D6-BBAB3C7790CB}"/>
              </a:ext>
            </a:extLst>
          </p:cNvPr>
          <p:cNvSpPr txBox="1">
            <a:spLocks/>
          </p:cNvSpPr>
          <p:nvPr/>
        </p:nvSpPr>
        <p:spPr>
          <a:xfrm>
            <a:off x="1828800" y="423862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of Unit 1</a:t>
            </a:r>
          </a:p>
        </p:txBody>
      </p:sp>
      <p:sp>
        <p:nvSpPr>
          <p:cNvPr id="220166" name="TextBox 7">
            <a:extLst>
              <a:ext uri="{FF2B5EF4-FFF2-40B4-BE49-F238E27FC236}">
                <a16:creationId xmlns:a16="http://schemas.microsoft.com/office/drawing/2014/main" id="{E6A04BB1-4316-BC07-9879-42B17AB5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338943"/>
            <a:ext cx="7696200" cy="709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Discussed Java Database Connectivity in details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about the parameterized query statement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stored procedure using JDBC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servlet overview and its architecture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and implementation  of HTTP get and post request</a:t>
            </a:r>
          </a:p>
          <a:p>
            <a:pPr algn="just" eaLnBrk="1" hangingPunct="1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Discussed about various types session handling in servlet 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Discuss about the life cycle of servlet and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their implementation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0167" name="Picture 14" descr="NIET">
            <a:extLst>
              <a:ext uri="{FF2B5EF4-FFF2-40B4-BE49-F238E27FC236}">
                <a16:creationId xmlns:a16="http://schemas.microsoft.com/office/drawing/2014/main" id="{D8368954-4208-B696-AC22-A17BEED9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4" y="342900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0FA32B81-AAF0-9C9E-28E9-9D0AFD83E9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DA55AD8D-DA77-41D5-8CEC-FC4D3E4A86C6}" type="datetime1">
              <a:rPr lang="en-US" smtClean="0"/>
              <a:t>15-May-24</a:t>
            </a:fld>
            <a:endParaRPr lang="en-US" dirty="0"/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503DBD1E-E57F-D1CB-6BE9-0AF49657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>
              <a:solidFill>
                <a:srgbClr val="898989"/>
              </a:solidFill>
              <a:cs typeface="Arial" pitchFamily="34" charset="0"/>
            </a:endParaRP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2E4B0B6A-1E8B-65D5-711D-BA6FDA21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4398C9-AFD9-2574-19C1-88E9F943E794}"/>
              </a:ext>
            </a:extLst>
          </p:cNvPr>
          <p:cNvSpPr txBox="1">
            <a:spLocks/>
          </p:cNvSpPr>
          <p:nvPr/>
        </p:nvSpPr>
        <p:spPr>
          <a:xfrm>
            <a:off x="2133600" y="29845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ea typeface="Calibri" panose="020F0502020204030204" pitchFamily="34" charset="0"/>
                <a:cs typeface="Mangal" panose="02040503050203030202" pitchFamily="18" charset="0"/>
              </a:rPr>
              <a:t>Program Specific Outcomes</a:t>
            </a: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3B1850-689B-863A-C4F5-0C357333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71" y="1373187"/>
            <a:ext cx="11064949" cy="4983163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3100" b="1" dirty="0"/>
              <a:t>PSO1: </a:t>
            </a:r>
            <a:r>
              <a:rPr lang="en-US" sz="3100" dirty="0"/>
              <a:t>Work as a software developer, database administrator, tester or networking engineer for providing solutions to the real world and industrial problems.</a:t>
            </a:r>
            <a:endParaRPr lang="en-IN" sz="31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100" b="1" dirty="0"/>
              <a:t>PSO2:</a:t>
            </a:r>
            <a:r>
              <a:rPr lang="en-US" sz="3100" dirty="0"/>
              <a:t>Apply core subjects of information technology related to data structure and algorithm, software engineering, web technology, operating system, database and networking to solve complex IT problems.</a:t>
            </a:r>
            <a:endParaRPr lang="en-IN" sz="31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100" b="1" dirty="0"/>
              <a:t>PSO3: </a:t>
            </a:r>
            <a:r>
              <a:rPr lang="en-US" sz="3100" dirty="0"/>
              <a:t>Practice multi-disciplinary and modern computing techniques by lifelong learning to establish innovative career.</a:t>
            </a:r>
            <a:endParaRPr lang="en-IN" sz="31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100" b="1" dirty="0"/>
              <a:t>PSO4:</a:t>
            </a:r>
            <a:r>
              <a:rPr lang="en-US" sz="3100" dirty="0"/>
              <a:t> Work in a team or individual to manage projects with ethical concern to be a successful employee or employer in IT industry. </a:t>
            </a:r>
            <a:r>
              <a:rPr lang="en-US" dirty="0"/>
              <a:t>	</a:t>
            </a:r>
          </a:p>
          <a:p>
            <a:pPr algn="just">
              <a:buFont typeface="Wingdings" pitchFamily="2" charset="2"/>
              <a:buChar char="§"/>
              <a:defRPr/>
            </a:pPr>
            <a:endParaRPr lang="en-US" dirty="0"/>
          </a:p>
        </p:txBody>
      </p:sp>
      <p:pic>
        <p:nvPicPr>
          <p:cNvPr id="2" name="Picture 14" descr="NIET">
            <a:extLst>
              <a:ext uri="{FF2B5EF4-FFF2-40B4-BE49-F238E27FC236}">
                <a16:creationId xmlns:a16="http://schemas.microsoft.com/office/drawing/2014/main" id="{80C95F7C-04DB-1175-6A28-E6D352D9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5" y="136525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3261-FCFC-4D5A-9B31-05ADFA9A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221188" name="Slide Number Placeholder 5">
            <a:extLst>
              <a:ext uri="{FF2B5EF4-FFF2-40B4-BE49-F238E27FC236}">
                <a16:creationId xmlns:a16="http://schemas.microsoft.com/office/drawing/2014/main" id="{52FC3AB8-2AEE-0C89-9079-180DD49151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47D286-1A67-2C82-16A1-8E29AE3DB4EF}"/>
              </a:ext>
            </a:extLst>
          </p:cNvPr>
          <p:cNvSpPr txBox="1">
            <a:spLocks/>
          </p:cNvSpPr>
          <p:nvPr/>
        </p:nvSpPr>
        <p:spPr>
          <a:xfrm>
            <a:off x="2410409" y="296247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F72772-712F-2864-E62D-A057339D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673" y="2925785"/>
            <a:ext cx="4329327" cy="1006429"/>
          </a:xfrm>
          <a:ln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  <a:buNone/>
              <a:defRPr/>
            </a:pP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</p:txBody>
      </p:sp>
      <p:pic>
        <p:nvPicPr>
          <p:cNvPr id="221191" name="Picture 14" descr="NIET">
            <a:extLst>
              <a:ext uri="{FF2B5EF4-FFF2-40B4-BE49-F238E27FC236}">
                <a16:creationId xmlns:a16="http://schemas.microsoft.com/office/drawing/2014/main" id="{B5157131-78F6-00C8-7D90-CE9356B53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149;p18">
            <a:extLst>
              <a:ext uri="{FF2B5EF4-FFF2-40B4-BE49-F238E27FC236}">
                <a16:creationId xmlns:a16="http://schemas.microsoft.com/office/drawing/2014/main" id="{216F7328-B84D-05FA-7108-3FB32E68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1143001"/>
            <a:ext cx="8229600" cy="4525963"/>
          </a:xfrm>
        </p:spPr>
        <p:txBody>
          <a:bodyPr/>
          <a:lstStyle/>
          <a:p>
            <a:pPr indent="-139700">
              <a:spcBef>
                <a:spcPct val="0"/>
              </a:spcBef>
              <a:buClr>
                <a:srgbClr val="000000"/>
              </a:buClr>
              <a:buSzPts val="3200"/>
              <a:buNone/>
            </a:pPr>
            <a:endParaRPr lang="en-US" altLang="en-US"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indent="-139700">
              <a:spcBef>
                <a:spcPct val="0"/>
              </a:spcBef>
              <a:buClr>
                <a:srgbClr val="000000"/>
              </a:buClr>
              <a:buSzPts val="3200"/>
              <a:buNone/>
            </a:pPr>
            <a:endParaRPr lang="en-US" altLang="en-US"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indent="-139700">
              <a:spcBef>
                <a:spcPct val="0"/>
              </a:spcBef>
              <a:buClr>
                <a:srgbClr val="000000"/>
              </a:buClr>
              <a:buSzPts val="3200"/>
              <a:buNone/>
            </a:pPr>
            <a:endParaRPr lang="en-US" altLang="en-US"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7411" name="Google Shape;150;p18">
            <a:extLst>
              <a:ext uri="{FF2B5EF4-FFF2-40B4-BE49-F238E27FC236}">
                <a16:creationId xmlns:a16="http://schemas.microsoft.com/office/drawing/2014/main" id="{24642C0F-87AB-5F87-B1E2-D574BF1B57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DA2D69FB-1C4D-450F-8F85-5C2A60CFCE08}" type="datetime1">
              <a:rPr lang="en-US" smtClean="0"/>
              <a:t>15-May-24</a:t>
            </a:fld>
            <a:endParaRPr lang="en-US" altLang="en-US">
              <a:cs typeface="Arial" pitchFamily="34" charset="0"/>
            </a:endParaRPr>
          </a:p>
        </p:txBody>
      </p:sp>
      <p:sp>
        <p:nvSpPr>
          <p:cNvPr id="30724" name="Google Shape;151;p18">
            <a:extLst>
              <a:ext uri="{FF2B5EF4-FFF2-40B4-BE49-F238E27FC236}">
                <a16:creationId xmlns:a16="http://schemas.microsoft.com/office/drawing/2014/main" id="{0C5F05CC-16B7-E5D1-E137-CFF8431F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2" name="Google Shape;152;p18">
            <a:extLst>
              <a:ext uri="{FF2B5EF4-FFF2-40B4-BE49-F238E27FC236}">
                <a16:creationId xmlns:a16="http://schemas.microsoft.com/office/drawing/2014/main" id="{F49DCF23-0BC0-F3E7-4B5F-B50215C110FA}"/>
              </a:ext>
            </a:extLst>
          </p:cNvPr>
          <p:cNvSpPr txBox="1"/>
          <p:nvPr/>
        </p:nvSpPr>
        <p:spPr>
          <a:xfrm>
            <a:off x="3036888" y="1"/>
            <a:ext cx="7631112" cy="536575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COs and PSOs Mapping</a:t>
            </a:r>
          </a:p>
        </p:txBody>
      </p:sp>
      <p:sp>
        <p:nvSpPr>
          <p:cNvPr id="30726" name="Google Shape;154;p18">
            <a:extLst>
              <a:ext uri="{FF2B5EF4-FFF2-40B4-BE49-F238E27FC236}">
                <a16:creationId xmlns:a16="http://schemas.microsoft.com/office/drawing/2014/main" id="{A962F3AE-99EC-01ED-67E7-0E14E6CE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928689"/>
            <a:ext cx="493395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      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*3= High      *2= Medium        *1 = Low</a:t>
            </a:r>
          </a:p>
        </p:txBody>
      </p:sp>
      <p:sp>
        <p:nvSpPr>
          <p:cNvPr id="30727" name="Google Shape;155;p18">
            <a:extLst>
              <a:ext uri="{FF2B5EF4-FFF2-40B4-BE49-F238E27FC236}">
                <a16:creationId xmlns:a16="http://schemas.microsoft.com/office/drawing/2014/main" id="{2C5B4DD6-3A81-9A97-4004-304430165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1123951"/>
            <a:ext cx="7348538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1200"/>
              </a:spcBef>
              <a:buClr>
                <a:srgbClr val="000000"/>
              </a:buClr>
              <a:buNone/>
            </a:pPr>
            <a:endParaRPr lang="en-US" altLang="en-US" sz="1800">
              <a:sym typeface="Calibri" panose="020F0502020204030204" pitchFamily="34" charset="0"/>
            </a:endParaRPr>
          </a:p>
        </p:txBody>
      </p:sp>
      <p:sp>
        <p:nvSpPr>
          <p:cNvPr id="16393" name="Google Shape;156;p18">
            <a:extLst>
              <a:ext uri="{FF2B5EF4-FFF2-40B4-BE49-F238E27FC236}">
                <a16:creationId xmlns:a16="http://schemas.microsoft.com/office/drawing/2014/main" id="{D66DB673-E134-7908-60E0-6C4E03BF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altLang="en-US" dirty="0">
              <a:solidFill>
                <a:srgbClr val="898989"/>
              </a:solidFill>
              <a:cs typeface="Arial" pitchFamily="34" charset="0"/>
            </a:endParaRPr>
          </a:p>
        </p:txBody>
      </p:sp>
      <p:graphicFrame>
        <p:nvGraphicFramePr>
          <p:cNvPr id="157" name="Google Shape;157;p18">
            <a:extLst>
              <a:ext uri="{FF2B5EF4-FFF2-40B4-BE49-F238E27FC236}">
                <a16:creationId xmlns:a16="http://schemas.microsoft.com/office/drawing/2014/main" id="{52677B41-1567-3455-94E6-407EF29FCC70}"/>
              </a:ext>
            </a:extLst>
          </p:cNvPr>
          <p:cNvGraphicFramePr/>
          <p:nvPr/>
        </p:nvGraphicFramePr>
        <p:xfrm>
          <a:off x="1719264" y="1547813"/>
          <a:ext cx="8753475" cy="41671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3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2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9359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Course Outcomes</a:t>
                      </a:r>
                      <a:endParaRPr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Program Specific Outcomes</a:t>
                      </a:r>
                      <a:endParaRPr sz="1800" b="1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PSO1</a:t>
                      </a:r>
                      <a:endParaRPr sz="1800" b="1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PSO2</a:t>
                      </a:r>
                      <a:endParaRPr sz="1800" b="1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PSO3</a:t>
                      </a:r>
                      <a:endParaRPr sz="1800" b="1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PSO4</a:t>
                      </a:r>
                      <a:endParaRPr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43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ACSE0601.1</a:t>
                      </a:r>
                      <a:endParaRPr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43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ACSE0601.2</a:t>
                      </a: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43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ACSE0601.3</a:t>
                      </a: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43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ACSE0601.4</a:t>
                      </a: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35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ACSE0601.5</a:t>
                      </a: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3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Arial"/>
                        </a:rPr>
                        <a:t>AVG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  <a:sym typeface="Arial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Arial"/>
                        </a:rPr>
                        <a:t>3</a:t>
                      </a:r>
                      <a:endParaRPr lang="en-US" sz="1800" b="1" i="0" u="none" strike="noStrike" cap="none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Arial"/>
                        </a:rPr>
                        <a:t>2.6</a:t>
                      </a:r>
                      <a:endParaRPr lang="en-US" sz="1800" b="1" i="0" u="none" strike="noStrike" cap="none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2</a:t>
                      </a: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.4</a:t>
                      </a:r>
                      <a:endParaRPr lang="en-US" sz="1800" b="1" i="0" u="none" strike="noStrike" cap="none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2</a:t>
                      </a: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.2</a:t>
                      </a:r>
                      <a:endParaRPr lang="en-US" sz="1800" b="1" i="0" u="none" strike="noStrike" cap="none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781" name="TextBox 10">
            <a:extLst>
              <a:ext uri="{FF2B5EF4-FFF2-40B4-BE49-F238E27FC236}">
                <a16:creationId xmlns:a16="http://schemas.microsoft.com/office/drawing/2014/main" id="{EA1F6DD8-BC5E-BC90-A442-970531121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0" y="957263"/>
            <a:ext cx="8370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Mapping of Program Specific Outcomes and Course Outcomes: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82" name="Picture 14" descr="NIET">
            <a:extLst>
              <a:ext uri="{FF2B5EF4-FFF2-40B4-BE49-F238E27FC236}">
                <a16:creationId xmlns:a16="http://schemas.microsoft.com/office/drawing/2014/main" id="{9659F92B-6578-697E-4AEB-179109435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2857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19FAEDC3-B6DD-4D2C-CCF5-FADE85FE96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DFBC46E1-D05E-465A-8756-8872081D6651}" type="datetime1">
              <a:rPr lang="en-US" smtClean="0"/>
              <a:t>15-May-24</a:t>
            </a:fld>
            <a:endParaRPr lang="en-US" dirty="0"/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9A59DFBF-B3BD-77C3-5EB4-48DC447E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>
              <a:solidFill>
                <a:srgbClr val="898989"/>
              </a:solidFill>
              <a:cs typeface="Arial" pitchFamily="34" charset="0"/>
            </a:endParaRP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7D81CAD5-442D-ABED-DC90-4B7960AF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5C2DE0-6B8E-1B8B-8C1A-A599708087EF}"/>
              </a:ext>
            </a:extLst>
          </p:cNvPr>
          <p:cNvSpPr txBox="1">
            <a:spLocks/>
          </p:cNvSpPr>
          <p:nvPr/>
        </p:nvSpPr>
        <p:spPr>
          <a:xfrm>
            <a:off x="2438400" y="342108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Program Educational Objectives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10A123-594B-16FA-13D4-973573A0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20" y="1281224"/>
            <a:ext cx="11224438" cy="4983163"/>
          </a:xfrm>
        </p:spPr>
        <p:txBody>
          <a:bodyPr>
            <a:normAutofit/>
          </a:bodyPr>
          <a:lstStyle/>
          <a:p>
            <a:pPr algn="just">
              <a:spcBef>
                <a:spcPts val="363"/>
              </a:spcBef>
              <a:buClr>
                <a:srgbClr val="000000"/>
              </a:buClr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PEO1: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able to apply sound knowledge in the field of information technology to fulfill the needs of IT industry.</a:t>
            </a:r>
          </a:p>
          <a:p>
            <a:pPr algn="just">
              <a:spcBef>
                <a:spcPts val="363"/>
              </a:spcBef>
              <a:buClr>
                <a:srgbClr val="000000"/>
              </a:buClr>
              <a:buNone/>
            </a:pP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363"/>
              </a:spcBef>
              <a:buClr>
                <a:srgbClr val="000000"/>
              </a:buClr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PEO2:a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ble to design innovative and interdisciplinary systems through latest digital      technologies.</a:t>
            </a:r>
          </a:p>
          <a:p>
            <a:pPr algn="just">
              <a:spcBef>
                <a:spcPts val="363"/>
              </a:spcBef>
              <a:buClr>
                <a:srgbClr val="000000"/>
              </a:buClr>
              <a:buNone/>
            </a:pP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363"/>
              </a:spcBef>
              <a:buClr>
                <a:srgbClr val="000000"/>
              </a:buClr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PEO3: 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able to inculcate professional and social ethics, team work and leadership for serving the society.</a:t>
            </a:r>
          </a:p>
          <a:p>
            <a:pPr algn="just">
              <a:spcBef>
                <a:spcPts val="363"/>
              </a:spcBef>
              <a:buClr>
                <a:srgbClr val="000000"/>
              </a:buClr>
            </a:pP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363"/>
              </a:spcBef>
              <a:buClr>
                <a:srgbClr val="000000"/>
              </a:buClr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PEO4: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able to inculcate lifelong learning in the field of computing for successful career in organizations and R&amp;D sectors.</a:t>
            </a:r>
            <a:endParaRPr lang="en-I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4" descr="NIET">
            <a:extLst>
              <a:ext uri="{FF2B5EF4-FFF2-40B4-BE49-F238E27FC236}">
                <a16:creationId xmlns:a16="http://schemas.microsoft.com/office/drawing/2014/main" id="{4946D6E1-8714-3FC4-D372-97CAF443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5" y="136525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F5ECD552-7701-7C10-6B41-FF1E37C0F3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6DC700DC-25F9-4BB1-96AB-D1609915ED43}" type="datetime1">
              <a:rPr lang="en-US" smtClean="0"/>
              <a:t>15-May-24</a:t>
            </a:fld>
            <a:endParaRPr lang="en-US" altLang="en-US" dirty="0">
              <a:cs typeface="Arial" pitchFamily="34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D8B13038-2C1E-4010-6796-A19BF481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altLang="en-US">
              <a:solidFill>
                <a:srgbClr val="898989"/>
              </a:solidFill>
              <a:cs typeface="Arial" pitchFamily="34" charset="0"/>
            </a:endParaRP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61E13324-AFA0-654A-F9D2-55DF3DCF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BEB8DE-7B8A-0ABF-7668-22645947B0AE}"/>
              </a:ext>
            </a:extLst>
          </p:cNvPr>
          <p:cNvSpPr txBox="1">
            <a:spLocks/>
          </p:cNvSpPr>
          <p:nvPr/>
        </p:nvSpPr>
        <p:spPr>
          <a:xfrm>
            <a:off x="2158409" y="-33338"/>
            <a:ext cx="8509591" cy="9715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End Semester Question Paper Template  </a:t>
            </a:r>
          </a:p>
        </p:txBody>
      </p:sp>
      <p:pic>
        <p:nvPicPr>
          <p:cNvPr id="33798" name="Picture 2">
            <a:extLst>
              <a:ext uri="{FF2B5EF4-FFF2-40B4-BE49-F238E27FC236}">
                <a16:creationId xmlns:a16="http://schemas.microsoft.com/office/drawing/2014/main" id="{90E53DF5-E067-F0DA-D64E-18268A0BD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9" y="1140238"/>
            <a:ext cx="7456487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4" descr="NIET">
            <a:extLst>
              <a:ext uri="{FF2B5EF4-FFF2-40B4-BE49-F238E27FC236}">
                <a16:creationId xmlns:a16="http://schemas.microsoft.com/office/drawing/2014/main" id="{F8EE5B70-6AD9-43D6-60AB-7B5133B76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5" y="136525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8D6508BE-3F66-5C41-37CD-BFE79EE6B2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18A5ECD7-9964-413E-B3D9-1941DD036CA7}" type="datetime1">
              <a:rPr lang="en-US" smtClean="0"/>
              <a:t>15-May-24</a:t>
            </a:fld>
            <a:endParaRPr lang="en-US" altLang="en-US">
              <a:cs typeface="Arial" pitchFamily="34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CF7747E6-B3EB-14E7-C5D9-3C16647E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altLang="en-US">
              <a:solidFill>
                <a:srgbClr val="898989"/>
              </a:solidFill>
              <a:cs typeface="Arial" pitchFamily="34" charset="0"/>
            </a:endParaRP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DC76EDDC-9EDA-1574-2A70-B8D447D9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97D0E9-D4A3-2EDB-7266-91F4ECD7245E}"/>
              </a:ext>
            </a:extLst>
          </p:cNvPr>
          <p:cNvSpPr txBox="1">
            <a:spLocks/>
          </p:cNvSpPr>
          <p:nvPr/>
        </p:nvSpPr>
        <p:spPr>
          <a:xfrm>
            <a:off x="2895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End Semester Question Paper Template  </a:t>
            </a:r>
          </a:p>
        </p:txBody>
      </p:sp>
      <p:pic>
        <p:nvPicPr>
          <p:cNvPr id="35846" name="Picture 2">
            <a:extLst>
              <a:ext uri="{FF2B5EF4-FFF2-40B4-BE49-F238E27FC236}">
                <a16:creationId xmlns:a16="http://schemas.microsoft.com/office/drawing/2014/main" id="{84B237B3-5304-7F28-C21C-C2EBF6D3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914401"/>
            <a:ext cx="7378700" cy="577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4" descr="NIET">
            <a:extLst>
              <a:ext uri="{FF2B5EF4-FFF2-40B4-BE49-F238E27FC236}">
                <a16:creationId xmlns:a16="http://schemas.microsoft.com/office/drawing/2014/main" id="{C8239E5E-A112-B819-45EF-7257E4CF9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2857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EF0FBC0F-0CE6-8F54-7E33-1326919AA1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5000" y="833438"/>
            <a:ext cx="8382000" cy="5795962"/>
          </a:xfrm>
        </p:spPr>
        <p:txBody>
          <a:bodyPr>
            <a:normAutofit lnSpcReduction="10000"/>
          </a:bodyPr>
          <a:lstStyle>
            <a:lvl1pPr marL="457200"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  <a:defRPr/>
            </a:pPr>
            <a:endParaRPr lang="en-US" sz="2400" b="1" dirty="0">
              <a:latin typeface="Times New Roman" pitchFamily="18" charset="0"/>
              <a:ea typeface="Calibri" pitchFamily="34" charset="0"/>
              <a:cs typeface="Times New Roman" pitchFamily="18" charset="0"/>
              <a:sym typeface="Calibri" pitchFamily="34" charset="0"/>
            </a:endParaRPr>
          </a:p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  <a:defRPr/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Calibri" pitchFamily="34" charset="0"/>
              </a:rPr>
              <a:t>Prerequisites:</a:t>
            </a:r>
          </a:p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  <a:defRPr/>
            </a:pP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  <a:sym typeface="Calibri" pitchFamily="34" charset="0"/>
            </a:endParaRP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Calibri" pitchFamily="34" charset="0"/>
              </a:rPr>
              <a:t>Having knowledge about core java concepts.</a:t>
            </a: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Arial" charset="0"/>
              <a:buChar char="•"/>
              <a:defRPr/>
            </a:pP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  <a:sym typeface="Calibri" pitchFamily="34" charset="0"/>
            </a:endParaRP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Calibri" pitchFamily="34" charset="0"/>
              </a:rPr>
              <a:t>Basic knowledge abut the JDBC concepts.</a:t>
            </a: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Arial" charset="0"/>
              <a:buChar char="•"/>
              <a:defRPr/>
            </a:pP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  <a:sym typeface="Calibri" pitchFamily="34" charset="0"/>
            </a:endParaRP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Calibri" pitchFamily="34" charset="0"/>
              </a:rPr>
              <a:t>Basic knowledge about the business logic.</a:t>
            </a: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Arial" charset="0"/>
              <a:buChar char="•"/>
              <a:defRPr/>
            </a:pP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  <a:sym typeface="Calibri" pitchFamily="34" charset="0"/>
            </a:endParaRP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Calibri" pitchFamily="34" charset="0"/>
              </a:rPr>
              <a:t>Basic knowledge about MVC design pattern</a:t>
            </a: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Arial" charset="0"/>
              <a:buChar char="•"/>
              <a:defRPr/>
            </a:pP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  <a:sym typeface="Calibri" pitchFamily="34" charset="0"/>
            </a:endParaRPr>
          </a:p>
          <a:p>
            <a:pPr algn="just">
              <a:spcBef>
                <a:spcPts val="363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Calibri" pitchFamily="34" charset="0"/>
              </a:rPr>
              <a:t>Basic knowledge about RDBMS query.</a:t>
            </a:r>
          </a:p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  <a:defRPr/>
            </a:pP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  <a:sym typeface="Calibri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DE1934-B77A-405A-1F09-4C2B288912E8}"/>
              </a:ext>
            </a:extLst>
          </p:cNvPr>
          <p:cNvSpPr txBox="1">
            <a:spLocks/>
          </p:cNvSpPr>
          <p:nvPr/>
        </p:nvSpPr>
        <p:spPr>
          <a:xfrm>
            <a:off x="2895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Prerequisites</a:t>
            </a:r>
          </a:p>
        </p:txBody>
      </p:sp>
      <p:sp>
        <p:nvSpPr>
          <p:cNvPr id="20485" name="Google Shape;150;p18">
            <a:extLst>
              <a:ext uri="{FF2B5EF4-FFF2-40B4-BE49-F238E27FC236}">
                <a16:creationId xmlns:a16="http://schemas.microsoft.com/office/drawing/2014/main" id="{21414849-700C-8C1A-9E07-AD4016E55C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defRPr/>
            </a:pPr>
            <a:fld id="{CFFFE446-6FB8-45DE-92A3-A27114D41683}" type="datetime1">
              <a:rPr lang="en-US" smtClean="0"/>
              <a:t>15-May-24</a:t>
            </a:fld>
            <a:endParaRPr lang="en-US" dirty="0">
              <a:cs typeface="Calibri" pitchFamily="34" charset="0"/>
              <a:sym typeface="Calibri" pitchFamily="34" charset="0"/>
            </a:endParaRPr>
          </a:p>
        </p:txBody>
      </p:sp>
      <p:sp>
        <p:nvSpPr>
          <p:cNvPr id="20486" name="Google Shape;131;p16">
            <a:extLst>
              <a:ext uri="{FF2B5EF4-FFF2-40B4-BE49-F238E27FC236}">
                <a16:creationId xmlns:a16="http://schemas.microsoft.com/office/drawing/2014/main" id="{6D9686F0-E65E-D178-66E7-E1CFEC75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Shweta Singh     ACSAI0612 Advance Java Programming             Unit  1</a:t>
            </a:r>
            <a:endParaRPr lang="en-US" dirty="0">
              <a:cs typeface="Calibri" pitchFamily="34" charset="0"/>
              <a:sym typeface="Calibri" pitchFamily="34" charset="0"/>
            </a:endParaRPr>
          </a:p>
        </p:txBody>
      </p:sp>
      <p:sp>
        <p:nvSpPr>
          <p:cNvPr id="37894" name="Slide Number Placeholder 8">
            <a:extLst>
              <a:ext uri="{FF2B5EF4-FFF2-40B4-BE49-F238E27FC236}">
                <a16:creationId xmlns:a16="http://schemas.microsoft.com/office/drawing/2014/main" id="{D3F1D20D-D06C-3B4C-B2F5-146E05D668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18</a:t>
            </a:fld>
            <a:endParaRPr lang="en-US" altLang="en-US" sz="1200">
              <a:solidFill>
                <a:srgbClr val="898989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0C8B1C29-AB12-CF43-03EE-29CCBD5010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48B37B65-3FA5-4A43-AC1C-E385C161AC38}" type="datetime1">
              <a:rPr lang="en-US" smtClean="0"/>
              <a:t>15-May-24</a:t>
            </a:fld>
            <a:endParaRPr lang="en-US" dirty="0"/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363B81FD-98AF-6766-95E9-DC702633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dirty="0">
              <a:solidFill>
                <a:srgbClr val="898989"/>
              </a:solidFill>
              <a:cs typeface="Arial" pitchFamily="34" charset="0"/>
            </a:endParaRP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25D10CBF-0C26-16F2-B50C-2AF69158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2F6E65-317B-A282-8042-2097419C46B8}"/>
              </a:ext>
            </a:extLst>
          </p:cNvPr>
          <p:cNvSpPr txBox="1">
            <a:spLocks/>
          </p:cNvSpPr>
          <p:nvPr/>
        </p:nvSpPr>
        <p:spPr>
          <a:xfrm>
            <a:off x="2247900" y="298450"/>
            <a:ext cx="76962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dirty="0"/>
              <a:t>Brief Introduction to Subject </a:t>
            </a:r>
          </a:p>
        </p:txBody>
      </p:sp>
      <p:sp>
        <p:nvSpPr>
          <p:cNvPr id="38918" name="Text Placeholder 9">
            <a:extLst>
              <a:ext uri="{FF2B5EF4-FFF2-40B4-BE49-F238E27FC236}">
                <a16:creationId xmlns:a16="http://schemas.microsoft.com/office/drawing/2014/main" id="{20715688-F9B1-478B-A8CF-63C8BBAA6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048" y="1523153"/>
            <a:ext cx="10687566" cy="5353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Java Programming provides libraries to understand the concept of Client-Server architecture for web- based applications.</a:t>
            </a:r>
          </a:p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work with web and application servers such as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Tomcat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Glassfish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Using these servers, we can understand the working of HTTP protocol. </a:t>
            </a:r>
          </a:p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set of services, API and protocols, that provides the functionality which is necessary for developing multi-tiered application, web-based application.</a:t>
            </a:r>
          </a:p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number of advance Java frameworks like, Spring, Hibernate, Struts, that enables us to develop secure transaction-based web applications such as banking application, inventory management application.</a:t>
            </a:r>
          </a:p>
          <a:p>
            <a:pPr>
              <a:buNone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https://youtu.be/96xF9phMsWA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https://youtu.be/Zopo5C79m2k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4" descr="NIET">
            <a:extLst>
              <a:ext uri="{FF2B5EF4-FFF2-40B4-BE49-F238E27FC236}">
                <a16:creationId xmlns:a16="http://schemas.microsoft.com/office/drawing/2014/main" id="{67697DCE-8FBC-4247-97B4-F5159C8F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36525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1">
            <a:extLst>
              <a:ext uri="{FF2B5EF4-FFF2-40B4-BE49-F238E27FC236}">
                <a16:creationId xmlns:a16="http://schemas.microsoft.com/office/drawing/2014/main" id="{47A26E5B-F19D-6901-144F-496BCE1C0F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773B4DB6-0E1D-41C6-8ED7-D0AA3F19A602}" type="datetime1">
              <a:rPr lang="en-US" smtClean="0"/>
              <a:t>15-May-24</a:t>
            </a:fld>
            <a:endParaRPr lang="en-US" dirty="0"/>
          </a:p>
        </p:txBody>
      </p:sp>
      <p:sp>
        <p:nvSpPr>
          <p:cNvPr id="3075" name="Footer Placeholder 2">
            <a:extLst>
              <a:ext uri="{FF2B5EF4-FFF2-40B4-BE49-F238E27FC236}">
                <a16:creationId xmlns:a16="http://schemas.microsoft.com/office/drawing/2014/main" id="{AA2A9EAC-D9AD-E930-AB6B-19A3030F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dirty="0">
              <a:solidFill>
                <a:srgbClr val="898989"/>
              </a:solidFill>
              <a:cs typeface="Arial" pitchFamily="34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B4D78AE-5247-609E-7C02-3F995B56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10D683B8-E3CA-4C06-9A27-7E9BD75345C7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56BAB-9AB4-185E-4E21-3E095B2B84BC}"/>
              </a:ext>
            </a:extLst>
          </p:cNvPr>
          <p:cNvSpPr/>
          <p:nvPr/>
        </p:nvSpPr>
        <p:spPr>
          <a:xfrm>
            <a:off x="2184400" y="327979"/>
            <a:ext cx="5130800" cy="460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  <a:cs typeface="Arial" charset="0"/>
                <a:sym typeface="Arial" charset="0"/>
              </a:rPr>
              <a:t>Evaluation Scheme</a:t>
            </a:r>
          </a:p>
        </p:txBody>
      </p:sp>
      <p:pic>
        <p:nvPicPr>
          <p:cNvPr id="2" name="Picture 14" descr="NIET">
            <a:extLst>
              <a:ext uri="{FF2B5EF4-FFF2-40B4-BE49-F238E27FC236}">
                <a16:creationId xmlns:a16="http://schemas.microsoft.com/office/drawing/2014/main" id="{F9B7B4EF-109A-24C7-C474-973781527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2" y="236504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A9564-BF80-19FC-5C58-52332F9C8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1154232"/>
            <a:ext cx="10881360" cy="506368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6AC528-C491-98BA-500D-C1E59D10274F}"/>
              </a:ext>
            </a:extLst>
          </p:cNvPr>
          <p:cNvCxnSpPr/>
          <p:nvPr/>
        </p:nvCxnSpPr>
        <p:spPr>
          <a:xfrm>
            <a:off x="762000" y="2956560"/>
            <a:ext cx="107391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2A0012-FCDD-ABAA-08E3-414A0F7F6E60}"/>
              </a:ext>
            </a:extLst>
          </p:cNvPr>
          <p:cNvCxnSpPr/>
          <p:nvPr/>
        </p:nvCxnSpPr>
        <p:spPr>
          <a:xfrm>
            <a:off x="762000" y="3281680"/>
            <a:ext cx="107391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F53143-8AC8-DD34-0162-C00C54E08526}"/>
              </a:ext>
            </a:extLst>
          </p:cNvPr>
          <p:cNvCxnSpPr/>
          <p:nvPr/>
        </p:nvCxnSpPr>
        <p:spPr>
          <a:xfrm>
            <a:off x="762000" y="2956560"/>
            <a:ext cx="0" cy="3149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587318-2A3F-6DBC-8CE2-3B93FA6A0D36}"/>
              </a:ext>
            </a:extLst>
          </p:cNvPr>
          <p:cNvCxnSpPr/>
          <p:nvPr/>
        </p:nvCxnSpPr>
        <p:spPr>
          <a:xfrm>
            <a:off x="11531600" y="2966720"/>
            <a:ext cx="0" cy="3149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57E3BBE9-26DC-9A42-13A0-4B3802EA4F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134F3303-0147-4F61-86D9-F44639A19837}" type="datetime1">
              <a:rPr lang="en-US" smtClean="0"/>
              <a:t>15-May-24</a:t>
            </a:fld>
            <a:endParaRPr lang="en-US" dirty="0"/>
          </a:p>
        </p:txBody>
      </p:sp>
      <p:sp>
        <p:nvSpPr>
          <p:cNvPr id="40963" name="Slide Number Placeholder 5">
            <a:extLst>
              <a:ext uri="{FF2B5EF4-FFF2-40B4-BE49-F238E27FC236}">
                <a16:creationId xmlns:a16="http://schemas.microsoft.com/office/drawing/2014/main" id="{4A67886F-AC59-7C9F-CFB6-3F56A36B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A57CF5-FC4B-0089-C726-E0CFE2546684}"/>
              </a:ext>
            </a:extLst>
          </p:cNvPr>
          <p:cNvSpPr txBox="1">
            <a:spLocks/>
          </p:cNvSpPr>
          <p:nvPr/>
        </p:nvSpPr>
        <p:spPr>
          <a:xfrm>
            <a:off x="2616200" y="41021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3000" dirty="0"/>
              <a:t>Topic Mapping with Course Outcome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C2EEA-02B7-DC9B-B203-C47ABAD50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58429"/>
              </p:ext>
            </p:extLst>
          </p:nvPr>
        </p:nvGraphicFramePr>
        <p:xfrm>
          <a:off x="2813685" y="1493520"/>
          <a:ext cx="6921500" cy="5013960"/>
        </p:xfrm>
        <a:graphic>
          <a:graphicData uri="http://schemas.openxmlformats.org/drawingml/2006/table">
            <a:tbl>
              <a:tblPr/>
              <a:tblGrid>
                <a:gridCol w="370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Mangal"/>
                        </a:rPr>
                        <a:t>Topics</a:t>
                      </a:r>
                    </a:p>
                  </a:txBody>
                  <a:tcPr marL="66566" marR="66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Mangal"/>
                        </a:rPr>
                        <a:t>Course</a:t>
                      </a:r>
                      <a:r>
                        <a:rPr lang="en-US" sz="2000" baseline="0" dirty="0">
                          <a:latin typeface="+mn-lt"/>
                          <a:ea typeface="Calibri"/>
                          <a:cs typeface="Mangal"/>
                        </a:rPr>
                        <a:t> outcome</a:t>
                      </a:r>
                      <a:endParaRPr lang="en-US" sz="2000" dirty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6566" marR="66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61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JDBC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Introduction, JDBC Driver, DB Connectivity, Driver Manager, Connection, Statement, Result Set, Prepared Statement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GB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 Management, Stored Procedures.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Servlet: </a:t>
                      </a: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Servlet Overview, Servlet API, Servlet Interface, Generic Servlet, HTTP Servlet, Servlet Life Cycle.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GB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 requests to other resources, Session Tracking, Event and Listener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566" marR="6656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+mn-lt"/>
                        <a:ea typeface="Calibri"/>
                        <a:cs typeface="Mang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+mn-lt"/>
                          <a:ea typeface="Calibri"/>
                          <a:cs typeface="Mangal"/>
                        </a:rPr>
                        <a:t>CO1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+mn-lt"/>
                        <a:ea typeface="Calibri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+mn-lt"/>
                        <a:ea typeface="Calibri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Calibri"/>
                          <a:cs typeface="Mangal"/>
                        </a:rPr>
                        <a:t>CO1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+mn-lt"/>
                        <a:ea typeface="Calibri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+mn-lt"/>
                        <a:ea typeface="Calibri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+mn-lt"/>
                        <a:ea typeface="Calibri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Calibri"/>
                          <a:cs typeface="Mangal"/>
                        </a:rPr>
                        <a:t>CO2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+mn-lt"/>
                        <a:ea typeface="Calibri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atin typeface="+mn-lt"/>
                        <a:ea typeface="Calibri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+mn-lt"/>
                          <a:ea typeface="Calibri"/>
                          <a:cs typeface="Mangal"/>
                        </a:rPr>
                        <a:t>CO2</a:t>
                      </a:r>
                    </a:p>
                  </a:txBody>
                  <a:tcPr marL="66566" marR="66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76" name="Footer Placeholder 4">
            <a:extLst>
              <a:ext uri="{FF2B5EF4-FFF2-40B4-BE49-F238E27FC236}">
                <a16:creationId xmlns:a16="http://schemas.microsoft.com/office/drawing/2014/main" id="{A97FED5D-8BE5-1A0A-66A4-DFD015B3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Shweta Singh     ACSAI0612 Advance Java Programming             Unit  1</a:t>
            </a:r>
            <a:endParaRPr lang="en-US" altLang="en-US" sz="1200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4" descr="NIET">
            <a:extLst>
              <a:ext uri="{FF2B5EF4-FFF2-40B4-BE49-F238E27FC236}">
                <a16:creationId xmlns:a16="http://schemas.microsoft.com/office/drawing/2014/main" id="{48DCF6CE-3D2A-DA3A-CEBE-90978C15C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3" y="342900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0E042C88-E41D-9B92-7CFD-3138D331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880" y="1641158"/>
            <a:ext cx="7772400" cy="4525962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Introduction</a:t>
            </a:r>
          </a:p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Driver</a:t>
            </a:r>
          </a:p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Connectivity</a:t>
            </a:r>
          </a:p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Manager and  Connection classes</a:t>
            </a:r>
          </a:p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Statement, Result Set, Prepared Statement, and interface </a:t>
            </a:r>
          </a:p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Management and  Stored Procedures.</a:t>
            </a:r>
          </a:p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Overview and Servlet API</a:t>
            </a:r>
          </a:p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Servlet Interface, Generic Servlet and HTTP Servlet with Servlet Life Cycle</a:t>
            </a:r>
          </a:p>
          <a:p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 requests to other resources, Session Tracking, Event and Listener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C9B185-EEBB-7A6C-3391-DA24EAE81B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5EDB4F34-CAAB-4008-A41D-6DC92621C7E6}" type="datetime1">
              <a:rPr lang="en-US" smtClean="0"/>
              <a:t>15-May-24</a:t>
            </a:fld>
            <a:endParaRPr lang="en-US"/>
          </a:p>
        </p:txBody>
      </p:sp>
      <p:sp>
        <p:nvSpPr>
          <p:cNvPr id="41988" name="Slide Number Placeholder 6">
            <a:extLst>
              <a:ext uri="{FF2B5EF4-FFF2-40B4-BE49-F238E27FC236}">
                <a16:creationId xmlns:a16="http://schemas.microsoft.com/office/drawing/2014/main" id="{33A667B6-940C-CA2A-FBE0-C1ED77AA51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6F5B32-93E8-D44E-6BB5-C40F310AF356}"/>
              </a:ext>
            </a:extLst>
          </p:cNvPr>
          <p:cNvSpPr txBox="1">
            <a:spLocks/>
          </p:cNvSpPr>
          <p:nvPr/>
        </p:nvSpPr>
        <p:spPr>
          <a:xfrm>
            <a:off x="2133600" y="395288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Unit 1 Content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7695A25-7419-FE4A-037A-210F8B5B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pic>
        <p:nvPicPr>
          <p:cNvPr id="41991" name="Picture 14" descr="NIET">
            <a:extLst>
              <a:ext uri="{FF2B5EF4-FFF2-40B4-BE49-F238E27FC236}">
                <a16:creationId xmlns:a16="http://schemas.microsoft.com/office/drawing/2014/main" id="{F1EEA2BB-2347-1DB2-EC7C-19D298334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3" y="342900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0A33421-BC92-9B2E-E095-D986E29CD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914400"/>
            <a:ext cx="8596312" cy="5119688"/>
          </a:xfrm>
        </p:spPr>
        <p:txBody>
          <a:bodyPr>
            <a:normAutofit fontScale="92500" lnSpcReduction="20000"/>
          </a:bodyPr>
          <a:lstStyle/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  <a:defRPr/>
            </a:pPr>
            <a:endParaRPr lang="en-US" altLang="en-US" sz="2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  <a:defRPr/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Objective of Unit 1:</a:t>
            </a:r>
          </a:p>
          <a:p>
            <a:pPr marL="457200"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To understand the concepts of JDBC(Java Database Connectivity) driver</a:t>
            </a:r>
          </a:p>
          <a:p>
            <a:pPr marL="457200"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To understand the use of various types of SQL command in JDBC connectivity. </a:t>
            </a:r>
          </a:p>
          <a:p>
            <a:pPr marL="457200"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To understand the concepts of Statement and </a:t>
            </a:r>
            <a:r>
              <a:rPr lang="en-US" alt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PreparedStatement</a:t>
            </a: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interface</a:t>
            </a:r>
          </a:p>
          <a:p>
            <a:pPr marL="457200"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To learn the concepts of stored procedure  creation in JDBC.</a:t>
            </a:r>
          </a:p>
          <a:p>
            <a:pPr marL="457200"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To understand the concepts of Generic Servlet and HTTP Servlet</a:t>
            </a:r>
          </a:p>
          <a:p>
            <a:pPr marL="457200"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To understand the concepts of Redirecting the HTTP request </a:t>
            </a:r>
          </a:p>
          <a:p>
            <a:pPr marL="457200" algn="just">
              <a:spcBef>
                <a:spcPts val="363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To understand the concepts of  session and event handling.</a:t>
            </a:r>
          </a:p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  <a:defRPr/>
            </a:pPr>
            <a:endParaRPr lang="en-US" alt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  <a:defRPr/>
            </a:pPr>
            <a:endParaRPr lang="en-US" alt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  <a:defRPr/>
            </a:pP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C50ACD-0222-DB55-89E0-6C0E0CB4BD9A}"/>
              </a:ext>
            </a:extLst>
          </p:cNvPr>
          <p:cNvSpPr txBox="1">
            <a:spLocks/>
          </p:cNvSpPr>
          <p:nvPr/>
        </p:nvSpPr>
        <p:spPr>
          <a:xfrm>
            <a:off x="1991360" y="222727"/>
            <a:ext cx="77724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algn="ctr">
              <a:defRPr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Unit Objective</a:t>
            </a:r>
          </a:p>
          <a:p>
            <a:pPr algn="just">
              <a:defRPr/>
            </a:pP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algn="ctr">
              <a:defRPr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algn="ctr">
              <a:defRPr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10245" name="Google Shape;150;p18">
            <a:extLst>
              <a:ext uri="{FF2B5EF4-FFF2-40B4-BE49-F238E27FC236}">
                <a16:creationId xmlns:a16="http://schemas.microsoft.com/office/drawing/2014/main" id="{E9298A43-4DEA-674E-B5BD-F53C727A52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E6355AC8-888D-4E5C-A979-48F03BE94D29}" type="datetime1">
              <a:rPr lang="en-US" smtClean="0"/>
              <a:t>15-May-24</a:t>
            </a:fld>
            <a:endParaRPr lang="en-US" dirty="0"/>
          </a:p>
        </p:txBody>
      </p:sp>
      <p:sp>
        <p:nvSpPr>
          <p:cNvPr id="44037" name="Google Shape;151;p18">
            <a:extLst>
              <a:ext uri="{FF2B5EF4-FFF2-40B4-BE49-F238E27FC236}">
                <a16:creationId xmlns:a16="http://schemas.microsoft.com/office/drawing/2014/main" id="{15DC8147-C7D4-9863-5869-26074A7596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247" name="Google Shape;131;p16">
            <a:extLst>
              <a:ext uri="{FF2B5EF4-FFF2-40B4-BE49-F238E27FC236}">
                <a16:creationId xmlns:a16="http://schemas.microsoft.com/office/drawing/2014/main" id="{61711D49-F7E5-C807-1AC9-1FD6FBF0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pic>
        <p:nvPicPr>
          <p:cNvPr id="44039" name="Picture 14" descr="NIET">
            <a:extLst>
              <a:ext uri="{FF2B5EF4-FFF2-40B4-BE49-F238E27FC236}">
                <a16:creationId xmlns:a16="http://schemas.microsoft.com/office/drawing/2014/main" id="{B0136184-8446-63E2-4EB5-9DF71EA4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89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D17CD066-0385-2B38-00EC-A17B5171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62113"/>
            <a:ext cx="8966200" cy="4633912"/>
          </a:xfrm>
        </p:spPr>
        <p:txBody>
          <a:bodyPr>
            <a:normAutofit fontScale="70000" lnSpcReduction="20000"/>
          </a:bodyPr>
          <a:lstStyle/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</a:pPr>
            <a:endParaRPr lang="en-US" altLang="en-US" sz="2400" b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</a:pPr>
            <a:r>
              <a:rPr lang="en-US" alt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Objective of the above topics:</a:t>
            </a: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understand the concepts JDBC</a:t>
            </a: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None/>
            </a:pPr>
            <a:endParaRPr lang="en-US" altLang="en-US" sz="2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understand the concepts of preparing class of JDBC</a:t>
            </a: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None/>
            </a:pPr>
            <a:endParaRPr lang="en-US" altLang="en-US" sz="2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understand the concepts of various types of driver in JDBC</a:t>
            </a: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None/>
            </a:pPr>
            <a:endParaRPr lang="en-US" altLang="en-US" sz="2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understand the concepts of Statement and PreparedStatement.</a:t>
            </a: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None/>
            </a:pPr>
            <a:endParaRPr lang="en-US" altLang="en-US" sz="2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understand the concepts of transaction management</a:t>
            </a:r>
          </a:p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</a:pPr>
            <a:r>
              <a:rPr lang="en-US" altLang="en-US" sz="2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	</a:t>
            </a:r>
          </a:p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</a:pPr>
            <a:endParaRPr lang="en-US" altLang="en-US" sz="2400" b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11269" name="Google Shape;150;p18">
            <a:extLst>
              <a:ext uri="{FF2B5EF4-FFF2-40B4-BE49-F238E27FC236}">
                <a16:creationId xmlns:a16="http://schemas.microsoft.com/office/drawing/2014/main" id="{5C33D318-7416-5AB1-429B-D94ACEB10A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18C99E80-4E44-45FC-9AA4-609475547C1D}" type="datetime1">
              <a:rPr lang="en-US" smtClean="0"/>
              <a:t>15-May-24</a:t>
            </a:fld>
            <a:endParaRPr lang="en-US" dirty="0"/>
          </a:p>
        </p:txBody>
      </p:sp>
      <p:sp>
        <p:nvSpPr>
          <p:cNvPr id="45061" name="Google Shape;151;p18">
            <a:extLst>
              <a:ext uri="{FF2B5EF4-FFF2-40B4-BE49-F238E27FC236}">
                <a16:creationId xmlns:a16="http://schemas.microsoft.com/office/drawing/2014/main" id="{64CAB267-CA2A-4F43-3542-8706AE0D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271" name="Google Shape;131;p16">
            <a:extLst>
              <a:ext uri="{FF2B5EF4-FFF2-40B4-BE49-F238E27FC236}">
                <a16:creationId xmlns:a16="http://schemas.microsoft.com/office/drawing/2014/main" id="{C91F93B1-6E7C-9F4B-73F9-ABC2E3FD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pic>
        <p:nvPicPr>
          <p:cNvPr id="45063" name="Picture 14" descr="NIET">
            <a:extLst>
              <a:ext uri="{FF2B5EF4-FFF2-40B4-BE49-F238E27FC236}">
                <a16:creationId xmlns:a16="http://schemas.microsoft.com/office/drawing/2014/main" id="{A0EC9EE3-FE91-61EC-6AA6-799AF0A4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18586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Java Database Connectivity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get started with JDBC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/>
          </a:p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06830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577097" y="1196393"/>
            <a:ext cx="5093753" cy="4940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JDBC: 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	Java Database Connectivity</a:t>
            </a:r>
          </a:p>
          <a:p>
            <a:pPr marL="1100138" lvl="1" indent="-533400"/>
            <a:r>
              <a:rPr lang="en-US" altLang="en-US" sz="22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It provides a standard library for Java programs to connect to a database and send it commands using SQL</a:t>
            </a:r>
          </a:p>
          <a:p>
            <a:pPr marL="1100138" lvl="1" indent="-533400"/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It generalizes common database access functions into a set of common classes and methods</a:t>
            </a:r>
          </a:p>
          <a:p>
            <a:pPr marL="1100138" lvl="1" indent="-533400"/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Abstracts vendor specific details into a code library making the connectivity to multiple databases transparent to user</a:t>
            </a:r>
          </a:p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649093" y="1110342"/>
            <a:ext cx="4761192" cy="379755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JDBC API Standardizes:</a:t>
            </a:r>
          </a:p>
          <a:p>
            <a:pPr marL="1100138" lvl="1" indent="-533400"/>
            <a:endParaRPr lang="en-US" altLang="en-US" sz="2200" dirty="0">
              <a:solidFill>
                <a:srgbClr val="000000"/>
              </a:solidFill>
              <a:latin typeface="Garamond" panose="02020404030301010803" pitchFamily="18" charset="0"/>
              <a:ea typeface="Arial Unicode MS" pitchFamily="34" charset="-128"/>
            </a:endParaRPr>
          </a:p>
          <a:p>
            <a:pPr marL="1100138" lvl="1" indent="-533400"/>
            <a:r>
              <a:rPr lang="en-US" altLang="en-US" sz="22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Way to establish connection to database</a:t>
            </a:r>
          </a:p>
          <a:p>
            <a:pPr marL="1100138" lvl="1" indent="-533400"/>
            <a:r>
              <a:rPr lang="en-US" altLang="en-US" sz="22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Approach to initiating queries</a:t>
            </a:r>
          </a:p>
          <a:p>
            <a:pPr marL="1100138" lvl="1" indent="-533400"/>
            <a:r>
              <a:rPr lang="en-US" altLang="en-US" sz="22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Method to create stored procedures</a:t>
            </a:r>
          </a:p>
          <a:p>
            <a:pPr marL="1100138" lvl="1" indent="-533400"/>
            <a:r>
              <a:rPr lang="en-US" altLang="en-US" sz="22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Data structure of the query result</a:t>
            </a:r>
          </a:p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4EE58A-050A-B1D1-A462-3B1C0437924C}"/>
              </a:ext>
            </a:extLst>
          </p:cNvPr>
          <p:cNvSpPr txBox="1">
            <a:spLocks/>
          </p:cNvSpPr>
          <p:nvPr/>
        </p:nvSpPr>
        <p:spPr>
          <a:xfrm>
            <a:off x="1975402" y="37720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3200" b="1">
                <a:solidFill>
                  <a:srgbClr val="CC0000"/>
                </a:solidFill>
                <a:latin typeface="Arial-BoldMT"/>
              </a:rPr>
              <a:t>JDBC </a:t>
            </a:r>
            <a:r>
              <a:rPr lang="en-US" altLang="en-US" sz="2400" b="1">
                <a:solidFill>
                  <a:srgbClr val="3333CC"/>
                </a:solidFill>
                <a:latin typeface="Arial-BoldMT"/>
              </a:rPr>
              <a:t>Definition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751127D6-9A03-9996-2EF4-520600073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46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2" descr="What is JDBC? Introduction to Java Database Connectivity | InfoWorld">
            <a:extLst>
              <a:ext uri="{FF2B5EF4-FFF2-40B4-BE49-F238E27FC236}">
                <a16:creationId xmlns:a16="http://schemas.microsoft.com/office/drawing/2014/main" id="{215F13D3-1592-3905-10FF-F1EDC5ACA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0" y="2702582"/>
            <a:ext cx="11246497" cy="374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914930-A2FF-D668-8508-B58FB9C0DD13}"/>
              </a:ext>
            </a:extLst>
          </p:cNvPr>
          <p:cNvSpPr txBox="1"/>
          <p:nvPr/>
        </p:nvSpPr>
        <p:spPr>
          <a:xfrm>
            <a:off x="167951" y="6444157"/>
            <a:ext cx="10111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Reference : https://www.google.com/url?sa=i&amp;url=https%3A%2F%2Fwww.infoworld.com%2Farticle%2F3388036%2Fwhat-is-jdbc-introduction-to-java-database-connectivity.html&amp;psig=AOvVaw1pj_8eVXEcI75Z8ZGaLVAg&amp;ust=1705997928122000&amp;source=images&amp;cd=vfe&amp;opi=89978449&amp;ved=2ahUKEwiazpvVx_CDAxWHcWwGHd2dDGgQr4kDegQIARB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E1B8F8-98A0-F516-A41B-151BB658BBD2}"/>
              </a:ext>
            </a:extLst>
          </p:cNvPr>
          <p:cNvSpPr txBox="1"/>
          <p:nvPr/>
        </p:nvSpPr>
        <p:spPr>
          <a:xfrm>
            <a:off x="604433" y="1309403"/>
            <a:ext cx="109831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sz="24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JDC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acts as an interface or channel between your Java program and databases </a:t>
            </a:r>
            <a:r>
              <a:rPr lang="en-US" sz="24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 that a programmer can send data from Java code and store it in the database for future use.</a:t>
            </a:r>
          </a:p>
          <a:p>
            <a:pPr algn="just" rtl="0" fontAlgn="base"/>
            <a:endParaRPr lang="en-US" sz="2400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CDAEE-1389-00F7-F4A8-A096A6AE4240}"/>
              </a:ext>
            </a:extLst>
          </p:cNvPr>
          <p:cNvSpPr txBox="1">
            <a:spLocks/>
          </p:cNvSpPr>
          <p:nvPr/>
        </p:nvSpPr>
        <p:spPr>
          <a:xfrm>
            <a:off x="1962358" y="47960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3600" b="1">
                <a:solidFill>
                  <a:schemeClr val="tx1"/>
                </a:solidFill>
                <a:latin typeface="Arial-BoldMT"/>
              </a:rPr>
              <a:t>What is </a:t>
            </a:r>
            <a:r>
              <a:rPr lang="en-US" altLang="en-US" sz="2400" b="1">
                <a:solidFill>
                  <a:schemeClr val="tx1"/>
                </a:solidFill>
                <a:latin typeface="Arial-BoldMT"/>
              </a:rPr>
              <a:t>JDBC?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14" descr="NIET">
            <a:extLst>
              <a:ext uri="{FF2B5EF4-FFF2-40B4-BE49-F238E27FC236}">
                <a16:creationId xmlns:a16="http://schemas.microsoft.com/office/drawing/2014/main" id="{E04ED55F-0A9B-2915-54A0-7FB8539C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8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6E54B399-12DE-599C-D87D-0A38FA90E1E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82965"/>
            <a:ext cx="10574694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en-US" sz="2400">
                <a:latin typeface="Garamond" panose="02020404030301010803" pitchFamily="18" charset="0"/>
                <a:cs typeface="Times New Roman" panose="02020603050405020304" pitchFamily="18" charset="0"/>
              </a:rPr>
              <a:t>Two main packages java.sql and javax.sql</a:t>
            </a:r>
          </a:p>
          <a:p>
            <a:pPr marL="1100138" lvl="1" indent="-533400"/>
            <a:r>
              <a:rPr lang="en-US" altLang="en-US" sz="2000" b="1">
                <a:latin typeface="Garamond" panose="02020404030301010803" pitchFamily="18" charset="0"/>
                <a:cs typeface="Times New Roman" panose="02020603050405020304" pitchFamily="18" charset="0"/>
              </a:rPr>
              <a:t>Java.sql</a:t>
            </a:r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 contains all core classes required for accessing database</a:t>
            </a:r>
          </a:p>
          <a:p>
            <a:pPr marL="1100138" lvl="1" indent="-533400">
              <a:buFontTx/>
              <a:buNone/>
            </a:pPr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	(Part of Java 2 SDK, Standard Edition)</a:t>
            </a:r>
          </a:p>
          <a:p>
            <a:pPr marL="1100138" lvl="1" indent="-533400"/>
            <a:r>
              <a:rPr lang="en-US" altLang="en-US" sz="2000" b="1">
                <a:latin typeface="Garamond" panose="02020404030301010803" pitchFamily="18" charset="0"/>
                <a:cs typeface="Times New Roman" panose="02020603050405020304" pitchFamily="18" charset="0"/>
              </a:rPr>
              <a:t>Javax.sql</a:t>
            </a:r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 contains optional features in the JDBC 2.0 API </a:t>
            </a:r>
          </a:p>
          <a:p>
            <a:pPr marL="1100138" lvl="1" indent="-533400">
              <a:buFontTx/>
              <a:buNone/>
            </a:pPr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	(part of Java 2 SDK, Enterprise Edition)</a:t>
            </a:r>
          </a:p>
          <a:p>
            <a:pPr marL="609600" indent="-609600"/>
            <a:r>
              <a:rPr lang="en-US" altLang="en-US" sz="2400">
                <a:latin typeface="Garamond" panose="02020404030301010803" pitchFamily="18" charset="0"/>
                <a:cs typeface="Times New Roman" panose="02020603050405020304" pitchFamily="18" charset="0"/>
              </a:rPr>
              <a:t>Javax.sql adds functionality for enterprise applications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DataSources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JNDI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Connection Pooling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Rowsets</a:t>
            </a:r>
          </a:p>
          <a:p>
            <a:pPr marL="1100138" lvl="1" indent="-533400"/>
            <a:r>
              <a:rPr lang="en-US" altLang="en-US" sz="2000">
                <a:latin typeface="Garamond" panose="02020404030301010803" pitchFamily="18" charset="0"/>
                <a:cs typeface="Times New Roman" panose="02020603050405020304" pitchFamily="18" charset="0"/>
              </a:rPr>
              <a:t>Distributed Transactions</a:t>
            </a:r>
            <a:endParaRPr lang="en-US" alt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E1F83-9F95-5E1A-7209-E960C7281296}"/>
              </a:ext>
            </a:extLst>
          </p:cNvPr>
          <p:cNvSpPr txBox="1">
            <a:spLocks/>
          </p:cNvSpPr>
          <p:nvPr/>
        </p:nvSpPr>
        <p:spPr>
          <a:xfrm>
            <a:off x="2058880" y="52766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 b="1" dirty="0">
                <a:solidFill>
                  <a:srgbClr val="CC0000"/>
                </a:solidFill>
                <a:latin typeface="Arial-BoldMT"/>
              </a:rPr>
              <a:t>JDBC </a:t>
            </a:r>
            <a:r>
              <a:rPr lang="en-US" altLang="en-US" sz="1800" b="1" dirty="0">
                <a:solidFill>
                  <a:srgbClr val="3333CC"/>
                </a:solidFill>
                <a:latin typeface="Arial-BoldMT"/>
              </a:rPr>
              <a:t>API</a:t>
            </a:r>
            <a:r>
              <a:rPr lang="en-US" altLang="en-US" sz="2400" b="1" dirty="0">
                <a:solidFill>
                  <a:srgbClr val="CC0000"/>
                </a:solidFill>
                <a:latin typeface="Arial-BoldMT"/>
              </a:rPr>
              <a:t> </a:t>
            </a:r>
            <a:br>
              <a:rPr lang="en-US" altLang="en-US" sz="3600" b="1" dirty="0">
                <a:solidFill>
                  <a:srgbClr val="CC0000"/>
                </a:solidFill>
                <a:latin typeface="Arial-BoldMT"/>
              </a:rPr>
            </a:br>
            <a:endParaRPr lang="en-US" sz="2400" dirty="0"/>
          </a:p>
        </p:txBody>
      </p:sp>
      <p:pic>
        <p:nvPicPr>
          <p:cNvPr id="4" name="Picture 14" descr="NIET">
            <a:extLst>
              <a:ext uri="{FF2B5EF4-FFF2-40B4-BE49-F238E27FC236}">
                <a16:creationId xmlns:a16="http://schemas.microsoft.com/office/drawing/2014/main" id="{E95758DE-3B96-71F7-7604-27F9350DA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1026">
            <a:extLst>
              <a:ext uri="{FF2B5EF4-FFF2-40B4-BE49-F238E27FC236}">
                <a16:creationId xmlns:a16="http://schemas.microsoft.com/office/drawing/2014/main" id="{EB875811-7208-ECE5-F97A-D40BAC9A0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144" y="1264300"/>
            <a:ext cx="6671388" cy="4809931"/>
          </a:xfrm>
        </p:spPr>
        <p:txBody>
          <a:bodyPr/>
          <a:lstStyle/>
          <a:p>
            <a:pPr marL="609600" indent="-609600"/>
            <a:r>
              <a:rPr lang="en-US" altLang="en-US" sz="22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JDBC Consists of two parts: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JDBC API, a purely Java-based API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JDBC Driver Manager, which communicates with vendor-specific drivers that perform the real communication with the database</a:t>
            </a:r>
          </a:p>
          <a:p>
            <a:pPr marL="609600" indent="-609600"/>
            <a:r>
              <a:rPr lang="en-US" altLang="en-US" sz="22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Translation to the vendor format occurs on the client 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No changes needed to the server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Driver (translator) needed on client</a:t>
            </a:r>
          </a:p>
        </p:txBody>
      </p:sp>
      <p:sp>
        <p:nvSpPr>
          <p:cNvPr id="445443" name="Rectangle 1027">
            <a:extLst>
              <a:ext uri="{FF2B5EF4-FFF2-40B4-BE49-F238E27FC236}">
                <a16:creationId xmlns:a16="http://schemas.microsoft.com/office/drawing/2014/main" id="{5F7FD7D0-6C68-4A10-DB66-F0AE5A050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78" y="76200"/>
            <a:ext cx="956232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2800" b="1" dirty="0">
              <a:solidFill>
                <a:srgbClr val="3333CC"/>
              </a:solidFill>
              <a:latin typeface="Arial-BoldMT"/>
            </a:endParaRPr>
          </a:p>
        </p:txBody>
      </p:sp>
      <p:pic>
        <p:nvPicPr>
          <p:cNvPr id="445445" name="Picture 1029">
            <a:extLst>
              <a:ext uri="{FF2B5EF4-FFF2-40B4-BE49-F238E27FC236}">
                <a16:creationId xmlns:a16="http://schemas.microsoft.com/office/drawing/2014/main" id="{B3C7DDC7-687F-E4AF-81CB-AA3581A80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163" y="1422924"/>
            <a:ext cx="30099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CD2C2E-04A9-7280-63CB-FDC3F48D5ACB}"/>
              </a:ext>
            </a:extLst>
          </p:cNvPr>
          <p:cNvSpPr txBox="1">
            <a:spLocks/>
          </p:cNvSpPr>
          <p:nvPr/>
        </p:nvSpPr>
        <p:spPr>
          <a:xfrm>
            <a:off x="1876327" y="37720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r>
              <a:rPr lang="en-US" altLang="en-US" sz="3200" b="1" dirty="0">
                <a:solidFill>
                  <a:srgbClr val="CC0000"/>
                </a:solidFill>
                <a:latin typeface="Arial-BoldMT"/>
              </a:rPr>
              <a:t>JDBC </a:t>
            </a:r>
            <a:r>
              <a:rPr lang="en-US" altLang="en-US" sz="2400" b="1" dirty="0">
                <a:solidFill>
                  <a:srgbClr val="3333CC"/>
                </a:solidFill>
                <a:latin typeface="Arial-BoldMT"/>
              </a:rPr>
              <a:t>Architecture</a:t>
            </a:r>
          </a:p>
        </p:txBody>
      </p:sp>
      <p:pic>
        <p:nvPicPr>
          <p:cNvPr id="3" name="Picture 14" descr="NIET">
            <a:extLst>
              <a:ext uri="{FF2B5EF4-FFF2-40B4-BE49-F238E27FC236}">
                <a16:creationId xmlns:a16="http://schemas.microsoft.com/office/drawing/2014/main" id="{D7F96D56-F35C-9A3F-8F26-9AFA2C9A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CC7356E-4EC0-DE46-453C-1829CEF8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r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r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r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r" rtl="0" fontAlgn="base">
              <a:spcBef>
                <a:spcPct val="2000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9E4B5F7B-46C2-4FC7-8733-093FB582A66E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44CACED4-5EDB-8187-0F75-B2DD9A902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604" y="1143000"/>
            <a:ext cx="11364686" cy="5334000"/>
          </a:xfrm>
        </p:spPr>
        <p:txBody>
          <a:bodyPr/>
          <a:lstStyle/>
          <a:p>
            <a:pPr marL="609600" indent="-609600"/>
            <a:r>
              <a:rPr lang="en-US" altLang="en-US" sz="3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JDBC </a:t>
            </a:r>
            <a:r>
              <a:rPr lang="en-US" altLang="en-US" sz="3000" dirty="0">
                <a:latin typeface="Garamond" panose="02020404030301010803" pitchFamily="18" charset="0"/>
                <a:cs typeface="Times New Roman" panose="02020603050405020304" pitchFamily="18" charset="0"/>
              </a:rPr>
              <a:t>uses drivers to translate generalized JDBC calls into vendor-specific database calls </a:t>
            </a:r>
          </a:p>
          <a:p>
            <a:pPr marL="1100138" lvl="1" indent="-533400"/>
            <a:r>
              <a:rPr lang="en-US" altLang="en-US" sz="2800" dirty="0">
                <a:latin typeface="Garamond" panose="02020404030301010803" pitchFamily="18" charset="0"/>
                <a:cs typeface="Times New Roman" panose="02020603050405020304" pitchFamily="18" charset="0"/>
              </a:rPr>
              <a:t>Drivers exist for most popular databases</a:t>
            </a:r>
          </a:p>
          <a:p>
            <a:pPr marL="1100138" lvl="1" indent="-533400"/>
            <a:r>
              <a:rPr lang="en-US" altLang="en-US" sz="2800" dirty="0">
                <a:latin typeface="Garamond" panose="02020404030301010803" pitchFamily="18" charset="0"/>
                <a:cs typeface="Times New Roman" panose="02020603050405020304" pitchFamily="18" charset="0"/>
              </a:rPr>
              <a:t>Four Classes of JDBC drivers exist</a:t>
            </a:r>
          </a:p>
          <a:p>
            <a:pPr marL="1100138" lvl="1" indent="-533400">
              <a:buNone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	Type I</a:t>
            </a:r>
          </a:p>
          <a:p>
            <a:pPr marL="1100138" lvl="1" indent="-533400">
              <a:buNone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	Type II</a:t>
            </a:r>
          </a:p>
          <a:p>
            <a:pPr marL="1100138" lvl="1" indent="-533400">
              <a:buNone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	Type III</a:t>
            </a:r>
          </a:p>
          <a:p>
            <a:pPr marL="1100138" lvl="1" indent="-533400">
              <a:buNone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	Type IV</a:t>
            </a:r>
            <a:r>
              <a:rPr lang="en-US" alt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</a:p>
          <a:p>
            <a:pPr marL="1100138" lvl="1" indent="-533400"/>
            <a:endParaRPr lang="en-US" alt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D377BD-B634-9F4B-39F3-2208BEB2D686}"/>
              </a:ext>
            </a:extLst>
          </p:cNvPr>
          <p:cNvSpPr txBox="1">
            <a:spLocks/>
          </p:cNvSpPr>
          <p:nvPr/>
        </p:nvSpPr>
        <p:spPr>
          <a:xfrm>
            <a:off x="1876327" y="395871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r>
              <a:rPr lang="en-US" altLang="en-US" sz="3200" b="1" dirty="0">
                <a:solidFill>
                  <a:srgbClr val="CC0000"/>
                </a:solidFill>
                <a:latin typeface="Arial-BoldMT"/>
              </a:rPr>
              <a:t>JDBC </a:t>
            </a:r>
            <a:r>
              <a:rPr lang="en-US" altLang="en-US" sz="2400" b="1" dirty="0">
                <a:solidFill>
                  <a:srgbClr val="3333CC"/>
                </a:solidFill>
                <a:latin typeface="Arial-BoldMT"/>
              </a:rPr>
              <a:t>Drivers</a:t>
            </a:r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E0C802F5-B2EE-C3AC-8286-D336CC9D4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305578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 descr="NIET">
            <a:extLst>
              <a:ext uri="{FF2B5EF4-FFF2-40B4-BE49-F238E27FC236}">
                <a16:creationId xmlns:a16="http://schemas.microsoft.com/office/drawing/2014/main" id="{33364D11-B4B6-7F65-5FF7-798DFC21D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314909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26;p16">
            <a:extLst>
              <a:ext uri="{FF2B5EF4-FFF2-40B4-BE49-F238E27FC236}">
                <a16:creationId xmlns:a16="http://schemas.microsoft.com/office/drawing/2014/main" id="{8382CCD2-0345-6D0C-A968-9084398A6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257" y="1271590"/>
            <a:ext cx="9120558" cy="3504692"/>
          </a:xfrm>
        </p:spPr>
        <p:txBody>
          <a:bodyPr/>
          <a:lstStyle/>
          <a:p>
            <a:pPr marL="812800" lvl="1" indent="-344488" algn="just">
              <a:lnSpc>
                <a:spcPts val="2738"/>
              </a:lnSpc>
              <a:spcBef>
                <a:spcPts val="250"/>
              </a:spcBef>
              <a:buClr>
                <a:srgbClr val="000000"/>
              </a:buClr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DBC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Introduction, JDBC Driver, DB Connectivity, Driver Manager, Connection, Statement, Result Set, Prepared Statement, Transaction Management, Stored Procedures.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4488" algn="just">
              <a:lnSpc>
                <a:spcPts val="2738"/>
              </a:lnSpc>
              <a:spcBef>
                <a:spcPts val="250"/>
              </a:spcBef>
              <a:buClr>
                <a:srgbClr val="000000"/>
              </a:buClr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Servlet: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Overview, Servlet API, Servlet Interface, Generic Servlet, HTTP Servlet, Servlet Life Cycle, Redirect requests to other resources, Session Tracking, Event and Listener.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Google Shape;127;p16">
            <a:extLst>
              <a:ext uri="{FF2B5EF4-FFF2-40B4-BE49-F238E27FC236}">
                <a16:creationId xmlns:a16="http://schemas.microsoft.com/office/drawing/2014/main" id="{6D8B80A3-B4FE-B973-5678-A59B5513A8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8BD666A0-FEC5-4568-9061-DDA44D40BC02}" type="datetime1">
              <a:rPr lang="en-US" smtClean="0"/>
              <a:t>15-May-24</a:t>
            </a:fld>
            <a:endParaRPr lang="en-US" altLang="en-US" dirty="0">
              <a:cs typeface="Arial" pitchFamily="34" charset="0"/>
            </a:endParaRPr>
          </a:p>
        </p:txBody>
      </p:sp>
      <p:sp>
        <p:nvSpPr>
          <p:cNvPr id="9220" name="Google Shape;128;p16">
            <a:extLst>
              <a:ext uri="{FF2B5EF4-FFF2-40B4-BE49-F238E27FC236}">
                <a16:creationId xmlns:a16="http://schemas.microsoft.com/office/drawing/2014/main" id="{ECE09AF7-319F-230C-AA90-377A213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529A7440-33C5-593B-DFB8-72B87B3BC3FF}"/>
              </a:ext>
            </a:extLst>
          </p:cNvPr>
          <p:cNvSpPr txBox="1"/>
          <p:nvPr/>
        </p:nvSpPr>
        <p:spPr>
          <a:xfrm>
            <a:off x="2024857" y="269874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>
              <a:defRPr/>
            </a:pPr>
            <a:r>
              <a:rPr lang="en-US" sz="32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Syllabus Unit -1 </a:t>
            </a:r>
          </a:p>
        </p:txBody>
      </p:sp>
      <p:sp>
        <p:nvSpPr>
          <p:cNvPr id="4103" name="Google Shape;131;p16">
            <a:extLst>
              <a:ext uri="{FF2B5EF4-FFF2-40B4-BE49-F238E27FC236}">
                <a16:creationId xmlns:a16="http://schemas.microsoft.com/office/drawing/2014/main" id="{9A070CA5-8E0F-5B96-4147-CDA5B61B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altLang="en-US">
              <a:solidFill>
                <a:srgbClr val="898989"/>
              </a:solidFill>
              <a:cs typeface="Arial" pitchFamily="34" charset="0"/>
            </a:endParaRPr>
          </a:p>
        </p:txBody>
      </p:sp>
      <p:pic>
        <p:nvPicPr>
          <p:cNvPr id="9223" name="Picture 14" descr="NIET">
            <a:extLst>
              <a:ext uri="{FF2B5EF4-FFF2-40B4-BE49-F238E27FC236}">
                <a16:creationId xmlns:a16="http://schemas.microsoft.com/office/drawing/2014/main" id="{4635A3A7-D6F3-F2CA-44E8-939DCB76C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9" y="26193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1026">
            <a:extLst>
              <a:ext uri="{FF2B5EF4-FFF2-40B4-BE49-F238E27FC236}">
                <a16:creationId xmlns:a16="http://schemas.microsoft.com/office/drawing/2014/main" id="{10EB48ED-3694-AFC2-EA1E-FDDBBACE8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58621" y="1275771"/>
            <a:ext cx="12223103" cy="3530458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en-US" altLang="en-US" sz="1800" dirty="0">
                <a:latin typeface="Garamond" panose="02020404030301010803" pitchFamily="18" charset="0"/>
                <a:cs typeface="Times New Roman" panose="02020603050405020304" pitchFamily="18" charset="0"/>
              </a:rPr>
              <a:t>Type I driver provides </a:t>
            </a:r>
            <a:r>
              <a:rPr lang="en-US" altLang="en-US" sz="2100" b="1" dirty="0">
                <a:latin typeface="Garamond" panose="02020404030301010803" pitchFamily="18" charset="0"/>
                <a:cs typeface="Times New Roman" panose="02020603050405020304" pitchFamily="18" charset="0"/>
              </a:rPr>
              <a:t>mapping between JDBC and access API of a database</a:t>
            </a:r>
            <a:endParaRPr lang="en-US" altLang="en-US" sz="18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566738" lvl="1" indent="0">
              <a:buNone/>
            </a:pPr>
            <a:r>
              <a:rPr lang="en-US" altLang="en-US" sz="1800" dirty="0">
                <a:latin typeface="Garamond" panose="02020404030301010803" pitchFamily="18" charset="0"/>
                <a:cs typeface="Times New Roman" panose="02020603050405020304" pitchFamily="18" charset="0"/>
              </a:rPr>
              <a:t>The access API calls the native API of the database to establish communication</a:t>
            </a:r>
          </a:p>
          <a:p>
            <a:pPr marL="609600" indent="-609600"/>
            <a:r>
              <a:rPr lang="en-US" altLang="en-US" sz="1800" dirty="0">
                <a:latin typeface="Garamond" panose="02020404030301010803" pitchFamily="18" charset="0"/>
                <a:cs typeface="Times New Roman" panose="02020603050405020304" pitchFamily="18" charset="0"/>
              </a:rPr>
              <a:t>A common Type I driver defines a JDBC to ODBC bridge</a:t>
            </a:r>
          </a:p>
          <a:p>
            <a:pPr marL="1100138" lvl="1" indent="-533400"/>
            <a:r>
              <a:rPr lang="en-US" altLang="en-US" sz="1800" dirty="0">
                <a:latin typeface="Garamond" panose="02020404030301010803" pitchFamily="18" charset="0"/>
                <a:cs typeface="Times New Roman" panose="02020603050405020304" pitchFamily="18" charset="0"/>
              </a:rPr>
              <a:t>ODBC is the database connectivity for databases </a:t>
            </a:r>
          </a:p>
          <a:p>
            <a:pPr marL="1100138" lvl="1" indent="-533400"/>
            <a:r>
              <a:rPr lang="en-US" altLang="en-US" sz="1800" dirty="0">
                <a:latin typeface="Garamond" panose="02020404030301010803" pitchFamily="18" charset="0"/>
                <a:cs typeface="Times New Roman" panose="02020603050405020304" pitchFamily="18" charset="0"/>
              </a:rPr>
              <a:t>JDBC driver translates JDBC calls to corresponding ODBC calls</a:t>
            </a:r>
          </a:p>
          <a:p>
            <a:pPr marL="1100138" lvl="1" indent="-533400"/>
            <a:r>
              <a:rPr lang="en-US" altLang="en-US" sz="1800" dirty="0">
                <a:latin typeface="Garamond" panose="02020404030301010803" pitchFamily="18" charset="0"/>
                <a:cs typeface="Times New Roman" panose="02020603050405020304" pitchFamily="18" charset="0"/>
              </a:rPr>
              <a:t>Thus if ODBC driver exists for a database this bridge can be used to communicate with the database from a Java application</a:t>
            </a:r>
          </a:p>
          <a:p>
            <a:pPr marL="609600" indent="-609600"/>
            <a:r>
              <a:rPr lang="en-US" altLang="en-US" sz="2300" b="1" dirty="0">
                <a:latin typeface="Garamond" panose="02020404030301010803" pitchFamily="18" charset="0"/>
                <a:cs typeface="Times New Roman" panose="02020603050405020304" pitchFamily="18" charset="0"/>
              </a:rPr>
              <a:t>Inefficient and narrow solution</a:t>
            </a:r>
          </a:p>
          <a:p>
            <a:pPr marL="1100138" lvl="1" indent="-533400"/>
            <a:r>
              <a:rPr lang="en-US" altLang="en-US" sz="1800" dirty="0">
                <a:latin typeface="Garamond" panose="02020404030301010803" pitchFamily="18" charset="0"/>
                <a:cs typeface="Times New Roman" panose="02020603050405020304" pitchFamily="18" charset="0"/>
              </a:rPr>
              <a:t>Inefficient, because it goes through multiple layers.</a:t>
            </a:r>
          </a:p>
          <a:p>
            <a:pPr marL="1100138" lvl="1" indent="-533400"/>
            <a:r>
              <a:rPr lang="en-US" altLang="en-US" sz="1800" dirty="0">
                <a:latin typeface="Garamond" panose="02020404030301010803" pitchFamily="18" charset="0"/>
                <a:cs typeface="Times New Roman" panose="02020603050405020304" pitchFamily="18" charset="0"/>
              </a:rPr>
              <a:t>Narrow, since functionality of JDBC code limited to whatever ODBC supports.</a:t>
            </a:r>
          </a:p>
          <a:p>
            <a:pPr marL="1100138" lvl="1" indent="-533400"/>
            <a:endParaRPr lang="en-US" altLang="en-US" sz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4387" name="Group 1059">
            <a:extLst>
              <a:ext uri="{FF2B5EF4-FFF2-40B4-BE49-F238E27FC236}">
                <a16:creationId xmlns:a16="http://schemas.microsoft.com/office/drawing/2014/main" id="{BEBEAF62-7A0E-6094-D276-9BBA5A9D47EA}"/>
              </a:ext>
            </a:extLst>
          </p:cNvPr>
          <p:cNvGrpSpPr>
            <a:grpSpLocks/>
          </p:cNvGrpSpPr>
          <p:nvPr/>
        </p:nvGrpSpPr>
        <p:grpSpPr bwMode="auto">
          <a:xfrm>
            <a:off x="1884558" y="4959915"/>
            <a:ext cx="6335712" cy="1535112"/>
            <a:chOff x="1097" y="2825"/>
            <a:chExt cx="3704" cy="967"/>
          </a:xfrm>
        </p:grpSpPr>
        <p:sp>
          <p:nvSpPr>
            <p:cNvPr id="484358" name="Rectangle 1030">
              <a:extLst>
                <a:ext uri="{FF2B5EF4-FFF2-40B4-BE49-F238E27FC236}">
                  <a16:creationId xmlns:a16="http://schemas.microsoft.com/office/drawing/2014/main" id="{5D7E451F-0EF8-AEA7-0CF3-29A189A0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825"/>
              <a:ext cx="869" cy="9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800"/>
                <a:t>Client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en-US" sz="1800"/>
                <a:t>Application</a:t>
              </a:r>
            </a:p>
          </p:txBody>
        </p:sp>
        <p:sp>
          <p:nvSpPr>
            <p:cNvPr id="484362" name="Rectangle 1034">
              <a:extLst>
                <a:ext uri="{FF2B5EF4-FFF2-40B4-BE49-F238E27FC236}">
                  <a16:creationId xmlns:a16="http://schemas.microsoft.com/office/drawing/2014/main" id="{A2EB07D6-8696-47B5-2C70-B6E5A9C88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2832"/>
              <a:ext cx="264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en-US"/>
                <a:t>ODBC API</a:t>
              </a:r>
            </a:p>
          </p:txBody>
        </p:sp>
        <p:sp>
          <p:nvSpPr>
            <p:cNvPr id="484363" name="AutoShape 1035">
              <a:extLst>
                <a:ext uri="{FF2B5EF4-FFF2-40B4-BE49-F238E27FC236}">
                  <a16:creationId xmlns:a16="http://schemas.microsoft.com/office/drawing/2014/main" id="{2BB8581B-3C7B-4080-CDED-4B36D0328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2874"/>
              <a:ext cx="566" cy="876"/>
            </a:xfrm>
            <a:prstGeom prst="can">
              <a:avLst>
                <a:gd name="adj" fmla="val 386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Database</a:t>
              </a:r>
            </a:p>
          </p:txBody>
        </p:sp>
        <p:cxnSp>
          <p:nvCxnSpPr>
            <p:cNvPr id="484364" name="AutoShape 1036">
              <a:extLst>
                <a:ext uri="{FF2B5EF4-FFF2-40B4-BE49-F238E27FC236}">
                  <a16:creationId xmlns:a16="http://schemas.microsoft.com/office/drawing/2014/main" id="{3E1479B9-EE40-CE04-F84F-D0C744EF57AA}"/>
                </a:ext>
              </a:extLst>
            </p:cNvPr>
            <p:cNvCxnSpPr>
              <a:cxnSpLocks noChangeShapeType="1"/>
              <a:stCxn id="484384" idx="3"/>
              <a:endCxn id="484362" idx="1"/>
            </p:cNvCxnSpPr>
            <p:nvPr/>
          </p:nvCxnSpPr>
          <p:spPr bwMode="auto">
            <a:xfrm>
              <a:off x="2262" y="3306"/>
              <a:ext cx="691" cy="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66" name="AutoShape 1038">
              <a:extLst>
                <a:ext uri="{FF2B5EF4-FFF2-40B4-BE49-F238E27FC236}">
                  <a16:creationId xmlns:a16="http://schemas.microsoft.com/office/drawing/2014/main" id="{7C46CF94-1A95-E131-ACCB-645730DD9F72}"/>
                </a:ext>
              </a:extLst>
            </p:cNvPr>
            <p:cNvCxnSpPr>
              <a:cxnSpLocks noChangeShapeType="1"/>
              <a:endCxn id="484363" idx="2"/>
            </p:cNvCxnSpPr>
            <p:nvPr/>
          </p:nvCxnSpPr>
          <p:spPr bwMode="auto">
            <a:xfrm>
              <a:off x="3481" y="3312"/>
              <a:ext cx="7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4384" name="Rectangle 1056">
              <a:extLst>
                <a:ext uri="{FF2B5EF4-FFF2-40B4-BE49-F238E27FC236}">
                  <a16:creationId xmlns:a16="http://schemas.microsoft.com/office/drawing/2014/main" id="{F5749C06-2825-E9F1-F503-29336D7BB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2825"/>
              <a:ext cx="293" cy="9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800" dirty="0"/>
                <a:t>Driver (Type I)</a:t>
              </a:r>
            </a:p>
          </p:txBody>
        </p:sp>
        <p:sp>
          <p:nvSpPr>
            <p:cNvPr id="484385" name="Rectangle 1057">
              <a:extLst>
                <a:ext uri="{FF2B5EF4-FFF2-40B4-BE49-F238E27FC236}">
                  <a16:creationId xmlns:a16="http://schemas.microsoft.com/office/drawing/2014/main" id="{1D7E4D5D-CC2C-3EAB-CDA8-CAD0090CA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2832"/>
              <a:ext cx="264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en-US" altLang="en-US"/>
                <a:t>Native API</a:t>
              </a:r>
            </a:p>
          </p:txBody>
        </p:sp>
      </p:grpSp>
      <p:sp>
        <p:nvSpPr>
          <p:cNvPr id="484388" name="Rectangle 1060">
            <a:extLst>
              <a:ext uri="{FF2B5EF4-FFF2-40B4-BE49-F238E27FC236}">
                <a16:creationId xmlns:a16="http://schemas.microsoft.com/office/drawing/2014/main" id="{801ACC02-87FD-9650-ED33-710CE7F29FB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413176" y="4729519"/>
            <a:ext cx="43088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rIns="0"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Database Specific Protocol</a:t>
            </a:r>
          </a:p>
        </p:txBody>
      </p:sp>
      <p:sp>
        <p:nvSpPr>
          <p:cNvPr id="484389" name="Rectangle 1061">
            <a:extLst>
              <a:ext uri="{FF2B5EF4-FFF2-40B4-BE49-F238E27FC236}">
                <a16:creationId xmlns:a16="http://schemas.microsoft.com/office/drawing/2014/main" id="{61F5F99C-1B89-6A9A-226F-EEB8765AEFB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38290" y="4959774"/>
            <a:ext cx="21544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rIns="0"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 dirty="0">
                <a:latin typeface="Garamond" panose="02020404030301010803" pitchFamily="18" charset="0"/>
                <a:cs typeface="Times New Roman" panose="02020603050405020304" pitchFamily="18" charset="0"/>
              </a:rPr>
              <a:t>API Protocol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96B03-4020-A376-EC3B-CC1E342A39B9}"/>
              </a:ext>
            </a:extLst>
          </p:cNvPr>
          <p:cNvSpPr txBox="1">
            <a:spLocks/>
          </p:cNvSpPr>
          <p:nvPr/>
        </p:nvSpPr>
        <p:spPr>
          <a:xfrm>
            <a:off x="1850415" y="429648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3200" b="1" dirty="0">
                <a:solidFill>
                  <a:srgbClr val="CC0000"/>
                </a:solidFill>
                <a:latin typeface="Arial-BoldMT"/>
              </a:rPr>
              <a:t>JDBC </a:t>
            </a:r>
            <a:r>
              <a:rPr lang="en-US" altLang="en-US" sz="2400" b="1" dirty="0">
                <a:solidFill>
                  <a:srgbClr val="3333CC"/>
                </a:solidFill>
                <a:latin typeface="Arial-BoldMT"/>
              </a:rPr>
              <a:t>Drivers (Type I: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JDBC-ODBC Bridge Driver)</a:t>
            </a:r>
            <a:endParaRPr lang="en-US" sz="2400" dirty="0"/>
          </a:p>
        </p:txBody>
      </p:sp>
      <p:pic>
        <p:nvPicPr>
          <p:cNvPr id="3" name="Picture 14" descr="NIET">
            <a:extLst>
              <a:ext uri="{FF2B5EF4-FFF2-40B4-BE49-F238E27FC236}">
                <a16:creationId xmlns:a16="http://schemas.microsoft.com/office/drawing/2014/main" id="{0A2A1B85-3529-5CA8-DFDE-A3B2C8D7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050">
            <a:extLst>
              <a:ext uri="{FF2B5EF4-FFF2-40B4-BE49-F238E27FC236}">
                <a16:creationId xmlns:a16="http://schemas.microsoft.com/office/drawing/2014/main" id="{3A730C62-D633-2602-906F-F4DCE465D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951" y="1143000"/>
            <a:ext cx="6842449" cy="5334000"/>
          </a:xfrm>
        </p:spPr>
        <p:txBody>
          <a:bodyPr>
            <a:normAutofit/>
          </a:bodyPr>
          <a:lstStyle/>
          <a:p>
            <a:pPr marL="609600" indent="-609600"/>
            <a:endParaRPr lang="en-US" altLang="en-US" sz="2000" dirty="0">
              <a:solidFill>
                <a:srgbClr val="000000"/>
              </a:solidFill>
              <a:latin typeface="Garamond" panose="02020404030301010803" pitchFamily="18" charset="0"/>
              <a:ea typeface="Arial Unicode MS" pitchFamily="34" charset="-128"/>
            </a:endParaRPr>
          </a:p>
          <a:p>
            <a:pPr marL="609600" indent="-609600"/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A standard database access method developed by the </a:t>
            </a:r>
            <a:r>
              <a:rPr lang="en-US" altLang="en-US" sz="2000" dirty="0">
                <a:solidFill>
                  <a:srgbClr val="333333"/>
                </a:solidFill>
                <a:latin typeface="Garamond" panose="02020404030301010803" pitchFamily="18" charset="0"/>
                <a:ea typeface="Arial Unicode MS" pitchFamily="34" charset="-128"/>
              </a:rPr>
              <a:t>SQL</a:t>
            </a:r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 </a:t>
            </a:r>
            <a:r>
              <a:rPr lang="en-US" altLang="en-US" sz="2000" dirty="0">
                <a:solidFill>
                  <a:srgbClr val="333333"/>
                </a:solidFill>
                <a:latin typeface="Garamond" panose="02020404030301010803" pitchFamily="18" charset="0"/>
                <a:ea typeface="Arial Unicode MS" pitchFamily="34" charset="-128"/>
              </a:rPr>
              <a:t>Access</a:t>
            </a:r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 group in 1992. </a:t>
            </a:r>
          </a:p>
          <a:p>
            <a:pPr marL="1100138" lvl="1" indent="-533400"/>
            <a:r>
              <a:rPr lang="en-US" altLang="en-US" sz="18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The goal of </a:t>
            </a:r>
            <a:r>
              <a:rPr lang="en-US" altLang="en-US" sz="1800" dirty="0">
                <a:solidFill>
                  <a:srgbClr val="333333"/>
                </a:solidFill>
                <a:latin typeface="Garamond" panose="02020404030301010803" pitchFamily="18" charset="0"/>
                <a:ea typeface="Arial Unicode MS" pitchFamily="34" charset="-128"/>
              </a:rPr>
              <a:t>ODBC</a:t>
            </a:r>
            <a:r>
              <a:rPr lang="en-US" altLang="en-US" sz="18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 is to make it possible to access any data from any application, regardless of which database management system (DBMS) is handling the data. </a:t>
            </a:r>
          </a:p>
          <a:p>
            <a:pPr marL="1100138" lvl="1" indent="-533400"/>
            <a:r>
              <a:rPr lang="en-US" altLang="en-US" sz="18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ODBC manages this by inserting a middle layer, called a </a:t>
            </a:r>
            <a:r>
              <a:rPr lang="en-US" altLang="en-US" sz="1800" dirty="0">
                <a:solidFill>
                  <a:srgbClr val="333333"/>
                </a:solidFill>
                <a:latin typeface="Garamond" panose="02020404030301010803" pitchFamily="18" charset="0"/>
                <a:ea typeface="Arial Unicode MS" pitchFamily="34" charset="-128"/>
              </a:rPr>
              <a:t>database</a:t>
            </a:r>
            <a:r>
              <a:rPr lang="en-US" altLang="en-US" sz="1800" i="1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 driver </a:t>
            </a:r>
            <a:r>
              <a:rPr lang="en-US" altLang="en-US" sz="18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, between an application and the DBMS. </a:t>
            </a:r>
          </a:p>
          <a:p>
            <a:pPr marL="1100138" lvl="1" indent="-533400"/>
            <a:r>
              <a:rPr lang="en-US" altLang="en-US" sz="18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The purpose of this layer is to translate the application's data queries into commands that the DBMS understands. </a:t>
            </a:r>
          </a:p>
          <a:p>
            <a:pPr marL="1100138" lvl="1" indent="-533400"/>
            <a:r>
              <a:rPr lang="en-US" altLang="en-US" sz="18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For this to work, both the application and the DBMS must be </a:t>
            </a:r>
            <a:r>
              <a:rPr lang="en-US" altLang="en-US" sz="1800" i="1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ODBC-compliant</a:t>
            </a:r>
            <a:r>
              <a:rPr lang="en-US" altLang="en-US" sz="18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, that is, the application must be capable of issuing ODBC commands and the DBMS must be capable of responding to them. </a:t>
            </a:r>
          </a:p>
        </p:txBody>
      </p:sp>
      <p:graphicFrame>
        <p:nvGraphicFramePr>
          <p:cNvPr id="368647" name="Object 2055">
            <a:extLst>
              <a:ext uri="{FF2B5EF4-FFF2-40B4-BE49-F238E27FC236}">
                <a16:creationId xmlns:a16="http://schemas.microsoft.com/office/drawing/2014/main" id="{B0721F18-44F1-FEC3-76CC-EA8F96509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715895"/>
              </p:ext>
            </p:extLst>
          </p:nvPr>
        </p:nvGraphicFramePr>
        <p:xfrm>
          <a:off x="7823199" y="2295526"/>
          <a:ext cx="3746759" cy="395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529829" imgH="3115180" progId="Paint.Picture">
                  <p:embed/>
                </p:oleObj>
              </mc:Choice>
              <mc:Fallback>
                <p:oleObj name="Bitmap Image" r:id="rId3" imgW="3529829" imgH="3115180" progId="Paint.Picture">
                  <p:embed/>
                  <p:pic>
                    <p:nvPicPr>
                      <p:cNvPr id="368647" name="Object 2055">
                        <a:extLst>
                          <a:ext uri="{FF2B5EF4-FFF2-40B4-BE49-F238E27FC236}">
                            <a16:creationId xmlns:a16="http://schemas.microsoft.com/office/drawing/2014/main" id="{B0721F18-44F1-FEC3-76CC-EA8F96509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6691"/>
                      <a:stretch>
                        <a:fillRect/>
                      </a:stretch>
                    </p:blipFill>
                    <p:spPr bwMode="auto">
                      <a:xfrm>
                        <a:off x="7823199" y="2295526"/>
                        <a:ext cx="3746759" cy="3952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8" name="AutoShape 2056">
            <a:extLst>
              <a:ext uri="{FF2B5EF4-FFF2-40B4-BE49-F238E27FC236}">
                <a16:creationId xmlns:a16="http://schemas.microsoft.com/office/drawing/2014/main" id="{75E95410-3FF8-3C92-6DA7-2DB7AF53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159" y="1981202"/>
            <a:ext cx="181946" cy="538064"/>
          </a:xfrm>
          <a:prstGeom prst="downArrow">
            <a:avLst>
              <a:gd name="adj1" fmla="val 50000"/>
              <a:gd name="adj2" fmla="val 22327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649" name="Text Box 2057">
            <a:extLst>
              <a:ext uri="{FF2B5EF4-FFF2-40B4-BE49-F238E27FC236}">
                <a16:creationId xmlns:a16="http://schemas.microsoft.com/office/drawing/2014/main" id="{B0ADE5BE-C302-81CC-1A4E-5001535FB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7412" y="1600200"/>
            <a:ext cx="18133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dirty="0">
                <a:latin typeface="Arial" panose="020B0604020202020204" pitchFamily="34" charset="0"/>
              </a:rPr>
              <a:t>ODBC Interface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3605D-4AD2-A2BE-F7FF-78489D244CD6}"/>
              </a:ext>
            </a:extLst>
          </p:cNvPr>
          <p:cNvSpPr txBox="1">
            <a:spLocks/>
          </p:cNvSpPr>
          <p:nvPr/>
        </p:nvSpPr>
        <p:spPr>
          <a:xfrm>
            <a:off x="2291068" y="373651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r>
              <a:rPr lang="en-US" altLang="en-US" sz="3600" b="1" dirty="0">
                <a:solidFill>
                  <a:srgbClr val="CC0000"/>
                </a:solidFill>
                <a:latin typeface="Arial-BoldMT"/>
              </a:rPr>
              <a:t>JDBC </a:t>
            </a:r>
            <a:r>
              <a:rPr lang="en-US" altLang="en-US" sz="2400" b="1" dirty="0">
                <a:solidFill>
                  <a:srgbClr val="3333CC"/>
                </a:solidFill>
                <a:latin typeface="Arial-BoldMT"/>
              </a:rPr>
              <a:t>Open Database Connectivity (ODBC)</a:t>
            </a:r>
          </a:p>
        </p:txBody>
      </p:sp>
      <p:pic>
        <p:nvPicPr>
          <p:cNvPr id="3" name="Picture 14" descr="NIET">
            <a:extLst>
              <a:ext uri="{FF2B5EF4-FFF2-40B4-BE49-F238E27FC236}">
                <a16:creationId xmlns:a16="http://schemas.microsoft.com/office/drawing/2014/main" id="{D6A96EEA-3882-2C85-F02B-4F29450E9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F535ABB5-DDA7-DF63-03F7-1A710145F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297" y="1143000"/>
            <a:ext cx="11747241" cy="5334000"/>
          </a:xfrm>
        </p:spPr>
        <p:txBody>
          <a:bodyPr/>
          <a:lstStyle/>
          <a:p>
            <a:pPr marL="609600" indent="-609600"/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Type II driver communicates directly with native API</a:t>
            </a:r>
          </a:p>
          <a:p>
            <a:pPr marL="1100138" lvl="1" indent="-533400"/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Type II makes calls directly to the native API calls</a:t>
            </a:r>
          </a:p>
          <a:p>
            <a:pPr marL="1100138" lvl="1" indent="-533400"/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More efficient since there is one less layer to contend with (i.e. no ODBC)</a:t>
            </a:r>
          </a:p>
          <a:p>
            <a:pPr marL="1100138" lvl="1" indent="-533400"/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It is dependent on the existence of a native API for a database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E24067C5-95E9-7569-4FF8-DB4FA52C3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6" y="76200"/>
            <a:ext cx="959031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3600" b="1" dirty="0">
                <a:solidFill>
                  <a:srgbClr val="CC0000"/>
                </a:solidFill>
                <a:latin typeface="Arial-BoldMT"/>
              </a:rPr>
              <a:t>JDBC </a:t>
            </a:r>
            <a:br>
              <a:rPr lang="en-US" altLang="en-US" sz="3600" b="1" dirty="0">
                <a:solidFill>
                  <a:srgbClr val="CC0000"/>
                </a:solidFill>
                <a:latin typeface="Arial-BoldMT"/>
              </a:rPr>
            </a:br>
            <a:r>
              <a:rPr lang="en-US" altLang="en-US" sz="2800" b="1" dirty="0">
                <a:solidFill>
                  <a:srgbClr val="3333CC"/>
                </a:solidFill>
                <a:latin typeface="Arial-BoldMT"/>
              </a:rPr>
              <a:t>Drivers (Type II: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Native Driver</a:t>
            </a:r>
            <a:r>
              <a:rPr lang="en-US" altLang="en-US" sz="2800" b="1" dirty="0">
                <a:solidFill>
                  <a:srgbClr val="3333CC"/>
                </a:solidFill>
                <a:latin typeface="Arial-BoldMT"/>
              </a:rPr>
              <a:t>)</a:t>
            </a:r>
          </a:p>
        </p:txBody>
      </p:sp>
      <p:sp>
        <p:nvSpPr>
          <p:cNvPr id="374797" name="Rectangle 13">
            <a:extLst>
              <a:ext uri="{FF2B5EF4-FFF2-40B4-BE49-F238E27FC236}">
                <a16:creationId xmlns:a16="http://schemas.microsoft.com/office/drawing/2014/main" id="{1495AB39-2E87-8047-6472-0A9D5BDE2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191001"/>
            <a:ext cx="1379538" cy="152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800"/>
              <a:t>Client</a:t>
            </a:r>
          </a:p>
          <a:p>
            <a:pPr algn="ctr">
              <a:spcBef>
                <a:spcPct val="20000"/>
              </a:spcBef>
            </a:pPr>
            <a:r>
              <a:rPr lang="en-US" altLang="en-US" sz="1800"/>
              <a:t>Application</a:t>
            </a:r>
          </a:p>
        </p:txBody>
      </p:sp>
      <p:sp>
        <p:nvSpPr>
          <p:cNvPr id="374799" name="AutoShape 15">
            <a:extLst>
              <a:ext uri="{FF2B5EF4-FFF2-40B4-BE49-F238E27FC236}">
                <a16:creationId xmlns:a16="http://schemas.microsoft.com/office/drawing/2014/main" id="{271C5837-EA96-ECA4-427D-94ADC3BD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076" y="4259263"/>
            <a:ext cx="898525" cy="1390650"/>
          </a:xfrm>
          <a:prstGeom prst="can">
            <a:avLst>
              <a:gd name="adj" fmla="val 3869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Database</a:t>
            </a:r>
          </a:p>
        </p:txBody>
      </p:sp>
      <p:cxnSp>
        <p:nvCxnSpPr>
          <p:cNvPr id="374800" name="AutoShape 16">
            <a:extLst>
              <a:ext uri="{FF2B5EF4-FFF2-40B4-BE49-F238E27FC236}">
                <a16:creationId xmlns:a16="http://schemas.microsoft.com/office/drawing/2014/main" id="{EAFDC154-4B53-28AF-75F8-6E7124BE9255}"/>
              </a:ext>
            </a:extLst>
          </p:cNvPr>
          <p:cNvCxnSpPr>
            <a:cxnSpLocks noChangeShapeType="1"/>
            <a:stCxn id="374802" idx="3"/>
            <a:endCxn id="374803" idx="1"/>
          </p:cNvCxnSpPr>
          <p:nvPr/>
        </p:nvCxnSpPr>
        <p:spPr bwMode="auto">
          <a:xfrm>
            <a:off x="5126038" y="4954588"/>
            <a:ext cx="1274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4801" name="AutoShape 17">
            <a:extLst>
              <a:ext uri="{FF2B5EF4-FFF2-40B4-BE49-F238E27FC236}">
                <a16:creationId xmlns:a16="http://schemas.microsoft.com/office/drawing/2014/main" id="{1D423E0F-8E89-8997-6A68-F38BCBECB464}"/>
              </a:ext>
            </a:extLst>
          </p:cNvPr>
          <p:cNvCxnSpPr>
            <a:cxnSpLocks noChangeShapeType="1"/>
            <a:stCxn id="374803" idx="3"/>
            <a:endCxn id="374799" idx="2"/>
          </p:cNvCxnSpPr>
          <p:nvPr/>
        </p:nvCxnSpPr>
        <p:spPr bwMode="auto">
          <a:xfrm>
            <a:off x="7021513" y="4954588"/>
            <a:ext cx="14525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4802" name="Rectangle 18">
            <a:extLst>
              <a:ext uri="{FF2B5EF4-FFF2-40B4-BE49-F238E27FC236}">
                <a16:creationId xmlns:a16="http://schemas.microsoft.com/office/drawing/2014/main" id="{3796249D-601A-A5F1-B1FF-45A5EF459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4191001"/>
            <a:ext cx="465138" cy="152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/>
              <a:t>Driver (Type II)</a:t>
            </a:r>
          </a:p>
        </p:txBody>
      </p:sp>
      <p:sp>
        <p:nvSpPr>
          <p:cNvPr id="374803" name="Rectangle 19">
            <a:extLst>
              <a:ext uri="{FF2B5EF4-FFF2-40B4-BE49-F238E27FC236}">
                <a16:creationId xmlns:a16="http://schemas.microsoft.com/office/drawing/2014/main" id="{9EA78F80-1559-9DE1-03C0-244260087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1" y="4192588"/>
            <a:ext cx="620713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/>
          <a:p>
            <a:pPr algn="ctr"/>
            <a:r>
              <a:rPr lang="en-US" altLang="en-US" sz="1600"/>
              <a:t>Native API</a:t>
            </a:r>
          </a:p>
        </p:txBody>
      </p:sp>
      <p:sp>
        <p:nvSpPr>
          <p:cNvPr id="374811" name="Rectangle 27">
            <a:extLst>
              <a:ext uri="{FF2B5EF4-FFF2-40B4-BE49-F238E27FC236}">
                <a16:creationId xmlns:a16="http://schemas.microsoft.com/office/drawing/2014/main" id="{B9C078F8-9B1A-5F34-8520-A4940F89551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18858" y="4597400"/>
            <a:ext cx="43088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rIns="0"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>
                <a:latin typeface="Garamond" panose="02020404030301010803" pitchFamily="18" charset="0"/>
                <a:cs typeface="Times New Roman" panose="02020603050405020304" pitchFamily="18" charset="0"/>
              </a:rPr>
              <a:t>Database Specific Protocol</a:t>
            </a:r>
          </a:p>
        </p:txBody>
      </p:sp>
      <p:sp>
        <p:nvSpPr>
          <p:cNvPr id="374812" name="Rectangle 28">
            <a:extLst>
              <a:ext uri="{FF2B5EF4-FFF2-40B4-BE49-F238E27FC236}">
                <a16:creationId xmlns:a16="http://schemas.microsoft.com/office/drawing/2014/main" id="{DA81B660-F022-E4AF-E27E-E31A0932BF4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81891" y="4678363"/>
            <a:ext cx="215444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rIns="0"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>
                <a:latin typeface="Garamond" panose="02020404030301010803" pitchFamily="18" charset="0"/>
                <a:cs typeface="Times New Roman" panose="02020603050405020304" pitchFamily="18" charset="0"/>
              </a:rPr>
              <a:t>API Protocol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CAE5EB9B-B331-C6C3-295C-BD49B8881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923" y="1320283"/>
            <a:ext cx="10944808" cy="3048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2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Type III driver make calls to a middleware component running on another server 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This communication uses a database independent net protocol 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Middleware server then makes calls to the database using database-specific protocol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The program sends JDBC call through the JDBC driver to the middle tier 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Middle-tier may use Type I or II JDBC driver to communicate with the database.</a:t>
            </a: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82310" name="AutoShape 6">
            <a:extLst>
              <a:ext uri="{FF2B5EF4-FFF2-40B4-BE49-F238E27FC236}">
                <a16:creationId xmlns:a16="http://schemas.microsoft.com/office/drawing/2014/main" id="{A12C5012-CD67-EE30-7F05-498937E8D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589" y="4487863"/>
            <a:ext cx="898525" cy="1390650"/>
          </a:xfrm>
          <a:prstGeom prst="can">
            <a:avLst>
              <a:gd name="adj" fmla="val 3869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Database</a:t>
            </a:r>
          </a:p>
        </p:txBody>
      </p:sp>
      <p:cxnSp>
        <p:nvCxnSpPr>
          <p:cNvPr id="482311" name="AutoShape 7">
            <a:extLst>
              <a:ext uri="{FF2B5EF4-FFF2-40B4-BE49-F238E27FC236}">
                <a16:creationId xmlns:a16="http://schemas.microsoft.com/office/drawing/2014/main" id="{FEA8DFAE-2AFB-91DA-5DFE-EB9A46ABECE9}"/>
              </a:ext>
            </a:extLst>
          </p:cNvPr>
          <p:cNvCxnSpPr>
            <a:cxnSpLocks noChangeShapeType="1"/>
            <a:stCxn id="482313" idx="3"/>
            <a:endCxn id="482314" idx="1"/>
          </p:cNvCxnSpPr>
          <p:nvPr/>
        </p:nvCxnSpPr>
        <p:spPr bwMode="auto">
          <a:xfrm>
            <a:off x="4779963" y="5183188"/>
            <a:ext cx="1135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2312" name="AutoShape 8">
            <a:extLst>
              <a:ext uri="{FF2B5EF4-FFF2-40B4-BE49-F238E27FC236}">
                <a16:creationId xmlns:a16="http://schemas.microsoft.com/office/drawing/2014/main" id="{0857910F-967A-A12A-C8A7-DCA4AD061083}"/>
              </a:ext>
            </a:extLst>
          </p:cNvPr>
          <p:cNvCxnSpPr>
            <a:cxnSpLocks noChangeShapeType="1"/>
            <a:stCxn id="482314" idx="3"/>
            <a:endCxn id="482310" idx="2"/>
          </p:cNvCxnSpPr>
          <p:nvPr/>
        </p:nvCxnSpPr>
        <p:spPr bwMode="auto">
          <a:xfrm>
            <a:off x="7134226" y="5183188"/>
            <a:ext cx="1376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2309" name="Rectangle 5">
            <a:extLst>
              <a:ext uri="{FF2B5EF4-FFF2-40B4-BE49-F238E27FC236}">
                <a16:creationId xmlns:a16="http://schemas.microsoft.com/office/drawing/2014/main" id="{31CCD0C4-EDB7-F3E5-3C0B-E11B3554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4" y="4419601"/>
            <a:ext cx="1379537" cy="152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800"/>
              <a:t>Client</a:t>
            </a:r>
          </a:p>
          <a:p>
            <a:pPr algn="ctr">
              <a:spcBef>
                <a:spcPct val="20000"/>
              </a:spcBef>
            </a:pPr>
            <a:r>
              <a:rPr lang="en-US" altLang="en-US" sz="1800"/>
              <a:t>Application</a:t>
            </a:r>
          </a:p>
        </p:txBody>
      </p:sp>
      <p:sp>
        <p:nvSpPr>
          <p:cNvPr id="482313" name="Rectangle 9">
            <a:extLst>
              <a:ext uri="{FF2B5EF4-FFF2-40B4-BE49-F238E27FC236}">
                <a16:creationId xmlns:a16="http://schemas.microsoft.com/office/drawing/2014/main" id="{C2D66EC7-E358-C0A2-17A3-BB590AE0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4419601"/>
            <a:ext cx="465138" cy="152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/>
              <a:t>Driver (Type III)</a:t>
            </a:r>
          </a:p>
        </p:txBody>
      </p:sp>
      <p:sp>
        <p:nvSpPr>
          <p:cNvPr id="482314" name="Rectangle 10">
            <a:extLst>
              <a:ext uri="{FF2B5EF4-FFF2-40B4-BE49-F238E27FC236}">
                <a16:creationId xmlns:a16="http://schemas.microsoft.com/office/drawing/2014/main" id="{1092AE71-5484-CAC5-3647-22A83A84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4421188"/>
            <a:ext cx="1219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/>
              <a:t>Middleware Server</a:t>
            </a:r>
          </a:p>
        </p:txBody>
      </p:sp>
      <p:sp>
        <p:nvSpPr>
          <p:cNvPr id="482317" name="Rectangle 13">
            <a:extLst>
              <a:ext uri="{FF2B5EF4-FFF2-40B4-BE49-F238E27FC236}">
                <a16:creationId xmlns:a16="http://schemas.microsoft.com/office/drawing/2014/main" id="{0550BE59-0BB9-B423-F66B-0C939C1580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63585" y="4730751"/>
            <a:ext cx="215444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rIns="0"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>
                <a:latin typeface="Garamond" panose="02020404030301010803" pitchFamily="18" charset="0"/>
                <a:cs typeface="Times New Roman" panose="02020603050405020304" pitchFamily="18" charset="0"/>
              </a:rPr>
              <a:t>Net Protocol</a:t>
            </a:r>
          </a:p>
        </p:txBody>
      </p:sp>
      <p:sp>
        <p:nvSpPr>
          <p:cNvPr id="482319" name="Rectangle 15">
            <a:extLst>
              <a:ext uri="{FF2B5EF4-FFF2-40B4-BE49-F238E27FC236}">
                <a16:creationId xmlns:a16="http://schemas.microsoft.com/office/drawing/2014/main" id="{B4C9D56A-6026-A886-32CE-BB251AA6C04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95058" y="4702175"/>
            <a:ext cx="43088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rIns="0"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>
                <a:latin typeface="Garamond" panose="02020404030301010803" pitchFamily="18" charset="0"/>
                <a:cs typeface="Times New Roman" panose="02020603050405020304" pitchFamily="18" charset="0"/>
              </a:rPr>
              <a:t>Database Specific Protocol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A84A9-938F-9ED0-B582-266A83255C97}"/>
              </a:ext>
            </a:extLst>
          </p:cNvPr>
          <p:cNvSpPr txBox="1">
            <a:spLocks/>
          </p:cNvSpPr>
          <p:nvPr/>
        </p:nvSpPr>
        <p:spPr>
          <a:xfrm>
            <a:off x="1958616" y="442962"/>
            <a:ext cx="9132017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r>
              <a:rPr lang="en-US" altLang="en-US" sz="3200" b="1" dirty="0">
                <a:solidFill>
                  <a:srgbClr val="CC0000"/>
                </a:solidFill>
                <a:latin typeface="Arial-BoldMT"/>
              </a:rPr>
              <a:t>JDBC </a:t>
            </a:r>
            <a:r>
              <a:rPr lang="en-US" altLang="en-US" sz="2400" b="1" dirty="0">
                <a:solidFill>
                  <a:srgbClr val="3333CC"/>
                </a:solidFill>
                <a:latin typeface="Arial-BoldMT"/>
              </a:rPr>
              <a:t>Drivers (Type III: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Protocol Driver</a:t>
            </a:r>
            <a:r>
              <a:rPr lang="en-US" altLang="en-US" sz="2400" b="1" dirty="0">
                <a:solidFill>
                  <a:srgbClr val="3333CC"/>
                </a:solidFill>
                <a:latin typeface="Arial-BoldMT"/>
              </a:rPr>
              <a:t>)</a:t>
            </a:r>
          </a:p>
        </p:txBody>
      </p:sp>
      <p:pic>
        <p:nvPicPr>
          <p:cNvPr id="3" name="Picture 14" descr="NIET">
            <a:extLst>
              <a:ext uri="{FF2B5EF4-FFF2-40B4-BE49-F238E27FC236}">
                <a16:creationId xmlns:a16="http://schemas.microsoft.com/office/drawing/2014/main" id="{EDE278BA-825A-ADC2-BC19-F9F385C8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000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CAE5EB9B-B331-C6C3-295C-BD49B8881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923" y="1320283"/>
            <a:ext cx="10944808" cy="3048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2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Type III driver make calls to a middleware component running on another server 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This communication uses a database independent net protocol 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Middleware server then makes calls to the database using database-specific protocol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The program sends JDBC call through the JDBC driver to the middle tier 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Middle-tier may use Type I or II JDBC driver to communicate with the database.</a:t>
            </a: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82310" name="AutoShape 6">
            <a:extLst>
              <a:ext uri="{FF2B5EF4-FFF2-40B4-BE49-F238E27FC236}">
                <a16:creationId xmlns:a16="http://schemas.microsoft.com/office/drawing/2014/main" id="{A12C5012-CD67-EE30-7F05-498937E8D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589" y="4487863"/>
            <a:ext cx="898525" cy="1390650"/>
          </a:xfrm>
          <a:prstGeom prst="can">
            <a:avLst>
              <a:gd name="adj" fmla="val 3869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Database</a:t>
            </a:r>
          </a:p>
        </p:txBody>
      </p:sp>
      <p:cxnSp>
        <p:nvCxnSpPr>
          <p:cNvPr id="482311" name="AutoShape 7">
            <a:extLst>
              <a:ext uri="{FF2B5EF4-FFF2-40B4-BE49-F238E27FC236}">
                <a16:creationId xmlns:a16="http://schemas.microsoft.com/office/drawing/2014/main" id="{FEA8DFAE-2AFB-91DA-5DFE-EB9A46ABECE9}"/>
              </a:ext>
            </a:extLst>
          </p:cNvPr>
          <p:cNvCxnSpPr>
            <a:cxnSpLocks noChangeShapeType="1"/>
            <a:stCxn id="482313" idx="3"/>
            <a:endCxn id="482314" idx="1"/>
          </p:cNvCxnSpPr>
          <p:nvPr/>
        </p:nvCxnSpPr>
        <p:spPr bwMode="auto">
          <a:xfrm>
            <a:off x="4779963" y="5183188"/>
            <a:ext cx="1135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2312" name="AutoShape 8">
            <a:extLst>
              <a:ext uri="{FF2B5EF4-FFF2-40B4-BE49-F238E27FC236}">
                <a16:creationId xmlns:a16="http://schemas.microsoft.com/office/drawing/2014/main" id="{0857910F-967A-A12A-C8A7-DCA4AD061083}"/>
              </a:ext>
            </a:extLst>
          </p:cNvPr>
          <p:cNvCxnSpPr>
            <a:cxnSpLocks noChangeShapeType="1"/>
            <a:stCxn id="482314" idx="3"/>
            <a:endCxn id="482310" idx="2"/>
          </p:cNvCxnSpPr>
          <p:nvPr/>
        </p:nvCxnSpPr>
        <p:spPr bwMode="auto">
          <a:xfrm>
            <a:off x="7134226" y="5183188"/>
            <a:ext cx="1376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2309" name="Rectangle 5">
            <a:extLst>
              <a:ext uri="{FF2B5EF4-FFF2-40B4-BE49-F238E27FC236}">
                <a16:creationId xmlns:a16="http://schemas.microsoft.com/office/drawing/2014/main" id="{31CCD0C4-EDB7-F3E5-3C0B-E11B3554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4" y="4419601"/>
            <a:ext cx="1379537" cy="152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800"/>
              <a:t>Client</a:t>
            </a:r>
          </a:p>
          <a:p>
            <a:pPr algn="ctr">
              <a:spcBef>
                <a:spcPct val="20000"/>
              </a:spcBef>
            </a:pPr>
            <a:r>
              <a:rPr lang="en-US" altLang="en-US" sz="1800"/>
              <a:t>Application</a:t>
            </a:r>
          </a:p>
        </p:txBody>
      </p:sp>
      <p:sp>
        <p:nvSpPr>
          <p:cNvPr id="482313" name="Rectangle 9">
            <a:extLst>
              <a:ext uri="{FF2B5EF4-FFF2-40B4-BE49-F238E27FC236}">
                <a16:creationId xmlns:a16="http://schemas.microsoft.com/office/drawing/2014/main" id="{C2D66EC7-E358-C0A2-17A3-BB590AE0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4419601"/>
            <a:ext cx="465138" cy="152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/>
              <a:t>Driver (Type III)</a:t>
            </a:r>
          </a:p>
        </p:txBody>
      </p:sp>
      <p:sp>
        <p:nvSpPr>
          <p:cNvPr id="482314" name="Rectangle 10">
            <a:extLst>
              <a:ext uri="{FF2B5EF4-FFF2-40B4-BE49-F238E27FC236}">
                <a16:creationId xmlns:a16="http://schemas.microsoft.com/office/drawing/2014/main" id="{1092AE71-5484-CAC5-3647-22A83A84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4421188"/>
            <a:ext cx="1219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/>
              <a:t>Middleware Server</a:t>
            </a:r>
          </a:p>
        </p:txBody>
      </p:sp>
      <p:sp>
        <p:nvSpPr>
          <p:cNvPr id="482317" name="Rectangle 13">
            <a:extLst>
              <a:ext uri="{FF2B5EF4-FFF2-40B4-BE49-F238E27FC236}">
                <a16:creationId xmlns:a16="http://schemas.microsoft.com/office/drawing/2014/main" id="{0550BE59-0BB9-B423-F66B-0C939C1580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63585" y="4730751"/>
            <a:ext cx="215444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rIns="0"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>
                <a:latin typeface="Garamond" panose="02020404030301010803" pitchFamily="18" charset="0"/>
                <a:cs typeface="Times New Roman" panose="02020603050405020304" pitchFamily="18" charset="0"/>
              </a:rPr>
              <a:t>Net Protocol</a:t>
            </a:r>
          </a:p>
        </p:txBody>
      </p:sp>
      <p:sp>
        <p:nvSpPr>
          <p:cNvPr id="482319" name="Rectangle 15">
            <a:extLst>
              <a:ext uri="{FF2B5EF4-FFF2-40B4-BE49-F238E27FC236}">
                <a16:creationId xmlns:a16="http://schemas.microsoft.com/office/drawing/2014/main" id="{B4C9D56A-6026-A886-32CE-BB251AA6C04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95058" y="4702175"/>
            <a:ext cx="43088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rIns="0"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>
                <a:latin typeface="Garamond" panose="02020404030301010803" pitchFamily="18" charset="0"/>
                <a:cs typeface="Times New Roman" panose="02020603050405020304" pitchFamily="18" charset="0"/>
              </a:rPr>
              <a:t>Database Specific Protocol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A84A9-938F-9ED0-B582-266A83255C97}"/>
              </a:ext>
            </a:extLst>
          </p:cNvPr>
          <p:cNvSpPr txBox="1">
            <a:spLocks/>
          </p:cNvSpPr>
          <p:nvPr/>
        </p:nvSpPr>
        <p:spPr>
          <a:xfrm>
            <a:off x="1958616" y="442962"/>
            <a:ext cx="9132017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r>
              <a:rPr lang="en-US" altLang="en-US" sz="3200" b="1" dirty="0">
                <a:solidFill>
                  <a:srgbClr val="CC0000"/>
                </a:solidFill>
                <a:latin typeface="Arial-BoldMT"/>
              </a:rPr>
              <a:t>JDBC </a:t>
            </a:r>
            <a:r>
              <a:rPr lang="en-US" altLang="en-US" sz="2400" b="1" dirty="0">
                <a:solidFill>
                  <a:srgbClr val="3333CC"/>
                </a:solidFill>
                <a:latin typeface="Arial-BoldMT"/>
              </a:rPr>
              <a:t>Drivers (Type III: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Protocol Driver</a:t>
            </a:r>
            <a:r>
              <a:rPr lang="en-US" altLang="en-US" sz="2400" b="1" dirty="0">
                <a:solidFill>
                  <a:srgbClr val="3333CC"/>
                </a:solidFill>
                <a:latin typeface="Arial-BoldMT"/>
              </a:rPr>
              <a:t>)</a:t>
            </a:r>
          </a:p>
        </p:txBody>
      </p:sp>
      <p:pic>
        <p:nvPicPr>
          <p:cNvPr id="3" name="Picture 14" descr="NIET">
            <a:extLst>
              <a:ext uri="{FF2B5EF4-FFF2-40B4-BE49-F238E27FC236}">
                <a16:creationId xmlns:a16="http://schemas.microsoft.com/office/drawing/2014/main" id="{EDE278BA-825A-ADC2-BC19-F9F385C8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506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CAE5EB9B-B331-C6C3-295C-BD49B8881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923" y="1320283"/>
            <a:ext cx="10944808" cy="3048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2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Type III driver make calls to a middleware component running on another server 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This communication uses a database independent net protocol 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Middleware server then makes calls to the database using database-specific protocol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The program sends JDBC call through the JDBC driver to the middle tier </a:t>
            </a:r>
          </a:p>
          <a:p>
            <a:pPr marL="1100138" lvl="1" indent="-533400"/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Middle-tier may use Type I or II JDBC driver to communicate with the database.</a:t>
            </a: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482310" name="AutoShape 6">
            <a:extLst>
              <a:ext uri="{FF2B5EF4-FFF2-40B4-BE49-F238E27FC236}">
                <a16:creationId xmlns:a16="http://schemas.microsoft.com/office/drawing/2014/main" id="{A12C5012-CD67-EE30-7F05-498937E8D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589" y="4487863"/>
            <a:ext cx="898525" cy="1390650"/>
          </a:xfrm>
          <a:prstGeom prst="can">
            <a:avLst>
              <a:gd name="adj" fmla="val 3869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Database</a:t>
            </a:r>
          </a:p>
        </p:txBody>
      </p:sp>
      <p:cxnSp>
        <p:nvCxnSpPr>
          <p:cNvPr id="482311" name="AutoShape 7">
            <a:extLst>
              <a:ext uri="{FF2B5EF4-FFF2-40B4-BE49-F238E27FC236}">
                <a16:creationId xmlns:a16="http://schemas.microsoft.com/office/drawing/2014/main" id="{FEA8DFAE-2AFB-91DA-5DFE-EB9A46ABECE9}"/>
              </a:ext>
            </a:extLst>
          </p:cNvPr>
          <p:cNvCxnSpPr>
            <a:cxnSpLocks noChangeShapeType="1"/>
            <a:stCxn id="482313" idx="3"/>
            <a:endCxn id="482314" idx="1"/>
          </p:cNvCxnSpPr>
          <p:nvPr/>
        </p:nvCxnSpPr>
        <p:spPr bwMode="auto">
          <a:xfrm>
            <a:off x="4779963" y="5183188"/>
            <a:ext cx="1135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2312" name="AutoShape 8">
            <a:extLst>
              <a:ext uri="{FF2B5EF4-FFF2-40B4-BE49-F238E27FC236}">
                <a16:creationId xmlns:a16="http://schemas.microsoft.com/office/drawing/2014/main" id="{0857910F-967A-A12A-C8A7-DCA4AD061083}"/>
              </a:ext>
            </a:extLst>
          </p:cNvPr>
          <p:cNvCxnSpPr>
            <a:cxnSpLocks noChangeShapeType="1"/>
            <a:stCxn id="482314" idx="3"/>
            <a:endCxn id="482310" idx="2"/>
          </p:cNvCxnSpPr>
          <p:nvPr/>
        </p:nvCxnSpPr>
        <p:spPr bwMode="auto">
          <a:xfrm>
            <a:off x="7134226" y="5183188"/>
            <a:ext cx="1376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2309" name="Rectangle 5">
            <a:extLst>
              <a:ext uri="{FF2B5EF4-FFF2-40B4-BE49-F238E27FC236}">
                <a16:creationId xmlns:a16="http://schemas.microsoft.com/office/drawing/2014/main" id="{31CCD0C4-EDB7-F3E5-3C0B-E11B3554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4" y="4419601"/>
            <a:ext cx="1379537" cy="152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800"/>
              <a:t>Client</a:t>
            </a:r>
          </a:p>
          <a:p>
            <a:pPr algn="ctr">
              <a:spcBef>
                <a:spcPct val="20000"/>
              </a:spcBef>
            </a:pPr>
            <a:r>
              <a:rPr lang="en-US" altLang="en-US" sz="1800"/>
              <a:t>Application</a:t>
            </a:r>
          </a:p>
        </p:txBody>
      </p:sp>
      <p:sp>
        <p:nvSpPr>
          <p:cNvPr id="482313" name="Rectangle 9">
            <a:extLst>
              <a:ext uri="{FF2B5EF4-FFF2-40B4-BE49-F238E27FC236}">
                <a16:creationId xmlns:a16="http://schemas.microsoft.com/office/drawing/2014/main" id="{C2D66EC7-E358-C0A2-17A3-BB590AE0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4419601"/>
            <a:ext cx="465138" cy="152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600" dirty="0"/>
              <a:t>Driver (Type III)</a:t>
            </a:r>
          </a:p>
        </p:txBody>
      </p:sp>
      <p:sp>
        <p:nvSpPr>
          <p:cNvPr id="482314" name="Rectangle 10">
            <a:extLst>
              <a:ext uri="{FF2B5EF4-FFF2-40B4-BE49-F238E27FC236}">
                <a16:creationId xmlns:a16="http://schemas.microsoft.com/office/drawing/2014/main" id="{1092AE71-5484-CAC5-3647-22A83A84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025" y="4421188"/>
            <a:ext cx="1219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1600"/>
              <a:t>Middleware Server</a:t>
            </a:r>
          </a:p>
        </p:txBody>
      </p:sp>
      <p:sp>
        <p:nvSpPr>
          <p:cNvPr id="482317" name="Rectangle 13">
            <a:extLst>
              <a:ext uri="{FF2B5EF4-FFF2-40B4-BE49-F238E27FC236}">
                <a16:creationId xmlns:a16="http://schemas.microsoft.com/office/drawing/2014/main" id="{0550BE59-0BB9-B423-F66B-0C939C1580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263585" y="4730751"/>
            <a:ext cx="215444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rIns="0"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>
                <a:latin typeface="Garamond" panose="02020404030301010803" pitchFamily="18" charset="0"/>
                <a:cs typeface="Times New Roman" panose="02020603050405020304" pitchFamily="18" charset="0"/>
              </a:rPr>
              <a:t>Net Protocol</a:t>
            </a:r>
          </a:p>
        </p:txBody>
      </p:sp>
      <p:sp>
        <p:nvSpPr>
          <p:cNvPr id="482319" name="Rectangle 15">
            <a:extLst>
              <a:ext uri="{FF2B5EF4-FFF2-40B4-BE49-F238E27FC236}">
                <a16:creationId xmlns:a16="http://schemas.microsoft.com/office/drawing/2014/main" id="{B4C9D56A-6026-A886-32CE-BB251AA6C04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95058" y="4702175"/>
            <a:ext cx="43088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rIns="0"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>
                <a:latin typeface="Garamond" panose="02020404030301010803" pitchFamily="18" charset="0"/>
                <a:cs typeface="Times New Roman" panose="02020603050405020304" pitchFamily="18" charset="0"/>
              </a:rPr>
              <a:t>Database Specific Protocol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A84A9-938F-9ED0-B582-266A83255C97}"/>
              </a:ext>
            </a:extLst>
          </p:cNvPr>
          <p:cNvSpPr txBox="1">
            <a:spLocks/>
          </p:cNvSpPr>
          <p:nvPr/>
        </p:nvSpPr>
        <p:spPr>
          <a:xfrm>
            <a:off x="1958616" y="442962"/>
            <a:ext cx="9132017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r>
              <a:rPr lang="en-US" altLang="en-US" sz="3200" b="1" dirty="0">
                <a:solidFill>
                  <a:srgbClr val="CC0000"/>
                </a:solidFill>
                <a:latin typeface="Arial-BoldMT"/>
              </a:rPr>
              <a:t>JDBC </a:t>
            </a:r>
            <a:r>
              <a:rPr lang="en-US" altLang="en-US" sz="2400" b="1" dirty="0">
                <a:solidFill>
                  <a:srgbClr val="3333CC"/>
                </a:solidFill>
                <a:latin typeface="Arial-BoldMT"/>
              </a:rPr>
              <a:t>Drivers (Type III: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Protocol Driver</a:t>
            </a:r>
            <a:r>
              <a:rPr lang="en-US" altLang="en-US" sz="2400" b="1" dirty="0">
                <a:solidFill>
                  <a:srgbClr val="3333CC"/>
                </a:solidFill>
                <a:latin typeface="Arial-BoldMT"/>
              </a:rPr>
              <a:t>)</a:t>
            </a:r>
          </a:p>
        </p:txBody>
      </p:sp>
      <p:pic>
        <p:nvPicPr>
          <p:cNvPr id="3" name="Picture 14" descr="NIET">
            <a:extLst>
              <a:ext uri="{FF2B5EF4-FFF2-40B4-BE49-F238E27FC236}">
                <a16:creationId xmlns:a16="http://schemas.microsoft.com/office/drawing/2014/main" id="{EDE278BA-825A-ADC2-BC19-F9F385C8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E9F01129-3360-3C54-2B99-C76A96ADA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596" y="1525555"/>
            <a:ext cx="10273004" cy="5334000"/>
          </a:xfrm>
        </p:spPr>
        <p:txBody>
          <a:bodyPr/>
          <a:lstStyle/>
          <a:p>
            <a:pPr marL="609600" indent="-609600"/>
            <a:r>
              <a:rPr lang="en-US" altLang="en-US" sz="26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Type IV driver is an all-Java driver that is </a:t>
            </a:r>
            <a:r>
              <a:rPr lang="en-US" altLang="en-US" sz="2600" dirty="0">
                <a:latin typeface="Garamond" panose="02020404030301010803" pitchFamily="18" charset="0"/>
                <a:cs typeface="Times New Roman" panose="02020603050405020304" pitchFamily="18" charset="0"/>
              </a:rPr>
              <a:t>also called a thin driver </a:t>
            </a:r>
          </a:p>
          <a:p>
            <a:pPr marL="1100138" lvl="1" indent="-533400"/>
            <a:r>
              <a:rPr lang="en-US" altLang="en-US" sz="22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It issues requests directly to the database using its native protocol</a:t>
            </a:r>
            <a:endParaRPr lang="en-US" altLang="en-US"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1100138" lvl="1" indent="-533400"/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It can be used directly on platform with a JVM</a:t>
            </a:r>
          </a:p>
          <a:p>
            <a:pPr marL="1100138" lvl="1" indent="-533400"/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Most efficient since requests only go through one layer</a:t>
            </a:r>
          </a:p>
          <a:p>
            <a:pPr marL="1100138" lvl="1" indent="-533400"/>
            <a:r>
              <a:rPr lang="en-US" altLang="en-US"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Simplest to deploy since no additional libraries or middle-ware</a:t>
            </a:r>
          </a:p>
        </p:txBody>
      </p:sp>
      <p:sp>
        <p:nvSpPr>
          <p:cNvPr id="378885" name="AutoShape 5">
            <a:extLst>
              <a:ext uri="{FF2B5EF4-FFF2-40B4-BE49-F238E27FC236}">
                <a16:creationId xmlns:a16="http://schemas.microsoft.com/office/drawing/2014/main" id="{765A5A6F-2297-05D3-684A-481CDFB3A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1" y="4259263"/>
            <a:ext cx="898525" cy="1390650"/>
          </a:xfrm>
          <a:prstGeom prst="can">
            <a:avLst>
              <a:gd name="adj" fmla="val 3869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Database</a:t>
            </a:r>
          </a:p>
        </p:txBody>
      </p:sp>
      <p:cxnSp>
        <p:nvCxnSpPr>
          <p:cNvPr id="378887" name="AutoShape 7">
            <a:extLst>
              <a:ext uri="{FF2B5EF4-FFF2-40B4-BE49-F238E27FC236}">
                <a16:creationId xmlns:a16="http://schemas.microsoft.com/office/drawing/2014/main" id="{E48522AD-C5EF-978A-C754-F5995CFC0E7A}"/>
              </a:ext>
            </a:extLst>
          </p:cNvPr>
          <p:cNvCxnSpPr>
            <a:cxnSpLocks noChangeShapeType="1"/>
            <a:stCxn id="378889" idx="3"/>
            <a:endCxn id="378885" idx="2"/>
          </p:cNvCxnSpPr>
          <p:nvPr/>
        </p:nvCxnSpPr>
        <p:spPr bwMode="auto">
          <a:xfrm>
            <a:off x="5810250" y="4954588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8893" name="Group 13">
            <a:extLst>
              <a:ext uri="{FF2B5EF4-FFF2-40B4-BE49-F238E27FC236}">
                <a16:creationId xmlns:a16="http://schemas.microsoft.com/office/drawing/2014/main" id="{07A8E32F-8251-8343-A42A-EAF77FC80B8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191001"/>
            <a:ext cx="1847850" cy="1527175"/>
            <a:chOff x="912" y="2784"/>
            <a:chExt cx="1164" cy="962"/>
          </a:xfrm>
        </p:grpSpPr>
        <p:sp>
          <p:nvSpPr>
            <p:cNvPr id="378888" name="Rectangle 8">
              <a:extLst>
                <a:ext uri="{FF2B5EF4-FFF2-40B4-BE49-F238E27FC236}">
                  <a16:creationId xmlns:a16="http://schemas.microsoft.com/office/drawing/2014/main" id="{4C160036-008B-E601-64C3-F91146DF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784"/>
              <a:ext cx="869" cy="9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800"/>
                <a:t>Client</a:t>
              </a:r>
            </a:p>
            <a:p>
              <a:pPr algn="ctr">
                <a:spcBef>
                  <a:spcPct val="20000"/>
                </a:spcBef>
              </a:pPr>
              <a:r>
                <a:rPr lang="en-US" altLang="en-US" sz="1800"/>
                <a:t>Application</a:t>
              </a:r>
            </a:p>
          </p:txBody>
        </p:sp>
        <p:sp>
          <p:nvSpPr>
            <p:cNvPr id="378889" name="Rectangle 9">
              <a:extLst>
                <a:ext uri="{FF2B5EF4-FFF2-40B4-BE49-F238E27FC236}">
                  <a16:creationId xmlns:a16="http://schemas.microsoft.com/office/drawing/2014/main" id="{FAD2A580-CFC7-8603-6391-7526C6CA9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784"/>
              <a:ext cx="293" cy="9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anchor="ctr"/>
            <a:lstStyle>
              <a:lvl1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0"/>
                </a:spcBef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0842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600"/>
                <a:t>Driver (Type IV)</a:t>
              </a:r>
            </a:p>
          </p:txBody>
        </p:sp>
      </p:grpSp>
      <p:sp>
        <p:nvSpPr>
          <p:cNvPr id="378891" name="Rectangle 11">
            <a:extLst>
              <a:ext uri="{FF2B5EF4-FFF2-40B4-BE49-F238E27FC236}">
                <a16:creationId xmlns:a16="http://schemas.microsoft.com/office/drawing/2014/main" id="{D33563A5-FFF8-BC47-0B7A-64E8263EBBC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423483" y="4289425"/>
            <a:ext cx="430887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rIns="0">
            <a:spAutoFit/>
          </a:bodyPr>
          <a:lstStyle>
            <a:lvl1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spcBef>
                <a:spcPct val="0"/>
              </a:spcBef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1541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400">
                <a:latin typeface="Garamond" panose="02020404030301010803" pitchFamily="18" charset="0"/>
                <a:cs typeface="Times New Roman" panose="02020603050405020304" pitchFamily="18" charset="0"/>
              </a:rPr>
              <a:t>Database Specific Protocol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2168-ABBA-7DC5-D78B-B9D3E77A4002}"/>
              </a:ext>
            </a:extLst>
          </p:cNvPr>
          <p:cNvSpPr txBox="1">
            <a:spLocks/>
          </p:cNvSpPr>
          <p:nvPr/>
        </p:nvSpPr>
        <p:spPr>
          <a:xfrm>
            <a:off x="2209800" y="384176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 b="1">
                <a:solidFill>
                  <a:srgbClr val="3333CC"/>
                </a:solidFill>
                <a:latin typeface="Arial-BoldMT"/>
              </a:rPr>
              <a:t>Drivers (Type IV 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Thin Driver or Oracle Driver</a:t>
            </a:r>
            <a:r>
              <a:rPr lang="en-US" altLang="en-US" sz="2400" b="1">
                <a:solidFill>
                  <a:srgbClr val="3333CC"/>
                </a:solidFill>
                <a:latin typeface="Arial-BoldMT"/>
              </a:rPr>
              <a:t>)</a:t>
            </a:r>
            <a:endParaRPr lang="en-US" sz="2400" dirty="0"/>
          </a:p>
        </p:txBody>
      </p:sp>
      <p:pic>
        <p:nvPicPr>
          <p:cNvPr id="3" name="Picture 14" descr="NIET">
            <a:extLst>
              <a:ext uri="{FF2B5EF4-FFF2-40B4-BE49-F238E27FC236}">
                <a16:creationId xmlns:a16="http://schemas.microsoft.com/office/drawing/2014/main" id="{2EA216E4-F692-34EC-4724-B12361A9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rections">
            <a:extLst>
              <a:ext uri="{FF2B5EF4-FFF2-40B4-BE49-F238E27FC236}">
                <a16:creationId xmlns:a16="http://schemas.microsoft.com/office/drawing/2014/main" id="{1AF2FBBE-B7D3-452C-9253-F7C472312B69}"/>
              </a:ext>
            </a:extLst>
          </p:cNvPr>
          <p:cNvSpPr txBox="1">
            <a:spLocks/>
          </p:cNvSpPr>
          <p:nvPr/>
        </p:nvSpPr>
        <p:spPr>
          <a:xfrm>
            <a:off x="474516" y="1300043"/>
            <a:ext cx="4713304" cy="299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JDBC Connection:</a:t>
            </a:r>
          </a:p>
        </p:txBody>
      </p:sp>
      <p:sp>
        <p:nvSpPr>
          <p:cNvPr id="9" name="Number 1" descr="Number 1">
            <a:extLst>
              <a:ext uri="{FF2B5EF4-FFF2-40B4-BE49-F238E27FC236}">
                <a16:creationId xmlns:a16="http://schemas.microsoft.com/office/drawing/2014/main" id="{60C7D78B-18F1-458F-AF3B-1293CFF9F517}"/>
              </a:ext>
            </a:extLst>
          </p:cNvPr>
          <p:cNvSpPr/>
          <p:nvPr/>
        </p:nvSpPr>
        <p:spPr bwMode="blackWhite">
          <a:xfrm>
            <a:off x="604434" y="1910100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Step 1">
            <a:extLst>
              <a:ext uri="{FF2B5EF4-FFF2-40B4-BE49-F238E27FC236}">
                <a16:creationId xmlns:a16="http://schemas.microsoft.com/office/drawing/2014/main" id="{42184CEA-CF4E-4D47-96E0-8F669A14DC71}"/>
              </a:ext>
            </a:extLst>
          </p:cNvPr>
          <p:cNvSpPr txBox="1">
            <a:spLocks/>
          </p:cNvSpPr>
          <p:nvPr/>
        </p:nvSpPr>
        <p:spPr>
          <a:xfrm>
            <a:off x="1036800" y="1910099"/>
            <a:ext cx="3671989" cy="1738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JDK: </a:t>
            </a:r>
          </a:p>
          <a:p>
            <a:r>
              <a:rPr lang="en-US" sz="1800" b="0" dirty="0">
                <a:solidFill>
                  <a:srgbClr val="202124"/>
                </a:solidFill>
              </a:rPr>
              <a:t>The JDK is the development platform for building Java applications. Install a JDK in your development environment and use it to compile a Java program.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Number 2" descr="Number 2">
            <a:extLst>
              <a:ext uri="{FF2B5EF4-FFF2-40B4-BE49-F238E27FC236}">
                <a16:creationId xmlns:a16="http://schemas.microsoft.com/office/drawing/2014/main" id="{95D049CF-C399-43F8-9E11-8273E7ED2B3D}"/>
              </a:ext>
            </a:extLst>
          </p:cNvPr>
          <p:cNvSpPr/>
          <p:nvPr/>
        </p:nvSpPr>
        <p:spPr bwMode="blackWhite">
          <a:xfrm>
            <a:off x="625149" y="3946847"/>
            <a:ext cx="361129" cy="431091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8" name="Step 2" descr="Insert the 3D model by selecting the file and clicking on Insert.&#10;The 3D Model will now be placed onto your PowerPoint slide">
            <a:extLst>
              <a:ext uri="{FF2B5EF4-FFF2-40B4-BE49-F238E27FC236}">
                <a16:creationId xmlns:a16="http://schemas.microsoft.com/office/drawing/2014/main" id="{6505E4CF-C408-4CF2-86B6-BD142EBF6F92}"/>
              </a:ext>
            </a:extLst>
          </p:cNvPr>
          <p:cNvSpPr txBox="1">
            <a:spLocks/>
          </p:cNvSpPr>
          <p:nvPr/>
        </p:nvSpPr>
        <p:spPr>
          <a:xfrm>
            <a:off x="1126239" y="4013997"/>
            <a:ext cx="3671989" cy="2395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IDE: </a:t>
            </a:r>
          </a:p>
          <a:p>
            <a:r>
              <a:rPr lang="en-US" sz="1800" b="0" dirty="0">
                <a:solidFill>
                  <a:srgbClr val="202124"/>
                </a:solidFill>
              </a:rPr>
              <a:t>A Java integrated development environment (IDE) is a software application that provides comprehensive facilities to computer programmers for software development in the Java programming language.</a:t>
            </a:r>
          </a:p>
          <a:p>
            <a:r>
              <a:rPr lang="en-US" sz="1800" b="0" dirty="0">
                <a:solidFill>
                  <a:srgbClr val="202124"/>
                </a:solidFill>
              </a:rPr>
              <a:t>An IDE typically includes a source code editor, build automation tools, and a debugger.</a:t>
            </a:r>
          </a:p>
          <a:p>
            <a:r>
              <a:rPr lang="en-US" sz="1800" b="0" dirty="0" err="1">
                <a:solidFill>
                  <a:srgbClr val="202124"/>
                </a:solidFill>
              </a:rPr>
              <a:t>Ecilipse</a:t>
            </a:r>
            <a:r>
              <a:rPr lang="en-US" sz="1800" b="0" dirty="0">
                <a:solidFill>
                  <a:srgbClr val="202124"/>
                </a:solidFill>
              </a:rPr>
              <a:t>/</a:t>
            </a:r>
            <a:r>
              <a:rPr lang="en-US" sz="1800" b="0" dirty="0" err="1">
                <a:solidFill>
                  <a:srgbClr val="202124"/>
                </a:solidFill>
              </a:rPr>
              <a:t>NetBean</a:t>
            </a:r>
            <a:r>
              <a:rPr lang="en-US" sz="1800" b="0" dirty="0">
                <a:solidFill>
                  <a:srgbClr val="202124"/>
                </a:solidFill>
              </a:rPr>
              <a:t> IDE</a:t>
            </a:r>
          </a:p>
        </p:txBody>
      </p:sp>
      <p:sp>
        <p:nvSpPr>
          <p:cNvPr id="12" name="Step 2" descr="Insert the 3D model by selecting the file and clicking on Insert.&#10;The 3D Model will now be placed onto your PowerPoint slide">
            <a:extLst>
              <a:ext uri="{FF2B5EF4-FFF2-40B4-BE49-F238E27FC236}">
                <a16:creationId xmlns:a16="http://schemas.microsoft.com/office/drawing/2014/main" id="{866EC82E-B8F8-3DDA-E2A8-9407FCF7897A}"/>
              </a:ext>
            </a:extLst>
          </p:cNvPr>
          <p:cNvSpPr txBox="1">
            <a:spLocks/>
          </p:cNvSpPr>
          <p:nvPr/>
        </p:nvSpPr>
        <p:spPr>
          <a:xfrm>
            <a:off x="6312560" y="1767127"/>
            <a:ext cx="5275006" cy="1738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Database:</a:t>
            </a:r>
          </a:p>
          <a:p>
            <a:r>
              <a:rPr lang="en-US" sz="1800" b="0" i="0" dirty="0">
                <a:solidFill>
                  <a:srgbClr val="202124"/>
                </a:solidFill>
                <a:effectLst/>
              </a:rPr>
              <a:t>A database is </a:t>
            </a:r>
            <a:r>
              <a:rPr lang="en-US" sz="1800" b="0" i="0" dirty="0">
                <a:solidFill>
                  <a:srgbClr val="040C28"/>
                </a:solidFill>
                <a:effectLst/>
              </a:rPr>
              <a:t>an organized collection of structured information, or data, typically stored electronically in a computer system</a:t>
            </a:r>
            <a:r>
              <a:rPr lang="en-US" sz="1800" b="0" i="0" dirty="0">
                <a:solidFill>
                  <a:srgbClr val="202124"/>
                </a:solidFill>
                <a:effectLst/>
              </a:rPr>
              <a:t>. A database is usually controlled by a database management system (DBMS).</a:t>
            </a:r>
          </a:p>
          <a:p>
            <a:r>
              <a:rPr lang="en-US" sz="1800" b="0" dirty="0">
                <a:solidFill>
                  <a:srgbClr val="202124"/>
                </a:solidFill>
              </a:rPr>
              <a:t>Oracle 11g /</a:t>
            </a:r>
            <a:r>
              <a:rPr lang="en-US" sz="1800" b="0" dirty="0" err="1">
                <a:solidFill>
                  <a:srgbClr val="202124"/>
                </a:solidFill>
              </a:rPr>
              <a:t>MySql</a:t>
            </a:r>
            <a:endParaRPr lang="en-US" sz="1800" dirty="0"/>
          </a:p>
        </p:txBody>
      </p:sp>
      <p:sp>
        <p:nvSpPr>
          <p:cNvPr id="18" name="Number 2" descr="Number 2">
            <a:extLst>
              <a:ext uri="{FF2B5EF4-FFF2-40B4-BE49-F238E27FC236}">
                <a16:creationId xmlns:a16="http://schemas.microsoft.com/office/drawing/2014/main" id="{B09682DE-55A7-4480-D1A4-7A1034969B2C}"/>
              </a:ext>
            </a:extLst>
          </p:cNvPr>
          <p:cNvSpPr/>
          <p:nvPr/>
        </p:nvSpPr>
        <p:spPr bwMode="blackWhite">
          <a:xfrm>
            <a:off x="5469603" y="1767128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9" name="Step 2" descr="Insert the 3D model by selecting the file and clicking on Insert.&#10;The 3D Model will now be placed onto your PowerPoint slide">
            <a:extLst>
              <a:ext uri="{FF2B5EF4-FFF2-40B4-BE49-F238E27FC236}">
                <a16:creationId xmlns:a16="http://schemas.microsoft.com/office/drawing/2014/main" id="{CD07D350-4CB3-9EC1-0340-A1E431F7DA49}"/>
              </a:ext>
            </a:extLst>
          </p:cNvPr>
          <p:cNvSpPr txBox="1">
            <a:spLocks/>
          </p:cNvSpPr>
          <p:nvPr/>
        </p:nvSpPr>
        <p:spPr>
          <a:xfrm>
            <a:off x="6312560" y="3940959"/>
            <a:ext cx="5254291" cy="1676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/>
              <a:t>.Jar file :</a:t>
            </a:r>
          </a:p>
          <a:p>
            <a:r>
              <a:rPr lang="en-US" sz="1800" b="0" dirty="0">
                <a:solidFill>
                  <a:srgbClr val="202124"/>
                </a:solidFill>
              </a:rPr>
              <a:t>JAR (Java Archive) is a platform-independent file format that aggregates many files into one. Multiple Java applets and their requisite components (.class files, images and sounds) can be bundled in a JAR file.</a:t>
            </a:r>
          </a:p>
          <a:p>
            <a:r>
              <a:rPr lang="en-IN" sz="1800" b="0" dirty="0">
                <a:solidFill>
                  <a:srgbClr val="202124"/>
                </a:solidFill>
              </a:rPr>
              <a:t>It is fully extensible.</a:t>
            </a:r>
            <a:endParaRPr lang="en-US" sz="1800" b="0" dirty="0">
              <a:solidFill>
                <a:srgbClr val="202124"/>
              </a:solidFill>
            </a:endParaRPr>
          </a:p>
        </p:txBody>
      </p:sp>
      <p:sp>
        <p:nvSpPr>
          <p:cNvPr id="21" name="Number 2" descr="Number 2">
            <a:extLst>
              <a:ext uri="{FF2B5EF4-FFF2-40B4-BE49-F238E27FC236}">
                <a16:creationId xmlns:a16="http://schemas.microsoft.com/office/drawing/2014/main" id="{6CB915C1-8159-CC3E-0EED-C1AF672D0663}"/>
              </a:ext>
            </a:extLst>
          </p:cNvPr>
          <p:cNvSpPr/>
          <p:nvPr/>
        </p:nvSpPr>
        <p:spPr bwMode="blackWhite">
          <a:xfrm>
            <a:off x="5469603" y="401559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9720C94-09B1-F192-D705-08DC3E79D061}"/>
              </a:ext>
            </a:extLst>
          </p:cNvPr>
          <p:cNvSpPr txBox="1">
            <a:spLocks/>
          </p:cNvSpPr>
          <p:nvPr/>
        </p:nvSpPr>
        <p:spPr>
          <a:xfrm>
            <a:off x="1876327" y="401154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>
                <a:solidFill>
                  <a:schemeClr val="tx1"/>
                </a:solidFill>
                <a:latin typeface="Arial-BoldMT"/>
                <a:ea typeface="+mn-ea"/>
                <a:cs typeface="+mn-cs"/>
              </a:rPr>
              <a:t>What</a:t>
            </a:r>
            <a:r>
              <a:rPr lang="en-US" sz="360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Arial-BoldMT"/>
                <a:ea typeface="+mn-ea"/>
                <a:cs typeface="+mn-cs"/>
              </a:rPr>
              <a:t>we need to Perform JDBC Connection?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14" descr="NIET">
            <a:extLst>
              <a:ext uri="{FF2B5EF4-FFF2-40B4-BE49-F238E27FC236}">
                <a16:creationId xmlns:a16="http://schemas.microsoft.com/office/drawing/2014/main" id="{5726CC3C-117B-4038-29A6-DE47A47A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872D9E2D-1F34-F207-DAF3-E887507DC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514" y="1266418"/>
            <a:ext cx="9459686" cy="3286126"/>
          </a:xfrm>
        </p:spPr>
        <p:txBody>
          <a:bodyPr>
            <a:normAutofit fontScale="92500" lnSpcReduction="10000"/>
          </a:bodyPr>
          <a:lstStyle/>
          <a:p>
            <a:pPr marL="287338" indent="-287338"/>
            <a:r>
              <a:rPr lang="en-US" altLang="en-US" sz="2000" b="1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Driver Manager:</a:t>
            </a:r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 Loads database drivers and manages connections between the application and the driver</a:t>
            </a:r>
          </a:p>
          <a:p>
            <a:pPr marL="287338" indent="-287338"/>
            <a:r>
              <a:rPr lang="en-US" altLang="en-US" sz="2000" b="1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Driver:</a:t>
            </a:r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 Translates API calls into operations for specific database</a:t>
            </a:r>
          </a:p>
          <a:p>
            <a:pPr marL="287338" indent="-287338"/>
            <a:r>
              <a:rPr lang="en-US" altLang="en-US" sz="2000" b="1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Connection:</a:t>
            </a:r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 Session between application and data source</a:t>
            </a:r>
          </a:p>
          <a:p>
            <a:pPr marL="287338" indent="-287338"/>
            <a:r>
              <a:rPr lang="en-US" altLang="en-US" sz="2000" b="1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Statement:</a:t>
            </a:r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 SQL statement to perform query or update</a:t>
            </a:r>
          </a:p>
          <a:p>
            <a:pPr marL="287338" indent="-287338"/>
            <a:r>
              <a:rPr lang="en-US" altLang="en-US" sz="2000" b="1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Metadata:</a:t>
            </a:r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 Information about returned data, database, &amp; driver</a:t>
            </a:r>
          </a:p>
          <a:p>
            <a:pPr marL="287338" indent="-287338"/>
            <a:r>
              <a:rPr lang="en-US" altLang="en-US" sz="2000" b="1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Result Set:</a:t>
            </a:r>
            <a:r>
              <a:rPr lang="en-US" altLang="en-US" sz="2000" dirty="0">
                <a:solidFill>
                  <a:srgbClr val="000000"/>
                </a:solidFill>
                <a:latin typeface="Garamond" panose="02020404030301010803" pitchFamily="18" charset="0"/>
                <a:ea typeface="Arial Unicode MS" pitchFamily="34" charset="-128"/>
              </a:rPr>
              <a:t> Logical set of columns and rows of data returned by executing a statement</a:t>
            </a:r>
          </a:p>
        </p:txBody>
      </p:sp>
      <p:sp>
        <p:nvSpPr>
          <p:cNvPr id="387075" name="Rectangle 3">
            <a:extLst>
              <a:ext uri="{FF2B5EF4-FFF2-40B4-BE49-F238E27FC236}">
                <a16:creationId xmlns:a16="http://schemas.microsoft.com/office/drawing/2014/main" id="{8CFDC517-A50B-7C82-7399-1A57CB3F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4" y="76200"/>
            <a:ext cx="945968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endParaRPr lang="en-US" altLang="en-US" sz="2800" b="1" dirty="0">
              <a:solidFill>
                <a:srgbClr val="3333CC"/>
              </a:solidFill>
              <a:latin typeface="Arial-BoldMT"/>
            </a:endParaRPr>
          </a:p>
        </p:txBody>
      </p:sp>
      <p:sp>
        <p:nvSpPr>
          <p:cNvPr id="387077" name="Rectangle 5">
            <a:extLst>
              <a:ext uri="{FF2B5EF4-FFF2-40B4-BE49-F238E27FC236}">
                <a16:creationId xmlns:a16="http://schemas.microsoft.com/office/drawing/2014/main" id="{2F45FCF3-C9C3-6765-0F5D-611CBEC1F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26" y="4715402"/>
            <a:ext cx="109696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Garamond" panose="02020404030301010803" pitchFamily="18" charset="0"/>
              </a:rPr>
              <a:t>DriverManager</a:t>
            </a:r>
          </a:p>
        </p:txBody>
      </p:sp>
      <p:sp>
        <p:nvSpPr>
          <p:cNvPr id="387079" name="Text Box 7">
            <a:extLst>
              <a:ext uri="{FF2B5EF4-FFF2-40B4-BE49-F238E27FC236}">
                <a16:creationId xmlns:a16="http://schemas.microsoft.com/office/drawing/2014/main" id="{966F6FF0-1E68-BAAC-C0A8-074E29D9A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4597927"/>
            <a:ext cx="69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latin typeface="Garamond" panose="02020404030301010803" pitchFamily="18" charset="0"/>
              </a:rPr>
              <a:t>Creates</a:t>
            </a:r>
          </a:p>
        </p:txBody>
      </p:sp>
      <p:sp>
        <p:nvSpPr>
          <p:cNvPr id="387080" name="Rectangle 8">
            <a:extLst>
              <a:ext uri="{FF2B5EF4-FFF2-40B4-BE49-F238E27FC236}">
                <a16:creationId xmlns:a16="http://schemas.microsoft.com/office/drawing/2014/main" id="{53D9BB54-8608-7C19-B10E-287D18112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4715402"/>
            <a:ext cx="1096962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dirty="0">
                <a:latin typeface="Garamond" panose="02020404030301010803" pitchFamily="18" charset="0"/>
              </a:rPr>
              <a:t>Connection</a:t>
            </a:r>
          </a:p>
        </p:txBody>
      </p:sp>
      <p:sp>
        <p:nvSpPr>
          <p:cNvPr id="387081" name="Line 9">
            <a:extLst>
              <a:ext uri="{FF2B5EF4-FFF2-40B4-BE49-F238E27FC236}">
                <a16:creationId xmlns:a16="http://schemas.microsoft.com/office/drawing/2014/main" id="{B173362D-CA25-7B7B-E96A-58913730E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8939" y="4870977"/>
            <a:ext cx="1189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7082" name="Text Box 10">
            <a:extLst>
              <a:ext uri="{FF2B5EF4-FFF2-40B4-BE49-F238E27FC236}">
                <a16:creationId xmlns:a16="http://schemas.microsoft.com/office/drawing/2014/main" id="{BEFBE762-35B4-2EDE-38E4-E4D4DB03D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4597927"/>
            <a:ext cx="695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latin typeface="Garamond" panose="02020404030301010803" pitchFamily="18" charset="0"/>
              </a:rPr>
              <a:t>Creates</a:t>
            </a:r>
          </a:p>
        </p:txBody>
      </p:sp>
      <p:sp>
        <p:nvSpPr>
          <p:cNvPr id="387083" name="Rectangle 11">
            <a:extLst>
              <a:ext uri="{FF2B5EF4-FFF2-40B4-BE49-F238E27FC236}">
                <a16:creationId xmlns:a16="http://schemas.microsoft.com/office/drawing/2014/main" id="{CD60DBD4-1CF4-173E-B021-D94CF94C1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6" y="4715402"/>
            <a:ext cx="109696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Garamond" panose="02020404030301010803" pitchFamily="18" charset="0"/>
              </a:rPr>
              <a:t>Statement</a:t>
            </a:r>
          </a:p>
        </p:txBody>
      </p:sp>
      <p:sp>
        <p:nvSpPr>
          <p:cNvPr id="387085" name="Text Box 13">
            <a:extLst>
              <a:ext uri="{FF2B5EF4-FFF2-40B4-BE49-F238E27FC236}">
                <a16:creationId xmlns:a16="http://schemas.microsoft.com/office/drawing/2014/main" id="{43B81C29-BF98-2DAB-8148-6A1EB4D2D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623327"/>
            <a:ext cx="137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altLang="en-US" sz="1400">
                <a:latin typeface="Garamond" panose="02020404030301010803" pitchFamily="18" charset="0"/>
              </a:rPr>
              <a:t>Creates</a:t>
            </a:r>
          </a:p>
        </p:txBody>
      </p:sp>
      <p:sp>
        <p:nvSpPr>
          <p:cNvPr id="387086" name="Rectangle 14">
            <a:extLst>
              <a:ext uri="{FF2B5EF4-FFF2-40B4-BE49-F238E27FC236}">
                <a16:creationId xmlns:a16="http://schemas.microsoft.com/office/drawing/2014/main" id="{918C32EF-0E20-B826-08A3-DA0AD0A17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851" y="4715402"/>
            <a:ext cx="109696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Garamond" panose="02020404030301010803" pitchFamily="18" charset="0"/>
              </a:rPr>
              <a:t>Result Set</a:t>
            </a:r>
          </a:p>
        </p:txBody>
      </p:sp>
      <p:sp>
        <p:nvSpPr>
          <p:cNvPr id="387087" name="Rectangle 15">
            <a:extLst>
              <a:ext uri="{FF2B5EF4-FFF2-40B4-BE49-F238E27FC236}">
                <a16:creationId xmlns:a16="http://schemas.microsoft.com/office/drawing/2014/main" id="{E8C30B19-F876-D152-9F39-83620D1CC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1" y="5461527"/>
            <a:ext cx="1096963" cy="35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Garamond" panose="02020404030301010803" pitchFamily="18" charset="0"/>
              </a:rPr>
              <a:t>Driver</a:t>
            </a:r>
          </a:p>
        </p:txBody>
      </p:sp>
      <p:sp>
        <p:nvSpPr>
          <p:cNvPr id="387088" name="AutoShape 16">
            <a:extLst>
              <a:ext uri="{FF2B5EF4-FFF2-40B4-BE49-F238E27FC236}">
                <a16:creationId xmlns:a16="http://schemas.microsoft.com/office/drawing/2014/main" id="{7E5DB464-0AFB-EAE0-34DC-72EEBECD0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364" y="6279091"/>
            <a:ext cx="992187" cy="452437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Garamond" panose="02020404030301010803" pitchFamily="18" charset="0"/>
              </a:rPr>
              <a:t>Database</a:t>
            </a:r>
          </a:p>
        </p:txBody>
      </p:sp>
      <p:sp>
        <p:nvSpPr>
          <p:cNvPr id="387089" name="Line 17">
            <a:extLst>
              <a:ext uri="{FF2B5EF4-FFF2-40B4-BE49-F238E27FC236}">
                <a16:creationId xmlns:a16="http://schemas.microsoft.com/office/drawing/2014/main" id="{C299CD2E-CB08-BE1C-8FD5-6BFDDDFF6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7913" y="5163078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7090" name="Line 18">
            <a:extLst>
              <a:ext uri="{FF2B5EF4-FFF2-40B4-BE49-F238E27FC236}">
                <a16:creationId xmlns:a16="http://schemas.microsoft.com/office/drawing/2014/main" id="{95EAE41B-A2E4-A39D-A2AE-F440248AB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7913" y="5567890"/>
            <a:ext cx="285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7091" name="Text Box 19">
            <a:extLst>
              <a:ext uri="{FF2B5EF4-FFF2-40B4-BE49-F238E27FC236}">
                <a16:creationId xmlns:a16="http://schemas.microsoft.com/office/drawing/2014/main" id="{9C53497B-796E-EF61-73C5-051432F42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5637740"/>
            <a:ext cx="1037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latin typeface="Garamond" panose="02020404030301010803" pitchFamily="18" charset="0"/>
              </a:rPr>
              <a:t>Established </a:t>
            </a:r>
          </a:p>
          <a:p>
            <a:pPr algn="l"/>
            <a:r>
              <a:rPr lang="en-US" altLang="en-US" sz="1400">
                <a:latin typeface="Garamond" panose="02020404030301010803" pitchFamily="18" charset="0"/>
              </a:rPr>
              <a:t>Link to DB</a:t>
            </a:r>
          </a:p>
        </p:txBody>
      </p:sp>
      <p:cxnSp>
        <p:nvCxnSpPr>
          <p:cNvPr id="387092" name="AutoShape 20">
            <a:extLst>
              <a:ext uri="{FF2B5EF4-FFF2-40B4-BE49-F238E27FC236}">
                <a16:creationId xmlns:a16="http://schemas.microsoft.com/office/drawing/2014/main" id="{60C82548-F438-75B2-B509-D1567C6B2EA3}"/>
              </a:ext>
            </a:extLst>
          </p:cNvPr>
          <p:cNvCxnSpPr>
            <a:cxnSpLocks noChangeShapeType="1"/>
            <a:stCxn id="387083" idx="2"/>
            <a:endCxn id="387087" idx="1"/>
          </p:cNvCxnSpPr>
          <p:nvPr/>
        </p:nvCxnSpPr>
        <p:spPr bwMode="auto">
          <a:xfrm rot="16200000" flipH="1">
            <a:off x="7335838" y="5050365"/>
            <a:ext cx="466725" cy="711200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7093" name="AutoShape 21">
            <a:extLst>
              <a:ext uri="{FF2B5EF4-FFF2-40B4-BE49-F238E27FC236}">
                <a16:creationId xmlns:a16="http://schemas.microsoft.com/office/drawing/2014/main" id="{54ADF780-78C4-D087-5954-D0A48892B7A8}"/>
              </a:ext>
            </a:extLst>
          </p:cNvPr>
          <p:cNvCxnSpPr>
            <a:cxnSpLocks noChangeShapeType="1"/>
            <a:stCxn id="387087" idx="2"/>
            <a:endCxn id="387088" idx="1"/>
          </p:cNvCxnSpPr>
          <p:nvPr/>
        </p:nvCxnSpPr>
        <p:spPr bwMode="auto">
          <a:xfrm>
            <a:off x="8474076" y="5817128"/>
            <a:ext cx="3175" cy="46196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7094" name="AutoShape 22">
            <a:extLst>
              <a:ext uri="{FF2B5EF4-FFF2-40B4-BE49-F238E27FC236}">
                <a16:creationId xmlns:a16="http://schemas.microsoft.com/office/drawing/2014/main" id="{C7FEB648-71E1-E7E7-2F0D-049FF37A9028}"/>
              </a:ext>
            </a:extLst>
          </p:cNvPr>
          <p:cNvCxnSpPr>
            <a:cxnSpLocks noChangeShapeType="1"/>
            <a:stCxn id="387087" idx="3"/>
            <a:endCxn id="387086" idx="2"/>
          </p:cNvCxnSpPr>
          <p:nvPr/>
        </p:nvCxnSpPr>
        <p:spPr bwMode="auto">
          <a:xfrm flipV="1">
            <a:off x="9021763" y="5172603"/>
            <a:ext cx="487362" cy="466725"/>
          </a:xfrm>
          <a:prstGeom prst="bentConnector2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7096" name="Line 24">
            <a:extLst>
              <a:ext uri="{FF2B5EF4-FFF2-40B4-BE49-F238E27FC236}">
                <a16:creationId xmlns:a16="http://schemas.microsoft.com/office/drawing/2014/main" id="{44B2E132-5111-B917-721A-55FECAF4F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4" y="4870977"/>
            <a:ext cx="11890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7097" name="Line 25">
            <a:extLst>
              <a:ext uri="{FF2B5EF4-FFF2-40B4-BE49-F238E27FC236}">
                <a16:creationId xmlns:a16="http://schemas.microsoft.com/office/drawing/2014/main" id="{AFF00950-511F-6244-A27B-255D02C04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225" y="4869390"/>
            <a:ext cx="1189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DFC4F-7958-5887-B8C3-007D32D4AEA9}"/>
              </a:ext>
            </a:extLst>
          </p:cNvPr>
          <p:cNvSpPr txBox="1">
            <a:spLocks/>
          </p:cNvSpPr>
          <p:nvPr/>
        </p:nvSpPr>
        <p:spPr>
          <a:xfrm>
            <a:off x="1999505" y="323708"/>
            <a:ext cx="89991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r>
              <a:rPr lang="en-US" altLang="en-US" sz="3200" b="1" dirty="0">
                <a:solidFill>
                  <a:srgbClr val="CC0000"/>
                </a:solidFill>
                <a:latin typeface="Arial-BoldMT"/>
              </a:rPr>
              <a:t>JDBC </a:t>
            </a:r>
            <a:r>
              <a:rPr lang="en-US" altLang="en-US" sz="2400" b="1" dirty="0">
                <a:solidFill>
                  <a:schemeClr val="tx1"/>
                </a:solidFill>
                <a:latin typeface="Arial-BoldMT"/>
              </a:rPr>
              <a:t>Conceptual Components</a:t>
            </a:r>
          </a:p>
        </p:txBody>
      </p:sp>
      <p:pic>
        <p:nvPicPr>
          <p:cNvPr id="3" name="Picture 14" descr="NIET">
            <a:extLst>
              <a:ext uri="{FF2B5EF4-FFF2-40B4-BE49-F238E27FC236}">
                <a16:creationId xmlns:a16="http://schemas.microsoft.com/office/drawing/2014/main" id="{1BFC86DF-003E-6359-65BC-655B90503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11" name="Content Placeholder 17" descr="Try them yourself with the parrot on the right:">
            <a:extLst>
              <a:ext uri="{FF2B5EF4-FFF2-40B4-BE49-F238E27FC236}">
                <a16:creationId xmlns:a16="http://schemas.microsoft.com/office/drawing/2014/main" id="{AF2B300A-3A97-40E0-AA9A-37A944B1DAF8}"/>
              </a:ext>
            </a:extLst>
          </p:cNvPr>
          <p:cNvSpPr txBox="1">
            <a:spLocks/>
          </p:cNvSpPr>
          <p:nvPr/>
        </p:nvSpPr>
        <p:spPr>
          <a:xfrm>
            <a:off x="524861" y="1321619"/>
            <a:ext cx="7993988" cy="471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b="1" i="0" dirty="0">
                <a:solidFill>
                  <a:srgbClr val="273239"/>
                </a:solidFill>
                <a:effectLst/>
                <a:latin typeface="Nunito" pitchFamily="2" charset="0"/>
              </a:rPr>
              <a:t>Below are the steps that explains how to connect to Database in Java:</a:t>
            </a:r>
            <a:endParaRPr lang="en-US" sz="1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Step 1 Text" descr="Click on your 3D Model: Click and hold on the 3D control to rotate or tilt your 3D model up, down, left, and right.">
            <a:extLst>
              <a:ext uri="{FF2B5EF4-FFF2-40B4-BE49-F238E27FC236}">
                <a16:creationId xmlns:a16="http://schemas.microsoft.com/office/drawing/2014/main" id="{5294FC26-E2BF-454F-B123-404EA194A3E3}"/>
              </a:ext>
            </a:extLst>
          </p:cNvPr>
          <p:cNvSpPr txBox="1">
            <a:spLocks/>
          </p:cNvSpPr>
          <p:nvPr/>
        </p:nvSpPr>
        <p:spPr>
          <a:xfrm>
            <a:off x="482042" y="2056837"/>
            <a:ext cx="6837445" cy="39857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base">
              <a:buNone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1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– Import the Packages.</a:t>
            </a:r>
          </a:p>
          <a:p>
            <a:pPr marL="0" indent="0" algn="l" rtl="0" fontAlgn="base">
              <a:buNone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2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– Load the drivers using the </a:t>
            </a:r>
            <a:r>
              <a:rPr lang="en-US" sz="1600" b="1" i="1" dirty="0" err="1">
                <a:solidFill>
                  <a:srgbClr val="273239"/>
                </a:solidFill>
                <a:effectLst/>
                <a:latin typeface="Nunito" pitchFamily="2" charset="0"/>
              </a:rPr>
              <a:t>forName</a:t>
            </a:r>
            <a:r>
              <a:rPr lang="en-US" sz="1600" b="1" i="1" dirty="0">
                <a:solidFill>
                  <a:srgbClr val="273239"/>
                </a:solidFill>
                <a:effectLst/>
                <a:latin typeface="Nunito" pitchFamily="2" charset="0"/>
              </a:rPr>
              <a:t>() </a:t>
            </a:r>
            <a:r>
              <a:rPr lang="en-US" sz="1600" b="0" i="1" dirty="0">
                <a:solidFill>
                  <a:srgbClr val="273239"/>
                </a:solidFill>
                <a:effectLst/>
                <a:latin typeface="Nunito" pitchFamily="2" charset="0"/>
              </a:rPr>
              <a:t>method .</a:t>
            </a:r>
          </a:p>
          <a:p>
            <a:pPr marL="0" indent="0" algn="l" rtl="0" fontAlgn="base">
              <a:buNone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3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– Register the drivers </a:t>
            </a:r>
            <a:r>
              <a:rPr lang="en-US" sz="1600" b="0" i="1" dirty="0">
                <a:solidFill>
                  <a:srgbClr val="273239"/>
                </a:solidFill>
                <a:effectLst/>
                <a:latin typeface="Nunito" pitchFamily="2" charset="0"/>
              </a:rPr>
              <a:t>using </a:t>
            </a:r>
            <a:r>
              <a:rPr lang="en-US" sz="1600" b="1" i="1" dirty="0" err="1">
                <a:solidFill>
                  <a:srgbClr val="273239"/>
                </a:solidFill>
                <a:effectLst/>
                <a:latin typeface="Nunito" pitchFamily="2" charset="0"/>
              </a:rPr>
              <a:t>DriverManager</a:t>
            </a:r>
            <a:r>
              <a:rPr lang="en-US" sz="1600" i="1" dirty="0">
                <a:solidFill>
                  <a:srgbClr val="273239"/>
                </a:solidFill>
                <a:latin typeface="Nunito" pitchFamily="2" charset="0"/>
              </a:rPr>
              <a:t>.</a:t>
            </a:r>
          </a:p>
          <a:p>
            <a:pPr marL="0" indent="0" algn="l" rtl="0" fontAlgn="base">
              <a:buNone/>
            </a:pPr>
            <a:r>
              <a:rPr lang="en-US" sz="1600" b="1" i="1" dirty="0">
                <a:solidFill>
                  <a:srgbClr val="273239"/>
                </a:solidFill>
                <a:effectLst/>
                <a:latin typeface="Nunito" pitchFamily="2" charset="0"/>
              </a:rPr>
              <a:t>S</a:t>
            </a: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tep 4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– Establish a connection</a:t>
            </a:r>
            <a:r>
              <a:rPr lang="en-US" sz="1600" b="0" i="1" dirty="0">
                <a:solidFill>
                  <a:srgbClr val="273239"/>
                </a:solidFill>
                <a:effectLst/>
                <a:latin typeface="Nunito" pitchFamily="2" charset="0"/>
              </a:rPr>
              <a:t> using the </a:t>
            </a:r>
            <a:r>
              <a:rPr lang="en-US" sz="1600" b="1" i="1" dirty="0">
                <a:solidFill>
                  <a:srgbClr val="273239"/>
                </a:solidFill>
                <a:effectLst/>
                <a:latin typeface="Nunito" pitchFamily="2" charset="0"/>
              </a:rPr>
              <a:t>Connection class object.</a:t>
            </a:r>
          </a:p>
          <a:p>
            <a:pPr marL="0" indent="0" algn="l" rtl="0" fontAlgn="base">
              <a:buNone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5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– Create a statement.</a:t>
            </a:r>
          </a:p>
          <a:p>
            <a:pPr marL="0" indent="0" algn="l" rtl="0" fontAlgn="base">
              <a:buNone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6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– Execute the query.</a:t>
            </a:r>
          </a:p>
          <a:p>
            <a:pPr marL="0" indent="0" algn="l" rtl="0" fontAlgn="base">
              <a:buNone/>
            </a:pPr>
            <a:r>
              <a:rPr lang="en-US" sz="16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7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– Close the connections.</a:t>
            </a:r>
          </a:p>
          <a:p>
            <a:pPr marL="0" indent="0">
              <a:spcAft>
                <a:spcPts val="2000"/>
              </a:spcAft>
              <a:buNone/>
            </a:pPr>
            <a:endParaRPr lang="en-US" sz="4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04825DA-0BBB-BB61-C5A0-DF5BB5A9F6D5}"/>
              </a:ext>
            </a:extLst>
          </p:cNvPr>
          <p:cNvSpPr/>
          <p:nvPr/>
        </p:nvSpPr>
        <p:spPr>
          <a:xfrm>
            <a:off x="5486394" y="2509934"/>
            <a:ext cx="522515" cy="7651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716AE1-AB40-344D-8F58-EEBECF32791A}"/>
              </a:ext>
            </a:extLst>
          </p:cNvPr>
          <p:cNvSpPr txBox="1">
            <a:spLocks/>
          </p:cNvSpPr>
          <p:nvPr/>
        </p:nvSpPr>
        <p:spPr>
          <a:xfrm>
            <a:off x="1962358" y="439771"/>
            <a:ext cx="9625208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Steps to Connect Java Application with Database</a:t>
            </a:r>
            <a:endParaRPr lang="en-US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2206080D-9968-C8CF-A28E-E43892D90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00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26;p16">
            <a:extLst>
              <a:ext uri="{FF2B5EF4-FFF2-40B4-BE49-F238E27FC236}">
                <a16:creationId xmlns:a16="http://schemas.microsoft.com/office/drawing/2014/main" id="{4F6D6F00-D4B4-1413-8E97-A52DA2F2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1230313"/>
            <a:ext cx="8174038" cy="4546600"/>
          </a:xfrm>
        </p:spPr>
        <p:txBody>
          <a:bodyPr/>
          <a:lstStyle/>
          <a:p>
            <a:pPr marL="812800" lvl="1" indent="-344488" algn="just">
              <a:lnSpc>
                <a:spcPts val="2738"/>
              </a:lnSpc>
              <a:spcBef>
                <a:spcPts val="250"/>
              </a:spcBef>
              <a:buClr>
                <a:srgbClr val="000000"/>
              </a:buClr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812800" lvl="1" indent="-344488" algn="just">
              <a:lnSpc>
                <a:spcPts val="2738"/>
              </a:lnSpc>
              <a:spcBef>
                <a:spcPts val="250"/>
              </a:spcBef>
              <a:buClr>
                <a:srgbClr val="000000"/>
              </a:buClr>
              <a:buNone/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Introduction, Overview, JSP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Scriptlet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Tag, JSP expression Tag, JSP declaration Tag, Life Cycle of JSP, JSP API, Implicit Objects: JSP request, JSP response, JSP config, JSP session, JSP Application, JSP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PageContext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JSP Page, JSP Exception.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Google Shape;127;p16">
            <a:extLst>
              <a:ext uri="{FF2B5EF4-FFF2-40B4-BE49-F238E27FC236}">
                <a16:creationId xmlns:a16="http://schemas.microsoft.com/office/drawing/2014/main" id="{5A6B1BF2-AED6-F447-6C38-874FEEE3F6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E83B100F-5CC4-4D5B-BD3C-90853F9B8F33}" type="datetime1">
              <a:rPr lang="en-US" smtClean="0"/>
              <a:t>15-May-24</a:t>
            </a:fld>
            <a:endParaRPr lang="en-US" altLang="en-US" dirty="0">
              <a:cs typeface="Arial" pitchFamily="34" charset="0"/>
            </a:endParaRPr>
          </a:p>
        </p:txBody>
      </p:sp>
      <p:sp>
        <p:nvSpPr>
          <p:cNvPr id="11268" name="Google Shape;128;p16">
            <a:extLst>
              <a:ext uri="{FF2B5EF4-FFF2-40B4-BE49-F238E27FC236}">
                <a16:creationId xmlns:a16="http://schemas.microsoft.com/office/drawing/2014/main" id="{E9DC5964-9E2C-1987-F780-B36C6E69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ED48B56E-6E4F-0CC3-C944-F0F8FEEC72CB}"/>
              </a:ext>
            </a:extLst>
          </p:cNvPr>
          <p:cNvSpPr txBox="1"/>
          <p:nvPr/>
        </p:nvSpPr>
        <p:spPr>
          <a:xfrm>
            <a:off x="2002465" y="293134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>
              <a:defRPr/>
            </a:pPr>
            <a:r>
              <a:rPr lang="en-US" sz="32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Syllabus Unit -2 </a:t>
            </a:r>
          </a:p>
        </p:txBody>
      </p:sp>
      <p:sp>
        <p:nvSpPr>
          <p:cNvPr id="5127" name="Google Shape;131;p16">
            <a:extLst>
              <a:ext uri="{FF2B5EF4-FFF2-40B4-BE49-F238E27FC236}">
                <a16:creationId xmlns:a16="http://schemas.microsoft.com/office/drawing/2014/main" id="{72B28D2B-1C59-B236-8D4B-D1C29F04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 dirty="0"/>
              <a:t>Shweta Singh     ACSAI0612 Advance Java Programming             Unit  1</a:t>
            </a:r>
            <a:endParaRPr lang="en-US" altLang="en-US" dirty="0">
              <a:solidFill>
                <a:srgbClr val="898989"/>
              </a:solidFill>
              <a:cs typeface="Arial" pitchFamily="34" charset="0"/>
            </a:endParaRPr>
          </a:p>
        </p:txBody>
      </p:sp>
      <p:pic>
        <p:nvPicPr>
          <p:cNvPr id="11271" name="Picture 14" descr="NIET">
            <a:extLst>
              <a:ext uri="{FF2B5EF4-FFF2-40B4-BE49-F238E27FC236}">
                <a16:creationId xmlns:a16="http://schemas.microsoft.com/office/drawing/2014/main" id="{D14C0464-99EF-2126-F1E7-34366E5B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6525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E4A7-9D3E-F7EF-0A52-8A69E494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B2709-7449-B2E0-23E9-A894E791F594}"/>
              </a:ext>
            </a:extLst>
          </p:cNvPr>
          <p:cNvSpPr txBox="1"/>
          <p:nvPr/>
        </p:nvSpPr>
        <p:spPr>
          <a:xfrm>
            <a:off x="791852" y="1320000"/>
            <a:ext cx="10897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forName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of Predefined 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Class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class is used to register/connect to the Database. This method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     is  used to dynamically load the driver class.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AE2D7-16BA-BFF8-25D4-EBE5063F38FC}"/>
              </a:ext>
            </a:extLst>
          </p:cNvPr>
          <p:cNvSpPr txBox="1"/>
          <p:nvPr/>
        </p:nvSpPr>
        <p:spPr>
          <a:xfrm>
            <a:off x="791852" y="208994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Syntax of </a:t>
            </a:r>
            <a:r>
              <a:rPr lang="en-IN" b="0" i="0" dirty="0" err="1">
                <a:solidFill>
                  <a:srgbClr val="610B4B"/>
                </a:solidFill>
                <a:effectLst/>
                <a:latin typeface="erdana"/>
              </a:rPr>
              <a:t>forName</a:t>
            </a: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()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07448-0A19-018E-457C-92CC920F7289}"/>
              </a:ext>
            </a:extLst>
          </p:cNvPr>
          <p:cNvSpPr txBox="1"/>
          <p:nvPr/>
        </p:nvSpPr>
        <p:spPr>
          <a:xfrm>
            <a:off x="1706252" y="2617934"/>
            <a:ext cx="752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forName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className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throws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ClassNotFoundException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0649B-FFBE-D6E0-F8B1-97ECA2FF6A5A}"/>
              </a:ext>
            </a:extLst>
          </p:cNvPr>
          <p:cNvSpPr txBox="1"/>
          <p:nvPr/>
        </p:nvSpPr>
        <p:spPr>
          <a:xfrm>
            <a:off x="791852" y="3198400"/>
            <a:ext cx="8208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How to use this function in code</a:t>
            </a:r>
          </a:p>
          <a:p>
            <a:pPr algn="just"/>
            <a:endParaRPr lang="en-IN" dirty="0">
              <a:solidFill>
                <a:srgbClr val="000000"/>
              </a:solidFill>
              <a:latin typeface="inter-regular"/>
            </a:endParaRPr>
          </a:p>
          <a:p>
            <a:pPr algn="just"/>
            <a:endParaRPr lang="en-IN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Class.forName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1" i="0" dirty="0" err="1">
                <a:solidFill>
                  <a:srgbClr val="0000FF"/>
                </a:solidFill>
                <a:effectLst/>
                <a:latin typeface="inter-regular"/>
              </a:rPr>
              <a:t>oracle.jdbc.driver.OracleDriver</a:t>
            </a:r>
            <a:r>
              <a:rPr lang="en-IN" b="1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9581C4-DC8A-67E4-5CBA-F8369B85637E}"/>
              </a:ext>
            </a:extLst>
          </p:cNvPr>
          <p:cNvSpPr txBox="1">
            <a:spLocks/>
          </p:cNvSpPr>
          <p:nvPr/>
        </p:nvSpPr>
        <p:spPr>
          <a:xfrm>
            <a:off x="1962358" y="475538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0" i="0">
                <a:solidFill>
                  <a:srgbClr val="610B4B"/>
                </a:solidFill>
                <a:effectLst/>
                <a:latin typeface="erdana"/>
              </a:rPr>
              <a:t>Register the driver class</a:t>
            </a:r>
            <a:endParaRPr lang="en-US" sz="2400" dirty="0"/>
          </a:p>
        </p:txBody>
      </p:sp>
      <p:pic>
        <p:nvPicPr>
          <p:cNvPr id="4" name="Picture 14" descr="NIET">
            <a:extLst>
              <a:ext uri="{FF2B5EF4-FFF2-40B4-BE49-F238E27FC236}">
                <a16:creationId xmlns:a16="http://schemas.microsoft.com/office/drawing/2014/main" id="{4B877260-8F89-739B-E689-C92B0770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951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C1AA7B-4079-9906-D54F-52E2953D937F}"/>
              </a:ext>
            </a:extLst>
          </p:cNvPr>
          <p:cNvSpPr txBox="1"/>
          <p:nvPr/>
        </p:nvSpPr>
        <p:spPr>
          <a:xfrm>
            <a:off x="944252" y="4479417"/>
            <a:ext cx="10990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How to use this function in code</a:t>
            </a:r>
          </a:p>
          <a:p>
            <a:pPr algn="just"/>
            <a:endParaRPr lang="en-IN" dirty="0">
              <a:solidFill>
                <a:srgbClr val="000000"/>
              </a:solidFill>
              <a:latin typeface="inter-regular"/>
            </a:endParaRP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Connection con =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inter-regular"/>
              </a:rPr>
              <a:t>DriverManager.getConnection</a:t>
            </a:r>
            <a:r>
              <a:rPr lang="en-IN" b="1" i="0" dirty="0">
                <a:effectLst/>
                <a:latin typeface="inter-regular"/>
              </a:rPr>
              <a:t>(“</a:t>
            </a:r>
            <a:r>
              <a:rPr lang="en-IN" b="1" dirty="0" err="1">
                <a:solidFill>
                  <a:srgbClr val="0000FF"/>
                </a:solidFill>
                <a:latin typeface="inter-regular"/>
              </a:rPr>
              <a:t>jdbc:Oracle:thin</a:t>
            </a:r>
            <a:r>
              <a:rPr lang="en-IN" b="1" dirty="0">
                <a:solidFill>
                  <a:srgbClr val="0000FF"/>
                </a:solidFill>
                <a:latin typeface="inter-regular"/>
              </a:rPr>
              <a:t>:@localhost:1521:xe”,”Username”,”Password</a:t>
            </a:r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”);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EC1DA-F9DC-02F9-F779-910F3293CA0D}"/>
              </a:ext>
            </a:extLst>
          </p:cNvPr>
          <p:cNvSpPr txBox="1"/>
          <p:nvPr/>
        </p:nvSpPr>
        <p:spPr>
          <a:xfrm>
            <a:off x="709121" y="1511555"/>
            <a:ext cx="10030413" cy="64381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Create the connection Object we need to use the Connection Interface &amp; 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getConnection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method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DriverManager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class is used to establish connection with the database.</a:t>
            </a:r>
            <a:endParaRPr lang="en-IN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E80ED-7E37-197C-46C4-924CE4CB8226}"/>
              </a:ext>
            </a:extLst>
          </p:cNvPr>
          <p:cNvSpPr txBox="1"/>
          <p:nvPr/>
        </p:nvSpPr>
        <p:spPr>
          <a:xfrm>
            <a:off x="856080" y="228327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Syntax of </a:t>
            </a:r>
            <a:r>
              <a:rPr lang="en-IN" b="0" i="0" dirty="0" err="1">
                <a:solidFill>
                  <a:srgbClr val="610B4B"/>
                </a:solidFill>
                <a:effectLst/>
                <a:latin typeface="erdana"/>
              </a:rPr>
              <a:t>getConnection</a:t>
            </a: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()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2B110-754C-89D9-5EDA-45D6C151BFA0}"/>
              </a:ext>
            </a:extLst>
          </p:cNvPr>
          <p:cNvSpPr txBox="1"/>
          <p:nvPr/>
        </p:nvSpPr>
        <p:spPr>
          <a:xfrm>
            <a:off x="856079" y="3119544"/>
            <a:ext cx="10405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Connection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getConnection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url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throws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SQLException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Connection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getConnection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url,String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name,String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password)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throws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SQLException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CFBEF8-E088-7477-C5DA-72FFA1CC43C8}"/>
              </a:ext>
            </a:extLst>
          </p:cNvPr>
          <p:cNvSpPr txBox="1">
            <a:spLocks/>
          </p:cNvSpPr>
          <p:nvPr/>
        </p:nvSpPr>
        <p:spPr>
          <a:xfrm>
            <a:off x="1981201" y="418902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0" i="0">
                <a:solidFill>
                  <a:srgbClr val="610B4B"/>
                </a:solidFill>
                <a:effectLst/>
                <a:latin typeface="erdana"/>
              </a:rPr>
              <a:t>Create the connection object</a:t>
            </a:r>
            <a:endParaRPr lang="en-US" sz="2400" dirty="0"/>
          </a:p>
        </p:txBody>
      </p:sp>
      <p:pic>
        <p:nvPicPr>
          <p:cNvPr id="7" name="Picture 14" descr="NIET">
            <a:extLst>
              <a:ext uri="{FF2B5EF4-FFF2-40B4-BE49-F238E27FC236}">
                <a16:creationId xmlns:a16="http://schemas.microsoft.com/office/drawing/2014/main" id="{794BDD6A-7A5F-60D3-B1E1-7603C3FB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558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19453-BF18-4C76-4F4F-64F65C308AD9}"/>
              </a:ext>
            </a:extLst>
          </p:cNvPr>
          <p:cNvSpPr txBox="1"/>
          <p:nvPr/>
        </p:nvSpPr>
        <p:spPr>
          <a:xfrm>
            <a:off x="746449" y="1353139"/>
            <a:ext cx="10983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createStatement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() method of Connection interface is used to create statement. 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object of statement is responsible to execute queries with the database.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AD485-C645-567C-49EE-BFCF84025A53}"/>
              </a:ext>
            </a:extLst>
          </p:cNvPr>
          <p:cNvSpPr txBox="1"/>
          <p:nvPr/>
        </p:nvSpPr>
        <p:spPr>
          <a:xfrm>
            <a:off x="818760" y="232993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Syntax of </a:t>
            </a:r>
            <a:r>
              <a:rPr lang="en-IN" b="0" i="0" dirty="0" err="1">
                <a:solidFill>
                  <a:srgbClr val="610B4B"/>
                </a:solidFill>
                <a:effectLst/>
                <a:latin typeface="erdana"/>
              </a:rPr>
              <a:t>createStatement</a:t>
            </a: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()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5C3DF-0F32-E615-23F8-DEB4F6B29B27}"/>
              </a:ext>
            </a:extLst>
          </p:cNvPr>
          <p:cNvSpPr txBox="1"/>
          <p:nvPr/>
        </p:nvSpPr>
        <p:spPr>
          <a:xfrm>
            <a:off x="1686507" y="293641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Statement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createStatement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throws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SQLException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1700B-B81F-6B03-C2E8-1800E54B2F85}"/>
              </a:ext>
            </a:extLst>
          </p:cNvPr>
          <p:cNvSpPr txBox="1"/>
          <p:nvPr/>
        </p:nvSpPr>
        <p:spPr>
          <a:xfrm>
            <a:off x="921395" y="3906808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inter-regular"/>
              </a:rPr>
              <a:t>How to use</a:t>
            </a:r>
          </a:p>
          <a:p>
            <a:pPr algn="just"/>
            <a:endParaRPr lang="en-IN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Statement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stmt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con.createStatement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7BB72C-1206-70D1-E740-097AE58B78F5}"/>
              </a:ext>
            </a:extLst>
          </p:cNvPr>
          <p:cNvSpPr txBox="1">
            <a:spLocks/>
          </p:cNvSpPr>
          <p:nvPr/>
        </p:nvSpPr>
        <p:spPr>
          <a:xfrm>
            <a:off x="1876327" y="336878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0" i="0">
                <a:solidFill>
                  <a:srgbClr val="610B4B"/>
                </a:solidFill>
                <a:effectLst/>
                <a:latin typeface="erdana"/>
              </a:rPr>
              <a:t>Create the Statement object</a:t>
            </a:r>
            <a:endParaRPr lang="en-US" sz="2400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FC08F0BC-F2B3-F200-56D8-0B3330C7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382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61034A-BDB8-C0B9-DE0A-E6777FB46429}"/>
              </a:ext>
            </a:extLst>
          </p:cNvPr>
          <p:cNvSpPr txBox="1"/>
          <p:nvPr/>
        </p:nvSpPr>
        <p:spPr>
          <a:xfrm>
            <a:off x="613490" y="1391924"/>
            <a:ext cx="10974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executeQuery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() method of Statement interface is used to execute queries to the database.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method returns the object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ResultSet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that can be used to get all the records of a table.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2E2FE-8DEF-4452-A085-193264C56D33}"/>
              </a:ext>
            </a:extLst>
          </p:cNvPr>
          <p:cNvSpPr txBox="1"/>
          <p:nvPr/>
        </p:nvSpPr>
        <p:spPr>
          <a:xfrm>
            <a:off x="660141" y="214332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Syntax of </a:t>
            </a:r>
            <a:r>
              <a:rPr lang="en-IN" b="0" i="0" dirty="0" err="1">
                <a:solidFill>
                  <a:srgbClr val="610B4B"/>
                </a:solidFill>
                <a:effectLst/>
                <a:latin typeface="erdana"/>
              </a:rPr>
              <a:t>executeQuery</a:t>
            </a: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()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315FB-3C12-06FA-5C80-CFBA2606654D}"/>
              </a:ext>
            </a:extLst>
          </p:cNvPr>
          <p:cNvSpPr txBox="1"/>
          <p:nvPr/>
        </p:nvSpPr>
        <p:spPr>
          <a:xfrm>
            <a:off x="1826468" y="278266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ResultSet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executeQuery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throws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SQLException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BF96E-F5B7-4BD2-D89A-954F99E095CA}"/>
              </a:ext>
            </a:extLst>
          </p:cNvPr>
          <p:cNvSpPr txBox="1"/>
          <p:nvPr/>
        </p:nvSpPr>
        <p:spPr>
          <a:xfrm>
            <a:off x="716123" y="3940640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ResultSet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rs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stmt.executeQuery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"select * from emp"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rs.next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rs.getInt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)+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rs.getString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B8031BB-CE0B-225F-DBEC-0715B4CEEFEB}"/>
              </a:ext>
            </a:extLst>
          </p:cNvPr>
          <p:cNvSpPr txBox="1">
            <a:spLocks/>
          </p:cNvSpPr>
          <p:nvPr/>
        </p:nvSpPr>
        <p:spPr>
          <a:xfrm>
            <a:off x="1943879" y="458172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0" i="0">
                <a:solidFill>
                  <a:srgbClr val="610B4B"/>
                </a:solidFill>
                <a:effectLst/>
                <a:latin typeface="erdana"/>
              </a:rPr>
              <a:t>Execute the query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2032390D-AE1C-EF69-860C-B09C1A6D7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26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889AD2-4EEE-3D69-2442-A13706F11058}"/>
              </a:ext>
            </a:extLst>
          </p:cNvPr>
          <p:cNvSpPr txBox="1"/>
          <p:nvPr/>
        </p:nvSpPr>
        <p:spPr>
          <a:xfrm>
            <a:off x="604434" y="1390461"/>
            <a:ext cx="10775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By closing connection object statement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ResultSet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will be closed automatically. The close() method of Connection interface is used to close the connection.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E5062-81DC-6C0D-BDB9-7BB72BB1C054}"/>
              </a:ext>
            </a:extLst>
          </p:cNvPr>
          <p:cNvSpPr txBox="1"/>
          <p:nvPr/>
        </p:nvSpPr>
        <p:spPr>
          <a:xfrm>
            <a:off x="604434" y="213399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Syntax of close()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13F42-0B46-D7D8-67A4-1D5DB37A78C6}"/>
              </a:ext>
            </a:extLst>
          </p:cNvPr>
          <p:cNvSpPr txBox="1"/>
          <p:nvPr/>
        </p:nvSpPr>
        <p:spPr>
          <a:xfrm>
            <a:off x="968052" y="35429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con.close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DF3D5-9681-EF62-27B6-C542F0A9992C}"/>
              </a:ext>
            </a:extLst>
          </p:cNvPr>
          <p:cNvSpPr txBox="1"/>
          <p:nvPr/>
        </p:nvSpPr>
        <p:spPr>
          <a:xfrm>
            <a:off x="2292998" y="26285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close()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throws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SQLException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CB161C4-32B6-279B-7F8E-0B52E59FA592}"/>
              </a:ext>
            </a:extLst>
          </p:cNvPr>
          <p:cNvSpPr txBox="1">
            <a:spLocks/>
          </p:cNvSpPr>
          <p:nvPr/>
        </p:nvSpPr>
        <p:spPr>
          <a:xfrm>
            <a:off x="2031741" y="40860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0" i="0" dirty="0">
                <a:solidFill>
                  <a:srgbClr val="610B4B"/>
                </a:solidFill>
                <a:effectLst/>
                <a:latin typeface="erdana"/>
              </a:rPr>
              <a:t>Close the connection object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F4B663D3-2854-797E-1F8D-0A0A6AB9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123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18F6B-FD27-AA9E-C1FC-225509FB3AE8}"/>
              </a:ext>
            </a:extLst>
          </p:cNvPr>
          <p:cNvSpPr txBox="1"/>
          <p:nvPr/>
        </p:nvSpPr>
        <p:spPr>
          <a:xfrm>
            <a:off x="261258" y="1400108"/>
            <a:ext cx="113263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To connect java application with the oracle database, we need to follow 5 following steps.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So we need to know following information for the oracle database: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Driver class: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driver class for the oracle database is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oracle.jdbc.driver.OracleDriver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AP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inter-bold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Connection URL: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connection URL for the oracle10G database is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-bold"/>
              </a:rPr>
              <a:t>jdbc:oracle:thin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:@localhost:1521:xe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inter-bold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Username: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default username for the oracle database is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system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</a:t>
            </a:r>
          </a:p>
          <a:p>
            <a:pPr algn="just"/>
            <a:endParaRPr lang="en-US" b="1" i="0" dirty="0">
              <a:solidFill>
                <a:srgbClr val="000000"/>
              </a:solidFill>
              <a:effectLst/>
              <a:latin typeface="inter-bold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Password: 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is the password given by the user at the time of installing the oracle database.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D28AC-ABEA-94AE-F1A8-251131531FBE}"/>
              </a:ext>
            </a:extLst>
          </p:cNvPr>
          <p:cNvSpPr txBox="1"/>
          <p:nvPr/>
        </p:nvSpPr>
        <p:spPr>
          <a:xfrm>
            <a:off x="6242180" y="2631234"/>
            <a:ext cx="914401" cy="33590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regular"/>
              </a:rPr>
              <a:t>API</a:t>
            </a:r>
            <a:endParaRPr lang="en-IN" sz="1400" b="1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6124E4-8D56-BD90-E043-A1708DEA435A}"/>
              </a:ext>
            </a:extLst>
          </p:cNvPr>
          <p:cNvCxnSpPr>
            <a:cxnSpLocks/>
          </p:cNvCxnSpPr>
          <p:nvPr/>
        </p:nvCxnSpPr>
        <p:spPr>
          <a:xfrm>
            <a:off x="6514324" y="2894044"/>
            <a:ext cx="269031" cy="24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F7DDCB-480B-131A-E03E-B71FA6656CD9}"/>
              </a:ext>
            </a:extLst>
          </p:cNvPr>
          <p:cNvSpPr txBox="1"/>
          <p:nvPr/>
        </p:nvSpPr>
        <p:spPr>
          <a:xfrm>
            <a:off x="7019733" y="2643670"/>
            <a:ext cx="914401" cy="33590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inter-regular"/>
                <a:cs typeface="Segoe UI" panose="020B0502040204020203" pitchFamily="34" charset="0"/>
              </a:rPr>
              <a:t>database</a:t>
            </a:r>
            <a:endParaRPr lang="en-IN" sz="1400" b="1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5A27E4-7A50-54E6-575F-D5D81BACE1F6}"/>
              </a:ext>
            </a:extLst>
          </p:cNvPr>
          <p:cNvCxnSpPr>
            <a:cxnSpLocks/>
          </p:cNvCxnSpPr>
          <p:nvPr/>
        </p:nvCxnSpPr>
        <p:spPr>
          <a:xfrm>
            <a:off x="7428725" y="2901820"/>
            <a:ext cx="0" cy="23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29EECF-7434-C647-508A-937B0C3C5770}"/>
              </a:ext>
            </a:extLst>
          </p:cNvPr>
          <p:cNvSpPr txBox="1"/>
          <p:nvPr/>
        </p:nvSpPr>
        <p:spPr>
          <a:xfrm>
            <a:off x="7769293" y="2450837"/>
            <a:ext cx="914401" cy="33590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i="1" dirty="0">
                <a:solidFill>
                  <a:srgbClr val="000000"/>
                </a:solidFill>
                <a:latin typeface="inter-regular"/>
                <a:cs typeface="Segoe UI" panose="020B0502040204020203" pitchFamily="34" charset="0"/>
              </a:rPr>
              <a:t>driver</a:t>
            </a:r>
            <a:endParaRPr lang="en-IN" sz="1400" b="1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1AF374-E7AB-B36E-00E2-029BB4D85B8B}"/>
              </a:ext>
            </a:extLst>
          </p:cNvPr>
          <p:cNvCxnSpPr>
            <a:cxnSpLocks/>
          </p:cNvCxnSpPr>
          <p:nvPr/>
        </p:nvCxnSpPr>
        <p:spPr>
          <a:xfrm>
            <a:off x="8010333" y="2699653"/>
            <a:ext cx="0" cy="43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E3F2BC-E46B-13B0-09D0-D462FFF4A992}"/>
              </a:ext>
            </a:extLst>
          </p:cNvPr>
          <p:cNvSpPr txBox="1"/>
          <p:nvPr/>
        </p:nvSpPr>
        <p:spPr>
          <a:xfrm>
            <a:off x="8444210" y="2603237"/>
            <a:ext cx="914401" cy="33590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i="1" dirty="0">
                <a:solidFill>
                  <a:srgbClr val="000000"/>
                </a:solidFill>
                <a:latin typeface="inter-regular"/>
                <a:cs typeface="Segoe UI" panose="020B0502040204020203" pitchFamily="34" charset="0"/>
              </a:rPr>
              <a:t>server</a:t>
            </a:r>
            <a:endParaRPr lang="en-IN" sz="1400" b="1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9EA0F3-BAD6-5E0F-042F-8453114DA4CB}"/>
              </a:ext>
            </a:extLst>
          </p:cNvPr>
          <p:cNvCxnSpPr>
            <a:cxnSpLocks/>
          </p:cNvCxnSpPr>
          <p:nvPr/>
        </p:nvCxnSpPr>
        <p:spPr>
          <a:xfrm>
            <a:off x="8616824" y="2876936"/>
            <a:ext cx="0" cy="25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B01A01-A6E3-9A43-2D04-4A230EF14D67}"/>
              </a:ext>
            </a:extLst>
          </p:cNvPr>
          <p:cNvSpPr txBox="1"/>
          <p:nvPr/>
        </p:nvSpPr>
        <p:spPr>
          <a:xfrm>
            <a:off x="9268407" y="2671662"/>
            <a:ext cx="985935" cy="33590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regular"/>
              </a:rPr>
              <a:t>IP address</a:t>
            </a:r>
            <a:endParaRPr lang="en-IN" sz="1400" b="1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E40CCE-8643-4D7E-2279-11B95B1884F8}"/>
              </a:ext>
            </a:extLst>
          </p:cNvPr>
          <p:cNvCxnSpPr>
            <a:cxnSpLocks/>
          </p:cNvCxnSpPr>
          <p:nvPr/>
        </p:nvCxnSpPr>
        <p:spPr>
          <a:xfrm>
            <a:off x="9599645" y="2898703"/>
            <a:ext cx="0" cy="25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91137DB-8851-42CE-0E0D-9B365860D824}"/>
              </a:ext>
            </a:extLst>
          </p:cNvPr>
          <p:cNvSpPr txBox="1"/>
          <p:nvPr/>
        </p:nvSpPr>
        <p:spPr>
          <a:xfrm>
            <a:off x="10167257" y="2824062"/>
            <a:ext cx="1265857" cy="33590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inter-regular"/>
                <a:cs typeface="Segoe UI" panose="020B0502040204020203" pitchFamily="34" charset="0"/>
              </a:rPr>
              <a:t>Service name</a:t>
            </a:r>
            <a:endParaRPr lang="en-IN" sz="1400" b="1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16CCB0-203D-DAF0-A7AC-BC1466713F20}"/>
              </a:ext>
            </a:extLst>
          </p:cNvPr>
          <p:cNvCxnSpPr>
            <a:cxnSpLocks/>
          </p:cNvCxnSpPr>
          <p:nvPr/>
        </p:nvCxnSpPr>
        <p:spPr>
          <a:xfrm flipH="1">
            <a:off x="10167257" y="3051103"/>
            <a:ext cx="452535" cy="17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2420F30E-89DD-5516-0B06-AACE4B98E071}"/>
              </a:ext>
            </a:extLst>
          </p:cNvPr>
          <p:cNvSpPr txBox="1">
            <a:spLocks/>
          </p:cNvSpPr>
          <p:nvPr/>
        </p:nvSpPr>
        <p:spPr>
          <a:xfrm>
            <a:off x="1876327" y="41356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0" i="0" dirty="0">
                <a:solidFill>
                  <a:srgbClr val="610B38"/>
                </a:solidFill>
                <a:effectLst/>
                <a:latin typeface="erdana"/>
              </a:rPr>
              <a:t>Java Database Connectivity with Oracle</a:t>
            </a:r>
            <a:endParaRPr lang="en-US" sz="2400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B70C1030-B97E-473D-6B04-D6EF25273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9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  <p:bldP spid="16" grpId="0"/>
      <p:bldP spid="19" grpId="0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2BABDB-2D5D-42CB-B6D6-05D40D3E8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60361"/>
              </p:ext>
            </p:extLst>
          </p:nvPr>
        </p:nvGraphicFramePr>
        <p:xfrm>
          <a:off x="814387" y="2854484"/>
          <a:ext cx="10773179" cy="1737360"/>
        </p:xfrm>
        <a:graphic>
          <a:graphicData uri="http://schemas.openxmlformats.org/drawingml/2006/table">
            <a:tbl>
              <a:tblPr/>
              <a:tblGrid>
                <a:gridCol w="10773179">
                  <a:extLst>
                    <a:ext uri="{9D8B030D-6E8A-4147-A177-3AD203B41FA5}">
                      <a16:colId xmlns:a16="http://schemas.microsoft.com/office/drawing/2014/main" val="4127627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1) public ResultSet executeQuery(String sql):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is used to execute SELECT query. It returns the object of ResultSet.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48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2) public int </a:t>
                      </a:r>
                      <a:r>
                        <a:rPr lang="en-US" b="1" dirty="0" err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executeUpdate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(String </a:t>
                      </a:r>
                      <a:r>
                        <a:rPr lang="en-US" b="1" dirty="0" err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sql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):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is used to execute specified query, it may be create, drop, insert, update, delete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3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3) public boolean execute(String sql):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is used to execute queries that may return multiple results.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39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4) public int[] </a:t>
                      </a:r>
                      <a:r>
                        <a:rPr lang="en-US" b="1" dirty="0" err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executeBatch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():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is used to execute batch of commands.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0900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73A0BE-528C-ABA2-8E45-44BA17034028}"/>
              </a:ext>
            </a:extLst>
          </p:cNvPr>
          <p:cNvSpPr txBox="1"/>
          <p:nvPr/>
        </p:nvSpPr>
        <p:spPr>
          <a:xfrm>
            <a:off x="495299" y="1438186"/>
            <a:ext cx="11210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Statement interface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provides methods to execute queries with the database. The statement interface is a factory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ResultSet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i.e. it provides factory method to get the object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ResultSet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F9824-02F7-2033-4F35-4D5B0C87086C}"/>
              </a:ext>
            </a:extLst>
          </p:cNvPr>
          <p:cNvSpPr txBox="1"/>
          <p:nvPr/>
        </p:nvSpPr>
        <p:spPr>
          <a:xfrm>
            <a:off x="600075" y="2171699"/>
            <a:ext cx="610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610B4B"/>
                </a:solidFill>
                <a:latin typeface="erdana"/>
              </a:rPr>
              <a:t>M</a:t>
            </a:r>
            <a:r>
              <a:rPr lang="en-IN" b="1" i="0" dirty="0">
                <a:solidFill>
                  <a:srgbClr val="610B4B"/>
                </a:solidFill>
                <a:effectLst/>
                <a:latin typeface="erdana"/>
              </a:rPr>
              <a:t>ethods of Statement interface: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719264-84B4-F3A4-253F-67AFB5441962}"/>
              </a:ext>
            </a:extLst>
          </p:cNvPr>
          <p:cNvSpPr txBox="1">
            <a:spLocks/>
          </p:cNvSpPr>
          <p:nvPr/>
        </p:nvSpPr>
        <p:spPr>
          <a:xfrm>
            <a:off x="2016196" y="32531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0" i="0">
                <a:solidFill>
                  <a:srgbClr val="610B38"/>
                </a:solidFill>
                <a:effectLst/>
                <a:latin typeface="erdana"/>
              </a:rPr>
              <a:t>Statement interface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2AAEA49C-34B3-E01F-AB73-F4FA03A6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260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EC30-0EAC-5958-73C9-A5F240B8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1392F-D6B6-8277-FF25-5C7A489216BA}"/>
              </a:ext>
            </a:extLst>
          </p:cNvPr>
          <p:cNvSpPr txBox="1"/>
          <p:nvPr/>
        </p:nvSpPr>
        <p:spPr>
          <a:xfrm>
            <a:off x="604434" y="1381613"/>
            <a:ext cx="10983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object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ResultSet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maintains a cursor pointing to a row of a table.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81E23-95EA-CB90-E694-18451A462732}"/>
              </a:ext>
            </a:extLst>
          </p:cNvPr>
          <p:cNvSpPr txBox="1"/>
          <p:nvPr/>
        </p:nvSpPr>
        <p:spPr>
          <a:xfrm>
            <a:off x="604434" y="1659168"/>
            <a:ext cx="8541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610B4B"/>
                </a:solidFill>
                <a:latin typeface="erdana"/>
              </a:rPr>
              <a:t>M</a:t>
            </a:r>
            <a:r>
              <a:rPr lang="en-IN" b="1" i="0" dirty="0">
                <a:solidFill>
                  <a:srgbClr val="610B4B"/>
                </a:solidFill>
                <a:effectLst/>
                <a:latin typeface="erdana"/>
              </a:rPr>
              <a:t>ethods of </a:t>
            </a:r>
            <a:r>
              <a:rPr lang="en-IN" b="1" i="0" dirty="0" err="1">
                <a:solidFill>
                  <a:srgbClr val="610B4B"/>
                </a:solidFill>
                <a:effectLst/>
                <a:latin typeface="erdana"/>
              </a:rPr>
              <a:t>ResultSet</a:t>
            </a:r>
            <a:r>
              <a:rPr lang="en-IN" b="1" i="0" dirty="0">
                <a:solidFill>
                  <a:srgbClr val="610B4B"/>
                </a:solidFill>
                <a:effectLst/>
                <a:latin typeface="erdana"/>
              </a:rPr>
              <a:t> interface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6EFD30-ACA2-37CE-FF3A-22F60ABD2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67442"/>
              </p:ext>
            </p:extLst>
          </p:nvPr>
        </p:nvGraphicFramePr>
        <p:xfrm>
          <a:off x="694102" y="2152873"/>
          <a:ext cx="10803796" cy="5032869"/>
        </p:xfrm>
        <a:graphic>
          <a:graphicData uri="http://schemas.openxmlformats.org/drawingml/2006/table">
            <a:tbl>
              <a:tblPr/>
              <a:tblGrid>
                <a:gridCol w="5401898">
                  <a:extLst>
                    <a:ext uri="{9D8B030D-6E8A-4147-A177-3AD203B41FA5}">
                      <a16:colId xmlns:a16="http://schemas.microsoft.com/office/drawing/2014/main" val="2876307468"/>
                    </a:ext>
                  </a:extLst>
                </a:gridCol>
                <a:gridCol w="5401898">
                  <a:extLst>
                    <a:ext uri="{9D8B030D-6E8A-4147-A177-3AD203B41FA5}">
                      <a16:colId xmlns:a16="http://schemas.microsoft.com/office/drawing/2014/main" val="35087159"/>
                    </a:ext>
                  </a:extLst>
                </a:gridCol>
              </a:tblGrid>
              <a:tr h="4481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1) public boolean next():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move the cursor to the one row next from the current position.</a:t>
                      </a: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98956"/>
                  </a:ext>
                </a:extLst>
              </a:tr>
              <a:tr h="4481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2) public boolean previous():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move the cursor to the one row previous from the current position.</a:t>
                      </a: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190886"/>
                  </a:ext>
                </a:extLst>
              </a:tr>
              <a:tr h="31803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3) public boolean first():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move the cursor to the first row in result set object.</a:t>
                      </a: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640674"/>
                  </a:ext>
                </a:extLst>
              </a:tr>
              <a:tr h="31803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4) public boolean last():</a:t>
                      </a:r>
                      <a:endParaRPr lang="en-IN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move the cursor to the last row in result set object.</a:t>
                      </a: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44208"/>
                  </a:ext>
                </a:extLst>
              </a:tr>
              <a:tr h="4481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5) public boolean absolute(int row):</a:t>
                      </a:r>
                      <a:endParaRPr lang="en-US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move the cursor to the specified row number in the ResultSet object.</a:t>
                      </a: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278769"/>
                  </a:ext>
                </a:extLst>
              </a:tr>
              <a:tr h="5782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6) public boolean relative(int row):</a:t>
                      </a:r>
                      <a:endParaRPr lang="en-US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move the cursor to the relative row number in the ResultSet object, it may be positive or negative.</a:t>
                      </a: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825685"/>
                  </a:ext>
                </a:extLst>
              </a:tr>
              <a:tr h="4481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7) public int getInt(int columnIndex):</a:t>
                      </a:r>
                      <a:endParaRPr lang="en-US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return the data of specified column index of the current row as int.</a:t>
                      </a: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253885"/>
                  </a:ext>
                </a:extLst>
              </a:tr>
              <a:tr h="4481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8) public int getInt(String columnName):</a:t>
                      </a:r>
                      <a:endParaRPr lang="en-US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return the data of specified column name of the current row as int.</a:t>
                      </a: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411357"/>
                  </a:ext>
                </a:extLst>
              </a:tr>
              <a:tr h="4481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9) public String getString(int columnIndex):</a:t>
                      </a:r>
                      <a:endParaRPr lang="en-US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return the data of specified column index of the current row as String.</a:t>
                      </a: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31659"/>
                  </a:ext>
                </a:extLst>
              </a:tr>
              <a:tr h="44814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10) public String getString(String columnName):</a:t>
                      </a:r>
                      <a:endParaRPr lang="en-US" sz="16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is used to return the data of specified column name of the current row as String.</a:t>
                      </a:r>
                    </a:p>
                  </a:txBody>
                  <a:tcPr marL="28913" marR="28913" marT="28913" marB="2891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0072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219E520D-C5A8-C0FB-701E-F75E059ABDEC}"/>
              </a:ext>
            </a:extLst>
          </p:cNvPr>
          <p:cNvSpPr txBox="1">
            <a:spLocks/>
          </p:cNvSpPr>
          <p:nvPr/>
        </p:nvSpPr>
        <p:spPr>
          <a:xfrm>
            <a:off x="1962358" y="418258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0" i="0">
                <a:solidFill>
                  <a:srgbClr val="610B38"/>
                </a:solidFill>
                <a:effectLst/>
                <a:latin typeface="erdana"/>
              </a:rPr>
              <a:t>ResultSet interface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B15636E3-8CD4-C4B6-CC25-B2BB0A24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937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4698B-233A-7B15-5493-111E505268DB}"/>
              </a:ext>
            </a:extLst>
          </p:cNvPr>
          <p:cNvSpPr txBox="1"/>
          <p:nvPr/>
        </p:nvSpPr>
        <p:spPr>
          <a:xfrm>
            <a:off x="520457" y="1196391"/>
            <a:ext cx="11478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PreparedStatement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interface is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subinterface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of Statement. It is used to execute parameterized query.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10E93-4743-2538-2F4B-B9C3B843ADB1}"/>
              </a:ext>
            </a:extLst>
          </p:cNvPr>
          <p:cNvSpPr txBox="1"/>
          <p:nvPr/>
        </p:nvSpPr>
        <p:spPr>
          <a:xfrm>
            <a:off x="753447" y="1788757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String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"insert into emp values(?,?,?)"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12C0D-0455-7FB4-24F0-4E01BBF79CBB}"/>
              </a:ext>
            </a:extLst>
          </p:cNvPr>
          <p:cNvSpPr txBox="1"/>
          <p:nvPr/>
        </p:nvSpPr>
        <p:spPr>
          <a:xfrm>
            <a:off x="753447" y="3105835"/>
            <a:ext cx="977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(?) for the values. Its value will be set by calling the setter methods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PreparedStatement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5E347-C31C-6D63-87C5-CB6C00CC1B2E}"/>
              </a:ext>
            </a:extLst>
          </p:cNvPr>
          <p:cNvSpPr txBox="1"/>
          <p:nvPr/>
        </p:nvSpPr>
        <p:spPr>
          <a:xfrm>
            <a:off x="846752" y="3771228"/>
            <a:ext cx="10740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Why use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PreparedStatement</a:t>
            </a: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Improves performance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: The performance of the application will be faster if you use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PreparedStatement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interface because query is compiled only once.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0C5E5-381E-31C5-8162-8F91B90E110F}"/>
              </a:ext>
            </a:extLst>
          </p:cNvPr>
          <p:cNvSpPr txBox="1"/>
          <p:nvPr/>
        </p:nvSpPr>
        <p:spPr>
          <a:xfrm>
            <a:off x="837417" y="4934636"/>
            <a:ext cx="107501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prepareStatement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() method of Connection interface is used to return the object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PreparedStatement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Syntax: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	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PreparedStatement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prepareStatement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(String query)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throws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SQLException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{}  </a:t>
            </a:r>
          </a:p>
          <a:p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46C31C-2936-ECD2-CA46-EE78A237DA07}"/>
              </a:ext>
            </a:extLst>
          </p:cNvPr>
          <p:cNvSpPr txBox="1">
            <a:spLocks/>
          </p:cNvSpPr>
          <p:nvPr/>
        </p:nvSpPr>
        <p:spPr>
          <a:xfrm>
            <a:off x="1972395" y="362561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0" i="0">
                <a:solidFill>
                  <a:srgbClr val="610B38"/>
                </a:solidFill>
                <a:effectLst/>
                <a:latin typeface="erdana"/>
              </a:rPr>
              <a:t>PreparedStatement interface</a:t>
            </a:r>
            <a:endParaRPr lang="en-US" sz="2400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AA12E7B3-07E0-DB8D-91A4-98EE1A14C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04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9D73D4-A551-4DF8-8C38-B891128B5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534"/>
              </p:ext>
            </p:extLst>
          </p:nvPr>
        </p:nvGraphicFramePr>
        <p:xfrm>
          <a:off x="604838" y="1776921"/>
          <a:ext cx="10982324" cy="4357830"/>
        </p:xfrm>
        <a:graphic>
          <a:graphicData uri="http://schemas.openxmlformats.org/drawingml/2006/table">
            <a:tbl>
              <a:tblPr/>
              <a:tblGrid>
                <a:gridCol w="5491162">
                  <a:extLst>
                    <a:ext uri="{9D8B030D-6E8A-4147-A177-3AD203B41FA5}">
                      <a16:colId xmlns:a16="http://schemas.microsoft.com/office/drawing/2014/main" val="3882308794"/>
                    </a:ext>
                  </a:extLst>
                </a:gridCol>
                <a:gridCol w="5491162">
                  <a:extLst>
                    <a:ext uri="{9D8B030D-6E8A-4147-A177-3AD203B41FA5}">
                      <a16:colId xmlns:a16="http://schemas.microsoft.com/office/drawing/2014/main" val="2823993691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79115" marR="79115" marT="79115" marB="79115">
                    <a:lnL w="7620" cap="flat" cmpd="sng" algn="ctr">
                      <a:solidFill>
                        <a:srgbClr val="308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8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8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9115" marR="79115" marT="79115" marB="79115">
                    <a:lnL w="7620" cap="flat" cmpd="sng" algn="ctr">
                      <a:solidFill>
                        <a:srgbClr val="308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8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8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08437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IN" sz="1600" b="1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setInt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(int </a:t>
                      </a:r>
                      <a:r>
                        <a:rPr lang="en-IN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paramIndex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int value)</a:t>
                      </a:r>
                    </a:p>
                  </a:txBody>
                  <a:tcPr marL="52743" marR="52743" marT="52743" marB="527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integer value to the given parameter index.</a:t>
                      </a:r>
                    </a:p>
                  </a:txBody>
                  <a:tcPr marL="52743" marR="52743" marT="52743" marB="527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41143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IN" sz="1600" b="1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setString</a:t>
                      </a:r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</a:t>
                      </a:r>
                      <a:r>
                        <a:rPr lang="en-IN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paramIndex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String value)</a:t>
                      </a:r>
                    </a:p>
                  </a:txBody>
                  <a:tcPr marL="52743" marR="52743" marT="52743" marB="527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String value to the given parameter index.</a:t>
                      </a:r>
                    </a:p>
                  </a:txBody>
                  <a:tcPr marL="52743" marR="52743" marT="52743" marB="527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849236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</a:t>
                      </a:r>
                      <a:r>
                        <a:rPr lang="en-US" sz="16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</a:t>
                      </a:r>
                      <a:r>
                        <a:rPr lang="en-US" sz="1600" b="1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setFloat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(int 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paramIndex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float value)</a:t>
                      </a:r>
                    </a:p>
                  </a:txBody>
                  <a:tcPr marL="52743" marR="52743" marT="52743" marB="527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float value to the given parameter index.</a:t>
                      </a:r>
                    </a:p>
                  </a:txBody>
                  <a:tcPr marL="52743" marR="52743" marT="52743" marB="527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340418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void </a:t>
                      </a:r>
                      <a:r>
                        <a:rPr lang="en-IN" sz="1600" b="1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setDouble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(int </a:t>
                      </a:r>
                      <a:r>
                        <a:rPr lang="en-IN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paramIndex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double value)</a:t>
                      </a:r>
                    </a:p>
                  </a:txBody>
                  <a:tcPr marL="52743" marR="52743" marT="52743" marB="527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double value to the given parameter index.</a:t>
                      </a:r>
                    </a:p>
                  </a:txBody>
                  <a:tcPr marL="52743" marR="52743" marT="52743" marB="527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322744"/>
                  </a:ext>
                </a:extLst>
              </a:tr>
              <a:tr h="81752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int </a:t>
                      </a:r>
                      <a:r>
                        <a:rPr lang="en-IN" sz="1600" b="1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executeUpdate</a:t>
                      </a:r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52743" marR="52743" marT="52743" marB="527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executes the query. It is used for create, drop, insert, update, delete etc.</a:t>
                      </a:r>
                    </a:p>
                  </a:txBody>
                  <a:tcPr marL="52743" marR="52743" marT="52743" marB="527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929776"/>
                  </a:ext>
                </a:extLst>
              </a:tr>
              <a:tr h="81752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</a:t>
                      </a:r>
                      <a:r>
                        <a:rPr lang="en-IN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ResultSet</a:t>
                      </a:r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</a:t>
                      </a:r>
                      <a:r>
                        <a:rPr lang="en-IN" sz="1600" b="1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executeQuery</a:t>
                      </a:r>
                      <a:r>
                        <a:rPr lang="en-IN" sz="1600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52743" marR="52743" marT="52743" marB="527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executes the select query. It returns an instance of 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ResultSet</a:t>
                      </a:r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</a:p>
                  </a:txBody>
                  <a:tcPr marL="52743" marR="52743" marT="52743" marB="5274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41445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125EB6F-FDA7-F701-D587-108926B45F8F}"/>
              </a:ext>
            </a:extLst>
          </p:cNvPr>
          <p:cNvSpPr txBox="1">
            <a:spLocks/>
          </p:cNvSpPr>
          <p:nvPr/>
        </p:nvSpPr>
        <p:spPr>
          <a:xfrm>
            <a:off x="1876327" y="377209"/>
            <a:ext cx="9625208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0" i="0">
                <a:solidFill>
                  <a:srgbClr val="610B4B"/>
                </a:solidFill>
                <a:effectLst/>
                <a:latin typeface="erdana"/>
              </a:rPr>
              <a:t>Methods of PreparedStatement interface</a:t>
            </a:r>
            <a:endParaRPr lang="en-US" sz="2400" dirty="0"/>
          </a:p>
        </p:txBody>
      </p:sp>
      <p:pic>
        <p:nvPicPr>
          <p:cNvPr id="3" name="Picture 14" descr="NIET">
            <a:extLst>
              <a:ext uri="{FF2B5EF4-FFF2-40B4-BE49-F238E27FC236}">
                <a16:creationId xmlns:a16="http://schemas.microsoft.com/office/drawing/2014/main" id="{56E62307-16CA-DBE8-02A4-2E518DF14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70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126;p16">
            <a:extLst>
              <a:ext uri="{FF2B5EF4-FFF2-40B4-BE49-F238E27FC236}">
                <a16:creationId xmlns:a16="http://schemas.microsoft.com/office/drawing/2014/main" id="{1B5440BA-840D-19FC-0EC1-7DF4C7F7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271589"/>
            <a:ext cx="8801100" cy="4340225"/>
          </a:xfrm>
        </p:spPr>
        <p:txBody>
          <a:bodyPr/>
          <a:lstStyle/>
          <a:p>
            <a:pPr marL="812800" lvl="1" indent="-344488" algn="just">
              <a:lnSpc>
                <a:spcPts val="2738"/>
              </a:lnSpc>
              <a:spcBef>
                <a:spcPts val="250"/>
              </a:spcBef>
              <a:buClr>
                <a:srgbClr val="00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812800" lvl="1" indent="-344488" algn="just">
              <a:lnSpc>
                <a:spcPts val="2738"/>
              </a:lnSpc>
              <a:spcBef>
                <a:spcPts val="250"/>
              </a:spcBef>
              <a:buClr>
                <a:srgbClr val="000000"/>
              </a:buClr>
              <a:buNone/>
            </a:pPr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5.0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Core Introduction and Overview, Managing Beans, The Spring Container, The Factory Pattern, Dependency Injection (DI), Spring Managed Bean Lifecycle, Constructor Injection, Metadata/Configuration: Life Cycle Annotations, Java Configuration, XML Free configuration.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4488" algn="just">
              <a:lnSpc>
                <a:spcPts val="2738"/>
              </a:lnSpc>
              <a:spcBef>
                <a:spcPts val="250"/>
              </a:spcBef>
              <a:buClr>
                <a:srgbClr val="000000"/>
              </a:buClr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4488" algn="just">
              <a:lnSpc>
                <a:spcPts val="2738"/>
              </a:lnSpc>
              <a:spcBef>
                <a:spcPts val="2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4488" algn="just">
              <a:lnSpc>
                <a:spcPts val="2738"/>
              </a:lnSpc>
              <a:spcBef>
                <a:spcPts val="250"/>
              </a:spcBef>
              <a:buClr>
                <a:srgbClr val="000000"/>
              </a:buClr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4488" algn="just">
              <a:spcBef>
                <a:spcPts val="363"/>
              </a:spcBef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4488" algn="just">
              <a:spcBef>
                <a:spcPts val="363"/>
              </a:spcBef>
              <a:buClr>
                <a:srgbClr val="000000"/>
              </a:buClr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Google Shape;127;p16">
            <a:extLst>
              <a:ext uri="{FF2B5EF4-FFF2-40B4-BE49-F238E27FC236}">
                <a16:creationId xmlns:a16="http://schemas.microsoft.com/office/drawing/2014/main" id="{FB973949-4F69-6A70-21E1-E735D83A6E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9196E0E3-63C8-4F8D-9A55-EBDD3EB9E043}" type="datetime1">
              <a:rPr lang="en-US" smtClean="0"/>
              <a:t>15-May-24</a:t>
            </a:fld>
            <a:endParaRPr lang="en-US" altLang="en-US" dirty="0">
              <a:cs typeface="Arial" pitchFamily="34" charset="0"/>
            </a:endParaRPr>
          </a:p>
        </p:txBody>
      </p:sp>
      <p:sp>
        <p:nvSpPr>
          <p:cNvPr id="13316" name="Google Shape;128;p16">
            <a:extLst>
              <a:ext uri="{FF2B5EF4-FFF2-40B4-BE49-F238E27FC236}">
                <a16:creationId xmlns:a16="http://schemas.microsoft.com/office/drawing/2014/main" id="{C0D6810D-F320-A4B4-D057-DDC05089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988A1B80-93CE-3504-EE91-8226CBF9BF42}"/>
              </a:ext>
            </a:extLst>
          </p:cNvPr>
          <p:cNvSpPr txBox="1"/>
          <p:nvPr/>
        </p:nvSpPr>
        <p:spPr>
          <a:xfrm>
            <a:off x="2055628" y="342899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>
              <a:defRPr/>
            </a:pPr>
            <a:r>
              <a:rPr lang="en-US" sz="32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Syllabus Unit -3 </a:t>
            </a:r>
          </a:p>
        </p:txBody>
      </p:sp>
      <p:sp>
        <p:nvSpPr>
          <p:cNvPr id="6151" name="Google Shape;131;p16">
            <a:extLst>
              <a:ext uri="{FF2B5EF4-FFF2-40B4-BE49-F238E27FC236}">
                <a16:creationId xmlns:a16="http://schemas.microsoft.com/office/drawing/2014/main" id="{FCDFA158-7793-669C-073F-F0559904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altLang="en-US">
              <a:solidFill>
                <a:srgbClr val="898989"/>
              </a:solidFill>
              <a:cs typeface="Arial" pitchFamily="34" charset="0"/>
            </a:endParaRPr>
          </a:p>
        </p:txBody>
      </p:sp>
      <p:pic>
        <p:nvPicPr>
          <p:cNvPr id="13319" name="Picture 14" descr="NIET">
            <a:extLst>
              <a:ext uri="{FF2B5EF4-FFF2-40B4-BE49-F238E27FC236}">
                <a16:creationId xmlns:a16="http://schemas.microsoft.com/office/drawing/2014/main" id="{D5CE4927-CCA6-28C7-6060-FC15898FC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5" y="26193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F5C71-78F1-BC1D-C6A3-586AA1A8084C}"/>
              </a:ext>
            </a:extLst>
          </p:cNvPr>
          <p:cNvSpPr txBox="1"/>
          <p:nvPr/>
        </p:nvSpPr>
        <p:spPr>
          <a:xfrm>
            <a:off x="914400" y="2274838"/>
            <a:ext cx="104502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PreparedStatement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stmt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con.prepareStatement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"update emp set name=? where id=?"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stmt.setString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"SS”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//1 specifies the first parameter in the query i.e. name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stmt.setInt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dirty="0">
                <a:solidFill>
                  <a:srgbClr val="C00000"/>
                </a:solidFill>
                <a:latin typeface="inter-regular"/>
              </a:rPr>
              <a:t>001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stmt.executeUpdate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 records updated"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AC1249-B376-3F6D-51FE-89576CA8E7A1}"/>
              </a:ext>
            </a:extLst>
          </p:cNvPr>
          <p:cNvSpPr txBox="1">
            <a:spLocks/>
          </p:cNvSpPr>
          <p:nvPr/>
        </p:nvSpPr>
        <p:spPr>
          <a:xfrm>
            <a:off x="1943879" y="37720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1"/>
              <a:t>Pseodu code: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484488E2-00C0-1662-C0BA-C33EE43F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294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1AFF59-47CB-BB21-12D0-749704E9DD38}"/>
              </a:ext>
            </a:extLst>
          </p:cNvPr>
          <p:cNvSpPr txBox="1"/>
          <p:nvPr/>
        </p:nvSpPr>
        <p:spPr>
          <a:xfrm>
            <a:off x="716124" y="1379672"/>
            <a:ext cx="109831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metadata means data about data i.e. we can get further information from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ResultSetMetaData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interface is useful because it provides methods to get metadata from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ResultSet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object.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9FF8F5-869D-B7D5-B0F0-B9D2DBF0D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40525"/>
              </p:ext>
            </p:extLst>
          </p:nvPr>
        </p:nvGraphicFramePr>
        <p:xfrm>
          <a:off x="783770" y="3207881"/>
          <a:ext cx="10692106" cy="3139440"/>
        </p:xfrm>
        <a:graphic>
          <a:graphicData uri="http://schemas.openxmlformats.org/drawingml/2006/table">
            <a:tbl>
              <a:tblPr/>
              <a:tblGrid>
                <a:gridCol w="5346053">
                  <a:extLst>
                    <a:ext uri="{9D8B030D-6E8A-4147-A177-3AD203B41FA5}">
                      <a16:colId xmlns:a16="http://schemas.microsoft.com/office/drawing/2014/main" val="1255993109"/>
                    </a:ext>
                  </a:extLst>
                </a:gridCol>
                <a:gridCol w="5346053">
                  <a:extLst>
                    <a:ext uri="{9D8B030D-6E8A-4147-A177-3AD203B41FA5}">
                      <a16:colId xmlns:a16="http://schemas.microsoft.com/office/drawing/2014/main" val="1279891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E030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0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30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E030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30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30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757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int getColumnCount()throws SQLException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total number of columns in the ResultSet object.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345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 getColumnName(int index)throws SQLException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column name of the specified column index.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904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 getColumnTypeName(int index)throws SQLException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column type name for the specified index.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38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String getTableName(int index)throws SQLException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table name for the specified column index.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8950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2E6A3F-7C56-B844-67E8-165D1E9C05A5}"/>
              </a:ext>
            </a:extLst>
          </p:cNvPr>
          <p:cNvSpPr txBox="1"/>
          <p:nvPr/>
        </p:nvSpPr>
        <p:spPr>
          <a:xfrm>
            <a:off x="716124" y="2303002"/>
            <a:ext cx="553538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b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 of </a:t>
            </a:r>
            <a:r>
              <a:rPr lang="en-IN" b="1" u="sng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ResultSetMetaData</a:t>
            </a:r>
            <a:endParaRPr lang="en-IN" b="1" u="sng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45E24B-615A-BF8E-6259-34511F60EDF0}"/>
              </a:ext>
            </a:extLst>
          </p:cNvPr>
          <p:cNvSpPr txBox="1">
            <a:spLocks/>
          </p:cNvSpPr>
          <p:nvPr/>
        </p:nvSpPr>
        <p:spPr>
          <a:xfrm>
            <a:off x="1945433" y="37720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0" i="0">
                <a:solidFill>
                  <a:srgbClr val="610B38"/>
                </a:solidFill>
                <a:effectLst/>
                <a:latin typeface="erdana"/>
              </a:rPr>
              <a:t>ResultSetMetaData Interface</a:t>
            </a:r>
            <a:endParaRPr lang="en-US" sz="2400" dirty="0"/>
          </a:p>
        </p:txBody>
      </p:sp>
      <p:pic>
        <p:nvPicPr>
          <p:cNvPr id="7" name="Picture 14" descr="NIET">
            <a:extLst>
              <a:ext uri="{FF2B5EF4-FFF2-40B4-BE49-F238E27FC236}">
                <a16:creationId xmlns:a16="http://schemas.microsoft.com/office/drawing/2014/main" id="{4CEFD540-1C94-A102-1309-4E690409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8175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DA65E2-F36C-1A4E-F62C-B2335AB76CAD}"/>
              </a:ext>
            </a:extLst>
          </p:cNvPr>
          <p:cNvSpPr txBox="1"/>
          <p:nvPr/>
        </p:nvSpPr>
        <p:spPr>
          <a:xfrm>
            <a:off x="482513" y="1357589"/>
            <a:ext cx="107863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getMetaData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() method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ResultSet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interface returns the object of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ResultSetMetaData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Syntax: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	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ResultSetMetaData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getMetaData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()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throws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SQLException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CC31BB-920B-A6A7-E64D-AA2BF676383C}"/>
              </a:ext>
            </a:extLst>
          </p:cNvPr>
          <p:cNvSpPr txBox="1">
            <a:spLocks/>
          </p:cNvSpPr>
          <p:nvPr/>
        </p:nvSpPr>
        <p:spPr>
          <a:xfrm>
            <a:off x="1989501" y="37720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0" i="0">
                <a:solidFill>
                  <a:srgbClr val="610B38"/>
                </a:solidFill>
                <a:effectLst/>
                <a:latin typeface="erdana"/>
              </a:rPr>
              <a:t>ResultSetMetaData…………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F976EA8F-13CB-D559-CB55-2AB15B6A5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719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7" descr="Try it yourself with the parrot on the right:">
            <a:extLst>
              <a:ext uri="{FF2B5EF4-FFF2-40B4-BE49-F238E27FC236}">
                <a16:creationId xmlns:a16="http://schemas.microsoft.com/office/drawing/2014/main" id="{97AA353E-E722-4B84-B6FC-BA525C346A84}"/>
              </a:ext>
            </a:extLst>
          </p:cNvPr>
          <p:cNvSpPr txBox="1">
            <a:spLocks/>
          </p:cNvSpPr>
          <p:nvPr/>
        </p:nvSpPr>
        <p:spPr>
          <a:xfrm>
            <a:off x="541609" y="1319644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Try it yourself with steps on the right:</a:t>
            </a:r>
          </a:p>
        </p:txBody>
      </p:sp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3269B3D7-5745-49A6-89FF-2081F3701FD9}"/>
              </a:ext>
            </a:extLst>
          </p:cNvPr>
          <p:cNvGrpSpPr/>
          <p:nvPr/>
        </p:nvGrpSpPr>
        <p:grpSpPr bwMode="blackWhite">
          <a:xfrm>
            <a:off x="558723" y="2037810"/>
            <a:ext cx="558179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0E962EFE-9E1B-4EBA-A23E-849D0F33736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3CFCE22A-40CE-4B63-A5D5-B20648FE18D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9" name="Group 8" descr="Small circle with number 2 inside  indicating step 2">
            <a:extLst>
              <a:ext uri="{FF2B5EF4-FFF2-40B4-BE49-F238E27FC236}">
                <a16:creationId xmlns:a16="http://schemas.microsoft.com/office/drawing/2014/main" id="{EAEB66BE-3E83-4881-90B8-AF09B5348FD8}"/>
              </a:ext>
            </a:extLst>
          </p:cNvPr>
          <p:cNvGrpSpPr/>
          <p:nvPr/>
        </p:nvGrpSpPr>
        <p:grpSpPr bwMode="blackWhite">
          <a:xfrm>
            <a:off x="548610" y="2628496"/>
            <a:ext cx="558179" cy="409838"/>
            <a:chOff x="6953426" y="711274"/>
            <a:chExt cx="558179" cy="409838"/>
          </a:xfrm>
        </p:grpSpPr>
        <p:sp>
          <p:nvSpPr>
            <p:cNvPr id="10" name="Oval 9" descr="Small circle">
              <a:extLst>
                <a:ext uri="{FF2B5EF4-FFF2-40B4-BE49-F238E27FC236}">
                  <a16:creationId xmlns:a16="http://schemas.microsoft.com/office/drawing/2014/main" id="{09DD71A3-AA7E-4B16-8E2B-93274BC4ED9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 descr="Number 2">
              <a:extLst>
                <a:ext uri="{FF2B5EF4-FFF2-40B4-BE49-F238E27FC236}">
                  <a16:creationId xmlns:a16="http://schemas.microsoft.com/office/drawing/2014/main" id="{10B09779-8AA2-4FFC-A0C3-0D47471C40C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4" name="Group 13" descr="Small circle with number 3 inside  indicating step 3">
            <a:extLst>
              <a:ext uri="{FF2B5EF4-FFF2-40B4-BE49-F238E27FC236}">
                <a16:creationId xmlns:a16="http://schemas.microsoft.com/office/drawing/2014/main" id="{A2B3D164-668E-4CA3-9A19-70AA5015EA42}"/>
              </a:ext>
            </a:extLst>
          </p:cNvPr>
          <p:cNvGrpSpPr/>
          <p:nvPr/>
        </p:nvGrpSpPr>
        <p:grpSpPr bwMode="blackWhite">
          <a:xfrm>
            <a:off x="558723" y="3164519"/>
            <a:ext cx="558179" cy="409838"/>
            <a:chOff x="6953426" y="711274"/>
            <a:chExt cx="558179" cy="409838"/>
          </a:xfrm>
        </p:grpSpPr>
        <p:sp>
          <p:nvSpPr>
            <p:cNvPr id="15" name="Oval 14" descr="Small circle">
              <a:extLst>
                <a:ext uri="{FF2B5EF4-FFF2-40B4-BE49-F238E27FC236}">
                  <a16:creationId xmlns:a16="http://schemas.microsoft.com/office/drawing/2014/main" id="{BBF316DB-A0C3-44C1-8567-3C30D24249D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 descr="Number 3">
              <a:extLst>
                <a:ext uri="{FF2B5EF4-FFF2-40B4-BE49-F238E27FC236}">
                  <a16:creationId xmlns:a16="http://schemas.microsoft.com/office/drawing/2014/main" id="{962E952B-88D1-4EDF-BD53-FD05162A735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CF69730-23BD-AB57-0894-B5F2D902E877}"/>
              </a:ext>
            </a:extLst>
          </p:cNvPr>
          <p:cNvSpPr txBox="1"/>
          <p:nvPr/>
        </p:nvSpPr>
        <p:spPr>
          <a:xfrm>
            <a:off x="1074882" y="4966103"/>
            <a:ext cx="8032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Click and Apply and Ok.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BCDE8-32D5-3386-1734-AAD3E8034AB8}"/>
              </a:ext>
            </a:extLst>
          </p:cNvPr>
          <p:cNvSpPr txBox="1"/>
          <p:nvPr/>
        </p:nvSpPr>
        <p:spPr>
          <a:xfrm>
            <a:off x="975360" y="20135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Right click on your project.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A65DDE-E03F-A775-FE26-6A859D69ED73}"/>
              </a:ext>
            </a:extLst>
          </p:cNvPr>
          <p:cNvSpPr txBox="1"/>
          <p:nvPr/>
        </p:nvSpPr>
        <p:spPr>
          <a:xfrm>
            <a:off x="1038800" y="2632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Select Build Path.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D8214-8E29-A748-50B3-530E714C54B3}"/>
              </a:ext>
            </a:extLst>
          </p:cNvPr>
          <p:cNvSpPr txBox="1"/>
          <p:nvPr/>
        </p:nvSpPr>
        <p:spPr>
          <a:xfrm>
            <a:off x="1116902" y="31970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Click on Configure Build Path.</a:t>
            </a:r>
          </a:p>
        </p:txBody>
      </p:sp>
      <p:grpSp>
        <p:nvGrpSpPr>
          <p:cNvPr id="28" name="Group 27" descr="Small circle with number 3 inside  indicating step 3">
            <a:extLst>
              <a:ext uri="{FF2B5EF4-FFF2-40B4-BE49-F238E27FC236}">
                <a16:creationId xmlns:a16="http://schemas.microsoft.com/office/drawing/2014/main" id="{45C9259E-D9C1-F037-AEBC-8F80E2FB9543}"/>
              </a:ext>
            </a:extLst>
          </p:cNvPr>
          <p:cNvGrpSpPr/>
          <p:nvPr/>
        </p:nvGrpSpPr>
        <p:grpSpPr bwMode="blackWhite">
          <a:xfrm>
            <a:off x="593401" y="3682740"/>
            <a:ext cx="558179" cy="409838"/>
            <a:chOff x="6953426" y="711274"/>
            <a:chExt cx="558179" cy="409838"/>
          </a:xfrm>
        </p:grpSpPr>
        <p:sp>
          <p:nvSpPr>
            <p:cNvPr id="29" name="Oval 28" descr="Small circle">
              <a:extLst>
                <a:ext uri="{FF2B5EF4-FFF2-40B4-BE49-F238E27FC236}">
                  <a16:creationId xmlns:a16="http://schemas.microsoft.com/office/drawing/2014/main" id="{E08179D5-64C9-00FC-88EE-FA4A7D067BB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>
              <a:extLst>
                <a:ext uri="{FF2B5EF4-FFF2-40B4-BE49-F238E27FC236}">
                  <a16:creationId xmlns:a16="http://schemas.microsoft.com/office/drawing/2014/main" id="{E91FFBDC-DE4A-BC55-8C7F-4B1AA2E006A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31" name="Group 30" descr="Small circle with number 3 inside  indicating step 3">
            <a:extLst>
              <a:ext uri="{FF2B5EF4-FFF2-40B4-BE49-F238E27FC236}">
                <a16:creationId xmlns:a16="http://schemas.microsoft.com/office/drawing/2014/main" id="{E8E66951-A186-016D-55D9-87C72DA966CD}"/>
              </a:ext>
            </a:extLst>
          </p:cNvPr>
          <p:cNvGrpSpPr/>
          <p:nvPr/>
        </p:nvGrpSpPr>
        <p:grpSpPr bwMode="blackWhite">
          <a:xfrm>
            <a:off x="580319" y="4305642"/>
            <a:ext cx="558179" cy="409838"/>
            <a:chOff x="6670222" y="1547597"/>
            <a:chExt cx="558179" cy="409838"/>
          </a:xfrm>
        </p:grpSpPr>
        <p:sp>
          <p:nvSpPr>
            <p:cNvPr id="32" name="Oval 31" descr="Small circle">
              <a:extLst>
                <a:ext uri="{FF2B5EF4-FFF2-40B4-BE49-F238E27FC236}">
                  <a16:creationId xmlns:a16="http://schemas.microsoft.com/office/drawing/2014/main" id="{364691B7-9310-24CD-6A5A-B6F9252AD775}"/>
                </a:ext>
              </a:extLst>
            </p:cNvPr>
            <p:cNvSpPr/>
            <p:nvPr/>
          </p:nvSpPr>
          <p:spPr bwMode="blackWhite">
            <a:xfrm>
              <a:off x="6741865" y="1547597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 descr="Number 3">
              <a:extLst>
                <a:ext uri="{FF2B5EF4-FFF2-40B4-BE49-F238E27FC236}">
                  <a16:creationId xmlns:a16="http://schemas.microsoft.com/office/drawing/2014/main" id="{95F62D8C-DA30-B525-0D56-1F01093385B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670222" y="1575995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grpSp>
        <p:nvGrpSpPr>
          <p:cNvPr id="34" name="Group 33" descr="Small circle with number 3 inside  indicating step 3">
            <a:extLst>
              <a:ext uri="{FF2B5EF4-FFF2-40B4-BE49-F238E27FC236}">
                <a16:creationId xmlns:a16="http://schemas.microsoft.com/office/drawing/2014/main" id="{4190F01F-123C-C484-F998-D56A61262C62}"/>
              </a:ext>
            </a:extLst>
          </p:cNvPr>
          <p:cNvGrpSpPr/>
          <p:nvPr/>
        </p:nvGrpSpPr>
        <p:grpSpPr bwMode="blackWhite">
          <a:xfrm>
            <a:off x="580319" y="4907046"/>
            <a:ext cx="558179" cy="409838"/>
            <a:chOff x="6953426" y="711274"/>
            <a:chExt cx="558179" cy="409838"/>
          </a:xfrm>
        </p:grpSpPr>
        <p:sp>
          <p:nvSpPr>
            <p:cNvPr id="35" name="Oval 34" descr="Small circle">
              <a:extLst>
                <a:ext uri="{FF2B5EF4-FFF2-40B4-BE49-F238E27FC236}">
                  <a16:creationId xmlns:a16="http://schemas.microsoft.com/office/drawing/2014/main" id="{88FFA1C2-B84B-6947-C215-ABFF852D2B8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 descr="Number 3">
              <a:extLst>
                <a:ext uri="{FF2B5EF4-FFF2-40B4-BE49-F238E27FC236}">
                  <a16:creationId xmlns:a16="http://schemas.microsoft.com/office/drawing/2014/main" id="{2BFD7111-FD2C-C9F0-E897-03754296531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33EB9AE-5A17-BEAC-87E0-5E6E0459F297}"/>
              </a:ext>
            </a:extLst>
          </p:cNvPr>
          <p:cNvSpPr txBox="1"/>
          <p:nvPr/>
        </p:nvSpPr>
        <p:spPr>
          <a:xfrm>
            <a:off x="975360" y="37410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  Click on Libraries and select Add External JARs.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D9689F-EB74-12D1-5D91-3479F4C02233}"/>
              </a:ext>
            </a:extLst>
          </p:cNvPr>
          <p:cNvSpPr txBox="1"/>
          <p:nvPr/>
        </p:nvSpPr>
        <p:spPr>
          <a:xfrm>
            <a:off x="1061800" y="43449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Select the jar file from the required folder.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65317E-73E0-BAF2-C7D8-971997AA6402}"/>
              </a:ext>
            </a:extLst>
          </p:cNvPr>
          <p:cNvSpPr txBox="1">
            <a:spLocks/>
          </p:cNvSpPr>
          <p:nvPr/>
        </p:nvSpPr>
        <p:spPr>
          <a:xfrm>
            <a:off x="1989265" y="370145"/>
            <a:ext cx="9188807" cy="6861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i="0">
                <a:solidFill>
                  <a:srgbClr val="202124"/>
                </a:solidFill>
                <a:effectLst/>
                <a:latin typeface="Google Sans"/>
              </a:rPr>
              <a:t>To add or import a jar files in your Eclipse IDE</a:t>
            </a:r>
            <a:endParaRPr lang="en-US" sz="2400" dirty="0"/>
          </a:p>
        </p:txBody>
      </p:sp>
      <p:pic>
        <p:nvPicPr>
          <p:cNvPr id="8" name="Picture 14" descr="NIET">
            <a:extLst>
              <a:ext uri="{FF2B5EF4-FFF2-40B4-BE49-F238E27FC236}">
                <a16:creationId xmlns:a16="http://schemas.microsoft.com/office/drawing/2014/main" id="{F563F1DE-E30E-0416-4BD5-08079A862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4439-9C2A-EE49-2E6B-FE401177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Servlet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BA81-A6B4-A8AF-60D4-59CA53782B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1382538" cy="2264229"/>
          </a:xfrm>
        </p:spPr>
        <p:txBody>
          <a:bodyPr>
            <a:normAutofit/>
          </a:bodyPr>
          <a:lstStyle/>
          <a:p>
            <a:r>
              <a:rPr lang="en-IN" sz="2800" b="1" dirty="0"/>
              <a:t>Servlet: Servlet Overview, Servlet API, Servlet Interface, Generic Servlet, HTTP Servlet, Servlet Life Cycle, Redirect requests to other resources, Session Tracking, Event and Listener.</a:t>
            </a:r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2C3E1C57-A604-4535-84DC-A9CA3963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49594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585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58545-C49A-8AB3-3BBE-A25409E7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6379841" cy="4572752"/>
          </a:xfrm>
        </p:spPr>
        <p:txBody>
          <a:bodyPr>
            <a:normAutofit fontScale="92500" lnSpcReduction="20000"/>
          </a:bodyPr>
          <a:lstStyle/>
          <a:p>
            <a:pPr algn="l" rtl="0" fontAlgn="base"/>
            <a:r>
              <a:rPr lang="en-US" sz="1400" b="1" i="0" dirty="0">
                <a:solidFill>
                  <a:srgbClr val="333333"/>
                </a:solidFill>
                <a:effectLst/>
                <a:latin typeface="inter-bold"/>
              </a:rPr>
              <a:t>Servlet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ter-regular"/>
              </a:rPr>
              <a:t> technology is used to create a web application (resides at server side and generates a dynamic web page).</a:t>
            </a:r>
            <a:endParaRPr lang="en-US" sz="1400" b="0" i="0" dirty="0">
              <a:solidFill>
                <a:srgbClr val="273239"/>
              </a:solidFill>
              <a:effectLst/>
              <a:latin typeface="Nunito"/>
            </a:endParaRPr>
          </a:p>
          <a:p>
            <a:pPr algn="l" rtl="0" fontAlgn="base"/>
            <a:r>
              <a:rPr lang="en-US" sz="1400" b="0" i="0" dirty="0">
                <a:solidFill>
                  <a:srgbClr val="273239"/>
                </a:solidFill>
                <a:effectLst/>
                <a:latin typeface="Nunito"/>
              </a:rPr>
              <a:t>Servlets are the Java programs that run on the Java-enabled web server or application server. They are used to handle the request obtained from the web server, process the request, produce the response, and then send a response back to the web server. </a:t>
            </a:r>
          </a:p>
          <a:p>
            <a:pPr algn="l" rtl="0" fontAlgn="base"/>
            <a:r>
              <a:rPr lang="en-US" sz="1400" b="1" i="0" dirty="0">
                <a:solidFill>
                  <a:srgbClr val="273239"/>
                </a:solidFill>
                <a:effectLst/>
                <a:latin typeface="Nunito"/>
              </a:rPr>
              <a:t>The properties </a:t>
            </a:r>
            <a:r>
              <a:rPr lang="en-US" sz="1400" b="0" i="0" dirty="0">
                <a:solidFill>
                  <a:srgbClr val="273239"/>
                </a:solidFill>
                <a:effectLst/>
                <a:latin typeface="Nunito"/>
              </a:rPr>
              <a:t>of Servlets are as follows:</a:t>
            </a:r>
          </a:p>
          <a:p>
            <a:pPr marL="171450" indent="-171450" fontAlgn="base"/>
            <a:r>
              <a:rPr lang="en-US" sz="1400" b="0" i="0" dirty="0">
                <a:solidFill>
                  <a:srgbClr val="273239"/>
                </a:solidFill>
                <a:effectLst/>
                <a:latin typeface="Nunito"/>
              </a:rPr>
              <a:t>Servlets work on the server side.</a:t>
            </a:r>
          </a:p>
          <a:p>
            <a:pPr marL="171450" indent="-171450" fontAlgn="base"/>
            <a:r>
              <a:rPr lang="en-US" sz="1400" b="0" i="0" dirty="0">
                <a:solidFill>
                  <a:srgbClr val="273239"/>
                </a:solidFill>
                <a:effectLst/>
                <a:latin typeface="Nunito"/>
              </a:rPr>
              <a:t>Servlets are capable of handling complex requests obtained from the web server.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73239"/>
                </a:solidFill>
                <a:effectLst/>
                <a:latin typeface="Nunito"/>
              </a:rPr>
              <a:t> 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Servlet is an API that provides many interfaces and classes including documentation.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Servlet is an interface that must be implemented for creating any Servlet.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Servlet is a class that extends the capabilities of the servers and responds to the incoming requests. It can respond to any requests.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Servlet is a web component that is deployed on the server to create a dynamic web page.</a:t>
            </a:r>
          </a:p>
          <a:p>
            <a:pPr algn="l" rtl="0" fontAlgn="base"/>
            <a:endParaRPr lang="en-US" sz="1400" b="0" i="0" dirty="0">
              <a:solidFill>
                <a:srgbClr val="273239"/>
              </a:solidFill>
              <a:effectLst/>
              <a:latin typeface="Nunito"/>
            </a:endParaRPr>
          </a:p>
          <a:p>
            <a:endParaRPr lang="en-IN" sz="1400" dirty="0"/>
          </a:p>
        </p:txBody>
      </p:sp>
      <p:pic>
        <p:nvPicPr>
          <p:cNvPr id="3074" name="Picture 2" descr="Servlet">
            <a:extLst>
              <a:ext uri="{FF2B5EF4-FFF2-40B4-BE49-F238E27FC236}">
                <a16:creationId xmlns:a16="http://schemas.microsoft.com/office/drawing/2014/main" id="{6E26B979-D600-F4B5-BC0A-3B38190DB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307775"/>
            <a:ext cx="4519748" cy="415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7158725-3B0F-204C-F953-4EB3E504D493}"/>
              </a:ext>
            </a:extLst>
          </p:cNvPr>
          <p:cNvSpPr txBox="1">
            <a:spLocks/>
          </p:cNvSpPr>
          <p:nvPr/>
        </p:nvSpPr>
        <p:spPr>
          <a:xfrm>
            <a:off x="1962358" y="40576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Servlet Overview</a:t>
            </a:r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F95E631E-F46F-6816-569E-7A0CFB58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959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37166D-53F7-0242-00C0-4AA50DCBD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381760"/>
            <a:ext cx="10983131" cy="5027612"/>
          </a:xfrm>
        </p:spPr>
        <p:txBody>
          <a:bodyPr>
            <a:normAutofit fontScale="92500"/>
          </a:bodyPr>
          <a:lstStyle/>
          <a:p>
            <a:pPr marL="609600" indent="-609600"/>
            <a:r>
              <a:rPr lang="en-US" altLang="en-US" sz="2200" dirty="0">
                <a:solidFill>
                  <a:srgbClr val="000000"/>
                </a:solidFill>
                <a:ea typeface="Arial Unicode MS" pitchFamily="34" charset="-128"/>
              </a:rPr>
              <a:t>Classes that dynamically process requests and construct responses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Dynamically generate html pages in response to requests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May also send data in other forms like XML or serialized Java objects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Run in a servlet container and have access to services that the container provides</a:t>
            </a:r>
          </a:p>
          <a:p>
            <a:pPr marL="609600" indent="-609600"/>
            <a:r>
              <a:rPr lang="en-US" altLang="en-US" sz="2200" dirty="0">
                <a:cs typeface="Times New Roman" panose="02020603050405020304" pitchFamily="18" charset="0"/>
              </a:rPr>
              <a:t>In an application processing of each request will normally be done by a different servlet.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e.g. search catalog, check out, confirm order etc.</a:t>
            </a:r>
          </a:p>
          <a:p>
            <a:pPr marL="609600" indent="-609600"/>
            <a:r>
              <a:rPr lang="en-US" altLang="en-US" sz="2200" dirty="0">
                <a:cs typeface="Times New Roman" panose="02020603050405020304" pitchFamily="18" charset="0"/>
              </a:rPr>
              <a:t>Client of the servlet can be any of the following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Browser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Applet</a:t>
            </a:r>
          </a:p>
          <a:p>
            <a:pPr marL="1100138" lvl="1" indent="-533400"/>
            <a:r>
              <a:rPr lang="en-US" altLang="en-US" sz="2000" dirty="0">
                <a:cs typeface="Times New Roman" panose="02020603050405020304" pitchFamily="18" charset="0"/>
              </a:rPr>
              <a:t>Java Application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A30FDF-B86B-6DE1-C99F-193F7255B9FD}"/>
              </a:ext>
            </a:extLst>
          </p:cNvPr>
          <p:cNvSpPr txBox="1">
            <a:spLocks/>
          </p:cNvSpPr>
          <p:nvPr/>
        </p:nvSpPr>
        <p:spPr>
          <a:xfrm>
            <a:off x="1876327" y="37720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/>
              <a:t>Servlet Overview………..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8758B7D0-20EA-06DA-B954-23111FF78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0853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CB941A-B81F-9B63-A4E2-71D4D2A2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advantages of Servlet are as follows:</a:t>
            </a:r>
          </a:p>
          <a:p>
            <a:pPr algn="just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Better performance: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because it creates a thread for each request, not process.</a:t>
            </a:r>
          </a:p>
          <a:p>
            <a:pPr algn="just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Portability: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because it uses Java language.</a:t>
            </a:r>
          </a:p>
          <a:p>
            <a:pPr algn="just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Robust: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dirty="0">
                <a:latin typeface="inter-regular"/>
              </a:rPr>
              <a:t>JVM </a:t>
            </a:r>
            <a:r>
              <a:rPr lang="en-US" sz="2400" b="0" i="0" dirty="0">
                <a:effectLst/>
                <a:latin typeface="inter-regular"/>
              </a:rPr>
              <a:t>manages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 Servlets, so we don't need to worry about the memory leak, </a:t>
            </a:r>
            <a:r>
              <a:rPr lang="en-US" sz="2400" dirty="0">
                <a:solidFill>
                  <a:srgbClr val="008000"/>
                </a:solidFill>
                <a:latin typeface="inter-regular"/>
              </a:rPr>
              <a:t>garbage collection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etc.</a:t>
            </a:r>
          </a:p>
          <a:p>
            <a:pPr algn="just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inter-bold"/>
              </a:rPr>
              <a:t>Secure: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because it uses java language.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CD4151-64BE-952A-3DA7-D8BA37731644}"/>
              </a:ext>
            </a:extLst>
          </p:cNvPr>
          <p:cNvSpPr txBox="1">
            <a:spLocks/>
          </p:cNvSpPr>
          <p:nvPr/>
        </p:nvSpPr>
        <p:spPr>
          <a:xfrm>
            <a:off x="1876327" y="377209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/>
              <a:t>Advantages of Servlets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CA7F8559-1E7D-406D-E2E9-80E6F9522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3247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8">
            <a:extLst>
              <a:ext uri="{FF2B5EF4-FFF2-40B4-BE49-F238E27FC236}">
                <a16:creationId xmlns:a16="http://schemas.microsoft.com/office/drawing/2014/main" id="{D0348A5F-7707-7E25-5B8A-4BC8E06A649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34160"/>
            <a:ext cx="11125200" cy="5120640"/>
            <a:chOff x="192" y="720"/>
            <a:chExt cx="5478" cy="3082"/>
          </a:xfrm>
        </p:grpSpPr>
        <p:sp>
          <p:nvSpPr>
            <p:cNvPr id="5" name="Line 2">
              <a:extLst>
                <a:ext uri="{FF2B5EF4-FFF2-40B4-BE49-F238E27FC236}">
                  <a16:creationId xmlns:a16="http://schemas.microsoft.com/office/drawing/2014/main" id="{4ED20A1C-EA40-FCAE-C91C-FBD6127E3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026"/>
              <a:ext cx="0" cy="27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05B3BD7E-DA84-531A-C3BB-523270BC5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720"/>
              <a:ext cx="64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Servlet Container</a:t>
              </a:r>
            </a:p>
          </p:txBody>
        </p:sp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42F7D6EE-13CF-2E34-A286-F888D2619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561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9A761CAE-7CBD-201C-1780-C8AB08211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3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7AEB3D20-57B2-AF28-5DFF-A235F06B6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310"/>
              <a:ext cx="0" cy="1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6F386513-A52B-18D9-0F6B-404681122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276"/>
              <a:ext cx="0" cy="1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E01CD974-B4D8-99E9-71A1-0A6DE16E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32"/>
              <a:ext cx="960" cy="3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E1E288AD-54F2-3857-BDC0-6C0255E9F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125"/>
              <a:ext cx="384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Thread </a:t>
              </a:r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1EF0B779-E1AB-0CD1-003F-403E886B7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103"/>
              <a:ext cx="384" cy="17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1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Thread </a:t>
              </a:r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637AEBE4-94A9-A134-7D76-FA53AB6C1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1480"/>
              <a:ext cx="432" cy="1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Servlet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A430B578-45B3-270C-3EB9-115A475D7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" y="1805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46961FC8-F062-3628-E71F-6AA5BCE99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09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C69FB953-718B-09BF-DC10-111C3B175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200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6C57B6E2-BED8-D4AC-ACB8-0D46BBC63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3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8CEEF9F3-492F-9390-0D13-71B5A002D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33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AutoShape 17">
              <a:extLst>
                <a:ext uri="{FF2B5EF4-FFF2-40B4-BE49-F238E27FC236}">
                  <a16:creationId xmlns:a16="http://schemas.microsoft.com/office/drawing/2014/main" id="{D31544F2-6346-F951-9ECF-80C247276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2009"/>
              <a:ext cx="48" cy="529"/>
            </a:xfrm>
            <a:prstGeom prst="rightBracket">
              <a:avLst>
                <a:gd name="adj" fmla="val 918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AFDB4434-246F-C604-19D7-4C5E507D6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00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DDFC89A1-FCFD-4B83-1707-0DA713F62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53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8E02886F-03BE-34CE-F70B-0125E2DBE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538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83FBB8FF-6558-4910-9125-D6454A138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2334"/>
              <a:ext cx="48" cy="529"/>
            </a:xfrm>
            <a:prstGeom prst="rightBracket">
              <a:avLst>
                <a:gd name="adj" fmla="val 9184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6B404742-6400-0A5A-9C65-10E7B3E59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9" y="2334"/>
              <a:ext cx="3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29AB9244-743B-1FD6-70D5-D989219E2F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86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7C15EA5-C205-CAEE-A210-593D82799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99" y="2863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447C0FDC-8087-E611-84F0-E71E824D1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06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6208C1A2-3B50-A54A-E201-FE6E03090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06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3EFC82C7-BE52-2FBA-B8F2-BC5D02399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293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180F34ED-D43C-DE03-1D8B-88B31F53C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513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88C71A14-A806-677A-15D3-908CAA11E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4" y="1636"/>
              <a:ext cx="0" cy="1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DEB208DF-76D5-DDA1-C45D-87006551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1053"/>
              <a:ext cx="91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Create Thread Pool</a:t>
              </a:r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2A6194A0-32DA-075C-9BF8-9629863E9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" y="1404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Instantiate servlet</a:t>
              </a: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A742FC3E-0997-D84E-D2F7-9C10B6EE1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1655"/>
              <a:ext cx="9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Call init (  ) method</a:t>
              </a:r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9FC0824D-954C-03D2-203F-647766E1B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859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Allocate request to thread </a:t>
              </a: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F83DE97B-31E8-FA5C-D1BA-EEAA8ACC9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83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Allocate request to thread </a:t>
              </a: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05E32E64-9AB2-70BD-18B3-BF9354BAD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1" y="2543"/>
              <a:ext cx="1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Block all further requests Wait for active threads to end </a:t>
              </a: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23484598-4CE4-67AD-114C-D787A445C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49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28549E1B-0027-771A-319D-35D60CF04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" y="2900"/>
              <a:ext cx="10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Terminate thread pool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D359ECFB-D4DA-5360-7F46-848F05FA0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132"/>
              <a:ext cx="10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call destroy (  ) method</a:t>
              </a:r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1887C119-41D9-0425-EDAC-7DFFFF2D9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358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terminate servlet</a:t>
              </a:r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AA022EB0-641A-103F-8395-4C1346FC5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629"/>
              <a:ext cx="9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Container shutdown</a:t>
              </a:r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3E69EB7D-9B3A-6E97-F558-E0A354657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29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5" name="Text Box 43">
              <a:extLst>
                <a:ext uri="{FF2B5EF4-FFF2-40B4-BE49-F238E27FC236}">
                  <a16:creationId xmlns:a16="http://schemas.microsoft.com/office/drawing/2014/main" id="{CBDE35EB-B11D-B5C2-168E-04FA0845C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880"/>
              <a:ext cx="12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9D36B621-8AC9-24C3-B08A-AD4A1B371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1836"/>
              <a:ext cx="10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Call service (  ) method</a:t>
              </a:r>
            </a:p>
          </p:txBody>
        </p:sp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3F67212B-EF88-6040-652D-758CD8EF2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7" y="2157"/>
              <a:ext cx="10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Call service (  ) method</a:t>
              </a:r>
            </a:p>
          </p:txBody>
        </p:sp>
        <p:sp>
          <p:nvSpPr>
            <p:cNvPr id="48" name="Text Box 46">
              <a:extLst>
                <a:ext uri="{FF2B5EF4-FFF2-40B4-BE49-F238E27FC236}">
                  <a16:creationId xmlns:a16="http://schemas.microsoft.com/office/drawing/2014/main" id="{ACDEFEB0-41DE-A5C8-9522-80F2FBCD4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718"/>
              <a:ext cx="10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9" name="Text Box 47">
              <a:extLst>
                <a:ext uri="{FF2B5EF4-FFF2-40B4-BE49-F238E27FC236}">
                  <a16:creationId xmlns:a16="http://schemas.microsoft.com/office/drawing/2014/main" id="{4623BA9F-9C30-2A73-3771-C669F88C3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77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Perform Initialization </a:t>
              </a:r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50C41211-F14B-339F-6715-7C1C516D3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4" y="2199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Perform Service</a:t>
              </a:r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B25CA5AC-CC02-F1F0-E5F9-377952DEF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5" y="321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Perform cleanup </a:t>
              </a:r>
            </a:p>
          </p:txBody>
        </p:sp>
        <p:sp>
          <p:nvSpPr>
            <p:cNvPr id="52" name="Text Box 50">
              <a:extLst>
                <a:ext uri="{FF2B5EF4-FFF2-40B4-BE49-F238E27FC236}">
                  <a16:creationId xmlns:a16="http://schemas.microsoft.com/office/drawing/2014/main" id="{A7B81115-CD7B-A0EB-2915-A2A8F160D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3426"/>
              <a:ext cx="9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Servlet destroyed &amp; garbage collected</a:t>
              </a:r>
            </a:p>
          </p:txBody>
        </p:sp>
        <p:sp>
          <p:nvSpPr>
            <p:cNvPr id="53" name="Text Box 51">
              <a:extLst>
                <a:ext uri="{FF2B5EF4-FFF2-40B4-BE49-F238E27FC236}">
                  <a16:creationId xmlns:a16="http://schemas.microsoft.com/office/drawing/2014/main" id="{206DF6B5-1DAD-C4E8-A00C-7EBD4B631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18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Perform Service</a:t>
              </a:r>
            </a:p>
          </p:txBody>
        </p:sp>
        <p:sp>
          <p:nvSpPr>
            <p:cNvPr id="54" name="Text Box 52">
              <a:extLst>
                <a:ext uri="{FF2B5EF4-FFF2-40B4-BE49-F238E27FC236}">
                  <a16:creationId xmlns:a16="http://schemas.microsoft.com/office/drawing/2014/main" id="{48149EE4-6A8C-FE50-1CAD-0EA125361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124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" name="Text Box 53">
              <a:extLst>
                <a:ext uri="{FF2B5EF4-FFF2-40B4-BE49-F238E27FC236}">
                  <a16:creationId xmlns:a16="http://schemas.microsoft.com/office/drawing/2014/main" id="{EC81A188-2C7A-8753-FCFB-5EE321AB4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2356"/>
              <a:ext cx="52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Shutdown Initiated</a:t>
              </a:r>
            </a:p>
          </p:txBody>
        </p:sp>
        <p:sp>
          <p:nvSpPr>
            <p:cNvPr id="56" name="Text Box 54">
              <a:extLst>
                <a:ext uri="{FF2B5EF4-FFF2-40B4-BE49-F238E27FC236}">
                  <a16:creationId xmlns:a16="http://schemas.microsoft.com/office/drawing/2014/main" id="{B29812E7-DADD-3868-ACCA-1111AAB8E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1770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HTTP Request 1</a:t>
              </a:r>
            </a:p>
          </p:txBody>
        </p:sp>
        <p:sp>
          <p:nvSpPr>
            <p:cNvPr id="57" name="Text Box 55">
              <a:extLst>
                <a:ext uri="{FF2B5EF4-FFF2-40B4-BE49-F238E27FC236}">
                  <a16:creationId xmlns:a16="http://schemas.microsoft.com/office/drawing/2014/main" id="{88A28DE5-3830-AD7F-C96B-6EC01DE88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" y="2094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HTTP Request 2</a:t>
              </a:r>
            </a:p>
          </p:txBody>
        </p:sp>
        <p:sp>
          <p:nvSpPr>
            <p:cNvPr id="58" name="Text Box 56">
              <a:extLst>
                <a:ext uri="{FF2B5EF4-FFF2-40B4-BE49-F238E27FC236}">
                  <a16:creationId xmlns:a16="http://schemas.microsoft.com/office/drawing/2014/main" id="{97368FF6-BA61-E532-A5AD-FE14F309A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2636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HTTP Response 1</a:t>
              </a:r>
            </a:p>
          </p:txBody>
        </p:sp>
        <p:sp>
          <p:nvSpPr>
            <p:cNvPr id="59" name="Text Box 57">
              <a:extLst>
                <a:ext uri="{FF2B5EF4-FFF2-40B4-BE49-F238E27FC236}">
                  <a16:creationId xmlns:a16="http://schemas.microsoft.com/office/drawing/2014/main" id="{FAA4093F-76EF-9D1E-4F83-409CA20BF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3176"/>
              <a:ext cx="6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200" b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HTTP Response 2</a:t>
              </a:r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15881530-BE3A-80AF-D8D5-5C8514E26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856"/>
              <a:ext cx="336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Line 59">
              <a:extLst>
                <a:ext uri="{FF2B5EF4-FFF2-40B4-BE49-F238E27FC236}">
                  <a16:creationId xmlns:a16="http://schemas.microsoft.com/office/drawing/2014/main" id="{9251B835-F006-8E02-C311-4129E8CE3F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531"/>
              <a:ext cx="33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Line 60">
              <a:extLst>
                <a:ext uri="{FF2B5EF4-FFF2-40B4-BE49-F238E27FC236}">
                  <a16:creationId xmlns:a16="http://schemas.microsoft.com/office/drawing/2014/main" id="{64D3E31E-127B-E884-6A13-24DE8A1FA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21"/>
              <a:ext cx="24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Line 61">
              <a:extLst>
                <a:ext uri="{FF2B5EF4-FFF2-40B4-BE49-F238E27FC236}">
                  <a16:creationId xmlns:a16="http://schemas.microsoft.com/office/drawing/2014/main" id="{DB3CE524-D8D6-E418-6D2B-7C0CB8653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46"/>
              <a:ext cx="240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Arc 62">
              <a:extLst>
                <a:ext uri="{FF2B5EF4-FFF2-40B4-BE49-F238E27FC236}">
                  <a16:creationId xmlns:a16="http://schemas.microsoft.com/office/drawing/2014/main" id="{DA589F75-B34A-7536-947B-0AF2A1C60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" y="1803"/>
              <a:ext cx="295" cy="162"/>
            </a:xfrm>
            <a:custGeom>
              <a:avLst/>
              <a:gdLst>
                <a:gd name="G0" fmla="+- 5001 0 0"/>
                <a:gd name="G1" fmla="+- 21600 0 0"/>
                <a:gd name="G2" fmla="+- 21600 0 0"/>
                <a:gd name="T0" fmla="*/ 0 w 26601"/>
                <a:gd name="T1" fmla="*/ 587 h 43200"/>
                <a:gd name="T2" fmla="*/ 810 w 26601"/>
                <a:gd name="T3" fmla="*/ 42789 h 43200"/>
                <a:gd name="T4" fmla="*/ 5001 w 2660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01" h="43200" fill="none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199"/>
                    <a:pt x="2190" y="43062"/>
                    <a:pt x="809" y="42789"/>
                  </a:cubicBezTo>
                </a:path>
                <a:path w="26601" h="43200" stroke="0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199"/>
                    <a:pt x="2190" y="43062"/>
                    <a:pt x="809" y="42789"/>
                  </a:cubicBezTo>
                  <a:lnTo>
                    <a:pt x="500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" name="Arc 63">
              <a:extLst>
                <a:ext uri="{FF2B5EF4-FFF2-40B4-BE49-F238E27FC236}">
                  <a16:creationId xmlns:a16="http://schemas.microsoft.com/office/drawing/2014/main" id="{C5CA7BB1-C790-5472-9C5E-B7A8987A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" y="3295"/>
              <a:ext cx="295" cy="122"/>
            </a:xfrm>
            <a:custGeom>
              <a:avLst/>
              <a:gdLst>
                <a:gd name="G0" fmla="+- 5001 0 0"/>
                <a:gd name="G1" fmla="+- 21600 0 0"/>
                <a:gd name="G2" fmla="+- 21600 0 0"/>
                <a:gd name="T0" fmla="*/ 0 w 26601"/>
                <a:gd name="T1" fmla="*/ 587 h 43200"/>
                <a:gd name="T2" fmla="*/ 810 w 26601"/>
                <a:gd name="T3" fmla="*/ 42789 h 43200"/>
                <a:gd name="T4" fmla="*/ 5001 w 2660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01" h="43200" fill="none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199"/>
                    <a:pt x="2190" y="43062"/>
                    <a:pt x="809" y="42789"/>
                  </a:cubicBezTo>
                </a:path>
                <a:path w="26601" h="43200" stroke="0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199"/>
                    <a:pt x="2190" y="43062"/>
                    <a:pt x="809" y="42789"/>
                  </a:cubicBezTo>
                  <a:lnTo>
                    <a:pt x="500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Arc 64">
              <a:extLst>
                <a:ext uri="{FF2B5EF4-FFF2-40B4-BE49-F238E27FC236}">
                  <a16:creationId xmlns:a16="http://schemas.microsoft.com/office/drawing/2014/main" id="{B6BABB13-D6F0-CB73-0725-134C3BEF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" y="3621"/>
              <a:ext cx="295" cy="162"/>
            </a:xfrm>
            <a:custGeom>
              <a:avLst/>
              <a:gdLst>
                <a:gd name="G0" fmla="+- 5001 0 0"/>
                <a:gd name="G1" fmla="+- 21600 0 0"/>
                <a:gd name="G2" fmla="+- 21600 0 0"/>
                <a:gd name="T0" fmla="*/ 0 w 26601"/>
                <a:gd name="T1" fmla="*/ 587 h 43200"/>
                <a:gd name="T2" fmla="*/ 810 w 26601"/>
                <a:gd name="T3" fmla="*/ 42789 h 43200"/>
                <a:gd name="T4" fmla="*/ 5001 w 2660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01" h="43200" fill="none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199"/>
                    <a:pt x="2190" y="43062"/>
                    <a:pt x="809" y="42789"/>
                  </a:cubicBezTo>
                </a:path>
                <a:path w="26601" h="43200" stroke="0" extrusionOk="0">
                  <a:moveTo>
                    <a:pt x="-1" y="586"/>
                  </a:moveTo>
                  <a:cubicBezTo>
                    <a:pt x="1638" y="196"/>
                    <a:pt x="3316" y="0"/>
                    <a:pt x="5001" y="0"/>
                  </a:cubicBezTo>
                  <a:cubicBezTo>
                    <a:pt x="16930" y="0"/>
                    <a:pt x="26601" y="9670"/>
                    <a:pt x="26601" y="21600"/>
                  </a:cubicBezTo>
                  <a:cubicBezTo>
                    <a:pt x="26601" y="33529"/>
                    <a:pt x="16930" y="43200"/>
                    <a:pt x="5001" y="43200"/>
                  </a:cubicBezTo>
                  <a:cubicBezTo>
                    <a:pt x="3593" y="43199"/>
                    <a:pt x="2190" y="43062"/>
                    <a:pt x="809" y="42789"/>
                  </a:cubicBezTo>
                  <a:lnTo>
                    <a:pt x="500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D49B84-660D-2959-3B65-DE6765D3AE05}"/>
              </a:ext>
            </a:extLst>
          </p:cNvPr>
          <p:cNvSpPr txBox="1">
            <a:spLocks/>
          </p:cNvSpPr>
          <p:nvPr/>
        </p:nvSpPr>
        <p:spPr>
          <a:xfrm>
            <a:off x="1948405" y="455231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/>
              <a:t>Servlet Life Cycle</a:t>
            </a:r>
            <a:endParaRPr lang="en-US" sz="2400" dirty="0"/>
          </a:p>
        </p:txBody>
      </p:sp>
      <p:pic>
        <p:nvPicPr>
          <p:cNvPr id="67" name="Picture 14" descr="NIET">
            <a:extLst>
              <a:ext uri="{FF2B5EF4-FFF2-40B4-BE49-F238E27FC236}">
                <a16:creationId xmlns:a16="http://schemas.microsoft.com/office/drawing/2014/main" id="{70A14D99-CEC0-F3A2-D9F6-00E7CE8AE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8981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EECED1-E652-CF64-A3D5-2090E104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2600" dirty="0">
                <a:solidFill>
                  <a:srgbClr val="000000"/>
                </a:solidFill>
                <a:ea typeface="Arial Unicode MS" pitchFamily="34" charset="-128"/>
              </a:rPr>
              <a:t>Contained in two packages</a:t>
            </a:r>
          </a:p>
          <a:p>
            <a:pPr marL="1100138" lvl="1" indent="-533400"/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javax.servlet</a:t>
            </a:r>
            <a:endParaRPr lang="en-US" altLang="en-US" sz="24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javax.servlet.Http</a:t>
            </a:r>
            <a:endParaRPr lang="en-US" altLang="en-US" sz="24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609600" indent="-609600"/>
            <a:r>
              <a:rPr lang="en-US" altLang="en-US" sz="2800" dirty="0">
                <a:solidFill>
                  <a:srgbClr val="000000"/>
                </a:solidFill>
                <a:ea typeface="Arial Unicode MS" pitchFamily="34" charset="-128"/>
              </a:rPr>
              <a:t>Contains 20 interfaces and 16 classes</a:t>
            </a:r>
          </a:p>
          <a:p>
            <a:pPr marL="1100138" lvl="1" indent="-5334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Prevalence of interfaces allows servlet implementation to be customized to container</a:t>
            </a:r>
          </a:p>
          <a:p>
            <a:endParaRPr lang="en-IN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C631F5-CE23-4068-2E4F-DF4F2947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200" b="1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E97BD68E-5F0A-8793-860B-79F24EB08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E09E2A6-9876-D372-C765-6B8E287E917E}"/>
              </a:ext>
            </a:extLst>
          </p:cNvPr>
          <p:cNvSpPr txBox="1">
            <a:spLocks/>
          </p:cNvSpPr>
          <p:nvPr/>
        </p:nvSpPr>
        <p:spPr>
          <a:xfrm>
            <a:off x="1990532" y="510591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/>
              <a:t>Servlet 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62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126;p16">
            <a:extLst>
              <a:ext uri="{FF2B5EF4-FFF2-40B4-BE49-F238E27FC236}">
                <a16:creationId xmlns:a16="http://schemas.microsoft.com/office/drawing/2014/main" id="{C6C7E90A-6538-8F1A-764B-E64D48FF2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271589"/>
            <a:ext cx="9029700" cy="5216525"/>
          </a:xfrm>
        </p:spPr>
        <p:txBody>
          <a:bodyPr/>
          <a:lstStyle/>
          <a:p>
            <a:pPr>
              <a:buNone/>
              <a:defRPr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Introduction/Developing Web Application with Spring MVC,    Advanced Techniques, Spring Controllers</a:t>
            </a:r>
          </a:p>
          <a:p>
            <a:pPr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Starters, CLI, Application Class, Logging, Auto Configuration Classes, Spring Boot dependencies, Spring data JPA introduction and Overview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4488" algn="just">
              <a:lnSpc>
                <a:spcPts val="2738"/>
              </a:lnSpc>
              <a:spcBef>
                <a:spcPts val="250"/>
              </a:spcBef>
              <a:buClr>
                <a:srgbClr val="000000"/>
              </a:buClr>
              <a:buNone/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4488" algn="just">
              <a:spcBef>
                <a:spcPts val="363"/>
              </a:spcBef>
              <a:buClr>
                <a:srgbClr val="000000"/>
              </a:buClr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4488" algn="just">
              <a:spcBef>
                <a:spcPts val="363"/>
              </a:spcBef>
              <a:buClr>
                <a:srgbClr val="000000"/>
              </a:buClr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Google Shape;127;p16">
            <a:extLst>
              <a:ext uri="{FF2B5EF4-FFF2-40B4-BE49-F238E27FC236}">
                <a16:creationId xmlns:a16="http://schemas.microsoft.com/office/drawing/2014/main" id="{680AFE50-D0B6-7EFA-0D41-F4FD3DBC0F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719A3A84-5ECC-4DB5-975D-CFA640981BDF}" type="datetime1">
              <a:rPr lang="en-US" smtClean="0"/>
              <a:t>15-May-24</a:t>
            </a:fld>
            <a:endParaRPr lang="en-US" altLang="en-US" dirty="0">
              <a:cs typeface="Arial" pitchFamily="34" charset="0"/>
            </a:endParaRPr>
          </a:p>
        </p:txBody>
      </p:sp>
      <p:sp>
        <p:nvSpPr>
          <p:cNvPr id="15364" name="Google Shape;128;p16">
            <a:extLst>
              <a:ext uri="{FF2B5EF4-FFF2-40B4-BE49-F238E27FC236}">
                <a16:creationId xmlns:a16="http://schemas.microsoft.com/office/drawing/2014/main" id="{1C771900-64B0-A0AF-1D6A-6122E859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7F9AE7FD-9E70-7BF5-EF68-8743E241E73D}"/>
              </a:ext>
            </a:extLst>
          </p:cNvPr>
          <p:cNvSpPr txBox="1"/>
          <p:nvPr/>
        </p:nvSpPr>
        <p:spPr>
          <a:xfrm>
            <a:off x="2023730" y="375632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>
              <a:defRPr/>
            </a:pPr>
            <a:r>
              <a:rPr lang="en-US" sz="32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Syllabus Unit -4 </a:t>
            </a:r>
          </a:p>
        </p:txBody>
      </p:sp>
      <p:sp>
        <p:nvSpPr>
          <p:cNvPr id="7175" name="Google Shape;131;p16">
            <a:extLst>
              <a:ext uri="{FF2B5EF4-FFF2-40B4-BE49-F238E27FC236}">
                <a16:creationId xmlns:a16="http://schemas.microsoft.com/office/drawing/2014/main" id="{089B3BBE-1C9B-6EE8-C90B-305FBCD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altLang="en-US">
              <a:solidFill>
                <a:srgbClr val="898989"/>
              </a:solidFill>
              <a:cs typeface="Arial" pitchFamily="34" charset="0"/>
            </a:endParaRPr>
          </a:p>
        </p:txBody>
      </p:sp>
      <p:pic>
        <p:nvPicPr>
          <p:cNvPr id="15367" name="Picture 14" descr="NIET">
            <a:extLst>
              <a:ext uri="{FF2B5EF4-FFF2-40B4-BE49-F238E27FC236}">
                <a16:creationId xmlns:a16="http://schemas.microsoft.com/office/drawing/2014/main" id="{8E2C30FB-CCDD-6223-72C0-F9287D8A8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193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073556-1281-DD3D-4E36-2857C74E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/>
            <a:r>
              <a:rPr lang="en-US" altLang="en-US" sz="2800" dirty="0" err="1"/>
              <a:t>Javax.servlet</a:t>
            </a:r>
            <a:r>
              <a:rPr lang="en-US" altLang="en-US" sz="2800" dirty="0"/>
              <a:t> package can be extended for use with any application layer protocol</a:t>
            </a:r>
          </a:p>
          <a:p>
            <a:pPr marL="1100138" lvl="1" indent="-533400"/>
            <a:r>
              <a:rPr lang="en-US" altLang="en-US" sz="2400" dirty="0"/>
              <a:t>http is the most popularly used protocol</a:t>
            </a:r>
          </a:p>
          <a:p>
            <a:pPr marL="1100138" lvl="1" indent="-533400"/>
            <a:r>
              <a:rPr lang="en-US" altLang="en-US" sz="2400" dirty="0" err="1"/>
              <a:t>Javax.servlet.http</a:t>
            </a:r>
            <a:r>
              <a:rPr lang="en-US" altLang="en-US" sz="2400" dirty="0"/>
              <a:t> package is extension of the </a:t>
            </a:r>
            <a:r>
              <a:rPr lang="en-US" altLang="en-US" sz="2400" dirty="0" err="1"/>
              <a:t>javax.servlet</a:t>
            </a:r>
            <a:r>
              <a:rPr lang="en-US" altLang="en-US" sz="2400" dirty="0"/>
              <a:t> package for http protocol</a:t>
            </a:r>
          </a:p>
          <a:p>
            <a:pPr marL="609600" indent="-609600"/>
            <a:r>
              <a:rPr lang="en-US" altLang="en-US" sz="2200" dirty="0">
                <a:solidFill>
                  <a:srgbClr val="000000"/>
                </a:solidFill>
                <a:ea typeface="Arial Unicode MS" pitchFamily="34" charset="-128"/>
              </a:rPr>
              <a:t>The Servlet spec allows you to implement separate Java methods implementing each HTTP method in your subclass of </a:t>
            </a:r>
            <a:r>
              <a:rPr lang="en-US" altLang="en-US" sz="2200" dirty="0" err="1">
                <a:solidFill>
                  <a:srgbClr val="000000"/>
                </a:solidFill>
                <a:ea typeface="Arial Unicode MS" pitchFamily="34" charset="-128"/>
              </a:rPr>
              <a:t>HttpServlet</a:t>
            </a:r>
            <a:r>
              <a:rPr lang="en-US" altLang="en-US" sz="2200" dirty="0">
                <a:solidFill>
                  <a:srgbClr val="000000"/>
                </a:solidFill>
                <a:ea typeface="Arial Unicode MS" pitchFamily="34" charset="-128"/>
              </a:rPr>
              <a:t>. 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Override the </a:t>
            </a:r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doGet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 and/or </a:t>
            </a:r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doPost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 method to provide normal servlet functionality. 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Override </a:t>
            </a:r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doPut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 or </a:t>
            </a:r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doDelete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 if you want to implement these methods. 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There's no need to override </a:t>
            </a:r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doOptions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 or </a:t>
            </a:r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doTrace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().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The superclass handles the HEAD method all on its own.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21BDB1-B805-62D7-3A7C-E2ED5C0A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13C16-F459-D8E4-CF36-9CAD5DF7ADD1}"/>
              </a:ext>
            </a:extLst>
          </p:cNvPr>
          <p:cNvSpPr txBox="1">
            <a:spLocks/>
          </p:cNvSpPr>
          <p:nvPr/>
        </p:nvSpPr>
        <p:spPr>
          <a:xfrm>
            <a:off x="1962358" y="448628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/>
              <a:t>Java Servlets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CA54390F-41D6-0FD1-1F41-A24923DEF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4054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5E3870-9865-787A-0D80-75DC0F17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sz="2600" dirty="0">
                <a:solidFill>
                  <a:srgbClr val="000000"/>
                </a:solidFill>
                <a:ea typeface="Arial Unicode MS" pitchFamily="34" charset="-128"/>
              </a:rPr>
              <a:t>Provides the contract between the servlet/web application and the web container</a:t>
            </a:r>
          </a:p>
          <a:p>
            <a:pPr marL="609600" indent="-609600"/>
            <a:r>
              <a:rPr lang="en-US" altLang="en-US" sz="2600" dirty="0">
                <a:solidFill>
                  <a:srgbClr val="000000"/>
                </a:solidFill>
                <a:ea typeface="Arial Unicode MS" pitchFamily="34" charset="-128"/>
              </a:rPr>
              <a:t>Used for creating protocol independent server applications</a:t>
            </a:r>
          </a:p>
          <a:p>
            <a:pPr marL="609600" indent="-609600"/>
            <a:r>
              <a:rPr lang="en-US" altLang="en-US" sz="2600" dirty="0">
                <a:solidFill>
                  <a:srgbClr val="000000"/>
                </a:solidFill>
                <a:ea typeface="Arial Unicode MS" pitchFamily="34" charset="-128"/>
              </a:rPr>
              <a:t>Servlet interface defines the core of the entire package</a:t>
            </a:r>
          </a:p>
          <a:p>
            <a:pPr marL="1100138" lvl="1" indent="-5334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Other interfaces provide additional services to the developer</a:t>
            </a:r>
          </a:p>
          <a:p>
            <a:pPr marL="609600" indent="-609600"/>
            <a:r>
              <a:rPr lang="en-US" altLang="en-US" sz="2800" dirty="0">
                <a:solidFill>
                  <a:srgbClr val="000000"/>
                </a:solidFill>
                <a:ea typeface="Arial Unicode MS" pitchFamily="34" charset="-128"/>
              </a:rPr>
              <a:t>Contains 12 interfaces </a:t>
            </a:r>
          </a:p>
          <a:p>
            <a:pPr marL="1100138" lvl="1" indent="-5334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7 interfaces implemented by the package</a:t>
            </a:r>
          </a:p>
          <a:p>
            <a:pPr marL="1100138" lvl="1" indent="-5334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5 interfaces implemented by the user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39E208-094E-B5B5-C39D-78ADDC90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523685-CD3D-AB3C-3E44-9926766D9A93}"/>
              </a:ext>
            </a:extLst>
          </p:cNvPr>
          <p:cNvSpPr txBox="1">
            <a:spLocks/>
          </p:cNvSpPr>
          <p:nvPr/>
        </p:nvSpPr>
        <p:spPr>
          <a:xfrm>
            <a:off x="1962358" y="458172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Javax.servlet Package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DDC1022B-3CDF-18F3-27EC-F1E6778C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9354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02335E-7521-E5CA-B4E4-3C71AC02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0"/>
            <a:ext cx="4963247" cy="5050589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200" dirty="0">
                <a:solidFill>
                  <a:srgbClr val="000000"/>
                </a:solidFill>
                <a:ea typeface="Arial Unicode MS" pitchFamily="34" charset="-128"/>
              </a:rPr>
              <a:t>Server implemented interfaces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ServletConfig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ServletContext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ServletRequest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ServletResponse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RequestDispatcher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FilterChain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FilterConfig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8C4841-AF34-1E7C-5299-1785360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B3B3C-4699-9DBB-F723-960F58111416}"/>
              </a:ext>
            </a:extLst>
          </p:cNvPr>
          <p:cNvSpPr txBox="1"/>
          <p:nvPr/>
        </p:nvSpPr>
        <p:spPr>
          <a:xfrm>
            <a:off x="5974080" y="1604210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User implemented interfaces </a:t>
            </a:r>
          </a:p>
          <a:p>
            <a:pPr marL="1100138" lvl="1" indent="-533400"/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Servlet</a:t>
            </a:r>
          </a:p>
          <a:p>
            <a:pPr marL="1100138" lvl="1" indent="-533400"/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ServletContextListener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ServletContextAttributeListener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SingleThreadModel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Filter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2A63B3-E87A-9594-375F-7568371C4C1A}"/>
              </a:ext>
            </a:extLst>
          </p:cNvPr>
          <p:cNvSpPr txBox="1">
            <a:spLocks/>
          </p:cNvSpPr>
          <p:nvPr/>
        </p:nvSpPr>
        <p:spPr>
          <a:xfrm>
            <a:off x="1962358" y="448628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/>
              <a:t>Servlet Interfaces</a:t>
            </a:r>
            <a:endParaRPr lang="en-US" sz="2400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62E87D9A-927C-2549-4790-58A1BB883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340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5BFB0F-A2E7-8FC9-5D04-78D0F93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604211"/>
            <a:ext cx="5576448" cy="4572752"/>
          </a:xfrm>
        </p:spPr>
        <p:txBody>
          <a:bodyPr/>
          <a:lstStyle/>
          <a:p>
            <a:pPr marL="609600" indent="-6096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Servlet Classes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GenericServlet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ServletContextEvent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ServletContextAttriubuteEvent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ServletInputStream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ServletOutputStream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ServletRequestWrapper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ServletResponseWrapper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FE2996-3DBB-D8C6-422A-59A11929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DF924-56D0-515B-2756-95094D92A813}"/>
              </a:ext>
            </a:extLst>
          </p:cNvPr>
          <p:cNvSpPr txBox="1"/>
          <p:nvPr/>
        </p:nvSpPr>
        <p:spPr>
          <a:xfrm>
            <a:off x="6542591" y="1604211"/>
            <a:ext cx="6094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Exception Classes</a:t>
            </a:r>
            <a:r>
              <a:rPr lang="en-US" altLang="en-US" sz="28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</a:p>
          <a:p>
            <a:pPr marL="1100138" lvl="1" indent="-533400"/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ServletException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UnavailableException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179980-50BD-4D65-692A-2C12A8300C3B}"/>
              </a:ext>
            </a:extLst>
          </p:cNvPr>
          <p:cNvSpPr txBox="1">
            <a:spLocks/>
          </p:cNvSpPr>
          <p:nvPr/>
        </p:nvSpPr>
        <p:spPr>
          <a:xfrm>
            <a:off x="1962358" y="439297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/>
              <a:t>Servlet Classes</a:t>
            </a:r>
            <a:endParaRPr lang="en-US" sz="2400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56B0D623-2F2F-241C-A6A3-AD7A9490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714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F11CFC-E3E1-62B8-DB1B-87E511B94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319514"/>
            <a:ext cx="10983131" cy="5538487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GenericServlet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 is abstract class that implements servlet interface 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Requires implementing the service() method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Servlets normally extend from this class</a:t>
            </a:r>
          </a:p>
          <a:p>
            <a:pPr marL="609600" indent="-6096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Methods 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LifeCycle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 Methods</a:t>
            </a:r>
          </a:p>
          <a:p>
            <a:pPr marL="1366838" lvl="2" indent="-457200"/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init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pPr marL="1366838" lvl="2" indent="-457200"/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service()</a:t>
            </a:r>
          </a:p>
          <a:p>
            <a:pPr marL="1366838" lvl="2" indent="-457200"/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destroy()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Environment Methods</a:t>
            </a:r>
          </a:p>
          <a:p>
            <a:pPr marL="1366838" lvl="2" indent="-457200"/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getServletContext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() </a:t>
            </a:r>
          </a:p>
          <a:p>
            <a:pPr marL="1366838" lvl="2" indent="-457200"/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getInitParameter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(…)</a:t>
            </a:r>
          </a:p>
          <a:p>
            <a:pPr marL="1366838" lvl="2" indent="-457200"/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getInitParameterNames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endParaRPr lang="en-IN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DA860B-F7AB-7357-72CE-B1175C7B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20637"/>
            <a:ext cx="10983132" cy="747763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486810-238D-0795-4C2A-72A9F61C2F41}"/>
              </a:ext>
            </a:extLst>
          </p:cNvPr>
          <p:cNvSpPr txBox="1">
            <a:spLocks/>
          </p:cNvSpPr>
          <p:nvPr/>
        </p:nvSpPr>
        <p:spPr>
          <a:xfrm>
            <a:off x="1962358" y="48260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0" i="0">
                <a:solidFill>
                  <a:schemeClr val="tx1"/>
                </a:solidFill>
                <a:effectLst/>
                <a:latin typeface="erdana"/>
              </a:rPr>
              <a:t>GenericServlet class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A0D1BE9B-7684-DC19-26CB-7D967F767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590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4453F2-7B54-1CC8-C9BF-1C70EB00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Javax.servlet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 package provides interfaces and classes to service client requests in protocol independent manner.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Javax.servlet.http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 package supports http-specific functions.</a:t>
            </a:r>
          </a:p>
          <a:p>
            <a:pPr marL="609600" indent="-6096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Several of the classes are derived from the </a:t>
            </a:r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javax.servlet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packaage</a:t>
            </a:r>
            <a:endParaRPr lang="en-US" altLang="en-US" sz="24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609600" indent="-6096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Some methods from the </a:t>
            </a:r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javax.servlet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 package are also used</a:t>
            </a:r>
          </a:p>
          <a:p>
            <a:pPr marL="609600" indent="-6096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Contains 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8 interfaces 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7 classes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C7596-312D-7ED9-E6FC-0EFCAF76D619}"/>
              </a:ext>
            </a:extLst>
          </p:cNvPr>
          <p:cNvSpPr txBox="1">
            <a:spLocks/>
          </p:cNvSpPr>
          <p:nvPr/>
        </p:nvSpPr>
        <p:spPr>
          <a:xfrm>
            <a:off x="2135153" y="420195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javax.servlet.http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5E61392D-9CB0-6A9B-4665-623EF8AA3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767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F43666-AEA5-EF98-58F7-D28DEFC0E0EB}"/>
              </a:ext>
            </a:extLst>
          </p:cNvPr>
          <p:cNvGraphicFramePr>
            <a:graphicFrameLocks noGrp="1"/>
          </p:cNvGraphicFramePr>
          <p:nvPr/>
        </p:nvGraphicFramePr>
        <p:xfrm>
          <a:off x="604434" y="1783080"/>
          <a:ext cx="10896686" cy="5132389"/>
        </p:xfrm>
        <a:graphic>
          <a:graphicData uri="http://schemas.openxmlformats.org/drawingml/2006/table">
            <a:tbl>
              <a:tblPr/>
              <a:tblGrid>
                <a:gridCol w="544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0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HTTP Request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072" marR="84072" marT="84085" marB="84085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072" marR="84072" marT="84085" marB="84085">
                    <a:lnL>
                      <a:noFill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18"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GET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Asks to get the resource at the requested URL.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378"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POST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Asks the server to accept the body info attached. It is like GET request with extra info sent with the request.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148"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HEAD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Asks for only the header part of whatever a GET would return. Just like GET but with no body.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148"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TRACE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Asks for the loopback of the request message, for testing or troubleshooting.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632"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PUT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Says to put the enclosed info (the body) at the requested URL.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918"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DELETE</a:t>
                      </a:r>
                      <a:endParaRPr lang="en-US" sz="15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Says to delete the resource at the requested URL.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2148"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OPTIONS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2720" marR="0" algn="just">
                        <a:lnSpc>
                          <a:spcPts val="15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Asks for a list of the HTTP methods to which the thing at the request URL can respond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6220" marR="56220" marT="56228" marB="56228">
                    <a:lnL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99DA979-B283-9412-18F8-D5B6B0009F5F}"/>
              </a:ext>
            </a:extLst>
          </p:cNvPr>
          <p:cNvSpPr txBox="1">
            <a:spLocks/>
          </p:cNvSpPr>
          <p:nvPr/>
        </p:nvSpPr>
        <p:spPr>
          <a:xfrm>
            <a:off x="1876327" y="286916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>
                <a:solidFill>
                  <a:schemeClr val="tx1"/>
                </a:solidFill>
              </a:rPr>
              <a:t>HTTP Request</a:t>
            </a:r>
            <a:endParaRPr lang="en-US" sz="2400" dirty="0"/>
          </a:p>
        </p:txBody>
      </p:sp>
      <p:pic>
        <p:nvPicPr>
          <p:cNvPr id="4" name="Picture 14" descr="NIET">
            <a:extLst>
              <a:ext uri="{FF2B5EF4-FFF2-40B4-BE49-F238E27FC236}">
                <a16:creationId xmlns:a16="http://schemas.microsoft.com/office/drawing/2014/main" id="{5CEFC17C-C859-42E6-607C-6B2F20363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033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C5DE9B-6EF3-6596-0F35-BCC36158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/>
            <a:r>
              <a:rPr lang="en-US" altLang="en-US" sz="2800" dirty="0">
                <a:solidFill>
                  <a:srgbClr val="000000"/>
                </a:solidFill>
                <a:ea typeface="Arial Unicode MS" pitchFamily="34" charset="-128"/>
              </a:rPr>
              <a:t>Extends the Generic Servlet</a:t>
            </a:r>
          </a:p>
          <a:p>
            <a:pPr marL="1100138" lvl="1" indent="-5334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Inherits the </a:t>
            </a:r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init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() and destroy methods()</a:t>
            </a:r>
          </a:p>
          <a:p>
            <a:pPr marL="1100138" lvl="1" indent="-5334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Overrides the service() method</a:t>
            </a:r>
          </a:p>
          <a:p>
            <a:pPr marL="609600" indent="-609600"/>
            <a:r>
              <a:rPr lang="en-US" altLang="en-US" sz="2800" dirty="0">
                <a:solidFill>
                  <a:srgbClr val="000000"/>
                </a:solidFill>
                <a:ea typeface="Arial Unicode MS" pitchFamily="34" charset="-128"/>
              </a:rPr>
              <a:t>Service() method</a:t>
            </a:r>
          </a:p>
          <a:p>
            <a:pPr marL="1100138" lvl="1" indent="-5334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Signature: Protected void service(</a:t>
            </a:r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HttpServletRequest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 req, </a:t>
            </a:r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HttpServletResponse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 res)</a:t>
            </a:r>
          </a:p>
          <a:p>
            <a:pPr marL="1100138" lvl="1" indent="-5334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Forwards the request to the appropriate method</a:t>
            </a:r>
          </a:p>
          <a:p>
            <a:pPr marL="1100138" lvl="1" indent="-5334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Developer should not normally override this method</a:t>
            </a:r>
          </a:p>
          <a:p>
            <a:pPr marL="609600" indent="-609600"/>
            <a:r>
              <a:rPr lang="en-US" altLang="en-US" sz="2800" dirty="0">
                <a:solidFill>
                  <a:srgbClr val="000000"/>
                </a:solidFill>
                <a:ea typeface="Arial Unicode MS" pitchFamily="34" charset="-128"/>
              </a:rPr>
              <a:t>The developer needs to implement the methods corresponding to the request</a:t>
            </a:r>
          </a:p>
          <a:p>
            <a:pPr marL="1100138" lvl="1" indent="-533400"/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doGet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(), </a:t>
            </a:r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doPost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(), </a:t>
            </a:r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doHead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(), </a:t>
            </a:r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doPut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  <a:endParaRPr lang="en-IN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20415D3C-F3F1-3010-D9F4-FD4F8D320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DAC133-4C89-F9F6-080C-7251220AE9F3}"/>
              </a:ext>
            </a:extLst>
          </p:cNvPr>
          <p:cNvSpPr txBox="1">
            <a:spLocks/>
          </p:cNvSpPr>
          <p:nvPr/>
        </p:nvSpPr>
        <p:spPr>
          <a:xfrm>
            <a:off x="2009193" y="38767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HttpServlet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7613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FBE7CA6-638C-5DC0-7BB4-EC89A008695B}"/>
              </a:ext>
            </a:extLst>
          </p:cNvPr>
          <p:cNvSpPr txBox="1">
            <a:spLocks noChangeArrowheads="1"/>
          </p:cNvSpPr>
          <p:nvPr/>
        </p:nvSpPr>
        <p:spPr>
          <a:xfrm>
            <a:off x="304799" y="1315616"/>
            <a:ext cx="10983131" cy="5161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en-US" sz="3600" dirty="0">
                <a:solidFill>
                  <a:srgbClr val="000000"/>
                </a:solidFill>
                <a:ea typeface="Arial Unicode MS" pitchFamily="34" charset="-128"/>
              </a:rPr>
              <a:t>Extends </a:t>
            </a:r>
            <a:r>
              <a:rPr lang="en-US" altLang="en-US" sz="3600" dirty="0" err="1">
                <a:solidFill>
                  <a:srgbClr val="000000"/>
                </a:solidFill>
                <a:ea typeface="Arial Unicode MS" pitchFamily="34" charset="-128"/>
              </a:rPr>
              <a:t>ServletRequest</a:t>
            </a:r>
            <a:endParaRPr lang="en-US" altLang="en-US" sz="36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609600" indent="-6096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Inherited methods from </a:t>
            </a:r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ServletRequest</a:t>
            </a:r>
            <a:endParaRPr lang="en-US" altLang="en-US" sz="24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getParameterNames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getParameter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(String name)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getParameterValues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(String name)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getServerName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getServerPort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getRequestDispatcher</a:t>
            </a:r>
            <a:endParaRPr lang="en-US" altLang="en-US" sz="20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609600" indent="-6096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New methods defined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getCookies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getHeader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getPathInfo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getContextPath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getQueryString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304A3-CEDD-D7BA-5988-703514DDD689}"/>
              </a:ext>
            </a:extLst>
          </p:cNvPr>
          <p:cNvSpPr txBox="1">
            <a:spLocks/>
          </p:cNvSpPr>
          <p:nvPr/>
        </p:nvSpPr>
        <p:spPr>
          <a:xfrm>
            <a:off x="2032518" y="38100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HttpServletRequest Interface</a:t>
            </a:r>
            <a:endParaRPr lang="en-US" sz="2400" dirty="0"/>
          </a:p>
        </p:txBody>
      </p:sp>
      <p:pic>
        <p:nvPicPr>
          <p:cNvPr id="4" name="Picture 14" descr="NIET">
            <a:extLst>
              <a:ext uri="{FF2B5EF4-FFF2-40B4-BE49-F238E27FC236}">
                <a16:creationId xmlns:a16="http://schemas.microsoft.com/office/drawing/2014/main" id="{FB947D5A-CF4F-9F29-0864-F43BC5A31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6001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52DAA0-4B31-3FA3-202C-413A47E3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B1CA5B21-6BE3-1077-9FA4-E7B52A7311B5}"/>
              </a:ext>
            </a:extLst>
          </p:cNvPr>
          <p:cNvSpPr txBox="1">
            <a:spLocks noChangeArrowheads="1"/>
          </p:cNvSpPr>
          <p:nvPr/>
        </p:nvSpPr>
        <p:spPr>
          <a:xfrm>
            <a:off x="304799" y="1455576"/>
            <a:ext cx="10863943" cy="5021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en-US" sz="3800" b="1" dirty="0">
                <a:solidFill>
                  <a:srgbClr val="000000"/>
                </a:solidFill>
                <a:ea typeface="Arial Unicode MS" pitchFamily="34" charset="-128"/>
              </a:rPr>
              <a:t>Extends </a:t>
            </a:r>
            <a:r>
              <a:rPr lang="en-US" altLang="en-US" sz="3800" b="1" dirty="0" err="1">
                <a:solidFill>
                  <a:srgbClr val="000000"/>
                </a:solidFill>
                <a:ea typeface="Arial Unicode MS" pitchFamily="34" charset="-128"/>
              </a:rPr>
              <a:t>ServletResponse</a:t>
            </a:r>
            <a:endParaRPr lang="en-US" altLang="en-US" sz="3800" b="1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609600" indent="-609600"/>
            <a:r>
              <a:rPr lang="en-US" altLang="en-US" sz="2800" dirty="0">
                <a:solidFill>
                  <a:srgbClr val="000000"/>
                </a:solidFill>
                <a:ea typeface="Arial Unicode MS" pitchFamily="34" charset="-128"/>
              </a:rPr>
              <a:t>Inherited methods from </a:t>
            </a:r>
            <a:r>
              <a:rPr lang="en-US" altLang="en-US" sz="2800" dirty="0" err="1">
                <a:solidFill>
                  <a:srgbClr val="000000"/>
                </a:solidFill>
                <a:ea typeface="Arial Unicode MS" pitchFamily="34" charset="-128"/>
              </a:rPr>
              <a:t>ServletResponse</a:t>
            </a:r>
            <a:endParaRPr lang="en-US" altLang="en-US" sz="2800" dirty="0">
              <a:solidFill>
                <a:srgbClr val="000000"/>
              </a:solidFill>
              <a:ea typeface="Arial Unicode MS" pitchFamily="34" charset="-128"/>
            </a:endParaRPr>
          </a:p>
          <a:p>
            <a:pPr marL="1100138" lvl="1" indent="-533400"/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getoutputStream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pPr marL="1100138" lvl="1" indent="-533400"/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getWriter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(String name)</a:t>
            </a:r>
          </a:p>
          <a:p>
            <a:pPr marL="1100138" lvl="1" indent="-533400"/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flushBuffer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pPr marL="1100138" lvl="1" indent="-533400"/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setContentType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pPr marL="609600" indent="-609600"/>
            <a:r>
              <a:rPr lang="en-US" altLang="en-US" sz="2800" dirty="0">
                <a:solidFill>
                  <a:srgbClr val="000000"/>
                </a:solidFill>
                <a:ea typeface="Arial Unicode MS" pitchFamily="34" charset="-128"/>
              </a:rPr>
              <a:t>New methods</a:t>
            </a:r>
          </a:p>
          <a:p>
            <a:pPr marL="1100138" lvl="1" indent="-533400"/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encodeURL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(String </a:t>
            </a:r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url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)</a:t>
            </a:r>
          </a:p>
          <a:p>
            <a:pPr marL="1100138" lvl="1" indent="-533400"/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encodeRedirectURL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(String </a:t>
            </a:r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url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)</a:t>
            </a:r>
          </a:p>
          <a:p>
            <a:pPr marL="609600" indent="-609600"/>
            <a:r>
              <a:rPr lang="en-US" altLang="en-US" sz="2800" dirty="0" err="1">
                <a:solidFill>
                  <a:srgbClr val="000000"/>
                </a:solidFill>
                <a:ea typeface="Arial Unicode MS" pitchFamily="34" charset="-128"/>
              </a:rPr>
              <a:t>setDateHeader</a:t>
            </a:r>
            <a:r>
              <a:rPr lang="en-US" altLang="en-US" sz="28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pPr marL="1100138" lvl="1" indent="-533400"/>
            <a:r>
              <a:rPr lang="en-US" altLang="en-US" sz="2400" dirty="0" err="1">
                <a:solidFill>
                  <a:srgbClr val="000000"/>
                </a:solidFill>
                <a:ea typeface="Arial Unicode MS" pitchFamily="34" charset="-128"/>
              </a:rPr>
              <a:t>setStatus</a:t>
            </a:r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()</a:t>
            </a:r>
          </a:p>
          <a:p>
            <a:pPr marL="1100138" lvl="1" indent="-533400"/>
            <a:endParaRPr lang="en-US" altLang="en-US" sz="2400" dirty="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64F94-06CE-DA7E-96B3-C5EE77F89AD9}"/>
              </a:ext>
            </a:extLst>
          </p:cNvPr>
          <p:cNvSpPr txBox="1">
            <a:spLocks/>
          </p:cNvSpPr>
          <p:nvPr/>
        </p:nvSpPr>
        <p:spPr>
          <a:xfrm>
            <a:off x="2102499" y="342902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HttpServletRequest Interface, cont’d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01090248-823A-89D6-FA45-0C7AF8E87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51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126;p16">
            <a:extLst>
              <a:ext uri="{FF2B5EF4-FFF2-40B4-BE49-F238E27FC236}">
                <a16:creationId xmlns:a16="http://schemas.microsoft.com/office/drawing/2014/main" id="{96594D97-0CE7-FB85-CD36-C1B81E657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8195" y="1271589"/>
            <a:ext cx="9135769" cy="5216525"/>
          </a:xfrm>
        </p:spPr>
        <p:txBody>
          <a:bodyPr/>
          <a:lstStyle/>
          <a:p>
            <a:pPr marL="812800" lvl="1" indent="-344488" algn="just">
              <a:lnSpc>
                <a:spcPts val="2738"/>
              </a:lnSpc>
              <a:spcBef>
                <a:spcPts val="250"/>
              </a:spcBef>
              <a:buClr>
                <a:srgbClr val="000000"/>
              </a:buClr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812800" lvl="1" indent="-344488" algn="just">
              <a:lnSpc>
                <a:spcPts val="2738"/>
              </a:lnSpc>
              <a:spcBef>
                <a:spcPts val="250"/>
              </a:spcBef>
              <a:buClr>
                <a:srgbClr val="000000"/>
              </a:buClr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JPA: Introduction &amp; overview of data persistence, Overview of ORM tools, Understanding JPA, Entities: Requirement for Entity Class, Persistent Fields and Properties, Primary keys in Entries, Entity Management, Querying Entities, Entities Relationships	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Google Shape;127;p16">
            <a:extLst>
              <a:ext uri="{FF2B5EF4-FFF2-40B4-BE49-F238E27FC236}">
                <a16:creationId xmlns:a16="http://schemas.microsoft.com/office/drawing/2014/main" id="{8A112EFD-6798-E192-E9E8-D7F91B1FE2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E5276FA4-FCCF-48E7-952E-8B551B4B9BAA}" type="datetime1">
              <a:rPr lang="en-US" smtClean="0"/>
              <a:t>15-May-24</a:t>
            </a:fld>
            <a:endParaRPr lang="en-US" altLang="en-US" dirty="0">
              <a:cs typeface="Arial" pitchFamily="34" charset="0"/>
            </a:endParaRPr>
          </a:p>
        </p:txBody>
      </p:sp>
      <p:sp>
        <p:nvSpPr>
          <p:cNvPr id="17412" name="Google Shape;128;p16">
            <a:extLst>
              <a:ext uri="{FF2B5EF4-FFF2-40B4-BE49-F238E27FC236}">
                <a16:creationId xmlns:a16="http://schemas.microsoft.com/office/drawing/2014/main" id="{982527D0-5942-F1C5-1AF6-D45DDCD6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89CBDB63-AEF3-F52E-88FA-F9081BB09CEC}"/>
              </a:ext>
            </a:extLst>
          </p:cNvPr>
          <p:cNvSpPr txBox="1"/>
          <p:nvPr/>
        </p:nvSpPr>
        <p:spPr>
          <a:xfrm>
            <a:off x="2133600" y="415168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>
              <a:defRPr/>
            </a:pPr>
            <a:r>
              <a:rPr lang="en-US" sz="32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Syllabus Unit -5 </a:t>
            </a:r>
          </a:p>
        </p:txBody>
      </p:sp>
      <p:sp>
        <p:nvSpPr>
          <p:cNvPr id="8199" name="Google Shape;131;p16">
            <a:extLst>
              <a:ext uri="{FF2B5EF4-FFF2-40B4-BE49-F238E27FC236}">
                <a16:creationId xmlns:a16="http://schemas.microsoft.com/office/drawing/2014/main" id="{A96FBA51-6ACE-2D78-AC94-1FC0C253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altLang="en-US" dirty="0">
              <a:solidFill>
                <a:srgbClr val="898989"/>
              </a:solidFill>
              <a:cs typeface="Arial" pitchFamily="34" charset="0"/>
            </a:endParaRPr>
          </a:p>
        </p:txBody>
      </p:sp>
      <p:pic>
        <p:nvPicPr>
          <p:cNvPr id="17415" name="Picture 14" descr="NIET">
            <a:extLst>
              <a:ext uri="{FF2B5EF4-FFF2-40B4-BE49-F238E27FC236}">
                <a16:creationId xmlns:a16="http://schemas.microsoft.com/office/drawing/2014/main" id="{2490AE23-637F-1B9C-DD44-D394433A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22" y="26193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F885B9F-884C-E95E-502A-6F4AD68D8282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376272"/>
            <a:ext cx="1158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79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en-US" sz="2800">
                <a:solidFill>
                  <a:srgbClr val="000000"/>
                </a:solidFill>
                <a:ea typeface="Arial Unicode MS" pitchFamily="34" charset="-128"/>
              </a:rPr>
              <a:t>Create a servletclass</a:t>
            </a:r>
          </a:p>
          <a:p>
            <a:pPr marL="1100138" lvl="1" indent="-533400"/>
            <a:r>
              <a:rPr lang="en-US" altLang="en-US" sz="2400">
                <a:solidFill>
                  <a:srgbClr val="000000"/>
                </a:solidFill>
                <a:ea typeface="Arial Unicode MS" pitchFamily="34" charset="-128"/>
              </a:rPr>
              <a:t>extend HttpServlet</a:t>
            </a:r>
          </a:p>
          <a:p>
            <a:pPr marL="609600" indent="-609600"/>
            <a:r>
              <a:rPr lang="en-US" altLang="en-US" sz="2800">
                <a:solidFill>
                  <a:srgbClr val="000000"/>
                </a:solidFill>
                <a:ea typeface="Arial Unicode MS" pitchFamily="34" charset="-128"/>
              </a:rPr>
              <a:t>Implement the doGet() or doPost() method</a:t>
            </a:r>
          </a:p>
          <a:p>
            <a:pPr marL="1100138" lvl="1" indent="-533400"/>
            <a:r>
              <a:rPr lang="en-US" altLang="en-US" sz="2400">
                <a:solidFill>
                  <a:srgbClr val="000000"/>
                </a:solidFill>
                <a:ea typeface="Arial Unicode MS" pitchFamily="34" charset="-128"/>
              </a:rPr>
              <a:t>Both methods accept two parameters</a:t>
            </a:r>
          </a:p>
          <a:p>
            <a:pPr marL="1366838" lvl="2" indent="-457200"/>
            <a:r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t>HttpServletRequest</a:t>
            </a:r>
          </a:p>
          <a:p>
            <a:pPr marL="1366838" lvl="2" indent="-457200"/>
            <a:r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t>HttpServletResponse</a:t>
            </a:r>
          </a:p>
          <a:p>
            <a:pPr marL="1100138" lvl="1" indent="-533400"/>
            <a:r>
              <a:rPr lang="en-US" altLang="en-US" sz="2400">
                <a:solidFill>
                  <a:srgbClr val="000000"/>
                </a:solidFill>
                <a:ea typeface="Arial Unicode MS" pitchFamily="34" charset="-128"/>
              </a:rPr>
              <a:t>Obtain parameters from HttpServletRequest Interface using</a:t>
            </a:r>
          </a:p>
          <a:p>
            <a:pPr marL="1366838" lvl="2" indent="-457200"/>
            <a:r>
              <a:rPr lang="en-US" altLang="en-US">
                <a:solidFill>
                  <a:srgbClr val="000000"/>
                </a:solidFill>
                <a:ea typeface="Arial Unicode MS" pitchFamily="34" charset="-128"/>
              </a:rPr>
              <a:t>getParameter(String name)</a:t>
            </a:r>
          </a:p>
          <a:p>
            <a:pPr marL="1100138" lvl="1" indent="-533400"/>
            <a:r>
              <a:rPr lang="en-US" altLang="en-US" sz="2400">
                <a:solidFill>
                  <a:srgbClr val="000000"/>
                </a:solidFill>
                <a:ea typeface="Arial Unicode MS" pitchFamily="34" charset="-128"/>
              </a:rPr>
              <a:t>Obtain the writer from the response object</a:t>
            </a:r>
          </a:p>
          <a:p>
            <a:pPr marL="1100138" lvl="1" indent="-533400"/>
            <a:r>
              <a:rPr lang="en-US" altLang="en-US" sz="2400">
                <a:solidFill>
                  <a:srgbClr val="000000"/>
                </a:solidFill>
                <a:ea typeface="Arial Unicode MS" pitchFamily="34" charset="-128"/>
              </a:rPr>
              <a:t>Process input data and generate output (in html form) and write to the writer</a:t>
            </a:r>
          </a:p>
          <a:p>
            <a:pPr marL="1100138" lvl="1" indent="-533400"/>
            <a:r>
              <a:rPr lang="en-US" altLang="en-US" sz="2400">
                <a:solidFill>
                  <a:srgbClr val="000000"/>
                </a:solidFill>
                <a:ea typeface="Arial Unicode MS" pitchFamily="34" charset="-128"/>
              </a:rPr>
              <a:t>Close the writer</a:t>
            </a:r>
            <a:endParaRPr lang="en-US" altLang="en-US" sz="2400" dirty="0">
              <a:solidFill>
                <a:srgbClr val="000000"/>
              </a:solidFill>
              <a:ea typeface="Arial Unicode MS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4F803-BB20-3116-BB41-C0BF0EB5E78A}"/>
              </a:ext>
            </a:extLst>
          </p:cNvPr>
          <p:cNvSpPr txBox="1">
            <a:spLocks/>
          </p:cNvSpPr>
          <p:nvPr/>
        </p:nvSpPr>
        <p:spPr>
          <a:xfrm>
            <a:off x="2209800" y="448628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Writing a Servlet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6CE2FD1B-D2DB-3E3D-EA4C-89B9046F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3109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050">
            <a:extLst>
              <a:ext uri="{FF2B5EF4-FFF2-40B4-BE49-F238E27FC236}">
                <a16:creationId xmlns:a16="http://schemas.microsoft.com/office/drawing/2014/main" id="{C39780A2-3368-DC91-B3AC-8FA16D819B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2286000"/>
            <a:ext cx="7772400" cy="1676400"/>
          </a:xfrm>
        </p:spPr>
        <p:txBody>
          <a:bodyPr anchor="ctr"/>
          <a:lstStyle/>
          <a:p>
            <a:r>
              <a:rPr lang="en-US" alt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5841842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Rectangle 3">
            <a:extLst>
              <a:ext uri="{FF2B5EF4-FFF2-40B4-BE49-F238E27FC236}">
                <a16:creationId xmlns:a16="http://schemas.microsoft.com/office/drawing/2014/main" id="{15776ECC-C484-5BCA-43F2-861AE763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 sz="2400" dirty="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2263E-38E9-DABE-AB9D-4A8F85189C53}"/>
              </a:ext>
            </a:extLst>
          </p:cNvPr>
          <p:cNvSpPr txBox="1"/>
          <p:nvPr/>
        </p:nvSpPr>
        <p:spPr>
          <a:xfrm>
            <a:off x="1231641" y="1388430"/>
            <a:ext cx="10273004" cy="4745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import 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javax.servlet.http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.*;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import java.io.*;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ea typeface="Arial Unicode MS" pitchFamily="34" charset="-128"/>
              </a:rPr>
              <a:t>public class Login extends </a:t>
            </a:r>
            <a:r>
              <a:rPr lang="en-US" altLang="en-US" sz="1800" b="1" dirty="0" err="1">
                <a:solidFill>
                  <a:srgbClr val="000000"/>
                </a:solidFill>
                <a:ea typeface="Arial Unicode MS" pitchFamily="34" charset="-128"/>
              </a:rPr>
              <a:t>HttpServlet</a:t>
            </a:r>
            <a:r>
              <a:rPr lang="en-US" altLang="en-US" sz="1800" b="1" dirty="0">
                <a:solidFill>
                  <a:srgbClr val="000000"/>
                </a:solidFill>
                <a:ea typeface="Arial Unicode MS" pitchFamily="34" charset="-128"/>
              </a:rPr>
              <a:t> {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ea typeface="Arial Unicode MS" pitchFamily="34" charset="-128"/>
              </a:rPr>
              <a:t>  public void </a:t>
            </a:r>
            <a:r>
              <a:rPr lang="en-US" altLang="en-US" sz="1800" b="1" dirty="0" err="1">
                <a:solidFill>
                  <a:srgbClr val="000000"/>
                </a:solidFill>
                <a:ea typeface="Arial Unicode MS" pitchFamily="34" charset="-128"/>
              </a:rPr>
              <a:t>doPost</a:t>
            </a:r>
            <a:r>
              <a:rPr lang="en-US" altLang="en-US" sz="1800" b="1" dirty="0">
                <a:solidFill>
                  <a:srgbClr val="000000"/>
                </a:solidFill>
                <a:ea typeface="Arial Unicode MS" pitchFamily="34" charset="-128"/>
              </a:rPr>
              <a:t>(</a:t>
            </a:r>
            <a:r>
              <a:rPr lang="en-US" altLang="en-US" sz="1800" b="1" dirty="0" err="1">
                <a:solidFill>
                  <a:srgbClr val="000000"/>
                </a:solidFill>
                <a:ea typeface="Arial Unicode MS" pitchFamily="34" charset="-128"/>
              </a:rPr>
              <a:t>HttpServletRequest</a:t>
            </a:r>
            <a:r>
              <a:rPr lang="en-US" altLang="en-US" sz="1800" b="1" dirty="0">
                <a:solidFill>
                  <a:srgbClr val="000000"/>
                </a:solidFill>
                <a:ea typeface="Arial Unicode MS" pitchFamily="34" charset="-128"/>
              </a:rPr>
              <a:t> request, </a:t>
            </a:r>
            <a:r>
              <a:rPr lang="en-US" altLang="en-US" sz="1800" b="1" dirty="0" err="1">
                <a:solidFill>
                  <a:srgbClr val="000000"/>
                </a:solidFill>
                <a:ea typeface="Arial Unicode MS" pitchFamily="34" charset="-128"/>
              </a:rPr>
              <a:t>HttpServletResponse</a:t>
            </a:r>
            <a:r>
              <a:rPr lang="en-US" altLang="en-US" sz="1800" b="1" dirty="0">
                <a:solidFill>
                  <a:srgbClr val="000000"/>
                </a:solidFill>
                <a:ea typeface="Arial Unicode MS" pitchFamily="34" charset="-128"/>
              </a:rPr>
              <a:t> response)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ea typeface="Arial Unicode MS" pitchFamily="34" charset="-128"/>
              </a:rPr>
              <a:t> {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// Get the parameter from the request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String username = 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request.getParameter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("username");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// Send the response back to the user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try {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  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response.setContentType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("text/html");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  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PrintWriter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writer = 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response.getWriter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();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writer.println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("&lt;html&gt;&lt;body&gt;");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  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writer.println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("Thank you, " + username + ". You are now logged into the system.");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  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writer.println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("&lt;/body&gt;&lt;/html&gt;");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  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writer.close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();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} catch (Exception e) {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  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e.printStackTrace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();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}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}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66FEF-C97E-ACF7-E026-C131B264B01A}"/>
              </a:ext>
            </a:extLst>
          </p:cNvPr>
          <p:cNvSpPr txBox="1">
            <a:spLocks/>
          </p:cNvSpPr>
          <p:nvPr/>
        </p:nvSpPr>
        <p:spPr>
          <a:xfrm>
            <a:off x="2209800" y="226922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en-US" sz="2400"/>
              <a:t>Example 1</a:t>
            </a:r>
            <a:br>
              <a:rPr lang="en-US" altLang="en-US" sz="2400"/>
            </a:br>
            <a:r>
              <a:rPr lang="en-US" altLang="en-US" sz="2400">
                <a:solidFill>
                  <a:srgbClr val="003399"/>
                </a:solidFill>
                <a:latin typeface="Arial" panose="020B0604020202020204" pitchFamily="34" charset="0"/>
              </a:rPr>
              <a:t>Login Servlet</a:t>
            </a:r>
            <a:endParaRPr lang="en-US" altLang="en-US" sz="2400" dirty="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14" descr="NIET">
            <a:extLst>
              <a:ext uri="{FF2B5EF4-FFF2-40B4-BE49-F238E27FC236}">
                <a16:creationId xmlns:a16="http://schemas.microsoft.com/office/drawing/2014/main" id="{922B31E7-A95D-9FEF-6067-4B704FA98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F08DD63-3B02-22C4-6CE1-DD5429E4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C2DE78-DFD7-4B99-8793-7ACE34D3378A}" type="slidenum">
              <a:rPr lang="en-US" altLang="en-US" smtClean="0"/>
              <a:pPr/>
              <a:t>73</a:t>
            </a:fld>
            <a:endParaRPr lang="en-US" altLang="en-US"/>
          </a:p>
        </p:txBody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FC4281A1-FE92-32FC-F10A-02F8FD517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 sz="2400" dirty="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83A29-D2DC-447A-9F97-F984F958F00F}"/>
              </a:ext>
            </a:extLst>
          </p:cNvPr>
          <p:cNvSpPr txBox="1"/>
          <p:nvPr/>
        </p:nvSpPr>
        <p:spPr>
          <a:xfrm>
            <a:off x="998376" y="1424609"/>
            <a:ext cx="98811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&lt;!DOCTYPE HTML PUBLIC "-//W3C//DTD HTML 4.01 Transitional//EN"&gt;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&lt;html&gt;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&lt;head&gt;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&lt;title&gt;Login&lt;/title&gt;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&lt;/head&gt;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&lt;body&gt;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&lt;h1&gt;Login&lt;/h1&gt;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Please enter your username and password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&lt;form action="servlet/</a:t>
            </a:r>
            <a:r>
              <a:rPr lang="en-US" altLang="en-US" dirty="0" err="1">
                <a:solidFill>
                  <a:srgbClr val="000000"/>
                </a:solidFill>
                <a:ea typeface="Arial Unicode MS" pitchFamily="34" charset="-128"/>
              </a:rPr>
              <a:t>niet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.servlets.Login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" method="POST"&gt;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  &lt;p&gt;&lt;input type="text" name="username" length="40"&gt;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  &lt;p&gt;&lt;input type="password" name="password" length="40"&gt;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  &lt;p&gt;&lt;input type="submit" value="Submit"&gt;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&lt;/form&gt;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&lt;/body&gt;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&lt;/html&gt;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C6FB2-7F34-614A-71C4-704450AF3A12}"/>
              </a:ext>
            </a:extLst>
          </p:cNvPr>
          <p:cNvSpPr txBox="1">
            <a:spLocks/>
          </p:cNvSpPr>
          <p:nvPr/>
        </p:nvSpPr>
        <p:spPr>
          <a:xfrm>
            <a:off x="2209800" y="293205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en-US" sz="2400"/>
              <a:t>Example 1</a:t>
            </a:r>
            <a:br>
              <a:rPr lang="en-US" altLang="en-US" sz="2400"/>
            </a:br>
            <a:r>
              <a:rPr lang="en-US" altLang="en-US" sz="2400">
                <a:solidFill>
                  <a:srgbClr val="003399"/>
                </a:solidFill>
                <a:latin typeface="Arial" panose="020B0604020202020204" pitchFamily="34" charset="0"/>
              </a:rPr>
              <a:t>Login.html</a:t>
            </a:r>
            <a:endParaRPr lang="en-US" altLang="en-US" sz="2400" dirty="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14" descr="NIET">
            <a:extLst>
              <a:ext uri="{FF2B5EF4-FFF2-40B4-BE49-F238E27FC236}">
                <a16:creationId xmlns:a16="http://schemas.microsoft.com/office/drawing/2014/main" id="{C2C11898-A3C8-06BD-C3D6-E4875881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81" y="212242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EC2E214-E0C0-4EE0-FC4B-3F039417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Shweta Singh     ACSAI0612 Advance Java Programming             Unit  1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BE1A242-B188-7E39-4A92-BED1FBB3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CCC2DE78-DFD7-4B99-8793-7ACE34D3378A}" type="slidenum">
              <a:rPr lang="en-US" altLang="en-US" smtClean="0"/>
              <a:pPr/>
              <a:t>74</a:t>
            </a:fld>
            <a:endParaRPr lang="en-US" altLang="en-US"/>
          </a:p>
        </p:txBody>
      </p:sp>
      <p:sp>
        <p:nvSpPr>
          <p:cNvPr id="650243" name="Rectangle 3">
            <a:extLst>
              <a:ext uri="{FF2B5EF4-FFF2-40B4-BE49-F238E27FC236}">
                <a16:creationId xmlns:a16="http://schemas.microsoft.com/office/drawing/2014/main" id="{D25FA32B-3F33-401A-30C1-572B0030D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1pPr>
            <a:lvl2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2pPr>
            <a:lvl3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3pPr>
            <a:lvl4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4pPr>
            <a:lvl5pPr>
              <a:spcBef>
                <a:spcPct val="0"/>
              </a:spcBef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0000"/>
                </a:solidFill>
                <a:latin typeface="Garamond" panose="02020404030301010803" pitchFamily="18" charset="0"/>
              </a:defRPr>
            </a:lvl9pPr>
          </a:lstStyle>
          <a:p>
            <a:endParaRPr lang="en-US" altLang="en-US" sz="2400" dirty="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6E39C-0822-0002-0F24-6357D3A236A5}"/>
              </a:ext>
            </a:extLst>
          </p:cNvPr>
          <p:cNvSpPr txBox="1"/>
          <p:nvPr/>
        </p:nvSpPr>
        <p:spPr>
          <a:xfrm>
            <a:off x="1184988" y="1421691"/>
            <a:ext cx="102823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&lt;?xml version="1.0" encoding="ISO-8859-1"?&gt;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&lt;!DOCTYPE web-app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PUBLIC "-//Sun Microsystems, Inc.//DTD Web Application 2.3//EN"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"http://java.sun.com/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dtd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/web-app_2_3.dtd"&gt;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&lt;web-app&gt;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&lt;display-name&gt;Login Servlet&lt;/display-name&gt;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&lt;servlet&gt;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&lt;servlet-name&gt;Login&lt;/servlet-name&gt;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&lt;servlet-class&gt;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niet.servlets.Login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&lt;/servlet-class&gt;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&lt;/servlet&gt;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&lt;servlet-mapping&gt;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&lt;servlet-name&gt;Login&lt;/servlet-name&gt;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  &lt;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url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-pattern&gt;/Login&lt;/</a:t>
            </a:r>
            <a:r>
              <a:rPr lang="en-US" altLang="en-US" sz="1800" dirty="0" err="1">
                <a:solidFill>
                  <a:srgbClr val="000000"/>
                </a:solidFill>
                <a:ea typeface="Arial Unicode MS" pitchFamily="34" charset="-128"/>
              </a:rPr>
              <a:t>url</a:t>
            </a: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-pattern&gt;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  &lt;/servlet-mapping&gt;</a:t>
            </a:r>
          </a:p>
          <a:p>
            <a:pPr marL="609600" indent="-609600">
              <a:buNone/>
            </a:pPr>
            <a:r>
              <a:rPr lang="en-US" altLang="en-US" sz="1800" dirty="0">
                <a:solidFill>
                  <a:srgbClr val="000000"/>
                </a:solidFill>
                <a:ea typeface="Arial Unicode MS" pitchFamily="34" charset="-128"/>
              </a:rPr>
              <a:t>&lt;/web-app&gt;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CA0268-4D46-FBE0-A68D-00DA0D368479}"/>
              </a:ext>
            </a:extLst>
          </p:cNvPr>
          <p:cNvSpPr txBox="1">
            <a:spLocks/>
          </p:cNvSpPr>
          <p:nvPr/>
        </p:nvSpPr>
        <p:spPr>
          <a:xfrm>
            <a:off x="2209800" y="300840"/>
            <a:ext cx="7772400" cy="6797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en-US" sz="2400"/>
              <a:t>Example 1</a:t>
            </a:r>
            <a:br>
              <a:rPr lang="en-US" altLang="en-US" sz="2400"/>
            </a:br>
            <a:r>
              <a:rPr lang="en-US" altLang="en-US" sz="3200">
                <a:solidFill>
                  <a:srgbClr val="003399"/>
                </a:solidFill>
                <a:latin typeface="Arial" panose="020B0604020202020204" pitchFamily="34" charset="0"/>
              </a:rPr>
              <a:t>web.xml</a:t>
            </a:r>
            <a:endParaRPr lang="en-US" altLang="en-US" sz="3200" dirty="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B9D31E98-55E1-9C4F-4872-65B2B415E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2" y="22383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7703BF21-7B41-4EED-98BB-CB1559FEF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3203" y="1219200"/>
            <a:ext cx="10482943" cy="5334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Compiling</a:t>
            </a:r>
          </a:p>
          <a:p>
            <a:pPr marL="1100138" lvl="1" indent="-533400"/>
            <a:r>
              <a:rPr lang="en-US" altLang="en-US" sz="2000" dirty="0" err="1">
                <a:solidFill>
                  <a:srgbClr val="000000"/>
                </a:solidFill>
                <a:ea typeface="Arial Unicode MS" pitchFamily="34" charset="-128"/>
              </a:rPr>
              <a:t>Makefile</a:t>
            </a:r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 contains all the scripts for compiling and deployment of the servlet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Needs to be modified for any give application</a:t>
            </a:r>
          </a:p>
          <a:p>
            <a:pPr marL="609600" indent="-6096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Commands	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make shutdown: shuts down the tomcat server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make clean: cleans up the current setup for the application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make all: compiles code, creates war file and deploys war file on server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make startup: starts the server again</a:t>
            </a:r>
          </a:p>
          <a:p>
            <a:pPr marL="609600" indent="-609600"/>
            <a:r>
              <a:rPr lang="en-US" altLang="en-US" sz="2400" dirty="0">
                <a:solidFill>
                  <a:srgbClr val="000000"/>
                </a:solidFill>
                <a:ea typeface="Arial Unicode MS" pitchFamily="34" charset="-128"/>
              </a:rPr>
              <a:t>Running the servlet</a:t>
            </a:r>
          </a:p>
          <a:p>
            <a:pPr marL="1100138" lvl="1" indent="-533400"/>
            <a:r>
              <a:rPr lang="en-US" altLang="en-US" sz="2000" dirty="0">
                <a:solidFill>
                  <a:srgbClr val="000000"/>
                </a:solidFill>
                <a:ea typeface="Arial Unicode MS" pitchFamily="34" charset="-128"/>
              </a:rPr>
              <a:t>http://localhost:8080/login/login.html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3375C-136C-F5C6-A733-7FC23900F4E2}"/>
              </a:ext>
            </a:extLst>
          </p:cNvPr>
          <p:cNvSpPr txBox="1">
            <a:spLocks/>
          </p:cNvSpPr>
          <p:nvPr/>
        </p:nvSpPr>
        <p:spPr>
          <a:xfrm>
            <a:off x="2410409" y="296247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 dirty="0"/>
              <a:t>Example 1</a:t>
            </a:r>
            <a:br>
              <a:rPr lang="en-US" altLang="en-US" sz="2400" dirty="0"/>
            </a:br>
            <a:r>
              <a:rPr lang="en-US" altLang="en-US" sz="2400" dirty="0">
                <a:solidFill>
                  <a:srgbClr val="003399"/>
                </a:solidFill>
                <a:latin typeface="Arial" panose="020B0604020202020204" pitchFamily="34" charset="0"/>
              </a:rPr>
              <a:t>Login Deployment</a:t>
            </a:r>
          </a:p>
        </p:txBody>
      </p:sp>
      <p:pic>
        <p:nvPicPr>
          <p:cNvPr id="3" name="Picture 14" descr="NIET">
            <a:extLst>
              <a:ext uri="{FF2B5EF4-FFF2-40B4-BE49-F238E27FC236}">
                <a16:creationId xmlns:a16="http://schemas.microsoft.com/office/drawing/2014/main" id="{CC385B6D-8041-82AA-D899-A310670A8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3" y="252898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0E3E38-326D-E806-311A-07AD9FE2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2193348"/>
          </a:xfrm>
        </p:spPr>
        <p:txBody>
          <a:bodyPr>
            <a:normAutofit fontScale="92500" lnSpcReduction="20000"/>
          </a:bodyPr>
          <a:lstStyle/>
          <a:p>
            <a:pPr marL="342900" indent="-342900"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inter-bold"/>
              </a:rPr>
              <a:t>sendRedirect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()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method of </a:t>
            </a:r>
            <a:r>
              <a:rPr lang="en-US" sz="2000" b="1" i="0" dirty="0" err="1">
                <a:solidFill>
                  <a:srgbClr val="333333"/>
                </a:solidFill>
                <a:effectLst/>
                <a:latin typeface="inter-bold"/>
              </a:rPr>
              <a:t>HttpServletResponse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interface can be used to redirect response to another resource, it may be servlet,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jsp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or html file.</a:t>
            </a:r>
          </a:p>
          <a:p>
            <a:pPr marL="342900" indent="-342900"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It accepts relative as well as absolute URL.</a:t>
            </a:r>
          </a:p>
          <a:p>
            <a:pPr marL="342900" indent="-342900"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It works at client side because it uses the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ter-regular"/>
              </a:rPr>
              <a:t>url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 bar of the browser to make another request. So, it can work inside and outside the server.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33009-3E6B-0783-216A-B9699F42FE01}"/>
              </a:ext>
            </a:extLst>
          </p:cNvPr>
          <p:cNvSpPr txBox="1"/>
          <p:nvPr/>
        </p:nvSpPr>
        <p:spPr>
          <a:xfrm>
            <a:off x="818756" y="3328313"/>
            <a:ext cx="3809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Syntax of </a:t>
            </a:r>
            <a:r>
              <a:rPr lang="en-IN" b="0" i="0" dirty="0" err="1">
                <a:solidFill>
                  <a:srgbClr val="610B4B"/>
                </a:solidFill>
                <a:effectLst/>
                <a:latin typeface="erdana"/>
              </a:rPr>
              <a:t>sendRedirect</a:t>
            </a: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()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C18F4-DE2C-2865-EA47-E1944A8A4D57}"/>
              </a:ext>
            </a:extLst>
          </p:cNvPr>
          <p:cNvSpPr txBox="1"/>
          <p:nvPr/>
        </p:nvSpPr>
        <p:spPr>
          <a:xfrm>
            <a:off x="3048777" y="4122872"/>
            <a:ext cx="7084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sendRedirect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(String URL)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throws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IOException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702E9-0A6A-F294-997F-00D7FCDAD8B0}"/>
              </a:ext>
            </a:extLst>
          </p:cNvPr>
          <p:cNvSpPr txBox="1"/>
          <p:nvPr/>
        </p:nvSpPr>
        <p:spPr>
          <a:xfrm>
            <a:off x="818756" y="5237081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Eg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:</a:t>
            </a:r>
          </a:p>
          <a:p>
            <a:pPr algn="just"/>
            <a:endParaRPr lang="en-IN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response.sendRedirect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"http://www.</a:t>
            </a:r>
            <a:r>
              <a:rPr lang="en-IN" dirty="0">
                <a:solidFill>
                  <a:srgbClr val="0000FF"/>
                </a:solidFill>
                <a:latin typeface="inter-regular"/>
              </a:rPr>
              <a:t>niet.co.in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80EEE7-EAA9-64B2-5AFF-34F8FBBDC397}"/>
              </a:ext>
            </a:extLst>
          </p:cNvPr>
          <p:cNvSpPr txBox="1">
            <a:spLocks/>
          </p:cNvSpPr>
          <p:nvPr/>
        </p:nvSpPr>
        <p:spPr>
          <a:xfrm>
            <a:off x="2410409" y="249594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3600" b="0" i="0">
                <a:solidFill>
                  <a:srgbClr val="610B38"/>
                </a:solidFill>
                <a:effectLst/>
                <a:latin typeface="erdana"/>
              </a:rPr>
              <a:t>SendRedirect in servlet</a:t>
            </a:r>
            <a:endParaRPr lang="en-US" sz="2400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0D3C740F-48B5-9E32-DBBB-E85ACE531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21" y="313633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0712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35A8E4-A719-C97E-AE27-23FF62036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6087"/>
              </p:ext>
            </p:extLst>
          </p:nvPr>
        </p:nvGraphicFramePr>
        <p:xfrm>
          <a:off x="979713" y="2020094"/>
          <a:ext cx="10189030" cy="2865120"/>
        </p:xfrm>
        <a:graphic>
          <a:graphicData uri="http://schemas.openxmlformats.org/drawingml/2006/table">
            <a:tbl>
              <a:tblPr/>
              <a:tblGrid>
                <a:gridCol w="5094515">
                  <a:extLst>
                    <a:ext uri="{9D8B030D-6E8A-4147-A177-3AD203B41FA5}">
                      <a16:colId xmlns:a16="http://schemas.microsoft.com/office/drawing/2014/main" val="3438538579"/>
                    </a:ext>
                  </a:extLst>
                </a:gridCol>
                <a:gridCol w="5094515">
                  <a:extLst>
                    <a:ext uri="{9D8B030D-6E8A-4147-A177-3AD203B41FA5}">
                      <a16:colId xmlns:a16="http://schemas.microsoft.com/office/drawing/2014/main" val="111324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forward() method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B020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20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20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sendRedirect() method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B020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20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20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27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forward() method works at server side.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sendRedirect() method works at client side.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343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sends the same request and response objects to another servlet.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always sends a new request.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671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can work within the server only.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can be used within and outside the server.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406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Example: request.getRequestDispacher("servlet2").forward(request,response);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Example: 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response.sendRedirect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("servlet2");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76402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40FDDAE-3A3D-56D4-17D2-510E1E5B7DA2}"/>
              </a:ext>
            </a:extLst>
          </p:cNvPr>
          <p:cNvSpPr txBox="1">
            <a:spLocks/>
          </p:cNvSpPr>
          <p:nvPr/>
        </p:nvSpPr>
        <p:spPr>
          <a:xfrm>
            <a:off x="1604865" y="249594"/>
            <a:ext cx="9022702" cy="9727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0" i="0">
                <a:solidFill>
                  <a:srgbClr val="610B38"/>
                </a:solidFill>
                <a:effectLst/>
                <a:latin typeface="erdana"/>
              </a:rPr>
              <a:t>Difference between forward() and sendRedirect() method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42B06810-0622-197D-4FCE-A786DC23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06" y="312089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6247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A1EE9A5F-F78F-0F0B-C2F0-19ABB830D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0330"/>
            <a:ext cx="104394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Session simply means a particular interval of time.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Session Tracking is a way to maintain state (data) of an user. 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protocol is a stateless so we need to maintain state using session tracking techniques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time user requests to the server, server treats the request as the new request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we need to maintain the state of an user to recognize to particular user.</a:t>
            </a:r>
          </a:p>
          <a:p>
            <a:pPr lvl="1" algn="just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0F318-5B46-9D5A-101B-55B8AC8067E9}"/>
              </a:ext>
            </a:extLst>
          </p:cNvPr>
          <p:cNvSpPr txBox="1">
            <a:spLocks/>
          </p:cNvSpPr>
          <p:nvPr/>
        </p:nvSpPr>
        <p:spPr>
          <a:xfrm>
            <a:off x="2391747" y="312678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Session Tracking in Servlet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4D8FAE1E-B5FE-6ADA-1EF2-F7F4B16E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0" y="29401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533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id="{09126BA5-E29D-D81F-506E-31F9BEC56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7988"/>
            <a:ext cx="1120648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altLang="en-US" sz="1800" dirty="0">
                <a:latin typeface="Arial" panose="020B0604020202020204" pitchFamily="34" charset="0"/>
              </a:rPr>
              <a:t> 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cookie is a small piece of information that is persisted between the multiple client requests.</a:t>
            </a:r>
          </a:p>
          <a:p>
            <a:pPr algn="just">
              <a:spcBef>
                <a:spcPct val="0"/>
              </a:spcBef>
            </a:pP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cookie class provides an easy way  for servlet to read, create, and manipulate HTTP-style cookies, which allows  servlets to store small amount of data. 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servlet uses the 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getCookies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method  to retrieve cookies as request. </a:t>
            </a:r>
          </a:p>
          <a:p>
            <a:pPr algn="just">
              <a:spcBef>
                <a:spcPct val="0"/>
              </a:spcBef>
            </a:pP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addCookie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method  sends a new cookie to the browser</a:t>
            </a: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2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11E6E-E1FD-70F5-5546-7556C14BF785}"/>
              </a:ext>
            </a:extLst>
          </p:cNvPr>
          <p:cNvSpPr txBox="1">
            <a:spLocks/>
          </p:cNvSpPr>
          <p:nvPr/>
        </p:nvSpPr>
        <p:spPr>
          <a:xfrm>
            <a:off x="2410409" y="277586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Cookies In Servlet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3F591C76-87B2-A26E-D7B8-FF0BD9762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758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51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578D2C6F-9D59-0566-5023-C59EB229D8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A6B03FC5-A751-4401-9277-461BCB3C5BDF}" type="datetime1">
              <a:rPr lang="en-US" smtClean="0"/>
              <a:t>15-May-24</a:t>
            </a:fld>
            <a:endParaRPr lang="en-US" dirty="0"/>
          </a:p>
        </p:txBody>
      </p:sp>
      <p:sp>
        <p:nvSpPr>
          <p:cNvPr id="9219" name="Footer Placeholder 4">
            <a:extLst>
              <a:ext uri="{FF2B5EF4-FFF2-40B4-BE49-F238E27FC236}">
                <a16:creationId xmlns:a16="http://schemas.microsoft.com/office/drawing/2014/main" id="{6A021BC9-D9E8-ED2A-66DF-39766F8B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>
              <a:solidFill>
                <a:srgbClr val="898989"/>
              </a:solidFill>
              <a:cs typeface="Arial" pitchFamily="34" charset="0"/>
            </a:endParaRP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12B1ACE5-A912-3170-1911-28CA8FF6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78FB3D-381F-023A-DDFE-3BC848E2DFA5}"/>
              </a:ext>
            </a:extLst>
          </p:cNvPr>
          <p:cNvSpPr txBox="1">
            <a:spLocks/>
          </p:cNvSpPr>
          <p:nvPr/>
        </p:nvSpPr>
        <p:spPr>
          <a:xfrm>
            <a:off x="2367516" y="393405"/>
            <a:ext cx="7620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dirty="0">
                <a:sym typeface="Arial" charset="0"/>
              </a:rPr>
              <a:t>Text Books</a:t>
            </a:r>
          </a:p>
        </p:txBody>
      </p:sp>
      <p:sp>
        <p:nvSpPr>
          <p:cNvPr id="19462" name="TextBox 7">
            <a:extLst>
              <a:ext uri="{FF2B5EF4-FFF2-40B4-BE49-F238E27FC236}">
                <a16:creationId xmlns:a16="http://schemas.microsoft.com/office/drawing/2014/main" id="{8050EEC8-75AF-7F25-1393-067706C64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49413"/>
            <a:ext cx="794543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1.Bhave, “Programming with Java”, Pearson Education, 2009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2.Herbert Schieldt, “The Complete Refernce: Java”, TMH, 1991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3.Hans Bergsten, “Java Server Pages”, SPD O’Really, 1985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4.Katy Sierra and Bert Bates, “Head First: Java”, O’Really, 2008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5.Katy Sierra and Bert Bates, “Head First: Servlets &amp; JSP”, O’Really , 2008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2" name="Picture 14" descr="NIET">
            <a:extLst>
              <a:ext uri="{FF2B5EF4-FFF2-40B4-BE49-F238E27FC236}">
                <a16:creationId xmlns:a16="http://schemas.microsoft.com/office/drawing/2014/main" id="{F72478EB-0844-904A-8C53-ABFDFA71D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2" y="236504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>
            <a:extLst>
              <a:ext uri="{FF2B5EF4-FFF2-40B4-BE49-F238E27FC236}">
                <a16:creationId xmlns:a16="http://schemas.microsoft.com/office/drawing/2014/main" id="{AE7C6B43-B1F6-2169-DAB4-962B70338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34" y="1524000"/>
            <a:ext cx="11099886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&lt;cookie.html&gt;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 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&lt;body&gt; 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&lt;h1&gt;Cookies Example in Java&lt;/h1&gt;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  &lt;form action=“"http://localhost:8080/cookies/co” method="Post"&gt;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    First name: &lt;input type="text" name="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    Last name: &lt;input type="text" name="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    &lt;input type="submit“ value="SUBMIT"&gt;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    &lt;/form&gt;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&lt;/body&gt;  &lt;/html 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5523B-07A5-BE10-EC29-FCBD6D52F2F8}"/>
              </a:ext>
            </a:extLst>
          </p:cNvPr>
          <p:cNvSpPr txBox="1">
            <a:spLocks/>
          </p:cNvSpPr>
          <p:nvPr/>
        </p:nvSpPr>
        <p:spPr>
          <a:xfrm>
            <a:off x="2410409" y="296247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2400" b="1">
                <a:solidFill>
                  <a:schemeClr val="tx1"/>
                </a:solidFill>
              </a:rPr>
              <a:t>Example</a:t>
            </a:r>
            <a:endParaRPr lang="en-US" sz="2400" dirty="0"/>
          </a:p>
        </p:txBody>
      </p:sp>
      <p:pic>
        <p:nvPicPr>
          <p:cNvPr id="5" name="Picture 14" descr="NIET">
            <a:extLst>
              <a:ext uri="{FF2B5EF4-FFF2-40B4-BE49-F238E27FC236}">
                <a16:creationId xmlns:a16="http://schemas.microsoft.com/office/drawing/2014/main" id="{C3655C9A-07D3-E2D6-D5B6-3A16F003D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29624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7800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EB6E-0FD8-A4FD-BA0D-85BF3037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sp>
        <p:nvSpPr>
          <p:cNvPr id="155652" name="Slide Number Placeholder 5">
            <a:extLst>
              <a:ext uri="{FF2B5EF4-FFF2-40B4-BE49-F238E27FC236}">
                <a16:creationId xmlns:a16="http://schemas.microsoft.com/office/drawing/2014/main" id="{A3838FD3-4CFC-E41D-381E-A9628A2F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81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5654" name="TextBox 7">
            <a:extLst>
              <a:ext uri="{FF2B5EF4-FFF2-40B4-BE49-F238E27FC236}">
                <a16:creationId xmlns:a16="http://schemas.microsoft.com/office/drawing/2014/main" id="{0C2BD700-5525-CB7C-EA66-8BEEE0CB5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24001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5656" name="TextBox 12">
            <a:extLst>
              <a:ext uri="{FF2B5EF4-FFF2-40B4-BE49-F238E27FC236}">
                <a16:creationId xmlns:a16="http://schemas.microsoft.com/office/drawing/2014/main" id="{22B92D9A-42FA-5DD9-C05B-1A7039B2C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760" y="1676400"/>
            <a:ext cx="938784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 b="1" dirty="0">
                <a:latin typeface="Arial" panose="020B0604020202020204" pitchFamily="34" charset="0"/>
              </a:rPr>
              <a:t>	&lt;AddCookie.java&gt;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AddCookie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public void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doPost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req,HttpServletResponse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res) throws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ServletException,IOException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{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55657" name="Picture 14" descr="NIET">
            <a:extLst>
              <a:ext uri="{FF2B5EF4-FFF2-40B4-BE49-F238E27FC236}">
                <a16:creationId xmlns:a16="http://schemas.microsoft.com/office/drawing/2014/main" id="{9CCF6A89-131F-F962-8529-1133B1F9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36525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3FAE6414-CA24-F284-DB56-A5E41C23B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314960"/>
            <a:ext cx="5867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I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Cookies Example(cont..)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CCF0-C39C-4C8D-DD32-96B719BE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sp>
        <p:nvSpPr>
          <p:cNvPr id="157700" name="Slide Number Placeholder 5">
            <a:extLst>
              <a:ext uri="{FF2B5EF4-FFF2-40B4-BE49-F238E27FC236}">
                <a16:creationId xmlns:a16="http://schemas.microsoft.com/office/drawing/2014/main" id="{697256E3-A542-FF84-841F-AD61E76F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82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7702" name="TextBox 7">
            <a:extLst>
              <a:ext uri="{FF2B5EF4-FFF2-40B4-BE49-F238E27FC236}">
                <a16:creationId xmlns:a16="http://schemas.microsoft.com/office/drawing/2014/main" id="{300CBC62-B1AB-E999-9735-C71D4E42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24001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7704" name="TextBox 12">
            <a:extLst>
              <a:ext uri="{FF2B5EF4-FFF2-40B4-BE49-F238E27FC236}">
                <a16:creationId xmlns:a16="http://schemas.microsoft.com/office/drawing/2014/main" id="{242EBD7E-1EE5-9B40-C976-61574F878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1656398"/>
            <a:ext cx="970788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 b="1" dirty="0">
                <a:latin typeface="Arial" panose="020B0604020202020204" pitchFamily="34" charset="0"/>
              </a:rPr>
              <a:t>	&lt;AddCookie.java&gt;(cont..)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400" dirty="0">
                <a:latin typeface="Arial" panose="020B0604020202020204" pitchFamily="34" charset="0"/>
              </a:rPr>
              <a:t>    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req.getParameter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    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String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req.getParameter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Cookie f=new Cookie("first_name",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Cookie l=new Cookie("last_name",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res.addCookie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res.addCookie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res.sendRedirect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("http://localhost:8080/cookies/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57705" name="Picture 14" descr="NIET">
            <a:extLst>
              <a:ext uri="{FF2B5EF4-FFF2-40B4-BE49-F238E27FC236}">
                <a16:creationId xmlns:a16="http://schemas.microsoft.com/office/drawing/2014/main" id="{0EBD25D4-496C-CEC0-4276-C7D47BDB4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3" y="17081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9228DC61-468A-8FAA-BBFB-60208E79B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80" y="310655"/>
            <a:ext cx="64312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en-I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Cookies Example(cont..)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B2C8-2A38-B11C-650A-A054B3C3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sp>
        <p:nvSpPr>
          <p:cNvPr id="159748" name="Slide Number Placeholder 5">
            <a:extLst>
              <a:ext uri="{FF2B5EF4-FFF2-40B4-BE49-F238E27FC236}">
                <a16:creationId xmlns:a16="http://schemas.microsoft.com/office/drawing/2014/main" id="{BE228DFD-D281-AB28-A6A0-561F6EB9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83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0AAAD0-C2D5-F3B3-A388-87653BBE63F4}"/>
              </a:ext>
            </a:extLst>
          </p:cNvPr>
          <p:cNvSpPr txBox="1">
            <a:spLocks/>
          </p:cNvSpPr>
          <p:nvPr/>
        </p:nvSpPr>
        <p:spPr>
          <a:xfrm>
            <a:off x="2895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Cookies Example(cont..)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750" name="TextBox 7">
            <a:extLst>
              <a:ext uri="{FF2B5EF4-FFF2-40B4-BE49-F238E27FC236}">
                <a16:creationId xmlns:a16="http://schemas.microsoft.com/office/drawing/2014/main" id="{01432BD9-7086-7720-0738-25D4835AA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24001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9752" name="TextBox 10">
            <a:extLst>
              <a:ext uri="{FF2B5EF4-FFF2-40B4-BE49-F238E27FC236}">
                <a16:creationId xmlns:a16="http://schemas.microsoft.com/office/drawing/2014/main" id="{6373CAB8-E12D-F6C1-CBB8-E7902E4A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3" y="1560514"/>
            <a:ext cx="687990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GetCookie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public void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req,HttpServletResponse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res) throws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ServletException,IOException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{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out=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res.getWriter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753" name="TextBox 11">
            <a:extLst>
              <a:ext uri="{FF2B5EF4-FFF2-40B4-BE49-F238E27FC236}">
                <a16:creationId xmlns:a16="http://schemas.microsoft.com/office/drawing/2014/main" id="{4A1838F3-2DAA-D2B2-7FC0-B63B2BEBF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1" y="1665207"/>
            <a:ext cx="545592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("&lt;h1&gt;");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Cookie[] c=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req.getCookies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    for(Cookie k:c)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    {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   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k.getValue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   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("&lt;/h1&gt;");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}</a:t>
            </a:r>
            <a:b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59754" name="TextBox 13">
            <a:extLst>
              <a:ext uri="{FF2B5EF4-FFF2-40B4-BE49-F238E27FC236}">
                <a16:creationId xmlns:a16="http://schemas.microsoft.com/office/drawing/2014/main" id="{299B6D07-C24C-40F5-9EF3-1197CCF90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249048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&lt;GetCookie.java&gt;</a:t>
            </a:r>
          </a:p>
        </p:txBody>
      </p:sp>
      <p:pic>
        <p:nvPicPr>
          <p:cNvPr id="159755" name="Picture 14" descr="NIET">
            <a:extLst>
              <a:ext uri="{FF2B5EF4-FFF2-40B4-BE49-F238E27FC236}">
                <a16:creationId xmlns:a16="http://schemas.microsoft.com/office/drawing/2014/main" id="{0D153519-A27B-7061-119A-EAD9EFF4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3" y="26225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Slide Number Placeholder 5">
            <a:extLst>
              <a:ext uri="{FF2B5EF4-FFF2-40B4-BE49-F238E27FC236}">
                <a16:creationId xmlns:a16="http://schemas.microsoft.com/office/drawing/2014/main" id="{DEE504BA-8CE6-5E08-FD2C-797E1CEB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84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1800" name="TextBox 14">
            <a:extLst>
              <a:ext uri="{FF2B5EF4-FFF2-40B4-BE49-F238E27FC236}">
                <a16:creationId xmlns:a16="http://schemas.microsoft.com/office/drawing/2014/main" id="{CECBA3B5-9920-4C49-DFF5-FB1A9E780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360" y="1356360"/>
            <a:ext cx="9230360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provides two methods to get the object of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HttpSession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getSession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4" algn="just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getSession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61801" name="Picture 14" descr="NIET">
            <a:extLst>
              <a:ext uri="{FF2B5EF4-FFF2-40B4-BE49-F238E27FC236}">
                <a16:creationId xmlns:a16="http://schemas.microsoft.com/office/drawing/2014/main" id="{0E22FEA8-D217-367A-D03D-E94349209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80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6A8C9E-314B-8195-B2C4-30AA1B663DE7}"/>
              </a:ext>
            </a:extLst>
          </p:cNvPr>
          <p:cNvSpPr txBox="1"/>
          <p:nvPr/>
        </p:nvSpPr>
        <p:spPr>
          <a:xfrm>
            <a:off x="1950720" y="234911"/>
            <a:ext cx="792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Tracking using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HTTPSession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IN" sz="2800" dirty="0"/>
          </a:p>
        </p:txBody>
      </p: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5C1D-C096-26FD-1A95-423818C6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sp>
        <p:nvSpPr>
          <p:cNvPr id="163844" name="Slide Number Placeholder 5">
            <a:extLst>
              <a:ext uri="{FF2B5EF4-FFF2-40B4-BE49-F238E27FC236}">
                <a16:creationId xmlns:a16="http://schemas.microsoft.com/office/drawing/2014/main" id="{AF5F1D57-065F-C41E-57B5-E63C0A6B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85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B63532-7705-633E-209F-5C8491FE68C9}"/>
              </a:ext>
            </a:extLst>
          </p:cNvPr>
          <p:cNvSpPr txBox="1">
            <a:spLocks/>
          </p:cNvSpPr>
          <p:nvPr/>
        </p:nvSpPr>
        <p:spPr>
          <a:xfrm>
            <a:off x="1778000" y="172720"/>
            <a:ext cx="1065784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of Session Tracking using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HTTPSession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</p:txBody>
      </p:sp>
      <p:sp>
        <p:nvSpPr>
          <p:cNvPr id="163846" name="TextBox 7">
            <a:extLst>
              <a:ext uri="{FF2B5EF4-FFF2-40B4-BE49-F238E27FC236}">
                <a16:creationId xmlns:a16="http://schemas.microsoft.com/office/drawing/2014/main" id="{2053AEDF-DE29-9EB9-3A48-CC04B99B7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24001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48" name="TextBox 9">
            <a:extLst>
              <a:ext uri="{FF2B5EF4-FFF2-40B4-BE49-F238E27FC236}">
                <a16:creationId xmlns:a16="http://schemas.microsoft.com/office/drawing/2014/main" id="{A364502F-66F4-E375-1209-8F31D5A64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90776"/>
            <a:ext cx="71628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&lt;form action="servlet1"&gt;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Name:&lt;input type="text" name="userName"/&gt;&lt;br/&gt;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&lt;input type="submit" value="go"/&gt;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 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3849" name="TextBox 11">
            <a:extLst>
              <a:ext uri="{FF2B5EF4-FFF2-40B4-BE49-F238E27FC236}">
                <a16:creationId xmlns:a16="http://schemas.microsoft.com/office/drawing/2014/main" id="{DF870DBB-09E6-E5FD-EE53-5A054497E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752601"/>
            <a:ext cx="2438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&lt;Index.html&gt;</a:t>
            </a:r>
          </a:p>
        </p:txBody>
      </p:sp>
      <p:pic>
        <p:nvPicPr>
          <p:cNvPr id="163850" name="Picture 14" descr="NIET">
            <a:extLst>
              <a:ext uri="{FF2B5EF4-FFF2-40B4-BE49-F238E27FC236}">
                <a16:creationId xmlns:a16="http://schemas.microsoft.com/office/drawing/2014/main" id="{A4F8906A-BD6E-5F68-7E2B-8E4378A9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3" y="15049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D3882-5C76-E176-0082-5FD38737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sp>
        <p:nvSpPr>
          <p:cNvPr id="165892" name="Slide Number Placeholder 5">
            <a:extLst>
              <a:ext uri="{FF2B5EF4-FFF2-40B4-BE49-F238E27FC236}">
                <a16:creationId xmlns:a16="http://schemas.microsoft.com/office/drawing/2014/main" id="{CF005EF0-2204-1A1C-DE4E-A0481BD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86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9005AA-460E-AB31-4464-F33318F74D82}"/>
              </a:ext>
            </a:extLst>
          </p:cNvPr>
          <p:cNvSpPr txBox="1">
            <a:spLocks/>
          </p:cNvSpPr>
          <p:nvPr/>
        </p:nvSpPr>
        <p:spPr>
          <a:xfrm>
            <a:off x="1971040" y="0"/>
            <a:ext cx="969264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Session Tracking using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HTTPSession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894" name="TextBox 7">
            <a:extLst>
              <a:ext uri="{FF2B5EF4-FFF2-40B4-BE49-F238E27FC236}">
                <a16:creationId xmlns:a16="http://schemas.microsoft.com/office/drawing/2014/main" id="{993884ED-FA7D-C91D-F52C-6E3013962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24001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5896" name="TextBox 11">
            <a:extLst>
              <a:ext uri="{FF2B5EF4-FFF2-40B4-BE49-F238E27FC236}">
                <a16:creationId xmlns:a16="http://schemas.microsoft.com/office/drawing/2014/main" id="{8869A7F2-8314-07C7-3A94-E7F04DD5D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22388"/>
            <a:ext cx="2667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&lt;FirstServlet.java&gt;</a:t>
            </a:r>
          </a:p>
        </p:txBody>
      </p:sp>
      <p:sp>
        <p:nvSpPr>
          <p:cNvPr id="165897" name="TextBox 10">
            <a:extLst>
              <a:ext uri="{FF2B5EF4-FFF2-40B4-BE49-F238E27FC236}">
                <a16:creationId xmlns:a16="http://schemas.microsoft.com/office/drawing/2014/main" id="{F6A928C1-3010-7ACA-C582-110D511FE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752600"/>
            <a:ext cx="76200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 java.io.*;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public class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FirstServlet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extends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{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public void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request,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response){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try{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response.setContentType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("text/html");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 =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response.getWriter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String s1=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request.getParameter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 "+s1); 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65898" name="Picture 14" descr="NIET">
            <a:extLst>
              <a:ext uri="{FF2B5EF4-FFF2-40B4-BE49-F238E27FC236}">
                <a16:creationId xmlns:a16="http://schemas.microsoft.com/office/drawing/2014/main" id="{68FD4AC9-EE87-B8CB-7FF3-C81444189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9113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774C-3BEC-09B6-F810-134CA698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sp>
        <p:nvSpPr>
          <p:cNvPr id="167940" name="Slide Number Placeholder 5">
            <a:extLst>
              <a:ext uri="{FF2B5EF4-FFF2-40B4-BE49-F238E27FC236}">
                <a16:creationId xmlns:a16="http://schemas.microsoft.com/office/drawing/2014/main" id="{647A05CE-D892-D425-DEED-5A33CFFD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87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8382E6-F720-A927-531E-BE37F1D69F5D}"/>
              </a:ext>
            </a:extLst>
          </p:cNvPr>
          <p:cNvSpPr txBox="1">
            <a:spLocks/>
          </p:cNvSpPr>
          <p:nvPr/>
        </p:nvSpPr>
        <p:spPr>
          <a:xfrm>
            <a:off x="1767840" y="284480"/>
            <a:ext cx="948944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Session Tracking using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HTTPSession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interface(cont..)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942" name="TextBox 7">
            <a:extLst>
              <a:ext uri="{FF2B5EF4-FFF2-40B4-BE49-F238E27FC236}">
                <a16:creationId xmlns:a16="http://schemas.microsoft.com/office/drawing/2014/main" id="{6C82F649-8386-149A-5B1D-7AD7A6326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24001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7944" name="TextBox 11">
            <a:extLst>
              <a:ext uri="{FF2B5EF4-FFF2-40B4-BE49-F238E27FC236}">
                <a16:creationId xmlns:a16="http://schemas.microsoft.com/office/drawing/2014/main" id="{4CC96139-A8D5-882D-3A55-4DCAB1E6D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627188"/>
            <a:ext cx="2667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&lt;FirstServlet.java&gt;</a:t>
            </a:r>
          </a:p>
        </p:txBody>
      </p:sp>
      <p:sp>
        <p:nvSpPr>
          <p:cNvPr id="167945" name="TextBox 13">
            <a:extLst>
              <a:ext uri="{FF2B5EF4-FFF2-40B4-BE49-F238E27FC236}">
                <a16:creationId xmlns:a16="http://schemas.microsoft.com/office/drawing/2014/main" id="{4CF986E9-A183-D27F-0059-A0EEBB1A5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265364"/>
            <a:ext cx="701040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HttpSession session=request.getSession();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session.setAttribute(“First",s1);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out.print("&lt;a href='servlet2'&gt;visit&lt;/a&gt;");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out.close();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}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(Exception e){System.out.println(e);}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} 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67946" name="Picture 14" descr="NIET">
            <a:extLst>
              <a:ext uri="{FF2B5EF4-FFF2-40B4-BE49-F238E27FC236}">
                <a16:creationId xmlns:a16="http://schemas.microsoft.com/office/drawing/2014/main" id="{EDE57284-C630-E10E-E651-5FE73BC6C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73" y="15049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F1DE-E4F2-DA01-EFDE-5BA19B34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sp>
        <p:nvSpPr>
          <p:cNvPr id="169988" name="Slide Number Placeholder 5">
            <a:extLst>
              <a:ext uri="{FF2B5EF4-FFF2-40B4-BE49-F238E27FC236}">
                <a16:creationId xmlns:a16="http://schemas.microsoft.com/office/drawing/2014/main" id="{87C27DB9-7452-27A6-1481-7EA86F22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88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74BA82-A942-FF7E-9E57-3753B887EB32}"/>
              </a:ext>
            </a:extLst>
          </p:cNvPr>
          <p:cNvSpPr txBox="1">
            <a:spLocks/>
          </p:cNvSpPr>
          <p:nvPr/>
        </p:nvSpPr>
        <p:spPr>
          <a:xfrm>
            <a:off x="1808480" y="0"/>
            <a:ext cx="101803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Session Tracking using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HTTPSession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interface(cont..)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990" name="TextBox 7">
            <a:extLst>
              <a:ext uri="{FF2B5EF4-FFF2-40B4-BE49-F238E27FC236}">
                <a16:creationId xmlns:a16="http://schemas.microsoft.com/office/drawing/2014/main" id="{5D444E33-7208-B326-6F76-ECF37C24B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24001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9992" name="TextBox 11">
            <a:extLst>
              <a:ext uri="{FF2B5EF4-FFF2-40B4-BE49-F238E27FC236}">
                <a16:creationId xmlns:a16="http://schemas.microsoft.com/office/drawing/2014/main" id="{602E7D3A-0F4F-7990-F831-5033389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627188"/>
            <a:ext cx="2971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&lt;SecondServlet.java&gt;</a:t>
            </a:r>
          </a:p>
        </p:txBody>
      </p:sp>
      <p:sp>
        <p:nvSpPr>
          <p:cNvPr id="169993" name="TextBox 10">
            <a:extLst>
              <a:ext uri="{FF2B5EF4-FFF2-40B4-BE49-F238E27FC236}">
                <a16:creationId xmlns:a16="http://schemas.microsoft.com/office/drawing/2014/main" id="{7490D4E3-3F5B-D296-9960-E25366E7B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203451"/>
            <a:ext cx="68580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import java.io.*;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import javax.servlet.*;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import javax.servlet.http.*;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public class SecondServlet extends HttpServlet {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public void doGet(HttpServletRequest request, HttpServletResponse response)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try{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PrintWriter out = response.getWriter();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HttpSession session=request.getSession(false);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9994" name="Picture 14" descr="NIET">
            <a:extLst>
              <a:ext uri="{FF2B5EF4-FFF2-40B4-BE49-F238E27FC236}">
                <a16:creationId xmlns:a16="http://schemas.microsoft.com/office/drawing/2014/main" id="{417F1E7C-665A-81D2-BAE5-A603EE4B9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3" y="30289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86820-A764-0C13-2C29-00ACD124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sp>
        <p:nvSpPr>
          <p:cNvPr id="172036" name="Slide Number Placeholder 5">
            <a:extLst>
              <a:ext uri="{FF2B5EF4-FFF2-40B4-BE49-F238E27FC236}">
                <a16:creationId xmlns:a16="http://schemas.microsoft.com/office/drawing/2014/main" id="{51C8E452-257C-4283-BF62-2661EE98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89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065C74-912A-5BD5-6E99-7D393BBE0B33}"/>
              </a:ext>
            </a:extLst>
          </p:cNvPr>
          <p:cNvSpPr txBox="1">
            <a:spLocks/>
          </p:cNvSpPr>
          <p:nvPr/>
        </p:nvSpPr>
        <p:spPr>
          <a:xfrm>
            <a:off x="2057400" y="218442"/>
            <a:ext cx="96266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Session Tracking using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HTTPSession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interface(cont..)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038" name="TextBox 7">
            <a:extLst>
              <a:ext uri="{FF2B5EF4-FFF2-40B4-BE49-F238E27FC236}">
                <a16:creationId xmlns:a16="http://schemas.microsoft.com/office/drawing/2014/main" id="{CAD31021-CB35-A80D-83B0-BFF8AEFBF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24001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2040" name="TextBox 11">
            <a:extLst>
              <a:ext uri="{FF2B5EF4-FFF2-40B4-BE49-F238E27FC236}">
                <a16:creationId xmlns:a16="http://schemas.microsoft.com/office/drawing/2014/main" id="{F84F1C6E-B168-111F-E531-5975AFAA7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627188"/>
            <a:ext cx="2971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&lt;SecondServlet.java&gt;</a:t>
            </a:r>
          </a:p>
        </p:txBody>
      </p:sp>
      <p:sp>
        <p:nvSpPr>
          <p:cNvPr id="172041" name="TextBox 13">
            <a:extLst>
              <a:ext uri="{FF2B5EF4-FFF2-40B4-BE49-F238E27FC236}">
                <a16:creationId xmlns:a16="http://schemas.microsoft.com/office/drawing/2014/main" id="{3C2882CE-BF73-8BB6-F86B-F8CAFBDEC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389188"/>
            <a:ext cx="7162800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 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String n=(String)session.getAttribute(“First");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out.print("Hello "+n);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out.close();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}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(Exception e){System.out.println(e);}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 }  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2042" name="Picture 14" descr="NIET">
            <a:extLst>
              <a:ext uri="{FF2B5EF4-FFF2-40B4-BE49-F238E27FC236}">
                <a16:creationId xmlns:a16="http://schemas.microsoft.com/office/drawing/2014/main" id="{26EA5C7E-4554-3A45-EAC0-36B54E62E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3" y="22161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16;p15">
            <a:extLst>
              <a:ext uri="{FF2B5EF4-FFF2-40B4-BE49-F238E27FC236}">
                <a16:creationId xmlns:a16="http://schemas.microsoft.com/office/drawing/2014/main" id="{0F8E093E-0B11-030B-744F-7C2B1626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503" y="1189038"/>
            <a:ext cx="10643190" cy="5287962"/>
          </a:xfrm>
        </p:spPr>
        <p:txBody>
          <a:bodyPr/>
          <a:lstStyle/>
          <a:p>
            <a:pPr algn="just">
              <a:lnSpc>
                <a:spcPct val="115000"/>
              </a:lnSpc>
              <a:buClr>
                <a:srgbClr val="000000"/>
              </a:buClr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the ability to design console based, GUI based ,web based applications.</a:t>
            </a:r>
            <a:endParaRPr lang="en-US" alt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To design and develop the dynamic web sites using, Servlet and </a:t>
            </a:r>
            <a:r>
              <a:rPr lang="en-US" altLang="en-US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jsp</a:t>
            </a: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To understand the concept of business logic to develop the enterprises application by Spring framework.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To apply the MVC design pattern in developing a live project.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To learn the concept of  database handling in java and apply this concept in transactional processing based project.</a:t>
            </a:r>
            <a:endParaRPr lang="en-US" alt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12291" name="Google Shape;117;p15">
            <a:extLst>
              <a:ext uri="{FF2B5EF4-FFF2-40B4-BE49-F238E27FC236}">
                <a16:creationId xmlns:a16="http://schemas.microsoft.com/office/drawing/2014/main" id="{723432B8-27DC-0493-3B6B-7DC9FC3193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buFont typeface="Arial" pitchFamily="34" charset="0"/>
              <a:buNone/>
              <a:defRPr/>
            </a:pPr>
            <a:fld id="{4F0B9750-12EA-4DDF-8EEA-0775B40E686E}" type="datetime1">
              <a:rPr lang="en-US" smtClean="0"/>
              <a:t>15-May-24</a:t>
            </a:fld>
            <a:endParaRPr lang="en-US" altLang="en-US" dirty="0">
              <a:cs typeface="Arial" pitchFamily="34" charset="0"/>
            </a:endParaRPr>
          </a:p>
        </p:txBody>
      </p:sp>
      <p:sp>
        <p:nvSpPr>
          <p:cNvPr id="22532" name="Google Shape;118;p15">
            <a:extLst>
              <a:ext uri="{FF2B5EF4-FFF2-40B4-BE49-F238E27FC236}">
                <a16:creationId xmlns:a16="http://schemas.microsoft.com/office/drawing/2014/main" id="{1C3D074C-2826-F280-94E9-589A25FE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9" name="Google Shape;119;p15">
            <a:extLst>
              <a:ext uri="{FF2B5EF4-FFF2-40B4-BE49-F238E27FC236}">
                <a16:creationId xmlns:a16="http://schemas.microsoft.com/office/drawing/2014/main" id="{8175453C-ACAF-B27E-8CCA-3934886CBAFD}"/>
              </a:ext>
            </a:extLst>
          </p:cNvPr>
          <p:cNvSpPr txBox="1"/>
          <p:nvPr/>
        </p:nvSpPr>
        <p:spPr>
          <a:xfrm>
            <a:off x="2393157" y="342899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>
              <a:buClr>
                <a:schemeClr val="dk1"/>
              </a:buClr>
              <a:buSzPts val="2400"/>
              <a:defRPr/>
            </a:pPr>
            <a:r>
              <a:rPr lang="en-US" sz="3200" kern="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Course Objective</a:t>
            </a:r>
            <a:endParaRPr sz="3200" kern="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1271" name="Google Shape;121;p15">
            <a:extLst>
              <a:ext uri="{FF2B5EF4-FFF2-40B4-BE49-F238E27FC236}">
                <a16:creationId xmlns:a16="http://schemas.microsoft.com/office/drawing/2014/main" id="{76AC798E-AD6C-C197-8A17-8252A275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altLang="en-US" dirty="0">
              <a:solidFill>
                <a:srgbClr val="898989"/>
              </a:solidFill>
              <a:cs typeface="Arial" pitchFamily="34" charset="0"/>
            </a:endParaRPr>
          </a:p>
        </p:txBody>
      </p:sp>
      <p:pic>
        <p:nvPicPr>
          <p:cNvPr id="22535" name="Picture 14" descr="NIET">
            <a:extLst>
              <a:ext uri="{FF2B5EF4-FFF2-40B4-BE49-F238E27FC236}">
                <a16:creationId xmlns:a16="http://schemas.microsoft.com/office/drawing/2014/main" id="{E4E6F972-422A-F342-E3B6-7C7DDA894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3" y="26193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itle 1">
            <a:extLst>
              <a:ext uri="{FF2B5EF4-FFF2-40B4-BE49-F238E27FC236}">
                <a16:creationId xmlns:a16="http://schemas.microsoft.com/office/drawing/2014/main" id="{6EF272B8-69CC-43E7-4334-FA7C2985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0" y="274638"/>
            <a:ext cx="7985760" cy="1143000"/>
          </a:xfrm>
        </p:spPr>
        <p:txBody>
          <a:bodyPr>
            <a:normAutofit fontScale="90000"/>
          </a:bodyPr>
          <a:lstStyle/>
          <a:p>
            <a:br>
              <a:rPr lang="en-US" altLang="en-US" b="1" dirty="0">
                <a:hlinkClick r:id="rId2"/>
              </a:rPr>
            </a:b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and Listener in Servlet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043A-DD87-11E0-7913-0557E6E5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are basically occurrence of something. Changing the state of an object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perform some important tasks at the occurrence of these exceptions, such as counting total and current logged-in users, creating tables of the database at time of deploying the project, creating database connection object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76918-A32D-6F96-9DB0-5398472D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sp>
        <p:nvSpPr>
          <p:cNvPr id="174086" name="Slide Number Placeholder 5">
            <a:extLst>
              <a:ext uri="{FF2B5EF4-FFF2-40B4-BE49-F238E27FC236}">
                <a16:creationId xmlns:a16="http://schemas.microsoft.com/office/drawing/2014/main" id="{BE2290F5-012E-83B6-0B33-1E9973B7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90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74087" name="Picture 14" descr="NIET">
            <a:extLst>
              <a:ext uri="{FF2B5EF4-FFF2-40B4-BE49-F238E27FC236}">
                <a16:creationId xmlns:a16="http://schemas.microsoft.com/office/drawing/2014/main" id="{EB7A65BD-D81B-AD65-6C56-96921DE47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3" y="9969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itle 1">
            <a:extLst>
              <a:ext uri="{FF2B5EF4-FFF2-40B4-BE49-F238E27FC236}">
                <a16:creationId xmlns:a16="http://schemas.microsoft.com/office/drawing/2014/main" id="{C4D5438B-02AE-3B53-4531-52A1307E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448628"/>
            <a:ext cx="9692091" cy="747763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Class in Servlet</a:t>
            </a:r>
          </a:p>
        </p:txBody>
      </p:sp>
      <p:sp>
        <p:nvSpPr>
          <p:cNvPr id="175107" name="Content Placeholder 2">
            <a:extLst>
              <a:ext uri="{FF2B5EF4-FFF2-40B4-BE49-F238E27FC236}">
                <a16:creationId xmlns:a16="http://schemas.microsoft.com/office/drawing/2014/main" id="{30E3814D-86F1-8B23-2BD8-6CBC3488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0" y="1524001"/>
            <a:ext cx="8686800" cy="4525963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ServletRequestEvent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ServletContextEvent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ServletRequestAttributeEvent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ServletContextAttributeEvent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HttpSessionEvent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HttpSessionBindingEvent</a:t>
            </a:r>
          </a:p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F0F2B-826F-6FB7-0C26-7E51B6A3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sp>
        <p:nvSpPr>
          <p:cNvPr id="175110" name="Slide Number Placeholder 5">
            <a:extLst>
              <a:ext uri="{FF2B5EF4-FFF2-40B4-BE49-F238E27FC236}">
                <a16:creationId xmlns:a16="http://schemas.microsoft.com/office/drawing/2014/main" id="{CA41DE49-4360-4C58-103D-E89C7B1D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91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75111" name="Picture 14" descr="NIET">
            <a:extLst>
              <a:ext uri="{FF2B5EF4-FFF2-40B4-BE49-F238E27FC236}">
                <a16:creationId xmlns:a16="http://schemas.microsoft.com/office/drawing/2014/main" id="{489A9CEB-CADD-7AE1-D078-EE07A1579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30289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itle 1">
            <a:extLst>
              <a:ext uri="{FF2B5EF4-FFF2-40B4-BE49-F238E27FC236}">
                <a16:creationId xmlns:a16="http://schemas.microsoft.com/office/drawing/2014/main" id="{5E7D4724-2C84-BD87-C4E1-352A38E2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448628"/>
            <a:ext cx="9393005" cy="747763"/>
          </a:xfrm>
        </p:spPr>
        <p:txBody>
          <a:bodyPr/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Interface in Servlet</a:t>
            </a:r>
          </a:p>
        </p:txBody>
      </p:sp>
      <p:sp>
        <p:nvSpPr>
          <p:cNvPr id="176131" name="Content Placeholder 2">
            <a:extLst>
              <a:ext uri="{FF2B5EF4-FFF2-40B4-BE49-F238E27FC236}">
                <a16:creationId xmlns:a16="http://schemas.microsoft.com/office/drawing/2014/main" id="{7E848FDF-8172-489D-A4D0-45A90FB7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1447801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ServletRequestListener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ServletRequestAttributeListener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ServletContextListener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ServletContextAttributeListener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HttpSessionListener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HttpSessionAttributeListener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HttpSessionBindingListener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HttpSessionActivationListener</a:t>
            </a:r>
          </a:p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0022-7DE1-550F-10D1-65DCE64D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76134" name="Slide Number Placeholder 5">
            <a:extLst>
              <a:ext uri="{FF2B5EF4-FFF2-40B4-BE49-F238E27FC236}">
                <a16:creationId xmlns:a16="http://schemas.microsoft.com/office/drawing/2014/main" id="{F75A2476-4FBF-88D8-1809-62033CC4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92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76135" name="Picture 14" descr="NIET">
            <a:extLst>
              <a:ext uri="{FF2B5EF4-FFF2-40B4-BE49-F238E27FC236}">
                <a16:creationId xmlns:a16="http://schemas.microsoft.com/office/drawing/2014/main" id="{E41D47B1-36BE-9D16-7B8C-B426ECF8B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73" y="17081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itle 1">
            <a:extLst>
              <a:ext uri="{FF2B5EF4-FFF2-40B4-BE49-F238E27FC236}">
                <a16:creationId xmlns:a16="http://schemas.microsoft.com/office/drawing/2014/main" id="{63C3319D-5A26-75DC-0811-CBCF0FE3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914400"/>
            <a:ext cx="8229600" cy="1143000"/>
          </a:xfrm>
        </p:spPr>
        <p:txBody>
          <a:bodyPr/>
          <a:lstStyle/>
          <a:p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4A29-45C4-0B48-A685-9BDEBB80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0272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notified when web application is deployed on the server</a:t>
            </a:r>
          </a:p>
          <a:p>
            <a:pPr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one constructor defined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</a:t>
            </a: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creates the instance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25655-A6AD-52D3-4C9A-A667C9FB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sp>
        <p:nvSpPr>
          <p:cNvPr id="177158" name="Slide Number Placeholder 5">
            <a:extLst>
              <a:ext uri="{FF2B5EF4-FFF2-40B4-BE49-F238E27FC236}">
                <a16:creationId xmlns:a16="http://schemas.microsoft.com/office/drawing/2014/main" id="{E3B3A56D-211F-E9BB-546C-D5530B1B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93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77159" name="Picture 14" descr="NIET">
            <a:extLst>
              <a:ext uri="{FF2B5EF4-FFF2-40B4-BE49-F238E27FC236}">
                <a16:creationId xmlns:a16="http://schemas.microsoft.com/office/drawing/2014/main" id="{8BDC554C-E81D-51AF-8206-473887B1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3" y="17081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D52741-E921-EF54-32DF-FE61EED03DFE}"/>
              </a:ext>
            </a:extLst>
          </p:cNvPr>
          <p:cNvSpPr txBox="1"/>
          <p:nvPr/>
        </p:nvSpPr>
        <p:spPr>
          <a:xfrm>
            <a:off x="2108200" y="474266"/>
            <a:ext cx="9128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ServletContextEvent</a:t>
            </a:r>
            <a:r>
              <a:rPr lang="en-US" altLang="en-US" sz="32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ServletContextListener</a:t>
            </a:r>
            <a:endParaRPr lang="en-IN" sz="3200" dirty="0"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itle 1">
            <a:extLst>
              <a:ext uri="{FF2B5EF4-FFF2-40B4-BE49-F238E27FC236}">
                <a16:creationId xmlns:a16="http://schemas.microsoft.com/office/drawing/2014/main" id="{28D82495-277C-EF45-4106-F30AFABF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07925"/>
            <a:ext cx="10983132" cy="747763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ServletContextEvent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ServletContextListener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F9AD-B4A6-6847-7086-5317C772E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1" dirty="0"/>
              <a:t>index.html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="servlet1"&gt;fetch records&lt;/a&gt;  </a:t>
            </a:r>
          </a:p>
          <a:p>
            <a:pPr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9C8F-51DF-1966-24F2-23AEE783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78182" name="Slide Number Placeholder 5">
            <a:extLst>
              <a:ext uri="{FF2B5EF4-FFF2-40B4-BE49-F238E27FC236}">
                <a16:creationId xmlns:a16="http://schemas.microsoft.com/office/drawing/2014/main" id="{5FD275B9-7558-33CF-7E94-4504684E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94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78183" name="Picture 14" descr="NIET">
            <a:extLst>
              <a:ext uri="{FF2B5EF4-FFF2-40B4-BE49-F238E27FC236}">
                <a16:creationId xmlns:a16="http://schemas.microsoft.com/office/drawing/2014/main" id="{8185A708-B68D-9E1F-9E79-CB70D799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53" y="21145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2D9D-8DCE-9B92-1E44-C322264B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79204" name="Slide Number Placeholder 5">
            <a:extLst>
              <a:ext uri="{FF2B5EF4-FFF2-40B4-BE49-F238E27FC236}">
                <a16:creationId xmlns:a16="http://schemas.microsoft.com/office/drawing/2014/main" id="{7F1C9033-38E4-A00E-7B81-85BAC900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95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9205" name="Title 1">
            <a:extLst>
              <a:ext uri="{FF2B5EF4-FFF2-40B4-BE49-F238E27FC236}">
                <a16:creationId xmlns:a16="http://schemas.microsoft.com/office/drawing/2014/main" id="{CDDBF560-BBFC-2F59-4759-1457FC0D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0" y="448628"/>
            <a:ext cx="9504766" cy="747763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ServletContextEvent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ServletContextListener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(Cont..)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9207" name="Picture 14" descr="NIET">
            <a:extLst>
              <a:ext uri="{FF2B5EF4-FFF2-40B4-BE49-F238E27FC236}">
                <a16:creationId xmlns:a16="http://schemas.microsoft.com/office/drawing/2014/main" id="{030E789D-EBFE-17E2-9AD6-EB07C2F29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3" y="22161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F0A37E-958E-7E74-045B-262760CB1FC8}"/>
              </a:ext>
            </a:extLst>
          </p:cNvPr>
          <p:cNvSpPr txBox="1"/>
          <p:nvPr/>
        </p:nvSpPr>
        <p:spPr>
          <a:xfrm>
            <a:off x="457200" y="1320304"/>
            <a:ext cx="8686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MyListener.java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MyListener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ServletContextListener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contextInitialized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ServletContextEvent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event) {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try{  </a:t>
            </a:r>
          </a:p>
          <a:p>
            <a:pPr>
              <a:buNone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oracle.jdbc.driver.OracleDriver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con=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jdbc:oracle:thin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:@localhost:1521:xe","system","oracle");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//storing connection object as an attribute in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None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event.getServletContext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None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ctx.setAttribute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con);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}catch(Exception e){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();}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contextDestroyed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ServletContextEvent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arg0) {} 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19C6-61C8-740A-0521-A8D1A4A7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sp>
        <p:nvSpPr>
          <p:cNvPr id="180229" name="Slide Number Placeholder 5">
            <a:extLst>
              <a:ext uri="{FF2B5EF4-FFF2-40B4-BE49-F238E27FC236}">
                <a16:creationId xmlns:a16="http://schemas.microsoft.com/office/drawing/2014/main" id="{B0814BE3-DDAC-D671-5EF4-09DEA432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96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0230" name="Title 1">
            <a:extLst>
              <a:ext uri="{FF2B5EF4-FFF2-40B4-BE49-F238E27FC236}">
                <a16:creationId xmlns:a16="http://schemas.microsoft.com/office/drawing/2014/main" id="{558C2B49-0D63-E24A-9572-70ABCE2F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338" y="12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ServletContextEvent and ServletContextListener(Cont..)</a:t>
            </a:r>
            <a:b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0231" name="Picture 14" descr="NIET">
            <a:extLst>
              <a:ext uri="{FF2B5EF4-FFF2-40B4-BE49-F238E27FC236}">
                <a16:creationId xmlns:a16="http://schemas.microsoft.com/office/drawing/2014/main" id="{073E54BF-2BAB-206A-A14B-62D5E8074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17081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27DE1C-FAE5-4C4C-9202-CE8666D9A9E4}"/>
              </a:ext>
            </a:extLst>
          </p:cNvPr>
          <p:cNvSpPr txBox="1"/>
          <p:nvPr/>
        </p:nvSpPr>
        <p:spPr>
          <a:xfrm>
            <a:off x="506413" y="1068705"/>
            <a:ext cx="111064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MyListener.java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java.io.*;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response)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throws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ServletException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response.setContentType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("text/html");  </a:t>
            </a:r>
          </a:p>
          <a:p>
            <a:pPr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response.getWriter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try{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//Retrieving connection object from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 </a:t>
            </a:r>
          </a:p>
          <a:p>
            <a:pPr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getServletContext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con=(Connection)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ctx.getAttribute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endParaRPr lang="en-IN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1">
            <a:extLst>
              <a:ext uri="{FF2B5EF4-FFF2-40B4-BE49-F238E27FC236}">
                <a16:creationId xmlns:a16="http://schemas.microsoft.com/office/drawing/2014/main" id="{CEC27BB5-024D-13CD-A32C-72CAC9C4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840" y="448628"/>
            <a:ext cx="10073726" cy="747763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ServletContextEvent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ServletContextListener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(Cont..)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50F0-7129-826A-1228-B48355B7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sp>
        <p:nvSpPr>
          <p:cNvPr id="181254" name="Slide Number Placeholder 5">
            <a:extLst>
              <a:ext uri="{FF2B5EF4-FFF2-40B4-BE49-F238E27FC236}">
                <a16:creationId xmlns:a16="http://schemas.microsoft.com/office/drawing/2014/main" id="{12CB2161-AF9C-A076-141E-4B38E44F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DB0EDAE2-8916-48FA-9151-76B9911A7141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97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81255" name="Picture 14" descr="NIET">
            <a:extLst>
              <a:ext uri="{FF2B5EF4-FFF2-40B4-BE49-F238E27FC236}">
                <a16:creationId xmlns:a16="http://schemas.microsoft.com/office/drawing/2014/main" id="{F8E781B3-2049-13D8-2289-69D59C007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9" y="15562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DA0637-5B91-F3A1-995E-9F3564EC380E}"/>
              </a:ext>
            </a:extLst>
          </p:cNvPr>
          <p:cNvSpPr txBox="1"/>
          <p:nvPr/>
        </p:nvSpPr>
        <p:spPr>
          <a:xfrm>
            <a:off x="944880" y="127919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retieving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 from emp32 table        </a:t>
            </a:r>
          </a:p>
          <a:p>
            <a:pPr>
              <a:buNone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con.prepareStatement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("select * from emp32",  </a:t>
            </a:r>
          </a:p>
          <a:p>
            <a:pPr>
              <a:buNone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ResultSet.TYPE_SCROLL_SENSITIVE,ResultSet.CONCUR_UPDATABLE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>
              <a:buNone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ps.executeQuery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while(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rs.next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  </a:t>
            </a:r>
          </a:p>
          <a:p>
            <a:pPr>
              <a:buNone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&gt;"+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rs.getString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(1)+" "+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rs.getString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(2));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>
              <a:buNone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con.close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}catch(Exception e){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();}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>
              <a:buNone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out.close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Content Placeholder 2">
            <a:extLst>
              <a:ext uri="{FF2B5EF4-FFF2-40B4-BE49-F238E27FC236}">
                <a16:creationId xmlns:a16="http://schemas.microsoft.com/office/drawing/2014/main" id="{6FCF10A1-0CE5-A1D6-CDBF-8D34B5ACB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79" y="1402556"/>
            <a:ext cx="8356600" cy="4052887"/>
          </a:xfrm>
        </p:spPr>
        <p:txBody>
          <a:bodyPr>
            <a:normAutofit fontScale="92500" lnSpcReduction="10000"/>
          </a:bodyPr>
          <a:lstStyle/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</a:pPr>
            <a:endParaRPr lang="en-US" alt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</a:pPr>
            <a:endParaRPr lang="en-US" alt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 The previous topic was mainly focused on the concepts of Java Servlet API and its life cycle.</a:t>
            </a: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None/>
            </a:pPr>
            <a:endParaRPr lang="en-US" alt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 It was focused on the various types of classes and interfaces</a:t>
            </a: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None/>
            </a:pPr>
            <a:endParaRPr lang="en-US" alt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It was also focused on the concept of redirecting HTTP request</a:t>
            </a: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>
              <a:spcBef>
                <a:spcPts val="363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It was also focused on servlet event and listener classes with its implementation </a:t>
            </a:r>
          </a:p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	</a:t>
            </a:r>
          </a:p>
          <a:p>
            <a:pPr marL="114300" algn="just">
              <a:spcBef>
                <a:spcPts val="363"/>
              </a:spcBef>
              <a:buClr>
                <a:srgbClr val="000000"/>
              </a:buClr>
              <a:buNone/>
            </a:pPr>
            <a:endParaRPr lang="en-US" altLang="en-US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6126A6-9622-87AE-C6FC-5E9DFE558D42}"/>
              </a:ext>
            </a:extLst>
          </p:cNvPr>
          <p:cNvSpPr txBox="1">
            <a:spLocks/>
          </p:cNvSpPr>
          <p:nvPr/>
        </p:nvSpPr>
        <p:spPr>
          <a:xfrm>
            <a:off x="1679510" y="0"/>
            <a:ext cx="898849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algn="ctr">
              <a:defRPr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algn="ctr">
              <a:defRPr/>
            </a:pP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Calibri" pitchFamily="34" charset="0"/>
              </a:rPr>
              <a:t>Previous Topics: Recap</a:t>
            </a:r>
          </a:p>
          <a:p>
            <a:pPr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endParaRPr lang="en-US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182277" name="Google Shape;151;p18">
            <a:extLst>
              <a:ext uri="{FF2B5EF4-FFF2-40B4-BE49-F238E27FC236}">
                <a16:creationId xmlns:a16="http://schemas.microsoft.com/office/drawing/2014/main" id="{72B25EB8-D379-D64C-CDF2-8514C367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SzPts val="1400"/>
              <a:buFont typeface="Arial" panose="020B0604020202020204" pitchFamily="34" charset="0"/>
              <a:buNone/>
              <a:defRPr/>
            </a:pPr>
            <a:fld id="{A6BC1C48-FF73-4E17-B172-0F18C2303CC9}" type="slidenum">
              <a:rPr lang="en-US" altLang="en-US" smtClean="0"/>
              <a:pPr algn="ctr">
                <a:spcBef>
                  <a:spcPct val="0"/>
                </a:spcBef>
                <a:buSzPts val="1400"/>
                <a:buFont typeface="Arial" panose="020B0604020202020204" pitchFamily="34" charset="0"/>
                <a:buNone/>
                <a:defRPr/>
              </a:pPr>
              <a:t>98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271" name="Google Shape;131;p16">
            <a:extLst>
              <a:ext uri="{FF2B5EF4-FFF2-40B4-BE49-F238E27FC236}">
                <a16:creationId xmlns:a16="http://schemas.microsoft.com/office/drawing/2014/main" id="{4DEE61BE-6C86-ABD8-952E-B69CA115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buFont typeface="Arial" pitchFamily="34" charset="0"/>
              <a:buNone/>
              <a:defRPr/>
            </a:pPr>
            <a:r>
              <a:rPr lang="en-US"/>
              <a:t>Shweta Singh     ACSAI0612 Advance Java Programming             Unit  1</a:t>
            </a:r>
            <a:endParaRPr lang="en-US" dirty="0"/>
          </a:p>
        </p:txBody>
      </p:sp>
      <p:pic>
        <p:nvPicPr>
          <p:cNvPr id="182279" name="Picture 14" descr="NIET">
            <a:extLst>
              <a:ext uri="{FF2B5EF4-FFF2-40B4-BE49-F238E27FC236}">
                <a16:creationId xmlns:a16="http://schemas.microsoft.com/office/drawing/2014/main" id="{76B332DF-4909-C877-2B7F-204F67E8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48" y="28576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8CEEF-AF07-CED9-C784-7030E74B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/>
              <a:t>Shweta Singh     ACSAI0612 Advance Java Programming             Unit  1</a:t>
            </a:r>
          </a:p>
        </p:txBody>
      </p:sp>
      <p:sp>
        <p:nvSpPr>
          <p:cNvPr id="183300" name="Slide Number Placeholder 5">
            <a:extLst>
              <a:ext uri="{FF2B5EF4-FFF2-40B4-BE49-F238E27FC236}">
                <a16:creationId xmlns:a16="http://schemas.microsoft.com/office/drawing/2014/main" id="{668FD322-ADED-B83C-72A0-03F4D3728C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6BC1C48-FF73-4E17-B172-0F18C2303CC9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99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06EBCF-BDB5-85B7-E5CE-C2473592E9EB}"/>
              </a:ext>
            </a:extLst>
          </p:cNvPr>
          <p:cNvSpPr txBox="1">
            <a:spLocks/>
          </p:cNvSpPr>
          <p:nvPr/>
        </p:nvSpPr>
        <p:spPr>
          <a:xfrm>
            <a:off x="1867483" y="0"/>
            <a:ext cx="8800517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Quiz(cont..)</a:t>
            </a:r>
          </a:p>
        </p:txBody>
      </p:sp>
      <p:sp>
        <p:nvSpPr>
          <p:cNvPr id="105479" name="TextBox 7">
            <a:extLst>
              <a:ext uri="{FF2B5EF4-FFF2-40B4-BE49-F238E27FC236}">
                <a16:creationId xmlns:a16="http://schemas.microsoft.com/office/drawing/2014/main" id="{1FA8B6A9-65D0-681B-2E43-EBF537950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392" y="1408924"/>
            <a:ext cx="9344608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middleware services are provided by EJB?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Security</a:t>
            </a: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Transaction Management</a:t>
            </a: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Both A &amp; B</a:t>
            </a: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None of the above</a:t>
            </a:r>
          </a:p>
          <a:p>
            <a:pPr algn="just" eaLnBrk="1" fontAlgn="ctr" hangingPunct="1">
              <a:spcBef>
                <a:spcPct val="0"/>
              </a:spcBef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represents a persistent global data from the database?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Entity Bean</a:t>
            </a: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Session Bean</a:t>
            </a: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Both A &amp; B</a:t>
            </a:r>
          </a:p>
          <a:p>
            <a:pPr eaLnBrk="1" fontAlgn="ctr" hangingPunct="1"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D. None of the above</a:t>
            </a:r>
          </a:p>
          <a:p>
            <a:pPr eaLnBrk="1" fontAlgn="ctr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fontAlgn="ctr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83303" name="Picture 14" descr="NIET">
            <a:extLst>
              <a:ext uri="{FF2B5EF4-FFF2-40B4-BE49-F238E27FC236}">
                <a16:creationId xmlns:a16="http://schemas.microsoft.com/office/drawing/2014/main" id="{0ED529C6-ED0B-50E2-E988-2191FB69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21" y="131217"/>
            <a:ext cx="1185862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5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5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54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4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4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4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4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4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{3EE1273E-87E2-4463-BF24-6A89E405696C}tf16411177_win32</Template>
  <TotalTime>630</TotalTime>
  <Words>10471</Words>
  <Application>Microsoft Office PowerPoint</Application>
  <PresentationFormat>Widescreen</PresentationFormat>
  <Paragraphs>1724</Paragraphs>
  <Slides>130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49" baseType="lpstr">
      <vt:lpstr>Arial</vt:lpstr>
      <vt:lpstr>Arial Unicode MS</vt:lpstr>
      <vt:lpstr>Arial-BoldMT</vt:lpstr>
      <vt:lpstr>Calibri</vt:lpstr>
      <vt:lpstr>erdana</vt:lpstr>
      <vt:lpstr>Garamond</vt:lpstr>
      <vt:lpstr>Google Sans</vt:lpstr>
      <vt:lpstr>inter-bold</vt:lpstr>
      <vt:lpstr>inter-regular</vt:lpstr>
      <vt:lpstr>Nunito</vt:lpstr>
      <vt:lpstr>Segoe UI</vt:lpstr>
      <vt:lpstr>Segoe UI Light</vt:lpstr>
      <vt:lpstr>Segoe UI Semibold</vt:lpstr>
      <vt:lpstr>Times New Roman</vt:lpstr>
      <vt:lpstr>Times New Roman</vt:lpstr>
      <vt:lpstr>Verdana</vt:lpstr>
      <vt:lpstr>Wingdings</vt:lpstr>
      <vt:lpstr>Get Started with 3D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Database Connectivity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Servlet Syllabus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</vt:lpstr>
      <vt:lpstr>PowerPoint Presentation</vt:lpstr>
      <vt:lpstr>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Event and Listener in Servlet </vt:lpstr>
      <vt:lpstr>Event Class in Servlet</vt:lpstr>
      <vt:lpstr>Event Interface in Servlet</vt:lpstr>
      <vt:lpstr> </vt:lpstr>
      <vt:lpstr>Example of ServletContextEvent and ServletContextListener </vt:lpstr>
      <vt:lpstr>Example of ServletContextEvent and ServletContextListener(Cont..) </vt:lpstr>
      <vt:lpstr>Example of ServletContextEvent and ServletContextListener(Cont..) </vt:lpstr>
      <vt:lpstr>Example of ServletContextEvent and ServletContextListener(Cont..)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Database Connectivity</dc:title>
  <dc:creator>Shweta Singh</dc:creator>
  <cp:lastModifiedBy>Abhishek Kumar</cp:lastModifiedBy>
  <cp:revision>38</cp:revision>
  <dcterms:created xsi:type="dcterms:W3CDTF">2024-01-22T23:09:08Z</dcterms:created>
  <dcterms:modified xsi:type="dcterms:W3CDTF">2024-05-14T18:49:25Z</dcterms:modified>
</cp:coreProperties>
</file>