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drawingml.diagramData+xml" PartName="/ppt/diagrams/data8.xml"/>
  <Override ContentType="application/vnd.openxmlformats-officedocument.drawingml.diagramData+xml" PartName="/ppt/diagrams/data14.xml"/>
  <Override ContentType="application/vnd.openxmlformats-officedocument.drawingml.diagramData+xml" PartName="/ppt/diagrams/data3.xml"/>
  <Override ContentType="application/vnd.openxmlformats-officedocument.drawingml.diagramData+xml" PartName="/ppt/diagrams/data1.xml"/>
  <Override ContentType="application/vnd.openxmlformats-officedocument.drawingml.diagramData+xml" PartName="/ppt/diagrams/data5.xml"/>
  <Override ContentType="application/vnd.openxmlformats-officedocument.drawingml.diagramData+xml" PartName="/ppt/diagrams/data12.xml"/>
  <Override ContentType="application/vnd.openxmlformats-officedocument.drawingml.diagramData+xml" PartName="/ppt/diagrams/data9.xml"/>
  <Override ContentType="application/vnd.openxmlformats-officedocument.drawingml.diagramData+xml" PartName="/ppt/diagrams/data7.xml"/>
  <Override ContentType="application/vnd.openxmlformats-officedocument.drawingml.diagramData+xml" PartName="/ppt/diagrams/data2.xml"/>
  <Override ContentType="application/vnd.openxmlformats-officedocument.drawingml.diagramData+xml" PartName="/ppt/diagrams/data10.xml"/>
  <Override ContentType="application/vnd.openxmlformats-officedocument.drawingml.diagramData+xml" PartName="/ppt/diagrams/data11.xml"/>
  <Override ContentType="application/vnd.openxmlformats-officedocument.drawingml.diagramData+xml" PartName="/ppt/diagrams/data13.xml"/>
  <Override ContentType="application/vnd.openxmlformats-officedocument.drawingml.diagramData+xml" PartName="/ppt/diagrams/data4.xml"/>
  <Override ContentType="application/vnd.openxmlformats-officedocument.drawingml.diagramData+xml" PartName="/ppt/diagrams/data6.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90.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presentation.main+xml" PartName="/ppt/presentation.xml"/>
  <Override ContentType="application/vnd.ms-office.drawingml.diagramDrawing+xml" PartName="/ppt/diagrams/drawing8.xml"/>
  <Override ContentType="application/vnd.ms-office.drawingml.diagramDrawing+xml" PartName="/ppt/diagrams/drawing12.xml"/>
  <Override ContentType="application/vnd.ms-office.drawingml.diagramDrawing+xml" PartName="/ppt/diagrams/drawing1.xml"/>
  <Override ContentType="application/vnd.ms-office.drawingml.diagramDrawing+xml" PartName="/ppt/diagrams/drawing6.xml"/>
  <Override ContentType="application/vnd.ms-office.drawingml.diagramDrawing+xml" PartName="/ppt/diagrams/drawing3.xml"/>
  <Override ContentType="application/vnd.ms-office.drawingml.diagramDrawing+xml" PartName="/ppt/diagrams/drawing14.xml"/>
  <Override ContentType="application/vnd.ms-office.drawingml.diagramDrawing+xml" PartName="/ppt/diagrams/drawing10.xml"/>
  <Override ContentType="application/vnd.ms-office.drawingml.diagramDrawing+xml" PartName="/ppt/diagrams/drawing2.xml"/>
  <Override ContentType="application/vnd.ms-office.drawingml.diagramDrawing+xml" PartName="/ppt/diagrams/drawing7.xml"/>
  <Override ContentType="application/vnd.ms-office.drawingml.diagramDrawing+xml" PartName="/ppt/diagrams/drawing11.xml"/>
  <Override ContentType="application/vnd.ms-office.drawingml.diagramDrawing+xml" PartName="/ppt/diagrams/drawing13.xml"/>
  <Override ContentType="application/vnd.ms-office.drawingml.diagramDrawing+xml" PartName="/ppt/diagrams/drawing4.xml"/>
  <Override ContentType="application/vnd.ms-office.drawingml.diagramDrawing+xml" PartName="/ppt/diagrams/drawing5.xml"/>
  <Override ContentType="application/vnd.ms-office.drawingml.diagramDrawing+xml" PartName="/ppt/diagrams/drawing9.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drawingml.diagramLayout+xml" PartName="/ppt/diagrams/layout14.xml"/>
  <Override ContentType="application/vnd.openxmlformats-officedocument.drawingml.diagramLayout+xml" PartName="/ppt/diagrams/layout5.xml"/>
  <Override ContentType="application/vnd.openxmlformats-officedocument.drawingml.diagramLayout+xml" PartName="/ppt/diagrams/layout3.xml"/>
  <Override ContentType="application/vnd.openxmlformats-officedocument.drawingml.diagramLayout+xml" PartName="/ppt/diagrams/layout1.xml"/>
  <Override ContentType="application/vnd.openxmlformats-officedocument.drawingml.diagramLayout+xml" PartName="/ppt/diagrams/layout7.xml"/>
  <Override ContentType="application/vnd.openxmlformats-officedocument.drawingml.diagramLayout+xml" PartName="/ppt/diagrams/layout12.xml"/>
  <Override ContentType="application/vnd.openxmlformats-officedocument.drawingml.diagramLayout+xml" PartName="/ppt/diagrams/layout9.xml"/>
  <Override ContentType="application/vnd.openxmlformats-officedocument.drawingml.diagramLayout+xml" PartName="/ppt/diagrams/layout4.xml"/>
  <Override ContentType="application/vnd.openxmlformats-officedocument.drawingml.diagramLayout+xml" PartName="/ppt/diagrams/layout10.xml"/>
  <Override ContentType="application/vnd.openxmlformats-officedocument.drawingml.diagramLayout+xml" PartName="/ppt/diagrams/layout2.xml"/>
  <Override ContentType="application/vnd.openxmlformats-officedocument.drawingml.diagramLayout+xml" PartName="/ppt/diagrams/layout11.xml"/>
  <Override ContentType="application/vnd.openxmlformats-officedocument.drawingml.diagramLayout+xml" PartName="/ppt/diagrams/layout6.xml"/>
  <Override ContentType="application/vnd.openxmlformats-officedocument.drawingml.diagramLayout+xml" PartName="/ppt/diagrams/layout13.xml"/>
  <Override ContentType="application/vnd.openxmlformats-officedocument.drawingml.diagramLayout+xml" PartName="/ppt/diagrams/layout8.xml"/>
  <Override ContentType="application/vnd.openxmlformats-officedocument.drawingml.diagramStyle+xml" PartName="/ppt/diagrams/quickStyle5.xml"/>
  <Override ContentType="application/vnd.openxmlformats-officedocument.drawingml.diagramStyle+xml" PartName="/ppt/diagrams/quickStyle10.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openxmlformats-officedocument.drawingml.diagramStyle+xml" PartName="/ppt/diagrams/quickStyle14.xml"/>
  <Override ContentType="application/vnd.openxmlformats-officedocument.drawingml.diagramStyle+xml" PartName="/ppt/diagrams/quickStyle9.xml"/>
  <Override ContentType="application/vnd.openxmlformats-officedocument.drawingml.diagramStyle+xml" PartName="/ppt/diagrams/quickStyle12.xml"/>
  <Override ContentType="application/vnd.openxmlformats-officedocument.drawingml.diagramStyle+xml" PartName="/ppt/diagrams/quickStyle7.xml"/>
  <Override ContentType="application/vnd.openxmlformats-officedocument.drawingml.diagramStyle+xml" PartName="/ppt/diagrams/quickStyle4.xml"/>
  <Override ContentType="application/vnd.openxmlformats-officedocument.drawingml.diagramStyle+xml" PartName="/ppt/diagrams/quickStyle2.xml"/>
  <Override ContentType="application/vnd.openxmlformats-officedocument.drawingml.diagramStyle+xml" PartName="/ppt/diagrams/quickStyle6.xml"/>
  <Override ContentType="application/vnd.openxmlformats-officedocument.drawingml.diagramStyle+xml" PartName="/ppt/diagrams/quickStyle11.xml"/>
  <Override ContentType="application/vnd.openxmlformats-officedocument.drawingml.diagramStyle+xml" PartName="/ppt/diagrams/quickStyle8.xml"/>
  <Override ContentType="application/vnd.openxmlformats-officedocument.drawingml.diagramStyle+xml" PartName="/ppt/diagrams/quickStyle13.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drawingml.diagramColors+xml" PartName="/ppt/diagrams/colors14.xml"/>
  <Override ContentType="application/vnd.openxmlformats-officedocument.drawingml.diagramColors+xml" PartName="/ppt/diagrams/colors5.xml"/>
  <Override ContentType="application/vnd.openxmlformats-officedocument.drawingml.diagramColors+xml" PartName="/ppt/diagrams/colors7.xml"/>
  <Override ContentType="application/vnd.openxmlformats-officedocument.drawingml.diagramColors+xml" PartName="/ppt/diagrams/colors2.xml"/>
  <Override ContentType="application/vnd.openxmlformats-officedocument.drawingml.diagramColors+xml" PartName="/ppt/diagrams/colors12.xml"/>
  <Override ContentType="application/vnd.openxmlformats-officedocument.drawingml.diagramColors+xml" PartName="/ppt/diagrams/colors4.xml"/>
  <Override ContentType="application/vnd.openxmlformats-officedocument.drawingml.diagramColors+xml" PartName="/ppt/diagrams/colors10.xml"/>
  <Override ContentType="application/vnd.openxmlformats-officedocument.drawingml.diagramColors+xml" PartName="/ppt/diagrams/colors6.xml"/>
  <Override ContentType="application/vnd.openxmlformats-officedocument.drawingml.diagramColors+xml" PartName="/ppt/diagrams/colors13.xml"/>
  <Override ContentType="application/vnd.openxmlformats-officedocument.drawingml.diagramColors+xml" PartName="/ppt/diagrams/colors9.xml"/>
  <Override ContentType="application/vnd.openxmlformats-officedocument.drawingml.diagramColors+xml" PartName="/ppt/diagrams/colors8.xml"/>
  <Override ContentType="application/vnd.openxmlformats-officedocument.drawingml.diagramColors+xml" PartName="/ppt/diagrams/colors3.xml"/>
  <Override ContentType="application/vnd.openxmlformats-officedocument.drawingml.diagramColors+xml" PartName="/ppt/diagrams/colors11.xml"/>
  <Override ContentType="application/vnd.openxmlformats-officedocument.drawingml.diagramColors+xml" PartName="/ppt/diagrams/color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200" b="1" dirty="0"/>
            <a:t>Engineering Graduates will be able to</a:t>
          </a:r>
          <a:r>
            <a:rPr lang="en-US" sz="2200" dirty="0"/>
            <a:t>:</a:t>
          </a:r>
          <a:endParaRPr lang="en-IN" sz="2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163265">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1800" b="0" dirty="0">
              <a:latin typeface="+mj-lt"/>
              <a:ea typeface="Times New Roman" panose="02020603050405020304" pitchFamily="18" charset="0"/>
              <a:cs typeface="Times New Roman" panose="02020603050405020304" pitchFamily="18" charset="0"/>
            </a:rPr>
            <a:t>PO8 : Ethics</a:t>
          </a:r>
          <a:endParaRPr lang="en-IN" sz="1800" b="0"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dgm:t>
        <a:bodyPr/>
        <a:lstStyle/>
        <a:p>
          <a:r>
            <a:rPr lang="en-US" sz="1800" b="0" dirty="0">
              <a:latin typeface="+mj-lt"/>
              <a:ea typeface="Times New Roman" panose="02020603050405020304" pitchFamily="18" charset="0"/>
              <a:cs typeface="Times New Roman" panose="02020603050405020304" pitchFamily="18" charset="0"/>
            </a:rPr>
            <a:t>PO9 : Individual and teamwork</a:t>
          </a:r>
          <a:endParaRPr lang="en-IN" sz="1800" b="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IN" sz="1800" b="0" dirty="0">
              <a:latin typeface="+mj-lt"/>
            </a:rPr>
            <a:t>PO10 : </a:t>
          </a:r>
          <a:r>
            <a:rPr lang="en-US" sz="1800" b="0" dirty="0">
              <a:latin typeface="+mj-lt"/>
              <a:ea typeface="Times New Roman" panose="02020603050405020304" pitchFamily="18" charset="0"/>
              <a:cs typeface="Times New Roman" panose="02020603050405020304" pitchFamily="18" charset="0"/>
            </a:rPr>
            <a:t>Communication</a:t>
          </a:r>
          <a:endParaRPr lang="en-IN" sz="1800" b="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US" sz="1800" b="0" dirty="0">
              <a:latin typeface="+mj-lt"/>
              <a:ea typeface="Times New Roman" panose="02020603050405020304" pitchFamily="18" charset="0"/>
              <a:cs typeface="Times New Roman" panose="02020603050405020304" pitchFamily="18" charset="0"/>
            </a:rPr>
            <a:t>PO11 : Project management and finance</a:t>
          </a:r>
          <a:endParaRPr lang="en-IN" sz="1800" b="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xmlns="" relId="rId3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1800" b="0" dirty="0">
              <a:latin typeface="+mj-lt"/>
              <a:ea typeface="Times New Roman" panose="02020603050405020304" pitchFamily="18" charset="0"/>
              <a:cs typeface="Times New Roman" panose="02020603050405020304" pitchFamily="18" charset="0"/>
            </a:rPr>
            <a:t>PO12 : Life-long learning</a:t>
          </a:r>
          <a:endParaRPr lang="en-IN" sz="1800" b="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xmlns=""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custT="1"/>
      <dgm:spPr/>
      <dgm:t>
        <a:bodyPr/>
        <a:lstStyle/>
        <a:p>
          <a:r>
            <a:rPr lang="en-IN" sz="1800" b="0" dirty="0"/>
            <a:t>PO1 : </a:t>
          </a:r>
          <a:r>
            <a:rPr lang="en-US" sz="1800" b="0" dirty="0"/>
            <a:t>Engineering Knowledge</a:t>
          </a:r>
          <a:endParaRPr lang="en-IN" sz="1800" b="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custT="1"/>
      <dgm:spPr/>
      <dgm:t>
        <a:bodyPr/>
        <a:lstStyle/>
        <a:p>
          <a:r>
            <a:rPr lang="en-US" sz="1800" b="0" dirty="0"/>
            <a:t>PO2 : Problem Analysis</a:t>
          </a:r>
          <a:endParaRPr lang="en-IN" sz="1800" b="0"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custT="1"/>
      <dgm:spPr/>
      <dgm:t>
        <a:bodyPr/>
        <a:lstStyle/>
        <a:p>
          <a:r>
            <a:rPr lang="en-IN" sz="1800" b="0" dirty="0"/>
            <a:t>PO3 : </a:t>
          </a:r>
          <a:r>
            <a:rPr lang="en-US" sz="1800" b="0" dirty="0"/>
            <a:t>Design/Development of solutions</a:t>
          </a:r>
          <a:endParaRPr lang="en-IN" sz="1800" b="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custT="1"/>
      <dgm:spPr/>
      <dgm:t>
        <a:bodyPr/>
        <a:lstStyle/>
        <a:p>
          <a:r>
            <a:rPr lang="en-US" sz="1800" b="0" dirty="0"/>
            <a:t>PO4 : Conduct Investigations of complex problems</a:t>
          </a:r>
          <a:endParaRPr lang="en-IN" sz="1800" b="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800" b="0" dirty="0"/>
            <a:t>PO5 : </a:t>
          </a:r>
          <a:r>
            <a:rPr lang="en-US" sz="1800" b="0" dirty="0"/>
            <a:t>Modern tool usage</a:t>
          </a:r>
          <a:endParaRPr lang="en-IN" sz="1800" b="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xmlns=""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1800" b="0" dirty="0"/>
            <a:t>PO6 : The engineer and society</a:t>
          </a:r>
          <a:endParaRPr lang="en-IN" sz="1800" b="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xmlns=""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200" b="1" dirty="0"/>
            <a:t>Engineering Graduates will be able to</a:t>
          </a:r>
          <a:r>
            <a:rPr lang="en-US" sz="2200" dirty="0"/>
            <a:t>:</a:t>
          </a:r>
          <a:endParaRPr lang="en-IN" sz="2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376249">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dgm:t>
        <a:bodyPr/>
        <a:lstStyle/>
        <a:p>
          <a:r>
            <a:rPr lang="en-IN" sz="1800" b="0" dirty="0">
              <a:latin typeface="+mj-lt"/>
            </a:rPr>
            <a:t>PO7 : </a:t>
          </a:r>
          <a:r>
            <a:rPr lang="en-US" sz="1800" b="0" dirty="0">
              <a:latin typeface="+mj-lt"/>
              <a:ea typeface="Calibri" panose="020F0502020204030204" pitchFamily="34" charset="0"/>
            </a:rPr>
            <a:t>Environment and sustainability</a:t>
          </a:r>
          <a:endParaRPr lang="en-IN" sz="1800" b="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21630"/>
          <a:ext cx="5715000" cy="816610"/>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Engineering Graduates will be able to</a:t>
          </a:r>
          <a:r>
            <a:rPr lang="en-US" sz="2200" kern="1200" dirty="0"/>
            <a:t>:</a:t>
          </a:r>
          <a:endParaRPr lang="en-IN" sz="2200" kern="1200" dirty="0"/>
        </a:p>
      </dsp:txBody>
      <dsp:txXfrm>
        <a:off x="39864" y="161494"/>
        <a:ext cx="5635272" cy="7368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PO8 : Ethics</a:t>
          </a:r>
          <a:endParaRPr lang="en-IN" sz="1800" b="0" kern="1200" dirty="0"/>
        </a:p>
      </dsp:txBody>
      <dsp:txXfrm>
        <a:off x="23760" y="32343"/>
        <a:ext cx="5667480" cy="4392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PO9 : Individual and teamwork</a:t>
          </a:r>
          <a:endParaRPr lang="en-IN" sz="1800" b="0" kern="1200" dirty="0"/>
        </a:p>
      </dsp:txBody>
      <dsp:txXfrm>
        <a:off x="23760" y="32343"/>
        <a:ext cx="5667480" cy="4392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5714999"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latin typeface="+mj-lt"/>
            </a:rPr>
            <a:t>PO10 : </a:t>
          </a:r>
          <a:r>
            <a:rPr lang="en-US" sz="1800" b="0" kern="1200" dirty="0">
              <a:latin typeface="+mj-lt"/>
              <a:ea typeface="Times New Roman" panose="02020603050405020304" pitchFamily="18" charset="0"/>
              <a:cs typeface="Times New Roman" panose="02020603050405020304" pitchFamily="18" charset="0"/>
            </a:rPr>
            <a:t>Communication</a:t>
          </a:r>
          <a:endParaRPr lang="en-IN" sz="1800" b="0" kern="1200" dirty="0"/>
        </a:p>
      </dsp:txBody>
      <dsp:txXfrm>
        <a:off x="23760" y="32343"/>
        <a:ext cx="5667479" cy="439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7168"/>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PO11 : Project management and finance</a:t>
          </a:r>
          <a:endParaRPr lang="en-IN" sz="1800" b="0" kern="1200" dirty="0"/>
        </a:p>
      </dsp:txBody>
      <dsp:txXfrm>
        <a:off x="23760" y="40928"/>
        <a:ext cx="5667480" cy="439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49766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PO12 : Life-long learning</a:t>
          </a:r>
          <a:endParaRPr lang="en-IN" sz="1800" b="0" kern="1200" dirty="0"/>
        </a:p>
      </dsp:txBody>
      <dsp:txXfrm>
        <a:off x="24294" y="24294"/>
        <a:ext cx="5666412" cy="44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t>PO1 : </a:t>
          </a:r>
          <a:r>
            <a:rPr lang="en-US" sz="1800" b="0" kern="1200" dirty="0"/>
            <a:t>Engineering Knowledge</a:t>
          </a:r>
          <a:endParaRPr lang="en-IN" sz="1800" b="0" kern="1200" dirty="0"/>
        </a:p>
      </dsp:txBody>
      <dsp:txXfrm>
        <a:off x="23760" y="32343"/>
        <a:ext cx="5667480" cy="43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PO2 : Problem Analysis</a:t>
          </a:r>
          <a:endParaRPr lang="en-IN" sz="1800" b="0" kern="1200" dirty="0"/>
        </a:p>
      </dsp:txBody>
      <dsp:txXfrm>
        <a:off x="23760" y="32343"/>
        <a:ext cx="5667480" cy="439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t>PO3 : </a:t>
          </a:r>
          <a:r>
            <a:rPr lang="en-US" sz="1800" b="0" kern="1200" dirty="0"/>
            <a:t>Design/Development of solutions</a:t>
          </a:r>
          <a:endParaRPr lang="en-IN" sz="1800" b="0" kern="1200" dirty="0"/>
        </a:p>
      </dsp:txBody>
      <dsp:txXfrm>
        <a:off x="23760" y="32343"/>
        <a:ext cx="5667480" cy="439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5714999"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PO4 : Conduct Investigations of complex problems</a:t>
          </a:r>
          <a:endParaRPr lang="en-IN" sz="1800" b="0" kern="1200" dirty="0"/>
        </a:p>
      </dsp:txBody>
      <dsp:txXfrm>
        <a:off x="23760" y="32343"/>
        <a:ext cx="5667479" cy="439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7168"/>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t>PO5 : </a:t>
          </a:r>
          <a:r>
            <a:rPr lang="en-US" sz="1800" b="0" kern="1200" dirty="0"/>
            <a:t>Modern tool usage</a:t>
          </a:r>
          <a:endParaRPr lang="en-IN" sz="1800" b="0" kern="1200" dirty="0"/>
        </a:p>
      </dsp:txBody>
      <dsp:txXfrm>
        <a:off x="23760" y="40928"/>
        <a:ext cx="5667480" cy="43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221"/>
          <a:ext cx="5715000" cy="49766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PO6 : The engineer and society</a:t>
          </a:r>
          <a:endParaRPr lang="en-IN" sz="1800" b="0" kern="1200" dirty="0"/>
        </a:p>
      </dsp:txBody>
      <dsp:txXfrm>
        <a:off x="24294" y="30515"/>
        <a:ext cx="5666412" cy="4490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5181"/>
          <a:ext cx="5715000" cy="98950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Engineering Graduates will be able to</a:t>
          </a:r>
          <a:r>
            <a:rPr lang="en-US" sz="2200" kern="1200" dirty="0"/>
            <a:t>:</a:t>
          </a:r>
          <a:endParaRPr lang="en-IN" sz="2200" kern="1200" dirty="0"/>
        </a:p>
      </dsp:txBody>
      <dsp:txXfrm>
        <a:off x="48304" y="83485"/>
        <a:ext cx="5618392" cy="892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latin typeface="+mj-lt"/>
            </a:rPr>
            <a:t>PO7 : </a:t>
          </a:r>
          <a:r>
            <a:rPr lang="en-US" sz="1800" b="0" kern="1200" dirty="0">
              <a:latin typeface="+mj-lt"/>
              <a:ea typeface="Calibri" panose="020F0502020204030204" pitchFamily="34" charset="0"/>
            </a:rPr>
            <a:t>Environment and sustainability</a:t>
          </a:r>
          <a:endParaRPr lang="en-IN" sz="1800" b="0" kern="1200" dirty="0"/>
        </a:p>
      </dsp:txBody>
      <dsp:txXfrm>
        <a:off x="23760" y="32343"/>
        <a:ext cx="5667480" cy="439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03-Jan-24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03-Jan-24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03-Jan-24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03-Jan-24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03-Jan-24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03-Jan-24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03-Jan-24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03-Jan-24</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03-Jan-24</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03-Jan-24</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03-Jan-24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03-Jan-24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03-Jan-24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Surbhi Jha            Subject code and abbreviation                Unit Number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18" Type="http://schemas.openxmlformats.org/officeDocument/2006/relationships/diagramData" Target="../diagrams/data5.xml"/><Relationship Id="rId26" Type="http://schemas.openxmlformats.org/officeDocument/2006/relationships/diagramData" Target="../diagrams/data7.xml"/><Relationship Id="rId3" Type="http://schemas.openxmlformats.org/officeDocument/2006/relationships/diagramLayout" Target="../diagrams/layout1.xml"/><Relationship Id="rId21" Type="http://schemas.openxmlformats.org/officeDocument/2006/relationships/diagramColors" Target="../diagrams/colors5.xml"/><Relationship Id="rId34" Type="http://schemas.microsoft.com/office/2007/relationships/diagramDrawing" Target="../diagrams/drawing1.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openxmlformats.org/officeDocument/2006/relationships/diagramColors" Target="../diagrams/colors4.xml"/><Relationship Id="rId25" Type="http://schemas.openxmlformats.org/officeDocument/2006/relationships/diagramColors" Target="../diagrams/colors6.xml"/><Relationship Id="rId33"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QuickStyle" Target="../diagrams/quickStyle4.xml"/><Relationship Id="rId20" Type="http://schemas.openxmlformats.org/officeDocument/2006/relationships/diagramQuickStyle" Target="../diagrams/quickStyle5.xml"/><Relationship Id="rId29" Type="http://schemas.openxmlformats.org/officeDocument/2006/relationships/diagramColors" Target="../diagrams/colors7.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diagramLayout" Target="../diagrams/layout3.xml"/><Relationship Id="rId24" Type="http://schemas.openxmlformats.org/officeDocument/2006/relationships/diagramQuickStyle" Target="../diagrams/quickStyle6.xml"/><Relationship Id="rId32" Type="http://schemas.microsoft.com/office/2007/relationships/diagramDrawing" Target="../diagrams/drawing4.xml"/><Relationship Id="rId37" Type="http://schemas.microsoft.com/office/2007/relationships/diagramDrawing" Target="../diagrams/drawing6.xml"/><Relationship Id="rId5" Type="http://schemas.openxmlformats.org/officeDocument/2006/relationships/diagramColors" Target="../diagrams/colors1.xml"/><Relationship Id="rId15" Type="http://schemas.openxmlformats.org/officeDocument/2006/relationships/diagramLayout" Target="../diagrams/layout4.xml"/><Relationship Id="rId23" Type="http://schemas.openxmlformats.org/officeDocument/2006/relationships/diagramLayout" Target="../diagrams/layout6.xml"/><Relationship Id="rId28" Type="http://schemas.openxmlformats.org/officeDocument/2006/relationships/diagramQuickStyle" Target="../diagrams/quickStyle7.xml"/><Relationship Id="rId36" Type="http://schemas.microsoft.com/office/2007/relationships/diagramDrawing" Target="../diagrams/drawing7.xml"/><Relationship Id="rId10" Type="http://schemas.openxmlformats.org/officeDocument/2006/relationships/diagramData" Target="../diagrams/data3.xml"/><Relationship Id="rId19" Type="http://schemas.openxmlformats.org/officeDocument/2006/relationships/diagramLayout" Target="../diagrams/layout5.xml"/><Relationship Id="rId31" Type="http://schemas.microsoft.com/office/2007/relationships/diagramDrawing" Target="../diagrams/drawing5.xml"/><Relationship Id="rId4" Type="http://schemas.openxmlformats.org/officeDocument/2006/relationships/diagramQuickStyle" Target="../diagrams/quickStyle1.xml"/><Relationship Id="rId9" Type="http://schemas.openxmlformats.org/officeDocument/2006/relationships/diagramColors" Target="../diagrams/colors2.xml"/><Relationship Id="rId14" Type="http://schemas.openxmlformats.org/officeDocument/2006/relationships/diagramData" Target="../diagrams/data4.xml"/><Relationship Id="rId22" Type="http://schemas.openxmlformats.org/officeDocument/2006/relationships/diagramData" Target="../diagrams/data6.xml"/><Relationship Id="rId27" Type="http://schemas.openxmlformats.org/officeDocument/2006/relationships/diagramLayout" Target="../diagrams/layout7.xml"/><Relationship Id="rId30" Type="http://schemas.openxmlformats.org/officeDocument/2006/relationships/image" Target="../media/image2.png"/><Relationship Id="rId35"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9.xml"/><Relationship Id="rId13" Type="http://schemas.openxmlformats.org/officeDocument/2006/relationships/diagramColors" Target="../diagrams/colors10.xml"/><Relationship Id="rId18" Type="http://schemas.openxmlformats.org/officeDocument/2006/relationships/diagramData" Target="../diagrams/data12.xml"/><Relationship Id="rId26" Type="http://schemas.openxmlformats.org/officeDocument/2006/relationships/diagramData" Target="../diagrams/data14.xml"/><Relationship Id="rId3" Type="http://schemas.openxmlformats.org/officeDocument/2006/relationships/diagramLayout" Target="../diagrams/layout8.xml"/><Relationship Id="rId21" Type="http://schemas.openxmlformats.org/officeDocument/2006/relationships/diagramColors" Target="../diagrams/colors12.xml"/><Relationship Id="rId34" Type="http://schemas.microsoft.com/office/2007/relationships/diagramDrawing" Target="../diagrams/drawing8.xml"/><Relationship Id="rId7" Type="http://schemas.openxmlformats.org/officeDocument/2006/relationships/diagramLayout" Target="../diagrams/layout9.xml"/><Relationship Id="rId12" Type="http://schemas.openxmlformats.org/officeDocument/2006/relationships/diagramQuickStyle" Target="../diagrams/quickStyle10.xml"/><Relationship Id="rId17" Type="http://schemas.openxmlformats.org/officeDocument/2006/relationships/diagramColors" Target="../diagrams/colors11.xml"/><Relationship Id="rId25" Type="http://schemas.openxmlformats.org/officeDocument/2006/relationships/diagramColors" Target="../diagrams/colors13.xml"/><Relationship Id="rId33" Type="http://schemas.microsoft.com/office/2007/relationships/diagramDrawing" Target="../diagrams/drawing10.xml"/><Relationship Id="rId2" Type="http://schemas.openxmlformats.org/officeDocument/2006/relationships/diagramData" Target="../diagrams/data8.xml"/><Relationship Id="rId16" Type="http://schemas.openxmlformats.org/officeDocument/2006/relationships/diagramQuickStyle" Target="../diagrams/quickStyle11.xml"/><Relationship Id="rId20" Type="http://schemas.openxmlformats.org/officeDocument/2006/relationships/diagramQuickStyle" Target="../diagrams/quickStyle12.xml"/><Relationship Id="rId29" Type="http://schemas.openxmlformats.org/officeDocument/2006/relationships/diagramColors" Target="../diagrams/colors14.xml"/><Relationship Id="rId1" Type="http://schemas.openxmlformats.org/officeDocument/2006/relationships/slideLayout" Target="../slideLayouts/slideLayout2.xml"/><Relationship Id="rId6" Type="http://schemas.openxmlformats.org/officeDocument/2006/relationships/diagramData" Target="../diagrams/data9.xml"/><Relationship Id="rId11" Type="http://schemas.openxmlformats.org/officeDocument/2006/relationships/diagramLayout" Target="../diagrams/layout10.xml"/><Relationship Id="rId24" Type="http://schemas.openxmlformats.org/officeDocument/2006/relationships/diagramQuickStyle" Target="../diagrams/quickStyle13.xml"/><Relationship Id="rId32" Type="http://schemas.microsoft.com/office/2007/relationships/diagramDrawing" Target="../diagrams/drawing11.xml"/><Relationship Id="rId37" Type="http://schemas.microsoft.com/office/2007/relationships/diagramDrawing" Target="../diagrams/drawing13.xml"/><Relationship Id="rId5" Type="http://schemas.openxmlformats.org/officeDocument/2006/relationships/diagramColors" Target="../diagrams/colors8.xml"/><Relationship Id="rId15" Type="http://schemas.openxmlformats.org/officeDocument/2006/relationships/diagramLayout" Target="../diagrams/layout11.xml"/><Relationship Id="rId23" Type="http://schemas.openxmlformats.org/officeDocument/2006/relationships/diagramLayout" Target="../diagrams/layout13.xml"/><Relationship Id="rId28" Type="http://schemas.openxmlformats.org/officeDocument/2006/relationships/diagramQuickStyle" Target="../diagrams/quickStyle14.xml"/><Relationship Id="rId36" Type="http://schemas.microsoft.com/office/2007/relationships/diagramDrawing" Target="../diagrams/drawing14.xml"/><Relationship Id="rId10" Type="http://schemas.openxmlformats.org/officeDocument/2006/relationships/diagramData" Target="../diagrams/data10.xml"/><Relationship Id="rId19" Type="http://schemas.openxmlformats.org/officeDocument/2006/relationships/diagramLayout" Target="../diagrams/layout12.xml"/><Relationship Id="rId31" Type="http://schemas.microsoft.com/office/2007/relationships/diagramDrawing" Target="../diagrams/drawing12.xml"/><Relationship Id="rId4" Type="http://schemas.openxmlformats.org/officeDocument/2006/relationships/diagramQuickStyle" Target="../diagrams/quickStyle8.xml"/><Relationship Id="rId9" Type="http://schemas.openxmlformats.org/officeDocument/2006/relationships/diagramColors" Target="../diagrams/colors9.xml"/><Relationship Id="rId14" Type="http://schemas.openxmlformats.org/officeDocument/2006/relationships/diagramData" Target="../diagrams/data11.xml"/><Relationship Id="rId22" Type="http://schemas.openxmlformats.org/officeDocument/2006/relationships/diagramData" Target="../diagrams/data13.xml"/><Relationship Id="rId27" Type="http://schemas.openxmlformats.org/officeDocument/2006/relationships/diagramLayout" Target="../diagrams/layout14.xml"/><Relationship Id="rId30" Type="http://schemas.openxmlformats.org/officeDocument/2006/relationships/image" Target="../media/image2.png"/><Relationship Id="rId35" Type="http://schemas.microsoft.com/office/2007/relationships/diagramDrawing" Target="../diagrams/drawing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w3.org/MarkU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ww.w3.org/TR/REC-xml/" TargetMode="External"/><Relationship Id="rId5" Type="http://schemas.openxmlformats.org/officeDocument/2006/relationships/hyperlink" Target="http://xml.coverpages.org/wap-wml.html" TargetMode="External"/><Relationship Id="rId4" Type="http://schemas.openxmlformats.org/officeDocument/2006/relationships/hyperlink" Target="http://www.w3.org/TR/SVG"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143000"/>
          </a:xfrm>
        </p:spPr>
        <p:style>
          <a:lnRef idx="2">
            <a:schemeClr val="accent5"/>
          </a:lnRef>
          <a:fillRef idx="1">
            <a:schemeClr val="lt1"/>
          </a:fillRef>
          <a:effectRef idx="0">
            <a:schemeClr val="accent5"/>
          </a:effectRef>
          <a:fontRef idx="minor">
            <a:schemeClr val="dk1"/>
          </a:fontRef>
        </p:style>
        <p:txBody>
          <a:bodyPr>
            <a:normAutofit/>
          </a:bodyPr>
          <a:lstStyle/>
          <a:p>
            <a:r>
              <a:rPr lang="en-US" sz="2500">
                <a:solidFill>
                  <a:schemeClr val="tx1"/>
                </a:solidFill>
              </a:rPr>
              <a:t>JSP</a:t>
            </a:r>
            <a:endParaRPr lang="en-US" sz="2500"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Faculty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err="1" smtClean="0">
                <a:ln>
                  <a:noFill/>
                </a:ln>
                <a:solidFill>
                  <a:schemeClr val="tx1"/>
                </a:solidFill>
                <a:effectLst/>
                <a:uLnTx/>
                <a:uFillTx/>
                <a:latin typeface="+mn-lt"/>
                <a:ea typeface="+mn-ea"/>
                <a:cs typeface="+mn-cs"/>
              </a:rPr>
              <a:t>Neetu</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noProof="0" dirty="0" err="1" smtClean="0">
                <a:ln>
                  <a:noFill/>
                </a:ln>
                <a:solidFill>
                  <a:schemeClr val="tx1"/>
                </a:solidFill>
                <a:effectLst/>
                <a:uLnTx/>
                <a:uFillTx/>
                <a:latin typeface="+mn-lt"/>
                <a:ea typeface="+mn-ea"/>
                <a:cs typeface="+mn-cs"/>
              </a:rPr>
              <a:t>Rajput</a:t>
            </a: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err="1" smtClean="0">
                <a:ln>
                  <a:noFill/>
                </a:ln>
                <a:solidFill>
                  <a:schemeClr val="tx1"/>
                </a:solidFill>
                <a:effectLst/>
                <a:uLnTx/>
                <a:uFillTx/>
                <a:latin typeface="+mn-lt"/>
                <a:ea typeface="+mn-ea"/>
                <a:cs typeface="+mn-cs"/>
              </a:rPr>
              <a:t>IT&amp;M.Tech</a:t>
            </a:r>
            <a:r>
              <a:rPr kumimoji="0" lang="en-US" sz="2400" b="0" i="0" u="none" strike="noStrike" kern="1200" cap="none" spc="0" normalizeH="0" noProof="0" dirty="0" smtClean="0">
                <a:ln>
                  <a:noFill/>
                </a:ln>
                <a:solidFill>
                  <a:schemeClr val="tx1"/>
                </a:solidFill>
                <a:effectLst/>
                <a:uLnTx/>
                <a:uFillTx/>
                <a:latin typeface="+mn-lt"/>
                <a:ea typeface="+mn-ea"/>
                <a:cs typeface="+mn-cs"/>
              </a:rPr>
              <a:t>(Int.)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pPr/>
              <a:t>03-Jan-24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baseline="0" noProof="0">
                <a:ln>
                  <a:noFill/>
                </a:ln>
                <a:solidFill>
                  <a:schemeClr val="tx1"/>
                </a:solidFill>
                <a:effectLst/>
                <a:uLnTx/>
                <a:uFillTx/>
                <a:latin typeface="+mn-lt"/>
                <a:ea typeface="+mn-ea"/>
                <a:cs typeface="+mn-cs"/>
              </a:rPr>
              <a:t>:</a:t>
            </a:r>
            <a:r>
              <a:rPr kumimoji="0" lang="en-US" sz="2500" b="0" i="0" u="none" strike="noStrike" kern="1200" cap="none" spc="0" normalizeH="0" noProof="0">
                <a:ln>
                  <a:noFill/>
                </a:ln>
                <a:solidFill>
                  <a:schemeClr val="tx1"/>
                </a:solidFill>
                <a:effectLst/>
                <a:uLnTx/>
                <a:uFillTx/>
                <a:latin typeface="+mn-lt"/>
                <a:ea typeface="+mn-ea"/>
                <a:cs typeface="+mn-cs"/>
              </a:rPr>
              <a:t> 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Surbhi Jha             ACSE0601                Unit-II</a:t>
            </a:r>
          </a:p>
        </p:txBody>
      </p:sp>
      <p:sp>
        <p:nvSpPr>
          <p:cNvPr id="14" name="Subtitle 2"/>
          <p:cNvSpPr txBox="1">
            <a:spLocks/>
          </p:cNvSpPr>
          <p:nvPr/>
        </p:nvSpPr>
        <p:spPr>
          <a:xfrm>
            <a:off x="118997"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 </a:t>
            </a:r>
            <a:r>
              <a:rPr lang="en-IN" sz="1800" dirty="0">
                <a:effectLst/>
                <a:latin typeface="CIDFont+F1"/>
              </a:rPr>
              <a:t>ADVANCED JAVA PROGRAMMING </a:t>
            </a:r>
            <a:endParaRPr lang="en-IN" sz="20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6</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E:\Master Folder 2017-18\Approved Logo by BOG\NIET logo_.png"/>
          <p:cNvPicPr/>
          <p:nvPr/>
        </p:nvPicPr>
        <p:blipFill>
          <a:blip r:embed="rId4" cstate="print"/>
          <a:srcRect/>
          <a:stretch>
            <a:fillRect/>
          </a:stretch>
        </p:blipFill>
        <p:spPr bwMode="auto">
          <a:xfrm>
            <a:off x="83820" y="159328"/>
            <a:ext cx="1287780" cy="1059872"/>
          </a:xfrm>
          <a:prstGeom prst="rect">
            <a:avLst/>
          </a:prstGeom>
          <a:noFill/>
          <a:ln w="9525">
            <a:noFill/>
            <a:miter lim="800000"/>
            <a:headEnd/>
            <a:tailEnd/>
          </a:ln>
        </p:spPr>
      </p:pic>
      <p:pic>
        <p:nvPicPr>
          <p:cNvPr id="19" name="Picture 18" descr="WhatsApp Image 2024-01-05 at 10.08.00.jpeg"/>
          <p:cNvPicPr>
            <a:picLocks noChangeAspect="1"/>
          </p:cNvPicPr>
          <p:nvPr/>
        </p:nvPicPr>
        <p:blipFill>
          <a:blip r:embed="rId5" cstate="print"/>
          <a:stretch>
            <a:fillRect/>
          </a:stretch>
        </p:blipFill>
        <p:spPr>
          <a:xfrm>
            <a:off x="7162800" y="2286000"/>
            <a:ext cx="15240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pPr/>
              <a:t>03-Jan-24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3" name="Diagram 2">
            <a:extLst>
              <a:ext uri="{FF2B5EF4-FFF2-40B4-BE49-F238E27FC236}">
                <a16:creationId xmlns:a16="http://schemas.microsoft.com/office/drawing/2014/main" xmlns="" id="{9639769C-859C-4B3D-A306-7CB7BFEFB437}"/>
              </a:ext>
            </a:extLst>
          </p:cNvPr>
          <p:cNvGraphicFramePr/>
          <p:nvPr>
            <p:extLst>
              <p:ext uri="{D42A27DB-BD31-4B8C-83A1-F6EECF244321}">
                <p14:modId xmlns:p14="http://schemas.microsoft.com/office/powerpoint/2010/main" xmlns="" val="3871898992"/>
              </p:ext>
            </p:extLst>
          </p:nvPr>
        </p:nvGraphicFramePr>
        <p:xfrm>
          <a:off x="1085850" y="968341"/>
          <a:ext cx="5715000" cy="105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xmlns="" id="{82B6EEB3-4F7D-4058-90BF-7686C05591A5}"/>
              </a:ext>
            </a:extLst>
          </p:cNvPr>
          <p:cNvGraphicFramePr/>
          <p:nvPr>
            <p:extLst>
              <p:ext uri="{D42A27DB-BD31-4B8C-83A1-F6EECF244321}">
                <p14:modId xmlns:p14="http://schemas.microsoft.com/office/powerpoint/2010/main" xmlns="" val="842553167"/>
              </p:ext>
            </p:extLst>
          </p:nvPr>
        </p:nvGraphicFramePr>
        <p:xfrm>
          <a:off x="1085850" y="2114551"/>
          <a:ext cx="5715000" cy="5038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a16="http://schemas.microsoft.com/office/drawing/2014/main" xmlns="" id="{7DDBDBF2-72B4-47F6-A244-B190878D7661}"/>
              </a:ext>
            </a:extLst>
          </p:cNvPr>
          <p:cNvGraphicFramePr/>
          <p:nvPr>
            <p:extLst>
              <p:ext uri="{D42A27DB-BD31-4B8C-83A1-F6EECF244321}">
                <p14:modId xmlns:p14="http://schemas.microsoft.com/office/powerpoint/2010/main" xmlns="" val="2969619394"/>
              </p:ext>
            </p:extLst>
          </p:nvPr>
        </p:nvGraphicFramePr>
        <p:xfrm>
          <a:off x="1085850" y="2686051"/>
          <a:ext cx="5715000" cy="50388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a16="http://schemas.microsoft.com/office/drawing/2014/main" xmlns="" id="{FF18B9EF-2226-465D-A86F-AEDC37127CE3}"/>
              </a:ext>
            </a:extLst>
          </p:cNvPr>
          <p:cNvGraphicFramePr/>
          <p:nvPr>
            <p:extLst>
              <p:ext uri="{D42A27DB-BD31-4B8C-83A1-F6EECF244321}">
                <p14:modId xmlns:p14="http://schemas.microsoft.com/office/powerpoint/2010/main" xmlns="" val="2029903697"/>
              </p:ext>
            </p:extLst>
          </p:nvPr>
        </p:nvGraphicFramePr>
        <p:xfrm>
          <a:off x="1085850" y="3268012"/>
          <a:ext cx="5715000" cy="5038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a16="http://schemas.microsoft.com/office/drawing/2014/main" xmlns="" id="{9879EC82-C476-479D-8C4F-E39117AEE719}"/>
              </a:ext>
            </a:extLst>
          </p:cNvPr>
          <p:cNvGraphicFramePr/>
          <p:nvPr>
            <p:extLst>
              <p:ext uri="{D42A27DB-BD31-4B8C-83A1-F6EECF244321}">
                <p14:modId xmlns:p14="http://schemas.microsoft.com/office/powerpoint/2010/main" xmlns="" val="1240698127"/>
              </p:ext>
            </p:extLst>
          </p:nvPr>
        </p:nvGraphicFramePr>
        <p:xfrm>
          <a:off x="1085850" y="3839512"/>
          <a:ext cx="5714999" cy="5038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a16="http://schemas.microsoft.com/office/drawing/2014/main" xmlns="" id="{E7000E0B-B671-48F3-B4D0-69245DF1D7B7}"/>
              </a:ext>
            </a:extLst>
          </p:cNvPr>
          <p:cNvGraphicFramePr/>
          <p:nvPr>
            <p:extLst>
              <p:ext uri="{D42A27DB-BD31-4B8C-83A1-F6EECF244321}">
                <p14:modId xmlns:p14="http://schemas.microsoft.com/office/powerpoint/2010/main" xmlns="" val="877883281"/>
              </p:ext>
            </p:extLst>
          </p:nvPr>
        </p:nvGraphicFramePr>
        <p:xfrm>
          <a:off x="1085850" y="4411012"/>
          <a:ext cx="5715000"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a16="http://schemas.microsoft.com/office/drawing/2014/main" xmlns="" id="{584BFB67-A290-4345-B380-C21BA1F5C217}"/>
              </a:ext>
            </a:extLst>
          </p:cNvPr>
          <p:cNvGraphicFramePr/>
          <p:nvPr>
            <p:extLst>
              <p:ext uri="{D42A27DB-BD31-4B8C-83A1-F6EECF244321}">
                <p14:modId xmlns:p14="http://schemas.microsoft.com/office/powerpoint/2010/main" xmlns="" val="1225759243"/>
              </p:ext>
            </p:extLst>
          </p:nvPr>
        </p:nvGraphicFramePr>
        <p:xfrm>
          <a:off x="1085850" y="4972051"/>
          <a:ext cx="5715000" cy="503888"/>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3" name="Picture 12" descr="E:\Master Folder 2017-18\Approved Logo by BOG\NIET logo_.png">
            <a:extLst>
              <a:ext uri="{FF2B5EF4-FFF2-40B4-BE49-F238E27FC236}">
                <a16:creationId xmlns:a16="http://schemas.microsoft.com/office/drawing/2014/main" xmlns="" id="{454DA4D9-4370-09C7-7103-8DE927C955CB}"/>
              </a:ext>
            </a:extLst>
          </p:cNvPr>
          <p:cNvPicPr/>
          <p:nvPr/>
        </p:nvPicPr>
        <p:blipFill>
          <a:blip r:embed="rId30" cstate="print"/>
          <a:srcRect/>
          <a:stretch>
            <a:fillRect/>
          </a:stretch>
        </p:blipFill>
        <p:spPr bwMode="auto">
          <a:xfrm>
            <a:off x="83820" y="83128"/>
            <a:ext cx="1287780" cy="1059872"/>
          </a:xfrm>
          <a:prstGeom prst="rect">
            <a:avLst/>
          </a:prstGeom>
          <a:noFill/>
          <a:ln w="9525">
            <a:noFill/>
            <a:miter lim="800000"/>
            <a:headEnd/>
            <a:tailEnd/>
          </a:ln>
        </p:spPr>
      </p:pic>
      <p:sp>
        <p:nvSpPr>
          <p:cNvPr id="14" name="Title 1">
            <a:extLst>
              <a:ext uri="{FF2B5EF4-FFF2-40B4-BE49-F238E27FC236}">
                <a16:creationId xmlns:a16="http://schemas.microsoft.com/office/drawing/2014/main" xmlns="" id="{5DDEFDEE-3C0A-1EF6-C39D-F6441347F81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Outcomes (POs)</a:t>
            </a:r>
          </a:p>
        </p:txBody>
      </p:sp>
      <p:sp>
        <p:nvSpPr>
          <p:cNvPr id="16" name="Footer Placeholder 4">
            <a:extLst>
              <a:ext uri="{FF2B5EF4-FFF2-40B4-BE49-F238E27FC236}">
                <a16:creationId xmlns:a16="http://schemas.microsoft.com/office/drawing/2014/main" xmlns="" id="{E5605AC7-0158-576A-5748-423DE148A793}"/>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269875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pPr/>
              <a:t>03-Jan-24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3" name="Diagram 2">
            <a:extLst>
              <a:ext uri="{FF2B5EF4-FFF2-40B4-BE49-F238E27FC236}">
                <a16:creationId xmlns:a16="http://schemas.microsoft.com/office/drawing/2014/main" xmlns="" id="{9639769C-859C-4B3D-A306-7CB7BFEFB437}"/>
              </a:ext>
            </a:extLst>
          </p:cNvPr>
          <p:cNvGraphicFramePr/>
          <p:nvPr>
            <p:extLst>
              <p:ext uri="{D42A27DB-BD31-4B8C-83A1-F6EECF244321}">
                <p14:modId xmlns:p14="http://schemas.microsoft.com/office/powerpoint/2010/main" xmlns="" val="3320739698"/>
              </p:ext>
            </p:extLst>
          </p:nvPr>
        </p:nvGraphicFramePr>
        <p:xfrm>
          <a:off x="1085850" y="998723"/>
          <a:ext cx="5715000" cy="105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xmlns="" id="{82B6EEB3-4F7D-4058-90BF-7686C05591A5}"/>
              </a:ext>
            </a:extLst>
          </p:cNvPr>
          <p:cNvGraphicFramePr/>
          <p:nvPr>
            <p:extLst>
              <p:ext uri="{D42A27DB-BD31-4B8C-83A1-F6EECF244321}">
                <p14:modId xmlns:p14="http://schemas.microsoft.com/office/powerpoint/2010/main" xmlns="" val="2699814081"/>
              </p:ext>
            </p:extLst>
          </p:nvPr>
        </p:nvGraphicFramePr>
        <p:xfrm>
          <a:off x="1085850" y="2114551"/>
          <a:ext cx="5715000" cy="5038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a16="http://schemas.microsoft.com/office/drawing/2014/main" xmlns="" id="{7DDBDBF2-72B4-47F6-A244-B190878D7661}"/>
              </a:ext>
            </a:extLst>
          </p:cNvPr>
          <p:cNvGraphicFramePr/>
          <p:nvPr>
            <p:extLst>
              <p:ext uri="{D42A27DB-BD31-4B8C-83A1-F6EECF244321}">
                <p14:modId xmlns:p14="http://schemas.microsoft.com/office/powerpoint/2010/main" xmlns="" val="238156759"/>
              </p:ext>
            </p:extLst>
          </p:nvPr>
        </p:nvGraphicFramePr>
        <p:xfrm>
          <a:off x="1085850" y="2686051"/>
          <a:ext cx="5715000" cy="50388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a16="http://schemas.microsoft.com/office/drawing/2014/main" xmlns="" id="{FF18B9EF-2226-465D-A86F-AEDC37127CE3}"/>
              </a:ext>
            </a:extLst>
          </p:cNvPr>
          <p:cNvGraphicFramePr/>
          <p:nvPr>
            <p:extLst>
              <p:ext uri="{D42A27DB-BD31-4B8C-83A1-F6EECF244321}">
                <p14:modId xmlns:p14="http://schemas.microsoft.com/office/powerpoint/2010/main" xmlns="" val="2590383445"/>
              </p:ext>
            </p:extLst>
          </p:nvPr>
        </p:nvGraphicFramePr>
        <p:xfrm>
          <a:off x="1085850" y="3268012"/>
          <a:ext cx="5715000" cy="5038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a16="http://schemas.microsoft.com/office/drawing/2014/main" xmlns="" id="{9879EC82-C476-479D-8C4F-E39117AEE719}"/>
              </a:ext>
            </a:extLst>
          </p:cNvPr>
          <p:cNvGraphicFramePr/>
          <p:nvPr>
            <p:extLst>
              <p:ext uri="{D42A27DB-BD31-4B8C-83A1-F6EECF244321}">
                <p14:modId xmlns:p14="http://schemas.microsoft.com/office/powerpoint/2010/main" xmlns="" val="1227721868"/>
              </p:ext>
            </p:extLst>
          </p:nvPr>
        </p:nvGraphicFramePr>
        <p:xfrm>
          <a:off x="1085850" y="3839512"/>
          <a:ext cx="5714999" cy="5038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a16="http://schemas.microsoft.com/office/drawing/2014/main" xmlns="" id="{E7000E0B-B671-48F3-B4D0-69245DF1D7B7}"/>
              </a:ext>
            </a:extLst>
          </p:cNvPr>
          <p:cNvGraphicFramePr/>
          <p:nvPr>
            <p:extLst>
              <p:ext uri="{D42A27DB-BD31-4B8C-83A1-F6EECF244321}">
                <p14:modId xmlns:p14="http://schemas.microsoft.com/office/powerpoint/2010/main" xmlns="" val="2926324221"/>
              </p:ext>
            </p:extLst>
          </p:nvPr>
        </p:nvGraphicFramePr>
        <p:xfrm>
          <a:off x="1085850" y="4411012"/>
          <a:ext cx="5715000"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a16="http://schemas.microsoft.com/office/drawing/2014/main" xmlns="" id="{584BFB67-A290-4345-B380-C21BA1F5C217}"/>
              </a:ext>
            </a:extLst>
          </p:cNvPr>
          <p:cNvGraphicFramePr/>
          <p:nvPr>
            <p:extLst>
              <p:ext uri="{D42A27DB-BD31-4B8C-83A1-F6EECF244321}">
                <p14:modId xmlns:p14="http://schemas.microsoft.com/office/powerpoint/2010/main" xmlns="" val="894380634"/>
              </p:ext>
            </p:extLst>
          </p:nvPr>
        </p:nvGraphicFramePr>
        <p:xfrm>
          <a:off x="1085850" y="4972051"/>
          <a:ext cx="5715000" cy="503888"/>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3" name="Picture 12" descr="E:\Master Folder 2017-18\Approved Logo by BOG\NIET logo_.png">
            <a:extLst>
              <a:ext uri="{FF2B5EF4-FFF2-40B4-BE49-F238E27FC236}">
                <a16:creationId xmlns:a16="http://schemas.microsoft.com/office/drawing/2014/main" xmlns="" id="{3A441126-B2ED-DF9B-BF21-13ADC720A8D9}"/>
              </a:ext>
            </a:extLst>
          </p:cNvPr>
          <p:cNvPicPr/>
          <p:nvPr/>
        </p:nvPicPr>
        <p:blipFill>
          <a:blip r:embed="rId30" cstate="print"/>
          <a:srcRect/>
          <a:stretch>
            <a:fillRect/>
          </a:stretch>
        </p:blipFill>
        <p:spPr bwMode="auto">
          <a:xfrm>
            <a:off x="83820" y="83128"/>
            <a:ext cx="1287780" cy="1059872"/>
          </a:xfrm>
          <a:prstGeom prst="rect">
            <a:avLst/>
          </a:prstGeom>
          <a:noFill/>
          <a:ln w="9525">
            <a:noFill/>
            <a:miter lim="800000"/>
            <a:headEnd/>
            <a:tailEnd/>
          </a:ln>
        </p:spPr>
      </p:pic>
      <p:sp>
        <p:nvSpPr>
          <p:cNvPr id="14" name="Title 1">
            <a:extLst>
              <a:ext uri="{FF2B5EF4-FFF2-40B4-BE49-F238E27FC236}">
                <a16:creationId xmlns:a16="http://schemas.microsoft.com/office/drawing/2014/main" xmlns="" id="{D075096A-39A9-9818-AA18-FDDE19AF39F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Outcomes (POs) </a:t>
            </a:r>
            <a:r>
              <a:rPr lang="en-US" sz="2400" dirty="0" err="1"/>
              <a:t>cont</a:t>
            </a:r>
            <a:r>
              <a:rPr lang="en-US" sz="2400" dirty="0"/>
              <a:t>…</a:t>
            </a:r>
          </a:p>
        </p:txBody>
      </p:sp>
      <p:sp>
        <p:nvSpPr>
          <p:cNvPr id="15" name="Footer Placeholder 4">
            <a:extLst>
              <a:ext uri="{FF2B5EF4-FFF2-40B4-BE49-F238E27FC236}">
                <a16:creationId xmlns:a16="http://schemas.microsoft.com/office/drawing/2014/main" xmlns="" id="{50B8CE12-90C5-27FF-AAA2-104616BEADB5}"/>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21978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pPr/>
              <a:t>03-Jan-24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a:extLst>
              <a:ext uri="{FF2B5EF4-FFF2-40B4-BE49-F238E27FC236}">
                <a16:creationId xmlns:a16="http://schemas.microsoft.com/office/drawing/2014/main" xmlns="" id="{6B1D2A93-CE6C-181E-7200-692E2EA5CF6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CO – PO and PSO  Mapping</a:t>
            </a:r>
          </a:p>
        </p:txBody>
      </p:sp>
      <p:pic>
        <p:nvPicPr>
          <p:cNvPr id="9" name="Picture 8" descr="E:\Master Folder 2017-18\Approved Logo by BOG\NIET logo_.png">
            <a:extLst>
              <a:ext uri="{FF2B5EF4-FFF2-40B4-BE49-F238E27FC236}">
                <a16:creationId xmlns:a16="http://schemas.microsoft.com/office/drawing/2014/main" xmlns="" id="{CCD383E0-BAB0-DDF4-0AD7-9B9A15425F43}"/>
              </a:ext>
            </a:extLst>
          </p:cNvPr>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Footer Placeholder 4">
            <a:extLst>
              <a:ext uri="{FF2B5EF4-FFF2-40B4-BE49-F238E27FC236}">
                <a16:creationId xmlns:a16="http://schemas.microsoft.com/office/drawing/2014/main" xmlns="" id="{DD1352AC-89C1-582A-1B5B-4FE292596CDD}"/>
              </a:ext>
            </a:extLst>
          </p:cNvPr>
          <p:cNvSpPr>
            <a:spLocks noGrp="1"/>
          </p:cNvSpPr>
          <p:nvPr>
            <p:ph type="ftr" sz="quarter" idx="11"/>
          </p:nvPr>
        </p:nvSpPr>
        <p:spPr>
          <a:xfrm>
            <a:off x="2514600" y="6356350"/>
            <a:ext cx="5029200" cy="365125"/>
          </a:xfrm>
        </p:spPr>
        <p:txBody>
          <a:bodyPr/>
          <a:lstStyle/>
          <a:p>
            <a:r>
              <a:rPr lang="en-US" dirty="0"/>
              <a:t>Surbhi Jha             ACSE0601                Unit-II</a:t>
            </a:r>
          </a:p>
        </p:txBody>
      </p:sp>
      <p:graphicFrame>
        <p:nvGraphicFramePr>
          <p:cNvPr id="12" name="Content Placeholder 11">
            <a:extLst>
              <a:ext uri="{FF2B5EF4-FFF2-40B4-BE49-F238E27FC236}">
                <a16:creationId xmlns:a16="http://schemas.microsoft.com/office/drawing/2014/main" xmlns="" id="{F7E951E7-9A5F-4590-9FB3-6B30C2C10857}"/>
              </a:ext>
            </a:extLst>
          </p:cNvPr>
          <p:cNvGraphicFramePr>
            <a:graphicFrameLocks noGrp="1"/>
          </p:cNvGraphicFramePr>
          <p:nvPr>
            <p:ph idx="1"/>
            <p:extLst>
              <p:ext uri="{D42A27DB-BD31-4B8C-83A1-F6EECF244321}">
                <p14:modId xmlns:p14="http://schemas.microsoft.com/office/powerpoint/2010/main" xmlns="" val="1679887159"/>
              </p:ext>
            </p:extLst>
          </p:nvPr>
        </p:nvGraphicFramePr>
        <p:xfrm>
          <a:off x="712842" y="1327149"/>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xmlns="" val="336454987"/>
                    </a:ext>
                  </a:extLst>
                </a:gridCol>
                <a:gridCol w="576167">
                  <a:extLst>
                    <a:ext uri="{9D8B030D-6E8A-4147-A177-3AD203B41FA5}">
                      <a16:colId xmlns:a16="http://schemas.microsoft.com/office/drawing/2014/main" xmlns="" val="2419786324"/>
                    </a:ext>
                  </a:extLst>
                </a:gridCol>
                <a:gridCol w="428619">
                  <a:extLst>
                    <a:ext uri="{9D8B030D-6E8A-4147-A177-3AD203B41FA5}">
                      <a16:colId xmlns:a16="http://schemas.microsoft.com/office/drawing/2014/main" xmlns="" val="2116179407"/>
                    </a:ext>
                  </a:extLst>
                </a:gridCol>
                <a:gridCol w="593065">
                  <a:extLst>
                    <a:ext uri="{9D8B030D-6E8A-4147-A177-3AD203B41FA5}">
                      <a16:colId xmlns:a16="http://schemas.microsoft.com/office/drawing/2014/main" xmlns="" val="4150870881"/>
                    </a:ext>
                  </a:extLst>
                </a:gridCol>
                <a:gridCol w="593065">
                  <a:extLst>
                    <a:ext uri="{9D8B030D-6E8A-4147-A177-3AD203B41FA5}">
                      <a16:colId xmlns:a16="http://schemas.microsoft.com/office/drawing/2014/main" xmlns="" val="1959501051"/>
                    </a:ext>
                  </a:extLst>
                </a:gridCol>
                <a:gridCol w="593065">
                  <a:extLst>
                    <a:ext uri="{9D8B030D-6E8A-4147-A177-3AD203B41FA5}">
                      <a16:colId xmlns:a16="http://schemas.microsoft.com/office/drawing/2014/main" xmlns="" val="714186528"/>
                    </a:ext>
                  </a:extLst>
                </a:gridCol>
                <a:gridCol w="593065">
                  <a:extLst>
                    <a:ext uri="{9D8B030D-6E8A-4147-A177-3AD203B41FA5}">
                      <a16:colId xmlns:a16="http://schemas.microsoft.com/office/drawing/2014/main" xmlns="" val="1947496999"/>
                    </a:ext>
                  </a:extLst>
                </a:gridCol>
                <a:gridCol w="593065">
                  <a:extLst>
                    <a:ext uri="{9D8B030D-6E8A-4147-A177-3AD203B41FA5}">
                      <a16:colId xmlns:a16="http://schemas.microsoft.com/office/drawing/2014/main" xmlns="" val="1278955555"/>
                    </a:ext>
                  </a:extLst>
                </a:gridCol>
                <a:gridCol w="593065">
                  <a:extLst>
                    <a:ext uri="{9D8B030D-6E8A-4147-A177-3AD203B41FA5}">
                      <a16:colId xmlns:a16="http://schemas.microsoft.com/office/drawing/2014/main" xmlns="" val="293989632"/>
                    </a:ext>
                  </a:extLst>
                </a:gridCol>
                <a:gridCol w="517030">
                  <a:extLst>
                    <a:ext uri="{9D8B030D-6E8A-4147-A177-3AD203B41FA5}">
                      <a16:colId xmlns:a16="http://schemas.microsoft.com/office/drawing/2014/main" xmlns="" val="2587493755"/>
                    </a:ext>
                  </a:extLst>
                </a:gridCol>
                <a:gridCol w="593065">
                  <a:extLst>
                    <a:ext uri="{9D8B030D-6E8A-4147-A177-3AD203B41FA5}">
                      <a16:colId xmlns:a16="http://schemas.microsoft.com/office/drawing/2014/main" xmlns="" val="3619800553"/>
                    </a:ext>
                  </a:extLst>
                </a:gridCol>
                <a:gridCol w="517030">
                  <a:extLst>
                    <a:ext uri="{9D8B030D-6E8A-4147-A177-3AD203B41FA5}">
                      <a16:colId xmlns:a16="http://schemas.microsoft.com/office/drawing/2014/main" xmlns="" val="3634469593"/>
                    </a:ext>
                  </a:extLst>
                </a:gridCol>
                <a:gridCol w="632776">
                  <a:extLst>
                    <a:ext uri="{9D8B030D-6E8A-4147-A177-3AD203B41FA5}">
                      <a16:colId xmlns:a16="http://schemas.microsoft.com/office/drawing/2014/main" xmlns="" val="1787714184"/>
                    </a:ext>
                  </a:extLst>
                </a:gridCol>
                <a:gridCol w="34925">
                  <a:extLst>
                    <a:ext uri="{9D8B030D-6E8A-4147-A177-3AD203B41FA5}">
                      <a16:colId xmlns:a16="http://schemas.microsoft.com/office/drawing/2014/main" xmlns=""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Thinking </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03446412"/>
                  </a:ext>
                </a:extLst>
              </a:tr>
              <a:tr h="510040">
                <a:tc>
                  <a:txBody>
                    <a:bodyPr/>
                    <a:lstStyle/>
                    <a:p>
                      <a:pPr algn="ctr">
                        <a:lnSpc>
                          <a:spcPct val="106000"/>
                        </a:lnSpc>
                        <a:spcAft>
                          <a:spcPts val="0"/>
                        </a:spcAft>
                      </a:pPr>
                      <a:r>
                        <a:rPr lang="en-US" sz="1800" b="0" kern="1200" dirty="0">
                          <a:solidFill>
                            <a:schemeClr val="tx1"/>
                          </a:solidFill>
                          <a:effectLst/>
                        </a:rPr>
                        <a:t>ACSE0601.1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85205472"/>
                  </a:ext>
                </a:extLst>
              </a:tr>
              <a:tr h="499048">
                <a:tc>
                  <a:txBody>
                    <a:bodyPr/>
                    <a:lstStyle/>
                    <a:p>
                      <a:pPr algn="ctr">
                        <a:lnSpc>
                          <a:spcPct val="106000"/>
                        </a:lnSpc>
                        <a:spcAft>
                          <a:spcPts val="0"/>
                        </a:spcAft>
                      </a:pPr>
                      <a:r>
                        <a:rPr lang="en-US" sz="1800" b="0" kern="1200" dirty="0">
                          <a:solidFill>
                            <a:schemeClr val="tx1"/>
                          </a:solidFill>
                          <a:effectLst/>
                        </a:rPr>
                        <a:t>ACSE0601.2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1837788"/>
                  </a:ext>
                </a:extLst>
              </a:tr>
              <a:tr h="488054">
                <a:tc>
                  <a:txBody>
                    <a:bodyPr/>
                    <a:lstStyle/>
                    <a:p>
                      <a:pPr algn="ctr">
                        <a:lnSpc>
                          <a:spcPct val="106000"/>
                        </a:lnSpc>
                        <a:spcAft>
                          <a:spcPts val="0"/>
                        </a:spcAft>
                      </a:pPr>
                      <a:r>
                        <a:rPr lang="en-US" sz="1800" b="0" kern="1200" dirty="0">
                          <a:solidFill>
                            <a:schemeClr val="tx1"/>
                          </a:solidFill>
                          <a:effectLst/>
                        </a:rPr>
                        <a:t>ACSE0601.3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653856071"/>
                  </a:ext>
                </a:extLst>
              </a:tr>
              <a:tr h="510040">
                <a:tc>
                  <a:txBody>
                    <a:bodyPr/>
                    <a:lstStyle/>
                    <a:p>
                      <a:pPr algn="ctr">
                        <a:lnSpc>
                          <a:spcPct val="106000"/>
                        </a:lnSpc>
                        <a:spcAft>
                          <a:spcPts val="0"/>
                        </a:spcAft>
                      </a:pPr>
                      <a:r>
                        <a:rPr lang="en-US" sz="1800" b="0" kern="1200" dirty="0">
                          <a:solidFill>
                            <a:schemeClr val="tx1"/>
                          </a:solidFill>
                          <a:effectLst/>
                        </a:rPr>
                        <a:t>ACSE0601.4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33960778"/>
                  </a:ext>
                </a:extLst>
              </a:tr>
              <a:tr h="499048">
                <a:tc>
                  <a:txBody>
                    <a:bodyPr/>
                    <a:lstStyle/>
                    <a:p>
                      <a:pPr algn="ctr">
                        <a:lnSpc>
                          <a:spcPct val="106000"/>
                        </a:lnSpc>
                        <a:spcAft>
                          <a:spcPts val="0"/>
                        </a:spcAft>
                      </a:pPr>
                      <a:r>
                        <a:rPr lang="en-US" sz="1800" b="0" kern="1200" dirty="0">
                          <a:solidFill>
                            <a:schemeClr val="tx1"/>
                          </a:solidFill>
                          <a:effectLst/>
                        </a:rPr>
                        <a:t>ACSE0601.5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63174887"/>
                  </a:ext>
                </a:extLst>
              </a:tr>
            </a:tbl>
          </a:graphicData>
        </a:graphic>
      </p:graphicFrame>
    </p:spTree>
    <p:extLst>
      <p:ext uri="{BB962C8B-B14F-4D97-AF65-F5344CB8AC3E}">
        <p14:creationId xmlns:p14="http://schemas.microsoft.com/office/powerpoint/2010/main" xmlns="" val="250937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pPr/>
              <a:t>03-Jan-24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9" name="Table 8"/>
          <p:cNvGraphicFramePr>
            <a:graphicFrameLocks noGrp="1"/>
          </p:cNvGraphicFramePr>
          <p:nvPr/>
        </p:nvGraphicFramePr>
        <p:xfrm>
          <a:off x="742950" y="1771650"/>
          <a:ext cx="8115300" cy="3314210"/>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xmlns="" val="20001"/>
                    </a:ext>
                  </a:extLst>
                </a:gridCol>
                <a:gridCol w="6024995">
                  <a:extLst>
                    <a:ext uri="{9D8B030D-6E8A-4147-A177-3AD203B41FA5}">
                      <a16:colId xmlns:a16="http://schemas.microsoft.com/office/drawing/2014/main" xmlns="" val="20002"/>
                    </a:ext>
                  </a:extLst>
                </a:gridCol>
              </a:tblGrid>
              <a:tr h="65118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Program Educational</a:t>
                      </a:r>
                      <a:r>
                        <a:rPr lang="en-US" sz="1500" b="0" baseline="0" dirty="0">
                          <a:solidFill>
                            <a:schemeClr val="accent4">
                              <a:lumMod val="50000"/>
                            </a:schemeClr>
                          </a:solidFill>
                          <a:latin typeface="Times New Roman"/>
                          <a:ea typeface="Times New Roman"/>
                        </a:rPr>
                        <a:t> Objectives</a:t>
                      </a:r>
                      <a:r>
                        <a:rPr lang="en-US" sz="1500" b="0" dirty="0">
                          <a:solidFill>
                            <a:schemeClr val="accent4">
                              <a:lumMod val="50000"/>
                            </a:schemeClr>
                          </a:solidFill>
                          <a:latin typeface="Times New Roman"/>
                          <a:ea typeface="Times New Roman"/>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0"/>
                  </a:ext>
                </a:extLst>
              </a:tr>
              <a:tr h="648767">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27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1"/>
                  </a:ext>
                </a:extLst>
              </a:tr>
              <a:tr h="66351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2"/>
                  </a:ext>
                </a:extLst>
              </a:tr>
              <a:tr h="61722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1500" b="0" dirty="0">
                        <a:solidFill>
                          <a:schemeClr val="accent4">
                            <a:lumMod val="50000"/>
                          </a:schemeClr>
                        </a:solidFill>
                        <a:latin typeface="Times New Roman"/>
                        <a:ea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3"/>
                  </a:ext>
                </a:extLst>
              </a:tr>
              <a:tr h="71066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400" b="0" i="0" kern="1200" dirty="0">
                          <a:solidFill>
                            <a:schemeClr val="dk1"/>
                          </a:solidFill>
                          <a:effectLst/>
                          <a:latin typeface="+mn-lt"/>
                          <a:ea typeface="+mn-ea"/>
                          <a:cs typeface="+mn-cs"/>
                        </a:rPr>
                        <a:t>.</a:t>
                      </a:r>
                      <a:endParaRPr lang="en-US" sz="1500" b="0" dirty="0">
                        <a:solidFill>
                          <a:schemeClr val="accent4">
                            <a:lumMod val="50000"/>
                          </a:schemeClr>
                        </a:solidFill>
                        <a:latin typeface="Times New Roman"/>
                        <a:ea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4"/>
                  </a:ext>
                </a:extLst>
              </a:tr>
            </a:tbl>
          </a:graphicData>
        </a:graphic>
      </p:graphicFrame>
      <p:sp>
        <p:nvSpPr>
          <p:cNvPr id="8" name="Title 1">
            <a:extLst>
              <a:ext uri="{FF2B5EF4-FFF2-40B4-BE49-F238E27FC236}">
                <a16:creationId xmlns:a16="http://schemas.microsoft.com/office/drawing/2014/main" xmlns="" id="{191B37FE-25AC-C434-6A9A-B6A1E6E966F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Educational Objectives (PEOs)</a:t>
            </a:r>
          </a:p>
        </p:txBody>
      </p:sp>
      <p:pic>
        <p:nvPicPr>
          <p:cNvPr id="10" name="Picture 9" descr="E:\Master Folder 2017-18\Approved Logo by BOG\NIET logo_.png">
            <a:extLst>
              <a:ext uri="{FF2B5EF4-FFF2-40B4-BE49-F238E27FC236}">
                <a16:creationId xmlns:a16="http://schemas.microsoft.com/office/drawing/2014/main" xmlns="" id="{F23FD2F2-04AE-ADE9-5F6D-591E672A1D22}"/>
              </a:ext>
            </a:extLst>
          </p:cNvPr>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1" name="Footer Placeholder 4">
            <a:extLst>
              <a:ext uri="{FF2B5EF4-FFF2-40B4-BE49-F238E27FC236}">
                <a16:creationId xmlns:a16="http://schemas.microsoft.com/office/drawing/2014/main" xmlns="" id="{BCD07C7E-F023-5359-9DFC-5583DFA3EC16}"/>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a:extLst>
              <a:ext uri="{FF2B5EF4-FFF2-40B4-BE49-F238E27FC236}">
                <a16:creationId xmlns="" xmlns:a16="http://schemas.microsoft.com/office/drawing/2014/main" id="{2E8B44A8-E87D-4F77-997B-243B41EFBCF9}"/>
              </a:ext>
            </a:extLst>
          </p:cNvPr>
          <p:cNvSpPr>
            <a:spLocks noGrp="1"/>
          </p:cNvSpPr>
          <p:nvPr>
            <p:ph type="dt" sz="quarter" idx="10"/>
          </p:nvPr>
        </p:nvSpPr>
        <p:spPr/>
        <p:txBody>
          <a:bodyPr/>
          <a:lstStyle/>
          <a:p>
            <a:pPr>
              <a:defRPr/>
            </a:pPr>
            <a:fld id="{37B6685B-343A-4BCC-909A-A58852FA9346}" type="datetime1">
              <a:rPr lang="en-IN" smtClean="0"/>
              <a:pPr>
                <a:defRPr/>
              </a:pPr>
              <a:t>03-01-2024</a:t>
            </a:fld>
            <a:endParaRPr lang="en-US" dirty="0"/>
          </a:p>
        </p:txBody>
      </p:sp>
      <p:sp>
        <p:nvSpPr>
          <p:cNvPr id="15" name="Footer Placeholder 4">
            <a:extLst>
              <a:ext uri="{FF2B5EF4-FFF2-40B4-BE49-F238E27FC236}">
                <a16:creationId xmlns="" xmlns:a16="http://schemas.microsoft.com/office/drawing/2014/main" id="{F4E7ADCD-D9AC-4287-AAC5-BAF40C0EF6B1}"/>
              </a:ext>
            </a:extLst>
          </p:cNvPr>
          <p:cNvSpPr>
            <a:spLocks noGrp="1"/>
          </p:cNvSpPr>
          <p:nvPr>
            <p:ph type="ftr" sz="quarter" idx="11"/>
          </p:nvPr>
        </p:nvSpPr>
        <p:spPr>
          <a:xfrm>
            <a:off x="2000250" y="6356352"/>
            <a:ext cx="5372100" cy="365125"/>
          </a:xfrm>
        </p:spPr>
        <p:txBody>
          <a:bodyPr/>
          <a:lstStyle/>
          <a:p>
            <a:pPr>
              <a:defRPr/>
            </a:pPr>
            <a:r>
              <a:rPr lang="en-US" dirty="0" smtClean="0"/>
              <a:t>Ms. </a:t>
            </a:r>
            <a:r>
              <a:rPr lang="en-US" dirty="0" err="1" smtClean="0"/>
              <a:t>Neeu</a:t>
            </a:r>
            <a:r>
              <a:rPr lang="en-US" dirty="0" smtClean="0"/>
              <a:t> </a:t>
            </a:r>
            <a:r>
              <a:rPr lang="en-US" dirty="0" err="1" smtClean="0"/>
              <a:t>Rajput</a:t>
            </a:r>
            <a:r>
              <a:rPr lang="en-US" dirty="0" smtClean="0"/>
              <a:t>   </a:t>
            </a:r>
            <a:r>
              <a:rPr lang="en-US" dirty="0"/>
              <a:t>ACSE0302    OBJECT ORIENTED TECHNIQUES USING JAVA</a:t>
            </a:r>
          </a:p>
        </p:txBody>
      </p:sp>
      <p:sp>
        <p:nvSpPr>
          <p:cNvPr id="3" name="Slide Number Placeholder 2">
            <a:extLst>
              <a:ext uri="{FF2B5EF4-FFF2-40B4-BE49-F238E27FC236}">
                <a16:creationId xmlns="" xmlns:a16="http://schemas.microsoft.com/office/drawing/2014/main" id="{90C337E9-39D5-4DC9-B384-12904A4760CF}"/>
              </a:ext>
            </a:extLst>
          </p:cNvPr>
          <p:cNvSpPr>
            <a:spLocks noGrp="1"/>
          </p:cNvSpPr>
          <p:nvPr>
            <p:ph type="sldNum" sz="quarter" idx="12"/>
          </p:nvPr>
        </p:nvSpPr>
        <p:spPr/>
        <p:txBody>
          <a:bodyPr/>
          <a:lstStyle/>
          <a:p>
            <a:fld id="{5953C3A8-BE0E-472B-9B60-3C596930C5B5}" type="slidenum">
              <a:rPr lang="en-US" smtClean="0"/>
              <a:pPr/>
              <a:t>14</a:t>
            </a:fld>
            <a:endParaRPr lang="en-US"/>
          </a:p>
        </p:txBody>
      </p:sp>
      <p:sp>
        <p:nvSpPr>
          <p:cNvPr id="9" name="Title 1"/>
          <p:cNvSpPr txBox="1">
            <a:spLocks/>
          </p:cNvSpPr>
          <p:nvPr/>
        </p:nvSpPr>
        <p:spPr>
          <a:xfrm>
            <a:off x="1340893" y="1588"/>
            <a:ext cx="7803107" cy="88551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rPr>
              <a:t>  </a:t>
            </a:r>
            <a:r>
              <a:rPr lang="en-US" sz="2800" dirty="0">
                <a:latin typeface="Times New Roman" pitchFamily="18" charset="0"/>
                <a:cs typeface="Times New Roman" pitchFamily="18" charset="0"/>
              </a:rPr>
              <a:t>Result Analysis</a:t>
            </a:r>
            <a:endParaRPr kumimoji="0" lang="en-IN" sz="2800" b="0"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0" name="Picture 14" descr="NIET"/>
          <p:cNvPicPr>
            <a:picLocks noChangeAspect="1" noChangeArrowheads="1"/>
          </p:cNvPicPr>
          <p:nvPr/>
        </p:nvPicPr>
        <p:blipFill>
          <a:blip r:embed="rId2" cstate="print"/>
          <a:srcRect/>
          <a:stretch>
            <a:fillRect/>
          </a:stretch>
        </p:blipFill>
        <p:spPr bwMode="auto">
          <a:xfrm>
            <a:off x="0" y="1"/>
            <a:ext cx="1185863" cy="847725"/>
          </a:xfrm>
          <a:prstGeom prst="rect">
            <a:avLst/>
          </a:prstGeom>
          <a:noFill/>
          <a:ln w="9525">
            <a:noFill/>
            <a:miter lim="800000"/>
            <a:headEnd/>
            <a:tailEnd/>
          </a:ln>
        </p:spPr>
      </p:pic>
      <p:sp>
        <p:nvSpPr>
          <p:cNvPr id="11" name="Rectangle 10"/>
          <p:cNvSpPr/>
          <p:nvPr/>
        </p:nvSpPr>
        <p:spPr>
          <a:xfrm>
            <a:off x="1115705" y="1351126"/>
            <a:ext cx="5537580" cy="1200329"/>
          </a:xfrm>
          <a:prstGeom prst="rect">
            <a:avLst/>
          </a:prstGeom>
        </p:spPr>
        <p:txBody>
          <a:bodyPr wrap="square">
            <a:spAutoFit/>
          </a:bodyPr>
          <a:lstStyle/>
          <a:p>
            <a:pPr algn="just">
              <a:spcBef>
                <a:spcPct val="0"/>
              </a:spcBef>
              <a:spcAft>
                <a:spcPct val="0"/>
              </a:spcAft>
              <a:buClr>
                <a:srgbClr val="000000"/>
              </a:buClr>
              <a:buFont typeface="Arial" charset="0"/>
              <a:buNone/>
            </a:pPr>
            <a:r>
              <a:rPr lang="en-IN" b="1" dirty="0" smtClean="0">
                <a:latin typeface="Times New Roman" pitchFamily="18" charset="0"/>
                <a:cs typeface="Times New Roman" pitchFamily="18" charset="0"/>
              </a:rPr>
              <a:t>Section Wise Result</a:t>
            </a:r>
          </a:p>
          <a:p>
            <a:pPr algn="just">
              <a:spcBef>
                <a:spcPct val="0"/>
              </a:spcBef>
              <a:spcAft>
                <a:spcPct val="0"/>
              </a:spcAft>
              <a:buClr>
                <a:srgbClr val="000000"/>
              </a:buClr>
              <a:buFont typeface="Arial" charset="0"/>
              <a:buNone/>
            </a:pPr>
            <a:r>
              <a:rPr lang="en-IN" dirty="0" smtClean="0">
                <a:latin typeface="Times New Roman" pitchFamily="18" charset="0"/>
                <a:cs typeface="Times New Roman" pitchFamily="18" charset="0"/>
              </a:rPr>
              <a:t>IT A-   100%</a:t>
            </a:r>
          </a:p>
          <a:p>
            <a:pPr algn="just">
              <a:spcBef>
                <a:spcPct val="0"/>
              </a:spcBef>
              <a:spcAft>
                <a:spcPct val="0"/>
              </a:spcAft>
              <a:buClr>
                <a:srgbClr val="000000"/>
              </a:buClr>
              <a:buFont typeface="Arial" charset="0"/>
              <a:buNone/>
            </a:pPr>
            <a:r>
              <a:rPr lang="en-IN" dirty="0" smtClean="0">
                <a:latin typeface="Times New Roman" pitchFamily="18" charset="0"/>
                <a:cs typeface="Times New Roman" pitchFamily="18" charset="0"/>
              </a:rPr>
              <a:t>IT B- 100%</a:t>
            </a:r>
          </a:p>
          <a:p>
            <a:pPr algn="just">
              <a:spcBef>
                <a:spcPct val="0"/>
              </a:spcBef>
              <a:spcAft>
                <a:spcPct val="0"/>
              </a:spcAft>
              <a:buClr>
                <a:srgbClr val="000000"/>
              </a:buClr>
              <a:buFont typeface="Arial" charset="0"/>
              <a:buNone/>
            </a:pPr>
            <a:r>
              <a:rPr lang="en-IN" dirty="0" smtClean="0">
                <a:latin typeface="Times New Roman" pitchFamily="18" charset="0"/>
                <a:cs typeface="Times New Roman" pitchFamily="18" charset="0"/>
              </a:rPr>
              <a:t>IT C- 98.5%</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59988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15</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3"/>
          <a:srcRect/>
          <a:stretch>
            <a:fillRect/>
          </a:stretch>
        </p:blipFill>
        <p:spPr bwMode="auto">
          <a:xfrm>
            <a:off x="1658076" y="1600200"/>
            <a:ext cx="5827847" cy="4525963"/>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16</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2051" name="Picture 3"/>
          <p:cNvPicPr>
            <a:picLocks noGrp="1" noChangeAspect="1" noChangeArrowheads="1"/>
          </p:cNvPicPr>
          <p:nvPr>
            <p:ph idx="1"/>
          </p:nvPr>
        </p:nvPicPr>
        <p:blipFill>
          <a:blip r:embed="rId3"/>
          <a:srcRect/>
          <a:stretch>
            <a:fillRect/>
          </a:stretch>
        </p:blipFill>
        <p:spPr bwMode="auto">
          <a:xfrm>
            <a:off x="1198017" y="1600200"/>
            <a:ext cx="6747965" cy="4525963"/>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17</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3074" name="Picture 2"/>
          <p:cNvPicPr>
            <a:picLocks noGrp="1" noChangeAspect="1" noChangeArrowheads="1"/>
          </p:cNvPicPr>
          <p:nvPr>
            <p:ph idx="1"/>
          </p:nvPr>
        </p:nvPicPr>
        <p:blipFill>
          <a:blip r:embed="rId3"/>
          <a:srcRect/>
          <a:stretch>
            <a:fillRect/>
          </a:stretch>
        </p:blipFill>
        <p:spPr bwMode="auto">
          <a:xfrm>
            <a:off x="1713497" y="1600200"/>
            <a:ext cx="5717006" cy="4525963"/>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18</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4098" name="Picture 2"/>
          <p:cNvPicPr>
            <a:picLocks noGrp="1" noChangeAspect="1" noChangeArrowheads="1"/>
          </p:cNvPicPr>
          <p:nvPr>
            <p:ph idx="1"/>
          </p:nvPr>
        </p:nvPicPr>
        <p:blipFill>
          <a:blip r:embed="rId3"/>
          <a:srcRect/>
          <a:stretch>
            <a:fillRect/>
          </a:stretch>
        </p:blipFill>
        <p:spPr bwMode="auto">
          <a:xfrm>
            <a:off x="995639" y="1600200"/>
            <a:ext cx="7152722" cy="4525963"/>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19</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5122" name="Picture 2"/>
          <p:cNvPicPr>
            <a:picLocks noGrp="1" noChangeAspect="1" noChangeArrowheads="1"/>
          </p:cNvPicPr>
          <p:nvPr>
            <p:ph idx="1"/>
          </p:nvPr>
        </p:nvPicPr>
        <p:blipFill>
          <a:blip r:embed="rId3"/>
          <a:srcRect/>
          <a:stretch>
            <a:fillRect/>
          </a:stretch>
        </p:blipFill>
        <p:spPr bwMode="auto">
          <a:xfrm>
            <a:off x="1571340" y="1600200"/>
            <a:ext cx="6001319" cy="4525963"/>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737FFFF1-3727-A94E-9FE0-FAB537F1A886}"/>
              </a:ext>
            </a:extLst>
          </p:cNvPr>
          <p:cNvGraphicFramePr>
            <a:graphicFrameLocks noGrp="1"/>
          </p:cNvGraphicFramePr>
          <p:nvPr>
            <p:ph idx="1"/>
            <p:extLst>
              <p:ext uri="{D42A27DB-BD31-4B8C-83A1-F6EECF244321}">
                <p14:modId xmlns:p14="http://schemas.microsoft.com/office/powerpoint/2010/main" xmlns="" val="1582903715"/>
              </p:ext>
            </p:extLst>
          </p:nvPr>
        </p:nvGraphicFramePr>
        <p:xfrm>
          <a:off x="642910" y="857232"/>
          <a:ext cx="8215370" cy="3938078"/>
        </p:xfrm>
        <a:graphic>
          <a:graphicData uri="http://schemas.openxmlformats.org/drawingml/2006/table">
            <a:tbl>
              <a:tblPr firstRow="1" bandRow="1">
                <a:tableStyleId>{5C22544A-7EE6-4342-B048-85BDC9FD1C3A}</a:tableStyleId>
              </a:tblPr>
              <a:tblGrid>
                <a:gridCol w="1941866">
                  <a:extLst>
                    <a:ext uri="{9D8B030D-6E8A-4147-A177-3AD203B41FA5}">
                      <a16:colId xmlns:a16="http://schemas.microsoft.com/office/drawing/2014/main" xmlns="" val="2763848169"/>
                    </a:ext>
                  </a:extLst>
                </a:gridCol>
                <a:gridCol w="6273504">
                  <a:extLst>
                    <a:ext uri="{9D8B030D-6E8A-4147-A177-3AD203B41FA5}">
                      <a16:colId xmlns:a16="http://schemas.microsoft.com/office/drawing/2014/main" xmlns="" val="351016986"/>
                    </a:ext>
                  </a:extLst>
                </a:gridCol>
              </a:tblGrid>
              <a:tr h="633046">
                <a:tc>
                  <a:txBody>
                    <a:bodyPr/>
                    <a:lstStyle/>
                    <a:p>
                      <a:r>
                        <a:rPr lang="en-US" sz="1800" dirty="0"/>
                        <a:t>Experience</a:t>
                      </a:r>
                    </a:p>
                  </a:txBody>
                  <a:tcPr marL="68580" marR="68580"/>
                </a:tc>
                <a:tc>
                  <a:txBody>
                    <a:bodyPr/>
                    <a:lstStyle/>
                    <a:p>
                      <a:r>
                        <a:rPr lang="en-US" sz="1800" dirty="0"/>
                        <a:t>Details</a:t>
                      </a:r>
                    </a:p>
                  </a:txBody>
                  <a:tcPr marL="68580" marR="68580"/>
                </a:tc>
                <a:extLst>
                  <a:ext uri="{0D108BD9-81ED-4DB2-BD59-A6C34878D82A}">
                    <a16:rowId xmlns:a16="http://schemas.microsoft.com/office/drawing/2014/main" xmlns="" val="2133251064"/>
                  </a:ext>
                </a:extLst>
              </a:tr>
              <a:tr h="180784">
                <a:tc>
                  <a:txBody>
                    <a:bodyPr/>
                    <a:lstStyle/>
                    <a:p>
                      <a:r>
                        <a:rPr lang="en-US" sz="1800" dirty="0"/>
                        <a:t>Total Experience</a:t>
                      </a:r>
                    </a:p>
                  </a:txBody>
                  <a:tcPr marL="68580" marR="68580"/>
                </a:tc>
                <a:tc>
                  <a:txBody>
                    <a:bodyPr/>
                    <a:lstStyle/>
                    <a:p>
                      <a:r>
                        <a:rPr lang="en-IN" sz="1800" kern="1200" dirty="0" smtClean="0">
                          <a:solidFill>
                            <a:schemeClr val="dk1"/>
                          </a:solidFill>
                          <a:effectLst/>
                          <a:latin typeface="+mn-lt"/>
                          <a:ea typeface="+mn-ea"/>
                          <a:cs typeface="+mn-cs"/>
                        </a:rPr>
                        <a:t>4 </a:t>
                      </a:r>
                      <a:r>
                        <a:rPr lang="en-IN" sz="1800" kern="1200" dirty="0">
                          <a:solidFill>
                            <a:schemeClr val="dk1"/>
                          </a:solidFill>
                          <a:effectLst/>
                          <a:latin typeface="+mn-lt"/>
                          <a:ea typeface="+mn-ea"/>
                          <a:cs typeface="+mn-cs"/>
                        </a:rPr>
                        <a:t>Yrs</a:t>
                      </a:r>
                    </a:p>
                  </a:txBody>
                  <a:tcPr marL="68580" marR="68580"/>
                </a:tc>
                <a:extLst>
                  <a:ext uri="{0D108BD9-81ED-4DB2-BD59-A6C34878D82A}">
                    <a16:rowId xmlns:a16="http://schemas.microsoft.com/office/drawing/2014/main" xmlns="" val="3013658682"/>
                  </a:ext>
                </a:extLst>
              </a:tr>
              <a:tr h="180784">
                <a:tc>
                  <a:txBody>
                    <a:bodyPr/>
                    <a:lstStyle/>
                    <a:p>
                      <a:r>
                        <a:rPr lang="en-US" sz="1800" dirty="0"/>
                        <a:t>Teaching Experience</a:t>
                      </a:r>
                    </a:p>
                  </a:txBody>
                  <a:tcPr marL="68580" marR="68580"/>
                </a:tc>
                <a:tc>
                  <a:txBody>
                    <a:bodyPr/>
                    <a:lstStyle/>
                    <a:p>
                      <a:r>
                        <a:rPr lang="en-US" sz="1800" dirty="0" smtClean="0"/>
                        <a:t>Dec </a:t>
                      </a:r>
                      <a:r>
                        <a:rPr lang="en-US" sz="1800" dirty="0"/>
                        <a:t>2021 to till now</a:t>
                      </a:r>
                    </a:p>
                    <a:p>
                      <a:r>
                        <a:rPr lang="en-IN" sz="1800" b="1" kern="1200" dirty="0">
                          <a:solidFill>
                            <a:schemeClr val="dk1"/>
                          </a:solidFill>
                          <a:effectLst/>
                          <a:latin typeface="+mn-lt"/>
                          <a:ea typeface="+mn-ea"/>
                          <a:cs typeface="+mn-cs"/>
                        </a:rPr>
                        <a:t>Subject Taught/Lab</a:t>
                      </a:r>
                      <a:r>
                        <a:rPr lang="en-IN" sz="1800" kern="1200" dirty="0" smtClean="0">
                          <a:solidFill>
                            <a:schemeClr val="dk1"/>
                          </a:solidFill>
                          <a:effectLst/>
                          <a:latin typeface="+mn-lt"/>
                          <a:ea typeface="+mn-ea"/>
                          <a:cs typeface="+mn-cs"/>
                        </a:rPr>
                        <a:t>: </a:t>
                      </a:r>
                      <a:r>
                        <a:rPr lang="en-IN" sz="1800" kern="1200" dirty="0">
                          <a:solidFill>
                            <a:schemeClr val="dk1"/>
                          </a:solidFill>
                          <a:effectLst/>
                          <a:latin typeface="+mn-lt"/>
                          <a:ea typeface="+mn-ea"/>
                          <a:cs typeface="+mn-cs"/>
                        </a:rPr>
                        <a:t>OOT using JAVA</a:t>
                      </a:r>
                      <a:r>
                        <a:rPr lang="en-IN" sz="1800" kern="1200" dirty="0" smtClean="0">
                          <a:solidFill>
                            <a:schemeClr val="dk1"/>
                          </a:solidFill>
                          <a:effectLst/>
                          <a:latin typeface="+mn-lt"/>
                          <a:ea typeface="+mn-ea"/>
                          <a:cs typeface="+mn-cs"/>
                        </a:rPr>
                        <a:t>, Advanced java programming/Lab, </a:t>
                      </a:r>
                      <a:r>
                        <a:rPr lang="en-IN" sz="1800" kern="1200" dirty="0">
                          <a:solidFill>
                            <a:schemeClr val="dk1"/>
                          </a:solidFill>
                          <a:effectLst/>
                          <a:latin typeface="+mn-lt"/>
                          <a:ea typeface="+mn-ea"/>
                          <a:cs typeface="+mn-cs"/>
                        </a:rPr>
                        <a:t>Artificial Intelligence and Web </a:t>
                      </a:r>
                      <a:r>
                        <a:rPr lang="en-IN" sz="1800" kern="1200" dirty="0" smtClean="0">
                          <a:solidFill>
                            <a:schemeClr val="dk1"/>
                          </a:solidFill>
                          <a:effectLst/>
                          <a:latin typeface="+mn-lt"/>
                          <a:ea typeface="+mn-ea"/>
                          <a:cs typeface="+mn-cs"/>
                        </a:rPr>
                        <a:t>Technology, Computer network</a:t>
                      </a:r>
                      <a:endParaRPr lang="en-IN" sz="1800" kern="1200" dirty="0">
                        <a:solidFill>
                          <a:schemeClr val="dk1"/>
                        </a:solidFill>
                        <a:effectLst/>
                        <a:latin typeface="+mn-lt"/>
                        <a:ea typeface="+mn-ea"/>
                        <a:cs typeface="+mn-cs"/>
                      </a:endParaRPr>
                    </a:p>
                    <a:p>
                      <a:r>
                        <a:rPr lang="en-IN" sz="1800" b="1" kern="1200" dirty="0">
                          <a:solidFill>
                            <a:schemeClr val="dk1"/>
                          </a:solidFill>
                          <a:effectLst/>
                          <a:latin typeface="+mn-lt"/>
                          <a:ea typeface="+mn-ea"/>
                          <a:cs typeface="+mn-cs"/>
                        </a:rPr>
                        <a:t>Subject Interest</a:t>
                      </a:r>
                      <a:r>
                        <a:rPr lang="en-IN" sz="1800" kern="1200" dirty="0">
                          <a:solidFill>
                            <a:schemeClr val="dk1"/>
                          </a:solidFill>
                          <a:effectLst/>
                          <a:latin typeface="+mn-lt"/>
                          <a:ea typeface="+mn-ea"/>
                          <a:cs typeface="+mn-cs"/>
                        </a:rPr>
                        <a:t>:</a:t>
                      </a:r>
                      <a:r>
                        <a:rPr lang="en-IN" sz="1800" b="1" kern="1200" dirty="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JAVA, Computer network, Artificial intelligence</a:t>
                      </a:r>
                      <a:endParaRPr lang="en-IN" sz="1800" kern="1200" dirty="0">
                        <a:solidFill>
                          <a:schemeClr val="dk1"/>
                        </a:solidFill>
                        <a:effectLst/>
                        <a:latin typeface="+mn-lt"/>
                        <a:ea typeface="+mn-ea"/>
                        <a:cs typeface="+mn-cs"/>
                      </a:endParaRPr>
                    </a:p>
                  </a:txBody>
                  <a:tcPr marL="68580" marR="68580"/>
                </a:tc>
                <a:extLst>
                  <a:ext uri="{0D108BD9-81ED-4DB2-BD59-A6C34878D82A}">
                    <a16:rowId xmlns:a16="http://schemas.microsoft.com/office/drawing/2014/main" xmlns="" val="3531348583"/>
                  </a:ext>
                </a:extLst>
              </a:tr>
              <a:tr h="1476232">
                <a:tc>
                  <a:txBody>
                    <a:bodyPr/>
                    <a:lstStyle/>
                    <a:p>
                      <a:r>
                        <a:rPr lang="en-US" sz="1800" dirty="0"/>
                        <a:t>Industrial Work Experience</a:t>
                      </a:r>
                    </a:p>
                    <a:p>
                      <a:endParaRPr lang="en-US" sz="1800" dirty="0"/>
                    </a:p>
                  </a:txBody>
                  <a:tcPr marL="68580" marR="68580"/>
                </a:tc>
                <a:tc>
                  <a:txBody>
                    <a:bodyPr/>
                    <a:lstStyle/>
                    <a:p>
                      <a:r>
                        <a:rPr lang="en-US" sz="1800" dirty="0" smtClean="0"/>
                        <a:t>2 </a:t>
                      </a:r>
                      <a:r>
                        <a:rPr lang="en-US" sz="1800" dirty="0"/>
                        <a:t>Years</a:t>
                      </a:r>
                    </a:p>
                    <a:p>
                      <a:pPr algn="just"/>
                      <a:r>
                        <a:rPr lang="en-US" sz="1800" b="0" dirty="0"/>
                        <a:t>Worked as </a:t>
                      </a:r>
                      <a:r>
                        <a:rPr lang="en-US" sz="1800" b="0" dirty="0" smtClean="0"/>
                        <a:t>Executive Engineer in </a:t>
                      </a:r>
                      <a:r>
                        <a:rPr lang="en-US" sz="1800" b="0" dirty="0" err="1" smtClean="0"/>
                        <a:t>Pratyush</a:t>
                      </a:r>
                      <a:r>
                        <a:rPr lang="en-US" sz="1800" b="0" dirty="0" smtClean="0"/>
                        <a:t> </a:t>
                      </a:r>
                      <a:r>
                        <a:rPr lang="en-US" sz="1800" b="0" dirty="0" err="1" smtClean="0"/>
                        <a:t>Infosolution</a:t>
                      </a:r>
                      <a:r>
                        <a:rPr lang="en-US" sz="1800" b="0" dirty="0" smtClean="0"/>
                        <a:t> Pvt. Ltd.</a:t>
                      </a:r>
                      <a:r>
                        <a:rPr lang="en-IN" sz="1800" b="0" kern="1200" dirty="0" smtClean="0">
                          <a:solidFill>
                            <a:schemeClr val="dk1"/>
                          </a:solidFill>
                          <a:effectLst/>
                          <a:latin typeface="+mn-lt"/>
                          <a:ea typeface="+mn-ea"/>
                          <a:cs typeface="+mn-cs"/>
                        </a:rPr>
                        <a:t> Feb</a:t>
                      </a:r>
                      <a:r>
                        <a:rPr lang="en-IN" sz="1800" b="0" kern="1200" baseline="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2021 to Nov 2021)</a:t>
                      </a:r>
                      <a:r>
                        <a:rPr lang="en-IN" sz="1800" b="0" kern="1200" dirty="0">
                          <a:solidFill>
                            <a:schemeClr val="dk1"/>
                          </a:solidFill>
                          <a:effectLst/>
                          <a:latin typeface="+mn-lt"/>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latin typeface="+mn-lt"/>
                          <a:ea typeface="+mn-ea"/>
                          <a:cs typeface="+mn-cs"/>
                        </a:rPr>
                        <a:t>Worked as </a:t>
                      </a:r>
                      <a:r>
                        <a:rPr lang="en-GB" sz="1800" b="0" kern="1200" dirty="0" smtClean="0">
                          <a:solidFill>
                            <a:schemeClr val="dk1"/>
                          </a:solidFill>
                          <a:effectLst/>
                          <a:latin typeface="+mn-lt"/>
                          <a:ea typeface="+mn-ea"/>
                          <a:cs typeface="+mn-cs"/>
                        </a:rPr>
                        <a:t>Patent Engineer </a:t>
                      </a:r>
                      <a:r>
                        <a:rPr lang="en-GB" sz="1800" b="0" kern="1200" dirty="0">
                          <a:solidFill>
                            <a:schemeClr val="dk1"/>
                          </a:solidFill>
                          <a:effectLst/>
                          <a:latin typeface="+mn-lt"/>
                          <a:ea typeface="+mn-ea"/>
                          <a:cs typeface="+mn-cs"/>
                        </a:rPr>
                        <a:t>in </a:t>
                      </a:r>
                      <a:r>
                        <a:rPr lang="en-GB" sz="1800" b="0" kern="1200" dirty="0" smtClean="0">
                          <a:solidFill>
                            <a:schemeClr val="dk1"/>
                          </a:solidFill>
                          <a:effectLst/>
                          <a:latin typeface="+mn-lt"/>
                          <a:ea typeface="+mn-ea"/>
                          <a:cs typeface="+mn-cs"/>
                        </a:rPr>
                        <a:t>Ennoble</a:t>
                      </a:r>
                      <a:r>
                        <a:rPr lang="en-GB" sz="1800" b="0" kern="1200" baseline="0" dirty="0" smtClean="0">
                          <a:solidFill>
                            <a:schemeClr val="dk1"/>
                          </a:solidFill>
                          <a:effectLst/>
                          <a:latin typeface="+mn-lt"/>
                          <a:ea typeface="+mn-ea"/>
                          <a:cs typeface="+mn-cs"/>
                        </a:rPr>
                        <a:t> IP</a:t>
                      </a:r>
                      <a:r>
                        <a:rPr lang="en-GB" sz="1800" b="0" kern="1200" dirty="0" smtClean="0">
                          <a:solidFill>
                            <a:schemeClr val="dk1"/>
                          </a:solidFill>
                          <a:effectLst/>
                          <a:latin typeface="+mn-lt"/>
                          <a:ea typeface="+mn-ea"/>
                          <a:cs typeface="+mn-cs"/>
                        </a:rPr>
                        <a:t>, Sector-15,Noida( Nov 2019 </a:t>
                      </a:r>
                      <a:r>
                        <a:rPr lang="en-GB" sz="1800" b="0" kern="1200" dirty="0">
                          <a:solidFill>
                            <a:schemeClr val="dk1"/>
                          </a:solidFill>
                          <a:effectLst/>
                          <a:latin typeface="+mn-lt"/>
                          <a:ea typeface="+mn-ea"/>
                          <a:cs typeface="+mn-cs"/>
                        </a:rPr>
                        <a:t>to </a:t>
                      </a:r>
                      <a:r>
                        <a:rPr lang="en-GB" sz="1800" b="0" kern="1200" dirty="0" smtClean="0">
                          <a:solidFill>
                            <a:schemeClr val="dk1"/>
                          </a:solidFill>
                          <a:effectLst/>
                          <a:latin typeface="+mn-lt"/>
                          <a:ea typeface="+mn-ea"/>
                          <a:cs typeface="+mn-cs"/>
                        </a:rPr>
                        <a:t>Oct 2020)</a:t>
                      </a:r>
                      <a:r>
                        <a:rPr lang="en-IN" sz="1800" b="0" dirty="0" smtClean="0">
                          <a:effectLst/>
                        </a:rPr>
                        <a:t> </a:t>
                      </a:r>
                      <a:endParaRPr lang="en-IN" sz="1800" b="0" kern="1200" dirty="0">
                        <a:solidFill>
                          <a:schemeClr val="dk1"/>
                        </a:solidFill>
                        <a:effectLst/>
                        <a:latin typeface="+mn-lt"/>
                        <a:ea typeface="+mn-ea"/>
                        <a:cs typeface="+mn-cs"/>
                      </a:endParaRPr>
                    </a:p>
                  </a:txBody>
                  <a:tcPr marL="68580" marR="68580"/>
                </a:tc>
                <a:extLst>
                  <a:ext uri="{0D108BD9-81ED-4DB2-BD59-A6C34878D82A}">
                    <a16:rowId xmlns:a16="http://schemas.microsoft.com/office/drawing/2014/main" xmlns="" val="778506616"/>
                  </a:ext>
                </a:extLst>
              </a:tr>
            </a:tbl>
          </a:graphicData>
        </a:graphic>
      </p:graphicFrame>
      <p:sp>
        <p:nvSpPr>
          <p:cNvPr id="4" name="Title 1">
            <a:extLst>
              <a:ext uri="{FF2B5EF4-FFF2-40B4-BE49-F238E27FC236}">
                <a16:creationId xmlns:a16="http://schemas.microsoft.com/office/drawing/2014/main" xmlns="" id="{EB97A82B-2560-C14E-AA99-1C83A02642CB}"/>
              </a:ext>
            </a:extLst>
          </p:cNvPr>
          <p:cNvSpPr txBox="1">
            <a:spLocks/>
          </p:cNvSpPr>
          <p:nvPr/>
        </p:nvSpPr>
        <p:spPr>
          <a:xfrm>
            <a:off x="1438242" y="3"/>
            <a:ext cx="742003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dirty="0"/>
              <a:t>Faculty Profile</a:t>
            </a:r>
          </a:p>
        </p:txBody>
      </p:sp>
      <p:sp>
        <p:nvSpPr>
          <p:cNvPr id="7" name="Date Placeholder 8"/>
          <p:cNvSpPr>
            <a:spLocks noGrp="1"/>
          </p:cNvSpPr>
          <p:nvPr>
            <p:ph type="dt" sz="half" idx="10"/>
          </p:nvPr>
        </p:nvSpPr>
        <p:spPr>
          <a:xfrm>
            <a:off x="428596" y="6492875"/>
            <a:ext cx="2133600" cy="365125"/>
          </a:xfrm>
        </p:spPr>
        <p:txBody>
          <a:bodyPr/>
          <a:lstStyle/>
          <a:p>
            <a:fld id="{8F8A25AB-BCAB-4B2D-986A-55D6BF466564}" type="datetime1">
              <a:rPr lang="en-US" smtClean="0"/>
              <a:pPr/>
              <a:t>03-Jan-24</a:t>
            </a:fld>
            <a:endParaRPr lang="en-US" dirty="0"/>
          </a:p>
        </p:txBody>
      </p:sp>
      <p:sp>
        <p:nvSpPr>
          <p:cNvPr id="8" name="Footer Placeholder 4">
            <a:extLst>
              <a:ext uri="{FF2B5EF4-FFF2-40B4-BE49-F238E27FC236}">
                <a16:creationId xmlns:a16="http://schemas.microsoft.com/office/drawing/2014/main" xmlns="" id="{F60777EF-AB41-44CD-AA5B-D3265C73A511}"/>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sp>
        <p:nvSpPr>
          <p:cNvPr id="9" name="Slide Number Placeholder 9"/>
          <p:cNvSpPr>
            <a:spLocks noGrp="1"/>
          </p:cNvSpPr>
          <p:nvPr>
            <p:ph type="sldNum" sz="quarter" idx="12"/>
          </p:nvPr>
        </p:nvSpPr>
        <p:spPr>
          <a:xfrm>
            <a:off x="6553200" y="6356350"/>
            <a:ext cx="2133600" cy="365125"/>
          </a:xfrm>
        </p:spPr>
        <p:txBody>
          <a:bodyPr/>
          <a:lstStyle/>
          <a:p>
            <a:fld id="{B6F15528-21DE-4FAA-801E-634DDDAF4B2B}" type="slidenum">
              <a:rPr lang="en-US" smtClean="0"/>
              <a:pPr/>
              <a:t>2</a:t>
            </a:fld>
            <a:endParaRPr lang="en-US"/>
          </a:p>
        </p:txBody>
      </p:sp>
      <p:pic>
        <p:nvPicPr>
          <p:cNvPr id="10" name="Picture 2" descr="NIET">
            <a:extLst>
              <a:ext uri="{FF2B5EF4-FFF2-40B4-BE49-F238E27FC236}">
                <a16:creationId xmlns:a16="http://schemas.microsoft.com/office/drawing/2014/main" xmlns="" id="{AC72F1A4-DDCC-FD4F-9230-6DCD3A8A6F07}"/>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spTree>
    <p:extLst>
      <p:ext uri="{BB962C8B-B14F-4D97-AF65-F5344CB8AC3E}">
        <p14:creationId xmlns:p14="http://schemas.microsoft.com/office/powerpoint/2010/main" xmlns="" val="197820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20</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6146" name="Picture 2"/>
          <p:cNvPicPr>
            <a:picLocks noGrp="1" noChangeAspect="1" noChangeArrowheads="1"/>
          </p:cNvPicPr>
          <p:nvPr>
            <p:ph idx="1"/>
          </p:nvPr>
        </p:nvPicPr>
        <p:blipFill>
          <a:blip r:embed="rId3"/>
          <a:srcRect/>
          <a:stretch>
            <a:fillRect/>
          </a:stretch>
        </p:blipFill>
        <p:spPr bwMode="auto">
          <a:xfrm>
            <a:off x="1029328" y="1600200"/>
            <a:ext cx="7085343" cy="4525963"/>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21</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6147" name="Picture 3"/>
          <p:cNvPicPr>
            <a:picLocks noGrp="1" noChangeAspect="1" noChangeArrowheads="1"/>
          </p:cNvPicPr>
          <p:nvPr>
            <p:ph idx="1"/>
          </p:nvPr>
        </p:nvPicPr>
        <p:blipFill>
          <a:blip r:embed="rId3"/>
          <a:srcRect/>
          <a:stretch>
            <a:fillRect/>
          </a:stretch>
        </p:blipFill>
        <p:spPr bwMode="auto">
          <a:xfrm>
            <a:off x="1459892" y="1600200"/>
            <a:ext cx="6224215" cy="4525963"/>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0BAA5A-DFA4-4A88-B8FD-BF71540F2881}" type="datetime1">
              <a:rPr lang="en-IN" smtClean="0"/>
              <a:pPr>
                <a:defRPr/>
              </a:pPr>
              <a:t>03-01-2024</a:t>
            </a:fld>
            <a:endParaRPr lang="en-US"/>
          </a:p>
        </p:txBody>
      </p:sp>
      <p:sp>
        <p:nvSpPr>
          <p:cNvPr id="5" name="Footer Placeholder 4"/>
          <p:cNvSpPr>
            <a:spLocks noGrp="1"/>
          </p:cNvSpPr>
          <p:nvPr>
            <p:ph type="ftr" sz="quarter" idx="11"/>
          </p:nvPr>
        </p:nvSpPr>
        <p:spPr>
          <a:xfrm>
            <a:off x="2507776" y="6356351"/>
            <a:ext cx="3674660" cy="365125"/>
          </a:xfrm>
        </p:spPr>
        <p:txBody>
          <a:bodyPr/>
          <a:lstStyle/>
          <a:p>
            <a:pPr>
              <a:defRPr/>
            </a:pPr>
            <a:r>
              <a:rPr lang="pt-BR" dirty="0" smtClean="0"/>
              <a:t>Ms. Neeu Rajput   </a:t>
            </a:r>
            <a:r>
              <a:rPr lang="pt-BR" dirty="0"/>
              <a:t>ACSE0302    OBJECT ORIENTED TECHNIQUES USING JAVA</a:t>
            </a:r>
            <a:endParaRPr lang="en-US" dirty="0"/>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22</a:t>
            </a:fld>
            <a:endParaRPr lang="en-US" dirty="0"/>
          </a:p>
        </p:txBody>
      </p:sp>
      <p:sp>
        <p:nvSpPr>
          <p:cNvPr id="12" name="Title 1"/>
          <p:cNvSpPr txBox="1">
            <a:spLocks noGrp="1"/>
          </p:cNvSpPr>
          <p:nvPr>
            <p:ph type="title"/>
          </p:nvPr>
        </p:nvSpPr>
        <p:spPr>
          <a:xfrm>
            <a:off x="1453486" y="1"/>
            <a:ext cx="7690514"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2" cstate="print"/>
          <a:srcRect/>
          <a:stretch>
            <a:fillRect/>
          </a:stretch>
        </p:blipFill>
        <p:spPr bwMode="auto">
          <a:xfrm>
            <a:off x="1" y="0"/>
            <a:ext cx="1266512" cy="928688"/>
          </a:xfrm>
          <a:prstGeom prst="rect">
            <a:avLst/>
          </a:prstGeom>
          <a:noFill/>
          <a:ln w="9525">
            <a:noFill/>
            <a:miter lim="800000"/>
            <a:headEnd/>
            <a:tailEnd/>
          </a:ln>
        </p:spPr>
      </p:pic>
      <p:pic>
        <p:nvPicPr>
          <p:cNvPr id="7170" name="Picture 2"/>
          <p:cNvPicPr>
            <a:picLocks noGrp="1" noChangeAspect="1" noChangeArrowheads="1"/>
          </p:cNvPicPr>
          <p:nvPr>
            <p:ph idx="1"/>
          </p:nvPr>
        </p:nvPicPr>
        <p:blipFill>
          <a:blip r:embed="rId3"/>
          <a:srcRect/>
          <a:stretch>
            <a:fillRect/>
          </a:stretch>
        </p:blipFill>
        <p:spPr bwMode="auto">
          <a:xfrm>
            <a:off x="1000125" y="2381250"/>
            <a:ext cx="7143750" cy="3028950"/>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xmlns=""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D9A2028-8A4B-4DEF-99EA-261B0CD3F26C}"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03-Jan-24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xmlns=""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xmlns=""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xmlns=""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53288" name="Slide Number Placeholder 12">
            <a:extLst>
              <a:ext uri="{FF2B5EF4-FFF2-40B4-BE49-F238E27FC236}">
                <a16:creationId xmlns:a16="http://schemas.microsoft.com/office/drawing/2014/main" xmlns=""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23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2" descr="NIET">
            <a:extLst>
              <a:ext uri="{FF2B5EF4-FFF2-40B4-BE49-F238E27FC236}">
                <a16:creationId xmlns:a16="http://schemas.microsoft.com/office/drawing/2014/main" xmlns="" id="{E051EE9C-06D1-8AE2-A0B5-5A51F7E57B85}"/>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2" name="Footer Placeholder 12">
            <a:extLst>
              <a:ext uri="{FF2B5EF4-FFF2-40B4-BE49-F238E27FC236}">
                <a16:creationId xmlns:a16="http://schemas.microsoft.com/office/drawing/2014/main" xmlns="" id="{592A9EC4-91CD-CD4E-A4C0-E1FBF2241220}"/>
              </a:ext>
            </a:extLst>
          </p:cNvPr>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Surbhi Jha             ACSE0601                Unit-II</a:t>
            </a:r>
          </a:p>
        </p:txBody>
      </p:sp>
    </p:spTree>
    <p:extLst>
      <p:ext uri="{BB962C8B-B14F-4D97-AF65-F5344CB8AC3E}">
        <p14:creationId xmlns:p14="http://schemas.microsoft.com/office/powerpoint/2010/main" xmlns="" val="63362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xmlns=""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xmlns=""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xmlns="" id="{3BD8A6D9-09A0-45D8-BC21-C175B99CE0F0}"/>
              </a:ext>
            </a:extLst>
          </p:cNvPr>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xmlns="" val="20000"/>
                    </a:ext>
                  </a:extLst>
                </a:gridCol>
                <a:gridCol w="5276300">
                  <a:extLst>
                    <a:ext uri="{9D8B030D-6E8A-4147-A177-3AD203B41FA5}">
                      <a16:colId xmlns:a16="http://schemas.microsoft.com/office/drawing/2014/main" xmlns="" val="20001"/>
                    </a:ext>
                  </a:extLst>
                </a:gridCol>
                <a:gridCol w="829133">
                  <a:extLst>
                    <a:ext uri="{9D8B030D-6E8A-4147-A177-3AD203B41FA5}">
                      <a16:colId xmlns:a16="http://schemas.microsoft.com/office/drawing/2014/main" xmlns="" val="20002"/>
                    </a:ext>
                  </a:extLst>
                </a:gridCol>
                <a:gridCol w="829133">
                  <a:extLst>
                    <a:ext uri="{9D8B030D-6E8A-4147-A177-3AD203B41FA5}">
                      <a16:colId xmlns:a16="http://schemas.microsoft.com/office/drawing/2014/main" xmlns=""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0" name="Table 9">
            <a:extLst>
              <a:ext uri="{FF2B5EF4-FFF2-40B4-BE49-F238E27FC236}">
                <a16:creationId xmlns:a16="http://schemas.microsoft.com/office/drawing/2014/main" xmlns=""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xmlns="" val="20000"/>
                    </a:ext>
                  </a:extLst>
                </a:gridCol>
                <a:gridCol w="5375672">
                  <a:extLst>
                    <a:ext uri="{9D8B030D-6E8A-4147-A177-3AD203B41FA5}">
                      <a16:colId xmlns:a16="http://schemas.microsoft.com/office/drawing/2014/main" xmlns="" val="20001"/>
                    </a:ext>
                  </a:extLst>
                </a:gridCol>
                <a:gridCol w="844748">
                  <a:extLst>
                    <a:ext uri="{9D8B030D-6E8A-4147-A177-3AD203B41FA5}">
                      <a16:colId xmlns:a16="http://schemas.microsoft.com/office/drawing/2014/main" xmlns="" val="20002"/>
                    </a:ext>
                  </a:extLst>
                </a:gridCol>
                <a:gridCol w="844748">
                  <a:extLst>
                    <a:ext uri="{9D8B030D-6E8A-4147-A177-3AD203B41FA5}">
                      <a16:colId xmlns:a16="http://schemas.microsoft.com/office/drawing/2014/main" xmlns=""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4334" name="Slide Number Placeholder 11">
            <a:extLst>
              <a:ext uri="{FF2B5EF4-FFF2-40B4-BE49-F238E27FC236}">
                <a16:creationId xmlns:a16="http://schemas.microsoft.com/office/drawing/2014/main" xmlns=""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24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2" name="Picture 2" descr="NIET">
            <a:extLst>
              <a:ext uri="{FF2B5EF4-FFF2-40B4-BE49-F238E27FC236}">
                <a16:creationId xmlns:a16="http://schemas.microsoft.com/office/drawing/2014/main" xmlns="" id="{4921545F-6A04-0599-5831-F67E318666F9}"/>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4" name="Footer Placeholder 12">
            <a:extLst>
              <a:ext uri="{FF2B5EF4-FFF2-40B4-BE49-F238E27FC236}">
                <a16:creationId xmlns:a16="http://schemas.microsoft.com/office/drawing/2014/main" xmlns="" id="{90F35129-5FE9-E5B1-B869-3A70C450D5AE}"/>
              </a:ext>
            </a:extLst>
          </p:cNvPr>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Surbhi Jha             ACSE0601                Unit-II</a:t>
            </a:r>
          </a:p>
        </p:txBody>
      </p:sp>
      <p:sp>
        <p:nvSpPr>
          <p:cNvPr id="15" name="Date Placeholder 8">
            <a:extLst>
              <a:ext uri="{FF2B5EF4-FFF2-40B4-BE49-F238E27FC236}">
                <a16:creationId xmlns:a16="http://schemas.microsoft.com/office/drawing/2014/main" xmlns="" id="{3F07A270-6D59-3107-A756-AC3508492169}"/>
              </a:ext>
            </a:extLst>
          </p:cNvPr>
          <p:cNvSpPr>
            <a:spLocks noGrp="1"/>
          </p:cNvSpPr>
          <p:nvPr>
            <p:ph type="dt" sz="half" idx="10"/>
          </p:nvPr>
        </p:nvSpPr>
        <p:spPr>
          <a:xfrm>
            <a:off x="381000" y="6492875"/>
            <a:ext cx="2133600" cy="365125"/>
          </a:xfrm>
        </p:spPr>
        <p:txBody>
          <a:bodyPr/>
          <a:lstStyle/>
          <a:p>
            <a:fld id="{38801551-5877-4C21-9B34-9746B04ED5CA}" type="datetime1">
              <a:rPr lang="en-US" smtClean="0"/>
              <a:pPr/>
              <a:t>03-Jan-24</a:t>
            </a:fld>
            <a:endParaRPr lang="en-US" dirty="0"/>
          </a:p>
        </p:txBody>
      </p:sp>
    </p:spTree>
    <p:extLst>
      <p:ext uri="{BB962C8B-B14F-4D97-AF65-F5344CB8AC3E}">
        <p14:creationId xmlns:p14="http://schemas.microsoft.com/office/powerpoint/2010/main" xmlns="" val="419502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1800" b="1" dirty="0"/>
              <a:t>Pre-requisites: </a:t>
            </a:r>
            <a:r>
              <a:rPr lang="en-IN" sz="1800" dirty="0">
                <a:effectLst/>
                <a:latin typeface="CIDFont+F2"/>
              </a:rPr>
              <a:t>Basics of C, C++, and basic concept of Core JAVA. </a:t>
            </a:r>
            <a:endParaRPr lang="en-IN" sz="18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txBox="1">
            <a:spLocks noGrp="1"/>
          </p:cNvSpPr>
          <p:nvPr>
            <p:ph idx="1"/>
          </p:nvPr>
        </p:nvSpPr>
        <p:spPr>
          <a:xfrm>
            <a:off x="381000" y="833438"/>
            <a:ext cx="8382000" cy="5795962"/>
          </a:xfrm>
        </p:spPr>
        <p:txBody>
          <a:bodyPr/>
          <a:lstStyle>
            <a:lvl1pPr marL="457200">
              <a:defRPr sz="1400">
                <a:solidFill>
                  <a:srgbClr val="000000"/>
                </a:solidFill>
                <a:latin typeface="Arial" pitchFamily="34" charset="0"/>
                <a:cs typeface="Arial" pitchFamily="34" charset="0"/>
                <a:sym typeface="Arial" pitchFamily="34" charset="0"/>
              </a:defRPr>
            </a:lvl1pPr>
            <a:lvl2pPr>
              <a:defRPr sz="1400">
                <a:solidFill>
                  <a:srgbClr val="000000"/>
                </a:solidFill>
                <a:latin typeface="Arial" pitchFamily="34" charset="0"/>
                <a:cs typeface="Arial" pitchFamily="34" charset="0"/>
                <a:sym typeface="Arial" pitchFamily="34" charset="0"/>
              </a:defRPr>
            </a:lvl2pPr>
            <a:lvl3pPr>
              <a:defRPr sz="1400">
                <a:solidFill>
                  <a:srgbClr val="000000"/>
                </a:solidFill>
                <a:latin typeface="Arial" pitchFamily="34" charset="0"/>
                <a:cs typeface="Arial" pitchFamily="34" charset="0"/>
                <a:sym typeface="Arial" pitchFamily="34" charset="0"/>
              </a:defRPr>
            </a:lvl3pPr>
            <a:lvl4pPr>
              <a:defRPr sz="1400">
                <a:solidFill>
                  <a:srgbClr val="000000"/>
                </a:solidFill>
                <a:latin typeface="Arial" pitchFamily="34" charset="0"/>
                <a:cs typeface="Arial" pitchFamily="34" charset="0"/>
                <a:sym typeface="Arial" pitchFamily="34" charset="0"/>
              </a:defRPr>
            </a:lvl4pPr>
            <a:lvl5pPr>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buFont typeface="Arial" pitchFamily="34" charset="0"/>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buFont typeface="Arial" pitchFamily="34" charset="0"/>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buFont typeface="Arial" pitchFamily="34" charset="0"/>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buFont typeface="Arial" pitchFamily="34" charset="0"/>
              <a:defRPr sz="1400">
                <a:solidFill>
                  <a:srgbClr val="000000"/>
                </a:solidFill>
                <a:latin typeface="Arial" pitchFamily="34" charset="0"/>
                <a:cs typeface="Arial" pitchFamily="34" charset="0"/>
                <a:sym typeface="Arial" pitchFamily="34" charset="0"/>
              </a:defRPr>
            </a:lvl9pPr>
          </a:lstStyle>
          <a:p>
            <a:pPr marL="114300" indent="0" algn="just" eaLnBrk="1" hangingPunct="1">
              <a:spcBef>
                <a:spcPts val="363"/>
              </a:spcBef>
              <a:buClr>
                <a:srgbClr val="000000"/>
              </a:buClr>
              <a:buFont typeface="Arial" pitchFamily="34" charset="0"/>
              <a:buNone/>
              <a:defRPr/>
            </a:pPr>
            <a:endParaRPr lang="en-US" sz="2600" b="1" dirty="0">
              <a:latin typeface="Times New Roman" pitchFamily="18" charset="0"/>
              <a:ea typeface="Calibri" pitchFamily="34" charset="0"/>
              <a:cs typeface="Times New Roman" pitchFamily="18" charset="0"/>
              <a:sym typeface="Calibri" pitchFamily="34" charset="0"/>
            </a:endParaRPr>
          </a:p>
          <a:p>
            <a:pPr marL="114300" indent="0" algn="just" eaLnBrk="1" hangingPunct="1">
              <a:spcBef>
                <a:spcPts val="363"/>
              </a:spcBef>
              <a:buClr>
                <a:srgbClr val="000000"/>
              </a:buClr>
              <a:buFont typeface="Arial" pitchFamily="34" charset="0"/>
              <a:buNone/>
              <a:defRPr/>
            </a:pPr>
            <a:r>
              <a:rPr lang="en-US" sz="2600" b="1" dirty="0">
                <a:latin typeface="Times New Roman" pitchFamily="18" charset="0"/>
                <a:ea typeface="Calibri" pitchFamily="34" charset="0"/>
                <a:cs typeface="Times New Roman" pitchFamily="18" charset="0"/>
                <a:sym typeface="Calibri" pitchFamily="34" charset="0"/>
              </a:rPr>
              <a:t>Recap:</a:t>
            </a:r>
          </a:p>
          <a:p>
            <a:pPr marL="114300" indent="0" algn="just" eaLnBrk="1" hangingPunct="1">
              <a:spcBef>
                <a:spcPts val="363"/>
              </a:spcBef>
              <a:buClr>
                <a:srgbClr val="000000"/>
              </a:buClr>
              <a:buFont typeface="Arial" pitchFamily="34" charset="0"/>
              <a:buNone/>
              <a:defRPr/>
            </a:pPr>
            <a:endParaRPr lang="en-US" sz="1100" b="1" dirty="0">
              <a:latin typeface="Times New Roman" pitchFamily="18" charset="0"/>
              <a:ea typeface="Calibri" pitchFamily="34" charset="0"/>
              <a:cs typeface="Times New Roman" pitchFamily="18" charset="0"/>
              <a:sym typeface="Calibri" pitchFamily="34" charset="0"/>
            </a:endParaRPr>
          </a:p>
          <a:p>
            <a:pPr algn="just" eaLnBrk="1" hangingPunct="1">
              <a:spcBef>
                <a:spcPts val="363"/>
              </a:spcBef>
              <a:buClr>
                <a:srgbClr val="000000"/>
              </a:buClr>
              <a:defRPr/>
            </a:pPr>
            <a:r>
              <a:rPr lang="en-US" sz="2200" dirty="0">
                <a:latin typeface="Times New Roman" pitchFamily="18" charset="0"/>
                <a:cs typeface="Times New Roman" pitchFamily="18" charset="0"/>
              </a:rPr>
              <a:t>Previous </a:t>
            </a:r>
            <a:r>
              <a:rPr lang="en-US" sz="2200" dirty="0" smtClean="0">
                <a:latin typeface="Times New Roman" pitchFamily="18" charset="0"/>
                <a:cs typeface="Times New Roman" pitchFamily="18" charset="0"/>
              </a:rPr>
              <a:t>concept </a:t>
            </a:r>
            <a:r>
              <a:rPr lang="en-US" sz="2200" dirty="0">
                <a:latin typeface="Times New Roman" pitchFamily="18" charset="0"/>
                <a:cs typeface="Times New Roman" pitchFamily="18" charset="0"/>
              </a:rPr>
              <a:t>was focused on </a:t>
            </a:r>
            <a:r>
              <a:rPr lang="en-US" sz="2200" dirty="0" smtClean="0">
                <a:latin typeface="Times New Roman" pitchFamily="18" charset="0"/>
                <a:cs typeface="Times New Roman" pitchFamily="18" charset="0"/>
              </a:rPr>
              <a:t>object oriented programming.</a:t>
            </a:r>
            <a:endParaRPr lang="en-US" sz="2200" dirty="0">
              <a:latin typeface="Times New Roman" pitchFamily="18" charset="0"/>
              <a:cs typeface="Times New Roman" pitchFamily="18" charset="0"/>
            </a:endParaRPr>
          </a:p>
          <a:p>
            <a:pPr algn="just" eaLnBrk="1" hangingPunct="1">
              <a:spcBef>
                <a:spcPts val="363"/>
              </a:spcBef>
              <a:buClr>
                <a:srgbClr val="000000"/>
              </a:buClr>
              <a:defRPr/>
            </a:pPr>
            <a:endParaRPr lang="en-US" sz="2200" dirty="0">
              <a:latin typeface="Times New Roman" pitchFamily="18" charset="0"/>
              <a:cs typeface="Times New Roman" pitchFamily="18" charset="0"/>
            </a:endParaRPr>
          </a:p>
          <a:p>
            <a:pPr algn="just" eaLnBrk="1" hangingPunct="1">
              <a:spcBef>
                <a:spcPts val="363"/>
              </a:spcBef>
              <a:buClr>
                <a:srgbClr val="000000"/>
              </a:buClr>
              <a:defRPr/>
            </a:pPr>
            <a:r>
              <a:rPr lang="en-US" sz="2200" dirty="0">
                <a:latin typeface="Times New Roman" pitchFamily="18" charset="0"/>
                <a:cs typeface="Times New Roman" pitchFamily="18" charset="0"/>
              </a:rPr>
              <a:t>The main concepts has been discussed </a:t>
            </a:r>
            <a:r>
              <a:rPr lang="en-US" sz="2200" dirty="0" smtClean="0">
                <a:latin typeface="Times New Roman" pitchFamily="18" charset="0"/>
                <a:cs typeface="Times New Roman" pitchFamily="18" charset="0"/>
              </a:rPr>
              <a:t>about core java functionalities</a:t>
            </a:r>
          </a:p>
          <a:p>
            <a:pPr marL="114300" indent="0" algn="just" eaLnBrk="1" hangingPunct="1">
              <a:spcBef>
                <a:spcPts val="363"/>
              </a:spcBef>
              <a:buClr>
                <a:srgbClr val="000000"/>
              </a:buClr>
              <a:buFont typeface="Arial" pitchFamily="34" charset="0"/>
              <a:buNone/>
              <a:defRPr/>
            </a:pPr>
            <a:endParaRPr lang="en-US" sz="2200" dirty="0">
              <a:latin typeface="Times New Roman" pitchFamily="18" charset="0"/>
              <a:cs typeface="Times New Roman" pitchFamily="18" charset="0"/>
            </a:endParaRPr>
          </a:p>
          <a:p>
            <a:pPr marL="114300" indent="0" algn="just" eaLnBrk="1" hangingPunct="1">
              <a:spcBef>
                <a:spcPts val="363"/>
              </a:spcBef>
              <a:buClr>
                <a:srgbClr val="000000"/>
              </a:buClr>
              <a:buFont typeface="Arial" pitchFamily="34" charset="0"/>
              <a:buNone/>
              <a:defRPr/>
            </a:pPr>
            <a:endParaRPr lang="en-US" sz="2200" dirty="0">
              <a:latin typeface="Times New Roman" pitchFamily="18" charset="0"/>
              <a:cs typeface="Times New Roman" pitchFamily="18" charset="0"/>
            </a:endParaRPr>
          </a:p>
          <a:p>
            <a:pPr algn="just" eaLnBrk="1" hangingPunct="1">
              <a:spcBef>
                <a:spcPts val="363"/>
              </a:spcBef>
              <a:buClr>
                <a:srgbClr val="000000"/>
              </a:buClr>
              <a:defRPr/>
            </a:pPr>
            <a:r>
              <a:rPr lang="en-US" sz="2200" dirty="0" smtClean="0">
                <a:latin typeface="Times New Roman" pitchFamily="18" charset="0"/>
                <a:ea typeface="Calibri" pitchFamily="34" charset="0"/>
                <a:cs typeface="Times New Roman" pitchFamily="18" charset="0"/>
                <a:sym typeface="Calibri" pitchFamily="34" charset="0"/>
              </a:rPr>
              <a:t>In core java we have discussed about class,interface,exception handling, multi-threading etc.  </a:t>
            </a:r>
            <a:endParaRPr lang="en-US" sz="2200" dirty="0">
              <a:latin typeface="Times New Roman" pitchFamily="18" charset="0"/>
              <a:ea typeface="Calibri" pitchFamily="34" charset="0"/>
              <a:cs typeface="Times New Roman" pitchFamily="18" charset="0"/>
              <a:sym typeface="Calibri"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solidFill>
                  <a:srgbClr val="000000"/>
                </a:solidFill>
                <a:latin typeface="Times New Roman" pitchFamily="18" charset="0"/>
                <a:cs typeface="Times New Roman" pitchFamily="18" charset="0"/>
                <a:sym typeface="Arial"/>
              </a:rPr>
              <a:t>Recap</a:t>
            </a:r>
          </a:p>
        </p:txBody>
      </p:sp>
      <p:sp>
        <p:nvSpPr>
          <p:cNvPr id="20485" name="Google Shape;150;p18"/>
          <p:cNvSpPr>
            <a:spLocks noGrp="1"/>
          </p:cNvSpPr>
          <p:nvPr>
            <p:ph type="dt" sz="quarter" idx="10"/>
          </p:nvPr>
        </p:nvSpPr>
        <p:spPr>
          <a:xfrm>
            <a:off x="457200" y="6577013"/>
            <a:ext cx="2133600" cy="365125"/>
          </a:xfrm>
          <a:ln>
            <a:miter lim="800000"/>
            <a:headEnd/>
            <a:tailEnd/>
          </a:ln>
        </p:spPr>
        <p:txBody>
          <a:bodyPr/>
          <a:lstStyle/>
          <a:p>
            <a:pPr>
              <a:spcBef>
                <a:spcPct val="0"/>
              </a:spcBef>
              <a:spcAft>
                <a:spcPct val="0"/>
              </a:spcAft>
              <a:defRPr/>
            </a:pPr>
            <a:fld id="{4345CB7B-15AC-4E94-AB12-BFBC4587332D}" type="datetime1">
              <a:rPr lang="en-US">
                <a:cs typeface="Calibri" pitchFamily="34" charset="0"/>
                <a:sym typeface="Calibri" pitchFamily="34" charset="0"/>
              </a:rPr>
              <a:pPr>
                <a:spcBef>
                  <a:spcPct val="0"/>
                </a:spcBef>
                <a:spcAft>
                  <a:spcPct val="0"/>
                </a:spcAft>
                <a:defRPr/>
              </a:pPr>
              <a:t>05-Jan-24</a:t>
            </a:fld>
            <a:endParaRPr lang="en-US">
              <a:cs typeface="Calibri" pitchFamily="34" charset="0"/>
              <a:sym typeface="Calibri" pitchFamily="34" charset="0"/>
            </a:endParaRPr>
          </a:p>
        </p:txBody>
      </p:sp>
      <p:sp>
        <p:nvSpPr>
          <p:cNvPr id="20486" name="Google Shape;131;p16"/>
          <p:cNvSpPr>
            <a:spLocks noGrp="1"/>
          </p:cNvSpPr>
          <p:nvPr>
            <p:ph type="ftr" sz="quarter" idx="11"/>
          </p:nvPr>
        </p:nvSpPr>
        <p:spPr>
          <a:xfrm>
            <a:off x="1752600" y="6400800"/>
            <a:ext cx="5562600" cy="365125"/>
          </a:xfrm>
          <a:ln>
            <a:miter lim="800000"/>
            <a:headEnd/>
            <a:tailEnd/>
          </a:ln>
        </p:spPr>
        <p:txBody>
          <a:bodyPr/>
          <a:lstStyle/>
          <a:p>
            <a:pPr algn="r">
              <a:spcBef>
                <a:spcPct val="0"/>
              </a:spcBef>
              <a:spcAft>
                <a:spcPct val="0"/>
              </a:spcAft>
              <a:defRPr/>
            </a:pPr>
            <a:r>
              <a:rPr lang="en-US">
                <a:cs typeface="Calibri" pitchFamily="34" charset="0"/>
                <a:sym typeface="Calibri" pitchFamily="34" charset="0"/>
              </a:rPr>
              <a:t>Abdul Khalid         ACSE0 601  Advance Java Programming    Unit  1</a:t>
            </a:r>
            <a:endParaRPr lang="en-US" dirty="0">
              <a:cs typeface="Calibri" pitchFamily="34" charset="0"/>
              <a:sym typeface="Calibri" pitchFamily="34" charset="0"/>
            </a:endParaRPr>
          </a:p>
        </p:txBody>
      </p:sp>
      <p:sp>
        <p:nvSpPr>
          <p:cNvPr id="23558" name="Slide Number Placeholder 8"/>
          <p:cNvSpPr>
            <a:spLocks noGrp="1" noChangeArrowheads="1"/>
          </p:cNvSpPr>
          <p:nvPr>
            <p:ph type="sldNum" sz="quarter" idx="12"/>
          </p:nvPr>
        </p:nvSpPr>
        <p:spPr bwMode="auto">
          <a:noFill/>
          <a:ln>
            <a:miter lim="800000"/>
            <a:headEnd/>
            <a:tailEnd/>
          </a:ln>
        </p:spPr>
        <p:txBody>
          <a:bodyPr/>
          <a:lstStyle/>
          <a:p>
            <a:fld id="{85C69BC0-6D7C-4D03-A8C2-B8398A9B026A}" type="slidenum">
              <a:rPr lang="en-US" altLang="en-US" smtClean="0">
                <a:cs typeface="Calibri" pitchFamily="34" charset="0"/>
                <a:sym typeface="Calibri" pitchFamily="34" charset="0"/>
              </a:rPr>
              <a:pPr/>
              <a:t>26</a:t>
            </a:fld>
            <a:endParaRPr lang="en-US" altLang="en-US" smtClean="0">
              <a:cs typeface="Calibri" pitchFamily="34" charset="0"/>
              <a:sym typeface="Calibri" pitchFamily="34" charset="0"/>
            </a:endParaRPr>
          </a:p>
        </p:txBody>
      </p:sp>
      <p:pic>
        <p:nvPicPr>
          <p:cNvPr id="23559" name="Picture 14" descr="NIET"/>
          <p:cNvPicPr>
            <a:picLocks noChangeAspect="1" noChangeArrowheads="1"/>
          </p:cNvPicPr>
          <p:nvPr/>
        </p:nvPicPr>
        <p:blipFill>
          <a:blip r:embed="rId2"/>
          <a:srcRect/>
          <a:stretch>
            <a:fillRect/>
          </a:stretch>
        </p:blipFill>
        <p:spPr bwMode="auto">
          <a:xfrm>
            <a:off x="100013" y="28575"/>
            <a:ext cx="1185862" cy="8477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 calcmode="lin" valueType="num">
                                      <p:cBhvr additive="base">
                                        <p:cTn id="12"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 calcmode="lin" valueType="num">
                                      <p:cBhvr additive="base">
                                        <p:cTn id="18"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 calcmode="lin" valueType="num">
                                      <p:cBhvr additive="base">
                                        <p:cTn id="24"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4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482">
                                            <p:txEl>
                                              <p:pRg st="8" end="8"/>
                                            </p:txEl>
                                          </p:spTgt>
                                        </p:tgtEl>
                                        <p:attrNameLst>
                                          <p:attrName>style.visibility</p:attrName>
                                        </p:attrNameLst>
                                      </p:cBhvr>
                                      <p:to>
                                        <p:strVal val="visible"/>
                                      </p:to>
                                    </p:set>
                                    <p:anim calcmode="lin" valueType="num">
                                      <p:cBhvr additive="base">
                                        <p:cTn id="30" dur="500" fill="hold"/>
                                        <p:tgtEl>
                                          <p:spTgt spid="20482">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48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B0430B-BFF1-430B-A65B-1BA9FDBCEC88}"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b="1" dirty="0"/>
              <a:t>Brief Introduction about the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755576" y="1196752"/>
            <a:ext cx="7704856" cy="2862322"/>
          </a:xfrm>
          <a:prstGeom prst="rect">
            <a:avLst/>
          </a:prstGeom>
        </p:spPr>
        <p:txBody>
          <a:bodyPr wrap="square">
            <a:spAutoFit/>
          </a:bodyPr>
          <a:lstStyle/>
          <a:p>
            <a:pPr algn="just"/>
            <a:r>
              <a:rPr lang="en-IN" b="0" i="0" dirty="0">
                <a:solidFill>
                  <a:srgbClr val="202124"/>
                </a:solidFill>
                <a:effectLst/>
                <a:latin typeface="arial" panose="020B0604020202020204" pitchFamily="34" charset="0"/>
              </a:rPr>
              <a:t>Advanced Java is </a:t>
            </a:r>
            <a:r>
              <a:rPr lang="en-IN" b="1" i="0" dirty="0">
                <a:solidFill>
                  <a:srgbClr val="202124"/>
                </a:solidFill>
                <a:effectLst/>
                <a:latin typeface="arial" panose="020B0604020202020204" pitchFamily="34" charset="0"/>
              </a:rPr>
              <a:t>everything that goes beyond Core Java</a:t>
            </a:r>
            <a:r>
              <a:rPr lang="en-IN" b="0" i="0" dirty="0">
                <a:solidFill>
                  <a:srgbClr val="202124"/>
                </a:solidFill>
                <a:effectLst/>
                <a:latin typeface="arial" panose="020B0604020202020204" pitchFamily="34" charset="0"/>
              </a:rPr>
              <a:t> – most importantly the APIs defined in Java Enterprise Edition, includes Servlet programming, Web Services, the Persistence API, etc. It is a Web &amp; Enterprise application development platform which basically follows client &amp; server architecture.</a:t>
            </a:r>
          </a:p>
          <a:p>
            <a:pPr algn="just"/>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a:t>
            </a:r>
            <a:r>
              <a:rPr lang="en-IN" sz="1800" dirty="0" err="1">
                <a:solidFill>
                  <a:srgbClr val="0000FF"/>
                </a:solidFill>
                <a:effectLst/>
                <a:latin typeface="CIDFont+F2"/>
              </a:rPr>
              <a:t>vHmUVQKXlVo</a:t>
            </a:r>
            <a:r>
              <a:rPr lang="en-IN" sz="1800" dirty="0">
                <a:solidFill>
                  <a:srgbClr val="0000FF"/>
                </a:solidFill>
                <a:effectLst/>
                <a:latin typeface="CIDFont+F2"/>
              </a:rPr>
              <a:t> </a:t>
            </a:r>
          </a:p>
          <a:p>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/qz0aGYrrlhU </a:t>
            </a:r>
            <a:endParaRPr lang="en-IN" dirty="0">
              <a:effectLst/>
            </a:endParaRPr>
          </a:p>
          <a:p>
            <a:endParaRPr lang="en-US" dirty="0"/>
          </a:p>
          <a:p>
            <a:endParaRPr lang="en-US" dirty="0"/>
          </a:p>
          <a:p>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ooter Placeholder 4">
            <a:extLst>
              <a:ext uri="{FF2B5EF4-FFF2-40B4-BE49-F238E27FC236}">
                <a16:creationId xmlns:a16="http://schemas.microsoft.com/office/drawing/2014/main" xmlns="" id="{BEFDD803-CFF3-4509-CF74-59B0D0F13171}"/>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xmlns="" id="{38B17871-0D12-2F32-3DF2-4266161ABB88}"/>
              </a:ext>
            </a:extLst>
          </p:cNvPr>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740141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endParaRPr lang="en-US" sz="2200" dirty="0"/>
          </a:p>
          <a:p>
            <a:pPr marL="514350" indent="-514350"/>
            <a:endParaRPr lang="en-US" sz="2200" dirty="0"/>
          </a:p>
        </p:txBody>
      </p:sp>
      <p:sp>
        <p:nvSpPr>
          <p:cNvPr id="4" name="Date Placeholder 3"/>
          <p:cNvSpPr>
            <a:spLocks noGrp="1"/>
          </p:cNvSpPr>
          <p:nvPr>
            <p:ph type="dt" sz="half" idx="10"/>
          </p:nvPr>
        </p:nvSpPr>
        <p:spPr/>
        <p:txBody>
          <a:bodyPr/>
          <a:lstStyle/>
          <a:p>
            <a:fld id="{2BB4A8F4-F34C-4E0B-91E7-FC71430C37A5}"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8" name="TextBox 7"/>
          <p:cNvSpPr txBox="1"/>
          <p:nvPr/>
        </p:nvSpPr>
        <p:spPr>
          <a:xfrm>
            <a:off x="611560" y="2132856"/>
            <a:ext cx="7920880" cy="369332"/>
          </a:xfrm>
          <a:prstGeom prst="rect">
            <a:avLst/>
          </a:prstGeom>
          <a:noFill/>
        </p:spPr>
        <p:txBody>
          <a:bodyPr wrap="square" rtlCol="0">
            <a:spAutoFit/>
          </a:bodyPr>
          <a:lstStyle/>
          <a:p>
            <a:r>
              <a:rPr lang="en-US" dirty="0"/>
              <a:t>To get detailed insights of JSP. </a:t>
            </a:r>
          </a:p>
        </p:txBody>
      </p:sp>
      <p:sp>
        <p:nvSpPr>
          <p:cNvPr id="10" name="Footer Placeholder 4">
            <a:extLst>
              <a:ext uri="{FF2B5EF4-FFF2-40B4-BE49-F238E27FC236}">
                <a16:creationId xmlns:a16="http://schemas.microsoft.com/office/drawing/2014/main" xmlns="" id="{DC2E8111-2A1D-4317-2134-0671C53DB709}"/>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xmlns="" id="{47D8E6D3-CFCD-3F9B-9ED6-3E5F06C42AFC}"/>
              </a:ext>
            </a:extLst>
          </p:cNvPr>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39444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2C77A08-0AF1-46AB-8181-FCA7595B7601}"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xmlns="" val="1849983674"/>
              </p:ext>
            </p:extLst>
          </p:nvPr>
        </p:nvGraphicFramePr>
        <p:xfrm>
          <a:off x="323528" y="836712"/>
          <a:ext cx="8496944" cy="5839524"/>
        </p:xfrm>
        <a:graphic>
          <a:graphicData uri="http://schemas.openxmlformats.org/drawingml/2006/table">
            <a:tbl>
              <a:tblPr firstRow="1" bandRow="1">
                <a:tableStyleId>{5940675A-B579-460E-94D1-54222C63F5DA}</a:tableStyleId>
              </a:tblPr>
              <a:tblGrid>
                <a:gridCol w="5620072">
                  <a:extLst>
                    <a:ext uri="{9D8B030D-6E8A-4147-A177-3AD203B41FA5}">
                      <a16:colId xmlns:a16="http://schemas.microsoft.com/office/drawing/2014/main" xmlns="" val="20000"/>
                    </a:ext>
                  </a:extLst>
                </a:gridCol>
                <a:gridCol w="2876872">
                  <a:extLst>
                    <a:ext uri="{9D8B030D-6E8A-4147-A177-3AD203B41FA5}">
                      <a16:colId xmlns:a16="http://schemas.microsoft.com/office/drawing/2014/main" xmlns="" val="20001"/>
                    </a:ext>
                  </a:extLst>
                </a:gridCol>
              </a:tblGrid>
              <a:tr h="1739112">
                <a:tc>
                  <a:txBody>
                    <a:bodyPr/>
                    <a:lstStyle/>
                    <a:p>
                      <a:pPr algn="just"/>
                      <a:r>
                        <a:rPr lang="en-IN" sz="1800" b="0" kern="1200" dirty="0">
                          <a:solidFill>
                            <a:schemeClr val="tx1"/>
                          </a:solidFill>
                          <a:effectLst/>
                          <a:latin typeface="+mn-lt"/>
                          <a:ea typeface="+mn-ea"/>
                          <a:cs typeface="+mn-cs"/>
                        </a:rPr>
                        <a:t>JDBC: Introduction, JDBC Driver, DB Connectivity, Driver Manager, Connection, Statement, Result Set, Prepared Statement, Transaction Management, Stored Procedures.</a:t>
                      </a:r>
                      <a:br>
                        <a:rPr lang="en-IN" sz="1800" b="0" kern="1200" dirty="0">
                          <a:solidFill>
                            <a:schemeClr val="tx1"/>
                          </a:solidFill>
                          <a:effectLst/>
                          <a:latin typeface="+mn-lt"/>
                          <a:ea typeface="+mn-ea"/>
                          <a:cs typeface="+mn-cs"/>
                        </a:rPr>
                      </a:br>
                      <a:r>
                        <a:rPr lang="en-IN" sz="1800" b="0" kern="1200" dirty="0">
                          <a:solidFill>
                            <a:schemeClr val="tx1"/>
                          </a:solidFill>
                          <a:effectLst/>
                          <a:latin typeface="+mn-lt"/>
                          <a:ea typeface="+mn-ea"/>
                          <a:cs typeface="+mn-cs"/>
                        </a:rPr>
                        <a:t>Servlet: Servlet Overview, Servlet API, Servlet Interface, Generic Servlet, HTTP Servlet, Servlet Life Cycle, Redirect requests to other resources, Session Tracking, Event and Listener. </a:t>
                      </a:r>
                      <a:endParaRPr lang="en-IN" b="0" dirty="0"/>
                    </a:p>
                  </a:txBody>
                  <a:tcPr/>
                </a:tc>
                <a:tc>
                  <a:txBody>
                    <a:bodyPr/>
                    <a:lstStyle/>
                    <a:p>
                      <a:pPr algn="just"/>
                      <a:r>
                        <a:rPr lang="en-US" b="0" dirty="0"/>
                        <a:t>It </a:t>
                      </a:r>
                      <a:r>
                        <a:rPr lang="en-IN" sz="1800" b="0" i="0" kern="1200" dirty="0">
                          <a:solidFill>
                            <a:schemeClr val="tx1"/>
                          </a:solidFill>
                          <a:effectLst/>
                          <a:latin typeface="+mn-lt"/>
                          <a:ea typeface="+mn-ea"/>
                          <a:cs typeface="+mn-cs"/>
                        </a:rPr>
                        <a:t>provides universal data access from the Java programming language. </a:t>
                      </a:r>
                      <a:endParaRPr lang="en-US" b="0" dirty="0"/>
                    </a:p>
                  </a:txBody>
                  <a:tcPr/>
                </a:tc>
                <a:extLst>
                  <a:ext uri="{0D108BD9-81ED-4DB2-BD59-A6C34878D82A}">
                    <a16:rowId xmlns:a16="http://schemas.microsoft.com/office/drawing/2014/main" xmlns="" val="10000"/>
                  </a:ext>
                </a:extLst>
              </a:tr>
              <a:tr h="1264809">
                <a:tc>
                  <a:txBody>
                    <a:bodyPr/>
                    <a:lstStyle/>
                    <a:p>
                      <a:pPr algn="just"/>
                      <a:r>
                        <a:rPr lang="en-IN" sz="1800" b="0" kern="1200">
                          <a:solidFill>
                            <a:schemeClr val="tx1"/>
                          </a:solidFill>
                          <a:effectLst/>
                          <a:latin typeface="+mn-lt"/>
                          <a:ea typeface="+mn-ea"/>
                          <a:cs typeface="+mn-cs"/>
                        </a:rPr>
                        <a:t>JSP: Introduction, Overview, JSP Scriptlet Tag, JSP expression Tag, JSP declaration Tag, Life Cycle of JSP, JSP API, Implicit Objects: JSP request, JSP response, JSP config, JSP session, JSP Application, JSP Page Context; JSP Page, JSP Exception. </a:t>
                      </a:r>
                      <a:endParaRPr lang="en-IN" b="0" dirty="0"/>
                    </a:p>
                  </a:txBody>
                  <a:tcPr/>
                </a:tc>
                <a:tc>
                  <a:txBody>
                    <a:bodyPr/>
                    <a:lstStyle/>
                    <a:p>
                      <a:pPr algn="just"/>
                      <a:r>
                        <a:rPr lang="en-US" b="0" dirty="0"/>
                        <a:t>To learn </a:t>
                      </a:r>
                      <a:r>
                        <a:rPr lang="en-IN" sz="1800" b="0" i="0" kern="1200" dirty="0">
                          <a:solidFill>
                            <a:schemeClr val="tx1"/>
                          </a:solidFill>
                          <a:effectLst/>
                          <a:latin typeface="+mn-lt"/>
                          <a:ea typeface="+mn-ea"/>
                          <a:cs typeface="+mn-cs"/>
                        </a:rPr>
                        <a:t>creating web application.</a:t>
                      </a:r>
                      <a:endParaRPr lang="en-US" b="0" dirty="0"/>
                    </a:p>
                  </a:txBody>
                  <a:tcPr/>
                </a:tc>
                <a:extLst>
                  <a:ext uri="{0D108BD9-81ED-4DB2-BD59-A6C34878D82A}">
                    <a16:rowId xmlns:a16="http://schemas.microsoft.com/office/drawing/2014/main" xmlns="" val="10001"/>
                  </a:ext>
                </a:extLst>
              </a:tr>
              <a:tr h="236480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mn-lt"/>
                          <a:ea typeface="+mn-ea"/>
                          <a:cs typeface="+mn-cs"/>
                        </a:rPr>
                        <a:t>Spring 5.0: Spring Core Introduction and Overview, Managing Beans, The Spring Container, The Factory Pattern, Dependency Injection (DI), Spring Managed Bean Lifecycle, Constructor Injection, Metadata/Configuration: Life Cycle Annotations, Java Configuration, XML Free configuration. </a:t>
                      </a:r>
                      <a:endParaRPr lang="en-IN" b="0" dirty="0"/>
                    </a:p>
                    <a:p>
                      <a:pPr algn="just"/>
                      <a:endParaRPr lang="en-IN" b="0" dirty="0"/>
                    </a:p>
                  </a:txBody>
                  <a:tcPr/>
                </a:tc>
                <a:tc>
                  <a:txBody>
                    <a:bodyPr/>
                    <a:lstStyle/>
                    <a:p>
                      <a:pPr algn="just"/>
                      <a:r>
                        <a:rPr lang="en-IN" sz="1800" b="0" i="0" kern="1200" dirty="0">
                          <a:solidFill>
                            <a:schemeClr val="tx1"/>
                          </a:solidFill>
                          <a:effectLst/>
                          <a:latin typeface="+mn-lt"/>
                          <a:ea typeface="+mn-ea"/>
                          <a:cs typeface="+mn-cs"/>
                        </a:rPr>
                        <a:t>To understand Java framework which is used to build web applications.</a:t>
                      </a:r>
                      <a:endParaRPr lang="en-US" b="0" dirty="0"/>
                    </a:p>
                  </a:txBody>
                  <a:tcPr/>
                </a:tc>
                <a:extLst>
                  <a:ext uri="{0D108BD9-81ED-4DB2-BD59-A6C34878D82A}">
                    <a16:rowId xmlns:a16="http://schemas.microsoft.com/office/drawing/2014/main" xmlns="" val="10002"/>
                  </a:ext>
                </a:extLst>
              </a:tr>
            </a:tbl>
          </a:graphicData>
        </a:graphic>
      </p:graphicFrame>
      <p:sp>
        <p:nvSpPr>
          <p:cNvPr id="10" name="Footer Placeholder 4">
            <a:extLst>
              <a:ext uri="{FF2B5EF4-FFF2-40B4-BE49-F238E27FC236}">
                <a16:creationId xmlns:a16="http://schemas.microsoft.com/office/drawing/2014/main" xmlns="" id="{310BFAF2-CF7B-68B2-EB11-F5299407E884}"/>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xmlns="" id="{0DC12E6B-D34C-B58B-656F-773C73C41C16}"/>
              </a:ext>
            </a:extLst>
          </p:cNvPr>
          <p:cNvPicPr/>
          <p:nvPr/>
        </p:nvPicPr>
        <p:blipFill>
          <a:blip r:embed="rId2" cstate="print"/>
          <a:srcRect/>
          <a:stretch>
            <a:fillRect/>
          </a:stretch>
        </p:blipFill>
        <p:spPr bwMode="auto">
          <a:xfrm>
            <a:off x="83820" y="83128"/>
            <a:ext cx="1287780" cy="753584"/>
          </a:xfrm>
          <a:prstGeom prst="rect">
            <a:avLst/>
          </a:prstGeom>
          <a:noFill/>
          <a:ln w="9525">
            <a:noFill/>
            <a:miter lim="800000"/>
            <a:headEnd/>
            <a:tailEnd/>
          </a:ln>
        </p:spPr>
      </p:pic>
    </p:spTree>
    <p:extLst>
      <p:ext uri="{BB962C8B-B14F-4D97-AF65-F5344CB8AC3E}">
        <p14:creationId xmlns:p14="http://schemas.microsoft.com/office/powerpoint/2010/main" xmlns="" val="268532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2DCF6E-6AF4-9842-866E-BD20324B4F98}"/>
              </a:ext>
            </a:extLst>
          </p:cNvPr>
          <p:cNvSpPr>
            <a:spLocks noGrp="1"/>
          </p:cNvSpPr>
          <p:nvPr>
            <p:ph idx="1"/>
          </p:nvPr>
        </p:nvSpPr>
        <p:spPr>
          <a:xfrm>
            <a:off x="357158" y="959993"/>
            <a:ext cx="8429684" cy="7112477"/>
          </a:xfrm>
        </p:spPr>
        <p:txBody>
          <a:bodyPr>
            <a:noAutofit/>
          </a:bodyPr>
          <a:lstStyle/>
          <a:p>
            <a:pPr>
              <a:lnSpc>
                <a:spcPct val="150000"/>
              </a:lnSpc>
            </a:pPr>
            <a:endParaRPr lang="en-IN" sz="1200" kern="50" spc="-30" dirty="0"/>
          </a:p>
          <a:p>
            <a:pPr>
              <a:lnSpc>
                <a:spcPct val="150000"/>
              </a:lnSpc>
            </a:pPr>
            <a:endParaRPr lang="en-IN" sz="1200" kern="50" spc="-30" dirty="0"/>
          </a:p>
          <a:p>
            <a:endParaRPr lang="en-US" sz="1200" dirty="0"/>
          </a:p>
        </p:txBody>
      </p:sp>
      <p:sp>
        <p:nvSpPr>
          <p:cNvPr id="4" name="Title 1">
            <a:extLst>
              <a:ext uri="{FF2B5EF4-FFF2-40B4-BE49-F238E27FC236}">
                <a16:creationId xmlns:a16="http://schemas.microsoft.com/office/drawing/2014/main" xmlns="" id="{E0E2160F-7C0C-E749-8210-9DD802D42716}"/>
              </a:ext>
            </a:extLst>
          </p:cNvPr>
          <p:cNvSpPr txBox="1">
            <a:spLocks/>
          </p:cNvSpPr>
          <p:nvPr/>
        </p:nvSpPr>
        <p:spPr>
          <a:xfrm>
            <a:off x="2171700" y="3"/>
            <a:ext cx="58293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dirty="0"/>
              <a:t>Faculty </a:t>
            </a:r>
            <a:r>
              <a:rPr lang="en-US" sz="2400" dirty="0" smtClean="0"/>
              <a:t>Profile</a:t>
            </a:r>
            <a:endParaRPr lang="en-US" sz="2400" dirty="0" smtClean="0"/>
          </a:p>
          <a:p>
            <a:pPr algn="ctr"/>
            <a:endParaRPr lang="en-US" sz="2400" dirty="0"/>
          </a:p>
        </p:txBody>
      </p:sp>
      <p:sp>
        <p:nvSpPr>
          <p:cNvPr id="5" name="Date Placeholder 8"/>
          <p:cNvSpPr>
            <a:spLocks noGrp="1"/>
          </p:cNvSpPr>
          <p:nvPr>
            <p:ph type="dt" sz="half" idx="10"/>
          </p:nvPr>
        </p:nvSpPr>
        <p:spPr>
          <a:xfrm>
            <a:off x="428596" y="6492875"/>
            <a:ext cx="2133600" cy="365125"/>
          </a:xfrm>
        </p:spPr>
        <p:txBody>
          <a:bodyPr/>
          <a:lstStyle/>
          <a:p>
            <a:fld id="{8F8A25AB-BCAB-4B2D-986A-55D6BF466564}" type="datetime1">
              <a:rPr lang="en-US" smtClean="0"/>
              <a:pPr/>
              <a:t>03-Jan-24</a:t>
            </a:fld>
            <a:endParaRPr lang="en-US" dirty="0"/>
          </a:p>
        </p:txBody>
      </p:sp>
      <p:sp>
        <p:nvSpPr>
          <p:cNvPr id="6" name="Footer Placeholder 4">
            <a:extLst>
              <a:ext uri="{FF2B5EF4-FFF2-40B4-BE49-F238E27FC236}">
                <a16:creationId xmlns:a16="http://schemas.microsoft.com/office/drawing/2014/main" xmlns="" id="{F60777EF-AB41-44CD-AA5B-D3265C73A511}"/>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sp>
        <p:nvSpPr>
          <p:cNvPr id="7" name="Slide Number Placeholder 9"/>
          <p:cNvSpPr>
            <a:spLocks noGrp="1"/>
          </p:cNvSpPr>
          <p:nvPr>
            <p:ph type="sldNum" sz="quarter" idx="12"/>
          </p:nvPr>
        </p:nvSpPr>
        <p:spPr>
          <a:xfrm>
            <a:off x="6553200" y="6356350"/>
            <a:ext cx="2133600" cy="365125"/>
          </a:xfrm>
        </p:spPr>
        <p:txBody>
          <a:bodyPr/>
          <a:lstStyle/>
          <a:p>
            <a:fld id="{B6F15528-21DE-4FAA-801E-634DDDAF4B2B}" type="slidenum">
              <a:rPr lang="en-US" smtClean="0"/>
              <a:pPr/>
              <a:t>3</a:t>
            </a:fld>
            <a:endParaRPr lang="en-US"/>
          </a:p>
        </p:txBody>
      </p:sp>
      <p:pic>
        <p:nvPicPr>
          <p:cNvPr id="8" name="Picture 2" descr="NIET">
            <a:extLst>
              <a:ext uri="{FF2B5EF4-FFF2-40B4-BE49-F238E27FC236}">
                <a16:creationId xmlns:a16="http://schemas.microsoft.com/office/drawing/2014/main" xmlns="" id="{1232CCF8-6275-3F46-A9FA-6CDEEC9CDBF1}"/>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graphicFrame>
        <p:nvGraphicFramePr>
          <p:cNvPr id="9" name="Table 6">
            <a:extLst>
              <a:ext uri="{FF2B5EF4-FFF2-40B4-BE49-F238E27FC236}">
                <a16:creationId xmlns:a16="http://schemas.microsoft.com/office/drawing/2014/main" xmlns="" id="{E9C3D2F1-8FE3-A872-2889-3D3D9F72EB76}"/>
              </a:ext>
            </a:extLst>
          </p:cNvPr>
          <p:cNvGraphicFramePr>
            <a:graphicFrameLocks noGrp="1"/>
          </p:cNvGraphicFramePr>
          <p:nvPr>
            <p:extLst>
              <p:ext uri="{D42A27DB-BD31-4B8C-83A1-F6EECF244321}">
                <p14:modId xmlns:p14="http://schemas.microsoft.com/office/powerpoint/2010/main" xmlns="" val="3303284176"/>
              </p:ext>
            </p:extLst>
          </p:nvPr>
        </p:nvGraphicFramePr>
        <p:xfrm>
          <a:off x="449128" y="1844171"/>
          <a:ext cx="8215370" cy="2202000"/>
        </p:xfrm>
        <a:graphic>
          <a:graphicData uri="http://schemas.openxmlformats.org/drawingml/2006/table">
            <a:tbl>
              <a:tblPr firstRow="1" bandRow="1">
                <a:tableStyleId>{5C22544A-7EE6-4342-B048-85BDC9FD1C3A}</a:tableStyleId>
              </a:tblPr>
              <a:tblGrid>
                <a:gridCol w="2903672">
                  <a:extLst>
                    <a:ext uri="{9D8B030D-6E8A-4147-A177-3AD203B41FA5}">
                      <a16:colId xmlns:a16="http://schemas.microsoft.com/office/drawing/2014/main" xmlns="" val="3748412353"/>
                    </a:ext>
                  </a:extLst>
                </a:gridCol>
                <a:gridCol w="5311698">
                  <a:extLst>
                    <a:ext uri="{9D8B030D-6E8A-4147-A177-3AD203B41FA5}">
                      <a16:colId xmlns:a16="http://schemas.microsoft.com/office/drawing/2014/main" xmlns="" val="945288000"/>
                    </a:ext>
                  </a:extLst>
                </a:gridCol>
              </a:tblGrid>
              <a:tr h="508154">
                <a:tc>
                  <a:txBody>
                    <a:bodyPr/>
                    <a:lstStyle/>
                    <a:p>
                      <a:r>
                        <a:rPr lang="en-US" sz="1800" dirty="0"/>
                        <a:t>Education Background</a:t>
                      </a:r>
                    </a:p>
                  </a:txBody>
                  <a:tcPr marL="68580" marR="68580"/>
                </a:tc>
                <a:tc>
                  <a:txBody>
                    <a:bodyPr/>
                    <a:lstStyle/>
                    <a:p>
                      <a:r>
                        <a:rPr lang="en-US" sz="1800" dirty="0"/>
                        <a:t>Details</a:t>
                      </a:r>
                    </a:p>
                  </a:txBody>
                  <a:tcPr marL="68580" marR="68580"/>
                </a:tc>
                <a:extLst>
                  <a:ext uri="{0D108BD9-81ED-4DB2-BD59-A6C34878D82A}">
                    <a16:rowId xmlns:a16="http://schemas.microsoft.com/office/drawing/2014/main" xmlns="" val="2095852574"/>
                  </a:ext>
                </a:extLst>
              </a:tr>
              <a:tr h="846923">
                <a:tc>
                  <a:txBody>
                    <a:bodyPr/>
                    <a:lstStyle/>
                    <a:p>
                      <a:r>
                        <a:rPr lang="en-US" sz="1800" dirty="0" err="1"/>
                        <a:t>M.Tech</a:t>
                      </a:r>
                      <a:r>
                        <a:rPr lang="en-US" sz="1800" dirty="0"/>
                        <a:t> in Computer Science Engineering(2017-19)</a:t>
                      </a:r>
                    </a:p>
                  </a:txBody>
                  <a:tcPr marL="68580" marR="68580"/>
                </a:tc>
                <a:tc>
                  <a:txBody>
                    <a:bodyPr/>
                    <a:lstStyle/>
                    <a:p>
                      <a:pPr algn="l">
                        <a:lnSpc>
                          <a:spcPct val="150000"/>
                        </a:lnSpc>
                      </a:pPr>
                      <a:r>
                        <a:rPr lang="en-IN" sz="1800" kern="50" spc="-30" dirty="0">
                          <a:solidFill>
                            <a:srgbClr val="3F3A38"/>
                          </a:solidFill>
                          <a:effectLst/>
                          <a:latin typeface="Arial" panose="020B0604020202020204" pitchFamily="34" charset="0"/>
                          <a:ea typeface="SimSun" panose="02010600030101010101" pitchFamily="2" charset="-122"/>
                          <a:cs typeface="Mangal" panose="02040503050203030202" pitchFamily="18" charset="0"/>
                        </a:rPr>
                        <a:t>  </a:t>
                      </a:r>
                      <a:r>
                        <a:rPr lang="en-IN" sz="1800" kern="50" spc="-30" dirty="0" err="1" smtClean="0">
                          <a:solidFill>
                            <a:srgbClr val="3F3A38"/>
                          </a:solidFill>
                          <a:effectLst/>
                          <a:latin typeface="Arial" panose="020B0604020202020204" pitchFamily="34" charset="0"/>
                          <a:ea typeface="SimSun" panose="02010600030101010101" pitchFamily="2" charset="-122"/>
                          <a:cs typeface="Mangal" panose="02040503050203030202" pitchFamily="18" charset="0"/>
                        </a:rPr>
                        <a:t>Galgotias</a:t>
                      </a:r>
                      <a:r>
                        <a:rPr lang="en-IN" sz="1800" kern="50" spc="-30" dirty="0" smtClean="0">
                          <a:solidFill>
                            <a:srgbClr val="3F3A38"/>
                          </a:solidFill>
                          <a:effectLst/>
                          <a:latin typeface="Arial" panose="020B0604020202020204" pitchFamily="34" charset="0"/>
                          <a:ea typeface="SimSun" panose="02010600030101010101" pitchFamily="2" charset="-122"/>
                          <a:cs typeface="Mangal" panose="02040503050203030202" pitchFamily="18" charset="0"/>
                        </a:rPr>
                        <a:t> University, Greater </a:t>
                      </a:r>
                      <a:r>
                        <a:rPr lang="en-IN" sz="1800" kern="50" spc="-30" dirty="0">
                          <a:solidFill>
                            <a:srgbClr val="3F3A38"/>
                          </a:solidFill>
                          <a:effectLst/>
                          <a:latin typeface="Arial" panose="020B0604020202020204" pitchFamily="34" charset="0"/>
                          <a:ea typeface="SimSun" panose="02010600030101010101" pitchFamily="2" charset="-122"/>
                          <a:cs typeface="Mangal" panose="02040503050203030202" pitchFamily="18" charset="0"/>
                        </a:rPr>
                        <a:t>Noida</a:t>
                      </a:r>
                    </a:p>
                  </a:txBody>
                  <a:tcPr marL="0" marR="0" marT="3810" marB="3810"/>
                </a:tc>
                <a:extLst>
                  <a:ext uri="{0D108BD9-81ED-4DB2-BD59-A6C34878D82A}">
                    <a16:rowId xmlns:a16="http://schemas.microsoft.com/office/drawing/2014/main" xmlns="" val="1998648160"/>
                  </a:ext>
                </a:extLst>
              </a:tr>
              <a:tr h="846923">
                <a:tc>
                  <a:txBody>
                    <a:bodyPr/>
                    <a:lstStyle/>
                    <a:p>
                      <a:r>
                        <a:rPr lang="en-US" sz="1800" dirty="0" err="1"/>
                        <a:t>B.Tech</a:t>
                      </a:r>
                      <a:r>
                        <a:rPr lang="en-US" sz="1800" dirty="0"/>
                        <a:t> in Computer Science </a:t>
                      </a:r>
                      <a:r>
                        <a:rPr lang="en-US" sz="1800" dirty="0" smtClean="0"/>
                        <a:t>Engineering(2013-17)</a:t>
                      </a:r>
                      <a:endParaRPr lang="en-US" sz="1800" dirty="0"/>
                    </a:p>
                  </a:txBody>
                  <a:tcPr marL="68580" marR="68580"/>
                </a:tc>
                <a:tc>
                  <a:txBody>
                    <a:bodyPr/>
                    <a:lstStyle/>
                    <a:p>
                      <a:r>
                        <a:rPr lang="en-US" sz="1800" dirty="0" smtClean="0"/>
                        <a:t>ACET, Aligarh</a:t>
                      </a:r>
                      <a:endParaRPr lang="en-US" sz="1800" dirty="0"/>
                    </a:p>
                  </a:txBody>
                  <a:tcPr marL="68580" marR="68580"/>
                </a:tc>
                <a:extLst>
                  <a:ext uri="{0D108BD9-81ED-4DB2-BD59-A6C34878D82A}">
                    <a16:rowId xmlns:a16="http://schemas.microsoft.com/office/drawing/2014/main" xmlns="" val="4285944313"/>
                  </a:ext>
                </a:extLst>
              </a:tr>
            </a:tbl>
          </a:graphicData>
        </a:graphic>
      </p:graphicFrame>
    </p:spTree>
    <p:extLst>
      <p:ext uri="{BB962C8B-B14F-4D97-AF65-F5344CB8AC3E}">
        <p14:creationId xmlns:p14="http://schemas.microsoft.com/office/powerpoint/2010/main" xmlns="" val="3350870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2C77A08-0AF1-46AB-8181-FCA7595B7601}"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xmlns="" val="995921195"/>
              </p:ext>
            </p:extLst>
          </p:nvPr>
        </p:nvGraphicFramePr>
        <p:xfrm>
          <a:off x="323528" y="836712"/>
          <a:ext cx="8496944" cy="3202152"/>
        </p:xfrm>
        <a:graphic>
          <a:graphicData uri="http://schemas.openxmlformats.org/drawingml/2006/table">
            <a:tbl>
              <a:tblPr firstRow="1" bandRow="1">
                <a:tableStyleId>{5940675A-B579-460E-94D1-54222C63F5DA}</a:tableStyleId>
              </a:tblPr>
              <a:tblGrid>
                <a:gridCol w="5620072">
                  <a:extLst>
                    <a:ext uri="{9D8B030D-6E8A-4147-A177-3AD203B41FA5}">
                      <a16:colId xmlns:a16="http://schemas.microsoft.com/office/drawing/2014/main" xmlns="" val="20000"/>
                    </a:ext>
                  </a:extLst>
                </a:gridCol>
                <a:gridCol w="2876872">
                  <a:extLst>
                    <a:ext uri="{9D8B030D-6E8A-4147-A177-3AD203B41FA5}">
                      <a16:colId xmlns:a16="http://schemas.microsoft.com/office/drawing/2014/main" xmlns="" val="20001"/>
                    </a:ext>
                  </a:extLst>
                </a:gridCol>
              </a:tblGrid>
              <a:tr h="1739112">
                <a:tc>
                  <a:txBody>
                    <a:bodyPr/>
                    <a:lstStyle/>
                    <a:p>
                      <a:pPr algn="just"/>
                      <a:r>
                        <a:rPr lang="en-IN" sz="1800" kern="1200" dirty="0">
                          <a:solidFill>
                            <a:schemeClr val="tx1"/>
                          </a:solidFill>
                          <a:effectLst/>
                          <a:latin typeface="+mn-lt"/>
                          <a:ea typeface="+mn-ea"/>
                          <a:cs typeface="+mn-cs"/>
                        </a:rPr>
                        <a:t>Spring MVC: Introduction/Developing Web Application with Spring MVC, Advanced Techniques, Spring Controllers</a:t>
                      </a:r>
                      <a:br>
                        <a:rPr lang="en-IN" sz="1800" kern="1200" dirty="0">
                          <a:solidFill>
                            <a:schemeClr val="tx1"/>
                          </a:solidFill>
                          <a:effectLst/>
                          <a:latin typeface="+mn-lt"/>
                          <a:ea typeface="+mn-ea"/>
                          <a:cs typeface="+mn-cs"/>
                        </a:rPr>
                      </a:br>
                      <a:r>
                        <a:rPr lang="en-IN" sz="1800" kern="1200" dirty="0">
                          <a:solidFill>
                            <a:schemeClr val="tx1"/>
                          </a:solidFill>
                          <a:effectLst/>
                          <a:latin typeface="+mn-lt"/>
                          <a:ea typeface="+mn-ea"/>
                          <a:cs typeface="+mn-cs"/>
                        </a:rPr>
                        <a:t>Spring Boot: Spring Boot Starters, CLI, Application Class, Logging, Auto Configuration Classes, Spring Boot dependencies, Spring data JPA introduction and Overview. </a:t>
                      </a:r>
                      <a:endParaRPr lang="en-IN" dirty="0"/>
                    </a:p>
                  </a:txBody>
                  <a:tcPr/>
                </a:tc>
                <a:tc>
                  <a:txBody>
                    <a:bodyPr/>
                    <a:lstStyle/>
                    <a:p>
                      <a:pPr algn="just"/>
                      <a:r>
                        <a:rPr lang="en-US" dirty="0"/>
                        <a:t>To</a:t>
                      </a:r>
                      <a:r>
                        <a:rPr lang="en-US" baseline="0" dirty="0"/>
                        <a:t> learn </a:t>
                      </a:r>
                      <a:r>
                        <a:rPr lang="en-IN" sz="1800" b="0" i="0" kern="1200" dirty="0">
                          <a:solidFill>
                            <a:schemeClr val="tx1"/>
                          </a:solidFill>
                          <a:effectLst/>
                          <a:latin typeface="+mn-lt"/>
                          <a:ea typeface="+mn-ea"/>
                          <a:cs typeface="+mn-cs"/>
                        </a:rPr>
                        <a:t>design pattern that separates the business logic, presentation logic and data.</a:t>
                      </a:r>
                      <a:endParaRPr lang="en-US" dirty="0"/>
                    </a:p>
                  </a:txBody>
                  <a:tcPr/>
                </a:tc>
                <a:extLst>
                  <a:ext uri="{0D108BD9-81ED-4DB2-BD59-A6C34878D82A}">
                    <a16:rowId xmlns:a16="http://schemas.microsoft.com/office/drawing/2014/main" xmlns="" val="10000"/>
                  </a:ext>
                </a:extLst>
              </a:tr>
              <a:tr h="1264809">
                <a:tc>
                  <a:txBody>
                    <a:bodyPr/>
                    <a:lstStyle/>
                    <a:p>
                      <a:pPr algn="just"/>
                      <a:r>
                        <a:rPr lang="en-IN" sz="1800" kern="1200" dirty="0">
                          <a:solidFill>
                            <a:schemeClr val="tx1"/>
                          </a:solidFill>
                          <a:effectLst/>
                          <a:latin typeface="+mn-lt"/>
                          <a:ea typeface="+mn-ea"/>
                          <a:cs typeface="+mn-cs"/>
                        </a:rPr>
                        <a:t>JPA: Introduction &amp; overview of data persistence, Overview of ORM tools, Understanding JPA, Entities: Requirement for Entity Class, Persistent Fields and Properties, Primary keys in Entries, Entity Management, Querying Entities, Entities Relationships. </a:t>
                      </a:r>
                      <a:endParaRPr lang="en-IN" dirty="0"/>
                    </a:p>
                  </a:txBody>
                  <a:tcPr/>
                </a:tc>
                <a:tc>
                  <a:txBody>
                    <a:bodyPr/>
                    <a:lstStyle/>
                    <a:p>
                      <a:pPr algn="just"/>
                      <a:r>
                        <a:rPr lang="en-US" sz="1800" b="0" i="0" kern="1200" dirty="0">
                          <a:solidFill>
                            <a:schemeClr val="tx1"/>
                          </a:solidFill>
                          <a:effectLst/>
                          <a:latin typeface="+mn-lt"/>
                          <a:ea typeface="+mn-ea"/>
                          <a:cs typeface="+mn-cs"/>
                        </a:rPr>
                        <a:t>To learn how we can </a:t>
                      </a:r>
                      <a:r>
                        <a:rPr lang="en-IN" sz="1800" b="0" i="0" kern="1200" dirty="0">
                          <a:solidFill>
                            <a:schemeClr val="tx1"/>
                          </a:solidFill>
                          <a:effectLst/>
                          <a:latin typeface="+mn-lt"/>
                          <a:ea typeface="+mn-ea"/>
                          <a:cs typeface="+mn-cs"/>
                        </a:rPr>
                        <a:t>examine, control, and persist data between Java objects and relational databases.</a:t>
                      </a:r>
                      <a:endParaRPr lang="en-US" dirty="0"/>
                    </a:p>
                  </a:txBody>
                  <a:tcPr/>
                </a:tc>
                <a:extLst>
                  <a:ext uri="{0D108BD9-81ED-4DB2-BD59-A6C34878D82A}">
                    <a16:rowId xmlns:a16="http://schemas.microsoft.com/office/drawing/2014/main" xmlns="" val="10001"/>
                  </a:ext>
                </a:extLst>
              </a:tr>
            </a:tbl>
          </a:graphicData>
        </a:graphic>
      </p:graphicFrame>
      <p:sp>
        <p:nvSpPr>
          <p:cNvPr id="10" name="Footer Placeholder 4">
            <a:extLst>
              <a:ext uri="{FF2B5EF4-FFF2-40B4-BE49-F238E27FC236}">
                <a16:creationId xmlns:a16="http://schemas.microsoft.com/office/drawing/2014/main" xmlns="" id="{310BFAF2-CF7B-68B2-EB11-F5299407E884}"/>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xmlns="" id="{0DC12E6B-D34C-B58B-656F-773C73C41C16}"/>
              </a:ext>
            </a:extLst>
          </p:cNvPr>
          <p:cNvPicPr/>
          <p:nvPr/>
        </p:nvPicPr>
        <p:blipFill>
          <a:blip r:embed="rId2" cstate="print"/>
          <a:srcRect/>
          <a:stretch>
            <a:fillRect/>
          </a:stretch>
        </p:blipFill>
        <p:spPr bwMode="auto">
          <a:xfrm>
            <a:off x="83820" y="83128"/>
            <a:ext cx="1287780" cy="753584"/>
          </a:xfrm>
          <a:prstGeom prst="rect">
            <a:avLst/>
          </a:prstGeom>
          <a:noFill/>
          <a:ln w="9525">
            <a:noFill/>
            <a:miter lim="800000"/>
            <a:headEnd/>
            <a:tailEnd/>
          </a:ln>
        </p:spPr>
      </p:pic>
    </p:spTree>
    <p:extLst>
      <p:ext uri="{BB962C8B-B14F-4D97-AF65-F5344CB8AC3E}">
        <p14:creationId xmlns:p14="http://schemas.microsoft.com/office/powerpoint/2010/main" xmlns="" val="414051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JSP Introduction</a:t>
            </a:r>
            <a:r>
              <a:rPr kumimoji="0" lang="en-US" b="0" i="0" u="none" strike="noStrike" kern="1200" cap="none" spc="0" normalizeH="0" baseline="0" noProof="0" dirty="0">
                <a:ln>
                  <a:noFill/>
                </a:ln>
                <a:solidFill>
                  <a:schemeClr val="dk1"/>
                </a:solidFill>
                <a:effectLst/>
                <a:uLnTx/>
                <a:uFillTx/>
                <a:latin typeface="+mn-lt"/>
                <a:ea typeface="+mn-ea"/>
                <a:cs typeface="+mn-cs"/>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0E868ACB-299B-35E1-6B35-4DBDD483E400}"/>
              </a:ext>
            </a:extLst>
          </p:cNvPr>
          <p:cNvSpPr>
            <a:spLocks noGrp="1"/>
          </p:cNvSpPr>
          <p:nvPr>
            <p:ph idx="1"/>
          </p:nvPr>
        </p:nvSpPr>
        <p:spPr>
          <a:xfrm>
            <a:off x="457200" y="1600201"/>
            <a:ext cx="8229600" cy="3581400"/>
          </a:xfrm>
        </p:spPr>
        <p:txBody>
          <a:bodyPr>
            <a:normAutofit/>
          </a:bodyPr>
          <a:lstStyle/>
          <a:p>
            <a:pPr algn="just" fontAlgn="base">
              <a:buFont typeface="Arial" panose="020B0604020202020204" pitchFamily="34" charset="0"/>
              <a:buChar char="•"/>
            </a:pPr>
            <a:r>
              <a:rPr lang="en-IN" sz="1800" b="0" i="0" dirty="0">
                <a:solidFill>
                  <a:srgbClr val="273239"/>
                </a:solidFill>
                <a:effectLst/>
                <a:latin typeface="+mj-lt"/>
              </a:rPr>
              <a:t>It stands for </a:t>
            </a:r>
            <a:r>
              <a:rPr lang="en-IN" sz="1800" b="1" i="0" dirty="0">
                <a:solidFill>
                  <a:srgbClr val="273239"/>
                </a:solidFill>
                <a:effectLst/>
                <a:latin typeface="+mj-lt"/>
              </a:rPr>
              <a:t>Java Server Pages</a:t>
            </a:r>
            <a:r>
              <a:rPr lang="en-IN" sz="1800" b="0" i="0" dirty="0">
                <a:solidFill>
                  <a:srgbClr val="273239"/>
                </a:solidFill>
                <a:effectLst/>
                <a:latin typeface="+mj-lt"/>
              </a:rPr>
              <a:t>.</a:t>
            </a:r>
          </a:p>
          <a:p>
            <a:pPr algn="just" fontAlgn="base">
              <a:buFont typeface="Arial" panose="020B0604020202020204" pitchFamily="34" charset="0"/>
              <a:buChar char="•"/>
            </a:pPr>
            <a:r>
              <a:rPr lang="en-IN" sz="1800" b="0" i="0" dirty="0">
                <a:solidFill>
                  <a:srgbClr val="273239"/>
                </a:solidFill>
                <a:effectLst/>
                <a:latin typeface="+mj-lt"/>
              </a:rPr>
              <a:t>It is a server side technology.</a:t>
            </a:r>
          </a:p>
          <a:p>
            <a:pPr algn="just" fontAlgn="base">
              <a:buFont typeface="Arial" panose="020B0604020202020204" pitchFamily="34" charset="0"/>
              <a:buChar char="•"/>
            </a:pPr>
            <a:r>
              <a:rPr lang="en-IN" sz="1800" b="0" i="0" dirty="0">
                <a:solidFill>
                  <a:srgbClr val="273239"/>
                </a:solidFill>
                <a:effectLst/>
                <a:latin typeface="+mj-lt"/>
              </a:rPr>
              <a:t>It is used for creating web application.</a:t>
            </a:r>
          </a:p>
          <a:p>
            <a:pPr algn="just" fontAlgn="base">
              <a:buFont typeface="Arial" panose="020B0604020202020204" pitchFamily="34" charset="0"/>
              <a:buChar char="•"/>
            </a:pPr>
            <a:r>
              <a:rPr lang="en-IN" sz="1800" b="0" i="0" dirty="0">
                <a:solidFill>
                  <a:srgbClr val="273239"/>
                </a:solidFill>
                <a:effectLst/>
                <a:latin typeface="+mj-lt"/>
              </a:rPr>
              <a:t>It is used to create dynamic web content.</a:t>
            </a:r>
          </a:p>
          <a:p>
            <a:pPr algn="just" fontAlgn="base">
              <a:buFont typeface="Arial" panose="020B0604020202020204" pitchFamily="34" charset="0"/>
              <a:buChar char="•"/>
            </a:pPr>
            <a:r>
              <a:rPr lang="en-IN" sz="1800" b="0" i="0" dirty="0">
                <a:solidFill>
                  <a:srgbClr val="273239"/>
                </a:solidFill>
                <a:effectLst/>
                <a:latin typeface="+mj-lt"/>
              </a:rPr>
              <a:t>In this JSP tags are used to insert JAVA code into HTML pages.</a:t>
            </a:r>
          </a:p>
          <a:p>
            <a:pPr algn="just" fontAlgn="base">
              <a:buFont typeface="Arial" panose="020B0604020202020204" pitchFamily="34" charset="0"/>
              <a:buChar char="•"/>
            </a:pPr>
            <a:r>
              <a:rPr lang="en-IN" sz="1800" b="0" i="0" dirty="0">
                <a:solidFill>
                  <a:srgbClr val="273239"/>
                </a:solidFill>
                <a:effectLst/>
                <a:latin typeface="+mj-lt"/>
              </a:rPr>
              <a:t>It is an advanced version of Servlet Technology.</a:t>
            </a:r>
          </a:p>
          <a:p>
            <a:pPr algn="just" fontAlgn="base">
              <a:buFont typeface="Arial" panose="020B0604020202020204" pitchFamily="34" charset="0"/>
              <a:buChar char="•"/>
            </a:pPr>
            <a:r>
              <a:rPr lang="en-IN" sz="1800" b="0" i="0" dirty="0">
                <a:solidFill>
                  <a:srgbClr val="273239"/>
                </a:solidFill>
                <a:effectLst/>
                <a:latin typeface="+mj-lt"/>
              </a:rPr>
              <a:t>It is a Web based technology helps us to create dynamic and platform independent web pages.</a:t>
            </a:r>
          </a:p>
          <a:p>
            <a:pPr algn="just" fontAlgn="base">
              <a:buFont typeface="Arial" panose="020B0604020202020204" pitchFamily="34" charset="0"/>
              <a:buChar char="•"/>
            </a:pPr>
            <a:r>
              <a:rPr lang="en-IN" sz="1800" b="0" i="0" dirty="0">
                <a:solidFill>
                  <a:srgbClr val="273239"/>
                </a:solidFill>
                <a:effectLst/>
                <a:latin typeface="+mj-lt"/>
              </a:rPr>
              <a:t>In this, Java code can be inserted in HTML/ XML pages or both.</a:t>
            </a:r>
          </a:p>
          <a:p>
            <a:pPr algn="just" fontAlgn="base">
              <a:buFont typeface="Arial" panose="020B0604020202020204" pitchFamily="34" charset="0"/>
              <a:buChar char="•"/>
            </a:pPr>
            <a:r>
              <a:rPr lang="en-IN" sz="1800" b="0" i="0" dirty="0">
                <a:solidFill>
                  <a:srgbClr val="273239"/>
                </a:solidFill>
                <a:effectLst/>
                <a:latin typeface="+mj-lt"/>
              </a:rPr>
              <a:t>JSP is first converted into servlet by JSP container before processing the client’s request.</a:t>
            </a:r>
          </a:p>
          <a:p>
            <a:pPr algn="just"/>
            <a:endParaRPr lang="en-US" sz="1800" dirty="0">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Features of JSP</a:t>
            </a:r>
            <a:r>
              <a:rPr lang="en-US"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8CC02934-0DFD-0D46-A187-94475A12896B}"/>
              </a:ext>
            </a:extLst>
          </p:cNvPr>
          <p:cNvSpPr>
            <a:spLocks noGrp="1"/>
          </p:cNvSpPr>
          <p:nvPr>
            <p:ph idx="1"/>
          </p:nvPr>
        </p:nvSpPr>
        <p:spPr/>
        <p:txBody>
          <a:bodyPr>
            <a:normAutofit/>
          </a:bodyPr>
          <a:lstStyle/>
          <a:p>
            <a:pPr algn="just" fontAlgn="base">
              <a:buFont typeface="Arial" panose="020B0604020202020204" pitchFamily="34" charset="0"/>
              <a:buChar char="•"/>
            </a:pPr>
            <a:r>
              <a:rPr lang="en-IN" sz="1800" b="1" i="0" dirty="0">
                <a:solidFill>
                  <a:srgbClr val="273239"/>
                </a:solidFill>
                <a:effectLst/>
                <a:latin typeface="+mj-lt"/>
              </a:rPr>
              <a:t>Coding in JSP is easy</a:t>
            </a:r>
            <a:r>
              <a:rPr lang="en-IN" sz="1800" b="0" i="0" dirty="0">
                <a:solidFill>
                  <a:srgbClr val="273239"/>
                </a:solidFill>
                <a:effectLst/>
                <a:latin typeface="+mj-lt"/>
              </a:rPr>
              <a:t> :- As it is just adding JAVA code to HTML/XML.</a:t>
            </a:r>
          </a:p>
          <a:p>
            <a:pPr algn="just" fontAlgn="base">
              <a:buFont typeface="Arial" panose="020B0604020202020204" pitchFamily="34" charset="0"/>
              <a:buChar char="•"/>
            </a:pPr>
            <a:r>
              <a:rPr lang="en-IN" sz="1800" b="1" i="0" dirty="0">
                <a:solidFill>
                  <a:srgbClr val="273239"/>
                </a:solidFill>
                <a:effectLst/>
                <a:latin typeface="+mj-lt"/>
              </a:rPr>
              <a:t>Reduction in the length of Code</a:t>
            </a:r>
            <a:r>
              <a:rPr lang="en-IN" sz="1800" b="0" i="0" dirty="0">
                <a:solidFill>
                  <a:srgbClr val="273239"/>
                </a:solidFill>
                <a:effectLst/>
                <a:latin typeface="+mj-lt"/>
              </a:rPr>
              <a:t> :- In JSP we use action tags, custom tags etc.</a:t>
            </a:r>
          </a:p>
          <a:p>
            <a:pPr algn="just" fontAlgn="base">
              <a:buFont typeface="Arial" panose="020B0604020202020204" pitchFamily="34" charset="0"/>
              <a:buChar char="•"/>
            </a:pPr>
            <a:r>
              <a:rPr lang="en-IN" sz="1800" b="1" i="0" dirty="0">
                <a:solidFill>
                  <a:srgbClr val="273239"/>
                </a:solidFill>
                <a:effectLst/>
                <a:latin typeface="+mj-lt"/>
              </a:rPr>
              <a:t>Connection to Database is easier</a:t>
            </a:r>
            <a:r>
              <a:rPr lang="en-IN" sz="1800" b="0" i="0" dirty="0">
                <a:solidFill>
                  <a:srgbClr val="273239"/>
                </a:solidFill>
                <a:effectLst/>
                <a:latin typeface="+mj-lt"/>
              </a:rPr>
              <a:t> :-It is easier to connect website to database and allows to read or write data easily to the database.</a:t>
            </a:r>
          </a:p>
          <a:p>
            <a:pPr algn="just" fontAlgn="base">
              <a:buFont typeface="Arial" panose="020B0604020202020204" pitchFamily="34" charset="0"/>
              <a:buChar char="•"/>
            </a:pPr>
            <a:r>
              <a:rPr lang="en-IN" sz="1800" b="1" i="0" dirty="0">
                <a:solidFill>
                  <a:srgbClr val="273239"/>
                </a:solidFill>
                <a:effectLst/>
                <a:latin typeface="+mj-lt"/>
              </a:rPr>
              <a:t>Make Interactive websites</a:t>
            </a:r>
            <a:r>
              <a:rPr lang="en-IN" sz="1800" b="0" i="0" dirty="0">
                <a:solidFill>
                  <a:srgbClr val="273239"/>
                </a:solidFill>
                <a:effectLst/>
                <a:latin typeface="+mj-lt"/>
              </a:rPr>
              <a:t> :- In this we can create dynamic web pages which helps user to interact in real time environment.</a:t>
            </a:r>
          </a:p>
          <a:p>
            <a:pPr algn="just" fontAlgn="base">
              <a:buFont typeface="Arial" panose="020B0604020202020204" pitchFamily="34" charset="0"/>
              <a:buChar char="•"/>
            </a:pPr>
            <a:r>
              <a:rPr lang="en-IN" sz="1800" b="1" i="0" dirty="0">
                <a:solidFill>
                  <a:srgbClr val="273239"/>
                </a:solidFill>
                <a:effectLst/>
                <a:latin typeface="+mj-lt"/>
              </a:rPr>
              <a:t>Portable, Powerful, flexible and easy to maintain</a:t>
            </a:r>
            <a:r>
              <a:rPr lang="en-IN" sz="1800" b="0" i="0" dirty="0">
                <a:solidFill>
                  <a:srgbClr val="273239"/>
                </a:solidFill>
                <a:effectLst/>
                <a:latin typeface="+mj-lt"/>
              </a:rPr>
              <a:t> :- as these are browser and server independent.</a:t>
            </a:r>
          </a:p>
          <a:p>
            <a:pPr algn="just" fontAlgn="base">
              <a:buFont typeface="Arial" panose="020B0604020202020204" pitchFamily="34" charset="0"/>
              <a:buChar char="•"/>
            </a:pPr>
            <a:r>
              <a:rPr lang="en-IN" sz="1800" b="1" i="0" dirty="0">
                <a:solidFill>
                  <a:srgbClr val="273239"/>
                </a:solidFill>
                <a:effectLst/>
                <a:latin typeface="+mj-lt"/>
              </a:rPr>
              <a:t>No Redeployment and No Re-Compilation</a:t>
            </a:r>
            <a:r>
              <a:rPr lang="en-IN" sz="1800" b="0" i="0" dirty="0">
                <a:solidFill>
                  <a:srgbClr val="273239"/>
                </a:solidFill>
                <a:effectLst/>
                <a:latin typeface="+mj-lt"/>
              </a:rPr>
              <a:t> :- It is dynamic, secure and platform independent so no need to re-compilation.</a:t>
            </a:r>
          </a:p>
          <a:p>
            <a:pPr algn="just" fontAlgn="base">
              <a:buFont typeface="Arial" panose="020B0604020202020204" pitchFamily="34" charset="0"/>
              <a:buChar char="•"/>
            </a:pPr>
            <a:r>
              <a:rPr lang="en-IN" sz="1800" b="1" i="0" dirty="0">
                <a:solidFill>
                  <a:srgbClr val="273239"/>
                </a:solidFill>
                <a:effectLst/>
                <a:latin typeface="+mj-lt"/>
              </a:rPr>
              <a:t>Extension to Servlet</a:t>
            </a:r>
            <a:r>
              <a:rPr lang="en-IN" sz="1800" b="0" i="0" dirty="0">
                <a:solidFill>
                  <a:srgbClr val="273239"/>
                </a:solidFill>
                <a:effectLst/>
                <a:latin typeface="+mj-lt"/>
              </a:rPr>
              <a:t> :- as it has all features of servlets, implicit objects and custom tags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Advantages of JSP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xmlns="" id="{0E302F08-760C-EFB9-1F63-F9785AE9B68F}"/>
              </a:ext>
            </a:extLst>
          </p:cNvPr>
          <p:cNvSpPr>
            <a:spLocks noGrp="1"/>
          </p:cNvSpPr>
          <p:nvPr>
            <p:ph idx="1"/>
          </p:nvPr>
        </p:nvSpPr>
        <p:spPr/>
        <p:txBody>
          <a:bodyPr>
            <a:normAutofit/>
          </a:bodyPr>
          <a:lstStyle/>
          <a:p>
            <a:pPr marL="0" indent="0" algn="just">
              <a:buNone/>
            </a:pPr>
            <a:r>
              <a:rPr lang="en-IN" sz="1800" b="0" i="0" dirty="0">
                <a:solidFill>
                  <a:srgbClr val="2C2C2C"/>
                </a:solidFill>
                <a:effectLst/>
                <a:latin typeface="Inter"/>
              </a:rPr>
              <a:t>Here is the list of benefits that JSP provides:</a:t>
            </a:r>
          </a:p>
          <a:p>
            <a:pPr algn="just">
              <a:buFont typeface="Arial" panose="020B0604020202020204" pitchFamily="34" charset="0"/>
              <a:buChar char="•"/>
            </a:pPr>
            <a:r>
              <a:rPr lang="en-IN" sz="1800" b="0" i="0" dirty="0">
                <a:solidFill>
                  <a:srgbClr val="2C2C2C"/>
                </a:solidFill>
                <a:effectLst/>
                <a:latin typeface="Inter"/>
              </a:rPr>
              <a:t>JSP codes are easy to write and maintain.</a:t>
            </a:r>
          </a:p>
          <a:p>
            <a:pPr algn="just">
              <a:buFont typeface="Arial" panose="020B0604020202020204" pitchFamily="34" charset="0"/>
              <a:buChar char="•"/>
            </a:pPr>
            <a:r>
              <a:rPr lang="en-IN" sz="1800" b="0" i="0" dirty="0">
                <a:solidFill>
                  <a:srgbClr val="2C2C2C"/>
                </a:solidFill>
                <a:effectLst/>
                <a:latin typeface="Inter"/>
              </a:rPr>
              <a:t>Development speed becomes fast, and there is no need for recompilation and redeployment.</a:t>
            </a:r>
          </a:p>
          <a:p>
            <a:pPr algn="just">
              <a:buFont typeface="Arial" panose="020B0604020202020204" pitchFamily="34" charset="0"/>
              <a:buChar char="•"/>
            </a:pPr>
            <a:r>
              <a:rPr lang="en-IN" sz="1800" b="0" i="0" dirty="0">
                <a:solidFill>
                  <a:srgbClr val="2C2C2C"/>
                </a:solidFill>
                <a:effectLst/>
                <a:latin typeface="Inter"/>
              </a:rPr>
              <a:t>It has high performance and scalability compared to other dynamic web development tools.</a:t>
            </a:r>
          </a:p>
          <a:p>
            <a:pPr algn="just">
              <a:buFont typeface="Arial" panose="020B0604020202020204" pitchFamily="34" charset="0"/>
              <a:buChar char="•"/>
            </a:pPr>
            <a:r>
              <a:rPr lang="en-IN" sz="1800" b="0" i="0" dirty="0">
                <a:solidFill>
                  <a:srgbClr val="2C2C2C"/>
                </a:solidFill>
                <a:effectLst/>
                <a:latin typeface="Inter"/>
              </a:rPr>
              <a:t>JSP is constructed on Java technology, which makes it platform-independent.</a:t>
            </a:r>
          </a:p>
          <a:p>
            <a:pPr algn="just"/>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Disadvantages of JSP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xmlns="" id="{0E302F08-760C-EFB9-1F63-F9785AE9B68F}"/>
              </a:ext>
            </a:extLst>
          </p:cNvPr>
          <p:cNvSpPr>
            <a:spLocks noGrp="1"/>
          </p:cNvSpPr>
          <p:nvPr>
            <p:ph idx="1"/>
          </p:nvPr>
        </p:nvSpPr>
        <p:spPr/>
        <p:txBody>
          <a:bodyPr>
            <a:normAutofit/>
          </a:bodyPr>
          <a:lstStyle/>
          <a:p>
            <a:pPr algn="l" fontAlgn="base">
              <a:buFont typeface="Arial" panose="020B0604020202020204" pitchFamily="34" charset="0"/>
              <a:buChar char="•"/>
            </a:pPr>
            <a:r>
              <a:rPr lang="en-IN" sz="1800" b="0" i="0" dirty="0">
                <a:solidFill>
                  <a:srgbClr val="273239"/>
                </a:solidFill>
                <a:effectLst/>
                <a:latin typeface="urw-din"/>
              </a:rPr>
              <a:t>Difficult to debug for errors.</a:t>
            </a:r>
          </a:p>
          <a:p>
            <a:pPr algn="l" fontAlgn="base">
              <a:buFont typeface="Arial" panose="020B0604020202020204" pitchFamily="34" charset="0"/>
              <a:buChar char="•"/>
            </a:pPr>
            <a:r>
              <a:rPr lang="en-IN" sz="1800" b="0" i="0" dirty="0">
                <a:solidFill>
                  <a:srgbClr val="273239"/>
                </a:solidFill>
                <a:effectLst/>
                <a:latin typeface="urw-din"/>
              </a:rPr>
              <a:t>First time access leads to wastage of time</a:t>
            </a:r>
          </a:p>
          <a:p>
            <a:pPr algn="l" fontAlgn="base">
              <a:buFont typeface="Arial" panose="020B0604020202020204" pitchFamily="34" charset="0"/>
              <a:buChar char="•"/>
            </a:pPr>
            <a:r>
              <a:rPr lang="en-IN" sz="1800" b="0" i="0" dirty="0">
                <a:solidFill>
                  <a:srgbClr val="273239"/>
                </a:solidFill>
                <a:effectLst/>
                <a:latin typeface="urw-din"/>
              </a:rPr>
              <a:t>It’s output is HTML which lacks features.</a:t>
            </a:r>
          </a:p>
          <a:p>
            <a:pPr algn="just"/>
            <a:endParaRPr lang="en-US" sz="1800" dirty="0"/>
          </a:p>
        </p:txBody>
      </p:sp>
    </p:spTree>
    <p:extLst>
      <p:ext uri="{BB962C8B-B14F-4D97-AF65-F5344CB8AC3E}">
        <p14:creationId xmlns:p14="http://schemas.microsoft.com/office/powerpoint/2010/main" xmlns="" val="3101342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JSP Overview(CO2)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xmlns="" id="{E5101D1B-A75D-6463-11F1-5C5E91D84C90}"/>
              </a:ext>
            </a:extLst>
          </p:cNvPr>
          <p:cNvSpPr>
            <a:spLocks noGrp="1"/>
          </p:cNvSpPr>
          <p:nvPr>
            <p:ph idx="1"/>
          </p:nvPr>
        </p:nvSpPr>
        <p:spPr/>
        <p:txBody>
          <a:bodyPr>
            <a:normAutofit/>
          </a:bodyPr>
          <a:lstStyle/>
          <a:p>
            <a:pPr marR="137160" algn="just">
              <a:spcBef>
                <a:spcPts val="720"/>
              </a:spcBef>
            </a:pPr>
            <a:r>
              <a:rPr lang="en-IN" sz="2800" b="0" i="0" dirty="0" err="1">
                <a:solidFill>
                  <a:srgbClr val="000000"/>
                </a:solidFill>
                <a:effectLst/>
                <a:latin typeface="+mj-lt"/>
              </a:rPr>
              <a:t>JavaServer</a:t>
            </a:r>
            <a:r>
              <a:rPr lang="en-IN" sz="2800" b="0" i="0" dirty="0">
                <a:solidFill>
                  <a:srgbClr val="000000"/>
                </a:solidFill>
                <a:effectLst/>
                <a:latin typeface="+mj-lt"/>
              </a:rPr>
              <a:t> Pages (JSP) is a Sun Microsystems specification for combining Java with HTML to provide dynamic content for Web pages. When you create dynamic content, JSPs are more convenient to write than HTTP servlets because they allow you to embed Java code directly into your HTML pages, in contrast with HTTP servlets, in which you embed HTML inside Java code. JSP is part of the Java 2 Enterprise Edition (J2EE).</a:t>
            </a:r>
          </a:p>
          <a:p>
            <a:pPr algn="just"/>
            <a:endParaRPr lang="en-US" sz="1800"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JSP Overview(CO2)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xmlns="" id="{E5101D1B-A75D-6463-11F1-5C5E91D84C90}"/>
              </a:ext>
            </a:extLst>
          </p:cNvPr>
          <p:cNvSpPr>
            <a:spLocks noGrp="1"/>
          </p:cNvSpPr>
          <p:nvPr>
            <p:ph idx="1"/>
          </p:nvPr>
        </p:nvSpPr>
        <p:spPr/>
        <p:txBody>
          <a:bodyPr>
            <a:noAutofit/>
          </a:bodyPr>
          <a:lstStyle/>
          <a:p>
            <a:pPr marR="137160" algn="just">
              <a:spcBef>
                <a:spcPts val="720"/>
              </a:spcBef>
            </a:pPr>
            <a:r>
              <a:rPr lang="en-IN" sz="2400" b="0" i="0" dirty="0" smtClean="0">
                <a:solidFill>
                  <a:srgbClr val="000000"/>
                </a:solidFill>
                <a:effectLst/>
                <a:latin typeface="+mj-lt"/>
              </a:rPr>
              <a:t>JSP </a:t>
            </a:r>
            <a:r>
              <a:rPr lang="en-IN" sz="2400" b="0" i="0" dirty="0">
                <a:solidFill>
                  <a:srgbClr val="000000"/>
                </a:solidFill>
                <a:effectLst/>
                <a:latin typeface="+mj-lt"/>
              </a:rPr>
              <a:t>enables you to separate the dynamic content of a Web page from its presentation. It caters to two different types of developers: HTML developers, who are responsible for the graphical design of the page, and Java developers, who handle the development of software to create the dynamic content.</a:t>
            </a:r>
          </a:p>
          <a:p>
            <a:pPr marR="137160" algn="just">
              <a:spcBef>
                <a:spcPts val="720"/>
              </a:spcBef>
            </a:pPr>
            <a:r>
              <a:rPr lang="en-IN" sz="2400" b="0" i="0" dirty="0">
                <a:solidFill>
                  <a:srgbClr val="000000"/>
                </a:solidFill>
                <a:effectLst/>
                <a:latin typeface="+mj-lt"/>
              </a:rPr>
              <a:t>Because JSP is part of the J2EE standard, you can deploy JSPs on a variety of platforms, including WebLogic Server. In addition, third-party vendors and application developers can provide JavaBean components and define custom JSP tags that can be referenced from a JSP page to provide dynamic content.</a:t>
            </a:r>
          </a:p>
          <a:p>
            <a:pPr algn="just"/>
            <a:endParaRPr lang="en-US" sz="24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How JSP Requests Are Handled</a:t>
            </a:r>
            <a:r>
              <a:rPr lang="en-US" sz="2400" dirty="0"/>
              <a:t>(CO1)</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xmlns="" id="{59463E2A-F6DD-F4A8-89BA-9E09906D383C}"/>
              </a:ext>
            </a:extLst>
          </p:cNvPr>
          <p:cNvSpPr>
            <a:spLocks noGrp="1"/>
          </p:cNvSpPr>
          <p:nvPr>
            <p:ph idx="1"/>
          </p:nvPr>
        </p:nvSpPr>
        <p:spPr/>
        <p:txBody>
          <a:bodyPr/>
          <a:lstStyle/>
          <a:p>
            <a:pPr marL="0" marR="137160" indent="0" algn="just">
              <a:spcBef>
                <a:spcPts val="720"/>
              </a:spcBef>
              <a:buNone/>
            </a:pPr>
            <a:r>
              <a:rPr lang="en-IN" sz="1800" b="0" i="0" dirty="0">
                <a:solidFill>
                  <a:srgbClr val="000000"/>
                </a:solidFill>
                <a:effectLst/>
                <a:latin typeface="Verdana" panose="020B0604030504040204" pitchFamily="34" charset="0"/>
              </a:rPr>
              <a:t>WebLogic Server handles JSP requests in the following sequence:</a:t>
            </a:r>
          </a:p>
          <a:p>
            <a:pPr marR="137160" algn="just">
              <a:spcBef>
                <a:spcPts val="720"/>
              </a:spcBef>
            </a:pPr>
            <a:r>
              <a:rPr lang="en-IN" sz="1800" b="0" i="0" dirty="0">
                <a:solidFill>
                  <a:srgbClr val="000000"/>
                </a:solidFill>
                <a:effectLst/>
                <a:latin typeface="Verdana" panose="020B0604030504040204" pitchFamily="34" charset="0"/>
              </a:rPr>
              <a:t>A browser requests a page with a .</a:t>
            </a:r>
            <a:r>
              <a:rPr lang="en-IN" sz="1800" b="0" i="0" dirty="0" err="1">
                <a:solidFill>
                  <a:srgbClr val="000000"/>
                </a:solidFill>
                <a:effectLst/>
                <a:latin typeface="Verdana" panose="020B0604030504040204" pitchFamily="34" charset="0"/>
              </a:rPr>
              <a:t>jsp</a:t>
            </a:r>
            <a:r>
              <a:rPr lang="en-IN" sz="1800" b="0" i="0" dirty="0">
                <a:solidFill>
                  <a:srgbClr val="000000"/>
                </a:solidFill>
                <a:effectLst/>
                <a:latin typeface="Verdana" panose="020B0604030504040204" pitchFamily="34" charset="0"/>
              </a:rPr>
              <a:t> file extension from WebLogic Server.</a:t>
            </a:r>
          </a:p>
          <a:p>
            <a:pPr marR="137160" algn="just">
              <a:spcBef>
                <a:spcPts val="720"/>
              </a:spcBef>
            </a:pPr>
            <a:r>
              <a:rPr lang="en-IN" sz="1800" b="0" i="0" dirty="0">
                <a:solidFill>
                  <a:srgbClr val="000000"/>
                </a:solidFill>
                <a:effectLst/>
                <a:latin typeface="Verdana" panose="020B0604030504040204" pitchFamily="34" charset="0"/>
              </a:rPr>
              <a:t>WebLogic Server reads the request.</a:t>
            </a:r>
          </a:p>
          <a:p>
            <a:pPr marR="137160" algn="just">
              <a:spcBef>
                <a:spcPts val="720"/>
              </a:spcBef>
            </a:pPr>
            <a:r>
              <a:rPr lang="en-IN" sz="1800" b="0" i="0" dirty="0">
                <a:solidFill>
                  <a:srgbClr val="000000"/>
                </a:solidFill>
                <a:effectLst/>
                <a:latin typeface="Verdana" panose="020B0604030504040204" pitchFamily="34" charset="0"/>
              </a:rPr>
              <a:t>Using the JSP compiler, WebLogic Server converts the JSP into a servlet class that implements the </a:t>
            </a:r>
            <a:r>
              <a:rPr lang="en-IN" sz="1800" b="0" i="0" dirty="0" err="1">
                <a:solidFill>
                  <a:srgbClr val="000000"/>
                </a:solidFill>
                <a:effectLst/>
                <a:latin typeface="Verdana" panose="020B0604030504040204" pitchFamily="34" charset="0"/>
              </a:rPr>
              <a:t>javax.servlet.jsp.JspPage</a:t>
            </a:r>
            <a:r>
              <a:rPr lang="en-IN" sz="1800" b="0" i="0" dirty="0">
                <a:solidFill>
                  <a:srgbClr val="000000"/>
                </a:solidFill>
                <a:effectLst/>
                <a:latin typeface="Verdana" panose="020B0604030504040204" pitchFamily="34" charset="0"/>
              </a:rPr>
              <a:t> interface. The JSP file is compiled only when the page is first requested, or when the JSP file has been changed. Otherwise, the previously compiled JSP servlet class is re-used, making subsequent responses much quicker.</a:t>
            </a:r>
          </a:p>
          <a:p>
            <a:pPr marR="137160" algn="just">
              <a:spcBef>
                <a:spcPts val="720"/>
              </a:spcBef>
            </a:pPr>
            <a:r>
              <a:rPr lang="en-IN" sz="1800" b="0" i="0" dirty="0">
                <a:solidFill>
                  <a:srgbClr val="000000"/>
                </a:solidFill>
                <a:effectLst/>
                <a:latin typeface="Verdana" panose="020B0604030504040204" pitchFamily="34" charset="0"/>
              </a:rPr>
              <a:t>The generated </a:t>
            </a:r>
            <a:r>
              <a:rPr lang="en-IN" sz="1800" b="0" i="0" dirty="0" err="1">
                <a:solidFill>
                  <a:srgbClr val="000000"/>
                </a:solidFill>
                <a:effectLst/>
                <a:latin typeface="Verdana" panose="020B0604030504040204" pitchFamily="34" charset="0"/>
              </a:rPr>
              <a:t>JspPage</a:t>
            </a:r>
            <a:r>
              <a:rPr lang="en-IN" sz="1800" b="0" i="0" dirty="0">
                <a:solidFill>
                  <a:srgbClr val="000000"/>
                </a:solidFill>
                <a:effectLst/>
                <a:latin typeface="Verdana" panose="020B0604030504040204" pitchFamily="34" charset="0"/>
              </a:rPr>
              <a:t> servlet class is invoked to handle the browser request.</a:t>
            </a:r>
          </a:p>
          <a:p>
            <a:pPr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88301" y="7735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i="0" dirty="0">
                <a:solidFill>
                  <a:schemeClr val="tx1"/>
                </a:solidFill>
                <a:effectLst/>
                <a:latin typeface="+mj-lt"/>
              </a:rPr>
              <a:t>JSP </a:t>
            </a:r>
            <a:r>
              <a:rPr lang="en-IN" sz="2400" b="0" i="0" dirty="0" err="1">
                <a:solidFill>
                  <a:schemeClr val="tx1"/>
                </a:solidFill>
                <a:effectLst/>
                <a:latin typeface="+mj-lt"/>
              </a:rPr>
              <a:t>Scriptlet</a:t>
            </a:r>
            <a:r>
              <a:rPr lang="en-IN" sz="2400" b="0" i="0" dirty="0">
                <a:solidFill>
                  <a:schemeClr val="tx1"/>
                </a:solidFill>
                <a:effectLst/>
                <a:latin typeface="+mj-lt"/>
              </a:rPr>
              <a:t> tag (Scripting elements) </a:t>
            </a:r>
            <a:r>
              <a:rPr lang="en-US" sz="2400" dirty="0">
                <a:latin typeface="+mj-lt"/>
              </a:rPr>
              <a:t>(CO1) </a:t>
            </a:r>
            <a:r>
              <a:rPr lang="en-US" sz="2400" dirty="0" err="1">
                <a:latin typeface="+mj-lt"/>
              </a:rPr>
              <a:t>Cont</a:t>
            </a:r>
            <a:endParaRPr lang="en-US" sz="2400" dirty="0">
              <a:latin typeface="+mj-lt"/>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C6A1AFC9-8AFB-97DC-D2DE-A0079E53CF7B}"/>
              </a:ext>
            </a:extLst>
          </p:cNvPr>
          <p:cNvSpPr>
            <a:spLocks noGrp="1"/>
          </p:cNvSpPr>
          <p:nvPr>
            <p:ph idx="1"/>
          </p:nvPr>
        </p:nvSpPr>
        <p:spPr/>
        <p:txBody>
          <a:bodyPr>
            <a:normAutofit/>
          </a:bodyPr>
          <a:lstStyle/>
          <a:p>
            <a:pPr marL="0" indent="0">
              <a:buNone/>
            </a:pPr>
            <a:r>
              <a:rPr lang="en-IN" sz="1800" b="0" i="0" dirty="0">
                <a:effectLst/>
                <a:latin typeface="inter-regular"/>
              </a:rPr>
              <a:t>In JSP, java code can be written inside the </a:t>
            </a:r>
            <a:r>
              <a:rPr lang="en-IN" sz="1800" b="0" i="0" dirty="0" err="1">
                <a:effectLst/>
                <a:latin typeface="inter-regular"/>
              </a:rPr>
              <a:t>jsp</a:t>
            </a:r>
            <a:r>
              <a:rPr lang="en-IN" sz="1800" b="0" i="0" dirty="0">
                <a:effectLst/>
                <a:latin typeface="inter-regular"/>
              </a:rPr>
              <a:t> page using the </a:t>
            </a:r>
            <a:r>
              <a:rPr lang="en-IN" sz="1800" b="0" i="0" dirty="0" err="1">
                <a:effectLst/>
                <a:latin typeface="inter-regular"/>
              </a:rPr>
              <a:t>scriptlet</a:t>
            </a:r>
            <a:r>
              <a:rPr lang="en-IN" sz="1800" b="0" i="0" dirty="0">
                <a:effectLst/>
                <a:latin typeface="inter-regular"/>
              </a:rPr>
              <a:t> tag. Let's see what are the scripting elements first.</a:t>
            </a:r>
          </a:p>
          <a:p>
            <a:pPr marL="0" indent="0" algn="just">
              <a:buNone/>
            </a:pPr>
            <a:r>
              <a:rPr lang="en-IN" sz="1800" b="1" i="0" dirty="0">
                <a:effectLst/>
                <a:latin typeface="erdana"/>
              </a:rPr>
              <a:t>JSP Scripting elements</a:t>
            </a:r>
          </a:p>
          <a:p>
            <a:pPr marL="0" indent="0" algn="just">
              <a:buNone/>
            </a:pPr>
            <a:r>
              <a:rPr lang="en-IN" sz="1800" b="0" i="0" dirty="0">
                <a:effectLst/>
                <a:latin typeface="inter-regular"/>
              </a:rPr>
              <a:t>The scripting elements provides the ability to insert java code inside the </a:t>
            </a:r>
            <a:r>
              <a:rPr lang="en-IN" sz="1800" b="0" i="0" dirty="0" err="1">
                <a:effectLst/>
                <a:latin typeface="inter-regular"/>
              </a:rPr>
              <a:t>jsp</a:t>
            </a:r>
            <a:r>
              <a:rPr lang="en-IN" sz="1800" b="0" i="0" dirty="0">
                <a:effectLst/>
                <a:latin typeface="inter-regular"/>
              </a:rPr>
              <a:t>. There are three types of scripting elements:</a:t>
            </a:r>
          </a:p>
          <a:p>
            <a:pPr algn="just">
              <a:buFont typeface="Arial" panose="020B0604020202020204" pitchFamily="34" charset="0"/>
              <a:buChar char="•"/>
            </a:pPr>
            <a:r>
              <a:rPr lang="en-IN" sz="1800" b="0" i="0" dirty="0" err="1">
                <a:effectLst/>
                <a:latin typeface="inter-regular"/>
              </a:rPr>
              <a:t>scriptlet</a:t>
            </a:r>
            <a:r>
              <a:rPr lang="en-IN" sz="1800" b="0" i="0" dirty="0">
                <a:effectLst/>
                <a:latin typeface="inter-regular"/>
              </a:rPr>
              <a:t> tag</a:t>
            </a:r>
          </a:p>
          <a:p>
            <a:pPr algn="just">
              <a:buFont typeface="Arial" panose="020B0604020202020204" pitchFamily="34" charset="0"/>
              <a:buChar char="•"/>
            </a:pPr>
            <a:r>
              <a:rPr lang="en-IN" sz="1800" b="0" i="0" dirty="0">
                <a:effectLst/>
                <a:latin typeface="inter-regular"/>
              </a:rPr>
              <a:t>expression tag</a:t>
            </a:r>
          </a:p>
          <a:p>
            <a:pPr algn="just">
              <a:buFont typeface="Arial" panose="020B0604020202020204" pitchFamily="34" charset="0"/>
              <a:buChar char="•"/>
            </a:pPr>
            <a:r>
              <a:rPr lang="en-IN" sz="1800" b="0" i="0" dirty="0">
                <a:effectLst/>
                <a:latin typeface="inter-regular"/>
              </a:rPr>
              <a:t>declaration tag</a:t>
            </a:r>
          </a:p>
          <a:p>
            <a:endParaRPr lang="en-US" sz="1800" dirty="0"/>
          </a:p>
        </p:txBody>
      </p:sp>
    </p:spTree>
    <p:extLst>
      <p:ext uri="{BB962C8B-B14F-4D97-AF65-F5344CB8AC3E}">
        <p14:creationId xmlns:p14="http://schemas.microsoft.com/office/powerpoint/2010/main" xmlns="" val="1575512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JSP </a:t>
            </a:r>
            <a:r>
              <a:rPr lang="en-US" sz="2400" dirty="0" err="1"/>
              <a:t>Scriplet</a:t>
            </a:r>
            <a:r>
              <a:rPr lang="en-US" sz="2400" dirty="0"/>
              <a:t> Tag(CO2)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p:txBody>
          <a:bodyPr>
            <a:normAutofit/>
          </a:bodyPr>
          <a:lstStyle/>
          <a:p>
            <a:r>
              <a:rPr lang="en-IN" sz="1800" b="0" i="0" dirty="0">
                <a:solidFill>
                  <a:srgbClr val="333333"/>
                </a:solidFill>
                <a:effectLst/>
                <a:latin typeface="Calibri" panose="020F0502020204030204" pitchFamily="34" charset="0"/>
                <a:cs typeface="Calibri" panose="020F0502020204030204" pitchFamily="34" charset="0"/>
              </a:rPr>
              <a:t>A </a:t>
            </a:r>
            <a:r>
              <a:rPr lang="en-IN" sz="1800" b="0" i="0" dirty="0" err="1">
                <a:solidFill>
                  <a:srgbClr val="333333"/>
                </a:solidFill>
                <a:effectLst/>
                <a:latin typeface="Calibri" panose="020F0502020204030204" pitchFamily="34" charset="0"/>
                <a:cs typeface="Calibri" panose="020F0502020204030204" pitchFamily="34" charset="0"/>
              </a:rPr>
              <a:t>scriptlet</a:t>
            </a:r>
            <a:r>
              <a:rPr lang="en-IN" sz="1800" b="0" i="0" dirty="0">
                <a:solidFill>
                  <a:srgbClr val="333333"/>
                </a:solidFill>
                <a:effectLst/>
                <a:latin typeface="Calibri" panose="020F0502020204030204" pitchFamily="34" charset="0"/>
                <a:cs typeface="Calibri" panose="020F0502020204030204" pitchFamily="34" charset="0"/>
              </a:rPr>
              <a:t> tag is used to execute java source code in JSP. </a:t>
            </a:r>
          </a:p>
          <a:p>
            <a:r>
              <a:rPr lang="en-IN" sz="1800" b="0" i="0" dirty="0">
                <a:solidFill>
                  <a:srgbClr val="333333"/>
                </a:solidFill>
                <a:effectLst/>
                <a:latin typeface="Calibri" panose="020F0502020204030204" pitchFamily="34" charset="0"/>
                <a:cs typeface="Calibri" panose="020F0502020204030204" pitchFamily="34" charset="0"/>
              </a:rPr>
              <a:t>Syntax is as follows:</a:t>
            </a:r>
          </a:p>
          <a:p>
            <a:pPr marL="0" indent="0">
              <a:buNone/>
            </a:pPr>
            <a:r>
              <a:rPr lang="en-IN" sz="1800" dirty="0">
                <a:latin typeface="Calibri" panose="020F0502020204030204" pitchFamily="34" charset="0"/>
                <a:cs typeface="Calibri" panose="020F0502020204030204" pitchFamily="34" charset="0"/>
              </a:rPr>
              <a:t>    &lt;% java code %&gt;</a:t>
            </a:r>
          </a:p>
          <a:p>
            <a:pPr marL="0" indent="0">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858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2D7EF7-0048-40DA-8B6D-B0A6C618EC04}"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Evaluation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2"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8" name="Footer Placeholder 4">
            <a:extLst>
              <a:ext uri="{FF2B5EF4-FFF2-40B4-BE49-F238E27FC236}">
                <a16:creationId xmlns:a16="http://schemas.microsoft.com/office/drawing/2014/main" xmlns="" id="{ED341B04-3A77-C414-8409-E9CBA4699A1B}"/>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pic>
        <p:nvPicPr>
          <p:cNvPr id="3" name="Picture 2" descr="A picture containing text, receipt, screenshot&#10;&#10;Description automatically generated">
            <a:extLst>
              <a:ext uri="{FF2B5EF4-FFF2-40B4-BE49-F238E27FC236}">
                <a16:creationId xmlns:a16="http://schemas.microsoft.com/office/drawing/2014/main" xmlns="" id="{BC77AA08-4BB0-0C28-0CFF-1D436A64815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914401"/>
            <a:ext cx="9144000" cy="4953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Example of JSP </a:t>
            </a:r>
            <a:r>
              <a:rPr lang="en-US" sz="2400" dirty="0" err="1"/>
              <a:t>Scriplet</a:t>
            </a:r>
            <a:r>
              <a:rPr lang="en-US" sz="2400" dirty="0"/>
              <a:t> Tag </a:t>
            </a:r>
            <a:r>
              <a:rPr lang="en-US" sz="2400" dirty="0" err="1"/>
              <a:t>Cont</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a:xfrm>
            <a:off x="457200" y="1600200"/>
            <a:ext cx="4191000" cy="4525963"/>
          </a:xfrm>
        </p:spPr>
        <p:txBody>
          <a:bodyPr>
            <a:normAutofit/>
          </a:bodyPr>
          <a:lstStyle/>
          <a:p>
            <a:pPr marL="0" indent="0">
              <a:buNone/>
            </a:pPr>
            <a:r>
              <a:rPr lang="en-IN" sz="1800" b="1" dirty="0" err="1">
                <a:effectLst/>
                <a:latin typeface="+mj-lt"/>
              </a:rPr>
              <a:t>index.html</a:t>
            </a:r>
            <a:endParaRPr lang="en-IN" sz="1800" b="1" dirty="0">
              <a:effectLst/>
              <a:latin typeface="+mj-lt"/>
            </a:endParaRPr>
          </a:p>
          <a:p>
            <a:pPr marL="0" indent="0" algn="just">
              <a:buNone/>
            </a:pPr>
            <a:r>
              <a:rPr lang="en-IN" sz="1900" i="0" dirty="0">
                <a:effectLst/>
                <a:latin typeface="+mj-lt"/>
              </a:rPr>
              <a:t>&lt;html&gt;  </a:t>
            </a:r>
          </a:p>
          <a:p>
            <a:pPr marL="0" indent="0" algn="just">
              <a:buNone/>
            </a:pPr>
            <a:r>
              <a:rPr lang="en-IN" sz="1900" i="0" dirty="0">
                <a:effectLst/>
                <a:latin typeface="+mj-lt"/>
              </a:rPr>
              <a:t>&lt;body&gt;  </a:t>
            </a:r>
          </a:p>
          <a:p>
            <a:pPr marL="0" indent="0" algn="just">
              <a:buNone/>
            </a:pPr>
            <a:r>
              <a:rPr lang="en-IN" sz="1900" i="0" dirty="0">
                <a:effectLst/>
                <a:latin typeface="+mj-lt"/>
              </a:rPr>
              <a:t>&lt;form action="</a:t>
            </a:r>
            <a:r>
              <a:rPr lang="en-IN" sz="1900" i="0" dirty="0" err="1">
                <a:effectLst/>
                <a:latin typeface="+mj-lt"/>
              </a:rPr>
              <a:t>welcome.jsp</a:t>
            </a:r>
            <a:r>
              <a:rPr lang="en-IN" sz="1900" i="0" dirty="0">
                <a:effectLst/>
                <a:latin typeface="+mj-lt"/>
              </a:rPr>
              <a:t>"&gt;  </a:t>
            </a:r>
          </a:p>
          <a:p>
            <a:pPr marL="0" indent="0" algn="just">
              <a:buNone/>
            </a:pPr>
            <a:r>
              <a:rPr lang="en-IN" sz="1900" i="0" dirty="0">
                <a:effectLst/>
                <a:latin typeface="+mj-lt"/>
              </a:rPr>
              <a:t>&lt;input type="text" name="</a:t>
            </a:r>
            <a:r>
              <a:rPr lang="en-IN" sz="1900" i="0" dirty="0" err="1">
                <a:effectLst/>
                <a:latin typeface="+mj-lt"/>
              </a:rPr>
              <a:t>uname</a:t>
            </a:r>
            <a:r>
              <a:rPr lang="en-IN" sz="1900" i="0" dirty="0">
                <a:effectLst/>
                <a:latin typeface="+mj-lt"/>
              </a:rPr>
              <a:t>"&gt;  </a:t>
            </a:r>
          </a:p>
          <a:p>
            <a:pPr marL="0" indent="0" algn="just">
              <a:buNone/>
            </a:pPr>
            <a:r>
              <a:rPr lang="en-IN" sz="1900" i="0" dirty="0">
                <a:effectLst/>
                <a:latin typeface="+mj-lt"/>
              </a:rPr>
              <a:t>&lt;input type="submit" value="go"&gt;&lt;</a:t>
            </a:r>
            <a:r>
              <a:rPr lang="en-IN" sz="1900" i="0" dirty="0" err="1">
                <a:effectLst/>
                <a:latin typeface="+mj-lt"/>
              </a:rPr>
              <a:t>br</a:t>
            </a:r>
            <a:r>
              <a:rPr lang="en-IN" sz="1900" i="0" dirty="0">
                <a:effectLst/>
                <a:latin typeface="+mj-lt"/>
              </a:rPr>
              <a:t>/&gt;  </a:t>
            </a:r>
          </a:p>
          <a:p>
            <a:pPr marL="0" indent="0" algn="just">
              <a:buNone/>
            </a:pPr>
            <a:r>
              <a:rPr lang="en-IN" sz="1900" i="0" dirty="0">
                <a:effectLst/>
                <a:latin typeface="+mj-lt"/>
              </a:rPr>
              <a:t>&lt;/form&gt;  </a:t>
            </a:r>
          </a:p>
          <a:p>
            <a:pPr marL="0" indent="0" algn="just">
              <a:buNone/>
            </a:pPr>
            <a:r>
              <a:rPr lang="en-IN" sz="1900" i="0" dirty="0">
                <a:effectLst/>
                <a:latin typeface="+mj-lt"/>
              </a:rPr>
              <a:t>&lt;/body&gt;  </a:t>
            </a:r>
          </a:p>
          <a:p>
            <a:pPr marL="0" indent="0" algn="just">
              <a:buNone/>
            </a:pPr>
            <a:r>
              <a:rPr lang="en-IN" sz="1900" i="0" dirty="0">
                <a:effectLst/>
                <a:latin typeface="+mj-lt"/>
              </a:rPr>
              <a:t>&lt;/html&gt; </a:t>
            </a:r>
            <a:r>
              <a:rPr lang="en-IN" b="0" i="0" dirty="0">
                <a:effectLst/>
                <a:latin typeface="inter-regular"/>
              </a:rPr>
              <a:t> </a:t>
            </a:r>
          </a:p>
          <a:p>
            <a:pPr marL="0" indent="0">
              <a:buNone/>
            </a:pPr>
            <a:endParaRPr lang="en-US" dirty="0"/>
          </a:p>
        </p:txBody>
      </p:sp>
      <p:sp>
        <p:nvSpPr>
          <p:cNvPr id="8" name="Content Placeholder 2">
            <a:extLst>
              <a:ext uri="{FF2B5EF4-FFF2-40B4-BE49-F238E27FC236}">
                <a16:creationId xmlns:a16="http://schemas.microsoft.com/office/drawing/2014/main" xmlns="" id="{F7FE7AD7-A9E5-E612-1CDD-EF7FCF958F20}"/>
              </a:ext>
            </a:extLst>
          </p:cNvPr>
          <p:cNvSpPr txBox="1">
            <a:spLocks/>
          </p:cNvSpPr>
          <p:nvPr/>
        </p:nvSpPr>
        <p:spPr>
          <a:xfrm>
            <a:off x="4457700" y="2653627"/>
            <a:ext cx="4495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b="1" dirty="0" err="1">
                <a:effectLst/>
                <a:latin typeface="+mj-lt"/>
              </a:rPr>
              <a:t>welcome.jsp</a:t>
            </a:r>
            <a:endParaRPr lang="en-IN" sz="1800" b="1" dirty="0">
              <a:latin typeface="+mj-lt"/>
            </a:endParaRPr>
          </a:p>
          <a:p>
            <a:pPr marL="0" indent="0" algn="just">
              <a:buNone/>
            </a:pPr>
            <a:r>
              <a:rPr lang="en-IN" sz="1800" b="0" i="0" dirty="0">
                <a:effectLst/>
                <a:latin typeface="+mj-lt"/>
              </a:rPr>
              <a:t>&lt;html&gt;  </a:t>
            </a:r>
          </a:p>
          <a:p>
            <a:pPr marL="0" indent="0" algn="just">
              <a:buNone/>
            </a:pPr>
            <a:r>
              <a:rPr lang="en-IN" sz="1800" b="0" i="0" dirty="0">
                <a:effectLst/>
                <a:latin typeface="+mj-lt"/>
              </a:rPr>
              <a:t>&lt;body&gt;  </a:t>
            </a:r>
          </a:p>
          <a:p>
            <a:pPr marL="0" indent="0" algn="just">
              <a:buNone/>
            </a:pPr>
            <a:r>
              <a:rPr lang="en-IN" sz="1800" b="0" i="0" dirty="0">
                <a:effectLst/>
                <a:latin typeface="+mj-lt"/>
              </a:rPr>
              <a:t>&lt;%  </a:t>
            </a:r>
          </a:p>
          <a:p>
            <a:pPr marL="0" indent="0" algn="just">
              <a:buNone/>
            </a:pPr>
            <a:r>
              <a:rPr lang="en-IN" sz="1800" b="0" i="0" dirty="0">
                <a:effectLst/>
                <a:latin typeface="+mj-lt"/>
              </a:rPr>
              <a:t>String name=</a:t>
            </a:r>
            <a:r>
              <a:rPr lang="en-IN" sz="1800" b="0" i="0" dirty="0" err="1">
                <a:effectLst/>
                <a:latin typeface="+mj-lt"/>
              </a:rPr>
              <a:t>request.getParameter</a:t>
            </a:r>
            <a:r>
              <a:rPr lang="en-IN" sz="1800" b="0" i="0" dirty="0">
                <a:effectLst/>
                <a:latin typeface="+mj-lt"/>
              </a:rPr>
              <a:t>("</a:t>
            </a:r>
            <a:r>
              <a:rPr lang="en-IN" sz="1800" b="0" i="0" dirty="0" err="1">
                <a:effectLst/>
                <a:latin typeface="+mj-lt"/>
              </a:rPr>
              <a:t>uname</a:t>
            </a:r>
            <a:r>
              <a:rPr lang="en-IN" sz="1800" b="0" i="0" dirty="0">
                <a:effectLst/>
                <a:latin typeface="+mj-lt"/>
              </a:rPr>
              <a:t>");</a:t>
            </a:r>
          </a:p>
          <a:p>
            <a:pPr marL="0" indent="0" algn="just">
              <a:buNone/>
            </a:pPr>
            <a:r>
              <a:rPr lang="en-IN" sz="1800" b="0" i="0" dirty="0" err="1">
                <a:effectLst/>
                <a:latin typeface="+mj-lt"/>
              </a:rPr>
              <a:t>out.print</a:t>
            </a:r>
            <a:r>
              <a:rPr lang="en-IN" sz="1800" b="0" i="0" dirty="0">
                <a:effectLst/>
                <a:latin typeface="+mj-lt"/>
              </a:rPr>
              <a:t>("welcome "+name);  </a:t>
            </a:r>
          </a:p>
          <a:p>
            <a:pPr marL="0" indent="0" algn="just">
              <a:buNone/>
            </a:pPr>
            <a:r>
              <a:rPr lang="en-IN" sz="1800" b="0" i="0" dirty="0">
                <a:effectLst/>
                <a:latin typeface="+mj-lt"/>
              </a:rPr>
              <a:t>%&gt;  </a:t>
            </a:r>
          </a:p>
          <a:p>
            <a:pPr marL="0" indent="0" algn="just">
              <a:buNone/>
            </a:pPr>
            <a:r>
              <a:rPr lang="en-IN" sz="1800" b="0" i="0" dirty="0">
                <a:effectLst/>
                <a:latin typeface="+mj-lt"/>
              </a:rPr>
              <a:t>&lt;/form&gt;  </a:t>
            </a:r>
          </a:p>
          <a:p>
            <a:pPr marL="0" indent="0" algn="just">
              <a:buNone/>
            </a:pPr>
            <a:r>
              <a:rPr lang="en-IN" sz="1800" b="0" i="0" dirty="0">
                <a:effectLst/>
                <a:latin typeface="+mj-lt"/>
              </a:rPr>
              <a:t>&lt;/body&gt;  </a:t>
            </a:r>
          </a:p>
          <a:p>
            <a:pPr marL="0" indent="0" algn="just">
              <a:buNone/>
            </a:pPr>
            <a:r>
              <a:rPr lang="en-IN" sz="1800" b="0" i="0" dirty="0">
                <a:effectLst/>
                <a:latin typeface="+mj-lt"/>
              </a:rPr>
              <a:t>&lt;/html&gt; </a:t>
            </a:r>
          </a:p>
          <a:p>
            <a:pPr marL="0" indent="0" algn="just">
              <a:buFont typeface="Arial" pitchFamily="34" charset="0"/>
              <a:buNone/>
            </a:pPr>
            <a:r>
              <a:rPr lang="en-IN" sz="1800" dirty="0">
                <a:latin typeface="+mj-lt"/>
              </a:rPr>
              <a:t> </a:t>
            </a:r>
          </a:p>
          <a:p>
            <a:pPr marL="0" indent="0">
              <a:buFont typeface="Arial" pitchFamily="34" charset="0"/>
              <a:buNone/>
            </a:pPr>
            <a:endParaRPr lang="en-US" sz="1800" dirty="0">
              <a:latin typeface="+mj-lt"/>
            </a:endParaRPr>
          </a:p>
        </p:txBody>
      </p:sp>
      <p:sp>
        <p:nvSpPr>
          <p:cNvPr id="10" name="TextBox 9">
            <a:extLst>
              <a:ext uri="{FF2B5EF4-FFF2-40B4-BE49-F238E27FC236}">
                <a16:creationId xmlns:a16="http://schemas.microsoft.com/office/drawing/2014/main" xmlns="" id="{CE973E68-4AA2-3772-4B5D-0015DF39A33E}"/>
              </a:ext>
            </a:extLst>
          </p:cNvPr>
          <p:cNvSpPr txBox="1"/>
          <p:nvPr/>
        </p:nvSpPr>
        <p:spPr>
          <a:xfrm>
            <a:off x="1217340" y="946112"/>
            <a:ext cx="7164659" cy="923330"/>
          </a:xfrm>
          <a:prstGeom prst="rect">
            <a:avLst/>
          </a:prstGeom>
          <a:noFill/>
        </p:spPr>
        <p:txBody>
          <a:bodyPr wrap="square">
            <a:spAutoFit/>
          </a:bodyPr>
          <a:lstStyle/>
          <a:p>
            <a:pPr lvl="1" algn="just"/>
            <a:r>
              <a:rPr lang="en-IN" sz="1800" b="0" i="0" dirty="0">
                <a:solidFill>
                  <a:srgbClr val="333333"/>
                </a:solidFill>
                <a:effectLst/>
              </a:rPr>
              <a:t>In this example, we have created two files </a:t>
            </a:r>
            <a:r>
              <a:rPr lang="en-IN" sz="1800" b="0" i="0" dirty="0" err="1">
                <a:solidFill>
                  <a:srgbClr val="333333"/>
                </a:solidFill>
                <a:effectLst/>
              </a:rPr>
              <a:t>index.html</a:t>
            </a:r>
            <a:r>
              <a:rPr lang="en-IN" sz="1800" b="0" i="0" dirty="0">
                <a:solidFill>
                  <a:srgbClr val="333333"/>
                </a:solidFill>
                <a:effectLst/>
              </a:rPr>
              <a:t> and </a:t>
            </a:r>
            <a:r>
              <a:rPr lang="en-IN" sz="1800" b="0" i="0" dirty="0" err="1">
                <a:solidFill>
                  <a:srgbClr val="333333"/>
                </a:solidFill>
                <a:effectLst/>
              </a:rPr>
              <a:t>welcome.jsp</a:t>
            </a:r>
            <a:r>
              <a:rPr lang="en-IN" sz="1800" b="0" i="0" dirty="0">
                <a:solidFill>
                  <a:srgbClr val="333333"/>
                </a:solidFill>
                <a:effectLst/>
              </a:rPr>
              <a:t>. The </a:t>
            </a:r>
            <a:r>
              <a:rPr lang="en-IN" sz="1800" b="0" i="0" dirty="0" err="1">
                <a:solidFill>
                  <a:srgbClr val="333333"/>
                </a:solidFill>
                <a:effectLst/>
              </a:rPr>
              <a:t>index.html</a:t>
            </a:r>
            <a:r>
              <a:rPr lang="en-IN" sz="1800" b="0" i="0" dirty="0">
                <a:solidFill>
                  <a:srgbClr val="333333"/>
                </a:solidFill>
                <a:effectLst/>
              </a:rPr>
              <a:t> file gets the username from the user and the </a:t>
            </a:r>
            <a:r>
              <a:rPr lang="en-IN" sz="1800" b="0" i="0" dirty="0" err="1">
                <a:solidFill>
                  <a:srgbClr val="333333"/>
                </a:solidFill>
                <a:effectLst/>
              </a:rPr>
              <a:t>welcome.jsp</a:t>
            </a:r>
            <a:r>
              <a:rPr lang="en-IN" sz="1800" b="0" i="0" dirty="0">
                <a:solidFill>
                  <a:srgbClr val="333333"/>
                </a:solidFill>
                <a:effectLst/>
              </a:rPr>
              <a:t> file prints the username with the welcome message.</a:t>
            </a:r>
            <a:endParaRPr lang="en-US" sz="1800" dirty="0"/>
          </a:p>
        </p:txBody>
      </p:sp>
    </p:spTree>
    <p:extLst>
      <p:ext uri="{BB962C8B-B14F-4D97-AF65-F5344CB8AC3E}">
        <p14:creationId xmlns:p14="http://schemas.microsoft.com/office/powerpoint/2010/main" xmlns="" val="1197766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JSP expression Tag(CO2)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p:txBody>
          <a:bodyPr>
            <a:normAutofit/>
          </a:bodyPr>
          <a:lstStyle/>
          <a:p>
            <a:pPr marL="0" indent="0" algn="just">
              <a:buNone/>
            </a:pPr>
            <a:r>
              <a:rPr lang="en-IN" sz="1800" b="0" i="0" dirty="0">
                <a:effectLst/>
                <a:latin typeface="+mj-lt"/>
              </a:rPr>
              <a:t>The code placed within </a:t>
            </a:r>
            <a:r>
              <a:rPr lang="en-IN" sz="1800" b="1" i="0" dirty="0">
                <a:effectLst/>
                <a:latin typeface="+mj-lt"/>
              </a:rPr>
              <a:t>JSP expression tag</a:t>
            </a:r>
            <a:r>
              <a:rPr lang="en-IN" sz="1800" b="0" i="0" dirty="0">
                <a:effectLst/>
                <a:latin typeface="+mj-lt"/>
              </a:rPr>
              <a:t> is </a:t>
            </a:r>
            <a:r>
              <a:rPr lang="en-IN" sz="1800" b="0" i="1" dirty="0">
                <a:effectLst/>
                <a:latin typeface="+mj-lt"/>
              </a:rPr>
              <a:t>written to the output stream of the response</a:t>
            </a:r>
            <a:r>
              <a:rPr lang="en-IN" sz="1800" b="0" i="0" dirty="0">
                <a:effectLst/>
                <a:latin typeface="+mj-lt"/>
              </a:rPr>
              <a:t>. So you need not write </a:t>
            </a:r>
            <a:r>
              <a:rPr lang="en-IN" sz="1800" b="0" i="0" dirty="0" err="1">
                <a:effectLst/>
                <a:latin typeface="+mj-lt"/>
              </a:rPr>
              <a:t>out.print</a:t>
            </a:r>
            <a:r>
              <a:rPr lang="en-IN" sz="1800" b="0" i="0" dirty="0">
                <a:effectLst/>
                <a:latin typeface="+mj-lt"/>
              </a:rPr>
              <a:t>() to write data. It is mainly used to print the values of variable or method.</a:t>
            </a:r>
          </a:p>
          <a:p>
            <a:pPr marL="0" indent="0" algn="just">
              <a:buNone/>
            </a:pPr>
            <a:r>
              <a:rPr lang="en-IN" sz="1800" b="0" i="0" dirty="0">
                <a:effectLst/>
                <a:latin typeface="+mj-lt"/>
              </a:rPr>
              <a:t>Syntax of JSP expression tag:</a:t>
            </a:r>
          </a:p>
          <a:p>
            <a:pPr marL="0" indent="0" algn="just">
              <a:buNone/>
            </a:pPr>
            <a:r>
              <a:rPr lang="en-IN" sz="1800" b="1" i="0" dirty="0">
                <a:effectLst/>
                <a:latin typeface="+mj-lt"/>
              </a:rPr>
              <a:t>&lt;</a:t>
            </a:r>
            <a:r>
              <a:rPr lang="en-IN" sz="1800" b="0" i="0" dirty="0">
                <a:effectLst/>
                <a:latin typeface="+mj-lt"/>
              </a:rPr>
              <a:t>%=  statement %</a:t>
            </a:r>
            <a:r>
              <a:rPr lang="en-IN" sz="1800" b="1" i="0" dirty="0">
                <a:effectLst/>
                <a:latin typeface="+mj-lt"/>
              </a:rPr>
              <a:t>&gt;</a:t>
            </a:r>
            <a:r>
              <a:rPr lang="en-IN" sz="1800" b="0" i="0" dirty="0">
                <a:effectLst/>
                <a:latin typeface="+mj-lt"/>
              </a:rPr>
              <a:t>  </a:t>
            </a:r>
          </a:p>
          <a:p>
            <a:pPr marL="0" indent="0" algn="just">
              <a:buNone/>
            </a:pPr>
            <a:r>
              <a:rPr lang="en-IN" sz="1800" b="1" dirty="0">
                <a:effectLst/>
                <a:latin typeface="+mj-lt"/>
              </a:rPr>
              <a:t>Example of JSP expression tag that prints the user name</a:t>
            </a:r>
          </a:p>
          <a:p>
            <a:pPr marL="0" indent="0" algn="just">
              <a:buNone/>
            </a:pPr>
            <a:r>
              <a:rPr lang="en-IN" sz="1800" b="0" i="0" dirty="0">
                <a:effectLst/>
                <a:latin typeface="+mj-lt"/>
              </a:rPr>
              <a:t>In this example, we are printing the username using the expression tag. The </a:t>
            </a:r>
            <a:r>
              <a:rPr lang="en-IN" sz="1800" b="0" i="0" dirty="0" err="1">
                <a:effectLst/>
                <a:latin typeface="+mj-lt"/>
              </a:rPr>
              <a:t>index.html</a:t>
            </a:r>
            <a:r>
              <a:rPr lang="en-IN" sz="1800" b="0" i="0" dirty="0">
                <a:effectLst/>
                <a:latin typeface="+mj-lt"/>
              </a:rPr>
              <a:t> file gets the username and sends the request to the </a:t>
            </a:r>
            <a:r>
              <a:rPr lang="en-IN" sz="1800" b="0" i="0" dirty="0" err="1">
                <a:effectLst/>
                <a:latin typeface="+mj-lt"/>
              </a:rPr>
              <a:t>welcome.jsp</a:t>
            </a:r>
            <a:r>
              <a:rPr lang="en-IN" sz="1800" b="0" i="0" dirty="0">
                <a:effectLst/>
                <a:latin typeface="+mj-lt"/>
              </a:rPr>
              <a:t> file, which displays the username.</a:t>
            </a:r>
            <a:endParaRPr lang="en-US" sz="1800" dirty="0">
              <a:latin typeface="+mj-lt"/>
            </a:endParaRPr>
          </a:p>
        </p:txBody>
      </p:sp>
    </p:spTree>
    <p:extLst>
      <p:ext uri="{BB962C8B-B14F-4D97-AF65-F5344CB8AC3E}">
        <p14:creationId xmlns:p14="http://schemas.microsoft.com/office/powerpoint/2010/main" xmlns="" val="2997079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effectLst/>
                <a:latin typeface="+mj-lt"/>
              </a:rPr>
              <a:t>Example of JSP expression tag that prints the user name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a:xfrm>
            <a:off x="457200" y="1600200"/>
            <a:ext cx="3505200" cy="4525963"/>
          </a:xfrm>
        </p:spPr>
        <p:txBody>
          <a:bodyPr>
            <a:normAutofit/>
          </a:bodyPr>
          <a:lstStyle/>
          <a:p>
            <a:pPr marL="0" indent="0" algn="just">
              <a:buNone/>
            </a:pPr>
            <a:r>
              <a:rPr lang="en-IN" sz="1800" b="1" dirty="0" err="1">
                <a:effectLst/>
                <a:latin typeface="+mj-lt"/>
              </a:rPr>
              <a:t>index.jsp</a:t>
            </a:r>
            <a:endParaRPr lang="en-IN" sz="1800" b="1" dirty="0">
              <a:effectLst/>
              <a:latin typeface="+mj-lt"/>
            </a:endParaRPr>
          </a:p>
          <a:p>
            <a:pPr marL="0" indent="0" algn="just">
              <a:buNone/>
            </a:pPr>
            <a:r>
              <a:rPr lang="en-IN" sz="1800" i="0" dirty="0">
                <a:effectLst/>
                <a:latin typeface="+mj-lt"/>
              </a:rPr>
              <a:t>&lt;html&gt;  </a:t>
            </a:r>
          </a:p>
          <a:p>
            <a:pPr marL="0" indent="0" algn="just">
              <a:buNone/>
            </a:pPr>
            <a:r>
              <a:rPr lang="en-IN" sz="1800" i="0" dirty="0">
                <a:effectLst/>
                <a:latin typeface="+mj-lt"/>
              </a:rPr>
              <a:t>&lt;body&gt;  </a:t>
            </a:r>
          </a:p>
          <a:p>
            <a:pPr marL="0" indent="0" algn="just">
              <a:buNone/>
            </a:pPr>
            <a:r>
              <a:rPr lang="en-IN" sz="1800" i="0" dirty="0">
                <a:effectLst/>
                <a:latin typeface="+mj-lt"/>
              </a:rPr>
              <a:t>&lt;form action="</a:t>
            </a:r>
            <a:r>
              <a:rPr lang="en-IN" sz="1800" i="0" dirty="0" err="1">
                <a:effectLst/>
                <a:latin typeface="+mj-lt"/>
              </a:rPr>
              <a:t>welcome.jsp</a:t>
            </a:r>
            <a:r>
              <a:rPr lang="en-IN" sz="1800" i="0" dirty="0">
                <a:effectLst/>
                <a:latin typeface="+mj-lt"/>
              </a:rPr>
              <a:t>"&gt;  </a:t>
            </a:r>
          </a:p>
          <a:p>
            <a:pPr marL="0" indent="0" algn="just">
              <a:buNone/>
            </a:pPr>
            <a:r>
              <a:rPr lang="en-IN" sz="1800" i="0" dirty="0">
                <a:effectLst/>
                <a:latin typeface="+mj-lt"/>
              </a:rPr>
              <a:t>&lt;input type="text" name="</a:t>
            </a:r>
            <a:r>
              <a:rPr lang="en-IN" sz="1800" i="0" dirty="0" err="1">
                <a:effectLst/>
                <a:latin typeface="+mj-lt"/>
              </a:rPr>
              <a:t>uname</a:t>
            </a:r>
            <a:r>
              <a:rPr lang="en-IN" sz="1800" i="0" dirty="0">
                <a:effectLst/>
                <a:latin typeface="+mj-lt"/>
              </a:rPr>
              <a:t>"&gt;&lt;</a:t>
            </a:r>
            <a:r>
              <a:rPr lang="en-IN" sz="1800" i="0" dirty="0" err="1">
                <a:effectLst/>
                <a:latin typeface="+mj-lt"/>
              </a:rPr>
              <a:t>br</a:t>
            </a:r>
            <a:r>
              <a:rPr lang="en-IN" sz="1800" i="0" dirty="0">
                <a:effectLst/>
                <a:latin typeface="+mj-lt"/>
              </a:rPr>
              <a:t>/&gt;  </a:t>
            </a:r>
          </a:p>
          <a:p>
            <a:pPr marL="0" indent="0" algn="just">
              <a:buNone/>
            </a:pPr>
            <a:r>
              <a:rPr lang="en-IN" sz="1800" i="0" dirty="0">
                <a:effectLst/>
                <a:latin typeface="+mj-lt"/>
              </a:rPr>
              <a:t>&lt;input type="submit" value="go"&gt;  </a:t>
            </a:r>
          </a:p>
          <a:p>
            <a:pPr marL="0" indent="0" algn="just">
              <a:buNone/>
            </a:pPr>
            <a:r>
              <a:rPr lang="en-IN" sz="1800" i="0" dirty="0">
                <a:effectLst/>
                <a:latin typeface="+mj-lt"/>
              </a:rPr>
              <a:t>&lt;/form&gt;  </a:t>
            </a:r>
          </a:p>
          <a:p>
            <a:pPr marL="0" indent="0" algn="just">
              <a:buNone/>
            </a:pPr>
            <a:r>
              <a:rPr lang="en-IN" sz="1800" i="0" dirty="0">
                <a:effectLst/>
                <a:latin typeface="+mj-lt"/>
              </a:rPr>
              <a:t>&lt;/body&gt;  </a:t>
            </a:r>
          </a:p>
          <a:p>
            <a:pPr marL="0" indent="0" algn="just">
              <a:buNone/>
            </a:pPr>
            <a:r>
              <a:rPr lang="en-IN" sz="1800" i="0" dirty="0">
                <a:effectLst/>
                <a:latin typeface="+mj-lt"/>
              </a:rPr>
              <a:t>&lt;/html&gt; </a:t>
            </a:r>
            <a:r>
              <a:rPr lang="en-IN" sz="1100" b="0" i="0" dirty="0">
                <a:solidFill>
                  <a:srgbClr val="000000"/>
                </a:solidFill>
                <a:effectLst/>
                <a:latin typeface="inter-regular"/>
              </a:rPr>
              <a:t> </a:t>
            </a:r>
          </a:p>
          <a:p>
            <a:pPr marL="0" indent="0" algn="just">
              <a:buNone/>
            </a:pPr>
            <a:endParaRPr lang="en-US" sz="1800" dirty="0">
              <a:latin typeface="+mj-lt"/>
            </a:endParaRPr>
          </a:p>
        </p:txBody>
      </p:sp>
      <p:sp>
        <p:nvSpPr>
          <p:cNvPr id="10" name="TextBox 9">
            <a:extLst>
              <a:ext uri="{FF2B5EF4-FFF2-40B4-BE49-F238E27FC236}">
                <a16:creationId xmlns:a16="http://schemas.microsoft.com/office/drawing/2014/main" xmlns="" id="{05540A99-6999-6995-A5D0-A5BAADCEC657}"/>
              </a:ext>
            </a:extLst>
          </p:cNvPr>
          <p:cNvSpPr txBox="1"/>
          <p:nvPr/>
        </p:nvSpPr>
        <p:spPr>
          <a:xfrm>
            <a:off x="3733799" y="3200400"/>
            <a:ext cx="5351189" cy="2031325"/>
          </a:xfrm>
          <a:prstGeom prst="rect">
            <a:avLst/>
          </a:prstGeom>
          <a:noFill/>
        </p:spPr>
        <p:txBody>
          <a:bodyPr wrap="square">
            <a:spAutoFit/>
          </a:bodyPr>
          <a:lstStyle/>
          <a:p>
            <a:r>
              <a:rPr lang="en-IN" b="1" i="1" dirty="0" err="1">
                <a:effectLst/>
                <a:latin typeface="+mj-lt"/>
              </a:rPr>
              <a:t>welcome.jsp</a:t>
            </a:r>
            <a:endParaRPr lang="en-IN" b="1" i="1" dirty="0">
              <a:effectLst/>
              <a:latin typeface="+mj-lt"/>
            </a:endParaRPr>
          </a:p>
          <a:p>
            <a:pPr algn="just"/>
            <a:r>
              <a:rPr lang="en-IN" i="0" dirty="0">
                <a:effectLst/>
                <a:latin typeface="+mj-lt"/>
              </a:rPr>
              <a:t>&lt;html&gt;  </a:t>
            </a:r>
          </a:p>
          <a:p>
            <a:pPr algn="just"/>
            <a:r>
              <a:rPr lang="en-IN" i="0" dirty="0">
                <a:effectLst/>
                <a:latin typeface="+mj-lt"/>
              </a:rPr>
              <a:t>&lt;body&gt;  </a:t>
            </a:r>
          </a:p>
          <a:p>
            <a:pPr algn="just"/>
            <a:r>
              <a:rPr lang="en-IN" i="0" dirty="0">
                <a:effectLst/>
                <a:latin typeface="+mj-lt"/>
              </a:rPr>
              <a:t>&lt;%= "Welcome "+</a:t>
            </a:r>
            <a:r>
              <a:rPr lang="en-IN" i="0" dirty="0" err="1">
                <a:effectLst/>
                <a:latin typeface="+mj-lt"/>
              </a:rPr>
              <a:t>request.getParameter</a:t>
            </a:r>
            <a:r>
              <a:rPr lang="en-IN" i="0" dirty="0">
                <a:effectLst/>
                <a:latin typeface="+mj-lt"/>
              </a:rPr>
              <a:t>("</a:t>
            </a:r>
            <a:r>
              <a:rPr lang="en-IN" i="0" dirty="0" err="1">
                <a:effectLst/>
                <a:latin typeface="+mj-lt"/>
              </a:rPr>
              <a:t>uname</a:t>
            </a:r>
            <a:r>
              <a:rPr lang="en-IN" i="0" dirty="0">
                <a:effectLst/>
                <a:latin typeface="+mj-lt"/>
              </a:rPr>
              <a:t>") %&gt;  </a:t>
            </a:r>
          </a:p>
          <a:p>
            <a:pPr algn="just"/>
            <a:r>
              <a:rPr lang="en-IN" i="0" dirty="0">
                <a:effectLst/>
                <a:latin typeface="+mj-lt"/>
              </a:rPr>
              <a:t>&lt;/body&gt;  </a:t>
            </a:r>
          </a:p>
          <a:p>
            <a:pPr algn="just"/>
            <a:r>
              <a:rPr lang="en-IN" i="0" dirty="0">
                <a:effectLst/>
                <a:latin typeface="+mj-lt"/>
              </a:rPr>
              <a:t>&lt;/html&gt;  </a:t>
            </a:r>
          </a:p>
          <a:p>
            <a:endParaRPr lang="en-US" dirty="0">
              <a:latin typeface="+mj-lt"/>
            </a:endParaRPr>
          </a:p>
        </p:txBody>
      </p:sp>
    </p:spTree>
    <p:extLst>
      <p:ext uri="{BB962C8B-B14F-4D97-AF65-F5344CB8AC3E}">
        <p14:creationId xmlns:p14="http://schemas.microsoft.com/office/powerpoint/2010/main" xmlns="" val="1129786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JSP declaration Tag(CO2)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p:txBody>
          <a:bodyPr>
            <a:normAutofit/>
          </a:bodyPr>
          <a:lstStyle/>
          <a:p>
            <a:pPr algn="just"/>
            <a:r>
              <a:rPr lang="en-IN" sz="1800" b="0" i="0" dirty="0">
                <a:effectLst/>
                <a:latin typeface="+mj-lt"/>
              </a:rPr>
              <a:t>The </a:t>
            </a:r>
            <a:r>
              <a:rPr lang="en-IN" sz="1800" b="1" i="0" dirty="0">
                <a:effectLst/>
                <a:latin typeface="+mj-lt"/>
              </a:rPr>
              <a:t>JSP declaration tag</a:t>
            </a:r>
            <a:r>
              <a:rPr lang="en-IN" sz="1800" b="0" i="0" dirty="0">
                <a:effectLst/>
                <a:latin typeface="+mj-lt"/>
              </a:rPr>
              <a:t> is used </a:t>
            </a:r>
            <a:r>
              <a:rPr lang="en-IN" sz="1800" b="0" i="1" dirty="0">
                <a:effectLst/>
                <a:latin typeface="+mj-lt"/>
              </a:rPr>
              <a:t>to declare fields and methods</a:t>
            </a:r>
            <a:r>
              <a:rPr lang="en-IN" sz="1800" b="0" i="0" dirty="0">
                <a:effectLst/>
                <a:latin typeface="+mj-lt"/>
              </a:rPr>
              <a:t>.</a:t>
            </a:r>
          </a:p>
          <a:p>
            <a:pPr algn="just"/>
            <a:r>
              <a:rPr lang="en-IN" sz="1800" b="0" i="0" dirty="0">
                <a:effectLst/>
                <a:latin typeface="+mj-lt"/>
              </a:rPr>
              <a:t>The code written inside the </a:t>
            </a:r>
            <a:r>
              <a:rPr lang="en-IN" sz="1800" b="0" i="0" dirty="0" err="1">
                <a:effectLst/>
                <a:latin typeface="+mj-lt"/>
              </a:rPr>
              <a:t>jsp</a:t>
            </a:r>
            <a:r>
              <a:rPr lang="en-IN" sz="1800" b="0" i="0" dirty="0">
                <a:effectLst/>
                <a:latin typeface="+mj-lt"/>
              </a:rPr>
              <a:t> declaration tag is placed outside the service() method of auto generated servlet.</a:t>
            </a:r>
          </a:p>
          <a:p>
            <a:pPr algn="just"/>
            <a:r>
              <a:rPr lang="en-IN" sz="1800" b="0" i="0" dirty="0">
                <a:effectLst/>
                <a:latin typeface="+mj-lt"/>
              </a:rPr>
              <a:t>So it doesn't get memory at each request.</a:t>
            </a:r>
          </a:p>
          <a:p>
            <a:pPr marL="0" indent="0" algn="just">
              <a:buNone/>
            </a:pPr>
            <a:r>
              <a:rPr lang="en-IN" sz="1800" b="0" i="0" dirty="0">
                <a:effectLst/>
                <a:latin typeface="+mj-lt"/>
              </a:rPr>
              <a:t>Syntax of JSP declaration tag</a:t>
            </a:r>
          </a:p>
          <a:p>
            <a:pPr marL="0" indent="0" algn="just">
              <a:buNone/>
            </a:pPr>
            <a:r>
              <a:rPr lang="en-IN" sz="1800" b="1" i="0" dirty="0">
                <a:effectLst/>
                <a:latin typeface="+mj-lt"/>
              </a:rPr>
              <a:t>&lt;</a:t>
            </a:r>
            <a:r>
              <a:rPr lang="en-IN" sz="1800" b="0" i="0" dirty="0">
                <a:effectLst/>
                <a:latin typeface="+mj-lt"/>
              </a:rPr>
              <a:t>%!  field or method declaration %</a:t>
            </a:r>
            <a:r>
              <a:rPr lang="en-IN" sz="1800" b="1" i="0" dirty="0">
                <a:effectLst/>
                <a:latin typeface="+mj-lt"/>
              </a:rPr>
              <a:t>&gt;</a:t>
            </a:r>
            <a:r>
              <a:rPr lang="en-IN" sz="1800" b="0" i="0" dirty="0">
                <a:effectLst/>
                <a:latin typeface="+mj-lt"/>
              </a:rPr>
              <a:t>  </a:t>
            </a:r>
          </a:p>
          <a:p>
            <a:pPr marL="0" indent="0" algn="just">
              <a:buNone/>
            </a:pPr>
            <a:endParaRPr lang="en-US" sz="1800" dirty="0">
              <a:latin typeface="+mj-lt"/>
            </a:endParaRPr>
          </a:p>
        </p:txBody>
      </p:sp>
    </p:spTree>
    <p:extLst>
      <p:ext uri="{BB962C8B-B14F-4D97-AF65-F5344CB8AC3E}">
        <p14:creationId xmlns:p14="http://schemas.microsoft.com/office/powerpoint/2010/main" xmlns="" val="2077162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Example of declaration Tag that declares field(CO2)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p:txBody>
          <a:bodyPr>
            <a:normAutofit/>
          </a:bodyPr>
          <a:lstStyle/>
          <a:p>
            <a:pPr marL="0" indent="0" algn="just">
              <a:buNone/>
            </a:pPr>
            <a:r>
              <a:rPr lang="en-IN" sz="1800" b="0" i="0" dirty="0">
                <a:solidFill>
                  <a:srgbClr val="333333"/>
                </a:solidFill>
                <a:effectLst/>
                <a:latin typeface="+mj-lt"/>
              </a:rPr>
              <a:t>In this example of JSP declaration tag, we are declaring the field and printing the value of the declared field using the </a:t>
            </a:r>
            <a:r>
              <a:rPr lang="en-IN" sz="1800" b="0" i="0" dirty="0" err="1">
                <a:solidFill>
                  <a:srgbClr val="333333"/>
                </a:solidFill>
                <a:effectLst/>
                <a:latin typeface="+mj-lt"/>
              </a:rPr>
              <a:t>jsp</a:t>
            </a:r>
            <a:r>
              <a:rPr lang="en-IN" sz="1800" b="0" i="0" dirty="0">
                <a:solidFill>
                  <a:srgbClr val="333333"/>
                </a:solidFill>
                <a:effectLst/>
                <a:latin typeface="+mj-lt"/>
              </a:rPr>
              <a:t> expression tag.</a:t>
            </a:r>
          </a:p>
          <a:p>
            <a:pPr marL="0" indent="0" algn="just">
              <a:buNone/>
            </a:pPr>
            <a:r>
              <a:rPr lang="en-IN" sz="1800" b="1" dirty="0" err="1">
                <a:latin typeface="+mj-lt"/>
              </a:rPr>
              <a:t>Index.jsp</a:t>
            </a:r>
            <a:endParaRPr lang="en-IN" sz="1800" b="1" dirty="0">
              <a:latin typeface="+mj-lt"/>
            </a:endParaRPr>
          </a:p>
          <a:p>
            <a:pPr marL="0" indent="0" algn="just">
              <a:buNone/>
            </a:pPr>
            <a:r>
              <a:rPr lang="en-IN" sz="1800" i="0" dirty="0">
                <a:effectLst/>
                <a:latin typeface="+mj-lt"/>
              </a:rPr>
              <a:t>&lt;html&gt;  </a:t>
            </a:r>
          </a:p>
          <a:p>
            <a:pPr marL="0" indent="0" algn="just">
              <a:buNone/>
            </a:pPr>
            <a:r>
              <a:rPr lang="en-IN" sz="1800" i="0" dirty="0">
                <a:effectLst/>
                <a:latin typeface="+mj-lt"/>
              </a:rPr>
              <a:t>&lt;body&gt;  </a:t>
            </a:r>
          </a:p>
          <a:p>
            <a:pPr marL="0" indent="0" algn="just">
              <a:buNone/>
            </a:pPr>
            <a:r>
              <a:rPr lang="en-IN" sz="1800" i="0" dirty="0">
                <a:effectLst/>
                <a:latin typeface="+mj-lt"/>
              </a:rPr>
              <a:t>&lt;%! int data=50; %&gt;  </a:t>
            </a:r>
          </a:p>
          <a:p>
            <a:pPr marL="0" indent="0" algn="just">
              <a:buNone/>
            </a:pPr>
            <a:r>
              <a:rPr lang="en-IN" sz="1800" i="0" dirty="0">
                <a:effectLst/>
                <a:latin typeface="+mj-lt"/>
              </a:rPr>
              <a:t>&lt;%= "Value of the variable is:"+data %&gt;  </a:t>
            </a:r>
          </a:p>
          <a:p>
            <a:pPr marL="0" indent="0" algn="just">
              <a:buNone/>
            </a:pPr>
            <a:r>
              <a:rPr lang="en-IN" sz="1800" i="0" dirty="0">
                <a:effectLst/>
                <a:latin typeface="+mj-lt"/>
              </a:rPr>
              <a:t>&lt;/body&gt;  </a:t>
            </a:r>
          </a:p>
          <a:p>
            <a:pPr marL="0" indent="0" algn="just">
              <a:buNone/>
            </a:pPr>
            <a:r>
              <a:rPr lang="en-IN" sz="1800" i="0" dirty="0">
                <a:effectLst/>
                <a:latin typeface="+mj-lt"/>
              </a:rPr>
              <a:t>&lt;/html&gt; </a:t>
            </a:r>
            <a:r>
              <a:rPr lang="en-IN" sz="1100" b="0" i="0" dirty="0">
                <a:solidFill>
                  <a:srgbClr val="000000"/>
                </a:solidFill>
                <a:effectLst/>
                <a:latin typeface="inter-regular"/>
              </a:rPr>
              <a:t> </a:t>
            </a:r>
          </a:p>
          <a:p>
            <a:pPr marL="0" indent="0" algn="just">
              <a:buNone/>
            </a:pPr>
            <a:endParaRPr lang="en-IN" sz="1800" b="0" i="0" dirty="0">
              <a:solidFill>
                <a:srgbClr val="333333"/>
              </a:solidFill>
              <a:effectLst/>
              <a:latin typeface="+mj-lt"/>
            </a:endParaRPr>
          </a:p>
          <a:p>
            <a:pPr marL="0" indent="0" algn="just">
              <a:buNone/>
            </a:pPr>
            <a:endParaRPr lang="en-US" sz="1800" dirty="0">
              <a:latin typeface="+mj-lt"/>
            </a:endParaRPr>
          </a:p>
        </p:txBody>
      </p:sp>
    </p:spTree>
    <p:extLst>
      <p:ext uri="{BB962C8B-B14F-4D97-AF65-F5344CB8AC3E}">
        <p14:creationId xmlns:p14="http://schemas.microsoft.com/office/powerpoint/2010/main" xmlns="" val="1214312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Example of declaration Tag that declares method(CO2)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150D676C-7AC0-9098-F7CA-B3043237750F}"/>
              </a:ext>
            </a:extLst>
          </p:cNvPr>
          <p:cNvSpPr>
            <a:spLocks noGrp="1"/>
          </p:cNvSpPr>
          <p:nvPr>
            <p:ph idx="1"/>
          </p:nvPr>
        </p:nvSpPr>
        <p:spPr/>
        <p:txBody>
          <a:bodyPr>
            <a:noAutofit/>
          </a:bodyPr>
          <a:lstStyle/>
          <a:p>
            <a:pPr marL="0" indent="0" algn="just">
              <a:buNone/>
            </a:pPr>
            <a:r>
              <a:rPr lang="en-IN" sz="1800" i="0" dirty="0">
                <a:effectLst/>
                <a:latin typeface="+mj-lt"/>
              </a:rPr>
              <a:t>In this example of JSP declaration tag, we are defining the method which returns the cube of given number and calling this method from the </a:t>
            </a:r>
            <a:r>
              <a:rPr lang="en-IN" sz="1800" i="0" dirty="0" err="1">
                <a:effectLst/>
                <a:latin typeface="+mj-lt"/>
              </a:rPr>
              <a:t>jsp</a:t>
            </a:r>
            <a:r>
              <a:rPr lang="en-IN" sz="1800" i="0" dirty="0">
                <a:effectLst/>
                <a:latin typeface="+mj-lt"/>
              </a:rPr>
              <a:t> expression tag. But we can also use </a:t>
            </a:r>
            <a:r>
              <a:rPr lang="en-IN" sz="1800" i="0" dirty="0" err="1">
                <a:effectLst/>
                <a:latin typeface="+mj-lt"/>
              </a:rPr>
              <a:t>jsp</a:t>
            </a:r>
            <a:r>
              <a:rPr lang="en-IN" sz="1800" i="0" dirty="0">
                <a:effectLst/>
                <a:latin typeface="+mj-lt"/>
              </a:rPr>
              <a:t> </a:t>
            </a:r>
            <a:r>
              <a:rPr lang="en-IN" sz="1800" i="0" dirty="0" err="1">
                <a:effectLst/>
                <a:latin typeface="+mj-lt"/>
              </a:rPr>
              <a:t>scriptlet</a:t>
            </a:r>
            <a:r>
              <a:rPr lang="en-IN" sz="1800" i="0" dirty="0">
                <a:effectLst/>
                <a:latin typeface="+mj-lt"/>
              </a:rPr>
              <a:t> tag to call the declared method.</a:t>
            </a:r>
          </a:p>
          <a:p>
            <a:pPr marL="0" indent="0" algn="just">
              <a:buNone/>
            </a:pPr>
            <a:r>
              <a:rPr lang="en-IN" sz="1800" b="1" dirty="0" err="1">
                <a:latin typeface="+mj-lt"/>
              </a:rPr>
              <a:t>index.jsp</a:t>
            </a:r>
            <a:endParaRPr lang="en-IN" sz="1800" b="1" dirty="0">
              <a:latin typeface="+mj-lt"/>
            </a:endParaRPr>
          </a:p>
          <a:p>
            <a:pPr marL="0" indent="0" algn="just">
              <a:buNone/>
            </a:pPr>
            <a:r>
              <a:rPr lang="en-IN" sz="1800" i="0" dirty="0">
                <a:effectLst/>
                <a:latin typeface="+mj-lt"/>
              </a:rPr>
              <a:t>&lt;html&gt;  </a:t>
            </a:r>
          </a:p>
          <a:p>
            <a:pPr marL="0" indent="0" algn="just">
              <a:buNone/>
            </a:pPr>
            <a:r>
              <a:rPr lang="en-IN" sz="1800" i="0" dirty="0">
                <a:effectLst/>
                <a:latin typeface="+mj-lt"/>
              </a:rPr>
              <a:t>&lt;body&gt;  </a:t>
            </a:r>
          </a:p>
          <a:p>
            <a:pPr marL="0" indent="0" algn="just">
              <a:buNone/>
            </a:pPr>
            <a:r>
              <a:rPr lang="en-IN" sz="1800" i="0" dirty="0">
                <a:effectLst/>
                <a:latin typeface="+mj-lt"/>
              </a:rPr>
              <a:t>&lt;%!   </a:t>
            </a:r>
          </a:p>
          <a:p>
            <a:pPr marL="0" indent="0" algn="just">
              <a:buNone/>
            </a:pPr>
            <a:r>
              <a:rPr lang="en-IN" sz="1800" i="0" dirty="0">
                <a:effectLst/>
                <a:latin typeface="+mj-lt"/>
              </a:rPr>
              <a:t>int cube(int n){  </a:t>
            </a:r>
          </a:p>
          <a:p>
            <a:pPr marL="0" indent="0" algn="just">
              <a:buNone/>
            </a:pPr>
            <a:r>
              <a:rPr lang="en-IN" sz="1800" i="0" dirty="0">
                <a:effectLst/>
                <a:latin typeface="+mj-lt"/>
              </a:rPr>
              <a:t>return n*n*n*;  </a:t>
            </a:r>
          </a:p>
          <a:p>
            <a:pPr marL="0" indent="0" algn="just">
              <a:buNone/>
            </a:pPr>
            <a:r>
              <a:rPr lang="en-IN" sz="1800" i="0" dirty="0">
                <a:effectLst/>
                <a:latin typeface="+mj-lt"/>
              </a:rPr>
              <a:t>}  </a:t>
            </a:r>
          </a:p>
          <a:p>
            <a:pPr marL="0" indent="0" algn="just">
              <a:buNone/>
            </a:pPr>
            <a:r>
              <a:rPr lang="en-IN" sz="1800" i="0" dirty="0">
                <a:effectLst/>
                <a:latin typeface="+mj-lt"/>
              </a:rPr>
              <a:t>%&gt;  </a:t>
            </a:r>
          </a:p>
          <a:p>
            <a:pPr marL="0" indent="0" algn="just">
              <a:buNone/>
            </a:pPr>
            <a:r>
              <a:rPr lang="en-IN" sz="1800" i="0" dirty="0">
                <a:effectLst/>
                <a:latin typeface="+mj-lt"/>
              </a:rPr>
              <a:t>&lt;%= "Cube of 3 is:"+cube(3) %&gt;  </a:t>
            </a:r>
          </a:p>
          <a:p>
            <a:pPr marL="0" indent="0" algn="just">
              <a:buNone/>
            </a:pPr>
            <a:r>
              <a:rPr lang="en-IN" sz="1800" i="0" dirty="0">
                <a:effectLst/>
                <a:latin typeface="+mj-lt"/>
              </a:rPr>
              <a:t>&lt;/body&gt;  </a:t>
            </a:r>
          </a:p>
          <a:p>
            <a:pPr marL="0" indent="0" algn="just">
              <a:buNone/>
            </a:pPr>
            <a:r>
              <a:rPr lang="en-IN" sz="1800" i="0" dirty="0">
                <a:effectLst/>
                <a:latin typeface="+mj-lt"/>
              </a:rPr>
              <a:t>&lt;/html&gt;  </a:t>
            </a:r>
          </a:p>
          <a:p>
            <a:pPr marL="0" indent="0" algn="just">
              <a:buNone/>
            </a:pPr>
            <a:endParaRPr lang="en-US" sz="1800" dirty="0">
              <a:latin typeface="+mj-lt"/>
            </a:endParaRPr>
          </a:p>
        </p:txBody>
      </p:sp>
    </p:spTree>
    <p:extLst>
      <p:ext uri="{BB962C8B-B14F-4D97-AF65-F5344CB8AC3E}">
        <p14:creationId xmlns:p14="http://schemas.microsoft.com/office/powerpoint/2010/main" xmlns="" val="1410082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105987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Life Cycle of JSP Page(CO2)</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12" name="Content Placeholder 11" descr="Diagram&#10;&#10;Description automatically generated">
            <a:extLst>
              <a:ext uri="{FF2B5EF4-FFF2-40B4-BE49-F238E27FC236}">
                <a16:creationId xmlns:a16="http://schemas.microsoft.com/office/drawing/2014/main" xmlns="" id="{8A0339A3-3929-825F-7F1D-6645E32577C7}"/>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327150" y="2034381"/>
            <a:ext cx="6489700" cy="3657600"/>
          </a:xfrm>
        </p:spPr>
      </p:pic>
    </p:spTree>
    <p:extLst>
      <p:ext uri="{BB962C8B-B14F-4D97-AF65-F5344CB8AC3E}">
        <p14:creationId xmlns:p14="http://schemas.microsoft.com/office/powerpoint/2010/main" xmlns="" val="3122582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Lifecycle of JSP </a:t>
            </a:r>
            <a:r>
              <a:rPr lang="en-US" sz="2400" dirty="0" err="1"/>
              <a:t>Cont</a:t>
            </a:r>
            <a:r>
              <a:rPr lang="en-US" sz="2400" dirty="0"/>
              <a:t>… (CO2)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74EDCCB9-8517-D7D2-00F1-7A9390F4DDE9}"/>
              </a:ext>
            </a:extLst>
          </p:cNvPr>
          <p:cNvSpPr>
            <a:spLocks noGrp="1"/>
          </p:cNvSpPr>
          <p:nvPr>
            <p:ph idx="1"/>
          </p:nvPr>
        </p:nvSpPr>
        <p:spPr>
          <a:xfrm>
            <a:off x="457200" y="1122787"/>
            <a:ext cx="8229600" cy="4525963"/>
          </a:xfrm>
        </p:spPr>
        <p:txBody>
          <a:bodyPr>
            <a:normAutofit fontScale="25000" lnSpcReduction="20000"/>
          </a:bodyPr>
          <a:lstStyle/>
          <a:p>
            <a:pPr marL="0" indent="0" algn="just">
              <a:buNone/>
            </a:pPr>
            <a:r>
              <a:rPr lang="en-IN" sz="7200" b="1" i="0" dirty="0">
                <a:solidFill>
                  <a:srgbClr val="4A4A4A"/>
                </a:solidFill>
                <a:effectLst/>
                <a:latin typeface="+mj-lt"/>
              </a:rPr>
              <a:t>1. JSP page translation: </a:t>
            </a:r>
            <a:r>
              <a:rPr lang="en-IN" sz="7200" b="0" i="0" dirty="0">
                <a:solidFill>
                  <a:srgbClr val="4A4A4A"/>
                </a:solidFill>
                <a:effectLst/>
                <a:latin typeface="+mj-lt"/>
              </a:rPr>
              <a:t>A Java servlet file is created from the JSP source file. In the translation phase, the container validates the correctness of the JSP pages and tag files.</a:t>
            </a:r>
          </a:p>
          <a:p>
            <a:pPr marL="0" indent="0" algn="just">
              <a:buNone/>
            </a:pPr>
            <a:r>
              <a:rPr lang="en-IN" sz="7200" b="1" i="0" dirty="0">
                <a:solidFill>
                  <a:srgbClr val="4A4A4A"/>
                </a:solidFill>
                <a:effectLst/>
                <a:latin typeface="+mj-lt"/>
              </a:rPr>
              <a:t>2. JSP page compilation:</a:t>
            </a:r>
            <a:r>
              <a:rPr lang="en-IN" sz="7200" dirty="0">
                <a:solidFill>
                  <a:srgbClr val="4A4A4A"/>
                </a:solidFill>
                <a:latin typeface="+mj-lt"/>
              </a:rPr>
              <a:t> </a:t>
            </a:r>
            <a:r>
              <a:rPr lang="en-IN" sz="7200" b="0" i="0" dirty="0">
                <a:solidFill>
                  <a:srgbClr val="4A4A4A"/>
                </a:solidFill>
                <a:effectLst/>
                <a:latin typeface="+mj-lt"/>
              </a:rPr>
              <a:t>The created java servlet file is compiled into a Java </a:t>
            </a:r>
            <a:r>
              <a:rPr lang="en-IN" sz="7200" dirty="0">
                <a:latin typeface="+mj-lt"/>
              </a:rPr>
              <a:t>servlet </a:t>
            </a:r>
            <a:r>
              <a:rPr lang="en-IN" sz="7200" b="0" i="0" dirty="0">
                <a:effectLst/>
                <a:latin typeface="+mj-lt"/>
              </a:rPr>
              <a:t>class.</a:t>
            </a:r>
          </a:p>
          <a:p>
            <a:pPr marL="0" indent="0" algn="just">
              <a:buNone/>
            </a:pPr>
            <a:r>
              <a:rPr lang="en-IN" sz="7200" b="1" i="0" dirty="0">
                <a:solidFill>
                  <a:srgbClr val="4A4A4A"/>
                </a:solidFill>
                <a:effectLst/>
                <a:latin typeface="+mj-lt"/>
              </a:rPr>
              <a:t>3. Class loading:</a:t>
            </a:r>
            <a:r>
              <a:rPr lang="en-IN" sz="7200" dirty="0">
                <a:solidFill>
                  <a:srgbClr val="4A4A4A"/>
                </a:solidFill>
                <a:latin typeface="+mj-lt"/>
              </a:rPr>
              <a:t> </a:t>
            </a:r>
            <a:r>
              <a:rPr lang="en-IN" sz="7200" b="0" i="0" dirty="0">
                <a:solidFill>
                  <a:srgbClr val="4A4A4A"/>
                </a:solidFill>
                <a:effectLst/>
                <a:latin typeface="+mj-lt"/>
              </a:rPr>
              <a:t>The java servlet class that was compiled from the JSP source is now loaded into the container.</a:t>
            </a:r>
          </a:p>
          <a:p>
            <a:pPr marL="0" indent="0" algn="just">
              <a:buNone/>
            </a:pPr>
            <a:r>
              <a:rPr lang="en-IN" sz="7200" b="1" i="0" dirty="0">
                <a:solidFill>
                  <a:srgbClr val="4A4A4A"/>
                </a:solidFill>
                <a:effectLst/>
                <a:latin typeface="+mj-lt"/>
              </a:rPr>
              <a:t>4. Execution phase:</a:t>
            </a:r>
            <a:r>
              <a:rPr lang="en-IN" sz="7200" dirty="0">
                <a:solidFill>
                  <a:srgbClr val="4A4A4A"/>
                </a:solidFill>
                <a:latin typeface="+mj-lt"/>
              </a:rPr>
              <a:t> </a:t>
            </a:r>
            <a:r>
              <a:rPr lang="en-IN" sz="7200" b="0" i="0" dirty="0">
                <a:solidFill>
                  <a:srgbClr val="4A4A4A"/>
                </a:solidFill>
                <a:effectLst/>
                <a:latin typeface="+mj-lt"/>
              </a:rPr>
              <a:t>In the execution phase, the container creates one or more instances of this class in response to the requests. The interface </a:t>
            </a:r>
            <a:r>
              <a:rPr lang="en-IN" sz="7200" b="0" i="0" dirty="0" err="1">
                <a:solidFill>
                  <a:srgbClr val="4A4A4A"/>
                </a:solidFill>
                <a:effectLst/>
                <a:latin typeface="+mj-lt"/>
              </a:rPr>
              <a:t>JsP</a:t>
            </a:r>
            <a:r>
              <a:rPr lang="en-IN" sz="7200" b="0" i="0" dirty="0">
                <a:solidFill>
                  <a:srgbClr val="4A4A4A"/>
                </a:solidFill>
                <a:effectLst/>
                <a:latin typeface="+mj-lt"/>
              </a:rPr>
              <a:t> Page contains </a:t>
            </a:r>
            <a:r>
              <a:rPr lang="en-IN" sz="7200" b="0" i="0" dirty="0" err="1">
                <a:solidFill>
                  <a:srgbClr val="4A4A4A"/>
                </a:solidFill>
                <a:effectLst/>
                <a:latin typeface="+mj-lt"/>
              </a:rPr>
              <a:t>jspInit</a:t>
            </a:r>
            <a:r>
              <a:rPr lang="en-IN" sz="7200" b="0" i="0" dirty="0">
                <a:solidFill>
                  <a:srgbClr val="4A4A4A"/>
                </a:solidFill>
                <a:effectLst/>
                <a:latin typeface="+mj-lt"/>
              </a:rPr>
              <a:t>() and </a:t>
            </a:r>
            <a:r>
              <a:rPr lang="en-IN" sz="7200" b="0" i="0" dirty="0" err="1">
                <a:solidFill>
                  <a:srgbClr val="4A4A4A"/>
                </a:solidFill>
                <a:effectLst/>
                <a:latin typeface="+mj-lt"/>
              </a:rPr>
              <a:t>jspDestroy</a:t>
            </a:r>
            <a:r>
              <a:rPr lang="en-IN" sz="7200" b="0" i="0" dirty="0">
                <a:solidFill>
                  <a:srgbClr val="4A4A4A"/>
                </a:solidFill>
                <a:effectLst/>
                <a:latin typeface="+mj-lt"/>
              </a:rPr>
              <a:t>(). JSP provides special interface </a:t>
            </a:r>
            <a:r>
              <a:rPr lang="en-IN" sz="7200" b="0" i="0" dirty="0" err="1">
                <a:solidFill>
                  <a:srgbClr val="4A4A4A"/>
                </a:solidFill>
                <a:effectLst/>
                <a:latin typeface="+mj-lt"/>
              </a:rPr>
              <a:t>HttpJspPage</a:t>
            </a:r>
            <a:r>
              <a:rPr lang="en-IN" sz="7200" b="0" i="0" dirty="0">
                <a:solidFill>
                  <a:srgbClr val="4A4A4A"/>
                </a:solidFill>
                <a:effectLst/>
                <a:latin typeface="+mj-lt"/>
              </a:rPr>
              <a:t> for JSP pages specifically for the HTTP requests and this interface contains _</a:t>
            </a:r>
            <a:r>
              <a:rPr lang="en-IN" sz="7200" b="0" i="0" dirty="0" err="1">
                <a:solidFill>
                  <a:srgbClr val="4A4A4A"/>
                </a:solidFill>
                <a:effectLst/>
                <a:latin typeface="+mj-lt"/>
              </a:rPr>
              <a:t>jspService</a:t>
            </a:r>
            <a:r>
              <a:rPr lang="en-IN" sz="7200" b="0" i="0" dirty="0">
                <a:solidFill>
                  <a:srgbClr val="4A4A4A"/>
                </a:solidFill>
                <a:effectLst/>
                <a:latin typeface="+mj-lt"/>
              </a:rPr>
              <a:t>().</a:t>
            </a:r>
          </a:p>
          <a:p>
            <a:pPr marL="0" indent="0" algn="just">
              <a:buNone/>
            </a:pPr>
            <a:r>
              <a:rPr lang="en-IN" sz="7200" b="1" i="0" dirty="0">
                <a:solidFill>
                  <a:srgbClr val="4A4A4A"/>
                </a:solidFill>
                <a:effectLst/>
                <a:latin typeface="+mj-lt"/>
              </a:rPr>
              <a:t>5. Initialization:</a:t>
            </a:r>
            <a:r>
              <a:rPr lang="en-IN" sz="7200" dirty="0">
                <a:solidFill>
                  <a:srgbClr val="4A4A4A"/>
                </a:solidFill>
                <a:latin typeface="+mj-lt"/>
              </a:rPr>
              <a:t> </a:t>
            </a:r>
            <a:r>
              <a:rPr lang="en-IN" sz="7200" b="0" i="1" dirty="0" err="1">
                <a:solidFill>
                  <a:srgbClr val="4A4A4A"/>
                </a:solidFill>
                <a:effectLst/>
                <a:latin typeface="+mj-lt"/>
              </a:rPr>
              <a:t>jspInit</a:t>
            </a:r>
            <a:r>
              <a:rPr lang="en-IN" sz="7200" b="0" i="1" dirty="0">
                <a:solidFill>
                  <a:srgbClr val="4A4A4A"/>
                </a:solidFill>
                <a:effectLst/>
                <a:latin typeface="+mj-lt"/>
              </a:rPr>
              <a:t>()</a:t>
            </a:r>
            <a:r>
              <a:rPr lang="en-IN" sz="7200" b="0" i="0" dirty="0">
                <a:solidFill>
                  <a:srgbClr val="4A4A4A"/>
                </a:solidFill>
                <a:effectLst/>
                <a:latin typeface="+mj-lt"/>
              </a:rPr>
              <a:t> method is called immediately after the instance is created. </a:t>
            </a:r>
          </a:p>
          <a:p>
            <a:pPr marL="0" indent="0" algn="just">
              <a:buNone/>
            </a:pPr>
            <a:r>
              <a:rPr lang="en-IN" sz="7200" b="1" i="0" dirty="0">
                <a:solidFill>
                  <a:srgbClr val="4A4A4A"/>
                </a:solidFill>
                <a:effectLst/>
                <a:latin typeface="+mj-lt"/>
              </a:rPr>
              <a:t>6. </a:t>
            </a:r>
            <a:r>
              <a:rPr lang="en-IN" sz="7200" b="1" i="0" dirty="0" err="1">
                <a:solidFill>
                  <a:srgbClr val="4A4A4A"/>
                </a:solidFill>
                <a:effectLst/>
                <a:latin typeface="+mj-lt"/>
              </a:rPr>
              <a:t>jspDestroy</a:t>
            </a:r>
            <a:r>
              <a:rPr lang="en-IN" sz="7200" b="1" i="0" dirty="0">
                <a:solidFill>
                  <a:srgbClr val="4A4A4A"/>
                </a:solidFill>
                <a:effectLst/>
                <a:latin typeface="+mj-lt"/>
              </a:rPr>
              <a:t>() execution:</a:t>
            </a:r>
            <a:r>
              <a:rPr lang="en-IN" sz="7200" dirty="0">
                <a:solidFill>
                  <a:srgbClr val="4A4A4A"/>
                </a:solidFill>
                <a:latin typeface="+mj-lt"/>
              </a:rPr>
              <a:t> </a:t>
            </a:r>
            <a:r>
              <a:rPr lang="en-IN" sz="7200" b="0" i="0" dirty="0">
                <a:solidFill>
                  <a:srgbClr val="4A4A4A"/>
                </a:solidFill>
                <a:effectLst/>
                <a:latin typeface="+mj-lt"/>
              </a:rPr>
              <a:t>This method is called when JSP is destroyed. With this call, the servlet completes its purpose and goes into the garbage collection This ends the JSP life cycle.</a:t>
            </a:r>
          </a:p>
          <a:p>
            <a:pPr marL="0" indent="0" algn="just">
              <a:buNone/>
            </a:pPr>
            <a:r>
              <a:rPr lang="en-IN" sz="7200" b="0" i="0" dirty="0">
                <a:solidFill>
                  <a:srgbClr val="4A4A4A"/>
                </a:solidFill>
                <a:effectLst/>
                <a:latin typeface="+mj-lt"/>
              </a:rPr>
              <a:t>There are certain life cycle methods provided in JSP, these are: </a:t>
            </a:r>
            <a:r>
              <a:rPr lang="en-IN" sz="7200" b="0" i="0" dirty="0" err="1">
                <a:solidFill>
                  <a:srgbClr val="4A4A4A"/>
                </a:solidFill>
                <a:effectLst/>
                <a:latin typeface="+mj-lt"/>
              </a:rPr>
              <a:t>jspInit</a:t>
            </a:r>
            <a:r>
              <a:rPr lang="en-IN" sz="7200" b="0" i="0" dirty="0">
                <a:solidFill>
                  <a:srgbClr val="4A4A4A"/>
                </a:solidFill>
                <a:effectLst/>
                <a:latin typeface="+mj-lt"/>
              </a:rPr>
              <a:t>(), _</a:t>
            </a:r>
            <a:r>
              <a:rPr lang="en-IN" sz="7200" b="0" i="0" dirty="0" err="1">
                <a:solidFill>
                  <a:srgbClr val="4A4A4A"/>
                </a:solidFill>
                <a:effectLst/>
                <a:latin typeface="+mj-lt"/>
              </a:rPr>
              <a:t>jspService</a:t>
            </a:r>
            <a:r>
              <a:rPr lang="en-IN" sz="7200" b="0" i="0" dirty="0">
                <a:solidFill>
                  <a:srgbClr val="4A4A4A"/>
                </a:solidFill>
                <a:effectLst/>
                <a:latin typeface="+mj-lt"/>
              </a:rPr>
              <a:t>() and </a:t>
            </a:r>
            <a:r>
              <a:rPr lang="en-IN" sz="7200" b="0" i="0" dirty="0" err="1">
                <a:solidFill>
                  <a:srgbClr val="4A4A4A"/>
                </a:solidFill>
                <a:effectLst/>
                <a:latin typeface="+mj-lt"/>
              </a:rPr>
              <a:t>jspDestroy</a:t>
            </a:r>
            <a:r>
              <a:rPr lang="en-IN" sz="7200" b="0" i="0" dirty="0">
                <a:solidFill>
                  <a:srgbClr val="4A4A4A"/>
                </a:solidFill>
                <a:effectLst/>
                <a:latin typeface="+mj-lt"/>
              </a:rPr>
              <a:t>(), explained above.</a:t>
            </a:r>
          </a:p>
          <a:p>
            <a:pPr marL="0" indent="0" algn="just">
              <a:buNone/>
            </a:pPr>
            <a:r>
              <a:rPr lang="en-IN" sz="7200" b="0" i="0" dirty="0">
                <a:solidFill>
                  <a:srgbClr val="4A4A4A"/>
                </a:solidFill>
                <a:effectLst/>
                <a:latin typeface="+mj-lt"/>
              </a:rPr>
              <a:t>Learning about the lifecycle is important. It gives you an insight into the actual functioning. Now, let us see and understand the syntax used in creating a JSP page.</a:t>
            </a:r>
          </a:p>
          <a:p>
            <a:pPr algn="just"/>
            <a:endParaRPr lang="en-US" dirty="0"/>
          </a:p>
        </p:txBody>
      </p:sp>
    </p:spTree>
    <p:extLst>
      <p:ext uri="{BB962C8B-B14F-4D97-AF65-F5344CB8AC3E}">
        <p14:creationId xmlns:p14="http://schemas.microsoft.com/office/powerpoint/2010/main" xmlns="" val="1852384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84F423B4-C521-CC89-7F7C-F35E50CDE434}"/>
              </a:ext>
            </a:extLst>
          </p:cNvPr>
          <p:cNvGraphicFramePr>
            <a:graphicFrameLocks noGrp="1"/>
          </p:cNvGraphicFramePr>
          <p:nvPr>
            <p:ph idx="1"/>
            <p:extLst>
              <p:ext uri="{D42A27DB-BD31-4B8C-83A1-F6EECF244321}">
                <p14:modId xmlns:p14="http://schemas.microsoft.com/office/powerpoint/2010/main" xmlns="" val="1698077721"/>
              </p:ext>
            </p:extLst>
          </p:nvPr>
        </p:nvGraphicFramePr>
        <p:xfrm>
          <a:off x="885825" y="2316321"/>
          <a:ext cx="7524750" cy="2179320"/>
        </p:xfrm>
        <a:graphic>
          <a:graphicData uri="http://schemas.openxmlformats.org/drawingml/2006/table">
            <a:tbl>
              <a:tblPr/>
              <a:tblGrid>
                <a:gridCol w="3762375">
                  <a:extLst>
                    <a:ext uri="{9D8B030D-6E8A-4147-A177-3AD203B41FA5}">
                      <a16:colId xmlns:a16="http://schemas.microsoft.com/office/drawing/2014/main" xmlns="" val="1528876249"/>
                    </a:ext>
                  </a:extLst>
                </a:gridCol>
                <a:gridCol w="3762375">
                  <a:extLst>
                    <a:ext uri="{9D8B030D-6E8A-4147-A177-3AD203B41FA5}">
                      <a16:colId xmlns:a16="http://schemas.microsoft.com/office/drawing/2014/main" xmlns="" val="591901819"/>
                    </a:ext>
                  </a:extLst>
                </a:gridCol>
              </a:tblGrid>
              <a:tr h="0">
                <a:tc>
                  <a:txBody>
                    <a:bodyPr/>
                    <a:lstStyle/>
                    <a:p>
                      <a:pPr algn="l" fontAlgn="t"/>
                      <a:r>
                        <a:rPr lang="en-IN" b="1" dirty="0" err="1">
                          <a:solidFill>
                            <a:srgbClr val="000000"/>
                          </a:solidFill>
                          <a:effectLst/>
                          <a:latin typeface="times new roman" panose="02020603050405020304" pitchFamily="18" charset="0"/>
                        </a:rPr>
                        <a:t>Jsp</a:t>
                      </a:r>
                      <a:r>
                        <a:rPr lang="en-IN" b="1" dirty="0">
                          <a:solidFill>
                            <a:srgbClr val="000000"/>
                          </a:solidFill>
                          <a:effectLst/>
                          <a:latin typeface="times new roman" panose="02020603050405020304" pitchFamily="18" charset="0"/>
                        </a:rPr>
                        <a:t> </a:t>
                      </a:r>
                      <a:r>
                        <a:rPr lang="en-IN" b="1" dirty="0" err="1">
                          <a:solidFill>
                            <a:srgbClr val="000000"/>
                          </a:solidFill>
                          <a:effectLst/>
                          <a:latin typeface="times new roman" panose="02020603050405020304" pitchFamily="18" charset="0"/>
                        </a:rPr>
                        <a:t>Scriptlet</a:t>
                      </a:r>
                      <a:r>
                        <a:rPr lang="en-IN" b="1" dirty="0">
                          <a:solidFill>
                            <a:srgbClr val="000000"/>
                          </a:solidFill>
                          <a:effectLst/>
                          <a:latin typeface="times new roman" panose="02020603050405020304" pitchFamily="18" charset="0"/>
                        </a:rPr>
                        <a:t> Tag</a:t>
                      </a:r>
                    </a:p>
                  </a:txBody>
                  <a:tcPr marL="114300" marR="114300" marT="114300" marB="114300">
                    <a:lnL w="9525" cap="flat" cmpd="sng" algn="ctr">
                      <a:solidFill>
                        <a:srgbClr val="303C7A"/>
                      </a:solidFill>
                      <a:prstDash val="solid"/>
                      <a:round/>
                      <a:headEnd type="none" w="med" len="med"/>
                      <a:tailEnd type="none" w="med" len="med"/>
                    </a:lnL>
                    <a:lnR w="9525" cap="flat" cmpd="sng" algn="ctr">
                      <a:solidFill>
                        <a:srgbClr val="303C7A"/>
                      </a:solidFill>
                      <a:prstDash val="solid"/>
                      <a:round/>
                      <a:headEnd type="none" w="med" len="med"/>
                      <a:tailEnd type="none" w="med" len="med"/>
                    </a:lnR>
                    <a:lnT w="9525" cap="flat" cmpd="sng" algn="ctr">
                      <a:solidFill>
                        <a:srgbClr val="303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dirty="0" err="1">
                          <a:solidFill>
                            <a:srgbClr val="000000"/>
                          </a:solidFill>
                          <a:effectLst/>
                          <a:latin typeface="times new roman" panose="02020603050405020304" pitchFamily="18" charset="0"/>
                        </a:rPr>
                        <a:t>Jsp</a:t>
                      </a:r>
                      <a:r>
                        <a:rPr lang="en-IN" b="1" dirty="0">
                          <a:solidFill>
                            <a:srgbClr val="000000"/>
                          </a:solidFill>
                          <a:effectLst/>
                          <a:latin typeface="times new roman" panose="02020603050405020304" pitchFamily="18" charset="0"/>
                        </a:rPr>
                        <a:t> Declaration Tag</a:t>
                      </a:r>
                    </a:p>
                  </a:txBody>
                  <a:tcPr marL="114300" marR="114300" marT="114300" marB="114300">
                    <a:lnL w="9525" cap="flat" cmpd="sng" algn="ctr">
                      <a:solidFill>
                        <a:srgbClr val="303C7A"/>
                      </a:solidFill>
                      <a:prstDash val="solid"/>
                      <a:round/>
                      <a:headEnd type="none" w="med" len="med"/>
                      <a:tailEnd type="none" w="med" len="med"/>
                    </a:lnL>
                    <a:lnR w="9525" cap="flat" cmpd="sng" algn="ctr">
                      <a:solidFill>
                        <a:srgbClr val="303C7A"/>
                      </a:solidFill>
                      <a:prstDash val="solid"/>
                      <a:round/>
                      <a:headEnd type="none" w="med" len="med"/>
                      <a:tailEnd type="none" w="med" len="med"/>
                    </a:lnR>
                    <a:lnT w="9525" cap="flat" cmpd="sng" algn="ctr">
                      <a:solidFill>
                        <a:srgbClr val="303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407402633"/>
                  </a:ext>
                </a:extLst>
              </a:tr>
              <a:tr h="0">
                <a:tc>
                  <a:txBody>
                    <a:bodyPr/>
                    <a:lstStyle/>
                    <a:p>
                      <a:pPr algn="just" fontAlgn="t"/>
                      <a:r>
                        <a:rPr lang="en-IN">
                          <a:solidFill>
                            <a:srgbClr val="333333"/>
                          </a:solidFill>
                          <a:effectLst/>
                          <a:latin typeface="inter-regular"/>
                        </a:rPr>
                        <a:t>The jsp scriptlet tag can only declare variables not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The </a:t>
                      </a:r>
                      <a:r>
                        <a:rPr lang="en-IN" dirty="0" err="1">
                          <a:solidFill>
                            <a:srgbClr val="333333"/>
                          </a:solidFill>
                          <a:effectLst/>
                          <a:latin typeface="inter-regular"/>
                        </a:rPr>
                        <a:t>jsp</a:t>
                      </a:r>
                      <a:r>
                        <a:rPr lang="en-IN" dirty="0">
                          <a:solidFill>
                            <a:srgbClr val="333333"/>
                          </a:solidFill>
                          <a:effectLst/>
                          <a:latin typeface="inter-regular"/>
                        </a:rPr>
                        <a:t> declaration tag can declare variables as well as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000011951"/>
                  </a:ext>
                </a:extLst>
              </a:tr>
              <a:tr h="0">
                <a:tc>
                  <a:txBody>
                    <a:bodyPr/>
                    <a:lstStyle/>
                    <a:p>
                      <a:pPr algn="just" fontAlgn="t"/>
                      <a:r>
                        <a:rPr lang="en-IN">
                          <a:solidFill>
                            <a:srgbClr val="333333"/>
                          </a:solidFill>
                          <a:effectLst/>
                          <a:latin typeface="inter-regular"/>
                        </a:rPr>
                        <a:t>The declaration of scriptlet tag is placed inside the _jspService()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The declaration of </a:t>
                      </a:r>
                      <a:r>
                        <a:rPr lang="en-IN" dirty="0" err="1">
                          <a:solidFill>
                            <a:srgbClr val="333333"/>
                          </a:solidFill>
                          <a:effectLst/>
                          <a:latin typeface="inter-regular"/>
                        </a:rPr>
                        <a:t>jsp</a:t>
                      </a:r>
                      <a:r>
                        <a:rPr lang="en-IN" dirty="0">
                          <a:solidFill>
                            <a:srgbClr val="333333"/>
                          </a:solidFill>
                          <a:effectLst/>
                          <a:latin typeface="inter-regular"/>
                        </a:rPr>
                        <a:t> declaration tag is placed outside the _</a:t>
                      </a:r>
                      <a:r>
                        <a:rPr lang="en-IN" dirty="0" err="1">
                          <a:solidFill>
                            <a:srgbClr val="333333"/>
                          </a:solidFill>
                          <a:effectLst/>
                          <a:latin typeface="inter-regular"/>
                        </a:rPr>
                        <a:t>jspService</a:t>
                      </a:r>
                      <a:r>
                        <a:rPr lang="en-IN" dirty="0">
                          <a:solidFill>
                            <a:srgbClr val="333333"/>
                          </a:solidFill>
                          <a:effectLst/>
                          <a:latin typeface="inter-regular"/>
                        </a:rPr>
                        <a:t>()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435322357"/>
                  </a:ext>
                </a:extLst>
              </a:tr>
            </a:tbl>
          </a:graphicData>
        </a:graphic>
      </p:graphicFrame>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r>
              <a:rPr lang="en-IN" sz="2400" b="0" i="0" dirty="0">
                <a:solidFill>
                  <a:schemeClr val="tx1"/>
                </a:solidFill>
                <a:effectLst/>
                <a:latin typeface="erdana"/>
              </a:rPr>
              <a:t>Difference between JSP </a:t>
            </a:r>
            <a:r>
              <a:rPr lang="en-IN" sz="2400" b="0" i="0" dirty="0" err="1">
                <a:solidFill>
                  <a:schemeClr val="tx1"/>
                </a:solidFill>
                <a:effectLst/>
                <a:latin typeface="erdana"/>
              </a:rPr>
              <a:t>Scriptlet</a:t>
            </a:r>
            <a:r>
              <a:rPr lang="en-IN" sz="2400" b="0" i="0" dirty="0">
                <a:solidFill>
                  <a:schemeClr val="tx1"/>
                </a:solidFill>
                <a:effectLst/>
                <a:latin typeface="erdana"/>
              </a:rPr>
              <a:t> tag and Declaration tag (CO2)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3458262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AutoNum type="arabicPeriod"/>
            </a:pPr>
            <a:r>
              <a:rPr lang="en-IN" sz="1800" b="0" i="0" dirty="0">
                <a:effectLst/>
                <a:latin typeface="Calibri" panose="020F0502020204030204" pitchFamily="34" charset="0"/>
                <a:cs typeface="Calibri" panose="020F0502020204030204" pitchFamily="34" charset="0"/>
              </a:rPr>
              <a:t>Which page directive should be used in JSP to generate a PDF page?</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a) </a:t>
            </a:r>
            <a:r>
              <a:rPr lang="en-IN" sz="1800" b="1" i="0" dirty="0" err="1">
                <a:effectLst/>
                <a:latin typeface="Calibri" panose="020F0502020204030204" pitchFamily="34" charset="0"/>
                <a:cs typeface="Calibri" panose="020F0502020204030204" pitchFamily="34" charset="0"/>
              </a:rPr>
              <a:t>contentType</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b) </a:t>
            </a:r>
            <a:r>
              <a:rPr lang="en-IN" sz="1800" b="0" i="0" dirty="0" err="1">
                <a:effectLst/>
                <a:latin typeface="Calibri" panose="020F0502020204030204" pitchFamily="34" charset="0"/>
                <a:cs typeface="Calibri" panose="020F0502020204030204" pitchFamily="34" charset="0"/>
              </a:rPr>
              <a:t>generatePdf</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c) </a:t>
            </a:r>
            <a:r>
              <a:rPr lang="en-IN" sz="1800" b="0" i="0" dirty="0" err="1">
                <a:effectLst/>
                <a:latin typeface="Calibri" panose="020F0502020204030204" pitchFamily="34" charset="0"/>
                <a:cs typeface="Calibri" panose="020F0502020204030204" pitchFamily="34" charset="0"/>
              </a:rPr>
              <a:t>typePDF</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d) </a:t>
            </a:r>
            <a:r>
              <a:rPr lang="en-IN" sz="1800" b="0" i="0" dirty="0" err="1">
                <a:effectLst/>
                <a:latin typeface="Calibri" panose="020F0502020204030204" pitchFamily="34" charset="0"/>
                <a:cs typeface="Calibri" panose="020F0502020204030204" pitchFamily="34" charset="0"/>
              </a:rPr>
              <a:t>contentPDF</a:t>
            </a:r>
            <a:endParaRPr lang="en-IN" sz="1800" b="0" i="0" dirty="0">
              <a:effectLst/>
              <a:latin typeface="Calibri" panose="020F0502020204030204" pitchFamily="34" charset="0"/>
              <a:cs typeface="Calibri" panose="020F0502020204030204" pitchFamily="34" charset="0"/>
            </a:endParaRPr>
          </a:p>
          <a:p>
            <a:pPr>
              <a:buAutoNum type="arabicPeriod"/>
            </a:pPr>
            <a:r>
              <a:rPr lang="en-IN" sz="1800" b="0" i="0" dirty="0">
                <a:effectLst/>
                <a:latin typeface="Calibri" panose="020F0502020204030204" pitchFamily="34" charset="0"/>
                <a:cs typeface="Calibri" panose="020F0502020204030204" pitchFamily="34" charset="0"/>
              </a:rPr>
              <a:t>Which tag should be used to pass information from JSP to included JSP?</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1" i="0" dirty="0">
                <a:effectLst/>
                <a:latin typeface="Calibri" panose="020F0502020204030204" pitchFamily="34" charset="0"/>
                <a:cs typeface="Calibri" panose="020F0502020204030204" pitchFamily="34" charset="0"/>
              </a:rPr>
              <a:t>a) Using &lt;%</a:t>
            </a:r>
            <a:r>
              <a:rPr lang="en-IN" sz="1800" b="1" i="0" dirty="0" err="1">
                <a:effectLst/>
                <a:latin typeface="Calibri" panose="020F0502020204030204" pitchFamily="34" charset="0"/>
                <a:cs typeface="Calibri" panose="020F0502020204030204" pitchFamily="34" charset="0"/>
              </a:rPr>
              <a:t>jsp:page</a:t>
            </a:r>
            <a:r>
              <a:rPr lang="en-IN" sz="1800" b="1" i="0" dirty="0">
                <a:effectLst/>
                <a:latin typeface="Calibri" panose="020F0502020204030204" pitchFamily="34" charset="0"/>
                <a:cs typeface="Calibri" panose="020F0502020204030204" pitchFamily="34" charset="0"/>
              </a:rPr>
              <a:t>&gt; tag</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b) Using &lt;%</a:t>
            </a:r>
            <a:r>
              <a:rPr lang="en-IN" sz="1800" b="0" i="0" dirty="0" err="1">
                <a:effectLst/>
                <a:latin typeface="Calibri" panose="020F0502020204030204" pitchFamily="34" charset="0"/>
                <a:cs typeface="Calibri" panose="020F0502020204030204" pitchFamily="34" charset="0"/>
              </a:rPr>
              <a:t>jsp:param</a:t>
            </a:r>
            <a:r>
              <a:rPr lang="en-IN" sz="1800" b="0" i="0" dirty="0">
                <a:effectLst/>
                <a:latin typeface="Calibri" panose="020F0502020204030204" pitchFamily="34" charset="0"/>
                <a:cs typeface="Calibri" panose="020F0502020204030204" pitchFamily="34" charset="0"/>
              </a:rPr>
              <a:t>&gt; tag</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c) Using &lt;%</a:t>
            </a:r>
            <a:r>
              <a:rPr lang="en-IN" sz="1800" b="0" i="0" dirty="0" err="1">
                <a:effectLst/>
                <a:latin typeface="Calibri" panose="020F0502020204030204" pitchFamily="34" charset="0"/>
                <a:cs typeface="Calibri" panose="020F0502020204030204" pitchFamily="34" charset="0"/>
              </a:rPr>
              <a:t>jsp:import</a:t>
            </a:r>
            <a:r>
              <a:rPr lang="en-IN" sz="1800" b="0" i="0" dirty="0">
                <a:effectLst/>
                <a:latin typeface="Calibri" panose="020F0502020204030204" pitchFamily="34" charset="0"/>
                <a:cs typeface="Calibri" panose="020F0502020204030204" pitchFamily="34" charset="0"/>
              </a:rPr>
              <a:t>&gt; tag</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d) Using &lt;%</a:t>
            </a:r>
            <a:r>
              <a:rPr lang="en-IN" sz="1800" b="0" i="0" dirty="0" err="1">
                <a:effectLst/>
                <a:latin typeface="Calibri" panose="020F0502020204030204" pitchFamily="34" charset="0"/>
                <a:cs typeface="Calibri" panose="020F0502020204030204" pitchFamily="34" charset="0"/>
              </a:rPr>
              <a:t>jsp:useBean</a:t>
            </a:r>
            <a:r>
              <a:rPr lang="en-IN" sz="1800" b="0" i="0" dirty="0">
                <a:effectLst/>
                <a:latin typeface="Calibri" panose="020F0502020204030204" pitchFamily="34" charset="0"/>
                <a:cs typeface="Calibri" panose="020F0502020204030204" pitchFamily="34" charset="0"/>
              </a:rPr>
              <a:t>&gt; tag</a:t>
            </a:r>
          </a:p>
          <a:p>
            <a:pPr>
              <a:buAutoNum type="arabicPeriod"/>
            </a:pPr>
            <a:r>
              <a:rPr lang="en-IN" sz="1800" b="0" i="0" dirty="0">
                <a:effectLst/>
                <a:latin typeface="Calibri" panose="020F0502020204030204" pitchFamily="34" charset="0"/>
                <a:cs typeface="Calibri" panose="020F0502020204030204" pitchFamily="34" charset="0"/>
              </a:rPr>
              <a:t>Application is instance of which class?</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a) </a:t>
            </a:r>
            <a:r>
              <a:rPr lang="en-IN" sz="1800" b="0" i="0" dirty="0" err="1">
                <a:effectLst/>
                <a:latin typeface="Calibri" panose="020F0502020204030204" pitchFamily="34" charset="0"/>
                <a:cs typeface="Calibri" panose="020F0502020204030204" pitchFamily="34" charset="0"/>
              </a:rPr>
              <a:t>javax.servlet.Application</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b) </a:t>
            </a:r>
            <a:r>
              <a:rPr lang="en-IN" sz="1800" b="0" i="0" dirty="0" err="1">
                <a:effectLst/>
                <a:latin typeface="Calibri" panose="020F0502020204030204" pitchFamily="34" charset="0"/>
                <a:cs typeface="Calibri" panose="020F0502020204030204" pitchFamily="34" charset="0"/>
              </a:rPr>
              <a:t>javax.servlet.HttpContext</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c) </a:t>
            </a:r>
            <a:r>
              <a:rPr lang="en-IN" sz="1800" b="0" i="0" dirty="0" err="1">
                <a:effectLst/>
                <a:latin typeface="Calibri" panose="020F0502020204030204" pitchFamily="34" charset="0"/>
                <a:cs typeface="Calibri" panose="020F0502020204030204" pitchFamily="34" charset="0"/>
              </a:rPr>
              <a:t>javax.servlet.Context</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1" i="0" dirty="0">
                <a:effectLst/>
                <a:latin typeface="Calibri" panose="020F0502020204030204" pitchFamily="34" charset="0"/>
                <a:cs typeface="Calibri" panose="020F0502020204030204" pitchFamily="34" charset="0"/>
              </a:rPr>
              <a:t>d) </a:t>
            </a:r>
            <a:r>
              <a:rPr lang="en-IN" sz="1800" b="1" i="0" dirty="0" err="1">
                <a:effectLst/>
                <a:latin typeface="Calibri" panose="020F0502020204030204" pitchFamily="34" charset="0"/>
                <a:cs typeface="Calibri" panose="020F0502020204030204" pitchFamily="34" charset="0"/>
              </a:rPr>
              <a:t>javax.servlet.ServletContext</a:t>
            </a:r>
            <a:endParaRPr lang="en-US" sz="1800" b="1"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86921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9427B1-3C9E-4B63-8763-63BD9B8449BB}"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1" name="Footer Placeholder 4">
            <a:extLst>
              <a:ext uri="{FF2B5EF4-FFF2-40B4-BE49-F238E27FC236}">
                <a16:creationId xmlns:a16="http://schemas.microsoft.com/office/drawing/2014/main" xmlns="" id="{03FCEE74-9E96-B4BC-F26F-1911484A6BA8}"/>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pic>
        <p:nvPicPr>
          <p:cNvPr id="7" name="Content Placeholder 6" descr="Table&#10;&#10;Description automatically generated">
            <a:extLst>
              <a:ext uri="{FF2B5EF4-FFF2-40B4-BE49-F238E27FC236}">
                <a16:creationId xmlns:a16="http://schemas.microsoft.com/office/drawing/2014/main" xmlns="" id="{888D8C2C-EA08-F510-B7AA-E8383D239017}"/>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57200" y="914400"/>
            <a:ext cx="8458200" cy="5211763"/>
          </a:xfrm>
        </p:spPr>
      </p:pic>
    </p:spTree>
    <p:extLst>
      <p:ext uri="{BB962C8B-B14F-4D97-AF65-F5344CB8AC3E}">
        <p14:creationId xmlns:p14="http://schemas.microsoft.com/office/powerpoint/2010/main" xmlns="" val="2551052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buNone/>
            </a:pPr>
            <a:r>
              <a:rPr lang="en-US" sz="1800" b="1" dirty="0" smtClean="0">
                <a:latin typeface="Calibri" panose="020F0502020204030204" pitchFamily="34" charset="0"/>
                <a:cs typeface="Calibri" panose="020F0502020204030204" pitchFamily="34" charset="0"/>
              </a:rPr>
              <a:t>4. </a:t>
            </a:r>
            <a:r>
              <a:rPr lang="en-US" sz="1800" b="1" dirty="0" smtClean="0"/>
              <a:t>In JSP, which directive is used to import Java packages or classes into a JSP page? </a:t>
            </a:r>
          </a:p>
          <a:p>
            <a:pPr>
              <a:buAutoNum type="alphaLcParenR"/>
            </a:pPr>
            <a:r>
              <a:rPr lang="en-US" sz="1800" dirty="0" smtClean="0"/>
              <a:t>&lt;</a:t>
            </a:r>
            <a:r>
              <a:rPr lang="en-US" sz="1800" dirty="0" err="1" smtClean="0"/>
              <a:t>jsp:useBean</a:t>
            </a:r>
            <a:r>
              <a:rPr lang="en-US" sz="1800" dirty="0" smtClean="0"/>
              <a:t>&gt;</a:t>
            </a:r>
          </a:p>
          <a:p>
            <a:pPr>
              <a:buNone/>
            </a:pPr>
            <a:r>
              <a:rPr lang="en-US" sz="1800" dirty="0" smtClean="0"/>
              <a:t>b</a:t>
            </a:r>
            <a:r>
              <a:rPr lang="en-US" sz="1800" dirty="0" smtClean="0"/>
              <a:t>) &lt;</a:t>
            </a:r>
            <a:r>
              <a:rPr lang="en-US" sz="1800" dirty="0" err="1" smtClean="0"/>
              <a:t>jsp:directive.page</a:t>
            </a:r>
            <a:r>
              <a:rPr lang="en-US" sz="1800" dirty="0" smtClean="0"/>
              <a:t>&gt;</a:t>
            </a:r>
          </a:p>
          <a:p>
            <a:pPr>
              <a:buNone/>
            </a:pPr>
            <a:r>
              <a:rPr lang="en-US" sz="1800" b="1" dirty="0" smtClean="0"/>
              <a:t>c) &lt;%@ page import </a:t>
            </a:r>
            <a:r>
              <a:rPr lang="en-US" sz="1800" b="1" dirty="0" smtClean="0"/>
              <a:t>%&gt;</a:t>
            </a:r>
          </a:p>
          <a:p>
            <a:pPr>
              <a:buNone/>
            </a:pPr>
            <a:r>
              <a:rPr lang="en-US" sz="1800" dirty="0" smtClean="0"/>
              <a:t>d) &lt;</a:t>
            </a:r>
            <a:r>
              <a:rPr lang="en-US" sz="1800" dirty="0" err="1" smtClean="0"/>
              <a:t>jsp:include</a:t>
            </a:r>
            <a:r>
              <a:rPr lang="en-US" sz="1800" dirty="0" smtClean="0"/>
              <a:t>&gt;</a:t>
            </a:r>
          </a:p>
          <a:p>
            <a:pPr>
              <a:buNone/>
            </a:pPr>
            <a:r>
              <a:rPr lang="en-US" sz="1800" b="1" dirty="0" smtClean="0"/>
              <a:t>5. Which </a:t>
            </a:r>
            <a:r>
              <a:rPr lang="en-US" sz="1800" b="1" dirty="0" smtClean="0"/>
              <a:t>implicit object in JSP represents the client's requested information? </a:t>
            </a:r>
          </a:p>
          <a:p>
            <a:pPr>
              <a:buNone/>
            </a:pPr>
            <a:r>
              <a:rPr lang="en-US" sz="1800" b="1" dirty="0" smtClean="0"/>
              <a:t>a) request </a:t>
            </a:r>
          </a:p>
          <a:p>
            <a:pPr>
              <a:buNone/>
            </a:pPr>
            <a:r>
              <a:rPr lang="en-US" sz="1800" dirty="0" smtClean="0"/>
              <a:t>b) response </a:t>
            </a:r>
          </a:p>
          <a:p>
            <a:pPr>
              <a:buNone/>
            </a:pPr>
            <a:r>
              <a:rPr lang="en-US" sz="1800" dirty="0" smtClean="0"/>
              <a:t>c) out </a:t>
            </a:r>
          </a:p>
          <a:p>
            <a:pPr>
              <a:buNone/>
            </a:pPr>
            <a:r>
              <a:rPr lang="en-US" sz="1800" dirty="0" smtClean="0"/>
              <a:t>d) </a:t>
            </a:r>
            <a:r>
              <a:rPr lang="en-US" sz="1800" dirty="0" smtClean="0"/>
              <a:t>Session</a:t>
            </a:r>
          </a:p>
          <a:p>
            <a:pPr>
              <a:buNone/>
            </a:pPr>
            <a:r>
              <a:rPr lang="en-US" sz="1800" dirty="0" smtClean="0"/>
              <a:t>6. </a:t>
            </a:r>
            <a:r>
              <a:rPr lang="en-US" sz="1800" b="1" dirty="0" smtClean="0"/>
              <a:t>Which JSP action is used to include the contents of another resource during the JSP page processing? </a:t>
            </a:r>
          </a:p>
          <a:p>
            <a:pPr>
              <a:buNone/>
            </a:pPr>
            <a:r>
              <a:rPr lang="en-US" sz="1800" b="1" dirty="0" smtClean="0"/>
              <a:t>a) &lt;</a:t>
            </a:r>
            <a:r>
              <a:rPr lang="en-US" sz="1800" b="1" dirty="0" err="1" smtClean="0"/>
              <a:t>jsp:include</a:t>
            </a:r>
            <a:r>
              <a:rPr lang="en-US" sz="1800" b="1" dirty="0" smtClean="0"/>
              <a:t>&gt; </a:t>
            </a:r>
          </a:p>
          <a:p>
            <a:pPr>
              <a:buNone/>
            </a:pPr>
            <a:r>
              <a:rPr lang="en-US" sz="1800" dirty="0" smtClean="0"/>
              <a:t>b) &lt;</a:t>
            </a:r>
            <a:r>
              <a:rPr lang="en-US" sz="1800" dirty="0" err="1" smtClean="0"/>
              <a:t>jsp:forward</a:t>
            </a:r>
            <a:r>
              <a:rPr lang="en-US" sz="1800" dirty="0" smtClean="0"/>
              <a:t>&gt; </a:t>
            </a:r>
            <a:endParaRPr lang="en-US" sz="1800" dirty="0" smtClean="0"/>
          </a:p>
          <a:p>
            <a:pPr>
              <a:buNone/>
            </a:pPr>
            <a:r>
              <a:rPr lang="en-US" sz="1800" dirty="0" smtClean="0"/>
              <a:t>c</a:t>
            </a:r>
            <a:r>
              <a:rPr lang="en-US" sz="1800" dirty="0" smtClean="0"/>
              <a:t>) &lt;</a:t>
            </a:r>
            <a:r>
              <a:rPr lang="en-US" sz="1800" dirty="0" err="1" smtClean="0"/>
              <a:t>jsp:useBean</a:t>
            </a:r>
            <a:r>
              <a:rPr lang="en-US" sz="1800" dirty="0" smtClean="0"/>
              <a:t>&gt; </a:t>
            </a:r>
          </a:p>
          <a:p>
            <a:pPr>
              <a:buNone/>
            </a:pPr>
            <a:r>
              <a:rPr lang="en-US" sz="1800" dirty="0" smtClean="0"/>
              <a:t>d) &lt;</a:t>
            </a:r>
            <a:r>
              <a:rPr lang="en-US" sz="1800" dirty="0" err="1" smtClean="0"/>
              <a:t>jsp:setProperty</a:t>
            </a:r>
            <a:r>
              <a:rPr lang="en-US" sz="1800" dirty="0" smtClean="0"/>
              <a:t>&gt; </a:t>
            </a:r>
          </a:p>
          <a:p>
            <a:pPr>
              <a:buNone/>
            </a:pPr>
            <a:endParaRPr lang="en-US" sz="1800" dirty="0" smtClean="0"/>
          </a:p>
          <a:p>
            <a:pPr>
              <a:buNone/>
            </a:pPr>
            <a:endParaRPr lang="en-US" sz="1800" dirty="0" smtClean="0"/>
          </a:p>
          <a:p>
            <a:pPr>
              <a:buNone/>
            </a:pPr>
            <a:endParaRPr lang="en-US" sz="1800" b="1"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869219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a:buNone/>
            </a:pPr>
            <a:r>
              <a:rPr lang="en-US" sz="1800" b="1" dirty="0" smtClean="0">
                <a:latin typeface="Calibri" panose="020F0502020204030204" pitchFamily="34" charset="0"/>
                <a:cs typeface="Calibri" panose="020F0502020204030204" pitchFamily="34" charset="0"/>
              </a:rPr>
              <a:t>5. </a:t>
            </a:r>
            <a:r>
              <a:rPr lang="en-US" sz="1800" b="1" dirty="0" smtClean="0"/>
              <a:t>In JSP, which tag is used to iterate over a collection or array of objects? </a:t>
            </a:r>
          </a:p>
          <a:p>
            <a:pPr>
              <a:buNone/>
            </a:pPr>
            <a:r>
              <a:rPr lang="en-US" sz="1800" dirty="0" smtClean="0"/>
              <a:t>a) &lt;c:choose&gt; </a:t>
            </a:r>
          </a:p>
          <a:p>
            <a:pPr>
              <a:buNone/>
            </a:pPr>
            <a:r>
              <a:rPr lang="en-US" sz="1800" b="1" dirty="0" smtClean="0"/>
              <a:t>b) &lt;c:forEach&gt; </a:t>
            </a:r>
          </a:p>
          <a:p>
            <a:pPr>
              <a:buNone/>
            </a:pPr>
            <a:r>
              <a:rPr lang="en-US" sz="1800" dirty="0" smtClean="0"/>
              <a:t>c) &lt;c:if&gt; </a:t>
            </a:r>
          </a:p>
          <a:p>
            <a:pPr>
              <a:buNone/>
            </a:pPr>
            <a:r>
              <a:rPr lang="en-US" sz="1800" dirty="0" smtClean="0"/>
              <a:t>d) &lt;c:set&gt; </a:t>
            </a:r>
          </a:p>
          <a:p>
            <a:pPr>
              <a:buNone/>
            </a:pPr>
            <a:r>
              <a:rPr lang="en-US" sz="1800" b="1" dirty="0" smtClean="0"/>
              <a:t>What is the correct syntax for declaring and initializing a variable in JSP? </a:t>
            </a:r>
          </a:p>
          <a:p>
            <a:pPr>
              <a:buNone/>
            </a:pPr>
            <a:r>
              <a:rPr lang="en-US" sz="1800" dirty="0" smtClean="0"/>
              <a:t>a) &lt;% </a:t>
            </a:r>
            <a:r>
              <a:rPr lang="en-US" sz="1800" dirty="0" err="1" smtClean="0"/>
              <a:t>int</a:t>
            </a:r>
            <a:r>
              <a:rPr lang="en-US" sz="1800" dirty="0" smtClean="0"/>
              <a:t> x = 10; %&gt; </a:t>
            </a:r>
          </a:p>
          <a:p>
            <a:pPr>
              <a:buNone/>
            </a:pPr>
            <a:r>
              <a:rPr lang="en-US" sz="1800" dirty="0" smtClean="0"/>
              <a:t>b) &lt;%! </a:t>
            </a:r>
            <a:r>
              <a:rPr lang="en-US" sz="1800" dirty="0" err="1" smtClean="0"/>
              <a:t>int</a:t>
            </a:r>
            <a:r>
              <a:rPr lang="en-US" sz="1800" dirty="0" smtClean="0"/>
              <a:t> x = 10; %&gt; </a:t>
            </a:r>
          </a:p>
          <a:p>
            <a:pPr>
              <a:buNone/>
            </a:pPr>
            <a:r>
              <a:rPr lang="en-US" sz="1800" b="1" dirty="0" smtClean="0"/>
              <a:t>c) &lt;% </a:t>
            </a:r>
            <a:r>
              <a:rPr lang="en-US" sz="1800" b="1" dirty="0" err="1" smtClean="0"/>
              <a:t>int</a:t>
            </a:r>
            <a:r>
              <a:rPr lang="en-US" sz="1800" b="1" dirty="0" smtClean="0"/>
              <a:t> x; x = 10; %&gt; </a:t>
            </a:r>
          </a:p>
          <a:p>
            <a:pPr>
              <a:buNone/>
            </a:pPr>
            <a:r>
              <a:rPr lang="en-US" sz="1800" dirty="0" smtClean="0"/>
              <a:t>d) &lt;% </a:t>
            </a:r>
            <a:r>
              <a:rPr lang="en-US" sz="1800" dirty="0" err="1" smtClean="0"/>
              <a:t>int</a:t>
            </a:r>
            <a:r>
              <a:rPr lang="en-US" sz="1800" dirty="0" smtClean="0"/>
              <a:t> x; x := 10; %&gt;</a:t>
            </a:r>
          </a:p>
          <a:p>
            <a:pPr>
              <a:buNone/>
            </a:pPr>
            <a:r>
              <a:rPr lang="en-US" sz="1800" b="1" dirty="0" smtClean="0"/>
              <a:t>What is the default scope of JSP variables? </a:t>
            </a:r>
          </a:p>
          <a:p>
            <a:pPr>
              <a:buNone/>
            </a:pPr>
            <a:r>
              <a:rPr lang="en-US" sz="1800" dirty="0" smtClean="0"/>
              <a:t>a) Request scope</a:t>
            </a:r>
          </a:p>
          <a:p>
            <a:pPr>
              <a:buNone/>
            </a:pPr>
            <a:r>
              <a:rPr lang="en-US" sz="1800" dirty="0" smtClean="0"/>
              <a:t>b</a:t>
            </a:r>
            <a:r>
              <a:rPr lang="en-US" sz="1800" dirty="0" smtClean="0"/>
              <a:t>) Session scope </a:t>
            </a:r>
          </a:p>
          <a:p>
            <a:pPr>
              <a:buNone/>
            </a:pPr>
            <a:r>
              <a:rPr lang="en-US" sz="1800" dirty="0" smtClean="0"/>
              <a:t>c) Application scope </a:t>
            </a:r>
          </a:p>
          <a:p>
            <a:pPr>
              <a:buNone/>
            </a:pPr>
            <a:r>
              <a:rPr lang="en-US" sz="1800" b="1" dirty="0" smtClean="0"/>
              <a:t>d</a:t>
            </a:r>
            <a:r>
              <a:rPr lang="en-US" sz="1800" b="1" dirty="0" smtClean="0"/>
              <a:t>) Page scope</a:t>
            </a:r>
          </a:p>
          <a:p>
            <a:pPr>
              <a:buNone/>
            </a:pPr>
            <a:endParaRPr lang="en-US" sz="1800" dirty="0" smtClean="0"/>
          </a:p>
          <a:p>
            <a:pPr>
              <a:buNone/>
            </a:pPr>
            <a:endParaRPr lang="en-US" sz="1800" dirty="0" smtClean="0"/>
          </a:p>
          <a:p>
            <a:pPr>
              <a:buNone/>
            </a:pPr>
            <a:endParaRPr lang="en-US" sz="1800" b="1"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869219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1800" dirty="0"/>
              <a:t>Discuss the concept of JSP. </a:t>
            </a:r>
          </a:p>
          <a:p>
            <a:r>
              <a:rPr lang="en-IN" sz="1800" dirty="0"/>
              <a:t>Explain JSP </a:t>
            </a:r>
            <a:r>
              <a:rPr lang="en-IN" sz="1800" dirty="0" err="1"/>
              <a:t>Scriplet</a:t>
            </a:r>
            <a:r>
              <a:rPr lang="en-IN" sz="1800" dirty="0"/>
              <a:t> Tag. </a:t>
            </a:r>
          </a:p>
          <a:p>
            <a:r>
              <a:rPr lang="en-IN" sz="1800" dirty="0"/>
              <a:t>Illustrate JSP expression Tag. </a:t>
            </a:r>
          </a:p>
          <a:p>
            <a:r>
              <a:rPr lang="en-IN" sz="1800" dirty="0"/>
              <a:t>Summarize JSP declaration Tag. </a:t>
            </a:r>
          </a:p>
          <a:p>
            <a:r>
              <a:rPr lang="en-IN" sz="1800" dirty="0"/>
              <a:t>What do you understand by life cycle of JSP? </a:t>
            </a:r>
          </a:p>
          <a:p>
            <a:endParaRPr lang="en-IN" sz="1800" dirty="0"/>
          </a:p>
          <a:p>
            <a:endParaRPr lang="en-IN" sz="1800" dirty="0"/>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E1540E69-7947-EABE-D1A5-2C7872904C4F}"/>
              </a:ext>
            </a:extLst>
          </p:cNvPr>
          <p:cNvSpPr>
            <a:spLocks noGrp="1"/>
          </p:cNvSpPr>
          <p:nvPr>
            <p:ph type="ftr" sz="quarter" idx="11"/>
          </p:nvPr>
        </p:nvSpPr>
        <p:spPr>
          <a:xfrm>
            <a:off x="2514600" y="6356350"/>
            <a:ext cx="5029200" cy="365125"/>
          </a:xfrm>
        </p:spPr>
        <p:txBody>
          <a:bodyPr/>
          <a:lstStyle/>
          <a:p>
            <a:r>
              <a:rPr lang="en-US" dirty="0"/>
              <a:t>Surbhi Jha             Code has not been allotted yet                Unit-I</a:t>
            </a:r>
          </a:p>
        </p:txBody>
      </p:sp>
    </p:spTree>
    <p:extLst>
      <p:ext uri="{BB962C8B-B14F-4D97-AF65-F5344CB8AC3E}">
        <p14:creationId xmlns:p14="http://schemas.microsoft.com/office/powerpoint/2010/main" xmlns="" val="872923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JSP API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240A7547-C946-A09F-2B8B-F0E5AF109C1C}"/>
              </a:ext>
            </a:extLst>
          </p:cNvPr>
          <p:cNvSpPr>
            <a:spLocks noGrp="1"/>
          </p:cNvSpPr>
          <p:nvPr>
            <p:ph idx="1"/>
          </p:nvPr>
        </p:nvSpPr>
        <p:spPr/>
        <p:txBody>
          <a:bodyPr>
            <a:noAutofit/>
          </a:bodyPr>
          <a:lstStyle/>
          <a:p>
            <a:pPr algn="just" fontAlgn="base"/>
            <a:r>
              <a:rPr lang="en-IN" sz="1800" b="0" dirty="0">
                <a:solidFill>
                  <a:srgbClr val="273239"/>
                </a:solidFill>
                <a:effectLst/>
                <a:latin typeface="Times New Roman" pitchFamily="18" charset="0"/>
                <a:cs typeface="Times New Roman" pitchFamily="18" charset="0"/>
              </a:rPr>
              <a:t>JSP API is a set of classes and interfaces that can be used to make a JSP page. These classes and interfaces are contained in the </a:t>
            </a:r>
            <a:r>
              <a:rPr lang="en-IN" sz="1800" b="0" dirty="0" err="1">
                <a:solidFill>
                  <a:srgbClr val="273239"/>
                </a:solidFill>
                <a:effectLst/>
                <a:latin typeface="Times New Roman" pitchFamily="18" charset="0"/>
                <a:cs typeface="Times New Roman" pitchFamily="18" charset="0"/>
              </a:rPr>
              <a:t>javax</a:t>
            </a:r>
            <a:r>
              <a:rPr lang="en-IN" sz="1800" b="0" dirty="0">
                <a:solidFill>
                  <a:srgbClr val="273239"/>
                </a:solidFill>
                <a:effectLst/>
                <a:latin typeface="Times New Roman" pitchFamily="18" charset="0"/>
                <a:cs typeface="Times New Roman" pitchFamily="18" charset="0"/>
              </a:rPr>
              <a:t> </a:t>
            </a:r>
            <a:r>
              <a:rPr lang="en-IN" sz="1800" b="0" dirty="0" err="1">
                <a:solidFill>
                  <a:srgbClr val="273239"/>
                </a:solidFill>
                <a:effectLst/>
                <a:latin typeface="Times New Roman" pitchFamily="18" charset="0"/>
                <a:cs typeface="Times New Roman" pitchFamily="18" charset="0"/>
              </a:rPr>
              <a:t>servlet.jsp</a:t>
            </a:r>
            <a:r>
              <a:rPr lang="en-IN" sz="1800" b="0" dirty="0">
                <a:solidFill>
                  <a:srgbClr val="273239"/>
                </a:solidFill>
                <a:effectLst/>
                <a:latin typeface="Times New Roman" pitchFamily="18" charset="0"/>
                <a:cs typeface="Times New Roman" pitchFamily="18" charset="0"/>
              </a:rPr>
              <a:t> packages. A portion of the classes characterized in the </a:t>
            </a:r>
            <a:r>
              <a:rPr lang="en-IN" sz="1800" b="0" dirty="0" err="1">
                <a:solidFill>
                  <a:srgbClr val="273239"/>
                </a:solidFill>
                <a:effectLst/>
                <a:latin typeface="Times New Roman" pitchFamily="18" charset="0"/>
                <a:cs typeface="Times New Roman" pitchFamily="18" charset="0"/>
              </a:rPr>
              <a:t>javax</a:t>
            </a:r>
            <a:r>
              <a:rPr lang="en-IN" sz="1800" b="0" dirty="0">
                <a:solidFill>
                  <a:srgbClr val="273239"/>
                </a:solidFill>
                <a:effectLst/>
                <a:latin typeface="Times New Roman" pitchFamily="18" charset="0"/>
                <a:cs typeface="Times New Roman" pitchFamily="18" charset="0"/>
              </a:rPr>
              <a:t>. </a:t>
            </a:r>
            <a:r>
              <a:rPr lang="en-IN" sz="1800" b="0" dirty="0" err="1">
                <a:solidFill>
                  <a:srgbClr val="273239"/>
                </a:solidFill>
                <a:effectLst/>
                <a:latin typeface="Times New Roman" pitchFamily="18" charset="0"/>
                <a:cs typeface="Times New Roman" pitchFamily="18" charset="0"/>
              </a:rPr>
              <a:t>servlet.jsp</a:t>
            </a:r>
            <a:r>
              <a:rPr lang="en-IN" sz="1800" b="0" dirty="0">
                <a:solidFill>
                  <a:srgbClr val="273239"/>
                </a:solidFill>
                <a:effectLst/>
                <a:latin typeface="Times New Roman" pitchFamily="18" charset="0"/>
                <a:cs typeface="Times New Roman" pitchFamily="18" charset="0"/>
              </a:rPr>
              <a:t> packages are:  </a:t>
            </a:r>
          </a:p>
          <a:p>
            <a:pPr algn="just" fontAlgn="base">
              <a:buFont typeface="+mj-lt"/>
              <a:buAutoNum type="arabicPeriod"/>
            </a:pPr>
            <a:r>
              <a:rPr lang="en-IN" sz="1800" b="0" dirty="0">
                <a:solidFill>
                  <a:srgbClr val="273239"/>
                </a:solidFill>
                <a:effectLst/>
                <a:latin typeface="Times New Roman" pitchFamily="18" charset="0"/>
                <a:cs typeface="Times New Roman" pitchFamily="18" charset="0"/>
              </a:rPr>
              <a:t>Error Data</a:t>
            </a:r>
          </a:p>
          <a:p>
            <a:pPr algn="just" fontAlgn="base">
              <a:buFont typeface="+mj-lt"/>
              <a:buAutoNum type="arabicPeriod"/>
            </a:pPr>
            <a:r>
              <a:rPr lang="en-IN" sz="1800" b="0" dirty="0">
                <a:solidFill>
                  <a:srgbClr val="273239"/>
                </a:solidFill>
                <a:effectLst/>
                <a:latin typeface="Times New Roman" pitchFamily="18" charset="0"/>
                <a:cs typeface="Times New Roman" pitchFamily="18" charset="0"/>
              </a:rPr>
              <a:t>JSP Writer</a:t>
            </a:r>
          </a:p>
          <a:p>
            <a:pPr algn="just" fontAlgn="base">
              <a:buFont typeface="+mj-lt"/>
              <a:buAutoNum type="arabicPeriod"/>
            </a:pPr>
            <a:r>
              <a:rPr lang="en-IN" sz="1800" b="0" dirty="0">
                <a:solidFill>
                  <a:srgbClr val="273239"/>
                </a:solidFill>
                <a:effectLst/>
                <a:latin typeface="Times New Roman" pitchFamily="18" charset="0"/>
                <a:cs typeface="Times New Roman" pitchFamily="18" charset="0"/>
              </a:rPr>
              <a:t>Page </a:t>
            </a:r>
            <a:r>
              <a:rPr lang="en-IN" sz="1800" b="0" dirty="0" smtClean="0">
                <a:solidFill>
                  <a:srgbClr val="273239"/>
                </a:solidFill>
                <a:effectLst/>
                <a:latin typeface="Times New Roman" pitchFamily="18" charset="0"/>
                <a:cs typeface="Times New Roman" pitchFamily="18" charset="0"/>
              </a:rPr>
              <a:t>Context</a:t>
            </a:r>
          </a:p>
          <a:p>
            <a:pPr algn="just" fontAlgn="base">
              <a:buNone/>
            </a:pPr>
            <a:endParaRPr lang="en-IN" sz="1800" b="0" dirty="0">
              <a:solidFill>
                <a:srgbClr val="273239"/>
              </a:solidFill>
              <a:effectLst/>
              <a:latin typeface="Times New Roman" pitchFamily="18" charset="0"/>
              <a:cs typeface="Times New Roman" pitchFamily="18" charset="0"/>
            </a:endParaRPr>
          </a:p>
          <a:p>
            <a:pPr marL="0" indent="0" algn="just" fontAlgn="base">
              <a:buNone/>
            </a:pPr>
            <a:r>
              <a:rPr lang="en-IN" sz="1800" b="1" dirty="0">
                <a:solidFill>
                  <a:srgbClr val="273239"/>
                </a:solidFill>
                <a:effectLst/>
                <a:latin typeface="Times New Roman" pitchFamily="18" charset="0"/>
                <a:cs typeface="Times New Roman" pitchFamily="18" charset="0"/>
              </a:rPr>
              <a:t>The Error Data Class:</a:t>
            </a:r>
            <a:r>
              <a:rPr lang="en-IN" sz="1800" b="0" dirty="0">
                <a:solidFill>
                  <a:srgbClr val="273239"/>
                </a:solidFill>
                <a:effectLst/>
                <a:latin typeface="Times New Roman" pitchFamily="18" charset="0"/>
                <a:cs typeface="Times New Roman" pitchFamily="18" charset="0"/>
              </a:rPr>
              <a:t> The error information class characterizes error data for error pages. You have to set the estimation of the page mandate, </a:t>
            </a:r>
            <a:r>
              <a:rPr lang="en-IN" sz="1800" b="0" dirty="0" err="1">
                <a:solidFill>
                  <a:srgbClr val="273239"/>
                </a:solidFill>
                <a:effectLst/>
                <a:latin typeface="Times New Roman" pitchFamily="18" charset="0"/>
                <a:cs typeface="Times New Roman" pitchFamily="18" charset="0"/>
              </a:rPr>
              <a:t>isErrorPage</a:t>
            </a:r>
            <a:r>
              <a:rPr lang="en-IN" sz="1800" b="0" dirty="0">
                <a:solidFill>
                  <a:srgbClr val="273239"/>
                </a:solidFill>
                <a:effectLst/>
                <a:latin typeface="Times New Roman" pitchFamily="18" charset="0"/>
                <a:cs typeface="Times New Roman" pitchFamily="18" charset="0"/>
              </a:rPr>
              <a:t> to be consistent with demonstrating that a page is an error page. The error information class expands the </a:t>
            </a:r>
            <a:r>
              <a:rPr lang="en-IN" sz="1800" b="0" dirty="0" err="1">
                <a:solidFill>
                  <a:srgbClr val="273239"/>
                </a:solidFill>
                <a:effectLst/>
                <a:latin typeface="Times New Roman" pitchFamily="18" charset="0"/>
                <a:cs typeface="Times New Roman" pitchFamily="18" charset="0"/>
              </a:rPr>
              <a:t>java.lang.Object</a:t>
            </a:r>
            <a:r>
              <a:rPr lang="en-IN" sz="1800" b="0" dirty="0">
                <a:solidFill>
                  <a:srgbClr val="273239"/>
                </a:solidFill>
                <a:effectLst/>
                <a:latin typeface="Times New Roman" pitchFamily="18" charset="0"/>
                <a:cs typeface="Times New Roman" pitchFamily="18" charset="0"/>
              </a:rPr>
              <a:t> class. A portion of the strategies characterized in the </a:t>
            </a:r>
            <a:r>
              <a:rPr lang="en-IN" sz="1800" b="0" dirty="0" err="1">
                <a:solidFill>
                  <a:srgbClr val="273239"/>
                </a:solidFill>
                <a:effectLst/>
                <a:latin typeface="Times New Roman" pitchFamily="18" charset="0"/>
                <a:cs typeface="Times New Roman" pitchFamily="18" charset="0"/>
              </a:rPr>
              <a:t>ErrorData</a:t>
            </a:r>
            <a:r>
              <a:rPr lang="en-IN" sz="1800" b="0" dirty="0">
                <a:solidFill>
                  <a:srgbClr val="273239"/>
                </a:solidFill>
                <a:effectLst/>
                <a:latin typeface="Times New Roman" pitchFamily="18" charset="0"/>
                <a:cs typeface="Times New Roman" pitchFamily="18" charset="0"/>
              </a:rPr>
              <a:t> that you can use in a JSP page is: </a:t>
            </a:r>
            <a:r>
              <a:rPr lang="en-IN" sz="1800" b="0" dirty="0" smtClean="0">
                <a:solidFill>
                  <a:srgbClr val="273239"/>
                </a:solidFill>
                <a:effectLst/>
                <a:latin typeface="Times New Roman" pitchFamily="18" charset="0"/>
                <a:cs typeface="Times New Roman" pitchFamily="18" charset="0"/>
              </a:rPr>
              <a:t>.</a:t>
            </a:r>
            <a:endParaRPr lang="en-IN" sz="1800" b="0" dirty="0">
              <a:solidFill>
                <a:srgbClr val="273239"/>
              </a:solidFill>
              <a:effectLst/>
              <a:latin typeface="Times New Roman" pitchFamily="18" charset="0"/>
              <a:cs typeface="Times New Roman" pitchFamily="18" charset="0"/>
            </a:endParaRPr>
          </a:p>
          <a:p>
            <a:pPr marL="0" indent="0" algn="just">
              <a:buNone/>
            </a:pPr>
            <a:endParaRPr lang="en-IN" sz="1800" b="0" dirty="0">
              <a:solidFill>
                <a:srgbClr val="273239"/>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234562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JSP API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240A7547-C946-A09F-2B8B-F0E5AF109C1C}"/>
              </a:ext>
            </a:extLst>
          </p:cNvPr>
          <p:cNvSpPr>
            <a:spLocks noGrp="1"/>
          </p:cNvSpPr>
          <p:nvPr>
            <p:ph idx="1"/>
          </p:nvPr>
        </p:nvSpPr>
        <p:spPr/>
        <p:txBody>
          <a:bodyPr>
            <a:noAutofit/>
          </a:bodyPr>
          <a:lstStyle/>
          <a:p>
            <a:pPr algn="l" fontAlgn="base">
              <a:buFont typeface="+mj-lt"/>
              <a:buAutoNum type="arabicPeriod"/>
            </a:pPr>
            <a:r>
              <a:rPr lang="en-IN" sz="1800" b="1" i="0" dirty="0" err="1" smtClean="0">
                <a:solidFill>
                  <a:srgbClr val="273239"/>
                </a:solidFill>
                <a:effectLst/>
                <a:latin typeface="+mj-lt"/>
              </a:rPr>
              <a:t>getRequestURL</a:t>
            </a:r>
            <a:r>
              <a:rPr lang="en-IN" sz="1800" b="1" i="0" dirty="0">
                <a:solidFill>
                  <a:srgbClr val="273239"/>
                </a:solidFill>
                <a:effectLst/>
                <a:latin typeface="+mj-lt"/>
              </a:rPr>
              <a:t>():</a:t>
            </a:r>
            <a:r>
              <a:rPr lang="en-IN" sz="1800" b="0" i="0" dirty="0">
                <a:solidFill>
                  <a:srgbClr val="273239"/>
                </a:solidFill>
                <a:effectLst/>
                <a:latin typeface="+mj-lt"/>
              </a:rPr>
              <a:t> Returns the mentioned URL through String.</a:t>
            </a:r>
          </a:p>
          <a:p>
            <a:pPr algn="l" fontAlgn="base">
              <a:buFont typeface="+mj-lt"/>
              <a:buAutoNum type="arabicPeriod"/>
            </a:pPr>
            <a:r>
              <a:rPr lang="en-IN" sz="1800" b="1" i="0" dirty="0" err="1">
                <a:solidFill>
                  <a:srgbClr val="273239"/>
                </a:solidFill>
                <a:effectLst/>
                <a:latin typeface="+mj-lt"/>
              </a:rPr>
              <a:t>getServletName</a:t>
            </a:r>
            <a:r>
              <a:rPr lang="en-IN" sz="1800" b="1" i="0" dirty="0">
                <a:solidFill>
                  <a:srgbClr val="273239"/>
                </a:solidFill>
                <a:effectLst/>
                <a:latin typeface="+mj-lt"/>
              </a:rPr>
              <a:t>():</a:t>
            </a:r>
            <a:r>
              <a:rPr lang="en-IN" sz="1800" b="0" i="0" dirty="0">
                <a:solidFill>
                  <a:srgbClr val="273239"/>
                </a:solidFill>
                <a:effectLst/>
                <a:latin typeface="+mj-lt"/>
              </a:rPr>
              <a:t> Returns the name of the servlet conjured through String.</a:t>
            </a:r>
          </a:p>
          <a:p>
            <a:pPr algn="l" fontAlgn="base">
              <a:buFont typeface="+mj-lt"/>
              <a:buAutoNum type="arabicPeriod"/>
            </a:pPr>
            <a:r>
              <a:rPr lang="en-IN" sz="1800" b="1" i="0" dirty="0" err="1">
                <a:solidFill>
                  <a:srgbClr val="273239"/>
                </a:solidFill>
                <a:effectLst/>
                <a:latin typeface="+mj-lt"/>
              </a:rPr>
              <a:t>getStatusCode</a:t>
            </a:r>
            <a:r>
              <a:rPr lang="en-IN" sz="1800" b="1" i="0" dirty="0">
                <a:solidFill>
                  <a:srgbClr val="273239"/>
                </a:solidFill>
                <a:effectLst/>
                <a:latin typeface="+mj-lt"/>
              </a:rPr>
              <a:t>():</a:t>
            </a:r>
            <a:r>
              <a:rPr lang="en-IN" sz="1800" b="0" i="0" dirty="0">
                <a:solidFill>
                  <a:srgbClr val="273239"/>
                </a:solidFill>
                <a:effectLst/>
                <a:latin typeface="+mj-lt"/>
              </a:rPr>
              <a:t> Returns the status code of the blunder as a whole number.</a:t>
            </a:r>
          </a:p>
          <a:p>
            <a:pPr algn="l" fontAlgn="base">
              <a:buFont typeface="+mj-lt"/>
              <a:buAutoNum type="arabicPeriod"/>
            </a:pPr>
            <a:r>
              <a:rPr lang="en-IN" sz="1800" b="1" i="0" dirty="0" err="1">
                <a:solidFill>
                  <a:srgbClr val="273239"/>
                </a:solidFill>
                <a:effectLst/>
                <a:latin typeface="+mj-lt"/>
              </a:rPr>
              <a:t>getThrowable</a:t>
            </a:r>
            <a:r>
              <a:rPr lang="en-IN" sz="1800" b="1" i="0" dirty="0">
                <a:solidFill>
                  <a:srgbClr val="273239"/>
                </a:solidFill>
                <a:effectLst/>
                <a:latin typeface="+mj-lt"/>
              </a:rPr>
              <a:t>():</a:t>
            </a:r>
            <a:r>
              <a:rPr lang="en-IN" sz="1800" b="0" i="0" dirty="0">
                <a:solidFill>
                  <a:srgbClr val="273239"/>
                </a:solidFill>
                <a:effectLst/>
                <a:latin typeface="+mj-lt"/>
              </a:rPr>
              <a:t> Returns the Throwable special case that caused the mistake.</a:t>
            </a:r>
          </a:p>
          <a:p>
            <a:pPr marL="0" indent="0">
              <a:buNone/>
            </a:pPr>
            <a:endParaRPr lang="en-IN" sz="1800" b="0" i="0" dirty="0">
              <a:solidFill>
                <a:srgbClr val="273239"/>
              </a:solidFill>
              <a:effectLst/>
              <a:latin typeface="+mj-lt"/>
            </a:endParaRPr>
          </a:p>
        </p:txBody>
      </p:sp>
    </p:spTree>
    <p:extLst>
      <p:ext uri="{BB962C8B-B14F-4D97-AF65-F5344CB8AC3E}">
        <p14:creationId xmlns:p14="http://schemas.microsoft.com/office/powerpoint/2010/main" xmlns="" val="3234562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fontAlgn="base">
              <a:buNone/>
            </a:pPr>
            <a:r>
              <a:rPr lang="en-IN" sz="1800" b="1" i="0" dirty="0">
                <a:solidFill>
                  <a:srgbClr val="273239"/>
                </a:solidFill>
                <a:effectLst/>
                <a:latin typeface="Times New Roman" pitchFamily="18" charset="0"/>
                <a:cs typeface="Times New Roman" pitchFamily="18" charset="0"/>
              </a:rPr>
              <a:t>The </a:t>
            </a:r>
            <a:r>
              <a:rPr lang="en-IN" sz="1800" b="1" i="0" dirty="0" err="1">
                <a:solidFill>
                  <a:srgbClr val="273239"/>
                </a:solidFill>
                <a:effectLst/>
                <a:latin typeface="Times New Roman" pitchFamily="18" charset="0"/>
                <a:cs typeface="Times New Roman" pitchFamily="18" charset="0"/>
              </a:rPr>
              <a:t>JspWriter</a:t>
            </a:r>
            <a:r>
              <a:rPr lang="en-IN" sz="1800" b="1" i="0" dirty="0">
                <a:solidFill>
                  <a:srgbClr val="273239"/>
                </a:solidFill>
                <a:effectLst/>
                <a:latin typeface="Times New Roman" pitchFamily="18" charset="0"/>
                <a:cs typeface="Times New Roman" pitchFamily="18" charset="0"/>
              </a:rPr>
              <a:t> Class:</a:t>
            </a:r>
            <a:r>
              <a:rPr lang="en-IN" sz="1800" b="0" i="0" dirty="0">
                <a:solidFill>
                  <a:srgbClr val="273239"/>
                </a:solidFill>
                <a:effectLst/>
                <a:latin typeface="Times New Roman" pitchFamily="18" charset="0"/>
                <a:cs typeface="Times New Roman" pitchFamily="18" charset="0"/>
              </a:rPr>
              <a:t> In a JSP page to compose activity and layout information we can utilize </a:t>
            </a:r>
            <a:r>
              <a:rPr lang="en-IN" sz="1800" b="0" i="0" dirty="0" err="1">
                <a:solidFill>
                  <a:srgbClr val="273239"/>
                </a:solidFill>
                <a:effectLst/>
                <a:latin typeface="Times New Roman" pitchFamily="18" charset="0"/>
                <a:cs typeface="Times New Roman" pitchFamily="18" charset="0"/>
              </a:rPr>
              <a:t>JSPWriter</a:t>
            </a:r>
            <a:r>
              <a:rPr lang="en-IN" sz="1800" b="0" i="0" dirty="0">
                <a:solidFill>
                  <a:srgbClr val="273239"/>
                </a:solidFill>
                <a:effectLst/>
                <a:latin typeface="Times New Roman" pitchFamily="18" charset="0"/>
                <a:cs typeface="Times New Roman" pitchFamily="18" charset="0"/>
              </a:rPr>
              <a:t> class. The understood variable out gives the </a:t>
            </a:r>
            <a:r>
              <a:rPr lang="en-IN" sz="1800" b="0" i="0" dirty="0" err="1">
                <a:solidFill>
                  <a:srgbClr val="273239"/>
                </a:solidFill>
                <a:effectLst/>
                <a:latin typeface="Times New Roman" pitchFamily="18" charset="0"/>
                <a:cs typeface="Times New Roman" pitchFamily="18" charset="0"/>
              </a:rPr>
              <a:t>JSPWriter</a:t>
            </a:r>
            <a:r>
              <a:rPr lang="en-IN" sz="1800" b="0" i="0" dirty="0">
                <a:solidFill>
                  <a:srgbClr val="273239"/>
                </a:solidFill>
                <a:effectLst/>
                <a:latin typeface="Times New Roman" pitchFamily="18" charset="0"/>
                <a:cs typeface="Times New Roman" pitchFamily="18" charset="0"/>
              </a:rPr>
              <a:t> class object. The </a:t>
            </a:r>
            <a:r>
              <a:rPr lang="en-IN" sz="1800" b="0" i="0" dirty="0" err="1">
                <a:solidFill>
                  <a:srgbClr val="273239"/>
                </a:solidFill>
                <a:effectLst/>
                <a:latin typeface="Times New Roman" pitchFamily="18" charset="0"/>
                <a:cs typeface="Times New Roman" pitchFamily="18" charset="0"/>
              </a:rPr>
              <a:t>JSPWriter</a:t>
            </a:r>
            <a:r>
              <a:rPr lang="en-IN" sz="1800" b="0" i="0" dirty="0">
                <a:solidFill>
                  <a:srgbClr val="273239"/>
                </a:solidFill>
                <a:effectLst/>
                <a:latin typeface="Times New Roman" pitchFamily="18" charset="0"/>
                <a:cs typeface="Times New Roman" pitchFamily="18" charset="0"/>
              </a:rPr>
              <a:t> class broadens the </a:t>
            </a:r>
            <a:r>
              <a:rPr lang="en-IN" sz="1800" b="0" i="0" dirty="0" err="1">
                <a:solidFill>
                  <a:srgbClr val="273239"/>
                </a:solidFill>
                <a:effectLst/>
                <a:latin typeface="Times New Roman" pitchFamily="18" charset="0"/>
                <a:cs typeface="Times New Roman" pitchFamily="18" charset="0"/>
              </a:rPr>
              <a:t>java.io.Writer</a:t>
            </a:r>
            <a:r>
              <a:rPr lang="en-IN" sz="1800" b="0" i="0" dirty="0">
                <a:solidFill>
                  <a:srgbClr val="273239"/>
                </a:solidFill>
                <a:effectLst/>
                <a:latin typeface="Times New Roman" pitchFamily="18" charset="0"/>
                <a:cs typeface="Times New Roman" pitchFamily="18" charset="0"/>
              </a:rPr>
              <a:t> class. A portion of the techniques characterize in the </a:t>
            </a:r>
            <a:r>
              <a:rPr lang="en-IN" sz="1800" b="0" i="0" dirty="0" err="1">
                <a:solidFill>
                  <a:srgbClr val="273239"/>
                </a:solidFill>
                <a:effectLst/>
                <a:latin typeface="Times New Roman" pitchFamily="18" charset="0"/>
                <a:cs typeface="Times New Roman" pitchFamily="18" charset="0"/>
              </a:rPr>
              <a:t>JSPWriter</a:t>
            </a:r>
            <a:r>
              <a:rPr lang="en-IN" sz="1800" b="0" i="0" dirty="0">
                <a:solidFill>
                  <a:srgbClr val="273239"/>
                </a:solidFill>
                <a:effectLst/>
                <a:latin typeface="Times New Roman" pitchFamily="18" charset="0"/>
                <a:cs typeface="Times New Roman" pitchFamily="18" charset="0"/>
              </a:rPr>
              <a:t> class that you can use in a JSP page are: </a:t>
            </a:r>
          </a:p>
          <a:p>
            <a:pPr algn="just" fontAlgn="base">
              <a:buFont typeface="+mj-lt"/>
              <a:buAutoNum type="arabicPeriod"/>
            </a:pPr>
            <a:r>
              <a:rPr lang="en-IN" sz="1800" b="1" i="0" dirty="0">
                <a:solidFill>
                  <a:srgbClr val="273239"/>
                </a:solidFill>
                <a:effectLst/>
                <a:latin typeface="Times New Roman" pitchFamily="18" charset="0"/>
                <a:cs typeface="Times New Roman" pitchFamily="18" charset="0"/>
              </a:rPr>
              <a:t>clear():</a:t>
            </a:r>
            <a:r>
              <a:rPr lang="en-IN" sz="1800" b="0" i="0" dirty="0">
                <a:solidFill>
                  <a:srgbClr val="273239"/>
                </a:solidFill>
                <a:effectLst/>
                <a:latin typeface="Times New Roman" pitchFamily="18" charset="0"/>
                <a:cs typeface="Times New Roman" pitchFamily="18" charset="0"/>
              </a:rPr>
              <a:t> Clears the substance of the cradle. The reasonable() technique tosses an </a:t>
            </a:r>
            <a:r>
              <a:rPr lang="en-IN" sz="1800" b="0" i="0" dirty="0" err="1">
                <a:solidFill>
                  <a:srgbClr val="273239"/>
                </a:solidFill>
                <a:effectLst/>
                <a:latin typeface="Times New Roman" pitchFamily="18" charset="0"/>
                <a:cs typeface="Times New Roman" pitchFamily="18" charset="0"/>
              </a:rPr>
              <a:t>IOException</a:t>
            </a:r>
            <a:r>
              <a:rPr lang="en-IN" sz="1800" b="0" i="0" dirty="0">
                <a:solidFill>
                  <a:srgbClr val="273239"/>
                </a:solidFill>
                <a:effectLst/>
                <a:latin typeface="Times New Roman" pitchFamily="18" charset="0"/>
                <a:cs typeface="Times New Roman" pitchFamily="18" charset="0"/>
              </a:rPr>
              <a:t> special case if the support is now cleared.</a:t>
            </a:r>
          </a:p>
          <a:p>
            <a:pPr algn="just" fontAlgn="base">
              <a:buFont typeface="+mj-lt"/>
              <a:buAutoNum type="arabicPeriod"/>
            </a:pPr>
            <a:r>
              <a:rPr lang="en-IN" sz="1800" b="1" i="0" dirty="0">
                <a:solidFill>
                  <a:srgbClr val="273239"/>
                </a:solidFill>
                <a:effectLst/>
                <a:latin typeface="Times New Roman" pitchFamily="18" charset="0"/>
                <a:cs typeface="Times New Roman" pitchFamily="18" charset="0"/>
              </a:rPr>
              <a:t>close():</a:t>
            </a:r>
            <a:r>
              <a:rPr lang="en-IN" sz="1800" b="0" i="0" dirty="0">
                <a:solidFill>
                  <a:srgbClr val="273239"/>
                </a:solidFill>
                <a:effectLst/>
                <a:latin typeface="Times New Roman" pitchFamily="18" charset="0"/>
                <a:cs typeface="Times New Roman" pitchFamily="18" charset="0"/>
              </a:rPr>
              <a:t> Closes and flushes the stream.</a:t>
            </a:r>
          </a:p>
          <a:p>
            <a:pPr algn="just" fontAlgn="base">
              <a:buFont typeface="+mj-lt"/>
              <a:buAutoNum type="arabicPeriod"/>
            </a:pPr>
            <a:r>
              <a:rPr lang="en-IN" sz="1800" b="1" i="0" dirty="0">
                <a:solidFill>
                  <a:srgbClr val="273239"/>
                </a:solidFill>
                <a:effectLst/>
                <a:latin typeface="Times New Roman" pitchFamily="18" charset="0"/>
                <a:cs typeface="Times New Roman" pitchFamily="18" charset="0"/>
              </a:rPr>
              <a:t>flush():</a:t>
            </a:r>
            <a:r>
              <a:rPr lang="en-IN" sz="1800" b="0" i="0" dirty="0">
                <a:solidFill>
                  <a:srgbClr val="273239"/>
                </a:solidFill>
                <a:effectLst/>
                <a:latin typeface="Times New Roman" pitchFamily="18" charset="0"/>
                <a:cs typeface="Times New Roman" pitchFamily="18" charset="0"/>
              </a:rPr>
              <a:t> Flushes the cradle stream. The flush() strategy flushes every one of the cradles in a chain of Writers and </a:t>
            </a:r>
            <a:r>
              <a:rPr lang="en-IN" sz="1800" b="0" i="0" dirty="0" err="1">
                <a:solidFill>
                  <a:srgbClr val="273239"/>
                </a:solidFill>
                <a:effectLst/>
                <a:latin typeface="Times New Roman" pitchFamily="18" charset="0"/>
                <a:cs typeface="Times New Roman" pitchFamily="18" charset="0"/>
              </a:rPr>
              <a:t>OutputStream</a:t>
            </a:r>
            <a:r>
              <a:rPr lang="en-IN" sz="1800" b="0" i="0" dirty="0">
                <a:solidFill>
                  <a:srgbClr val="273239"/>
                </a:solidFill>
                <a:effectLst/>
                <a:latin typeface="Times New Roman" pitchFamily="18" charset="0"/>
                <a:cs typeface="Times New Roman" pitchFamily="18" charset="0"/>
              </a:rPr>
              <a:t>. It tosses </a:t>
            </a:r>
            <a:r>
              <a:rPr lang="en-IN" sz="1800" b="0" i="0" dirty="0" err="1">
                <a:solidFill>
                  <a:srgbClr val="273239"/>
                </a:solidFill>
                <a:effectLst/>
                <a:latin typeface="Times New Roman" pitchFamily="18" charset="0"/>
                <a:cs typeface="Times New Roman" pitchFamily="18" charset="0"/>
              </a:rPr>
              <a:t>java.io.IOException</a:t>
            </a:r>
            <a:r>
              <a:rPr lang="en-IN" sz="1800" b="0" i="0" dirty="0">
                <a:solidFill>
                  <a:srgbClr val="273239"/>
                </a:solidFill>
                <a:effectLst/>
                <a:latin typeface="Times New Roman" pitchFamily="18" charset="0"/>
                <a:cs typeface="Times New Roman" pitchFamily="18" charset="0"/>
              </a:rPr>
              <a:t> special case on the off chance that you make a call to the compose() or flush() in the wake of shutting the stream.</a:t>
            </a:r>
          </a:p>
          <a:p>
            <a:pPr algn="just" fontAlgn="base">
              <a:buFont typeface="+mj-lt"/>
              <a:buAutoNum type="arabicPeriod"/>
            </a:pPr>
            <a:r>
              <a:rPr lang="en-IN" sz="1800" b="1" i="0" dirty="0" err="1">
                <a:solidFill>
                  <a:srgbClr val="273239"/>
                </a:solidFill>
                <a:effectLst/>
                <a:latin typeface="Times New Roman" pitchFamily="18" charset="0"/>
                <a:cs typeface="Times New Roman" pitchFamily="18" charset="0"/>
              </a:rPr>
              <a:t>getBufferSize</a:t>
            </a:r>
            <a:r>
              <a:rPr lang="en-IN" sz="1800" b="1" i="0" dirty="0">
                <a:solidFill>
                  <a:srgbClr val="273239"/>
                </a:solidFill>
                <a:effectLst/>
                <a:latin typeface="Times New Roman" pitchFamily="18" charset="0"/>
                <a:cs typeface="Times New Roman" pitchFamily="18" charset="0"/>
              </a:rPr>
              <a:t>():</a:t>
            </a:r>
            <a:r>
              <a:rPr lang="en-IN" sz="1800" b="0" i="0" dirty="0">
                <a:solidFill>
                  <a:srgbClr val="273239"/>
                </a:solidFill>
                <a:effectLst/>
                <a:latin typeface="Times New Roman" pitchFamily="18" charset="0"/>
                <a:cs typeface="Times New Roman" pitchFamily="18" charset="0"/>
              </a:rPr>
              <a:t> Return the size of the support utilized by the </a:t>
            </a:r>
            <a:r>
              <a:rPr lang="en-IN" sz="1800" b="0" i="0" dirty="0" err="1">
                <a:solidFill>
                  <a:srgbClr val="273239"/>
                </a:solidFill>
                <a:effectLst/>
                <a:latin typeface="Times New Roman" pitchFamily="18" charset="0"/>
                <a:cs typeface="Times New Roman" pitchFamily="18" charset="0"/>
              </a:rPr>
              <a:t>JSPWriter</a:t>
            </a:r>
            <a:r>
              <a:rPr lang="en-IN" sz="1800" b="0" i="0" dirty="0">
                <a:solidFill>
                  <a:srgbClr val="273239"/>
                </a:solidFill>
                <a:effectLst/>
                <a:latin typeface="Times New Roman" pitchFamily="18" charset="0"/>
                <a:cs typeface="Times New Roman" pitchFamily="18" charset="0"/>
              </a:rPr>
              <a:t>.</a:t>
            </a:r>
          </a:p>
          <a:p>
            <a:pPr marL="0"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JSP API </a:t>
            </a:r>
            <a:r>
              <a:rPr kumimoji="0" lang="en-US" sz="2400" b="0" i="0" u="none" strike="noStrike" kern="1200" cap="none" spc="0" normalizeH="0" baseline="0" noProof="0" dirty="0" err="1">
                <a:ln>
                  <a:noFill/>
                </a:ln>
                <a:solidFill>
                  <a:schemeClr val="dk1"/>
                </a:solidFill>
                <a:effectLst/>
                <a:uLnTx/>
                <a:uFillTx/>
                <a:latin typeface="+mn-lt"/>
                <a:ea typeface="+mn-ea"/>
                <a:cs typeface="+mn-cs"/>
              </a:rPr>
              <a:t>Cont</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2526671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buNone/>
            </a:pPr>
            <a:r>
              <a:rPr lang="en-IN" sz="1800" b="1" i="0" dirty="0" smtClean="0">
                <a:solidFill>
                  <a:srgbClr val="273239"/>
                </a:solidFill>
                <a:effectLst/>
                <a:latin typeface="Times New Roman" pitchFamily="18" charset="0"/>
                <a:cs typeface="Times New Roman" pitchFamily="18" charset="0"/>
              </a:rPr>
              <a:t>4. print</a:t>
            </a:r>
            <a:r>
              <a:rPr lang="en-IN" sz="1800" b="1" i="0" dirty="0">
                <a:solidFill>
                  <a:srgbClr val="273239"/>
                </a:solidFill>
                <a:effectLst/>
                <a:latin typeface="Times New Roman" pitchFamily="18" charset="0"/>
                <a:cs typeface="Times New Roman" pitchFamily="18" charset="0"/>
              </a:rPr>
              <a:t>():</a:t>
            </a:r>
            <a:r>
              <a:rPr lang="en-IN" sz="1800" b="0" i="0" dirty="0">
                <a:solidFill>
                  <a:srgbClr val="273239"/>
                </a:solidFill>
                <a:effectLst/>
                <a:latin typeface="Times New Roman" pitchFamily="18" charset="0"/>
                <a:cs typeface="Times New Roman" pitchFamily="18" charset="0"/>
              </a:rPr>
              <a:t> Prints the estimation of sort </a:t>
            </a:r>
            <a:r>
              <a:rPr lang="en-IN" sz="1800" b="0" i="0" dirty="0" err="1">
                <a:solidFill>
                  <a:srgbClr val="273239"/>
                </a:solidFill>
                <a:effectLst/>
                <a:latin typeface="Times New Roman" pitchFamily="18" charset="0"/>
                <a:cs typeface="Times New Roman" pitchFamily="18" charset="0"/>
              </a:rPr>
              <a:t>boolean</a:t>
            </a:r>
            <a:r>
              <a:rPr lang="en-IN" sz="1800" b="0" i="0" dirty="0">
                <a:solidFill>
                  <a:srgbClr val="273239"/>
                </a:solidFill>
                <a:effectLst/>
                <a:latin typeface="Times New Roman" pitchFamily="18" charset="0"/>
                <a:cs typeface="Times New Roman" pitchFamily="18" charset="0"/>
              </a:rPr>
              <a:t>, integer, character, long whole number, coasting point, twofold exactness gliding – point number, a variety of character, string, and item. The print() tosses the </a:t>
            </a:r>
            <a:r>
              <a:rPr lang="en-IN" sz="1800" b="0" i="0" dirty="0" err="1">
                <a:solidFill>
                  <a:srgbClr val="273239"/>
                </a:solidFill>
                <a:effectLst/>
                <a:latin typeface="Times New Roman" pitchFamily="18" charset="0"/>
                <a:cs typeface="Times New Roman" pitchFamily="18" charset="0"/>
              </a:rPr>
              <a:t>java.io.IOException</a:t>
            </a:r>
            <a:r>
              <a:rPr lang="en-IN" sz="1800" b="0" i="0" dirty="0">
                <a:solidFill>
                  <a:srgbClr val="273239"/>
                </a:solidFill>
                <a:effectLst/>
                <a:latin typeface="Times New Roman" pitchFamily="18" charset="0"/>
                <a:cs typeface="Times New Roman" pitchFamily="18" charset="0"/>
              </a:rPr>
              <a:t> exemption if any blunder happens while </a:t>
            </a:r>
            <a:r>
              <a:rPr lang="en-IN" sz="1800" b="0" i="0" dirty="0" smtClean="0">
                <a:solidFill>
                  <a:srgbClr val="273239"/>
                </a:solidFill>
                <a:effectLst/>
                <a:latin typeface="Times New Roman" pitchFamily="18" charset="0"/>
                <a:cs typeface="Times New Roman" pitchFamily="18" charset="0"/>
              </a:rPr>
              <a:t>printing.</a:t>
            </a:r>
          </a:p>
          <a:p>
            <a:pPr algn="just" fontAlgn="base">
              <a:buNone/>
            </a:pPr>
            <a:r>
              <a:rPr lang="en-IN" sz="1800" b="1" dirty="0" smtClean="0">
                <a:solidFill>
                  <a:srgbClr val="273239"/>
                </a:solidFill>
                <a:latin typeface="Times New Roman" pitchFamily="18" charset="0"/>
                <a:cs typeface="Times New Roman" pitchFamily="18" charset="0"/>
              </a:rPr>
              <a:t>5. </a:t>
            </a:r>
            <a:r>
              <a:rPr lang="en-IN" sz="1800" b="1" i="0" dirty="0" err="1" smtClean="0">
                <a:solidFill>
                  <a:srgbClr val="273239"/>
                </a:solidFill>
                <a:effectLst/>
                <a:latin typeface="Times New Roman" pitchFamily="18" charset="0"/>
                <a:cs typeface="Times New Roman" pitchFamily="18" charset="0"/>
              </a:rPr>
              <a:t>println</a:t>
            </a:r>
            <a:r>
              <a:rPr lang="en-IN" sz="1800" b="1" i="0" dirty="0">
                <a:solidFill>
                  <a:srgbClr val="273239"/>
                </a:solidFill>
                <a:effectLst/>
                <a:latin typeface="Times New Roman" pitchFamily="18" charset="0"/>
                <a:cs typeface="Times New Roman" pitchFamily="18" charset="0"/>
              </a:rPr>
              <a:t>():</a:t>
            </a:r>
            <a:r>
              <a:rPr lang="en-IN" sz="1800" b="0" i="0" dirty="0">
                <a:solidFill>
                  <a:srgbClr val="273239"/>
                </a:solidFill>
                <a:effectLst/>
                <a:latin typeface="Times New Roman" pitchFamily="18" charset="0"/>
                <a:cs typeface="Times New Roman" pitchFamily="18" charset="0"/>
              </a:rPr>
              <a:t> Prints an estimation of sort </a:t>
            </a:r>
            <a:r>
              <a:rPr lang="en-IN" sz="1800" b="0" i="0" dirty="0" err="1">
                <a:solidFill>
                  <a:srgbClr val="273239"/>
                </a:solidFill>
                <a:effectLst/>
                <a:latin typeface="Times New Roman" pitchFamily="18" charset="0"/>
                <a:cs typeface="Times New Roman" pitchFamily="18" charset="0"/>
              </a:rPr>
              <a:t>boolean</a:t>
            </a:r>
            <a:r>
              <a:rPr lang="en-IN" sz="1800" b="0" i="0" dirty="0">
                <a:solidFill>
                  <a:srgbClr val="273239"/>
                </a:solidFill>
                <a:effectLst/>
                <a:latin typeface="Times New Roman" pitchFamily="18" charset="0"/>
                <a:cs typeface="Times New Roman" pitchFamily="18" charset="0"/>
              </a:rPr>
              <a:t>, whole number, character, long whole number, drifting point, twofold exactness coasting point number, a variety of character, string, and article. The </a:t>
            </a:r>
            <a:r>
              <a:rPr lang="en-IN" sz="1800" b="0" i="0" dirty="0" err="1">
                <a:solidFill>
                  <a:srgbClr val="273239"/>
                </a:solidFill>
                <a:effectLst/>
                <a:latin typeface="Times New Roman" pitchFamily="18" charset="0"/>
                <a:cs typeface="Times New Roman" pitchFamily="18" charset="0"/>
              </a:rPr>
              <a:t>Println</a:t>
            </a:r>
            <a:r>
              <a:rPr lang="en-IN" sz="1800" b="0" i="0" dirty="0">
                <a:solidFill>
                  <a:srgbClr val="273239"/>
                </a:solidFill>
                <a:effectLst/>
                <a:latin typeface="Times New Roman" pitchFamily="18" charset="0"/>
                <a:cs typeface="Times New Roman" pitchFamily="18" charset="0"/>
              </a:rPr>
              <a:t>() tosses the </a:t>
            </a:r>
            <a:r>
              <a:rPr lang="en-IN" sz="1800" b="0" i="0" dirty="0" err="1">
                <a:solidFill>
                  <a:srgbClr val="273239"/>
                </a:solidFill>
                <a:effectLst/>
                <a:latin typeface="Times New Roman" pitchFamily="18" charset="0"/>
                <a:cs typeface="Times New Roman" pitchFamily="18" charset="0"/>
              </a:rPr>
              <a:t>java.io.IOException</a:t>
            </a:r>
            <a:r>
              <a:rPr lang="en-IN" sz="1800" b="0" i="0" dirty="0">
                <a:solidFill>
                  <a:srgbClr val="273239"/>
                </a:solidFill>
                <a:effectLst/>
                <a:latin typeface="Times New Roman" pitchFamily="18" charset="0"/>
                <a:cs typeface="Times New Roman" pitchFamily="18" charset="0"/>
              </a:rPr>
              <a:t> exemption if any blunder happens while printing.</a:t>
            </a:r>
          </a:p>
          <a:p>
            <a:pPr marL="0"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JSP API </a:t>
            </a:r>
            <a:r>
              <a:rPr kumimoji="0" lang="en-US" sz="2400" b="0" i="0" u="none" strike="noStrike" kern="1200" cap="none" spc="0" normalizeH="0" baseline="0" noProof="0" dirty="0" err="1">
                <a:ln>
                  <a:noFill/>
                </a:ln>
                <a:solidFill>
                  <a:schemeClr val="dk1"/>
                </a:solidFill>
                <a:effectLst/>
                <a:uLnTx/>
                <a:uFillTx/>
                <a:latin typeface="+mn-lt"/>
                <a:ea typeface="+mn-ea"/>
                <a:cs typeface="+mn-cs"/>
              </a:rPr>
              <a:t>Cont</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2526671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JSP API </a:t>
            </a:r>
            <a:r>
              <a:rPr kumimoji="0" lang="en-US" sz="2400" b="0" i="0" u="none" strike="noStrike" kern="1200" cap="none" spc="0" normalizeH="0" baseline="0" noProof="0" dirty="0" err="1">
                <a:ln>
                  <a:noFill/>
                </a:ln>
                <a:solidFill>
                  <a:schemeClr val="dk1"/>
                </a:solidFill>
                <a:effectLst/>
                <a:uLnTx/>
                <a:uFillTx/>
                <a:latin typeface="+mn-lt"/>
                <a:ea typeface="+mn-ea"/>
                <a:cs typeface="+mn-cs"/>
              </a:rPr>
              <a:t>Cont</a:t>
            </a:r>
            <a:r>
              <a:rPr kumimoji="0" lang="en-US" sz="2400" b="0" i="0" u="none" strike="noStrike" kern="1200" cap="none" spc="0" normalizeH="0" baseline="0" noProof="0" dirty="0">
                <a:ln>
                  <a:noFill/>
                </a:ln>
                <a:solidFill>
                  <a:schemeClr val="dk1"/>
                </a:solidFill>
                <a:effectLst/>
                <a:uLnTx/>
                <a:uFillTx/>
                <a:latin typeface="+mn-lt"/>
                <a:ea typeface="+mn-ea"/>
                <a:cs typeface="+mn-cs"/>
              </a:rPr>
              <a:t>…</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D78AD014-7865-FB05-3724-D3F400467167}"/>
              </a:ext>
            </a:extLst>
          </p:cNvPr>
          <p:cNvSpPr>
            <a:spLocks noGrp="1"/>
          </p:cNvSpPr>
          <p:nvPr>
            <p:ph idx="1"/>
          </p:nvPr>
        </p:nvSpPr>
        <p:spPr/>
        <p:txBody>
          <a:bodyPr>
            <a:normAutofit/>
          </a:bodyPr>
          <a:lstStyle/>
          <a:p>
            <a:pPr marL="0" indent="0" algn="just">
              <a:buNone/>
            </a:pPr>
            <a:r>
              <a:rPr lang="en-IN" sz="1800" b="1" i="0" dirty="0">
                <a:solidFill>
                  <a:srgbClr val="273239"/>
                </a:solidFill>
                <a:effectLst/>
                <a:latin typeface="Times New Roman" pitchFamily="18" charset="0"/>
                <a:cs typeface="Times New Roman" pitchFamily="18" charset="0"/>
              </a:rPr>
              <a:t>The </a:t>
            </a:r>
            <a:r>
              <a:rPr lang="en-IN" sz="1800" b="1" i="0" dirty="0" err="1">
                <a:solidFill>
                  <a:srgbClr val="273239"/>
                </a:solidFill>
                <a:effectLst/>
                <a:latin typeface="Times New Roman" pitchFamily="18" charset="0"/>
                <a:cs typeface="Times New Roman" pitchFamily="18" charset="0"/>
              </a:rPr>
              <a:t>PageContext</a:t>
            </a:r>
            <a:r>
              <a:rPr lang="en-IN" sz="1800" b="1" i="0" dirty="0">
                <a:solidFill>
                  <a:srgbClr val="273239"/>
                </a:solidFill>
                <a:effectLst/>
                <a:latin typeface="Times New Roman" pitchFamily="18" charset="0"/>
                <a:cs typeface="Times New Roman" pitchFamily="18" charset="0"/>
              </a:rPr>
              <a:t> Class:</a:t>
            </a:r>
            <a:r>
              <a:rPr lang="en-IN" sz="1800" b="0" i="0" dirty="0">
                <a:solidFill>
                  <a:srgbClr val="273239"/>
                </a:solidFill>
                <a:effectLst/>
                <a:latin typeface="Times New Roman" pitchFamily="18" charset="0"/>
                <a:cs typeface="Times New Roman" pitchFamily="18" charset="0"/>
              </a:rPr>
              <a:t> The setting data is given by the </a:t>
            </a:r>
            <a:r>
              <a:rPr lang="en-IN" sz="1800" b="0" i="0" dirty="0" err="1">
                <a:solidFill>
                  <a:srgbClr val="273239"/>
                </a:solidFill>
                <a:effectLst/>
                <a:latin typeface="Times New Roman" pitchFamily="18" charset="0"/>
                <a:cs typeface="Times New Roman" pitchFamily="18" charset="0"/>
              </a:rPr>
              <a:t>PageContext</a:t>
            </a:r>
            <a:r>
              <a:rPr lang="en-IN" sz="1800" b="0" i="0" dirty="0">
                <a:solidFill>
                  <a:srgbClr val="273239"/>
                </a:solidFill>
                <a:effectLst/>
                <a:latin typeface="Times New Roman" pitchFamily="18" charset="0"/>
                <a:cs typeface="Times New Roman" pitchFamily="18" charset="0"/>
              </a:rPr>
              <a:t> class when the JSP innovation is utilized in the servlet condition. The </a:t>
            </a:r>
            <a:r>
              <a:rPr lang="en-IN" sz="1800" b="0" i="0" dirty="0" err="1">
                <a:solidFill>
                  <a:srgbClr val="273239"/>
                </a:solidFill>
                <a:effectLst/>
                <a:latin typeface="Times New Roman" pitchFamily="18" charset="0"/>
                <a:cs typeface="Times New Roman" pitchFamily="18" charset="0"/>
              </a:rPr>
              <a:t>PageContext</a:t>
            </a:r>
            <a:r>
              <a:rPr lang="en-IN" sz="1800" b="0" i="0" dirty="0">
                <a:solidFill>
                  <a:srgbClr val="273239"/>
                </a:solidFill>
                <a:effectLst/>
                <a:latin typeface="Times New Roman" pitchFamily="18" charset="0"/>
                <a:cs typeface="Times New Roman" pitchFamily="18" charset="0"/>
              </a:rPr>
              <a:t> class expands the </a:t>
            </a:r>
            <a:r>
              <a:rPr lang="en-IN" sz="1800" b="0" i="0" dirty="0" err="1">
                <a:solidFill>
                  <a:srgbClr val="273239"/>
                </a:solidFill>
                <a:effectLst/>
                <a:latin typeface="Times New Roman" pitchFamily="18" charset="0"/>
                <a:cs typeface="Times New Roman" pitchFamily="18" charset="0"/>
              </a:rPr>
              <a:t>JSPContext</a:t>
            </a:r>
            <a:r>
              <a:rPr lang="en-IN" sz="1800" b="0" i="0" dirty="0">
                <a:solidFill>
                  <a:srgbClr val="273239"/>
                </a:solidFill>
                <a:effectLst/>
                <a:latin typeface="Times New Roman" pitchFamily="18" charset="0"/>
                <a:cs typeface="Times New Roman" pitchFamily="18" charset="0"/>
              </a:rPr>
              <a:t> class. A </a:t>
            </a:r>
            <a:r>
              <a:rPr lang="en-IN" sz="1800" b="0" i="0" dirty="0" err="1">
                <a:solidFill>
                  <a:srgbClr val="273239"/>
                </a:solidFill>
                <a:effectLst/>
                <a:latin typeface="Times New Roman" pitchFamily="18" charset="0"/>
                <a:cs typeface="Times New Roman" pitchFamily="18" charset="0"/>
              </a:rPr>
              <a:t>PageContext</a:t>
            </a:r>
            <a:r>
              <a:rPr lang="en-IN" sz="1800" b="0" i="0" dirty="0">
                <a:solidFill>
                  <a:srgbClr val="273239"/>
                </a:solidFill>
                <a:effectLst/>
                <a:latin typeface="Times New Roman" pitchFamily="18" charset="0"/>
                <a:cs typeface="Times New Roman" pitchFamily="18" charset="0"/>
              </a:rPr>
              <a:t> occasion furnishes access to namespaces related to the JSP page. Some of the strategies characterized in the </a:t>
            </a:r>
            <a:r>
              <a:rPr lang="en-IN" sz="1800" b="0" i="0" dirty="0" err="1">
                <a:solidFill>
                  <a:srgbClr val="273239"/>
                </a:solidFill>
                <a:effectLst/>
                <a:latin typeface="Times New Roman" pitchFamily="18" charset="0"/>
                <a:cs typeface="Times New Roman" pitchFamily="18" charset="0"/>
              </a:rPr>
              <a:t>PageContext</a:t>
            </a:r>
            <a:r>
              <a:rPr lang="en-IN" sz="1800" b="0" i="0" dirty="0">
                <a:solidFill>
                  <a:srgbClr val="273239"/>
                </a:solidFill>
                <a:effectLst/>
                <a:latin typeface="Times New Roman" pitchFamily="18" charset="0"/>
                <a:cs typeface="Times New Roman" pitchFamily="18" charset="0"/>
              </a:rPr>
              <a:t> class are: </a:t>
            </a:r>
          </a:p>
          <a:p>
            <a:pPr algn="just" fontAlgn="base">
              <a:buFont typeface="+mj-lt"/>
              <a:buAutoNum type="arabicPeriod"/>
            </a:pPr>
            <a:r>
              <a:rPr lang="en-IN" sz="1900" b="1" i="0" dirty="0">
                <a:solidFill>
                  <a:srgbClr val="273239"/>
                </a:solidFill>
                <a:effectLst/>
                <a:latin typeface="Times New Roman" pitchFamily="18" charset="0"/>
                <a:cs typeface="Times New Roman" pitchFamily="18" charset="0"/>
              </a:rPr>
              <a:t>forward():</a:t>
            </a:r>
            <a:r>
              <a:rPr lang="en-IN" sz="1900" b="0" i="0" dirty="0">
                <a:solidFill>
                  <a:srgbClr val="273239"/>
                </a:solidFill>
                <a:effectLst/>
                <a:latin typeface="Times New Roman" pitchFamily="18" charset="0"/>
                <a:cs typeface="Times New Roman" pitchFamily="18" charset="0"/>
              </a:rPr>
              <a:t> Redirects the current servlet demand and servlet reaction to another page. This strategy acknowledges the URL of an objective page as a contention.</a:t>
            </a:r>
          </a:p>
          <a:p>
            <a:pPr algn="just" fontAlgn="base">
              <a:buFont typeface="+mj-lt"/>
              <a:buAutoNum type="arabicPeriod"/>
            </a:pPr>
            <a:r>
              <a:rPr lang="en-IN" sz="1900" b="1" i="0" dirty="0" err="1">
                <a:solidFill>
                  <a:srgbClr val="273239"/>
                </a:solidFill>
                <a:effectLst/>
                <a:latin typeface="Times New Roman" pitchFamily="18" charset="0"/>
                <a:cs typeface="Times New Roman" pitchFamily="18" charset="0"/>
              </a:rPr>
              <a:t>getPage</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Returns the present estimation of the page object.</a:t>
            </a:r>
          </a:p>
          <a:p>
            <a:pPr algn="just" fontAlgn="base">
              <a:buFont typeface="+mj-lt"/>
              <a:buAutoNum type="arabicPeriod"/>
            </a:pPr>
            <a:r>
              <a:rPr lang="en-IN" sz="1900" b="1" i="0" dirty="0" err="1">
                <a:solidFill>
                  <a:srgbClr val="273239"/>
                </a:solidFill>
                <a:effectLst/>
                <a:latin typeface="Times New Roman" pitchFamily="18" charset="0"/>
                <a:cs typeface="Times New Roman" pitchFamily="18" charset="0"/>
              </a:rPr>
              <a:t>getRequest</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Returns the present estimation of the solicitation object. The servlet solicitation is the arrival kind of </a:t>
            </a:r>
            <a:r>
              <a:rPr lang="en-IN" sz="1900" b="0" i="0" dirty="0" err="1">
                <a:solidFill>
                  <a:srgbClr val="273239"/>
                </a:solidFill>
                <a:effectLst/>
                <a:latin typeface="Times New Roman" pitchFamily="18" charset="0"/>
                <a:cs typeface="Times New Roman" pitchFamily="18" charset="0"/>
              </a:rPr>
              <a:t>getRequest</a:t>
            </a:r>
            <a:r>
              <a:rPr lang="en-IN" sz="1900" b="0" i="0" dirty="0">
                <a:solidFill>
                  <a:srgbClr val="273239"/>
                </a:solidFill>
                <a:effectLst/>
                <a:latin typeface="Times New Roman" pitchFamily="18" charset="0"/>
                <a:cs typeface="Times New Roman" pitchFamily="18" charset="0"/>
              </a:rPr>
              <a:t>().</a:t>
            </a:r>
          </a:p>
          <a:p>
            <a:pPr algn="just" fontAlgn="base">
              <a:buFont typeface="+mj-lt"/>
              <a:buAutoNum type="arabicPeriod"/>
            </a:pPr>
            <a:r>
              <a:rPr lang="en-IN" sz="1900" b="1" i="0" dirty="0" err="1">
                <a:solidFill>
                  <a:srgbClr val="273239"/>
                </a:solidFill>
                <a:effectLst/>
                <a:latin typeface="Times New Roman" pitchFamily="18" charset="0"/>
                <a:cs typeface="Times New Roman" pitchFamily="18" charset="0"/>
              </a:rPr>
              <a:t>getResponse</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Returns the present estimation of the reaction object. The return kind of the </a:t>
            </a:r>
            <a:r>
              <a:rPr lang="en-IN" sz="1900" b="0" i="0" dirty="0" err="1">
                <a:solidFill>
                  <a:srgbClr val="273239"/>
                </a:solidFill>
                <a:effectLst/>
                <a:latin typeface="Times New Roman" pitchFamily="18" charset="0"/>
                <a:cs typeface="Times New Roman" pitchFamily="18" charset="0"/>
              </a:rPr>
              <a:t>getResponse</a:t>
            </a:r>
            <a:r>
              <a:rPr lang="en-IN" sz="1900" b="0" i="0" dirty="0">
                <a:solidFill>
                  <a:srgbClr val="273239"/>
                </a:solidFill>
                <a:effectLst/>
                <a:latin typeface="Times New Roman" pitchFamily="18" charset="0"/>
                <a:cs typeface="Times New Roman" pitchFamily="18" charset="0"/>
              </a:rPr>
              <a:t>() technique is the servlet reaction.</a:t>
            </a:r>
          </a:p>
          <a:p>
            <a:pPr algn="just" fontAlgn="base">
              <a:buFont typeface="+mj-lt"/>
              <a:buAutoNum type="arabicPeriod"/>
            </a:pPr>
            <a:r>
              <a:rPr lang="en-IN" sz="1900" b="1" i="0" dirty="0" err="1">
                <a:solidFill>
                  <a:srgbClr val="273239"/>
                </a:solidFill>
                <a:effectLst/>
                <a:latin typeface="Times New Roman" pitchFamily="18" charset="0"/>
                <a:cs typeface="Times New Roman" pitchFamily="18" charset="0"/>
              </a:rPr>
              <a:t>getServletConfig</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Returns the </a:t>
            </a:r>
            <a:r>
              <a:rPr lang="en-IN" sz="1900" b="0" i="0" dirty="0" err="1">
                <a:solidFill>
                  <a:srgbClr val="273239"/>
                </a:solidFill>
                <a:effectLst/>
                <a:latin typeface="Times New Roman" pitchFamily="18" charset="0"/>
                <a:cs typeface="Times New Roman" pitchFamily="18" charset="0"/>
              </a:rPr>
              <a:t>ServletConfig</a:t>
            </a:r>
            <a:r>
              <a:rPr lang="en-IN" sz="1900" b="0" i="0" dirty="0">
                <a:solidFill>
                  <a:srgbClr val="273239"/>
                </a:solidFill>
                <a:effectLst/>
                <a:latin typeface="Times New Roman" pitchFamily="18" charset="0"/>
                <a:cs typeface="Times New Roman" pitchFamily="18" charset="0"/>
              </a:rPr>
              <a:t> of the present page.</a:t>
            </a:r>
          </a:p>
          <a:p>
            <a:pPr marL="0" indent="0" algn="just">
              <a:buNone/>
            </a:pPr>
            <a:endParaRPr lang="en-IN" sz="1800" b="0" i="0" dirty="0">
              <a:solidFill>
                <a:srgbClr val="273239"/>
              </a:solidFill>
              <a:effectLst/>
              <a:latin typeface="Times New Roman" pitchFamily="18" charset="0"/>
              <a:cs typeface="Times New Roman" pitchFamily="18" charset="0"/>
            </a:endParaRPr>
          </a:p>
          <a:p>
            <a:pPr marL="0" indent="0" algn="just">
              <a:buNone/>
            </a:pPr>
            <a:endParaRPr lang="en-IN" sz="1800" b="0" i="0" dirty="0">
              <a:solidFill>
                <a:srgbClr val="273239"/>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35285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JSP API </a:t>
            </a:r>
            <a:r>
              <a:rPr kumimoji="0" lang="en-US" sz="2400" b="0" i="0" u="none" strike="noStrike" kern="1200" cap="none" spc="0" normalizeH="0" baseline="0" noProof="0" dirty="0" err="1">
                <a:ln>
                  <a:noFill/>
                </a:ln>
                <a:solidFill>
                  <a:schemeClr val="dk1"/>
                </a:solidFill>
                <a:effectLst/>
                <a:uLnTx/>
                <a:uFillTx/>
                <a:latin typeface="+mn-lt"/>
                <a:ea typeface="+mn-ea"/>
                <a:cs typeface="+mn-cs"/>
              </a:rPr>
              <a:t>Cont</a:t>
            </a:r>
            <a:r>
              <a:rPr kumimoji="0" lang="en-US" sz="2400" b="0" i="0" u="none" strike="noStrike" kern="1200" cap="none" spc="0" normalizeH="0" baseline="0" noProof="0" dirty="0">
                <a:ln>
                  <a:noFill/>
                </a:ln>
                <a:solidFill>
                  <a:schemeClr val="dk1"/>
                </a:solidFill>
                <a:effectLst/>
                <a:uLnTx/>
                <a:uFillTx/>
                <a:latin typeface="+mn-lt"/>
                <a:ea typeface="+mn-ea"/>
                <a:cs typeface="+mn-cs"/>
              </a:rPr>
              <a:t>…</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D78AD014-7865-FB05-3724-D3F400467167}"/>
              </a:ext>
            </a:extLst>
          </p:cNvPr>
          <p:cNvSpPr>
            <a:spLocks noGrp="1"/>
          </p:cNvSpPr>
          <p:nvPr>
            <p:ph idx="1"/>
          </p:nvPr>
        </p:nvSpPr>
        <p:spPr/>
        <p:txBody>
          <a:bodyPr>
            <a:normAutofit/>
          </a:bodyPr>
          <a:lstStyle/>
          <a:p>
            <a:pPr algn="just" fontAlgn="base">
              <a:buNone/>
            </a:pPr>
            <a:r>
              <a:rPr lang="en-IN" sz="1900" b="1" i="0" dirty="0" smtClean="0">
                <a:solidFill>
                  <a:srgbClr val="273239"/>
                </a:solidFill>
                <a:effectLst/>
                <a:latin typeface="Times New Roman" pitchFamily="18" charset="0"/>
                <a:cs typeface="Times New Roman" pitchFamily="18" charset="0"/>
              </a:rPr>
              <a:t>6. </a:t>
            </a:r>
            <a:r>
              <a:rPr lang="en-IN" sz="1900" b="1" i="0" dirty="0" err="1" smtClean="0">
                <a:solidFill>
                  <a:srgbClr val="273239"/>
                </a:solidFill>
                <a:effectLst/>
                <a:latin typeface="Times New Roman" pitchFamily="18" charset="0"/>
                <a:cs typeface="Times New Roman" pitchFamily="18" charset="0"/>
              </a:rPr>
              <a:t>getServletContext</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Returns the </a:t>
            </a:r>
            <a:r>
              <a:rPr lang="en-IN" sz="1900" b="0" i="0" dirty="0" err="1">
                <a:solidFill>
                  <a:srgbClr val="273239"/>
                </a:solidFill>
                <a:effectLst/>
                <a:latin typeface="Times New Roman" pitchFamily="18" charset="0"/>
                <a:cs typeface="Times New Roman" pitchFamily="18" charset="0"/>
              </a:rPr>
              <a:t>ServletContext</a:t>
            </a:r>
            <a:r>
              <a:rPr lang="en-IN" sz="1900" b="0" i="0" dirty="0">
                <a:solidFill>
                  <a:srgbClr val="273239"/>
                </a:solidFill>
                <a:effectLst/>
                <a:latin typeface="Times New Roman" pitchFamily="18" charset="0"/>
                <a:cs typeface="Times New Roman" pitchFamily="18" charset="0"/>
              </a:rPr>
              <a:t> of the present page.</a:t>
            </a:r>
          </a:p>
          <a:p>
            <a:pPr algn="just" fontAlgn="base">
              <a:buNone/>
            </a:pPr>
            <a:r>
              <a:rPr lang="en-IN" sz="1900" b="1" i="0" dirty="0" smtClean="0">
                <a:solidFill>
                  <a:srgbClr val="273239"/>
                </a:solidFill>
                <a:effectLst/>
                <a:latin typeface="Times New Roman" pitchFamily="18" charset="0"/>
                <a:cs typeface="Times New Roman" pitchFamily="18" charset="0"/>
              </a:rPr>
              <a:t>7. </a:t>
            </a:r>
            <a:r>
              <a:rPr lang="en-IN" sz="1900" b="1" i="0" dirty="0" err="1" smtClean="0">
                <a:solidFill>
                  <a:srgbClr val="273239"/>
                </a:solidFill>
                <a:effectLst/>
                <a:latin typeface="Times New Roman" pitchFamily="18" charset="0"/>
                <a:cs typeface="Times New Roman" pitchFamily="18" charset="0"/>
              </a:rPr>
              <a:t>getSession</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The arrival kind of </a:t>
            </a:r>
            <a:r>
              <a:rPr lang="en-IN" sz="1900" b="0" i="0" dirty="0" err="1">
                <a:solidFill>
                  <a:srgbClr val="273239"/>
                </a:solidFill>
                <a:effectLst/>
                <a:latin typeface="Times New Roman" pitchFamily="18" charset="0"/>
                <a:cs typeface="Times New Roman" pitchFamily="18" charset="0"/>
              </a:rPr>
              <a:t>getSession</a:t>
            </a:r>
            <a:r>
              <a:rPr lang="en-IN" sz="1900" b="0" i="0" dirty="0">
                <a:solidFill>
                  <a:srgbClr val="273239"/>
                </a:solidFill>
                <a:effectLst/>
                <a:latin typeface="Times New Roman" pitchFamily="18" charset="0"/>
                <a:cs typeface="Times New Roman" pitchFamily="18" charset="0"/>
              </a:rPr>
              <a:t>() is </a:t>
            </a:r>
            <a:r>
              <a:rPr lang="en-IN" sz="1900" b="0" i="0" dirty="0" err="1">
                <a:solidFill>
                  <a:srgbClr val="273239"/>
                </a:solidFill>
                <a:effectLst/>
                <a:latin typeface="Times New Roman" pitchFamily="18" charset="0"/>
                <a:cs typeface="Times New Roman" pitchFamily="18" charset="0"/>
              </a:rPr>
              <a:t>HttpSession</a:t>
            </a:r>
            <a:r>
              <a:rPr lang="en-IN" sz="1900" b="0" i="0" dirty="0">
                <a:solidFill>
                  <a:srgbClr val="273239"/>
                </a:solidFill>
                <a:effectLst/>
                <a:latin typeface="Times New Roman" pitchFamily="18" charset="0"/>
                <a:cs typeface="Times New Roman" pitchFamily="18" charset="0"/>
              </a:rPr>
              <a:t>. It will restore the current </a:t>
            </a:r>
            <a:r>
              <a:rPr lang="en-IN" sz="1900" b="0" i="0" dirty="0" err="1">
                <a:solidFill>
                  <a:srgbClr val="273239"/>
                </a:solidFill>
                <a:effectLst/>
                <a:latin typeface="Times New Roman" pitchFamily="18" charset="0"/>
                <a:cs typeface="Times New Roman" pitchFamily="18" charset="0"/>
              </a:rPr>
              <a:t>PageContext</a:t>
            </a:r>
            <a:r>
              <a:rPr lang="en-IN" sz="1900" b="0" i="0" dirty="0">
                <a:solidFill>
                  <a:srgbClr val="273239"/>
                </a:solidFill>
                <a:effectLst/>
                <a:latin typeface="Times New Roman" pitchFamily="18" charset="0"/>
                <a:cs typeface="Times New Roman" pitchFamily="18" charset="0"/>
              </a:rPr>
              <a:t>.</a:t>
            </a:r>
          </a:p>
          <a:p>
            <a:pPr algn="just" fontAlgn="base">
              <a:buNone/>
            </a:pPr>
            <a:r>
              <a:rPr lang="en-IN" sz="1900" b="1" i="0" dirty="0" smtClean="0">
                <a:solidFill>
                  <a:srgbClr val="273239"/>
                </a:solidFill>
                <a:effectLst/>
                <a:latin typeface="Times New Roman" pitchFamily="18" charset="0"/>
                <a:cs typeface="Times New Roman" pitchFamily="18" charset="0"/>
              </a:rPr>
              <a:t>8. include</a:t>
            </a:r>
            <a:r>
              <a:rPr lang="en-IN" sz="1900" b="1" i="0" dirty="0">
                <a:solidFill>
                  <a:srgbClr val="273239"/>
                </a:solidFill>
                <a:effectLst/>
                <a:latin typeface="Times New Roman" pitchFamily="18" charset="0"/>
                <a:cs typeface="Times New Roman" pitchFamily="18" charset="0"/>
              </a:rPr>
              <a:t>():</a:t>
            </a:r>
            <a:r>
              <a:rPr lang="en-IN" sz="1900" b="0" i="0" dirty="0">
                <a:solidFill>
                  <a:srgbClr val="273239"/>
                </a:solidFill>
                <a:effectLst/>
                <a:latin typeface="Times New Roman" pitchFamily="18" charset="0"/>
                <a:cs typeface="Times New Roman" pitchFamily="18" charset="0"/>
              </a:rPr>
              <a:t> Processes the current servlet demand and the reaction determined in the URL. The incorporate() technique accepts two contentions, a URL way and the flush estimation of </a:t>
            </a:r>
            <a:r>
              <a:rPr lang="en-IN" sz="1900" b="0" i="0" dirty="0" err="1">
                <a:solidFill>
                  <a:srgbClr val="273239"/>
                </a:solidFill>
                <a:effectLst/>
                <a:latin typeface="Times New Roman" pitchFamily="18" charset="0"/>
                <a:cs typeface="Times New Roman" pitchFamily="18" charset="0"/>
              </a:rPr>
              <a:t>boolean</a:t>
            </a:r>
            <a:r>
              <a:rPr lang="en-IN" sz="1900" b="0" i="0" dirty="0">
                <a:solidFill>
                  <a:srgbClr val="273239"/>
                </a:solidFill>
                <a:effectLst/>
                <a:latin typeface="Times New Roman" pitchFamily="18" charset="0"/>
                <a:cs typeface="Times New Roman" pitchFamily="18" charset="0"/>
              </a:rPr>
              <a:t> sort.</a:t>
            </a:r>
          </a:p>
          <a:p>
            <a:pPr marL="0" indent="0" algn="just">
              <a:buNone/>
            </a:pPr>
            <a:endParaRPr lang="en-IN" sz="1800" b="0" i="0" dirty="0">
              <a:solidFill>
                <a:srgbClr val="273239"/>
              </a:solidFill>
              <a:effectLst/>
              <a:latin typeface="Times New Roman" pitchFamily="18" charset="0"/>
              <a:cs typeface="Times New Roman" pitchFamily="18" charset="0"/>
            </a:endParaRPr>
          </a:p>
          <a:p>
            <a:pPr marL="0" indent="0" algn="just">
              <a:buNone/>
            </a:pPr>
            <a:endParaRPr lang="en-IN" sz="1800" b="0" i="0" dirty="0">
              <a:solidFill>
                <a:srgbClr val="273239"/>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352857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i="0" dirty="0">
                <a:solidFill>
                  <a:srgbClr val="273239"/>
                </a:solidFill>
                <a:effectLst/>
                <a:latin typeface="urw-din"/>
              </a:rPr>
              <a:t>Session Tracking in JSP</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2B3FC096-C4ED-163C-6DCA-9A01CF5308F9}"/>
              </a:ext>
            </a:extLst>
          </p:cNvPr>
          <p:cNvSpPr txBox="1"/>
          <p:nvPr/>
        </p:nvSpPr>
        <p:spPr>
          <a:xfrm>
            <a:off x="1447800" y="1143000"/>
            <a:ext cx="7239000" cy="3970318"/>
          </a:xfrm>
          <a:prstGeom prst="rect">
            <a:avLst/>
          </a:prstGeom>
          <a:noFill/>
        </p:spPr>
        <p:txBody>
          <a:bodyPr wrap="square">
            <a:spAutoFit/>
          </a:bodyPr>
          <a:lstStyle/>
          <a:p>
            <a:pPr algn="just" fontAlgn="base">
              <a:buFont typeface="Arial" panose="020B0604020202020204" pitchFamily="34" charset="0"/>
              <a:buChar char="•"/>
            </a:pPr>
            <a:r>
              <a:rPr lang="en-IN" b="1" i="0" dirty="0">
                <a:solidFill>
                  <a:srgbClr val="273239"/>
                </a:solidFill>
                <a:effectLst/>
              </a:rPr>
              <a:t>Cookies:</a:t>
            </a:r>
            <a:r>
              <a:rPr lang="en-IN" b="0" i="0" dirty="0">
                <a:solidFill>
                  <a:srgbClr val="273239"/>
                </a:solidFill>
                <a:effectLst/>
              </a:rPr>
              <a:t> A little message field put away on the customers machine. The treat can be impair in the program settings so they are not constantly accessible.</a:t>
            </a:r>
          </a:p>
          <a:p>
            <a:pPr algn="just" fontAlgn="base">
              <a:buFont typeface="Arial" panose="020B0604020202020204" pitchFamily="34" charset="0"/>
              <a:buChar char="•"/>
            </a:pPr>
            <a:r>
              <a:rPr lang="en-IN" b="1" i="0" dirty="0">
                <a:solidFill>
                  <a:srgbClr val="273239"/>
                </a:solidFill>
                <a:effectLst/>
              </a:rPr>
              <a:t>URL revamping:</a:t>
            </a:r>
            <a:r>
              <a:rPr lang="en-IN" b="0" i="0" dirty="0">
                <a:solidFill>
                  <a:srgbClr val="273239"/>
                </a:solidFill>
                <a:effectLst/>
              </a:rPr>
              <a:t> Store session data in the URL. Works, when treats are not bolstered yet, can make bookmarking of site pages an issue since they have session explicit data toward the finish of a URL.</a:t>
            </a:r>
          </a:p>
          <a:p>
            <a:pPr algn="just" fontAlgn="base">
              <a:buFont typeface="Arial" panose="020B0604020202020204" pitchFamily="34" charset="0"/>
              <a:buChar char="•"/>
            </a:pPr>
            <a:r>
              <a:rPr lang="en-IN" b="1" i="0" dirty="0">
                <a:solidFill>
                  <a:srgbClr val="273239"/>
                </a:solidFill>
                <a:effectLst/>
              </a:rPr>
              <a:t>Avoided fields:</a:t>
            </a:r>
            <a:r>
              <a:rPr lang="en-IN" b="0" i="0" dirty="0">
                <a:solidFill>
                  <a:srgbClr val="273239"/>
                </a:solidFill>
                <a:effectLst/>
              </a:rPr>
              <a:t> HTML covered up alter boxes, for example: </a:t>
            </a:r>
          </a:p>
          <a:p>
            <a:pPr algn="just" fontAlgn="base"/>
            <a:r>
              <a:rPr lang="en-IN" dirty="0"/>
              <a:t>&lt;input type = "hidden"&gt;</a:t>
            </a:r>
          </a:p>
          <a:p>
            <a:pPr algn="just" fontAlgn="base">
              <a:buFont typeface="Arial" panose="020B0604020202020204" pitchFamily="34" charset="0"/>
              <a:buChar char="•"/>
            </a:pPr>
            <a:r>
              <a:rPr lang="en-IN" b="1" i="0" dirty="0">
                <a:solidFill>
                  <a:srgbClr val="273239"/>
                </a:solidFill>
                <a:effectLst/>
              </a:rPr>
              <a:t>Session objects:</a:t>
            </a:r>
            <a:r>
              <a:rPr lang="en-IN" b="0" i="0" dirty="0">
                <a:solidFill>
                  <a:srgbClr val="273239"/>
                </a:solidFill>
                <a:effectLst/>
              </a:rPr>
              <a:t> JSP Implicit Object. A session article utilizes a key/esteem mix to store information. To retrieve data from a session:</a:t>
            </a:r>
          </a:p>
          <a:p>
            <a:pPr algn="just" fontAlgn="base"/>
            <a:r>
              <a:rPr lang="en-IN" dirty="0" err="1"/>
              <a:t>session.getValued</a:t>
            </a:r>
            <a:r>
              <a:rPr lang="en-IN" dirty="0"/>
              <a:t>("</a:t>
            </a:r>
            <a:r>
              <a:rPr lang="en-IN" dirty="0" err="1"/>
              <a:t>msg</a:t>
            </a:r>
            <a:r>
              <a:rPr lang="en-IN" dirty="0"/>
              <a:t>") </a:t>
            </a:r>
          </a:p>
          <a:p>
            <a:pPr algn="just" fontAlgn="base">
              <a:buFont typeface="Arial" panose="020B0604020202020204" pitchFamily="34" charset="0"/>
              <a:buChar char="•"/>
            </a:pPr>
            <a:r>
              <a:rPr lang="en-IN" b="0" i="0" dirty="0">
                <a:solidFill>
                  <a:srgbClr val="273239"/>
                </a:solidFill>
                <a:effectLst/>
              </a:rPr>
              <a:t>The arrival kind of the strategy </a:t>
            </a:r>
            <a:r>
              <a:rPr lang="en-IN" b="0" i="0" dirty="0" err="1">
                <a:solidFill>
                  <a:srgbClr val="273239"/>
                </a:solidFill>
                <a:effectLst/>
              </a:rPr>
              <a:t>getValue</a:t>
            </a:r>
            <a:r>
              <a:rPr lang="en-IN" b="0" i="0" dirty="0">
                <a:solidFill>
                  <a:srgbClr val="273239"/>
                </a:solidFill>
                <a:effectLst/>
              </a:rPr>
              <a:t> is Object, so you should typecase to get the required worth. Invalid is returned when there is no such key with the session name.</a:t>
            </a:r>
          </a:p>
        </p:txBody>
      </p:sp>
    </p:spTree>
    <p:extLst>
      <p:ext uri="{BB962C8B-B14F-4D97-AF65-F5344CB8AC3E}">
        <p14:creationId xmlns:p14="http://schemas.microsoft.com/office/powerpoint/2010/main" xmlns="" val="279572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455D54-1C0B-4606-9515-79D23AE2F915}"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13"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0" name="Footer Placeholder 4">
            <a:extLst>
              <a:ext uri="{FF2B5EF4-FFF2-40B4-BE49-F238E27FC236}">
                <a16:creationId xmlns:a16="http://schemas.microsoft.com/office/drawing/2014/main" xmlns="" id="{C49868D3-C183-F53E-8C54-240B1EC89BEE}"/>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pic>
        <p:nvPicPr>
          <p:cNvPr id="7" name="Content Placeholder 6" descr="Table&#10;&#10;Description automatically generated">
            <a:extLst>
              <a:ext uri="{FF2B5EF4-FFF2-40B4-BE49-F238E27FC236}">
                <a16:creationId xmlns:a16="http://schemas.microsoft.com/office/drawing/2014/main" xmlns="" id="{BF0D3807-02B9-9AFB-044E-04422502B759}"/>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55112" y="840760"/>
            <a:ext cx="8229600" cy="4071688"/>
          </a:xfrm>
        </p:spPr>
      </p:pic>
      <p:pic>
        <p:nvPicPr>
          <p:cNvPr id="12" name="Picture 11" descr="Graphical user interface, text, application, email&#10;&#10;Description automatically generated">
            <a:extLst>
              <a:ext uri="{FF2B5EF4-FFF2-40B4-BE49-F238E27FC236}">
                <a16:creationId xmlns:a16="http://schemas.microsoft.com/office/drawing/2014/main" xmlns="" id="{50C77DF3-1B9A-8DF7-B164-437AF0F144CB}"/>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5112" y="4782237"/>
            <a:ext cx="8229600" cy="157411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Implicit Objects: JSP request</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94A19488-85BF-2610-4D58-1B8696856EF0}"/>
              </a:ext>
            </a:extLst>
          </p:cNvPr>
          <p:cNvSpPr>
            <a:spLocks noGrp="1"/>
          </p:cNvSpPr>
          <p:nvPr>
            <p:ph idx="1"/>
          </p:nvPr>
        </p:nvSpPr>
        <p:spPr/>
        <p:txBody>
          <a:bodyPr>
            <a:normAutofit/>
          </a:bodyPr>
          <a:lstStyle/>
          <a:p>
            <a:pPr algn="just"/>
            <a:r>
              <a:rPr lang="en-IN" sz="1800" b="0" i="0" dirty="0">
                <a:solidFill>
                  <a:srgbClr val="333333"/>
                </a:solidFill>
                <a:effectLst/>
              </a:rPr>
              <a:t>The </a:t>
            </a:r>
            <a:r>
              <a:rPr lang="en-IN" sz="1800" b="1" i="0" dirty="0">
                <a:solidFill>
                  <a:srgbClr val="333333"/>
                </a:solidFill>
                <a:effectLst/>
              </a:rPr>
              <a:t>JSP request</a:t>
            </a:r>
            <a:r>
              <a:rPr lang="en-IN" sz="1800" b="0" i="0" dirty="0">
                <a:solidFill>
                  <a:srgbClr val="333333"/>
                </a:solidFill>
                <a:effectLst/>
              </a:rPr>
              <a:t> is an implicit object of type </a:t>
            </a:r>
            <a:r>
              <a:rPr lang="en-IN" sz="1800" b="0" i="0" dirty="0" err="1">
                <a:solidFill>
                  <a:srgbClr val="333333"/>
                </a:solidFill>
                <a:effectLst/>
              </a:rPr>
              <a:t>HttpServletRequest</a:t>
            </a:r>
            <a:r>
              <a:rPr lang="en-IN" sz="1800" b="0" i="0" dirty="0">
                <a:solidFill>
                  <a:srgbClr val="333333"/>
                </a:solidFill>
                <a:effectLst/>
              </a:rPr>
              <a:t> i.e. created for each </a:t>
            </a:r>
            <a:r>
              <a:rPr lang="en-IN" sz="1800" b="0" i="0" dirty="0" err="1">
                <a:solidFill>
                  <a:srgbClr val="333333"/>
                </a:solidFill>
                <a:effectLst/>
              </a:rPr>
              <a:t>jsp</a:t>
            </a:r>
            <a:r>
              <a:rPr lang="en-IN" sz="1800" b="0" i="0" dirty="0">
                <a:solidFill>
                  <a:srgbClr val="333333"/>
                </a:solidFill>
                <a:effectLst/>
              </a:rPr>
              <a:t> request by the web container. It can be used to get request information such as parameter, header information, remote address, server name, server port, content type, character encoding etc.</a:t>
            </a:r>
          </a:p>
          <a:p>
            <a:pPr algn="just"/>
            <a:r>
              <a:rPr lang="en-IN" sz="1800" b="0" i="0" dirty="0">
                <a:solidFill>
                  <a:srgbClr val="333333"/>
                </a:solidFill>
                <a:effectLst/>
              </a:rPr>
              <a:t>It can also be used to set, get and remove attributes from the </a:t>
            </a:r>
            <a:r>
              <a:rPr lang="en-IN" sz="1800" b="0" i="0" dirty="0" err="1">
                <a:solidFill>
                  <a:srgbClr val="333333"/>
                </a:solidFill>
                <a:effectLst/>
              </a:rPr>
              <a:t>jsp</a:t>
            </a:r>
            <a:r>
              <a:rPr lang="en-IN" sz="1800" b="0" i="0" dirty="0">
                <a:solidFill>
                  <a:srgbClr val="333333"/>
                </a:solidFill>
                <a:effectLst/>
              </a:rPr>
              <a:t> request scope.</a:t>
            </a:r>
          </a:p>
          <a:p>
            <a:pPr algn="just"/>
            <a:r>
              <a:rPr lang="en-IN" sz="1800" b="0" i="0" dirty="0">
                <a:solidFill>
                  <a:srgbClr val="333333"/>
                </a:solidFill>
                <a:effectLst/>
              </a:rPr>
              <a:t>Let's see the simple example of request implicit object where we are printing the name of the user with welcome message.</a:t>
            </a:r>
          </a:p>
          <a:p>
            <a:pPr marL="0" indent="0">
              <a:buNone/>
            </a:pPr>
            <a:r>
              <a:rPr lang="en-IN" sz="1800" b="0" dirty="0">
                <a:effectLst/>
              </a:rPr>
              <a:t>Example of JSP request implicit object</a:t>
            </a:r>
          </a:p>
          <a:p>
            <a:pPr marL="0" indent="0">
              <a:buNone/>
            </a:pPr>
            <a:r>
              <a:rPr lang="en-US" sz="1800" dirty="0" err="1"/>
              <a:t>Index.html</a:t>
            </a:r>
            <a:endParaRPr lang="en-US" sz="1800" dirty="0"/>
          </a:p>
          <a:p>
            <a:pPr marL="0" indent="0" algn="just">
              <a:buNone/>
            </a:pPr>
            <a:r>
              <a:rPr lang="en-IN" sz="1800" b="1" i="0" dirty="0">
                <a:effectLst/>
              </a:rPr>
              <a:t>&lt;form</a:t>
            </a:r>
            <a:r>
              <a:rPr lang="en-IN" sz="1800" b="0" i="0" dirty="0">
                <a:effectLst/>
              </a:rPr>
              <a:t> action="</a:t>
            </a:r>
            <a:r>
              <a:rPr lang="en-IN" sz="1800" b="0" i="0" dirty="0" err="1">
                <a:effectLst/>
              </a:rPr>
              <a:t>welcome.jsp</a:t>
            </a:r>
            <a:r>
              <a:rPr lang="en-IN" sz="1800" b="0" i="0" dirty="0">
                <a:effectLst/>
              </a:rPr>
              <a:t>"</a:t>
            </a:r>
            <a:r>
              <a:rPr lang="en-IN" sz="1800" b="1" i="0" dirty="0">
                <a:effectLst/>
              </a:rPr>
              <a:t>&gt;</a:t>
            </a:r>
            <a:r>
              <a:rPr lang="en-IN" sz="1800" b="0" i="0" dirty="0">
                <a:effectLst/>
              </a:rPr>
              <a:t>  </a:t>
            </a:r>
          </a:p>
          <a:p>
            <a:pPr marL="0" indent="0" algn="just">
              <a:buNone/>
            </a:pPr>
            <a:r>
              <a:rPr lang="en-IN" sz="1800" b="1" i="0" dirty="0">
                <a:effectLst/>
              </a:rPr>
              <a:t>&lt;input</a:t>
            </a:r>
            <a:r>
              <a:rPr lang="en-IN" sz="1800" b="0" i="0" dirty="0">
                <a:effectLst/>
              </a:rPr>
              <a:t> type="text" name="</a:t>
            </a:r>
            <a:r>
              <a:rPr lang="en-IN" sz="1800" b="0" i="0" dirty="0" err="1">
                <a:effectLst/>
              </a:rPr>
              <a:t>uname</a:t>
            </a:r>
            <a:r>
              <a:rPr lang="en-IN" sz="1800" b="0" i="0" dirty="0">
                <a:effectLst/>
              </a:rPr>
              <a:t>"</a:t>
            </a:r>
            <a:r>
              <a:rPr lang="en-IN" sz="1800" b="1" i="0" dirty="0">
                <a:effectLst/>
              </a:rPr>
              <a:t>&gt;</a:t>
            </a:r>
            <a:r>
              <a:rPr lang="en-IN" sz="1800" b="0" i="0" dirty="0">
                <a:effectLst/>
              </a:rPr>
              <a:t>  </a:t>
            </a:r>
          </a:p>
          <a:p>
            <a:pPr marL="0" indent="0" algn="just">
              <a:buNone/>
            </a:pPr>
            <a:r>
              <a:rPr lang="en-IN" sz="1800" b="1" i="0" dirty="0">
                <a:effectLst/>
              </a:rPr>
              <a:t>&lt;input</a:t>
            </a:r>
            <a:r>
              <a:rPr lang="en-IN" sz="1800" b="0" i="0" dirty="0">
                <a:effectLst/>
              </a:rPr>
              <a:t> type="submit" value="go"</a:t>
            </a:r>
            <a:r>
              <a:rPr lang="en-IN" sz="1800" b="1" i="0" dirty="0">
                <a:effectLst/>
              </a:rPr>
              <a:t>&gt;&lt;</a:t>
            </a:r>
            <a:r>
              <a:rPr lang="en-IN" sz="1800" b="1" i="0" dirty="0" err="1">
                <a:effectLst/>
              </a:rPr>
              <a:t>br</a:t>
            </a:r>
            <a:r>
              <a:rPr lang="en-IN" sz="1800" b="1" i="0" dirty="0">
                <a:effectLst/>
              </a:rPr>
              <a:t>/&gt;</a:t>
            </a:r>
            <a:r>
              <a:rPr lang="en-IN" sz="1800" b="0" i="0" dirty="0">
                <a:effectLst/>
              </a:rPr>
              <a:t>  </a:t>
            </a:r>
          </a:p>
          <a:p>
            <a:pPr marL="0" indent="0" algn="just">
              <a:buNone/>
            </a:pPr>
            <a:r>
              <a:rPr lang="en-IN" sz="1800" b="1" i="0" dirty="0">
                <a:effectLst/>
              </a:rPr>
              <a:t>&lt;/form&gt;</a:t>
            </a:r>
            <a:r>
              <a:rPr lang="en-IN" sz="1800" b="0" i="0" dirty="0">
                <a:effectLst/>
              </a:rPr>
              <a:t> </a:t>
            </a:r>
            <a:r>
              <a:rPr lang="en-IN" sz="1100" b="0" i="0" dirty="0">
                <a:solidFill>
                  <a:srgbClr val="000000"/>
                </a:solidFill>
                <a:effectLst/>
                <a:latin typeface="inter-regular"/>
              </a:rPr>
              <a:t> </a:t>
            </a:r>
          </a:p>
          <a:p>
            <a:pPr marL="0" indent="0">
              <a:buNone/>
            </a:pPr>
            <a:endParaRPr lang="en-US" sz="1800" dirty="0"/>
          </a:p>
        </p:txBody>
      </p:sp>
    </p:spTree>
    <p:extLst>
      <p:ext uri="{BB962C8B-B14F-4D97-AF65-F5344CB8AC3E}">
        <p14:creationId xmlns:p14="http://schemas.microsoft.com/office/powerpoint/2010/main" xmlns="" val="1199199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2701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dirty="0">
                <a:solidFill>
                  <a:schemeClr val="tx1"/>
                </a:solidFill>
                <a:effectLst/>
                <a:latin typeface="tahoma" panose="020B0604030504040204" pitchFamily="34" charset="0"/>
              </a:rPr>
              <a:t>Example of JSP request implicit object </a:t>
            </a:r>
            <a:r>
              <a:rPr lang="en-IN" sz="2400" dirty="0" err="1">
                <a:solidFill>
                  <a:schemeClr val="tx1"/>
                </a:solidFill>
              </a:rPr>
              <a:t>Cont</a:t>
            </a:r>
            <a:r>
              <a:rPr lang="en-IN" sz="2400" dirty="0">
                <a:solidFill>
                  <a:schemeClr val="tx1"/>
                </a:solidFill>
              </a:rPr>
              <a:t>…</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77678FBC-0BD3-50D3-A667-D660A48558A1}"/>
              </a:ext>
            </a:extLst>
          </p:cNvPr>
          <p:cNvSpPr txBox="1"/>
          <p:nvPr/>
        </p:nvSpPr>
        <p:spPr>
          <a:xfrm>
            <a:off x="1407090" y="1142999"/>
            <a:ext cx="4597052" cy="1477328"/>
          </a:xfrm>
          <a:prstGeom prst="rect">
            <a:avLst/>
          </a:prstGeom>
          <a:noFill/>
        </p:spPr>
        <p:txBody>
          <a:bodyPr wrap="square">
            <a:spAutoFit/>
          </a:bodyPr>
          <a:lstStyle/>
          <a:p>
            <a:pPr algn="just"/>
            <a:r>
              <a:rPr lang="en-IN" b="1" i="0" dirty="0" err="1">
                <a:effectLst/>
              </a:rPr>
              <a:t>welcome.jsp</a:t>
            </a:r>
            <a:endParaRPr lang="en-IN" b="0" i="0" dirty="0">
              <a:effectLst/>
            </a:endParaRPr>
          </a:p>
          <a:p>
            <a:pPr algn="just"/>
            <a:r>
              <a:rPr lang="en-IN" b="0" i="0" dirty="0">
                <a:effectLst/>
              </a:rPr>
              <a:t>&lt;%   </a:t>
            </a:r>
          </a:p>
          <a:p>
            <a:pPr algn="just"/>
            <a:r>
              <a:rPr lang="en-IN" b="0" i="0" dirty="0">
                <a:effectLst/>
              </a:rPr>
              <a:t>String name=</a:t>
            </a:r>
            <a:r>
              <a:rPr lang="en-IN" b="0" i="0" dirty="0" err="1">
                <a:effectLst/>
              </a:rPr>
              <a:t>request.getParameter</a:t>
            </a:r>
            <a:r>
              <a:rPr lang="en-IN" b="0" i="0" dirty="0">
                <a:effectLst/>
              </a:rPr>
              <a:t>("</a:t>
            </a:r>
            <a:r>
              <a:rPr lang="en-IN" b="0" i="0" dirty="0" err="1">
                <a:effectLst/>
              </a:rPr>
              <a:t>uname</a:t>
            </a:r>
            <a:r>
              <a:rPr lang="en-IN" b="0" i="0" dirty="0">
                <a:effectLst/>
              </a:rPr>
              <a:t>");  </a:t>
            </a:r>
          </a:p>
          <a:p>
            <a:pPr algn="just"/>
            <a:r>
              <a:rPr lang="en-IN" b="0" i="0" dirty="0" err="1">
                <a:effectLst/>
              </a:rPr>
              <a:t>out.print</a:t>
            </a:r>
            <a:r>
              <a:rPr lang="en-IN" b="0" i="0" dirty="0">
                <a:effectLst/>
              </a:rPr>
              <a:t>("welcome "+name);  </a:t>
            </a:r>
          </a:p>
          <a:p>
            <a:pPr algn="just"/>
            <a:r>
              <a:rPr lang="en-IN" b="0" i="0" dirty="0">
                <a:effectLst/>
              </a:rPr>
              <a:t>%&gt;  </a:t>
            </a:r>
          </a:p>
        </p:txBody>
      </p:sp>
      <p:pic>
        <p:nvPicPr>
          <p:cNvPr id="12" name="Picture 11" descr="Graphical user interface, text, application&#10;&#10;Description automatically generated">
            <a:extLst>
              <a:ext uri="{FF2B5EF4-FFF2-40B4-BE49-F238E27FC236}">
                <a16:creationId xmlns:a16="http://schemas.microsoft.com/office/drawing/2014/main" xmlns="" id="{B3794AC9-7BD9-A1D4-64FE-74E6E988060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1316" y="2873636"/>
            <a:ext cx="2654300" cy="2307964"/>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xmlns="" id="{A7E1AC6F-F3C3-01AA-389A-E0544AB162B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66778" y="3048000"/>
            <a:ext cx="2616200" cy="2307964"/>
          </a:xfrm>
          <a:prstGeom prst="rect">
            <a:avLst/>
          </a:prstGeom>
        </p:spPr>
      </p:pic>
    </p:spTree>
    <p:extLst>
      <p:ext uri="{BB962C8B-B14F-4D97-AF65-F5344CB8AC3E}">
        <p14:creationId xmlns:p14="http://schemas.microsoft.com/office/powerpoint/2010/main" xmlns="" val="1227482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IN" sz="1800" dirty="0"/>
          </a:p>
          <a:p>
            <a:pPr algn="just"/>
            <a:r>
              <a:rPr lang="en-IN" sz="1800" b="0" i="0" dirty="0">
                <a:solidFill>
                  <a:srgbClr val="333333"/>
                </a:solidFill>
                <a:effectLst/>
              </a:rPr>
              <a:t>In JSP, response is an implicit object of type </a:t>
            </a:r>
            <a:r>
              <a:rPr lang="en-IN" sz="1800" b="0" i="0" dirty="0" err="1">
                <a:solidFill>
                  <a:srgbClr val="333333"/>
                </a:solidFill>
                <a:effectLst/>
              </a:rPr>
              <a:t>HttpServletResponse</a:t>
            </a:r>
            <a:r>
              <a:rPr lang="en-IN" sz="1800" b="0" i="0" dirty="0">
                <a:solidFill>
                  <a:srgbClr val="333333"/>
                </a:solidFill>
                <a:effectLst/>
              </a:rPr>
              <a:t>. The instance of </a:t>
            </a:r>
            <a:r>
              <a:rPr lang="en-IN" sz="1800" b="0" i="0" dirty="0" err="1">
                <a:solidFill>
                  <a:srgbClr val="333333"/>
                </a:solidFill>
                <a:effectLst/>
              </a:rPr>
              <a:t>HttpServletResponse</a:t>
            </a:r>
            <a:r>
              <a:rPr lang="en-IN" sz="1800" b="0" i="0" dirty="0">
                <a:solidFill>
                  <a:srgbClr val="333333"/>
                </a:solidFill>
                <a:effectLst/>
              </a:rPr>
              <a:t> is created by the web container for each </a:t>
            </a:r>
            <a:r>
              <a:rPr lang="en-IN" sz="1800" b="0" i="0" dirty="0" err="1">
                <a:solidFill>
                  <a:srgbClr val="333333"/>
                </a:solidFill>
                <a:effectLst/>
              </a:rPr>
              <a:t>jsp</a:t>
            </a:r>
            <a:r>
              <a:rPr lang="en-IN" sz="1800" b="0" i="0" dirty="0">
                <a:solidFill>
                  <a:srgbClr val="333333"/>
                </a:solidFill>
                <a:effectLst/>
              </a:rPr>
              <a:t> request.</a:t>
            </a:r>
          </a:p>
          <a:p>
            <a:pPr algn="just"/>
            <a:r>
              <a:rPr lang="en-IN" sz="1800" b="0" i="0" dirty="0">
                <a:solidFill>
                  <a:srgbClr val="333333"/>
                </a:solidFill>
                <a:effectLst/>
              </a:rPr>
              <a:t>It can be used to add or manipulate response such as redirect response to another resource, send error etc.</a:t>
            </a:r>
          </a:p>
          <a:p>
            <a:pPr algn="just"/>
            <a:r>
              <a:rPr lang="en-IN" sz="1800" b="0" i="0" dirty="0">
                <a:solidFill>
                  <a:srgbClr val="333333"/>
                </a:solidFill>
                <a:effectLst/>
              </a:rPr>
              <a:t>Let's see the example of response implicit object where we are redirecting the response to the Google.</a:t>
            </a:r>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i="0" dirty="0">
                <a:solidFill>
                  <a:schemeClr val="tx1"/>
                </a:solidFill>
                <a:effectLst/>
              </a:rPr>
              <a:t>JSP response implicit object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865404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1800" b="1" i="0" dirty="0" err="1">
                <a:effectLst/>
              </a:rPr>
              <a:t>index.html</a:t>
            </a:r>
            <a:endParaRPr lang="en-IN" sz="1800" b="1" i="0" dirty="0">
              <a:effectLst/>
            </a:endParaRPr>
          </a:p>
          <a:p>
            <a:pPr marL="0" indent="0" algn="just">
              <a:buNone/>
            </a:pPr>
            <a:r>
              <a:rPr lang="en-IN" sz="1800" i="0" dirty="0">
                <a:effectLst/>
              </a:rPr>
              <a:t>&lt;form action="</a:t>
            </a:r>
            <a:r>
              <a:rPr lang="en-IN" sz="1800" i="0" dirty="0" err="1">
                <a:effectLst/>
              </a:rPr>
              <a:t>welcome.jsp</a:t>
            </a:r>
            <a:r>
              <a:rPr lang="en-IN" sz="1800" i="0" dirty="0">
                <a:effectLst/>
              </a:rPr>
              <a:t>"&gt;  </a:t>
            </a:r>
          </a:p>
          <a:p>
            <a:pPr marL="0" indent="0" algn="just">
              <a:buNone/>
            </a:pPr>
            <a:r>
              <a:rPr lang="en-IN" sz="1800" i="0" dirty="0">
                <a:effectLst/>
              </a:rPr>
              <a:t>&lt;input type="text" name="</a:t>
            </a:r>
            <a:r>
              <a:rPr lang="en-IN" sz="1800" i="0" dirty="0" err="1">
                <a:effectLst/>
              </a:rPr>
              <a:t>uname</a:t>
            </a:r>
            <a:r>
              <a:rPr lang="en-IN" sz="1800" i="0" dirty="0">
                <a:effectLst/>
              </a:rPr>
              <a:t>"&gt;  </a:t>
            </a:r>
          </a:p>
          <a:p>
            <a:pPr marL="0" indent="0" algn="just">
              <a:buNone/>
            </a:pPr>
            <a:r>
              <a:rPr lang="en-IN" sz="1800" i="0" dirty="0">
                <a:effectLst/>
              </a:rPr>
              <a:t>&lt;input type="submit" value="go"&gt;&lt;</a:t>
            </a:r>
            <a:r>
              <a:rPr lang="en-IN" sz="1800" i="0" dirty="0" err="1">
                <a:effectLst/>
              </a:rPr>
              <a:t>br</a:t>
            </a:r>
            <a:r>
              <a:rPr lang="en-IN" sz="1800" i="0" dirty="0">
                <a:effectLst/>
              </a:rPr>
              <a:t>/&gt;  </a:t>
            </a:r>
          </a:p>
          <a:p>
            <a:pPr marL="0" indent="0" algn="just">
              <a:buNone/>
            </a:pPr>
            <a:r>
              <a:rPr lang="en-IN" sz="1800" i="0" dirty="0">
                <a:effectLst/>
              </a:rPr>
              <a:t>&lt;/form&gt; </a:t>
            </a:r>
          </a:p>
          <a:p>
            <a:pPr marL="0" indent="0" algn="just">
              <a:buNone/>
            </a:pPr>
            <a:r>
              <a:rPr lang="en-IN" sz="1800" b="1" i="0" dirty="0" err="1">
                <a:effectLst/>
              </a:rPr>
              <a:t>welcome.jsp</a:t>
            </a:r>
            <a:endParaRPr lang="en-IN" sz="1800" dirty="0"/>
          </a:p>
          <a:p>
            <a:pPr marL="0" indent="0" algn="just">
              <a:buNone/>
            </a:pPr>
            <a:r>
              <a:rPr lang="en-IN" sz="1800" i="0" dirty="0">
                <a:effectLst/>
              </a:rPr>
              <a:t>&lt;%   </a:t>
            </a:r>
          </a:p>
          <a:p>
            <a:pPr marL="0" indent="0" algn="just">
              <a:buNone/>
            </a:pPr>
            <a:r>
              <a:rPr lang="en-IN" sz="1800" i="0" dirty="0" err="1">
                <a:effectLst/>
              </a:rPr>
              <a:t>response.sendRedirect</a:t>
            </a:r>
            <a:r>
              <a:rPr lang="en-IN" sz="1800" i="0" dirty="0">
                <a:effectLst/>
              </a:rPr>
              <a:t>("http://</a:t>
            </a:r>
            <a:r>
              <a:rPr lang="en-IN" sz="1800" i="0" dirty="0" err="1">
                <a:effectLst/>
              </a:rPr>
              <a:t>www.google.com</a:t>
            </a:r>
            <a:r>
              <a:rPr lang="en-IN" sz="1800" i="0" dirty="0">
                <a:effectLst/>
              </a:rPr>
              <a:t>");  </a:t>
            </a:r>
          </a:p>
          <a:p>
            <a:pPr marL="0" indent="0" algn="just">
              <a:buNone/>
            </a:pPr>
            <a:r>
              <a:rPr lang="en-IN" sz="1800" i="0" dirty="0">
                <a:effectLst/>
              </a:rPr>
              <a:t>%&gt; </a:t>
            </a:r>
          </a:p>
          <a:p>
            <a:pPr marL="0" indent="0" algn="just">
              <a:buNone/>
            </a:pPr>
            <a:endParaRPr lang="en-IN" sz="1800" b="0" i="0" dirty="0">
              <a:effectLst/>
            </a:endParaRPr>
          </a:p>
          <a:p>
            <a:pPr marL="0" indent="0">
              <a:buNone/>
            </a:pPr>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0" dirty="0">
                <a:solidFill>
                  <a:srgbClr val="610B4B"/>
                </a:solidFill>
                <a:effectLst/>
                <a:latin typeface="+mj-lt"/>
              </a:rPr>
              <a:t>Example of response implicit object (CO2)</a:t>
            </a:r>
            <a:endParaRPr kumimoji="0" lang="en-US" sz="2400" b="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8" name="Picture 7" descr="Graphical user interface, application&#10;&#10;Description automatically generated">
            <a:extLst>
              <a:ext uri="{FF2B5EF4-FFF2-40B4-BE49-F238E27FC236}">
                <a16:creationId xmlns:a16="http://schemas.microsoft.com/office/drawing/2014/main" xmlns="" id="{7851BEB3-D335-D391-0C5D-CB211B7EFB5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48050" y="3967957"/>
            <a:ext cx="3619500" cy="2044700"/>
          </a:xfrm>
          <a:prstGeom prst="rect">
            <a:avLst/>
          </a:prstGeom>
        </p:spPr>
      </p:pic>
    </p:spTree>
    <p:extLst>
      <p:ext uri="{BB962C8B-B14F-4D97-AF65-F5344CB8AC3E}">
        <p14:creationId xmlns:p14="http://schemas.microsoft.com/office/powerpoint/2010/main" xmlns="" val="3617916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JSP Config Implicit Object</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5F604474-A9E1-020F-262F-F88BB6717F28}"/>
              </a:ext>
            </a:extLst>
          </p:cNvPr>
          <p:cNvSpPr txBox="1"/>
          <p:nvPr/>
        </p:nvSpPr>
        <p:spPr>
          <a:xfrm>
            <a:off x="838200" y="1524000"/>
            <a:ext cx="7924800" cy="3970318"/>
          </a:xfrm>
          <a:prstGeom prst="rect">
            <a:avLst/>
          </a:prstGeom>
          <a:noFill/>
        </p:spPr>
        <p:txBody>
          <a:bodyPr wrap="square">
            <a:spAutoFit/>
          </a:bodyPr>
          <a:lstStyle/>
          <a:p>
            <a:pPr algn="just"/>
            <a:r>
              <a:rPr lang="en-IN" dirty="0">
                <a:effectLst/>
              </a:rPr>
              <a:t>In JSP, config is an implicit object of type </a:t>
            </a:r>
            <a:r>
              <a:rPr lang="en-IN" dirty="0" err="1">
                <a:effectLst/>
              </a:rPr>
              <a:t>ServletConfig</a:t>
            </a:r>
            <a:r>
              <a:rPr lang="en-IN" dirty="0">
                <a:effectLst/>
              </a:rPr>
              <a:t>. This object can be used to get initialization parameter for a particular JSP page. The config object is created by the web container for each </a:t>
            </a:r>
            <a:r>
              <a:rPr lang="en-IN" dirty="0" err="1">
                <a:effectLst/>
              </a:rPr>
              <a:t>jsp</a:t>
            </a:r>
            <a:r>
              <a:rPr lang="en-IN" dirty="0">
                <a:effectLst/>
              </a:rPr>
              <a:t> page</a:t>
            </a:r>
            <a:r>
              <a:rPr lang="en-IN" dirty="0" smtClean="0">
                <a:effectLst/>
              </a:rPr>
              <a:t>.</a:t>
            </a:r>
            <a:r>
              <a:rPr lang="en-US" dirty="0" smtClean="0"/>
              <a:t> SP’s </a:t>
            </a:r>
            <a:r>
              <a:rPr lang="en-US" dirty="0" err="1" smtClean="0"/>
              <a:t>config</a:t>
            </a:r>
            <a:r>
              <a:rPr lang="en-US" dirty="0" smtClean="0"/>
              <a:t> object carries the configuration pieces of information like the username, password, driver name, </a:t>
            </a:r>
            <a:r>
              <a:rPr lang="en-US" dirty="0" err="1" smtClean="0"/>
              <a:t>servlet</a:t>
            </a:r>
            <a:r>
              <a:rPr lang="en-US" dirty="0" smtClean="0"/>
              <a:t> name, </a:t>
            </a:r>
            <a:r>
              <a:rPr lang="en-US" dirty="0" err="1" smtClean="0"/>
              <a:t>servlet</a:t>
            </a:r>
            <a:r>
              <a:rPr lang="en-US" dirty="0" smtClean="0"/>
              <a:t> context, specification names, and their values settle in the web.xml (configuration file). </a:t>
            </a:r>
            <a:endParaRPr lang="en-IN" dirty="0">
              <a:effectLst/>
            </a:endParaRPr>
          </a:p>
          <a:p>
            <a:pPr algn="just"/>
            <a:r>
              <a:rPr lang="en-IN" dirty="0">
                <a:effectLst/>
              </a:rPr>
              <a:t>Generally, it is used to get initialization parameter from the </a:t>
            </a:r>
            <a:r>
              <a:rPr lang="en-IN" dirty="0" err="1">
                <a:effectLst/>
              </a:rPr>
              <a:t>web.xml</a:t>
            </a:r>
            <a:r>
              <a:rPr lang="en-IN" dirty="0">
                <a:effectLst/>
              </a:rPr>
              <a:t> file.</a:t>
            </a:r>
          </a:p>
          <a:p>
            <a:pPr algn="just"/>
            <a:r>
              <a:rPr lang="en-IN" dirty="0">
                <a:effectLst/>
                <a:latin typeface="tahoma" panose="020B0604030504040204" pitchFamily="34" charset="0"/>
              </a:rPr>
              <a:t>Example of config implicit object</a:t>
            </a:r>
          </a:p>
          <a:p>
            <a:pPr algn="just"/>
            <a:r>
              <a:rPr lang="en-IN" b="1" i="0" dirty="0" err="1">
                <a:effectLst/>
                <a:latin typeface="inter-bold"/>
              </a:rPr>
              <a:t>index.html</a:t>
            </a:r>
            <a:endParaRPr lang="en-IN" b="1" i="0" dirty="0">
              <a:effectLst/>
              <a:latin typeface="inter-regular"/>
            </a:endParaRPr>
          </a:p>
          <a:p>
            <a:pPr algn="just"/>
            <a:r>
              <a:rPr lang="en-IN" i="0" dirty="0">
                <a:effectLst/>
                <a:latin typeface="inter-regular"/>
              </a:rPr>
              <a:t>&lt;form action="welcome"&gt;  </a:t>
            </a:r>
          </a:p>
          <a:p>
            <a:pPr algn="just"/>
            <a:r>
              <a:rPr lang="en-IN" i="0" dirty="0">
                <a:effectLst/>
                <a:latin typeface="inter-regular"/>
              </a:rPr>
              <a:t>&lt;input type="text" name="</a:t>
            </a:r>
            <a:r>
              <a:rPr lang="en-IN" i="0" dirty="0" err="1">
                <a:effectLst/>
                <a:latin typeface="inter-regular"/>
              </a:rPr>
              <a:t>uname</a:t>
            </a:r>
            <a:r>
              <a:rPr lang="en-IN" i="0" dirty="0">
                <a:effectLst/>
                <a:latin typeface="inter-regular"/>
              </a:rPr>
              <a:t>"&gt;  </a:t>
            </a:r>
          </a:p>
          <a:p>
            <a:pPr algn="just"/>
            <a:r>
              <a:rPr lang="en-IN" i="0" dirty="0">
                <a:effectLst/>
                <a:latin typeface="inter-regular"/>
              </a:rPr>
              <a:t>&lt;input type="submit" value="go"&gt;&lt;</a:t>
            </a:r>
            <a:r>
              <a:rPr lang="en-IN" i="0" dirty="0" err="1">
                <a:effectLst/>
                <a:latin typeface="inter-regular"/>
              </a:rPr>
              <a:t>br</a:t>
            </a:r>
            <a:r>
              <a:rPr lang="en-IN" i="0" dirty="0">
                <a:effectLst/>
                <a:latin typeface="inter-regular"/>
              </a:rPr>
              <a:t>/&gt;  </a:t>
            </a:r>
          </a:p>
          <a:p>
            <a:pPr algn="just"/>
            <a:r>
              <a:rPr lang="en-IN" i="0" dirty="0">
                <a:effectLst/>
                <a:latin typeface="inter-regular"/>
              </a:rPr>
              <a:t>&lt;/form&gt;  </a:t>
            </a:r>
          </a:p>
          <a:p>
            <a:pPr algn="just"/>
            <a:endParaRPr lang="en-IN" dirty="0">
              <a:effectLst/>
            </a:endParaRPr>
          </a:p>
        </p:txBody>
      </p:sp>
    </p:spTree>
    <p:extLst>
      <p:ext uri="{BB962C8B-B14F-4D97-AF65-F5344CB8AC3E}">
        <p14:creationId xmlns:p14="http://schemas.microsoft.com/office/powerpoint/2010/main" xmlns="" val="4177765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dirty="0">
                <a:solidFill>
                  <a:schemeClr val="tx1"/>
                </a:solidFill>
                <a:effectLst/>
                <a:latin typeface="tahoma" panose="020B0604030504040204" pitchFamily="34" charset="0"/>
              </a:rPr>
              <a:t>Example of config implicit object </a:t>
            </a:r>
            <a:r>
              <a:rPr lang="en-IN" sz="2400" dirty="0" err="1">
                <a:solidFill>
                  <a:schemeClr val="tx1"/>
                </a:solidFill>
              </a:rPr>
              <a:t>Cont</a:t>
            </a:r>
            <a:r>
              <a:rPr lang="en-IN" sz="2400" dirty="0">
                <a:solidFill>
                  <a:schemeClr val="tx1"/>
                </a:solidFill>
              </a:rPr>
              <a:t>…</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456151F8-86B0-9CAD-D489-A42A856EEC5B}"/>
              </a:ext>
            </a:extLst>
          </p:cNvPr>
          <p:cNvSpPr txBox="1"/>
          <p:nvPr/>
        </p:nvSpPr>
        <p:spPr>
          <a:xfrm>
            <a:off x="1338197" y="914400"/>
            <a:ext cx="7348603" cy="6186309"/>
          </a:xfrm>
          <a:prstGeom prst="rect">
            <a:avLst/>
          </a:prstGeom>
          <a:noFill/>
        </p:spPr>
        <p:txBody>
          <a:bodyPr wrap="square">
            <a:spAutoFit/>
          </a:bodyPr>
          <a:lstStyle/>
          <a:p>
            <a:pPr algn="just"/>
            <a:r>
              <a:rPr lang="en-IN" b="1" i="0" dirty="0" err="1">
                <a:effectLst/>
                <a:latin typeface="inter-bold"/>
              </a:rPr>
              <a:t>web.xml</a:t>
            </a:r>
            <a:r>
              <a:rPr lang="en-IN" b="1" i="0" dirty="0">
                <a:effectLst/>
                <a:latin typeface="inter-bold"/>
              </a:rPr>
              <a:t> file</a:t>
            </a:r>
            <a:endParaRPr lang="en-IN" i="0" dirty="0">
              <a:effectLst/>
              <a:latin typeface="inter-regular"/>
            </a:endParaRPr>
          </a:p>
          <a:p>
            <a:pPr algn="just"/>
            <a:r>
              <a:rPr lang="en-IN" i="0" dirty="0">
                <a:effectLst/>
                <a:latin typeface="inter-regular"/>
              </a:rPr>
              <a:t>&lt;web-app&gt;  </a:t>
            </a:r>
          </a:p>
          <a:p>
            <a:pPr algn="just"/>
            <a:r>
              <a:rPr lang="en-IN" i="0" dirty="0">
                <a:effectLst/>
                <a:latin typeface="inter-regular"/>
              </a:rPr>
              <a:t>&lt;servlet&gt;  </a:t>
            </a:r>
          </a:p>
          <a:p>
            <a:pPr algn="just"/>
            <a:r>
              <a:rPr lang="en-IN" i="0" dirty="0">
                <a:effectLst/>
                <a:latin typeface="inter-regular"/>
              </a:rPr>
              <a:t>&lt;servlet-name&gt;</a:t>
            </a:r>
            <a:r>
              <a:rPr lang="en-IN" i="0" dirty="0" err="1">
                <a:effectLst/>
                <a:latin typeface="inter-regular"/>
              </a:rPr>
              <a:t>sonoojaiswal</a:t>
            </a:r>
            <a:r>
              <a:rPr lang="en-IN" i="0" dirty="0">
                <a:effectLst/>
                <a:latin typeface="inter-regular"/>
              </a:rPr>
              <a:t>&lt;/servlet-name&gt;  </a:t>
            </a:r>
          </a:p>
          <a:p>
            <a:pPr algn="just"/>
            <a:r>
              <a:rPr lang="en-IN" i="0" dirty="0">
                <a:effectLst/>
                <a:latin typeface="inter-regular"/>
              </a:rPr>
              <a:t>&lt;</a:t>
            </a:r>
            <a:r>
              <a:rPr lang="en-IN" i="0" dirty="0" err="1">
                <a:effectLst/>
                <a:latin typeface="inter-regular"/>
              </a:rPr>
              <a:t>jsp</a:t>
            </a:r>
            <a:r>
              <a:rPr lang="en-IN" i="0" dirty="0">
                <a:effectLst/>
                <a:latin typeface="inter-regular"/>
              </a:rPr>
              <a:t>-file&gt;/</a:t>
            </a:r>
            <a:r>
              <a:rPr lang="en-IN" i="0" dirty="0" err="1">
                <a:effectLst/>
                <a:latin typeface="inter-regular"/>
              </a:rPr>
              <a:t>welcome.jsp</a:t>
            </a:r>
            <a:r>
              <a:rPr lang="en-IN" i="0" dirty="0">
                <a:effectLst/>
                <a:latin typeface="inter-regular"/>
              </a:rPr>
              <a:t>&lt;/</a:t>
            </a:r>
            <a:r>
              <a:rPr lang="en-IN" i="0" dirty="0" err="1">
                <a:effectLst/>
                <a:latin typeface="inter-regular"/>
              </a:rPr>
              <a:t>jsp</a:t>
            </a:r>
            <a:r>
              <a:rPr lang="en-IN" i="0" dirty="0">
                <a:effectLst/>
                <a:latin typeface="inter-regular"/>
              </a:rPr>
              <a:t>-file&gt;  </a:t>
            </a:r>
          </a:p>
          <a:p>
            <a:pPr algn="just"/>
            <a:r>
              <a:rPr lang="en-IN" i="0" dirty="0">
                <a:effectLst/>
                <a:latin typeface="inter-regular"/>
              </a:rPr>
              <a:t>&lt;</a:t>
            </a:r>
            <a:r>
              <a:rPr lang="en-IN" i="0" dirty="0" err="1">
                <a:effectLst/>
                <a:latin typeface="inter-regular"/>
              </a:rPr>
              <a:t>init</a:t>
            </a:r>
            <a:r>
              <a:rPr lang="en-IN" i="0" dirty="0">
                <a:effectLst/>
                <a:latin typeface="inter-regular"/>
              </a:rPr>
              <a:t>-param&gt;  </a:t>
            </a:r>
          </a:p>
          <a:p>
            <a:pPr algn="just"/>
            <a:r>
              <a:rPr lang="en-IN" i="0" dirty="0">
                <a:effectLst/>
                <a:latin typeface="inter-regular"/>
              </a:rPr>
              <a:t>&lt;param-name&gt;</a:t>
            </a:r>
            <a:r>
              <a:rPr lang="en-IN" i="0" dirty="0" err="1">
                <a:effectLst/>
                <a:latin typeface="inter-regular"/>
              </a:rPr>
              <a:t>dname</a:t>
            </a:r>
            <a:r>
              <a:rPr lang="en-IN" i="0" dirty="0">
                <a:effectLst/>
                <a:latin typeface="inter-regular"/>
              </a:rPr>
              <a:t>&lt;/param-name&gt;  </a:t>
            </a:r>
          </a:p>
          <a:p>
            <a:pPr algn="just"/>
            <a:r>
              <a:rPr lang="en-IN" i="0" dirty="0">
                <a:effectLst/>
                <a:latin typeface="inter-regular"/>
              </a:rPr>
              <a:t>&lt;param-value&gt;</a:t>
            </a:r>
            <a:r>
              <a:rPr lang="en-IN" i="0" dirty="0" err="1">
                <a:effectLst/>
                <a:latin typeface="inter-regular"/>
              </a:rPr>
              <a:t>sun.jdbc.odbc.JdbcOdbcDriver</a:t>
            </a:r>
            <a:r>
              <a:rPr lang="en-IN" i="0" dirty="0">
                <a:effectLst/>
                <a:latin typeface="inter-regular"/>
              </a:rPr>
              <a:t>&lt;/param-value&gt;  </a:t>
            </a:r>
          </a:p>
          <a:p>
            <a:pPr algn="just"/>
            <a:r>
              <a:rPr lang="en-IN" i="0" dirty="0">
                <a:effectLst/>
                <a:latin typeface="inter-regular"/>
              </a:rPr>
              <a:t>&lt;/</a:t>
            </a:r>
            <a:r>
              <a:rPr lang="en-IN" i="0" dirty="0" err="1">
                <a:effectLst/>
                <a:latin typeface="inter-regular"/>
              </a:rPr>
              <a:t>init</a:t>
            </a:r>
            <a:r>
              <a:rPr lang="en-IN" i="0" dirty="0">
                <a:effectLst/>
                <a:latin typeface="inter-regular"/>
              </a:rPr>
              <a:t>-param&gt;   </a:t>
            </a:r>
            <a:endParaRPr lang="en-IN" dirty="0">
              <a:latin typeface="inter-regular"/>
            </a:endParaRPr>
          </a:p>
          <a:p>
            <a:pPr algn="just"/>
            <a:r>
              <a:rPr lang="en-IN" i="0" dirty="0">
                <a:effectLst/>
                <a:latin typeface="inter-regular"/>
              </a:rPr>
              <a:t>&lt;/servlet&gt;  </a:t>
            </a:r>
          </a:p>
          <a:p>
            <a:pPr algn="just"/>
            <a:r>
              <a:rPr lang="en-IN" i="0" dirty="0">
                <a:effectLst/>
                <a:latin typeface="inter-regular"/>
              </a:rPr>
              <a:t>&lt;servlet-mapping&gt;  </a:t>
            </a:r>
          </a:p>
          <a:p>
            <a:pPr algn="just"/>
            <a:r>
              <a:rPr lang="en-IN" i="0" dirty="0">
                <a:effectLst/>
                <a:latin typeface="inter-regular"/>
              </a:rPr>
              <a:t>&lt;servlet-name&gt;</a:t>
            </a:r>
            <a:r>
              <a:rPr lang="en-IN" i="0" dirty="0" err="1">
                <a:effectLst/>
                <a:latin typeface="inter-regular"/>
              </a:rPr>
              <a:t>sonoojaiswal</a:t>
            </a:r>
            <a:r>
              <a:rPr lang="en-IN" i="0" dirty="0">
                <a:effectLst/>
                <a:latin typeface="inter-regular"/>
              </a:rPr>
              <a:t>&lt;/servlet-name&gt;  </a:t>
            </a:r>
          </a:p>
          <a:p>
            <a:pPr algn="just"/>
            <a:r>
              <a:rPr lang="en-IN" i="0" dirty="0">
                <a:effectLst/>
                <a:latin typeface="inter-regular"/>
              </a:rPr>
              <a:t>&lt;</a:t>
            </a:r>
            <a:r>
              <a:rPr lang="en-IN" i="0" dirty="0" err="1">
                <a:effectLst/>
                <a:latin typeface="inter-regular"/>
              </a:rPr>
              <a:t>url</a:t>
            </a:r>
            <a:r>
              <a:rPr lang="en-IN" i="0" dirty="0">
                <a:effectLst/>
                <a:latin typeface="inter-regular"/>
              </a:rPr>
              <a:t>-pattern&gt;/welcome&lt;/</a:t>
            </a:r>
            <a:r>
              <a:rPr lang="en-IN" i="0" dirty="0" err="1">
                <a:effectLst/>
                <a:latin typeface="inter-regular"/>
              </a:rPr>
              <a:t>url</a:t>
            </a:r>
            <a:r>
              <a:rPr lang="en-IN" i="0" dirty="0">
                <a:effectLst/>
                <a:latin typeface="inter-regular"/>
              </a:rPr>
              <a:t>-pattern&gt;  </a:t>
            </a:r>
          </a:p>
          <a:p>
            <a:pPr algn="just"/>
            <a:r>
              <a:rPr lang="en-IN" i="0" dirty="0">
                <a:effectLst/>
                <a:latin typeface="inter-regular"/>
              </a:rPr>
              <a:t>&lt;/servlet-mapping&gt;   </a:t>
            </a:r>
          </a:p>
          <a:p>
            <a:pPr algn="just"/>
            <a:r>
              <a:rPr lang="en-IN" i="0" dirty="0">
                <a:effectLst/>
                <a:latin typeface="inter-regular"/>
              </a:rPr>
              <a:t>&lt;/web-app&gt;  </a:t>
            </a:r>
          </a:p>
          <a:p>
            <a:pPr algn="just"/>
            <a:r>
              <a:rPr lang="en-IN" b="1" i="0" dirty="0" err="1">
                <a:effectLst/>
                <a:latin typeface="inter-bold"/>
              </a:rPr>
              <a:t>welcome.jsp</a:t>
            </a:r>
            <a:endParaRPr lang="en-IN" b="1" dirty="0">
              <a:latin typeface="inter-regular"/>
            </a:endParaRPr>
          </a:p>
          <a:p>
            <a:pPr algn="just"/>
            <a:r>
              <a:rPr lang="en-IN" b="1" i="0" dirty="0">
                <a:effectLst/>
                <a:latin typeface="inter-regular"/>
              </a:rPr>
              <a:t>&lt;</a:t>
            </a:r>
            <a:r>
              <a:rPr lang="en-IN" b="0" i="0" dirty="0">
                <a:effectLst/>
                <a:latin typeface="inter-regular"/>
              </a:rPr>
              <a:t>%   </a:t>
            </a:r>
          </a:p>
          <a:p>
            <a:pPr algn="just"/>
            <a:r>
              <a:rPr lang="en-IN" b="0" i="0" dirty="0" err="1">
                <a:effectLst/>
                <a:latin typeface="inter-regular"/>
              </a:rPr>
              <a:t>out.print</a:t>
            </a:r>
            <a:r>
              <a:rPr lang="en-IN" b="0" i="0" dirty="0">
                <a:effectLst/>
                <a:latin typeface="inter-regular"/>
              </a:rPr>
              <a:t>("Welcome "+</a:t>
            </a:r>
            <a:r>
              <a:rPr lang="en-IN" b="0" i="0" dirty="0" err="1">
                <a:effectLst/>
                <a:latin typeface="inter-regular"/>
              </a:rPr>
              <a:t>request.getParameter</a:t>
            </a:r>
            <a:r>
              <a:rPr lang="en-IN" b="0" i="0" dirty="0">
                <a:effectLst/>
                <a:latin typeface="inter-regular"/>
              </a:rPr>
              <a:t>("</a:t>
            </a:r>
            <a:r>
              <a:rPr lang="en-IN" b="0" i="0" dirty="0" err="1">
                <a:effectLst/>
                <a:latin typeface="inter-regular"/>
              </a:rPr>
              <a:t>uname</a:t>
            </a:r>
            <a:r>
              <a:rPr lang="en-IN" b="0" i="0" dirty="0">
                <a:effectLst/>
                <a:latin typeface="inter-regular"/>
              </a:rPr>
              <a:t>"));   </a:t>
            </a:r>
          </a:p>
          <a:p>
            <a:pPr algn="just"/>
            <a:r>
              <a:rPr lang="en-IN" b="0" i="0" dirty="0">
                <a:effectLst/>
                <a:latin typeface="inter-regular"/>
              </a:rPr>
              <a:t>String driver=</a:t>
            </a:r>
            <a:r>
              <a:rPr lang="en-IN" b="0" i="0" dirty="0" err="1">
                <a:effectLst/>
                <a:latin typeface="inter-regular"/>
              </a:rPr>
              <a:t>config.getInitParameter</a:t>
            </a:r>
            <a:r>
              <a:rPr lang="en-IN" b="0" i="0" dirty="0">
                <a:effectLst/>
                <a:latin typeface="inter-regular"/>
              </a:rPr>
              <a:t>("</a:t>
            </a:r>
            <a:r>
              <a:rPr lang="en-IN" b="0" i="0" dirty="0" err="1">
                <a:effectLst/>
                <a:latin typeface="inter-regular"/>
              </a:rPr>
              <a:t>dname</a:t>
            </a:r>
            <a:r>
              <a:rPr lang="en-IN" b="0" i="0" dirty="0">
                <a:effectLst/>
                <a:latin typeface="inter-regular"/>
              </a:rPr>
              <a:t>");  </a:t>
            </a:r>
          </a:p>
          <a:p>
            <a:pPr algn="just"/>
            <a:r>
              <a:rPr lang="en-IN" b="0" i="0" dirty="0" err="1">
                <a:effectLst/>
                <a:latin typeface="inter-regular"/>
              </a:rPr>
              <a:t>out.print</a:t>
            </a:r>
            <a:r>
              <a:rPr lang="en-IN" b="0" i="0" dirty="0">
                <a:effectLst/>
                <a:latin typeface="inter-regular"/>
              </a:rPr>
              <a:t>("driver name is="+driver);  </a:t>
            </a:r>
          </a:p>
          <a:p>
            <a:pPr algn="just"/>
            <a:r>
              <a:rPr lang="en-IN" b="0" i="0" dirty="0">
                <a:effectLst/>
                <a:latin typeface="inter-regular"/>
              </a:rPr>
              <a:t>%</a:t>
            </a:r>
            <a:r>
              <a:rPr lang="en-IN" b="1" i="0" dirty="0">
                <a:effectLst/>
                <a:latin typeface="inter-regular"/>
              </a:rPr>
              <a:t>&gt;</a:t>
            </a:r>
            <a:r>
              <a:rPr lang="en-IN" b="0" i="0" dirty="0">
                <a:effectLst/>
                <a:latin typeface="inter-regular"/>
              </a:rPr>
              <a:t>  </a:t>
            </a:r>
          </a:p>
          <a:p>
            <a:pPr algn="just"/>
            <a:endParaRPr lang="en-IN" i="0" dirty="0">
              <a:effectLst/>
              <a:latin typeface="inter-regular"/>
            </a:endParaRPr>
          </a:p>
        </p:txBody>
      </p:sp>
    </p:spTree>
    <p:extLst>
      <p:ext uri="{BB962C8B-B14F-4D97-AF65-F5344CB8AC3E}">
        <p14:creationId xmlns:p14="http://schemas.microsoft.com/office/powerpoint/2010/main" xmlns="" val="312664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10;&#10;Description automatically generated">
            <a:extLst>
              <a:ext uri="{FF2B5EF4-FFF2-40B4-BE49-F238E27FC236}">
                <a16:creationId xmlns:a16="http://schemas.microsoft.com/office/drawing/2014/main" xmlns="" id="{D9110BB7-0BCA-2B3F-0669-8A5DC6CC776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87400" y="1676400"/>
            <a:ext cx="3784600" cy="3581400"/>
          </a:xfrm>
        </p:spPr>
      </p:pic>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i="0" dirty="0">
                <a:solidFill>
                  <a:schemeClr val="tx1"/>
                </a:solidFill>
                <a:effectLst/>
              </a:rPr>
              <a:t>JSP </a:t>
            </a:r>
            <a:r>
              <a:rPr lang="en-IN" sz="2400" b="0" i="0" dirty="0" err="1">
                <a:solidFill>
                  <a:schemeClr val="tx1"/>
                </a:solidFill>
                <a:effectLst/>
              </a:rPr>
              <a:t>COnfig</a:t>
            </a:r>
            <a:r>
              <a:rPr lang="en-IN" sz="2400" b="0" i="0" dirty="0">
                <a:solidFill>
                  <a:schemeClr val="tx1"/>
                </a:solidFill>
                <a:effectLst/>
              </a:rPr>
              <a:t> implicit object Output</a:t>
            </a:r>
            <a:r>
              <a:rPr lang="en-US" sz="2400" dirty="0">
                <a:solidFill>
                  <a:schemeClr val="tx1"/>
                </a:solidFill>
              </a:rPr>
              <a:t>(CO2)</a:t>
            </a:r>
          </a:p>
        </p:txBody>
      </p:sp>
      <p:pic>
        <p:nvPicPr>
          <p:cNvPr id="9" name="Picture 8" descr="E:\Master Folder 2017-18\Approved Logo by BOG\NIET logo_.png"/>
          <p:cNvPicPr/>
          <p:nvPr/>
        </p:nvPicPr>
        <p:blipFill>
          <a:blip r:embed="rId3" cstate="print"/>
          <a:srcRect/>
          <a:stretch>
            <a:fillRect/>
          </a:stretch>
        </p:blipFill>
        <p:spPr bwMode="auto">
          <a:xfrm>
            <a:off x="83820" y="83128"/>
            <a:ext cx="1287780" cy="1059872"/>
          </a:xfrm>
          <a:prstGeom prst="rect">
            <a:avLst/>
          </a:prstGeom>
          <a:noFill/>
          <a:ln w="9525">
            <a:noFill/>
            <a:miter lim="800000"/>
            <a:headEnd/>
            <a:tailEnd/>
          </a:ln>
        </p:spPr>
      </p:pic>
      <p:pic>
        <p:nvPicPr>
          <p:cNvPr id="11" name="Picture 10" descr="Graphical user interface, text, application, email&#10;&#10;Description automatically generated">
            <a:extLst>
              <a:ext uri="{FF2B5EF4-FFF2-40B4-BE49-F238E27FC236}">
                <a16:creationId xmlns:a16="http://schemas.microsoft.com/office/drawing/2014/main" xmlns="" id="{7E39633B-4AF1-31E0-1A2B-3B8B8093535D}"/>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800600" y="1676400"/>
            <a:ext cx="3695700" cy="3657600"/>
          </a:xfrm>
          <a:prstGeom prst="rect">
            <a:avLst/>
          </a:prstGeom>
        </p:spPr>
      </p:pic>
    </p:spTree>
    <p:extLst>
      <p:ext uri="{BB962C8B-B14F-4D97-AF65-F5344CB8AC3E}">
        <p14:creationId xmlns:p14="http://schemas.microsoft.com/office/powerpoint/2010/main" xmlns="" val="6067829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JSP Session</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C6A97F4E-20F9-45B9-1C12-61943D7D309B}"/>
              </a:ext>
            </a:extLst>
          </p:cNvPr>
          <p:cNvSpPr txBox="1"/>
          <p:nvPr/>
        </p:nvSpPr>
        <p:spPr>
          <a:xfrm>
            <a:off x="1172505" y="1196002"/>
            <a:ext cx="6798989" cy="3970318"/>
          </a:xfrm>
          <a:prstGeom prst="rect">
            <a:avLst/>
          </a:prstGeom>
          <a:noFill/>
        </p:spPr>
        <p:txBody>
          <a:bodyPr wrap="square">
            <a:spAutoFit/>
          </a:bodyPr>
          <a:lstStyle/>
          <a:p>
            <a:pPr algn="just"/>
            <a:r>
              <a:rPr lang="en-IN" b="0" i="0" dirty="0">
                <a:effectLst/>
              </a:rPr>
              <a:t>In JSP, session is an implicit object of type </a:t>
            </a:r>
            <a:r>
              <a:rPr lang="en-IN" b="0" i="0" dirty="0" err="1">
                <a:effectLst/>
              </a:rPr>
              <a:t>HttpSession.The</a:t>
            </a:r>
            <a:r>
              <a:rPr lang="en-IN" b="0" i="0" dirty="0">
                <a:effectLst/>
              </a:rPr>
              <a:t> Java developer can use this object to </a:t>
            </a:r>
            <a:r>
              <a:rPr lang="en-IN" b="0" i="0" dirty="0" err="1">
                <a:effectLst/>
              </a:rPr>
              <a:t>set,get</a:t>
            </a:r>
            <a:r>
              <a:rPr lang="en-IN" b="0" i="0" dirty="0">
                <a:effectLst/>
              </a:rPr>
              <a:t> or remove attribute or to get session information</a:t>
            </a:r>
            <a:r>
              <a:rPr lang="en-IN" b="0" i="0" dirty="0" smtClean="0">
                <a:effectLst/>
              </a:rPr>
              <a:t>.</a:t>
            </a:r>
            <a:r>
              <a:rPr lang="en-US" smtClean="0"/>
              <a:t> It is mainly used to approach all data of the user until the user session is active</a:t>
            </a:r>
            <a:endParaRPr lang="en-IN" b="0" i="0" dirty="0">
              <a:effectLst/>
            </a:endParaRPr>
          </a:p>
          <a:p>
            <a:pPr algn="just"/>
            <a:r>
              <a:rPr lang="en-IN" b="0" dirty="0">
                <a:effectLst/>
              </a:rPr>
              <a:t>Example of session implicit object</a:t>
            </a:r>
          </a:p>
          <a:p>
            <a:pPr algn="just"/>
            <a:r>
              <a:rPr lang="en-IN" b="1" i="0" dirty="0" err="1">
                <a:effectLst/>
              </a:rPr>
              <a:t>index.html</a:t>
            </a:r>
            <a:endParaRPr lang="en-IN" b="1" i="0" dirty="0">
              <a:effectLst/>
            </a:endParaRPr>
          </a:p>
          <a:p>
            <a:pPr algn="just"/>
            <a:r>
              <a:rPr lang="en-IN" b="0" i="0" dirty="0">
                <a:effectLst/>
              </a:rPr>
              <a:t>&lt;html&gt;  </a:t>
            </a:r>
          </a:p>
          <a:p>
            <a:pPr algn="just"/>
            <a:r>
              <a:rPr lang="en-IN" b="0" i="0" dirty="0">
                <a:effectLst/>
              </a:rPr>
              <a:t>&lt;body&gt;  </a:t>
            </a:r>
          </a:p>
          <a:p>
            <a:pPr algn="just"/>
            <a:r>
              <a:rPr lang="en-IN" b="0" i="0" dirty="0">
                <a:effectLst/>
              </a:rPr>
              <a:t>&lt;form action="</a:t>
            </a:r>
            <a:r>
              <a:rPr lang="en-IN" b="0" i="0" dirty="0" err="1">
                <a:effectLst/>
              </a:rPr>
              <a:t>welcome.jsp</a:t>
            </a:r>
            <a:r>
              <a:rPr lang="en-IN" b="0" i="0" dirty="0">
                <a:effectLst/>
              </a:rPr>
              <a:t>"&gt;  </a:t>
            </a:r>
          </a:p>
          <a:p>
            <a:pPr algn="just"/>
            <a:r>
              <a:rPr lang="en-IN" b="0" i="0" dirty="0">
                <a:effectLst/>
              </a:rPr>
              <a:t>&lt;input type="text" name="</a:t>
            </a:r>
            <a:r>
              <a:rPr lang="en-IN" b="0" i="0" dirty="0" err="1">
                <a:effectLst/>
              </a:rPr>
              <a:t>uname</a:t>
            </a:r>
            <a:r>
              <a:rPr lang="en-IN" b="0" i="0" dirty="0">
                <a:effectLst/>
              </a:rPr>
              <a:t>"&gt;  </a:t>
            </a:r>
          </a:p>
          <a:p>
            <a:pPr algn="just"/>
            <a:r>
              <a:rPr lang="en-IN" b="0" i="0" dirty="0">
                <a:effectLst/>
              </a:rPr>
              <a:t>&lt;input type="submit" value="go"&gt;&lt;</a:t>
            </a:r>
            <a:r>
              <a:rPr lang="en-IN" b="0" i="0" dirty="0" err="1">
                <a:effectLst/>
              </a:rPr>
              <a:t>br</a:t>
            </a:r>
            <a:r>
              <a:rPr lang="en-IN" b="0" i="0" dirty="0">
                <a:effectLst/>
              </a:rPr>
              <a:t>/&gt;  </a:t>
            </a:r>
          </a:p>
          <a:p>
            <a:pPr algn="just"/>
            <a:r>
              <a:rPr lang="en-IN" b="0" i="0" dirty="0">
                <a:effectLst/>
              </a:rPr>
              <a:t>&lt;/form&gt;  </a:t>
            </a:r>
          </a:p>
          <a:p>
            <a:pPr algn="just"/>
            <a:r>
              <a:rPr lang="en-IN" b="0" i="0" dirty="0">
                <a:effectLst/>
              </a:rPr>
              <a:t>&lt;/body&gt;  </a:t>
            </a:r>
          </a:p>
          <a:p>
            <a:pPr algn="just"/>
            <a:r>
              <a:rPr lang="en-IN" b="0" i="0" dirty="0">
                <a:effectLst/>
              </a:rPr>
              <a:t>&lt;/html&gt;  </a:t>
            </a:r>
          </a:p>
        </p:txBody>
      </p:sp>
    </p:spTree>
    <p:extLst>
      <p:ext uri="{BB962C8B-B14F-4D97-AF65-F5344CB8AC3E}">
        <p14:creationId xmlns:p14="http://schemas.microsoft.com/office/powerpoint/2010/main" xmlns="" val="3661755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dirty="0">
                <a:effectLst/>
              </a:rPr>
              <a:t>Example of session implicit object</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Content Placeholder 2">
            <a:extLst>
              <a:ext uri="{FF2B5EF4-FFF2-40B4-BE49-F238E27FC236}">
                <a16:creationId xmlns:a16="http://schemas.microsoft.com/office/drawing/2014/main" xmlns="" id="{2973DDA3-EF15-CA0D-9311-803C91CB827D}"/>
              </a:ext>
            </a:extLst>
          </p:cNvPr>
          <p:cNvSpPr>
            <a:spLocks noGrp="1"/>
          </p:cNvSpPr>
          <p:nvPr>
            <p:ph idx="1"/>
          </p:nvPr>
        </p:nvSpPr>
        <p:spPr>
          <a:xfrm>
            <a:off x="457200" y="1600200"/>
            <a:ext cx="4495800" cy="4525963"/>
          </a:xfrm>
        </p:spPr>
        <p:txBody>
          <a:bodyPr>
            <a:noAutofit/>
          </a:bodyPr>
          <a:lstStyle/>
          <a:p>
            <a:pPr marL="0" indent="0" algn="just">
              <a:buNone/>
            </a:pPr>
            <a:r>
              <a:rPr lang="en-IN" sz="1800" b="1" i="0" dirty="0" err="1">
                <a:effectLst/>
              </a:rPr>
              <a:t>welcome.jsp</a:t>
            </a:r>
            <a:endParaRPr lang="en-IN" sz="1800" b="1" i="0" dirty="0">
              <a:effectLst/>
            </a:endParaRPr>
          </a:p>
          <a:p>
            <a:pPr marL="0" indent="0" algn="just">
              <a:buNone/>
            </a:pPr>
            <a:r>
              <a:rPr lang="en-IN" sz="1800" b="0" i="0" dirty="0">
                <a:effectLst/>
              </a:rPr>
              <a:t>&lt;html&gt;  </a:t>
            </a:r>
          </a:p>
          <a:p>
            <a:pPr marL="0" indent="0" algn="just">
              <a:buNone/>
            </a:pPr>
            <a:r>
              <a:rPr lang="en-IN" sz="1800" b="0" i="0" dirty="0">
                <a:effectLst/>
              </a:rPr>
              <a:t>&lt;body&gt;  </a:t>
            </a:r>
          </a:p>
          <a:p>
            <a:pPr marL="0" indent="0" algn="just">
              <a:buNone/>
            </a:pPr>
            <a:r>
              <a:rPr lang="en-IN" sz="1800" b="0" i="0" dirty="0">
                <a:effectLst/>
              </a:rPr>
              <a:t>&lt;%    </a:t>
            </a:r>
          </a:p>
          <a:p>
            <a:pPr marL="0" indent="0" algn="just">
              <a:buNone/>
            </a:pPr>
            <a:r>
              <a:rPr lang="en-IN" sz="1800" b="0" i="0" dirty="0">
                <a:effectLst/>
              </a:rPr>
              <a:t>String name=</a:t>
            </a:r>
            <a:r>
              <a:rPr lang="en-IN" sz="1800" b="0" i="0" dirty="0" err="1">
                <a:effectLst/>
              </a:rPr>
              <a:t>request.getParameter</a:t>
            </a:r>
            <a:r>
              <a:rPr lang="en-IN" sz="1800" b="0" i="0" dirty="0">
                <a:effectLst/>
              </a:rPr>
              <a:t>("</a:t>
            </a:r>
            <a:r>
              <a:rPr lang="en-IN" sz="1800" b="0" i="0" dirty="0" err="1">
                <a:effectLst/>
              </a:rPr>
              <a:t>uname</a:t>
            </a:r>
            <a:r>
              <a:rPr lang="en-IN" sz="1800" b="0" i="0" dirty="0">
                <a:effectLst/>
              </a:rPr>
              <a:t>");</a:t>
            </a:r>
          </a:p>
          <a:p>
            <a:pPr marL="0" indent="0" algn="just">
              <a:buNone/>
            </a:pPr>
            <a:r>
              <a:rPr lang="en-IN" sz="1800" b="0" i="0" dirty="0" err="1">
                <a:effectLst/>
              </a:rPr>
              <a:t>out.print</a:t>
            </a:r>
            <a:r>
              <a:rPr lang="en-IN" sz="1800" b="0" i="0" dirty="0">
                <a:effectLst/>
              </a:rPr>
              <a:t>("Welcome "+name);  </a:t>
            </a:r>
          </a:p>
          <a:p>
            <a:pPr marL="0" indent="0" algn="just">
              <a:buNone/>
            </a:pPr>
            <a:r>
              <a:rPr lang="en-IN" sz="1800" b="0" i="0" dirty="0" err="1">
                <a:effectLst/>
              </a:rPr>
              <a:t>session.setAttribute</a:t>
            </a:r>
            <a:r>
              <a:rPr lang="en-IN" sz="1800" b="0" i="0" dirty="0">
                <a:effectLst/>
              </a:rPr>
              <a:t>("</a:t>
            </a:r>
            <a:r>
              <a:rPr lang="en-IN" sz="1800" b="0" i="0" dirty="0" err="1">
                <a:effectLst/>
              </a:rPr>
              <a:t>user",name</a:t>
            </a:r>
            <a:r>
              <a:rPr lang="en-IN" sz="1800" b="0" i="0" dirty="0">
                <a:effectLst/>
              </a:rPr>
              <a:t>);  </a:t>
            </a:r>
          </a:p>
          <a:p>
            <a:pPr marL="0" indent="0" algn="just">
              <a:buNone/>
            </a:pPr>
            <a:r>
              <a:rPr lang="en-IN" sz="1800" b="0" i="0" dirty="0">
                <a:effectLst/>
              </a:rPr>
              <a:t>&lt;a </a:t>
            </a:r>
            <a:r>
              <a:rPr lang="en-IN" sz="1800" b="0" i="0" dirty="0" err="1">
                <a:effectLst/>
              </a:rPr>
              <a:t>href</a:t>
            </a:r>
            <a:r>
              <a:rPr lang="en-IN" sz="1800" b="0" i="0" dirty="0">
                <a:effectLst/>
              </a:rPr>
              <a:t>="</a:t>
            </a:r>
            <a:r>
              <a:rPr lang="en-IN" sz="1800" b="0" i="0" dirty="0" err="1">
                <a:effectLst/>
              </a:rPr>
              <a:t>second.jsp</a:t>
            </a:r>
            <a:r>
              <a:rPr lang="en-IN" sz="1800" b="0" i="0" dirty="0">
                <a:effectLst/>
              </a:rPr>
              <a:t>"&gt;second </a:t>
            </a:r>
            <a:r>
              <a:rPr lang="en-IN" sz="1800" b="0" i="0" dirty="0" err="1">
                <a:effectLst/>
              </a:rPr>
              <a:t>jsp</a:t>
            </a:r>
            <a:r>
              <a:rPr lang="en-IN" sz="1800" b="0" i="0" dirty="0">
                <a:effectLst/>
              </a:rPr>
              <a:t> page&lt;/a&gt;  </a:t>
            </a:r>
          </a:p>
          <a:p>
            <a:pPr marL="0" indent="0" algn="just">
              <a:buNone/>
            </a:pPr>
            <a:r>
              <a:rPr lang="en-IN" sz="1800" b="0" i="0" dirty="0">
                <a:effectLst/>
              </a:rPr>
              <a:t>%&gt;  </a:t>
            </a:r>
            <a:endParaRPr lang="en-IN" sz="1800" dirty="0"/>
          </a:p>
          <a:p>
            <a:pPr marL="0" indent="0" algn="just">
              <a:buNone/>
            </a:pPr>
            <a:r>
              <a:rPr lang="en-IN" sz="1800" b="0" i="0" dirty="0">
                <a:effectLst/>
              </a:rPr>
              <a:t>&lt;/body&gt;  </a:t>
            </a:r>
          </a:p>
          <a:p>
            <a:pPr marL="0" indent="0" algn="just">
              <a:buNone/>
            </a:pPr>
            <a:r>
              <a:rPr lang="en-IN" sz="1800" b="0" i="0" dirty="0">
                <a:effectLst/>
              </a:rPr>
              <a:t>&lt;/html&gt;  </a:t>
            </a:r>
          </a:p>
        </p:txBody>
      </p:sp>
      <p:sp>
        <p:nvSpPr>
          <p:cNvPr id="11" name="TextBox 10">
            <a:extLst>
              <a:ext uri="{FF2B5EF4-FFF2-40B4-BE49-F238E27FC236}">
                <a16:creationId xmlns:a16="http://schemas.microsoft.com/office/drawing/2014/main" xmlns="" id="{D11D9B5C-539C-DA46-FB80-445E5AF58D35}"/>
              </a:ext>
            </a:extLst>
          </p:cNvPr>
          <p:cNvSpPr txBox="1"/>
          <p:nvPr/>
        </p:nvSpPr>
        <p:spPr>
          <a:xfrm>
            <a:off x="4343401" y="3200400"/>
            <a:ext cx="4796010" cy="2862322"/>
          </a:xfrm>
          <a:prstGeom prst="rect">
            <a:avLst/>
          </a:prstGeom>
          <a:noFill/>
        </p:spPr>
        <p:txBody>
          <a:bodyPr wrap="square">
            <a:spAutoFit/>
          </a:bodyPr>
          <a:lstStyle/>
          <a:p>
            <a:pPr algn="just"/>
            <a:r>
              <a:rPr lang="en-IN" b="1" i="0" dirty="0" err="1">
                <a:effectLst/>
              </a:rPr>
              <a:t>second.jsp</a:t>
            </a:r>
            <a:endParaRPr lang="en-IN" b="1" i="0" dirty="0">
              <a:effectLst/>
            </a:endParaRPr>
          </a:p>
          <a:p>
            <a:pPr algn="just"/>
            <a:r>
              <a:rPr lang="en-IN" b="0" i="0" dirty="0">
                <a:effectLst/>
              </a:rPr>
              <a:t>&lt;html&gt;  </a:t>
            </a:r>
          </a:p>
          <a:p>
            <a:pPr algn="just"/>
            <a:r>
              <a:rPr lang="en-IN" b="0" i="0" dirty="0">
                <a:effectLst/>
              </a:rPr>
              <a:t>&lt;body&gt;  </a:t>
            </a:r>
          </a:p>
          <a:p>
            <a:pPr algn="just"/>
            <a:r>
              <a:rPr lang="en-IN" b="0" i="0" dirty="0">
                <a:effectLst/>
              </a:rPr>
              <a:t>&lt;%    </a:t>
            </a:r>
          </a:p>
          <a:p>
            <a:pPr algn="just"/>
            <a:r>
              <a:rPr lang="en-IN" b="0" i="0" dirty="0">
                <a:effectLst/>
              </a:rPr>
              <a:t>String name=(String)</a:t>
            </a:r>
            <a:r>
              <a:rPr lang="en-IN" b="0" i="0" dirty="0" err="1">
                <a:effectLst/>
              </a:rPr>
              <a:t>session.getAttribute</a:t>
            </a:r>
            <a:r>
              <a:rPr lang="en-IN" b="0" i="0" dirty="0">
                <a:effectLst/>
              </a:rPr>
              <a:t>("user");  </a:t>
            </a:r>
          </a:p>
          <a:p>
            <a:pPr algn="just"/>
            <a:r>
              <a:rPr lang="en-IN" b="0" i="0" dirty="0" err="1">
                <a:effectLst/>
              </a:rPr>
              <a:t>out.print</a:t>
            </a:r>
            <a:r>
              <a:rPr lang="en-IN" b="0" i="0" dirty="0">
                <a:effectLst/>
              </a:rPr>
              <a:t>("Hello "+name);  </a:t>
            </a:r>
          </a:p>
          <a:p>
            <a:pPr algn="just"/>
            <a:r>
              <a:rPr lang="en-IN" b="0" i="0" dirty="0">
                <a:effectLst/>
              </a:rPr>
              <a:t>%&gt;  </a:t>
            </a:r>
          </a:p>
          <a:p>
            <a:pPr algn="just"/>
            <a:r>
              <a:rPr lang="en-IN" b="0" i="0" dirty="0">
                <a:effectLst/>
              </a:rPr>
              <a:t>&lt;/body&gt;  </a:t>
            </a:r>
          </a:p>
          <a:p>
            <a:pPr algn="just"/>
            <a:r>
              <a:rPr lang="en-IN" b="0" i="0" dirty="0">
                <a:effectLst/>
              </a:rPr>
              <a:t>&lt;/html&gt;  </a:t>
            </a:r>
          </a:p>
        </p:txBody>
      </p:sp>
    </p:spTree>
    <p:extLst>
      <p:ext uri="{BB962C8B-B14F-4D97-AF65-F5344CB8AC3E}">
        <p14:creationId xmlns:p14="http://schemas.microsoft.com/office/powerpoint/2010/main" xmlns="" val="4206602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Implicit Object Output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8" name="Content Placeholder 7" descr="Graphical user interface, text, application&#10;&#10;Description automatically generated">
            <a:extLst>
              <a:ext uri="{FF2B5EF4-FFF2-40B4-BE49-F238E27FC236}">
                <a16:creationId xmlns:a16="http://schemas.microsoft.com/office/drawing/2014/main" xmlns="" id="{186B9701-A4E7-1944-FB19-8FEAA3B3CAE0}"/>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92087" y="1143000"/>
            <a:ext cx="3581400" cy="2269475"/>
          </a:xfrm>
        </p:spPr>
      </p:pic>
      <p:pic>
        <p:nvPicPr>
          <p:cNvPr id="11" name="Picture 10" descr="Graphical user interface, text, application&#10;&#10;Description automatically generated">
            <a:extLst>
              <a:ext uri="{FF2B5EF4-FFF2-40B4-BE49-F238E27FC236}">
                <a16:creationId xmlns:a16="http://schemas.microsoft.com/office/drawing/2014/main" xmlns="" id="{DFE336EF-FA7B-9C57-C8FF-34E07266F8F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692650" y="839587"/>
            <a:ext cx="3721100" cy="2696550"/>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xmlns="" id="{DFD39A20-2F83-A2AC-E7DF-8A986DA7800A}"/>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657438" y="3625296"/>
            <a:ext cx="3683000" cy="2607392"/>
          </a:xfrm>
          <a:prstGeom prst="rect">
            <a:avLst/>
          </a:prstGeom>
        </p:spPr>
      </p:pic>
    </p:spTree>
    <p:extLst>
      <p:ext uri="{BB962C8B-B14F-4D97-AF65-F5344CB8AC3E}">
        <p14:creationId xmlns:p14="http://schemas.microsoft.com/office/powerpoint/2010/main" xmlns="" val="3753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001000" cy="4525963"/>
          </a:xfrm>
        </p:spPr>
        <p:txBody>
          <a:bodyPr numCol="2">
            <a:noAutofit/>
          </a:bodyPr>
          <a:lstStyle/>
          <a:p>
            <a:r>
              <a:rPr lang="en-IN" sz="1800" dirty="0">
                <a:effectLst/>
                <a:latin typeface="CIDFont+F1"/>
              </a:rPr>
              <a:t>JSP</a:t>
            </a:r>
            <a:r>
              <a:rPr lang="en-IN" sz="1800" dirty="0">
                <a:effectLst/>
                <a:latin typeface="CIDFont+F2"/>
              </a:rPr>
              <a:t>: Introduction</a:t>
            </a:r>
          </a:p>
          <a:p>
            <a:r>
              <a:rPr lang="en-IN" sz="1800" dirty="0">
                <a:effectLst/>
                <a:latin typeface="CIDFont+F2"/>
              </a:rPr>
              <a:t>Overview</a:t>
            </a:r>
          </a:p>
          <a:p>
            <a:r>
              <a:rPr lang="en-IN" sz="1800" dirty="0">
                <a:effectLst/>
                <a:latin typeface="CIDFont+F2"/>
              </a:rPr>
              <a:t>JSP </a:t>
            </a:r>
            <a:r>
              <a:rPr lang="en-IN" sz="1800" dirty="0" err="1">
                <a:effectLst/>
                <a:latin typeface="CIDFont+F2"/>
              </a:rPr>
              <a:t>Scriptlet</a:t>
            </a:r>
            <a:r>
              <a:rPr lang="en-IN" sz="1800" dirty="0">
                <a:latin typeface="CIDFont+F2"/>
              </a:rPr>
              <a:t> </a:t>
            </a:r>
            <a:r>
              <a:rPr lang="en-IN" sz="1800" dirty="0">
                <a:effectLst/>
                <a:latin typeface="CIDFont+F2"/>
              </a:rPr>
              <a:t>Tag</a:t>
            </a:r>
          </a:p>
          <a:p>
            <a:r>
              <a:rPr lang="en-IN" sz="1800" dirty="0">
                <a:effectLst/>
                <a:latin typeface="CIDFont+F2"/>
              </a:rPr>
              <a:t>JSP expression Tag</a:t>
            </a:r>
          </a:p>
          <a:p>
            <a:r>
              <a:rPr lang="en-IN" sz="1800" dirty="0">
                <a:effectLst/>
                <a:latin typeface="CIDFont+F2"/>
              </a:rPr>
              <a:t>JSP declaration Tag</a:t>
            </a:r>
          </a:p>
          <a:p>
            <a:r>
              <a:rPr lang="en-IN" sz="1800" dirty="0">
                <a:effectLst/>
                <a:latin typeface="CIDFont+F2"/>
              </a:rPr>
              <a:t>Life Cycle of JSP</a:t>
            </a:r>
          </a:p>
          <a:p>
            <a:r>
              <a:rPr lang="en-IN" sz="1800" dirty="0">
                <a:effectLst/>
                <a:latin typeface="CIDFont+F2"/>
              </a:rPr>
              <a:t>JSP API</a:t>
            </a:r>
          </a:p>
          <a:p>
            <a:r>
              <a:rPr lang="en-IN" sz="1800" dirty="0">
                <a:effectLst/>
                <a:latin typeface="CIDFont+F2"/>
              </a:rPr>
              <a:t>Implicit Objects: JSP request</a:t>
            </a:r>
          </a:p>
          <a:p>
            <a:r>
              <a:rPr lang="en-IN" sz="1800" dirty="0">
                <a:effectLst/>
                <a:latin typeface="CIDFont+F2"/>
              </a:rPr>
              <a:t>JSP response</a:t>
            </a:r>
          </a:p>
          <a:p>
            <a:r>
              <a:rPr lang="en-IN" sz="1800" dirty="0">
                <a:effectLst/>
                <a:latin typeface="CIDFont+F2"/>
              </a:rPr>
              <a:t>JSP config</a:t>
            </a:r>
          </a:p>
          <a:p>
            <a:r>
              <a:rPr lang="en-IN" sz="1800" dirty="0">
                <a:effectLst/>
                <a:latin typeface="CIDFont+F2"/>
              </a:rPr>
              <a:t>JSP session</a:t>
            </a:r>
          </a:p>
          <a:p>
            <a:r>
              <a:rPr lang="en-IN" sz="1800" dirty="0">
                <a:effectLst/>
                <a:latin typeface="CIDFont+F2"/>
              </a:rPr>
              <a:t>JSP Application</a:t>
            </a:r>
          </a:p>
          <a:p>
            <a:r>
              <a:rPr lang="en-IN" sz="1800" dirty="0">
                <a:effectLst/>
                <a:latin typeface="CIDFont+F2"/>
              </a:rPr>
              <a:t>JSP Page Context </a:t>
            </a:r>
          </a:p>
          <a:p>
            <a:r>
              <a:rPr lang="en-IN" sz="1800" dirty="0">
                <a:effectLst/>
                <a:latin typeface="CIDFont+F2"/>
              </a:rPr>
              <a:t>JSP Page</a:t>
            </a:r>
          </a:p>
          <a:p>
            <a:r>
              <a:rPr lang="en-IN" sz="1800" dirty="0">
                <a:effectLst/>
                <a:latin typeface="CIDFont+F2"/>
              </a:rPr>
              <a:t>JSP Exception </a:t>
            </a:r>
            <a:endParaRPr lang="en-IN" sz="1100" dirty="0"/>
          </a:p>
        </p:txBody>
      </p:sp>
      <p:sp>
        <p:nvSpPr>
          <p:cNvPr id="6" name="Date Placeholder 5"/>
          <p:cNvSpPr>
            <a:spLocks noGrp="1"/>
          </p:cNvSpPr>
          <p:nvPr>
            <p:ph type="dt" sz="half" idx="10"/>
          </p:nvPr>
        </p:nvSpPr>
        <p:spPr/>
        <p:txBody>
          <a:bodyPr/>
          <a:lstStyle/>
          <a:p>
            <a:fld id="{14B705BA-44BE-4E4D-8011-0D7C387D63D6}" type="datetime1">
              <a:rPr lang="en-US" smtClean="0"/>
              <a:pPr/>
              <a:t>03-Jan-24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sp>
        <p:nvSpPr>
          <p:cNvPr id="10" name="Footer Placeholder 9"/>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p:cNvPicPr/>
          <p:nvPr/>
        </p:nvPicPr>
        <p:blipFill>
          <a:blip r:embed="rId3" cstate="print"/>
          <a:srcRect/>
          <a:stretch>
            <a:fillRect/>
          </a:stretch>
        </p:blipFill>
        <p:spPr bwMode="auto">
          <a:xfrm>
            <a:off x="83820" y="83128"/>
            <a:ext cx="1287780" cy="1059872"/>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JSP Application </a:t>
            </a:r>
            <a:r>
              <a:rPr lang="en-US" sz="2400" dirty="0"/>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xmlns="" id="{E079B676-7CDC-D406-630F-29D7A822491B}"/>
              </a:ext>
            </a:extLst>
          </p:cNvPr>
          <p:cNvSpPr>
            <a:spLocks noGrp="1"/>
          </p:cNvSpPr>
          <p:nvPr>
            <p:ph idx="1"/>
          </p:nvPr>
        </p:nvSpPr>
        <p:spPr/>
        <p:txBody>
          <a:bodyPr>
            <a:normAutofit/>
          </a:bodyPr>
          <a:lstStyle/>
          <a:p>
            <a:pPr algn="just"/>
            <a:r>
              <a:rPr lang="en-IN" sz="1800" b="0" dirty="0">
                <a:solidFill>
                  <a:srgbClr val="333333"/>
                </a:solidFill>
                <a:effectLst/>
              </a:rPr>
              <a:t>In JSP, application is an implicit object of type </a:t>
            </a:r>
            <a:r>
              <a:rPr lang="en-IN" sz="1800" b="0" dirty="0" err="1">
                <a:solidFill>
                  <a:srgbClr val="333333"/>
                </a:solidFill>
                <a:effectLst/>
              </a:rPr>
              <a:t>ServletContext</a:t>
            </a:r>
            <a:r>
              <a:rPr lang="en-IN" sz="1800" b="0" dirty="0">
                <a:solidFill>
                  <a:srgbClr val="333333"/>
                </a:solidFill>
                <a:effectLst/>
              </a:rPr>
              <a:t>.</a:t>
            </a:r>
          </a:p>
          <a:p>
            <a:pPr algn="just"/>
            <a:r>
              <a:rPr lang="en-IN" sz="1800" b="0" dirty="0">
                <a:solidFill>
                  <a:srgbClr val="333333"/>
                </a:solidFill>
                <a:effectLst/>
              </a:rPr>
              <a:t>The instance of </a:t>
            </a:r>
            <a:r>
              <a:rPr lang="en-IN" sz="1800" b="0" dirty="0" err="1">
                <a:solidFill>
                  <a:srgbClr val="333333"/>
                </a:solidFill>
                <a:effectLst/>
              </a:rPr>
              <a:t>ServletContext</a:t>
            </a:r>
            <a:r>
              <a:rPr lang="en-IN" sz="1800" b="0" dirty="0">
                <a:solidFill>
                  <a:srgbClr val="333333"/>
                </a:solidFill>
                <a:effectLst/>
              </a:rPr>
              <a:t> is created only once by the web container when application or project is deployed on the server.</a:t>
            </a:r>
          </a:p>
          <a:p>
            <a:pPr algn="just"/>
            <a:r>
              <a:rPr lang="en-IN" sz="1800" b="0" dirty="0">
                <a:solidFill>
                  <a:srgbClr val="333333"/>
                </a:solidFill>
                <a:effectLst/>
              </a:rPr>
              <a:t>This object can be used to get initialization parameter from </a:t>
            </a:r>
            <a:r>
              <a:rPr lang="en-IN" sz="1800" b="0" dirty="0" err="1">
                <a:solidFill>
                  <a:srgbClr val="333333"/>
                </a:solidFill>
                <a:effectLst/>
              </a:rPr>
              <a:t>configuaration</a:t>
            </a:r>
            <a:r>
              <a:rPr lang="en-IN" sz="1800" b="0" dirty="0">
                <a:solidFill>
                  <a:srgbClr val="333333"/>
                </a:solidFill>
                <a:effectLst/>
              </a:rPr>
              <a:t> file (</a:t>
            </a:r>
            <a:r>
              <a:rPr lang="en-IN" sz="1800" b="0" dirty="0" err="1">
                <a:solidFill>
                  <a:srgbClr val="333333"/>
                </a:solidFill>
                <a:effectLst/>
              </a:rPr>
              <a:t>web.xml</a:t>
            </a:r>
            <a:r>
              <a:rPr lang="en-IN" sz="1800" b="0" dirty="0">
                <a:solidFill>
                  <a:srgbClr val="333333"/>
                </a:solidFill>
                <a:effectLst/>
              </a:rPr>
              <a:t>). It can also be used to get, set or remove attribute from the application scope.</a:t>
            </a:r>
          </a:p>
          <a:p>
            <a:pPr algn="just"/>
            <a:r>
              <a:rPr lang="en-IN" sz="1800" b="0" dirty="0">
                <a:solidFill>
                  <a:srgbClr val="333333"/>
                </a:solidFill>
                <a:effectLst/>
              </a:rPr>
              <a:t>This initialization parameter can be used by all </a:t>
            </a:r>
            <a:r>
              <a:rPr lang="en-IN" sz="1800" b="0" dirty="0" err="1">
                <a:solidFill>
                  <a:srgbClr val="333333"/>
                </a:solidFill>
                <a:effectLst/>
              </a:rPr>
              <a:t>jsp</a:t>
            </a:r>
            <a:r>
              <a:rPr lang="en-IN" sz="1800" b="0" dirty="0">
                <a:solidFill>
                  <a:srgbClr val="333333"/>
                </a:solidFill>
                <a:effectLst/>
              </a:rPr>
              <a:t> pages.</a:t>
            </a:r>
          </a:p>
        </p:txBody>
      </p:sp>
    </p:spTree>
    <p:extLst>
      <p:ext uri="{BB962C8B-B14F-4D97-AF65-F5344CB8AC3E}">
        <p14:creationId xmlns:p14="http://schemas.microsoft.com/office/powerpoint/2010/main" xmlns="" val="1367513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12700" algn="ctr">
              <a:spcBef>
                <a:spcPts val="100"/>
              </a:spcBef>
            </a:pPr>
            <a:r>
              <a:rPr lang="en-IN" sz="2400" b="0" dirty="0">
                <a:solidFill>
                  <a:schemeClr val="tx1"/>
                </a:solidFill>
                <a:effectLst/>
                <a:latin typeface="tahoma" panose="020B0604030504040204" pitchFamily="34" charset="0"/>
              </a:rPr>
              <a:t>Example of application implicit object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8" name="Content Placeholder 2">
            <a:extLst>
              <a:ext uri="{FF2B5EF4-FFF2-40B4-BE49-F238E27FC236}">
                <a16:creationId xmlns:a16="http://schemas.microsoft.com/office/drawing/2014/main" xmlns="" id="{41675BD7-4A99-40FE-EE30-F250F1981D0F}"/>
              </a:ext>
            </a:extLst>
          </p:cNvPr>
          <p:cNvSpPr>
            <a:spLocks noGrp="1"/>
          </p:cNvSpPr>
          <p:nvPr>
            <p:ph idx="1"/>
          </p:nvPr>
        </p:nvSpPr>
        <p:spPr>
          <a:xfrm>
            <a:off x="152400" y="1543403"/>
            <a:ext cx="4267200" cy="4525963"/>
          </a:xfrm>
        </p:spPr>
        <p:txBody>
          <a:bodyPr>
            <a:noAutofit/>
          </a:bodyPr>
          <a:lstStyle/>
          <a:p>
            <a:pPr marL="0" indent="0" algn="just">
              <a:buNone/>
            </a:pPr>
            <a:r>
              <a:rPr lang="en-IN" sz="1800" b="1" i="0" dirty="0" err="1">
                <a:effectLst/>
              </a:rPr>
              <a:t>index.html</a:t>
            </a:r>
            <a:endParaRPr lang="en-IN" sz="1800" b="0" i="0" dirty="0">
              <a:effectLst/>
            </a:endParaRPr>
          </a:p>
          <a:p>
            <a:pPr marL="0" indent="0" algn="just">
              <a:buNone/>
            </a:pPr>
            <a:r>
              <a:rPr lang="en-IN" sz="1800" i="0" dirty="0">
                <a:effectLst/>
              </a:rPr>
              <a:t>&lt;form action="welcome"&gt;  </a:t>
            </a:r>
          </a:p>
          <a:p>
            <a:pPr marL="0" indent="0" algn="just">
              <a:buNone/>
            </a:pPr>
            <a:r>
              <a:rPr lang="en-IN" sz="1800" i="0" dirty="0">
                <a:effectLst/>
              </a:rPr>
              <a:t>&lt;input type="text" name="</a:t>
            </a:r>
            <a:r>
              <a:rPr lang="en-IN" sz="1800" i="0" dirty="0" err="1">
                <a:effectLst/>
              </a:rPr>
              <a:t>uname</a:t>
            </a:r>
            <a:r>
              <a:rPr lang="en-IN" sz="1800" i="0" dirty="0">
                <a:effectLst/>
              </a:rPr>
              <a:t>"&gt;  </a:t>
            </a:r>
          </a:p>
          <a:p>
            <a:pPr marL="0" indent="0" algn="just">
              <a:buNone/>
            </a:pPr>
            <a:r>
              <a:rPr lang="en-IN" sz="1800" i="0" dirty="0">
                <a:effectLst/>
              </a:rPr>
              <a:t>&lt;input type="submit" value="go"&gt;&lt;</a:t>
            </a:r>
            <a:r>
              <a:rPr lang="en-IN" sz="1800" i="0" dirty="0" err="1">
                <a:effectLst/>
              </a:rPr>
              <a:t>br</a:t>
            </a:r>
            <a:r>
              <a:rPr lang="en-IN" sz="1800" i="0" dirty="0">
                <a:effectLst/>
              </a:rPr>
              <a:t>/&gt;  </a:t>
            </a:r>
          </a:p>
          <a:p>
            <a:pPr marL="0" indent="0" algn="just">
              <a:buNone/>
            </a:pPr>
            <a:r>
              <a:rPr lang="en-IN" sz="1800" i="0" dirty="0">
                <a:effectLst/>
              </a:rPr>
              <a:t>&lt;/form&gt;  </a:t>
            </a:r>
          </a:p>
          <a:p>
            <a:pPr marL="0" indent="0" algn="just">
              <a:buNone/>
            </a:pPr>
            <a:endParaRPr lang="en-IN" sz="1800" i="0" dirty="0">
              <a:effectLst/>
            </a:endParaRPr>
          </a:p>
        </p:txBody>
      </p:sp>
      <p:sp>
        <p:nvSpPr>
          <p:cNvPr id="19" name="Content Placeholder 2">
            <a:extLst>
              <a:ext uri="{FF2B5EF4-FFF2-40B4-BE49-F238E27FC236}">
                <a16:creationId xmlns:a16="http://schemas.microsoft.com/office/drawing/2014/main" xmlns="" id="{47C006A6-3A98-7F39-18EE-D2704DBCD2FE}"/>
              </a:ext>
            </a:extLst>
          </p:cNvPr>
          <p:cNvSpPr txBox="1">
            <a:spLocks/>
          </p:cNvSpPr>
          <p:nvPr/>
        </p:nvSpPr>
        <p:spPr>
          <a:xfrm>
            <a:off x="4267200" y="351104"/>
            <a:ext cx="4876800" cy="59436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IN" sz="1800" dirty="0"/>
          </a:p>
          <a:p>
            <a:pPr marL="0" indent="0" algn="just">
              <a:buFont typeface="Arial" pitchFamily="34" charset="0"/>
              <a:buNone/>
            </a:pPr>
            <a:r>
              <a:rPr lang="en-IN" sz="1800" b="1" dirty="0" err="1"/>
              <a:t>web.xml</a:t>
            </a:r>
            <a:r>
              <a:rPr lang="en-IN" sz="1800" b="1" dirty="0"/>
              <a:t> file</a:t>
            </a:r>
          </a:p>
          <a:p>
            <a:pPr marL="0" indent="0" algn="just">
              <a:buFont typeface="Arial" pitchFamily="34" charset="0"/>
              <a:buNone/>
            </a:pPr>
            <a:r>
              <a:rPr lang="en-IN" sz="1800" dirty="0"/>
              <a:t>&lt;web-app&gt;  </a:t>
            </a:r>
          </a:p>
          <a:p>
            <a:pPr marL="0" indent="0" algn="just">
              <a:buFont typeface="Arial" pitchFamily="34" charset="0"/>
              <a:buNone/>
            </a:pPr>
            <a:r>
              <a:rPr lang="en-IN" sz="1800" dirty="0"/>
              <a:t>&lt;servlet&gt;  </a:t>
            </a:r>
          </a:p>
          <a:p>
            <a:pPr marL="0" indent="0" algn="just">
              <a:buFont typeface="Arial" pitchFamily="34" charset="0"/>
              <a:buNone/>
            </a:pPr>
            <a:r>
              <a:rPr lang="en-IN" sz="1800" dirty="0"/>
              <a:t>&lt;servlet-name&gt;</a:t>
            </a:r>
            <a:r>
              <a:rPr lang="en-IN" sz="1800" dirty="0" err="1"/>
              <a:t>sonoojaiswal</a:t>
            </a:r>
            <a:r>
              <a:rPr lang="en-IN" sz="1800" dirty="0"/>
              <a:t>&lt;/servlet-name&gt;  </a:t>
            </a:r>
          </a:p>
          <a:p>
            <a:pPr marL="0" indent="0" algn="just">
              <a:buFont typeface="Arial" pitchFamily="34" charset="0"/>
              <a:buNone/>
            </a:pPr>
            <a:r>
              <a:rPr lang="en-IN" sz="1800" dirty="0"/>
              <a:t>&lt;</a:t>
            </a:r>
            <a:r>
              <a:rPr lang="en-IN" sz="1800" dirty="0" err="1"/>
              <a:t>jsp</a:t>
            </a:r>
            <a:r>
              <a:rPr lang="en-IN" sz="1800" dirty="0"/>
              <a:t>-file&gt;/</a:t>
            </a:r>
            <a:r>
              <a:rPr lang="en-IN" sz="1800" dirty="0" err="1"/>
              <a:t>welcome.jsp</a:t>
            </a:r>
            <a:r>
              <a:rPr lang="en-IN" sz="1800" dirty="0"/>
              <a:t>&lt;/</a:t>
            </a:r>
            <a:r>
              <a:rPr lang="en-IN" sz="1800" dirty="0" err="1"/>
              <a:t>jsp</a:t>
            </a:r>
            <a:r>
              <a:rPr lang="en-IN" sz="1800" dirty="0"/>
              <a:t>-file&gt;  </a:t>
            </a:r>
          </a:p>
          <a:p>
            <a:pPr marL="0" indent="0" algn="just">
              <a:buFont typeface="Arial" pitchFamily="34" charset="0"/>
              <a:buNone/>
            </a:pPr>
            <a:r>
              <a:rPr lang="en-IN" sz="1800" dirty="0"/>
              <a:t>&lt;/servlet&gt;    </a:t>
            </a:r>
          </a:p>
          <a:p>
            <a:pPr marL="0" indent="0" algn="just">
              <a:buFont typeface="Arial" pitchFamily="34" charset="0"/>
              <a:buNone/>
            </a:pPr>
            <a:r>
              <a:rPr lang="en-IN" sz="1800" dirty="0"/>
              <a:t>&lt;servlet-mapping&gt;  </a:t>
            </a:r>
          </a:p>
          <a:p>
            <a:pPr marL="0" indent="0" algn="just">
              <a:buFont typeface="Arial" pitchFamily="34" charset="0"/>
              <a:buNone/>
            </a:pPr>
            <a:r>
              <a:rPr lang="en-IN" sz="1800" dirty="0"/>
              <a:t>&lt;servlet-name&gt;</a:t>
            </a:r>
            <a:r>
              <a:rPr lang="en-IN" sz="1800" dirty="0" err="1"/>
              <a:t>sonoojaiswal</a:t>
            </a:r>
            <a:r>
              <a:rPr lang="en-IN" sz="1800" dirty="0"/>
              <a:t>&lt;/servlet-name&gt;  </a:t>
            </a:r>
          </a:p>
          <a:p>
            <a:pPr marL="0" indent="0" algn="just">
              <a:buFont typeface="Arial" pitchFamily="34" charset="0"/>
              <a:buNone/>
            </a:pPr>
            <a:r>
              <a:rPr lang="en-IN" sz="1800" dirty="0"/>
              <a:t>&lt;</a:t>
            </a:r>
            <a:r>
              <a:rPr lang="en-IN" sz="1800" dirty="0" err="1"/>
              <a:t>url</a:t>
            </a:r>
            <a:r>
              <a:rPr lang="en-IN" sz="1800" dirty="0"/>
              <a:t>-pattern&gt;/welcome&lt;/</a:t>
            </a:r>
            <a:r>
              <a:rPr lang="en-IN" sz="1800" dirty="0" err="1"/>
              <a:t>url</a:t>
            </a:r>
            <a:r>
              <a:rPr lang="en-IN" sz="1800" dirty="0"/>
              <a:t>-pattern&gt;  </a:t>
            </a:r>
          </a:p>
          <a:p>
            <a:pPr marL="0" indent="0" algn="just">
              <a:buFont typeface="Arial" pitchFamily="34" charset="0"/>
              <a:buNone/>
            </a:pPr>
            <a:r>
              <a:rPr lang="en-IN" sz="1800" dirty="0"/>
              <a:t>&lt;/servlet-mapping&gt;    </a:t>
            </a:r>
          </a:p>
          <a:p>
            <a:pPr marL="0" indent="0" algn="just">
              <a:buFont typeface="Arial" pitchFamily="34" charset="0"/>
              <a:buNone/>
            </a:pPr>
            <a:r>
              <a:rPr lang="en-IN" sz="1800" dirty="0"/>
              <a:t>&lt;context-param&gt;  </a:t>
            </a:r>
          </a:p>
          <a:p>
            <a:pPr marL="0" indent="0" algn="just">
              <a:buFont typeface="Arial" pitchFamily="34" charset="0"/>
              <a:buNone/>
            </a:pPr>
            <a:r>
              <a:rPr lang="en-IN" sz="1800" dirty="0"/>
              <a:t>&lt;param-name&gt;</a:t>
            </a:r>
            <a:r>
              <a:rPr lang="en-IN" sz="1800" dirty="0" err="1"/>
              <a:t>dname</a:t>
            </a:r>
            <a:r>
              <a:rPr lang="en-IN" sz="1800" dirty="0"/>
              <a:t>&lt;/param-name&gt;  </a:t>
            </a:r>
          </a:p>
          <a:p>
            <a:pPr marL="0" indent="0" algn="just">
              <a:buFont typeface="Arial" pitchFamily="34" charset="0"/>
              <a:buNone/>
            </a:pPr>
            <a:r>
              <a:rPr lang="en-IN" sz="1800" dirty="0"/>
              <a:t>&lt;param-value&gt;</a:t>
            </a:r>
            <a:r>
              <a:rPr lang="en-IN" sz="1800" dirty="0" err="1"/>
              <a:t>sun.jdbc.odbc.JdbcOdbcDriver</a:t>
            </a:r>
            <a:r>
              <a:rPr lang="en-IN" sz="1800" dirty="0"/>
              <a:t>&lt;/param-value&gt;  </a:t>
            </a:r>
          </a:p>
          <a:p>
            <a:pPr marL="0" indent="0" algn="just">
              <a:buFont typeface="Arial" pitchFamily="34" charset="0"/>
              <a:buNone/>
            </a:pPr>
            <a:r>
              <a:rPr lang="en-IN" sz="1800" dirty="0"/>
              <a:t>&lt;/context-param&gt;  </a:t>
            </a:r>
          </a:p>
          <a:p>
            <a:pPr marL="0" indent="0" algn="just">
              <a:buFont typeface="Arial" pitchFamily="34" charset="0"/>
              <a:buNone/>
            </a:pPr>
            <a:r>
              <a:rPr lang="en-IN" sz="1800" dirty="0"/>
              <a:t>&lt;/web-app&gt;  </a:t>
            </a:r>
          </a:p>
          <a:p>
            <a:pPr marL="0" indent="0" algn="just">
              <a:buFont typeface="Arial" pitchFamily="34" charset="0"/>
              <a:buNone/>
            </a:pPr>
            <a:endParaRPr lang="en-IN" sz="1800" dirty="0"/>
          </a:p>
        </p:txBody>
      </p:sp>
    </p:spTree>
    <p:extLst>
      <p:ext uri="{BB962C8B-B14F-4D97-AF65-F5344CB8AC3E}">
        <p14:creationId xmlns:p14="http://schemas.microsoft.com/office/powerpoint/2010/main" xmlns="" val="41671538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12700" algn="ctr">
              <a:spcBef>
                <a:spcPts val="100"/>
              </a:spcBef>
            </a:pPr>
            <a:r>
              <a:rPr lang="en-IN" sz="2400" b="0" dirty="0">
                <a:solidFill>
                  <a:schemeClr val="tx1"/>
                </a:solidFill>
                <a:effectLst/>
                <a:latin typeface="tahoma" panose="020B0604030504040204" pitchFamily="34" charset="0"/>
              </a:rPr>
              <a:t>Example of application implicit object </a:t>
            </a:r>
            <a:r>
              <a:rPr lang="en-IN" sz="2400" b="0" dirty="0" err="1">
                <a:solidFill>
                  <a:schemeClr val="tx1"/>
                </a:solidFill>
                <a:effectLst/>
                <a:latin typeface="tahoma" panose="020B0604030504040204" pitchFamily="34" charset="0"/>
              </a:rPr>
              <a:t>Cont</a:t>
            </a:r>
            <a:r>
              <a:rPr lang="en-IN" sz="2400" b="0" dirty="0">
                <a:solidFill>
                  <a:schemeClr val="tx1"/>
                </a:solidFill>
                <a:effectLst/>
                <a:latin typeface="tahoma" panose="020B0604030504040204" pitchFamily="34" charset="0"/>
              </a:rPr>
              <a:t>…</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A65607FB-884C-21E8-7D8D-BDB9EF9570CC}"/>
              </a:ext>
            </a:extLst>
          </p:cNvPr>
          <p:cNvSpPr txBox="1"/>
          <p:nvPr/>
        </p:nvSpPr>
        <p:spPr>
          <a:xfrm>
            <a:off x="1905000" y="1143000"/>
            <a:ext cx="5867400" cy="1754326"/>
          </a:xfrm>
          <a:prstGeom prst="rect">
            <a:avLst/>
          </a:prstGeom>
          <a:noFill/>
        </p:spPr>
        <p:txBody>
          <a:bodyPr wrap="square">
            <a:spAutoFit/>
          </a:bodyPr>
          <a:lstStyle/>
          <a:p>
            <a:pPr algn="just"/>
            <a:r>
              <a:rPr lang="en-IN" b="1" i="0" dirty="0" err="1">
                <a:effectLst/>
              </a:rPr>
              <a:t>welcome.jsp</a:t>
            </a:r>
            <a:endParaRPr lang="en-IN" b="0" i="0" dirty="0">
              <a:effectLst/>
            </a:endParaRPr>
          </a:p>
          <a:p>
            <a:pPr algn="just"/>
            <a:r>
              <a:rPr lang="en-IN" b="1" i="0" dirty="0">
                <a:effectLst/>
              </a:rPr>
              <a:t>&lt;</a:t>
            </a:r>
            <a:r>
              <a:rPr lang="en-IN" b="0" i="0" dirty="0">
                <a:effectLst/>
              </a:rPr>
              <a:t>%    </a:t>
            </a:r>
          </a:p>
          <a:p>
            <a:pPr algn="just"/>
            <a:r>
              <a:rPr lang="en-IN" b="0" i="0" dirty="0" err="1">
                <a:effectLst/>
              </a:rPr>
              <a:t>out.print</a:t>
            </a:r>
            <a:r>
              <a:rPr lang="en-IN" b="0" i="0" dirty="0">
                <a:effectLst/>
              </a:rPr>
              <a:t>("Welcome "+</a:t>
            </a:r>
            <a:r>
              <a:rPr lang="en-IN" b="0" i="0" dirty="0" err="1">
                <a:effectLst/>
              </a:rPr>
              <a:t>request.getParameter</a:t>
            </a:r>
            <a:r>
              <a:rPr lang="en-IN" b="0" i="0" dirty="0">
                <a:effectLst/>
              </a:rPr>
              <a:t>("</a:t>
            </a:r>
            <a:r>
              <a:rPr lang="en-IN" b="0" i="0" dirty="0" err="1">
                <a:effectLst/>
              </a:rPr>
              <a:t>uname</a:t>
            </a:r>
            <a:r>
              <a:rPr lang="en-IN" b="0" i="0" dirty="0">
                <a:effectLst/>
              </a:rPr>
              <a:t>"));  </a:t>
            </a:r>
          </a:p>
          <a:p>
            <a:pPr algn="just"/>
            <a:r>
              <a:rPr lang="en-IN" b="0" i="0" dirty="0">
                <a:effectLst/>
              </a:rPr>
              <a:t>String driver=</a:t>
            </a:r>
            <a:r>
              <a:rPr lang="en-IN" b="0" i="0" dirty="0" err="1">
                <a:effectLst/>
              </a:rPr>
              <a:t>application.getInitParameter</a:t>
            </a:r>
            <a:r>
              <a:rPr lang="en-IN" b="0" i="0" dirty="0">
                <a:effectLst/>
              </a:rPr>
              <a:t>("</a:t>
            </a:r>
            <a:r>
              <a:rPr lang="en-IN" b="0" i="0" dirty="0" err="1">
                <a:effectLst/>
              </a:rPr>
              <a:t>dname</a:t>
            </a:r>
            <a:r>
              <a:rPr lang="en-IN" b="0" i="0" dirty="0">
                <a:effectLst/>
              </a:rPr>
              <a:t>");  </a:t>
            </a:r>
          </a:p>
          <a:p>
            <a:pPr algn="just"/>
            <a:r>
              <a:rPr lang="en-IN" b="0" i="0" dirty="0" err="1">
                <a:effectLst/>
              </a:rPr>
              <a:t>out.print</a:t>
            </a:r>
            <a:r>
              <a:rPr lang="en-IN" b="0" i="0" dirty="0">
                <a:effectLst/>
              </a:rPr>
              <a:t>("driver name is="+driver);  </a:t>
            </a:r>
          </a:p>
          <a:p>
            <a:pPr algn="just"/>
            <a:r>
              <a:rPr lang="en-IN" b="0" i="0" dirty="0">
                <a:effectLst/>
              </a:rPr>
              <a:t>%</a:t>
            </a:r>
            <a:r>
              <a:rPr lang="en-IN" b="1" i="0" dirty="0">
                <a:effectLst/>
              </a:rPr>
              <a:t>&gt;</a:t>
            </a:r>
            <a:r>
              <a:rPr lang="en-IN" b="0" i="0" dirty="0">
                <a:effectLst/>
              </a:rPr>
              <a:t>  </a:t>
            </a:r>
          </a:p>
        </p:txBody>
      </p:sp>
    </p:spTree>
    <p:extLst>
      <p:ext uri="{BB962C8B-B14F-4D97-AF65-F5344CB8AC3E}">
        <p14:creationId xmlns:p14="http://schemas.microsoft.com/office/powerpoint/2010/main" xmlns="" val="1696007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12700" algn="ctr">
              <a:spcBef>
                <a:spcPts val="100"/>
              </a:spcBef>
            </a:pPr>
            <a:r>
              <a:rPr lang="en-IN" sz="2400" b="0" dirty="0">
                <a:solidFill>
                  <a:schemeClr val="tx1"/>
                </a:solidFill>
                <a:effectLst/>
                <a:latin typeface="tahoma" panose="020B0604030504040204" pitchFamily="34" charset="0"/>
              </a:rPr>
              <a:t>Output of application implicit object </a:t>
            </a:r>
            <a:r>
              <a:rPr lang="en-IN" sz="2400" b="0" dirty="0" err="1">
                <a:solidFill>
                  <a:schemeClr val="tx1"/>
                </a:solidFill>
                <a:effectLst/>
                <a:latin typeface="tahoma" panose="020B0604030504040204" pitchFamily="34" charset="0"/>
              </a:rPr>
              <a:t>Cont</a:t>
            </a:r>
            <a:r>
              <a:rPr lang="en-IN" sz="2400" b="0" dirty="0">
                <a:solidFill>
                  <a:schemeClr val="tx1"/>
                </a:solidFill>
                <a:effectLst/>
                <a:latin typeface="tahoma" panose="020B0604030504040204" pitchFamily="34" charset="0"/>
              </a:rPr>
              <a:t>…</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3" name="Picture 2" descr="Graphical user interface, text, application&#10;&#10;Description automatically generated">
            <a:extLst>
              <a:ext uri="{FF2B5EF4-FFF2-40B4-BE49-F238E27FC236}">
                <a16:creationId xmlns:a16="http://schemas.microsoft.com/office/drawing/2014/main" xmlns="" id="{074247A5-FBB6-DE4F-E5B0-D3A7874C5BE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600" y="1367575"/>
            <a:ext cx="3784600" cy="3471900"/>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xmlns="" id="{94DA9806-8E57-C671-7548-0B9D17F4DA81}"/>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886200" y="3322600"/>
            <a:ext cx="4191000" cy="3033750"/>
          </a:xfrm>
          <a:prstGeom prst="rect">
            <a:avLst/>
          </a:prstGeom>
        </p:spPr>
      </p:pic>
    </p:spTree>
    <p:extLst>
      <p:ext uri="{BB962C8B-B14F-4D97-AF65-F5344CB8AC3E}">
        <p14:creationId xmlns:p14="http://schemas.microsoft.com/office/powerpoint/2010/main" xmlns="" val="3200697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AutoNum type="arabicPeriod"/>
            </a:pPr>
            <a:r>
              <a:rPr lang="en-IN" sz="1800" b="0" i="0" dirty="0">
                <a:effectLst/>
              </a:rPr>
              <a:t>_</a:t>
            </a:r>
            <a:r>
              <a:rPr lang="en-IN" sz="1800" b="0" i="0" dirty="0" err="1">
                <a:effectLst/>
              </a:rPr>
              <a:t>jspService</a:t>
            </a:r>
            <a:r>
              <a:rPr lang="en-IN" sz="1800" b="0" i="0" dirty="0">
                <a:effectLst/>
              </a:rPr>
              <a:t>() method of </a:t>
            </a:r>
            <a:r>
              <a:rPr lang="en-IN" sz="1800" b="0" i="0" dirty="0" err="1">
                <a:effectLst/>
              </a:rPr>
              <a:t>HttpJspPage</a:t>
            </a:r>
            <a:r>
              <a:rPr lang="en-IN" sz="1800" b="0" i="0" dirty="0">
                <a:effectLst/>
              </a:rPr>
              <a:t> class should not be overridden.</a:t>
            </a:r>
            <a:r>
              <a:rPr lang="en-IN" sz="1800" dirty="0"/>
              <a:t/>
            </a:r>
            <a:br>
              <a:rPr lang="en-IN" sz="1800" dirty="0"/>
            </a:br>
            <a:r>
              <a:rPr lang="en-IN" sz="1800" b="1" i="0" dirty="0">
                <a:effectLst/>
              </a:rPr>
              <a:t>a) True</a:t>
            </a:r>
            <a:r>
              <a:rPr lang="en-IN" sz="1800" dirty="0"/>
              <a:t/>
            </a:r>
            <a:br>
              <a:rPr lang="en-IN" sz="1800" dirty="0"/>
            </a:br>
            <a:r>
              <a:rPr lang="en-IN" sz="1800" b="0" i="0" dirty="0">
                <a:effectLst/>
              </a:rPr>
              <a:t>b) False</a:t>
            </a:r>
          </a:p>
          <a:p>
            <a:pPr>
              <a:buAutoNum type="arabicPeriod"/>
            </a:pPr>
            <a:r>
              <a:rPr lang="en-IN" sz="1800" b="0" i="0" dirty="0">
                <a:effectLst/>
              </a:rPr>
              <a:t>Which option is true about session scope?</a:t>
            </a:r>
            <a:r>
              <a:rPr lang="en-IN" sz="1800" dirty="0"/>
              <a:t/>
            </a:r>
            <a:br>
              <a:rPr lang="en-IN" sz="1800" dirty="0"/>
            </a:br>
            <a:r>
              <a:rPr lang="en-IN" sz="1800" b="0" i="0" dirty="0">
                <a:effectLst/>
              </a:rPr>
              <a:t>a) Objects are accessible only from the page in which they are created</a:t>
            </a:r>
            <a:r>
              <a:rPr lang="en-IN" sz="1800" dirty="0"/>
              <a:t/>
            </a:r>
            <a:br>
              <a:rPr lang="en-IN" sz="1800" dirty="0"/>
            </a:br>
            <a:r>
              <a:rPr lang="en-IN" sz="1800" b="1" i="0" dirty="0">
                <a:effectLst/>
              </a:rPr>
              <a:t>b) Objects are accessible only from the pages which are in same session</a:t>
            </a:r>
            <a:r>
              <a:rPr lang="en-IN" sz="1800" dirty="0"/>
              <a:t/>
            </a:r>
            <a:br>
              <a:rPr lang="en-IN" sz="1800" dirty="0"/>
            </a:br>
            <a:r>
              <a:rPr lang="en-IN" sz="1800" b="0" i="0" dirty="0">
                <a:effectLst/>
              </a:rPr>
              <a:t>c) Objects are accessible only from the pages which are processing the same request</a:t>
            </a:r>
            <a:r>
              <a:rPr lang="en-IN" sz="1800" dirty="0"/>
              <a:t/>
            </a:r>
            <a:br>
              <a:rPr lang="en-IN" sz="1800" dirty="0"/>
            </a:br>
            <a:r>
              <a:rPr lang="en-IN" sz="1800" b="0" i="0" dirty="0">
                <a:effectLst/>
              </a:rPr>
              <a:t>d) Objects are accessible only from the pages which reside in same application</a:t>
            </a:r>
          </a:p>
          <a:p>
            <a:pPr>
              <a:buAutoNum type="arabicPeriod"/>
            </a:pPr>
            <a:r>
              <a:rPr lang="en-IN" sz="1800" b="0" i="0" dirty="0">
                <a:effectLst/>
              </a:rPr>
              <a:t>Which one is the correct order of phases in JSP life cycle?</a:t>
            </a:r>
            <a:r>
              <a:rPr lang="en-IN" sz="1800" dirty="0"/>
              <a:t/>
            </a:r>
            <a:br>
              <a:rPr lang="en-IN" sz="1800" dirty="0"/>
            </a:br>
            <a:r>
              <a:rPr lang="en-IN" sz="1800" b="0" i="0" dirty="0">
                <a:effectLst/>
              </a:rPr>
              <a:t>a) Initialization, </a:t>
            </a:r>
            <a:r>
              <a:rPr lang="en-IN" sz="1800" b="0" i="0" dirty="0" err="1">
                <a:effectLst/>
              </a:rPr>
              <a:t>Cleanup</a:t>
            </a:r>
            <a:r>
              <a:rPr lang="en-IN" sz="1800" b="0" i="0" dirty="0">
                <a:effectLst/>
              </a:rPr>
              <a:t>, Compilation, Execution</a:t>
            </a:r>
            <a:r>
              <a:rPr lang="en-IN" sz="1800" dirty="0"/>
              <a:t/>
            </a:r>
            <a:br>
              <a:rPr lang="en-IN" sz="1800" dirty="0"/>
            </a:br>
            <a:r>
              <a:rPr lang="en-IN" sz="1800" b="0" i="0" dirty="0">
                <a:effectLst/>
              </a:rPr>
              <a:t>b) Initialization, Compilation, </a:t>
            </a:r>
            <a:r>
              <a:rPr lang="en-IN" sz="1800" b="0" i="0" dirty="0" err="1">
                <a:effectLst/>
              </a:rPr>
              <a:t>Cleanup</a:t>
            </a:r>
            <a:r>
              <a:rPr lang="en-IN" sz="1800" b="0" i="0" dirty="0">
                <a:effectLst/>
              </a:rPr>
              <a:t>, Execution</a:t>
            </a:r>
            <a:r>
              <a:rPr lang="en-IN" sz="1800" dirty="0"/>
              <a:t/>
            </a:r>
            <a:br>
              <a:rPr lang="en-IN" sz="1800" dirty="0"/>
            </a:br>
            <a:r>
              <a:rPr lang="en-IN" sz="1800" b="1" i="0" dirty="0">
                <a:effectLst/>
              </a:rPr>
              <a:t>c) Compilation, Initialization, Execution, </a:t>
            </a:r>
            <a:r>
              <a:rPr lang="en-IN" sz="1800" b="1" i="0" dirty="0" err="1">
                <a:effectLst/>
              </a:rPr>
              <a:t>Cleanup</a:t>
            </a:r>
            <a:r>
              <a:rPr lang="en-IN" sz="1800" dirty="0"/>
              <a:t/>
            </a:r>
            <a:br>
              <a:rPr lang="en-IN" sz="1800" dirty="0"/>
            </a:br>
            <a:r>
              <a:rPr lang="en-IN" sz="1800" b="0" i="0" dirty="0">
                <a:effectLst/>
              </a:rPr>
              <a:t>d) </a:t>
            </a:r>
            <a:r>
              <a:rPr lang="en-IN" sz="1800" b="0" i="0" dirty="0" err="1">
                <a:effectLst/>
              </a:rPr>
              <a:t>Cleanup</a:t>
            </a:r>
            <a:r>
              <a:rPr lang="en-IN" sz="1800" b="0" i="0" dirty="0">
                <a:effectLst/>
              </a:rPr>
              <a:t>, Compilation, Initialization, Execution</a:t>
            </a: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136714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buNone/>
            </a:pPr>
            <a:r>
              <a:rPr lang="en-US" sz="1800" b="1" dirty="0" smtClean="0">
                <a:cs typeface="Calibri" panose="020F0502020204030204" pitchFamily="34" charset="0"/>
              </a:rPr>
              <a:t>4. </a:t>
            </a:r>
            <a:r>
              <a:rPr lang="en-US" sz="1800" b="1" dirty="0" smtClean="0"/>
              <a:t>What is the correct signature of </a:t>
            </a:r>
            <a:r>
              <a:rPr lang="en-US" sz="1800" b="1" dirty="0" err="1" smtClean="0"/>
              <a:t>jspInit</a:t>
            </a:r>
            <a:r>
              <a:rPr lang="en-US" sz="1800" b="1" dirty="0" smtClean="0"/>
              <a:t>() method of </a:t>
            </a:r>
            <a:r>
              <a:rPr lang="en-US" sz="1800" b="1" dirty="0" err="1" smtClean="0"/>
              <a:t>HttpJspPage</a:t>
            </a:r>
            <a:r>
              <a:rPr lang="en-US" sz="1800" b="1" dirty="0" smtClean="0"/>
              <a:t> class?</a:t>
            </a:r>
          </a:p>
          <a:p>
            <a:pPr>
              <a:buNone/>
            </a:pPr>
            <a:r>
              <a:rPr lang="en-US" sz="1800" dirty="0" smtClean="0"/>
              <a:t>A - void </a:t>
            </a:r>
            <a:r>
              <a:rPr lang="en-US" sz="1800" dirty="0" err="1" smtClean="0"/>
              <a:t>jspInit</a:t>
            </a:r>
            <a:r>
              <a:rPr lang="en-US" sz="1800" dirty="0" smtClean="0"/>
              <a:t>(</a:t>
            </a:r>
            <a:r>
              <a:rPr lang="en-US" sz="1800" dirty="0" err="1" smtClean="0"/>
              <a:t>HTTPRequest</a:t>
            </a:r>
            <a:r>
              <a:rPr lang="en-US" sz="1800" dirty="0" smtClean="0"/>
              <a:t> request, </a:t>
            </a:r>
            <a:r>
              <a:rPr lang="en-US" sz="1800" dirty="0" err="1" smtClean="0"/>
              <a:t>HTTPResponse</a:t>
            </a:r>
            <a:r>
              <a:rPr lang="en-US" sz="1800" dirty="0" smtClean="0"/>
              <a:t> response)</a:t>
            </a:r>
          </a:p>
          <a:p>
            <a:pPr>
              <a:buNone/>
            </a:pPr>
            <a:r>
              <a:rPr lang="en-US" sz="1800" dirty="0" smtClean="0"/>
              <a:t>B - void </a:t>
            </a:r>
            <a:r>
              <a:rPr lang="en-US" sz="1800" dirty="0" err="1" smtClean="0"/>
              <a:t>jspInit</a:t>
            </a:r>
            <a:r>
              <a:rPr lang="en-US" sz="1800" dirty="0" smtClean="0"/>
              <a:t>(</a:t>
            </a:r>
            <a:r>
              <a:rPr lang="en-US" sz="1800" dirty="0" err="1" smtClean="0"/>
              <a:t>HTTPRequest</a:t>
            </a:r>
            <a:r>
              <a:rPr lang="en-US" sz="1800" dirty="0" smtClean="0"/>
              <a:t> request, </a:t>
            </a:r>
            <a:r>
              <a:rPr lang="en-US" sz="1800" dirty="0" err="1" smtClean="0"/>
              <a:t>HTTPResponse</a:t>
            </a:r>
            <a:r>
              <a:rPr lang="en-US" sz="1800" dirty="0" smtClean="0"/>
              <a:t> response) </a:t>
            </a:r>
            <a:r>
              <a:rPr lang="en-US" sz="1800" dirty="0" smtClean="0"/>
              <a:t>throws </a:t>
            </a:r>
            <a:r>
              <a:rPr lang="en-US" sz="1800" dirty="0" err="1" smtClean="0"/>
              <a:t>ServletException</a:t>
            </a:r>
            <a:r>
              <a:rPr lang="en-US" sz="1800" dirty="0" smtClean="0"/>
              <a:t>, </a:t>
            </a:r>
            <a:r>
              <a:rPr lang="en-US" sz="1800" dirty="0" err="1" smtClean="0"/>
              <a:t>IOException</a:t>
            </a:r>
            <a:endParaRPr lang="en-US" sz="1800" dirty="0" smtClean="0"/>
          </a:p>
          <a:p>
            <a:pPr>
              <a:buNone/>
            </a:pPr>
            <a:r>
              <a:rPr lang="en-US" sz="1800" b="1" dirty="0" smtClean="0"/>
              <a:t>C - void </a:t>
            </a:r>
            <a:r>
              <a:rPr lang="en-US" sz="1800" b="1" dirty="0" err="1" smtClean="0"/>
              <a:t>jspInit</a:t>
            </a:r>
            <a:r>
              <a:rPr lang="en-US" sz="1800" b="1" dirty="0" smtClean="0"/>
              <a:t>()</a:t>
            </a:r>
          </a:p>
          <a:p>
            <a:pPr>
              <a:buNone/>
            </a:pPr>
            <a:r>
              <a:rPr lang="en-US" sz="1800" dirty="0" smtClean="0"/>
              <a:t>D - void </a:t>
            </a:r>
            <a:r>
              <a:rPr lang="en-US" sz="1800" dirty="0" err="1" smtClean="0"/>
              <a:t>jspInit</a:t>
            </a:r>
            <a:r>
              <a:rPr lang="en-US" sz="1800" dirty="0" smtClean="0"/>
              <a:t>() throws </a:t>
            </a:r>
            <a:r>
              <a:rPr lang="en-US" sz="1800" dirty="0" err="1" smtClean="0"/>
              <a:t>ServletException</a:t>
            </a:r>
            <a:r>
              <a:rPr lang="en-US" sz="1800" dirty="0" smtClean="0"/>
              <a:t>, </a:t>
            </a:r>
            <a:r>
              <a:rPr lang="en-US" sz="1800" dirty="0" err="1" smtClean="0"/>
              <a:t>IOException</a:t>
            </a:r>
            <a:endParaRPr lang="en-US" sz="1800" dirty="0" smtClean="0"/>
          </a:p>
          <a:p>
            <a:pPr>
              <a:buNone/>
            </a:pPr>
            <a:r>
              <a:rPr lang="en-US" sz="1800" dirty="0" smtClean="0"/>
              <a:t>5. </a:t>
            </a:r>
            <a:r>
              <a:rPr lang="en-US" sz="1800" b="1" dirty="0" smtClean="0"/>
              <a:t>Which of the following is a server side technology?</a:t>
            </a:r>
          </a:p>
          <a:p>
            <a:pPr>
              <a:buNone/>
            </a:pPr>
            <a:r>
              <a:rPr lang="en-US" sz="1800" dirty="0" smtClean="0"/>
              <a:t>A - html</a:t>
            </a:r>
          </a:p>
          <a:p>
            <a:pPr>
              <a:buNone/>
            </a:pPr>
            <a:r>
              <a:rPr lang="en-US" sz="1800" b="1" dirty="0" smtClean="0"/>
              <a:t>B - </a:t>
            </a:r>
            <a:r>
              <a:rPr lang="en-US" sz="1800" b="1" dirty="0" err="1" smtClean="0"/>
              <a:t>jsp</a:t>
            </a:r>
            <a:endParaRPr lang="en-US" sz="1800" b="1" dirty="0" smtClean="0"/>
          </a:p>
          <a:p>
            <a:pPr>
              <a:buNone/>
            </a:pPr>
            <a:r>
              <a:rPr lang="en-US" sz="1800" dirty="0" smtClean="0"/>
              <a:t>C - </a:t>
            </a:r>
            <a:r>
              <a:rPr lang="en-US" sz="1800" dirty="0" err="1" smtClean="0"/>
              <a:t>javaScript</a:t>
            </a:r>
            <a:endParaRPr lang="en-US" sz="1800" dirty="0" smtClean="0"/>
          </a:p>
          <a:p>
            <a:pPr>
              <a:buNone/>
            </a:pPr>
            <a:r>
              <a:rPr lang="en-US" sz="1800" dirty="0" smtClean="0"/>
              <a:t>D - </a:t>
            </a:r>
            <a:r>
              <a:rPr lang="en-US" sz="1800" dirty="0" err="1" smtClean="0"/>
              <a:t>css</a:t>
            </a:r>
            <a:endParaRPr lang="en-US" sz="1800" dirty="0" smtClean="0"/>
          </a:p>
          <a:p>
            <a:pPr>
              <a:buNone/>
            </a:pPr>
            <a:r>
              <a:rPr lang="en-US" sz="1800" dirty="0" smtClean="0"/>
              <a:t>6. </a:t>
            </a:r>
            <a:r>
              <a:rPr lang="en-US" sz="1800" b="1" dirty="0" smtClean="0"/>
              <a:t>Which is the methods of generated </a:t>
            </a:r>
            <a:r>
              <a:rPr lang="en-US" sz="1800" b="1" dirty="0" err="1" smtClean="0"/>
              <a:t>Servlet</a:t>
            </a:r>
            <a:r>
              <a:rPr lang="en-US" sz="1800" b="1" dirty="0" smtClean="0"/>
              <a:t>?</a:t>
            </a:r>
          </a:p>
          <a:p>
            <a:pPr>
              <a:buNone/>
            </a:pPr>
            <a:r>
              <a:rPr lang="en-US" sz="1800" dirty="0" smtClean="0"/>
              <a:t>A - </a:t>
            </a:r>
            <a:r>
              <a:rPr lang="en-US" sz="1800" dirty="0" err="1" smtClean="0"/>
              <a:t>jspInit</a:t>
            </a:r>
            <a:r>
              <a:rPr lang="en-US" sz="1800" dirty="0" smtClean="0"/>
              <a:t>()</a:t>
            </a:r>
          </a:p>
          <a:p>
            <a:pPr>
              <a:buNone/>
            </a:pPr>
            <a:r>
              <a:rPr lang="en-US" sz="1800" dirty="0" smtClean="0"/>
              <a:t>B - _</a:t>
            </a:r>
            <a:r>
              <a:rPr lang="en-US" sz="1800" dirty="0" err="1" smtClean="0"/>
              <a:t>jspService</a:t>
            </a:r>
            <a:r>
              <a:rPr lang="en-US" sz="1800" dirty="0" smtClean="0"/>
              <a:t>()</a:t>
            </a:r>
          </a:p>
          <a:p>
            <a:pPr>
              <a:buNone/>
            </a:pPr>
            <a:r>
              <a:rPr lang="en-US" sz="1800" dirty="0" smtClean="0"/>
              <a:t>C - </a:t>
            </a:r>
            <a:r>
              <a:rPr lang="en-US" sz="1800" dirty="0" err="1" smtClean="0"/>
              <a:t>jspDestroy</a:t>
            </a:r>
            <a:r>
              <a:rPr lang="en-US" sz="1800" dirty="0" smtClean="0"/>
              <a:t>()</a:t>
            </a:r>
          </a:p>
          <a:p>
            <a:pPr>
              <a:buNone/>
            </a:pPr>
            <a:r>
              <a:rPr lang="en-US" sz="1800" b="1" dirty="0" smtClean="0"/>
              <a:t>D - All of the above</a:t>
            </a:r>
          </a:p>
          <a:p>
            <a:pPr>
              <a:buNone/>
            </a:pPr>
            <a:endParaRPr lang="en-US" sz="1800" dirty="0" smtClean="0"/>
          </a:p>
          <a:p>
            <a:pPr>
              <a:buNone/>
            </a:pPr>
            <a:endParaRPr lang="en-US" sz="1800" dirty="0" smtClean="0"/>
          </a:p>
          <a:p>
            <a:pPr>
              <a:buNone/>
            </a:pP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136714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buNone/>
            </a:pPr>
            <a:r>
              <a:rPr lang="en-US" sz="1800" dirty="0" smtClean="0"/>
              <a:t>7. </a:t>
            </a:r>
            <a:r>
              <a:rPr lang="en-US" sz="1800" b="1" dirty="0" smtClean="0"/>
              <a:t>Which of the following attribute is used to mark a page as error processing </a:t>
            </a:r>
            <a:r>
              <a:rPr lang="en-US" sz="1800" b="1" dirty="0" smtClean="0"/>
              <a:t>page?</a:t>
            </a:r>
          </a:p>
          <a:p>
            <a:pPr>
              <a:buNone/>
            </a:pPr>
            <a:r>
              <a:rPr lang="en-US" sz="1800" b="1" dirty="0" smtClean="0"/>
              <a:t>A - </a:t>
            </a:r>
            <a:r>
              <a:rPr lang="en-US" sz="1800" b="1" dirty="0" err="1" smtClean="0"/>
              <a:t>isErrorPage</a:t>
            </a:r>
            <a:endParaRPr lang="en-US" sz="1800" b="1" dirty="0" smtClean="0"/>
          </a:p>
          <a:p>
            <a:pPr>
              <a:buNone/>
            </a:pPr>
            <a:r>
              <a:rPr lang="en-US" sz="1800" dirty="0" smtClean="0"/>
              <a:t>B</a:t>
            </a:r>
            <a:r>
              <a:rPr lang="en-US" sz="1800" dirty="0" smtClean="0"/>
              <a:t> - </a:t>
            </a:r>
            <a:r>
              <a:rPr lang="en-US" sz="1800" dirty="0" err="1" smtClean="0"/>
              <a:t>errorPage</a:t>
            </a:r>
            <a:endParaRPr lang="en-US" sz="1800" dirty="0" smtClean="0"/>
          </a:p>
          <a:p>
            <a:pPr>
              <a:buNone/>
            </a:pPr>
            <a:r>
              <a:rPr lang="en-US" sz="1800" dirty="0" smtClean="0"/>
              <a:t>C - </a:t>
            </a:r>
            <a:r>
              <a:rPr lang="en-US" sz="1800" dirty="0" smtClean="0"/>
              <a:t>exception</a:t>
            </a:r>
          </a:p>
          <a:p>
            <a:pPr>
              <a:buNone/>
            </a:pPr>
            <a:r>
              <a:rPr lang="en-US" sz="1800" dirty="0" smtClean="0"/>
              <a:t>D - </a:t>
            </a:r>
            <a:r>
              <a:rPr lang="en-US" sz="1800" dirty="0" err="1" smtClean="0"/>
              <a:t>exceptionPage</a:t>
            </a:r>
            <a:endParaRPr lang="en-US" sz="1800" dirty="0" smtClean="0"/>
          </a:p>
          <a:p>
            <a:pPr>
              <a:buNone/>
            </a:pPr>
            <a:r>
              <a:rPr lang="en-US" sz="1800" dirty="0" smtClean="0"/>
              <a:t>8. </a:t>
            </a:r>
            <a:r>
              <a:rPr lang="en-US" sz="1800" b="1" dirty="0" smtClean="0"/>
              <a:t>Which of the following method can be used to read parameters names?</a:t>
            </a:r>
          </a:p>
          <a:p>
            <a:pPr>
              <a:buNone/>
            </a:pPr>
            <a:r>
              <a:rPr lang="en-US" sz="1800" dirty="0" smtClean="0"/>
              <a:t>A - </a:t>
            </a:r>
            <a:r>
              <a:rPr lang="en-US" sz="1800" dirty="0" err="1" smtClean="0"/>
              <a:t>request.getParameter</a:t>
            </a:r>
            <a:r>
              <a:rPr lang="en-US" sz="1800" dirty="0" smtClean="0"/>
              <a:t>()</a:t>
            </a:r>
          </a:p>
          <a:p>
            <a:pPr>
              <a:buNone/>
            </a:pPr>
            <a:r>
              <a:rPr lang="en-US" sz="1800" dirty="0" smtClean="0"/>
              <a:t>B - </a:t>
            </a:r>
            <a:r>
              <a:rPr lang="en-US" sz="1800" dirty="0" err="1" smtClean="0"/>
              <a:t>response.getParameter</a:t>
            </a:r>
            <a:r>
              <a:rPr lang="en-US" sz="1800" dirty="0" smtClean="0"/>
              <a:t>()</a:t>
            </a:r>
          </a:p>
          <a:p>
            <a:pPr>
              <a:buNone/>
            </a:pPr>
            <a:r>
              <a:rPr lang="en-US" sz="1800" b="1" dirty="0" smtClean="0"/>
              <a:t>C - </a:t>
            </a:r>
            <a:r>
              <a:rPr lang="en-US" sz="1800" b="1" dirty="0" err="1" smtClean="0"/>
              <a:t>request.getParameterNames</a:t>
            </a:r>
            <a:r>
              <a:rPr lang="en-US" sz="1800" b="1" dirty="0" smtClean="0"/>
              <a:t>()</a:t>
            </a:r>
          </a:p>
          <a:p>
            <a:pPr>
              <a:buNone/>
            </a:pPr>
            <a:r>
              <a:rPr lang="en-US" sz="1800" dirty="0" smtClean="0"/>
              <a:t>D - </a:t>
            </a:r>
            <a:r>
              <a:rPr lang="en-US" sz="1800" dirty="0" err="1" smtClean="0"/>
              <a:t>response.getParameterNames</a:t>
            </a:r>
            <a:r>
              <a:rPr lang="en-US" sz="1800" dirty="0" smtClean="0"/>
              <a:t>()</a:t>
            </a:r>
          </a:p>
          <a:p>
            <a:pPr>
              <a:buNone/>
            </a:pPr>
            <a:r>
              <a:rPr lang="en-US" sz="1800" dirty="0" smtClean="0"/>
              <a:t>9. </a:t>
            </a:r>
            <a:r>
              <a:rPr lang="en-US" sz="1800" b="1" dirty="0" smtClean="0"/>
              <a:t>Is it possible to include files using absolute path in a JSP page using include directive?</a:t>
            </a:r>
          </a:p>
          <a:p>
            <a:pPr>
              <a:buNone/>
            </a:pPr>
            <a:r>
              <a:rPr lang="en-US" sz="1800" b="1" dirty="0" smtClean="0"/>
              <a:t>A - true</a:t>
            </a:r>
          </a:p>
          <a:p>
            <a:pPr>
              <a:buNone/>
            </a:pPr>
            <a:r>
              <a:rPr lang="en-US" sz="1800" dirty="0" smtClean="0"/>
              <a:t>B - false</a:t>
            </a:r>
          </a:p>
          <a:p>
            <a:pPr>
              <a:buNone/>
            </a:pPr>
            <a:endParaRPr lang="en-US" sz="1800" dirty="0" smtClean="0"/>
          </a:p>
          <a:p>
            <a:endParaRPr lang="en-US" sz="1800" dirty="0" smtClean="0"/>
          </a:p>
          <a:p>
            <a:pPr>
              <a:buNone/>
            </a:pPr>
            <a:endParaRPr lang="en-US" sz="1800" dirty="0" smtClean="0"/>
          </a:p>
          <a:p>
            <a:pPr>
              <a:buNone/>
            </a:pPr>
            <a:endParaRPr lang="en-US" sz="1800" dirty="0" smtClean="0"/>
          </a:p>
          <a:p>
            <a:pPr>
              <a:buNone/>
            </a:pP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136714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i="0" dirty="0">
                <a:solidFill>
                  <a:schemeClr val="tx1"/>
                </a:solidFill>
                <a:effectLst/>
                <a:latin typeface="erdana"/>
              </a:rPr>
              <a:t>Page Context implicit object</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graphicFrame>
        <p:nvGraphicFramePr>
          <p:cNvPr id="3" name="Content Placeholder 2">
            <a:extLst>
              <a:ext uri="{FF2B5EF4-FFF2-40B4-BE49-F238E27FC236}">
                <a16:creationId xmlns:a16="http://schemas.microsoft.com/office/drawing/2014/main" xmlns="" id="{0A8649A5-CA95-F428-4EA1-3F6CECA17CAC}"/>
              </a:ext>
            </a:extLst>
          </p:cNvPr>
          <p:cNvGraphicFramePr>
            <a:graphicFrameLocks noGrp="1"/>
          </p:cNvGraphicFramePr>
          <p:nvPr>
            <p:ph idx="1"/>
            <p:extLst>
              <p:ext uri="{D42A27DB-BD31-4B8C-83A1-F6EECF244321}">
                <p14:modId xmlns:p14="http://schemas.microsoft.com/office/powerpoint/2010/main" xmlns="" val="1036449544"/>
              </p:ext>
            </p:extLst>
          </p:nvPr>
        </p:nvGraphicFramePr>
        <p:xfrm>
          <a:off x="609600" y="1341576"/>
          <a:ext cx="8053192" cy="2697023"/>
        </p:xfrm>
        <a:graphic>
          <a:graphicData uri="http://schemas.openxmlformats.org/drawingml/2006/table">
            <a:tbl>
              <a:tblPr/>
              <a:tblGrid>
                <a:gridCol w="8053192">
                  <a:extLst>
                    <a:ext uri="{9D8B030D-6E8A-4147-A177-3AD203B41FA5}">
                      <a16:colId xmlns:a16="http://schemas.microsoft.com/office/drawing/2014/main" xmlns="" val="643764738"/>
                    </a:ext>
                  </a:extLst>
                </a:gridCol>
              </a:tblGrid>
              <a:tr h="2311734">
                <a:tc>
                  <a:txBody>
                    <a:bodyPr/>
                    <a:lstStyle/>
                    <a:p>
                      <a:pPr algn="just">
                        <a:buFont typeface="Arial" panose="020B0604020202020204" pitchFamily="34" charset="0"/>
                        <a:buNone/>
                      </a:pPr>
                      <a:r>
                        <a:rPr lang="en-IN" dirty="0">
                          <a:solidFill>
                            <a:srgbClr val="333333"/>
                          </a:solidFill>
                          <a:effectLst/>
                          <a:latin typeface="+mn-lt"/>
                        </a:rPr>
                        <a:t>JSP, page Context is an implicit object of type Page Context class. The page Context object can be used to </a:t>
                      </a:r>
                      <a:r>
                        <a:rPr lang="en-IN" dirty="0" err="1">
                          <a:solidFill>
                            <a:srgbClr val="333333"/>
                          </a:solidFill>
                          <a:effectLst/>
                          <a:latin typeface="+mn-lt"/>
                        </a:rPr>
                        <a:t>set,get</a:t>
                      </a:r>
                      <a:r>
                        <a:rPr lang="en-IN" dirty="0">
                          <a:solidFill>
                            <a:srgbClr val="333333"/>
                          </a:solidFill>
                          <a:effectLst/>
                          <a:latin typeface="+mn-lt"/>
                        </a:rPr>
                        <a:t> or remove attribute from one of the following scopes:</a:t>
                      </a:r>
                    </a:p>
                    <a:p>
                      <a:pPr algn="just">
                        <a:buFont typeface="Arial" panose="020B0604020202020204" pitchFamily="34" charset="0"/>
                        <a:buChar char="•"/>
                      </a:pPr>
                      <a:r>
                        <a:rPr lang="en-IN" dirty="0">
                          <a:solidFill>
                            <a:srgbClr val="000000"/>
                          </a:solidFill>
                          <a:effectLst/>
                          <a:latin typeface="+mn-lt"/>
                        </a:rPr>
                        <a:t>page</a:t>
                      </a:r>
                    </a:p>
                    <a:p>
                      <a:pPr algn="just">
                        <a:buFont typeface="Arial" panose="020B0604020202020204" pitchFamily="34" charset="0"/>
                        <a:buChar char="•"/>
                      </a:pPr>
                      <a:r>
                        <a:rPr lang="en-IN" dirty="0">
                          <a:solidFill>
                            <a:srgbClr val="000000"/>
                          </a:solidFill>
                          <a:effectLst/>
                          <a:latin typeface="+mn-lt"/>
                        </a:rPr>
                        <a:t>request</a:t>
                      </a:r>
                    </a:p>
                    <a:p>
                      <a:pPr algn="just">
                        <a:buFont typeface="Arial" panose="020B0604020202020204" pitchFamily="34" charset="0"/>
                        <a:buChar char="•"/>
                      </a:pPr>
                      <a:r>
                        <a:rPr lang="en-IN" dirty="0">
                          <a:solidFill>
                            <a:srgbClr val="000000"/>
                          </a:solidFill>
                          <a:effectLst/>
                          <a:latin typeface="+mn-lt"/>
                        </a:rPr>
                        <a:t>session</a:t>
                      </a:r>
                    </a:p>
                    <a:p>
                      <a:pPr algn="just">
                        <a:buFont typeface="Arial" panose="020B0604020202020204" pitchFamily="34" charset="0"/>
                        <a:buChar char="•"/>
                      </a:pPr>
                      <a:r>
                        <a:rPr lang="en-IN" dirty="0">
                          <a:solidFill>
                            <a:srgbClr val="000000"/>
                          </a:solidFill>
                          <a:effectLst/>
                          <a:latin typeface="+mn-lt"/>
                        </a:rPr>
                        <a:t>application</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xmlns="" val="3705673527"/>
                  </a:ext>
                </a:extLst>
              </a:tr>
              <a:tr h="385289">
                <a:tc>
                  <a:txBody>
                    <a:bodyPr/>
                    <a:lstStyle/>
                    <a:p>
                      <a:pPr algn="just"/>
                      <a:r>
                        <a:rPr lang="en-IN" dirty="0">
                          <a:solidFill>
                            <a:srgbClr val="333333"/>
                          </a:solidFill>
                          <a:effectLst/>
                          <a:latin typeface="+mn-lt"/>
                        </a:rPr>
                        <a:t>In JSP, page scope is the default scope.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xmlns="" val="2831730095"/>
                  </a:ext>
                </a:extLst>
              </a:tr>
            </a:tbl>
          </a:graphicData>
        </a:graphic>
      </p:graphicFrame>
    </p:spTree>
    <p:extLst>
      <p:ext uri="{BB962C8B-B14F-4D97-AF65-F5344CB8AC3E}">
        <p14:creationId xmlns:p14="http://schemas.microsoft.com/office/powerpoint/2010/main" xmlns="" val="2246228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dirty="0">
                <a:solidFill>
                  <a:schemeClr val="tx1"/>
                </a:solidFill>
                <a:effectLst/>
                <a:latin typeface="tahoma" panose="020B0604030504040204" pitchFamily="34" charset="0"/>
              </a:rPr>
              <a:t>Example of page Context implicit object</a:t>
            </a:r>
            <a:r>
              <a:rPr lang="en-IN" sz="2400" spc="105"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B296ECA3-2F2C-4CDE-ED0E-3951A5EE91C2}"/>
              </a:ext>
            </a:extLst>
          </p:cNvPr>
          <p:cNvSpPr txBox="1"/>
          <p:nvPr/>
        </p:nvSpPr>
        <p:spPr>
          <a:xfrm>
            <a:off x="228600" y="1211659"/>
            <a:ext cx="4572000" cy="2585323"/>
          </a:xfrm>
          <a:prstGeom prst="rect">
            <a:avLst/>
          </a:prstGeom>
          <a:noFill/>
        </p:spPr>
        <p:txBody>
          <a:bodyPr wrap="square">
            <a:spAutoFit/>
          </a:bodyPr>
          <a:lstStyle/>
          <a:p>
            <a:pPr algn="just"/>
            <a:r>
              <a:rPr lang="en-IN" b="1" i="0" dirty="0" err="1">
                <a:effectLst/>
                <a:latin typeface="erdana"/>
              </a:rPr>
              <a:t>index.html</a:t>
            </a:r>
            <a:endParaRPr lang="en-IN" b="1" i="0" dirty="0">
              <a:effectLst/>
              <a:latin typeface="erdana"/>
            </a:endParaRPr>
          </a:p>
          <a:p>
            <a:pPr algn="just"/>
            <a:r>
              <a:rPr lang="en-IN" b="0" i="0" dirty="0">
                <a:effectLst/>
                <a:latin typeface="inter-regular"/>
              </a:rPr>
              <a:t>&lt;html&gt;  </a:t>
            </a:r>
          </a:p>
          <a:p>
            <a:pPr algn="just"/>
            <a:r>
              <a:rPr lang="en-IN" b="0" i="0" dirty="0">
                <a:effectLst/>
                <a:latin typeface="inter-regular"/>
              </a:rPr>
              <a:t>&lt;body&gt;  </a:t>
            </a:r>
          </a:p>
          <a:p>
            <a:pPr algn="just"/>
            <a:r>
              <a:rPr lang="en-IN" b="0" i="0" dirty="0">
                <a:effectLst/>
                <a:latin typeface="inter-regular"/>
              </a:rPr>
              <a:t>&lt;form action="</a:t>
            </a:r>
            <a:r>
              <a:rPr lang="en-IN" b="0" i="0" dirty="0" err="1">
                <a:effectLst/>
                <a:latin typeface="inter-regular"/>
              </a:rPr>
              <a:t>welcome.jsp</a:t>
            </a:r>
            <a:r>
              <a:rPr lang="en-IN" b="0" i="0" dirty="0">
                <a:effectLst/>
                <a:latin typeface="inter-regular"/>
              </a:rPr>
              <a:t>"&gt;  </a:t>
            </a:r>
          </a:p>
          <a:p>
            <a:pPr algn="just"/>
            <a:r>
              <a:rPr lang="en-IN" b="0" i="0" dirty="0">
                <a:effectLst/>
                <a:latin typeface="inter-regular"/>
              </a:rPr>
              <a:t>&lt;input type="text" name="</a:t>
            </a:r>
            <a:r>
              <a:rPr lang="en-IN" b="0" i="0" dirty="0" err="1">
                <a:effectLst/>
                <a:latin typeface="inter-regular"/>
              </a:rPr>
              <a:t>uname</a:t>
            </a:r>
            <a:r>
              <a:rPr lang="en-IN" b="0" i="0" dirty="0">
                <a:effectLst/>
                <a:latin typeface="inter-regular"/>
              </a:rPr>
              <a:t>"&gt;  </a:t>
            </a:r>
          </a:p>
          <a:p>
            <a:pPr algn="just"/>
            <a:r>
              <a:rPr lang="en-IN" b="0" i="0" dirty="0">
                <a:effectLst/>
                <a:latin typeface="inter-regular"/>
              </a:rPr>
              <a:t>&lt;input type="submit" value="go"&gt;&lt;</a:t>
            </a:r>
            <a:r>
              <a:rPr lang="en-IN" b="0" i="0" dirty="0" err="1">
                <a:effectLst/>
                <a:latin typeface="inter-regular"/>
              </a:rPr>
              <a:t>br</a:t>
            </a:r>
            <a:r>
              <a:rPr lang="en-IN" b="0" i="0" dirty="0">
                <a:effectLst/>
                <a:latin typeface="inter-regular"/>
              </a:rPr>
              <a:t>/&gt;  </a:t>
            </a:r>
          </a:p>
          <a:p>
            <a:pPr algn="just"/>
            <a:r>
              <a:rPr lang="en-IN" b="0" i="0" dirty="0">
                <a:effectLst/>
                <a:latin typeface="inter-regular"/>
              </a:rPr>
              <a:t>&lt;/form&gt;  </a:t>
            </a:r>
          </a:p>
          <a:p>
            <a:pPr algn="just"/>
            <a:r>
              <a:rPr lang="en-IN" b="0" i="0" dirty="0">
                <a:effectLst/>
                <a:latin typeface="inter-regular"/>
              </a:rPr>
              <a:t>&lt;/body&gt;  </a:t>
            </a:r>
          </a:p>
          <a:p>
            <a:pPr algn="just"/>
            <a:r>
              <a:rPr lang="en-IN" b="0" i="0" dirty="0">
                <a:effectLst/>
                <a:latin typeface="inter-regular"/>
              </a:rPr>
              <a:t>&lt;/html&gt;  </a:t>
            </a:r>
          </a:p>
        </p:txBody>
      </p:sp>
      <p:sp>
        <p:nvSpPr>
          <p:cNvPr id="11" name="TextBox 10">
            <a:extLst>
              <a:ext uri="{FF2B5EF4-FFF2-40B4-BE49-F238E27FC236}">
                <a16:creationId xmlns:a16="http://schemas.microsoft.com/office/drawing/2014/main" xmlns="" id="{93CCB451-F791-1AF3-B892-F891C7D2DE72}"/>
              </a:ext>
            </a:extLst>
          </p:cNvPr>
          <p:cNvSpPr txBox="1"/>
          <p:nvPr/>
        </p:nvSpPr>
        <p:spPr>
          <a:xfrm>
            <a:off x="228600" y="3582154"/>
            <a:ext cx="7239000" cy="3139321"/>
          </a:xfrm>
          <a:prstGeom prst="rect">
            <a:avLst/>
          </a:prstGeom>
          <a:noFill/>
        </p:spPr>
        <p:txBody>
          <a:bodyPr wrap="square">
            <a:spAutoFit/>
          </a:bodyPr>
          <a:lstStyle/>
          <a:p>
            <a:pPr algn="just"/>
            <a:r>
              <a:rPr lang="en-IN" b="1" i="0" dirty="0" err="1">
                <a:effectLst/>
                <a:latin typeface="erdana"/>
              </a:rPr>
              <a:t>welcome.jsp</a:t>
            </a:r>
            <a:endParaRPr lang="en-IN" b="1" i="0" dirty="0">
              <a:effectLst/>
              <a:latin typeface="erdana"/>
            </a:endParaRPr>
          </a:p>
          <a:p>
            <a:pPr algn="just"/>
            <a:r>
              <a:rPr lang="en-IN" b="0" i="0" dirty="0">
                <a:effectLst/>
                <a:latin typeface="inter-regular"/>
              </a:rPr>
              <a:t>&lt;html&gt;  </a:t>
            </a:r>
          </a:p>
          <a:p>
            <a:pPr algn="just"/>
            <a:r>
              <a:rPr lang="en-IN" b="0" i="0" dirty="0">
                <a:effectLst/>
                <a:latin typeface="inter-regular"/>
              </a:rPr>
              <a:t>&lt;body&gt;  </a:t>
            </a:r>
          </a:p>
          <a:p>
            <a:pPr algn="just"/>
            <a:r>
              <a:rPr lang="en-IN" b="0" i="0" dirty="0">
                <a:effectLst/>
                <a:latin typeface="inter-regular"/>
              </a:rPr>
              <a:t>&lt;%   </a:t>
            </a:r>
          </a:p>
          <a:p>
            <a:pPr algn="just"/>
            <a:r>
              <a:rPr lang="en-IN" b="0" i="0" dirty="0">
                <a:effectLst/>
                <a:latin typeface="inter-regular"/>
              </a:rPr>
              <a:t>String name=</a:t>
            </a:r>
            <a:r>
              <a:rPr lang="en-IN" b="0" i="0" dirty="0" err="1">
                <a:effectLst/>
                <a:latin typeface="inter-regular"/>
              </a:rPr>
              <a:t>request.getParameter</a:t>
            </a:r>
            <a:r>
              <a:rPr lang="en-IN" b="0" i="0" dirty="0">
                <a:effectLst/>
                <a:latin typeface="inter-regular"/>
              </a:rPr>
              <a:t>("</a:t>
            </a:r>
            <a:r>
              <a:rPr lang="en-IN" b="0" i="0" dirty="0" err="1">
                <a:effectLst/>
                <a:latin typeface="inter-regular"/>
              </a:rPr>
              <a:t>uname</a:t>
            </a:r>
            <a:r>
              <a:rPr lang="en-IN" b="0" i="0" dirty="0">
                <a:effectLst/>
                <a:latin typeface="inter-regular"/>
              </a:rPr>
              <a:t>"); </a:t>
            </a:r>
          </a:p>
          <a:p>
            <a:pPr algn="just"/>
            <a:r>
              <a:rPr lang="en-IN" b="0" i="0" dirty="0" err="1">
                <a:effectLst/>
                <a:latin typeface="inter-regular"/>
              </a:rPr>
              <a:t>out.print</a:t>
            </a:r>
            <a:r>
              <a:rPr lang="en-IN" b="0" i="0" dirty="0">
                <a:effectLst/>
                <a:latin typeface="inter-regular"/>
              </a:rPr>
              <a:t>("Welcome "+name);   </a:t>
            </a:r>
          </a:p>
          <a:p>
            <a:pPr algn="just"/>
            <a:r>
              <a:rPr lang="en-IN" b="0" i="0" dirty="0" err="1">
                <a:effectLst/>
                <a:latin typeface="inter-regular"/>
              </a:rPr>
              <a:t>pageContext.setAttribute</a:t>
            </a:r>
            <a:r>
              <a:rPr lang="en-IN" b="0" i="0" dirty="0">
                <a:effectLst/>
                <a:latin typeface="inter-regular"/>
              </a:rPr>
              <a:t>("user",</a:t>
            </a:r>
            <a:r>
              <a:rPr lang="en-IN" b="0" i="0" dirty="0" err="1">
                <a:effectLst/>
                <a:latin typeface="inter-regular"/>
              </a:rPr>
              <a:t>name,PageContext.SESSION_SCOPE</a:t>
            </a:r>
            <a:r>
              <a:rPr lang="en-IN" b="0" i="0" dirty="0">
                <a:effectLst/>
                <a:latin typeface="inter-regular"/>
              </a:rPr>
              <a:t>);   </a:t>
            </a:r>
          </a:p>
          <a:p>
            <a:pPr algn="just"/>
            <a:r>
              <a:rPr lang="en-IN" b="0" i="0" dirty="0">
                <a:effectLst/>
                <a:latin typeface="inter-regular"/>
              </a:rPr>
              <a:t>&lt;a </a:t>
            </a:r>
            <a:r>
              <a:rPr lang="en-IN" b="0" i="0" dirty="0" err="1">
                <a:effectLst/>
                <a:latin typeface="inter-regular"/>
              </a:rPr>
              <a:t>href</a:t>
            </a:r>
            <a:r>
              <a:rPr lang="en-IN" b="0" i="0" dirty="0">
                <a:effectLst/>
                <a:latin typeface="inter-regular"/>
              </a:rPr>
              <a:t>="</a:t>
            </a:r>
            <a:r>
              <a:rPr lang="en-IN" b="0" i="0" dirty="0" err="1">
                <a:effectLst/>
                <a:latin typeface="inter-regular"/>
              </a:rPr>
              <a:t>second.jsp</a:t>
            </a:r>
            <a:r>
              <a:rPr lang="en-IN" b="0" i="0" dirty="0">
                <a:effectLst/>
                <a:latin typeface="inter-regular"/>
              </a:rPr>
              <a:t>"&gt;second </a:t>
            </a:r>
            <a:r>
              <a:rPr lang="en-IN" b="0" i="0" dirty="0" err="1">
                <a:effectLst/>
                <a:latin typeface="inter-regular"/>
              </a:rPr>
              <a:t>jsp</a:t>
            </a:r>
            <a:r>
              <a:rPr lang="en-IN" b="0" i="0" dirty="0">
                <a:effectLst/>
                <a:latin typeface="inter-regular"/>
              </a:rPr>
              <a:t> page&lt;/a&gt;  </a:t>
            </a:r>
          </a:p>
          <a:p>
            <a:pPr algn="just"/>
            <a:r>
              <a:rPr lang="en-IN" b="0" i="0" dirty="0">
                <a:effectLst/>
                <a:latin typeface="inter-regular"/>
              </a:rPr>
              <a:t>%&gt;  </a:t>
            </a:r>
          </a:p>
          <a:p>
            <a:pPr algn="just"/>
            <a:r>
              <a:rPr lang="en-IN" b="0" i="0" dirty="0">
                <a:effectLst/>
                <a:latin typeface="inter-regular"/>
              </a:rPr>
              <a:t>&lt;/body&gt;  </a:t>
            </a:r>
          </a:p>
          <a:p>
            <a:pPr algn="just"/>
            <a:r>
              <a:rPr lang="en-IN" b="0" i="0" dirty="0">
                <a:effectLst/>
                <a:latin typeface="inter-regular"/>
              </a:rPr>
              <a:t>&lt;/html&gt;  </a:t>
            </a:r>
          </a:p>
        </p:txBody>
      </p:sp>
      <p:sp>
        <p:nvSpPr>
          <p:cNvPr id="13" name="TextBox 12">
            <a:extLst>
              <a:ext uri="{FF2B5EF4-FFF2-40B4-BE49-F238E27FC236}">
                <a16:creationId xmlns:a16="http://schemas.microsoft.com/office/drawing/2014/main" xmlns="" id="{48E1AA7C-8F87-C484-FD13-0F742D046A44}"/>
              </a:ext>
            </a:extLst>
          </p:cNvPr>
          <p:cNvSpPr txBox="1"/>
          <p:nvPr/>
        </p:nvSpPr>
        <p:spPr>
          <a:xfrm>
            <a:off x="4126282" y="867474"/>
            <a:ext cx="5017718" cy="2862322"/>
          </a:xfrm>
          <a:prstGeom prst="rect">
            <a:avLst/>
          </a:prstGeom>
          <a:noFill/>
        </p:spPr>
        <p:txBody>
          <a:bodyPr wrap="square">
            <a:spAutoFit/>
          </a:bodyPr>
          <a:lstStyle/>
          <a:p>
            <a:pPr algn="just"/>
            <a:r>
              <a:rPr lang="en-IN" b="1" i="0" dirty="0" err="1">
                <a:effectLst/>
                <a:latin typeface="erdana"/>
              </a:rPr>
              <a:t>second.jsp</a:t>
            </a:r>
            <a:endParaRPr lang="en-IN" b="1" i="0" dirty="0">
              <a:effectLst/>
              <a:latin typeface="erdana"/>
            </a:endParaRPr>
          </a:p>
          <a:p>
            <a:pPr algn="just"/>
            <a:r>
              <a:rPr lang="en-IN" b="0" i="0" dirty="0">
                <a:effectLst/>
                <a:latin typeface="inter-regular"/>
              </a:rPr>
              <a:t>&lt;html&gt;  </a:t>
            </a:r>
          </a:p>
          <a:p>
            <a:pPr algn="just"/>
            <a:r>
              <a:rPr lang="en-IN" b="0" i="0" dirty="0">
                <a:effectLst/>
                <a:latin typeface="inter-regular"/>
              </a:rPr>
              <a:t>&lt;body&gt;  </a:t>
            </a:r>
          </a:p>
          <a:p>
            <a:pPr algn="just"/>
            <a:r>
              <a:rPr lang="en-IN" b="0" i="0" dirty="0">
                <a:effectLst/>
                <a:latin typeface="inter-regular"/>
              </a:rPr>
              <a:t>&lt;%   </a:t>
            </a:r>
          </a:p>
          <a:p>
            <a:pPr algn="just"/>
            <a:r>
              <a:rPr lang="en-IN" b="0" i="0" dirty="0">
                <a:effectLst/>
                <a:latin typeface="inter-regular"/>
              </a:rPr>
              <a:t>String name=(String)</a:t>
            </a:r>
            <a:r>
              <a:rPr lang="en-IN" b="0" i="0" dirty="0" err="1">
                <a:effectLst/>
                <a:latin typeface="inter-regular"/>
              </a:rPr>
              <a:t>pageContext.getAttribute</a:t>
            </a:r>
            <a:r>
              <a:rPr lang="en-IN" b="0" i="0" dirty="0">
                <a:effectLst/>
                <a:latin typeface="inter-regular"/>
              </a:rPr>
              <a:t>("user",</a:t>
            </a:r>
            <a:r>
              <a:rPr lang="en-IN" b="0" i="0" dirty="0" err="1">
                <a:effectLst/>
                <a:latin typeface="inter-regular"/>
              </a:rPr>
              <a:t>PageContext.SESSION_SCOPE</a:t>
            </a:r>
            <a:r>
              <a:rPr lang="en-IN" b="0" i="0" dirty="0">
                <a:effectLst/>
                <a:latin typeface="inter-regular"/>
              </a:rPr>
              <a:t>);  </a:t>
            </a:r>
          </a:p>
          <a:p>
            <a:pPr algn="just"/>
            <a:r>
              <a:rPr lang="en-IN" b="0" i="0" dirty="0" err="1">
                <a:effectLst/>
                <a:latin typeface="inter-regular"/>
              </a:rPr>
              <a:t>out.print</a:t>
            </a:r>
            <a:r>
              <a:rPr lang="en-IN" b="0" i="0" dirty="0">
                <a:effectLst/>
                <a:latin typeface="inter-regular"/>
              </a:rPr>
              <a:t>("Hello "+name);   </a:t>
            </a:r>
          </a:p>
          <a:p>
            <a:pPr algn="just"/>
            <a:r>
              <a:rPr lang="en-IN" b="0" i="0" dirty="0">
                <a:effectLst/>
                <a:latin typeface="inter-regular"/>
              </a:rPr>
              <a:t>%&gt;  </a:t>
            </a:r>
          </a:p>
          <a:p>
            <a:pPr algn="just"/>
            <a:r>
              <a:rPr lang="en-IN" b="0" i="0" dirty="0">
                <a:effectLst/>
                <a:latin typeface="inter-regular"/>
              </a:rPr>
              <a:t>&lt;/body&gt;  </a:t>
            </a:r>
          </a:p>
          <a:p>
            <a:pPr algn="just"/>
            <a:r>
              <a:rPr lang="en-IN" b="0" i="0" dirty="0">
                <a:effectLst/>
                <a:latin typeface="inter-regular"/>
              </a:rPr>
              <a:t>&lt;/html&gt;  </a:t>
            </a:r>
          </a:p>
        </p:txBody>
      </p:sp>
    </p:spTree>
    <p:extLst>
      <p:ext uri="{BB962C8B-B14F-4D97-AF65-F5344CB8AC3E}">
        <p14:creationId xmlns:p14="http://schemas.microsoft.com/office/powerpoint/2010/main" xmlns="" val="1289412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0" dirty="0">
                <a:solidFill>
                  <a:schemeClr val="tx1"/>
                </a:solidFill>
                <a:effectLst/>
                <a:latin typeface="tahoma" panose="020B0604030504040204" pitchFamily="34" charset="0"/>
              </a:rPr>
              <a:t>Output of page Context implicit object</a:t>
            </a:r>
            <a:r>
              <a:rPr lang="en-IN" sz="2400" spc="105"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3" name="Picture 2" descr="Graphical user interface, text, application&#10;&#10;Description automatically generated">
            <a:extLst>
              <a:ext uri="{FF2B5EF4-FFF2-40B4-BE49-F238E27FC236}">
                <a16:creationId xmlns:a16="http://schemas.microsoft.com/office/drawing/2014/main" xmlns="" id="{1BB94F64-BCEF-4E72-65AE-FDB92E81580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2220" y="1196002"/>
            <a:ext cx="3581400" cy="261399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xmlns="" id="{2F77E9C1-4BCA-5251-9B0F-3AF7811CBD6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53211" y="1227778"/>
            <a:ext cx="3721100" cy="2582221"/>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xmlns="" id="{23EAAE16-4F35-223C-02B5-D6972A940478}"/>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209800" y="3960775"/>
            <a:ext cx="4419600" cy="2351098"/>
          </a:xfrm>
          <a:prstGeom prst="rect">
            <a:avLst/>
          </a:prstGeom>
        </p:spPr>
      </p:pic>
    </p:spTree>
    <p:extLst>
      <p:ext uri="{BB962C8B-B14F-4D97-AF65-F5344CB8AC3E}">
        <p14:creationId xmlns:p14="http://schemas.microsoft.com/office/powerpoint/2010/main" xmlns="" val="14507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1800" dirty="0">
                <a:effectLst/>
                <a:latin typeface="CIDFont+F2"/>
              </a:rPr>
              <a:t>Objective of this course is to provide the ability to design console based, GUI based ,web based applications, integrated development environment to create, debug and run multi-tier and enterprise-level applications</a:t>
            </a:r>
            <a:r>
              <a:rPr lang="en-IN" sz="1800" dirty="0">
                <a:solidFill>
                  <a:srgbClr val="0F0F0F"/>
                </a:solidFill>
                <a:effectLst/>
                <a:latin typeface="CIDFont+F2"/>
              </a:rPr>
              <a:t>. </a:t>
            </a:r>
            <a:endParaRPr lang="en-IN" sz="1100" dirty="0"/>
          </a:p>
        </p:txBody>
      </p:sp>
      <p:sp>
        <p:nvSpPr>
          <p:cNvPr id="4" name="Date Placeholder 3"/>
          <p:cNvSpPr>
            <a:spLocks noGrp="1"/>
          </p:cNvSpPr>
          <p:nvPr>
            <p:ph type="dt" sz="half" idx="10"/>
          </p:nvPr>
        </p:nvSpPr>
        <p:spPr/>
        <p:txBody>
          <a:bodyPr/>
          <a:lstStyle/>
          <a:p>
            <a:fld id="{8D686D6B-6333-4C53-B5E5-54C0FD350F08}" type="datetime1">
              <a:rPr lang="en-US" smtClean="0"/>
              <a:pPr/>
              <a:t>03-Jan-24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0" y="0"/>
            <a:ext cx="1287780" cy="1059872"/>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spc="40" dirty="0">
                <a:solidFill>
                  <a:schemeClr val="tx1"/>
                </a:solidFill>
              </a:rPr>
              <a:t>JSP Page</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5B3A9FA0-9625-67EF-3C2C-4D0A647E7342}"/>
              </a:ext>
            </a:extLst>
          </p:cNvPr>
          <p:cNvSpPr txBox="1"/>
          <p:nvPr/>
        </p:nvSpPr>
        <p:spPr>
          <a:xfrm>
            <a:off x="1028700" y="1281952"/>
            <a:ext cx="7086600" cy="3693319"/>
          </a:xfrm>
          <a:prstGeom prst="rect">
            <a:avLst/>
          </a:prstGeom>
          <a:noFill/>
        </p:spPr>
        <p:txBody>
          <a:bodyPr wrap="square">
            <a:spAutoFit/>
          </a:bodyPr>
          <a:lstStyle/>
          <a:p>
            <a:pPr algn="just"/>
            <a:r>
              <a:rPr lang="en-IN" b="0" i="0" dirty="0">
                <a:effectLst/>
              </a:rPr>
              <a:t>A </a:t>
            </a:r>
            <a:r>
              <a:rPr lang="en-IN" b="1" i="0" dirty="0">
                <a:effectLst/>
              </a:rPr>
              <a:t>JSP page</a:t>
            </a:r>
            <a:r>
              <a:rPr lang="en-IN" b="0" i="0" dirty="0">
                <a:effectLst/>
              </a:rPr>
              <a:t> is a text document that contains two types of text: static data, which can be expressed in any text-based format (such as </a:t>
            </a:r>
            <a:r>
              <a:rPr lang="en-IN" b="0" i="0" strike="noStrike" dirty="0">
                <a:effectLst/>
                <a:hlinkClick r:id="rId3">
                  <a:extLst>
                    <a:ext uri="{A12FA001-AC4F-418D-AE19-62706E023703}">
                      <ahyp:hlinkClr xmlns:ahyp="http://schemas.microsoft.com/office/drawing/2018/hyperlinkcolor" xmlns="" val="tx"/>
                    </a:ext>
                  </a:extLst>
                </a:hlinkClick>
              </a:rPr>
              <a:t>HTML</a:t>
            </a:r>
            <a:r>
              <a:rPr lang="en-IN" b="0" i="0" dirty="0">
                <a:effectLst/>
              </a:rPr>
              <a:t>, </a:t>
            </a:r>
            <a:r>
              <a:rPr lang="en-IN" b="0" i="0" strike="noStrike" dirty="0">
                <a:effectLst/>
                <a:hlinkClick r:id="rId4">
                  <a:extLst>
                    <a:ext uri="{A12FA001-AC4F-418D-AE19-62706E023703}">
                      <ahyp:hlinkClr xmlns:ahyp="http://schemas.microsoft.com/office/drawing/2018/hyperlinkcolor" xmlns="" val="tx"/>
                    </a:ext>
                  </a:extLst>
                </a:hlinkClick>
              </a:rPr>
              <a:t>SVG</a:t>
            </a:r>
            <a:r>
              <a:rPr lang="en-IN" b="0" i="0" dirty="0">
                <a:effectLst/>
              </a:rPr>
              <a:t>, </a:t>
            </a:r>
            <a:r>
              <a:rPr lang="en-IN" b="0" i="0" strike="noStrike" dirty="0">
                <a:effectLst/>
                <a:hlinkClick r:id="rId5">
                  <a:extLst>
                    <a:ext uri="{A12FA001-AC4F-418D-AE19-62706E023703}">
                      <ahyp:hlinkClr xmlns:ahyp="http://schemas.microsoft.com/office/drawing/2018/hyperlinkcolor" xmlns="" val="tx"/>
                    </a:ext>
                  </a:extLst>
                </a:hlinkClick>
              </a:rPr>
              <a:t>WML</a:t>
            </a:r>
            <a:r>
              <a:rPr lang="en-IN" b="0" i="0" dirty="0">
                <a:effectLst/>
              </a:rPr>
              <a:t>, and </a:t>
            </a:r>
            <a:r>
              <a:rPr lang="en-IN" b="0" i="0" strike="noStrike" dirty="0">
                <a:effectLst/>
                <a:hlinkClick r:id="rId6">
                  <a:extLst>
                    <a:ext uri="{A12FA001-AC4F-418D-AE19-62706E023703}">
                      <ahyp:hlinkClr xmlns:ahyp="http://schemas.microsoft.com/office/drawing/2018/hyperlinkcolor" xmlns="" val="tx"/>
                    </a:ext>
                  </a:extLst>
                </a:hlinkClick>
              </a:rPr>
              <a:t>XML</a:t>
            </a:r>
            <a:r>
              <a:rPr lang="en-IN" b="0" i="0" dirty="0">
                <a:effectLst/>
              </a:rPr>
              <a:t>), and JSP elements, which construct dynamic content.</a:t>
            </a:r>
          </a:p>
          <a:p>
            <a:pPr algn="just"/>
            <a:r>
              <a:rPr lang="en-IN" b="0" i="0" dirty="0">
                <a:effectLst/>
              </a:rPr>
              <a:t>The recommended file extension for the source file of a JSP page is .</a:t>
            </a:r>
            <a:r>
              <a:rPr lang="en-IN" b="0" i="0" dirty="0" err="1">
                <a:effectLst/>
              </a:rPr>
              <a:t>jsp</a:t>
            </a:r>
            <a:r>
              <a:rPr lang="en-IN" b="0" i="0" dirty="0">
                <a:effectLst/>
              </a:rPr>
              <a:t>. The page can be composed of a top file that includes other files that contain either a complete JSP page or a fragment of a JSP page. The recommended extension for the source file of a fragment of a JSP page is .</a:t>
            </a:r>
            <a:r>
              <a:rPr lang="en-IN" b="0" i="0" dirty="0" err="1">
                <a:effectLst/>
              </a:rPr>
              <a:t>jspf</a:t>
            </a:r>
            <a:r>
              <a:rPr lang="en-IN" b="0" i="0" dirty="0">
                <a:effectLst/>
              </a:rPr>
              <a:t>.</a:t>
            </a:r>
          </a:p>
          <a:p>
            <a:pPr algn="just"/>
            <a:r>
              <a:rPr lang="en-IN" b="0" i="0" dirty="0">
                <a:effectLst/>
              </a:rPr>
              <a:t>The JSP elements in a JSP page can be expressed in two syntaxes, standard and XML, though any given file can use only one syntax. A JSP page in XML syntax is an XML document and can be manipulated by tools and APIs for XML documents. </a:t>
            </a:r>
          </a:p>
        </p:txBody>
      </p:sp>
    </p:spTree>
    <p:extLst>
      <p:ext uri="{BB962C8B-B14F-4D97-AF65-F5344CB8AC3E}">
        <p14:creationId xmlns:p14="http://schemas.microsoft.com/office/powerpoint/2010/main" xmlns="" val="3573521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spc="40" dirty="0">
                <a:solidFill>
                  <a:schemeClr val="tx1"/>
                </a:solidFill>
              </a:rPr>
              <a:t>Creating a simple JSP Page</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5B3A9FA0-9625-67EF-3C2C-4D0A647E7342}"/>
              </a:ext>
            </a:extLst>
          </p:cNvPr>
          <p:cNvSpPr txBox="1"/>
          <p:nvPr/>
        </p:nvSpPr>
        <p:spPr>
          <a:xfrm>
            <a:off x="1028700" y="1281952"/>
            <a:ext cx="7086600" cy="4247317"/>
          </a:xfrm>
          <a:prstGeom prst="rect">
            <a:avLst/>
          </a:prstGeom>
          <a:noFill/>
        </p:spPr>
        <p:txBody>
          <a:bodyPr wrap="square">
            <a:spAutoFit/>
          </a:bodyPr>
          <a:lstStyle/>
          <a:p>
            <a:pPr algn="just"/>
            <a:r>
              <a:rPr lang="en-IN" b="0" i="0" dirty="0">
                <a:solidFill>
                  <a:srgbClr val="333333"/>
                </a:solidFill>
                <a:effectLst/>
                <a:latin typeface="inter-regular"/>
              </a:rPr>
              <a:t>To create the first JSP page, write some HTML code as given below, and save it by .</a:t>
            </a:r>
            <a:r>
              <a:rPr lang="en-IN" b="0" i="0" dirty="0" err="1">
                <a:solidFill>
                  <a:srgbClr val="333333"/>
                </a:solidFill>
                <a:effectLst/>
                <a:latin typeface="inter-regular"/>
              </a:rPr>
              <a:t>jsp</a:t>
            </a:r>
            <a:r>
              <a:rPr lang="en-IN" b="0" i="0" dirty="0">
                <a:solidFill>
                  <a:srgbClr val="333333"/>
                </a:solidFill>
                <a:effectLst/>
                <a:latin typeface="inter-regular"/>
              </a:rPr>
              <a:t> extension. We have saved this file as </a:t>
            </a:r>
            <a:r>
              <a:rPr lang="en-IN" b="0" i="0" dirty="0" err="1">
                <a:solidFill>
                  <a:srgbClr val="333333"/>
                </a:solidFill>
                <a:effectLst/>
                <a:latin typeface="inter-regular"/>
              </a:rPr>
              <a:t>index.jsp</a:t>
            </a:r>
            <a:r>
              <a:rPr lang="en-IN" b="0" i="0" dirty="0">
                <a:solidFill>
                  <a:srgbClr val="333333"/>
                </a:solidFill>
                <a:effectLst/>
                <a:latin typeface="inter-regular"/>
              </a:rPr>
              <a:t>. Put it in a folder and paste the folder in the web-apps directory in </a:t>
            </a:r>
            <a:r>
              <a:rPr lang="en-IN" b="0" i="0" dirty="0" err="1">
                <a:solidFill>
                  <a:srgbClr val="333333"/>
                </a:solidFill>
                <a:effectLst/>
                <a:latin typeface="inter-regular"/>
              </a:rPr>
              <a:t>apache</a:t>
            </a:r>
            <a:r>
              <a:rPr lang="en-IN" b="0" i="0" dirty="0">
                <a:solidFill>
                  <a:srgbClr val="333333"/>
                </a:solidFill>
                <a:effectLst/>
                <a:latin typeface="inter-regular"/>
              </a:rPr>
              <a:t> tomcat to run the JSP page.</a:t>
            </a:r>
          </a:p>
          <a:p>
            <a:pPr algn="just"/>
            <a:r>
              <a:rPr lang="en-IN" b="1" i="0" dirty="0" err="1">
                <a:solidFill>
                  <a:srgbClr val="333333"/>
                </a:solidFill>
                <a:effectLst/>
                <a:latin typeface="inter-bold"/>
              </a:rPr>
              <a:t>index.jsp</a:t>
            </a:r>
            <a:endParaRPr lang="en-IN" b="1" i="0" dirty="0">
              <a:solidFill>
                <a:srgbClr val="333333"/>
              </a:solidFill>
              <a:effectLst/>
              <a:latin typeface="inter-bold"/>
            </a:endParaRPr>
          </a:p>
          <a:p>
            <a:pPr algn="just"/>
            <a:r>
              <a:rPr lang="en-IN" b="0" i="0" dirty="0">
                <a:solidFill>
                  <a:srgbClr val="333333"/>
                </a:solidFill>
                <a:effectLst/>
                <a:latin typeface="inter-regular"/>
              </a:rPr>
              <a:t>Let's see the simple example of JSP where we are using the </a:t>
            </a:r>
            <a:r>
              <a:rPr lang="en-IN" b="0" i="0" dirty="0" err="1">
                <a:solidFill>
                  <a:srgbClr val="333333"/>
                </a:solidFill>
                <a:effectLst/>
                <a:latin typeface="inter-regular"/>
              </a:rPr>
              <a:t>scriptlet</a:t>
            </a:r>
            <a:r>
              <a:rPr lang="en-IN" b="0" i="0" dirty="0">
                <a:solidFill>
                  <a:srgbClr val="333333"/>
                </a:solidFill>
                <a:effectLst/>
                <a:latin typeface="inter-regular"/>
              </a:rPr>
              <a:t> tag to put Java code in the JSP page. We will learn </a:t>
            </a:r>
            <a:r>
              <a:rPr lang="en-IN" b="0" i="0" dirty="0" err="1">
                <a:solidFill>
                  <a:srgbClr val="333333"/>
                </a:solidFill>
                <a:effectLst/>
                <a:latin typeface="inter-regular"/>
              </a:rPr>
              <a:t>scriptlet</a:t>
            </a:r>
            <a:r>
              <a:rPr lang="en-IN" b="0" i="0" dirty="0">
                <a:solidFill>
                  <a:srgbClr val="333333"/>
                </a:solidFill>
                <a:effectLst/>
                <a:latin typeface="inter-regular"/>
              </a:rPr>
              <a:t> tag later.</a:t>
            </a:r>
          </a:p>
          <a:p>
            <a:pPr algn="just"/>
            <a:r>
              <a:rPr lang="en-IN" b="0" i="0" dirty="0">
                <a:solidFill>
                  <a:srgbClr val="000000"/>
                </a:solidFill>
                <a:effectLst/>
                <a:latin typeface="inter-regular"/>
              </a:rPr>
              <a:t>&lt;html&gt;  </a:t>
            </a:r>
          </a:p>
          <a:p>
            <a:pPr algn="just"/>
            <a:r>
              <a:rPr lang="en-IN" b="0" i="0" dirty="0">
                <a:solidFill>
                  <a:srgbClr val="000000"/>
                </a:solidFill>
                <a:effectLst/>
                <a:latin typeface="inter-regular"/>
              </a:rPr>
              <a:t>&lt;body&gt;  </a:t>
            </a:r>
          </a:p>
          <a:p>
            <a:pPr algn="just"/>
            <a:r>
              <a:rPr lang="en-IN" b="0" i="0" dirty="0">
                <a:solidFill>
                  <a:srgbClr val="000000"/>
                </a:solidFill>
                <a:effectLst/>
                <a:latin typeface="inter-regular"/>
              </a:rPr>
              <a:t>&lt;% </a:t>
            </a:r>
            <a:r>
              <a:rPr lang="en-IN" b="0" i="0" dirty="0" err="1">
                <a:solidFill>
                  <a:srgbClr val="000000"/>
                </a:solidFill>
                <a:effectLst/>
                <a:latin typeface="inter-regular"/>
              </a:rPr>
              <a:t>out.print</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%&gt;  </a:t>
            </a:r>
          </a:p>
          <a:p>
            <a:pPr algn="just"/>
            <a:r>
              <a:rPr lang="en-IN" b="0" i="0" dirty="0">
                <a:solidFill>
                  <a:srgbClr val="000000"/>
                </a:solidFill>
                <a:effectLst/>
                <a:latin typeface="inter-regular"/>
              </a:rPr>
              <a:t>&lt;/body&gt;  </a:t>
            </a:r>
          </a:p>
          <a:p>
            <a:pPr algn="just"/>
            <a:r>
              <a:rPr lang="en-IN" b="0" i="0" dirty="0">
                <a:solidFill>
                  <a:srgbClr val="000000"/>
                </a:solidFill>
                <a:effectLst/>
                <a:latin typeface="inter-regular"/>
              </a:rPr>
              <a:t>&lt;/html&gt;  </a:t>
            </a:r>
          </a:p>
          <a:p>
            <a:pPr algn="just"/>
            <a:endParaRPr lang="en-IN" b="0" i="0" dirty="0">
              <a:solidFill>
                <a:srgbClr val="000000"/>
              </a:solidFill>
              <a:effectLst/>
              <a:latin typeface="inter-regular"/>
            </a:endParaRPr>
          </a:p>
          <a:p>
            <a:pPr algn="just"/>
            <a:r>
              <a:rPr lang="en-IN" b="0" i="0" dirty="0">
                <a:solidFill>
                  <a:srgbClr val="333333"/>
                </a:solidFill>
                <a:effectLst/>
                <a:latin typeface="inter-regular"/>
              </a:rPr>
              <a:t>It will print </a:t>
            </a:r>
            <a:r>
              <a:rPr lang="en-IN" b="1" i="0" dirty="0">
                <a:solidFill>
                  <a:srgbClr val="333333"/>
                </a:solidFill>
                <a:effectLst/>
                <a:latin typeface="inter-bold"/>
              </a:rPr>
              <a:t>10</a:t>
            </a:r>
            <a:r>
              <a:rPr lang="en-IN" b="0" i="0" dirty="0">
                <a:solidFill>
                  <a:srgbClr val="333333"/>
                </a:solidFill>
                <a:effectLst/>
                <a:latin typeface="inter-regular"/>
              </a:rPr>
              <a:t> on the browser.</a:t>
            </a:r>
            <a:endParaRPr lang="en-IN" b="0" i="0" dirty="0">
              <a:solidFill>
                <a:srgbClr val="000000"/>
              </a:solidFill>
              <a:effectLst/>
              <a:latin typeface="inter-regular"/>
            </a:endParaRPr>
          </a:p>
          <a:p>
            <a:pPr algn="just"/>
            <a:endParaRPr lang="en-IN" b="0" i="0" dirty="0">
              <a:solidFill>
                <a:srgbClr val="333333"/>
              </a:solidFill>
              <a:effectLst/>
              <a:latin typeface="inter-regular"/>
            </a:endParaRPr>
          </a:p>
        </p:txBody>
      </p:sp>
    </p:spTree>
    <p:extLst>
      <p:ext uri="{BB962C8B-B14F-4D97-AF65-F5344CB8AC3E}">
        <p14:creationId xmlns:p14="http://schemas.microsoft.com/office/powerpoint/2010/main" xmlns="" val="6701151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spc="40" dirty="0">
                <a:solidFill>
                  <a:schemeClr val="tx1"/>
                </a:solidFill>
              </a:rPr>
              <a:t>JSP Exception</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87837993-B232-273A-A4C0-7349D0057F7B}"/>
              </a:ext>
            </a:extLst>
          </p:cNvPr>
          <p:cNvSpPr txBox="1"/>
          <p:nvPr/>
        </p:nvSpPr>
        <p:spPr>
          <a:xfrm>
            <a:off x="1219200" y="1143000"/>
            <a:ext cx="7467600" cy="3139321"/>
          </a:xfrm>
          <a:prstGeom prst="rect">
            <a:avLst/>
          </a:prstGeom>
          <a:noFill/>
        </p:spPr>
        <p:txBody>
          <a:bodyPr wrap="square">
            <a:spAutoFit/>
          </a:bodyPr>
          <a:lstStyle/>
          <a:p>
            <a:pPr algn="just"/>
            <a:r>
              <a:rPr lang="en-IN" b="1" i="0" dirty="0">
                <a:solidFill>
                  <a:srgbClr val="222222"/>
                </a:solidFill>
                <a:effectLst/>
              </a:rPr>
              <a:t>Exceptions</a:t>
            </a:r>
            <a:r>
              <a:rPr lang="en-IN" b="0" i="0" dirty="0">
                <a:solidFill>
                  <a:srgbClr val="222222"/>
                </a:solidFill>
                <a:effectLst/>
              </a:rPr>
              <a:t> in JSP occur when there is an error in the code either by the developer or internal error from the system. Exception handling in JSP is the same as in Java where we manage exceptions using Try Catch blocks. Unlike Java, there are exceptions in JSP also when there is no error in the code.</a:t>
            </a:r>
          </a:p>
          <a:p>
            <a:pPr algn="just"/>
            <a:r>
              <a:rPr lang="en-IN" b="1" i="0" dirty="0">
                <a:solidFill>
                  <a:srgbClr val="222222"/>
                </a:solidFill>
                <a:effectLst/>
              </a:rPr>
              <a:t>Types of Exceptions in JSP</a:t>
            </a:r>
          </a:p>
          <a:p>
            <a:pPr algn="just"/>
            <a:r>
              <a:rPr lang="en-IN" b="0" i="0" dirty="0">
                <a:solidFill>
                  <a:srgbClr val="222222"/>
                </a:solidFill>
                <a:effectLst/>
              </a:rPr>
              <a:t>Exceptions in JSP are of three types:</a:t>
            </a:r>
          </a:p>
          <a:p>
            <a:pPr algn="just">
              <a:buFont typeface="+mj-lt"/>
              <a:buAutoNum type="arabicPeriod"/>
            </a:pPr>
            <a:r>
              <a:rPr lang="en-IN" b="0" i="0" dirty="0">
                <a:solidFill>
                  <a:srgbClr val="222222"/>
                </a:solidFill>
                <a:effectLst/>
              </a:rPr>
              <a:t>Checked Exception</a:t>
            </a:r>
          </a:p>
          <a:p>
            <a:pPr algn="just">
              <a:buFont typeface="+mj-lt"/>
              <a:buAutoNum type="arabicPeriod"/>
            </a:pPr>
            <a:r>
              <a:rPr lang="en-IN" b="0" i="0" dirty="0">
                <a:solidFill>
                  <a:srgbClr val="222222"/>
                </a:solidFill>
                <a:effectLst/>
              </a:rPr>
              <a:t>Runtime Exception</a:t>
            </a:r>
          </a:p>
          <a:p>
            <a:pPr algn="just">
              <a:buFont typeface="+mj-lt"/>
              <a:buAutoNum type="arabicPeriod"/>
            </a:pPr>
            <a:r>
              <a:rPr lang="en-IN" b="0" i="0" dirty="0">
                <a:solidFill>
                  <a:srgbClr val="222222"/>
                </a:solidFill>
                <a:effectLst/>
              </a:rPr>
              <a:t>Error Exception</a:t>
            </a:r>
          </a:p>
          <a:p>
            <a:pPr algn="just"/>
            <a:r>
              <a:rPr lang="en-IN" dirty="0"/>
              <a:t/>
            </a:r>
            <a:br>
              <a:rPr lang="en-IN" dirty="0"/>
            </a:br>
            <a:endParaRPr lang="en-US" dirty="0"/>
          </a:p>
        </p:txBody>
      </p:sp>
    </p:spTree>
    <p:extLst>
      <p:ext uri="{BB962C8B-B14F-4D97-AF65-F5344CB8AC3E}">
        <p14:creationId xmlns:p14="http://schemas.microsoft.com/office/powerpoint/2010/main" xmlns="" val="5179904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spc="40" dirty="0">
                <a:solidFill>
                  <a:schemeClr val="tx1"/>
                </a:solidFill>
              </a:rPr>
              <a:t>JSP Exception</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87837993-B232-273A-A4C0-7349D0057F7B}"/>
              </a:ext>
            </a:extLst>
          </p:cNvPr>
          <p:cNvSpPr txBox="1"/>
          <p:nvPr/>
        </p:nvSpPr>
        <p:spPr>
          <a:xfrm>
            <a:off x="1219200" y="1143000"/>
            <a:ext cx="7467600" cy="6463308"/>
          </a:xfrm>
          <a:prstGeom prst="rect">
            <a:avLst/>
          </a:prstGeom>
          <a:noFill/>
        </p:spPr>
        <p:txBody>
          <a:bodyPr wrap="square">
            <a:spAutoFit/>
          </a:bodyPr>
          <a:lstStyle/>
          <a:p>
            <a:r>
              <a:rPr lang="en-US" b="1" dirty="0" smtClean="0"/>
              <a:t>index.jsp</a:t>
            </a:r>
          </a:p>
          <a:p>
            <a:r>
              <a:rPr lang="en-US" dirty="0" smtClean="0"/>
              <a:t>&lt;form action="process.jsp"&gt;  </a:t>
            </a:r>
          </a:p>
          <a:p>
            <a:r>
              <a:rPr lang="en-US" dirty="0" smtClean="0"/>
              <a:t>No1:&lt;input type="text" name="n1" /&gt;&lt;</a:t>
            </a:r>
            <a:r>
              <a:rPr lang="en-US" dirty="0" err="1" smtClean="0"/>
              <a:t>br</a:t>
            </a:r>
            <a:r>
              <a:rPr lang="en-US" dirty="0" smtClean="0"/>
              <a:t>/&gt;&lt;</a:t>
            </a:r>
            <a:r>
              <a:rPr lang="en-US" dirty="0" err="1" smtClean="0"/>
              <a:t>br</a:t>
            </a:r>
            <a:r>
              <a:rPr lang="en-US" dirty="0" smtClean="0"/>
              <a:t>/&gt;  </a:t>
            </a:r>
          </a:p>
          <a:p>
            <a:r>
              <a:rPr lang="en-US" dirty="0" smtClean="0"/>
              <a:t>No1:&lt;input type="text" name="n2" /&gt;&lt;</a:t>
            </a:r>
            <a:r>
              <a:rPr lang="en-US" dirty="0" err="1" smtClean="0"/>
              <a:t>br</a:t>
            </a:r>
            <a:r>
              <a:rPr lang="en-US" dirty="0" smtClean="0"/>
              <a:t>/&gt;&lt;</a:t>
            </a:r>
            <a:r>
              <a:rPr lang="en-US" dirty="0" err="1" smtClean="0"/>
              <a:t>br</a:t>
            </a:r>
            <a:r>
              <a:rPr lang="en-US" dirty="0" smtClean="0"/>
              <a:t>/&gt;  </a:t>
            </a:r>
          </a:p>
          <a:p>
            <a:r>
              <a:rPr lang="en-US" dirty="0" smtClean="0"/>
              <a:t>&lt;input type="submit" value="divide"/&gt;  </a:t>
            </a:r>
          </a:p>
          <a:p>
            <a:r>
              <a:rPr lang="en-US" dirty="0" smtClean="0"/>
              <a:t>&lt;/form&gt;  </a:t>
            </a:r>
          </a:p>
          <a:p>
            <a:endParaRPr lang="en-US" b="1" dirty="0" smtClean="0"/>
          </a:p>
          <a:p>
            <a:r>
              <a:rPr lang="en-US" b="1" dirty="0" smtClean="0"/>
              <a:t>process.jsp</a:t>
            </a:r>
          </a:p>
          <a:p>
            <a:r>
              <a:rPr lang="en-US" dirty="0" smtClean="0"/>
              <a:t>&lt;%@ page </a:t>
            </a:r>
            <a:r>
              <a:rPr lang="en-US" dirty="0" err="1" smtClean="0"/>
              <a:t>errorPage</a:t>
            </a:r>
            <a:r>
              <a:rPr lang="en-US" dirty="0" smtClean="0"/>
              <a:t>="error.jsp" %&gt;  </a:t>
            </a:r>
          </a:p>
          <a:p>
            <a:r>
              <a:rPr lang="en-US" dirty="0" smtClean="0"/>
              <a:t>&lt;%  </a:t>
            </a:r>
          </a:p>
          <a:p>
            <a:r>
              <a:rPr lang="en-US" dirty="0" smtClean="0"/>
              <a:t>  </a:t>
            </a:r>
          </a:p>
          <a:p>
            <a:r>
              <a:rPr lang="en-US" dirty="0" smtClean="0"/>
              <a:t>String num1=</a:t>
            </a:r>
            <a:r>
              <a:rPr lang="en-US" dirty="0" err="1" smtClean="0"/>
              <a:t>request.getParameter</a:t>
            </a:r>
            <a:r>
              <a:rPr lang="en-US" dirty="0" smtClean="0"/>
              <a:t>("n1");  </a:t>
            </a:r>
          </a:p>
          <a:p>
            <a:r>
              <a:rPr lang="en-US" dirty="0" smtClean="0"/>
              <a:t>String num2=</a:t>
            </a:r>
            <a:r>
              <a:rPr lang="en-US" dirty="0" err="1" smtClean="0"/>
              <a:t>request.getParameter</a:t>
            </a:r>
            <a:r>
              <a:rPr lang="en-US" dirty="0" smtClean="0"/>
              <a:t>("n2");  </a:t>
            </a:r>
          </a:p>
          <a:p>
            <a:r>
              <a:rPr lang="en-US" dirty="0" smtClean="0"/>
              <a:t>  </a:t>
            </a:r>
          </a:p>
          <a:p>
            <a:r>
              <a:rPr lang="en-US" b="1" dirty="0" err="1" smtClean="0"/>
              <a:t>int</a:t>
            </a:r>
            <a:r>
              <a:rPr lang="en-US" dirty="0" smtClean="0"/>
              <a:t> a=</a:t>
            </a:r>
            <a:r>
              <a:rPr lang="en-US" dirty="0" err="1" smtClean="0"/>
              <a:t>Integer.parseInt</a:t>
            </a:r>
            <a:r>
              <a:rPr lang="en-US" dirty="0" smtClean="0"/>
              <a:t>(num1);  </a:t>
            </a:r>
          </a:p>
          <a:p>
            <a:r>
              <a:rPr lang="en-US" b="1" dirty="0" err="1" smtClean="0"/>
              <a:t>int</a:t>
            </a:r>
            <a:r>
              <a:rPr lang="en-US" dirty="0" smtClean="0"/>
              <a:t> b=</a:t>
            </a:r>
            <a:r>
              <a:rPr lang="en-US" dirty="0" err="1" smtClean="0"/>
              <a:t>Integer.parseInt</a:t>
            </a:r>
            <a:r>
              <a:rPr lang="en-US" dirty="0" smtClean="0"/>
              <a:t>(num2);  </a:t>
            </a:r>
          </a:p>
          <a:p>
            <a:r>
              <a:rPr lang="en-US" b="1" dirty="0" err="1" smtClean="0"/>
              <a:t>int</a:t>
            </a:r>
            <a:r>
              <a:rPr lang="en-US" dirty="0" smtClean="0"/>
              <a:t> c=a/b;  </a:t>
            </a:r>
          </a:p>
          <a:p>
            <a:r>
              <a:rPr lang="en-US" dirty="0" err="1" smtClean="0"/>
              <a:t>out.print</a:t>
            </a:r>
            <a:r>
              <a:rPr lang="en-US" dirty="0" smtClean="0"/>
              <a:t>("division of numbers is: "+c);  </a:t>
            </a:r>
          </a:p>
          <a:p>
            <a:r>
              <a:rPr lang="en-US" dirty="0" smtClean="0"/>
              <a:t>  </a:t>
            </a:r>
          </a:p>
          <a:p>
            <a:r>
              <a:rPr lang="en-US" dirty="0" smtClean="0"/>
              <a:t>%&gt;  </a:t>
            </a:r>
          </a:p>
          <a:p>
            <a:endParaRPr lang="en-US" b="1" dirty="0" smtClean="0"/>
          </a:p>
          <a:p>
            <a:pPr algn="just"/>
            <a:r>
              <a:rPr lang="en-IN" dirty="0"/>
              <a:t/>
            </a:r>
            <a:br>
              <a:rPr lang="en-IN" dirty="0"/>
            </a:br>
            <a:endParaRPr lang="en-US" dirty="0"/>
          </a:p>
        </p:txBody>
      </p:sp>
    </p:spTree>
    <p:extLst>
      <p:ext uri="{BB962C8B-B14F-4D97-AF65-F5344CB8AC3E}">
        <p14:creationId xmlns:p14="http://schemas.microsoft.com/office/powerpoint/2010/main" xmlns="" val="517990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spc="40" dirty="0">
                <a:solidFill>
                  <a:schemeClr val="tx1"/>
                </a:solidFill>
              </a:rPr>
              <a:t>JSP Exception</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87837993-B232-273A-A4C0-7349D0057F7B}"/>
              </a:ext>
            </a:extLst>
          </p:cNvPr>
          <p:cNvSpPr txBox="1"/>
          <p:nvPr/>
        </p:nvSpPr>
        <p:spPr>
          <a:xfrm>
            <a:off x="1219200" y="1143000"/>
            <a:ext cx="7467600" cy="2862322"/>
          </a:xfrm>
          <a:prstGeom prst="rect">
            <a:avLst/>
          </a:prstGeom>
          <a:noFill/>
        </p:spPr>
        <p:txBody>
          <a:bodyPr wrap="square">
            <a:spAutoFit/>
          </a:bodyPr>
          <a:lstStyle/>
          <a:p>
            <a:r>
              <a:rPr lang="en-US" b="1" dirty="0" smtClean="0"/>
              <a:t>error.jsp</a:t>
            </a:r>
          </a:p>
          <a:p>
            <a:endParaRPr lang="en-US" dirty="0" smtClean="0"/>
          </a:p>
          <a:p>
            <a:r>
              <a:rPr lang="en-US" dirty="0" smtClean="0"/>
              <a:t>&lt;%@</a:t>
            </a:r>
            <a:r>
              <a:rPr lang="en-US" dirty="0" smtClean="0"/>
              <a:t> page </a:t>
            </a:r>
            <a:r>
              <a:rPr lang="en-US" dirty="0" err="1" smtClean="0"/>
              <a:t>isErrorPage</a:t>
            </a:r>
            <a:r>
              <a:rPr lang="en-US" dirty="0" smtClean="0"/>
              <a:t>="true" %&gt;  </a:t>
            </a:r>
          </a:p>
          <a:p>
            <a:r>
              <a:rPr lang="en-US" dirty="0" smtClean="0"/>
              <a:t>  </a:t>
            </a:r>
          </a:p>
          <a:p>
            <a:r>
              <a:rPr lang="en-US" dirty="0" smtClean="0"/>
              <a:t>&lt;h3&gt;Sorry an exception </a:t>
            </a:r>
            <a:r>
              <a:rPr lang="en-US" dirty="0" err="1" smtClean="0"/>
              <a:t>occured</a:t>
            </a:r>
            <a:r>
              <a:rPr lang="en-US" dirty="0" smtClean="0"/>
              <a:t>!&lt;/h3&gt;  </a:t>
            </a:r>
          </a:p>
          <a:p>
            <a:r>
              <a:rPr lang="en-US" dirty="0" smtClean="0"/>
              <a:t>  </a:t>
            </a:r>
          </a:p>
          <a:p>
            <a:r>
              <a:rPr lang="en-US" dirty="0" smtClean="0"/>
              <a:t>Exception is: &lt;%= exception %&gt;</a:t>
            </a:r>
          </a:p>
          <a:p>
            <a:endParaRPr lang="en-US" b="1" dirty="0" smtClean="0"/>
          </a:p>
          <a:p>
            <a:pPr algn="just"/>
            <a:r>
              <a:rPr lang="en-IN" dirty="0"/>
              <a:t/>
            </a:r>
            <a:br>
              <a:rPr lang="en-IN" dirty="0"/>
            </a:br>
            <a:endParaRPr lang="en-US" dirty="0"/>
          </a:p>
        </p:txBody>
      </p:sp>
    </p:spTree>
    <p:extLst>
      <p:ext uri="{BB962C8B-B14F-4D97-AF65-F5344CB8AC3E}">
        <p14:creationId xmlns:p14="http://schemas.microsoft.com/office/powerpoint/2010/main" xmlns="" val="517990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solidFill>
                  <a:schemeClr val="tx1"/>
                </a:solidFill>
                <a:latin typeface="+mj-lt"/>
              </a:rPr>
              <a:t> </a:t>
            </a:r>
            <a:r>
              <a:rPr lang="en-IN" sz="2400" b="1" i="0" dirty="0">
                <a:solidFill>
                  <a:srgbClr val="222222"/>
                </a:solidFill>
                <a:effectLst/>
                <a:latin typeface="+mj-lt"/>
              </a:rPr>
              <a:t>Checked Exceptions </a:t>
            </a:r>
            <a:r>
              <a:rPr lang="en-US" sz="2400" dirty="0">
                <a:solidFill>
                  <a:schemeClr val="tx1"/>
                </a:solidFill>
                <a:latin typeface="+mj-lt"/>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240B0A2C-4031-E362-D209-7D68912BC2A3}"/>
              </a:ext>
            </a:extLst>
          </p:cNvPr>
          <p:cNvSpPr txBox="1"/>
          <p:nvPr/>
        </p:nvSpPr>
        <p:spPr>
          <a:xfrm>
            <a:off x="1312589" y="1169597"/>
            <a:ext cx="7221811" cy="2862322"/>
          </a:xfrm>
          <a:prstGeom prst="rect">
            <a:avLst/>
          </a:prstGeom>
          <a:noFill/>
        </p:spPr>
        <p:txBody>
          <a:bodyPr wrap="square">
            <a:spAutoFit/>
          </a:bodyPr>
          <a:lstStyle/>
          <a:p>
            <a:pPr algn="just"/>
            <a:r>
              <a:rPr lang="en-IN" b="0" i="0" dirty="0">
                <a:effectLst/>
                <a:latin typeface="Times New Roman" pitchFamily="18" charset="0"/>
                <a:cs typeface="Times New Roman" pitchFamily="18" charset="0"/>
              </a:rPr>
              <a:t>It is normally a user error or problems which are not seen by the developer are termed as checked exceptions.</a:t>
            </a:r>
          </a:p>
          <a:p>
            <a:pPr algn="just"/>
            <a:r>
              <a:rPr lang="en-IN" b="0" i="0" dirty="0">
                <a:effectLst/>
                <a:latin typeface="Times New Roman" pitchFamily="18" charset="0"/>
                <a:cs typeface="Times New Roman" pitchFamily="18" charset="0"/>
              </a:rPr>
              <a:t>Some Checked exception examples are:</a:t>
            </a:r>
          </a:p>
          <a:p>
            <a:pPr algn="just">
              <a:buFont typeface="+mj-lt"/>
              <a:buAutoNum type="arabicPeriod"/>
            </a:pPr>
            <a:r>
              <a:rPr lang="en-IN" b="1" i="0" dirty="0" err="1">
                <a:effectLst/>
                <a:latin typeface="Times New Roman" pitchFamily="18" charset="0"/>
                <a:cs typeface="Times New Roman" pitchFamily="18" charset="0"/>
              </a:rPr>
              <a:t>FileNotFoundException</a:t>
            </a:r>
            <a:r>
              <a:rPr lang="en-IN" b="0" i="0" dirty="0">
                <a:effectLst/>
                <a:latin typeface="Times New Roman" pitchFamily="18" charset="0"/>
                <a:cs typeface="Times New Roman" pitchFamily="18" charset="0"/>
              </a:rPr>
              <a:t>: This is a checked exception (where it tries to find a file when the file is not found on the disk).</a:t>
            </a:r>
          </a:p>
          <a:p>
            <a:pPr algn="just">
              <a:buFont typeface="+mj-lt"/>
              <a:buAutoNum type="arabicPeriod"/>
            </a:pPr>
            <a:r>
              <a:rPr lang="en-IN" b="1" i="0" dirty="0">
                <a:effectLst/>
                <a:latin typeface="Times New Roman" pitchFamily="18" charset="0"/>
                <a:cs typeface="Times New Roman" pitchFamily="18" charset="0"/>
              </a:rPr>
              <a:t>IO Exception</a:t>
            </a:r>
            <a:r>
              <a:rPr lang="en-IN" b="0" i="0" dirty="0">
                <a:effectLst/>
                <a:latin typeface="Times New Roman" pitchFamily="18" charset="0"/>
                <a:cs typeface="Times New Roman" pitchFamily="18" charset="0"/>
              </a:rPr>
              <a:t>: This is also checked exception if there is any exception occurred during reading or writing of a file then the IO exception is raised.</a:t>
            </a:r>
          </a:p>
          <a:p>
            <a:pPr algn="just">
              <a:buFont typeface="+mj-lt"/>
              <a:buAutoNum type="arabicPeriod"/>
            </a:pPr>
            <a:r>
              <a:rPr lang="en-IN" b="1" i="0" dirty="0" err="1">
                <a:effectLst/>
                <a:latin typeface="Times New Roman" pitchFamily="18" charset="0"/>
                <a:cs typeface="Times New Roman" pitchFamily="18" charset="0"/>
              </a:rPr>
              <a:t>SQLException</a:t>
            </a:r>
            <a:r>
              <a:rPr lang="en-IN" b="0" i="0" dirty="0">
                <a:effectLst/>
                <a:latin typeface="Times New Roman" pitchFamily="18" charset="0"/>
                <a:cs typeface="Times New Roman" pitchFamily="18" charset="0"/>
              </a:rPr>
              <a:t>: This is also a checked exception when the file is connected with</a:t>
            </a:r>
            <a:r>
              <a:rPr lang="en-IN" dirty="0">
                <a:latin typeface="Times New Roman" pitchFamily="18" charset="0"/>
                <a:cs typeface="Times New Roman" pitchFamily="18" charset="0"/>
              </a:rPr>
              <a:t> SQL </a:t>
            </a:r>
            <a:r>
              <a:rPr lang="en-IN" b="0" i="0" dirty="0">
                <a:effectLst/>
                <a:latin typeface="Times New Roman" pitchFamily="18" charset="0"/>
                <a:cs typeface="Times New Roman" pitchFamily="18" charset="0"/>
              </a:rPr>
              <a:t>database, and there is issue with the connectivity of the SQL database then </a:t>
            </a:r>
            <a:r>
              <a:rPr lang="en-IN" b="0" i="0" dirty="0" err="1">
                <a:effectLst/>
                <a:latin typeface="Times New Roman" pitchFamily="18" charset="0"/>
                <a:cs typeface="Times New Roman" pitchFamily="18" charset="0"/>
              </a:rPr>
              <a:t>SQLException</a:t>
            </a:r>
            <a:r>
              <a:rPr lang="en-IN" b="0" i="0" dirty="0">
                <a:effectLst/>
                <a:latin typeface="Times New Roman" pitchFamily="18" charset="0"/>
                <a:cs typeface="Times New Roman" pitchFamily="18" charset="0"/>
              </a:rPr>
              <a:t> is raised</a:t>
            </a:r>
          </a:p>
        </p:txBody>
      </p:sp>
    </p:spTree>
    <p:extLst>
      <p:ext uri="{BB962C8B-B14F-4D97-AF65-F5344CB8AC3E}">
        <p14:creationId xmlns:p14="http://schemas.microsoft.com/office/powerpoint/2010/main" xmlns="" val="12889672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solidFill>
                  <a:schemeClr val="tx1"/>
                </a:solidFill>
                <a:latin typeface="+mj-lt"/>
              </a:rPr>
              <a:t> </a:t>
            </a:r>
            <a:r>
              <a:rPr lang="en-IN" sz="2400" b="1" dirty="0">
                <a:solidFill>
                  <a:srgbClr val="222222"/>
                </a:solidFill>
                <a:latin typeface="+mj-lt"/>
              </a:rPr>
              <a:t>Runtime</a:t>
            </a:r>
            <a:r>
              <a:rPr lang="en-IN" sz="2400" b="1" i="0" dirty="0">
                <a:solidFill>
                  <a:srgbClr val="222222"/>
                </a:solidFill>
                <a:effectLst/>
                <a:latin typeface="+mj-lt"/>
              </a:rPr>
              <a:t> Exceptions </a:t>
            </a:r>
            <a:r>
              <a:rPr lang="en-US" sz="2400" dirty="0">
                <a:solidFill>
                  <a:schemeClr val="tx1"/>
                </a:solidFill>
                <a:latin typeface="+mj-lt"/>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240B0A2C-4031-E362-D209-7D68912BC2A3}"/>
              </a:ext>
            </a:extLst>
          </p:cNvPr>
          <p:cNvSpPr txBox="1"/>
          <p:nvPr/>
        </p:nvSpPr>
        <p:spPr>
          <a:xfrm>
            <a:off x="1312589" y="1169597"/>
            <a:ext cx="7221811" cy="3139321"/>
          </a:xfrm>
          <a:prstGeom prst="rect">
            <a:avLst/>
          </a:prstGeom>
          <a:noFill/>
        </p:spPr>
        <p:txBody>
          <a:bodyPr wrap="square">
            <a:spAutoFit/>
          </a:bodyPr>
          <a:lstStyle/>
          <a:p>
            <a:pPr algn="just"/>
            <a:r>
              <a:rPr lang="en-IN" b="0" i="0" dirty="0">
                <a:solidFill>
                  <a:srgbClr val="222222"/>
                </a:solidFill>
                <a:effectLst/>
                <a:latin typeface="Times New Roman" pitchFamily="18" charset="0"/>
                <a:cs typeface="Times New Roman" pitchFamily="18" charset="0"/>
              </a:rPr>
              <a:t>Runtime exceptions are the one which could have avoided by the programmer. They are ignored at the time of compilation.</a:t>
            </a:r>
          </a:p>
          <a:p>
            <a:pPr algn="just"/>
            <a:r>
              <a:rPr lang="en-IN" b="0" i="0" dirty="0">
                <a:solidFill>
                  <a:srgbClr val="222222"/>
                </a:solidFill>
                <a:effectLst/>
                <a:latin typeface="Times New Roman" pitchFamily="18" charset="0"/>
                <a:cs typeface="Times New Roman" pitchFamily="18" charset="0"/>
              </a:rPr>
              <a:t>Some Runtime exception examples are:</a:t>
            </a:r>
          </a:p>
          <a:p>
            <a:pPr algn="just">
              <a:buFont typeface="+mj-lt"/>
              <a:buAutoNum type="arabicPeriod"/>
            </a:pPr>
            <a:r>
              <a:rPr lang="en-IN" b="1" i="0" dirty="0" err="1">
                <a:solidFill>
                  <a:srgbClr val="222222"/>
                </a:solidFill>
                <a:effectLst/>
                <a:latin typeface="Times New Roman" pitchFamily="18" charset="0"/>
                <a:cs typeface="Times New Roman" pitchFamily="18" charset="0"/>
              </a:rPr>
              <a:t>ArrayIndexOutOfBoundsException</a:t>
            </a:r>
            <a:r>
              <a:rPr lang="en-IN" b="0" i="0" dirty="0">
                <a:solidFill>
                  <a:srgbClr val="222222"/>
                </a:solidFill>
                <a:effectLst/>
                <a:latin typeface="Times New Roman" pitchFamily="18" charset="0"/>
                <a:cs typeface="Times New Roman" pitchFamily="18" charset="0"/>
              </a:rPr>
              <a:t>: This is a runtime exception when array size exceeds the elements.</a:t>
            </a:r>
          </a:p>
          <a:p>
            <a:pPr algn="just">
              <a:buFont typeface="+mj-lt"/>
              <a:buAutoNum type="arabicPeriod"/>
            </a:pPr>
            <a:r>
              <a:rPr lang="en-IN" b="1" i="0" dirty="0" err="1">
                <a:solidFill>
                  <a:srgbClr val="222222"/>
                </a:solidFill>
                <a:effectLst/>
                <a:latin typeface="Times New Roman" pitchFamily="18" charset="0"/>
                <a:cs typeface="Times New Roman" pitchFamily="18" charset="0"/>
              </a:rPr>
              <a:t>ArithmeticException</a:t>
            </a:r>
            <a:r>
              <a:rPr lang="en-IN" b="0" i="0" dirty="0">
                <a:solidFill>
                  <a:srgbClr val="222222"/>
                </a:solidFill>
                <a:effectLst/>
                <a:latin typeface="Times New Roman" pitchFamily="18" charset="0"/>
                <a:cs typeface="Times New Roman" pitchFamily="18" charset="0"/>
              </a:rPr>
              <a:t>: This is also a runtime exception when there are any mathematical operations, which are not permitted under normal conditions, for example, dividing a number by 0 will give an exception.</a:t>
            </a:r>
          </a:p>
          <a:p>
            <a:pPr algn="just">
              <a:buFont typeface="+mj-lt"/>
              <a:buAutoNum type="arabicPeriod"/>
            </a:pPr>
            <a:r>
              <a:rPr lang="en-IN" b="1" i="0" dirty="0" err="1">
                <a:solidFill>
                  <a:srgbClr val="222222"/>
                </a:solidFill>
                <a:effectLst/>
                <a:latin typeface="Times New Roman" pitchFamily="18" charset="0"/>
                <a:cs typeface="Times New Roman" pitchFamily="18" charset="0"/>
              </a:rPr>
              <a:t>NullPointer</a:t>
            </a:r>
            <a:r>
              <a:rPr lang="en-IN" b="1" i="0" dirty="0">
                <a:solidFill>
                  <a:srgbClr val="222222"/>
                </a:solidFill>
                <a:effectLst/>
                <a:latin typeface="Times New Roman" pitchFamily="18" charset="0"/>
                <a:cs typeface="Times New Roman" pitchFamily="18" charset="0"/>
              </a:rPr>
              <a:t> Exception</a:t>
            </a:r>
            <a:r>
              <a:rPr lang="en-IN" b="0" i="0" dirty="0">
                <a:solidFill>
                  <a:srgbClr val="222222"/>
                </a:solidFill>
                <a:effectLst/>
                <a:latin typeface="Times New Roman" pitchFamily="18" charset="0"/>
                <a:cs typeface="Times New Roman" pitchFamily="18" charset="0"/>
              </a:rPr>
              <a:t>: This is also a runtime exception which is raised when a variable or an object is null when we try to access the same. This is a very common exception.</a:t>
            </a:r>
          </a:p>
        </p:txBody>
      </p:sp>
    </p:spTree>
    <p:extLst>
      <p:ext uri="{BB962C8B-B14F-4D97-AF65-F5344CB8AC3E}">
        <p14:creationId xmlns:p14="http://schemas.microsoft.com/office/powerpoint/2010/main" xmlns="" val="32654362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solidFill>
                  <a:schemeClr val="tx1"/>
                </a:solidFill>
                <a:latin typeface="+mj-lt"/>
              </a:rPr>
              <a:t> </a:t>
            </a:r>
            <a:r>
              <a:rPr lang="en-IN" sz="2400" b="1" dirty="0">
                <a:solidFill>
                  <a:srgbClr val="222222"/>
                </a:solidFill>
                <a:latin typeface="+mj-lt"/>
              </a:rPr>
              <a:t>Errors</a:t>
            </a:r>
            <a:r>
              <a:rPr lang="en-IN" sz="2400" b="1" i="0" dirty="0">
                <a:solidFill>
                  <a:srgbClr val="222222"/>
                </a:solidFill>
                <a:effectLst/>
                <a:latin typeface="+mj-lt"/>
              </a:rPr>
              <a:t> </a:t>
            </a:r>
            <a:r>
              <a:rPr lang="en-US" sz="2400" dirty="0">
                <a:solidFill>
                  <a:schemeClr val="tx1"/>
                </a:solidFill>
                <a:latin typeface="+mj-lt"/>
              </a:rPr>
              <a:t>(CO2)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240B0A2C-4031-E362-D209-7D68912BC2A3}"/>
              </a:ext>
            </a:extLst>
          </p:cNvPr>
          <p:cNvSpPr txBox="1"/>
          <p:nvPr/>
        </p:nvSpPr>
        <p:spPr>
          <a:xfrm>
            <a:off x="1312589" y="1169597"/>
            <a:ext cx="7221811" cy="2585323"/>
          </a:xfrm>
          <a:prstGeom prst="rect">
            <a:avLst/>
          </a:prstGeom>
          <a:noFill/>
        </p:spPr>
        <p:txBody>
          <a:bodyPr wrap="square">
            <a:spAutoFit/>
          </a:bodyPr>
          <a:lstStyle/>
          <a:p>
            <a:pPr algn="l"/>
            <a:r>
              <a:rPr lang="en-IN" b="0" i="0" dirty="0">
                <a:solidFill>
                  <a:srgbClr val="222222"/>
                </a:solidFill>
                <a:effectLst/>
                <a:latin typeface="Times New Roman" pitchFamily="18" charset="0"/>
                <a:cs typeface="Times New Roman" pitchFamily="18" charset="0"/>
              </a:rPr>
              <a:t>The problem arises due to the control of the user or programmer. If stack overflows, then error can occur.</a:t>
            </a:r>
          </a:p>
          <a:p>
            <a:pPr algn="l"/>
            <a:r>
              <a:rPr lang="en-IN" b="0" i="0" dirty="0">
                <a:solidFill>
                  <a:srgbClr val="222222"/>
                </a:solidFill>
                <a:effectLst/>
                <a:latin typeface="Times New Roman" pitchFamily="18" charset="0"/>
                <a:cs typeface="Times New Roman" pitchFamily="18" charset="0"/>
              </a:rPr>
              <a:t>Some examples of the error are listed below:</a:t>
            </a:r>
          </a:p>
          <a:p>
            <a:pPr algn="l">
              <a:buFont typeface="+mj-lt"/>
              <a:buAutoNum type="arabicPeriod"/>
            </a:pPr>
            <a:r>
              <a:rPr lang="en-IN" b="1" i="0" dirty="0">
                <a:solidFill>
                  <a:srgbClr val="222222"/>
                </a:solidFill>
                <a:effectLst/>
                <a:latin typeface="Times New Roman" pitchFamily="18" charset="0"/>
                <a:cs typeface="Times New Roman" pitchFamily="18" charset="0"/>
              </a:rPr>
              <a:t>Error</a:t>
            </a:r>
            <a:r>
              <a:rPr lang="en-IN" b="0" i="0" dirty="0">
                <a:solidFill>
                  <a:srgbClr val="222222"/>
                </a:solidFill>
                <a:effectLst/>
                <a:latin typeface="Times New Roman" pitchFamily="18" charset="0"/>
                <a:cs typeface="Times New Roman" pitchFamily="18" charset="0"/>
              </a:rPr>
              <a:t>: This error is a subclass of throwable which indicates serious problems that an application cannot catch.</a:t>
            </a:r>
          </a:p>
          <a:p>
            <a:pPr algn="l">
              <a:buFont typeface="+mj-lt"/>
              <a:buAutoNum type="arabicPeriod"/>
            </a:pPr>
            <a:r>
              <a:rPr lang="en-IN" b="1" i="0" dirty="0">
                <a:solidFill>
                  <a:srgbClr val="222222"/>
                </a:solidFill>
                <a:effectLst/>
                <a:latin typeface="Times New Roman" pitchFamily="18" charset="0"/>
                <a:cs typeface="Times New Roman" pitchFamily="18" charset="0"/>
              </a:rPr>
              <a:t>Instantiation Error</a:t>
            </a:r>
            <a:r>
              <a:rPr lang="en-IN" b="0" i="0" dirty="0">
                <a:solidFill>
                  <a:srgbClr val="222222"/>
                </a:solidFill>
                <a:effectLst/>
                <a:latin typeface="Times New Roman" pitchFamily="18" charset="0"/>
                <a:cs typeface="Times New Roman" pitchFamily="18" charset="0"/>
              </a:rPr>
              <a:t>: This error occurs when we try to instantiate an object, and it fails to do that.</a:t>
            </a:r>
          </a:p>
          <a:p>
            <a:pPr algn="l">
              <a:buFont typeface="+mj-lt"/>
              <a:buAutoNum type="arabicPeriod"/>
            </a:pPr>
            <a:r>
              <a:rPr lang="en-IN" b="1" i="0" dirty="0">
                <a:solidFill>
                  <a:srgbClr val="222222"/>
                </a:solidFill>
                <a:effectLst/>
                <a:latin typeface="Times New Roman" pitchFamily="18" charset="0"/>
                <a:cs typeface="Times New Roman" pitchFamily="18" charset="0"/>
              </a:rPr>
              <a:t>Internal Error</a:t>
            </a:r>
            <a:r>
              <a:rPr lang="en-IN" b="0" i="0" dirty="0">
                <a:solidFill>
                  <a:srgbClr val="222222"/>
                </a:solidFill>
                <a:effectLst/>
                <a:latin typeface="Times New Roman" pitchFamily="18" charset="0"/>
                <a:cs typeface="Times New Roman" pitchFamily="18" charset="0"/>
              </a:rPr>
              <a:t>: This error occurs when there is an error occurred from JVM i.e. </a:t>
            </a:r>
            <a:r>
              <a:rPr lang="en-IN" dirty="0">
                <a:solidFill>
                  <a:srgbClr val="222222"/>
                </a:solidFill>
                <a:latin typeface="Times New Roman" pitchFamily="18" charset="0"/>
                <a:cs typeface="Times New Roman" pitchFamily="18" charset="0"/>
              </a:rPr>
              <a:t>Java Virtual Machine</a:t>
            </a:r>
            <a:r>
              <a:rPr lang="en-IN" b="0" i="0" dirty="0">
                <a:solidFill>
                  <a:srgbClr val="222222"/>
                </a:solidFill>
                <a:effectLst/>
                <a:latin typeface="Times New Roman" pitchFamily="18" charset="0"/>
                <a:cs typeface="Times New Roman" pitchFamily="18" charset="0"/>
              </a:rPr>
              <a:t>.</a:t>
            </a:r>
          </a:p>
        </p:txBody>
      </p:sp>
    </p:spTree>
    <p:extLst>
      <p:ext uri="{BB962C8B-B14F-4D97-AF65-F5344CB8AC3E}">
        <p14:creationId xmlns:p14="http://schemas.microsoft.com/office/powerpoint/2010/main" xmlns="" val="5448383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IN" sz="1800" b="0" i="0" dirty="0">
                <a:solidFill>
                  <a:srgbClr val="222222"/>
                </a:solidFill>
                <a:effectLst/>
                <a:latin typeface="Times New Roman" pitchFamily="18" charset="0"/>
                <a:cs typeface="Times New Roman" pitchFamily="18" charset="0"/>
              </a:rPr>
              <a:t>It is an instance of the throwable class, and it is used in error pages.</a:t>
            </a:r>
          </a:p>
          <a:p>
            <a:pPr marL="0" indent="0" algn="just">
              <a:buNone/>
            </a:pPr>
            <a:r>
              <a:rPr lang="en-IN" sz="1800" b="0" i="0" dirty="0">
                <a:solidFill>
                  <a:srgbClr val="222222"/>
                </a:solidFill>
                <a:effectLst/>
                <a:latin typeface="Times New Roman" pitchFamily="18" charset="0"/>
                <a:cs typeface="Times New Roman" pitchFamily="18" charset="0"/>
              </a:rPr>
              <a:t>Some methods of throwable class are:</a:t>
            </a:r>
          </a:p>
          <a:p>
            <a:pPr algn="just">
              <a:buFont typeface="Arial" panose="020B0604020202020204" pitchFamily="34" charset="0"/>
              <a:buChar char="•"/>
            </a:pPr>
            <a:r>
              <a:rPr lang="en-IN" sz="1800" b="1" i="0" dirty="0">
                <a:solidFill>
                  <a:srgbClr val="222222"/>
                </a:solidFill>
                <a:effectLst/>
                <a:latin typeface="Times New Roman" pitchFamily="18" charset="0"/>
                <a:cs typeface="Times New Roman" pitchFamily="18" charset="0"/>
              </a:rPr>
              <a:t>Public String </a:t>
            </a:r>
            <a:r>
              <a:rPr lang="en-IN" sz="1800" b="1" i="0" dirty="0" err="1">
                <a:solidFill>
                  <a:srgbClr val="222222"/>
                </a:solidFill>
                <a:effectLst/>
                <a:latin typeface="Times New Roman" pitchFamily="18" charset="0"/>
                <a:cs typeface="Times New Roman" pitchFamily="18" charset="0"/>
              </a:rPr>
              <a:t>getMessage</a:t>
            </a:r>
            <a:r>
              <a:rPr lang="en-IN" sz="1800" b="1" i="0" dirty="0">
                <a:solidFill>
                  <a:srgbClr val="222222"/>
                </a:solidFill>
                <a:effectLst/>
                <a:latin typeface="Times New Roman" pitchFamily="18" charset="0"/>
                <a:cs typeface="Times New Roman" pitchFamily="18" charset="0"/>
              </a:rPr>
              <a:t>()</a:t>
            </a:r>
            <a:r>
              <a:rPr lang="en-IN" sz="1800" b="0" i="0" dirty="0">
                <a:solidFill>
                  <a:srgbClr val="222222"/>
                </a:solidFill>
                <a:effectLst/>
                <a:latin typeface="Times New Roman" pitchFamily="18" charset="0"/>
                <a:cs typeface="Times New Roman" pitchFamily="18" charset="0"/>
              </a:rPr>
              <a:t> – returns the message of the exception.</a:t>
            </a:r>
          </a:p>
          <a:p>
            <a:pPr algn="just">
              <a:buFont typeface="Arial" panose="020B0604020202020204" pitchFamily="34" charset="0"/>
              <a:buChar char="•"/>
            </a:pPr>
            <a:r>
              <a:rPr lang="en-IN" sz="1800" b="1" i="0" dirty="0">
                <a:solidFill>
                  <a:srgbClr val="222222"/>
                </a:solidFill>
                <a:effectLst/>
                <a:latin typeface="Times New Roman" pitchFamily="18" charset="0"/>
                <a:cs typeface="Times New Roman" pitchFamily="18" charset="0"/>
              </a:rPr>
              <a:t>Public </a:t>
            </a:r>
            <a:r>
              <a:rPr lang="en-IN" sz="1800" b="1" i="0" dirty="0" err="1">
                <a:solidFill>
                  <a:srgbClr val="222222"/>
                </a:solidFill>
                <a:effectLst/>
                <a:latin typeface="Times New Roman" pitchFamily="18" charset="0"/>
                <a:cs typeface="Times New Roman" pitchFamily="18" charset="0"/>
              </a:rPr>
              <a:t>throwablegetCause</a:t>
            </a:r>
            <a:r>
              <a:rPr lang="en-IN" sz="1800" b="1" i="0" dirty="0">
                <a:solidFill>
                  <a:srgbClr val="222222"/>
                </a:solidFill>
                <a:effectLst/>
                <a:latin typeface="Times New Roman" pitchFamily="18" charset="0"/>
                <a:cs typeface="Times New Roman" pitchFamily="18" charset="0"/>
              </a:rPr>
              <a:t>()</a:t>
            </a:r>
            <a:r>
              <a:rPr lang="en-IN" sz="1800" b="0" i="0" dirty="0">
                <a:solidFill>
                  <a:srgbClr val="222222"/>
                </a:solidFill>
                <a:effectLst/>
                <a:latin typeface="Times New Roman" pitchFamily="18" charset="0"/>
                <a:cs typeface="Times New Roman" pitchFamily="18" charset="0"/>
              </a:rPr>
              <a:t> – returns cause of the exception</a:t>
            </a:r>
          </a:p>
          <a:p>
            <a:pPr algn="just">
              <a:buFont typeface="Arial" panose="020B0604020202020204" pitchFamily="34" charset="0"/>
              <a:buChar char="•"/>
            </a:pPr>
            <a:r>
              <a:rPr lang="en-IN" sz="1800" b="1" i="0" dirty="0">
                <a:solidFill>
                  <a:srgbClr val="222222"/>
                </a:solidFill>
                <a:effectLst/>
                <a:latin typeface="Times New Roman" pitchFamily="18" charset="0"/>
                <a:cs typeface="Times New Roman" pitchFamily="18" charset="0"/>
              </a:rPr>
              <a:t>Public </a:t>
            </a:r>
            <a:r>
              <a:rPr lang="en-IN" sz="1800" b="1" i="0" dirty="0" err="1">
                <a:solidFill>
                  <a:srgbClr val="222222"/>
                </a:solidFill>
                <a:effectLst/>
                <a:latin typeface="Times New Roman" pitchFamily="18" charset="0"/>
                <a:cs typeface="Times New Roman" pitchFamily="18" charset="0"/>
              </a:rPr>
              <a:t>printStackTrace</a:t>
            </a:r>
            <a:r>
              <a:rPr lang="en-IN" sz="1800" b="1" i="0" dirty="0">
                <a:solidFill>
                  <a:srgbClr val="222222"/>
                </a:solidFill>
                <a:effectLst/>
                <a:latin typeface="Times New Roman" pitchFamily="18" charset="0"/>
                <a:cs typeface="Times New Roman" pitchFamily="18" charset="0"/>
              </a:rPr>
              <a:t>()</a:t>
            </a:r>
            <a:r>
              <a:rPr lang="en-IN" sz="1800" b="0" i="0" dirty="0">
                <a:solidFill>
                  <a:srgbClr val="222222"/>
                </a:solidFill>
                <a:effectLst/>
                <a:latin typeface="Times New Roman" pitchFamily="18" charset="0"/>
                <a:cs typeface="Times New Roman" pitchFamily="18" charset="0"/>
              </a:rPr>
              <a:t>– returns the </a:t>
            </a:r>
            <a:r>
              <a:rPr lang="en-IN" sz="1800" b="0" i="0" dirty="0" err="1">
                <a:solidFill>
                  <a:srgbClr val="222222"/>
                </a:solidFill>
                <a:effectLst/>
                <a:latin typeface="Times New Roman" pitchFamily="18" charset="0"/>
                <a:cs typeface="Times New Roman" pitchFamily="18" charset="0"/>
              </a:rPr>
              <a:t>stacktrace</a:t>
            </a:r>
            <a:r>
              <a:rPr lang="en-IN" sz="1800" b="0" i="0" dirty="0">
                <a:solidFill>
                  <a:srgbClr val="222222"/>
                </a:solidFill>
                <a:effectLst/>
                <a:latin typeface="Times New Roman" pitchFamily="18" charset="0"/>
                <a:cs typeface="Times New Roman" pitchFamily="18" charset="0"/>
              </a:rPr>
              <a:t> of the exception.</a:t>
            </a:r>
          </a:p>
          <a:p>
            <a:pPr marL="0"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i="0" dirty="0">
                <a:solidFill>
                  <a:srgbClr val="222222"/>
                </a:solidFill>
                <a:effectLst/>
              </a:rPr>
              <a:t>Error Exceptions(CO2)</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29774721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1800" dirty="0"/>
              <a:t>How we can apply JSP API?</a:t>
            </a:r>
          </a:p>
          <a:p>
            <a:r>
              <a:rPr lang="en-IN" sz="1800" dirty="0"/>
              <a:t>Discuss the concept </a:t>
            </a:r>
            <a:r>
              <a:rPr lang="en-IN" sz="1800" dirty="0">
                <a:effectLst/>
                <a:latin typeface="CIDFont+F2"/>
              </a:rPr>
              <a:t>Implicit Objects</a:t>
            </a:r>
            <a:r>
              <a:rPr lang="en-IN" sz="1800" dirty="0"/>
              <a:t>. </a:t>
            </a:r>
          </a:p>
          <a:p>
            <a:r>
              <a:rPr lang="en-IN" sz="1800" dirty="0"/>
              <a:t>Explain JSP </a:t>
            </a:r>
            <a:r>
              <a:rPr lang="en-IN" sz="1800" dirty="0">
                <a:effectLst/>
                <a:latin typeface="CIDFont+F2"/>
              </a:rPr>
              <a:t>request</a:t>
            </a:r>
            <a:r>
              <a:rPr lang="en-IN" sz="1800" dirty="0"/>
              <a:t>. </a:t>
            </a:r>
          </a:p>
          <a:p>
            <a:r>
              <a:rPr lang="en-IN" sz="1800" dirty="0"/>
              <a:t>Illustrate JSP response. </a:t>
            </a:r>
          </a:p>
          <a:p>
            <a:r>
              <a:rPr lang="en-IN" sz="1800" dirty="0"/>
              <a:t>Summarize JSP config. </a:t>
            </a:r>
          </a:p>
          <a:p>
            <a:r>
              <a:rPr lang="en-IN" sz="1800" dirty="0"/>
              <a:t>What do you understand by JSP session? </a:t>
            </a:r>
          </a:p>
          <a:p>
            <a:r>
              <a:rPr lang="en-IN" sz="1800" dirty="0"/>
              <a:t>How we can apply JSP Application? </a:t>
            </a:r>
          </a:p>
          <a:p>
            <a:r>
              <a:rPr lang="en-IN" sz="1800" dirty="0"/>
              <a:t>Briefly explain JSP Page Context</a:t>
            </a:r>
          </a:p>
          <a:p>
            <a:r>
              <a:rPr lang="en-IN" sz="1800" dirty="0"/>
              <a:t>How to create a JSP page? </a:t>
            </a:r>
          </a:p>
          <a:p>
            <a:r>
              <a:rPr lang="en-IN" sz="1800" dirty="0"/>
              <a:t>How can we handle the exception in JSP?</a:t>
            </a:r>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E1540E69-7947-EABE-D1A5-2C7872904C4F}"/>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372646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fontAlgn="t">
              <a:buNone/>
            </a:pPr>
            <a:r>
              <a:rPr lang="en-US" sz="1800" dirty="0"/>
              <a:t>After completion of this course, students will be able to-</a:t>
            </a:r>
            <a:endParaRPr lang="en-IN" sz="1800" dirty="0"/>
          </a:p>
          <a:p>
            <a:r>
              <a:rPr lang="en-US" sz="1800" dirty="0"/>
              <a:t>CO1: </a:t>
            </a:r>
            <a:r>
              <a:rPr lang="en-IN" sz="1800" dirty="0">
                <a:effectLst/>
                <a:latin typeface="CIDFont+F2"/>
              </a:rPr>
              <a:t>Understand the concept of implementing the connection between Java and Database using JDBC. </a:t>
            </a:r>
            <a:endParaRPr lang="en-IN" sz="1100" dirty="0">
              <a:effectLst/>
            </a:endParaRPr>
          </a:p>
          <a:p>
            <a:r>
              <a:rPr lang="en-IN" sz="1800" dirty="0"/>
              <a:t>CO2: </a:t>
            </a:r>
            <a:r>
              <a:rPr lang="en-IN" sz="1800" dirty="0">
                <a:effectLst/>
                <a:latin typeface="CIDFont+F2"/>
              </a:rPr>
              <a:t>Understand, Analyse, and Build dynamic web pages for server-side programming </a:t>
            </a:r>
            <a:endParaRPr lang="en-IN" sz="1100" dirty="0"/>
          </a:p>
          <a:p>
            <a:r>
              <a:rPr lang="en-US" sz="1800" dirty="0"/>
              <a:t>CO3: </a:t>
            </a:r>
            <a:r>
              <a:rPr lang="en-IN" sz="1800" dirty="0" err="1">
                <a:effectLst/>
                <a:latin typeface="CIDFont+F2"/>
              </a:rPr>
              <a:t>Analyze</a:t>
            </a:r>
            <a:r>
              <a:rPr lang="en-IN" sz="1800" dirty="0">
                <a:effectLst/>
                <a:latin typeface="CIDFont+F2"/>
              </a:rPr>
              <a:t> and design the Spring Core Modules and DI to configure and wire beans (application objects) together </a:t>
            </a:r>
            <a:endParaRPr lang="en-IN" sz="1100" dirty="0">
              <a:effectLst/>
            </a:endParaRPr>
          </a:p>
          <a:p>
            <a:r>
              <a:rPr lang="en-IN" sz="1800" dirty="0"/>
              <a:t>CO4: </a:t>
            </a:r>
            <a:r>
              <a:rPr lang="en-IN" sz="1800" dirty="0">
                <a:effectLst/>
                <a:latin typeface="CIDFont+F2"/>
              </a:rPr>
              <a:t>Design Model View Controller architecture and ready components that can be used to develop flexible and loosely coupled web applications. </a:t>
            </a:r>
            <a:endParaRPr lang="en-IN" sz="1100" dirty="0">
              <a:effectLst/>
            </a:endParaRPr>
          </a:p>
          <a:p>
            <a:r>
              <a:rPr lang="en-IN" sz="1800" dirty="0"/>
              <a:t>CO5: </a:t>
            </a:r>
            <a:r>
              <a:rPr lang="en-IN" sz="1800" dirty="0">
                <a:effectLst/>
                <a:latin typeface="CIDFont+F2"/>
              </a:rPr>
              <a:t>Deploy JPA to Map, store, retrieve, and update data from java objects to relational databases and vice versa. </a:t>
            </a:r>
            <a:endParaRPr lang="en-IN" sz="1100" dirty="0">
              <a:effectLst/>
            </a:endParaRPr>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2933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5576" y="0"/>
            <a:ext cx="1287780" cy="1059872"/>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err="1"/>
              <a:t>Youtube</a:t>
            </a:r>
            <a:r>
              <a:rPr lang="en-US" sz="2000" dirty="0"/>
              <a:t>/other  Video Links</a:t>
            </a:r>
            <a:endParaRPr lang="en-IN" sz="1800" dirty="0">
              <a:solidFill>
                <a:srgbClr val="0000FF"/>
              </a:solidFill>
              <a:effectLst/>
              <a:latin typeface="CIDFont+F2"/>
            </a:endParaRPr>
          </a:p>
          <a:p>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a:t>
            </a:r>
            <a:r>
              <a:rPr lang="en-IN" sz="1800" dirty="0" err="1">
                <a:solidFill>
                  <a:srgbClr val="0000FF"/>
                </a:solidFill>
                <a:effectLst/>
                <a:latin typeface="CIDFont+F2"/>
              </a:rPr>
              <a:t>BsDoLVMnmZs</a:t>
            </a:r>
            <a:r>
              <a:rPr lang="en-IN" sz="1800" dirty="0">
                <a:solidFill>
                  <a:srgbClr val="0000FF"/>
                </a:solidFill>
                <a:effectLst/>
                <a:latin typeface="CIDFont+F2"/>
              </a:rPr>
              <a:t> </a:t>
            </a:r>
          </a:p>
          <a:p>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/a8W952NBZUE </a:t>
            </a:r>
          </a:p>
          <a:p>
            <a:r>
              <a:rPr lang="en-IN" sz="1800" dirty="0">
                <a:solidFill>
                  <a:srgbClr val="0000FF"/>
                </a:solidFill>
                <a:latin typeface="CIDFont+F2"/>
              </a:rPr>
              <a:t>https://</a:t>
            </a:r>
            <a:r>
              <a:rPr lang="en-IN" sz="1800" dirty="0" err="1">
                <a:solidFill>
                  <a:srgbClr val="0000FF"/>
                </a:solidFill>
                <a:latin typeface="CIDFont+F2"/>
              </a:rPr>
              <a:t>www.youtube.com</a:t>
            </a:r>
            <a:r>
              <a:rPr lang="en-IN" sz="1800" dirty="0">
                <a:solidFill>
                  <a:srgbClr val="0000FF"/>
                </a:solidFill>
                <a:latin typeface="CIDFont+F2"/>
              </a:rPr>
              <a:t>/</a:t>
            </a:r>
            <a:r>
              <a:rPr lang="en-IN" sz="1800" dirty="0" err="1">
                <a:solidFill>
                  <a:srgbClr val="0000FF"/>
                </a:solidFill>
                <a:latin typeface="CIDFont+F2"/>
              </a:rPr>
              <a:t>watch?v</a:t>
            </a:r>
            <a:r>
              <a:rPr lang="en-IN" sz="1800" dirty="0">
                <a:solidFill>
                  <a:srgbClr val="0000FF"/>
                </a:solidFill>
                <a:latin typeface="CIDFont+F2"/>
              </a:rPr>
              <a:t>=J_d1fJy90GY&amp;t=4s</a:t>
            </a:r>
          </a:p>
          <a:p>
            <a:endParaRPr lang="en-US" sz="2000" dirty="0"/>
          </a:p>
          <a:p>
            <a:endParaRPr lang="en-US" sz="2000" dirty="0"/>
          </a:p>
        </p:txBody>
      </p:sp>
      <p:sp>
        <p:nvSpPr>
          <p:cNvPr id="4" name="Date Placeholder 3"/>
          <p:cNvSpPr>
            <a:spLocks noGrp="1"/>
          </p:cNvSpPr>
          <p:nvPr>
            <p:ph type="dt" sz="half" idx="10"/>
          </p:nvPr>
        </p:nvSpPr>
        <p:spPr/>
        <p:txBody>
          <a:bodyPr/>
          <a:lstStyle/>
          <a:p>
            <a:fld id="{2567DAA0-F5EA-4446-80AA-054EC68B59D6}"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D5548378-072E-8507-2696-07D530BE78DC}"/>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r>
              <a:rPr lang="en-IN" sz="1800" dirty="0" smtClean="0"/>
              <a:t>1. session </a:t>
            </a:r>
            <a:r>
              <a:rPr lang="en-IN" sz="1800" dirty="0"/>
              <a:t>is instance of which class?</a:t>
            </a:r>
          </a:p>
          <a:p>
            <a:pPr algn="just">
              <a:buFont typeface="Arial" pitchFamily="34" charset="0"/>
              <a:buNone/>
            </a:pPr>
            <a:r>
              <a:rPr lang="en-IN" sz="1800" dirty="0"/>
              <a:t>A - Session</a:t>
            </a:r>
          </a:p>
          <a:p>
            <a:pPr algn="just">
              <a:buFont typeface="Arial" pitchFamily="34" charset="0"/>
              <a:buNone/>
            </a:pPr>
            <a:r>
              <a:rPr lang="en-IN" sz="1800" b="1" dirty="0"/>
              <a:t>B - </a:t>
            </a:r>
            <a:r>
              <a:rPr lang="en-IN" sz="1800" b="1" dirty="0" err="1"/>
              <a:t>HttpSession</a:t>
            </a:r>
            <a:endParaRPr lang="en-IN" sz="1800" b="1" dirty="0"/>
          </a:p>
          <a:p>
            <a:pPr algn="just">
              <a:buFont typeface="Arial" pitchFamily="34" charset="0"/>
              <a:buNone/>
            </a:pPr>
            <a:r>
              <a:rPr lang="en-IN" sz="1800" dirty="0"/>
              <a:t>C - </a:t>
            </a:r>
            <a:r>
              <a:rPr lang="en-IN" sz="1800" dirty="0" err="1"/>
              <a:t>HttpServletSession</a:t>
            </a:r>
            <a:endParaRPr lang="en-IN" sz="1800" dirty="0"/>
          </a:p>
          <a:p>
            <a:pPr algn="just">
              <a:buFont typeface="Arial" pitchFamily="34" charset="0"/>
              <a:buNone/>
            </a:pPr>
            <a:r>
              <a:rPr lang="en-IN" sz="1800" dirty="0"/>
              <a:t>D - </a:t>
            </a:r>
            <a:r>
              <a:rPr lang="en-IN" sz="1800" dirty="0" err="1"/>
              <a:t>ServletSession</a:t>
            </a:r>
            <a:endParaRPr lang="en-IN" sz="1800" dirty="0"/>
          </a:p>
          <a:p>
            <a:pPr algn="just">
              <a:buNone/>
            </a:pPr>
            <a:r>
              <a:rPr lang="en-IN" sz="1800" dirty="0" smtClean="0"/>
              <a:t>2. What </a:t>
            </a:r>
            <a:r>
              <a:rPr lang="en-IN" sz="1800" dirty="0"/>
              <a:t>is the correct signature of </a:t>
            </a:r>
            <a:r>
              <a:rPr lang="en-IN" sz="1800" dirty="0" err="1"/>
              <a:t>jspInit</a:t>
            </a:r>
            <a:r>
              <a:rPr lang="en-IN" sz="1800" dirty="0"/>
              <a:t>() method of </a:t>
            </a:r>
            <a:r>
              <a:rPr lang="en-IN" sz="1800" dirty="0" err="1"/>
              <a:t>HttpJspPage</a:t>
            </a:r>
            <a:r>
              <a:rPr lang="en-IN" sz="1800" dirty="0"/>
              <a:t> class?</a:t>
            </a:r>
          </a:p>
          <a:p>
            <a:pPr algn="just">
              <a:buNone/>
            </a:pPr>
            <a:r>
              <a:rPr lang="en-IN" sz="1800" dirty="0"/>
              <a:t>A - void </a:t>
            </a:r>
            <a:r>
              <a:rPr lang="en-IN" sz="1800" dirty="0" err="1"/>
              <a:t>jspInit</a:t>
            </a:r>
            <a:r>
              <a:rPr lang="en-IN" sz="1800" dirty="0"/>
              <a:t>(</a:t>
            </a:r>
            <a:r>
              <a:rPr lang="en-IN" sz="1800" dirty="0" err="1"/>
              <a:t>HTTPRequest</a:t>
            </a:r>
            <a:r>
              <a:rPr lang="en-IN" sz="1800" dirty="0"/>
              <a:t> request, </a:t>
            </a:r>
            <a:r>
              <a:rPr lang="en-IN" sz="1800" dirty="0" err="1"/>
              <a:t>HTTPResponse</a:t>
            </a:r>
            <a:r>
              <a:rPr lang="en-IN" sz="1800" dirty="0"/>
              <a:t> response)</a:t>
            </a:r>
          </a:p>
          <a:p>
            <a:pPr algn="just">
              <a:buNone/>
            </a:pPr>
            <a:r>
              <a:rPr lang="en-IN" sz="1800" dirty="0"/>
              <a:t>B - void </a:t>
            </a:r>
            <a:r>
              <a:rPr lang="en-IN" sz="1800" dirty="0" err="1"/>
              <a:t>jspInit</a:t>
            </a:r>
            <a:r>
              <a:rPr lang="en-IN" sz="1800" dirty="0"/>
              <a:t>(</a:t>
            </a:r>
            <a:r>
              <a:rPr lang="en-IN" sz="1800" dirty="0" err="1"/>
              <a:t>HTTPRequest</a:t>
            </a:r>
            <a:r>
              <a:rPr lang="en-IN" sz="1800" dirty="0"/>
              <a:t> request, </a:t>
            </a:r>
            <a:r>
              <a:rPr lang="en-IN" sz="1800" dirty="0" err="1"/>
              <a:t>HTTPResponse</a:t>
            </a:r>
            <a:r>
              <a:rPr lang="en-IN" sz="1800" dirty="0"/>
              <a:t> response) throws </a:t>
            </a:r>
            <a:r>
              <a:rPr lang="en-IN" sz="1800" dirty="0" err="1"/>
              <a:t>ServletException</a:t>
            </a:r>
            <a:r>
              <a:rPr lang="en-IN" sz="1800" dirty="0"/>
              <a:t>, </a:t>
            </a:r>
            <a:r>
              <a:rPr lang="en-IN" sz="1800" dirty="0" err="1"/>
              <a:t>IOException</a:t>
            </a:r>
            <a:endParaRPr lang="en-IN" sz="1800" dirty="0"/>
          </a:p>
          <a:p>
            <a:pPr algn="just">
              <a:buNone/>
            </a:pPr>
            <a:r>
              <a:rPr lang="en-IN" sz="1800" b="1" dirty="0"/>
              <a:t>C - void </a:t>
            </a:r>
            <a:r>
              <a:rPr lang="en-IN" sz="1800" b="1" dirty="0" err="1"/>
              <a:t>jspInit</a:t>
            </a:r>
            <a:r>
              <a:rPr lang="en-IN" sz="1800" b="1" dirty="0"/>
              <a:t>()</a:t>
            </a:r>
          </a:p>
          <a:p>
            <a:pPr algn="just">
              <a:buNone/>
            </a:pPr>
            <a:r>
              <a:rPr lang="en-IN" sz="1800" dirty="0"/>
              <a:t>D - void </a:t>
            </a:r>
            <a:r>
              <a:rPr lang="en-IN" sz="1800" dirty="0" err="1"/>
              <a:t>jspInit</a:t>
            </a:r>
            <a:r>
              <a:rPr lang="en-IN" sz="1800" dirty="0"/>
              <a:t>() throws </a:t>
            </a:r>
            <a:r>
              <a:rPr lang="en-IN" sz="1800" dirty="0" err="1"/>
              <a:t>ServletException</a:t>
            </a:r>
            <a:r>
              <a:rPr lang="en-IN" sz="1800" dirty="0"/>
              <a:t>, </a:t>
            </a:r>
            <a:r>
              <a:rPr lang="en-IN" sz="1800" dirty="0" err="1"/>
              <a:t>IOException</a:t>
            </a:r>
            <a:endParaRPr lang="en-IN" sz="1800" dirty="0"/>
          </a:p>
          <a:p>
            <a:pPr algn="just">
              <a:buNone/>
            </a:pPr>
            <a:r>
              <a:rPr lang="en-IN" sz="1800" dirty="0" smtClean="0"/>
              <a:t>3. </a:t>
            </a:r>
            <a:r>
              <a:rPr lang="en-US" sz="1800" b="1" dirty="0" smtClean="0"/>
              <a:t>Which attribute specifies a JSP page that should process any exceptions thrown but not caught in the current page</a:t>
            </a:r>
            <a:r>
              <a:rPr lang="en-US" sz="1800" b="1" dirty="0" smtClean="0"/>
              <a:t>?</a:t>
            </a:r>
          </a:p>
          <a:p>
            <a:pPr>
              <a:buNone/>
            </a:pPr>
            <a:r>
              <a:rPr lang="en-US" sz="1800" dirty="0" smtClean="0"/>
              <a:t>a. The </a:t>
            </a:r>
            <a:r>
              <a:rPr lang="en-US" sz="1800" dirty="0" err="1" smtClean="0"/>
              <a:t>ErrorPage</a:t>
            </a:r>
            <a:r>
              <a:rPr lang="en-US" sz="1800" dirty="0" smtClean="0"/>
              <a:t> Attribute</a:t>
            </a:r>
          </a:p>
          <a:p>
            <a:pPr>
              <a:buNone/>
            </a:pPr>
            <a:r>
              <a:rPr lang="en-US" sz="1800" b="1" dirty="0" smtClean="0"/>
              <a:t>b.</a:t>
            </a:r>
            <a:r>
              <a:rPr lang="en-US" sz="1800" dirty="0" smtClean="0"/>
              <a:t> The </a:t>
            </a:r>
            <a:r>
              <a:rPr lang="en-US" sz="1800" dirty="0" err="1" smtClean="0"/>
              <a:t>IsErrorPage</a:t>
            </a:r>
            <a:r>
              <a:rPr lang="en-US" sz="1800" dirty="0" smtClean="0"/>
              <a:t> Attribute</a:t>
            </a:r>
          </a:p>
          <a:p>
            <a:pPr>
              <a:buNone/>
            </a:pPr>
            <a:r>
              <a:rPr lang="en-US" sz="1800" b="1" dirty="0" smtClean="0"/>
              <a:t>c.</a:t>
            </a:r>
            <a:r>
              <a:rPr lang="en-US" sz="1800" dirty="0" smtClean="0"/>
              <a:t> Both A &amp; B</a:t>
            </a:r>
          </a:p>
          <a:p>
            <a:pPr>
              <a:buNone/>
            </a:pPr>
            <a:r>
              <a:rPr lang="en-US" sz="1800" b="1" dirty="0" smtClean="0"/>
              <a:t>d.</a:t>
            </a:r>
            <a:r>
              <a:rPr lang="en-US" sz="1800" dirty="0" smtClean="0"/>
              <a:t> None of the above</a:t>
            </a:r>
          </a:p>
          <a:p>
            <a:pPr algn="just">
              <a:buNone/>
            </a:pPr>
            <a:endParaRPr lang="en-IN" sz="1800" dirty="0"/>
          </a:p>
          <a:p>
            <a:pPr algn="just"/>
            <a:endParaRPr lang="en-IN" sz="1800" dirty="0"/>
          </a:p>
          <a:p>
            <a:pPr algn="just"/>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40720019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buNone/>
            </a:pPr>
            <a:r>
              <a:rPr lang="en-IN" sz="1800" b="1" dirty="0" smtClean="0"/>
              <a:t>4. </a:t>
            </a:r>
            <a:r>
              <a:rPr lang="en-US" sz="1800" b="1" dirty="0" smtClean="0"/>
              <a:t>The </a:t>
            </a:r>
            <a:r>
              <a:rPr lang="en-US" sz="1800" b="1" dirty="0" smtClean="0"/>
              <a:t>ASP and JSP technologies are quite similar in the way they support the creation of Dynamic pages, using HTML templates, scripting code and components for business logic</a:t>
            </a:r>
            <a:r>
              <a:rPr lang="en-US" sz="1800" b="1" dirty="0" smtClean="0"/>
              <a:t>.</a:t>
            </a:r>
            <a:endParaRPr lang="en-US" sz="1800" dirty="0" smtClean="0"/>
          </a:p>
          <a:p>
            <a:pPr>
              <a:buNone/>
            </a:pPr>
            <a:r>
              <a:rPr lang="en-US" sz="1800" b="1" dirty="0" smtClean="0"/>
              <a:t>a. True</a:t>
            </a:r>
          </a:p>
          <a:p>
            <a:pPr>
              <a:buNone/>
            </a:pPr>
            <a:r>
              <a:rPr lang="en-US" sz="1800" b="1" dirty="0" smtClean="0"/>
              <a:t>b.</a:t>
            </a:r>
            <a:r>
              <a:rPr lang="en-US" sz="1800" dirty="0" smtClean="0"/>
              <a:t> </a:t>
            </a:r>
            <a:r>
              <a:rPr lang="en-US" sz="1800" dirty="0" smtClean="0"/>
              <a:t>False</a:t>
            </a:r>
          </a:p>
          <a:p>
            <a:pPr>
              <a:buNone/>
            </a:pPr>
            <a:r>
              <a:rPr lang="en-US" sz="1800" dirty="0" smtClean="0"/>
              <a:t>5. </a:t>
            </a:r>
            <a:r>
              <a:rPr lang="en-US" sz="1800" b="1" dirty="0" smtClean="0"/>
              <a:t>Which can generate HTML dynamically on the client but can hardly interact with the web server to perform complex tasks like database access and image processing etc. in JSP</a:t>
            </a:r>
            <a:r>
              <a:rPr lang="en-US" sz="1800" b="1" dirty="0" smtClean="0"/>
              <a:t>?</a:t>
            </a:r>
          </a:p>
          <a:p>
            <a:pPr>
              <a:buNone/>
            </a:pPr>
            <a:r>
              <a:rPr lang="en-US" sz="1800" b="1" dirty="0" smtClean="0"/>
              <a:t>a.</a:t>
            </a:r>
            <a:r>
              <a:rPr lang="en-US" sz="1800" dirty="0" smtClean="0"/>
              <a:t> </a:t>
            </a:r>
            <a:r>
              <a:rPr lang="en-US" sz="1800" dirty="0" err="1" smtClean="0"/>
              <a:t>vs.Static</a:t>
            </a:r>
            <a:r>
              <a:rPr lang="en-US" sz="1800" dirty="0" smtClean="0"/>
              <a:t> HTML</a:t>
            </a:r>
          </a:p>
          <a:p>
            <a:pPr>
              <a:buNone/>
            </a:pPr>
            <a:r>
              <a:rPr lang="en-US" sz="1800" b="1" dirty="0" smtClean="0"/>
              <a:t>b.</a:t>
            </a:r>
            <a:r>
              <a:rPr lang="en-US" sz="1800" dirty="0" smtClean="0"/>
              <a:t> </a:t>
            </a:r>
            <a:r>
              <a:rPr lang="en-US" sz="1800" dirty="0" err="1" smtClean="0"/>
              <a:t>vs.Server</a:t>
            </a:r>
            <a:r>
              <a:rPr lang="en-US" sz="1800" dirty="0" smtClean="0"/>
              <a:t>-Side Includes</a:t>
            </a:r>
          </a:p>
          <a:p>
            <a:pPr>
              <a:buNone/>
            </a:pPr>
            <a:r>
              <a:rPr lang="en-US" sz="1800" b="1" dirty="0" smtClean="0"/>
              <a:t>c.</a:t>
            </a:r>
            <a:r>
              <a:rPr lang="en-US" sz="1800" dirty="0" smtClean="0"/>
              <a:t> </a:t>
            </a:r>
            <a:r>
              <a:rPr lang="en-US" sz="1800" dirty="0" err="1" smtClean="0"/>
              <a:t>vs.Pure</a:t>
            </a:r>
            <a:r>
              <a:rPr lang="en-US" sz="1800" dirty="0" smtClean="0"/>
              <a:t> </a:t>
            </a:r>
            <a:r>
              <a:rPr lang="en-US" sz="1800" dirty="0" err="1" smtClean="0"/>
              <a:t>Servlets</a:t>
            </a:r>
            <a:endParaRPr lang="en-US" sz="1800" dirty="0" smtClean="0"/>
          </a:p>
          <a:p>
            <a:pPr>
              <a:buNone/>
            </a:pPr>
            <a:r>
              <a:rPr lang="en-US" sz="1800" b="1" dirty="0" smtClean="0"/>
              <a:t>d. </a:t>
            </a:r>
            <a:r>
              <a:rPr lang="en-US" sz="1800" b="1" dirty="0" err="1" smtClean="0"/>
              <a:t>Vs.JavaScript</a:t>
            </a:r>
            <a:endParaRPr lang="en-US" sz="1800" b="1" dirty="0" smtClean="0"/>
          </a:p>
          <a:p>
            <a:pPr>
              <a:buNone/>
            </a:pPr>
            <a:r>
              <a:rPr lang="en-US" sz="1800" b="1" dirty="0" smtClean="0"/>
              <a:t>6. </a:t>
            </a:r>
            <a:r>
              <a:rPr lang="en-US" sz="1800" b="1" dirty="0" smtClean="0"/>
              <a:t>Which two interfaces does the </a:t>
            </a:r>
            <a:r>
              <a:rPr lang="en-US" sz="1800" b="1" dirty="0" err="1" smtClean="0"/>
              <a:t>javax.servlet.jsp</a:t>
            </a:r>
            <a:r>
              <a:rPr lang="en-US" sz="1800" b="1" dirty="0" smtClean="0"/>
              <a:t> package </a:t>
            </a:r>
            <a:r>
              <a:rPr lang="en-US" sz="1800" b="1" dirty="0" err="1" smtClean="0"/>
              <a:t>have?a</a:t>
            </a:r>
            <a:r>
              <a:rPr lang="en-US" sz="1800" b="1" dirty="0" smtClean="0"/>
              <a:t>.</a:t>
            </a:r>
            <a:r>
              <a:rPr lang="en-US" sz="1800" dirty="0" smtClean="0"/>
              <a:t> </a:t>
            </a:r>
            <a:r>
              <a:rPr lang="en-US" sz="1800" dirty="0" err="1" smtClean="0"/>
              <a:t>JspPage</a:t>
            </a:r>
            <a:endParaRPr lang="en-US" sz="1800" dirty="0" smtClean="0"/>
          </a:p>
          <a:p>
            <a:pPr>
              <a:buNone/>
            </a:pPr>
            <a:r>
              <a:rPr lang="en-US" sz="1800" b="1" dirty="0" smtClean="0"/>
              <a:t>b.</a:t>
            </a:r>
            <a:r>
              <a:rPr lang="en-US" sz="1800" dirty="0" smtClean="0"/>
              <a:t> </a:t>
            </a:r>
            <a:r>
              <a:rPr lang="en-US" sz="1800" dirty="0" err="1" smtClean="0"/>
              <a:t>HttpJspPage</a:t>
            </a:r>
            <a:endParaRPr lang="en-US" sz="1800" dirty="0" smtClean="0"/>
          </a:p>
          <a:p>
            <a:pPr>
              <a:buNone/>
            </a:pPr>
            <a:r>
              <a:rPr lang="en-US" sz="1800" b="1" dirty="0" smtClean="0"/>
              <a:t>c.</a:t>
            </a:r>
            <a:r>
              <a:rPr lang="en-US" sz="1800" dirty="0" smtClean="0"/>
              <a:t> </a:t>
            </a:r>
            <a:r>
              <a:rPr lang="en-US" sz="1800" dirty="0" err="1" smtClean="0"/>
              <a:t>JspWriter</a:t>
            </a:r>
            <a:endParaRPr lang="en-US" sz="1800" dirty="0" smtClean="0"/>
          </a:p>
          <a:p>
            <a:pPr>
              <a:buNone/>
            </a:pPr>
            <a:r>
              <a:rPr lang="en-US" sz="1800" b="1" dirty="0" smtClean="0"/>
              <a:t>d.</a:t>
            </a:r>
            <a:r>
              <a:rPr lang="en-US" sz="1800" dirty="0" smtClean="0"/>
              <a:t> </a:t>
            </a:r>
            <a:r>
              <a:rPr lang="en-US" sz="1800" dirty="0" err="1" smtClean="0"/>
              <a:t>PageContext</a:t>
            </a:r>
            <a:endParaRPr lang="en-US" sz="1800" dirty="0" smtClean="0"/>
          </a:p>
          <a:p>
            <a:pPr>
              <a:buNone/>
            </a:pPr>
            <a:r>
              <a:rPr lang="en-US" sz="1800" b="1" dirty="0" smtClean="0"/>
              <a:t>e. Both A &amp; B</a:t>
            </a:r>
          </a:p>
          <a:p>
            <a:pPr>
              <a:buNone/>
            </a:pPr>
            <a:endParaRPr lang="en-US" sz="1800" b="1" dirty="0" smtClean="0"/>
          </a:p>
          <a:p>
            <a:pPr>
              <a:buNone/>
            </a:pPr>
            <a:endParaRPr lang="en-US" sz="1800" dirty="0" smtClean="0"/>
          </a:p>
          <a:p>
            <a:pPr algn="just">
              <a:buNone/>
            </a:pPr>
            <a:endParaRPr lang="en-IN" sz="1800" dirty="0"/>
          </a:p>
          <a:p>
            <a:pPr algn="just"/>
            <a:endParaRPr lang="en-IN" sz="1800" dirty="0"/>
          </a:p>
          <a:p>
            <a:pPr algn="just"/>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40720019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1800" b="1" dirty="0" smtClean="0"/>
              <a:t>7. </a:t>
            </a:r>
            <a:r>
              <a:rPr lang="en-US" sz="1800" b="1" dirty="0" smtClean="0"/>
              <a:t> Which JSP Action tags is used to include the content of another resource, it may be </a:t>
            </a:r>
            <a:r>
              <a:rPr lang="en-US" sz="1800" b="1" dirty="0" err="1" smtClean="0"/>
              <a:t>jsp</a:t>
            </a:r>
            <a:r>
              <a:rPr lang="en-US" sz="1800" b="1" dirty="0" smtClean="0"/>
              <a:t>, html or </a:t>
            </a:r>
            <a:r>
              <a:rPr lang="en-US" sz="1800" b="1" dirty="0" err="1" smtClean="0"/>
              <a:t>servlet</a:t>
            </a:r>
            <a:r>
              <a:rPr lang="en-US" sz="1800" b="1" dirty="0" smtClean="0"/>
              <a:t>?</a:t>
            </a:r>
          </a:p>
          <a:p>
            <a:pPr>
              <a:buNone/>
            </a:pPr>
            <a:r>
              <a:rPr lang="en-US" sz="1800" b="1" dirty="0" smtClean="0"/>
              <a:t>a</a:t>
            </a:r>
            <a:r>
              <a:rPr lang="en-US" sz="1800" b="1" dirty="0" smtClean="0"/>
              <a:t>.</a:t>
            </a:r>
            <a:r>
              <a:rPr lang="en-US" sz="1800" dirty="0" smtClean="0"/>
              <a:t> </a:t>
            </a:r>
            <a:r>
              <a:rPr lang="en-US" sz="1800" b="1" dirty="0" err="1" smtClean="0"/>
              <a:t>jsp:include</a:t>
            </a:r>
            <a:endParaRPr lang="en-US" sz="1800" b="1" dirty="0" smtClean="0"/>
          </a:p>
          <a:p>
            <a:pPr>
              <a:buNone/>
            </a:pPr>
            <a:r>
              <a:rPr lang="en-US" sz="1800" b="1" dirty="0" smtClean="0"/>
              <a:t>b.</a:t>
            </a:r>
            <a:r>
              <a:rPr lang="en-US" sz="1800" dirty="0" smtClean="0"/>
              <a:t> </a:t>
            </a:r>
            <a:r>
              <a:rPr lang="en-US" sz="1800" dirty="0" err="1" smtClean="0"/>
              <a:t>jsp:forward</a:t>
            </a:r>
            <a:endParaRPr lang="en-US" sz="1800" dirty="0" smtClean="0"/>
          </a:p>
          <a:p>
            <a:pPr>
              <a:buNone/>
            </a:pPr>
            <a:r>
              <a:rPr lang="en-US" sz="1800" b="1" dirty="0" smtClean="0"/>
              <a:t>c.</a:t>
            </a:r>
            <a:r>
              <a:rPr lang="en-US" sz="1800" dirty="0" smtClean="0"/>
              <a:t> </a:t>
            </a:r>
            <a:r>
              <a:rPr lang="en-US" sz="1800" dirty="0" err="1" smtClean="0"/>
              <a:t>jsp:plugin</a:t>
            </a:r>
            <a:endParaRPr lang="en-US" sz="1800" dirty="0" smtClean="0"/>
          </a:p>
          <a:p>
            <a:pPr>
              <a:buNone/>
            </a:pPr>
            <a:r>
              <a:rPr lang="en-US" sz="1800" b="1" dirty="0" smtClean="0"/>
              <a:t>d.</a:t>
            </a:r>
            <a:r>
              <a:rPr lang="en-US" sz="1800" dirty="0" smtClean="0"/>
              <a:t> </a:t>
            </a:r>
            <a:r>
              <a:rPr lang="en-US" sz="1800" dirty="0" err="1" smtClean="0"/>
              <a:t>jsp:papam</a:t>
            </a:r>
            <a:endParaRPr lang="en-US" sz="1800" dirty="0" smtClean="0"/>
          </a:p>
          <a:p>
            <a:pPr>
              <a:buNone/>
            </a:pPr>
            <a:r>
              <a:rPr lang="en-US" sz="1800" b="1" dirty="0" smtClean="0"/>
              <a:t>8. </a:t>
            </a:r>
            <a:r>
              <a:rPr lang="en-US" sz="1800" b="1" dirty="0" smtClean="0"/>
              <a:t>n JSP how many ways are there to perform exception handling</a:t>
            </a:r>
            <a:r>
              <a:rPr lang="en-US" sz="1800" b="1" dirty="0" smtClean="0"/>
              <a:t>?</a:t>
            </a:r>
            <a:endParaRPr lang="en-US" sz="1800" dirty="0" smtClean="0"/>
          </a:p>
          <a:p>
            <a:pPr>
              <a:buNone/>
            </a:pPr>
            <a:r>
              <a:rPr lang="en-US" sz="1800" b="1" dirty="0" smtClean="0"/>
              <a:t>a.</a:t>
            </a:r>
            <a:r>
              <a:rPr lang="en-US" sz="1800" dirty="0" smtClean="0"/>
              <a:t> 3</a:t>
            </a:r>
          </a:p>
          <a:p>
            <a:pPr>
              <a:buNone/>
            </a:pPr>
            <a:r>
              <a:rPr lang="en-US" sz="1800" b="1" dirty="0" smtClean="0"/>
              <a:t>b.</a:t>
            </a:r>
            <a:r>
              <a:rPr lang="en-US" sz="1800" dirty="0" smtClean="0"/>
              <a:t> </a:t>
            </a:r>
            <a:r>
              <a:rPr lang="en-US" sz="1800" b="1" dirty="0" smtClean="0"/>
              <a:t>2</a:t>
            </a:r>
          </a:p>
          <a:p>
            <a:pPr>
              <a:buNone/>
            </a:pPr>
            <a:r>
              <a:rPr lang="en-US" sz="1800" b="1" dirty="0" smtClean="0"/>
              <a:t>c.</a:t>
            </a:r>
            <a:r>
              <a:rPr lang="en-US" sz="1800" dirty="0" smtClean="0"/>
              <a:t> 4</a:t>
            </a:r>
          </a:p>
          <a:p>
            <a:pPr>
              <a:buNone/>
            </a:pPr>
            <a:r>
              <a:rPr lang="en-US" sz="1800" b="1" dirty="0" smtClean="0"/>
              <a:t>d.</a:t>
            </a:r>
            <a:r>
              <a:rPr lang="en-US" sz="1800" dirty="0" smtClean="0"/>
              <a:t> 5</a:t>
            </a:r>
          </a:p>
          <a:p>
            <a:pPr>
              <a:buNone/>
            </a:pPr>
            <a:endParaRPr lang="en-US" sz="1800" b="1" dirty="0" smtClean="0"/>
          </a:p>
          <a:p>
            <a:pPr>
              <a:buNone/>
            </a:pPr>
            <a:endParaRPr lang="en-US" sz="1800" dirty="0" smtClean="0"/>
          </a:p>
          <a:p>
            <a:pPr algn="just">
              <a:buNone/>
            </a:pPr>
            <a:endParaRPr lang="en-IN" sz="1800" dirty="0"/>
          </a:p>
          <a:p>
            <a:pPr algn="just"/>
            <a:endParaRPr lang="en-IN" sz="1800" dirty="0"/>
          </a:p>
          <a:p>
            <a:pPr algn="just"/>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05-Jan-24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40720019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IN" sz="1800" dirty="0"/>
              <a:t>Explain JSP and its elements?</a:t>
            </a:r>
          </a:p>
          <a:p>
            <a:r>
              <a:rPr lang="en-IN" sz="1800" dirty="0"/>
              <a:t>Where is </a:t>
            </a:r>
            <a:r>
              <a:rPr lang="en-IN" sz="1800" dirty="0" err="1"/>
              <a:t>scriptlet</a:t>
            </a:r>
            <a:r>
              <a:rPr lang="en-IN" sz="1800" dirty="0"/>
              <a:t> tag used in JSP?</a:t>
            </a:r>
          </a:p>
          <a:p>
            <a:r>
              <a:rPr lang="en-IN" sz="1800" dirty="0"/>
              <a:t>How to write the JSP expression?</a:t>
            </a:r>
          </a:p>
          <a:p>
            <a:r>
              <a:rPr lang="en-IN" sz="1800" dirty="0"/>
              <a:t>Explain JSP declaration Tag with example. </a:t>
            </a:r>
          </a:p>
          <a:p>
            <a:r>
              <a:rPr lang="en-IN" sz="1800" dirty="0"/>
              <a:t>Explain the phases available in JSP life cycle? </a:t>
            </a:r>
          </a:p>
          <a:p>
            <a:r>
              <a:rPr lang="en-IN" sz="1800" dirty="0"/>
              <a:t>What is JSP API and how portion of the classes characterized in the </a:t>
            </a:r>
            <a:r>
              <a:rPr lang="en-IN" sz="1800" dirty="0" err="1"/>
              <a:t>javax</a:t>
            </a:r>
            <a:r>
              <a:rPr lang="en-IN" sz="1800" dirty="0"/>
              <a:t>. </a:t>
            </a:r>
            <a:r>
              <a:rPr lang="en-IN" sz="1800" dirty="0" err="1"/>
              <a:t>servlet.jsp</a:t>
            </a:r>
            <a:r>
              <a:rPr lang="en-IN" sz="1800" dirty="0"/>
              <a:t> packages?</a:t>
            </a:r>
          </a:p>
          <a:p>
            <a:r>
              <a:rPr lang="en-IN" sz="1800" dirty="0"/>
              <a:t>What are the 9 implicit objects?</a:t>
            </a:r>
          </a:p>
          <a:p>
            <a:r>
              <a:rPr lang="en-IN" sz="1800" dirty="0"/>
              <a:t>How to use request and response in JSP?</a:t>
            </a:r>
          </a:p>
          <a:p>
            <a:r>
              <a:rPr lang="en-IN" sz="1800" dirty="0"/>
              <a:t>Explain JSP config.</a:t>
            </a:r>
          </a:p>
          <a:p>
            <a:r>
              <a:rPr lang="en-IN" sz="1800" dirty="0"/>
              <a:t>How to maintain session in JSP? </a:t>
            </a:r>
          </a:p>
          <a:p>
            <a:r>
              <a:rPr lang="en-IN" sz="1800" dirty="0"/>
              <a:t>What are the applications of JSP? </a:t>
            </a:r>
          </a:p>
          <a:p>
            <a:r>
              <a:rPr lang="en-IN" sz="1800" dirty="0"/>
              <a:t>What is difference between page and </a:t>
            </a:r>
            <a:r>
              <a:rPr lang="en-IN" sz="1800" dirty="0" err="1"/>
              <a:t>PageContext</a:t>
            </a:r>
            <a:r>
              <a:rPr lang="en-IN" sz="1800" dirty="0"/>
              <a:t> in JSP? </a:t>
            </a:r>
          </a:p>
          <a:p>
            <a:r>
              <a:rPr lang="en-IN" sz="1800" dirty="0"/>
              <a:t>What happens if an exception is thrown from a JSP?</a:t>
            </a:r>
          </a:p>
        </p:txBody>
      </p:sp>
      <p:sp>
        <p:nvSpPr>
          <p:cNvPr id="4" name="Date Placeholder 3"/>
          <p:cNvSpPr>
            <a:spLocks noGrp="1"/>
          </p:cNvSpPr>
          <p:nvPr>
            <p:ph type="dt" sz="half" idx="10"/>
          </p:nvPr>
        </p:nvSpPr>
        <p:spPr/>
        <p:txBody>
          <a:bodyPr/>
          <a:lstStyle/>
          <a:p>
            <a:fld id="{9B9E620C-6276-4395-B819-95BCDB8CB27A}"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F4161880-33A4-CD92-64AF-64C5E3CD7C53}"/>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38738815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66018"/>
            <a:ext cx="8229600" cy="4525963"/>
          </a:xfrm>
        </p:spPr>
        <p:txBody>
          <a:bodyPr>
            <a:noAutofit/>
          </a:bodyPr>
          <a:lstStyle/>
          <a:p>
            <a:pPr algn="just"/>
            <a:r>
              <a:rPr lang="en-IN" sz="1800" i="0" dirty="0" err="1">
                <a:effectLst/>
              </a:rPr>
              <a:t>JavaServer</a:t>
            </a:r>
            <a:r>
              <a:rPr lang="en-IN" sz="1800" i="0" dirty="0">
                <a:effectLst/>
              </a:rPr>
              <a:t> Pages (JSP) is a technology for developing Webpages that supports dynamic content. This helps developers insert java code in HTML pages by making use of special JSP tags, most of which start with &lt;% and end with %&gt;.</a:t>
            </a:r>
          </a:p>
          <a:p>
            <a:pPr algn="just"/>
            <a:r>
              <a:rPr lang="en-IN" sz="1800" i="0" dirty="0">
                <a:effectLst/>
              </a:rPr>
              <a:t>A </a:t>
            </a:r>
            <a:r>
              <a:rPr lang="en-IN" sz="1800" i="0" dirty="0" err="1">
                <a:effectLst/>
              </a:rPr>
              <a:t>scriptlet</a:t>
            </a:r>
            <a:r>
              <a:rPr lang="en-IN" sz="1800" i="0" dirty="0">
                <a:effectLst/>
              </a:rPr>
              <a:t> tag is used to execute java source code in JSP. </a:t>
            </a:r>
          </a:p>
          <a:p>
            <a:pPr algn="just"/>
            <a:r>
              <a:rPr lang="en-IN" sz="1800" i="0" dirty="0">
                <a:effectLst/>
              </a:rPr>
              <a:t>Expression tag is one of the scripting elements in JSP. Expression Tag in JSP is used for writing your content on the client-side. </a:t>
            </a:r>
            <a:endParaRPr lang="en-IN" sz="1800" dirty="0">
              <a:effectLst/>
            </a:endParaRPr>
          </a:p>
          <a:p>
            <a:pPr algn="just"/>
            <a:r>
              <a:rPr lang="en-IN" sz="1800" i="0" dirty="0">
                <a:effectLst/>
              </a:rPr>
              <a:t>Declaration tag is used to declare one or more variables or methods at class level.</a:t>
            </a:r>
            <a:endParaRPr lang="en-IN" sz="1800" dirty="0">
              <a:effectLst/>
            </a:endParaRPr>
          </a:p>
          <a:p>
            <a:pPr algn="just"/>
            <a:r>
              <a:rPr lang="en-IN" sz="1800" i="0" dirty="0">
                <a:effectLst/>
              </a:rPr>
              <a:t>A Java Server Page life cycle is defined as the process that started with its creation which later translated to a servlet and afterward servlet lifecycle comes into play. This is how the process goes on until its destruction. </a:t>
            </a:r>
          </a:p>
          <a:p>
            <a:pPr algn="just"/>
            <a:r>
              <a:rPr lang="en-IN" sz="1800" i="0" dirty="0">
                <a:effectLst/>
              </a:rPr>
              <a:t>JSP API is a set of classes and interfaces that can be used to make a JSP page. </a:t>
            </a:r>
            <a:endParaRPr lang="en-IN" sz="1800" dirty="0">
              <a:effectLst/>
            </a:endParaRPr>
          </a:p>
          <a:p>
            <a:pPr algn="just"/>
            <a:r>
              <a:rPr lang="en-IN" sz="1800" i="0" dirty="0">
                <a:effectLst/>
              </a:rPr>
              <a:t>Implicit objects are a set of Java objects that the JSP Container makes available to developers in each page. </a:t>
            </a:r>
            <a:endParaRPr lang="en-IN" sz="1800" dirty="0">
              <a:effectLst/>
            </a:endParaRPr>
          </a:p>
          <a:p>
            <a:pPr algn="just"/>
            <a:r>
              <a:rPr lang="en-IN" sz="1800" i="0" dirty="0">
                <a:effectLst/>
              </a:rPr>
              <a:t>The JSP request can be defined as an implicit object is an instance of "</a:t>
            </a:r>
            <a:r>
              <a:rPr lang="en-IN" sz="1800" i="0" dirty="0" err="1">
                <a:effectLst/>
              </a:rPr>
              <a:t>HttpServletRequest</a:t>
            </a:r>
            <a:r>
              <a:rPr lang="en-IN" sz="1800" i="0" dirty="0">
                <a:effectLst/>
              </a:rPr>
              <a:t>" and is formed for all JSP requests through the web container.</a:t>
            </a:r>
          </a:p>
        </p:txBody>
      </p:sp>
      <p:sp>
        <p:nvSpPr>
          <p:cNvPr id="4" name="Date Placeholder 3"/>
          <p:cNvSpPr>
            <a:spLocks noGrp="1"/>
          </p:cNvSpPr>
          <p:nvPr>
            <p:ph type="dt" sz="half" idx="10"/>
          </p:nvPr>
        </p:nvSpPr>
        <p:spPr/>
        <p:txBody>
          <a:bodyPr/>
          <a:lstStyle/>
          <a:p>
            <a:fld id="{9B9E620C-6276-4395-B819-95BCDB8CB27A}"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Summary</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FCF02BBA-A24A-742F-FBA1-5A7D2C3518AA}"/>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3718730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66018"/>
            <a:ext cx="8229600" cy="4525963"/>
          </a:xfrm>
        </p:spPr>
        <p:txBody>
          <a:bodyPr>
            <a:noAutofit/>
          </a:bodyPr>
          <a:lstStyle/>
          <a:p>
            <a:pPr algn="just"/>
            <a:r>
              <a:rPr lang="en-IN" sz="1800" i="0" dirty="0">
                <a:effectLst/>
              </a:rPr>
              <a:t>In JSP, response is an implicit object of type </a:t>
            </a:r>
            <a:r>
              <a:rPr lang="en-IN" sz="1800" i="0" dirty="0" err="1">
                <a:effectLst/>
              </a:rPr>
              <a:t>HttpServletResponse</a:t>
            </a:r>
            <a:r>
              <a:rPr lang="en-IN" sz="1800" i="0" dirty="0">
                <a:effectLst/>
              </a:rPr>
              <a:t>.</a:t>
            </a:r>
          </a:p>
          <a:p>
            <a:pPr algn="just"/>
            <a:r>
              <a:rPr lang="en-IN" sz="1800" i="0" dirty="0">
                <a:effectLst/>
              </a:rPr>
              <a:t>JSP Config is an implicit object which is used to transmit the configuration details to the JSP page.</a:t>
            </a:r>
            <a:endParaRPr lang="en-IN" sz="1800" dirty="0">
              <a:effectLst/>
            </a:endParaRPr>
          </a:p>
          <a:p>
            <a:pPr algn="just"/>
            <a:r>
              <a:rPr lang="en-IN" sz="1800" i="0" dirty="0">
                <a:effectLst/>
              </a:rPr>
              <a:t>In JSP, the session is the most regularly used implicit object of type </a:t>
            </a:r>
            <a:r>
              <a:rPr lang="en-IN" sz="1800" i="0" dirty="0" err="1">
                <a:effectLst/>
              </a:rPr>
              <a:t>HttpSession</a:t>
            </a:r>
            <a:r>
              <a:rPr lang="en-IN" sz="1800" i="0" dirty="0">
                <a:effectLst/>
              </a:rPr>
              <a:t>.</a:t>
            </a:r>
          </a:p>
          <a:p>
            <a:pPr algn="just"/>
            <a:r>
              <a:rPr lang="en-IN" sz="1800" i="0" dirty="0">
                <a:effectLst/>
              </a:rPr>
              <a:t>In JSP, application is an implicit object of type </a:t>
            </a:r>
            <a:r>
              <a:rPr lang="en-IN" sz="1800" i="0" dirty="0" err="1">
                <a:effectLst/>
              </a:rPr>
              <a:t>ServletContext</a:t>
            </a:r>
            <a:r>
              <a:rPr lang="en-IN" sz="1800" i="0" dirty="0">
                <a:effectLst/>
              </a:rPr>
              <a:t>. This is an instance of </a:t>
            </a:r>
            <a:r>
              <a:rPr lang="en-IN" sz="1800" i="0" dirty="0" err="1">
                <a:effectLst/>
              </a:rPr>
              <a:t>javax.servlet.ServletContext</a:t>
            </a:r>
            <a:r>
              <a:rPr lang="en-IN" sz="1800" i="0" dirty="0">
                <a:effectLst/>
              </a:rPr>
              <a:t>.</a:t>
            </a:r>
            <a:endParaRPr lang="en-IN" sz="1800" dirty="0"/>
          </a:p>
          <a:p>
            <a:pPr algn="just"/>
            <a:r>
              <a:rPr lang="en-IN" sz="1800" i="0" dirty="0">
                <a:effectLst/>
              </a:rPr>
              <a:t>A </a:t>
            </a:r>
            <a:r>
              <a:rPr lang="en-IN" sz="1800" i="0" dirty="0" err="1">
                <a:effectLst/>
              </a:rPr>
              <a:t>PageContext</a:t>
            </a:r>
            <a:r>
              <a:rPr lang="en-IN" sz="1800" i="0" dirty="0">
                <a:effectLst/>
              </a:rPr>
              <a:t> instance is obtained by a JSP implementation class by calling the </a:t>
            </a:r>
            <a:r>
              <a:rPr lang="en-IN" sz="1800" i="0" dirty="0" err="1">
                <a:effectLst/>
              </a:rPr>
              <a:t>JspFactory.getPageContext</a:t>
            </a:r>
            <a:r>
              <a:rPr lang="en-IN" sz="1800" i="0" dirty="0">
                <a:effectLst/>
              </a:rPr>
              <a:t>() method, and is released by calling </a:t>
            </a:r>
            <a:r>
              <a:rPr lang="en-IN" sz="1800" i="0" dirty="0" err="1">
                <a:effectLst/>
              </a:rPr>
              <a:t>JspFactory</a:t>
            </a:r>
            <a:r>
              <a:rPr lang="en-IN" sz="1800" i="0" dirty="0">
                <a:effectLst/>
              </a:rPr>
              <a:t>.</a:t>
            </a:r>
          </a:p>
          <a:p>
            <a:pPr algn="just"/>
            <a:r>
              <a:rPr lang="en-IN" sz="1800" i="0" dirty="0">
                <a:effectLst/>
              </a:rPr>
              <a:t>A JSP page is a text document that contains two types of text: static data, which can be expressed in any text-based format (such as HTML, </a:t>
            </a:r>
            <a:r>
              <a:rPr lang="en-IN" sz="1800" dirty="0"/>
              <a:t>SVG</a:t>
            </a:r>
            <a:r>
              <a:rPr lang="en-IN" sz="1800" i="0" dirty="0">
                <a:effectLst/>
              </a:rPr>
              <a:t>, </a:t>
            </a:r>
            <a:r>
              <a:rPr lang="en-IN" sz="1800" dirty="0"/>
              <a:t>WML</a:t>
            </a:r>
            <a:r>
              <a:rPr lang="en-IN" sz="1800" i="0" dirty="0">
                <a:effectLst/>
              </a:rPr>
              <a:t>, and </a:t>
            </a:r>
            <a:r>
              <a:rPr lang="en-IN" sz="1800" dirty="0"/>
              <a:t>XML</a:t>
            </a:r>
            <a:r>
              <a:rPr lang="en-IN" sz="1800" i="0" dirty="0">
                <a:effectLst/>
              </a:rPr>
              <a:t>), and JSP elements, which construct dynamic content.</a:t>
            </a:r>
          </a:p>
          <a:p>
            <a:pPr algn="just"/>
            <a:r>
              <a:rPr lang="en-IN" sz="1800" i="0" dirty="0">
                <a:effectLst/>
              </a:rPr>
              <a:t>Exceptions in JSP occur when there is an error in the code either by the developer or internal error from the system.</a:t>
            </a:r>
            <a:endParaRPr lang="en-IN" sz="1800" dirty="0"/>
          </a:p>
          <a:p>
            <a:pPr algn="just"/>
            <a:endParaRPr lang="en-IN" sz="1800" i="0" dirty="0">
              <a:effectLst/>
            </a:endParaRPr>
          </a:p>
        </p:txBody>
      </p:sp>
      <p:sp>
        <p:nvSpPr>
          <p:cNvPr id="4" name="Date Placeholder 3"/>
          <p:cNvSpPr>
            <a:spLocks noGrp="1"/>
          </p:cNvSpPr>
          <p:nvPr>
            <p:ph type="dt" sz="half" idx="10"/>
          </p:nvPr>
        </p:nvSpPr>
        <p:spPr/>
        <p:txBody>
          <a:bodyPr/>
          <a:lstStyle/>
          <a:p>
            <a:fld id="{9B9E620C-6276-4395-B819-95BCDB8CB27A}"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Summary </a:t>
            </a:r>
            <a:r>
              <a:rPr lang="en-US" sz="2400" dirty="0" err="1"/>
              <a:t>Cont</a:t>
            </a:r>
            <a:r>
              <a:rPr lang="en-US" sz="2400" dirty="0"/>
              <a:t>…</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FCF02BBA-A24A-742F-FBA1-5A7D2C3518AA}"/>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4495514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Content Placeholder 2">
            <a:extLst>
              <a:ext uri="{FF2B5EF4-FFF2-40B4-BE49-F238E27FC236}">
                <a16:creationId xmlns:a16="http://schemas.microsoft.com/office/drawing/2014/main" xmlns="" id="{185AEFE6-6239-0997-DC5F-FD240680DCA1}"/>
              </a:ext>
            </a:extLst>
          </p:cNvPr>
          <p:cNvSpPr>
            <a:spLocks noGrp="1"/>
          </p:cNvSpPr>
          <p:nvPr>
            <p:ph idx="1"/>
          </p:nvPr>
        </p:nvSpPr>
        <p:spPr>
          <a:xfrm>
            <a:off x="533400" y="1143000"/>
            <a:ext cx="8229600" cy="4525963"/>
          </a:xfrm>
        </p:spPr>
        <p:txBody>
          <a:bodyPr>
            <a:normAutofit/>
          </a:bodyPr>
          <a:lstStyle/>
          <a:p>
            <a:pPr algn="just"/>
            <a:r>
              <a:rPr lang="en-IN" sz="1800" dirty="0" err="1">
                <a:effectLst/>
              </a:rPr>
              <a:t>Bhave</a:t>
            </a:r>
            <a:r>
              <a:rPr lang="en-IN" sz="1800" dirty="0">
                <a:effectLst/>
              </a:rPr>
              <a:t>, “Programming with Java”, Pearson Education, 2009 </a:t>
            </a:r>
          </a:p>
          <a:p>
            <a:pPr algn="just"/>
            <a:r>
              <a:rPr lang="en-IN" sz="1800" dirty="0">
                <a:effectLst/>
              </a:rPr>
              <a:t>Herbert </a:t>
            </a:r>
            <a:r>
              <a:rPr lang="en-IN" sz="1800" dirty="0" err="1">
                <a:effectLst/>
              </a:rPr>
              <a:t>Schieldt</a:t>
            </a:r>
            <a:r>
              <a:rPr lang="en-IN" sz="1800" dirty="0">
                <a:effectLst/>
              </a:rPr>
              <a:t>, “The Complete </a:t>
            </a:r>
            <a:r>
              <a:rPr lang="en-IN" sz="1800" dirty="0" err="1">
                <a:effectLst/>
              </a:rPr>
              <a:t>Refernce</a:t>
            </a:r>
            <a:r>
              <a:rPr lang="en-IN" sz="1800" dirty="0">
                <a:effectLst/>
              </a:rPr>
              <a:t>: Java”, TMH, 1991 </a:t>
            </a:r>
          </a:p>
          <a:p>
            <a:pPr algn="just"/>
            <a:r>
              <a:rPr lang="en-IN" sz="1800" dirty="0">
                <a:effectLst/>
              </a:rPr>
              <a:t>Hans Bergsten, “Java Server Pages”, SPD </a:t>
            </a:r>
            <a:r>
              <a:rPr lang="en-IN" sz="1800" dirty="0" err="1">
                <a:effectLst/>
              </a:rPr>
              <a:t>O’Really</a:t>
            </a:r>
            <a:r>
              <a:rPr lang="en-IN" sz="1800" dirty="0">
                <a:effectLst/>
              </a:rPr>
              <a:t>, 1985 </a:t>
            </a:r>
          </a:p>
          <a:p>
            <a:pPr algn="just"/>
            <a:r>
              <a:rPr lang="en-IN" sz="1800" dirty="0">
                <a:effectLst/>
              </a:rPr>
              <a:t>Katy Sierra and Bert Bates, “Head First: Java”, </a:t>
            </a:r>
            <a:r>
              <a:rPr lang="en-IN" sz="1800" dirty="0" err="1">
                <a:effectLst/>
              </a:rPr>
              <a:t>O’Really</a:t>
            </a:r>
            <a:r>
              <a:rPr lang="en-IN" sz="1800" dirty="0">
                <a:effectLst/>
              </a:rPr>
              <a:t>, 2008 </a:t>
            </a:r>
          </a:p>
          <a:p>
            <a:pPr algn="just"/>
            <a:r>
              <a:rPr lang="en-IN" sz="1800" dirty="0">
                <a:effectLst/>
              </a:rPr>
              <a:t>Katy Sierra and Bert Bates, “Head First: Servlets &amp; JSP”, </a:t>
            </a:r>
            <a:r>
              <a:rPr lang="en-IN" sz="1800" dirty="0" err="1">
                <a:effectLst/>
              </a:rPr>
              <a:t>O’Really</a:t>
            </a:r>
            <a:r>
              <a:rPr lang="en-IN" sz="1800" dirty="0">
                <a:effectLst/>
              </a:rPr>
              <a:t> , 2008 </a:t>
            </a:r>
          </a:p>
          <a:p>
            <a:pPr algn="just"/>
            <a:r>
              <a:rPr lang="en-IN" sz="1800" dirty="0" err="1">
                <a:effectLst/>
              </a:rPr>
              <a:t>NaughtonSchildt</a:t>
            </a:r>
            <a:r>
              <a:rPr lang="en-IN" sz="1800" dirty="0">
                <a:effectLst/>
              </a:rPr>
              <a:t>, “The Complete </a:t>
            </a:r>
            <a:r>
              <a:rPr lang="en-IN" sz="1800" dirty="0" err="1">
                <a:effectLst/>
              </a:rPr>
              <a:t>Refernce</a:t>
            </a:r>
            <a:r>
              <a:rPr lang="en-IN" sz="1800" dirty="0">
                <a:effectLst/>
              </a:rPr>
              <a:t>: JAVA2”, TMH ,1991 </a:t>
            </a:r>
          </a:p>
          <a:p>
            <a:pPr algn="just"/>
            <a:r>
              <a:rPr lang="en-IN" sz="1800" dirty="0" err="1">
                <a:effectLst/>
              </a:rPr>
              <a:t>Balagurusamy</a:t>
            </a:r>
            <a:r>
              <a:rPr lang="en-IN" sz="1800" dirty="0">
                <a:effectLst/>
              </a:rPr>
              <a:t> E, “Programming in JAVA”, TMH, 2010 </a:t>
            </a:r>
          </a:p>
          <a:p>
            <a:pPr algn="just"/>
            <a:r>
              <a:rPr lang="en-IN" sz="1800" dirty="0">
                <a:effectLst/>
              </a:rPr>
              <a:t>Introduction to Web Development with </a:t>
            </a:r>
            <a:r>
              <a:rPr lang="en-IN" sz="1800" dirty="0" err="1">
                <a:effectLst/>
              </a:rPr>
              <a:t>HTML,CSS,JavaScript</a:t>
            </a:r>
            <a:r>
              <a:rPr lang="en-IN" sz="1800" dirty="0">
                <a:effectLst/>
              </a:rPr>
              <a:t>(</a:t>
            </a:r>
            <a:r>
              <a:rPr lang="en-IN" sz="1800" dirty="0" err="1">
                <a:effectLst/>
              </a:rPr>
              <a:t>Cousera</a:t>
            </a:r>
            <a:r>
              <a:rPr lang="en-IN" sz="1800" dirty="0">
                <a:effectLst/>
              </a:rPr>
              <a:t> Course) </a:t>
            </a:r>
            <a:endParaRPr lang="en-IN" sz="1800" dirty="0"/>
          </a:p>
          <a:p>
            <a:pPr marL="0" indent="0">
              <a:buNone/>
            </a:pPr>
            <a:endParaRPr lang="en-IN" dirty="0"/>
          </a:p>
          <a:p>
            <a:endParaRPr lang="en-US" dirty="0"/>
          </a:p>
        </p:txBody>
      </p:sp>
      <p:sp>
        <p:nvSpPr>
          <p:cNvPr id="9" name="Footer Placeholder 4">
            <a:extLst>
              <a:ext uri="{FF2B5EF4-FFF2-40B4-BE49-F238E27FC236}">
                <a16:creationId xmlns:a16="http://schemas.microsoft.com/office/drawing/2014/main" xmlns="" id="{AF8CE5A3-7AC4-84B0-D942-F548E67B6AE2}"/>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2555220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03-Jan-24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0" name="Picture 9"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xmlns="" id="{79A0FD2C-1510-F0DC-605A-BBB720F3EEA8}"/>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xmlns="" val="283250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