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68.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101.xml"/>
  <Override ContentType="application/vnd.openxmlformats-officedocument.presentationml.slide+xml" PartName="/ppt/slides/slide93.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97.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01663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50263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312320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403225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D270B3-F7AA-4D5C-9FC4-BB3563A23BA5}" type="datetime1">
              <a:rPr lang="en-IN" smtClean="0"/>
              <a:t>05-01-2024</a:t>
            </a:fld>
            <a:endParaRPr lang="en-US"/>
          </a:p>
        </p:txBody>
      </p:sp>
      <p:sp>
        <p:nvSpPr>
          <p:cNvPr id="5" name="Footer Placeholder 4"/>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157C0-9D58-4F14-ACD3-78F2CFEADEE9}" type="datetime1">
              <a:rPr lang="en-IN" smtClean="0"/>
              <a:t>05-01-2024</a:t>
            </a:fld>
            <a:endParaRPr lang="en-US"/>
          </a:p>
        </p:txBody>
      </p:sp>
      <p:sp>
        <p:nvSpPr>
          <p:cNvPr id="5" name="Footer Placeholder 4"/>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BFB404-7868-4264-B9DE-3CE1DEF20233}" type="datetime1">
              <a:rPr lang="en-IN" smtClean="0"/>
              <a:t>05-01-2024</a:t>
            </a:fld>
            <a:endParaRPr lang="en-US"/>
          </a:p>
        </p:txBody>
      </p:sp>
      <p:sp>
        <p:nvSpPr>
          <p:cNvPr id="5" name="Footer Placeholder 4"/>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AC48FE-5CAB-417F-8451-AC9969F9D612}" type="datetime1">
              <a:rPr lang="en-IN" smtClean="0"/>
              <a:t>05-01-2024</a:t>
            </a:fld>
            <a:endParaRPr lang="en-US"/>
          </a:p>
        </p:txBody>
      </p:sp>
      <p:sp>
        <p:nvSpPr>
          <p:cNvPr id="5" name="Footer Placeholder 4"/>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51696-8EEA-40F5-A186-C29FCE83C6C8}" type="datetime1">
              <a:rPr lang="en-IN" smtClean="0"/>
              <a:t>05-01-2024</a:t>
            </a:fld>
            <a:endParaRPr lang="en-US"/>
          </a:p>
        </p:txBody>
      </p:sp>
      <p:sp>
        <p:nvSpPr>
          <p:cNvPr id="5" name="Footer Placeholder 4"/>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F9C256-F65E-491A-8137-0372A619739F}" type="datetime1">
              <a:rPr lang="en-IN" smtClean="0"/>
              <a:t>05-01-2024</a:t>
            </a:fld>
            <a:endParaRPr lang="en-US"/>
          </a:p>
        </p:txBody>
      </p:sp>
      <p:sp>
        <p:nvSpPr>
          <p:cNvPr id="6" name="Footer Placeholder 5"/>
          <p:cNvSpPr>
            <a:spLocks noGrp="1"/>
          </p:cNvSpPr>
          <p:nvPr>
            <p:ph type="ftr" sz="quarter" idx="11"/>
          </p:nvPr>
        </p:nvSpPr>
        <p:spPr/>
        <p:txBody>
          <a:bodyPr/>
          <a:lstStyle/>
          <a:p>
            <a:r>
              <a:rPr lang="en-US" smtClean="0"/>
              <a:t>Ms.Teena ACSE0601 Advanced Java Programming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E05BAA-A958-4D14-A87F-FB0C5272CA42}" type="datetime1">
              <a:rPr lang="en-IN" smtClean="0"/>
              <a:t>05-01-2024</a:t>
            </a:fld>
            <a:endParaRPr lang="en-US"/>
          </a:p>
        </p:txBody>
      </p:sp>
      <p:sp>
        <p:nvSpPr>
          <p:cNvPr id="8" name="Footer Placeholder 7"/>
          <p:cNvSpPr>
            <a:spLocks noGrp="1"/>
          </p:cNvSpPr>
          <p:nvPr>
            <p:ph type="ftr" sz="quarter" idx="11"/>
          </p:nvPr>
        </p:nvSpPr>
        <p:spPr/>
        <p:txBody>
          <a:bodyPr/>
          <a:lstStyle/>
          <a:p>
            <a:r>
              <a:rPr lang="en-US" smtClean="0"/>
              <a:t>Ms.Teena ACSE0601 Advanced Java Programming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5F7E90-F915-4CFE-A898-DD86745048AF}" type="datetime1">
              <a:rPr lang="en-IN" smtClean="0"/>
              <a:t>05-01-2024</a:t>
            </a:fld>
            <a:endParaRPr lang="en-US"/>
          </a:p>
        </p:txBody>
      </p:sp>
      <p:sp>
        <p:nvSpPr>
          <p:cNvPr id="4" name="Footer Placeholder 3"/>
          <p:cNvSpPr>
            <a:spLocks noGrp="1"/>
          </p:cNvSpPr>
          <p:nvPr>
            <p:ph type="ftr" sz="quarter" idx="11"/>
          </p:nvPr>
        </p:nvSpPr>
        <p:spPr/>
        <p:txBody>
          <a:bodyPr/>
          <a:lstStyle/>
          <a:p>
            <a:r>
              <a:rPr lang="en-US" smtClean="0"/>
              <a:t>Ms.Teena ACSE0601 Advanced Java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B2728-2431-4B55-B1FF-AB7D73F1681E}" type="datetime1">
              <a:rPr lang="en-IN" smtClean="0"/>
              <a:t>05-01-2024</a:t>
            </a:fld>
            <a:endParaRPr lang="en-US"/>
          </a:p>
        </p:txBody>
      </p:sp>
      <p:sp>
        <p:nvSpPr>
          <p:cNvPr id="3" name="Footer Placeholder 2"/>
          <p:cNvSpPr>
            <a:spLocks noGrp="1"/>
          </p:cNvSpPr>
          <p:nvPr>
            <p:ph type="ftr" sz="quarter" idx="11"/>
          </p:nvPr>
        </p:nvSpPr>
        <p:spPr/>
        <p:txBody>
          <a:bodyPr/>
          <a:lstStyle/>
          <a:p>
            <a:r>
              <a:rPr lang="en-US" smtClean="0"/>
              <a:t>Ms.Teena ACSE0601 Advanced Java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C1951-2DDC-4B5F-BCD2-C90BB9711DDD}" type="datetime1">
              <a:rPr lang="en-IN" smtClean="0"/>
              <a:t>05-01-2024</a:t>
            </a:fld>
            <a:endParaRPr lang="en-US"/>
          </a:p>
        </p:txBody>
      </p:sp>
      <p:sp>
        <p:nvSpPr>
          <p:cNvPr id="6" name="Footer Placeholder 5"/>
          <p:cNvSpPr>
            <a:spLocks noGrp="1"/>
          </p:cNvSpPr>
          <p:nvPr>
            <p:ph type="ftr" sz="quarter" idx="11"/>
          </p:nvPr>
        </p:nvSpPr>
        <p:spPr/>
        <p:txBody>
          <a:bodyPr/>
          <a:lstStyle/>
          <a:p>
            <a:r>
              <a:rPr lang="en-US" smtClean="0"/>
              <a:t>Ms.Teena ACSE0601 Advanced Java Programming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DB199-5B35-4141-B07D-E5256A7F85C3}" type="datetime1">
              <a:rPr lang="en-IN" smtClean="0"/>
              <a:t>05-01-2024</a:t>
            </a:fld>
            <a:endParaRPr lang="en-US"/>
          </a:p>
        </p:txBody>
      </p:sp>
      <p:sp>
        <p:nvSpPr>
          <p:cNvPr id="6" name="Footer Placeholder 5"/>
          <p:cNvSpPr>
            <a:spLocks noGrp="1"/>
          </p:cNvSpPr>
          <p:nvPr>
            <p:ph type="ftr" sz="quarter" idx="11"/>
          </p:nvPr>
        </p:nvSpPr>
        <p:spPr/>
        <p:txBody>
          <a:bodyPr/>
          <a:lstStyle/>
          <a:p>
            <a:r>
              <a:rPr lang="en-US" smtClean="0"/>
              <a:t>Ms.Teena ACSE0601 Advanced Java Programming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F27A7-EF78-4660-91B4-A343B184417E}" type="datetime1">
              <a:rPr lang="en-IN" smtClean="0"/>
              <a:t>05-01-2024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Ms.Teena ACSE0601 Advanced Java Programming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vturesource.com/vtu/3704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5B2D574F-F70E-4416-BF67-F595B6D7723D}"/>
              </a:ext>
            </a:extLst>
          </p:cNvPr>
          <p:cNvSpPr>
            <a:spLocks noGrp="1"/>
          </p:cNvSpPr>
          <p:nvPr>
            <p:ph type="ftr" sz="quarter" idx="11"/>
          </p:nvPr>
        </p:nvSpPr>
        <p:spPr>
          <a:xfrm>
            <a:off x="3119870" y="6248400"/>
            <a:ext cx="4804930" cy="244872"/>
          </a:xfrm>
        </p:spPr>
        <p:txBody>
          <a:bodyPr/>
          <a:lstStyle/>
          <a:p>
            <a:r>
              <a:rPr lang="en-US" dirty="0" err="1" smtClean="0"/>
              <a:t>Ms.Teena</a:t>
            </a:r>
            <a:r>
              <a:rPr lang="en-US" dirty="0" smtClean="0"/>
              <a:t> ACSE0601 Advanced Java Programming</a:t>
            </a:r>
            <a:endParaRPr lang="en-US" dirty="0"/>
          </a:p>
        </p:txBody>
      </p:sp>
      <p:sp>
        <p:nvSpPr>
          <p:cNvPr id="6" name="Date Placeholder 5"/>
          <p:cNvSpPr>
            <a:spLocks noGrp="1"/>
          </p:cNvSpPr>
          <p:nvPr>
            <p:ph type="dt" sz="half" idx="10"/>
          </p:nvPr>
        </p:nvSpPr>
        <p:spPr/>
        <p:txBody>
          <a:bodyPr/>
          <a:lstStyle/>
          <a:p>
            <a:fld id="{C78244D2-92ED-4111-AA9D-ABBC5FAD8FDD}" type="datetime1">
              <a:rPr lang="en-IN" smtClean="0"/>
              <a:t>05-01-2024</a:t>
            </a:fld>
            <a:endParaRPr lang="en-US" dirty="0"/>
          </a:p>
        </p:txBody>
      </p:sp>
      <p:sp>
        <p:nvSpPr>
          <p:cNvPr id="13" name="Subtitle 2">
            <a:extLst>
              <a:ext uri="{FF2B5EF4-FFF2-40B4-BE49-F238E27FC236}">
                <a16:creationId xmlns:a16="http://schemas.microsoft.com/office/drawing/2014/main" xmlns="" id="{94FF14BA-4C8F-432D-A87D-69CAF7CC6156}"/>
              </a:ext>
            </a:extLst>
          </p:cNvPr>
          <p:cNvSpPr txBox="1">
            <a:spLocks/>
          </p:cNvSpPr>
          <p:nvPr/>
        </p:nvSpPr>
        <p:spPr>
          <a:xfrm>
            <a:off x="2291195" y="1891653"/>
            <a:ext cx="4800600" cy="1158478"/>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defRPr/>
            </a:pPr>
            <a:endParaRPr lang="en-US" sz="1800" b="1" dirty="0">
              <a:solidFill>
                <a:schemeClr val="tx1"/>
              </a:solidFill>
            </a:endParaRPr>
          </a:p>
          <a:p>
            <a:pPr marL="0" indent="0" algn="ctr">
              <a:lnSpc>
                <a:spcPct val="70000"/>
              </a:lnSpc>
              <a:spcAft>
                <a:spcPts val="450"/>
              </a:spcAft>
              <a:buNone/>
              <a:defRPr/>
            </a:pPr>
            <a:r>
              <a:rPr lang="en-IN" sz="1650" b="1" dirty="0">
                <a:latin typeface="Times New Roman" panose="02020603050405020304" pitchFamily="18" charset="0"/>
                <a:cs typeface="Times New Roman" panose="02020603050405020304" pitchFamily="18" charset="0"/>
              </a:rPr>
              <a:t>Advanced Java </a:t>
            </a:r>
            <a:r>
              <a:rPr lang="en-IN" sz="1650" b="1" dirty="0" smtClean="0">
                <a:latin typeface="Times New Roman" panose="02020603050405020304" pitchFamily="18" charset="0"/>
                <a:cs typeface="Times New Roman" panose="02020603050405020304" pitchFamily="18" charset="0"/>
              </a:rPr>
              <a:t>Programming(ACSE0601)</a:t>
            </a:r>
            <a:endParaRPr lang="en-US" sz="1650" b="1"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xmlns="" id="{7ADF028F-634E-4F21-B5E2-E4C5495F69E4}"/>
              </a:ext>
            </a:extLst>
          </p:cNvPr>
          <p:cNvSpPr txBox="1">
            <a:spLocks/>
          </p:cNvSpPr>
          <p:nvPr/>
        </p:nvSpPr>
        <p:spPr>
          <a:xfrm>
            <a:off x="829051" y="3351390"/>
            <a:ext cx="1510701" cy="400050"/>
          </a:xfrm>
          <a:prstGeom prst="rect">
            <a:avLst/>
          </a:prstGeom>
        </p:spPr>
        <p:style>
          <a:lnRef idx="2">
            <a:schemeClr val="accent5"/>
          </a:lnRef>
          <a:fillRef idx="1">
            <a:schemeClr val="lt1"/>
          </a:fillRef>
          <a:effectRef idx="0">
            <a:schemeClr val="accent5"/>
          </a:effectRef>
          <a:fontRef idx="minor">
            <a:schemeClr val="dk1"/>
          </a:fontRef>
        </p:style>
        <p:txBody>
          <a:bodyPr>
            <a:normAutofit lnSpcReduction="10000"/>
          </a:bodyPr>
          <a:lstStyle/>
          <a:p>
            <a:pPr algn="ctr" eaLnBrk="1" fontAlgn="auto" hangingPunct="1">
              <a:spcBef>
                <a:spcPct val="20000"/>
              </a:spcBef>
              <a:spcAft>
                <a:spcPts val="0"/>
              </a:spcAft>
              <a:defRPr/>
            </a:pPr>
            <a:r>
              <a:rPr lang="en-US" sz="2100" b="1" dirty="0">
                <a:solidFill>
                  <a:schemeClr val="tx1"/>
                </a:solidFill>
                <a:latin typeface="Times New Roman" panose="02020603050405020304" pitchFamily="18" charset="0"/>
                <a:cs typeface="Times New Roman" panose="02020603050405020304" pitchFamily="18" charset="0"/>
              </a:rPr>
              <a:t>Unit: 4</a:t>
            </a:r>
          </a:p>
        </p:txBody>
      </p:sp>
      <p:sp>
        <p:nvSpPr>
          <p:cNvPr id="15" name="Subtitle 2">
            <a:extLst>
              <a:ext uri="{FF2B5EF4-FFF2-40B4-BE49-F238E27FC236}">
                <a16:creationId xmlns:a16="http://schemas.microsoft.com/office/drawing/2014/main" xmlns="" id="{3CBC2F5D-0BE5-4DCF-913B-F64829E70CC0}"/>
              </a:ext>
            </a:extLst>
          </p:cNvPr>
          <p:cNvSpPr txBox="1">
            <a:spLocks/>
          </p:cNvSpPr>
          <p:nvPr/>
        </p:nvSpPr>
        <p:spPr>
          <a:xfrm>
            <a:off x="376184" y="3976688"/>
            <a:ext cx="3477523" cy="685800"/>
          </a:xfrm>
          <a:prstGeom prst="rect">
            <a:avLst/>
          </a:prstGeom>
        </p:spPr>
        <p:style>
          <a:lnRef idx="2">
            <a:schemeClr val="accent5"/>
          </a:lnRef>
          <a:fillRef idx="1">
            <a:schemeClr val="lt1"/>
          </a:fillRef>
          <a:effectRef idx="0">
            <a:schemeClr val="accent5"/>
          </a:effectRef>
          <a:fontRef idx="minor">
            <a:schemeClr val="dk1"/>
          </a:fontRef>
        </p:style>
        <p:txBody>
          <a:bodyPr/>
          <a:lstStyle/>
          <a:p>
            <a:pPr lvl="0" algn="ctr">
              <a:lnSpc>
                <a:spcPct val="115000"/>
              </a:lnSpc>
              <a:spcAft>
                <a:spcPts val="1000"/>
              </a:spcAft>
              <a:tabLst>
                <a:tab pos="1533525" algn="l"/>
              </a:tabLst>
              <a:defRPr/>
            </a:pPr>
            <a:r>
              <a:rPr lang="en-IN" dirty="0">
                <a:effectLst/>
                <a:latin typeface="Times New Roman" panose="02020603050405020304" pitchFamily="18" charset="0"/>
              </a:rPr>
              <a:t>Spring MVC &amp; Spring Boot </a:t>
            </a:r>
            <a:endParaRPr lang="en-IN"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Subtitle 2"/>
          <p:cNvSpPr txBox="1">
            <a:spLocks/>
          </p:cNvSpPr>
          <p:nvPr/>
        </p:nvSpPr>
        <p:spPr>
          <a:xfrm>
            <a:off x="6005945" y="3751441"/>
            <a:ext cx="2286000" cy="1250291"/>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defTabSz="685800" eaLnBrk="1" fontAlgn="auto" hangingPunct="1">
              <a:spcBef>
                <a:spcPct val="20000"/>
              </a:spcBef>
              <a:spcAft>
                <a:spcPts val="0"/>
              </a:spcAft>
              <a:defRPr/>
            </a:pPr>
            <a:r>
              <a:rPr lang="en-US" dirty="0">
                <a:solidFill>
                  <a:schemeClr val="tx1"/>
                </a:solidFill>
              </a:rPr>
              <a:t>Ms. </a:t>
            </a:r>
            <a:r>
              <a:rPr lang="en-US" dirty="0" err="1" smtClean="0">
                <a:solidFill>
                  <a:schemeClr val="tx1"/>
                </a:solidFill>
              </a:rPr>
              <a:t>Teena</a:t>
            </a:r>
            <a:endParaRPr lang="en-US" dirty="0">
              <a:solidFill>
                <a:schemeClr val="tx1"/>
              </a:solidFill>
            </a:endParaRPr>
          </a:p>
          <a:p>
            <a:pPr algn="ctr" defTabSz="685800" eaLnBrk="1" fontAlgn="auto" hangingPunct="1">
              <a:spcBef>
                <a:spcPct val="20000"/>
              </a:spcBef>
              <a:spcAft>
                <a:spcPts val="0"/>
              </a:spcAft>
              <a:defRPr/>
            </a:pPr>
            <a:r>
              <a:rPr lang="en-US" dirty="0">
                <a:solidFill>
                  <a:schemeClr val="tx1"/>
                </a:solidFill>
              </a:rPr>
              <a:t>Assistant Professor </a:t>
            </a:r>
          </a:p>
          <a:p>
            <a:pPr algn="ctr" defTabSz="685800" eaLnBrk="1" fontAlgn="auto" hangingPunct="1">
              <a:spcBef>
                <a:spcPct val="20000"/>
              </a:spcBef>
              <a:spcAft>
                <a:spcPts val="0"/>
              </a:spcAft>
              <a:defRPr/>
            </a:pPr>
            <a:r>
              <a:rPr lang="en-US" dirty="0">
                <a:solidFill>
                  <a:schemeClr val="tx1"/>
                </a:solidFill>
              </a:rPr>
              <a:t> </a:t>
            </a:r>
            <a:r>
              <a:rPr lang="en-US" dirty="0" smtClean="0">
                <a:solidFill>
                  <a:schemeClr val="tx1"/>
                </a:solidFill>
              </a:rPr>
              <a:t>CSE Department</a:t>
            </a:r>
            <a:endParaRPr lang="en-US" dirty="0">
              <a:solidFill>
                <a:schemeClr val="tx1"/>
              </a:solidFill>
            </a:endParaRPr>
          </a:p>
        </p:txBody>
      </p:sp>
      <p:sp>
        <p:nvSpPr>
          <p:cNvPr id="17" name="Subtitle 2">
            <a:extLst>
              <a:ext uri="{FF2B5EF4-FFF2-40B4-BE49-F238E27FC236}">
                <a16:creationId xmlns:a16="http://schemas.microsoft.com/office/drawing/2014/main" xmlns="" id="{CC35322B-371D-443C-BF9F-17D1E6792A61}"/>
              </a:ext>
            </a:extLst>
          </p:cNvPr>
          <p:cNvSpPr txBox="1">
            <a:spLocks/>
          </p:cNvSpPr>
          <p:nvPr/>
        </p:nvSpPr>
        <p:spPr>
          <a:xfrm>
            <a:off x="376184" y="4815814"/>
            <a:ext cx="3477523" cy="719138"/>
          </a:xfrm>
          <a:prstGeom prst="rect">
            <a:avLst/>
          </a:prstGeom>
        </p:spPr>
        <p:style>
          <a:lnRef idx="2">
            <a:schemeClr val="accent5"/>
          </a:lnRef>
          <a:fillRef idx="1">
            <a:schemeClr val="lt1"/>
          </a:fillRef>
          <a:effectRef idx="0">
            <a:schemeClr val="accent5"/>
          </a:effectRef>
          <a:fontRef idx="minor">
            <a:schemeClr val="dk1"/>
          </a:fontRef>
        </p:style>
        <p:txBody>
          <a:bodyPr/>
          <a:lstStyle/>
          <a:p>
            <a:pPr algn="ctr" eaLnBrk="1" fontAlgn="auto" hangingPunct="1">
              <a:spcBef>
                <a:spcPct val="20000"/>
              </a:spcBef>
              <a:spcAft>
                <a:spcPts val="0"/>
              </a:spcAft>
              <a:defRPr/>
            </a:pPr>
            <a:r>
              <a:rPr lang="en-US" sz="1650" b="1" dirty="0">
                <a:latin typeface="Times New Roman" panose="02020603050405020304" pitchFamily="18" charset="0"/>
                <a:cs typeface="Times New Roman" panose="02020603050405020304" pitchFamily="18" charset="0"/>
              </a:rPr>
              <a:t>Course Details</a:t>
            </a:r>
            <a:br>
              <a:rPr lang="en-US" sz="1650" b="1" dirty="0">
                <a:latin typeface="Times New Roman" panose="02020603050405020304" pitchFamily="18" charset="0"/>
                <a:cs typeface="Times New Roman" panose="02020603050405020304" pitchFamily="18" charset="0"/>
              </a:rPr>
            </a:br>
            <a:r>
              <a:rPr lang="en-US" sz="1650" b="1" dirty="0">
                <a:latin typeface="Times New Roman" panose="02020603050405020304" pitchFamily="18" charset="0"/>
                <a:cs typeface="Times New Roman" panose="02020603050405020304" pitchFamily="18" charset="0"/>
              </a:rPr>
              <a:t>(B Tech VI </a:t>
            </a:r>
            <a:r>
              <a:rPr lang="en-US" sz="1650" b="1" dirty="0" err="1">
                <a:latin typeface="Times New Roman" panose="02020603050405020304" pitchFamily="18" charset="0"/>
                <a:cs typeface="Times New Roman" panose="02020603050405020304" pitchFamily="18" charset="0"/>
              </a:rPr>
              <a:t>Sem</a:t>
            </a:r>
            <a:r>
              <a:rPr lang="en-US" sz="1650" b="1" dirty="0">
                <a:latin typeface="Times New Roman" panose="02020603050405020304" pitchFamily="18" charset="0"/>
                <a:cs typeface="Times New Roman" panose="02020603050405020304" pitchFamily="18" charset="0"/>
              </a:rPr>
              <a:t> </a:t>
            </a:r>
            <a:r>
              <a:rPr lang="en-US" sz="1650" b="1" dirty="0" smtClean="0">
                <a:latin typeface="Times New Roman" panose="02020603050405020304" pitchFamily="18" charset="0"/>
                <a:cs typeface="Times New Roman" panose="02020603050405020304" pitchFamily="18" charset="0"/>
              </a:rPr>
              <a:t>/ 3rd </a:t>
            </a:r>
            <a:r>
              <a:rPr lang="en-US" sz="1650" b="1" dirty="0">
                <a:latin typeface="Times New Roman" panose="02020603050405020304" pitchFamily="18" charset="0"/>
                <a:cs typeface="Times New Roman" panose="02020603050405020304" pitchFamily="18" charset="0"/>
              </a:rPr>
              <a:t>Year)</a:t>
            </a:r>
          </a:p>
        </p:txBody>
      </p:sp>
      <p:sp>
        <p:nvSpPr>
          <p:cNvPr id="2" name="Slide Number Placeholder 1">
            <a:extLst>
              <a:ext uri="{FF2B5EF4-FFF2-40B4-BE49-F238E27FC236}">
                <a16:creationId xmlns:a16="http://schemas.microsoft.com/office/drawing/2014/main" xmlns="" id="{C7ED181F-3121-4EC1-A34F-16086F88D51D}"/>
              </a:ext>
            </a:extLst>
          </p:cNvPr>
          <p:cNvSpPr>
            <a:spLocks noGrp="1"/>
          </p:cNvSpPr>
          <p:nvPr>
            <p:ph type="sldNum" sz="quarter" idx="12"/>
          </p:nvPr>
        </p:nvSpPr>
        <p:spPr/>
        <p:txBody>
          <a:bodyPr/>
          <a:lstStyle/>
          <a:p>
            <a:fld id="{5953C3A8-BE0E-472B-9B60-3C596930C5B5}" type="slidenum">
              <a:rPr lang="en-US" smtClean="0"/>
              <a:pPr/>
              <a:t>1</a:t>
            </a:fld>
            <a:endParaRPr lang="en-US"/>
          </a:p>
        </p:txBody>
      </p:sp>
      <p:pic>
        <p:nvPicPr>
          <p:cNvPr id="18" name="Picture 14" descr="NIET"/>
          <p:cNvPicPr>
            <a:picLocks noChangeAspect="1" noChangeArrowheads="1"/>
          </p:cNvPicPr>
          <p:nvPr/>
        </p:nvPicPr>
        <p:blipFill>
          <a:blip r:embed="rId3" cstate="print"/>
          <a:srcRect/>
          <a:stretch>
            <a:fillRect/>
          </a:stretch>
        </p:blipFill>
        <p:spPr bwMode="auto">
          <a:xfrm>
            <a:off x="0" y="0"/>
            <a:ext cx="1600200" cy="847725"/>
          </a:xfrm>
          <a:prstGeom prst="rect">
            <a:avLst/>
          </a:prstGeom>
          <a:noFill/>
          <a:ln w="9525">
            <a:noFill/>
            <a:miter lim="800000"/>
            <a:headEnd/>
            <a:tailEnd/>
          </a:ln>
        </p:spPr>
      </p:pic>
      <p:sp>
        <p:nvSpPr>
          <p:cNvPr id="21"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800" dirty="0">
              <a:latin typeface="Times New Roman" pitchFamily="18" charset="0"/>
              <a:ea typeface="Calibri"/>
              <a:cs typeface="Times New Roman" pitchFamily="18" charset="0"/>
              <a:sym typeface="Calibri"/>
            </a:endParaRPr>
          </a:p>
          <a:p>
            <a:pPr algn="ctr">
              <a:defRPr/>
            </a:pPr>
            <a:r>
              <a:rPr lang="en-US" sz="2800" dirty="0">
                <a:latin typeface="Times New Roman" pitchFamily="18" charset="0"/>
                <a:ea typeface="Calibri"/>
                <a:cs typeface="Times New Roman" pitchFamily="18" charset="0"/>
                <a:sym typeface="Calibri"/>
              </a:rPr>
              <a:t>Noida Institute of Engineering and Technology, Greater Noida</a:t>
            </a:r>
            <a:endParaRPr lang="en-IN" sz="2800" dirty="0">
              <a:latin typeface="Times New Roman" pitchFamily="18" charset="0"/>
              <a:cs typeface="Times New Roman" pitchFamily="18" charset="0"/>
            </a:endParaRPr>
          </a:p>
          <a:p>
            <a:pPr algn="ctr">
              <a:defRP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966945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9" name="Rectangle 9">
            <a:extLst>
              <a:ext uri="{FF2B5EF4-FFF2-40B4-BE49-F238E27FC236}">
                <a16:creationId xmlns:a16="http://schemas.microsoft.com/office/drawing/2014/main" xmlns="" id="{7E7B9157-9E4E-494F-8EE9-E083A7BFE15D}"/>
              </a:ext>
            </a:extLst>
          </p:cNvPr>
          <p:cNvSpPr>
            <a:spLocks noChangeArrowheads="1"/>
          </p:cNvSpPr>
          <p:nvPr/>
        </p:nvSpPr>
        <p:spPr bwMode="auto">
          <a:xfrm>
            <a:off x="2189561" y="1470423"/>
            <a:ext cx="5582840" cy="32316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350" b="1" dirty="0">
                <a:cs typeface="Arial" charset="0"/>
              </a:rPr>
              <a:t>              </a:t>
            </a:r>
            <a:r>
              <a:rPr lang="en-US" altLang="en-US" sz="1500" b="1" dirty="0">
                <a:latin typeface="+mn-lt"/>
                <a:cs typeface="Arial" charset="0"/>
              </a:rPr>
              <a:t>Mapping of Course Outcomes and Program Outcomes</a:t>
            </a:r>
            <a:r>
              <a:rPr lang="en-US" altLang="en-US" sz="1350" dirty="0">
                <a:latin typeface="+mn-lt"/>
                <a:cs typeface="Arial" charset="0"/>
              </a:rPr>
              <a:t>:</a:t>
            </a:r>
            <a:endParaRPr lang="en-IN" altLang="en-US" sz="1350" dirty="0">
              <a:latin typeface="+mn-lt"/>
              <a:cs typeface="Arial" charset="0"/>
            </a:endParaRPr>
          </a:p>
        </p:txBody>
      </p:sp>
      <p:sp>
        <p:nvSpPr>
          <p:cNvPr id="13" name="Date Placeholder 3">
            <a:extLst>
              <a:ext uri="{FF2B5EF4-FFF2-40B4-BE49-F238E27FC236}">
                <a16:creationId xmlns:a16="http://schemas.microsoft.com/office/drawing/2014/main" xmlns="" id="{2E8B44A8-E87D-4F77-997B-243B41EFBCF9}"/>
              </a:ext>
            </a:extLst>
          </p:cNvPr>
          <p:cNvSpPr>
            <a:spLocks noGrp="1"/>
          </p:cNvSpPr>
          <p:nvPr>
            <p:ph type="dt" sz="quarter" idx="10"/>
          </p:nvPr>
        </p:nvSpPr>
        <p:spPr/>
        <p:txBody>
          <a:bodyPr/>
          <a:lstStyle/>
          <a:p>
            <a:pPr>
              <a:defRPr/>
            </a:pPr>
            <a:fld id="{D99E3DC7-7A06-4F45-9E38-1B7D82DB3E51}" type="datetime1">
              <a:rPr lang="en-IN" smtClean="0"/>
              <a:t>05-01-2024</a:t>
            </a:fld>
            <a:endParaRPr lang="en-US" dirty="0"/>
          </a:p>
        </p:txBody>
      </p:sp>
      <p:sp>
        <p:nvSpPr>
          <p:cNvPr id="15" name="Footer Placeholder 4">
            <a:extLst>
              <a:ext uri="{FF2B5EF4-FFF2-40B4-BE49-F238E27FC236}">
                <a16:creationId xmlns:a16="http://schemas.microsoft.com/office/drawing/2014/main" xmlns="" id="{F4E7ADCD-D9AC-4287-AAC5-BAF40C0EF6B1}"/>
              </a:ext>
            </a:extLst>
          </p:cNvPr>
          <p:cNvSpPr>
            <a:spLocks noGrp="1"/>
          </p:cNvSpPr>
          <p:nvPr>
            <p:ph type="ftr" sz="quarter" idx="11"/>
          </p:nvPr>
        </p:nvSpPr>
        <p:spPr>
          <a:xfrm>
            <a:off x="2000250" y="6019800"/>
            <a:ext cx="5372100" cy="609600"/>
          </a:xfrm>
        </p:spPr>
        <p:txBody>
          <a:bodyPr/>
          <a:lstStyle/>
          <a:p>
            <a:pPr>
              <a:defRPr/>
            </a:pPr>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90C337E9-39D5-4DC9-B384-12904A4760CF}"/>
              </a:ext>
            </a:extLst>
          </p:cNvPr>
          <p:cNvSpPr>
            <a:spLocks noGrp="1"/>
          </p:cNvSpPr>
          <p:nvPr>
            <p:ph type="sldNum" sz="quarter" idx="12"/>
          </p:nvPr>
        </p:nvSpPr>
        <p:spPr/>
        <p:txBody>
          <a:bodyPr/>
          <a:lstStyle/>
          <a:p>
            <a:fld id="{5953C3A8-BE0E-472B-9B60-3C596930C5B5}" type="slidenum">
              <a:rPr lang="en-US" smtClean="0"/>
              <a:pPr/>
              <a:t>10</a:t>
            </a:fld>
            <a:endParaRPr lang="en-US"/>
          </a:p>
        </p:txBody>
      </p:sp>
      <p:sp>
        <p:nvSpPr>
          <p:cNvPr id="10"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CO-PO Mapping</a:t>
            </a:r>
            <a:endParaRPr lang="en-IN" sz="2800" dirty="0">
              <a:latin typeface="Times New Roman" pitchFamily="18" charset="0"/>
              <a:cs typeface="Times New Roman" pitchFamily="18" charset="0"/>
            </a:endParaRPr>
          </a:p>
        </p:txBody>
      </p:sp>
      <p:pic>
        <p:nvPicPr>
          <p:cNvPr id="11"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graphicFrame>
        <p:nvGraphicFramePr>
          <p:cNvPr id="14" name="Content Placeholder 8"/>
          <p:cNvGraphicFramePr>
            <a:graphicFrameLocks/>
          </p:cNvGraphicFramePr>
          <p:nvPr>
            <p:extLst>
              <p:ext uri="{D42A27DB-BD31-4B8C-83A1-F6EECF244321}">
                <p14:modId xmlns:p14="http://schemas.microsoft.com/office/powerpoint/2010/main" val="3560159511"/>
              </p:ext>
            </p:extLst>
          </p:nvPr>
        </p:nvGraphicFramePr>
        <p:xfrm>
          <a:off x="1752600" y="2057399"/>
          <a:ext cx="6629402" cy="3234148"/>
        </p:xfrm>
        <a:graphic>
          <a:graphicData uri="http://schemas.openxmlformats.org/drawingml/2006/table">
            <a:tbl>
              <a:tblPr firstRow="1" bandRow="1">
                <a:tableStyleId>{5C22544A-7EE6-4342-B048-85BDC9FD1C3A}</a:tableStyleId>
              </a:tblPr>
              <a:tblGrid>
                <a:gridCol w="885430">
                  <a:extLst>
                    <a:ext uri="{9D8B030D-6E8A-4147-A177-3AD203B41FA5}">
                      <a16:colId xmlns:a16="http://schemas.microsoft.com/office/drawing/2014/main" xmlns="" val="20000"/>
                    </a:ext>
                  </a:extLst>
                </a:gridCol>
                <a:gridCol w="459518">
                  <a:extLst>
                    <a:ext uri="{9D8B030D-6E8A-4147-A177-3AD203B41FA5}">
                      <a16:colId xmlns:a16="http://schemas.microsoft.com/office/drawing/2014/main" xmlns="" val="20001"/>
                    </a:ext>
                  </a:extLst>
                </a:gridCol>
                <a:gridCol w="459518">
                  <a:extLst>
                    <a:ext uri="{9D8B030D-6E8A-4147-A177-3AD203B41FA5}">
                      <a16:colId xmlns:a16="http://schemas.microsoft.com/office/drawing/2014/main" xmlns="" val="20002"/>
                    </a:ext>
                  </a:extLst>
                </a:gridCol>
                <a:gridCol w="459518">
                  <a:extLst>
                    <a:ext uri="{9D8B030D-6E8A-4147-A177-3AD203B41FA5}">
                      <a16:colId xmlns:a16="http://schemas.microsoft.com/office/drawing/2014/main" xmlns="" val="20003"/>
                    </a:ext>
                  </a:extLst>
                </a:gridCol>
                <a:gridCol w="459518">
                  <a:extLst>
                    <a:ext uri="{9D8B030D-6E8A-4147-A177-3AD203B41FA5}">
                      <a16:colId xmlns:a16="http://schemas.microsoft.com/office/drawing/2014/main" xmlns="" val="20004"/>
                    </a:ext>
                  </a:extLst>
                </a:gridCol>
                <a:gridCol w="459518">
                  <a:extLst>
                    <a:ext uri="{9D8B030D-6E8A-4147-A177-3AD203B41FA5}">
                      <a16:colId xmlns:a16="http://schemas.microsoft.com/office/drawing/2014/main" xmlns="" val="20005"/>
                    </a:ext>
                  </a:extLst>
                </a:gridCol>
                <a:gridCol w="459518">
                  <a:extLst>
                    <a:ext uri="{9D8B030D-6E8A-4147-A177-3AD203B41FA5}">
                      <a16:colId xmlns:a16="http://schemas.microsoft.com/office/drawing/2014/main" xmlns="" val="20006"/>
                    </a:ext>
                  </a:extLst>
                </a:gridCol>
                <a:gridCol w="459518">
                  <a:extLst>
                    <a:ext uri="{9D8B030D-6E8A-4147-A177-3AD203B41FA5}">
                      <a16:colId xmlns:a16="http://schemas.microsoft.com/office/drawing/2014/main" xmlns="" val="20007"/>
                    </a:ext>
                  </a:extLst>
                </a:gridCol>
                <a:gridCol w="459518">
                  <a:extLst>
                    <a:ext uri="{9D8B030D-6E8A-4147-A177-3AD203B41FA5}">
                      <a16:colId xmlns:a16="http://schemas.microsoft.com/office/drawing/2014/main" xmlns="" val="20008"/>
                    </a:ext>
                  </a:extLst>
                </a:gridCol>
                <a:gridCol w="503494">
                  <a:extLst>
                    <a:ext uri="{9D8B030D-6E8A-4147-A177-3AD203B41FA5}">
                      <a16:colId xmlns:a16="http://schemas.microsoft.com/office/drawing/2014/main" xmlns="" val="20009"/>
                    </a:ext>
                  </a:extLst>
                </a:gridCol>
                <a:gridCol w="521445">
                  <a:extLst>
                    <a:ext uri="{9D8B030D-6E8A-4147-A177-3AD203B41FA5}">
                      <a16:colId xmlns:a16="http://schemas.microsoft.com/office/drawing/2014/main" xmlns="" val="20010"/>
                    </a:ext>
                  </a:extLst>
                </a:gridCol>
                <a:gridCol w="521445">
                  <a:extLst>
                    <a:ext uri="{9D8B030D-6E8A-4147-A177-3AD203B41FA5}">
                      <a16:colId xmlns:a16="http://schemas.microsoft.com/office/drawing/2014/main" xmlns="" val="20011"/>
                    </a:ext>
                  </a:extLst>
                </a:gridCol>
                <a:gridCol w="521444">
                  <a:extLst>
                    <a:ext uri="{9D8B030D-6E8A-4147-A177-3AD203B41FA5}">
                      <a16:colId xmlns:a16="http://schemas.microsoft.com/office/drawing/2014/main" xmlns="" val="20012"/>
                    </a:ext>
                  </a:extLst>
                </a:gridCol>
              </a:tblGrid>
              <a:tr h="827236">
                <a:tc>
                  <a:txBody>
                    <a:bodyPr/>
                    <a:lstStyle/>
                    <a:p>
                      <a:endParaRPr lang="en-IN" sz="1800" b="1" dirty="0">
                        <a:solidFill>
                          <a:schemeClr val="tx1"/>
                        </a:solidFill>
                      </a:endParaRPr>
                    </a:p>
                  </a:txBody>
                  <a:tcPr>
                    <a:solidFill>
                      <a:schemeClr val="tx2">
                        <a:lumMod val="60000"/>
                        <a:lumOff val="40000"/>
                      </a:schemeClr>
                    </a:solidFill>
                  </a:tcPr>
                </a:tc>
                <a:tc>
                  <a:txBody>
                    <a:bodyPr/>
                    <a:lstStyle/>
                    <a:p>
                      <a:r>
                        <a:rPr lang="en-US" sz="1800" b="1" dirty="0">
                          <a:solidFill>
                            <a:schemeClr val="tx1"/>
                          </a:solidFill>
                        </a:rPr>
                        <a:t>PO1</a:t>
                      </a:r>
                      <a:endParaRPr lang="en-IN" sz="1800" b="1" dirty="0">
                        <a:solidFill>
                          <a:schemeClr val="tx1"/>
                        </a:solidFill>
                      </a:endParaRPr>
                    </a:p>
                  </a:txBody>
                  <a:tcPr/>
                </a:tc>
                <a:tc>
                  <a:txBody>
                    <a:bodyPr/>
                    <a:lstStyle/>
                    <a:p>
                      <a:r>
                        <a:rPr lang="en-US" sz="1800" b="1" dirty="0">
                          <a:solidFill>
                            <a:schemeClr val="tx1"/>
                          </a:solidFill>
                        </a:rPr>
                        <a:t>PO2</a:t>
                      </a:r>
                      <a:endParaRPr lang="en-IN" sz="1800" b="1" dirty="0">
                        <a:solidFill>
                          <a:schemeClr val="tx1"/>
                        </a:solidFill>
                      </a:endParaRPr>
                    </a:p>
                  </a:txBody>
                  <a:tcPr/>
                </a:tc>
                <a:tc>
                  <a:txBody>
                    <a:bodyPr/>
                    <a:lstStyle/>
                    <a:p>
                      <a:r>
                        <a:rPr lang="en-US" sz="1800" b="1" dirty="0">
                          <a:solidFill>
                            <a:schemeClr val="tx1"/>
                          </a:solidFill>
                        </a:rPr>
                        <a:t>PO3</a:t>
                      </a:r>
                      <a:endParaRPr lang="en-IN" sz="1800" b="1" dirty="0">
                        <a:solidFill>
                          <a:schemeClr val="tx1"/>
                        </a:solidFill>
                      </a:endParaRPr>
                    </a:p>
                  </a:txBody>
                  <a:tcPr/>
                </a:tc>
                <a:tc>
                  <a:txBody>
                    <a:bodyPr/>
                    <a:lstStyle/>
                    <a:p>
                      <a:r>
                        <a:rPr lang="en-US" sz="1800" b="1" dirty="0">
                          <a:solidFill>
                            <a:schemeClr val="tx1"/>
                          </a:solidFill>
                        </a:rPr>
                        <a:t>PO4</a:t>
                      </a:r>
                      <a:endParaRPr lang="en-IN" sz="1800" b="1" dirty="0">
                        <a:solidFill>
                          <a:schemeClr val="tx1"/>
                        </a:solidFill>
                      </a:endParaRPr>
                    </a:p>
                  </a:txBody>
                  <a:tcPr/>
                </a:tc>
                <a:tc>
                  <a:txBody>
                    <a:bodyPr/>
                    <a:lstStyle/>
                    <a:p>
                      <a:r>
                        <a:rPr lang="en-US" sz="1800" b="1" dirty="0">
                          <a:solidFill>
                            <a:schemeClr val="tx1"/>
                          </a:solidFill>
                        </a:rPr>
                        <a:t>PO5</a:t>
                      </a:r>
                      <a:endParaRPr lang="en-IN" sz="1800" b="1" dirty="0">
                        <a:solidFill>
                          <a:schemeClr val="tx1"/>
                        </a:solidFill>
                      </a:endParaRPr>
                    </a:p>
                  </a:txBody>
                  <a:tcPr/>
                </a:tc>
                <a:tc>
                  <a:txBody>
                    <a:bodyPr/>
                    <a:lstStyle/>
                    <a:p>
                      <a:r>
                        <a:rPr lang="en-US" sz="1800" b="1" dirty="0">
                          <a:solidFill>
                            <a:schemeClr val="tx1"/>
                          </a:solidFill>
                        </a:rPr>
                        <a:t>PO6</a:t>
                      </a:r>
                      <a:endParaRPr lang="en-IN" sz="1800" b="1" dirty="0">
                        <a:solidFill>
                          <a:schemeClr val="tx1"/>
                        </a:solidFill>
                      </a:endParaRPr>
                    </a:p>
                  </a:txBody>
                  <a:tcPr/>
                </a:tc>
                <a:tc>
                  <a:txBody>
                    <a:bodyPr/>
                    <a:lstStyle/>
                    <a:p>
                      <a:r>
                        <a:rPr lang="en-US" sz="1800" b="1" dirty="0">
                          <a:solidFill>
                            <a:schemeClr val="tx1"/>
                          </a:solidFill>
                        </a:rPr>
                        <a:t>PO7</a:t>
                      </a:r>
                      <a:endParaRPr lang="en-IN" sz="1800" b="1" dirty="0">
                        <a:solidFill>
                          <a:schemeClr val="tx1"/>
                        </a:solidFill>
                      </a:endParaRPr>
                    </a:p>
                  </a:txBody>
                  <a:tcPr/>
                </a:tc>
                <a:tc>
                  <a:txBody>
                    <a:bodyPr/>
                    <a:lstStyle/>
                    <a:p>
                      <a:r>
                        <a:rPr lang="en-US" sz="1800" b="1" dirty="0">
                          <a:solidFill>
                            <a:schemeClr val="tx1"/>
                          </a:solidFill>
                        </a:rPr>
                        <a:t>PO8</a:t>
                      </a:r>
                      <a:endParaRPr lang="en-IN" sz="1800" b="1" dirty="0">
                        <a:solidFill>
                          <a:schemeClr val="tx1"/>
                        </a:solidFill>
                      </a:endParaRPr>
                    </a:p>
                  </a:txBody>
                  <a:tcPr/>
                </a:tc>
                <a:tc>
                  <a:txBody>
                    <a:bodyPr/>
                    <a:lstStyle/>
                    <a:p>
                      <a:r>
                        <a:rPr lang="en-US" sz="1800" b="1" dirty="0">
                          <a:solidFill>
                            <a:schemeClr val="tx1"/>
                          </a:solidFill>
                        </a:rPr>
                        <a:t>PO9</a:t>
                      </a:r>
                      <a:endParaRPr lang="en-IN" sz="1800" b="1" dirty="0">
                        <a:solidFill>
                          <a:schemeClr val="tx1"/>
                        </a:solidFill>
                      </a:endParaRPr>
                    </a:p>
                  </a:txBody>
                  <a:tcPr/>
                </a:tc>
                <a:tc>
                  <a:txBody>
                    <a:bodyPr/>
                    <a:lstStyle/>
                    <a:p>
                      <a:r>
                        <a:rPr lang="en-US" sz="1800" b="1" dirty="0">
                          <a:solidFill>
                            <a:schemeClr val="tx1"/>
                          </a:solidFill>
                        </a:rPr>
                        <a:t>PO10</a:t>
                      </a:r>
                      <a:endParaRPr lang="en-IN" sz="1800" b="1" dirty="0">
                        <a:solidFill>
                          <a:schemeClr val="tx1"/>
                        </a:solidFill>
                      </a:endParaRPr>
                    </a:p>
                  </a:txBody>
                  <a:tcPr/>
                </a:tc>
                <a:tc>
                  <a:txBody>
                    <a:bodyPr/>
                    <a:lstStyle/>
                    <a:p>
                      <a:r>
                        <a:rPr lang="en-US" sz="1800" b="1" dirty="0">
                          <a:solidFill>
                            <a:schemeClr val="tx1"/>
                          </a:solidFill>
                        </a:rPr>
                        <a:t>PO11</a:t>
                      </a:r>
                      <a:endParaRPr lang="en-IN" sz="1800" b="1" dirty="0">
                        <a:solidFill>
                          <a:schemeClr val="tx1"/>
                        </a:solidFill>
                      </a:endParaRPr>
                    </a:p>
                  </a:txBody>
                  <a:tcPr/>
                </a:tc>
                <a:tc>
                  <a:txBody>
                    <a:bodyPr/>
                    <a:lstStyle/>
                    <a:p>
                      <a:r>
                        <a:rPr lang="en-US" sz="1800" b="1" dirty="0">
                          <a:solidFill>
                            <a:schemeClr val="tx1"/>
                          </a:solidFill>
                        </a:rPr>
                        <a:t>PO12</a:t>
                      </a:r>
                      <a:endParaRPr lang="en-IN" sz="1800" b="1" dirty="0">
                        <a:solidFill>
                          <a:schemeClr val="tx1"/>
                        </a:solidFill>
                      </a:endParaRPr>
                    </a:p>
                  </a:txBody>
                  <a:tcPr/>
                </a:tc>
                <a:extLst>
                  <a:ext uri="{0D108BD9-81ED-4DB2-BD59-A6C34878D82A}">
                    <a16:rowId xmlns:a16="http://schemas.microsoft.com/office/drawing/2014/main" xmlns="" val="10000"/>
                  </a:ext>
                </a:extLst>
              </a:tr>
              <a:tr h="492912">
                <a:tc>
                  <a:txBody>
                    <a:bodyPr/>
                    <a:lstStyle/>
                    <a:p>
                      <a:r>
                        <a:rPr lang="en-US" sz="1800" b="0" dirty="0">
                          <a:solidFill>
                            <a:schemeClr val="tx1"/>
                          </a:solidFill>
                        </a:rPr>
                        <a:t>CO.1</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478500">
                <a:tc>
                  <a:txBody>
                    <a:bodyPr/>
                    <a:lstStyle/>
                    <a:p>
                      <a:r>
                        <a:rPr lang="en-US" sz="1800" b="0" dirty="0">
                          <a:solidFill>
                            <a:schemeClr val="tx1"/>
                          </a:solidFill>
                        </a:rPr>
                        <a:t>CO.2</a:t>
                      </a:r>
                      <a:endParaRPr lang="en-IN" sz="1800" b="0" dirty="0">
                        <a:solidFill>
                          <a:schemeClr val="tx1"/>
                        </a:solidFill>
                      </a:endParaRPr>
                    </a:p>
                  </a:txBody>
                  <a:tcPr>
                    <a:solidFill>
                      <a:schemeClr val="tx2">
                        <a:lumMod val="60000"/>
                        <a:lumOff val="40000"/>
                      </a:schemeClr>
                    </a:solidFill>
                  </a:tcPr>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2</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1</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2</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extLst>
                  <a:ext uri="{0D108BD9-81ED-4DB2-BD59-A6C34878D82A}">
                    <a16:rowId xmlns:a16="http://schemas.microsoft.com/office/drawing/2014/main" xmlns="" val="10002"/>
                  </a:ext>
                </a:extLst>
              </a:tr>
              <a:tr h="478500">
                <a:tc>
                  <a:txBody>
                    <a:bodyPr/>
                    <a:lstStyle/>
                    <a:p>
                      <a:r>
                        <a:rPr lang="en-US" sz="1800" b="0" dirty="0">
                          <a:solidFill>
                            <a:schemeClr val="tx1"/>
                          </a:solidFill>
                        </a:rPr>
                        <a:t>CO.3</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478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478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cSld>
  <p:clrMapOvr>
    <a:masterClrMapping/>
  </p:clrMapOvr>
  <p:transition spd="slow">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5097678"/>
          </a:xfrm>
          <a:prstGeom prst="rect">
            <a:avLst/>
          </a:prstGeom>
        </p:spPr>
        <p:txBody>
          <a:bodyPr wrap="square">
            <a:spAutoFit/>
          </a:bodyPr>
          <a:lstStyle/>
          <a:p>
            <a:r>
              <a:rPr lang="en-IN" b="1" dirty="0"/>
              <a:t>1. JPA stands for ____?</a:t>
            </a:r>
            <a:endParaRPr lang="en-IN" dirty="0"/>
          </a:p>
          <a:p>
            <a:pPr lvl="0"/>
            <a:r>
              <a:rPr lang="en-IN" dirty="0"/>
              <a:t>Java persistence API</a:t>
            </a:r>
          </a:p>
          <a:p>
            <a:pPr lvl="0"/>
            <a:r>
              <a:rPr lang="en-IN" dirty="0"/>
              <a:t>Java programming API</a:t>
            </a:r>
          </a:p>
          <a:p>
            <a:pPr lvl="0"/>
            <a:r>
              <a:rPr lang="en-IN" dirty="0"/>
              <a:t>Java persistence Arguments</a:t>
            </a:r>
          </a:p>
          <a:p>
            <a:r>
              <a:rPr lang="en-IN" b="1" dirty="0"/>
              <a:t>Answer:</a:t>
            </a:r>
            <a:r>
              <a:rPr lang="en-IN" dirty="0"/>
              <a:t> A) Java persistence API</a:t>
            </a:r>
          </a:p>
          <a:p>
            <a:r>
              <a:rPr lang="en-IN" b="1" dirty="0"/>
              <a:t>Explanation:</a:t>
            </a:r>
            <a:endParaRPr lang="en-IN" dirty="0"/>
          </a:p>
          <a:p>
            <a:r>
              <a:rPr lang="en-IN" dirty="0"/>
              <a:t>JPA stands for Java persistence API.</a:t>
            </a:r>
          </a:p>
          <a:p>
            <a:r>
              <a:rPr lang="en-IN" dirty="0"/>
              <a:t> </a:t>
            </a:r>
          </a:p>
          <a:p>
            <a:r>
              <a:rPr lang="en-IN" b="1" dirty="0"/>
              <a:t>2. JPA is used for ____?</a:t>
            </a:r>
            <a:endParaRPr lang="en-IN" dirty="0"/>
          </a:p>
          <a:p>
            <a:pPr lvl="0"/>
            <a:r>
              <a:rPr lang="en-IN" dirty="0"/>
              <a:t>For data access, persistence, and management in Java applications</a:t>
            </a:r>
          </a:p>
          <a:p>
            <a:pPr lvl="0"/>
            <a:r>
              <a:rPr lang="en-IN" dirty="0"/>
              <a:t>For testing java applications</a:t>
            </a:r>
          </a:p>
          <a:p>
            <a:pPr lvl="0"/>
            <a:r>
              <a:rPr lang="en-IN" dirty="0"/>
              <a:t>For creating runtime API</a:t>
            </a:r>
          </a:p>
          <a:p>
            <a:pPr lvl="0"/>
            <a:r>
              <a:rPr lang="en-IN" dirty="0"/>
              <a:t>All of the above</a:t>
            </a:r>
          </a:p>
          <a:p>
            <a:r>
              <a:rPr lang="en-IN" b="1" dirty="0"/>
              <a:t>Answer:</a:t>
            </a:r>
            <a:r>
              <a:rPr lang="en-IN" dirty="0"/>
              <a:t> A) For data access, persistence, and management in Java applications</a:t>
            </a:r>
          </a:p>
          <a:p>
            <a:r>
              <a:rPr lang="en-IN" b="1" dirty="0"/>
              <a:t>Explanation:</a:t>
            </a:r>
            <a:endParaRPr lang="en-IN" dirty="0"/>
          </a:p>
          <a:p>
            <a:r>
              <a:rPr lang="en-IN" dirty="0"/>
              <a:t>JPA is used for data access, persistence, and management in Java applications.</a:t>
            </a:r>
          </a:p>
          <a:p>
            <a:r>
              <a:rPr lang="en-IN" b="1" dirty="0"/>
              <a:t> </a:t>
            </a:r>
            <a:endParaRPr lang="en-IN" dirty="0"/>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6541945"/>
      </p:ext>
    </p:extLst>
  </p:cSld>
  <p:clrMapOvr>
    <a:masterClrMapping/>
  </p:clrMapOvr>
  <p:transition spd="slow">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388696"/>
          </a:xfrm>
          <a:prstGeom prst="rect">
            <a:avLst/>
          </a:prstGeom>
        </p:spPr>
        <p:txBody>
          <a:bodyPr wrap="square">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22762" y="1408099"/>
            <a:ext cx="8384275" cy="3181384"/>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3. A database table is represented by an ____, which is a Java class.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Primary key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Relationships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B) 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database table is represented by an entity, which is a Java class</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075703"/>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102</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388696"/>
          </a:xfrm>
          <a:prstGeom prst="rect">
            <a:avLst/>
          </a:prstGeom>
        </p:spPr>
        <p:txBody>
          <a:bodyPr wrap="square">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2000" y="1541945"/>
            <a:ext cx="7924800" cy="3181384"/>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4. ____ is a class that allows you to persist, update, and delete entities.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EntityManager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tabLst>
                <a:tab pos="457200" algn="l"/>
              </a:tabLs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Bias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EntityManager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EntityManager</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is a class that allows you to persist, update, and delete entities.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119373"/>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103</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388696"/>
          </a:xfrm>
          <a:prstGeom prst="rect">
            <a:avLst/>
          </a:prstGeom>
        </p:spPr>
        <p:txBody>
          <a:bodyPr wrap="square">
            <a:spAutoFit/>
          </a:bodyPr>
          <a:lstStyle/>
          <a:p>
            <a:pPr algn="just">
              <a:lnSpc>
                <a:spcPct val="107000"/>
              </a:lnSpc>
              <a:spcAft>
                <a:spcPts val="800"/>
              </a:spcAft>
            </a:pPr>
            <a:r>
              <a:rPr lang="en-IN" dirty="0" smtClean="0">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00100" y="1420222"/>
            <a:ext cx="7467600" cy="4247317"/>
          </a:xfrm>
          <a:prstGeom prst="rect">
            <a:avLst/>
          </a:prstGeom>
        </p:spPr>
        <p:txBody>
          <a:bodyPr wrap="square">
            <a:spAutoFit/>
          </a:bodyPr>
          <a:lstStyle/>
          <a:p>
            <a:r>
              <a:rPr lang="en-US" b="1" dirty="0"/>
              <a:t>5. Which of the following is an entity's unique identifier?</a:t>
            </a:r>
          </a:p>
          <a:p>
            <a:r>
              <a:rPr lang="en-US" dirty="0"/>
              <a:t>A.	Transactions</a:t>
            </a:r>
          </a:p>
          <a:p>
            <a:r>
              <a:rPr lang="en-US" dirty="0"/>
              <a:t>B.	Entity</a:t>
            </a:r>
          </a:p>
          <a:p>
            <a:r>
              <a:rPr lang="en-US" dirty="0"/>
              <a:t>C.	Primary key</a:t>
            </a:r>
          </a:p>
          <a:p>
            <a:r>
              <a:rPr lang="en-US" dirty="0"/>
              <a:t>D.	Relationships</a:t>
            </a:r>
          </a:p>
          <a:p>
            <a:r>
              <a:rPr lang="en-US" dirty="0"/>
              <a:t>Answer: C) Primary key</a:t>
            </a:r>
          </a:p>
          <a:p>
            <a:r>
              <a:rPr lang="en-US" dirty="0"/>
              <a:t>Explanation:</a:t>
            </a:r>
          </a:p>
          <a:p>
            <a:r>
              <a:rPr lang="en-US" dirty="0"/>
              <a:t>A primary key is an entity's unique identifier.</a:t>
            </a:r>
          </a:p>
          <a:p>
            <a:endParaRPr lang="en-US" dirty="0"/>
          </a:p>
          <a:p>
            <a:r>
              <a:rPr lang="en-US" b="1" dirty="0"/>
              <a:t>6. Is JPA an open-source API?</a:t>
            </a:r>
          </a:p>
          <a:p>
            <a:r>
              <a:rPr lang="en-US" dirty="0"/>
              <a:t>A.	Yes</a:t>
            </a:r>
          </a:p>
          <a:p>
            <a:r>
              <a:rPr lang="en-US" dirty="0"/>
              <a:t>B.	No</a:t>
            </a:r>
          </a:p>
          <a:p>
            <a:r>
              <a:rPr lang="en-US" dirty="0"/>
              <a:t>Answer: A) Yes</a:t>
            </a:r>
          </a:p>
          <a:p>
            <a:r>
              <a:rPr lang="en-US" dirty="0"/>
              <a:t>Explanation:</a:t>
            </a:r>
          </a:p>
          <a:p>
            <a:r>
              <a:rPr lang="en-US" dirty="0"/>
              <a:t>Yes, JPA is an open-source API.</a:t>
            </a:r>
          </a:p>
        </p:txBody>
      </p:sp>
    </p:spTree>
    <p:extLst>
      <p:ext uri="{BB962C8B-B14F-4D97-AF65-F5344CB8AC3E}">
        <p14:creationId xmlns:p14="http://schemas.microsoft.com/office/powerpoint/2010/main" val="2292620527"/>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104</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5355312"/>
          </a:xfrm>
          <a:prstGeom prst="rect">
            <a:avLst/>
          </a:prstGeom>
        </p:spPr>
        <p:txBody>
          <a:bodyPr wrap="square">
            <a:spAutoFit/>
          </a:bodyPr>
          <a:lstStyle/>
          <a:p>
            <a:r>
              <a:rPr lang="en-IN" b="1"/>
              <a:t>7. In a relationship mapping, which of the following annotations is used to indicate the join column?</a:t>
            </a:r>
            <a:endParaRPr lang="en-IN"/>
          </a:p>
          <a:p>
            <a:pPr lvl="0"/>
            <a:r>
              <a:rPr lang="en-IN"/>
              <a:t>@Join</a:t>
            </a:r>
          </a:p>
          <a:p>
            <a:pPr lvl="0"/>
            <a:r>
              <a:rPr lang="en-IN"/>
              <a:t>@Column</a:t>
            </a:r>
          </a:p>
          <a:p>
            <a:pPr lvl="0"/>
            <a:r>
              <a:rPr lang="en-IN"/>
              <a:t>@JoinColumn</a:t>
            </a:r>
          </a:p>
          <a:p>
            <a:pPr lvl="0"/>
            <a:r>
              <a:rPr lang="en-IN"/>
              <a:t>All of the above</a:t>
            </a:r>
          </a:p>
          <a:p>
            <a:r>
              <a:rPr lang="en-IN" b="1"/>
              <a:t>Answer:</a:t>
            </a:r>
            <a:r>
              <a:rPr lang="en-IN"/>
              <a:t> C) @JoinColumn</a:t>
            </a:r>
          </a:p>
          <a:p>
            <a:r>
              <a:rPr lang="en-IN" b="1"/>
              <a:t>Explanation:</a:t>
            </a:r>
            <a:endParaRPr lang="en-IN"/>
          </a:p>
          <a:p>
            <a:r>
              <a:rPr lang="en-IN"/>
              <a:t>@JoinColumn annotation is used to specify the join column in relationship mapping.</a:t>
            </a:r>
          </a:p>
          <a:p>
            <a:r>
              <a:rPr lang="en-IN"/>
              <a:t> </a:t>
            </a:r>
          </a:p>
          <a:p>
            <a:r>
              <a:rPr lang="en-IN" b="1"/>
              <a:t>8. ____ annotation is used to specify a Query by providing a static name?</a:t>
            </a:r>
            <a:endParaRPr lang="en-IN"/>
          </a:p>
          <a:p>
            <a:pPr lvl="0"/>
            <a:r>
              <a:rPr lang="en-IN"/>
              <a:t>@list</a:t>
            </a:r>
          </a:p>
          <a:p>
            <a:pPr lvl="0"/>
            <a:r>
              <a:rPr lang="en-IN"/>
              <a:t>@NamedQuery</a:t>
            </a:r>
          </a:p>
          <a:p>
            <a:pPr lvl="0"/>
            <a:r>
              <a:rPr lang="en-IN"/>
              <a:t>@NamedQueries</a:t>
            </a:r>
          </a:p>
          <a:p>
            <a:pPr lvl="0"/>
            <a:r>
              <a:rPr lang="en-IN"/>
              <a:t>@querieslist</a:t>
            </a:r>
          </a:p>
          <a:p>
            <a:r>
              <a:rPr lang="en-IN" b="1"/>
              <a:t>Answer:</a:t>
            </a:r>
            <a:r>
              <a:rPr lang="en-IN"/>
              <a:t> B) @NamedQuery</a:t>
            </a:r>
          </a:p>
          <a:p>
            <a:r>
              <a:rPr lang="en-IN" b="1"/>
              <a:t>Explanation:</a:t>
            </a:r>
            <a:endParaRPr lang="en-IN"/>
          </a:p>
          <a:p>
            <a:r>
              <a:rPr lang="en-IN"/>
              <a:t>@NamedQuery annotation is used to specify a Query by providing a static name.</a:t>
            </a:r>
          </a:p>
        </p:txBody>
      </p:sp>
    </p:spTree>
    <p:extLst>
      <p:ext uri="{BB962C8B-B14F-4D97-AF65-F5344CB8AC3E}">
        <p14:creationId xmlns:p14="http://schemas.microsoft.com/office/powerpoint/2010/main" val="2554642310"/>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105</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5078313"/>
          </a:xfrm>
          <a:prstGeom prst="rect">
            <a:avLst/>
          </a:prstGeom>
        </p:spPr>
        <p:txBody>
          <a:bodyPr wrap="square">
            <a:spAutoFit/>
          </a:bodyPr>
          <a:lstStyle/>
          <a:p>
            <a:r>
              <a:rPr lang="en-IN" b="1" dirty="0"/>
              <a:t>9. Which of the following annotations is used to define a list of named queries?</a:t>
            </a:r>
            <a:endParaRPr lang="en-IN" dirty="0"/>
          </a:p>
          <a:p>
            <a:pPr lvl="0"/>
            <a:r>
              <a:rPr lang="en-IN" dirty="0"/>
              <a:t>@list</a:t>
            </a:r>
          </a:p>
          <a:p>
            <a:pPr lvl="0"/>
            <a:r>
              <a:rPr lang="en-IN" dirty="0"/>
              <a:t>@</a:t>
            </a:r>
            <a:r>
              <a:rPr lang="en-IN" dirty="0" err="1"/>
              <a:t>NamedQuery</a:t>
            </a:r>
            <a:endParaRPr lang="en-IN" dirty="0"/>
          </a:p>
          <a:p>
            <a:pPr lvl="0"/>
            <a:r>
              <a:rPr lang="en-IN" dirty="0"/>
              <a:t>@</a:t>
            </a:r>
            <a:r>
              <a:rPr lang="en-IN" dirty="0" err="1"/>
              <a:t>NamedQueries</a:t>
            </a:r>
            <a:endParaRPr lang="en-IN" dirty="0"/>
          </a:p>
          <a:p>
            <a:pPr lvl="0"/>
            <a:r>
              <a:rPr lang="en-IN" dirty="0"/>
              <a:t>@</a:t>
            </a:r>
            <a:r>
              <a:rPr lang="en-IN" dirty="0" err="1"/>
              <a:t>querieslist</a:t>
            </a:r>
            <a:endParaRPr lang="en-IN" dirty="0"/>
          </a:p>
          <a:p>
            <a:r>
              <a:rPr lang="en-IN" b="1" dirty="0"/>
              <a:t>Answer:</a:t>
            </a:r>
            <a:r>
              <a:rPr lang="en-IN" dirty="0"/>
              <a:t> C) @</a:t>
            </a:r>
            <a:r>
              <a:rPr lang="en-IN" dirty="0" err="1"/>
              <a:t>NamedQueries</a:t>
            </a:r>
            <a:endParaRPr lang="en-IN" dirty="0"/>
          </a:p>
          <a:p>
            <a:r>
              <a:rPr lang="en-IN" b="1" dirty="0"/>
              <a:t>Explanation:</a:t>
            </a:r>
            <a:endParaRPr lang="en-IN" dirty="0"/>
          </a:p>
          <a:p>
            <a:r>
              <a:rPr lang="en-IN" dirty="0"/>
              <a:t>@</a:t>
            </a:r>
            <a:r>
              <a:rPr lang="en-IN" dirty="0" err="1"/>
              <a:t>NamedQueries</a:t>
            </a:r>
            <a:r>
              <a:rPr lang="en-IN" dirty="0"/>
              <a:t> annotation is used for specifying the list of named queries.</a:t>
            </a:r>
          </a:p>
          <a:p>
            <a:r>
              <a:rPr lang="en-IN" dirty="0"/>
              <a:t> </a:t>
            </a:r>
          </a:p>
          <a:p>
            <a:r>
              <a:rPr lang="en-IN" b="1" dirty="0"/>
              <a:t>10. Which of the following annotations is used to indicate an entity's primary key field?</a:t>
            </a:r>
            <a:endParaRPr lang="en-IN" dirty="0"/>
          </a:p>
          <a:p>
            <a:pPr lvl="0"/>
            <a:r>
              <a:rPr lang="en-IN" dirty="0"/>
              <a:t>@</a:t>
            </a:r>
            <a:r>
              <a:rPr lang="en-IN" dirty="0" err="1"/>
              <a:t>pk</a:t>
            </a:r>
            <a:endParaRPr lang="en-IN" dirty="0"/>
          </a:p>
          <a:p>
            <a:pPr lvl="0"/>
            <a:r>
              <a:rPr lang="en-IN" dirty="0"/>
              <a:t>@primary</a:t>
            </a:r>
          </a:p>
          <a:p>
            <a:pPr lvl="0"/>
            <a:r>
              <a:rPr lang="en-IN" dirty="0"/>
              <a:t>@key</a:t>
            </a:r>
          </a:p>
          <a:p>
            <a:pPr lvl="0"/>
            <a:r>
              <a:rPr lang="en-IN" dirty="0"/>
              <a:t>@id</a:t>
            </a:r>
          </a:p>
          <a:p>
            <a:r>
              <a:rPr lang="en-IN" b="1" dirty="0"/>
              <a:t>Answer:</a:t>
            </a:r>
            <a:r>
              <a:rPr lang="en-IN" dirty="0"/>
              <a:t> D) @id</a:t>
            </a:r>
          </a:p>
          <a:p>
            <a:r>
              <a:rPr lang="en-IN" b="1" dirty="0"/>
              <a:t>Explanation:</a:t>
            </a:r>
            <a:endParaRPr lang="en-IN" dirty="0"/>
          </a:p>
          <a:p>
            <a:r>
              <a:rPr lang="en-IN" dirty="0"/>
              <a:t>@id annotation is used to specify the primary key field of an entity.</a:t>
            </a:r>
          </a:p>
        </p:txBody>
      </p:sp>
    </p:spTree>
    <p:extLst>
      <p:ext uri="{BB962C8B-B14F-4D97-AF65-F5344CB8AC3E}">
        <p14:creationId xmlns:p14="http://schemas.microsoft.com/office/powerpoint/2010/main" val="3913753660"/>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106</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8" name="Rectangle 17"/>
          <p:cNvSpPr/>
          <p:nvPr/>
        </p:nvSpPr>
        <p:spPr>
          <a:xfrm>
            <a:off x="849005" y="963681"/>
            <a:ext cx="7772400" cy="5355312"/>
          </a:xfrm>
          <a:prstGeom prst="rect">
            <a:avLst/>
          </a:prstGeom>
        </p:spPr>
        <p:txBody>
          <a:bodyPr wrap="square">
            <a:spAutoFit/>
          </a:bodyPr>
          <a:lstStyle/>
          <a:p>
            <a:r>
              <a:rPr lang="en-US" b="1" dirty="0"/>
              <a:t>11. ____ is a programming capability that allows data to be converted from object type to relational type and vice versa.</a:t>
            </a:r>
          </a:p>
          <a:p>
            <a:r>
              <a:rPr lang="en-US" dirty="0"/>
              <a:t>A.	ORM</a:t>
            </a:r>
          </a:p>
          <a:p>
            <a:r>
              <a:rPr lang="en-US" dirty="0"/>
              <a:t>B.	JPA</a:t>
            </a:r>
          </a:p>
          <a:p>
            <a:r>
              <a:rPr lang="en-US" dirty="0"/>
              <a:t>C.	JRE</a:t>
            </a:r>
          </a:p>
          <a:p>
            <a:r>
              <a:rPr lang="en-US" dirty="0"/>
              <a:t>D.	Java RMI</a:t>
            </a:r>
          </a:p>
          <a:p>
            <a:r>
              <a:rPr lang="en-US" dirty="0"/>
              <a:t>Answer: A) ORM</a:t>
            </a:r>
          </a:p>
          <a:p>
            <a:r>
              <a:rPr lang="en-US" dirty="0"/>
              <a:t>Explanation:</a:t>
            </a:r>
          </a:p>
          <a:p>
            <a:r>
              <a:rPr lang="en-US" dirty="0"/>
              <a:t>ORM is a programming capability that allows data to be converted from object type to relational type and vice versa.</a:t>
            </a:r>
          </a:p>
          <a:p>
            <a:endParaRPr lang="en-US" dirty="0"/>
          </a:p>
          <a:p>
            <a:r>
              <a:rPr lang="en-US" b="1" dirty="0" smtClean="0"/>
              <a:t>12</a:t>
            </a:r>
            <a:r>
              <a:rPr lang="en-US" b="1" dirty="0"/>
              <a:t>. Which of the following annotations defines a class as an entity?</a:t>
            </a:r>
          </a:p>
          <a:p>
            <a:r>
              <a:rPr lang="en-US" dirty="0"/>
              <a:t>A.	@table</a:t>
            </a:r>
          </a:p>
          <a:p>
            <a:r>
              <a:rPr lang="en-US" dirty="0"/>
              <a:t>B.	@</a:t>
            </a:r>
            <a:r>
              <a:rPr lang="en-US" dirty="0" err="1"/>
              <a:t>entitymanager</a:t>
            </a:r>
            <a:endParaRPr lang="en-US" dirty="0"/>
          </a:p>
          <a:p>
            <a:r>
              <a:rPr lang="en-US" dirty="0"/>
              <a:t>C.	@</a:t>
            </a:r>
            <a:r>
              <a:rPr lang="en-US" dirty="0" err="1"/>
              <a:t>entityfactory</a:t>
            </a:r>
            <a:endParaRPr lang="en-US" dirty="0"/>
          </a:p>
          <a:p>
            <a:r>
              <a:rPr lang="en-US" dirty="0"/>
              <a:t>D.	@entity</a:t>
            </a:r>
          </a:p>
          <a:p>
            <a:r>
              <a:rPr lang="en-US" dirty="0"/>
              <a:t>Answer: D) @entity</a:t>
            </a:r>
          </a:p>
          <a:p>
            <a:r>
              <a:rPr lang="en-US" dirty="0"/>
              <a:t>Explanation:</a:t>
            </a:r>
          </a:p>
          <a:p>
            <a:r>
              <a:rPr lang="en-US" dirty="0"/>
              <a:t>@entity annotation is used to define a class as an entity.</a:t>
            </a:r>
          </a:p>
        </p:txBody>
      </p:sp>
    </p:spTree>
    <p:extLst>
      <p:ext uri="{BB962C8B-B14F-4D97-AF65-F5344CB8AC3E}">
        <p14:creationId xmlns:p14="http://schemas.microsoft.com/office/powerpoint/2010/main" val="639083990"/>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9F70D2-8CEC-4EEF-AE71-620C2159CE9F}" type="datetime1">
              <a:rPr lang="en-IN" smtClean="0"/>
              <a:t>05-01-2024</a:t>
            </a:fld>
            <a:endParaRPr lang="en-US"/>
          </a:p>
        </p:txBody>
      </p:sp>
      <p:sp>
        <p:nvSpPr>
          <p:cNvPr id="5" name="Footer Placeholder 4">
            <a:extLst>
              <a:ext uri="{FF2B5EF4-FFF2-40B4-BE49-F238E27FC236}">
                <a16:creationId xmlns:a16="http://schemas.microsoft.com/office/drawing/2014/main" xmlns="" id="{55807230-2A6A-4755-8107-1CB526BC5B27}"/>
              </a:ext>
            </a:extLst>
          </p:cNvPr>
          <p:cNvSpPr>
            <a:spLocks noGrp="1"/>
          </p:cNvSpPr>
          <p:nvPr>
            <p:ph type="ftr" sz="quarter" idx="11"/>
          </p:nvPr>
        </p:nvSpPr>
        <p:spPr>
          <a:xfrm>
            <a:off x="3028950" y="6356351"/>
            <a:ext cx="5048250" cy="365125"/>
          </a:xfrm>
        </p:spPr>
        <p:txBody>
          <a:bodyPr/>
          <a:lstStyle/>
          <a:p>
            <a:r>
              <a:rPr lang="en-US" smtClean="0"/>
              <a:t>Ms.Teena ACSE0601 Advanced Java Programming</a:t>
            </a:r>
            <a:endParaRPr lang="en-US" dirty="0"/>
          </a:p>
        </p:txBody>
      </p:sp>
      <p:sp>
        <p:nvSpPr>
          <p:cNvPr id="9" name="Slide Number Placeholder 8">
            <a:extLst>
              <a:ext uri="{FF2B5EF4-FFF2-40B4-BE49-F238E27FC236}">
                <a16:creationId xmlns:a16="http://schemas.microsoft.com/office/drawing/2014/main" xmlns="" id="{D7B02D37-D166-4EB9-8E54-D666E1A6859B}"/>
              </a:ext>
            </a:extLst>
          </p:cNvPr>
          <p:cNvSpPr>
            <a:spLocks noGrp="1"/>
          </p:cNvSpPr>
          <p:nvPr>
            <p:ph type="sldNum" sz="quarter" idx="12"/>
          </p:nvPr>
        </p:nvSpPr>
        <p:spPr/>
        <p:txBody>
          <a:bodyPr/>
          <a:lstStyle/>
          <a:p>
            <a:fld id="{5953C3A8-BE0E-472B-9B60-3C596930C5B5}" type="slidenum">
              <a:rPr lang="en-US" smtClean="0"/>
              <a:pPr/>
              <a:t>107</a:t>
            </a:fld>
            <a:endParaRPr lang="en-US"/>
          </a:p>
        </p:txBody>
      </p:sp>
      <p:sp>
        <p:nvSpPr>
          <p:cNvPr id="10" name="Title 1"/>
          <p:cNvSpPr txBox="1">
            <a:spLocks/>
          </p:cNvSpPr>
          <p:nvPr/>
        </p:nvSpPr>
        <p:spPr>
          <a:xfrm>
            <a:off x="1340893" y="0"/>
            <a:ext cx="7803107" cy="88551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rPr>
              <a:t>  </a:t>
            </a:r>
            <a:r>
              <a:rPr lang="en-US" sz="2800" dirty="0">
                <a:latin typeface="Times New Roman" pitchFamily="18" charset="0"/>
                <a:cs typeface="Times New Roman" pitchFamily="18" charset="0"/>
              </a:rPr>
              <a:t>Old </a:t>
            </a:r>
            <a:r>
              <a:rPr kumimoji="0" lang="en-US" sz="2800" b="0" i="0" u="none" strike="noStrike" kern="1200" cap="none" spc="0" normalizeH="0" noProof="0" dirty="0">
                <a:ln>
                  <a:noFill/>
                </a:ln>
                <a:solidFill>
                  <a:schemeClr val="dk1"/>
                </a:solidFill>
                <a:effectLst/>
                <a:uLnTx/>
                <a:uFillTx/>
                <a:latin typeface="Times New Roman" pitchFamily="18" charset="0"/>
                <a:ea typeface="+mn-ea"/>
                <a:cs typeface="Times New Roman" pitchFamily="18" charset="0"/>
              </a:rPr>
              <a:t>Question Papers </a:t>
            </a:r>
            <a:endParaRPr kumimoji="0" lang="en-IN"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1" name="Picture 14" descr="NIET"/>
          <p:cNvPicPr>
            <a:picLocks noChangeAspect="1" noChangeArrowheads="1"/>
          </p:cNvPicPr>
          <p:nvPr/>
        </p:nvPicPr>
        <p:blipFill>
          <a:blip r:embed="rId2" cstate="print"/>
          <a:srcRect/>
          <a:stretch>
            <a:fillRect/>
          </a:stretch>
        </p:blipFill>
        <p:spPr bwMode="auto">
          <a:xfrm>
            <a:off x="0" y="-13648"/>
            <a:ext cx="1185863" cy="847725"/>
          </a:xfrm>
          <a:prstGeom prst="rect">
            <a:avLst/>
          </a:prstGeom>
          <a:noFill/>
          <a:ln w="9525">
            <a:noFill/>
            <a:miter lim="800000"/>
            <a:headEnd/>
            <a:tailEnd/>
          </a:ln>
        </p:spPr>
      </p:pic>
      <p:sp>
        <p:nvSpPr>
          <p:cNvPr id="12" name="Rectangle 11"/>
          <p:cNvSpPr/>
          <p:nvPr/>
        </p:nvSpPr>
        <p:spPr>
          <a:xfrm>
            <a:off x="184393" y="1295400"/>
            <a:ext cx="7925937" cy="1938992"/>
          </a:xfrm>
          <a:prstGeom prst="rect">
            <a:avLst/>
          </a:prstGeom>
        </p:spPr>
        <p:txBody>
          <a:bodyPr wrap="square">
            <a:spAutoFit/>
          </a:bodyPr>
          <a:lstStyle/>
          <a:p>
            <a:pPr>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3"/>
              </a:rPr>
              <a:t>https://www.vturesource.com/vtu/37049</a:t>
            </a:r>
            <a:r>
              <a:rPr lang="en-US" sz="2000" dirty="0">
                <a:latin typeface="Times New Roman" pitchFamily="18" charset="0"/>
                <a:cs typeface="Times New Roman" pitchFamily="18" charset="0"/>
              </a:rPr>
              <a:t>42925/Advanced-JAVA-and-J2EE/15CS553/Feb-2021</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0606362"/>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90600"/>
            <a:ext cx="7696200" cy="5135563"/>
          </a:xfrm>
        </p:spPr>
        <p:txBody>
          <a:bodyPr>
            <a:normAutofit/>
          </a:bodyPr>
          <a:lstStyle/>
          <a:p>
            <a:r>
              <a:rPr lang="en-IN" sz="1800" b="0" i="0" dirty="0">
                <a:effectLst/>
                <a:latin typeface="erdana"/>
              </a:rPr>
              <a:t> What is Spring?</a:t>
            </a:r>
          </a:p>
          <a:p>
            <a:r>
              <a:rPr lang="en-US" sz="1800" b="0" i="0" dirty="0">
                <a:effectLst/>
                <a:latin typeface="erdana"/>
              </a:rPr>
              <a:t>What are the advantages of spring framework?</a:t>
            </a:r>
          </a:p>
          <a:p>
            <a:r>
              <a:rPr lang="en-US" sz="1800" b="0" i="0" dirty="0">
                <a:effectLst/>
                <a:latin typeface="erdana"/>
              </a:rPr>
              <a:t>What are the modules of spring framework?</a:t>
            </a:r>
          </a:p>
          <a:p>
            <a:r>
              <a:rPr lang="en-US" sz="1800" b="0" i="0" dirty="0">
                <a:effectLst/>
                <a:latin typeface="erdana"/>
              </a:rPr>
              <a:t>What is IOC and DI?</a:t>
            </a:r>
          </a:p>
          <a:p>
            <a:r>
              <a:rPr lang="en-US" sz="1800" b="0" i="0" dirty="0">
                <a:effectLst/>
                <a:latin typeface="erdana"/>
              </a:rPr>
              <a:t>What is the front controller class of Spring MVC?</a:t>
            </a:r>
          </a:p>
          <a:p>
            <a:r>
              <a:rPr lang="en-IN" sz="1800" b="0" i="0" dirty="0">
                <a:effectLst/>
                <a:latin typeface="erdana"/>
              </a:rPr>
              <a:t>What does @Controller annotation?</a:t>
            </a:r>
          </a:p>
          <a:p>
            <a:r>
              <a:rPr lang="en-IN" sz="1800" b="0" i="0" dirty="0">
                <a:effectLst/>
                <a:latin typeface="erdana"/>
              </a:rPr>
              <a:t>What does @RequestMapping annotation?</a:t>
            </a:r>
          </a:p>
          <a:p>
            <a:r>
              <a:rPr lang="en-US" sz="2000" b="0" i="0" dirty="0">
                <a:effectLst/>
                <a:latin typeface="erdana"/>
              </a:rPr>
              <a:t>Does </a:t>
            </a:r>
            <a:r>
              <a:rPr lang="en-US" sz="2000" dirty="0">
                <a:latin typeface="erdana"/>
              </a:rPr>
              <a:t>spring</a:t>
            </a:r>
            <a:r>
              <a:rPr lang="en-US" sz="2000" b="0" i="0" dirty="0">
                <a:effectLst/>
                <a:latin typeface="erdana"/>
              </a:rPr>
              <a:t> MVC provide validation support?</a:t>
            </a:r>
          </a:p>
          <a:p>
            <a:endParaRPr lang="en-IN" sz="1800" b="0" i="0" dirty="0">
              <a:effectLst/>
              <a:latin typeface="erdana"/>
            </a:endParaRPr>
          </a:p>
          <a:p>
            <a:endParaRPr lang="en-IN" sz="1800" b="0" i="0" dirty="0">
              <a:solidFill>
                <a:srgbClr val="610B4B"/>
              </a:solidFill>
              <a:effectLst/>
              <a:latin typeface="erdana"/>
            </a:endParaRPr>
          </a:p>
          <a:p>
            <a:pPr>
              <a:buNone/>
            </a:pPr>
            <a:endParaRPr lang="en-US" b="0" i="0" dirty="0">
              <a:solidFill>
                <a:srgbClr val="610B4B"/>
              </a:solidFill>
              <a:effectLst/>
              <a:latin typeface="erdana"/>
            </a:endParaRPr>
          </a:p>
          <a:p>
            <a:pPr>
              <a:buNone/>
            </a:pPr>
            <a:endParaRPr lang="en-IN" dirty="0"/>
          </a:p>
        </p:txBody>
      </p:sp>
      <p:sp>
        <p:nvSpPr>
          <p:cNvPr id="4" name="Date Placeholder 3"/>
          <p:cNvSpPr>
            <a:spLocks noGrp="1"/>
          </p:cNvSpPr>
          <p:nvPr>
            <p:ph type="dt" sz="half" idx="10"/>
          </p:nvPr>
        </p:nvSpPr>
        <p:spPr/>
        <p:txBody>
          <a:bodyPr/>
          <a:lstStyle/>
          <a:p>
            <a:fld id="{F471D21C-F8B8-4636-AF3D-77A1FA6570AF}" type="datetime1">
              <a:rPr lang="en-IN" smtClean="0"/>
              <a:t>05-01-2024</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8"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Expected Questions</a:t>
            </a:r>
            <a:endParaRPr lang="en-IN" sz="3000"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cSld>
  <p:clrMapOvr>
    <a:masterClrMapping/>
  </p:clrMapOvr>
  <p:transition spd="slow">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109</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Assignment-1</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2585323"/>
          </a:xfrm>
          <a:prstGeom prst="rect">
            <a:avLst/>
          </a:prstGeom>
        </p:spPr>
        <p:txBody>
          <a:bodyPr wrap="square">
            <a:spAutoFit/>
          </a:bodyPr>
          <a:lstStyle/>
          <a:p>
            <a:pPr marL="342900" indent="-342900" algn="just">
              <a:buFontTx/>
              <a:buAutoNum type="arabicParenR"/>
            </a:pPr>
            <a:r>
              <a:rPr lang="en-US" dirty="0" smtClean="0"/>
              <a:t>What </a:t>
            </a:r>
            <a:r>
              <a:rPr lang="en-US" dirty="0"/>
              <a:t>does an additional configuration file contain in Spring MVC application?</a:t>
            </a:r>
          </a:p>
          <a:p>
            <a:pPr marL="342900" indent="-342900" algn="just">
              <a:buFontTx/>
              <a:buAutoNum type="arabicParenR"/>
            </a:pPr>
            <a:r>
              <a:rPr lang="en-US" dirty="0"/>
              <a:t>What is an </a:t>
            </a:r>
            <a:r>
              <a:rPr lang="en-US" dirty="0" err="1"/>
              <a:t>InternalResourceViewResolver</a:t>
            </a:r>
            <a:r>
              <a:rPr lang="en-US" dirty="0"/>
              <a:t> in Spring MVC?</a:t>
            </a:r>
          </a:p>
          <a:p>
            <a:pPr marL="342900" indent="-342900" algn="just">
              <a:buFontTx/>
              <a:buAutoNum type="arabicParenR"/>
            </a:pPr>
            <a:r>
              <a:rPr lang="en-US" dirty="0"/>
              <a:t>How to declare a class as a controller class in Spring MVC?</a:t>
            </a:r>
          </a:p>
          <a:p>
            <a:pPr marL="342900" indent="-342900" algn="just">
              <a:buFontTx/>
              <a:buAutoNum type="arabicParenR"/>
            </a:pPr>
            <a:r>
              <a:rPr lang="en-US" dirty="0"/>
              <a:t>How to map controller class and its methods with URL?</a:t>
            </a:r>
          </a:p>
          <a:p>
            <a:pPr marL="342900" indent="-342900" algn="just">
              <a:buFontTx/>
              <a:buAutoNum type="arabicParenR"/>
            </a:pPr>
            <a:r>
              <a:rPr lang="en-US" dirty="0"/>
              <a:t>What is the purpose of @</a:t>
            </a:r>
            <a:r>
              <a:rPr lang="en-US" dirty="0" err="1"/>
              <a:t>PathVariable</a:t>
            </a:r>
            <a:r>
              <a:rPr lang="en-US" dirty="0"/>
              <a:t> annotation in Spring MVC?</a:t>
            </a:r>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142163791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5DD770E-EDCA-43A9-BE89-43F2800F4B75}"/>
              </a:ext>
            </a:extLst>
          </p:cNvPr>
          <p:cNvSpPr>
            <a:spLocks noGrp="1"/>
          </p:cNvSpPr>
          <p:nvPr>
            <p:ph type="dt" sz="quarter" idx="10"/>
          </p:nvPr>
        </p:nvSpPr>
        <p:spPr/>
        <p:txBody>
          <a:bodyPr/>
          <a:lstStyle/>
          <a:p>
            <a:pPr>
              <a:defRPr/>
            </a:pPr>
            <a:fld id="{F75563B2-DD99-4120-979B-56CF308FC114}" type="datetime1">
              <a:rPr lang="en-IN" smtClean="0"/>
              <a:t>05-01-2024</a:t>
            </a:fld>
            <a:endParaRPr lang="en-US"/>
          </a:p>
        </p:txBody>
      </p:sp>
      <p:sp>
        <p:nvSpPr>
          <p:cNvPr id="2" name="Footer Placeholder 1">
            <a:extLst>
              <a:ext uri="{FF2B5EF4-FFF2-40B4-BE49-F238E27FC236}">
                <a16:creationId xmlns:a16="http://schemas.microsoft.com/office/drawing/2014/main" xmlns="" id="{A4AA0A26-F5DA-4C2A-8A63-C6FB243E21C1}"/>
              </a:ext>
            </a:extLst>
          </p:cNvPr>
          <p:cNvSpPr>
            <a:spLocks noGrp="1"/>
          </p:cNvSpPr>
          <p:nvPr>
            <p:ph type="ftr" sz="quarter" idx="11"/>
          </p:nvPr>
        </p:nvSpPr>
        <p:spPr>
          <a:xfrm>
            <a:off x="1676400" y="6356350"/>
            <a:ext cx="6934200" cy="365125"/>
          </a:xfrm>
        </p:spPr>
        <p:txBody>
          <a:bodyPr/>
          <a:lstStyle/>
          <a:p>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3AAB2876-9DDA-489A-B6BA-7BF1870F71B2}"/>
              </a:ext>
            </a:extLst>
          </p:cNvPr>
          <p:cNvSpPr>
            <a:spLocks noGrp="1"/>
          </p:cNvSpPr>
          <p:nvPr>
            <p:ph type="sldNum" sz="quarter" idx="12"/>
          </p:nvPr>
        </p:nvSpPr>
        <p:spPr/>
        <p:txBody>
          <a:bodyPr/>
          <a:lstStyle/>
          <a:p>
            <a:fld id="{5953C3A8-BE0E-472B-9B60-3C596930C5B5}" type="slidenum">
              <a:rPr lang="en-US" smtClean="0"/>
              <a:pPr/>
              <a:t>11</a:t>
            </a:fld>
            <a:endParaRPr lang="en-US"/>
          </a:p>
        </p:txBody>
      </p:sp>
      <p:sp>
        <p:nvSpPr>
          <p:cNvPr id="11" name="Rectangle 10"/>
          <p:cNvSpPr/>
          <p:nvPr/>
        </p:nvSpPr>
        <p:spPr>
          <a:xfrm>
            <a:off x="1524000" y="1142999"/>
            <a:ext cx="6858000" cy="4524315"/>
          </a:xfrm>
          <a:prstGeom prst="rect">
            <a:avLst/>
          </a:prstGeom>
        </p:spPr>
        <p:txBody>
          <a:bodyPr wrap="square">
            <a:spAutoFit/>
          </a:bodyPr>
          <a:lstStyle/>
          <a:p>
            <a:pPr algn="just">
              <a:spcBef>
                <a:spcPct val="0"/>
              </a:spcBef>
              <a:buClr>
                <a:srgbClr val="000000"/>
              </a:buClr>
              <a:buNone/>
              <a:defRPr/>
            </a:pPr>
            <a:r>
              <a:rPr lang="en-US" dirty="0">
                <a:latin typeface="Times New Roman" pitchFamily="18" charset="0"/>
                <a:cs typeface="Times New Roman" pitchFamily="18" charset="0"/>
              </a:rPr>
              <a:t>On successful completion of graduation degree the Engineering</a:t>
            </a:r>
          </a:p>
          <a:p>
            <a:pPr algn="just">
              <a:spcBef>
                <a:spcPct val="0"/>
              </a:spcBef>
              <a:buClr>
                <a:srgbClr val="000000"/>
              </a:buClr>
              <a:buNone/>
              <a:defRPr/>
            </a:pPr>
            <a:r>
              <a:rPr lang="en-US" dirty="0">
                <a:latin typeface="Times New Roman" pitchFamily="18" charset="0"/>
                <a:cs typeface="Times New Roman" pitchFamily="18" charset="0"/>
              </a:rPr>
              <a:t>graduates will be able to:</a:t>
            </a:r>
            <a:endParaRPr lang="en-IN" dirty="0">
              <a:latin typeface="Times New Roman" pitchFamily="18" charset="0"/>
              <a:cs typeface="Times New Roman" pitchFamily="18" charset="0"/>
            </a:endParaRPr>
          </a:p>
          <a:p>
            <a:pPr algn="just">
              <a:spcBef>
                <a:spcPct val="0"/>
              </a:spcBef>
              <a:buClr>
                <a:srgbClr val="000000"/>
              </a:buClr>
              <a:buNone/>
              <a:defRPr/>
            </a:pPr>
            <a:r>
              <a:rPr lang="en-US" b="1" dirty="0">
                <a:latin typeface="Times New Roman" pitchFamily="18" charset="0"/>
                <a:cs typeface="Times New Roman" pitchFamily="18" charset="0"/>
              </a:rPr>
              <a:t>PSO1: </a:t>
            </a:r>
            <a:r>
              <a:rPr lang="en-US" dirty="0">
                <a:latin typeface="Times New Roman" pitchFamily="18" charset="0"/>
                <a:cs typeface="Times New Roman" pitchFamily="18" charset="0"/>
              </a:rPr>
              <a:t>The ability to identify, analyze real world problems and design</a:t>
            </a:r>
          </a:p>
          <a:p>
            <a:pPr algn="just">
              <a:spcBef>
                <a:spcPct val="0"/>
              </a:spcBef>
              <a:buClr>
                <a:srgbClr val="000000"/>
              </a:buClr>
              <a:buNone/>
              <a:defRPr/>
            </a:pPr>
            <a:r>
              <a:rPr lang="en-US" dirty="0">
                <a:latin typeface="Times New Roman" pitchFamily="18" charset="0"/>
                <a:cs typeface="Times New Roman" pitchFamily="18" charset="0"/>
              </a:rPr>
              <a:t>            their ethical solutions using artificial intelligence, robotics, </a:t>
            </a:r>
          </a:p>
          <a:p>
            <a:pPr algn="just">
              <a:spcBef>
                <a:spcPct val="0"/>
              </a:spcBef>
              <a:buClr>
                <a:srgbClr val="000000"/>
              </a:buClr>
              <a:buNone/>
              <a:defRPr/>
            </a:pPr>
            <a:r>
              <a:rPr lang="en-US" dirty="0">
                <a:latin typeface="Times New Roman" pitchFamily="18" charset="0"/>
                <a:cs typeface="Times New Roman" pitchFamily="18" charset="0"/>
              </a:rPr>
              <a:t>            virtual/augmented reality, data analytics, block chain technology,   </a:t>
            </a:r>
          </a:p>
          <a:p>
            <a:pPr algn="just">
              <a:spcBef>
                <a:spcPct val="0"/>
              </a:spcBef>
              <a:buClr>
                <a:srgbClr val="000000"/>
              </a:buClr>
              <a:buNone/>
              <a:defRPr/>
            </a:pPr>
            <a:r>
              <a:rPr lang="en-US" dirty="0">
                <a:latin typeface="Times New Roman" pitchFamily="18" charset="0"/>
                <a:cs typeface="Times New Roman" pitchFamily="18" charset="0"/>
              </a:rPr>
              <a:t>            and cloud computing.</a:t>
            </a:r>
            <a:endParaRPr lang="en-IN" dirty="0">
              <a:latin typeface="Times New Roman" pitchFamily="18" charset="0"/>
              <a:cs typeface="Times New Roman" pitchFamily="18" charset="0"/>
            </a:endParaRPr>
          </a:p>
          <a:p>
            <a:pPr algn="just">
              <a:spcBef>
                <a:spcPct val="0"/>
              </a:spcBef>
              <a:buClr>
                <a:srgbClr val="000000"/>
              </a:buClr>
              <a:buNone/>
              <a:defRPr/>
            </a:pPr>
            <a:r>
              <a:rPr lang="en-US" b="1" dirty="0">
                <a:latin typeface="Times New Roman" pitchFamily="18" charset="0"/>
                <a:cs typeface="Times New Roman" pitchFamily="18" charset="0"/>
              </a:rPr>
              <a:t>PSO2:</a:t>
            </a:r>
            <a:r>
              <a:rPr lang="en-US" dirty="0">
                <a:latin typeface="Times New Roman" pitchFamily="18" charset="0"/>
                <a:cs typeface="Times New Roman" pitchFamily="18" charset="0"/>
              </a:rPr>
              <a:t>The ability to design and develop the hardware sensor devices </a:t>
            </a:r>
          </a:p>
          <a:p>
            <a:pPr algn="just">
              <a:spcBef>
                <a:spcPct val="0"/>
              </a:spcBef>
              <a:buClr>
                <a:srgbClr val="000000"/>
              </a:buClr>
              <a:buNone/>
              <a:defRPr/>
            </a:pPr>
            <a:r>
              <a:rPr lang="en-US" dirty="0">
                <a:latin typeface="Times New Roman" pitchFamily="18" charset="0"/>
                <a:cs typeface="Times New Roman" pitchFamily="18" charset="0"/>
              </a:rPr>
              <a:t>            and related interfacing software systems for solving complex </a:t>
            </a:r>
          </a:p>
          <a:p>
            <a:pPr algn="just">
              <a:spcBef>
                <a:spcPct val="0"/>
              </a:spcBef>
              <a:buClr>
                <a:srgbClr val="000000"/>
              </a:buClr>
              <a:buNone/>
              <a:defRPr/>
            </a:pPr>
            <a:r>
              <a:rPr lang="en-US" dirty="0">
                <a:latin typeface="Times New Roman" pitchFamily="18" charset="0"/>
                <a:cs typeface="Times New Roman" pitchFamily="18" charset="0"/>
              </a:rPr>
              <a:t>            engineering problems.</a:t>
            </a:r>
            <a:endParaRPr lang="en-IN" dirty="0">
              <a:latin typeface="Times New Roman" pitchFamily="18" charset="0"/>
              <a:cs typeface="Times New Roman" pitchFamily="18" charset="0"/>
            </a:endParaRPr>
          </a:p>
          <a:p>
            <a:pPr algn="just">
              <a:spcBef>
                <a:spcPct val="0"/>
              </a:spcBef>
              <a:buClr>
                <a:srgbClr val="000000"/>
              </a:buClr>
              <a:buNone/>
              <a:defRPr/>
            </a:pPr>
            <a:r>
              <a:rPr lang="en-US" b="1" dirty="0">
                <a:latin typeface="Times New Roman" pitchFamily="18" charset="0"/>
                <a:cs typeface="Times New Roman" pitchFamily="18" charset="0"/>
              </a:rPr>
              <a:t>PSO3:</a:t>
            </a:r>
            <a:r>
              <a:rPr lang="en-US" dirty="0">
                <a:latin typeface="Times New Roman" pitchFamily="18" charset="0"/>
                <a:cs typeface="Times New Roman" pitchFamily="18" charset="0"/>
              </a:rPr>
              <a:t>The ability to understand inter disciplinary computing</a:t>
            </a:r>
          </a:p>
          <a:p>
            <a:pPr algn="just">
              <a:spcBef>
                <a:spcPct val="0"/>
              </a:spcBef>
              <a:buClr>
                <a:srgbClr val="000000"/>
              </a:buClr>
              <a:buNone/>
              <a:defRPr/>
            </a:pPr>
            <a:r>
              <a:rPr lang="en-US" dirty="0">
                <a:latin typeface="Times New Roman" pitchFamily="18" charset="0"/>
                <a:cs typeface="Times New Roman" pitchFamily="18" charset="0"/>
              </a:rPr>
              <a:t>            techniques and to apply them in the design of advanced</a:t>
            </a:r>
          </a:p>
          <a:p>
            <a:pPr algn="just">
              <a:spcBef>
                <a:spcPct val="0"/>
              </a:spcBef>
              <a:buClr>
                <a:srgbClr val="000000"/>
              </a:buClr>
              <a:buNone/>
              <a:defRPr/>
            </a:pPr>
            <a:r>
              <a:rPr lang="en-US" dirty="0">
                <a:latin typeface="Times New Roman" pitchFamily="18" charset="0"/>
                <a:cs typeface="Times New Roman" pitchFamily="18" charset="0"/>
              </a:rPr>
              <a:t>            computing.</a:t>
            </a:r>
            <a:endParaRPr lang="en-IN" dirty="0">
              <a:latin typeface="Times New Roman" pitchFamily="18" charset="0"/>
              <a:cs typeface="Times New Roman" pitchFamily="18" charset="0"/>
            </a:endParaRPr>
          </a:p>
          <a:p>
            <a:pPr algn="just">
              <a:spcBef>
                <a:spcPct val="0"/>
              </a:spcBef>
              <a:buClr>
                <a:srgbClr val="000000"/>
              </a:buClr>
              <a:buNone/>
              <a:defRPr/>
            </a:pPr>
            <a:r>
              <a:rPr lang="en-US" b="1" dirty="0">
                <a:latin typeface="Times New Roman" pitchFamily="18" charset="0"/>
                <a:cs typeface="Times New Roman" pitchFamily="18" charset="0"/>
              </a:rPr>
              <a:t>PSO4: </a:t>
            </a:r>
            <a:r>
              <a:rPr lang="en-US" dirty="0">
                <a:latin typeface="Times New Roman" pitchFamily="18" charset="0"/>
                <a:cs typeface="Times New Roman" pitchFamily="18" charset="0"/>
              </a:rPr>
              <a:t>The ability to conduct investigation of complex problem with </a:t>
            </a:r>
          </a:p>
          <a:p>
            <a:pPr algn="just">
              <a:spcBef>
                <a:spcPct val="0"/>
              </a:spcBef>
              <a:buClr>
                <a:srgbClr val="000000"/>
              </a:buClr>
              <a:buNone/>
              <a:defRPr/>
            </a:pPr>
            <a:r>
              <a:rPr lang="en-US" dirty="0">
                <a:latin typeface="Times New Roman" pitchFamily="18" charset="0"/>
                <a:cs typeface="Times New Roman" pitchFamily="18" charset="0"/>
              </a:rPr>
              <a:t>            the help of technical, managerial, leadership qualities, and</a:t>
            </a:r>
          </a:p>
          <a:p>
            <a:pPr algn="just">
              <a:spcBef>
                <a:spcPct val="0"/>
              </a:spcBef>
              <a:buClr>
                <a:srgbClr val="000000"/>
              </a:buClr>
              <a:buNone/>
              <a:defRPr/>
            </a:pPr>
            <a:r>
              <a:rPr lang="en-US" dirty="0">
                <a:latin typeface="Times New Roman" pitchFamily="18" charset="0"/>
                <a:cs typeface="Times New Roman" pitchFamily="18" charset="0"/>
              </a:rPr>
              <a:t>             modern engineering tools provided by industry sponsored</a:t>
            </a:r>
          </a:p>
          <a:p>
            <a:pPr algn="just">
              <a:spcBef>
                <a:spcPct val="0"/>
              </a:spcBef>
              <a:buClr>
                <a:srgbClr val="000000"/>
              </a:buClr>
              <a:buNone/>
              <a:defRPr/>
            </a:pPr>
            <a:r>
              <a:rPr lang="en-US" dirty="0">
                <a:latin typeface="Times New Roman" pitchFamily="18" charset="0"/>
                <a:cs typeface="Times New Roman" pitchFamily="18" charset="0"/>
              </a:rPr>
              <a:t>             laboratories.</a:t>
            </a:r>
            <a:endParaRPr lang="en-IN" dirty="0">
              <a:latin typeface="Times New Roman" panose="02020603050405020304" pitchFamily="18" charset="0"/>
              <a:ea typeface="Times New Roman" panose="02020603050405020304" pitchFamily="18" charset="0"/>
            </a:endParaRPr>
          </a:p>
        </p:txBody>
      </p:sp>
      <p:pic>
        <p:nvPicPr>
          <p:cNvPr id="13"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4"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Program Specific Outcomes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083135323"/>
      </p:ext>
    </p:extLst>
  </p:cSld>
  <p:clrMapOvr>
    <a:masterClrMapping/>
  </p:clrMapOvr>
  <p:transition spd="slow">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Assignment-2</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3139321"/>
          </a:xfrm>
          <a:prstGeom prst="rect">
            <a:avLst/>
          </a:prstGeom>
        </p:spPr>
        <p:txBody>
          <a:bodyPr wrap="square">
            <a:spAutoFit/>
          </a:bodyPr>
          <a:lstStyle/>
          <a:p>
            <a:pPr marL="342900" indent="-342900" algn="just">
              <a:buFontTx/>
              <a:buAutoNum type="arabicParenR"/>
            </a:pPr>
            <a:r>
              <a:rPr lang="en-US" dirty="0"/>
              <a:t>What is the role of @</a:t>
            </a:r>
            <a:r>
              <a:rPr lang="en-US" dirty="0" err="1"/>
              <a:t>ResponseBody</a:t>
            </a:r>
            <a:r>
              <a:rPr lang="en-US" dirty="0"/>
              <a:t> annotation in Spring MVC?</a:t>
            </a:r>
          </a:p>
          <a:p>
            <a:pPr marL="342900" indent="-342900" algn="just">
              <a:buFontTx/>
              <a:buAutoNum type="arabicParenR"/>
            </a:pPr>
            <a:r>
              <a:rPr lang="en-US" dirty="0"/>
              <a:t>What is the role of the Model interface in Spring MVC?</a:t>
            </a:r>
          </a:p>
          <a:p>
            <a:pPr marL="342900" indent="-342900" algn="just">
              <a:buFontTx/>
              <a:buAutoNum type="arabicParenR"/>
            </a:pPr>
            <a:r>
              <a:rPr lang="en-US" dirty="0"/>
              <a:t>What do you mean by </a:t>
            </a:r>
            <a:r>
              <a:rPr lang="en-US" dirty="0" err="1"/>
              <a:t>ModelAndView</a:t>
            </a:r>
            <a:r>
              <a:rPr lang="en-US" dirty="0"/>
              <a:t> in Spring MVC?</a:t>
            </a:r>
          </a:p>
          <a:p>
            <a:pPr marL="342900" indent="-342900" algn="just">
              <a:buFontTx/>
              <a:buAutoNum type="arabicParenR"/>
            </a:pPr>
            <a:r>
              <a:rPr lang="en-IN" dirty="0"/>
              <a:t>What is </a:t>
            </a:r>
            <a:r>
              <a:rPr lang="en-IN" dirty="0" err="1"/>
              <a:t>ModelMap</a:t>
            </a:r>
            <a:r>
              <a:rPr lang="en-IN" dirty="0"/>
              <a:t> in Spring MVC?</a:t>
            </a:r>
          </a:p>
          <a:p>
            <a:pPr marL="342900" indent="-342900" algn="just">
              <a:buFontTx/>
              <a:buAutoNum type="arabicParenR"/>
            </a:pPr>
            <a:r>
              <a:rPr lang="en-US" dirty="0"/>
              <a:t>What are the ways of reading data from the form in Spring MVC?</a:t>
            </a:r>
          </a:p>
          <a:p>
            <a:pPr marL="342900" indent="-342900" algn="just">
              <a:buFontTx/>
              <a:buAutoNum type="arabicParenR"/>
            </a:pPr>
            <a:r>
              <a:rPr lang="en-US" dirty="0"/>
              <a:t>What is Spring MVC form tag library?</a:t>
            </a:r>
          </a:p>
          <a:p>
            <a:pPr marL="342900" indent="-342900" algn="just">
              <a:buFontTx/>
              <a:buAutoNum type="arabicParenR"/>
            </a:pPr>
            <a:r>
              <a:rPr lang="en-US" dirty="0"/>
              <a:t>What do you understand by validations in Spring MVC?</a:t>
            </a:r>
          </a:p>
          <a:p>
            <a:pPr marL="342900" indent="-342900" algn="just">
              <a:buFontTx/>
              <a:buAutoNum type="arabicParenR"/>
            </a:pPr>
            <a:r>
              <a:rPr lang="en-US" dirty="0"/>
              <a:t>What is Bean Validation API?</a:t>
            </a:r>
          </a:p>
          <a:p>
            <a:pPr marL="342900" indent="-342900" algn="just">
              <a:buFontTx/>
              <a:buAutoNum type="arabicParenR"/>
            </a:pPr>
            <a:endParaRPr lang="en-US" dirty="0"/>
          </a:p>
          <a:p>
            <a:r>
              <a:rPr lang="en-IN" dirty="0"/>
              <a:t/>
            </a:r>
            <a:br>
              <a:rPr lang="en-IN" dirty="0"/>
            </a:br>
            <a:endParaRPr lang="en-IN" dirty="0"/>
          </a:p>
        </p:txBody>
      </p:sp>
    </p:spTree>
    <p:extLst>
      <p:ext uri="{BB962C8B-B14F-4D97-AF65-F5344CB8AC3E}">
        <p14:creationId xmlns:p14="http://schemas.microsoft.com/office/powerpoint/2010/main" val="1261498423"/>
      </p:ext>
    </p:extLst>
  </p:cSld>
  <p:clrMapOvr>
    <a:masterClrMapping/>
  </p:clrMapOvr>
  <p:transition spd="slow">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Assignment-3</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2862322"/>
          </a:xfrm>
          <a:prstGeom prst="rect">
            <a:avLst/>
          </a:prstGeom>
        </p:spPr>
        <p:txBody>
          <a:bodyPr wrap="square">
            <a:spAutoFit/>
          </a:bodyPr>
          <a:lstStyle/>
          <a:p>
            <a:pPr marL="342900" indent="-342900" algn="just">
              <a:buFontTx/>
              <a:buAutoNum type="arabicParenR"/>
            </a:pPr>
            <a:r>
              <a:rPr lang="en-US" dirty="0"/>
              <a:t>What is the use of @Valid annotation in Spring MVC?</a:t>
            </a:r>
          </a:p>
          <a:p>
            <a:pPr marL="342900" indent="-342900" algn="just">
              <a:buFontTx/>
              <a:buAutoNum type="arabicParenR"/>
            </a:pPr>
            <a:r>
              <a:rPr lang="en-US" dirty="0"/>
              <a:t>What is the purpose of </a:t>
            </a:r>
            <a:r>
              <a:rPr lang="en-US" dirty="0" err="1"/>
              <a:t>BindingResult</a:t>
            </a:r>
            <a:r>
              <a:rPr lang="en-US" dirty="0"/>
              <a:t> in Spring MVC validations?</a:t>
            </a:r>
          </a:p>
          <a:p>
            <a:pPr marL="342900" indent="-342900" algn="just">
              <a:buFontTx/>
              <a:buAutoNum type="arabicParenR"/>
            </a:pPr>
            <a:r>
              <a:rPr lang="en-US" dirty="0"/>
              <a:t>How to validate user's input within a number range in Spring MVC?</a:t>
            </a:r>
          </a:p>
          <a:p>
            <a:pPr marL="342900" indent="-342900" algn="just">
              <a:buFontTx/>
              <a:buAutoNum type="arabicParenR"/>
            </a:pPr>
            <a:r>
              <a:rPr lang="en-US" dirty="0"/>
              <a:t>How to validate the user input in a particular sequence in Spring MVC?</a:t>
            </a:r>
          </a:p>
          <a:p>
            <a:pPr marL="342900" indent="-342900" algn="just">
              <a:buFontTx/>
              <a:buAutoNum type="arabicParenR"/>
            </a:pPr>
            <a:r>
              <a:rPr lang="en-US" dirty="0"/>
              <a:t>What is the purpose of custom validations in Spring MVC?</a:t>
            </a:r>
          </a:p>
          <a:p>
            <a:pPr marL="342900" indent="-342900" algn="just">
              <a:buFontTx/>
              <a:buAutoNum type="arabicParenR"/>
            </a:pPr>
            <a:r>
              <a:rPr lang="en-US" dirty="0"/>
              <a:t>What do you understand by Spring MVC Tiles?</a:t>
            </a:r>
          </a:p>
          <a:p>
            <a:pPr marL="342900" indent="-342900" algn="just">
              <a:buFontTx/>
              <a:buAutoNum type="arabicParenR"/>
            </a:pPr>
            <a:endParaRPr lang="en-US" dirty="0"/>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2429957895"/>
      </p:ext>
    </p:extLst>
  </p:cSld>
  <p:clrMapOvr>
    <a:masterClrMapping/>
  </p:clrMapOvr>
  <p:transition spd="slow">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112</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Assignment-4</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1477328"/>
          </a:xfrm>
          <a:prstGeom prst="rect">
            <a:avLst/>
          </a:prstGeom>
        </p:spPr>
        <p:txBody>
          <a:bodyPr wrap="square">
            <a:spAutoFit/>
          </a:bodyPr>
          <a:lstStyle/>
          <a:p>
            <a:pPr marL="342900" indent="-342900" algn="just">
              <a:buFontTx/>
              <a:buAutoNum type="arabicParenR"/>
            </a:pPr>
            <a:r>
              <a:rPr lang="en-US" dirty="0" smtClean="0"/>
              <a:t>How </a:t>
            </a:r>
            <a:r>
              <a:rPr lang="en-US" dirty="0"/>
              <a:t>to create Spring Boot project using boot CLI?</a:t>
            </a:r>
          </a:p>
          <a:p>
            <a:pPr marL="342900" indent="-342900" algn="just">
              <a:buFontTx/>
              <a:buAutoNum type="arabicParenR"/>
            </a:pPr>
            <a:r>
              <a:rPr lang="en-US" dirty="0"/>
              <a:t>How to create simple Spring Boot application?</a:t>
            </a:r>
          </a:p>
          <a:p>
            <a:pPr marL="342900" indent="-342900" algn="just">
              <a:buFontTx/>
              <a:buAutoNum type="arabicParenR"/>
            </a:pPr>
            <a:r>
              <a:rPr lang="en-US" dirty="0"/>
              <a:t>What are the Spring Boot Annotations?</a:t>
            </a:r>
          </a:p>
          <a:p>
            <a:pPr marL="342900" indent="-342900" algn="just">
              <a:buFontTx/>
              <a:buAutoNum type="arabicParenR"/>
            </a:pPr>
            <a:r>
              <a:rPr lang="en-US" dirty="0"/>
              <a:t>What is Spring Boot dependency management?</a:t>
            </a:r>
          </a:p>
          <a:p>
            <a:pPr marL="342900" indent="-342900" algn="just">
              <a:buFontTx/>
              <a:buAutoNum type="arabicParenR"/>
            </a:pPr>
            <a:r>
              <a:rPr lang="en-US" dirty="0"/>
              <a:t>What are the Spring Boot properties</a:t>
            </a:r>
            <a:r>
              <a:rPr lang="en-US" dirty="0" smtClean="0"/>
              <a:t>?</a:t>
            </a:r>
            <a:endParaRPr lang="en-US" dirty="0"/>
          </a:p>
        </p:txBody>
      </p:sp>
    </p:spTree>
    <p:extLst>
      <p:ext uri="{BB962C8B-B14F-4D97-AF65-F5344CB8AC3E}">
        <p14:creationId xmlns:p14="http://schemas.microsoft.com/office/powerpoint/2010/main" val="3932967900"/>
      </p:ext>
    </p:extLst>
  </p:cSld>
  <p:clrMapOvr>
    <a:masterClrMapping/>
  </p:clrMapOvr>
  <p:transition spd="slow">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113</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Assignment-5</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2585323"/>
          </a:xfrm>
          <a:prstGeom prst="rect">
            <a:avLst/>
          </a:prstGeom>
        </p:spPr>
        <p:txBody>
          <a:bodyPr wrap="square">
            <a:spAutoFit/>
          </a:bodyPr>
          <a:lstStyle/>
          <a:p>
            <a:pPr marL="342900" indent="-342900" algn="just">
              <a:buFontTx/>
              <a:buAutoNum type="arabicParenR"/>
            </a:pPr>
            <a:r>
              <a:rPr lang="en-US" dirty="0" smtClean="0"/>
              <a:t>What </a:t>
            </a:r>
            <a:r>
              <a:rPr lang="en-US" dirty="0"/>
              <a:t>are the Spring Boot Starters?</a:t>
            </a:r>
          </a:p>
          <a:p>
            <a:pPr marL="342900" indent="-342900" algn="just">
              <a:buFontTx/>
              <a:buAutoNum type="arabicParenR"/>
            </a:pPr>
            <a:r>
              <a:rPr lang="en-US" dirty="0"/>
              <a:t>What is Spring Boot Actuator?</a:t>
            </a:r>
          </a:p>
          <a:p>
            <a:pPr marL="342900" indent="-342900" algn="just">
              <a:buFontTx/>
              <a:buAutoNum type="arabicParenR"/>
            </a:pPr>
            <a:r>
              <a:rPr lang="en-IN" dirty="0"/>
              <a:t>What is </a:t>
            </a:r>
            <a:r>
              <a:rPr lang="en-IN" dirty="0" err="1"/>
              <a:t>thymeleaf</a:t>
            </a:r>
            <a:r>
              <a:rPr lang="en-IN" dirty="0"/>
              <a:t>?</a:t>
            </a:r>
          </a:p>
          <a:p>
            <a:pPr marL="342900" indent="-342900" algn="just">
              <a:buFontTx/>
              <a:buAutoNum type="arabicParenR"/>
            </a:pPr>
            <a:r>
              <a:rPr lang="en-IN" dirty="0"/>
              <a:t>How to use </a:t>
            </a:r>
            <a:r>
              <a:rPr lang="en-IN" dirty="0" err="1"/>
              <a:t>thymeleaf</a:t>
            </a:r>
            <a:r>
              <a:rPr lang="en-IN" dirty="0"/>
              <a:t>?</a:t>
            </a:r>
          </a:p>
          <a:p>
            <a:pPr marL="342900" indent="-342900" algn="just">
              <a:buFontTx/>
              <a:buAutoNum type="arabicParenR"/>
            </a:pPr>
            <a:r>
              <a:rPr lang="en-US" dirty="0"/>
              <a:t>How to connect Spring Boot to the database using JPA?</a:t>
            </a:r>
          </a:p>
          <a:p>
            <a:pPr marL="342900" indent="-342900" algn="just">
              <a:buFontTx/>
              <a:buAutoNum type="arabicParenR"/>
            </a:pPr>
            <a:endParaRPr lang="en-US" dirty="0"/>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964172145"/>
      </p:ext>
    </p:extLst>
  </p:cSld>
  <p:clrMapOvr>
    <a:masterClrMapping/>
  </p:clrMapOvr>
  <p:transition spd="slow">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114</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Weekly </a:t>
            </a:r>
            <a:r>
              <a:rPr lang="en-US" sz="3200" dirty="0" smtClean="0">
                <a:latin typeface="Times New Roman" pitchFamily="18" charset="0"/>
                <a:cs typeface="Times New Roman" pitchFamily="18" charset="0"/>
              </a:rPr>
              <a:t>Assignment-6</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3139321"/>
          </a:xfrm>
          <a:prstGeom prst="rect">
            <a:avLst/>
          </a:prstGeom>
        </p:spPr>
        <p:txBody>
          <a:bodyPr wrap="square">
            <a:spAutoFit/>
          </a:bodyPr>
          <a:lstStyle/>
          <a:p>
            <a:pPr marL="342900" indent="-342900" algn="just">
              <a:buFontTx/>
              <a:buAutoNum type="arabicParenR"/>
            </a:pPr>
            <a:r>
              <a:rPr lang="en-US" dirty="0" smtClean="0"/>
              <a:t>How </a:t>
            </a:r>
            <a:r>
              <a:rPr lang="en-US" dirty="0"/>
              <a:t>to connect Spring Boot application to database using JDBC?</a:t>
            </a:r>
          </a:p>
          <a:p>
            <a:pPr marL="342900" indent="-342900" algn="just">
              <a:buFontTx/>
              <a:buAutoNum type="arabicParenR"/>
            </a:pPr>
            <a:r>
              <a:rPr lang="en-US" dirty="0"/>
              <a:t>What is @</a:t>
            </a:r>
            <a:r>
              <a:rPr lang="en-US" dirty="0" err="1"/>
              <a:t>RestController</a:t>
            </a:r>
            <a:r>
              <a:rPr lang="en-US" dirty="0"/>
              <a:t> annotation in Spring Boot?</a:t>
            </a:r>
          </a:p>
          <a:p>
            <a:pPr marL="342900" indent="-342900" algn="just">
              <a:buFontTx/>
              <a:buAutoNum type="arabicParenR"/>
            </a:pPr>
            <a:r>
              <a:rPr lang="en-US" dirty="0"/>
              <a:t>What is @</a:t>
            </a:r>
            <a:r>
              <a:rPr lang="en-US" dirty="0" err="1"/>
              <a:t>RequestMapping</a:t>
            </a:r>
            <a:r>
              <a:rPr lang="en-US" dirty="0"/>
              <a:t> annotation in Spring Boot?</a:t>
            </a:r>
          </a:p>
          <a:p>
            <a:pPr marL="342900" indent="-342900" algn="just">
              <a:buFontTx/>
              <a:buAutoNum type="arabicParenR"/>
            </a:pPr>
            <a:r>
              <a:rPr lang="en-US" dirty="0"/>
              <a:t>How to create Spring Boot application using Spring Starter Project Wizard</a:t>
            </a:r>
            <a:r>
              <a:rPr lang="en-US" dirty="0" smtClean="0"/>
              <a:t>?</a:t>
            </a:r>
          </a:p>
          <a:p>
            <a:pPr marL="342900" indent="-342900" algn="just">
              <a:buFontTx/>
              <a:buAutoNum type="arabicParenR"/>
            </a:pPr>
            <a:r>
              <a:rPr lang="en-IN" dirty="0"/>
              <a:t>) Explain Spring </a:t>
            </a:r>
            <a:r>
              <a:rPr lang="en-IN" dirty="0" err="1"/>
              <a:t>Vs</a:t>
            </a:r>
            <a:r>
              <a:rPr lang="en-IN" dirty="0"/>
              <a:t> Spring Boot?</a:t>
            </a:r>
          </a:p>
          <a:p>
            <a:pPr marL="342900" indent="-342900" algn="just">
              <a:buFontTx/>
              <a:buAutoNum type="arabicParenR"/>
            </a:pPr>
            <a:endParaRPr lang="en-US" dirty="0"/>
          </a:p>
          <a:p>
            <a:pPr marL="342900" indent="-342900" algn="just">
              <a:buFontTx/>
              <a:buAutoNum type="arabicParenR"/>
            </a:pPr>
            <a:endParaRPr lang="en-US" dirty="0"/>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3952677922"/>
      </p:ext>
    </p:extLst>
  </p:cSld>
  <p:clrMapOvr>
    <a:masterClrMapping/>
  </p:clrMapOvr>
  <p:transition spd="slow">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115</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smtClean="0">
                <a:latin typeface="Times New Roman" pitchFamily="18" charset="0"/>
                <a:cs typeface="Times New Roman" pitchFamily="18" charset="0"/>
              </a:rPr>
              <a:t>Daily Quiz</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2585323"/>
          </a:xfrm>
          <a:prstGeom prst="rect">
            <a:avLst/>
          </a:prstGeom>
        </p:spPr>
        <p:txBody>
          <a:bodyPr wrap="square">
            <a:spAutoFit/>
          </a:bodyPr>
          <a:lstStyle/>
          <a:p>
            <a:pPr marL="342900" indent="-342900" algn="just">
              <a:buAutoNum type="arabicParenR"/>
            </a:pPr>
            <a:r>
              <a:rPr lang="en-IN" dirty="0" smtClean="0">
                <a:solidFill>
                  <a:srgbClr val="610B4B"/>
                </a:solidFill>
                <a:latin typeface="erdana"/>
              </a:rPr>
              <a:t>What </a:t>
            </a:r>
            <a:r>
              <a:rPr lang="en-IN" dirty="0">
                <a:solidFill>
                  <a:srgbClr val="610B4B"/>
                </a:solidFill>
                <a:latin typeface="erdana"/>
              </a:rPr>
              <a:t>is MVC</a:t>
            </a:r>
            <a:r>
              <a:rPr lang="en-IN" dirty="0" smtClean="0">
                <a:solidFill>
                  <a:srgbClr val="610B4B"/>
                </a:solidFill>
                <a:latin typeface="erdana"/>
              </a:rPr>
              <a:t>?</a:t>
            </a:r>
          </a:p>
          <a:p>
            <a:pPr marL="342900" indent="-342900" algn="just">
              <a:buFontTx/>
              <a:buAutoNum type="arabicParenR"/>
            </a:pPr>
            <a:r>
              <a:rPr lang="en-IN" dirty="0"/>
              <a:t>What is Spring MVC?</a:t>
            </a:r>
          </a:p>
          <a:p>
            <a:pPr marL="342900" indent="-342900" algn="just">
              <a:buFontTx/>
              <a:buAutoNum type="arabicParenR"/>
            </a:pPr>
            <a:r>
              <a:rPr lang="en-US" dirty="0"/>
              <a:t>What is the front controller of Spring MVC?</a:t>
            </a:r>
          </a:p>
          <a:p>
            <a:pPr marL="342900" indent="-342900" algn="just">
              <a:buFontTx/>
              <a:buAutoNum type="arabicParenR"/>
            </a:pPr>
            <a:r>
              <a:rPr lang="en-US" dirty="0"/>
              <a:t>Explain the flow of Spring MVC?</a:t>
            </a:r>
          </a:p>
          <a:p>
            <a:pPr marL="342900" indent="-342900" algn="just">
              <a:buFontTx/>
              <a:buAutoNum type="arabicParenR"/>
            </a:pPr>
            <a:r>
              <a:rPr lang="en-US" dirty="0"/>
              <a:t>What are the advantages of Spring MVC Framework?</a:t>
            </a:r>
          </a:p>
          <a:p>
            <a:pPr marL="342900" indent="-342900" algn="just">
              <a:buFontTx/>
              <a:buAutoNum type="arabicParenR"/>
            </a:pPr>
            <a:endParaRPr lang="en-US" dirty="0"/>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772412652"/>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116</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smtClean="0">
                <a:latin typeface="Times New Roman" pitchFamily="18" charset="0"/>
                <a:cs typeface="Times New Roman" pitchFamily="18" charset="0"/>
              </a:rPr>
              <a:t>Daily Quiz</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7" name="Rectangle 6"/>
          <p:cNvSpPr/>
          <p:nvPr/>
        </p:nvSpPr>
        <p:spPr>
          <a:xfrm>
            <a:off x="1219200" y="1219200"/>
            <a:ext cx="7391400" cy="2585323"/>
          </a:xfrm>
          <a:prstGeom prst="rect">
            <a:avLst/>
          </a:prstGeom>
        </p:spPr>
        <p:txBody>
          <a:bodyPr wrap="square">
            <a:spAutoFit/>
          </a:bodyPr>
          <a:lstStyle/>
          <a:p>
            <a:pPr marL="342900" indent="-342900" algn="just">
              <a:buFontTx/>
              <a:buAutoNum type="arabicParenR"/>
            </a:pPr>
            <a:r>
              <a:rPr lang="en-IN" dirty="0"/>
              <a:t>What is Spring Boot?</a:t>
            </a:r>
          </a:p>
          <a:p>
            <a:pPr marL="342900" indent="-342900" algn="just">
              <a:buFontTx/>
              <a:buAutoNum type="arabicParenR"/>
            </a:pPr>
            <a:r>
              <a:rPr lang="en-US" dirty="0"/>
              <a:t>What are the advantages of Spring Boot?</a:t>
            </a:r>
          </a:p>
          <a:p>
            <a:pPr marL="342900" indent="-342900" algn="just">
              <a:buFontTx/>
              <a:buAutoNum type="arabicParenR"/>
            </a:pPr>
            <a:r>
              <a:rPr lang="en-US" dirty="0"/>
              <a:t> What are the features of Spring Boot?</a:t>
            </a:r>
          </a:p>
          <a:p>
            <a:pPr marL="342900" indent="-342900" algn="just">
              <a:buFontTx/>
              <a:buAutoNum type="arabicParenR"/>
            </a:pPr>
            <a:r>
              <a:rPr lang="en-US" dirty="0"/>
              <a:t>How to create Spring Boot application using Maven?</a:t>
            </a:r>
          </a:p>
          <a:p>
            <a:pPr marL="342900" indent="-342900" algn="just">
              <a:buFontTx/>
              <a:buAutoNum type="arabicParenR"/>
            </a:pPr>
            <a:r>
              <a:rPr lang="en-US" dirty="0"/>
              <a:t>How to create Spring Boot project using Spring Initializer?</a:t>
            </a:r>
          </a:p>
          <a:p>
            <a:pPr marL="342900" indent="-342900" algn="just">
              <a:buFontTx/>
              <a:buAutoNum type="arabicParenR"/>
            </a:pPr>
            <a:endParaRPr lang="en-US" dirty="0"/>
          </a:p>
          <a:p>
            <a:pPr marL="342900" indent="-342900" algn="just">
              <a:buAutoNum type="arabicParenR"/>
            </a:pPr>
            <a:endParaRPr lang="en-IN" dirty="0">
              <a:solidFill>
                <a:srgbClr val="610B4B"/>
              </a:solidFill>
              <a:latin typeface="erdana"/>
            </a:endParaRPr>
          </a:p>
          <a:p>
            <a:r>
              <a:rPr lang="en-IN" dirty="0"/>
              <a:t/>
            </a:r>
            <a:br>
              <a:rPr lang="en-IN" dirty="0"/>
            </a:br>
            <a:endParaRPr lang="en-IN" dirty="0"/>
          </a:p>
        </p:txBody>
      </p:sp>
    </p:spTree>
    <p:extLst>
      <p:ext uri="{BB962C8B-B14F-4D97-AF65-F5344CB8AC3E}">
        <p14:creationId xmlns:p14="http://schemas.microsoft.com/office/powerpoint/2010/main" val="2063765821"/>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6" name="Rectangle 5"/>
          <p:cNvSpPr/>
          <p:nvPr/>
        </p:nvSpPr>
        <p:spPr>
          <a:xfrm>
            <a:off x="838200" y="1296988"/>
            <a:ext cx="7772400" cy="4755148"/>
          </a:xfrm>
          <a:prstGeom prst="rect">
            <a:avLst/>
          </a:prstGeom>
        </p:spPr>
        <p:txBody>
          <a:bodyPr>
            <a:spAutoFit/>
          </a:bodyPr>
          <a:lstStyle/>
          <a:p>
            <a:pPr marL="285750" lvl="1" indent="-285750">
              <a:lnSpc>
                <a:spcPct val="150000"/>
              </a:lnSpc>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Threads allows a program to operate more efficiently by doing multiple things at the same time.</a:t>
            </a:r>
          </a:p>
          <a:p>
            <a:pPr marL="285750" lvl="3" indent="-285750">
              <a:lnSpc>
                <a:spcPct val="150000"/>
              </a:lnSpc>
              <a:buFont typeface="Arial" panose="020B0604020202020204" pitchFamily="34" charset="0"/>
              <a:buChar char="•"/>
              <a:defRPr/>
            </a:pPr>
            <a:r>
              <a:rPr lang="en-US" dirty="0">
                <a:latin typeface="Times New Roman" pitchFamily="18" charset="0"/>
                <a:cs typeface="Times New Roman" pitchFamily="18" charset="0"/>
              </a:rPr>
              <a:t>User threads are threads which are created by the application or user. </a:t>
            </a:r>
          </a:p>
          <a:p>
            <a:pPr marL="285750" lvl="3" indent="-285750">
              <a:lnSpc>
                <a:spcPct val="150000"/>
              </a:lnSpc>
              <a:buFont typeface="Arial" panose="020B0604020202020204" pitchFamily="34" charset="0"/>
              <a:buChar char="•"/>
              <a:defRPr/>
            </a:pPr>
            <a:r>
              <a:rPr lang="en-US" dirty="0">
                <a:latin typeface="Times New Roman" pitchFamily="18" charset="0"/>
                <a:cs typeface="Times New Roman" pitchFamily="18" charset="0"/>
              </a:rPr>
              <a:t>Daemon threads are threads which are mostly created by the JVM. </a:t>
            </a:r>
          </a:p>
          <a:p>
            <a:pPr marL="285750" indent="-285750">
              <a:lnSpc>
                <a:spcPct val="150000"/>
              </a:lnSpc>
              <a:buFont typeface="Arial" panose="020B0604020202020204" pitchFamily="34" charset="0"/>
              <a:buChar char="•"/>
              <a:defRPr/>
            </a:pPr>
            <a:r>
              <a:rPr lang="en-US" dirty="0">
                <a:latin typeface="Times New Roman" pitchFamily="18" charset="0"/>
                <a:cs typeface="Times New Roman" pitchFamily="18" charset="0"/>
              </a:rPr>
              <a:t>Java brings various Streams with its I/O package that helps the user to perform all the input-output operations. </a:t>
            </a:r>
          </a:p>
          <a:p>
            <a:pPr marL="285750" indent="-285750">
              <a:lnSpc>
                <a:spcPct val="150000"/>
              </a:lnSpc>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Thread Lifecycle.</a:t>
            </a:r>
            <a:endParaRPr lang="en-US" alt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dirty="0">
                <a:latin typeface="Times New Roman" pitchFamily="18" charset="0"/>
                <a:cs typeface="Times New Roman" pitchFamily="18" charset="0"/>
              </a:rPr>
              <a:t>Annotations are used to provide supplement information about a program.</a:t>
            </a:r>
          </a:p>
          <a:p>
            <a:pPr marL="285750" indent="-285750">
              <a:lnSpc>
                <a:spcPct val="150000"/>
              </a:lnSpc>
              <a:buFont typeface="Arial" panose="020B0604020202020204" pitchFamily="34" charset="0"/>
              <a:buChar char="•"/>
              <a:defRPr/>
            </a:pPr>
            <a:endParaRPr lang="en-US" dirty="0">
              <a:latin typeface="Times New Roman" pitchFamily="18" charset="0"/>
              <a:cs typeface="Times New Roman" pitchFamily="18" charset="0"/>
            </a:endParaRPr>
          </a:p>
          <a:p>
            <a:pPr>
              <a:defRPr/>
            </a:pPr>
            <a:endParaRPr lang="en-US" dirty="0"/>
          </a:p>
          <a:p>
            <a:pPr>
              <a:defRPr/>
            </a:pPr>
            <a:endParaRPr lang="en-US" altLang="en-US" dirty="0">
              <a:latin typeface="Times New Roman" panose="02020603050405020304" pitchFamily="18" charset="0"/>
              <a:cs typeface="Times New Roman" panose="02020603050405020304" pitchFamily="18" charset="0"/>
            </a:endParaRPr>
          </a:p>
          <a:p>
            <a:pPr>
              <a:defRPr/>
            </a:pPr>
            <a:endParaRPr lang="en-US" alt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117</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Recap of Unit</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636098209"/>
      </p:ext>
    </p:extLst>
  </p:cSld>
  <p:clrMapOvr>
    <a:masterClrMapping/>
  </p:clrMapOvr>
  <p:transition spd="slow">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11365B-D6BF-4528-9BA8-819A338B63DA}"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xmlns="" id="{324BB6FF-451B-4E36-9556-15FD95B11B7E}"/>
              </a:ext>
            </a:extLst>
          </p:cNvPr>
          <p:cNvSpPr>
            <a:spLocks noGrp="1"/>
          </p:cNvSpPr>
          <p:nvPr>
            <p:ph idx="1"/>
          </p:nvPr>
        </p:nvSpPr>
        <p:spPr>
          <a:xfrm>
            <a:off x="457200" y="1219200"/>
            <a:ext cx="8229600" cy="4906963"/>
          </a:xfrm>
        </p:spPr>
        <p:txBody>
          <a:bodyPr>
            <a:normAutofit/>
          </a:bodyPr>
          <a:lstStyle/>
          <a:p>
            <a:pPr marL="457200" lvl="1" indent="0" algn="ctr">
              <a:buNone/>
            </a:pPr>
            <a:r>
              <a:rPr lang="en-IN" sz="7200" b="1" dirty="0">
                <a:solidFill>
                  <a:schemeClr val="tx2"/>
                </a:solidFill>
                <a:latin typeface="Calibri" panose="020F0502020204030204" pitchFamily="34" charset="0"/>
              </a:rPr>
              <a:t>Thank You</a:t>
            </a:r>
            <a:endParaRPr lang="en-IN" sz="7200" b="1" dirty="0">
              <a:ln w="76200"/>
              <a:solidFill>
                <a:schemeClr val="tx2"/>
              </a:solidFill>
              <a:effectLst>
                <a:outerShdw blurRad="38100" dist="25400" dir="5400000" algn="ctr" rotWithShape="0">
                  <a:srgbClr val="6E747A">
                    <a:alpha val="43000"/>
                  </a:srgbClr>
                </a:outerShdw>
              </a:effectLst>
            </a:endParaRPr>
          </a:p>
        </p:txBody>
      </p:sp>
      <p:sp>
        <p:nvSpPr>
          <p:cNvPr id="9" name="Footer Placeholder 4">
            <a:extLst>
              <a:ext uri="{FF2B5EF4-FFF2-40B4-BE49-F238E27FC236}">
                <a16:creationId xmlns:a16="http://schemas.microsoft.com/office/drawing/2014/main" xmlns="" id="{77C0789E-9F7C-452F-9F64-0AB145392F37}"/>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71089946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2" name="Rectangle 11">
            <a:extLst>
              <a:ext uri="{FF2B5EF4-FFF2-40B4-BE49-F238E27FC236}">
                <a16:creationId xmlns:a16="http://schemas.microsoft.com/office/drawing/2014/main" xmlns="" id="{27F566A8-E23D-4450-AFE2-664EEE7B1750}"/>
              </a:ext>
            </a:extLst>
          </p:cNvPr>
          <p:cNvSpPr>
            <a:spLocks noChangeArrowheads="1"/>
          </p:cNvSpPr>
          <p:nvPr/>
        </p:nvSpPr>
        <p:spPr bwMode="auto">
          <a:xfrm>
            <a:off x="1701404" y="1849023"/>
            <a:ext cx="5357061" cy="3231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350" b="1" dirty="0">
                <a:cs typeface="Arial" charset="0"/>
              </a:rPr>
              <a:t>     </a:t>
            </a:r>
            <a:r>
              <a:rPr lang="en-US" altLang="en-US" sz="1500" b="1" dirty="0">
                <a:latin typeface="+mn-lt"/>
                <a:cs typeface="Arial" charset="0"/>
              </a:rPr>
              <a:t>Mapping of Course Outcomes and Program Specific Outcomes</a:t>
            </a:r>
            <a:r>
              <a:rPr lang="en-US" altLang="en-US" sz="1500" dirty="0">
                <a:latin typeface="+mn-lt"/>
                <a:cs typeface="Arial" charset="0"/>
              </a:rPr>
              <a:t>:</a:t>
            </a:r>
            <a:endParaRPr lang="en-IN" altLang="en-US" sz="1500" dirty="0">
              <a:latin typeface="+mn-lt"/>
              <a:cs typeface="Arial" charset="0"/>
            </a:endParaRPr>
          </a:p>
        </p:txBody>
      </p:sp>
      <p:sp>
        <p:nvSpPr>
          <p:cNvPr id="13" name="Date Placeholder 3">
            <a:extLst>
              <a:ext uri="{FF2B5EF4-FFF2-40B4-BE49-F238E27FC236}">
                <a16:creationId xmlns:a16="http://schemas.microsoft.com/office/drawing/2014/main" xmlns="" id="{2E8B44A8-E87D-4F77-997B-243B41EFBCF9}"/>
              </a:ext>
            </a:extLst>
          </p:cNvPr>
          <p:cNvSpPr>
            <a:spLocks noGrp="1"/>
          </p:cNvSpPr>
          <p:nvPr>
            <p:ph type="dt" sz="quarter" idx="10"/>
          </p:nvPr>
        </p:nvSpPr>
        <p:spPr/>
        <p:txBody>
          <a:bodyPr/>
          <a:lstStyle/>
          <a:p>
            <a:pPr>
              <a:defRPr/>
            </a:pPr>
            <a:fld id="{D6284294-E3A8-456E-9169-DC2B5EE91192}" type="datetime1">
              <a:rPr lang="en-IN" smtClean="0"/>
              <a:t>05-01-2024</a:t>
            </a:fld>
            <a:endParaRPr lang="en-US" dirty="0"/>
          </a:p>
        </p:txBody>
      </p:sp>
      <p:sp>
        <p:nvSpPr>
          <p:cNvPr id="15" name="Footer Placeholder 4">
            <a:extLst>
              <a:ext uri="{FF2B5EF4-FFF2-40B4-BE49-F238E27FC236}">
                <a16:creationId xmlns:a16="http://schemas.microsoft.com/office/drawing/2014/main" xmlns="" id="{F4E7ADCD-D9AC-4287-AAC5-BAF40C0EF6B1}"/>
              </a:ext>
            </a:extLst>
          </p:cNvPr>
          <p:cNvSpPr>
            <a:spLocks noGrp="1"/>
          </p:cNvSpPr>
          <p:nvPr>
            <p:ph type="ftr" sz="quarter" idx="11"/>
          </p:nvPr>
        </p:nvSpPr>
        <p:spPr>
          <a:xfrm>
            <a:off x="2000250" y="6096000"/>
            <a:ext cx="5372100" cy="609600"/>
          </a:xfrm>
        </p:spPr>
        <p:txBody>
          <a:bodyPr/>
          <a:lstStyle/>
          <a:p>
            <a:pPr>
              <a:defRPr/>
            </a:pPr>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90C337E9-39D5-4DC9-B384-12904A4760CF}"/>
              </a:ext>
            </a:extLst>
          </p:cNvPr>
          <p:cNvSpPr>
            <a:spLocks noGrp="1"/>
          </p:cNvSpPr>
          <p:nvPr>
            <p:ph type="sldNum" sz="quarter" idx="12"/>
          </p:nvPr>
        </p:nvSpPr>
        <p:spPr/>
        <p:txBody>
          <a:bodyPr/>
          <a:lstStyle/>
          <a:p>
            <a:fld id="{5953C3A8-BE0E-472B-9B60-3C596930C5B5}" type="slidenum">
              <a:rPr lang="en-US" smtClean="0"/>
              <a:pPr/>
              <a:t>12</a:t>
            </a:fld>
            <a:endParaRPr lang="en-US"/>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2"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CO-PSO Mapping</a:t>
            </a:r>
            <a:endParaRPr lang="en-IN" sz="2800" dirty="0">
              <a:latin typeface="Times New Roman" pitchFamily="18" charset="0"/>
              <a:cs typeface="Times New Roman" pitchFamily="18" charset="0"/>
            </a:endParaRPr>
          </a:p>
        </p:txBody>
      </p:sp>
      <p:graphicFrame>
        <p:nvGraphicFramePr>
          <p:cNvPr id="14" name="Content Placeholder 7"/>
          <p:cNvGraphicFramePr>
            <a:graphicFrameLocks noGrp="1"/>
          </p:cNvGraphicFramePr>
          <p:nvPr>
            <p:ph idx="1"/>
          </p:nvPr>
        </p:nvGraphicFramePr>
        <p:xfrm>
          <a:off x="1905000" y="2362200"/>
          <a:ext cx="6553195" cy="2743200"/>
        </p:xfrm>
        <a:graphic>
          <a:graphicData uri="http://schemas.openxmlformats.org/drawingml/2006/table">
            <a:tbl>
              <a:tblPr firstRow="1" bandRow="1">
                <a:tableStyleId>{5C22544A-7EE6-4342-B048-85BDC9FD1C3A}</a:tableStyleId>
              </a:tblPr>
              <a:tblGrid>
                <a:gridCol w="1310639">
                  <a:extLst>
                    <a:ext uri="{9D8B030D-6E8A-4147-A177-3AD203B41FA5}">
                      <a16:colId xmlns:a16="http://schemas.microsoft.com/office/drawing/2014/main" xmlns="" val="20000"/>
                    </a:ext>
                  </a:extLst>
                </a:gridCol>
                <a:gridCol w="1310639">
                  <a:extLst>
                    <a:ext uri="{9D8B030D-6E8A-4147-A177-3AD203B41FA5}">
                      <a16:colId xmlns:a16="http://schemas.microsoft.com/office/drawing/2014/main" xmlns="" val="20001"/>
                    </a:ext>
                  </a:extLst>
                </a:gridCol>
                <a:gridCol w="1310639">
                  <a:extLst>
                    <a:ext uri="{9D8B030D-6E8A-4147-A177-3AD203B41FA5}">
                      <a16:colId xmlns:a16="http://schemas.microsoft.com/office/drawing/2014/main" xmlns="" val="20002"/>
                    </a:ext>
                  </a:extLst>
                </a:gridCol>
                <a:gridCol w="1310639">
                  <a:extLst>
                    <a:ext uri="{9D8B030D-6E8A-4147-A177-3AD203B41FA5}">
                      <a16:colId xmlns:a16="http://schemas.microsoft.com/office/drawing/2014/main" xmlns="" val="20003"/>
                    </a:ext>
                  </a:extLst>
                </a:gridCol>
                <a:gridCol w="1310639">
                  <a:extLst>
                    <a:ext uri="{9D8B030D-6E8A-4147-A177-3AD203B41FA5}">
                      <a16:colId xmlns:a16="http://schemas.microsoft.com/office/drawing/2014/main" xmlns="" val="20004"/>
                    </a:ext>
                  </a:extLst>
                </a:gridCol>
              </a:tblGrid>
              <a:tr h="454960">
                <a:tc>
                  <a:txBody>
                    <a:bodyPr/>
                    <a:lstStyle/>
                    <a:p>
                      <a:endParaRPr lang="en-IN" sz="1800" b="0" dirty="0">
                        <a:solidFill>
                          <a:schemeClr val="tx1"/>
                        </a:solidFill>
                      </a:endParaRPr>
                    </a:p>
                  </a:txBody>
                  <a:tcPr>
                    <a:solidFill>
                      <a:schemeClr val="tx2">
                        <a:lumMod val="60000"/>
                        <a:lumOff val="40000"/>
                      </a:schemeClr>
                    </a:solidFill>
                  </a:tcPr>
                </a:tc>
                <a:tc>
                  <a:txBody>
                    <a:bodyPr/>
                    <a:lstStyle/>
                    <a:p>
                      <a:r>
                        <a:rPr lang="en-US" sz="1800" b="0" dirty="0">
                          <a:solidFill>
                            <a:schemeClr val="tx1"/>
                          </a:solidFill>
                        </a:rPr>
                        <a:t>PSO1</a:t>
                      </a:r>
                      <a:endParaRPr lang="en-IN" sz="1800" b="0" dirty="0">
                        <a:solidFill>
                          <a:schemeClr val="tx1"/>
                        </a:solidFill>
                      </a:endParaRPr>
                    </a:p>
                  </a:txBody>
                  <a:tcPr/>
                </a:tc>
                <a:tc>
                  <a:txBody>
                    <a:bodyPr/>
                    <a:lstStyle/>
                    <a:p>
                      <a:r>
                        <a:rPr lang="en-US" sz="1800" b="0" dirty="0">
                          <a:solidFill>
                            <a:schemeClr val="tx1"/>
                          </a:solidFill>
                        </a:rPr>
                        <a:t>PSO2</a:t>
                      </a:r>
                      <a:endParaRPr lang="en-IN" sz="1800" b="0" dirty="0">
                        <a:solidFill>
                          <a:schemeClr val="tx1"/>
                        </a:solidFill>
                      </a:endParaRPr>
                    </a:p>
                  </a:txBody>
                  <a:tcPr/>
                </a:tc>
                <a:tc>
                  <a:txBody>
                    <a:bodyPr/>
                    <a:lstStyle/>
                    <a:p>
                      <a:r>
                        <a:rPr lang="en-US" sz="1800" b="0" dirty="0">
                          <a:solidFill>
                            <a:schemeClr val="tx1"/>
                          </a:solidFill>
                        </a:rPr>
                        <a:t>PSO3</a:t>
                      </a:r>
                      <a:endParaRPr lang="en-IN" sz="1800" b="0" dirty="0">
                        <a:solidFill>
                          <a:schemeClr val="tx1"/>
                        </a:solidFill>
                      </a:endParaRPr>
                    </a:p>
                  </a:txBody>
                  <a:tcPr/>
                </a:tc>
                <a:tc>
                  <a:txBody>
                    <a:bodyPr/>
                    <a:lstStyle/>
                    <a:p>
                      <a:r>
                        <a:rPr lang="en-US" sz="1800" b="0" dirty="0">
                          <a:solidFill>
                            <a:schemeClr val="tx1"/>
                          </a:solidFill>
                        </a:rPr>
                        <a:t>PSO4</a:t>
                      </a:r>
                      <a:endParaRPr lang="en-IN" sz="1800" b="0" dirty="0">
                        <a:solidFill>
                          <a:schemeClr val="tx1"/>
                        </a:solidFill>
                      </a:endParaRPr>
                    </a:p>
                  </a:txBody>
                  <a:tcPr/>
                </a:tc>
                <a:extLst>
                  <a:ext uri="{0D108BD9-81ED-4DB2-BD59-A6C34878D82A}">
                    <a16:rowId xmlns:a16="http://schemas.microsoft.com/office/drawing/2014/main" xmlns="" val="10000"/>
                  </a:ext>
                </a:extLst>
              </a:tr>
              <a:tr h="458320">
                <a:tc>
                  <a:txBody>
                    <a:bodyPr/>
                    <a:lstStyle/>
                    <a:p>
                      <a:r>
                        <a:rPr lang="en-US" sz="1800" b="1" dirty="0">
                          <a:solidFill>
                            <a:schemeClr val="tx1"/>
                          </a:solidFill>
                        </a:rPr>
                        <a:t>Co.1</a:t>
                      </a:r>
                      <a:endParaRPr lang="en-IN" sz="1800" b="1" dirty="0">
                        <a:solidFill>
                          <a:schemeClr val="tx1"/>
                        </a:solidFill>
                      </a:endParaRPr>
                    </a:p>
                  </a:txBody>
                  <a:tcPr>
                    <a:solidFill>
                      <a:schemeClr val="tx2">
                        <a:lumMod val="60000"/>
                        <a:lumOff val="40000"/>
                      </a:schemeClr>
                    </a:solidFill>
                  </a:tcPr>
                </a:tc>
                <a:tc>
                  <a:txBody>
                    <a:bodyPr/>
                    <a:lstStyle/>
                    <a:p>
                      <a:pPr algn="ctr"/>
                      <a:r>
                        <a:rPr lang="en-US" sz="1800" b="1" dirty="0">
                          <a:solidFill>
                            <a:schemeClr val="tx1"/>
                          </a:solidFill>
                        </a:rPr>
                        <a:t>2</a:t>
                      </a:r>
                      <a:endParaRPr lang="en-IN" sz="1800" b="1" dirty="0">
                        <a:solidFill>
                          <a:schemeClr val="tx1"/>
                        </a:solidFill>
                      </a:endParaRPr>
                    </a:p>
                  </a:txBody>
                  <a:tcPr/>
                </a:tc>
                <a:tc>
                  <a:txBody>
                    <a:bodyPr/>
                    <a:lstStyle/>
                    <a:p>
                      <a:pPr algn="ctr"/>
                      <a:r>
                        <a:rPr lang="en-US" sz="1800" b="1" dirty="0">
                          <a:solidFill>
                            <a:schemeClr val="tx1"/>
                          </a:solidFill>
                        </a:rPr>
                        <a:t>3</a:t>
                      </a:r>
                      <a:endParaRPr lang="en-IN" sz="1800" b="1" dirty="0">
                        <a:solidFill>
                          <a:schemeClr val="tx1"/>
                        </a:solidFill>
                      </a:endParaRPr>
                    </a:p>
                  </a:txBody>
                  <a:tcPr/>
                </a:tc>
                <a:tc>
                  <a:txBody>
                    <a:bodyPr/>
                    <a:lstStyle/>
                    <a:p>
                      <a:pPr algn="ctr"/>
                      <a:r>
                        <a:rPr lang="en-US" sz="1800" b="1" dirty="0">
                          <a:solidFill>
                            <a:schemeClr val="tx1"/>
                          </a:solidFill>
                        </a:rPr>
                        <a:t>2</a:t>
                      </a:r>
                      <a:endParaRPr lang="en-IN" sz="1800" b="1" dirty="0">
                        <a:solidFill>
                          <a:schemeClr val="tx1"/>
                        </a:solidFill>
                      </a:endParaRPr>
                    </a:p>
                  </a:txBody>
                  <a:tcPr/>
                </a:tc>
                <a:tc>
                  <a:txBody>
                    <a:bodyPr/>
                    <a:lstStyle/>
                    <a:p>
                      <a:pPr algn="ctr"/>
                      <a:r>
                        <a:rPr lang="en-US" sz="1800" b="1" dirty="0">
                          <a:solidFill>
                            <a:schemeClr val="tx1"/>
                          </a:solidFill>
                        </a:rPr>
                        <a:t>1</a:t>
                      </a:r>
                      <a:endParaRPr lang="en-IN" sz="1800" b="1" dirty="0">
                        <a:solidFill>
                          <a:schemeClr val="tx1"/>
                        </a:solidFill>
                      </a:endParaRPr>
                    </a:p>
                  </a:txBody>
                  <a:tcPr/>
                </a:tc>
                <a:extLst>
                  <a:ext uri="{0D108BD9-81ED-4DB2-BD59-A6C34878D82A}">
                    <a16:rowId xmlns:a16="http://schemas.microsoft.com/office/drawing/2014/main" xmlns="" val="10001"/>
                  </a:ext>
                </a:extLst>
              </a:tr>
              <a:tr h="458320">
                <a:tc>
                  <a:txBody>
                    <a:bodyPr/>
                    <a:lstStyle/>
                    <a:p>
                      <a:r>
                        <a:rPr lang="en-US" sz="1800" b="0" dirty="0">
                          <a:solidFill>
                            <a:schemeClr val="tx1"/>
                          </a:solidFill>
                        </a:rPr>
                        <a:t>CO.2</a:t>
                      </a:r>
                      <a:endParaRPr lang="en-IN" sz="1800" b="0" dirty="0">
                        <a:solidFill>
                          <a:schemeClr val="tx1"/>
                        </a:solidFill>
                      </a:endParaRPr>
                    </a:p>
                  </a:txBody>
                  <a:tcPr>
                    <a:solidFill>
                      <a:schemeClr val="tx2">
                        <a:lumMod val="60000"/>
                        <a:lumOff val="40000"/>
                      </a:schemeClr>
                    </a:solidFill>
                  </a:tcPr>
                </a:tc>
                <a:tc>
                  <a:txBody>
                    <a:bodyPr/>
                    <a:lstStyle/>
                    <a:p>
                      <a:pPr marL="0" algn="ctr" defTabSz="914400" rtl="0" eaLnBrk="1" latinLnBrk="0" hangingPunct="1"/>
                      <a:r>
                        <a:rPr lang="en-US" sz="1800" b="0" kern="1200" dirty="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3</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1</a:t>
                      </a: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xmlns="" val="10002"/>
                  </a:ext>
                </a:extLst>
              </a:tr>
              <a:tr h="458320">
                <a:tc>
                  <a:txBody>
                    <a:bodyPr/>
                    <a:lstStyle/>
                    <a:p>
                      <a:r>
                        <a:rPr lang="en-US" sz="1800" b="0" dirty="0">
                          <a:solidFill>
                            <a:schemeClr val="tx1"/>
                          </a:solidFill>
                        </a:rPr>
                        <a:t>CO.3</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a16="http://schemas.microsoft.com/office/drawing/2014/main" xmlns="" val="10003"/>
                  </a:ext>
                </a:extLst>
              </a:tr>
              <a:tr h="45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a16="http://schemas.microsoft.com/office/drawing/2014/main" xmlns="" val="10004"/>
                  </a:ext>
                </a:extLst>
              </a:tr>
              <a:tr h="45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65549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2" name="Rectangle 11">
            <a:extLst>
              <a:ext uri="{FF2B5EF4-FFF2-40B4-BE49-F238E27FC236}">
                <a16:creationId xmlns:a16="http://schemas.microsoft.com/office/drawing/2014/main" xmlns="" id="{27F566A8-E23D-4450-AFE2-664EEE7B1750}"/>
              </a:ext>
            </a:extLst>
          </p:cNvPr>
          <p:cNvSpPr>
            <a:spLocks noChangeArrowheads="1"/>
          </p:cNvSpPr>
          <p:nvPr/>
        </p:nvSpPr>
        <p:spPr bwMode="auto">
          <a:xfrm>
            <a:off x="1828800" y="1143000"/>
            <a:ext cx="6611816" cy="452431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Clr>
                <a:srgbClr val="000000"/>
              </a:buClr>
              <a:defRPr/>
            </a:pPr>
            <a:r>
              <a:rPr lang="en-US" b="1" dirty="0">
                <a:latin typeface="Times New Roman" pitchFamily="18" charset="0"/>
                <a:cs typeface="Times New Roman" pitchFamily="18" charset="0"/>
              </a:rPr>
              <a:t>PEO1: </a:t>
            </a:r>
            <a:r>
              <a:rPr lang="en-US" dirty="0">
                <a:latin typeface="Times New Roman" pitchFamily="18" charset="0"/>
                <a:cs typeface="Times New Roman" pitchFamily="18" charset="0"/>
              </a:rPr>
              <a:t>To have an excellent scientific and engineering breadth so as</a:t>
            </a:r>
          </a:p>
          <a:p>
            <a:pPr algn="just">
              <a:buClr>
                <a:srgbClr val="000000"/>
              </a:buClr>
              <a:defRPr/>
            </a:pPr>
            <a:r>
              <a:rPr lang="en-US" dirty="0">
                <a:latin typeface="Times New Roman" pitchFamily="18" charset="0"/>
                <a:cs typeface="Times New Roman" pitchFamily="18" charset="0"/>
              </a:rPr>
              <a:t>             to comprehend, analyze, design and provide sustainable</a:t>
            </a:r>
          </a:p>
          <a:p>
            <a:pPr algn="just">
              <a:buClr>
                <a:srgbClr val="000000"/>
              </a:buClr>
              <a:defRPr/>
            </a:pPr>
            <a:r>
              <a:rPr lang="en-US" dirty="0">
                <a:latin typeface="Times New Roman" pitchFamily="18" charset="0"/>
                <a:cs typeface="Times New Roman" pitchFamily="18" charset="0"/>
              </a:rPr>
              <a:t>             solutions for real-life problems using state-of-the-art</a:t>
            </a:r>
          </a:p>
          <a:p>
            <a:pPr algn="just">
              <a:buClr>
                <a:srgbClr val="000000"/>
              </a:buClr>
              <a:defRPr/>
            </a:pPr>
            <a:r>
              <a:rPr lang="en-US" dirty="0">
                <a:latin typeface="Times New Roman" pitchFamily="18" charset="0"/>
                <a:cs typeface="Times New Roman" pitchFamily="18" charset="0"/>
              </a:rPr>
              <a:t>             technologies.</a:t>
            </a:r>
            <a:endParaRPr lang="en-IN" dirty="0">
              <a:latin typeface="Times New Roman" pitchFamily="18" charset="0"/>
              <a:cs typeface="Times New Roman" pitchFamily="18" charset="0"/>
            </a:endParaRPr>
          </a:p>
          <a:p>
            <a:pPr algn="just">
              <a:buClr>
                <a:srgbClr val="000000"/>
              </a:buClr>
              <a:defRPr/>
            </a:pPr>
            <a:r>
              <a:rPr lang="en-US" b="1" dirty="0">
                <a:latin typeface="Times New Roman" pitchFamily="18" charset="0"/>
                <a:cs typeface="Times New Roman" pitchFamily="18" charset="0"/>
              </a:rPr>
              <a:t>PEO2:</a:t>
            </a:r>
            <a:r>
              <a:rPr lang="en-US" dirty="0">
                <a:latin typeface="Times New Roman" pitchFamily="18" charset="0"/>
                <a:cs typeface="Times New Roman" pitchFamily="18" charset="0"/>
              </a:rPr>
              <a:t>To have a successful career in industries, to pursue higher</a:t>
            </a:r>
          </a:p>
          <a:p>
            <a:pPr algn="just">
              <a:buClr>
                <a:srgbClr val="000000"/>
              </a:buClr>
              <a:defRPr/>
            </a:pPr>
            <a:r>
              <a:rPr lang="en-US" dirty="0">
                <a:latin typeface="Times New Roman" pitchFamily="18" charset="0"/>
                <a:cs typeface="Times New Roman" pitchFamily="18" charset="0"/>
              </a:rPr>
              <a:t>            studies or to support </a:t>
            </a:r>
            <a:r>
              <a:rPr lang="en-US" dirty="0" err="1">
                <a:latin typeface="Times New Roman" pitchFamily="18" charset="0"/>
                <a:cs typeface="Times New Roman" pitchFamily="18" charset="0"/>
              </a:rPr>
              <a:t>enterpreneurial</a:t>
            </a:r>
            <a:r>
              <a:rPr lang="en-US" dirty="0">
                <a:latin typeface="Times New Roman" pitchFamily="18" charset="0"/>
                <a:cs typeface="Times New Roman" pitchFamily="18" charset="0"/>
              </a:rPr>
              <a:t> endeavors and to face</a:t>
            </a:r>
          </a:p>
          <a:p>
            <a:pPr algn="just">
              <a:buClr>
                <a:srgbClr val="000000"/>
              </a:buClr>
              <a:defRPr/>
            </a:pPr>
            <a:r>
              <a:rPr lang="en-US" dirty="0">
                <a:latin typeface="Times New Roman" pitchFamily="18" charset="0"/>
                <a:cs typeface="Times New Roman" pitchFamily="18" charset="0"/>
              </a:rPr>
              <a:t>            global challenges.</a:t>
            </a:r>
            <a:endParaRPr lang="en-IN" dirty="0">
              <a:latin typeface="Times New Roman" pitchFamily="18" charset="0"/>
              <a:cs typeface="Times New Roman" pitchFamily="18" charset="0"/>
            </a:endParaRPr>
          </a:p>
          <a:p>
            <a:pPr algn="just">
              <a:buClr>
                <a:srgbClr val="000000"/>
              </a:buClr>
              <a:defRPr/>
            </a:pPr>
            <a:r>
              <a:rPr lang="en-US" b="1" dirty="0">
                <a:latin typeface="Times New Roman" pitchFamily="18" charset="0"/>
                <a:cs typeface="Times New Roman" pitchFamily="18" charset="0"/>
              </a:rPr>
              <a:t>PEO3:</a:t>
            </a:r>
            <a:r>
              <a:rPr lang="en-US" dirty="0">
                <a:latin typeface="Times New Roman" pitchFamily="18" charset="0"/>
                <a:cs typeface="Times New Roman" pitchFamily="18" charset="0"/>
              </a:rPr>
              <a:t>To have an effective communication skills, professional</a:t>
            </a:r>
          </a:p>
          <a:p>
            <a:pPr algn="just">
              <a:buClr>
                <a:srgbClr val="000000"/>
              </a:buClr>
              <a:defRPr/>
            </a:pPr>
            <a:r>
              <a:rPr lang="en-US" dirty="0">
                <a:latin typeface="Times New Roman" pitchFamily="18" charset="0"/>
                <a:cs typeface="Times New Roman" pitchFamily="18" charset="0"/>
              </a:rPr>
              <a:t>            attitude, ethical values and a desire to learn specific</a:t>
            </a:r>
          </a:p>
          <a:p>
            <a:pPr algn="just">
              <a:buClr>
                <a:srgbClr val="000000"/>
              </a:buClr>
              <a:defRPr/>
            </a:pPr>
            <a:r>
              <a:rPr lang="en-US" dirty="0">
                <a:latin typeface="Times New Roman" pitchFamily="18" charset="0"/>
                <a:cs typeface="Times New Roman" pitchFamily="18" charset="0"/>
              </a:rPr>
              <a:t>            knowledge in emerging trends, technologies for  research,</a:t>
            </a:r>
          </a:p>
          <a:p>
            <a:pPr algn="just">
              <a:buClr>
                <a:srgbClr val="000000"/>
              </a:buClr>
              <a:defRPr/>
            </a:pPr>
            <a:r>
              <a:rPr lang="en-US" dirty="0">
                <a:latin typeface="Times New Roman" pitchFamily="18" charset="0"/>
                <a:cs typeface="Times New Roman" pitchFamily="18" charset="0"/>
              </a:rPr>
              <a:t>            innovation and product development and contribution to</a:t>
            </a:r>
          </a:p>
          <a:p>
            <a:pPr algn="just">
              <a:buClr>
                <a:srgbClr val="000000"/>
              </a:buClr>
              <a:defRPr/>
            </a:pPr>
            <a:r>
              <a:rPr lang="en-US" dirty="0">
                <a:latin typeface="Times New Roman" pitchFamily="18" charset="0"/>
                <a:cs typeface="Times New Roman" pitchFamily="18" charset="0"/>
              </a:rPr>
              <a:t>            society.</a:t>
            </a:r>
            <a:endParaRPr lang="en-IN" dirty="0">
              <a:latin typeface="Times New Roman" pitchFamily="18" charset="0"/>
              <a:cs typeface="Times New Roman" pitchFamily="18" charset="0"/>
            </a:endParaRPr>
          </a:p>
          <a:p>
            <a:pPr algn="just">
              <a:buClr>
                <a:srgbClr val="000000"/>
              </a:buClr>
              <a:defRPr/>
            </a:pPr>
            <a:r>
              <a:rPr lang="en-US" b="1" dirty="0">
                <a:latin typeface="Times New Roman" pitchFamily="18" charset="0"/>
                <a:cs typeface="Times New Roman" pitchFamily="18" charset="0"/>
              </a:rPr>
              <a:t>PEO4: </a:t>
            </a:r>
            <a:r>
              <a:rPr lang="en-US" dirty="0">
                <a:latin typeface="Times New Roman" pitchFamily="18" charset="0"/>
                <a:cs typeface="Times New Roman" pitchFamily="18" charset="0"/>
              </a:rPr>
              <a:t>To have life-long learning for up-skilling and re-skilling for</a:t>
            </a:r>
          </a:p>
          <a:p>
            <a:pPr algn="just">
              <a:buClr>
                <a:srgbClr val="000000"/>
              </a:buClr>
              <a:defRPr/>
            </a:pPr>
            <a:r>
              <a:rPr lang="en-US" dirty="0">
                <a:latin typeface="Times New Roman" pitchFamily="18" charset="0"/>
                <a:cs typeface="Times New Roman" pitchFamily="18" charset="0"/>
              </a:rPr>
              <a:t>             successful professional career as engineer, scientist,</a:t>
            </a:r>
          </a:p>
          <a:p>
            <a:pPr algn="just">
              <a:buClr>
                <a:srgbClr val="000000"/>
              </a:buClr>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enterpreneur</a:t>
            </a:r>
            <a:r>
              <a:rPr lang="en-US" dirty="0">
                <a:latin typeface="Times New Roman" pitchFamily="18" charset="0"/>
                <a:cs typeface="Times New Roman" pitchFamily="18" charset="0"/>
              </a:rPr>
              <a:t> and bureaucrat for betterment of society.</a:t>
            </a:r>
            <a:endParaRPr lang="en-IN" dirty="0">
              <a:latin typeface="Times New Roman" pitchFamily="18" charset="0"/>
              <a:cs typeface="Times New Roman" pitchFamily="18" charset="0"/>
            </a:endParaRPr>
          </a:p>
          <a:p>
            <a:pPr eaLnBrk="1" hangingPunct="1">
              <a:defRPr/>
            </a:pPr>
            <a:endParaRPr lang="en-IN" altLang="en-US" dirty="0">
              <a:latin typeface="+mn-lt"/>
              <a:cs typeface="Arial" charset="0"/>
            </a:endParaRPr>
          </a:p>
        </p:txBody>
      </p:sp>
      <p:sp>
        <p:nvSpPr>
          <p:cNvPr id="13" name="Date Placeholder 3">
            <a:extLst>
              <a:ext uri="{FF2B5EF4-FFF2-40B4-BE49-F238E27FC236}">
                <a16:creationId xmlns:a16="http://schemas.microsoft.com/office/drawing/2014/main" xmlns="" id="{2E8B44A8-E87D-4F77-997B-243B41EFBCF9}"/>
              </a:ext>
            </a:extLst>
          </p:cNvPr>
          <p:cNvSpPr>
            <a:spLocks noGrp="1"/>
          </p:cNvSpPr>
          <p:nvPr>
            <p:ph type="dt" sz="quarter" idx="10"/>
          </p:nvPr>
        </p:nvSpPr>
        <p:spPr/>
        <p:txBody>
          <a:bodyPr/>
          <a:lstStyle/>
          <a:p>
            <a:pPr>
              <a:defRPr/>
            </a:pPr>
            <a:fld id="{DC88FECB-C976-4161-92DE-0756A9C9253B}" type="datetime1">
              <a:rPr lang="en-IN" smtClean="0"/>
              <a:t>05-01-2024</a:t>
            </a:fld>
            <a:endParaRPr lang="en-US" dirty="0"/>
          </a:p>
        </p:txBody>
      </p:sp>
      <p:sp>
        <p:nvSpPr>
          <p:cNvPr id="15" name="Footer Placeholder 4">
            <a:extLst>
              <a:ext uri="{FF2B5EF4-FFF2-40B4-BE49-F238E27FC236}">
                <a16:creationId xmlns:a16="http://schemas.microsoft.com/office/drawing/2014/main" xmlns="" id="{F4E7ADCD-D9AC-4287-AAC5-BAF40C0EF6B1}"/>
              </a:ext>
            </a:extLst>
          </p:cNvPr>
          <p:cNvSpPr>
            <a:spLocks noGrp="1"/>
          </p:cNvSpPr>
          <p:nvPr>
            <p:ph type="ftr" sz="quarter" idx="11"/>
          </p:nvPr>
        </p:nvSpPr>
        <p:spPr>
          <a:xfrm>
            <a:off x="2057400" y="6324600"/>
            <a:ext cx="5314950" cy="533400"/>
          </a:xfrm>
        </p:spPr>
        <p:txBody>
          <a:bodyPr/>
          <a:lstStyle/>
          <a:p>
            <a:pPr>
              <a:defRPr/>
            </a:pPr>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90C337E9-39D5-4DC9-B384-12904A4760CF}"/>
              </a:ext>
            </a:extLst>
          </p:cNvPr>
          <p:cNvSpPr>
            <a:spLocks noGrp="1"/>
          </p:cNvSpPr>
          <p:nvPr>
            <p:ph type="sldNum" sz="quarter" idx="12"/>
          </p:nvPr>
        </p:nvSpPr>
        <p:spPr/>
        <p:txBody>
          <a:bodyPr/>
          <a:lstStyle/>
          <a:p>
            <a:fld id="{5953C3A8-BE0E-472B-9B60-3C596930C5B5}" type="slidenum">
              <a:rPr lang="en-US" smtClean="0"/>
              <a:pPr/>
              <a:t>13</a:t>
            </a:fld>
            <a:endParaRPr lang="en-US"/>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0"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Program Educational Objectives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5998838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2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2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2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42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42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2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7" descr="qs1.PNG"/>
          <p:cNvPicPr>
            <a:picLocks noGrp="1" noChangeAspect="1"/>
          </p:cNvPicPr>
          <p:nvPr>
            <p:ph idx="1"/>
          </p:nvPr>
        </p:nvPicPr>
        <p:blipFill>
          <a:blip r:embed="rId2" cstate="print"/>
          <a:srcRect/>
          <a:stretch>
            <a:fillRect/>
          </a:stretch>
        </p:blipFill>
        <p:spPr>
          <a:xfrm>
            <a:off x="761803" y="1397000"/>
            <a:ext cx="7315910" cy="4978400"/>
          </a:xfrm>
        </p:spPr>
      </p:pic>
      <p:sp>
        <p:nvSpPr>
          <p:cNvPr id="4" name="Date Placeholder 3"/>
          <p:cNvSpPr>
            <a:spLocks noGrp="1"/>
          </p:cNvSpPr>
          <p:nvPr>
            <p:ph type="dt" sz="quarter" idx="10"/>
          </p:nvPr>
        </p:nvSpPr>
        <p:spPr/>
        <p:txBody>
          <a:bodyPr/>
          <a:lstStyle/>
          <a:p>
            <a:pPr>
              <a:defRPr/>
            </a:pPr>
            <a:fld id="{E19A543C-CB36-4371-BE00-77573DA0767C}" type="datetime1">
              <a:rPr lang="en-IN" smtClean="0"/>
              <a:t>05-01-2024</a:t>
            </a:fld>
            <a:endParaRPr lang="en-US"/>
          </a:p>
        </p:txBody>
      </p:sp>
      <p:sp>
        <p:nvSpPr>
          <p:cNvPr id="5" name="Footer Placeholder 4"/>
          <p:cNvSpPr>
            <a:spLocks noGrp="1"/>
          </p:cNvSpPr>
          <p:nvPr>
            <p:ph type="ftr" sz="quarter" idx="11"/>
          </p:nvPr>
        </p:nvSpPr>
        <p:spPr>
          <a:xfrm>
            <a:off x="2507776" y="6356351"/>
            <a:ext cx="5340824"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14</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3" cstate="print"/>
          <a:srcRect/>
          <a:stretch>
            <a:fillRect/>
          </a:stretch>
        </p:blipFill>
        <p:spPr bwMode="auto">
          <a:xfrm>
            <a:off x="1" y="0"/>
            <a:ext cx="1266512" cy="928688"/>
          </a:xfrm>
          <a:prstGeom prst="rect">
            <a:avLst/>
          </a:prstGeom>
          <a:noFill/>
          <a:ln w="9525">
            <a:noFill/>
            <a:miter lim="800000"/>
            <a:headEnd/>
            <a:tailEnd/>
          </a:ln>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8" descr="qs2.PNG"/>
          <p:cNvPicPr>
            <a:picLocks noGrp="1" noChangeAspect="1"/>
          </p:cNvPicPr>
          <p:nvPr>
            <p:ph idx="1"/>
          </p:nvPr>
        </p:nvPicPr>
        <p:blipFill>
          <a:blip r:embed="rId2" cstate="print"/>
          <a:srcRect/>
          <a:stretch>
            <a:fillRect/>
          </a:stretch>
        </p:blipFill>
        <p:spPr>
          <a:xfrm>
            <a:off x="533401" y="1731346"/>
            <a:ext cx="7696200" cy="2993053"/>
          </a:xfrm>
        </p:spPr>
      </p:pic>
      <p:sp>
        <p:nvSpPr>
          <p:cNvPr id="4" name="Date Placeholder 3"/>
          <p:cNvSpPr>
            <a:spLocks noGrp="1"/>
          </p:cNvSpPr>
          <p:nvPr>
            <p:ph type="dt" sz="quarter" idx="10"/>
          </p:nvPr>
        </p:nvSpPr>
        <p:spPr/>
        <p:txBody>
          <a:bodyPr/>
          <a:lstStyle/>
          <a:p>
            <a:pPr>
              <a:defRPr/>
            </a:pPr>
            <a:fld id="{7E8A1852-0E25-49E9-827A-11E566FC324E}" type="datetime1">
              <a:rPr lang="en-IN" smtClean="0"/>
              <a:t>05-01-2024</a:t>
            </a:fld>
            <a:endParaRPr lang="en-US"/>
          </a:p>
        </p:txBody>
      </p:sp>
      <p:sp>
        <p:nvSpPr>
          <p:cNvPr id="5" name="Footer Placeholder 4"/>
          <p:cNvSpPr>
            <a:spLocks noGrp="1"/>
          </p:cNvSpPr>
          <p:nvPr>
            <p:ph type="ftr" sz="quarter" idx="11"/>
          </p:nvPr>
        </p:nvSpPr>
        <p:spPr>
          <a:xfrm>
            <a:off x="2133600" y="6356351"/>
            <a:ext cx="5638800"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2A83FDDA-397D-4037-BC8D-8080D2AD017C}" type="slidenum">
              <a:rPr lang="en-US"/>
              <a:pPr>
                <a:defRPr/>
              </a:pPr>
              <a:t>15</a:t>
            </a:fld>
            <a:endParaRPr lang="en-US"/>
          </a:p>
        </p:txBody>
      </p:sp>
      <p:sp>
        <p:nvSpPr>
          <p:cNvPr id="8" name="Title 1"/>
          <p:cNvSpPr txBox="1">
            <a:spLocks noGrp="1"/>
          </p:cNvSpPr>
          <p:nvPr>
            <p:ph type="title"/>
          </p:nvPr>
        </p:nvSpPr>
        <p:spPr>
          <a:xfrm>
            <a:off x="1641904" y="0"/>
            <a:ext cx="7502096" cy="8890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7415" name="Picture 2" descr="C:\Users\admin\Desktop\LOGONIET.png"/>
          <p:cNvPicPr>
            <a:picLocks noChangeAspect="1" noChangeArrowheads="1"/>
          </p:cNvPicPr>
          <p:nvPr/>
        </p:nvPicPr>
        <p:blipFill>
          <a:blip r:embed="rId3" cstate="print"/>
          <a:srcRect/>
          <a:stretch>
            <a:fillRect/>
          </a:stretch>
        </p:blipFill>
        <p:spPr bwMode="auto">
          <a:xfrm>
            <a:off x="1" y="2"/>
            <a:ext cx="1428824" cy="847725"/>
          </a:xfrm>
          <a:prstGeom prst="rect">
            <a:avLst/>
          </a:prstGeom>
          <a:noFill/>
          <a:ln w="9525">
            <a:noFill/>
            <a:miter lim="800000"/>
            <a:headEnd/>
            <a:tailEnd/>
          </a:ln>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8" descr="qs3.PNG"/>
          <p:cNvPicPr>
            <a:picLocks noGrp="1" noChangeAspect="1"/>
          </p:cNvPicPr>
          <p:nvPr>
            <p:ph idx="1"/>
          </p:nvPr>
        </p:nvPicPr>
        <p:blipFill>
          <a:blip r:embed="rId2" cstate="print"/>
          <a:srcRect/>
          <a:stretch>
            <a:fillRect/>
          </a:stretch>
        </p:blipFill>
        <p:spPr>
          <a:xfrm>
            <a:off x="457319" y="1703388"/>
            <a:ext cx="8229363" cy="4318000"/>
          </a:xfrm>
        </p:spPr>
      </p:pic>
      <p:sp>
        <p:nvSpPr>
          <p:cNvPr id="4" name="Date Placeholder 3"/>
          <p:cNvSpPr>
            <a:spLocks noGrp="1"/>
          </p:cNvSpPr>
          <p:nvPr>
            <p:ph type="dt" sz="quarter" idx="10"/>
          </p:nvPr>
        </p:nvSpPr>
        <p:spPr/>
        <p:txBody>
          <a:bodyPr/>
          <a:lstStyle/>
          <a:p>
            <a:pPr>
              <a:defRPr/>
            </a:pPr>
            <a:fld id="{F398CCC2-FF72-4944-88AC-53941662C0B7}" type="datetime1">
              <a:rPr lang="en-IN" smtClean="0"/>
              <a:t>05-01-2024</a:t>
            </a:fld>
            <a:endParaRPr lang="en-US"/>
          </a:p>
        </p:txBody>
      </p:sp>
      <p:sp>
        <p:nvSpPr>
          <p:cNvPr id="5" name="Footer Placeholder 4"/>
          <p:cNvSpPr>
            <a:spLocks noGrp="1"/>
          </p:cNvSpPr>
          <p:nvPr>
            <p:ph type="ftr" sz="quarter" idx="11"/>
          </p:nvPr>
        </p:nvSpPr>
        <p:spPr>
          <a:xfrm>
            <a:off x="1828800" y="6356351"/>
            <a:ext cx="5755943"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F373DC43-D405-4096-92C5-04C35C9251E8}" type="slidenum">
              <a:rPr lang="en-US"/>
              <a:pPr>
                <a:defRPr/>
              </a:pPr>
              <a:t>16</a:t>
            </a:fld>
            <a:endParaRPr lang="en-US"/>
          </a:p>
        </p:txBody>
      </p:sp>
      <p:sp>
        <p:nvSpPr>
          <p:cNvPr id="7" name="Title 1"/>
          <p:cNvSpPr txBox="1">
            <a:spLocks noGrp="1"/>
          </p:cNvSpPr>
          <p:nvPr>
            <p:ph type="title"/>
          </p:nvPr>
        </p:nvSpPr>
        <p:spPr>
          <a:xfrm>
            <a:off x="1433015" y="0"/>
            <a:ext cx="7710985" cy="8890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8439" name="Picture 9" descr="NIET LOGO.jpg"/>
          <p:cNvPicPr>
            <a:picLocks noChangeAspect="1"/>
          </p:cNvPicPr>
          <p:nvPr/>
        </p:nvPicPr>
        <p:blipFill>
          <a:blip r:embed="rId3" cstate="print"/>
          <a:srcRect/>
          <a:stretch>
            <a:fillRect/>
          </a:stretch>
        </p:blipFill>
        <p:spPr bwMode="auto">
          <a:xfrm>
            <a:off x="0" y="-25400"/>
            <a:ext cx="1319826" cy="954088"/>
          </a:xfrm>
          <a:prstGeom prst="rect">
            <a:avLst/>
          </a:prstGeom>
          <a:noFill/>
          <a:ln w="9525">
            <a:noFill/>
            <a:miter lim="800000"/>
            <a:headEnd/>
            <a:tailEnd/>
          </a:ln>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E576D3-8A1E-4727-AD58-81F7E2656014}" type="datetime1">
              <a:rPr lang="en-IN" smtClean="0"/>
              <a:t>05-01-2024</a:t>
            </a:fld>
            <a:endParaRPr lang="en-US"/>
          </a:p>
        </p:txBody>
      </p:sp>
      <p:sp>
        <p:nvSpPr>
          <p:cNvPr id="5" name="Footer Placeholder 4"/>
          <p:cNvSpPr>
            <a:spLocks noGrp="1"/>
          </p:cNvSpPr>
          <p:nvPr>
            <p:ph type="ftr" sz="quarter" idx="11"/>
          </p:nvPr>
        </p:nvSpPr>
        <p:spPr>
          <a:xfrm>
            <a:off x="1981200" y="6356351"/>
            <a:ext cx="5306705"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ECF37C94-86D4-4017-AF1F-DFA6D6FA3B9E}" type="slidenum">
              <a:rPr lang="en-US"/>
              <a:pPr>
                <a:defRPr/>
              </a:pPr>
              <a:t>17</a:t>
            </a:fld>
            <a:endParaRPr lang="en-US"/>
          </a:p>
        </p:txBody>
      </p:sp>
      <p:sp>
        <p:nvSpPr>
          <p:cNvPr id="7" name="Title 1"/>
          <p:cNvSpPr txBox="1">
            <a:spLocks noGrp="1"/>
          </p:cNvSpPr>
          <p:nvPr>
            <p:ph type="title"/>
          </p:nvPr>
        </p:nvSpPr>
        <p:spPr>
          <a:xfrm>
            <a:off x="1433016" y="-19051"/>
            <a:ext cx="7720463" cy="851564"/>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9462" name="Content Placeholder 10" descr="qs5.PNG"/>
          <p:cNvPicPr>
            <a:picLocks noGrp="1" noChangeAspect="1"/>
          </p:cNvPicPr>
          <p:nvPr>
            <p:ph idx="1"/>
          </p:nvPr>
        </p:nvPicPr>
        <p:blipFill>
          <a:blip r:embed="rId2" cstate="print"/>
          <a:srcRect/>
          <a:stretch>
            <a:fillRect/>
          </a:stretch>
        </p:blipFill>
        <p:spPr>
          <a:xfrm>
            <a:off x="457319" y="2006600"/>
            <a:ext cx="8229363" cy="3454400"/>
          </a:xfrm>
        </p:spPr>
      </p:pic>
      <p:pic>
        <p:nvPicPr>
          <p:cNvPr id="19463" name="Picture 2" descr="C:\Users\admin\Desktop\LOGONIET.png"/>
          <p:cNvPicPr>
            <a:picLocks noChangeAspect="1" noChangeArrowheads="1"/>
          </p:cNvPicPr>
          <p:nvPr/>
        </p:nvPicPr>
        <p:blipFill>
          <a:blip r:embed="rId3" cstate="print"/>
          <a:srcRect/>
          <a:stretch>
            <a:fillRect/>
          </a:stretch>
        </p:blipFill>
        <p:spPr bwMode="auto">
          <a:xfrm>
            <a:off x="1" y="0"/>
            <a:ext cx="1279478" cy="818866"/>
          </a:xfrm>
          <a:prstGeom prst="rect">
            <a:avLst/>
          </a:prstGeom>
          <a:noFill/>
          <a:ln w="9525">
            <a:noFill/>
            <a:miter lim="800000"/>
            <a:headEnd/>
            <a:tailEnd/>
          </a:ln>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A32FBE-3DB9-4410-83D9-57ADFD4B81BF}" type="datetime1">
              <a:rPr lang="en-IN" smtClean="0"/>
              <a:t>05-01-2024</a:t>
            </a:fld>
            <a:endParaRPr lang="en-US"/>
          </a:p>
        </p:txBody>
      </p:sp>
      <p:sp>
        <p:nvSpPr>
          <p:cNvPr id="5" name="Footer Placeholder 4"/>
          <p:cNvSpPr>
            <a:spLocks noGrp="1"/>
          </p:cNvSpPr>
          <p:nvPr>
            <p:ph type="ftr" sz="quarter" idx="11"/>
          </p:nvPr>
        </p:nvSpPr>
        <p:spPr>
          <a:xfrm>
            <a:off x="1752600" y="6356351"/>
            <a:ext cx="5943600"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F291D809-0867-4406-A502-2334285D6110}" type="slidenum">
              <a:rPr lang="en-US"/>
              <a:pPr>
                <a:defRPr/>
              </a:pPr>
              <a:t>18</a:t>
            </a:fld>
            <a:endParaRPr lang="en-US" dirty="0"/>
          </a:p>
        </p:txBody>
      </p:sp>
      <p:sp>
        <p:nvSpPr>
          <p:cNvPr id="7" name="Title 1"/>
          <p:cNvSpPr txBox="1">
            <a:spLocks noGrp="1"/>
          </p:cNvSpPr>
          <p:nvPr>
            <p:ph type="title"/>
          </p:nvPr>
        </p:nvSpPr>
        <p:spPr>
          <a:xfrm>
            <a:off x="1402308" y="0"/>
            <a:ext cx="7741693" cy="8128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0486" name="Content Placeholder 12" descr="qs6.PNG"/>
          <p:cNvPicPr>
            <a:picLocks noGrp="1" noChangeAspect="1"/>
          </p:cNvPicPr>
          <p:nvPr>
            <p:ph idx="1"/>
          </p:nvPr>
        </p:nvPicPr>
        <p:blipFill>
          <a:blip r:embed="rId2" cstate="print"/>
          <a:srcRect/>
          <a:stretch>
            <a:fillRect/>
          </a:stretch>
        </p:blipFill>
        <p:spPr>
          <a:xfrm>
            <a:off x="457319" y="2301877"/>
            <a:ext cx="8229363" cy="3122613"/>
          </a:xfrm>
        </p:spPr>
      </p:pic>
      <p:pic>
        <p:nvPicPr>
          <p:cNvPr id="20487" name="Picture 2" descr="C:\Users\admin\Desktop\LOGONIET.png"/>
          <p:cNvPicPr>
            <a:picLocks noChangeAspect="1" noChangeArrowheads="1"/>
          </p:cNvPicPr>
          <p:nvPr/>
        </p:nvPicPr>
        <p:blipFill>
          <a:blip r:embed="rId3" cstate="print"/>
          <a:srcRect/>
          <a:stretch>
            <a:fillRect/>
          </a:stretch>
        </p:blipFill>
        <p:spPr bwMode="auto">
          <a:xfrm>
            <a:off x="1" y="-1"/>
            <a:ext cx="1238534" cy="791571"/>
          </a:xfrm>
          <a:prstGeom prst="rect">
            <a:avLst/>
          </a:prstGeom>
          <a:noFill/>
          <a:ln w="9525">
            <a:noFill/>
            <a:miter lim="800000"/>
            <a:headEnd/>
            <a:tailEnd/>
          </a:ln>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0ED0DFE-A943-4BE4-A769-919790B33F7B}" type="datetime1">
              <a:rPr lang="en-IN" smtClean="0"/>
              <a:t>05-01-2024</a:t>
            </a:fld>
            <a:endParaRPr lang="en-US"/>
          </a:p>
        </p:txBody>
      </p:sp>
      <p:sp>
        <p:nvSpPr>
          <p:cNvPr id="5" name="Footer Placeholder 4"/>
          <p:cNvSpPr>
            <a:spLocks noGrp="1"/>
          </p:cNvSpPr>
          <p:nvPr>
            <p:ph type="ftr" sz="quarter" idx="11"/>
          </p:nvPr>
        </p:nvSpPr>
        <p:spPr>
          <a:xfrm>
            <a:off x="2057400" y="6356351"/>
            <a:ext cx="5638800"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30D8AC64-72E9-4AD0-A692-AF99721F8EFA}" type="slidenum">
              <a:rPr lang="en-US"/>
              <a:pPr>
                <a:defRPr/>
              </a:pPr>
              <a:t>19</a:t>
            </a:fld>
            <a:endParaRPr lang="en-US"/>
          </a:p>
        </p:txBody>
      </p:sp>
      <p:sp>
        <p:nvSpPr>
          <p:cNvPr id="7" name="Title 1"/>
          <p:cNvSpPr txBox="1">
            <a:spLocks noGrp="1"/>
          </p:cNvSpPr>
          <p:nvPr>
            <p:ph type="title"/>
          </p:nvPr>
        </p:nvSpPr>
        <p:spPr>
          <a:xfrm>
            <a:off x="1463722" y="1"/>
            <a:ext cx="7680278" cy="859809"/>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1510" name="Content Placeholder 10" descr="qs7.PNG"/>
          <p:cNvPicPr>
            <a:picLocks noGrp="1" noChangeAspect="1"/>
          </p:cNvPicPr>
          <p:nvPr>
            <p:ph idx="1"/>
          </p:nvPr>
        </p:nvPicPr>
        <p:blipFill>
          <a:blip r:embed="rId2" cstate="print"/>
          <a:srcRect/>
          <a:stretch>
            <a:fillRect/>
          </a:stretch>
        </p:blipFill>
        <p:spPr>
          <a:xfrm>
            <a:off x="457319" y="2108202"/>
            <a:ext cx="8229363" cy="3336925"/>
          </a:xfrm>
        </p:spPr>
      </p:pic>
      <p:pic>
        <p:nvPicPr>
          <p:cNvPr id="21511" name="Picture 2" descr="C:\Users\admin\Desktop\LOGONIET.png"/>
          <p:cNvPicPr>
            <a:picLocks noChangeAspect="1" noChangeArrowheads="1"/>
          </p:cNvPicPr>
          <p:nvPr/>
        </p:nvPicPr>
        <p:blipFill>
          <a:blip r:embed="rId3" cstate="print"/>
          <a:srcRect/>
          <a:stretch>
            <a:fillRect/>
          </a:stretch>
        </p:blipFill>
        <p:spPr bwMode="auto">
          <a:xfrm>
            <a:off x="1" y="-1"/>
            <a:ext cx="1248770" cy="832514"/>
          </a:xfrm>
          <a:prstGeom prst="rect">
            <a:avLst/>
          </a:prstGeom>
          <a:noFill/>
          <a:ln w="9525">
            <a:noFill/>
            <a:miter lim="800000"/>
            <a:headEnd/>
            <a:tailEnd/>
          </a:ln>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4F721BF-F20C-4FB2-ADF7-87338E8D6A69}" type="datetime1">
              <a:rPr lang="en-IN" smtClean="0"/>
              <a:t>05-01-2024</a:t>
            </a:fld>
            <a:endParaRPr lang="en-US"/>
          </a:p>
        </p:txBody>
      </p:sp>
      <p:sp>
        <p:nvSpPr>
          <p:cNvPr id="5" name="Footer Placeholder 4"/>
          <p:cNvSpPr>
            <a:spLocks noGrp="1"/>
          </p:cNvSpPr>
          <p:nvPr>
            <p:ph type="ftr" sz="quarter" idx="11"/>
          </p:nvPr>
        </p:nvSpPr>
        <p:spPr>
          <a:xfrm>
            <a:off x="3124200" y="6356350"/>
            <a:ext cx="5029200" cy="365125"/>
          </a:xfrm>
        </p:spPr>
        <p:txBody>
          <a:bodyPr/>
          <a:lstStyle/>
          <a:p>
            <a:pPr>
              <a:defRPr/>
            </a:pPr>
            <a:r>
              <a:rPr lang="en-US" smtClean="0"/>
              <a:t>Ms.Teena ACSE0601 Advanced Java Programming</a:t>
            </a:r>
            <a:endParaRPr lang="en-US" dirty="0"/>
          </a:p>
        </p:txBody>
      </p:sp>
      <p:sp>
        <p:nvSpPr>
          <p:cNvPr id="4100" name="Slide Number Placeholder 5"/>
          <p:cNvSpPr>
            <a:spLocks noGrp="1"/>
          </p:cNvSpPr>
          <p:nvPr>
            <p:ph type="sldNum" sz="quarter" idx="12"/>
          </p:nvPr>
        </p:nvSpPr>
        <p:spPr bwMode="auto">
          <a:noFill/>
          <a:ln>
            <a:miter lim="800000"/>
            <a:headEnd/>
            <a:tailEnd/>
          </a:ln>
        </p:spPr>
        <p:txBody>
          <a:bodyPr/>
          <a:lstStyle/>
          <a:p>
            <a:fld id="{A203FEBF-A753-42EB-8A0D-AFECA3F0F98D}" type="slidenum">
              <a:rPr lang="en-US" altLang="en-US" sz="900" smtClean="0"/>
              <a:pPr/>
              <a:t>2</a:t>
            </a:fld>
            <a:endParaRPr lang="en-US" altLang="en-US" sz="900"/>
          </a:p>
        </p:txBody>
      </p:sp>
      <p:sp>
        <p:nvSpPr>
          <p:cNvPr id="10" name="Title 1"/>
          <p:cNvSpPr txBox="1">
            <a:spLocks/>
          </p:cNvSpPr>
          <p:nvPr/>
        </p:nvSpPr>
        <p:spPr bwMode="auto">
          <a:xfrm>
            <a:off x="1970088" y="-14288"/>
            <a:ext cx="7173912"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Evaluation Scheme</a:t>
            </a:r>
            <a:endParaRPr lang="en-IN" sz="2800" dirty="0">
              <a:latin typeface="Times New Roman" pitchFamily="18" charset="0"/>
              <a:cs typeface="Times New Roman" pitchFamily="18" charset="0"/>
            </a:endParaRPr>
          </a:p>
        </p:txBody>
      </p:sp>
      <p:pic>
        <p:nvPicPr>
          <p:cNvPr id="4102"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457200" y="1219200"/>
            <a:ext cx="8229600" cy="4876800"/>
          </a:xfrm>
          <a:prstGeom prst="rect">
            <a:avLst/>
          </a:prstGeom>
        </p:spPr>
      </p:pic>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E760A6F-6AAE-41B8-AD60-3A3F2BFA2005}" type="datetime1">
              <a:rPr lang="en-IN" smtClean="0"/>
              <a:t>05-01-2024</a:t>
            </a:fld>
            <a:endParaRPr lang="en-US"/>
          </a:p>
        </p:txBody>
      </p:sp>
      <p:sp>
        <p:nvSpPr>
          <p:cNvPr id="5" name="Footer Placeholder 4"/>
          <p:cNvSpPr>
            <a:spLocks noGrp="1"/>
          </p:cNvSpPr>
          <p:nvPr>
            <p:ph type="ftr" sz="quarter" idx="11"/>
          </p:nvPr>
        </p:nvSpPr>
        <p:spPr>
          <a:xfrm>
            <a:off x="3028950" y="6356351"/>
            <a:ext cx="4972050" cy="365125"/>
          </a:xfrm>
        </p:spPr>
        <p:txBody>
          <a:bodyPr/>
          <a:lstStyle/>
          <a:p>
            <a:pPr>
              <a:defRPr/>
            </a:pPr>
            <a:r>
              <a:rPr lang="en-US" smtClean="0"/>
              <a:t>Ms.Teena ACSE0601 Advanced Java Programming</a:t>
            </a:r>
            <a:endParaRPr lang="en-US" dirty="0"/>
          </a:p>
        </p:txBody>
      </p:sp>
      <p:sp>
        <p:nvSpPr>
          <p:cNvPr id="6" name="Slide Number Placeholder 5"/>
          <p:cNvSpPr>
            <a:spLocks noGrp="1"/>
          </p:cNvSpPr>
          <p:nvPr>
            <p:ph type="sldNum" sz="quarter" idx="12"/>
          </p:nvPr>
        </p:nvSpPr>
        <p:spPr/>
        <p:txBody>
          <a:bodyPr/>
          <a:lstStyle/>
          <a:p>
            <a:pPr>
              <a:defRPr/>
            </a:pPr>
            <a:fld id="{097D8752-49BD-48C8-ABEB-64AC07682FE8}" type="slidenum">
              <a:rPr lang="en-US"/>
              <a:pPr>
                <a:defRPr/>
              </a:pPr>
              <a:t>20</a:t>
            </a:fld>
            <a:endParaRPr lang="en-US"/>
          </a:p>
        </p:txBody>
      </p:sp>
      <p:sp>
        <p:nvSpPr>
          <p:cNvPr id="7" name="Title 1"/>
          <p:cNvSpPr txBox="1">
            <a:spLocks noGrp="1"/>
          </p:cNvSpPr>
          <p:nvPr>
            <p:ph type="title"/>
          </p:nvPr>
        </p:nvSpPr>
        <p:spPr>
          <a:xfrm>
            <a:off x="1514902" y="1"/>
            <a:ext cx="7629098" cy="84616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2534" name="Content Placeholder 10" descr="qs9.PNG"/>
          <p:cNvPicPr>
            <a:picLocks noGrp="1" noChangeAspect="1"/>
          </p:cNvPicPr>
          <p:nvPr>
            <p:ph idx="1"/>
          </p:nvPr>
        </p:nvPicPr>
        <p:blipFill>
          <a:blip r:embed="rId2" cstate="print"/>
          <a:srcRect/>
          <a:stretch>
            <a:fillRect/>
          </a:stretch>
        </p:blipFill>
        <p:spPr>
          <a:xfrm>
            <a:off x="457319" y="1784352"/>
            <a:ext cx="8229363" cy="4157663"/>
          </a:xfrm>
        </p:spPr>
      </p:pic>
      <p:pic>
        <p:nvPicPr>
          <p:cNvPr id="22535" name="Picture 2" descr="C:\Users\admin\Desktop\LOGONIET.png"/>
          <p:cNvPicPr>
            <a:picLocks noChangeAspect="1" noChangeArrowheads="1"/>
          </p:cNvPicPr>
          <p:nvPr/>
        </p:nvPicPr>
        <p:blipFill>
          <a:blip r:embed="rId3" cstate="print"/>
          <a:srcRect/>
          <a:stretch>
            <a:fillRect/>
          </a:stretch>
        </p:blipFill>
        <p:spPr bwMode="auto">
          <a:xfrm>
            <a:off x="0" y="-1"/>
            <a:ext cx="1299950" cy="818867"/>
          </a:xfrm>
          <a:prstGeom prst="rect">
            <a:avLst/>
          </a:prstGeom>
          <a:noFill/>
          <a:ln w="9525">
            <a:noFill/>
            <a:miter lim="800000"/>
            <a:headEnd/>
            <a:tailEnd/>
          </a:ln>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Font typeface="Arial" panose="020B0604020202020204" pitchFamily="34" charset="0"/>
              <a:buChar char="•"/>
            </a:pPr>
            <a:r>
              <a:rPr lang="en-US" sz="2200" dirty="0"/>
              <a:t>Student must know at least the basics of Java programming ,able to start coding on any IDE. </a:t>
            </a:r>
          </a:p>
          <a:p>
            <a:pPr algn="just">
              <a:buFont typeface="Arial" panose="020B0604020202020204" pitchFamily="34" charset="0"/>
              <a:buChar char="•"/>
            </a:pPr>
            <a:r>
              <a:rPr lang="en-US" sz="2200" dirty="0"/>
              <a:t>Knowledge of object oriented techniques using Java concepts, as covered in ‘Programming Basic” course is necessary.</a:t>
            </a:r>
          </a:p>
          <a:p>
            <a:endParaRPr lang="en-US" sz="2200" dirty="0"/>
          </a:p>
        </p:txBody>
      </p:sp>
      <p:sp>
        <p:nvSpPr>
          <p:cNvPr id="4" name="Date Placeholder 3"/>
          <p:cNvSpPr>
            <a:spLocks noGrp="1"/>
          </p:cNvSpPr>
          <p:nvPr>
            <p:ph type="dt" sz="half" idx="10"/>
          </p:nvPr>
        </p:nvSpPr>
        <p:spPr/>
        <p:txBody>
          <a:bodyPr/>
          <a:lstStyle/>
          <a:p>
            <a:fld id="{C3C504E1-5468-430D-A81F-93E75FE640DB}"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828800" y="0"/>
            <a:ext cx="7315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9" name="Footer Placeholder 4">
            <a:extLst>
              <a:ext uri="{FF2B5EF4-FFF2-40B4-BE49-F238E27FC236}">
                <a16:creationId xmlns:a16="http://schemas.microsoft.com/office/drawing/2014/main" xmlns="" id="{A3B66D54-976C-4E48-8626-9B929927291B}"/>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19310655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29DB323-E937-41BB-B197-AF434E177688}"/>
              </a:ext>
            </a:extLst>
          </p:cNvPr>
          <p:cNvSpPr>
            <a:spLocks noGrp="1"/>
          </p:cNvSpPr>
          <p:nvPr>
            <p:ph type="dt" sz="quarter" idx="10"/>
          </p:nvPr>
        </p:nvSpPr>
        <p:spPr/>
        <p:txBody>
          <a:bodyPr/>
          <a:lstStyle/>
          <a:p>
            <a:pPr>
              <a:defRPr/>
            </a:pPr>
            <a:fld id="{3ADF7DD7-2194-44CD-8C1F-EB4BD7AADDAC}" type="datetime1">
              <a:rPr lang="en-IN" smtClean="0"/>
              <a:t>05-01-2024</a:t>
            </a:fld>
            <a:endParaRPr lang="en-US"/>
          </a:p>
        </p:txBody>
      </p:sp>
      <p:sp>
        <p:nvSpPr>
          <p:cNvPr id="12" name="Content Placeholder 2">
            <a:extLst>
              <a:ext uri="{FF2B5EF4-FFF2-40B4-BE49-F238E27FC236}">
                <a16:creationId xmlns:a16="http://schemas.microsoft.com/office/drawing/2014/main" xmlns="" id="{CFC969F5-7EEF-428F-BBAB-1FF5EA377B3B}"/>
              </a:ext>
            </a:extLst>
          </p:cNvPr>
          <p:cNvSpPr txBox="1">
            <a:spLocks/>
          </p:cNvSpPr>
          <p:nvPr/>
        </p:nvSpPr>
        <p:spPr>
          <a:xfrm>
            <a:off x="1713310" y="2194323"/>
            <a:ext cx="5915025" cy="1082278"/>
          </a:xfrm>
          <a:prstGeom prst="rect">
            <a:avLst/>
          </a:prstGeom>
        </p:spPr>
        <p:txBody>
          <a:bodyPr lIns="51435" tIns="25718" rIns="51435" bIns="25718">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endParaRPr lang="en-US" sz="1013" dirty="0">
              <a:latin typeface="Times New Roman" panose="02020603050405020304" pitchFamily="18" charset="0"/>
              <a:cs typeface="Times New Roman" panose="02020603050405020304" pitchFamily="18" charset="0"/>
            </a:endParaRPr>
          </a:p>
        </p:txBody>
      </p:sp>
      <p:sp>
        <p:nvSpPr>
          <p:cNvPr id="15387" name="Rectangle 12">
            <a:extLst>
              <a:ext uri="{FF2B5EF4-FFF2-40B4-BE49-F238E27FC236}">
                <a16:creationId xmlns:a16="http://schemas.microsoft.com/office/drawing/2014/main" xmlns="" id="{3C10166C-ED17-49C7-9141-E944123A2E6C}"/>
              </a:ext>
            </a:extLst>
          </p:cNvPr>
          <p:cNvSpPr>
            <a:spLocks noChangeArrowheads="1"/>
          </p:cNvSpPr>
          <p:nvPr/>
        </p:nvSpPr>
        <p:spPr bwMode="auto">
          <a:xfrm>
            <a:off x="628651" y="949330"/>
            <a:ext cx="7905750" cy="161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4313" indent="-214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pPr>
            <a:r>
              <a:rPr lang="en-US" altLang="en-US" sz="1350" dirty="0">
                <a:solidFill>
                  <a:srgbClr val="273239"/>
                </a:solidFill>
                <a:latin typeface="Times New Roman" panose="02020603050405020304" pitchFamily="18" charset="0"/>
                <a:cs typeface="Times New Roman" panose="02020603050405020304" pitchFamily="18" charset="0"/>
              </a:rPr>
              <a:t>Advanced Java Programming refers to languages that uses objects in programming. </a:t>
            </a:r>
          </a:p>
          <a:p>
            <a:pPr>
              <a:lnSpc>
                <a:spcPct val="150000"/>
              </a:lnSpc>
              <a:spcBef>
                <a:spcPct val="0"/>
              </a:spcBef>
            </a:pPr>
            <a:r>
              <a:rPr lang="en-US" altLang="en-US" sz="1350" dirty="0">
                <a:solidFill>
                  <a:srgbClr val="273239"/>
                </a:solidFill>
                <a:latin typeface="Times New Roman" panose="02020603050405020304" pitchFamily="18" charset="0"/>
                <a:cs typeface="Times New Roman" panose="02020603050405020304" pitchFamily="18" charset="0"/>
              </a:rPr>
              <a:t>Advanced Java Programming aims to implement real-world entities like inheritance, hiding, polymorphism </a:t>
            </a:r>
            <a:r>
              <a:rPr lang="en-US" altLang="en-US" sz="1350" dirty="0" err="1">
                <a:solidFill>
                  <a:srgbClr val="273239"/>
                </a:solidFill>
                <a:latin typeface="Times New Roman" panose="02020603050405020304" pitchFamily="18" charset="0"/>
                <a:cs typeface="Times New Roman" panose="02020603050405020304" pitchFamily="18" charset="0"/>
              </a:rPr>
              <a:t>etc</a:t>
            </a:r>
            <a:r>
              <a:rPr lang="en-US" altLang="en-US" sz="1350" dirty="0">
                <a:solidFill>
                  <a:srgbClr val="273239"/>
                </a:solidFill>
                <a:latin typeface="Times New Roman" panose="02020603050405020304" pitchFamily="18" charset="0"/>
                <a:cs typeface="Times New Roman" panose="02020603050405020304" pitchFamily="18" charset="0"/>
              </a:rPr>
              <a:t> in programming. </a:t>
            </a:r>
          </a:p>
          <a:p>
            <a:pPr>
              <a:lnSpc>
                <a:spcPct val="150000"/>
              </a:lnSpc>
              <a:spcBef>
                <a:spcPct val="0"/>
              </a:spcBef>
            </a:pPr>
            <a:r>
              <a:rPr lang="en-US" altLang="en-US" sz="1350" dirty="0">
                <a:solidFill>
                  <a:srgbClr val="273239"/>
                </a:solidFill>
                <a:latin typeface="Times New Roman" panose="02020603050405020304" pitchFamily="18" charset="0"/>
                <a:cs typeface="Times New Roman" panose="02020603050405020304" pitchFamily="18" charset="0"/>
              </a:rPr>
              <a:t>The main aim of Advanced Java Programming is to bind together the data and the functions that operate on them so that no other part of the code can access this data except that function</a:t>
            </a:r>
            <a:endParaRPr lang="en-US" altLang="en-US" sz="135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5494F4E8-E117-4461-BAA2-C6BBD26A42A2}"/>
              </a:ext>
            </a:extLst>
          </p:cNvPr>
          <p:cNvSpPr>
            <a:spLocks noGrp="1"/>
          </p:cNvSpPr>
          <p:nvPr>
            <p:ph type="ftr" sz="quarter" idx="11"/>
          </p:nvPr>
        </p:nvSpPr>
        <p:spPr>
          <a:xfrm>
            <a:off x="1981200" y="6356350"/>
            <a:ext cx="5410200" cy="365125"/>
          </a:xfrm>
        </p:spPr>
        <p:txBody>
          <a:bodyPr/>
          <a:lstStyle/>
          <a:p>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6580C687-73F4-4D4A-9D4C-2A0D59A8E438}"/>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13"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5"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About the Subject with Videos</a:t>
            </a:r>
            <a:endParaRPr lang="en-IN" sz="2800" dirty="0">
              <a:latin typeface="Times New Roman" pitchFamily="18" charset="0"/>
              <a:cs typeface="Times New Roman" pitchFamily="18" charset="0"/>
            </a:endParaRPr>
          </a:p>
        </p:txBody>
      </p:sp>
      <p:pic>
        <p:nvPicPr>
          <p:cNvPr id="16" name="Picture 15">
            <a:extLst>
              <a:ext uri="{FF2B5EF4-FFF2-40B4-BE49-F238E27FC236}">
                <a16:creationId xmlns:a16="http://schemas.microsoft.com/office/drawing/2014/main" xmlns="" id="{BD602346-C1BF-7832-042B-66FA8BBAE9D7}"/>
              </a:ext>
            </a:extLst>
          </p:cNvPr>
          <p:cNvPicPr>
            <a:picLocks noChangeAspect="1"/>
          </p:cNvPicPr>
          <p:nvPr/>
        </p:nvPicPr>
        <p:blipFill>
          <a:blip r:embed="rId3"/>
          <a:stretch>
            <a:fillRect/>
          </a:stretch>
        </p:blipFill>
        <p:spPr>
          <a:xfrm>
            <a:off x="269961" y="2565716"/>
            <a:ext cx="8801721" cy="4155759"/>
          </a:xfrm>
          <a:prstGeom prst="rect">
            <a:avLst/>
          </a:prstGeom>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29DB323-E937-41BB-B197-AF434E177688}"/>
              </a:ext>
            </a:extLst>
          </p:cNvPr>
          <p:cNvSpPr>
            <a:spLocks noGrp="1"/>
          </p:cNvSpPr>
          <p:nvPr>
            <p:ph type="dt" sz="quarter" idx="10"/>
          </p:nvPr>
        </p:nvSpPr>
        <p:spPr/>
        <p:txBody>
          <a:bodyPr/>
          <a:lstStyle/>
          <a:p>
            <a:pPr>
              <a:defRPr/>
            </a:pPr>
            <a:fld id="{571D0305-9DF0-4BAE-AEE9-54737332A75D}" type="datetime1">
              <a:rPr lang="en-IN" smtClean="0"/>
              <a:t>05-01-2024</a:t>
            </a:fld>
            <a:endParaRPr lang="en-US"/>
          </a:p>
        </p:txBody>
      </p:sp>
      <p:sp>
        <p:nvSpPr>
          <p:cNvPr id="12" name="Content Placeholder 2">
            <a:extLst>
              <a:ext uri="{FF2B5EF4-FFF2-40B4-BE49-F238E27FC236}">
                <a16:creationId xmlns:a16="http://schemas.microsoft.com/office/drawing/2014/main" xmlns="" id="{CFC969F5-7EEF-428F-BBAB-1FF5EA377B3B}"/>
              </a:ext>
            </a:extLst>
          </p:cNvPr>
          <p:cNvSpPr txBox="1">
            <a:spLocks/>
          </p:cNvSpPr>
          <p:nvPr/>
        </p:nvSpPr>
        <p:spPr>
          <a:xfrm>
            <a:off x="1713310" y="2194323"/>
            <a:ext cx="5915025" cy="1082278"/>
          </a:xfrm>
          <a:prstGeom prst="rect">
            <a:avLst/>
          </a:prstGeom>
        </p:spPr>
        <p:txBody>
          <a:bodyPr lIns="51435" tIns="25718" rIns="51435" bIns="25718">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endParaRPr lang="en-US" sz="1013"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5494F4E8-E117-4461-BAA2-C6BBD26A42A2}"/>
              </a:ext>
            </a:extLst>
          </p:cNvPr>
          <p:cNvSpPr>
            <a:spLocks noGrp="1"/>
          </p:cNvSpPr>
          <p:nvPr>
            <p:ph type="ftr" sz="quarter" idx="11"/>
          </p:nvPr>
        </p:nvSpPr>
        <p:spPr>
          <a:xfrm>
            <a:off x="1981200" y="6356350"/>
            <a:ext cx="5410200" cy="365125"/>
          </a:xfrm>
        </p:spPr>
        <p:txBody>
          <a:bodyPr/>
          <a:lstStyle/>
          <a:p>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6580C687-73F4-4D4A-9D4C-2A0D59A8E438}"/>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3" name="Picture 14" descr="NIET"/>
          <p:cNvPicPr>
            <a:picLocks noChangeAspect="1" noChangeArrowheads="1"/>
          </p:cNvPicPr>
          <p:nvPr/>
        </p:nvPicPr>
        <p:blipFill>
          <a:blip r:embed="rId3" cstate="print"/>
          <a:srcRect/>
          <a:stretch>
            <a:fillRect/>
          </a:stretch>
        </p:blipFill>
        <p:spPr bwMode="auto">
          <a:xfrm>
            <a:off x="0" y="0"/>
            <a:ext cx="1600200" cy="847725"/>
          </a:xfrm>
          <a:prstGeom prst="rect">
            <a:avLst/>
          </a:prstGeom>
          <a:noFill/>
          <a:ln w="9525">
            <a:noFill/>
            <a:miter lim="800000"/>
            <a:headEnd/>
            <a:tailEnd/>
          </a:ln>
        </p:spPr>
      </p:pic>
      <p:sp>
        <p:nvSpPr>
          <p:cNvPr id="15"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About the Subject with Videos</a:t>
            </a:r>
            <a:endParaRPr lang="en-IN" sz="28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94A8C310-86D3-0D60-8610-F6985D6A319D}"/>
              </a:ext>
            </a:extLst>
          </p:cNvPr>
          <p:cNvPicPr>
            <a:picLocks noChangeAspect="1"/>
          </p:cNvPicPr>
          <p:nvPr/>
        </p:nvPicPr>
        <p:blipFill>
          <a:blip r:embed="rId4"/>
          <a:stretch>
            <a:fillRect/>
          </a:stretch>
        </p:blipFill>
        <p:spPr>
          <a:xfrm>
            <a:off x="502527" y="1118578"/>
            <a:ext cx="8184273" cy="1116037"/>
          </a:xfrm>
          <a:prstGeom prst="rect">
            <a:avLst/>
          </a:prstGeom>
        </p:spPr>
      </p:pic>
      <p:pic>
        <p:nvPicPr>
          <p:cNvPr id="8" name="Picture 7">
            <a:extLst>
              <a:ext uri="{FF2B5EF4-FFF2-40B4-BE49-F238E27FC236}">
                <a16:creationId xmlns:a16="http://schemas.microsoft.com/office/drawing/2014/main" xmlns="" id="{CA7E5EE0-29C2-C82F-B36D-9A64A16C9344}"/>
              </a:ext>
            </a:extLst>
          </p:cNvPr>
          <p:cNvPicPr>
            <a:picLocks noChangeAspect="1"/>
          </p:cNvPicPr>
          <p:nvPr/>
        </p:nvPicPr>
        <p:blipFill>
          <a:blip r:embed="rId5"/>
          <a:stretch>
            <a:fillRect/>
          </a:stretch>
        </p:blipFill>
        <p:spPr>
          <a:xfrm>
            <a:off x="502526" y="2234615"/>
            <a:ext cx="8184273" cy="1200438"/>
          </a:xfrm>
          <a:prstGeom prst="rect">
            <a:avLst/>
          </a:prstGeom>
        </p:spPr>
      </p:pic>
    </p:spTree>
    <p:extLst>
      <p:ext uri="{BB962C8B-B14F-4D97-AF65-F5344CB8AC3E}">
        <p14:creationId xmlns:p14="http://schemas.microsoft.com/office/powerpoint/2010/main" val="3050769532"/>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E852E8-B1DA-B0B3-120D-655D9E3D8A89}"/>
              </a:ext>
            </a:extLst>
          </p:cNvPr>
          <p:cNvSpPr>
            <a:spLocks noGrp="1"/>
          </p:cNvSpPr>
          <p:nvPr>
            <p:ph idx="1"/>
          </p:nvPr>
        </p:nvSpPr>
        <p:spPr/>
        <p:txBody>
          <a:bodyPr>
            <a:normAutofit fontScale="92500"/>
          </a:bodyPr>
          <a:lstStyle/>
          <a:p>
            <a:pPr algn="just"/>
            <a:r>
              <a:rPr lang="en-US" sz="3200" dirty="0"/>
              <a:t>This course gives the fundamental knowledge of Spring Model View Controller and Spring Boots</a:t>
            </a:r>
          </a:p>
          <a:p>
            <a:pPr algn="just"/>
            <a:r>
              <a:rPr lang="en-US" sz="3200" dirty="0"/>
              <a:t>The unit will help the students to understand how the approaches of threads help in solving real life problems.</a:t>
            </a:r>
          </a:p>
          <a:p>
            <a:pPr algn="just"/>
            <a:r>
              <a:rPr lang="en-US" sz="3200" dirty="0"/>
              <a:t>Basic understanding of Java Framework like Spring and Spring Boots used.</a:t>
            </a:r>
          </a:p>
          <a:p>
            <a:pPr algn="just"/>
            <a:r>
              <a:rPr lang="en-US" sz="3200" dirty="0"/>
              <a:t>Overview of creating custom annotations and using them in programs.</a:t>
            </a:r>
          </a:p>
          <a:p>
            <a:endParaRPr lang="en-IN" dirty="0"/>
          </a:p>
        </p:txBody>
      </p:sp>
      <p:sp>
        <p:nvSpPr>
          <p:cNvPr id="4" name="Date Placeholder 3">
            <a:extLst>
              <a:ext uri="{FF2B5EF4-FFF2-40B4-BE49-F238E27FC236}">
                <a16:creationId xmlns:a16="http://schemas.microsoft.com/office/drawing/2014/main" xmlns="" id="{735AE5B7-E609-71F7-60A8-11EB2EBF6690}"/>
              </a:ext>
            </a:extLst>
          </p:cNvPr>
          <p:cNvSpPr>
            <a:spLocks noGrp="1"/>
          </p:cNvSpPr>
          <p:nvPr>
            <p:ph type="dt" sz="half" idx="10"/>
          </p:nvPr>
        </p:nvSpPr>
        <p:spPr/>
        <p:txBody>
          <a:bodyPr/>
          <a:lstStyle/>
          <a:p>
            <a:fld id="{679D4E73-61FC-4DAD-8930-BCD186716852}" type="datetime1">
              <a:rPr lang="en-IN" smtClean="0"/>
              <a:t>05-01-2024</a:t>
            </a:fld>
            <a:endParaRPr lang="en-US"/>
          </a:p>
        </p:txBody>
      </p:sp>
      <p:sp>
        <p:nvSpPr>
          <p:cNvPr id="5" name="Footer Placeholder 4">
            <a:extLst>
              <a:ext uri="{FF2B5EF4-FFF2-40B4-BE49-F238E27FC236}">
                <a16:creationId xmlns:a16="http://schemas.microsoft.com/office/drawing/2014/main" xmlns="" id="{C50112BC-14E8-BC79-A25D-6163AE4F1DD7}"/>
              </a:ext>
            </a:extLst>
          </p:cNvPr>
          <p:cNvSpPr>
            <a:spLocks noGrp="1"/>
          </p:cNvSpPr>
          <p:nvPr>
            <p:ph type="ftr" sz="quarter" idx="11"/>
          </p:nvPr>
        </p:nvSpPr>
        <p:spPr/>
        <p:txBody>
          <a:bodyPr/>
          <a:lstStyle/>
          <a:p>
            <a:r>
              <a:rPr lang="en-US" smtClean="0"/>
              <a:t>Ms.Teena ACSE0601 Advanced Java Programming</a:t>
            </a:r>
            <a:endParaRPr lang="en-US"/>
          </a:p>
        </p:txBody>
      </p:sp>
      <p:sp>
        <p:nvSpPr>
          <p:cNvPr id="6" name="Slide Number Placeholder 5">
            <a:extLst>
              <a:ext uri="{FF2B5EF4-FFF2-40B4-BE49-F238E27FC236}">
                <a16:creationId xmlns:a16="http://schemas.microsoft.com/office/drawing/2014/main" xmlns="" id="{D3858B1D-79B1-DF52-F0EA-F37F4BD9E238}"/>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a:extLst>
              <a:ext uri="{FF2B5EF4-FFF2-40B4-BE49-F238E27FC236}">
                <a16:creationId xmlns:a16="http://schemas.microsoft.com/office/drawing/2014/main" xmlns="" id="{4A01174F-168C-6701-FE7A-9C8F7016CE30}"/>
              </a:ext>
            </a:extLst>
          </p:cNvPr>
          <p:cNvSpPr txBox="1">
            <a:spLocks noGrp="1"/>
          </p:cNvSpPr>
          <p:nvPr>
            <p:ph type="title"/>
          </p:nvPr>
        </p:nvSpPr>
        <p:spPr>
          <a:xfrm>
            <a:off x="2286000" y="422275"/>
            <a:ext cx="6477000" cy="8477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UNIT OBJECTIVE</a:t>
            </a:r>
          </a:p>
        </p:txBody>
      </p:sp>
      <p:pic>
        <p:nvPicPr>
          <p:cNvPr id="8" name="Picture 14" descr="NIET">
            <a:extLst>
              <a:ext uri="{FF2B5EF4-FFF2-40B4-BE49-F238E27FC236}">
                <a16:creationId xmlns:a16="http://schemas.microsoft.com/office/drawing/2014/main" xmlns="" id="{09BEB51F-A4AD-D4A0-FFE5-C81A63F92A73}"/>
              </a:ext>
            </a:extLst>
          </p:cNvPr>
          <p:cNvPicPr>
            <a:picLocks noChangeAspect="1" noChangeArrowheads="1"/>
          </p:cNvPicPr>
          <p:nvPr/>
        </p:nvPicPr>
        <p:blipFill>
          <a:blip r:embed="rId2" cstate="print"/>
          <a:srcRect/>
          <a:stretch>
            <a:fillRect/>
          </a:stretch>
        </p:blipFill>
        <p:spPr bwMode="auto">
          <a:xfrm>
            <a:off x="533400" y="422275"/>
            <a:ext cx="1600200" cy="847725"/>
          </a:xfrm>
          <a:prstGeom prst="rect">
            <a:avLst/>
          </a:prstGeom>
          <a:noFill/>
          <a:ln w="9525">
            <a:noFill/>
            <a:miter lim="800000"/>
            <a:headEnd/>
            <a:tailEnd/>
          </a:ln>
        </p:spPr>
      </p:pic>
    </p:spTree>
    <p:extLst>
      <p:ext uri="{BB962C8B-B14F-4D97-AF65-F5344CB8AC3E}">
        <p14:creationId xmlns:p14="http://schemas.microsoft.com/office/powerpoint/2010/main" val="343749693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407824"/>
          </a:xfrm>
        </p:spPr>
        <p:txBody>
          <a:bodyPr>
            <a:normAutofit/>
          </a:bodyPr>
          <a:lstStyle/>
          <a:p>
            <a:pPr marL="0" lvl="0" indent="0" algn="just">
              <a:buNone/>
            </a:pPr>
            <a:r>
              <a:rPr lang="en-IN" sz="1800" b="1" dirty="0">
                <a:effectLst/>
                <a:latin typeface="Times New Roman" panose="02020603050405020304" pitchFamily="18" charset="0"/>
              </a:rPr>
              <a:t>Spring MVC</a:t>
            </a:r>
          </a:p>
          <a:p>
            <a:pPr algn="just"/>
            <a:r>
              <a:rPr lang="en-US" sz="1100" dirty="0">
                <a:effectLst/>
                <a:latin typeface="Times New Roman" panose="02020603050405020304" pitchFamily="18" charset="0"/>
              </a:rPr>
              <a:t>Introduction/Developing Web Application with Spring MVC</a:t>
            </a:r>
            <a:endParaRPr lang="en-IN" sz="1800" b="1" dirty="0">
              <a:latin typeface="Times New Roman" panose="02020603050405020304" pitchFamily="18" charset="0"/>
            </a:endParaRPr>
          </a:p>
          <a:p>
            <a:pPr algn="just"/>
            <a:r>
              <a:rPr lang="en-IN" sz="1100" dirty="0">
                <a:effectLst/>
                <a:latin typeface="Times New Roman" panose="02020603050405020304" pitchFamily="18" charset="0"/>
              </a:rPr>
              <a:t>Advanced Techniques</a:t>
            </a:r>
          </a:p>
          <a:p>
            <a:pPr algn="just"/>
            <a:r>
              <a:rPr lang="en-IN" sz="1100" dirty="0">
                <a:latin typeface="Times New Roman" panose="02020603050405020304" pitchFamily="18" charset="0"/>
              </a:rPr>
              <a:t>Spring Controllers</a:t>
            </a:r>
          </a:p>
          <a:p>
            <a:pPr algn="just"/>
            <a:endParaRPr lang="en-IN" sz="1100" dirty="0">
              <a:effectLst/>
              <a:latin typeface="Times New Roman" panose="02020603050405020304" pitchFamily="18" charset="0"/>
            </a:endParaRPr>
          </a:p>
          <a:p>
            <a:pPr marL="0" indent="0" algn="just">
              <a:buNone/>
            </a:pPr>
            <a:r>
              <a:rPr lang="en-IN" sz="1800" b="1" dirty="0">
                <a:effectLst/>
                <a:latin typeface="Times New Roman" panose="02020603050405020304" pitchFamily="18" charset="0"/>
              </a:rPr>
              <a:t>Spring Boot    </a:t>
            </a:r>
          </a:p>
          <a:p>
            <a:pPr algn="just"/>
            <a:r>
              <a:rPr lang="en-IN" sz="1100" dirty="0">
                <a:effectLst/>
                <a:latin typeface="Times New Roman" panose="02020603050405020304" pitchFamily="18" charset="0"/>
              </a:rPr>
              <a:t>Spring Boot Starters</a:t>
            </a:r>
            <a:endParaRPr lang="en-IN" sz="1800" b="1" dirty="0">
              <a:latin typeface="Times New Roman" panose="02020603050405020304" pitchFamily="18" charset="0"/>
            </a:endParaRPr>
          </a:p>
          <a:p>
            <a:pPr algn="just"/>
            <a:r>
              <a:rPr lang="en-IN" sz="1100" dirty="0">
                <a:effectLst/>
                <a:latin typeface="Times New Roman" panose="02020603050405020304" pitchFamily="18" charset="0"/>
              </a:rPr>
              <a:t>CLI</a:t>
            </a:r>
            <a:endParaRPr lang="en-IN" sz="1800" b="1" dirty="0">
              <a:effectLst/>
              <a:latin typeface="Times New Roman" panose="02020603050405020304" pitchFamily="18" charset="0"/>
            </a:endParaRPr>
          </a:p>
          <a:p>
            <a:pPr algn="just"/>
            <a:r>
              <a:rPr lang="en-IN" sz="1100" dirty="0">
                <a:effectLst/>
                <a:latin typeface="Times New Roman" panose="02020603050405020304" pitchFamily="18" charset="0"/>
              </a:rPr>
              <a:t>Application Class</a:t>
            </a:r>
            <a:endParaRPr lang="en-IN" sz="1800" b="1" dirty="0">
              <a:latin typeface="Times New Roman" panose="02020603050405020304" pitchFamily="18" charset="0"/>
            </a:endParaRPr>
          </a:p>
          <a:p>
            <a:pPr algn="just"/>
            <a:r>
              <a:rPr lang="en-IN" sz="1100" dirty="0">
                <a:effectLst/>
                <a:latin typeface="Times New Roman" panose="02020603050405020304" pitchFamily="18" charset="0"/>
              </a:rPr>
              <a:t>Logging</a:t>
            </a:r>
            <a:endParaRPr lang="en-IN" sz="1800" b="1" dirty="0">
              <a:effectLst/>
              <a:latin typeface="Times New Roman" panose="02020603050405020304" pitchFamily="18" charset="0"/>
            </a:endParaRPr>
          </a:p>
          <a:p>
            <a:pPr algn="just"/>
            <a:r>
              <a:rPr lang="en-IN" sz="1100" dirty="0">
                <a:effectLst/>
                <a:latin typeface="Times New Roman" panose="02020603050405020304" pitchFamily="18" charset="0"/>
              </a:rPr>
              <a:t>Auto Configuration Classes</a:t>
            </a:r>
          </a:p>
          <a:p>
            <a:pPr algn="just"/>
            <a:r>
              <a:rPr lang="en-IN" sz="1100" dirty="0">
                <a:latin typeface="Times New Roman" panose="02020603050405020304" pitchFamily="18" charset="0"/>
              </a:rPr>
              <a:t>Spring Boot Dependencies</a:t>
            </a:r>
          </a:p>
          <a:p>
            <a:pPr algn="just"/>
            <a:r>
              <a:rPr lang="en-US" sz="1100" dirty="0">
                <a:effectLst/>
                <a:latin typeface="Times New Roman" panose="02020603050405020304" pitchFamily="18" charset="0"/>
              </a:rPr>
              <a:t>Spring data JPA introduction and Overview</a:t>
            </a:r>
            <a:endParaRPr lang="en-IN" sz="1800" dirty="0">
              <a:latin typeface="Times New Roman" panose="02020603050405020304" pitchFamily="18" charset="0"/>
            </a:endParaRPr>
          </a:p>
          <a:p>
            <a:pPr algn="just"/>
            <a:endParaRPr lang="en-IN" sz="1800" b="1" dirty="0">
              <a:effectLst/>
              <a:latin typeface="Times New Roman" panose="02020603050405020304" pitchFamily="18" charset="0"/>
            </a:endParaRPr>
          </a:p>
        </p:txBody>
      </p:sp>
      <p:sp>
        <p:nvSpPr>
          <p:cNvPr id="6" name="Date Placeholder 5"/>
          <p:cNvSpPr>
            <a:spLocks noGrp="1"/>
          </p:cNvSpPr>
          <p:nvPr>
            <p:ph type="dt" sz="half" idx="10"/>
          </p:nvPr>
        </p:nvSpPr>
        <p:spPr/>
        <p:txBody>
          <a:bodyPr/>
          <a:lstStyle/>
          <a:p>
            <a:fld id="{1D1D79C8-FC69-4C40-AA47-3A51288665B7}" type="datetime1">
              <a:rPr lang="en-IN" smtClean="0"/>
              <a:t>05-01-2024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UNIT CONTENT</a:t>
            </a:r>
          </a:p>
        </p:txBody>
      </p:sp>
      <p:sp>
        <p:nvSpPr>
          <p:cNvPr id="11" name="Footer Placeholder 4">
            <a:extLst>
              <a:ext uri="{FF2B5EF4-FFF2-40B4-BE49-F238E27FC236}">
                <a16:creationId xmlns:a16="http://schemas.microsoft.com/office/drawing/2014/main" xmlns="" id="{1A1A939B-8EA0-4395-8D25-46B2D429A240}"/>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12" name="Picture 14" descr="NIET"/>
          <p:cNvPicPr>
            <a:picLocks noChangeAspect="1" noChangeArrowheads="1"/>
          </p:cNvPicPr>
          <p:nvPr/>
        </p:nvPicPr>
        <p:blipFill>
          <a:blip r:embed="rId3" cstate="print"/>
          <a:srcRect/>
          <a:stretch>
            <a:fillRect/>
          </a:stretch>
        </p:blipFill>
        <p:spPr bwMode="auto">
          <a:xfrm>
            <a:off x="0" y="0"/>
            <a:ext cx="1600200" cy="847725"/>
          </a:xfrm>
          <a:prstGeom prst="rect">
            <a:avLst/>
          </a:prstGeom>
          <a:noFill/>
          <a:ln w="9525">
            <a:noFill/>
            <a:miter lim="800000"/>
            <a:headEnd/>
            <a:tailEnd/>
          </a:ln>
        </p:spPr>
      </p:pic>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MVC framework is an open-source Java platform that provides comprehensive infrastructure support for developing robust Java-based Web applications very easily and very rapidly.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framework was initially written by Rod Johnson and was first released under the Apache 2.0 license in June 2003.</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follows the Model-View-Controller design pattern. It implements all the basic features of a core spring framework like Inversion of Control, and Dependency Injection.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Spring MVC provides an elegant solution to use MVC in spring framework with the help of </a:t>
            </a:r>
            <a:r>
              <a:rPr lang="en-US" sz="2000" b="1" i="0" dirty="0" err="1">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0" dirty="0" err="1">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is a class that receives the incoming request and maps it to the right resource such as controllers, models, and views</a:t>
            </a:r>
            <a:r>
              <a:rPr lang="en-US" sz="1400" b="0" i="0" dirty="0">
                <a:solidFill>
                  <a:srgbClr val="333333"/>
                </a:solidFill>
                <a:effectLst/>
                <a:latin typeface="inter-regular"/>
              </a:rPr>
              <a:t>.</a:t>
            </a:r>
            <a:endParaRPr lang="en-US" sz="2200" dirty="0"/>
          </a:p>
        </p:txBody>
      </p:sp>
      <p:sp>
        <p:nvSpPr>
          <p:cNvPr id="4" name="Date Placeholder 3"/>
          <p:cNvSpPr>
            <a:spLocks noGrp="1"/>
          </p:cNvSpPr>
          <p:nvPr>
            <p:ph type="dt" sz="half" idx="10"/>
          </p:nvPr>
        </p:nvSpPr>
        <p:spPr/>
        <p:txBody>
          <a:bodyPr/>
          <a:lstStyle/>
          <a:p>
            <a:fld id="{5995CBF8-F87C-47C5-B3BA-077F0B90327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676400" y="0"/>
            <a:ext cx="7467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Spring MVC: Introduction</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28837983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D48AA8-1271-4FA5-A33B-AC86F7F66D2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752600" y="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0" i="0" dirty="0">
                <a:solidFill>
                  <a:srgbClr val="610B38"/>
                </a:solidFill>
                <a:effectLst/>
                <a:latin typeface="erdana"/>
              </a:rPr>
              <a:t>Spring Web Model-View-Controller</a:t>
            </a:r>
          </a:p>
          <a:p>
            <a:pPr algn="ctr">
              <a:spcBef>
                <a:spcPct val="0"/>
              </a:spcBef>
              <a:defRPr/>
            </a:pPr>
            <a:r>
              <a:rPr lang="en-IN" sz="3000" dirty="0"/>
              <a:t>(MVC)</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1026" name="Picture 2" descr="Spring MVC Tutorial">
            <a:extLst>
              <a:ext uri="{FF2B5EF4-FFF2-40B4-BE49-F238E27FC236}">
                <a16:creationId xmlns:a16="http://schemas.microsoft.com/office/drawing/2014/main" xmlns="" id="{38418795-E870-6F7C-EC81-01993B7A59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1290551"/>
            <a:ext cx="6324600" cy="427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71183"/>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92500" lnSpcReduction="20000"/>
          </a:bodyPr>
          <a:lstStyle/>
          <a:p>
            <a:pPr algn="just"/>
            <a:r>
              <a:rPr lang="en-US" sz="2000" b="1" i="0" dirty="0">
                <a:solidFill>
                  <a:srgbClr val="000000"/>
                </a:solidFill>
                <a:effectLst/>
                <a:latin typeface="+mj-lt"/>
                <a:cs typeface="Times New Roman" panose="02020603050405020304" pitchFamily="18" charset="0"/>
              </a:rPr>
              <a:t>Model</a:t>
            </a:r>
            <a:r>
              <a:rPr lang="en-US" sz="2000" b="0" i="0" dirty="0">
                <a:solidFill>
                  <a:srgbClr val="000000"/>
                </a:solidFill>
                <a:effectLst/>
                <a:latin typeface="+mj-lt"/>
                <a:cs typeface="Times New Roman" panose="02020603050405020304" pitchFamily="18" charset="0"/>
              </a:rPr>
              <a:t> - A model contains the data of the application. A data can be a single object or a collection of objects. </a:t>
            </a:r>
            <a:r>
              <a:rPr lang="en-US" sz="2000" b="0" i="0" dirty="0">
                <a:solidFill>
                  <a:srgbClr val="000000"/>
                </a:solidFill>
                <a:effectLst/>
                <a:latin typeface="+mj-lt"/>
              </a:rPr>
              <a:t>The </a:t>
            </a:r>
            <a:r>
              <a:rPr lang="en-US" sz="2000" b="1" i="0" dirty="0">
                <a:solidFill>
                  <a:srgbClr val="000000"/>
                </a:solidFill>
                <a:effectLst/>
                <a:latin typeface="+mj-lt"/>
              </a:rPr>
              <a:t>Model</a:t>
            </a:r>
            <a:r>
              <a:rPr lang="en-US" sz="2000" b="0" i="0" dirty="0">
                <a:solidFill>
                  <a:srgbClr val="000000"/>
                </a:solidFill>
                <a:effectLst/>
                <a:latin typeface="+mj-lt"/>
              </a:rPr>
              <a:t> encapsulates the application data and in general, they will consist of </a:t>
            </a:r>
            <a:r>
              <a:rPr lang="en-US" sz="2000" b="1" i="0" dirty="0">
                <a:solidFill>
                  <a:srgbClr val="000000"/>
                </a:solidFill>
                <a:effectLst/>
                <a:latin typeface="+mj-lt"/>
              </a:rPr>
              <a:t>POJO</a:t>
            </a:r>
            <a:r>
              <a:rPr lang="en-US" sz="2000" b="0" i="0" dirty="0">
                <a:solidFill>
                  <a:srgbClr val="000000"/>
                </a:solidFill>
                <a:effectLst/>
                <a:latin typeface="+mj-lt"/>
              </a:rPr>
              <a:t>.</a:t>
            </a:r>
          </a:p>
          <a:p>
            <a:pPr marL="0" indent="0" algn="just">
              <a:buNone/>
            </a:pPr>
            <a:endParaRPr lang="en-US" sz="2000" b="0" i="0" dirty="0">
              <a:solidFill>
                <a:srgbClr val="000000"/>
              </a:solidFill>
              <a:effectLst/>
              <a:latin typeface="+mj-lt"/>
              <a:cs typeface="Times New Roman" panose="02020603050405020304" pitchFamily="18" charset="0"/>
            </a:endParaRPr>
          </a:p>
          <a:p>
            <a:pPr algn="just"/>
            <a:r>
              <a:rPr lang="en-US" sz="2000" b="1" i="0" dirty="0">
                <a:solidFill>
                  <a:srgbClr val="000000"/>
                </a:solidFill>
                <a:effectLst/>
                <a:latin typeface="+mj-lt"/>
                <a:cs typeface="Times New Roman" panose="02020603050405020304" pitchFamily="18" charset="0"/>
              </a:rPr>
              <a:t>View</a:t>
            </a:r>
            <a:r>
              <a:rPr lang="en-US" sz="2000" b="0" i="0" dirty="0">
                <a:solidFill>
                  <a:srgbClr val="000000"/>
                </a:solidFill>
                <a:effectLst/>
                <a:latin typeface="+mj-lt"/>
                <a:cs typeface="Times New Roman" panose="02020603050405020304" pitchFamily="18" charset="0"/>
              </a:rPr>
              <a:t> - A view represents the provided information in a particular format. Generally, JSP+JSTL is used to create a view page. Although spring also supports other view technologies such as Apache Velocity, </a:t>
            </a:r>
            <a:r>
              <a:rPr lang="en-US" sz="2000" b="0" i="0" dirty="0" err="1">
                <a:solidFill>
                  <a:srgbClr val="000000"/>
                </a:solidFill>
                <a:effectLst/>
                <a:latin typeface="+mj-lt"/>
                <a:cs typeface="Times New Roman" panose="02020603050405020304" pitchFamily="18" charset="0"/>
              </a:rPr>
              <a:t>Thymeleaf</a:t>
            </a:r>
            <a:r>
              <a:rPr lang="en-US" sz="2000" b="0" i="0" dirty="0">
                <a:solidFill>
                  <a:srgbClr val="000000"/>
                </a:solidFill>
                <a:effectLst/>
                <a:latin typeface="+mj-lt"/>
                <a:cs typeface="Times New Roman" panose="02020603050405020304" pitchFamily="18" charset="0"/>
              </a:rPr>
              <a:t> and </a:t>
            </a:r>
            <a:r>
              <a:rPr lang="en-US" sz="2000" b="0" i="0" dirty="0" err="1">
                <a:solidFill>
                  <a:srgbClr val="000000"/>
                </a:solidFill>
                <a:effectLst/>
                <a:latin typeface="+mj-lt"/>
                <a:cs typeface="Times New Roman" panose="02020603050405020304" pitchFamily="18" charset="0"/>
              </a:rPr>
              <a:t>FreeMarker</a:t>
            </a:r>
            <a:r>
              <a:rPr lang="en-US" sz="2000" b="0" i="0" dirty="0">
                <a:solidFill>
                  <a:srgbClr val="000000"/>
                </a:solidFill>
                <a:effectLst/>
                <a:latin typeface="+mj-lt"/>
                <a:cs typeface="Times New Roman" panose="02020603050405020304" pitchFamily="18" charset="0"/>
              </a:rPr>
              <a:t>.</a:t>
            </a:r>
            <a:r>
              <a:rPr lang="en-US" sz="2000" b="0" i="0" dirty="0">
                <a:solidFill>
                  <a:srgbClr val="000000"/>
                </a:solidFill>
                <a:effectLst/>
                <a:latin typeface="+mj-lt"/>
              </a:rPr>
              <a:t> The </a:t>
            </a:r>
            <a:r>
              <a:rPr lang="en-US" sz="2000" b="1" i="0" dirty="0">
                <a:solidFill>
                  <a:srgbClr val="000000"/>
                </a:solidFill>
                <a:effectLst/>
                <a:latin typeface="+mj-lt"/>
              </a:rPr>
              <a:t>View</a:t>
            </a:r>
            <a:r>
              <a:rPr lang="en-US" sz="2000" b="0" i="0" dirty="0">
                <a:solidFill>
                  <a:srgbClr val="000000"/>
                </a:solidFill>
                <a:effectLst/>
                <a:latin typeface="+mj-lt"/>
              </a:rPr>
              <a:t> is responsible for rendering the model data and in general, it generates </a:t>
            </a:r>
            <a:r>
              <a:rPr lang="en-US" sz="2000" b="1" i="0" dirty="0">
                <a:solidFill>
                  <a:srgbClr val="000000"/>
                </a:solidFill>
                <a:effectLst/>
                <a:latin typeface="+mj-lt"/>
              </a:rPr>
              <a:t>HTML</a:t>
            </a:r>
            <a:r>
              <a:rPr lang="en-US" sz="2000" b="0" i="0" dirty="0">
                <a:solidFill>
                  <a:srgbClr val="000000"/>
                </a:solidFill>
                <a:effectLst/>
                <a:latin typeface="+mj-lt"/>
              </a:rPr>
              <a:t> output that the client's browser can interpret.</a:t>
            </a:r>
          </a:p>
          <a:p>
            <a:pPr marL="0" indent="0" algn="just">
              <a:buNone/>
            </a:pPr>
            <a:endParaRPr lang="en-US" sz="2000" b="0" i="0" dirty="0">
              <a:solidFill>
                <a:srgbClr val="000000"/>
              </a:solidFill>
              <a:effectLst/>
              <a:latin typeface="+mj-lt"/>
            </a:endParaRPr>
          </a:p>
          <a:p>
            <a:pPr algn="just"/>
            <a:r>
              <a:rPr lang="en-US" sz="2000" b="1" i="0" dirty="0">
                <a:solidFill>
                  <a:srgbClr val="000000"/>
                </a:solidFill>
                <a:effectLst/>
                <a:latin typeface="+mj-lt"/>
                <a:cs typeface="Times New Roman" panose="02020603050405020304" pitchFamily="18" charset="0"/>
              </a:rPr>
              <a:t>Controller</a:t>
            </a:r>
            <a:r>
              <a:rPr lang="en-US" sz="2000" b="0" i="0" dirty="0">
                <a:solidFill>
                  <a:srgbClr val="000000"/>
                </a:solidFill>
                <a:effectLst/>
                <a:latin typeface="+mj-lt"/>
                <a:cs typeface="Times New Roman" panose="02020603050405020304" pitchFamily="18" charset="0"/>
              </a:rPr>
              <a:t> - A controller contains the business logic of an application. Here, the @Controller annotation is used to mark the class as the controller.</a:t>
            </a:r>
            <a:r>
              <a:rPr lang="en-US" sz="2000" b="0" i="0" dirty="0">
                <a:solidFill>
                  <a:srgbClr val="000000"/>
                </a:solidFill>
                <a:effectLst/>
                <a:latin typeface="+mj-lt"/>
              </a:rPr>
              <a:t> The </a:t>
            </a:r>
            <a:r>
              <a:rPr lang="en-US" sz="2000" b="1" i="0" dirty="0">
                <a:solidFill>
                  <a:srgbClr val="000000"/>
                </a:solidFill>
                <a:effectLst/>
                <a:latin typeface="+mj-lt"/>
              </a:rPr>
              <a:t>Controller</a:t>
            </a:r>
            <a:r>
              <a:rPr lang="en-US" sz="2000" b="0" i="0" dirty="0">
                <a:solidFill>
                  <a:srgbClr val="000000"/>
                </a:solidFill>
                <a:effectLst/>
                <a:latin typeface="+mj-lt"/>
              </a:rPr>
              <a:t> is responsible for processing </a:t>
            </a:r>
            <a:r>
              <a:rPr lang="en-US" sz="2000" b="1" i="0" dirty="0">
                <a:solidFill>
                  <a:srgbClr val="000000"/>
                </a:solidFill>
                <a:effectLst/>
                <a:latin typeface="+mj-lt"/>
              </a:rPr>
              <a:t>User Requests</a:t>
            </a:r>
            <a:r>
              <a:rPr lang="en-US" sz="2000" b="0" i="0" dirty="0">
                <a:solidFill>
                  <a:srgbClr val="000000"/>
                </a:solidFill>
                <a:effectLst/>
                <a:latin typeface="+mj-lt"/>
              </a:rPr>
              <a:t> and </a:t>
            </a:r>
            <a:r>
              <a:rPr lang="en-US" sz="2000" b="1" i="0" dirty="0">
                <a:solidFill>
                  <a:srgbClr val="000000"/>
                </a:solidFill>
                <a:effectLst/>
                <a:latin typeface="+mj-lt"/>
              </a:rPr>
              <a:t>Building Appropriate Model</a:t>
            </a:r>
            <a:r>
              <a:rPr lang="en-US" sz="2000" b="0" i="0" dirty="0">
                <a:solidFill>
                  <a:srgbClr val="000000"/>
                </a:solidFill>
                <a:effectLst/>
                <a:latin typeface="+mj-lt"/>
              </a:rPr>
              <a:t> and passes it to the view for rendering.</a:t>
            </a:r>
          </a:p>
          <a:p>
            <a:pPr algn="just"/>
            <a:endParaRPr lang="en-US" sz="2000" b="0" i="0" dirty="0">
              <a:solidFill>
                <a:srgbClr val="000000"/>
              </a:solidFill>
              <a:effectLst/>
              <a:latin typeface="+mj-lt"/>
            </a:endParaRPr>
          </a:p>
          <a:p>
            <a:pPr algn="just">
              <a:buFont typeface="Arial" panose="020B0604020202020204" pitchFamily="34" charset="0"/>
              <a:buChar char="•"/>
            </a:pPr>
            <a:endParaRPr lang="en-US" sz="2000" b="0" i="0" dirty="0">
              <a:solidFill>
                <a:srgbClr val="000000"/>
              </a:solidFill>
              <a:effectLst/>
              <a:latin typeface="+mj-lt"/>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mj-lt"/>
                <a:cs typeface="Times New Roman" panose="02020603050405020304" pitchFamily="18" charset="0"/>
              </a:rPr>
              <a:t>Front Controller</a:t>
            </a:r>
            <a:r>
              <a:rPr lang="en-US" sz="2000" b="0" i="0" dirty="0">
                <a:solidFill>
                  <a:srgbClr val="000000"/>
                </a:solidFill>
                <a:effectLst/>
                <a:latin typeface="+mj-lt"/>
                <a:cs typeface="Times New Roman" panose="02020603050405020304" pitchFamily="18" charset="0"/>
              </a:rPr>
              <a:t> - In Spring Web MVC, the </a:t>
            </a:r>
            <a:r>
              <a:rPr lang="en-US" sz="2000" b="0" i="0" dirty="0" err="1">
                <a:solidFill>
                  <a:srgbClr val="000000"/>
                </a:solidFill>
                <a:effectLst/>
                <a:latin typeface="+mj-lt"/>
                <a:cs typeface="Times New Roman" panose="02020603050405020304" pitchFamily="18" charset="0"/>
              </a:rPr>
              <a:t>DispatcherServlet</a:t>
            </a:r>
            <a:r>
              <a:rPr lang="en-US" sz="2000" b="0" i="0" dirty="0">
                <a:solidFill>
                  <a:srgbClr val="000000"/>
                </a:solidFill>
                <a:effectLst/>
                <a:latin typeface="+mj-lt"/>
                <a:cs typeface="Times New Roman" panose="02020603050405020304" pitchFamily="18" charset="0"/>
              </a:rPr>
              <a:t> class works as the front controller. It is responsible to manage the flow of the Spring MVC application.</a:t>
            </a:r>
          </a:p>
          <a:p>
            <a:pPr marL="3175" algn="just"/>
            <a:endParaRPr lang="en-US" sz="2600" dirty="0"/>
          </a:p>
        </p:txBody>
      </p:sp>
      <p:sp>
        <p:nvSpPr>
          <p:cNvPr id="4" name="Date Placeholder 3"/>
          <p:cNvSpPr>
            <a:spLocks noGrp="1"/>
          </p:cNvSpPr>
          <p:nvPr>
            <p:ph type="dt" sz="half" idx="10"/>
          </p:nvPr>
        </p:nvSpPr>
        <p:spPr/>
        <p:txBody>
          <a:bodyPr/>
          <a:lstStyle/>
          <a:p>
            <a:fld id="{244CC891-2FE7-46F4-85DF-234A96705CB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752600" y="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MVC</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69432677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42193"/>
            <a:ext cx="8229600" cy="5076825"/>
          </a:xfrm>
        </p:spPr>
        <p:txBody>
          <a:bodyPr>
            <a:normAutofit/>
          </a:bodyPr>
          <a:lstStyle/>
          <a:p>
            <a:pPr algn="l" fontAlgn="base"/>
            <a:r>
              <a:rPr lang="en-US" sz="2000" b="0" i="0" dirty="0">
                <a:solidFill>
                  <a:srgbClr val="273239"/>
                </a:solidFill>
                <a:effectLst/>
                <a:latin typeface="urw-din"/>
              </a:rPr>
              <a:t>Spring MVC Framework works as follows:</a:t>
            </a:r>
          </a:p>
          <a:p>
            <a:pPr algn="l" fontAlgn="base">
              <a:buFont typeface="+mj-lt"/>
              <a:buAutoNum type="arabicPeriod"/>
            </a:pPr>
            <a:r>
              <a:rPr lang="en-US" sz="2000" b="0" i="0" dirty="0">
                <a:solidFill>
                  <a:srgbClr val="273239"/>
                </a:solidFill>
                <a:effectLst/>
                <a:latin typeface="urw-din"/>
              </a:rPr>
              <a:t>All the incoming requests are intercepted by the </a:t>
            </a:r>
            <a:r>
              <a:rPr lang="en-US" sz="2000" b="0" i="0" dirty="0" err="1">
                <a:solidFill>
                  <a:srgbClr val="273239"/>
                </a:solidFill>
                <a:effectLst/>
                <a:latin typeface="urw-din"/>
              </a:rPr>
              <a:t>DispatcherServlet</a:t>
            </a:r>
            <a:r>
              <a:rPr lang="en-US" sz="2000" b="0" i="0" dirty="0">
                <a:solidFill>
                  <a:srgbClr val="273239"/>
                </a:solidFill>
                <a:effectLst/>
                <a:latin typeface="urw-din"/>
              </a:rPr>
              <a:t> that works as the front controller.</a:t>
            </a:r>
          </a:p>
          <a:p>
            <a:pPr algn="l" fontAlgn="base">
              <a:buFont typeface="+mj-lt"/>
              <a:buAutoNum type="arabicPeriod"/>
            </a:pPr>
            <a:r>
              <a:rPr lang="en-US" sz="2000" b="0" i="0" dirty="0">
                <a:solidFill>
                  <a:srgbClr val="273239"/>
                </a:solidFill>
                <a:effectLst/>
                <a:latin typeface="urw-din"/>
              </a:rPr>
              <a:t>The </a:t>
            </a:r>
            <a:r>
              <a:rPr lang="en-US" sz="2000" b="0" i="0" dirty="0" err="1">
                <a:solidFill>
                  <a:srgbClr val="273239"/>
                </a:solidFill>
                <a:effectLst/>
                <a:latin typeface="urw-din"/>
              </a:rPr>
              <a:t>DispatcherServlet</a:t>
            </a:r>
            <a:r>
              <a:rPr lang="en-US" sz="2000" b="0" i="0" dirty="0">
                <a:solidFill>
                  <a:srgbClr val="273239"/>
                </a:solidFill>
                <a:effectLst/>
                <a:latin typeface="urw-din"/>
              </a:rPr>
              <a:t> then gets an entry of handler mapping from the XML file and forwards the request to the controller.</a:t>
            </a:r>
          </a:p>
          <a:p>
            <a:pPr algn="l" fontAlgn="base">
              <a:buFont typeface="+mj-lt"/>
              <a:buAutoNum type="arabicPeriod"/>
            </a:pPr>
            <a:r>
              <a:rPr lang="en-US" sz="2000" b="0" i="0" dirty="0">
                <a:solidFill>
                  <a:srgbClr val="273239"/>
                </a:solidFill>
                <a:effectLst/>
                <a:latin typeface="urw-din"/>
              </a:rPr>
              <a:t>The object of </a:t>
            </a:r>
            <a:r>
              <a:rPr lang="en-US" sz="2000" b="0" i="0" dirty="0" err="1">
                <a:solidFill>
                  <a:srgbClr val="273239"/>
                </a:solidFill>
                <a:effectLst/>
                <a:latin typeface="urw-din"/>
              </a:rPr>
              <a:t>ModelAndView</a:t>
            </a:r>
            <a:r>
              <a:rPr lang="en-US" sz="2000" b="0" i="0" dirty="0">
                <a:solidFill>
                  <a:srgbClr val="273239"/>
                </a:solidFill>
                <a:effectLst/>
                <a:latin typeface="urw-din"/>
              </a:rPr>
              <a:t> is returned by the controller.</a:t>
            </a:r>
          </a:p>
          <a:p>
            <a:pPr algn="l" fontAlgn="base">
              <a:buFont typeface="+mj-lt"/>
              <a:buAutoNum type="arabicPeriod"/>
            </a:pPr>
            <a:r>
              <a:rPr lang="en-US" sz="2000" b="0" i="0" dirty="0">
                <a:solidFill>
                  <a:srgbClr val="273239"/>
                </a:solidFill>
                <a:effectLst/>
                <a:latin typeface="urw-din"/>
              </a:rPr>
              <a:t>The </a:t>
            </a:r>
            <a:r>
              <a:rPr lang="en-US" sz="2000" b="0" i="0" dirty="0" err="1">
                <a:solidFill>
                  <a:srgbClr val="273239"/>
                </a:solidFill>
                <a:effectLst/>
                <a:latin typeface="urw-din"/>
              </a:rPr>
              <a:t>DispatcherServlet</a:t>
            </a:r>
            <a:r>
              <a:rPr lang="en-US" sz="2000" b="0" i="0" dirty="0">
                <a:solidFill>
                  <a:srgbClr val="273239"/>
                </a:solidFill>
                <a:effectLst/>
                <a:latin typeface="urw-din"/>
              </a:rPr>
              <a:t> checks the entry of the view resolver in the XML file and invokes the appropriate view component.</a:t>
            </a:r>
          </a:p>
          <a:p>
            <a:pPr marL="126047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ECCC3D21-1D0C-4320-8853-CD396BB52C62}"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600200" y="19878"/>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Working of MVC Framework</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416219986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66CA511-8EE2-45BD-ABBB-30A1B772284C}" type="datetime1">
              <a:rPr lang="en-IN" smtClean="0"/>
              <a:t>05-01-2024</a:t>
            </a:fld>
            <a:endParaRPr lang="en-US"/>
          </a:p>
        </p:txBody>
      </p:sp>
      <p:sp>
        <p:nvSpPr>
          <p:cNvPr id="5" name="Footer Placeholder 4"/>
          <p:cNvSpPr>
            <a:spLocks noGrp="1"/>
          </p:cNvSpPr>
          <p:nvPr>
            <p:ph type="ftr" sz="quarter" idx="11"/>
          </p:nvPr>
        </p:nvSpPr>
        <p:spPr>
          <a:xfrm>
            <a:off x="3124200" y="6356350"/>
            <a:ext cx="5029200" cy="365125"/>
          </a:xfrm>
        </p:spPr>
        <p:txBody>
          <a:bodyPr/>
          <a:lstStyle/>
          <a:p>
            <a:pPr>
              <a:defRPr/>
            </a:pPr>
            <a:r>
              <a:rPr lang="en-US" smtClean="0"/>
              <a:t>Ms.Teena ACSE0601 Advanced Java Programming</a:t>
            </a:r>
            <a:endParaRPr lang="en-US" dirty="0"/>
          </a:p>
        </p:txBody>
      </p:sp>
      <p:sp>
        <p:nvSpPr>
          <p:cNvPr id="4100" name="Slide Number Placeholder 5"/>
          <p:cNvSpPr>
            <a:spLocks noGrp="1"/>
          </p:cNvSpPr>
          <p:nvPr>
            <p:ph type="sldNum" sz="quarter" idx="12"/>
          </p:nvPr>
        </p:nvSpPr>
        <p:spPr bwMode="auto">
          <a:noFill/>
          <a:ln>
            <a:miter lim="800000"/>
            <a:headEnd/>
            <a:tailEnd/>
          </a:ln>
        </p:spPr>
        <p:txBody>
          <a:bodyPr/>
          <a:lstStyle/>
          <a:p>
            <a:fld id="{A203FEBF-A753-42EB-8A0D-AFECA3F0F98D}" type="slidenum">
              <a:rPr lang="en-US" altLang="en-US" sz="900" smtClean="0"/>
              <a:pPr/>
              <a:t>3</a:t>
            </a:fld>
            <a:endParaRPr lang="en-US" altLang="en-US" sz="900"/>
          </a:p>
        </p:txBody>
      </p:sp>
      <p:sp>
        <p:nvSpPr>
          <p:cNvPr id="10" name="Title 1"/>
          <p:cNvSpPr txBox="1">
            <a:spLocks/>
          </p:cNvSpPr>
          <p:nvPr/>
        </p:nvSpPr>
        <p:spPr bwMode="auto">
          <a:xfrm>
            <a:off x="1970088" y="-14288"/>
            <a:ext cx="7173912"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Evaluation Scheme</a:t>
            </a:r>
            <a:endParaRPr lang="en-IN" sz="2800" dirty="0">
              <a:latin typeface="Times New Roman" pitchFamily="18" charset="0"/>
              <a:cs typeface="Times New Roman" pitchFamily="18" charset="0"/>
            </a:endParaRPr>
          </a:p>
        </p:txBody>
      </p:sp>
      <p:pic>
        <p:nvPicPr>
          <p:cNvPr id="4102"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457200" y="1371600"/>
            <a:ext cx="8229600" cy="4571999"/>
          </a:xfrm>
          <a:prstGeom prst="rect">
            <a:avLst/>
          </a:prstGeom>
        </p:spPr>
      </p:pic>
    </p:spTree>
    <p:extLst>
      <p:ext uri="{BB962C8B-B14F-4D97-AF65-F5344CB8AC3E}">
        <p14:creationId xmlns:p14="http://schemas.microsoft.com/office/powerpoint/2010/main" val="425383914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smtClean="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14400" y="1386646"/>
            <a:ext cx="76200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 What does MVC stand for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Multi-View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Module-View-Controller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Model-View-Controller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Model-Value-Configuration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Model-View-Controller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MVC stands for Model-View-Controller, which is a design pattern to separate an application's concerns.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7468021"/>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14400" y="1386646"/>
            <a:ext cx="7620000" cy="3970318"/>
          </a:xfrm>
          <a:prstGeom prst="rect">
            <a:avLst/>
          </a:prstGeom>
        </p:spPr>
        <p:txBody>
          <a:bodyPr wrap="square">
            <a:spAutoFit/>
          </a:bodyPr>
          <a:lstStyle/>
          <a:p>
            <a:r>
              <a:rPr lang="en-IN" b="1" dirty="0"/>
              <a:t>2. What is Spring MVC</a:t>
            </a:r>
            <a:endParaRPr lang="en-IN" dirty="0"/>
          </a:p>
          <a:p>
            <a:r>
              <a:rPr lang="en-IN" dirty="0"/>
              <a:t>a) A programming language for web development.</a:t>
            </a:r>
          </a:p>
          <a:p>
            <a:r>
              <a:rPr lang="en-IN" dirty="0"/>
              <a:t>b) A lightweight Java framework for building web applications.</a:t>
            </a:r>
          </a:p>
          <a:p>
            <a:r>
              <a:rPr lang="en-IN" dirty="0"/>
              <a:t>c) A database management system for web applications.</a:t>
            </a:r>
          </a:p>
          <a:p>
            <a:r>
              <a:rPr lang="en-IN" dirty="0"/>
              <a:t>d) A library for handling server-side rendering.</a:t>
            </a:r>
          </a:p>
          <a:p>
            <a:endParaRPr lang="en-IN" b="1" dirty="0" smtClean="0"/>
          </a:p>
          <a:p>
            <a:r>
              <a:rPr lang="en-IN" b="1" dirty="0" smtClean="0"/>
              <a:t>Answer</a:t>
            </a:r>
            <a:r>
              <a:rPr lang="en-IN" b="1" dirty="0"/>
              <a:t>:</a:t>
            </a:r>
            <a:endParaRPr lang="en-IN" dirty="0"/>
          </a:p>
          <a:p>
            <a:r>
              <a:rPr lang="en-IN" dirty="0"/>
              <a:t>b) A lightweight Java framework for building web applications.</a:t>
            </a:r>
          </a:p>
          <a:p>
            <a:r>
              <a:rPr lang="en-IN" b="1" dirty="0"/>
              <a:t>Explanation:</a:t>
            </a:r>
            <a:endParaRPr lang="en-IN" dirty="0"/>
          </a:p>
          <a:p>
            <a:r>
              <a:rPr lang="en-IN" dirty="0"/>
              <a:t>Spring MVC is a lightweight Java framework built on top of the Spring Framework. It provides a flexible architecture for developing web applications based on the Model-View-Controller design pattern. Spring MVC simplifies web development by providing features such as request handling, view rendering, and data binding.</a:t>
            </a:r>
          </a:p>
        </p:txBody>
      </p:sp>
    </p:spTree>
    <p:extLst>
      <p:ext uri="{BB962C8B-B14F-4D97-AF65-F5344CB8AC3E}">
        <p14:creationId xmlns:p14="http://schemas.microsoft.com/office/powerpoint/2010/main" val="3891605012"/>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32</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Rectangle 4"/>
          <p:cNvSpPr/>
          <p:nvPr/>
        </p:nvSpPr>
        <p:spPr>
          <a:xfrm>
            <a:off x="800100" y="1389660"/>
            <a:ext cx="7772400" cy="3402406"/>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3. Which annotation is used to create a Spring MVC controller class?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Controller Bean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Spring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Web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Controller</a:t>
            </a:r>
          </a:p>
          <a:p>
            <a:pPr algn="just">
              <a:lnSpc>
                <a:spcPct val="107000"/>
              </a:lnSpc>
              <a:spcAft>
                <a:spcPts val="15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@Controller annotation indicates that a class is a Spring MVC controller.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2412823"/>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33</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838200" y="1396715"/>
            <a:ext cx="76200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4. Which of the following handles the HTTP request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Dispatcher Servlet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Handler Interceptor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Http Listener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Handler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Dispatcher Servlet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Spring MVC,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Dispatcher Servlet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is responsible for dispatching incoming HTTP requests to the appropriate controller methods.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7596150"/>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34</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Rectangle 4"/>
          <p:cNvSpPr/>
          <p:nvPr/>
        </p:nvSpPr>
        <p:spPr>
          <a:xfrm>
            <a:off x="1066800" y="1090283"/>
            <a:ext cx="7391400" cy="3969485"/>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5. Which annotation binds a method parameter to a named 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Parameter 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Bind 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Value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Attribute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is used to bind a method parameter to a named attribute, potentially initializing the attribute from a database or other source.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8022079"/>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The container is used for the development and deployment of applications and uses a lightweight servlet.</a:t>
            </a:r>
          </a:p>
          <a:p>
            <a:pPr algn="l" fontAlgn="base">
              <a:buFont typeface="Arial" panose="020B0604020202020204" pitchFamily="34" charset="0"/>
              <a:buChar char="•"/>
            </a:pPr>
            <a:r>
              <a:rPr lang="en-US" sz="2000" b="0" i="0" dirty="0">
                <a:solidFill>
                  <a:srgbClr val="273239"/>
                </a:solidFill>
                <a:effectLst/>
                <a:latin typeface="urw-din"/>
              </a:rPr>
              <a:t>It enables rapid and parallel development.</a:t>
            </a:r>
          </a:p>
          <a:p>
            <a:pPr algn="l" fontAlgn="base">
              <a:buFont typeface="Arial" panose="020B0604020202020204" pitchFamily="34" charset="0"/>
              <a:buChar char="•"/>
            </a:pPr>
            <a:r>
              <a:rPr lang="en-US" sz="2000" b="0" i="0" dirty="0">
                <a:solidFill>
                  <a:srgbClr val="273239"/>
                </a:solidFill>
                <a:effectLst/>
                <a:latin typeface="urw-din"/>
              </a:rPr>
              <a:t>Development of the application becomes fast.</a:t>
            </a:r>
          </a:p>
          <a:p>
            <a:pPr algn="l" fontAlgn="base">
              <a:buFont typeface="Arial" panose="020B0604020202020204" pitchFamily="34" charset="0"/>
              <a:buChar char="•"/>
            </a:pPr>
            <a:r>
              <a:rPr lang="en-US" sz="2000" b="0" i="0" dirty="0">
                <a:solidFill>
                  <a:srgbClr val="273239"/>
                </a:solidFill>
                <a:effectLst/>
                <a:latin typeface="urw-din"/>
              </a:rPr>
              <a:t>Easy for multiple developers to work together.</a:t>
            </a:r>
          </a:p>
          <a:p>
            <a:pPr algn="l" fontAlgn="base">
              <a:buFont typeface="Arial" panose="020B0604020202020204" pitchFamily="34" charset="0"/>
              <a:buChar char="•"/>
            </a:pPr>
            <a:r>
              <a:rPr lang="en-US" sz="2000" b="0" i="0" dirty="0">
                <a:solidFill>
                  <a:srgbClr val="273239"/>
                </a:solidFill>
                <a:effectLst/>
                <a:latin typeface="urw-din"/>
              </a:rPr>
              <a:t>Easier to Update the application.</a:t>
            </a:r>
          </a:p>
          <a:p>
            <a:pPr algn="l" fontAlgn="base">
              <a:buFont typeface="Arial" panose="020B0604020202020204" pitchFamily="34" charset="0"/>
              <a:buChar char="•"/>
            </a:pPr>
            <a:r>
              <a:rPr lang="en-US" sz="2000" b="0" i="0" dirty="0">
                <a:solidFill>
                  <a:srgbClr val="273239"/>
                </a:solidFill>
                <a:effectLst/>
                <a:latin typeface="urw-din"/>
              </a:rPr>
              <a:t>It is Easier to Debug because we have multiple levels in the application.</a:t>
            </a:r>
          </a:p>
          <a:p>
            <a:pPr marL="60325" lvl="3" indent="0" algn="just">
              <a:buNone/>
            </a:pPr>
            <a:endParaRPr lang="en-US" sz="2200" dirty="0"/>
          </a:p>
        </p:txBody>
      </p:sp>
      <p:sp>
        <p:nvSpPr>
          <p:cNvPr id="4" name="Date Placeholder 3"/>
          <p:cNvSpPr>
            <a:spLocks noGrp="1"/>
          </p:cNvSpPr>
          <p:nvPr>
            <p:ph type="dt" sz="half" idx="10"/>
          </p:nvPr>
        </p:nvSpPr>
        <p:spPr/>
        <p:txBody>
          <a:bodyPr/>
          <a:lstStyle/>
          <a:p>
            <a:fld id="{AF614DE0-2EC3-4FE4-9B4C-653ED0D9B8D2}"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752600" y="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l" fontAlgn="base"/>
            <a:r>
              <a:rPr lang="en-US" sz="3200" b="1" i="0">
                <a:solidFill>
                  <a:srgbClr val="273239"/>
                </a:solidFill>
                <a:effectLst/>
                <a:latin typeface="urw-din"/>
              </a:rPr>
              <a:t>Advantages of Spring MVC Framework</a:t>
            </a:r>
            <a:endParaRPr lang="en-US" sz="3200" b="1" i="0" dirty="0">
              <a:solidFill>
                <a:srgbClr val="273239"/>
              </a:solidFill>
              <a:effectLst/>
              <a:latin typeface="urw-din"/>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57680704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It has high complexity to develop the applications using this pattern.</a:t>
            </a:r>
          </a:p>
          <a:p>
            <a:pPr algn="l" fontAlgn="base">
              <a:buFont typeface="Arial" panose="020B0604020202020204" pitchFamily="34" charset="0"/>
              <a:buChar char="•"/>
            </a:pPr>
            <a:r>
              <a:rPr lang="en-US" sz="2000" b="0" i="0" dirty="0">
                <a:solidFill>
                  <a:srgbClr val="273239"/>
                </a:solidFill>
                <a:effectLst/>
                <a:latin typeface="urw-din"/>
              </a:rPr>
              <a:t>It is not suitable for small applications which affect the application’s performance and design.</a:t>
            </a:r>
          </a:p>
          <a:p>
            <a:pPr marL="860425"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618266DA-8864-4646-AB8F-C6213EB44FEE}"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752600" y="0"/>
            <a:ext cx="7391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l" fontAlgn="base"/>
            <a:r>
              <a:rPr lang="en-US" sz="3200" b="1" i="0">
                <a:solidFill>
                  <a:srgbClr val="273239"/>
                </a:solidFill>
                <a:effectLst/>
                <a:latin typeface="urw-din"/>
              </a:rPr>
              <a:t>Disadvantages of Spring MVC Framework</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942124525"/>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43011"/>
            <a:ext cx="9145519" cy="5984661"/>
          </a:xfrm>
        </p:spPr>
        <p:txBody>
          <a:bodyPr>
            <a:normAutofit/>
          </a:bodyPr>
          <a:lstStyle/>
          <a:p>
            <a:pPr marL="0" indent="0" algn="just">
              <a:buNone/>
            </a:pPr>
            <a:r>
              <a:rPr lang="en-IN" sz="2400" i="0" dirty="0">
                <a:effectLst/>
                <a:ea typeface="Malgun Gothic" panose="020B0503020000020004" pitchFamily="34" charset="-127"/>
              </a:rPr>
              <a:t> </a:t>
            </a:r>
          </a:p>
          <a:p>
            <a:pPr marL="342900"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659E27C2-2F53-4F97-BAEB-7E09A7A29F56}"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702904" y="60325"/>
            <a:ext cx="7391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3000" dirty="0"/>
          </a:p>
          <a:p>
            <a:pPr algn="just"/>
            <a:r>
              <a:rPr lang="en-US" sz="3200" b="0" i="0" dirty="0">
                <a:solidFill>
                  <a:srgbClr val="610B38"/>
                </a:solidFill>
                <a:effectLst/>
                <a:latin typeface="erdana"/>
              </a:rPr>
              <a:t>Understanding the flow of Spring Web MVC</a:t>
            </a:r>
          </a:p>
          <a:p>
            <a:r>
              <a:rPr lang="en-US" sz="3200" dirty="0"/>
              <a:t/>
            </a:r>
            <a:br>
              <a:rPr lang="en-US" sz="3200" dirty="0"/>
            </a:b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2050" name="Picture 2" descr="Spring MVC Tutorial">
            <a:extLst>
              <a:ext uri="{FF2B5EF4-FFF2-40B4-BE49-F238E27FC236}">
                <a16:creationId xmlns:a16="http://schemas.microsoft.com/office/drawing/2014/main" xmlns="" id="{3CF7F5DE-DEFC-68AD-D535-7C873953C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752600"/>
            <a:ext cx="6372225" cy="39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75687"/>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As displayed in the figure, all the incoming request is intercepted by the </a:t>
            </a:r>
            <a:r>
              <a:rPr lang="en-US" sz="2000" b="0" i="0" dirty="0" err="1">
                <a:solidFill>
                  <a:srgbClr val="000000"/>
                </a:solidFill>
                <a:effectLst/>
                <a:latin typeface="inter-regular"/>
              </a:rPr>
              <a:t>DispatcherServlet</a:t>
            </a:r>
            <a:r>
              <a:rPr lang="en-US" sz="2000" b="0" i="0" dirty="0">
                <a:solidFill>
                  <a:srgbClr val="000000"/>
                </a:solidFill>
                <a:effectLst/>
                <a:latin typeface="inter-regular"/>
              </a:rPr>
              <a:t> that works as the front controller.</a:t>
            </a:r>
          </a:p>
          <a:p>
            <a:pPr algn="just">
              <a:buFont typeface="Arial" panose="020B0604020202020204" pitchFamily="34" charset="0"/>
              <a:buChar char="•"/>
            </a:pPr>
            <a:r>
              <a:rPr lang="en-US" sz="2000" b="0" i="0" dirty="0">
                <a:solidFill>
                  <a:srgbClr val="000000"/>
                </a:solidFill>
                <a:effectLst/>
                <a:latin typeface="inter-regular"/>
              </a:rPr>
              <a:t>The </a:t>
            </a:r>
            <a:r>
              <a:rPr lang="en-US" sz="2000" b="0" i="0" dirty="0" err="1">
                <a:solidFill>
                  <a:srgbClr val="000000"/>
                </a:solidFill>
                <a:effectLst/>
                <a:latin typeface="inter-regular"/>
              </a:rPr>
              <a:t>DispatcherServlet</a:t>
            </a:r>
            <a:r>
              <a:rPr lang="en-US" sz="2000" b="0" i="0" dirty="0">
                <a:solidFill>
                  <a:srgbClr val="000000"/>
                </a:solidFill>
                <a:effectLst/>
                <a:latin typeface="inter-regular"/>
              </a:rPr>
              <a:t> gets an entry of handler mapping from the XML file and forwards the request to the controller.</a:t>
            </a:r>
          </a:p>
          <a:p>
            <a:pPr algn="just">
              <a:buFont typeface="Arial" panose="020B0604020202020204" pitchFamily="34" charset="0"/>
              <a:buChar char="•"/>
            </a:pPr>
            <a:r>
              <a:rPr lang="en-US" sz="2000" b="0" i="0" dirty="0">
                <a:solidFill>
                  <a:srgbClr val="000000"/>
                </a:solidFill>
                <a:effectLst/>
                <a:latin typeface="inter-regular"/>
              </a:rPr>
              <a:t>The controller returns an object of </a:t>
            </a:r>
            <a:r>
              <a:rPr lang="en-US" sz="2000" b="0" i="0" dirty="0" err="1">
                <a:solidFill>
                  <a:srgbClr val="000000"/>
                </a:solidFill>
                <a:effectLst/>
                <a:latin typeface="inter-regular"/>
              </a:rPr>
              <a:t>ModelAndView</a:t>
            </a:r>
            <a:r>
              <a:rPr lang="en-US" sz="2000" b="0" i="0" dirty="0">
                <a:solidFill>
                  <a:srgbClr val="000000"/>
                </a:solidFill>
                <a:effectLst/>
                <a:latin typeface="inter-regular"/>
              </a:rPr>
              <a:t>.</a:t>
            </a:r>
          </a:p>
          <a:p>
            <a:pPr algn="just">
              <a:buFont typeface="Arial" panose="020B0604020202020204" pitchFamily="34" charset="0"/>
              <a:buChar char="•"/>
            </a:pPr>
            <a:r>
              <a:rPr lang="en-US" sz="2000" b="0" i="0" dirty="0">
                <a:solidFill>
                  <a:srgbClr val="000000"/>
                </a:solidFill>
                <a:effectLst/>
                <a:latin typeface="inter-regular"/>
              </a:rPr>
              <a:t>The </a:t>
            </a:r>
            <a:r>
              <a:rPr lang="en-US" sz="2000" b="0" i="0" dirty="0" err="1">
                <a:solidFill>
                  <a:srgbClr val="000000"/>
                </a:solidFill>
                <a:effectLst/>
                <a:latin typeface="inter-regular"/>
              </a:rPr>
              <a:t>DispatcherServlet</a:t>
            </a:r>
            <a:r>
              <a:rPr lang="en-US" sz="2000" b="0" i="0" dirty="0">
                <a:solidFill>
                  <a:srgbClr val="000000"/>
                </a:solidFill>
                <a:effectLst/>
                <a:latin typeface="inter-regular"/>
              </a:rPr>
              <a:t> checks the entry of view resolver in the XML file and invokes the specified view component.</a:t>
            </a:r>
          </a:p>
          <a:p>
            <a:r>
              <a:rPr lang="en-US" sz="2000" dirty="0"/>
              <a:t/>
            </a:r>
            <a:br>
              <a:rPr lang="en-US" sz="2000" dirty="0"/>
            </a:br>
            <a:endParaRPr lang="en-US" sz="2200" dirty="0"/>
          </a:p>
        </p:txBody>
      </p:sp>
      <p:sp>
        <p:nvSpPr>
          <p:cNvPr id="4" name="Date Placeholder 3"/>
          <p:cNvSpPr>
            <a:spLocks noGrp="1"/>
          </p:cNvSpPr>
          <p:nvPr>
            <p:ph type="dt" sz="half" idx="10"/>
          </p:nvPr>
        </p:nvSpPr>
        <p:spPr/>
        <p:txBody>
          <a:bodyPr/>
          <a:lstStyle/>
          <a:p>
            <a:fld id="{02E64132-E8A3-4141-92C0-48704BAB181A}"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676400" y="0"/>
            <a:ext cx="7467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320233180"/>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39</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90600" y="1386646"/>
            <a:ext cx="7848600" cy="3402406"/>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6. How can you handle exceptions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Exception Handler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Catch Exception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Error Resolver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Resolve Error</a:t>
            </a:r>
          </a:p>
          <a:p>
            <a:pPr algn="just">
              <a:lnSpc>
                <a:spcPct val="107000"/>
              </a:lnSpc>
              <a:spcAft>
                <a:spcPts val="15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Exception Handler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Exception Handler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is used to handle exceptions in 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00346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B57D1C-3E03-4B2F-8DDC-78C9E07A6B6B}" type="datetime1">
              <a:rPr lang="en-IN" smtClean="0"/>
              <a:t>05-01-2024</a:t>
            </a:fld>
            <a:endParaRPr lang="en-US" dirty="0"/>
          </a:p>
        </p:txBody>
      </p:sp>
      <p:sp>
        <p:nvSpPr>
          <p:cNvPr id="5" name="Footer Placeholder 4"/>
          <p:cNvSpPr>
            <a:spLocks noGrp="1"/>
          </p:cNvSpPr>
          <p:nvPr>
            <p:ph type="ftr" sz="quarter" idx="11"/>
          </p:nvPr>
        </p:nvSpPr>
        <p:spPr>
          <a:xfrm>
            <a:off x="1905000" y="6356350"/>
            <a:ext cx="5410200" cy="365125"/>
          </a:xfrm>
        </p:spPr>
        <p:txBody>
          <a:bodyPr/>
          <a:lstStyle/>
          <a:p>
            <a:r>
              <a:rPr lang="en-US" smtClean="0"/>
              <a:t>Ms.Teena ACSE0601 Advanced Java Programming</a:t>
            </a:r>
            <a:endParaRPr lang="en-US" dirty="0"/>
          </a:p>
        </p:txBody>
      </p:sp>
      <p:sp>
        <p:nvSpPr>
          <p:cNvPr id="2" name="Slide Number Placeholder 1">
            <a:extLst>
              <a:ext uri="{FF2B5EF4-FFF2-40B4-BE49-F238E27FC236}">
                <a16:creationId xmlns:a16="http://schemas.microsoft.com/office/drawing/2014/main" xmlns="" id="{D5485D62-E69D-46D1-8FDC-AF34015E01F2}"/>
              </a:ext>
            </a:extLst>
          </p:cNvPr>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1"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Syllabus</a:t>
            </a:r>
            <a:endParaRPr lang="en-IN" sz="2800"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xmlns="" id="{F5C79280-AAC5-C64F-47A4-395A07D02D89}"/>
              </a:ext>
            </a:extLst>
          </p:cNvPr>
          <p:cNvSpPr>
            <a:spLocks noGrp="1"/>
          </p:cNvSpPr>
          <p:nvPr>
            <p:ph idx="1"/>
          </p:nvPr>
        </p:nvSpPr>
        <p:spPr/>
        <p:txBody>
          <a:bodyPr/>
          <a:lstStyle/>
          <a:p>
            <a:endParaRPr lang="en-IN"/>
          </a:p>
        </p:txBody>
      </p:sp>
      <p:pic>
        <p:nvPicPr>
          <p:cNvPr id="3" name="Picture 2"/>
          <p:cNvPicPr>
            <a:picLocks noChangeAspect="1"/>
          </p:cNvPicPr>
          <p:nvPr/>
        </p:nvPicPr>
        <p:blipFill>
          <a:blip r:embed="rId3"/>
          <a:stretch>
            <a:fillRect/>
          </a:stretch>
        </p:blipFill>
        <p:spPr>
          <a:xfrm>
            <a:off x="304800" y="1077912"/>
            <a:ext cx="8458199" cy="5048251"/>
          </a:xfrm>
          <a:prstGeom prst="rect">
            <a:avLst/>
          </a:prstGeom>
        </p:spPr>
      </p:pic>
    </p:spTree>
    <p:extLst>
      <p:ext uri="{BB962C8B-B14F-4D97-AF65-F5344CB8AC3E}">
        <p14:creationId xmlns:p14="http://schemas.microsoft.com/office/powerpoint/2010/main" val="139160305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57618" y="1152196"/>
            <a:ext cx="7696200" cy="4780026"/>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7. What is the purpose of the </a:t>
            </a: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And View </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object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store and pass data between the controller and the view.</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define the layout and styling of the web application.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handle user authentication and authorization.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manage the application's data access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store and pass data between the controller and the view.</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And View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object in Spring MVC is used to store and pass data between the controller and the view. It combines both the model and view aspects, allowing the controller to add data to the model and specify the view that should be rendered.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Model And View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object serves as a container for carrying data and view information during request processing in 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1436663"/>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1295400" y="1238465"/>
            <a:ext cx="7162800" cy="4187300"/>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8. Which annotation is used to bind a method parameter to a web request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Bind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HTTP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Header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Header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is used to bind a method parameter to a specific web request header.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3119964"/>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42</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46078" y="1100352"/>
            <a:ext cx="7924800" cy="4483663"/>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9. How can you access request parameters in a Spring MVC controller method?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By using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Param</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By accessing them directly from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Http Servlet Request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object.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By using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Path Variable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By using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Header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By using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Param</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a Spring MVC controller method, you can access request parameters by using 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Param</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This annotation binds a request parameter value to a method parameter, making it easy to retrieve and process the parameter value in the controller.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154683"/>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43</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86646"/>
            <a:ext cx="79248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10. In Spring MVC, what is the role of the </a:t>
            </a: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View Resolver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Resolving bean dependencies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Handling exceptions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Resolving views to specific URLs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Handling request parameters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Resolving views to specific URLs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View Resolver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Spring MVC helps in mapping view names to actual views (like JSPs).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3712428"/>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BE6312-F893-4BC9-BC33-FFCE0D7269C2}"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828800" y="0"/>
            <a:ext cx="7315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l" fontAlgn="base"/>
            <a:endParaRPr lang="en-US" sz="3200" b="1" i="0" dirty="0">
              <a:solidFill>
                <a:srgbClr val="273239"/>
              </a:solidFill>
              <a:effectLst/>
              <a:latin typeface="urw-din"/>
            </a:endParaRPr>
          </a:p>
          <a:p>
            <a:pPr fontAlgn="base"/>
            <a:r>
              <a:rPr lang="en-US" sz="3200" b="0" i="0" dirty="0">
                <a:solidFill>
                  <a:srgbClr val="610B4B"/>
                </a:solidFill>
                <a:effectLst/>
                <a:latin typeface="erdana"/>
              </a:rPr>
              <a:t>Directory Structure of Spring MVC</a:t>
            </a:r>
          </a:p>
          <a:p>
            <a:pPr algn="l" fontAlgn="base"/>
            <a:endParaRPr lang="en-US" sz="3200" b="1" i="0" dirty="0">
              <a:solidFill>
                <a:srgbClr val="273239"/>
              </a:solidFill>
              <a:effectLst/>
              <a:latin typeface="urw-din"/>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3074" name="Picture 2" descr="Spring MVC Tutorial">
            <a:extLst>
              <a:ext uri="{FF2B5EF4-FFF2-40B4-BE49-F238E27FC236}">
                <a16:creationId xmlns:a16="http://schemas.microsoft.com/office/drawing/2014/main" xmlns="" id="{4E58AAB9-BAEB-04DE-60F4-40EB6B0AB6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495299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95541"/>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887" y="1158617"/>
            <a:ext cx="8156713" cy="5409078"/>
          </a:xfrm>
        </p:spPr>
        <p:txBody>
          <a:bodyPr>
            <a:normAutofit/>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E4699880-814B-43FC-9F16-9A2EB942038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673087" y="136525"/>
            <a:ext cx="7467600" cy="86995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3000" dirty="0"/>
          </a:p>
          <a:p>
            <a:pPr algn="just"/>
            <a:endParaRPr lang="en-US" sz="3200" b="0" i="0" dirty="0">
              <a:solidFill>
                <a:srgbClr val="610B4B"/>
              </a:solidFill>
              <a:effectLst/>
              <a:latin typeface="erdana"/>
            </a:endParaRPr>
          </a:p>
          <a:p>
            <a:pPr algn="just"/>
            <a:r>
              <a:rPr lang="en-US" sz="3200" b="0" i="0" dirty="0">
                <a:solidFill>
                  <a:srgbClr val="610B4B"/>
                </a:solidFill>
                <a:effectLst/>
                <a:latin typeface="erdana"/>
              </a:rPr>
              <a:t>Directory Structure of Spring MVC using Maven</a:t>
            </a:r>
          </a:p>
          <a:p>
            <a:r>
              <a:rPr lang="en-US" sz="3200" dirty="0"/>
              <a:t/>
            </a:r>
            <a:br>
              <a:rPr lang="en-US" sz="3200" dirty="0"/>
            </a:b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4098" name="Picture 2" descr="Spring MVC Tutorial">
            <a:extLst>
              <a:ext uri="{FF2B5EF4-FFF2-40B4-BE49-F238E27FC236}">
                <a16:creationId xmlns:a16="http://schemas.microsoft.com/office/drawing/2014/main" xmlns="" id="{63769BD2-E1F4-E2EE-4FD4-65A934882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17367"/>
            <a:ext cx="4343400" cy="438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83135"/>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958256"/>
            <a:ext cx="8724900" cy="5620854"/>
          </a:xfrm>
        </p:spPr>
        <p:txBody>
          <a:bodyPr>
            <a:normAutofit/>
          </a:bodyPr>
          <a:lstStyle/>
          <a:p>
            <a:pPr algn="just"/>
            <a:r>
              <a:rPr lang="en-US" sz="2000" b="0" i="0" dirty="0">
                <a:solidFill>
                  <a:srgbClr val="000000"/>
                </a:solidFill>
                <a:effectLst/>
                <a:latin typeface="+mj-lt"/>
              </a:rPr>
              <a:t>The Spring Web model-view-controller (MVC) framework is designed around a </a:t>
            </a:r>
            <a:r>
              <a:rPr lang="en-US" sz="2000" b="0" i="0" dirty="0" err="1">
                <a:solidFill>
                  <a:srgbClr val="000000"/>
                </a:solidFill>
                <a:effectLst/>
                <a:latin typeface="+mj-lt"/>
              </a:rPr>
              <a:t>DispatcherServlet</a:t>
            </a:r>
            <a:r>
              <a:rPr lang="en-US" sz="2000" b="0" i="0" dirty="0">
                <a:solidFill>
                  <a:srgbClr val="000000"/>
                </a:solidFill>
                <a:effectLst/>
                <a:latin typeface="+mj-lt"/>
              </a:rPr>
              <a:t> that handles all the HTTP requests and responses. The request processing workflow of the Spring Web MVC </a:t>
            </a:r>
            <a:r>
              <a:rPr lang="en-US" sz="2000" b="0" i="0" dirty="0" err="1">
                <a:solidFill>
                  <a:srgbClr val="000000"/>
                </a:solidFill>
                <a:effectLst/>
                <a:latin typeface="+mj-lt"/>
              </a:rPr>
              <a:t>DispatcherServlet</a:t>
            </a:r>
            <a:r>
              <a:rPr lang="en-US" sz="2000" b="0" i="0" dirty="0">
                <a:solidFill>
                  <a:srgbClr val="000000"/>
                </a:solidFill>
                <a:effectLst/>
                <a:latin typeface="+mj-lt"/>
              </a:rPr>
              <a:t> is shown in the following illustration</a:t>
            </a:r>
            <a:r>
              <a:rPr lang="en-US" sz="2000" b="0" i="0" dirty="0">
                <a:solidFill>
                  <a:srgbClr val="000000"/>
                </a:solidFill>
                <a:effectLst/>
                <a:latin typeface="Nunito" pitchFamily="2" charset="0"/>
              </a:rPr>
              <a:t>.</a:t>
            </a:r>
          </a:p>
          <a:p>
            <a:pPr marL="403225" lvl="3" indent="-342900" algn="just"/>
            <a:endParaRPr lang="en-US" sz="2200" dirty="0"/>
          </a:p>
          <a:p>
            <a:pPr marL="403225" lvl="3" indent="-342900" algn="just"/>
            <a:endParaRPr lang="en-US" sz="2200" dirty="0"/>
          </a:p>
        </p:txBody>
      </p:sp>
      <p:sp>
        <p:nvSpPr>
          <p:cNvPr id="4" name="Date Placeholder 3"/>
          <p:cNvSpPr>
            <a:spLocks noGrp="1"/>
          </p:cNvSpPr>
          <p:nvPr>
            <p:ph type="dt" sz="half" idx="10"/>
          </p:nvPr>
        </p:nvSpPr>
        <p:spPr/>
        <p:txBody>
          <a:bodyPr/>
          <a:lstStyle/>
          <a:p>
            <a:fld id="{2B9B0CF8-6B88-44B8-ABA1-193E49CC1EA9}"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676400" y="1"/>
            <a:ext cx="74676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3000" dirty="0"/>
          </a:p>
          <a:p>
            <a:pPr algn="ctr">
              <a:spcBef>
                <a:spcPct val="0"/>
              </a:spcBef>
              <a:defRPr/>
            </a:pPr>
            <a:r>
              <a:rPr lang="en-US" sz="3200" b="0" i="0" dirty="0">
                <a:solidFill>
                  <a:srgbClr val="000000"/>
                </a:solidFill>
                <a:effectLst/>
                <a:latin typeface="Heebo" panose="020B0604020202020204" pitchFamily="2" charset="-79"/>
                <a:cs typeface="Heebo" panose="020B0604020202020204" pitchFamily="2" charset="-79"/>
              </a:rPr>
              <a:t>The </a:t>
            </a:r>
            <a:r>
              <a:rPr lang="en-US" sz="3200" b="0" i="0" dirty="0" smtClean="0">
                <a:solidFill>
                  <a:srgbClr val="000000"/>
                </a:solidFill>
                <a:effectLst/>
                <a:latin typeface="Heebo" panose="020B0604020202020204" pitchFamily="2" charset="-79"/>
                <a:cs typeface="Heebo" panose="020B0604020202020204" pitchFamily="2" charset="-79"/>
              </a:rPr>
              <a:t>Dispatcher Servlet</a:t>
            </a:r>
            <a:endParaRPr lang="en-US" sz="3200" b="0" i="0" dirty="0">
              <a:solidFill>
                <a:srgbClr val="000000"/>
              </a:solidFill>
              <a:effectLst/>
              <a:latin typeface="Heebo" panose="020B0604020202020204" pitchFamily="2" charset="-79"/>
              <a:cs typeface="Heebo" panose="020B0604020202020204" pitchFamily="2" charset="-79"/>
            </a:endParaRPr>
          </a:p>
          <a:p>
            <a:pPr algn="ctr">
              <a:spcBef>
                <a:spcPct val="0"/>
              </a:spcBef>
              <a:defRPr/>
            </a:pP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5122" name="Picture 2" descr="Spring DispatcherServlet">
            <a:extLst>
              <a:ext uri="{FF2B5EF4-FFF2-40B4-BE49-F238E27FC236}">
                <a16:creationId xmlns:a16="http://schemas.microsoft.com/office/drawing/2014/main" xmlns="" id="{4A633C02-82A1-6731-7187-0BA9060C1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55" y="2365376"/>
            <a:ext cx="6058958" cy="371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09610"/>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47</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833082" y="1248534"/>
            <a:ext cx="7696200" cy="4187300"/>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11. Which annotation is used to denote a regular expression in URI template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@Regex</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Path Variable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URI Expression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Match Pattern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Path Variable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Path Variable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can be used to extract values from the URI, and it supports regular expressions.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930164"/>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48</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45419"/>
            <a:ext cx="79248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12. Which Spring MVC module provides integration with </a:t>
            </a:r>
            <a:r>
              <a:rPr lang="en-IN"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RESTful</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services?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Spring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Rest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Spring REST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Spring Web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Spring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Web Flux</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Spring Web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While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Rest Controller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is an annotation used to create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ful</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controllers, it's the Spring Web MVC module that provides integration with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ful</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338546"/>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49</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533400" y="1345419"/>
            <a:ext cx="80772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13. Which annotation indicates a method should handle HTTP POST requests?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Http Post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Post Handler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Mapping (method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Method.POST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Post Mapping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Post Mapping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Post Mapping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is a composed annotation that acts as a shortcut for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Mapping(method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Method.POST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47723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3ABD20-E844-4985-8813-652CF57BB93E}" type="datetime1">
              <a:rPr lang="en-IN" smtClean="0"/>
              <a:t>05-01-2024</a:t>
            </a:fld>
            <a:endParaRPr lang="en-US"/>
          </a:p>
        </p:txBody>
      </p:sp>
      <p:sp>
        <p:nvSpPr>
          <p:cNvPr id="5" name="Footer Placeholder 4"/>
          <p:cNvSpPr>
            <a:spLocks noGrp="1"/>
          </p:cNvSpPr>
          <p:nvPr>
            <p:ph type="ftr" sz="quarter" idx="11"/>
          </p:nvPr>
        </p:nvSpPr>
        <p:spPr>
          <a:xfrm>
            <a:off x="2057400" y="6356350"/>
            <a:ext cx="5715000" cy="365125"/>
          </a:xfrm>
        </p:spPr>
        <p:txBody>
          <a:bodyPr/>
          <a:lstStyle/>
          <a:p>
            <a:r>
              <a:rPr lang="en-US" smtClean="0"/>
              <a:t>Ms.Teena ACSE0601 Advanced Java Programming</a:t>
            </a:r>
            <a:endParaRPr lang="en-US" dirty="0"/>
          </a:p>
        </p:txBody>
      </p:sp>
      <p:sp>
        <p:nvSpPr>
          <p:cNvPr id="2" name="Slide Number Placeholder 1">
            <a:extLst>
              <a:ext uri="{FF2B5EF4-FFF2-40B4-BE49-F238E27FC236}">
                <a16:creationId xmlns:a16="http://schemas.microsoft.com/office/drawing/2014/main" xmlns="" id="{EEB74B0B-674A-4D13-BCB5-875FC765A96A}"/>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3"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Syllabus</a:t>
            </a:r>
            <a:endParaRPr lang="en-IN" sz="2800" dirty="0">
              <a:latin typeface="Times New Roman" pitchFamily="18" charset="0"/>
              <a:cs typeface="Times New Roman" pitchFamily="18" charset="0"/>
            </a:endParaRPr>
          </a:p>
        </p:txBody>
      </p:sp>
      <p:pic>
        <p:nvPicPr>
          <p:cNvPr id="6" name="Picture 5"/>
          <p:cNvPicPr>
            <a:picLocks noChangeAspect="1"/>
          </p:cNvPicPr>
          <p:nvPr/>
        </p:nvPicPr>
        <p:blipFill>
          <a:blip r:embed="rId3"/>
          <a:stretch>
            <a:fillRect/>
          </a:stretch>
        </p:blipFill>
        <p:spPr>
          <a:xfrm>
            <a:off x="457200" y="1370013"/>
            <a:ext cx="8229600" cy="3582988"/>
          </a:xfrm>
          <a:prstGeom prst="rect">
            <a:avLst/>
          </a:prstGeom>
        </p:spPr>
      </p:pic>
    </p:spTree>
    <p:extLst>
      <p:ext uri="{BB962C8B-B14F-4D97-AF65-F5344CB8AC3E}">
        <p14:creationId xmlns:p14="http://schemas.microsoft.com/office/powerpoint/2010/main" val="917430855"/>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50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811473" y="1396715"/>
            <a:ext cx="72390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14. What does the @</a:t>
            </a: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Response Body </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do?</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It sends the return value of a method back to the web response body.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It binds the parameters of a method to the request body.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triggers an exception handling method.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It binds the result of a method to a view.</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It sends the return value of a method back to the web response body.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Response Body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tells a controller that the return value of a method should be written directly to the HTTP response body.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751894"/>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51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838200" y="1238465"/>
            <a:ext cx="76200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15. How do you redirect to another URL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"redirect:/</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url_path</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"forward:/</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url_path</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goto</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url_path</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"move:/</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url_path</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"redirect:/</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url_path</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Spring MVC, to perform a redirect, you return a string starting with "redirect:" followed by the 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5484785"/>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a:p>
            <a:pPr marL="403225" lvl="3" indent="-342900" algn="just">
              <a:buFont typeface="Arial" panose="020B0604020202020204" pitchFamily="34" charset="0"/>
              <a:buChar char="•"/>
            </a:pPr>
            <a:endParaRPr lang="en-US" sz="2200" dirty="0"/>
          </a:p>
          <a:p>
            <a:pPr marL="0" indent="0" algn="l" fontAlgn="base">
              <a:buNone/>
            </a:pPr>
            <a:endParaRPr lang="en-US" sz="2200" dirty="0"/>
          </a:p>
          <a:p>
            <a:pPr marL="0" indent="0" algn="l" fontAlgn="base">
              <a:buNone/>
            </a:pPr>
            <a:r>
              <a:rPr lang="en-US" sz="2000" b="1" i="0" dirty="0">
                <a:solidFill>
                  <a:srgbClr val="273239"/>
                </a:solidFill>
                <a:effectLst/>
                <a:latin typeface="urw-din"/>
              </a:rPr>
              <a:t>Step 3: </a:t>
            </a:r>
            <a:r>
              <a:rPr lang="en-US" sz="2000" b="0" i="0" dirty="0">
                <a:solidFill>
                  <a:srgbClr val="273239"/>
                </a:solidFill>
                <a:effectLst/>
                <a:latin typeface="urw-din"/>
              </a:rPr>
              <a:t>Provide the name of the controller in the web.xml file as follows:</a:t>
            </a:r>
          </a:p>
          <a:p>
            <a:pPr marL="0" indent="0" algn="l" fontAlgn="base">
              <a:buNone/>
            </a:pPr>
            <a:r>
              <a:rPr lang="en-US" sz="2000" b="0" i="0" dirty="0" err="1">
                <a:solidFill>
                  <a:srgbClr val="273239"/>
                </a:solidFill>
                <a:effectLst/>
                <a:latin typeface="urw-din"/>
              </a:rPr>
              <a:t>DispatcherServlet</a:t>
            </a:r>
            <a:r>
              <a:rPr lang="en-US" sz="2000" b="0" i="0" dirty="0">
                <a:solidFill>
                  <a:srgbClr val="273239"/>
                </a:solidFill>
                <a:effectLst/>
                <a:latin typeface="urw-din"/>
              </a:rPr>
              <a:t> is the front controller in Spring Web MVC. Incoming requests for the HTML file are forwarded to the </a:t>
            </a:r>
            <a:r>
              <a:rPr lang="en-US" sz="2000" b="0" i="0" dirty="0" err="1">
                <a:solidFill>
                  <a:srgbClr val="273239"/>
                </a:solidFill>
                <a:effectLst/>
                <a:latin typeface="urw-din"/>
              </a:rPr>
              <a:t>DispatcherServlet</a:t>
            </a:r>
            <a:r>
              <a:rPr lang="en-US" sz="2000" b="0" i="0" dirty="0">
                <a:solidFill>
                  <a:srgbClr val="273239"/>
                </a:solidFill>
                <a:effectLst/>
                <a:latin typeface="urw-din"/>
              </a:rPr>
              <a:t>.</a:t>
            </a:r>
          </a:p>
          <a:p>
            <a:pPr marL="0" indent="0" algn="l"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Step 4: </a:t>
            </a:r>
            <a:r>
              <a:rPr lang="en-US" sz="2000" b="0" i="0" dirty="0">
                <a:solidFill>
                  <a:srgbClr val="273239"/>
                </a:solidFill>
                <a:effectLst/>
                <a:latin typeface="Times New Roman" panose="02020603050405020304" pitchFamily="18" charset="0"/>
                <a:cs typeface="Times New Roman" panose="02020603050405020304" pitchFamily="18" charset="0"/>
              </a:rPr>
              <a:t>We have to define the bean in a separate XML file. We have specified the view components in this file.  It is located in the WEB-INF directory.</a:t>
            </a:r>
          </a:p>
          <a:p>
            <a:pPr marL="60325" lvl="3" indent="0" algn="just">
              <a:buNone/>
            </a:pPr>
            <a:r>
              <a:rPr lang="en-US" sz="2000" b="1" i="0" dirty="0">
                <a:solidFill>
                  <a:srgbClr val="273239"/>
                </a:solidFill>
                <a:effectLst/>
                <a:latin typeface="urw-din"/>
              </a:rPr>
              <a:t>Step 5: </a:t>
            </a:r>
            <a:r>
              <a:rPr lang="en-US" sz="2000" b="0" i="0" dirty="0">
                <a:solidFill>
                  <a:srgbClr val="273239"/>
                </a:solidFill>
                <a:effectLst/>
                <a:latin typeface="urw-din"/>
              </a:rPr>
              <a:t>Use JSP to display the message.</a:t>
            </a:r>
          </a:p>
          <a:p>
            <a:pPr marL="60325" lvl="3" indent="0" algn="just">
              <a:buNone/>
            </a:pPr>
            <a:r>
              <a:rPr lang="en-US" sz="2000" b="1" i="0" dirty="0">
                <a:solidFill>
                  <a:srgbClr val="273239"/>
                </a:solidFill>
                <a:effectLst/>
                <a:latin typeface="urw-din"/>
              </a:rPr>
              <a:t>Step 6: </a:t>
            </a:r>
            <a:r>
              <a:rPr lang="en-US" sz="2000" b="0" i="0" dirty="0">
                <a:solidFill>
                  <a:srgbClr val="273239"/>
                </a:solidFill>
                <a:effectLst/>
                <a:latin typeface="urw-din"/>
              </a:rPr>
              <a:t>Start the server and run the project. </a:t>
            </a:r>
            <a:endParaRPr lang="en-US" sz="2200" dirty="0"/>
          </a:p>
        </p:txBody>
      </p:sp>
      <p:sp>
        <p:nvSpPr>
          <p:cNvPr id="4" name="Date Placeholder 3"/>
          <p:cNvSpPr>
            <a:spLocks noGrp="1"/>
          </p:cNvSpPr>
          <p:nvPr>
            <p:ph type="dt" sz="half" idx="10"/>
          </p:nvPr>
        </p:nvSpPr>
        <p:spPr/>
        <p:txBody>
          <a:bodyPr/>
          <a:lstStyle/>
          <a:p>
            <a:fld id="{E3F21567-F7B5-4692-8D70-24C423DE3CC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l" fontAlgn="base"/>
            <a:r>
              <a:rPr lang="en-US" sz="3200" b="1" i="0">
                <a:solidFill>
                  <a:srgbClr val="273239"/>
                </a:solidFill>
                <a:effectLst/>
                <a:latin typeface="urw-din"/>
              </a:rPr>
              <a:t>Create Your First Spring MVC Application</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TextBox 4">
            <a:extLst>
              <a:ext uri="{FF2B5EF4-FFF2-40B4-BE49-F238E27FC236}">
                <a16:creationId xmlns:a16="http://schemas.microsoft.com/office/drawing/2014/main" xmlns="" id="{479B9871-2920-F4AA-127E-464C39CD0BBE}"/>
              </a:ext>
            </a:extLst>
          </p:cNvPr>
          <p:cNvSpPr txBox="1"/>
          <p:nvPr/>
        </p:nvSpPr>
        <p:spPr>
          <a:xfrm>
            <a:off x="457200" y="1371601"/>
            <a:ext cx="6445525" cy="923330"/>
          </a:xfrm>
          <a:prstGeom prst="rect">
            <a:avLst/>
          </a:prstGeom>
          <a:noFill/>
        </p:spPr>
        <p:txBody>
          <a:bodyPr wrap="square">
            <a:spAutoFit/>
          </a:bodyPr>
          <a:lstStyle/>
          <a:p>
            <a:r>
              <a:rPr lang="en-US" b="1" i="0" dirty="0">
                <a:solidFill>
                  <a:srgbClr val="273239"/>
                </a:solidFill>
                <a:effectLst/>
                <a:latin typeface="urw-din"/>
              </a:rPr>
              <a:t>Step 0</a:t>
            </a:r>
            <a:r>
              <a:rPr lang="en-US" b="0" i="0" dirty="0">
                <a:solidFill>
                  <a:srgbClr val="273239"/>
                </a:solidFill>
                <a:effectLst/>
                <a:latin typeface="urw-din"/>
              </a:rPr>
              <a:t>: Setup your project with maven use the required archetype to get the required folders directory and configure the server with your project.</a:t>
            </a:r>
            <a:endParaRPr lang="en-IN" dirty="0"/>
          </a:p>
        </p:txBody>
      </p:sp>
      <p:sp>
        <p:nvSpPr>
          <p:cNvPr id="10" name="TextBox 9">
            <a:extLst>
              <a:ext uri="{FF2B5EF4-FFF2-40B4-BE49-F238E27FC236}">
                <a16:creationId xmlns:a16="http://schemas.microsoft.com/office/drawing/2014/main" xmlns="" id="{5C693F0F-14BF-FF91-C841-468B4BBE61D9}"/>
              </a:ext>
            </a:extLst>
          </p:cNvPr>
          <p:cNvSpPr txBox="1"/>
          <p:nvPr/>
        </p:nvSpPr>
        <p:spPr>
          <a:xfrm>
            <a:off x="457200" y="2378090"/>
            <a:ext cx="4601816" cy="646331"/>
          </a:xfrm>
          <a:prstGeom prst="rect">
            <a:avLst/>
          </a:prstGeom>
          <a:noFill/>
        </p:spPr>
        <p:txBody>
          <a:bodyPr wrap="square">
            <a:spAutoFit/>
          </a:bodyPr>
          <a:lstStyle/>
          <a:p>
            <a:pPr algn="l" fontAlgn="base"/>
            <a:r>
              <a:rPr lang="en-US" b="1" i="0" dirty="0">
                <a:solidFill>
                  <a:srgbClr val="273239"/>
                </a:solidFill>
                <a:effectLst/>
                <a:latin typeface="urw-din"/>
              </a:rPr>
              <a:t>Step 2: </a:t>
            </a:r>
            <a:r>
              <a:rPr lang="en-US" b="0" i="0" dirty="0">
                <a:solidFill>
                  <a:srgbClr val="273239"/>
                </a:solidFill>
                <a:effectLst/>
                <a:latin typeface="urw-din"/>
              </a:rPr>
              <a:t>Create the Controller Class.</a:t>
            </a:r>
          </a:p>
          <a:p>
            <a:pPr algn="l" fontAlgn="base"/>
            <a:endParaRPr lang="en-US" b="0" i="0" dirty="0">
              <a:solidFill>
                <a:srgbClr val="273239"/>
              </a:solidFill>
              <a:effectLst/>
              <a:latin typeface="urw-din"/>
            </a:endParaRPr>
          </a:p>
        </p:txBody>
      </p:sp>
    </p:spTree>
    <p:extLst>
      <p:ext uri="{BB962C8B-B14F-4D97-AF65-F5344CB8AC3E}">
        <p14:creationId xmlns:p14="http://schemas.microsoft.com/office/powerpoint/2010/main" val="4269205643"/>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344714"/>
          </a:xfrm>
        </p:spPr>
        <p:txBody>
          <a:bodyPr>
            <a:normAutofit/>
          </a:bodyPr>
          <a:lstStyle/>
          <a:p>
            <a:pPr algn="just"/>
            <a:r>
              <a:rPr lang="en-US" sz="2000" b="1" i="0" dirty="0">
                <a:solidFill>
                  <a:srgbClr val="333333"/>
                </a:solidFill>
                <a:effectLst/>
                <a:latin typeface="inter-bold"/>
              </a:rPr>
              <a:t>Spring Boot</a:t>
            </a:r>
            <a:r>
              <a:rPr lang="en-US" sz="2000" b="0" i="0" dirty="0">
                <a:solidFill>
                  <a:srgbClr val="333333"/>
                </a:solidFill>
                <a:effectLst/>
                <a:latin typeface="inter-regular"/>
              </a:rPr>
              <a:t> provides a number of </a:t>
            </a:r>
            <a:r>
              <a:rPr lang="en-US" sz="2000" b="1" i="0" dirty="0">
                <a:solidFill>
                  <a:srgbClr val="333333"/>
                </a:solidFill>
                <a:effectLst/>
                <a:latin typeface="inter-bold"/>
              </a:rPr>
              <a:t>starters</a:t>
            </a:r>
            <a:r>
              <a:rPr lang="en-US" sz="2000" b="0" i="0" dirty="0">
                <a:solidFill>
                  <a:srgbClr val="333333"/>
                </a:solidFill>
                <a:effectLst/>
                <a:latin typeface="inter-regular"/>
              </a:rPr>
              <a:t> that allow us to add jars in the </a:t>
            </a:r>
            <a:r>
              <a:rPr lang="en-US" sz="2000" b="0" i="0" dirty="0" err="1">
                <a:solidFill>
                  <a:srgbClr val="333333"/>
                </a:solidFill>
                <a:effectLst/>
                <a:latin typeface="inter-regular"/>
              </a:rPr>
              <a:t>classpath</a:t>
            </a:r>
            <a:r>
              <a:rPr lang="en-US" sz="2000" b="0" i="0" dirty="0">
                <a:solidFill>
                  <a:srgbClr val="333333"/>
                </a:solidFill>
                <a:effectLst/>
                <a:latin typeface="inter-regular"/>
              </a:rPr>
              <a:t>. Spring Boot built-in</a:t>
            </a:r>
            <a:r>
              <a:rPr lang="en-US" sz="2000" b="1" i="0" dirty="0">
                <a:solidFill>
                  <a:srgbClr val="333333"/>
                </a:solidFill>
                <a:effectLst/>
                <a:latin typeface="inter-bold"/>
              </a:rPr>
              <a:t> starters</a:t>
            </a:r>
            <a:r>
              <a:rPr lang="en-US" sz="2000" b="0" i="0" dirty="0">
                <a:solidFill>
                  <a:srgbClr val="333333"/>
                </a:solidFill>
                <a:effectLst/>
                <a:latin typeface="inter-regular"/>
              </a:rPr>
              <a:t> make development easier and rapid.</a:t>
            </a:r>
            <a:r>
              <a:rPr lang="en-US" sz="2000" b="1" i="0" dirty="0">
                <a:solidFill>
                  <a:srgbClr val="333333"/>
                </a:solidFill>
                <a:effectLst/>
                <a:latin typeface="inter-bold"/>
              </a:rPr>
              <a:t> Spring Boot Starters</a:t>
            </a:r>
            <a:r>
              <a:rPr lang="en-US" sz="2000" b="0" i="0" dirty="0">
                <a:solidFill>
                  <a:srgbClr val="333333"/>
                </a:solidFill>
                <a:effectLst/>
                <a:latin typeface="inter-regular"/>
              </a:rPr>
              <a:t> are the </a:t>
            </a:r>
            <a:r>
              <a:rPr lang="en-US" sz="2000" b="1" i="0" dirty="0">
                <a:solidFill>
                  <a:srgbClr val="333333"/>
                </a:solidFill>
                <a:effectLst/>
                <a:latin typeface="inter-bold"/>
              </a:rPr>
              <a:t>dependency descriptors</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In the Spring Boot Framework, all the starters follow a similar naming pattern: </a:t>
            </a:r>
            <a:r>
              <a:rPr lang="en-US" sz="2000" b="1" i="0" dirty="0">
                <a:solidFill>
                  <a:srgbClr val="333333"/>
                </a:solidFill>
                <a:effectLst/>
                <a:latin typeface="inter-bold"/>
              </a:rPr>
              <a:t>spring-boot-starter-*</a:t>
            </a:r>
            <a:r>
              <a:rPr lang="en-US" sz="2000" b="0" i="0" dirty="0">
                <a:solidFill>
                  <a:srgbClr val="333333"/>
                </a:solidFill>
                <a:effectLst/>
                <a:latin typeface="inter-regular"/>
              </a:rPr>
              <a:t>, where </a:t>
            </a:r>
            <a:r>
              <a:rPr lang="en-US" sz="2000" b="1" i="0" dirty="0">
                <a:solidFill>
                  <a:srgbClr val="333333"/>
                </a:solidFill>
                <a:effectLst/>
                <a:latin typeface="inter-bold"/>
              </a:rPr>
              <a:t>* </a:t>
            </a:r>
            <a:r>
              <a:rPr lang="en-US" sz="2000" b="0" i="0" dirty="0">
                <a:solidFill>
                  <a:srgbClr val="333333"/>
                </a:solidFill>
                <a:effectLst/>
                <a:latin typeface="inter-regular"/>
              </a:rPr>
              <a:t>denotes a particular type of application. For example, if we want to use Spring and JPA for database access, we need to include the </a:t>
            </a:r>
            <a:r>
              <a:rPr lang="en-US" sz="2000" b="1" i="0" dirty="0">
                <a:solidFill>
                  <a:srgbClr val="333333"/>
                </a:solidFill>
                <a:effectLst/>
                <a:latin typeface="inter-bold"/>
              </a:rPr>
              <a:t>spring-boot-starter-data-</a:t>
            </a:r>
            <a:r>
              <a:rPr lang="en-US" sz="2000" b="1" i="0" dirty="0" err="1">
                <a:solidFill>
                  <a:srgbClr val="333333"/>
                </a:solidFill>
                <a:effectLst/>
                <a:latin typeface="inter-bold"/>
              </a:rPr>
              <a:t>jpa</a:t>
            </a:r>
            <a:r>
              <a:rPr lang="en-US" sz="2000" b="0" i="0" dirty="0">
                <a:solidFill>
                  <a:srgbClr val="333333"/>
                </a:solidFill>
                <a:effectLst/>
                <a:latin typeface="inter-regular"/>
              </a:rPr>
              <a:t> dependency in our </a:t>
            </a:r>
            <a:r>
              <a:rPr lang="en-US" sz="2000" b="1" i="0" dirty="0">
                <a:solidFill>
                  <a:srgbClr val="333333"/>
                </a:solidFill>
                <a:effectLst/>
                <a:latin typeface="inter-bold"/>
              </a:rPr>
              <a:t>pom.xml</a:t>
            </a:r>
            <a:r>
              <a:rPr lang="en-US" sz="2000" b="0" i="0" dirty="0">
                <a:solidFill>
                  <a:srgbClr val="333333"/>
                </a:solidFill>
                <a:effectLst/>
                <a:latin typeface="inter-regular"/>
              </a:rPr>
              <a:t> file of the project.</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EB0A6524-6335-4638-B009-A048DC5CEDAF}"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Spring Boot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379893746"/>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Spring Boot is a project that is built on the top of the Spring Framework. It provides an easier and faster way to set up, configure, and run both simple and web-based applications.</a:t>
            </a:r>
          </a:p>
          <a:p>
            <a:pPr lvl="1"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4D720C7E-9752-45E8-958C-2765FBBCA8A0}"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683026" y="72473"/>
            <a:ext cx="7467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3200" b="0" i="0">
                <a:solidFill>
                  <a:srgbClr val="610B38"/>
                </a:solidFill>
                <a:effectLst/>
                <a:latin typeface="Times New Roman" panose="02020603050405020304" pitchFamily="18" charset="0"/>
                <a:cs typeface="Times New Roman" panose="02020603050405020304" pitchFamily="18" charset="0"/>
              </a:rPr>
              <a:t>What is Spring Boot</a:t>
            </a:r>
            <a:endParaRPr lang="en-US" sz="3200" b="0" i="0" dirty="0">
              <a:solidFill>
                <a:srgbClr val="610B38"/>
              </a:solidFill>
              <a:effectLst/>
              <a:latin typeface="Times New Roman" panose="02020603050405020304" pitchFamily="18" charset="0"/>
              <a:cs typeface="Times New Roman" panose="02020603050405020304" pitchFamily="18" charset="0"/>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069917864"/>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endParaRPr lang="en-US" sz="2200" dirty="0"/>
          </a:p>
          <a:p>
            <a:pPr algn="just"/>
            <a:r>
              <a:rPr lang="en-US" sz="2000" b="0" i="0" dirty="0">
                <a:solidFill>
                  <a:srgbClr val="333333"/>
                </a:solidFill>
                <a:effectLst/>
                <a:latin typeface="inter-regular"/>
              </a:rPr>
              <a:t>It is a Spring module that provides the </a:t>
            </a:r>
            <a:r>
              <a:rPr lang="en-US" sz="2000" b="1" i="0" dirty="0">
                <a:solidFill>
                  <a:srgbClr val="333333"/>
                </a:solidFill>
                <a:effectLst/>
                <a:latin typeface="inter-bold"/>
              </a:rPr>
              <a:t>RAD (</a:t>
            </a:r>
            <a:r>
              <a:rPr lang="en-US" sz="2000" b="1" i="1" dirty="0">
                <a:solidFill>
                  <a:srgbClr val="333333"/>
                </a:solidFill>
                <a:effectLst/>
                <a:latin typeface="inter-bold"/>
              </a:rPr>
              <a:t>Rapid Application Development</a:t>
            </a:r>
            <a:r>
              <a:rPr lang="en-US" sz="2000" b="1" i="0" dirty="0">
                <a:solidFill>
                  <a:srgbClr val="333333"/>
                </a:solidFill>
                <a:effectLst/>
                <a:latin typeface="inter-bold"/>
              </a:rPr>
              <a:t>)</a:t>
            </a:r>
            <a:r>
              <a:rPr lang="en-US" sz="2000" b="0" i="0" dirty="0">
                <a:solidFill>
                  <a:srgbClr val="333333"/>
                </a:solidFill>
                <a:effectLst/>
                <a:latin typeface="inter-regular"/>
              </a:rPr>
              <a:t> feature to the Spring Framework. It is used to create a stand-alone Spring-based application that you can just run because it needs minimal Spring configuration.</a:t>
            </a:r>
          </a:p>
          <a:p>
            <a:pPr marL="0" indent="0">
              <a:buNone/>
            </a:pPr>
            <a:endParaRPr lang="en-US" sz="2000" dirty="0"/>
          </a:p>
          <a:p>
            <a:pPr algn="just"/>
            <a:r>
              <a:rPr lang="en-US" sz="1800" b="0" i="0" dirty="0">
                <a:solidFill>
                  <a:srgbClr val="333333"/>
                </a:solidFill>
                <a:effectLst/>
                <a:latin typeface="Times New Roman" panose="02020603050405020304" pitchFamily="18" charset="0"/>
                <a:cs typeface="Times New Roman" panose="02020603050405020304" pitchFamily="18" charset="0"/>
              </a:rPr>
              <a:t>In short, Spring Boot is the combination of </a:t>
            </a:r>
            <a:r>
              <a:rPr lang="en-US" sz="1800" b="1" i="0" dirty="0">
                <a:solidFill>
                  <a:srgbClr val="333333"/>
                </a:solidFill>
                <a:effectLst/>
                <a:latin typeface="Times New Roman" panose="02020603050405020304" pitchFamily="18" charset="0"/>
                <a:cs typeface="Times New Roman" panose="02020603050405020304" pitchFamily="18" charset="0"/>
              </a:rPr>
              <a:t>Spring Framework</a:t>
            </a:r>
            <a:r>
              <a:rPr lang="en-US" sz="1800" b="0" i="0" dirty="0">
                <a:solidFill>
                  <a:srgbClr val="333333"/>
                </a:solidFill>
                <a:effectLst/>
                <a:latin typeface="Times New Roman" panose="02020603050405020304" pitchFamily="18" charset="0"/>
                <a:cs typeface="Times New Roman" panose="02020603050405020304" pitchFamily="18" charset="0"/>
              </a:rPr>
              <a:t> and </a:t>
            </a:r>
            <a:r>
              <a:rPr lang="en-US" sz="1800" b="1" i="0" dirty="0">
                <a:solidFill>
                  <a:srgbClr val="333333"/>
                </a:solidFill>
                <a:effectLst/>
                <a:latin typeface="Times New Roman" panose="02020603050405020304" pitchFamily="18" charset="0"/>
                <a:cs typeface="Times New Roman" panose="02020603050405020304" pitchFamily="18" charset="0"/>
              </a:rPr>
              <a:t>Embedded Servers</a:t>
            </a:r>
            <a:r>
              <a:rPr lang="en-US" sz="1800" b="0" i="0" dirty="0">
                <a:solidFill>
                  <a:srgbClr val="333333"/>
                </a:solidFill>
                <a:effectLst/>
                <a:latin typeface="Times New Roman" panose="02020603050405020304" pitchFamily="18" charset="0"/>
                <a:cs typeface="Times New Roman" panose="02020603050405020304" pitchFamily="18" charset="0"/>
              </a:rPr>
              <a:t>.</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In Spring Boot, there is no requirement for XML configuration (deployment descriptor). It uses convention over configuration software design paradigm that means it decreases the effort of the developer.</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We can use Spring </a:t>
            </a:r>
            <a:r>
              <a:rPr lang="en-US" sz="1800" b="1" i="0" dirty="0">
                <a:solidFill>
                  <a:srgbClr val="333333"/>
                </a:solidFill>
                <a:effectLst/>
                <a:latin typeface="Times New Roman" panose="02020603050405020304" pitchFamily="18" charset="0"/>
                <a:cs typeface="Times New Roman" panose="02020603050405020304" pitchFamily="18" charset="0"/>
              </a:rPr>
              <a:t>STS IDE</a:t>
            </a:r>
            <a:r>
              <a:rPr lang="en-US" sz="1800" b="0" i="0" dirty="0">
                <a:solidFill>
                  <a:srgbClr val="333333"/>
                </a:solidFill>
                <a:effectLst/>
                <a:latin typeface="Times New Roman" panose="02020603050405020304" pitchFamily="18" charset="0"/>
                <a:cs typeface="Times New Roman" panose="02020603050405020304" pitchFamily="18" charset="0"/>
              </a:rPr>
              <a:t> or </a:t>
            </a:r>
            <a:r>
              <a:rPr lang="en-US" sz="1800" b="1" i="0" dirty="0">
                <a:solidFill>
                  <a:srgbClr val="333333"/>
                </a:solidFill>
                <a:effectLst/>
                <a:latin typeface="Times New Roman" panose="02020603050405020304" pitchFamily="18" charset="0"/>
                <a:cs typeface="Times New Roman" panose="02020603050405020304" pitchFamily="18" charset="0"/>
              </a:rPr>
              <a:t>Spring </a:t>
            </a:r>
            <a:r>
              <a:rPr lang="en-US" sz="1800" b="1" i="0" dirty="0" err="1">
                <a:solidFill>
                  <a:srgbClr val="333333"/>
                </a:solidFill>
                <a:effectLst/>
                <a:latin typeface="Times New Roman" panose="02020603050405020304" pitchFamily="18" charset="0"/>
                <a:cs typeface="Times New Roman" panose="02020603050405020304" pitchFamily="18" charset="0"/>
              </a:rPr>
              <a:t>Initializr</a:t>
            </a:r>
            <a:r>
              <a:rPr lang="en-US" sz="1800" b="0" i="0" dirty="0">
                <a:solidFill>
                  <a:srgbClr val="333333"/>
                </a:solidFill>
                <a:effectLst/>
                <a:latin typeface="Times New Roman" panose="02020603050405020304" pitchFamily="18" charset="0"/>
                <a:cs typeface="Times New Roman" panose="02020603050405020304" pitchFamily="18" charset="0"/>
              </a:rPr>
              <a:t> to develop Spring Boot Java applications.</a:t>
            </a:r>
          </a:p>
          <a:p>
            <a:pPr marL="0"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67C2CA-CB26-4C8A-9189-663D97205C9B}"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676400" y="1"/>
            <a:ext cx="74676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851728625"/>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08B1F93D-7B79-6FB5-0EB7-620C1239F52E}"/>
              </a:ext>
            </a:extLst>
          </p:cNvPr>
          <p:cNvGraphicFramePr>
            <a:graphicFrameLocks noGrp="1"/>
          </p:cNvGraphicFramePr>
          <p:nvPr>
            <p:ph idx="1"/>
            <p:extLst>
              <p:ext uri="{D42A27DB-BD31-4B8C-83A1-F6EECF244321}">
                <p14:modId xmlns:p14="http://schemas.microsoft.com/office/powerpoint/2010/main" val="1506567009"/>
              </p:ext>
            </p:extLst>
          </p:nvPr>
        </p:nvGraphicFramePr>
        <p:xfrm>
          <a:off x="1219200" y="837338"/>
          <a:ext cx="6705600" cy="5107798"/>
        </p:xfrm>
        <a:graphic>
          <a:graphicData uri="http://schemas.openxmlformats.org/drawingml/2006/table">
            <a:tbl>
              <a:tblPr/>
              <a:tblGrid>
                <a:gridCol w="2235200">
                  <a:extLst>
                    <a:ext uri="{9D8B030D-6E8A-4147-A177-3AD203B41FA5}">
                      <a16:colId xmlns:a16="http://schemas.microsoft.com/office/drawing/2014/main" xmlns="" val="1767976395"/>
                    </a:ext>
                  </a:extLst>
                </a:gridCol>
                <a:gridCol w="2235200">
                  <a:extLst>
                    <a:ext uri="{9D8B030D-6E8A-4147-A177-3AD203B41FA5}">
                      <a16:colId xmlns:a16="http://schemas.microsoft.com/office/drawing/2014/main" xmlns="" val="1333198795"/>
                    </a:ext>
                  </a:extLst>
                </a:gridCol>
                <a:gridCol w="2235200">
                  <a:extLst>
                    <a:ext uri="{9D8B030D-6E8A-4147-A177-3AD203B41FA5}">
                      <a16:colId xmlns:a16="http://schemas.microsoft.com/office/drawing/2014/main" xmlns="" val="1045811663"/>
                    </a:ext>
                  </a:extLst>
                </a:gridCol>
              </a:tblGrid>
              <a:tr h="218358">
                <a:tc>
                  <a:txBody>
                    <a:bodyPr/>
                    <a:lstStyle/>
                    <a:p>
                      <a:pPr algn="l" fontAlgn="base"/>
                      <a:r>
                        <a:rPr lang="en-IN" sz="1100" b="0">
                          <a:effectLst/>
                        </a:rPr>
                        <a:t>S.No.</a:t>
                      </a:r>
                    </a:p>
                  </a:txBody>
                  <a:tcPr marL="54590" marR="54590" marT="27295" marB="27295" anchor="ctr">
                    <a:lnL>
                      <a:noFill/>
                    </a:lnL>
                    <a:lnR>
                      <a:noFill/>
                    </a:lnR>
                    <a:lnT>
                      <a:noFill/>
                    </a:lnT>
                    <a:lnB>
                      <a:noFill/>
                    </a:lnB>
                  </a:tcPr>
                </a:tc>
                <a:tc>
                  <a:txBody>
                    <a:bodyPr/>
                    <a:lstStyle/>
                    <a:p>
                      <a:pPr algn="l" fontAlgn="base"/>
                      <a:r>
                        <a:rPr lang="en-IN" sz="1100" b="0">
                          <a:effectLst/>
                        </a:rPr>
                        <a:t>SPRING MVC</a:t>
                      </a:r>
                    </a:p>
                  </a:txBody>
                  <a:tcPr marL="54590" marR="54590" marT="27295" marB="27295" anchor="ctr">
                    <a:lnL>
                      <a:noFill/>
                    </a:lnL>
                    <a:lnR>
                      <a:noFill/>
                    </a:lnR>
                    <a:lnT>
                      <a:noFill/>
                    </a:lnT>
                    <a:lnB>
                      <a:noFill/>
                    </a:lnB>
                  </a:tcPr>
                </a:tc>
                <a:tc>
                  <a:txBody>
                    <a:bodyPr/>
                    <a:lstStyle/>
                    <a:p>
                      <a:pPr algn="l" fontAlgn="base"/>
                      <a:r>
                        <a:rPr lang="en-IN" sz="1100" b="0">
                          <a:effectLst/>
                        </a:rPr>
                        <a:t>SPRING BOOT</a:t>
                      </a:r>
                    </a:p>
                  </a:txBody>
                  <a:tcPr marL="54590" marR="54590" marT="27295" marB="27295" anchor="ctr">
                    <a:lnL>
                      <a:noFill/>
                    </a:lnL>
                    <a:lnR>
                      <a:noFill/>
                    </a:lnR>
                    <a:lnT>
                      <a:noFill/>
                    </a:lnT>
                    <a:lnB>
                      <a:noFill/>
                    </a:lnB>
                  </a:tcPr>
                </a:tc>
                <a:extLst>
                  <a:ext uri="{0D108BD9-81ED-4DB2-BD59-A6C34878D82A}">
                    <a16:rowId xmlns:a16="http://schemas.microsoft.com/office/drawing/2014/main" xmlns="" val="1082525614"/>
                  </a:ext>
                </a:extLst>
              </a:tr>
              <a:tr h="873432">
                <a:tc>
                  <a:txBody>
                    <a:bodyPr/>
                    <a:lstStyle/>
                    <a:p>
                      <a:pPr algn="l" fontAlgn="base"/>
                      <a:r>
                        <a:rPr lang="en-IN" sz="1100" b="0">
                          <a:effectLst/>
                        </a:rPr>
                        <a:t>1.</a:t>
                      </a:r>
                    </a:p>
                  </a:txBody>
                  <a:tcPr marL="54590" marR="54590" marT="27295" marB="27295" anchor="ctr">
                    <a:lnL>
                      <a:noFill/>
                    </a:lnL>
                    <a:lnR>
                      <a:noFill/>
                    </a:lnR>
                    <a:lnT>
                      <a:noFill/>
                    </a:lnT>
                    <a:lnB>
                      <a:noFill/>
                    </a:lnB>
                  </a:tcPr>
                </a:tc>
                <a:tc>
                  <a:txBody>
                    <a:bodyPr/>
                    <a:lstStyle/>
                    <a:p>
                      <a:pPr algn="l" fontAlgn="base"/>
                      <a:r>
                        <a:rPr lang="en-US" sz="1100" b="0">
                          <a:effectLst/>
                        </a:rPr>
                        <a:t>Spring MVC is a Model View, and Controller based web framework widely used to develop web applications.</a:t>
                      </a:r>
                    </a:p>
                  </a:txBody>
                  <a:tcPr marL="54590" marR="54590" marT="27295" marB="27295" anchor="ctr">
                    <a:lnL>
                      <a:noFill/>
                    </a:lnL>
                    <a:lnR>
                      <a:noFill/>
                    </a:lnR>
                    <a:lnT>
                      <a:noFill/>
                    </a:lnT>
                    <a:lnB>
                      <a:noFill/>
                    </a:lnB>
                  </a:tcPr>
                </a:tc>
                <a:tc>
                  <a:txBody>
                    <a:bodyPr/>
                    <a:lstStyle/>
                    <a:p>
                      <a:pPr algn="l" fontAlgn="base"/>
                      <a:r>
                        <a:rPr lang="en-US" sz="1100" b="0">
                          <a:effectLst/>
                        </a:rPr>
                        <a:t>Spring Boot is built on top of the conventional spring framework, widely used to develop REST APIs.</a:t>
                      </a:r>
                    </a:p>
                  </a:txBody>
                  <a:tcPr marL="54590" marR="54590" marT="27295" marB="27295" anchor="ctr">
                    <a:lnL>
                      <a:noFill/>
                    </a:lnL>
                    <a:lnR>
                      <a:noFill/>
                    </a:lnR>
                    <a:lnT>
                      <a:noFill/>
                    </a:lnT>
                    <a:lnB>
                      <a:noFill/>
                    </a:lnB>
                  </a:tcPr>
                </a:tc>
                <a:extLst>
                  <a:ext uri="{0D108BD9-81ED-4DB2-BD59-A6C34878D82A}">
                    <a16:rowId xmlns:a16="http://schemas.microsoft.com/office/drawing/2014/main" xmlns="" val="1118249364"/>
                  </a:ext>
                </a:extLst>
              </a:tr>
              <a:tr h="545895">
                <a:tc>
                  <a:txBody>
                    <a:bodyPr/>
                    <a:lstStyle/>
                    <a:p>
                      <a:pPr algn="l" fontAlgn="base"/>
                      <a:r>
                        <a:rPr lang="en-IN" sz="1100" b="0">
                          <a:effectLst/>
                        </a:rPr>
                        <a:t>2.</a:t>
                      </a:r>
                    </a:p>
                  </a:txBody>
                  <a:tcPr marL="54590" marR="54590" marT="27295" marB="27295" anchor="ctr">
                    <a:lnL>
                      <a:noFill/>
                    </a:lnL>
                    <a:lnR>
                      <a:noFill/>
                    </a:lnR>
                    <a:lnT>
                      <a:noFill/>
                    </a:lnT>
                    <a:lnB>
                      <a:noFill/>
                    </a:lnB>
                  </a:tcPr>
                </a:tc>
                <a:tc>
                  <a:txBody>
                    <a:bodyPr/>
                    <a:lstStyle/>
                    <a:p>
                      <a:pPr algn="l" fontAlgn="base"/>
                      <a:r>
                        <a:rPr lang="en-US" sz="1100" b="0">
                          <a:effectLst/>
                        </a:rPr>
                        <a:t>If we are using Spring MVC, we need to build the configuration manually.</a:t>
                      </a:r>
                    </a:p>
                  </a:txBody>
                  <a:tcPr marL="54590" marR="54590" marT="27295" marB="27295" anchor="ctr">
                    <a:lnL>
                      <a:noFill/>
                    </a:lnL>
                    <a:lnR>
                      <a:noFill/>
                    </a:lnR>
                    <a:lnT>
                      <a:noFill/>
                    </a:lnT>
                    <a:lnB>
                      <a:noFill/>
                    </a:lnB>
                  </a:tcPr>
                </a:tc>
                <a:tc>
                  <a:txBody>
                    <a:bodyPr/>
                    <a:lstStyle/>
                    <a:p>
                      <a:pPr algn="l" fontAlgn="base"/>
                      <a:r>
                        <a:rPr lang="en-US" sz="1100" b="0">
                          <a:effectLst/>
                        </a:rPr>
                        <a:t>If we are using Spring Boot, there is no need to build the configuration manually.</a:t>
                      </a:r>
                    </a:p>
                  </a:txBody>
                  <a:tcPr marL="54590" marR="54590" marT="27295" marB="27295" anchor="ctr">
                    <a:lnL>
                      <a:noFill/>
                    </a:lnL>
                    <a:lnR>
                      <a:noFill/>
                    </a:lnR>
                    <a:lnT>
                      <a:noFill/>
                    </a:lnT>
                    <a:lnB>
                      <a:noFill/>
                    </a:lnB>
                  </a:tcPr>
                </a:tc>
                <a:extLst>
                  <a:ext uri="{0D108BD9-81ED-4DB2-BD59-A6C34878D82A}">
                    <a16:rowId xmlns:a16="http://schemas.microsoft.com/office/drawing/2014/main" xmlns="" val="3722986446"/>
                  </a:ext>
                </a:extLst>
              </a:tr>
              <a:tr h="545895">
                <a:tc>
                  <a:txBody>
                    <a:bodyPr/>
                    <a:lstStyle/>
                    <a:p>
                      <a:pPr algn="l" fontAlgn="base"/>
                      <a:r>
                        <a:rPr lang="en-IN" sz="1100" b="0">
                          <a:effectLst/>
                        </a:rPr>
                        <a:t>3.</a:t>
                      </a:r>
                    </a:p>
                  </a:txBody>
                  <a:tcPr marL="54590" marR="54590" marT="27295" marB="27295" anchor="ctr">
                    <a:lnL>
                      <a:noFill/>
                    </a:lnL>
                    <a:lnR>
                      <a:noFill/>
                    </a:lnR>
                    <a:lnT>
                      <a:noFill/>
                    </a:lnT>
                    <a:lnB>
                      <a:noFill/>
                    </a:lnB>
                  </a:tcPr>
                </a:tc>
                <a:tc>
                  <a:txBody>
                    <a:bodyPr/>
                    <a:lstStyle/>
                    <a:p>
                      <a:pPr algn="l" fontAlgn="base"/>
                      <a:r>
                        <a:rPr lang="en-US" sz="1100" b="0">
                          <a:effectLst/>
                        </a:rPr>
                        <a:t>In the Spring MVC, a deployment descriptor is required.</a:t>
                      </a:r>
                    </a:p>
                  </a:txBody>
                  <a:tcPr marL="54590" marR="54590" marT="27295" marB="27295" anchor="ctr">
                    <a:lnL>
                      <a:noFill/>
                    </a:lnL>
                    <a:lnR>
                      <a:noFill/>
                    </a:lnR>
                    <a:lnT>
                      <a:noFill/>
                    </a:lnT>
                    <a:lnB>
                      <a:noFill/>
                    </a:lnB>
                  </a:tcPr>
                </a:tc>
                <a:tc>
                  <a:txBody>
                    <a:bodyPr/>
                    <a:lstStyle/>
                    <a:p>
                      <a:pPr algn="l" fontAlgn="base"/>
                      <a:r>
                        <a:rPr lang="en-US" sz="1100" b="0">
                          <a:effectLst/>
                        </a:rPr>
                        <a:t>In the Spring Boot, there is no need for a deployment descriptor.</a:t>
                      </a:r>
                    </a:p>
                  </a:txBody>
                  <a:tcPr marL="54590" marR="54590" marT="27295" marB="27295" anchor="ctr">
                    <a:lnL>
                      <a:noFill/>
                    </a:lnL>
                    <a:lnR>
                      <a:noFill/>
                    </a:lnR>
                    <a:lnT>
                      <a:noFill/>
                    </a:lnT>
                    <a:lnB>
                      <a:noFill/>
                    </a:lnB>
                  </a:tcPr>
                </a:tc>
                <a:extLst>
                  <a:ext uri="{0D108BD9-81ED-4DB2-BD59-A6C34878D82A}">
                    <a16:rowId xmlns:a16="http://schemas.microsoft.com/office/drawing/2014/main" xmlns="" val="1238004589"/>
                  </a:ext>
                </a:extLst>
              </a:tr>
              <a:tr h="382127">
                <a:tc>
                  <a:txBody>
                    <a:bodyPr/>
                    <a:lstStyle/>
                    <a:p>
                      <a:pPr algn="l" fontAlgn="base"/>
                      <a:r>
                        <a:rPr lang="en-IN" sz="1100" b="0" dirty="0">
                          <a:effectLst/>
                        </a:rPr>
                        <a:t>4.</a:t>
                      </a:r>
                    </a:p>
                  </a:txBody>
                  <a:tcPr marL="54590" marR="54590" marT="27295" marB="27295" anchor="ctr">
                    <a:lnL>
                      <a:noFill/>
                    </a:lnL>
                    <a:lnR>
                      <a:noFill/>
                    </a:lnR>
                    <a:lnT>
                      <a:noFill/>
                    </a:lnT>
                    <a:lnB>
                      <a:noFill/>
                    </a:lnB>
                  </a:tcPr>
                </a:tc>
                <a:tc>
                  <a:txBody>
                    <a:bodyPr/>
                    <a:lstStyle/>
                    <a:p>
                      <a:pPr algn="l" fontAlgn="base"/>
                      <a:r>
                        <a:rPr lang="en-US" sz="1100" b="0">
                          <a:effectLst/>
                        </a:rPr>
                        <a:t>Spring MVC specifies each dependency separately.</a:t>
                      </a:r>
                    </a:p>
                  </a:txBody>
                  <a:tcPr marL="54590" marR="54590" marT="27295" marB="27295" anchor="ctr">
                    <a:lnL>
                      <a:noFill/>
                    </a:lnL>
                    <a:lnR>
                      <a:noFill/>
                    </a:lnR>
                    <a:lnT>
                      <a:noFill/>
                    </a:lnT>
                    <a:lnB>
                      <a:noFill/>
                    </a:lnB>
                  </a:tcPr>
                </a:tc>
                <a:tc>
                  <a:txBody>
                    <a:bodyPr/>
                    <a:lstStyle/>
                    <a:p>
                      <a:pPr algn="l" fontAlgn="base"/>
                      <a:r>
                        <a:rPr lang="en-US" sz="1100" b="0">
                          <a:effectLst/>
                        </a:rPr>
                        <a:t>It wraps the dependencies together in a single unit.</a:t>
                      </a:r>
                    </a:p>
                  </a:txBody>
                  <a:tcPr marL="54590" marR="54590" marT="27295" marB="27295" anchor="ctr">
                    <a:lnL>
                      <a:noFill/>
                    </a:lnL>
                    <a:lnR>
                      <a:noFill/>
                    </a:lnR>
                    <a:lnT>
                      <a:noFill/>
                    </a:lnT>
                    <a:lnB>
                      <a:noFill/>
                    </a:lnB>
                  </a:tcPr>
                </a:tc>
                <a:extLst>
                  <a:ext uri="{0D108BD9-81ED-4DB2-BD59-A6C34878D82A}">
                    <a16:rowId xmlns:a16="http://schemas.microsoft.com/office/drawing/2014/main" xmlns="" val="67121116"/>
                  </a:ext>
                </a:extLst>
              </a:tr>
              <a:tr h="873432">
                <a:tc>
                  <a:txBody>
                    <a:bodyPr/>
                    <a:lstStyle/>
                    <a:p>
                      <a:pPr algn="l" fontAlgn="base"/>
                      <a:r>
                        <a:rPr lang="en-IN" sz="1100" b="0">
                          <a:effectLst/>
                        </a:rPr>
                        <a:t>5.</a:t>
                      </a:r>
                    </a:p>
                  </a:txBody>
                  <a:tcPr marL="54590" marR="54590" marT="27295" marB="27295" anchor="ctr">
                    <a:lnL>
                      <a:noFill/>
                    </a:lnL>
                    <a:lnR>
                      <a:noFill/>
                    </a:lnR>
                    <a:lnT>
                      <a:noFill/>
                    </a:lnT>
                    <a:lnB>
                      <a:noFill/>
                    </a:lnB>
                  </a:tcPr>
                </a:tc>
                <a:tc>
                  <a:txBody>
                    <a:bodyPr/>
                    <a:lstStyle/>
                    <a:p>
                      <a:pPr algn="l" fontAlgn="base"/>
                      <a:r>
                        <a:rPr lang="en-US" sz="1100" b="0">
                          <a:effectLst/>
                        </a:rPr>
                        <a:t>Spring MVC framework consists of four components : Model, View, Controller, and Front Controller.</a:t>
                      </a:r>
                    </a:p>
                  </a:txBody>
                  <a:tcPr marL="54590" marR="54590" marT="27295" marB="27295" anchor="ctr">
                    <a:lnL>
                      <a:noFill/>
                    </a:lnL>
                    <a:lnR>
                      <a:noFill/>
                    </a:lnR>
                    <a:lnT>
                      <a:noFill/>
                    </a:lnT>
                    <a:lnB>
                      <a:noFill/>
                    </a:lnB>
                  </a:tcPr>
                </a:tc>
                <a:tc>
                  <a:txBody>
                    <a:bodyPr/>
                    <a:lstStyle/>
                    <a:p>
                      <a:pPr algn="l" fontAlgn="base"/>
                      <a:r>
                        <a:rPr lang="en-US" sz="1100" b="0">
                          <a:effectLst/>
                        </a:rPr>
                        <a:t>There are four main layers in Spring Boot: Presentation Layer, Data Access Layer, Service Layer, and Integration Layer.</a:t>
                      </a:r>
                    </a:p>
                  </a:txBody>
                  <a:tcPr marL="54590" marR="54590" marT="27295" marB="27295" anchor="ctr">
                    <a:lnL>
                      <a:noFill/>
                    </a:lnL>
                    <a:lnR>
                      <a:noFill/>
                    </a:lnR>
                    <a:lnT>
                      <a:noFill/>
                    </a:lnT>
                    <a:lnB>
                      <a:noFill/>
                    </a:lnB>
                  </a:tcPr>
                </a:tc>
                <a:extLst>
                  <a:ext uri="{0D108BD9-81ED-4DB2-BD59-A6C34878D82A}">
                    <a16:rowId xmlns:a16="http://schemas.microsoft.com/office/drawing/2014/main" xmlns="" val="1556353123"/>
                  </a:ext>
                </a:extLst>
              </a:tr>
              <a:tr h="545895">
                <a:tc>
                  <a:txBody>
                    <a:bodyPr/>
                    <a:lstStyle/>
                    <a:p>
                      <a:pPr algn="l" fontAlgn="base"/>
                      <a:r>
                        <a:rPr lang="en-IN" sz="1100" b="0">
                          <a:effectLst/>
                        </a:rPr>
                        <a:t>6.</a:t>
                      </a:r>
                    </a:p>
                  </a:txBody>
                  <a:tcPr marL="54590" marR="54590" marT="27295" marB="27295" anchor="ctr">
                    <a:lnL>
                      <a:noFill/>
                    </a:lnL>
                    <a:lnR>
                      <a:noFill/>
                    </a:lnR>
                    <a:lnT>
                      <a:noFill/>
                    </a:lnT>
                    <a:lnB>
                      <a:noFill/>
                    </a:lnB>
                  </a:tcPr>
                </a:tc>
                <a:tc>
                  <a:txBody>
                    <a:bodyPr/>
                    <a:lstStyle/>
                    <a:p>
                      <a:pPr algn="l" fontAlgn="base"/>
                      <a:r>
                        <a:rPr lang="en-US" sz="1100" b="0">
                          <a:effectLst/>
                        </a:rPr>
                        <a:t>It takes more time in development.</a:t>
                      </a:r>
                    </a:p>
                  </a:txBody>
                  <a:tcPr marL="54590" marR="54590" marT="27295" marB="27295" anchor="ctr">
                    <a:lnL>
                      <a:noFill/>
                    </a:lnL>
                    <a:lnR>
                      <a:noFill/>
                    </a:lnR>
                    <a:lnT>
                      <a:noFill/>
                    </a:lnT>
                    <a:lnB>
                      <a:noFill/>
                    </a:lnB>
                  </a:tcPr>
                </a:tc>
                <a:tc>
                  <a:txBody>
                    <a:bodyPr/>
                    <a:lstStyle/>
                    <a:p>
                      <a:pPr algn="l" fontAlgn="base"/>
                      <a:r>
                        <a:rPr lang="en-US" sz="1100" b="0">
                          <a:effectLst/>
                        </a:rPr>
                        <a:t>It reduces development time and increases productivity.</a:t>
                      </a:r>
                    </a:p>
                  </a:txBody>
                  <a:tcPr marL="54590" marR="54590" marT="27295" marB="27295" anchor="ctr">
                    <a:lnL>
                      <a:noFill/>
                    </a:lnL>
                    <a:lnR>
                      <a:noFill/>
                    </a:lnR>
                    <a:lnT>
                      <a:noFill/>
                    </a:lnT>
                    <a:lnB>
                      <a:noFill/>
                    </a:lnB>
                  </a:tcPr>
                </a:tc>
                <a:extLst>
                  <a:ext uri="{0D108BD9-81ED-4DB2-BD59-A6C34878D82A}">
                    <a16:rowId xmlns:a16="http://schemas.microsoft.com/office/drawing/2014/main" xmlns="" val="3566066116"/>
                  </a:ext>
                </a:extLst>
              </a:tr>
              <a:tr h="382127">
                <a:tc>
                  <a:txBody>
                    <a:bodyPr/>
                    <a:lstStyle/>
                    <a:p>
                      <a:pPr algn="l" fontAlgn="base"/>
                      <a:r>
                        <a:rPr lang="en-IN" sz="1100" b="0">
                          <a:effectLst/>
                        </a:rPr>
                        <a:t>7.</a:t>
                      </a:r>
                    </a:p>
                  </a:txBody>
                  <a:tcPr marL="54590" marR="54590" marT="27295" marB="27295" anchor="ctr">
                    <a:lnL>
                      <a:noFill/>
                    </a:lnL>
                    <a:lnR>
                      <a:noFill/>
                    </a:lnR>
                    <a:lnT>
                      <a:noFill/>
                    </a:lnT>
                    <a:lnB>
                      <a:noFill/>
                    </a:lnB>
                  </a:tcPr>
                </a:tc>
                <a:tc>
                  <a:txBody>
                    <a:bodyPr/>
                    <a:lstStyle/>
                    <a:p>
                      <a:pPr algn="l" fontAlgn="base"/>
                      <a:r>
                        <a:rPr lang="en-US" sz="1100" b="0">
                          <a:effectLst/>
                        </a:rPr>
                        <a:t>Spring MVC do not provide powerful batch processing.</a:t>
                      </a:r>
                    </a:p>
                  </a:txBody>
                  <a:tcPr marL="54590" marR="54590" marT="27295" marB="27295" anchor="ctr">
                    <a:lnL>
                      <a:noFill/>
                    </a:lnL>
                    <a:lnR>
                      <a:noFill/>
                    </a:lnR>
                    <a:lnT>
                      <a:noFill/>
                    </a:lnT>
                    <a:lnB>
                      <a:noFill/>
                    </a:lnB>
                  </a:tcPr>
                </a:tc>
                <a:tc>
                  <a:txBody>
                    <a:bodyPr/>
                    <a:lstStyle/>
                    <a:p>
                      <a:pPr algn="l" fontAlgn="base"/>
                      <a:r>
                        <a:rPr lang="en-US" sz="1100" b="0">
                          <a:effectLst/>
                        </a:rPr>
                        <a:t>Powerful batch processing is provided by Spring Boot.</a:t>
                      </a:r>
                    </a:p>
                  </a:txBody>
                  <a:tcPr marL="54590" marR="54590" marT="27295" marB="27295" anchor="ctr">
                    <a:lnL>
                      <a:noFill/>
                    </a:lnL>
                    <a:lnR>
                      <a:noFill/>
                    </a:lnR>
                    <a:lnT>
                      <a:noFill/>
                    </a:lnT>
                    <a:lnB>
                      <a:noFill/>
                    </a:lnB>
                  </a:tcPr>
                </a:tc>
                <a:extLst>
                  <a:ext uri="{0D108BD9-81ED-4DB2-BD59-A6C34878D82A}">
                    <a16:rowId xmlns:a16="http://schemas.microsoft.com/office/drawing/2014/main" xmlns="" val="4086620774"/>
                  </a:ext>
                </a:extLst>
              </a:tr>
              <a:tr h="709664">
                <a:tc>
                  <a:txBody>
                    <a:bodyPr/>
                    <a:lstStyle/>
                    <a:p>
                      <a:pPr algn="l" fontAlgn="base"/>
                      <a:r>
                        <a:rPr lang="en-IN" sz="1100" b="0">
                          <a:effectLst/>
                        </a:rPr>
                        <a:t>8.</a:t>
                      </a:r>
                    </a:p>
                  </a:txBody>
                  <a:tcPr marL="54590" marR="54590" marT="27295" marB="27295" anchor="ctr">
                    <a:lnL>
                      <a:noFill/>
                    </a:lnL>
                    <a:lnR>
                      <a:noFill/>
                    </a:lnR>
                    <a:lnT>
                      <a:noFill/>
                    </a:lnT>
                    <a:lnB>
                      <a:noFill/>
                    </a:lnB>
                  </a:tcPr>
                </a:tc>
                <a:tc>
                  <a:txBody>
                    <a:bodyPr/>
                    <a:lstStyle/>
                    <a:p>
                      <a:pPr algn="l" fontAlgn="base"/>
                      <a:r>
                        <a:rPr lang="en-US" sz="1100" b="0">
                          <a:effectLst/>
                        </a:rPr>
                        <a:t>Ready to use feature are provided by it for building web applications.</a:t>
                      </a:r>
                    </a:p>
                  </a:txBody>
                  <a:tcPr marL="54590" marR="54590" marT="27295" marB="27295" anchor="ctr">
                    <a:lnL>
                      <a:noFill/>
                    </a:lnL>
                    <a:lnR>
                      <a:noFill/>
                    </a:lnR>
                    <a:lnT>
                      <a:noFill/>
                    </a:lnT>
                    <a:lnB>
                      <a:noFill/>
                    </a:lnB>
                  </a:tcPr>
                </a:tc>
                <a:tc>
                  <a:txBody>
                    <a:bodyPr/>
                    <a:lstStyle/>
                    <a:p>
                      <a:pPr algn="l" fontAlgn="base"/>
                      <a:r>
                        <a:rPr lang="en-US" sz="1100" b="0" dirty="0">
                          <a:effectLst/>
                        </a:rPr>
                        <a:t>Default configurations are provided by it for building a Spring powered framework.</a:t>
                      </a:r>
                    </a:p>
                  </a:txBody>
                  <a:tcPr marL="54590" marR="54590" marT="27295" marB="27295" anchor="ctr">
                    <a:lnL>
                      <a:noFill/>
                    </a:lnL>
                    <a:lnR>
                      <a:noFill/>
                    </a:lnR>
                    <a:lnT>
                      <a:noFill/>
                    </a:lnT>
                    <a:lnB>
                      <a:noFill/>
                    </a:lnB>
                  </a:tcPr>
                </a:tc>
                <a:extLst>
                  <a:ext uri="{0D108BD9-81ED-4DB2-BD59-A6C34878D82A}">
                    <a16:rowId xmlns:a16="http://schemas.microsoft.com/office/drawing/2014/main" xmlns="" val="2141323686"/>
                  </a:ext>
                </a:extLst>
              </a:tr>
            </a:tbl>
          </a:graphicData>
        </a:graphic>
      </p:graphicFrame>
      <p:sp>
        <p:nvSpPr>
          <p:cNvPr id="4" name="Date Placeholder 3"/>
          <p:cNvSpPr>
            <a:spLocks noGrp="1"/>
          </p:cNvSpPr>
          <p:nvPr>
            <p:ph type="dt" sz="half" idx="10"/>
          </p:nvPr>
        </p:nvSpPr>
        <p:spPr/>
        <p:txBody>
          <a:bodyPr/>
          <a:lstStyle/>
          <a:p>
            <a:fld id="{4FC5430E-6FA0-45C6-84D6-183210DDFB9E}"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Difference b/w Spring MVC &amp; Spring Boot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4108942057"/>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57</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86646"/>
            <a:ext cx="7620000" cy="4187300"/>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16. Which of the following annotations is used to handle multipart file uploads?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File Upload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Multipart File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 File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Upload Part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Multipart File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Multipart File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is used to handle multipart file uploads in 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6914924"/>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58</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685800" y="1445976"/>
            <a:ext cx="7696200" cy="4483663"/>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17. How do you specify that a controller method should produce JSON as a response?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@Produces("application/</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ResponseBody</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(type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ResponseFormat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RequestMapping</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(produces</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="application/</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RequestMapping</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(produces</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="application/</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RequestMapping</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annotation with the produces attribute set to "application/</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json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specifies that the controller method should produce JSON as a response.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2269180"/>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59</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90600" y="1386646"/>
            <a:ext cx="7467600" cy="3698769"/>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18. Which of the following represents a form-backing bean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FormEntity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ModelEntity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ModelAttribute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BeanForm</a:t>
            </a:r>
            <a:endPar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15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ModelAttribute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ModelAttribute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can be used to represent a form-backing bean in 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28273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E91185-6D53-415B-BEB1-67D8D48631A6}"/>
              </a:ext>
            </a:extLst>
          </p:cNvPr>
          <p:cNvSpPr>
            <a:spLocks noGrp="1"/>
          </p:cNvSpPr>
          <p:nvPr>
            <p:ph idx="1"/>
          </p:nvPr>
        </p:nvSpPr>
        <p:spPr>
          <a:xfrm>
            <a:off x="838200" y="1143000"/>
            <a:ext cx="7924800" cy="4191000"/>
          </a:xfrm>
        </p:spPr>
        <p:txBody>
          <a:bodyPr>
            <a:normAutofit/>
          </a:bodyPr>
          <a:lstStyle/>
          <a:p>
            <a:pPr marL="0" indent="0">
              <a:lnSpc>
                <a:spcPct val="150000"/>
              </a:lnSpc>
              <a:buNone/>
              <a:defRPr/>
            </a:pPr>
            <a:r>
              <a:rPr lang="en-US" b="1" dirty="0"/>
              <a:t> </a:t>
            </a:r>
            <a:r>
              <a:rPr lang="en-US" sz="1700" b="1" dirty="0"/>
              <a:t>Advanced </a:t>
            </a:r>
            <a:r>
              <a:rPr lang="en-US" sz="1700" b="1" dirty="0">
                <a:latin typeface="Times New Roman" panose="02020603050405020304" pitchFamily="18" charset="0"/>
                <a:cs typeface="Times New Roman" panose="02020603050405020304" pitchFamily="18" charset="0"/>
              </a:rPr>
              <a:t>Java can be used  :</a:t>
            </a:r>
            <a:endParaRPr lang="en-US" sz="17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000" b="0" i="0" dirty="0">
                <a:solidFill>
                  <a:srgbClr val="000000"/>
                </a:solidFill>
                <a:effectLst/>
                <a:latin typeface="Arial" panose="020B0604020202020204" pitchFamily="34" charset="0"/>
              </a:rPr>
              <a:t>Design/Develop Program</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Develop appropriate data model and database scheme</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Create and test prototypes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Develop Structure</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Identify major subsystems and interfaces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Validate design scheme and models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Implement Program</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Write code</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Perform unit testing</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Integrate subsystems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Resolve defects and revise and adapt existing code</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Perform Analysis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Define system and software requirements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Develop test requirements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Test and Validate the Program</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Develop test procedures</a:t>
            </a:r>
          </a:p>
          <a:p>
            <a:pPr algn="l">
              <a:buFont typeface="Arial" panose="020B0604020202020204" pitchFamily="34" charset="0"/>
              <a:buChar char="•"/>
            </a:pPr>
            <a:r>
              <a:rPr lang="en-IN" sz="1000" b="0" i="0" dirty="0">
                <a:solidFill>
                  <a:srgbClr val="000000"/>
                </a:solidFill>
                <a:effectLst/>
                <a:latin typeface="Arial" panose="020B0604020202020204" pitchFamily="34" charset="0"/>
              </a:rPr>
              <a:t>Perform tests</a:t>
            </a:r>
          </a:p>
          <a:p>
            <a:pPr>
              <a:lnSpc>
                <a:spcPct val="150000"/>
              </a:lnSpc>
              <a:defRPr/>
            </a:pPr>
            <a:endParaRPr lang="en-US" sz="135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CB37EFA-0F43-4ED9-8020-CFEE939DFE9E}"/>
              </a:ext>
            </a:extLst>
          </p:cNvPr>
          <p:cNvSpPr>
            <a:spLocks noGrp="1"/>
          </p:cNvSpPr>
          <p:nvPr>
            <p:ph type="dt" sz="quarter" idx="10"/>
          </p:nvPr>
        </p:nvSpPr>
        <p:spPr/>
        <p:txBody>
          <a:bodyPr/>
          <a:lstStyle/>
          <a:p>
            <a:pPr>
              <a:defRPr/>
            </a:pPr>
            <a:fld id="{0DE6FC0B-F45D-4EC5-A71A-585FCE3E8117}" type="datetime1">
              <a:rPr lang="en-IN" smtClean="0"/>
              <a:t>05-01-2024</a:t>
            </a:fld>
            <a:endParaRPr lang="en-US"/>
          </a:p>
        </p:txBody>
      </p:sp>
      <p:sp>
        <p:nvSpPr>
          <p:cNvPr id="5" name="Footer Placeholder 4">
            <a:extLst>
              <a:ext uri="{FF2B5EF4-FFF2-40B4-BE49-F238E27FC236}">
                <a16:creationId xmlns:a16="http://schemas.microsoft.com/office/drawing/2014/main" xmlns="" id="{760BADFD-2DB0-40C5-88E3-7615FCB7772F}"/>
              </a:ext>
            </a:extLst>
          </p:cNvPr>
          <p:cNvSpPr>
            <a:spLocks noGrp="1"/>
          </p:cNvSpPr>
          <p:nvPr>
            <p:ph type="ftr" sz="quarter" idx="11"/>
          </p:nvPr>
        </p:nvSpPr>
        <p:spPr>
          <a:xfrm>
            <a:off x="2362200" y="6356351"/>
            <a:ext cx="5333999" cy="365125"/>
          </a:xfrm>
        </p:spPr>
        <p:txBody>
          <a:bodyPr/>
          <a:lstStyle/>
          <a:p>
            <a:pPr>
              <a:defRPr/>
            </a:pPr>
            <a:r>
              <a:rPr lang="en-US" smtClean="0"/>
              <a:t>Ms.Teena ACSE0601 Advanced Java Programming</a:t>
            </a:r>
            <a:endParaRPr lang="en-US" dirty="0"/>
          </a:p>
        </p:txBody>
      </p:sp>
      <p:sp>
        <p:nvSpPr>
          <p:cNvPr id="2" name="Slide Number Placeholder 1">
            <a:extLst>
              <a:ext uri="{FF2B5EF4-FFF2-40B4-BE49-F238E27FC236}">
                <a16:creationId xmlns:a16="http://schemas.microsoft.com/office/drawing/2014/main" xmlns="" id="{BEAA0768-328F-4B4C-83B5-E3A0E5A521AF}"/>
              </a:ext>
            </a:extLst>
          </p:cNvPr>
          <p:cNvSpPr>
            <a:spLocks noGrp="1"/>
          </p:cNvSpPr>
          <p:nvPr>
            <p:ph type="sldNum" sz="quarter" idx="12"/>
          </p:nvPr>
        </p:nvSpPr>
        <p:spPr/>
        <p:txBody>
          <a:bodyPr/>
          <a:lstStyle/>
          <a:p>
            <a:fld id="{5953C3A8-BE0E-472B-9B60-3C596930C5B5}" type="slidenum">
              <a:rPr lang="en-US" smtClean="0"/>
              <a:pPr/>
              <a:t>6</a:t>
            </a:fld>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13649"/>
            <a:ext cx="1185863" cy="847725"/>
          </a:xfrm>
          <a:prstGeom prst="rect">
            <a:avLst/>
          </a:prstGeom>
          <a:noFill/>
          <a:ln w="9525">
            <a:noFill/>
            <a:miter lim="800000"/>
            <a:headEnd/>
            <a:tailEnd/>
          </a:ln>
        </p:spPr>
      </p:pic>
      <p:sp>
        <p:nvSpPr>
          <p:cNvPr id="11" name="Title 1"/>
          <p:cNvSpPr txBox="1">
            <a:spLocks/>
          </p:cNvSpPr>
          <p:nvPr/>
        </p:nvSpPr>
        <p:spPr>
          <a:xfrm>
            <a:off x="1340893" y="1588"/>
            <a:ext cx="7803107" cy="88551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rPr>
              <a:t>  Branch-wise</a:t>
            </a:r>
            <a:r>
              <a:rPr kumimoji="0" lang="en-US" sz="2800" b="0" i="0" u="none" strike="noStrike" kern="1200" cap="none" spc="0" normalizeH="0" noProof="0" dirty="0">
                <a:ln>
                  <a:noFill/>
                </a:ln>
                <a:solidFill>
                  <a:schemeClr val="dk1"/>
                </a:solidFill>
                <a:effectLst/>
                <a:uLnTx/>
                <a:uFillTx/>
                <a:latin typeface="Times New Roman" pitchFamily="18" charset="0"/>
                <a:ea typeface="+mn-ea"/>
                <a:cs typeface="Times New Roman" pitchFamily="18" charset="0"/>
              </a:rPr>
              <a:t> Applications</a:t>
            </a:r>
            <a:endParaRPr kumimoji="0" lang="en-IN"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60</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990600" y="1090283"/>
            <a:ext cx="7696200" cy="3995133"/>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19. Which of the following components decides which controller method is to be called for a request?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Dispatcher Servlet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Controller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Handler Mapping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View Resolver</a:t>
            </a:r>
          </a:p>
          <a:p>
            <a:pPr algn="just">
              <a:lnSpc>
                <a:spcPct val="107000"/>
              </a:lnSpc>
              <a:spcAft>
                <a:spcPts val="15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Handler Mapping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Handler Mapping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component decides which controller method should be called based on the incoming 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8865963"/>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61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800100" y="1219200"/>
            <a:ext cx="7543800" cy="3890937"/>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20. What does the @Valid annotation in Spring MVC do?</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It ensures that the method is correctly overridden from a superclass.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It triggers validation of a method parameter or field.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ensures that an HTTP request is valid.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It validates the return type of a method.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It triggers validation of a method parameter or field.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@Valid annotation triggers validation of the annotated method parameter or field.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693208"/>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buFont typeface="Arial" panose="020B0604020202020204" pitchFamily="34" charset="0"/>
              <a:buChar char="•"/>
            </a:pPr>
            <a:r>
              <a:rPr lang="en-US" sz="2000" b="0" i="0" dirty="0">
                <a:solidFill>
                  <a:srgbClr val="191E1E"/>
                </a:solidFill>
                <a:effectLst/>
                <a:latin typeface="-apple-system"/>
              </a:rPr>
              <a:t>The Spring Boot CLI (Command-Line Interface) can be installed manually by using SDKMAN! (the SDK Manager) or by using Homebrew or </a:t>
            </a:r>
            <a:r>
              <a:rPr lang="en-US" sz="2000" b="0" i="0" dirty="0" err="1">
                <a:solidFill>
                  <a:srgbClr val="191E1E"/>
                </a:solidFill>
                <a:effectLst/>
                <a:latin typeface="-apple-system"/>
              </a:rPr>
              <a:t>MacPorts</a:t>
            </a:r>
            <a:r>
              <a:rPr lang="en-US" sz="2000" b="0" i="0" dirty="0">
                <a:solidFill>
                  <a:srgbClr val="191E1E"/>
                </a:solidFill>
                <a:effectLst/>
                <a:latin typeface="-apple-system"/>
              </a:rPr>
              <a:t> if you are an OSX user.</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l"/>
            <a:r>
              <a:rPr lang="en-IN" sz="3200" b="1" i="0">
                <a:effectLst/>
                <a:latin typeface="-apple-system"/>
              </a:rPr>
              <a:t>Spring Boot CLI</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553339571"/>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r>
              <a:rPr lang="en-US" sz="2500" b="1" dirty="0" smtClean="0"/>
              <a:t>Q21. </a:t>
            </a:r>
            <a:r>
              <a:rPr lang="en-US" sz="2500" b="1" dirty="0"/>
              <a:t>Spring Boot is used for developing?</a:t>
            </a:r>
          </a:p>
          <a:p>
            <a:pPr marL="60325" lvl="3" indent="0" algn="just">
              <a:buNone/>
            </a:pPr>
            <a:r>
              <a:rPr lang="en-US" sz="2500" dirty="0" smtClean="0"/>
              <a:t>1. Web </a:t>
            </a:r>
            <a:r>
              <a:rPr lang="en-US" sz="2500" dirty="0"/>
              <a:t>applications</a:t>
            </a:r>
          </a:p>
          <a:p>
            <a:pPr marL="60325" lvl="3" indent="0" algn="just">
              <a:buNone/>
            </a:pPr>
            <a:r>
              <a:rPr lang="en-US" sz="2500" dirty="0" smtClean="0"/>
              <a:t>2. Distributed </a:t>
            </a:r>
            <a:r>
              <a:rPr lang="en-US" sz="2500" dirty="0"/>
              <a:t>applications (Restful web services)</a:t>
            </a:r>
          </a:p>
          <a:p>
            <a:pPr marL="60325" lvl="3" indent="0" algn="just">
              <a:buNone/>
            </a:pPr>
            <a:r>
              <a:rPr lang="en-US" sz="2500" dirty="0" smtClean="0"/>
              <a:t>3. </a:t>
            </a:r>
            <a:r>
              <a:rPr lang="en-US" sz="2500" dirty="0" err="1" smtClean="0"/>
              <a:t>Microservices</a:t>
            </a:r>
            <a:endParaRPr lang="en-US" sz="2500" dirty="0"/>
          </a:p>
          <a:p>
            <a:pPr marL="60325" lvl="3" indent="0" algn="just">
              <a:buNone/>
            </a:pPr>
            <a:r>
              <a:rPr lang="en-US" sz="2500" dirty="0" smtClean="0"/>
              <a:t>4. All </a:t>
            </a:r>
            <a:r>
              <a:rPr lang="en-US" sz="2500" dirty="0"/>
              <a:t>of the above</a:t>
            </a:r>
          </a:p>
          <a:p>
            <a:pPr marL="60325" lvl="3" indent="0" algn="just">
              <a:buNone/>
            </a:pPr>
            <a:endParaRPr lang="en-US" sz="2500" dirty="0" smtClean="0"/>
          </a:p>
          <a:p>
            <a:pPr marL="60325" lvl="3" indent="0" algn="just">
              <a:buNone/>
            </a:pPr>
            <a:r>
              <a:rPr lang="en-US" sz="2500" dirty="0" smtClean="0"/>
              <a:t>Answer</a:t>
            </a:r>
            <a:r>
              <a:rPr lang="en-US" sz="2500" dirty="0"/>
              <a:t>:</a:t>
            </a:r>
          </a:p>
          <a:p>
            <a:pPr marL="60325" lvl="3" indent="0" algn="just">
              <a:buNone/>
            </a:pPr>
            <a:r>
              <a:rPr lang="en-US" sz="2500" dirty="0"/>
              <a:t>4. All of the above</a:t>
            </a:r>
          </a:p>
          <a:p>
            <a:pPr marL="60325" lvl="3" indent="0" algn="just">
              <a:buNone/>
            </a:pPr>
            <a:r>
              <a:rPr lang="en-US" sz="2500" dirty="0"/>
              <a:t>Explanation:</a:t>
            </a:r>
          </a:p>
          <a:p>
            <a:pPr marL="60325" lvl="3" indent="0" algn="just">
              <a:buNone/>
            </a:pPr>
            <a:r>
              <a:rPr lang="en-US" sz="2500" dirty="0"/>
              <a:t>Spring boot is used to build Web applications, REST APIs, and </a:t>
            </a:r>
            <a:r>
              <a:rPr lang="en-US" sz="2500" dirty="0" err="1"/>
              <a:t>Microservices</a:t>
            </a:r>
            <a:r>
              <a:rPr lang="en-US" sz="2500" dirty="0" smtClean="0"/>
              <a:t>.</a:t>
            </a:r>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448639850"/>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77500" lnSpcReduction="20000"/>
          </a:bodyPr>
          <a:lstStyle/>
          <a:p>
            <a:pPr marL="60325" lvl="3" indent="0" algn="just">
              <a:buNone/>
            </a:pPr>
            <a:r>
              <a:rPr lang="en-US" sz="2500" b="1" dirty="0" smtClean="0"/>
              <a:t>Q22. </a:t>
            </a:r>
            <a:r>
              <a:rPr lang="en-US" sz="2500" b="1" dirty="0"/>
              <a:t>What is Spring Initializer?</a:t>
            </a:r>
          </a:p>
          <a:p>
            <a:pPr marL="60325" lvl="3" indent="0" algn="just">
              <a:buNone/>
            </a:pPr>
            <a:r>
              <a:rPr lang="en-US" sz="2500" dirty="0"/>
              <a:t>1. Web-based tool to bootstrap Spring projects and generate project skeletons with the necessary configurations and dependencies.</a:t>
            </a:r>
          </a:p>
          <a:p>
            <a:pPr marL="60325" lvl="3" indent="0" algn="just">
              <a:buNone/>
            </a:pPr>
            <a:r>
              <a:rPr lang="en-US" sz="2500" dirty="0"/>
              <a:t>2. A command-line tool for generating a basic Spring Boot project structure</a:t>
            </a:r>
          </a:p>
          <a:p>
            <a:pPr marL="60325" lvl="3" indent="0" algn="just">
              <a:buNone/>
            </a:pPr>
            <a:r>
              <a:rPr lang="en-US" sz="2500" dirty="0"/>
              <a:t>3. A tool for initializing a Spring-based application with a specific set of dependencies</a:t>
            </a:r>
          </a:p>
          <a:p>
            <a:pPr marL="60325" lvl="3" indent="0" algn="just">
              <a:buNone/>
            </a:pPr>
            <a:r>
              <a:rPr lang="en-US" sz="2500" dirty="0"/>
              <a:t>4. A tool for creating a Spring Boot application with a specific set of features</a:t>
            </a:r>
          </a:p>
          <a:p>
            <a:pPr marL="60325" lvl="3" indent="0" algn="just">
              <a:buNone/>
            </a:pPr>
            <a:endParaRPr lang="en-US" sz="2500" dirty="0"/>
          </a:p>
          <a:p>
            <a:pPr marL="60325" lvl="3" indent="0" algn="just">
              <a:buNone/>
            </a:pPr>
            <a:r>
              <a:rPr lang="en-US" sz="2500" b="1" dirty="0"/>
              <a:t>Answer</a:t>
            </a:r>
            <a:r>
              <a:rPr lang="en-US" sz="2500" dirty="0"/>
              <a:t>:</a:t>
            </a:r>
          </a:p>
          <a:p>
            <a:pPr marL="60325" lvl="3" indent="0" algn="just">
              <a:buNone/>
            </a:pPr>
            <a:r>
              <a:rPr lang="en-US" sz="2500" dirty="0"/>
              <a:t>1. Web-based tool to bootstrap Spring projects and generate project skeletons with the necessary configurations and dependencies.</a:t>
            </a:r>
          </a:p>
          <a:p>
            <a:pPr marL="60325" lvl="3" indent="0" algn="just">
              <a:buNone/>
            </a:pPr>
            <a:r>
              <a:rPr lang="en-US" sz="2500" b="1" dirty="0"/>
              <a:t>Explanation:</a:t>
            </a:r>
          </a:p>
          <a:p>
            <a:pPr marL="60325" lvl="3" indent="0" algn="just">
              <a:buNone/>
            </a:pPr>
            <a:r>
              <a:rPr lang="en-US" sz="2500" dirty="0"/>
              <a:t>Spring </a:t>
            </a:r>
            <a:r>
              <a:rPr lang="en-US" sz="2500" dirty="0" err="1"/>
              <a:t>Initializr</a:t>
            </a:r>
            <a:r>
              <a:rPr lang="en-US" sz="2500" dirty="0"/>
              <a:t> is a web-based tool provided by the Spring team to bootstrap Spring projects and generate project skeletons with the necessary configurations and dependencies. It simplifies the process of creating a new Spring-based application by providing an intuitive user interface to customize and generate project structures.</a:t>
            </a:r>
          </a:p>
          <a:p>
            <a:pPr marL="60325" lvl="3" indent="0" algn="just">
              <a:buNone/>
            </a:pPr>
            <a:endParaRPr lang="en-US" sz="2200" dirty="0"/>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897688088"/>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85000" lnSpcReduction="10000"/>
          </a:bodyPr>
          <a:lstStyle/>
          <a:p>
            <a:pPr marL="60325" lvl="3" indent="0" algn="just">
              <a:buNone/>
            </a:pPr>
            <a:r>
              <a:rPr lang="en-US" sz="2500" b="1" dirty="0" smtClean="0"/>
              <a:t>Q23</a:t>
            </a:r>
            <a:r>
              <a:rPr lang="en-US" sz="2500" b="1" dirty="0"/>
              <a:t>. What does Spring Boot do to simplify the configuration of a Spring-based application?</a:t>
            </a:r>
          </a:p>
          <a:p>
            <a:pPr marL="60325" lvl="3" indent="0" algn="just">
              <a:buNone/>
            </a:pPr>
            <a:r>
              <a:rPr lang="en-US" sz="2500" dirty="0"/>
              <a:t>1.	Automatically configures necessary beans and dependencies</a:t>
            </a:r>
          </a:p>
          <a:p>
            <a:pPr marL="60325" lvl="3" indent="0" algn="just">
              <a:buNone/>
            </a:pPr>
            <a:r>
              <a:rPr lang="en-US" sz="2500" dirty="0"/>
              <a:t>2.	Uses annotations to configure beans and dependencies</a:t>
            </a:r>
          </a:p>
          <a:p>
            <a:pPr marL="60325" lvl="3" indent="0" algn="just">
              <a:buNone/>
            </a:pPr>
            <a:r>
              <a:rPr lang="en-US" sz="2500" dirty="0"/>
              <a:t>3.	Allows for the use of XML configuration files</a:t>
            </a:r>
          </a:p>
          <a:p>
            <a:pPr marL="60325" lvl="3" indent="0" algn="just">
              <a:buNone/>
            </a:pPr>
            <a:r>
              <a:rPr lang="en-US" sz="2500" dirty="0"/>
              <a:t>4.	Provides a command line interface for configuring the application</a:t>
            </a:r>
          </a:p>
          <a:p>
            <a:pPr marL="60325" lvl="3" indent="0" algn="just">
              <a:buNone/>
            </a:pPr>
            <a:r>
              <a:rPr lang="en-US" sz="2500" b="1" dirty="0"/>
              <a:t>Answer</a:t>
            </a:r>
            <a:r>
              <a:rPr lang="en-US" sz="2500" dirty="0"/>
              <a:t>:</a:t>
            </a:r>
          </a:p>
          <a:p>
            <a:pPr marL="60325" lvl="3" indent="0" algn="just">
              <a:buNone/>
            </a:pPr>
            <a:r>
              <a:rPr lang="en-US" sz="2500" dirty="0"/>
              <a:t>1. Automatically configures necessary beans and dependencies</a:t>
            </a:r>
          </a:p>
          <a:p>
            <a:pPr marL="60325" lvl="3" indent="0" algn="just">
              <a:buNone/>
            </a:pPr>
            <a:r>
              <a:rPr lang="en-US" sz="2500" b="1" dirty="0"/>
              <a:t>Explanation</a:t>
            </a:r>
            <a:r>
              <a:rPr lang="en-US" sz="2500" dirty="0"/>
              <a:t>:</a:t>
            </a:r>
          </a:p>
          <a:p>
            <a:pPr marL="60325" lvl="3" indent="0" algn="just">
              <a:buNone/>
            </a:pPr>
            <a:r>
              <a:rPr lang="en-US" sz="2500" dirty="0"/>
              <a:t>Spring Boot's auto-configuration feature automatically configures the application based on the </a:t>
            </a:r>
            <a:r>
              <a:rPr lang="en-US" sz="2500" dirty="0" err="1"/>
              <a:t>classpath</a:t>
            </a:r>
            <a:r>
              <a:rPr lang="en-US" sz="2500" dirty="0"/>
              <a:t> dependencies and predefined conventions. It scans the </a:t>
            </a:r>
            <a:r>
              <a:rPr lang="en-US" sz="2500" dirty="0" err="1"/>
              <a:t>classpath</a:t>
            </a:r>
            <a:r>
              <a:rPr lang="en-US" sz="2500" dirty="0"/>
              <a:t> for libraries and frameworks and configures the application accordingly, reducing the need for manual configuration</a:t>
            </a:r>
            <a:r>
              <a:rPr lang="en-US" sz="2500" dirty="0" smtClean="0"/>
              <a:t>.</a:t>
            </a: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84602969"/>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r>
              <a:rPr lang="en-US" sz="2500" b="1" dirty="0" smtClean="0"/>
              <a:t>Q24</a:t>
            </a:r>
            <a:r>
              <a:rPr lang="en-US" sz="2500" b="1" dirty="0"/>
              <a:t>. How can a Spring Boot application be packaged and distributed? </a:t>
            </a:r>
          </a:p>
          <a:p>
            <a:pPr marL="60325" lvl="3" indent="0" algn="just">
              <a:buNone/>
            </a:pPr>
            <a:r>
              <a:rPr lang="en-US" sz="2500" dirty="0"/>
              <a:t>1.	As a JAR file</a:t>
            </a:r>
          </a:p>
          <a:p>
            <a:pPr marL="60325" lvl="3" indent="0" algn="just">
              <a:buNone/>
            </a:pPr>
            <a:r>
              <a:rPr lang="en-US" sz="2500" dirty="0"/>
              <a:t>2.	As a WAR file</a:t>
            </a:r>
          </a:p>
          <a:p>
            <a:pPr marL="60325" lvl="3" indent="0" algn="just">
              <a:buNone/>
            </a:pPr>
            <a:r>
              <a:rPr lang="en-US" sz="2500" dirty="0"/>
              <a:t>3.	As a ZIP file</a:t>
            </a:r>
          </a:p>
          <a:p>
            <a:pPr marL="60325" lvl="3" indent="0" algn="just">
              <a:buNone/>
            </a:pPr>
            <a:r>
              <a:rPr lang="en-US" sz="2500" dirty="0"/>
              <a:t>4.	All of the above</a:t>
            </a:r>
          </a:p>
          <a:p>
            <a:pPr marL="60325" lvl="3" indent="0" algn="just">
              <a:buNone/>
            </a:pPr>
            <a:r>
              <a:rPr lang="en-US" sz="2500" b="1" dirty="0"/>
              <a:t>Answer</a:t>
            </a:r>
            <a:r>
              <a:rPr lang="en-US" sz="2500" dirty="0"/>
              <a:t>:</a:t>
            </a:r>
          </a:p>
          <a:p>
            <a:pPr marL="60325" lvl="3" indent="0" algn="just">
              <a:buNone/>
            </a:pPr>
            <a:r>
              <a:rPr lang="en-US" sz="2500" dirty="0"/>
              <a:t>4. All of the above</a:t>
            </a:r>
          </a:p>
          <a:p>
            <a:pPr marL="60325" lvl="3" indent="0" algn="just">
              <a:buNone/>
            </a:pPr>
            <a:r>
              <a:rPr lang="en-US" sz="2500" b="1" dirty="0"/>
              <a:t>Explanation</a:t>
            </a:r>
            <a:r>
              <a:rPr lang="en-US" sz="2500" dirty="0"/>
              <a:t>:</a:t>
            </a:r>
          </a:p>
          <a:p>
            <a:pPr marL="60325" lvl="3" indent="0" algn="just">
              <a:buNone/>
            </a:pPr>
            <a:r>
              <a:rPr lang="en-US" sz="2500" dirty="0"/>
              <a:t>Spring Boot application can be distributed as JAR, WAR, and Zip files.</a:t>
            </a:r>
          </a:p>
          <a:p>
            <a:pPr marL="60325" lvl="3" indent="0" algn="just">
              <a:buNone/>
            </a:pPr>
            <a:endParaRPr lang="en-US" sz="2500" dirty="0"/>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138673207"/>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92500" lnSpcReduction="20000"/>
          </a:bodyPr>
          <a:lstStyle/>
          <a:p>
            <a:pPr marL="60325" lvl="3" indent="0" algn="just">
              <a:buNone/>
            </a:pPr>
            <a:r>
              <a:rPr lang="en-US" sz="2500" b="1" dirty="0" smtClean="0"/>
              <a:t>Q25</a:t>
            </a:r>
            <a:r>
              <a:rPr lang="en-US" sz="2500" b="1" dirty="0"/>
              <a:t>. Which Spring annotation is used to create </a:t>
            </a:r>
            <a:r>
              <a:rPr lang="en-US" sz="2500" b="1" dirty="0" err="1"/>
              <a:t>RESTful</a:t>
            </a:r>
            <a:r>
              <a:rPr lang="en-US" sz="2500" b="1" dirty="0"/>
              <a:t> web services using Spring MVC?</a:t>
            </a:r>
          </a:p>
          <a:p>
            <a:pPr marL="60325" lvl="3" indent="0" algn="just">
              <a:buNone/>
            </a:pPr>
            <a:r>
              <a:rPr lang="en-US" sz="2500" dirty="0"/>
              <a:t>1.	@</a:t>
            </a:r>
            <a:r>
              <a:rPr lang="en-US" sz="2500" dirty="0" err="1"/>
              <a:t>RestController</a:t>
            </a:r>
            <a:endParaRPr lang="en-US" sz="2500" dirty="0"/>
          </a:p>
          <a:p>
            <a:pPr marL="60325" lvl="3" indent="0" algn="just">
              <a:buNone/>
            </a:pPr>
            <a:r>
              <a:rPr lang="en-US" sz="2500" dirty="0"/>
              <a:t>2.	@Controller</a:t>
            </a:r>
          </a:p>
          <a:p>
            <a:pPr marL="60325" lvl="3" indent="0" algn="just">
              <a:buNone/>
            </a:pPr>
            <a:r>
              <a:rPr lang="en-US" sz="2500" dirty="0"/>
              <a:t>3.	@Component</a:t>
            </a:r>
          </a:p>
          <a:p>
            <a:pPr marL="60325" lvl="3" indent="0" algn="just">
              <a:buNone/>
            </a:pPr>
            <a:r>
              <a:rPr lang="en-US" sz="2500" dirty="0"/>
              <a:t>4.	@Rest</a:t>
            </a:r>
          </a:p>
          <a:p>
            <a:pPr marL="60325" lvl="3" indent="0" algn="just">
              <a:buNone/>
            </a:pPr>
            <a:endParaRPr lang="en-US" sz="2500" dirty="0"/>
          </a:p>
          <a:p>
            <a:pPr marL="60325" lvl="3" indent="0" algn="just">
              <a:buNone/>
            </a:pPr>
            <a:r>
              <a:rPr lang="en-US" sz="2500" b="1" dirty="0"/>
              <a:t>Answer</a:t>
            </a:r>
            <a:r>
              <a:rPr lang="en-US" sz="2500" dirty="0"/>
              <a:t>:</a:t>
            </a:r>
          </a:p>
          <a:p>
            <a:pPr marL="60325" lvl="3" indent="0" algn="just">
              <a:buNone/>
            </a:pPr>
            <a:r>
              <a:rPr lang="en-US" sz="2500" dirty="0"/>
              <a:t>1. @</a:t>
            </a:r>
            <a:r>
              <a:rPr lang="en-US" sz="2500" dirty="0" err="1"/>
              <a:t>RestController</a:t>
            </a:r>
            <a:endParaRPr lang="en-US" sz="2500" dirty="0"/>
          </a:p>
          <a:p>
            <a:pPr marL="60325" lvl="3" indent="0" algn="just">
              <a:buNone/>
            </a:pPr>
            <a:r>
              <a:rPr lang="en-US" sz="2500" b="1" dirty="0"/>
              <a:t>Explanation</a:t>
            </a:r>
            <a:r>
              <a:rPr lang="en-US" sz="2500" dirty="0"/>
              <a:t>:</a:t>
            </a:r>
          </a:p>
          <a:p>
            <a:pPr marL="60325" lvl="3" indent="0" algn="just">
              <a:buNone/>
            </a:pPr>
            <a:r>
              <a:rPr lang="en-US" sz="2500" dirty="0"/>
              <a:t>When you annotate a class with @</a:t>
            </a:r>
            <a:r>
              <a:rPr lang="en-US" sz="2500" dirty="0" err="1"/>
              <a:t>RestController</a:t>
            </a:r>
            <a:r>
              <a:rPr lang="en-US" sz="2500" dirty="0"/>
              <a:t>, it indicates that the class is a Spring MVC REST controller responsible for handling incoming HTTP requests and generating the appropriate HTTP responses.</a:t>
            </a:r>
          </a:p>
          <a:p>
            <a:pPr marL="60325" lvl="3" indent="0" algn="just">
              <a:buNone/>
            </a:pPr>
            <a:endParaRPr lang="en-US" sz="2500" dirty="0"/>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288662689"/>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r>
              <a:rPr lang="en-US" sz="2500" b="1" dirty="0" smtClean="0"/>
              <a:t>Q26</a:t>
            </a:r>
            <a:r>
              <a:rPr lang="en-US" sz="2500" b="1" dirty="0"/>
              <a:t>. @</a:t>
            </a:r>
            <a:r>
              <a:rPr lang="en-US" sz="2500" b="1" dirty="0" err="1"/>
              <a:t>RestController</a:t>
            </a:r>
            <a:r>
              <a:rPr lang="en-US" sz="2500" b="1" dirty="0"/>
              <a:t> annotation is a combination of the below two annotations</a:t>
            </a:r>
          </a:p>
          <a:p>
            <a:pPr marL="60325" lvl="3" indent="0" algn="just">
              <a:buNone/>
            </a:pPr>
            <a:r>
              <a:rPr lang="en-US" sz="2500" dirty="0"/>
              <a:t>1.	@Component and @</a:t>
            </a:r>
            <a:r>
              <a:rPr lang="en-US" sz="2500" dirty="0" err="1"/>
              <a:t>ResponseBody</a:t>
            </a:r>
            <a:r>
              <a:rPr lang="en-US" sz="2500" dirty="0"/>
              <a:t> annotations</a:t>
            </a:r>
          </a:p>
          <a:p>
            <a:pPr marL="60325" lvl="3" indent="0" algn="just">
              <a:buNone/>
            </a:pPr>
            <a:r>
              <a:rPr lang="en-US" sz="2500" dirty="0"/>
              <a:t>2.	@Controller and @</a:t>
            </a:r>
            <a:r>
              <a:rPr lang="en-US" sz="2500" dirty="0" err="1"/>
              <a:t>ResponseBody</a:t>
            </a:r>
            <a:r>
              <a:rPr lang="en-US" sz="2500" dirty="0"/>
              <a:t> annotations</a:t>
            </a:r>
          </a:p>
          <a:p>
            <a:pPr marL="60325" lvl="3" indent="0" algn="just">
              <a:buNone/>
            </a:pPr>
            <a:r>
              <a:rPr lang="en-US" sz="2500" dirty="0"/>
              <a:t>3.	@Service and @</a:t>
            </a:r>
            <a:r>
              <a:rPr lang="en-US" sz="2500" dirty="0" err="1"/>
              <a:t>ResponseBody</a:t>
            </a:r>
            <a:r>
              <a:rPr lang="en-US" sz="2500" dirty="0"/>
              <a:t> annotations</a:t>
            </a:r>
          </a:p>
          <a:p>
            <a:pPr marL="60325" lvl="3" indent="0" algn="just">
              <a:buNone/>
            </a:pPr>
            <a:r>
              <a:rPr lang="en-US" sz="2500" dirty="0"/>
              <a:t>4.	None of the above</a:t>
            </a:r>
          </a:p>
          <a:p>
            <a:pPr marL="60325" lvl="3" indent="0" algn="just">
              <a:buNone/>
            </a:pPr>
            <a:r>
              <a:rPr lang="en-US" sz="2500" b="1" dirty="0"/>
              <a:t>Answer</a:t>
            </a:r>
            <a:r>
              <a:rPr lang="en-US" sz="2500" dirty="0"/>
              <a:t>:</a:t>
            </a:r>
          </a:p>
          <a:p>
            <a:pPr marL="60325" lvl="3" indent="0" algn="just">
              <a:buNone/>
            </a:pPr>
            <a:r>
              <a:rPr lang="en-US" sz="2500" dirty="0"/>
              <a:t>2. @Controller and @</a:t>
            </a:r>
            <a:r>
              <a:rPr lang="en-US" sz="2500" dirty="0" err="1"/>
              <a:t>ResponseBody</a:t>
            </a:r>
            <a:r>
              <a:rPr lang="en-US" sz="2500" dirty="0"/>
              <a:t> annotations</a:t>
            </a:r>
          </a:p>
          <a:p>
            <a:pPr marL="60325" lvl="3" indent="0" algn="just">
              <a:buNone/>
            </a:pPr>
            <a:r>
              <a:rPr lang="en-US" sz="2500" b="1" dirty="0"/>
              <a:t>Explanation</a:t>
            </a:r>
            <a:r>
              <a:rPr lang="en-US" sz="2500" dirty="0"/>
              <a:t>:</a:t>
            </a:r>
          </a:p>
          <a:p>
            <a:pPr marL="60325" lvl="3" indent="0" algn="just">
              <a:buNone/>
            </a:pPr>
            <a:r>
              <a:rPr lang="en-US" sz="2500" dirty="0"/>
              <a:t>@</a:t>
            </a:r>
            <a:r>
              <a:rPr lang="en-US" sz="2500" dirty="0" err="1"/>
              <a:t>RestController</a:t>
            </a:r>
            <a:r>
              <a:rPr lang="en-US" sz="2500" dirty="0"/>
              <a:t> combines the functionality of the @Controller and @</a:t>
            </a:r>
            <a:r>
              <a:rPr lang="en-US" sz="2500" dirty="0" err="1"/>
              <a:t>ResponseBody</a:t>
            </a:r>
            <a:r>
              <a:rPr lang="en-US" sz="2500" dirty="0"/>
              <a:t> annotations into a single annotation, making it convenient for creating </a:t>
            </a:r>
            <a:r>
              <a:rPr lang="en-US" sz="2500" dirty="0" err="1"/>
              <a:t>RESTful</a:t>
            </a:r>
            <a:r>
              <a:rPr lang="en-US" sz="2500" dirty="0"/>
              <a:t> APIs.</a:t>
            </a:r>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861505716"/>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92500" lnSpcReduction="10000"/>
          </a:bodyPr>
          <a:lstStyle/>
          <a:p>
            <a:pPr marL="60325" lvl="3" indent="0" algn="just">
              <a:buNone/>
            </a:pPr>
            <a:r>
              <a:rPr lang="en-US" sz="2500" b="1" dirty="0" smtClean="0"/>
              <a:t>Q27</a:t>
            </a:r>
            <a:r>
              <a:rPr lang="en-US" sz="2500" b="1" dirty="0"/>
              <a:t>. Which Spring annotation is used to handle HTTP POST requests?</a:t>
            </a:r>
          </a:p>
          <a:p>
            <a:pPr marL="60325" lvl="3" indent="0" algn="just">
              <a:buNone/>
            </a:pPr>
            <a:r>
              <a:rPr lang="en-US" sz="2500" dirty="0"/>
              <a:t>1.	@</a:t>
            </a:r>
            <a:r>
              <a:rPr lang="en-US" sz="2500" dirty="0" err="1"/>
              <a:t>GetMapping</a:t>
            </a:r>
            <a:endParaRPr lang="en-US" sz="2500" dirty="0"/>
          </a:p>
          <a:p>
            <a:pPr marL="60325" lvl="3" indent="0" algn="just">
              <a:buNone/>
            </a:pPr>
            <a:r>
              <a:rPr lang="en-US" sz="2500" dirty="0"/>
              <a:t>2.	@</a:t>
            </a:r>
            <a:r>
              <a:rPr lang="en-US" sz="2500" dirty="0" err="1"/>
              <a:t>PutMapping</a:t>
            </a:r>
            <a:endParaRPr lang="en-US" sz="2500" dirty="0"/>
          </a:p>
          <a:p>
            <a:pPr marL="60325" lvl="3" indent="0" algn="just">
              <a:buNone/>
            </a:pPr>
            <a:r>
              <a:rPr lang="en-US" sz="2500" dirty="0"/>
              <a:t>3.	@</a:t>
            </a:r>
            <a:r>
              <a:rPr lang="en-US" sz="2500" dirty="0" err="1"/>
              <a:t>CreateMapping</a:t>
            </a:r>
            <a:endParaRPr lang="en-US" sz="2500" dirty="0"/>
          </a:p>
          <a:p>
            <a:pPr marL="60325" lvl="3" indent="0" algn="just">
              <a:buNone/>
            </a:pPr>
            <a:r>
              <a:rPr lang="en-US" sz="2500" dirty="0"/>
              <a:t>4.	@</a:t>
            </a:r>
            <a:r>
              <a:rPr lang="en-US" sz="2500" dirty="0" err="1"/>
              <a:t>PostMapping</a:t>
            </a:r>
            <a:endParaRPr lang="en-US" sz="2500" dirty="0"/>
          </a:p>
          <a:p>
            <a:pPr marL="60325" lvl="3" indent="0" algn="just">
              <a:buNone/>
            </a:pPr>
            <a:r>
              <a:rPr lang="en-US" sz="2500" b="1" dirty="0"/>
              <a:t>Answer</a:t>
            </a:r>
            <a:r>
              <a:rPr lang="en-US" sz="2500" dirty="0"/>
              <a:t>:</a:t>
            </a:r>
          </a:p>
          <a:p>
            <a:pPr marL="60325" lvl="3" indent="0" algn="just">
              <a:buNone/>
            </a:pPr>
            <a:r>
              <a:rPr lang="en-US" sz="2500" dirty="0"/>
              <a:t>4. @</a:t>
            </a:r>
            <a:r>
              <a:rPr lang="en-US" sz="2500" dirty="0" err="1"/>
              <a:t>PostMapping</a:t>
            </a:r>
            <a:endParaRPr lang="en-US" sz="2500" dirty="0"/>
          </a:p>
          <a:p>
            <a:pPr marL="60325" lvl="3" indent="0" algn="just">
              <a:buNone/>
            </a:pPr>
            <a:r>
              <a:rPr lang="en-US" sz="2500" b="1" dirty="0"/>
              <a:t>Explanation</a:t>
            </a:r>
            <a:r>
              <a:rPr lang="en-US" sz="2500" dirty="0"/>
              <a:t>:</a:t>
            </a:r>
          </a:p>
          <a:p>
            <a:pPr marL="60325" lvl="3" indent="0" algn="just">
              <a:buNone/>
            </a:pPr>
            <a:r>
              <a:rPr lang="en-US" sz="2500" dirty="0"/>
              <a:t>The @</a:t>
            </a:r>
            <a:r>
              <a:rPr lang="en-US" sz="2500" dirty="0" err="1"/>
              <a:t>PostMapping</a:t>
            </a:r>
            <a:r>
              <a:rPr lang="en-US" sz="2500" dirty="0"/>
              <a:t> annotation is used to map an HTTP POST request to a specific handler method in a Spring MVC controller. It is a shortcut for specifying the @</a:t>
            </a:r>
            <a:r>
              <a:rPr lang="en-US" sz="2500" dirty="0" err="1"/>
              <a:t>RequestMapping</a:t>
            </a:r>
            <a:r>
              <a:rPr lang="en-US" sz="2500" dirty="0"/>
              <a:t> annotation with the </a:t>
            </a:r>
            <a:r>
              <a:rPr lang="en-US" sz="2500" dirty="0" err="1"/>
              <a:t>RequestMethod.POST</a:t>
            </a:r>
            <a:r>
              <a:rPr lang="en-US" sz="2500" dirty="0"/>
              <a:t> method.</a:t>
            </a:r>
          </a:p>
          <a:p>
            <a:pPr marL="60325" lvl="3" indent="0" algn="just">
              <a:buNone/>
            </a:pPr>
            <a:endParaRPr lang="en-US" sz="2500" dirty="0"/>
          </a:p>
        </p:txBody>
      </p:sp>
      <p:sp>
        <p:nvSpPr>
          <p:cNvPr id="4" name="Date Placeholder 3"/>
          <p:cNvSpPr>
            <a:spLocks noGrp="1"/>
          </p:cNvSpPr>
          <p:nvPr>
            <p:ph type="dt" sz="half" idx="10"/>
          </p:nvPr>
        </p:nvSpPr>
        <p:spPr/>
        <p:txBody>
          <a:bodyPr/>
          <a:lstStyle/>
          <a:p>
            <a:fld id="{AB5BA68B-9407-4D9A-8871-B70EEFA88A8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752600" y="1"/>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smtClean="0">
                <a:effectLst/>
                <a:latin typeface="-apple-system"/>
              </a:rPr>
              <a:t>Daily Quiz-MCQ</a:t>
            </a:r>
            <a:endParaRPr lang="en-IN" sz="3200" b="1" i="0" dirty="0">
              <a:effectLst/>
              <a:latin typeface="-apple-system"/>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83340093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48859387"/>
              </p:ext>
            </p:extLst>
          </p:nvPr>
        </p:nvGraphicFramePr>
        <p:xfrm>
          <a:off x="720437" y="990601"/>
          <a:ext cx="8042563" cy="4180989"/>
        </p:xfrm>
        <a:graphic>
          <a:graphicData uri="http://schemas.openxmlformats.org/drawingml/2006/table">
            <a:tbl>
              <a:tblPr firstRow="1" firstCol="1" bandRow="1">
                <a:tableStyleId>{5C22544A-7EE6-4342-B048-85BDC9FD1C3A}</a:tableStyleId>
              </a:tblPr>
              <a:tblGrid>
                <a:gridCol w="8042563">
                  <a:extLst>
                    <a:ext uri="{9D8B030D-6E8A-4147-A177-3AD203B41FA5}">
                      <a16:colId xmlns:a16="http://schemas.microsoft.com/office/drawing/2014/main" xmlns="" val="1982665577"/>
                    </a:ext>
                  </a:extLst>
                </a:gridCol>
              </a:tblGrid>
              <a:tr h="477669">
                <a:tc>
                  <a:txBody>
                    <a:bodyPr/>
                    <a:lstStyle/>
                    <a:p>
                      <a:pPr marL="0" marR="0">
                        <a:lnSpc>
                          <a:spcPct val="115000"/>
                        </a:lnSpc>
                        <a:spcBef>
                          <a:spcPts val="0"/>
                        </a:spcBef>
                        <a:spcAft>
                          <a:spcPts val="1000"/>
                        </a:spcAft>
                        <a:tabLst>
                          <a:tab pos="1533525" algn="l"/>
                        </a:tabLst>
                      </a:pPr>
                      <a:endParaRPr lang="en-US" sz="800" dirty="0">
                        <a:solidFill>
                          <a:schemeClr val="tx1"/>
                        </a:solidFill>
                        <a:effectLst/>
                        <a:latin typeface="Calibri" panose="020F0502020204030204" pitchFamily="34" charset="0"/>
                        <a:ea typeface="Calibri" panose="020F0502020204030204" pitchFamily="34" charset="0"/>
                        <a:cs typeface="Mangal" panose="02040503050203030202"/>
                      </a:endParaRPr>
                    </a:p>
                  </a:txBody>
                  <a:tcPr marL="51435" marR="51435" marT="0" marB="0">
                    <a:solidFill>
                      <a:schemeClr val="bg1"/>
                    </a:solidFill>
                  </a:tcPr>
                </a:tc>
                <a:extLst>
                  <a:ext uri="{0D108BD9-81ED-4DB2-BD59-A6C34878D82A}">
                    <a16:rowId xmlns:a16="http://schemas.microsoft.com/office/drawing/2014/main" xmlns="" val="4002860970"/>
                  </a:ext>
                </a:extLst>
              </a:tr>
              <a:tr h="3484730">
                <a:tc>
                  <a:txBody>
                    <a:bodyPr/>
                    <a:lstStyle/>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advanced-level Object-Oriented programs using Java.</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t>
                      </a:r>
                      <a:r>
                        <a:rPr lang="en-US" sz="1800" b="0" i="0" kern="1200" dirty="0" smtClean="0">
                          <a:solidFill>
                            <a:schemeClr val="lt1"/>
                          </a:solidFill>
                          <a:effectLst/>
                          <a:latin typeface="+mn-lt"/>
                          <a:ea typeface="+mn-ea"/>
                          <a:cs typeface="+mn-cs"/>
                        </a:rPr>
                        <a:t>error-free</a:t>
                      </a:r>
                      <a:r>
                        <a:rPr lang="en-US" sz="1800" b="0" i="0" kern="1200" dirty="0">
                          <a:solidFill>
                            <a:schemeClr val="lt1"/>
                          </a:solidFill>
                          <a:effectLst/>
                          <a:latin typeface="+mn-lt"/>
                          <a:ea typeface="+mn-ea"/>
                          <a:cs typeface="+mn-cs"/>
                        </a:rPr>
                        <a:t>, well-documented Java programs; develop and test Java network, search engine, and web framework programs. Learn how to write, test, and debug advanced-level Object-Oriented programs using </a:t>
                      </a:r>
                      <a:r>
                        <a:rPr lang="en-US" sz="1800" b="0" i="0" kern="1200" dirty="0" smtClean="0">
                          <a:solidFill>
                            <a:schemeClr val="lt1"/>
                          </a:solidFill>
                          <a:effectLst/>
                          <a:latin typeface="+mn-lt"/>
                          <a:ea typeface="+mn-ea"/>
                          <a:cs typeface="+mn-cs"/>
                        </a:rPr>
                        <a:t>Object-Oriented </a:t>
                      </a:r>
                      <a:r>
                        <a:rPr lang="en-US" sz="1800" b="0" i="0" kern="1200" dirty="0">
                          <a:solidFill>
                            <a:schemeClr val="lt1"/>
                          </a:solidFill>
                          <a:effectLst/>
                          <a:latin typeface="+mn-lt"/>
                          <a:ea typeface="+mn-ea"/>
                          <a:cs typeface="+mn-cs"/>
                        </a:rPr>
                        <a:t>programs using Java.</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xmlns="" val="3413121809"/>
                  </a:ext>
                </a:extLst>
              </a:tr>
            </a:tbl>
          </a:graphicData>
        </a:graphic>
      </p:graphicFrame>
      <p:sp>
        <p:nvSpPr>
          <p:cNvPr id="4" name="Date Placeholder 3"/>
          <p:cNvSpPr>
            <a:spLocks noGrp="1"/>
          </p:cNvSpPr>
          <p:nvPr>
            <p:ph type="dt" sz="half" idx="10"/>
          </p:nvPr>
        </p:nvSpPr>
        <p:spPr/>
        <p:txBody>
          <a:bodyPr/>
          <a:lstStyle/>
          <a:p>
            <a:fld id="{7743BCE3-7D1F-4856-B24E-87497E46E740}" type="datetime1">
              <a:rPr lang="en-IN" smtClean="0"/>
              <a:t>05-01-2024</a:t>
            </a:fld>
            <a:endParaRPr lang="en-US"/>
          </a:p>
        </p:txBody>
      </p:sp>
      <p:sp>
        <p:nvSpPr>
          <p:cNvPr id="5" name="Footer Placeholder 4"/>
          <p:cNvSpPr>
            <a:spLocks noGrp="1"/>
          </p:cNvSpPr>
          <p:nvPr>
            <p:ph type="ftr" sz="quarter" idx="11"/>
          </p:nvPr>
        </p:nvSpPr>
        <p:spPr>
          <a:xfrm>
            <a:off x="1981200" y="6356350"/>
            <a:ext cx="5257800" cy="365125"/>
          </a:xfrm>
        </p:spPr>
        <p:txBody>
          <a:bodyPr/>
          <a:lstStyle/>
          <a:p>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7F664CD8-4BB3-4624-B54E-89A12E472130}"/>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0"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Course Objectives</a:t>
            </a:r>
            <a:endParaRPr lang="en-IN" sz="2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E6DC1981-A814-9B5F-1D02-184EE1FCB6C8}"/>
              </a:ext>
            </a:extLst>
          </p:cNvPr>
          <p:cNvSpPr txBox="1"/>
          <p:nvPr/>
        </p:nvSpPr>
        <p:spPr>
          <a:xfrm>
            <a:off x="720436" y="1447800"/>
            <a:ext cx="7432963" cy="2308324"/>
          </a:xfrm>
          <a:prstGeom prst="rect">
            <a:avLst/>
          </a:prstGeom>
          <a:noFill/>
        </p:spPr>
        <p:txBody>
          <a:bodyPr wrap="square">
            <a:spAutoFit/>
          </a:bodyPr>
          <a:lstStyle/>
          <a:p>
            <a:pPr marL="285750" indent="-285750" algn="just">
              <a:buFont typeface="Arial" panose="020B0604020202020204" pitchFamily="34" charset="0"/>
              <a:buChar char="•"/>
            </a:pPr>
            <a:r>
              <a:rPr lang="en-US" i="0" dirty="0">
                <a:solidFill>
                  <a:srgbClr val="000000"/>
                </a:solidFill>
                <a:effectLst/>
                <a:latin typeface="Arial" panose="020B0604020202020204" pitchFamily="34" charset="0"/>
              </a:rPr>
              <a:t>Develop error-free, well-documented Java programs; develop and test Java network, search engine, and web framework programs. Learn how to write, test, and debug advanced-level Object-Oriented programs using Java</a:t>
            </a:r>
            <a:r>
              <a:rPr lang="en-US" i="0" dirty="0" smtClean="0">
                <a:solidFill>
                  <a:srgbClr val="000000"/>
                </a:solidFill>
                <a:effectLst/>
                <a:latin typeface="Arial" panose="020B0604020202020204" pitchFamily="34" charset="0"/>
              </a:rPr>
              <a:t>.</a:t>
            </a:r>
          </a:p>
          <a:p>
            <a:pPr marL="285750" indent="-285750" algn="just">
              <a:buFont typeface="Arial" panose="020B0604020202020204" pitchFamily="34" charset="0"/>
              <a:buChar char="•"/>
            </a:pPr>
            <a:endParaRPr lang="en-US" i="0" dirty="0" smtClean="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dirty="0"/>
              <a:t>to provide the ability to design console based, GUI based ,web based applications, integrated development environment to create, debug and run multi-tier and enterprise-level application</a:t>
            </a:r>
            <a:endParaRPr lang="en-IN" dirty="0"/>
          </a:p>
        </p:txBody>
      </p:sp>
    </p:spTree>
    <p:extLst>
      <p:ext uri="{BB962C8B-B14F-4D97-AF65-F5344CB8AC3E}">
        <p14:creationId xmlns:p14="http://schemas.microsoft.com/office/powerpoint/2010/main" val="126079174"/>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333333"/>
                </a:solidFill>
                <a:effectLst/>
                <a:latin typeface="inter-regular"/>
              </a:rPr>
              <a:t>Spring Boot is a module of the Spring Framework. It is used to create stand-alone, production-grade Spring Based Applications with minimum efforts. It is developed on top of the core Spring Framework.</a:t>
            </a:r>
          </a:p>
          <a:p>
            <a:pPr algn="just"/>
            <a:r>
              <a:rPr lang="en-US" sz="2000" b="0" i="0" dirty="0">
                <a:solidFill>
                  <a:srgbClr val="333333"/>
                </a:solidFill>
                <a:effectLst/>
                <a:latin typeface="inter-regular"/>
              </a:rPr>
              <a:t>Spring Boot follows a layered architecture in which each layer communicates with the layer directly below or above (hierarchical structure) it.</a:t>
            </a:r>
          </a:p>
          <a:p>
            <a:pPr algn="just"/>
            <a:r>
              <a:rPr lang="en-US" sz="2000" b="0" i="0" dirty="0">
                <a:solidFill>
                  <a:srgbClr val="333333"/>
                </a:solidFill>
                <a:effectLst/>
                <a:latin typeface="inter-regular"/>
              </a:rPr>
              <a:t>Before understanding the </a:t>
            </a:r>
            <a:r>
              <a:rPr lang="en-US" sz="2000" b="1" i="0" dirty="0">
                <a:solidFill>
                  <a:srgbClr val="333333"/>
                </a:solidFill>
                <a:effectLst/>
                <a:latin typeface="inter-bold"/>
              </a:rPr>
              <a:t>Spring Boot Architecture</a:t>
            </a:r>
            <a:r>
              <a:rPr lang="en-US" sz="2000" b="0" i="0" dirty="0">
                <a:solidFill>
                  <a:srgbClr val="333333"/>
                </a:solidFill>
                <a:effectLst/>
                <a:latin typeface="inter-regular"/>
              </a:rPr>
              <a:t>, we must know the different layers and classes present in it. There are </a:t>
            </a:r>
            <a:r>
              <a:rPr lang="en-US" sz="2000" b="1" i="0" dirty="0">
                <a:solidFill>
                  <a:srgbClr val="333333"/>
                </a:solidFill>
                <a:effectLst/>
                <a:latin typeface="inter-bold"/>
              </a:rPr>
              <a:t>four</a:t>
            </a:r>
            <a:r>
              <a:rPr lang="en-US" sz="2000" b="0" i="0" dirty="0">
                <a:solidFill>
                  <a:srgbClr val="333333"/>
                </a:solidFill>
                <a:effectLst/>
                <a:latin typeface="inter-regular"/>
              </a:rPr>
              <a:t> layers in Spring Boot are as follows:</a:t>
            </a:r>
          </a:p>
          <a:p>
            <a:pPr algn="just">
              <a:buFont typeface="Arial" panose="020B0604020202020204" pitchFamily="34" charset="0"/>
              <a:buChar char="•"/>
            </a:pPr>
            <a:r>
              <a:rPr lang="en-US" sz="2000" b="1" i="0" dirty="0">
                <a:solidFill>
                  <a:srgbClr val="000000"/>
                </a:solidFill>
                <a:effectLst/>
                <a:latin typeface="inter-bold"/>
              </a:rPr>
              <a:t>Presentation Layer</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Business Layer</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Persistence Layer</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Database Layer</a:t>
            </a:r>
            <a:endParaRPr lang="en-US" sz="2000" b="0" i="0" dirty="0">
              <a:solidFill>
                <a:srgbClr val="000000"/>
              </a:solidFill>
              <a:effectLst/>
              <a:latin typeface="inter-regular"/>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DF5A844-0243-4C57-B086-0C857460394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752600" y="9526"/>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3200" b="0" i="0">
                <a:solidFill>
                  <a:srgbClr val="610B38"/>
                </a:solidFill>
                <a:effectLst/>
                <a:latin typeface="erdana"/>
              </a:rPr>
              <a:t>Spring Boot Architecture</a:t>
            </a:r>
            <a:endParaRPr lang="en-US" sz="3200" b="0" i="0" dirty="0">
              <a:solidFill>
                <a:srgbClr val="610B38"/>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553638590"/>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r>
              <a:rPr lang="en-US" sz="2000" b="0" i="0" dirty="0">
                <a:solidFill>
                  <a:srgbClr val="333333"/>
                </a:solidFill>
                <a:effectLst/>
                <a:latin typeface="inter-regular"/>
              </a:rPr>
              <a:t>Following are the steps to create a simple Spring Boot Project.</a:t>
            </a:r>
          </a:p>
          <a:p>
            <a:pPr algn="just"/>
            <a:r>
              <a:rPr lang="en-US" sz="2000" b="1" i="0" dirty="0">
                <a:solidFill>
                  <a:srgbClr val="333333"/>
                </a:solidFill>
                <a:effectLst/>
                <a:latin typeface="inter-bold"/>
              </a:rPr>
              <a:t>Step 1:</a:t>
            </a:r>
            <a:r>
              <a:rPr lang="en-US" sz="2000" b="0" i="0" dirty="0">
                <a:solidFill>
                  <a:srgbClr val="333333"/>
                </a:solidFill>
                <a:effectLst/>
                <a:latin typeface="inter-regular"/>
              </a:rPr>
              <a:t> Open the Spring </a:t>
            </a:r>
            <a:r>
              <a:rPr lang="en-US" sz="2000" b="0" i="0" dirty="0" err="1">
                <a:solidFill>
                  <a:srgbClr val="333333"/>
                </a:solidFill>
                <a:effectLst/>
                <a:latin typeface="inter-regular"/>
              </a:rPr>
              <a:t>initializr</a:t>
            </a:r>
            <a:r>
              <a:rPr lang="en-US" sz="2000" b="0" i="0" dirty="0">
                <a:solidFill>
                  <a:srgbClr val="333333"/>
                </a:solidFill>
                <a:effectLst/>
                <a:latin typeface="inter-regular"/>
              </a:rPr>
              <a:t> </a:t>
            </a:r>
            <a:r>
              <a:rPr lang="en-US" sz="2000" b="0" i="0" u="none" strike="noStrike" dirty="0">
                <a:solidFill>
                  <a:srgbClr val="008000"/>
                </a:solidFill>
                <a:effectLst/>
                <a:latin typeface="inter-regular"/>
                <a:hlinkClick r:id="rId2"/>
              </a:rPr>
              <a:t>https://start.spring.io</a:t>
            </a:r>
            <a:r>
              <a:rPr lang="en-US" sz="2000" b="0" i="0" dirty="0">
                <a:solidFill>
                  <a:srgbClr val="333333"/>
                </a:solidFill>
                <a:effectLst/>
                <a:latin typeface="inter-regular"/>
              </a:rPr>
              <a:t>.</a:t>
            </a:r>
          </a:p>
          <a:p>
            <a:pPr algn="just"/>
            <a:r>
              <a:rPr lang="en-US" sz="2000" b="1" i="0" dirty="0">
                <a:solidFill>
                  <a:srgbClr val="333333"/>
                </a:solidFill>
                <a:effectLst/>
                <a:latin typeface="inter-bold"/>
              </a:rPr>
              <a:t>Step 2:</a:t>
            </a:r>
            <a:r>
              <a:rPr lang="en-US" sz="2000" b="0" i="0" dirty="0">
                <a:solidFill>
                  <a:srgbClr val="333333"/>
                </a:solidFill>
                <a:effectLst/>
                <a:latin typeface="inter-regular"/>
              </a:rPr>
              <a:t> Provide the </a:t>
            </a:r>
            <a:r>
              <a:rPr lang="en-US" sz="2000" b="1" i="0" dirty="0">
                <a:solidFill>
                  <a:srgbClr val="333333"/>
                </a:solidFill>
                <a:effectLst/>
                <a:latin typeface="inter-bold"/>
              </a:rPr>
              <a:t>Group</a:t>
            </a:r>
            <a:r>
              <a:rPr lang="en-US" sz="2000" b="0" i="0" dirty="0">
                <a:solidFill>
                  <a:srgbClr val="333333"/>
                </a:solidFill>
                <a:effectLst/>
                <a:latin typeface="inter-regular"/>
              </a:rPr>
              <a:t> and </a:t>
            </a:r>
            <a:r>
              <a:rPr lang="en-US" sz="2000" b="1" i="0" dirty="0">
                <a:solidFill>
                  <a:srgbClr val="333333"/>
                </a:solidFill>
                <a:effectLst/>
                <a:latin typeface="inter-bold"/>
              </a:rPr>
              <a:t>Artifact</a:t>
            </a:r>
            <a:r>
              <a:rPr lang="en-US" sz="2000" b="0" i="0" dirty="0">
                <a:solidFill>
                  <a:srgbClr val="333333"/>
                </a:solidFill>
                <a:effectLst/>
                <a:latin typeface="inter-regular"/>
              </a:rPr>
              <a:t> name. We have provided Group name </a:t>
            </a:r>
            <a:r>
              <a:rPr lang="en-US" sz="2000" b="1" i="0" dirty="0" err="1">
                <a:solidFill>
                  <a:srgbClr val="333333"/>
                </a:solidFill>
                <a:effectLst/>
                <a:latin typeface="inter-bold"/>
              </a:rPr>
              <a:t>com.javatpoint</a:t>
            </a:r>
            <a:r>
              <a:rPr lang="en-US" sz="2000" b="0" i="0" dirty="0">
                <a:solidFill>
                  <a:srgbClr val="333333"/>
                </a:solidFill>
                <a:effectLst/>
                <a:latin typeface="inter-regular"/>
              </a:rPr>
              <a:t> and Artifact </a:t>
            </a:r>
            <a:r>
              <a:rPr lang="en-US" sz="2000" b="1" i="0" dirty="0">
                <a:solidFill>
                  <a:srgbClr val="333333"/>
                </a:solidFill>
                <a:effectLst/>
                <a:latin typeface="inter-bold"/>
              </a:rPr>
              <a:t>spring-boot-example</a:t>
            </a:r>
            <a:r>
              <a:rPr lang="en-US" sz="2000" b="0" i="0" dirty="0">
                <a:solidFill>
                  <a:srgbClr val="333333"/>
                </a:solidFill>
                <a:effectLst/>
                <a:latin typeface="inter-regular"/>
              </a:rPr>
              <a:t>.</a:t>
            </a:r>
          </a:p>
          <a:p>
            <a:pPr algn="just"/>
            <a:r>
              <a:rPr lang="en-US" sz="2000" b="1" i="0" dirty="0">
                <a:solidFill>
                  <a:srgbClr val="333333"/>
                </a:solidFill>
                <a:effectLst/>
                <a:latin typeface="inter-bold"/>
              </a:rPr>
              <a:t>Step 3:</a:t>
            </a:r>
            <a:r>
              <a:rPr lang="en-US" sz="2000" b="0" i="0" dirty="0">
                <a:solidFill>
                  <a:srgbClr val="333333"/>
                </a:solidFill>
                <a:effectLst/>
                <a:latin typeface="inter-regular"/>
              </a:rPr>
              <a:t> Now click on the </a:t>
            </a:r>
            <a:r>
              <a:rPr lang="en-US" sz="2000" b="1" i="0" dirty="0">
                <a:solidFill>
                  <a:srgbClr val="333333"/>
                </a:solidFill>
                <a:effectLst/>
                <a:latin typeface="inter-bold"/>
              </a:rPr>
              <a:t>Generate</a:t>
            </a:r>
            <a:r>
              <a:rPr lang="en-US" sz="2000" b="0" i="0" dirty="0">
                <a:solidFill>
                  <a:srgbClr val="333333"/>
                </a:solidFill>
                <a:effectLst/>
                <a:latin typeface="inter-regular"/>
              </a:rPr>
              <a:t> button.</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671332E-3D45-4334-8719-3860E6EEE6D8}"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752600" y="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3200" b="0" i="0">
                <a:solidFill>
                  <a:srgbClr val="610B38"/>
                </a:solidFill>
                <a:effectLst/>
                <a:latin typeface="erdana"/>
              </a:rPr>
              <a:t>Creating a Spring Boot Project</a:t>
            </a:r>
            <a:endParaRPr lang="en-US" sz="3200" b="0" i="0" dirty="0">
              <a:solidFill>
                <a:srgbClr val="610B38"/>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3"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984761997"/>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r>
              <a:rPr lang="en-US" sz="2000" b="0" i="0" dirty="0">
                <a:solidFill>
                  <a:srgbClr val="333333"/>
                </a:solidFill>
                <a:effectLst/>
                <a:latin typeface="inter-regular"/>
              </a:rPr>
              <a:t>Following are the steps to create a simple Spring Boot Project.</a:t>
            </a:r>
          </a:p>
          <a:p>
            <a:pPr algn="just"/>
            <a:r>
              <a:rPr lang="en-US" sz="2000" b="1" i="0" dirty="0">
                <a:solidFill>
                  <a:srgbClr val="333333"/>
                </a:solidFill>
                <a:effectLst/>
                <a:latin typeface="inter-bold"/>
              </a:rPr>
              <a:t>Step 1:</a:t>
            </a:r>
            <a:r>
              <a:rPr lang="en-US" sz="2000" b="0" i="0" dirty="0">
                <a:solidFill>
                  <a:srgbClr val="333333"/>
                </a:solidFill>
                <a:effectLst/>
                <a:latin typeface="inter-regular"/>
              </a:rPr>
              <a:t> Open the Spring </a:t>
            </a:r>
            <a:r>
              <a:rPr lang="en-US" sz="2000" b="0" i="0" dirty="0" err="1">
                <a:solidFill>
                  <a:srgbClr val="333333"/>
                </a:solidFill>
                <a:effectLst/>
                <a:latin typeface="inter-regular"/>
              </a:rPr>
              <a:t>initializr</a:t>
            </a:r>
            <a:r>
              <a:rPr lang="en-US" sz="2000" b="0" i="0" dirty="0">
                <a:solidFill>
                  <a:srgbClr val="333333"/>
                </a:solidFill>
                <a:effectLst/>
                <a:latin typeface="inter-regular"/>
              </a:rPr>
              <a:t> </a:t>
            </a:r>
            <a:r>
              <a:rPr lang="en-US" sz="2000" b="0" i="0" u="none" strike="noStrike" dirty="0">
                <a:solidFill>
                  <a:srgbClr val="008000"/>
                </a:solidFill>
                <a:effectLst/>
                <a:latin typeface="inter-regular"/>
                <a:hlinkClick r:id="rId2"/>
              </a:rPr>
              <a:t>https://start.spring.io</a:t>
            </a:r>
            <a:r>
              <a:rPr lang="en-US" sz="2000" b="0" i="0" dirty="0">
                <a:solidFill>
                  <a:srgbClr val="333333"/>
                </a:solidFill>
                <a:effectLst/>
                <a:latin typeface="inter-regular"/>
              </a:rPr>
              <a:t>.</a:t>
            </a:r>
          </a:p>
          <a:p>
            <a:pPr algn="just"/>
            <a:r>
              <a:rPr lang="en-US" sz="2000" b="1" i="0" dirty="0">
                <a:solidFill>
                  <a:srgbClr val="333333"/>
                </a:solidFill>
                <a:effectLst/>
                <a:latin typeface="inter-bold"/>
              </a:rPr>
              <a:t>Step 2:</a:t>
            </a:r>
            <a:r>
              <a:rPr lang="en-US" sz="2000" b="0" i="0" dirty="0">
                <a:solidFill>
                  <a:srgbClr val="333333"/>
                </a:solidFill>
                <a:effectLst/>
                <a:latin typeface="inter-regular"/>
              </a:rPr>
              <a:t> Provide the </a:t>
            </a:r>
            <a:r>
              <a:rPr lang="en-US" sz="2000" b="1" i="0" dirty="0">
                <a:solidFill>
                  <a:srgbClr val="333333"/>
                </a:solidFill>
                <a:effectLst/>
                <a:latin typeface="inter-bold"/>
              </a:rPr>
              <a:t>Group</a:t>
            </a:r>
            <a:r>
              <a:rPr lang="en-US" sz="2000" b="0" i="0" dirty="0">
                <a:solidFill>
                  <a:srgbClr val="333333"/>
                </a:solidFill>
                <a:effectLst/>
                <a:latin typeface="inter-regular"/>
              </a:rPr>
              <a:t> and </a:t>
            </a:r>
            <a:r>
              <a:rPr lang="en-US" sz="2000" b="1" i="0" dirty="0">
                <a:solidFill>
                  <a:srgbClr val="333333"/>
                </a:solidFill>
                <a:effectLst/>
                <a:latin typeface="inter-bold"/>
              </a:rPr>
              <a:t>Artifact</a:t>
            </a:r>
            <a:r>
              <a:rPr lang="en-US" sz="2000" b="0" i="0" dirty="0">
                <a:solidFill>
                  <a:srgbClr val="333333"/>
                </a:solidFill>
                <a:effectLst/>
                <a:latin typeface="inter-regular"/>
              </a:rPr>
              <a:t> name. We have provided Group name </a:t>
            </a:r>
            <a:r>
              <a:rPr lang="en-US" sz="2000" b="1" i="0" dirty="0" err="1">
                <a:solidFill>
                  <a:srgbClr val="333333"/>
                </a:solidFill>
                <a:effectLst/>
                <a:latin typeface="inter-bold"/>
              </a:rPr>
              <a:t>com.javatpoint</a:t>
            </a:r>
            <a:r>
              <a:rPr lang="en-US" sz="2000" b="0" i="0" dirty="0">
                <a:solidFill>
                  <a:srgbClr val="333333"/>
                </a:solidFill>
                <a:effectLst/>
                <a:latin typeface="inter-regular"/>
              </a:rPr>
              <a:t> and Artifact </a:t>
            </a:r>
            <a:r>
              <a:rPr lang="en-US" sz="2000" b="1" i="0" dirty="0">
                <a:solidFill>
                  <a:srgbClr val="333333"/>
                </a:solidFill>
                <a:effectLst/>
                <a:latin typeface="inter-bold"/>
              </a:rPr>
              <a:t>spring-boot-example</a:t>
            </a:r>
            <a:r>
              <a:rPr lang="en-US" sz="2000" b="0" i="0" dirty="0">
                <a:solidFill>
                  <a:srgbClr val="333333"/>
                </a:solidFill>
                <a:effectLst/>
                <a:latin typeface="inter-regular"/>
              </a:rPr>
              <a:t>.</a:t>
            </a:r>
          </a:p>
          <a:p>
            <a:pPr algn="just"/>
            <a:r>
              <a:rPr lang="en-US" sz="2000" b="1" i="0" dirty="0">
                <a:solidFill>
                  <a:srgbClr val="333333"/>
                </a:solidFill>
                <a:effectLst/>
                <a:latin typeface="inter-bold"/>
              </a:rPr>
              <a:t>Step 3:</a:t>
            </a:r>
            <a:r>
              <a:rPr lang="en-US" sz="2000" b="0" i="0" dirty="0">
                <a:solidFill>
                  <a:srgbClr val="333333"/>
                </a:solidFill>
                <a:effectLst/>
                <a:latin typeface="inter-regular"/>
              </a:rPr>
              <a:t> Now click on the </a:t>
            </a:r>
            <a:r>
              <a:rPr lang="en-US" sz="2000" b="1" i="0" dirty="0">
                <a:solidFill>
                  <a:srgbClr val="333333"/>
                </a:solidFill>
                <a:effectLst/>
                <a:latin typeface="inter-bold"/>
              </a:rPr>
              <a:t>Generate</a:t>
            </a:r>
            <a:r>
              <a:rPr lang="en-US" sz="2000" b="0" i="0" dirty="0">
                <a:solidFill>
                  <a:srgbClr val="333333"/>
                </a:solidFill>
                <a:effectLst/>
                <a:latin typeface="inter-regular"/>
              </a:rPr>
              <a:t> button.</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671332E-3D45-4334-8719-3860E6EEE6D8}"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752600" y="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3200" b="0" i="0">
                <a:solidFill>
                  <a:srgbClr val="610B38"/>
                </a:solidFill>
                <a:effectLst/>
                <a:latin typeface="erdana"/>
              </a:rPr>
              <a:t>Creating a Spring Boot Project</a:t>
            </a:r>
            <a:endParaRPr lang="en-US" sz="3200" b="0" i="0" dirty="0">
              <a:solidFill>
                <a:srgbClr val="610B38"/>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3"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779993347"/>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481640-A98B-4F7A-B275-D8014417B88B}"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676400" y="1"/>
            <a:ext cx="74676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10242" name="Picture 2" descr="Creating Spring Boot Project">
            <a:extLst>
              <a:ext uri="{FF2B5EF4-FFF2-40B4-BE49-F238E27FC236}">
                <a16:creationId xmlns:a16="http://schemas.microsoft.com/office/drawing/2014/main" xmlns="" id="{CB06334D-D25C-606F-9A69-FEEB4A17AF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1109" y="1143000"/>
            <a:ext cx="6054181"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99275"/>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728E39-E1C4-458D-B4EF-F3BE76C095A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676400" y="1"/>
            <a:ext cx="74676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874FE398-F8C2-3166-396F-51C7336D03C2}"/>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we click on the Generate button, it starts packing the project in a </a:t>
            </a:r>
            <a:r>
              <a:rPr lang="en-US" b="1" i="0" dirty="0">
                <a:solidFill>
                  <a:srgbClr val="333333"/>
                </a:solidFill>
                <a:effectLst/>
                <a:latin typeface="inter-bold"/>
              </a:rPr>
              <a:t>.</a:t>
            </a:r>
            <a:r>
              <a:rPr lang="en-US" b="1" i="0" dirty="0" err="1">
                <a:solidFill>
                  <a:srgbClr val="333333"/>
                </a:solidFill>
                <a:effectLst/>
                <a:latin typeface="inter-bold"/>
              </a:rPr>
              <a:t>rar</a:t>
            </a:r>
            <a:r>
              <a:rPr lang="en-US" b="0" i="0" dirty="0">
                <a:solidFill>
                  <a:srgbClr val="333333"/>
                </a:solidFill>
                <a:effectLst/>
                <a:latin typeface="inter-regular"/>
              </a:rPr>
              <a:t> file and downloads the project.</a:t>
            </a:r>
          </a:p>
          <a:p>
            <a:pPr algn="just"/>
            <a:r>
              <a:rPr lang="en-US" b="1" i="0" dirty="0">
                <a:solidFill>
                  <a:srgbClr val="333333"/>
                </a:solidFill>
                <a:effectLst/>
                <a:latin typeface="inter-bold"/>
              </a:rPr>
              <a:t>Step 4:</a:t>
            </a:r>
            <a:r>
              <a:rPr lang="en-US" b="0" i="0" dirty="0">
                <a:solidFill>
                  <a:srgbClr val="333333"/>
                </a:solidFill>
                <a:effectLst/>
                <a:latin typeface="inter-regular"/>
              </a:rPr>
              <a:t> Extract the </a:t>
            </a:r>
            <a:r>
              <a:rPr lang="en-US" b="1" i="0" dirty="0">
                <a:solidFill>
                  <a:srgbClr val="333333"/>
                </a:solidFill>
                <a:effectLst/>
                <a:latin typeface="inter-bold"/>
              </a:rPr>
              <a:t>RAR</a:t>
            </a:r>
            <a:r>
              <a:rPr lang="en-US" b="0" i="0" dirty="0">
                <a:solidFill>
                  <a:srgbClr val="333333"/>
                </a:solidFill>
                <a:effectLst/>
                <a:latin typeface="inter-regular"/>
              </a:rPr>
              <a:t> file.</a:t>
            </a:r>
          </a:p>
          <a:p>
            <a:pPr algn="just"/>
            <a:r>
              <a:rPr lang="en-US" b="1" i="0" dirty="0">
                <a:solidFill>
                  <a:srgbClr val="333333"/>
                </a:solidFill>
                <a:effectLst/>
                <a:latin typeface="inter-bold"/>
              </a:rPr>
              <a:t>Step 5:</a:t>
            </a:r>
            <a:r>
              <a:rPr lang="en-US" b="0" i="0" dirty="0">
                <a:solidFill>
                  <a:srgbClr val="333333"/>
                </a:solidFill>
                <a:effectLst/>
                <a:latin typeface="inter-regular"/>
              </a:rPr>
              <a:t> </a:t>
            </a:r>
            <a:r>
              <a:rPr lang="en-US" b="1" i="0" dirty="0">
                <a:solidFill>
                  <a:srgbClr val="333333"/>
                </a:solidFill>
                <a:effectLst/>
                <a:latin typeface="inter-bold"/>
              </a:rPr>
              <a:t>Import</a:t>
            </a:r>
            <a:r>
              <a:rPr lang="en-US" b="0" i="0" dirty="0">
                <a:solidFill>
                  <a:srgbClr val="333333"/>
                </a:solidFill>
                <a:effectLst/>
                <a:latin typeface="inter-regular"/>
              </a:rPr>
              <a:t> the folder.</a:t>
            </a:r>
          </a:p>
          <a:p>
            <a:pPr algn="just"/>
            <a:r>
              <a:rPr lang="en-US" b="0" i="0" dirty="0">
                <a:solidFill>
                  <a:srgbClr val="333333"/>
                </a:solidFill>
                <a:effectLst/>
                <a:latin typeface="inter-regular"/>
              </a:rPr>
              <a:t>File -&gt; Import -&gt; Existing Maven Project -&gt; Next -&gt; Browse -&gt; Select the project -&gt; Finish</a:t>
            </a:r>
          </a:p>
          <a:p>
            <a:pPr algn="just"/>
            <a:r>
              <a:rPr lang="en-US" b="0" i="0" dirty="0">
                <a:solidFill>
                  <a:srgbClr val="333333"/>
                </a:solidFill>
                <a:effectLst/>
                <a:latin typeface="inter-regular"/>
              </a:rPr>
              <a:t>It takes some time to import the project. When the project imports successfully, we can see the project directory in the </a:t>
            </a:r>
            <a:r>
              <a:rPr lang="en-US" b="1" i="0" dirty="0">
                <a:solidFill>
                  <a:srgbClr val="333333"/>
                </a:solidFill>
                <a:effectLst/>
                <a:latin typeface="inter-bold"/>
              </a:rPr>
              <a:t>Package Explorer</a:t>
            </a:r>
            <a:r>
              <a:rPr lang="en-US" b="0" i="0" dirty="0">
                <a:solidFill>
                  <a:srgbClr val="333333"/>
                </a:solidFill>
                <a:effectLst/>
                <a:latin typeface="inter-regular"/>
              </a:rPr>
              <a:t>. The following image shows the project directory:</a:t>
            </a:r>
          </a:p>
          <a:p>
            <a:r>
              <a:rPr lang="en-US" dirty="0"/>
              <a:t/>
            </a:r>
            <a:br>
              <a:rPr lang="en-US" dirty="0"/>
            </a:br>
            <a:endParaRPr lang="en-IN" dirty="0"/>
          </a:p>
        </p:txBody>
      </p:sp>
    </p:spTree>
    <p:extLst>
      <p:ext uri="{BB962C8B-B14F-4D97-AF65-F5344CB8AC3E}">
        <p14:creationId xmlns:p14="http://schemas.microsoft.com/office/powerpoint/2010/main" val="386685054"/>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81C44B-7B61-4C10-BB77-61BC3C827C84}"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828800" y="0"/>
            <a:ext cx="7315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11266" name="Picture 2" descr="Creating Spring Boot Project">
            <a:extLst>
              <a:ext uri="{FF2B5EF4-FFF2-40B4-BE49-F238E27FC236}">
                <a16:creationId xmlns:a16="http://schemas.microsoft.com/office/drawing/2014/main" xmlns="" id="{9A4EEC5F-39B6-94C0-976F-2F8F0AB409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172200"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020805"/>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inter-regular"/>
              </a:rPr>
              <a:t>package</a:t>
            </a:r>
            <a:r>
              <a:rPr lang="en-IN" sz="2000" b="0" i="0" dirty="0">
                <a:solidFill>
                  <a:srgbClr val="000000"/>
                </a:solidFill>
                <a:effectLst/>
                <a:latin typeface="inter-regular"/>
              </a:rPr>
              <a:t> </a:t>
            </a:r>
            <a:r>
              <a:rPr lang="en-IN" sz="2000" b="0" i="0" dirty="0" err="1">
                <a:solidFill>
                  <a:srgbClr val="000000"/>
                </a:solidFill>
                <a:effectLst/>
                <a:latin typeface="inter-regular"/>
              </a:rPr>
              <a:t>com.javatpoint.springbootexample</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org.springframework.boot.SpringApplication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org.springframework.boot.autoconfigure.SpringBootApplication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646464"/>
                </a:solidFill>
                <a:effectLst/>
                <a:latin typeface="inter-regular"/>
              </a:rPr>
              <a:t>@SpringBootApplication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SpringBootExampleApplication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SpringApplication.run</a:t>
            </a:r>
            <a:r>
              <a:rPr lang="en-IN" sz="2000" b="0" i="0" dirty="0">
                <a:solidFill>
                  <a:srgbClr val="000000"/>
                </a:solidFill>
                <a:effectLst/>
                <a:latin typeface="inter-regular"/>
              </a:rPr>
              <a:t>(</a:t>
            </a:r>
            <a:r>
              <a:rPr lang="en-IN" sz="2000" b="0" i="0" dirty="0" err="1">
                <a:solidFill>
                  <a:srgbClr val="000000"/>
                </a:solidFill>
                <a:effectLst/>
                <a:latin typeface="inter-regular"/>
              </a:rPr>
              <a:t>SpringBootExampleApplication.</a:t>
            </a:r>
            <a:r>
              <a:rPr lang="en-IN" sz="2000" b="1" i="0" dirty="0" err="1">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a:solidFill>
                  <a:srgbClr val="333333"/>
                </a:solidFill>
                <a:effectLst/>
                <a:latin typeface="inter-bold"/>
              </a:rPr>
              <a:t>SpringBootExampleApplication.java</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925269209"/>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r>
              <a:rPr lang="en-US" sz="2200" b="1" dirty="0" smtClean="0"/>
              <a:t>Q28. </a:t>
            </a:r>
            <a:r>
              <a:rPr lang="en-US" sz="2200" b="1" dirty="0"/>
              <a:t>Which Spring annotation is used to handle HTTP GET requests?</a:t>
            </a:r>
          </a:p>
          <a:p>
            <a:pPr marL="60325" lvl="3" indent="0" algn="just">
              <a:buNone/>
            </a:pPr>
            <a:r>
              <a:rPr lang="en-US" sz="2200" dirty="0"/>
              <a:t>1.	@</a:t>
            </a:r>
            <a:r>
              <a:rPr lang="en-US" sz="2200" dirty="0" err="1"/>
              <a:t>GetMapping</a:t>
            </a:r>
            <a:endParaRPr lang="en-US" sz="2200" dirty="0"/>
          </a:p>
          <a:p>
            <a:pPr marL="60325" lvl="3" indent="0" algn="just">
              <a:buNone/>
            </a:pPr>
            <a:r>
              <a:rPr lang="en-US" sz="2200" dirty="0"/>
              <a:t>2.	@</a:t>
            </a:r>
            <a:r>
              <a:rPr lang="en-US" sz="2200" dirty="0" err="1"/>
              <a:t>PutMapping</a:t>
            </a:r>
            <a:endParaRPr lang="en-US" sz="2200" dirty="0"/>
          </a:p>
          <a:p>
            <a:pPr marL="60325" lvl="3" indent="0" algn="just">
              <a:buNone/>
            </a:pPr>
            <a:r>
              <a:rPr lang="en-US" sz="2200" dirty="0"/>
              <a:t>3.	@</a:t>
            </a:r>
            <a:r>
              <a:rPr lang="en-US" sz="2200" dirty="0" err="1"/>
              <a:t>CreateMapping</a:t>
            </a:r>
            <a:endParaRPr lang="en-US" sz="2200" dirty="0"/>
          </a:p>
          <a:p>
            <a:pPr marL="60325" lvl="3" indent="0" algn="just">
              <a:buNone/>
            </a:pPr>
            <a:r>
              <a:rPr lang="en-US" sz="2200" dirty="0"/>
              <a:t>4.	@</a:t>
            </a:r>
            <a:r>
              <a:rPr lang="en-US" sz="2200" dirty="0" err="1"/>
              <a:t>PostMapping</a:t>
            </a:r>
            <a:endParaRPr lang="en-US" sz="2200" dirty="0"/>
          </a:p>
          <a:p>
            <a:pPr marL="60325" lvl="3" indent="0" algn="just">
              <a:buNone/>
            </a:pPr>
            <a:endParaRPr lang="en-US" sz="2200" dirty="0"/>
          </a:p>
          <a:p>
            <a:pPr marL="60325" lvl="3" indent="0" algn="just">
              <a:buNone/>
            </a:pPr>
            <a:r>
              <a:rPr lang="en-US" sz="2200" b="1" dirty="0"/>
              <a:t>Answer</a:t>
            </a:r>
            <a:r>
              <a:rPr lang="en-US" sz="2200" dirty="0"/>
              <a:t>:</a:t>
            </a:r>
          </a:p>
          <a:p>
            <a:pPr marL="60325" lvl="3" indent="0" algn="just">
              <a:buNone/>
            </a:pPr>
            <a:r>
              <a:rPr lang="en-US" sz="2200" dirty="0"/>
              <a:t>1. @</a:t>
            </a:r>
            <a:r>
              <a:rPr lang="en-US" sz="2200" dirty="0" err="1"/>
              <a:t>GetMapping</a:t>
            </a:r>
            <a:endParaRPr lang="en-US" sz="2200" dirty="0"/>
          </a:p>
          <a:p>
            <a:pPr marL="60325" lvl="3" indent="0" algn="just">
              <a:buNone/>
            </a:pPr>
            <a:r>
              <a:rPr lang="en-US" sz="2200" b="1" dirty="0"/>
              <a:t>Explanation</a:t>
            </a:r>
            <a:r>
              <a:rPr lang="en-US" sz="2200" dirty="0"/>
              <a:t>:</a:t>
            </a:r>
          </a:p>
          <a:p>
            <a:pPr marL="60325" lvl="3" indent="0" algn="just">
              <a:buNone/>
            </a:pPr>
            <a:r>
              <a:rPr lang="en-US" sz="2200" dirty="0"/>
              <a:t>The @</a:t>
            </a:r>
            <a:r>
              <a:rPr lang="en-US" sz="2200" dirty="0" err="1"/>
              <a:t>GetMapping</a:t>
            </a:r>
            <a:r>
              <a:rPr lang="en-US" sz="2200" dirty="0"/>
              <a:t> annotation is used to map an HTTP GET request to a specific handler method in a Spring MVC controller. It is a shortcut for specifying the @</a:t>
            </a:r>
            <a:r>
              <a:rPr lang="en-US" sz="2200" dirty="0" err="1"/>
              <a:t>RequestMapping</a:t>
            </a:r>
            <a:r>
              <a:rPr lang="en-US" sz="2200" dirty="0"/>
              <a:t> annotation with the </a:t>
            </a:r>
            <a:r>
              <a:rPr lang="en-US" sz="2200" dirty="0" err="1"/>
              <a:t>RequestMethod.GET</a:t>
            </a:r>
            <a:r>
              <a:rPr lang="en-US" sz="2200" dirty="0"/>
              <a:t> method.</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000512594"/>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r>
              <a:rPr lang="en-US" sz="2200" b="1" dirty="0" smtClean="0"/>
              <a:t>Q29</a:t>
            </a:r>
            <a:r>
              <a:rPr lang="en-US" sz="2200" b="1" dirty="0"/>
              <a:t>. Which Spring annotation is used to handle HTTP DELETE requests?</a:t>
            </a:r>
          </a:p>
          <a:p>
            <a:pPr marL="60325" lvl="3" indent="0" algn="just">
              <a:buNone/>
            </a:pPr>
            <a:r>
              <a:rPr lang="en-US" sz="2200" dirty="0"/>
              <a:t>1.	@</a:t>
            </a:r>
            <a:r>
              <a:rPr lang="en-US" sz="2200" dirty="0" err="1"/>
              <a:t>GetMapping</a:t>
            </a:r>
            <a:endParaRPr lang="en-US" sz="2200" dirty="0"/>
          </a:p>
          <a:p>
            <a:pPr marL="60325" lvl="3" indent="0" algn="just">
              <a:buNone/>
            </a:pPr>
            <a:r>
              <a:rPr lang="en-US" sz="2200" dirty="0"/>
              <a:t>2.	@</a:t>
            </a:r>
            <a:r>
              <a:rPr lang="en-US" sz="2200" dirty="0" err="1"/>
              <a:t>PutMapping</a:t>
            </a:r>
            <a:endParaRPr lang="en-US" sz="2200" dirty="0"/>
          </a:p>
          <a:p>
            <a:pPr marL="60325" lvl="3" indent="0" algn="just">
              <a:buNone/>
            </a:pPr>
            <a:r>
              <a:rPr lang="en-US" sz="2200" dirty="0"/>
              <a:t>3.	@</a:t>
            </a:r>
            <a:r>
              <a:rPr lang="en-US" sz="2200" dirty="0" err="1"/>
              <a:t>DeleteMapping</a:t>
            </a:r>
            <a:endParaRPr lang="en-US" sz="2200" dirty="0"/>
          </a:p>
          <a:p>
            <a:pPr marL="60325" lvl="3" indent="0" algn="just">
              <a:buNone/>
            </a:pPr>
            <a:r>
              <a:rPr lang="en-US" sz="2200" dirty="0"/>
              <a:t>4.	@</a:t>
            </a:r>
            <a:r>
              <a:rPr lang="en-US" sz="2200" dirty="0" err="1"/>
              <a:t>PostMapping</a:t>
            </a:r>
            <a:endParaRPr lang="en-US" sz="2200" dirty="0"/>
          </a:p>
          <a:p>
            <a:pPr marL="60325" lvl="3" indent="0" algn="just">
              <a:buNone/>
            </a:pPr>
            <a:r>
              <a:rPr lang="en-US" sz="2200" b="1" dirty="0"/>
              <a:t>Answer</a:t>
            </a:r>
            <a:r>
              <a:rPr lang="en-US" sz="2200" dirty="0"/>
              <a:t>:</a:t>
            </a:r>
          </a:p>
          <a:p>
            <a:pPr marL="60325" lvl="3" indent="0" algn="just">
              <a:buNone/>
            </a:pPr>
            <a:r>
              <a:rPr lang="en-US" sz="2200" dirty="0"/>
              <a:t>3. @</a:t>
            </a:r>
            <a:r>
              <a:rPr lang="en-US" sz="2200" dirty="0" err="1"/>
              <a:t>DeleteMapping</a:t>
            </a:r>
            <a:endParaRPr lang="en-US" sz="2200" dirty="0"/>
          </a:p>
          <a:p>
            <a:pPr marL="60325" lvl="3" indent="0" algn="just">
              <a:buNone/>
            </a:pPr>
            <a:r>
              <a:rPr lang="en-US" sz="2200" b="1" dirty="0"/>
              <a:t>Explanation</a:t>
            </a:r>
            <a:r>
              <a:rPr lang="en-US" sz="2200" dirty="0"/>
              <a:t>:</a:t>
            </a:r>
          </a:p>
          <a:p>
            <a:pPr marL="60325" lvl="3" indent="0" algn="just">
              <a:buNone/>
            </a:pPr>
            <a:r>
              <a:rPr lang="en-US" sz="2200" dirty="0"/>
              <a:t>The @</a:t>
            </a:r>
            <a:r>
              <a:rPr lang="en-US" sz="2200" dirty="0" err="1"/>
              <a:t>DeleteMapping</a:t>
            </a:r>
            <a:r>
              <a:rPr lang="en-US" sz="2200" dirty="0"/>
              <a:t> annotation is used to map an HTTP DELETE request to a specific handler method in a Spring MVC controller. It is a shortcut for specifying the @</a:t>
            </a:r>
            <a:r>
              <a:rPr lang="en-US" sz="2200" dirty="0" err="1"/>
              <a:t>RequestMapping</a:t>
            </a:r>
            <a:r>
              <a:rPr lang="en-US" sz="2200" dirty="0"/>
              <a:t> annotation with the </a:t>
            </a:r>
            <a:r>
              <a:rPr lang="en-US" sz="2200" dirty="0" err="1"/>
              <a:t>RequestMethod.DELETE</a:t>
            </a:r>
            <a:r>
              <a:rPr lang="en-US" sz="2200" dirty="0"/>
              <a:t> method.</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006863697"/>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r>
              <a:rPr lang="en-US" sz="2200" b="1" dirty="0" smtClean="0"/>
              <a:t>Q30 </a:t>
            </a:r>
            <a:r>
              <a:rPr lang="en-US" sz="2200" b="1" dirty="0" err="1" smtClean="0"/>
              <a:t>hich</a:t>
            </a:r>
            <a:r>
              <a:rPr lang="en-US" sz="2200" b="1" dirty="0" smtClean="0"/>
              <a:t> </a:t>
            </a:r>
            <a:r>
              <a:rPr lang="en-US" sz="2200" b="1" dirty="0"/>
              <a:t>Spring annotation is used to handle HTTP PUT requests?</a:t>
            </a:r>
          </a:p>
          <a:p>
            <a:pPr marL="60325" lvl="3" indent="0" algn="just">
              <a:buNone/>
            </a:pPr>
            <a:r>
              <a:rPr lang="en-US" sz="2200" dirty="0"/>
              <a:t>1.	@</a:t>
            </a:r>
            <a:r>
              <a:rPr lang="en-US" sz="2200" dirty="0" err="1"/>
              <a:t>GetMapping</a:t>
            </a:r>
            <a:endParaRPr lang="en-US" sz="2200" dirty="0"/>
          </a:p>
          <a:p>
            <a:pPr marL="60325" lvl="3" indent="0" algn="just">
              <a:buNone/>
            </a:pPr>
            <a:r>
              <a:rPr lang="en-US" sz="2200" dirty="0"/>
              <a:t>2.	@</a:t>
            </a:r>
            <a:r>
              <a:rPr lang="en-US" sz="2200" dirty="0" err="1"/>
              <a:t>PutMapping</a:t>
            </a:r>
            <a:endParaRPr lang="en-US" sz="2200" dirty="0"/>
          </a:p>
          <a:p>
            <a:pPr marL="60325" lvl="3" indent="0" algn="just">
              <a:buNone/>
            </a:pPr>
            <a:r>
              <a:rPr lang="en-US" sz="2200" dirty="0"/>
              <a:t>3.	@</a:t>
            </a:r>
            <a:r>
              <a:rPr lang="en-US" sz="2200" dirty="0" err="1"/>
              <a:t>DeleteMapping</a:t>
            </a:r>
            <a:endParaRPr lang="en-US" sz="2200" dirty="0"/>
          </a:p>
          <a:p>
            <a:pPr marL="60325" lvl="3" indent="0" algn="just">
              <a:buNone/>
            </a:pPr>
            <a:r>
              <a:rPr lang="en-US" sz="2200" dirty="0"/>
              <a:t>4.	@</a:t>
            </a:r>
            <a:r>
              <a:rPr lang="en-US" sz="2200" dirty="0" err="1"/>
              <a:t>PostMapping</a:t>
            </a:r>
            <a:endParaRPr lang="en-US" sz="2200" dirty="0"/>
          </a:p>
          <a:p>
            <a:pPr marL="60325" lvl="3" indent="0" algn="just">
              <a:buNone/>
            </a:pPr>
            <a:r>
              <a:rPr lang="en-US" sz="2200" b="1" dirty="0"/>
              <a:t>Answer</a:t>
            </a:r>
            <a:r>
              <a:rPr lang="en-US" sz="2200" dirty="0"/>
              <a:t>:</a:t>
            </a:r>
          </a:p>
          <a:p>
            <a:pPr marL="60325" lvl="3" indent="0" algn="just">
              <a:buNone/>
            </a:pPr>
            <a:r>
              <a:rPr lang="en-US" sz="2200" dirty="0"/>
              <a:t>2. @</a:t>
            </a:r>
            <a:r>
              <a:rPr lang="en-US" sz="2200" dirty="0" err="1"/>
              <a:t>PutMapping</a:t>
            </a:r>
            <a:endParaRPr lang="en-US" sz="2200" dirty="0"/>
          </a:p>
          <a:p>
            <a:pPr marL="60325" lvl="3" indent="0" algn="just">
              <a:buNone/>
            </a:pPr>
            <a:r>
              <a:rPr lang="en-US" sz="2200" b="1" dirty="0"/>
              <a:t>Explanation</a:t>
            </a:r>
            <a:r>
              <a:rPr lang="en-US" sz="2200" dirty="0"/>
              <a:t>:</a:t>
            </a:r>
          </a:p>
          <a:p>
            <a:pPr marL="60325" lvl="3" indent="0" algn="just">
              <a:buNone/>
            </a:pPr>
            <a:r>
              <a:rPr lang="en-US" sz="2200" dirty="0"/>
              <a:t>The @</a:t>
            </a:r>
            <a:r>
              <a:rPr lang="en-US" sz="2200" dirty="0" err="1"/>
              <a:t>PutMapping</a:t>
            </a:r>
            <a:r>
              <a:rPr lang="en-US" sz="2200" dirty="0"/>
              <a:t> annotation is used to map an HTTP PUT request to a specific handler method in a Spring MVC controller. It is a shortcut for specifying the @</a:t>
            </a:r>
            <a:r>
              <a:rPr lang="en-US" sz="2200" dirty="0" err="1"/>
              <a:t>RequestMapping</a:t>
            </a:r>
            <a:r>
              <a:rPr lang="en-US" sz="2200" dirty="0"/>
              <a:t> annotation with the </a:t>
            </a:r>
            <a:r>
              <a:rPr lang="en-US" sz="2200" dirty="0" err="1"/>
              <a:t>RequestMethod.PUT</a:t>
            </a:r>
            <a:r>
              <a:rPr lang="en-US" sz="2200" dirty="0"/>
              <a:t> method.</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43255938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46" y="1066800"/>
            <a:ext cx="8948253" cy="4724400"/>
          </a:xfrm>
        </p:spPr>
        <p:txBody>
          <a:bodyPr/>
          <a:lstStyle/>
          <a:p>
            <a:pPr marL="0" indent="0">
              <a:buNone/>
            </a:pPr>
            <a:r>
              <a:rPr lang="en-US" sz="1350" dirty="0">
                <a:latin typeface="Times New Roman" panose="02020603050405020304" pitchFamily="18" charset="0"/>
                <a:cs typeface="Times New Roman" panose="02020603050405020304" pitchFamily="18" charset="0"/>
              </a:rPr>
              <a:t>          After completion of this course students will be able to:</a:t>
            </a:r>
          </a:p>
          <a:p>
            <a:pPr marL="0" indent="0">
              <a:buNone/>
            </a:pPr>
            <a:endParaRPr lang="en-US" sz="135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B5D14DC3-9681-40A1-B235-4526AB295164}" type="datetime1">
              <a:rPr lang="en-IN" smtClean="0"/>
              <a:t>05-01-2024</a:t>
            </a:fld>
            <a:endParaRPr lang="en-US"/>
          </a:p>
        </p:txBody>
      </p:sp>
      <p:sp>
        <p:nvSpPr>
          <p:cNvPr id="5" name="Footer Placeholder 4"/>
          <p:cNvSpPr>
            <a:spLocks noGrp="1"/>
          </p:cNvSpPr>
          <p:nvPr>
            <p:ph type="ftr" sz="quarter" idx="11"/>
          </p:nvPr>
        </p:nvSpPr>
        <p:spPr>
          <a:xfrm>
            <a:off x="2438400" y="6356350"/>
            <a:ext cx="5105400" cy="365125"/>
          </a:xfrm>
        </p:spPr>
        <p:txBody>
          <a:bodyPr/>
          <a:lstStyle/>
          <a:p>
            <a:r>
              <a:rPr lang="en-US" smtClean="0"/>
              <a:t>Ms.Teena ACSE0601 Advanced Java Programming</a:t>
            </a:r>
            <a:endParaRPr lang="en-US" dirty="0"/>
          </a:p>
        </p:txBody>
      </p:sp>
      <p:sp>
        <p:nvSpPr>
          <p:cNvPr id="2" name="Slide Number Placeholder 1">
            <a:extLst>
              <a:ext uri="{FF2B5EF4-FFF2-40B4-BE49-F238E27FC236}">
                <a16:creationId xmlns:a16="http://schemas.microsoft.com/office/drawing/2014/main" xmlns="" id="{812CDE15-204F-4101-8515-4B442BEF52B1}"/>
              </a:ext>
            </a:extLst>
          </p:cNvPr>
          <p:cNvSpPr>
            <a:spLocks noGrp="1"/>
          </p:cNvSpPr>
          <p:nvPr>
            <p:ph type="sldNum" sz="quarter" idx="12"/>
          </p:nvPr>
        </p:nvSpPr>
        <p:spPr/>
        <p:txBody>
          <a:bodyPr/>
          <a:lstStyle/>
          <a:p>
            <a:fld id="{5953C3A8-BE0E-472B-9B60-3C596930C5B5}" type="slidenum">
              <a:rPr lang="en-US" smtClean="0"/>
              <a:pPr/>
              <a:t>8</a:t>
            </a:fld>
            <a:endParaRPr lang="en-US"/>
          </a:p>
        </p:txBody>
      </p:sp>
      <p:sp>
        <p:nvSpPr>
          <p:cNvPr id="10"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Course Outcomes</a:t>
            </a:r>
            <a:endParaRPr lang="en-IN" sz="2800" dirty="0">
              <a:latin typeface="Times New Roman" pitchFamily="18" charset="0"/>
              <a:cs typeface="Times New Roman" pitchFamily="18" charset="0"/>
            </a:endParaRPr>
          </a:p>
        </p:txBody>
      </p:sp>
      <p:pic>
        <p:nvPicPr>
          <p:cNvPr id="11"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8C193B0F-107F-F76F-B982-1D020B53E424}"/>
              </a:ext>
            </a:extLst>
          </p:cNvPr>
          <p:cNvPicPr>
            <a:picLocks noChangeAspect="1"/>
          </p:cNvPicPr>
          <p:nvPr/>
        </p:nvPicPr>
        <p:blipFill>
          <a:blip r:embed="rId3"/>
          <a:stretch>
            <a:fillRect/>
          </a:stretch>
        </p:blipFill>
        <p:spPr>
          <a:xfrm>
            <a:off x="281743" y="1447800"/>
            <a:ext cx="8580513" cy="698247"/>
          </a:xfrm>
          <a:prstGeom prst="rect">
            <a:avLst/>
          </a:prstGeom>
        </p:spPr>
      </p:pic>
      <p:pic>
        <p:nvPicPr>
          <p:cNvPr id="12" name="Picture 11">
            <a:extLst>
              <a:ext uri="{FF2B5EF4-FFF2-40B4-BE49-F238E27FC236}">
                <a16:creationId xmlns:a16="http://schemas.microsoft.com/office/drawing/2014/main" xmlns="" id="{8CE8FE73-7395-0D7C-FB6B-6DA86F9634BB}"/>
              </a:ext>
            </a:extLst>
          </p:cNvPr>
          <p:cNvPicPr>
            <a:picLocks noChangeAspect="1"/>
          </p:cNvPicPr>
          <p:nvPr/>
        </p:nvPicPr>
        <p:blipFill>
          <a:blip r:embed="rId4"/>
          <a:stretch>
            <a:fillRect/>
          </a:stretch>
        </p:blipFill>
        <p:spPr>
          <a:xfrm>
            <a:off x="341763" y="2146047"/>
            <a:ext cx="8520494" cy="2291683"/>
          </a:xfrm>
          <a:prstGeom prst="rect">
            <a:avLst/>
          </a:prstGeom>
        </p:spPr>
      </p:pic>
    </p:spTree>
    <p:extLst>
      <p:ext uri="{BB962C8B-B14F-4D97-AF65-F5344CB8AC3E}">
        <p14:creationId xmlns:p14="http://schemas.microsoft.com/office/powerpoint/2010/main" val="2609079583"/>
      </p:ext>
    </p:extLst>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r>
              <a:rPr lang="en-US" sz="2200" b="1" dirty="0" smtClean="0"/>
              <a:t>Q31. </a:t>
            </a:r>
            <a:r>
              <a:rPr lang="en-US" sz="2200" b="1" dirty="0"/>
              <a:t>Which annotation do we use to mark the class as a Service class/component?</a:t>
            </a:r>
          </a:p>
          <a:p>
            <a:pPr marL="60325" lvl="3" indent="0" algn="just">
              <a:buNone/>
            </a:pPr>
            <a:r>
              <a:rPr lang="en-US" sz="2200" dirty="0"/>
              <a:t>1.	@Component</a:t>
            </a:r>
          </a:p>
          <a:p>
            <a:pPr marL="60325" lvl="3" indent="0" algn="just">
              <a:buNone/>
            </a:pPr>
            <a:r>
              <a:rPr lang="en-US" sz="2200" dirty="0"/>
              <a:t>2.	@Service</a:t>
            </a:r>
          </a:p>
          <a:p>
            <a:pPr marL="60325" lvl="3" indent="0" algn="just">
              <a:buNone/>
            </a:pPr>
            <a:r>
              <a:rPr lang="en-US" sz="2200" dirty="0"/>
              <a:t>3.	@Controller</a:t>
            </a:r>
          </a:p>
          <a:p>
            <a:pPr marL="60325" lvl="3" indent="0" algn="just">
              <a:buNone/>
            </a:pPr>
            <a:r>
              <a:rPr lang="en-US" sz="2200" dirty="0"/>
              <a:t>4.	@Repository</a:t>
            </a:r>
          </a:p>
          <a:p>
            <a:pPr marL="60325" lvl="3" indent="0" algn="just">
              <a:buNone/>
            </a:pPr>
            <a:endParaRPr lang="en-US" sz="2200" dirty="0"/>
          </a:p>
          <a:p>
            <a:pPr marL="60325" lvl="3" indent="0" algn="just">
              <a:buNone/>
            </a:pPr>
            <a:r>
              <a:rPr lang="en-US" sz="2200" dirty="0"/>
              <a:t>Answer:</a:t>
            </a:r>
          </a:p>
          <a:p>
            <a:pPr marL="60325" lvl="3" indent="0" algn="just">
              <a:buNone/>
            </a:pPr>
            <a:r>
              <a:rPr lang="en-US" sz="2200" dirty="0"/>
              <a:t>2. @Service</a:t>
            </a:r>
          </a:p>
          <a:p>
            <a:pPr marL="60325" lvl="3" indent="0" algn="just">
              <a:buNone/>
            </a:pPr>
            <a:r>
              <a:rPr lang="en-US" sz="2200" dirty="0"/>
              <a:t>Explanation:</a:t>
            </a:r>
          </a:p>
          <a:p>
            <a:pPr marL="60325" lvl="3" indent="0" algn="just">
              <a:buNone/>
            </a:pPr>
            <a:r>
              <a:rPr lang="en-US" sz="2200" dirty="0"/>
              <a:t>The @Service annotation is used in Spring Framework to mark a class as a service component. It is typically applied to classes that perform business logic, transaction management, or other services in an application.</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592554285"/>
      </p:ext>
    </p:extLst>
  </p:cSld>
  <p:clrMapOvr>
    <a:masterClrMapping/>
  </p:clrMapOvr>
  <p:transition spd="slow">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r>
              <a:rPr lang="en-US" sz="2200" b="1" dirty="0" smtClean="0"/>
              <a:t>Q32</a:t>
            </a:r>
            <a:r>
              <a:rPr lang="en-US" sz="2200" b="1" dirty="0"/>
              <a:t>. Which is the default implementation class of the </a:t>
            </a:r>
            <a:r>
              <a:rPr lang="en-US" sz="2200" b="1" dirty="0" err="1"/>
              <a:t>JpaRepository</a:t>
            </a:r>
            <a:r>
              <a:rPr lang="en-US" sz="2200" b="1" dirty="0"/>
              <a:t> interface?</a:t>
            </a:r>
          </a:p>
          <a:p>
            <a:pPr marL="60325" lvl="3" indent="0" algn="just">
              <a:buNone/>
            </a:pPr>
            <a:r>
              <a:rPr lang="en-US" sz="2200" dirty="0"/>
              <a:t>1.	</a:t>
            </a:r>
            <a:r>
              <a:rPr lang="en-US" sz="2200" dirty="0" err="1"/>
              <a:t>SimpleJpaRepository</a:t>
            </a:r>
            <a:r>
              <a:rPr lang="en-US" sz="2200" dirty="0"/>
              <a:t> class</a:t>
            </a:r>
          </a:p>
          <a:p>
            <a:pPr marL="60325" lvl="3" indent="0" algn="just">
              <a:buNone/>
            </a:pPr>
            <a:r>
              <a:rPr lang="en-US" sz="2200" dirty="0"/>
              <a:t>2.	</a:t>
            </a:r>
            <a:r>
              <a:rPr lang="en-US" sz="2200" dirty="0" err="1"/>
              <a:t>JpaRepositoryImpl</a:t>
            </a:r>
            <a:r>
              <a:rPr lang="en-US" sz="2200" dirty="0"/>
              <a:t> class</a:t>
            </a:r>
          </a:p>
          <a:p>
            <a:pPr marL="60325" lvl="3" indent="0" algn="just">
              <a:buNone/>
            </a:pPr>
            <a:r>
              <a:rPr lang="en-US" sz="2200" dirty="0"/>
              <a:t>3.	</a:t>
            </a:r>
            <a:r>
              <a:rPr lang="en-US" sz="2200" dirty="0" err="1"/>
              <a:t>CustomJpaRepository</a:t>
            </a:r>
            <a:r>
              <a:rPr lang="en-US" sz="2200" dirty="0"/>
              <a:t> class</a:t>
            </a:r>
          </a:p>
          <a:p>
            <a:pPr marL="60325" lvl="3" indent="0" algn="just">
              <a:buNone/>
            </a:pPr>
            <a:r>
              <a:rPr lang="en-US" sz="2200" dirty="0"/>
              <a:t>4.	</a:t>
            </a:r>
            <a:r>
              <a:rPr lang="en-US" sz="2200" dirty="0" err="1"/>
              <a:t>DefaultJpaRepository</a:t>
            </a:r>
            <a:r>
              <a:rPr lang="en-US" sz="2200" dirty="0"/>
              <a:t> class</a:t>
            </a:r>
          </a:p>
          <a:p>
            <a:pPr marL="60325" lvl="3" indent="0" algn="just">
              <a:buNone/>
            </a:pPr>
            <a:r>
              <a:rPr lang="en-US" sz="2200" dirty="0"/>
              <a:t>Answer:</a:t>
            </a:r>
          </a:p>
          <a:p>
            <a:pPr marL="60325" lvl="3" indent="0" algn="just">
              <a:buNone/>
            </a:pPr>
            <a:r>
              <a:rPr lang="en-US" sz="2200" dirty="0"/>
              <a:t>1. </a:t>
            </a:r>
            <a:r>
              <a:rPr lang="en-US" sz="2200" dirty="0" err="1"/>
              <a:t>SimpleJpaRepository</a:t>
            </a:r>
            <a:r>
              <a:rPr lang="en-US" sz="2200" dirty="0"/>
              <a:t> class</a:t>
            </a:r>
          </a:p>
          <a:p>
            <a:pPr marL="60325" lvl="3" indent="0" algn="just">
              <a:buNone/>
            </a:pPr>
            <a:r>
              <a:rPr lang="en-US" sz="2200" dirty="0"/>
              <a:t>Explanation:</a:t>
            </a:r>
          </a:p>
          <a:p>
            <a:pPr marL="60325" lvl="3" indent="0" algn="just">
              <a:buNone/>
            </a:pPr>
            <a:r>
              <a:rPr lang="en-US" sz="2200" dirty="0"/>
              <a:t>The </a:t>
            </a:r>
            <a:r>
              <a:rPr lang="en-US" sz="2200" dirty="0" err="1"/>
              <a:t>SimpleJpaRepository</a:t>
            </a:r>
            <a:r>
              <a:rPr lang="en-US" sz="2200" dirty="0"/>
              <a:t> class is a default implementation of the </a:t>
            </a:r>
            <a:r>
              <a:rPr lang="en-US" sz="2200" dirty="0" err="1"/>
              <a:t>JpaRepository</a:t>
            </a:r>
            <a:r>
              <a:rPr lang="en-US" sz="2200" dirty="0"/>
              <a:t> interface in Spring Data JPA. It is provided by the Spring Data JPA framework and serves as a generic repository implementation for performing common CRUD (Create, Read, Update, Delete) operations and other database operations.</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855722749"/>
      </p:ext>
    </p:extLst>
  </p:cSld>
  <p:clrMapOvr>
    <a:masterClrMapping/>
  </p:clrMapOvr>
  <p:transition spd="slow">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r>
              <a:rPr lang="en-US" sz="2200" b="1" dirty="0" smtClean="0"/>
              <a:t>Q33. </a:t>
            </a:r>
            <a:r>
              <a:rPr lang="en-US" sz="2200" b="1" dirty="0"/>
              <a:t>Which starter dependency is used to develop web applications or Restful web services?</a:t>
            </a:r>
          </a:p>
          <a:p>
            <a:pPr marL="60325" lvl="3" indent="0" algn="just">
              <a:buNone/>
            </a:pPr>
            <a:r>
              <a:rPr lang="en-US" sz="2200" dirty="0"/>
              <a:t>1.	spring-boot-starter-data-</a:t>
            </a:r>
            <a:r>
              <a:rPr lang="en-US" sz="2200" dirty="0" err="1"/>
              <a:t>jpa</a:t>
            </a:r>
            <a:endParaRPr lang="en-US" sz="2200" dirty="0"/>
          </a:p>
          <a:p>
            <a:pPr marL="60325" lvl="3" indent="0" algn="just">
              <a:buNone/>
            </a:pPr>
            <a:r>
              <a:rPr lang="en-US" sz="2200" dirty="0"/>
              <a:t>2.	spring-boot-starter-web</a:t>
            </a:r>
          </a:p>
          <a:p>
            <a:pPr marL="60325" lvl="3" indent="0" algn="just">
              <a:buNone/>
            </a:pPr>
            <a:r>
              <a:rPr lang="en-US" sz="2200" dirty="0"/>
              <a:t>3.	spring-boot-starter-rest</a:t>
            </a:r>
          </a:p>
          <a:p>
            <a:pPr marL="60325" lvl="3" indent="0" algn="just">
              <a:buNone/>
            </a:pPr>
            <a:r>
              <a:rPr lang="en-US" sz="2200" dirty="0"/>
              <a:t>4.	spring-boot-starter-web-dependency</a:t>
            </a:r>
          </a:p>
          <a:p>
            <a:pPr marL="60325" lvl="3" indent="0" algn="just">
              <a:buNone/>
            </a:pPr>
            <a:endParaRPr lang="en-US" sz="2200" dirty="0"/>
          </a:p>
          <a:p>
            <a:pPr marL="60325" lvl="3" indent="0" algn="just">
              <a:buNone/>
            </a:pPr>
            <a:r>
              <a:rPr lang="en-US" sz="2200" dirty="0"/>
              <a:t>Answer:</a:t>
            </a:r>
          </a:p>
          <a:p>
            <a:pPr marL="60325" lvl="3" indent="0" algn="just">
              <a:buNone/>
            </a:pPr>
            <a:r>
              <a:rPr lang="en-US" sz="2200" dirty="0"/>
              <a:t>2. spring-boot-starter-web</a:t>
            </a:r>
          </a:p>
          <a:p>
            <a:pPr marL="60325" lvl="3" indent="0" algn="just">
              <a:buNone/>
            </a:pPr>
            <a:r>
              <a:rPr lang="en-US" sz="2200" dirty="0"/>
              <a:t>Explanation:</a:t>
            </a:r>
          </a:p>
          <a:p>
            <a:pPr marL="60325" lvl="3" indent="0" algn="just">
              <a:buNone/>
            </a:pPr>
            <a:r>
              <a:rPr lang="en-US" sz="2200" dirty="0"/>
              <a:t>The spring-boot-starter-web dependency provides the necessary components to develop Web Applications and </a:t>
            </a:r>
            <a:r>
              <a:rPr lang="en-US" sz="2200" dirty="0" err="1"/>
              <a:t>RESTful</a:t>
            </a:r>
            <a:r>
              <a:rPr lang="en-US" sz="2200" dirty="0"/>
              <a:t> API in a Spring Boot project, including the embedded Tomcat server, Spring Web MVC, and other required dependencies.</a:t>
            </a:r>
          </a:p>
          <a:p>
            <a:pPr marL="60325" lvl="3" indent="0" algn="just">
              <a:buNone/>
            </a:pPr>
            <a:endParaRPr lang="en-US" sz="2200" dirty="0"/>
          </a:p>
        </p:txBody>
      </p:sp>
      <p:sp>
        <p:nvSpPr>
          <p:cNvPr id="4" name="Date Placeholder 3"/>
          <p:cNvSpPr>
            <a:spLocks noGrp="1"/>
          </p:cNvSpPr>
          <p:nvPr>
            <p:ph type="dt" sz="half" idx="10"/>
          </p:nvPr>
        </p:nvSpPr>
        <p:spPr/>
        <p:txBody>
          <a:bodyPr/>
          <a:lstStyle/>
          <a:p>
            <a:fld id="{C4EC8BE4-D96A-4F9C-821D-70D79074587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smtClean="0">
                <a:solidFill>
                  <a:srgbClr val="333333"/>
                </a:solidFill>
                <a:effectLst/>
                <a:latin typeface="inter-bold"/>
              </a:rPr>
              <a:t>Daily Quiz - MCQ</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547874694"/>
      </p:ext>
    </p:extLst>
  </p:cSld>
  <p:clrMapOvr>
    <a:masterClrMapping/>
  </p:clrMapOvr>
  <p:transition spd="slow">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r>
              <a:rPr lang="en-US" sz="2000" b="0" i="0" dirty="0">
                <a:solidFill>
                  <a:srgbClr val="333333"/>
                </a:solidFill>
                <a:effectLst/>
                <a:latin typeface="inter-regular"/>
              </a:rPr>
              <a:t>Spring Boot Framework comes with a built-in mechanism for application configuration using a file called </a:t>
            </a:r>
            <a:r>
              <a:rPr lang="en-US" sz="2000" b="1" i="0" dirty="0" err="1">
                <a:solidFill>
                  <a:srgbClr val="333333"/>
                </a:solidFill>
                <a:effectLst/>
                <a:latin typeface="inter-bold"/>
              </a:rPr>
              <a:t>application.properties</a:t>
            </a:r>
            <a:r>
              <a:rPr lang="en-US" sz="2000" b="0" i="0" dirty="0">
                <a:solidFill>
                  <a:srgbClr val="333333"/>
                </a:solidFill>
                <a:effectLst/>
                <a:latin typeface="inter-regular"/>
              </a:rPr>
              <a:t>. It is located inside the </a:t>
            </a:r>
            <a:r>
              <a:rPr lang="en-US" sz="2000" b="1" i="0" dirty="0" err="1">
                <a:solidFill>
                  <a:srgbClr val="333333"/>
                </a:solidFill>
                <a:effectLst/>
                <a:latin typeface="inter-bold"/>
              </a:rPr>
              <a:t>src</a:t>
            </a:r>
            <a:r>
              <a:rPr lang="en-US" sz="2000" b="1" i="0" dirty="0">
                <a:solidFill>
                  <a:srgbClr val="333333"/>
                </a:solidFill>
                <a:effectLst/>
                <a:latin typeface="inter-bold"/>
              </a:rPr>
              <a:t>/main/resources</a:t>
            </a:r>
            <a:r>
              <a:rPr lang="en-US" sz="2000" b="0" i="0" dirty="0">
                <a:solidFill>
                  <a:srgbClr val="333333"/>
                </a:solidFill>
                <a:effectLst/>
                <a:latin typeface="inter-regular"/>
              </a:rPr>
              <a:t> </a:t>
            </a:r>
            <a:r>
              <a:rPr lang="en-US" sz="2000" b="0" i="0" dirty="0" smtClean="0">
                <a:solidFill>
                  <a:srgbClr val="333333"/>
                </a:solidFill>
                <a:effectLst/>
                <a:latin typeface="inter-regular"/>
              </a:rPr>
              <a:t>folder</a:t>
            </a:r>
            <a:r>
              <a:rPr lang="en-US" sz="2000" dirty="0">
                <a:solidFill>
                  <a:srgbClr val="333333"/>
                </a:solidFill>
                <a:latin typeface="inter-regular"/>
              </a:rPr>
              <a:t>.</a:t>
            </a:r>
            <a:endParaRPr lang="en-US" sz="2000" b="0" i="0" dirty="0" smtClean="0">
              <a:solidFill>
                <a:srgbClr val="333333"/>
              </a:solidFill>
              <a:effectLst/>
              <a:latin typeface="inter-regular"/>
            </a:endParaRPr>
          </a:p>
          <a:p>
            <a:pPr marL="0" indent="0">
              <a:buNone/>
            </a:pPr>
            <a:r>
              <a:rPr lang="en-US" sz="2000" dirty="0" smtClean="0"/>
              <a:t/>
            </a:r>
            <a:br>
              <a:rPr lang="en-US" sz="2000" dirty="0" smtClean="0"/>
            </a:br>
            <a:endParaRPr lang="en-US" sz="2200" dirty="0"/>
          </a:p>
        </p:txBody>
      </p:sp>
      <p:sp>
        <p:nvSpPr>
          <p:cNvPr id="4" name="Date Placeholder 3"/>
          <p:cNvSpPr>
            <a:spLocks noGrp="1"/>
          </p:cNvSpPr>
          <p:nvPr>
            <p:ph type="dt" sz="half" idx="10"/>
          </p:nvPr>
        </p:nvSpPr>
        <p:spPr/>
        <p:txBody>
          <a:bodyPr/>
          <a:lstStyle/>
          <a:p>
            <a:fld id="{906ACFAF-C152-4DE7-B92B-B22E119745ED}"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752600" y="62327"/>
            <a:ext cx="7391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0" i="0" dirty="0">
                <a:solidFill>
                  <a:srgbClr val="610B38"/>
                </a:solidFill>
                <a:effectLst/>
                <a:latin typeface="erdana"/>
              </a:rPr>
              <a:t>Spring Boot </a:t>
            </a:r>
            <a:r>
              <a:rPr lang="en-US" sz="3200" b="0" i="0" dirty="0" smtClean="0">
                <a:solidFill>
                  <a:srgbClr val="610B38"/>
                </a:solidFill>
                <a:effectLst/>
                <a:latin typeface="erdana"/>
              </a:rPr>
              <a:t>Application</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606659325"/>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163"/>
            <a:ext cx="8839200" cy="5539187"/>
          </a:xfrm>
        </p:spPr>
        <p:txBody>
          <a:bodyPr>
            <a:normAutofit/>
          </a:bodyPr>
          <a:lstStyle/>
          <a:p>
            <a:pPr algn="just"/>
            <a:r>
              <a:rPr lang="en-US" sz="2000" b="0" i="0" dirty="0">
                <a:solidFill>
                  <a:srgbClr val="333333"/>
                </a:solidFill>
                <a:effectLst/>
                <a:latin typeface="inter-regular"/>
              </a:rPr>
              <a:t>Spring Boot auto-configuration automatically configures the Spring application based on the jar dependencies that we have added.</a:t>
            </a:r>
          </a:p>
          <a:p>
            <a:pPr algn="just"/>
            <a:r>
              <a:rPr lang="en-US" sz="2000" b="0" i="0" dirty="0">
                <a:solidFill>
                  <a:srgbClr val="333333"/>
                </a:solidFill>
                <a:effectLst/>
                <a:latin typeface="inter-regular"/>
              </a:rPr>
              <a:t>For example, if the H2 database Jar is present in the </a:t>
            </a:r>
            <a:r>
              <a:rPr lang="en-US" sz="2000" b="0" i="0" dirty="0" err="1">
                <a:solidFill>
                  <a:srgbClr val="333333"/>
                </a:solidFill>
                <a:effectLst/>
                <a:latin typeface="inter-regular"/>
              </a:rPr>
              <a:t>classpath</a:t>
            </a:r>
            <a:r>
              <a:rPr lang="en-US" sz="2000" b="0" i="0" dirty="0">
                <a:solidFill>
                  <a:srgbClr val="333333"/>
                </a:solidFill>
                <a:effectLst/>
                <a:latin typeface="inter-regular"/>
              </a:rPr>
              <a:t> and we have not configured any beans related to the database manually, the Spring Boot's auto-configuration feature automatically configures it in the project.</a:t>
            </a:r>
          </a:p>
          <a:p>
            <a:pPr algn="just"/>
            <a:r>
              <a:rPr lang="en-US" sz="2000" b="0" i="0" dirty="0">
                <a:solidFill>
                  <a:srgbClr val="333333"/>
                </a:solidFill>
                <a:effectLst/>
                <a:latin typeface="inter-regular"/>
              </a:rPr>
              <a:t>We can enable the auto-configuration feature by using the annotation </a:t>
            </a:r>
            <a:r>
              <a:rPr lang="en-US" sz="2000" b="1" i="0" dirty="0">
                <a:solidFill>
                  <a:srgbClr val="333333"/>
                </a:solidFill>
                <a:effectLst/>
                <a:latin typeface="inter-bold"/>
              </a:rPr>
              <a:t>@EnableAutoConfiguration</a:t>
            </a:r>
            <a:r>
              <a:rPr lang="en-US" sz="2000" b="0" i="0" dirty="0">
                <a:solidFill>
                  <a:srgbClr val="333333"/>
                </a:solidFill>
                <a:effectLst/>
                <a:latin typeface="inter-regular"/>
              </a:rPr>
              <a:t>. But this annotation does not use because it is wrapped inside the </a:t>
            </a:r>
            <a:r>
              <a:rPr lang="en-US" sz="2000" b="1" i="0" dirty="0">
                <a:solidFill>
                  <a:srgbClr val="333333"/>
                </a:solidFill>
                <a:effectLst/>
                <a:latin typeface="inter-bold"/>
              </a:rPr>
              <a:t>@SpringBootApplication</a:t>
            </a:r>
            <a:r>
              <a:rPr lang="en-US" sz="2000" b="0" i="0" dirty="0">
                <a:solidFill>
                  <a:srgbClr val="333333"/>
                </a:solidFill>
                <a:effectLst/>
                <a:latin typeface="inter-regular"/>
              </a:rPr>
              <a:t> annotation. The annotation @SpringBootApplication is the combination of three annotations: </a:t>
            </a:r>
            <a:r>
              <a:rPr lang="en-US" sz="2000" b="1" i="0" dirty="0">
                <a:solidFill>
                  <a:srgbClr val="333333"/>
                </a:solidFill>
                <a:effectLst/>
                <a:latin typeface="inter-bold"/>
              </a:rPr>
              <a:t>@ComponentScan, @EnableAutoConfiguration,</a:t>
            </a:r>
            <a:r>
              <a:rPr lang="en-US" sz="2000" b="0" i="0" dirty="0">
                <a:solidFill>
                  <a:srgbClr val="333333"/>
                </a:solidFill>
                <a:effectLst/>
                <a:latin typeface="inter-regular"/>
              </a:rPr>
              <a:t> and </a:t>
            </a:r>
            <a:r>
              <a:rPr lang="en-US" sz="2000" b="1" i="0" dirty="0">
                <a:solidFill>
                  <a:srgbClr val="333333"/>
                </a:solidFill>
                <a:effectLst/>
                <a:latin typeface="inter-bold"/>
              </a:rPr>
              <a:t>@Configuration</a:t>
            </a:r>
            <a:r>
              <a:rPr lang="en-US" sz="2000" b="0" i="0" dirty="0">
                <a:solidFill>
                  <a:srgbClr val="333333"/>
                </a:solidFill>
                <a:effectLst/>
                <a:latin typeface="inter-regular"/>
              </a:rPr>
              <a:t>. However, we use @SpringBootApplication annotation instead of using @EnableAutoConfiguration.</a:t>
            </a:r>
          </a:p>
          <a:p>
            <a:pPr algn="just"/>
            <a:r>
              <a:rPr lang="en-US" sz="2000" b="1" i="0" dirty="0">
                <a:solidFill>
                  <a:srgbClr val="333333"/>
                </a:solidFill>
                <a:effectLst/>
                <a:latin typeface="inter-bold"/>
              </a:rPr>
              <a:t>@SpringBootApplication=@ComponentScan+@EnableAutoConfiguration+@Configuration</a:t>
            </a:r>
            <a:endParaRPr lang="en-US" sz="2000" b="0" i="0" dirty="0">
              <a:solidFill>
                <a:srgbClr val="333333"/>
              </a:solidFill>
              <a:effectLst/>
              <a:latin typeface="inter-regular"/>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BAD44AF0-8730-4221-95D6-CD5FF0417694}"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828800" y="0"/>
            <a:ext cx="7315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IN" sz="3200" b="0" i="0" dirty="0">
                <a:solidFill>
                  <a:srgbClr val="610B38"/>
                </a:solidFill>
                <a:effectLst/>
                <a:latin typeface="erdana"/>
              </a:rPr>
              <a:t>Spring Boot Auto-configuration Classes</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674733290"/>
      </p:ext>
    </p:extLst>
  </p:cSld>
  <p:clrMapOvr>
    <a:masterClrMapping/>
  </p:clrMapOvr>
  <p:transition spd="slow">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333333"/>
                </a:solidFill>
                <a:effectLst/>
                <a:latin typeface="inter-regular"/>
              </a:rPr>
              <a:t>When we add the </a:t>
            </a:r>
            <a:r>
              <a:rPr lang="en-US" sz="2000" b="1" i="0" dirty="0">
                <a:solidFill>
                  <a:srgbClr val="333333"/>
                </a:solidFill>
                <a:effectLst/>
                <a:latin typeface="inter-bold"/>
              </a:rPr>
              <a:t>spring-boot-starter-web</a:t>
            </a:r>
            <a:r>
              <a:rPr lang="en-US" sz="2000" b="0" i="0" dirty="0">
                <a:solidFill>
                  <a:srgbClr val="333333"/>
                </a:solidFill>
                <a:effectLst/>
                <a:latin typeface="inter-regular"/>
              </a:rPr>
              <a:t> dependency in the project, Spring Boot auto-configuration looks for the Spring MVC is on the </a:t>
            </a:r>
            <a:r>
              <a:rPr lang="en-US" sz="2000" b="0" i="0" dirty="0" err="1">
                <a:solidFill>
                  <a:srgbClr val="333333"/>
                </a:solidFill>
                <a:effectLst/>
                <a:latin typeface="inter-regular"/>
              </a:rPr>
              <a:t>classpath</a:t>
            </a:r>
            <a:r>
              <a:rPr lang="en-US" sz="2000" b="0" i="0" dirty="0">
                <a:solidFill>
                  <a:srgbClr val="333333"/>
                </a:solidFill>
                <a:effectLst/>
                <a:latin typeface="inter-regular"/>
              </a:rPr>
              <a:t>. It auto-configures </a:t>
            </a:r>
            <a:r>
              <a:rPr lang="en-US" sz="2000" b="1" i="0" dirty="0" err="1">
                <a:solidFill>
                  <a:srgbClr val="333333"/>
                </a:solidFill>
                <a:effectLst/>
                <a:latin typeface="inter-bold"/>
              </a:rPr>
              <a:t>dispatcherServlet</a:t>
            </a:r>
            <a:r>
              <a:rPr lang="en-US" sz="2000" b="0" i="0" dirty="0">
                <a:solidFill>
                  <a:srgbClr val="333333"/>
                </a:solidFill>
                <a:effectLst/>
                <a:latin typeface="inter-regular"/>
              </a:rPr>
              <a:t>, a default </a:t>
            </a:r>
            <a:r>
              <a:rPr lang="en-US" sz="2000" b="1" i="0" dirty="0">
                <a:solidFill>
                  <a:srgbClr val="333333"/>
                </a:solidFill>
                <a:effectLst/>
                <a:latin typeface="inter-bold"/>
              </a:rPr>
              <a:t>error page,</a:t>
            </a:r>
            <a:r>
              <a:rPr lang="en-US" sz="2000" b="0" i="0" dirty="0">
                <a:solidFill>
                  <a:srgbClr val="333333"/>
                </a:solidFill>
                <a:effectLst/>
                <a:latin typeface="inter-regular"/>
              </a:rPr>
              <a:t> and </a:t>
            </a:r>
            <a:r>
              <a:rPr lang="en-US" sz="2000" b="1" i="0" dirty="0">
                <a:solidFill>
                  <a:srgbClr val="333333"/>
                </a:solidFill>
                <a:effectLst/>
                <a:latin typeface="inter-bold"/>
              </a:rPr>
              <a:t>web jars</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Similarly, when we add the </a:t>
            </a:r>
            <a:r>
              <a:rPr lang="en-US" sz="2000" b="1" i="0" dirty="0">
                <a:solidFill>
                  <a:srgbClr val="333333"/>
                </a:solidFill>
                <a:effectLst/>
                <a:latin typeface="inter-bold"/>
              </a:rPr>
              <a:t>spring-boot-starter-data-</a:t>
            </a:r>
            <a:r>
              <a:rPr lang="en-US" sz="2000" b="1" i="0" dirty="0" err="1">
                <a:solidFill>
                  <a:srgbClr val="333333"/>
                </a:solidFill>
                <a:effectLst/>
                <a:latin typeface="inter-bold"/>
              </a:rPr>
              <a:t>jpa</a:t>
            </a:r>
            <a:r>
              <a:rPr lang="en-US" sz="2000" b="0" i="0" dirty="0">
                <a:solidFill>
                  <a:srgbClr val="333333"/>
                </a:solidFill>
                <a:effectLst/>
                <a:latin typeface="inter-regular"/>
              </a:rPr>
              <a:t> dependency, we see that Spring Boot Auto-configuration, auto-configures a </a:t>
            </a:r>
            <a:r>
              <a:rPr lang="en-US" sz="2000" b="1" i="0" dirty="0" err="1">
                <a:solidFill>
                  <a:srgbClr val="333333"/>
                </a:solidFill>
                <a:effectLst/>
                <a:latin typeface="inter-bold"/>
              </a:rPr>
              <a:t>datasource</a:t>
            </a:r>
            <a:r>
              <a:rPr lang="en-US" sz="2000" b="0" i="0" dirty="0">
                <a:solidFill>
                  <a:srgbClr val="333333"/>
                </a:solidFill>
                <a:effectLst/>
                <a:latin typeface="inter-regular"/>
              </a:rPr>
              <a:t> and an </a:t>
            </a:r>
            <a:r>
              <a:rPr lang="en-US" sz="2000" b="1" i="0" dirty="0">
                <a:solidFill>
                  <a:srgbClr val="333333"/>
                </a:solidFill>
                <a:effectLst/>
                <a:latin typeface="inter-bold"/>
              </a:rPr>
              <a:t>Entity Manager</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All auto-configuration logic is implemented in </a:t>
            </a:r>
            <a:r>
              <a:rPr lang="en-US" sz="2000" b="1" i="0" dirty="0">
                <a:solidFill>
                  <a:srgbClr val="333333"/>
                </a:solidFill>
                <a:effectLst/>
                <a:latin typeface="inter-bold"/>
              </a:rPr>
              <a:t>spring-boot-autoconfigure.jar</a:t>
            </a:r>
            <a:r>
              <a:rPr lang="en-US" sz="2000" b="0" i="0" dirty="0">
                <a:solidFill>
                  <a:srgbClr val="333333"/>
                </a:solidFill>
                <a:effectLst/>
                <a:latin typeface="inter-regular"/>
              </a:rPr>
              <a:t>, as shown in the following figure.</a:t>
            </a:r>
          </a:p>
          <a:p>
            <a:pPr algn="just" fontAlgn="base"/>
            <a:endParaRPr lang="en-US" sz="2200" dirty="0"/>
          </a:p>
        </p:txBody>
      </p:sp>
      <p:sp>
        <p:nvSpPr>
          <p:cNvPr id="4" name="Date Placeholder 3"/>
          <p:cNvSpPr>
            <a:spLocks noGrp="1"/>
          </p:cNvSpPr>
          <p:nvPr>
            <p:ph type="dt" sz="half" idx="10"/>
          </p:nvPr>
        </p:nvSpPr>
        <p:spPr/>
        <p:txBody>
          <a:bodyPr/>
          <a:lstStyle/>
          <a:p>
            <a:fld id="{44CB2E99-EA5B-41B9-BB01-EC30D28696C4}"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741189451"/>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63329-B076-44DD-A512-AB287B3BFC09}"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828800" y="1"/>
            <a:ext cx="73152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err="1"/>
              <a:t>Cont</a:t>
            </a:r>
            <a:r>
              <a:rPr lang="en-IN" sz="3000" dirty="0"/>
              <a:t>…</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pic>
        <p:nvPicPr>
          <p:cNvPr id="12290" name="Picture 2" descr="Spring Boot Auto-configuration">
            <a:extLst>
              <a:ext uri="{FF2B5EF4-FFF2-40B4-BE49-F238E27FC236}">
                <a16:creationId xmlns:a16="http://schemas.microsoft.com/office/drawing/2014/main" xmlns="" id="{487266B9-493A-851A-C22A-10C8D35035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976937"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41258"/>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6" y="877542"/>
            <a:ext cx="8839200" cy="5213350"/>
          </a:xfrm>
        </p:spPr>
        <p:txBody>
          <a:bodyPr>
            <a:noAutofit/>
          </a:bodyPr>
          <a:lstStyle/>
          <a:p>
            <a:pPr marL="0" indent="0" algn="just">
              <a:buNone/>
            </a:pPr>
            <a:r>
              <a:rPr lang="en-US" sz="1400" b="0" i="0" dirty="0">
                <a:solidFill>
                  <a:srgbClr val="333333"/>
                </a:solidFill>
                <a:effectLst/>
                <a:latin typeface="inter-regular"/>
              </a:rPr>
              <a:t>Spring-based application requires a lot of configuration. When we use Spring MVC, we need to configure </a:t>
            </a:r>
            <a:r>
              <a:rPr lang="en-US" sz="1400" b="1" i="0" dirty="0">
                <a:solidFill>
                  <a:srgbClr val="333333"/>
                </a:solidFill>
                <a:effectLst/>
                <a:latin typeface="inter-bold"/>
              </a:rPr>
              <a:t>dispatcher servlet, view resolver, web jars</a:t>
            </a:r>
            <a:r>
              <a:rPr lang="en-US" sz="1400" b="0" i="0" dirty="0">
                <a:solidFill>
                  <a:srgbClr val="333333"/>
                </a:solidFill>
                <a:effectLst/>
                <a:latin typeface="inter-regular"/>
              </a:rPr>
              <a:t> among other things. The following code shows typical configuration of a dispatcher servlet in a web application:</a:t>
            </a:r>
            <a:endParaRPr lang="en-US" sz="2200" dirty="0"/>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0" i="0" dirty="0" err="1">
                <a:solidFill>
                  <a:srgbClr val="000000"/>
                </a:solidFill>
                <a:effectLst/>
                <a:latin typeface="inter-regular"/>
              </a:rPr>
              <a:t>org.springframework.web.servlet.DispatcherServlet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&lt;param-name&gt;</a:t>
            </a:r>
            <a:r>
              <a:rPr lang="en-IN" sz="1600" b="0" i="0" dirty="0" err="1">
                <a:solidFill>
                  <a:srgbClr val="000000"/>
                </a:solidFill>
                <a:effectLst/>
                <a:latin typeface="inter-regular"/>
              </a:rPr>
              <a:t>contextConfigLocation</a:t>
            </a:r>
            <a:r>
              <a:rPr lang="en-IN" sz="1600" b="1" i="0" dirty="0">
                <a:solidFill>
                  <a:srgbClr val="006699"/>
                </a:solidFill>
                <a:effectLst/>
                <a:latin typeface="inter-regular"/>
              </a:rPr>
              <a:t>&lt;/param-name&gt;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&lt;param-value&gt;</a:t>
            </a:r>
            <a:r>
              <a:rPr lang="en-IN" sz="1600" b="0" i="0" dirty="0">
                <a:solidFill>
                  <a:srgbClr val="000000"/>
                </a:solidFill>
                <a:effectLst/>
                <a:latin typeface="inter-regular"/>
              </a:rPr>
              <a:t>/WEB-INF/todo-servlet.xml</a:t>
            </a:r>
            <a:r>
              <a:rPr lang="en-IN" sz="1600" b="1" i="0" dirty="0">
                <a:solidFill>
                  <a:srgbClr val="006699"/>
                </a:solidFill>
                <a:effectLst/>
                <a:latin typeface="inter-regular"/>
              </a:rPr>
              <a:t>&lt;/param-value&gt;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1</a:t>
            </a: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a:t>
            </a: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marL="457200" lvl="1" indent="0" algn="just" fontAlgn="base">
              <a:buNone/>
            </a:pPr>
            <a:endParaRPr lang="en-US" sz="2200" dirty="0"/>
          </a:p>
        </p:txBody>
      </p:sp>
      <p:sp>
        <p:nvSpPr>
          <p:cNvPr id="4" name="Date Placeholder 3"/>
          <p:cNvSpPr>
            <a:spLocks noGrp="1"/>
          </p:cNvSpPr>
          <p:nvPr>
            <p:ph type="dt" sz="half" idx="10"/>
          </p:nvPr>
        </p:nvSpPr>
        <p:spPr/>
        <p:txBody>
          <a:bodyPr/>
          <a:lstStyle/>
          <a:p>
            <a:fld id="{454BFF0F-8C69-4FF6-BD67-D0321839F6C4}"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752600" y="0"/>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3200" b="0" i="0">
                <a:solidFill>
                  <a:srgbClr val="610B4B"/>
                </a:solidFill>
                <a:effectLst/>
                <a:latin typeface="erdana"/>
              </a:rPr>
              <a:t>Need of auto-configuration</a:t>
            </a:r>
            <a:endParaRPr lang="en-US" sz="3200" b="0" i="0" dirty="0">
              <a:solidFill>
                <a:srgbClr val="610B4B"/>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077444601"/>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213350"/>
          </a:xfrm>
        </p:spPr>
        <p:txBody>
          <a:bodyPr>
            <a:noAutofit/>
          </a:bodyPr>
          <a:lstStyle/>
          <a:p>
            <a:pPr marL="749300" lvl="2" indent="165100" algn="just" fontAlgn="base">
              <a:buNone/>
            </a:pPr>
            <a:endParaRPr lang="en-IN" sz="1600" b="1" i="0" dirty="0">
              <a:solidFill>
                <a:srgbClr val="333333"/>
              </a:solidFill>
              <a:effectLst/>
              <a:latin typeface="inter-bold"/>
            </a:endParaRPr>
          </a:p>
          <a:p>
            <a:pPr marL="749300" lvl="2" indent="165100" algn="just" fontAlgn="base">
              <a:buNone/>
            </a:pPr>
            <a:endParaRPr lang="en-IN" sz="1600" b="1" dirty="0">
              <a:solidFill>
                <a:srgbClr val="333333"/>
              </a:solidFill>
              <a:latin typeface="inter-bold"/>
            </a:endParaRPr>
          </a:p>
          <a:p>
            <a:pPr algn="just">
              <a:buFont typeface="+mj-lt"/>
              <a:buAutoNum type="arabicPeriod"/>
            </a:pPr>
            <a:r>
              <a:rPr lang="en-IN" sz="1600" b="1" i="0" dirty="0">
                <a:solidFill>
                  <a:srgbClr val="006699"/>
                </a:solidFill>
                <a:effectLst/>
                <a:latin typeface="inter-regular"/>
              </a:rPr>
              <a:t>&lt;bean</a:t>
            </a:r>
            <a:r>
              <a:rPr lang="en-IN" sz="1600" b="0" i="0" dirty="0">
                <a:solidFill>
                  <a:srgbClr val="000000"/>
                </a:solidFill>
                <a:effectLst/>
                <a:latin typeface="inter-regular"/>
              </a:rPr>
              <a:t> </a:t>
            </a:r>
            <a:r>
              <a:rPr lang="en-IN" sz="1600" b="0" i="0" dirty="0">
                <a:solidFill>
                  <a:srgbClr val="FF0000"/>
                </a:solidFill>
                <a:effectLst/>
                <a:latin typeface="inter-regular"/>
              </a:rPr>
              <a:t>id</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dataSource</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0" i="0" dirty="0">
                <a:solidFill>
                  <a:srgbClr val="FF0000"/>
                </a:solidFill>
                <a:effectLst/>
                <a:latin typeface="inter-regular"/>
              </a:rPr>
              <a:t>class</a:t>
            </a:r>
            <a:r>
              <a:rPr lang="en-IN" sz="1600" b="0" i="0" dirty="0">
                <a:solidFill>
                  <a:srgbClr val="000000"/>
                </a:solidFill>
                <a:effectLst/>
                <a:latin typeface="inter-regular"/>
              </a:rPr>
              <a:t>=</a:t>
            </a:r>
            <a:r>
              <a:rPr lang="en-IN" sz="1600" b="0" i="0" dirty="0">
                <a:solidFill>
                  <a:srgbClr val="0000FF"/>
                </a:solidFill>
                <a:effectLst/>
                <a:latin typeface="inter-regular"/>
              </a:rPr>
              <a:t>"com.mchange.v2.c3p0.ComboPooledDataSource"</a:t>
            </a:r>
            <a:r>
              <a:rPr lang="en-IN" sz="1600" b="0" i="0" dirty="0">
                <a:solidFill>
                  <a:srgbClr val="000000"/>
                </a:solidFill>
                <a:effectLst/>
                <a:latin typeface="inter-regular"/>
              </a:rPr>
              <a:t>  </a:t>
            </a:r>
          </a:p>
          <a:p>
            <a:pPr algn="just">
              <a:buFont typeface="+mj-lt"/>
              <a:buAutoNum type="arabicPeriod"/>
            </a:pPr>
            <a:r>
              <a:rPr lang="en-IN" sz="1600" b="0" i="0" dirty="0">
                <a:solidFill>
                  <a:srgbClr val="FF0000"/>
                </a:solidFill>
                <a:effectLst/>
                <a:latin typeface="inter-regular"/>
              </a:rPr>
              <a:t>destroy-method</a:t>
            </a:r>
            <a:r>
              <a:rPr lang="en-IN" sz="1600" b="0" i="0" dirty="0">
                <a:solidFill>
                  <a:srgbClr val="000000"/>
                </a:solidFill>
                <a:effectLst/>
                <a:latin typeface="inter-regular"/>
              </a:rPr>
              <a:t>=</a:t>
            </a:r>
            <a:r>
              <a:rPr lang="en-IN" sz="1600" b="0" i="0" dirty="0">
                <a:solidFill>
                  <a:srgbClr val="0000FF"/>
                </a:solidFill>
                <a:effectLst/>
                <a:latin typeface="inter-regular"/>
              </a:rPr>
              <a:t>"close"</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&lt;property</a:t>
            </a:r>
            <a:r>
              <a:rPr lang="en-IN" sz="1600" b="0" i="0" dirty="0">
                <a:solidFill>
                  <a:srgbClr val="000000"/>
                </a:solidFill>
                <a:effectLst/>
                <a:latin typeface="inter-regular"/>
              </a:rPr>
              <a:t> </a:t>
            </a:r>
            <a:r>
              <a:rPr lang="en-IN" sz="1600" b="0" i="0" dirty="0">
                <a:solidFill>
                  <a:srgbClr val="FF0000"/>
                </a:solidFill>
                <a:effectLst/>
                <a:latin typeface="inter-regular"/>
              </a:rPr>
              <a:t>name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driverClass</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0" i="0" dirty="0">
                <a:solidFill>
                  <a:srgbClr val="FF0000"/>
                </a:solidFill>
                <a:effectLst/>
                <a:latin typeface="inter-regular"/>
              </a:rPr>
              <a:t>value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db.driver</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&lt;property</a:t>
            </a:r>
            <a:r>
              <a:rPr lang="en-IN" sz="1600" b="0" i="0" dirty="0">
                <a:solidFill>
                  <a:srgbClr val="000000"/>
                </a:solidFill>
                <a:effectLst/>
                <a:latin typeface="inter-regular"/>
              </a:rPr>
              <a:t> </a:t>
            </a:r>
            <a:r>
              <a:rPr lang="en-IN" sz="1600" b="0" i="0" dirty="0">
                <a:solidFill>
                  <a:srgbClr val="FF0000"/>
                </a:solidFill>
                <a:effectLst/>
                <a:latin typeface="inter-regular"/>
              </a:rPr>
              <a:t>name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jdbcUrl</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0" i="0" dirty="0">
                <a:solidFill>
                  <a:srgbClr val="FF0000"/>
                </a:solidFill>
                <a:effectLst/>
                <a:latin typeface="inter-regular"/>
              </a:rPr>
              <a:t>value</a:t>
            </a:r>
            <a:r>
              <a:rPr lang="en-IN" sz="1600" b="0" i="0" dirty="0">
                <a:solidFill>
                  <a:srgbClr val="000000"/>
                </a:solidFill>
                <a:effectLst/>
                <a:latin typeface="inter-regular"/>
              </a:rPr>
              <a:t>=</a:t>
            </a:r>
            <a:r>
              <a:rPr lang="en-IN" sz="1600" b="0" i="0" dirty="0">
                <a:solidFill>
                  <a:srgbClr val="0000FF"/>
                </a:solidFill>
                <a:effectLst/>
                <a:latin typeface="inter-regular"/>
              </a:rPr>
              <a:t>"${db.url}"</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&lt;property</a:t>
            </a:r>
            <a:r>
              <a:rPr lang="en-IN" sz="1600" b="0" i="0" dirty="0">
                <a:solidFill>
                  <a:srgbClr val="000000"/>
                </a:solidFill>
                <a:effectLst/>
                <a:latin typeface="inter-regular"/>
              </a:rPr>
              <a:t> </a:t>
            </a:r>
            <a:r>
              <a:rPr lang="en-IN" sz="1600" b="0" i="0" dirty="0">
                <a:solidFill>
                  <a:srgbClr val="FF0000"/>
                </a:solidFill>
                <a:effectLst/>
                <a:latin typeface="inter-regular"/>
              </a:rPr>
              <a:t>name</a:t>
            </a:r>
            <a:r>
              <a:rPr lang="en-IN" sz="1600" b="0" i="0" dirty="0">
                <a:solidFill>
                  <a:srgbClr val="000000"/>
                </a:solidFill>
                <a:effectLst/>
                <a:latin typeface="inter-regular"/>
              </a:rPr>
              <a:t>=</a:t>
            </a:r>
            <a:r>
              <a:rPr lang="en-IN" sz="1600" b="0" i="0" dirty="0">
                <a:solidFill>
                  <a:srgbClr val="0000FF"/>
                </a:solidFill>
                <a:effectLst/>
                <a:latin typeface="inter-regular"/>
              </a:rPr>
              <a:t>"user"</a:t>
            </a:r>
            <a:r>
              <a:rPr lang="en-IN" sz="1600" b="0" i="0" dirty="0">
                <a:solidFill>
                  <a:srgbClr val="000000"/>
                </a:solidFill>
                <a:effectLst/>
                <a:latin typeface="inter-regular"/>
              </a:rPr>
              <a:t> </a:t>
            </a:r>
            <a:r>
              <a:rPr lang="en-IN" sz="1600" b="0" i="0" dirty="0">
                <a:solidFill>
                  <a:srgbClr val="FF0000"/>
                </a:solidFill>
                <a:effectLst/>
                <a:latin typeface="inter-regular"/>
              </a:rPr>
              <a:t>value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db.username</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&lt;property</a:t>
            </a:r>
            <a:r>
              <a:rPr lang="en-IN" sz="1600" b="0" i="0" dirty="0">
                <a:solidFill>
                  <a:srgbClr val="000000"/>
                </a:solidFill>
                <a:effectLst/>
                <a:latin typeface="inter-regular"/>
              </a:rPr>
              <a:t> </a:t>
            </a:r>
            <a:r>
              <a:rPr lang="en-IN" sz="1600" b="0" i="0" dirty="0">
                <a:solidFill>
                  <a:srgbClr val="FF0000"/>
                </a:solidFill>
                <a:effectLst/>
                <a:latin typeface="inter-regular"/>
              </a:rPr>
              <a:t>name</a:t>
            </a:r>
            <a:r>
              <a:rPr lang="en-IN" sz="1600" b="0" i="0" dirty="0">
                <a:solidFill>
                  <a:srgbClr val="000000"/>
                </a:solidFill>
                <a:effectLst/>
                <a:latin typeface="inter-regular"/>
              </a:rPr>
              <a:t>=</a:t>
            </a:r>
            <a:r>
              <a:rPr lang="en-IN" sz="1600" b="0" i="0" dirty="0">
                <a:solidFill>
                  <a:srgbClr val="0000FF"/>
                </a:solidFill>
                <a:effectLst/>
                <a:latin typeface="inter-regular"/>
              </a:rPr>
              <a:t>"password"</a:t>
            </a:r>
            <a:r>
              <a:rPr lang="en-IN" sz="1600" b="0" i="0" dirty="0">
                <a:solidFill>
                  <a:srgbClr val="000000"/>
                </a:solidFill>
                <a:effectLst/>
                <a:latin typeface="inter-regular"/>
              </a:rPr>
              <a:t> </a:t>
            </a:r>
            <a:r>
              <a:rPr lang="en-IN" sz="1600" b="0" i="0" dirty="0">
                <a:solidFill>
                  <a:srgbClr val="FF0000"/>
                </a:solidFill>
                <a:effectLst/>
                <a:latin typeface="inter-regular"/>
              </a:rPr>
              <a:t>value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db.password</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&lt;/bean&gt;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jdbc:initialize-database</a:t>
            </a:r>
            <a:r>
              <a:rPr lang="en-IN" sz="1600" b="0" i="0" dirty="0">
                <a:solidFill>
                  <a:srgbClr val="000000"/>
                </a:solidFill>
                <a:effectLst/>
                <a:latin typeface="inter-regular"/>
              </a:rPr>
              <a:t> </a:t>
            </a:r>
            <a:r>
              <a:rPr lang="en-IN" sz="1600" b="0" i="0" dirty="0">
                <a:solidFill>
                  <a:srgbClr val="FF0000"/>
                </a:solidFill>
                <a:effectLst/>
                <a:latin typeface="inter-regular"/>
              </a:rPr>
              <a:t>data-source</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dataSource</a:t>
            </a:r>
            <a:r>
              <a:rPr lang="en-IN" sz="1600" b="0" i="0" dirty="0">
                <a:solidFill>
                  <a:srgbClr val="0000FF"/>
                </a:solidFill>
                <a:effectLst/>
                <a:latin typeface="inter-regular"/>
              </a:rPr>
              <a:t>"</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jdbc:script</a:t>
            </a:r>
            <a:r>
              <a:rPr lang="en-IN" sz="1600" b="0" i="0" dirty="0">
                <a:solidFill>
                  <a:srgbClr val="000000"/>
                </a:solidFill>
                <a:effectLst/>
                <a:latin typeface="inter-regular"/>
              </a:rPr>
              <a:t> </a:t>
            </a:r>
            <a:r>
              <a:rPr lang="en-IN" sz="1600" b="0" i="0" dirty="0">
                <a:solidFill>
                  <a:srgbClr val="FF0000"/>
                </a:solidFill>
                <a:effectLst/>
                <a:latin typeface="inter-regular"/>
              </a:rPr>
              <a:t>location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classpath:config</a:t>
            </a:r>
            <a:r>
              <a:rPr lang="en-IN" sz="1600" b="0" i="0" dirty="0">
                <a:solidFill>
                  <a:srgbClr val="0000FF"/>
                </a:solidFill>
                <a:effectLst/>
                <a:latin typeface="inter-regular"/>
              </a:rPr>
              <a:t>/</a:t>
            </a:r>
            <a:r>
              <a:rPr lang="en-IN" sz="1600" b="0" i="0" dirty="0" err="1">
                <a:solidFill>
                  <a:srgbClr val="0000FF"/>
                </a:solidFill>
                <a:effectLst/>
                <a:latin typeface="inter-regular"/>
              </a:rPr>
              <a:t>schema.sql</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jdbc:script</a:t>
            </a:r>
            <a:r>
              <a:rPr lang="en-IN" sz="1600" b="0" i="0" dirty="0">
                <a:solidFill>
                  <a:srgbClr val="000000"/>
                </a:solidFill>
                <a:effectLst/>
                <a:latin typeface="inter-regular"/>
              </a:rPr>
              <a:t> </a:t>
            </a:r>
            <a:r>
              <a:rPr lang="en-IN" sz="1600" b="0" i="0" dirty="0">
                <a:solidFill>
                  <a:srgbClr val="FF0000"/>
                </a:solidFill>
                <a:effectLst/>
                <a:latin typeface="inter-regular"/>
              </a:rPr>
              <a:t>location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classpath:config</a:t>
            </a:r>
            <a:r>
              <a:rPr lang="en-IN" sz="1600" b="0" i="0" dirty="0">
                <a:solidFill>
                  <a:srgbClr val="0000FF"/>
                </a:solidFill>
                <a:effectLst/>
                <a:latin typeface="inter-regular"/>
              </a:rPr>
              <a:t>/</a:t>
            </a:r>
            <a:r>
              <a:rPr lang="en-IN" sz="1600" b="0" i="0" dirty="0" err="1">
                <a:solidFill>
                  <a:srgbClr val="0000FF"/>
                </a:solidFill>
                <a:effectLst/>
                <a:latin typeface="inter-regular"/>
              </a:rPr>
              <a:t>data.sql</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jdbc:initialize-database</a:t>
            </a:r>
            <a:r>
              <a:rPr lang="en-IN" sz="1600" b="1" i="0" dirty="0">
                <a:solidFill>
                  <a:srgbClr val="006699"/>
                </a:solidFill>
                <a:effectLst/>
                <a:latin typeface="inter-regular"/>
              </a:rPr>
              <a:t>&gt;</a:t>
            </a:r>
            <a:r>
              <a:rPr lang="en-IN" sz="1600" b="0" i="0" dirty="0">
                <a:solidFill>
                  <a:srgbClr val="000000"/>
                </a:solidFill>
                <a:effectLst/>
                <a:latin typeface="inter-regular"/>
              </a:rPr>
              <a:t>  </a:t>
            </a:r>
          </a:p>
          <a:p>
            <a:r>
              <a:rPr lang="en-IN" sz="1600" dirty="0"/>
              <a:t/>
            </a:r>
            <a:br>
              <a:rPr lang="en-IN" sz="1600" dirty="0"/>
            </a:br>
            <a:endParaRPr lang="en-US" sz="2200" dirty="0"/>
          </a:p>
        </p:txBody>
      </p:sp>
      <p:sp>
        <p:nvSpPr>
          <p:cNvPr id="4" name="Date Placeholder 3"/>
          <p:cNvSpPr>
            <a:spLocks noGrp="1"/>
          </p:cNvSpPr>
          <p:nvPr>
            <p:ph type="dt" sz="half" idx="10"/>
          </p:nvPr>
        </p:nvSpPr>
        <p:spPr/>
        <p:txBody>
          <a:bodyPr/>
          <a:lstStyle/>
          <a:p>
            <a:fld id="{03D898E5-062D-42FC-A079-9748BF02274F}"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676400" y="1"/>
            <a:ext cx="74676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749300" lvl="2" indent="165100" algn="just" fontAlgn="base">
              <a:buNone/>
            </a:pPr>
            <a:r>
              <a:rPr lang="en-IN" sz="3200" b="1" i="0">
                <a:solidFill>
                  <a:srgbClr val="333333"/>
                </a:solidFill>
                <a:effectLst/>
                <a:latin typeface="inter-bold"/>
              </a:rPr>
              <a:t>Configuring datasource:</a:t>
            </a:r>
            <a:endParaRPr lang="en-IN" sz="3200" b="1" i="0" dirty="0">
              <a:solidFill>
                <a:srgbClr val="333333"/>
              </a:solidFill>
              <a:effectLst/>
              <a:latin typeface="inter-bold"/>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3596740773"/>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inter-regular"/>
              </a:rPr>
              <a:t>&lt;bean</a:t>
            </a:r>
            <a:r>
              <a:rPr lang="en-IN" sz="2000" b="0" i="0" dirty="0">
                <a:solidFill>
                  <a:srgbClr val="000000"/>
                </a:solidFill>
                <a:effectLst/>
                <a:latin typeface="inter-regular"/>
              </a:rPr>
              <a:t>  </a:t>
            </a:r>
          </a:p>
          <a:p>
            <a:pPr algn="just">
              <a:buFont typeface="+mj-lt"/>
              <a:buAutoNum type="arabicPeriod"/>
            </a:pPr>
            <a:r>
              <a:rPr lang="en-IN" sz="2000" b="0" i="0" dirty="0">
                <a:solidFill>
                  <a:srgbClr val="FF0000"/>
                </a:solidFill>
                <a:effectLst/>
                <a:latin typeface="inter-regular"/>
              </a:rPr>
              <a:t>class</a:t>
            </a:r>
            <a:r>
              <a:rPr lang="en-IN" sz="2000" b="0" i="0" dirty="0">
                <a:solidFill>
                  <a:srgbClr val="000000"/>
                </a:solidFill>
                <a:effectLst/>
                <a:latin typeface="inter-regular"/>
              </a:rPr>
              <a:t>=</a:t>
            </a:r>
            <a:r>
              <a:rPr lang="en-IN" sz="2000" b="0" i="0" dirty="0">
                <a:solidFill>
                  <a:srgbClr val="0000FF"/>
                </a:solidFill>
                <a:effectLst/>
                <a:latin typeface="inter-regular"/>
              </a:rPr>
              <a:t>"org.springframework.orm.jpa.LocalContainerEntityManagerFactoryBean"</a:t>
            </a:r>
            <a:r>
              <a:rPr lang="en-IN" sz="2000" b="0" i="0" dirty="0">
                <a:solidFill>
                  <a:srgbClr val="000000"/>
                </a:solidFill>
                <a:effectLst/>
                <a:latin typeface="inter-regular"/>
              </a:rPr>
              <a:t>  </a:t>
            </a:r>
          </a:p>
          <a:p>
            <a:pPr algn="just">
              <a:buFont typeface="+mj-lt"/>
              <a:buAutoNum type="arabicPeriod"/>
            </a:pPr>
            <a:r>
              <a:rPr lang="en-IN" sz="2000" b="0" i="0" dirty="0">
                <a:solidFill>
                  <a:srgbClr val="FF0000"/>
                </a:solidFill>
                <a:effectLst/>
                <a:latin typeface="inter-regular"/>
              </a:rPr>
              <a:t>id</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entityManagerFactory</a:t>
            </a:r>
            <a:r>
              <a:rPr lang="en-IN" sz="2000" b="0" i="0" dirty="0">
                <a:solidFill>
                  <a:srgbClr val="0000FF"/>
                </a:solidFill>
                <a:effectLst/>
                <a:latin typeface="inter-regular"/>
              </a:rPr>
              <a:t>"</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&lt;property</a:t>
            </a:r>
            <a:r>
              <a:rPr lang="en-IN" sz="2000" b="0" i="0" dirty="0">
                <a:solidFill>
                  <a:srgbClr val="000000"/>
                </a:solidFill>
                <a:effectLst/>
                <a:latin typeface="inter-regular"/>
              </a:rPr>
              <a:t> </a:t>
            </a:r>
            <a:r>
              <a:rPr lang="en-IN" sz="2000" b="0" i="0" dirty="0">
                <a:solidFill>
                  <a:srgbClr val="FF0000"/>
                </a:solidFill>
                <a:effectLst/>
                <a:latin typeface="inter-regular"/>
              </a:rPr>
              <a:t>name</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persistenceUnitName</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0" i="0" dirty="0">
                <a:solidFill>
                  <a:srgbClr val="FF0000"/>
                </a:solidFill>
                <a:effectLst/>
                <a:latin typeface="inter-regular"/>
              </a:rPr>
              <a:t>value</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hsql_pu</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&lt;property</a:t>
            </a:r>
            <a:r>
              <a:rPr lang="en-IN" sz="2000" b="0" i="0" dirty="0">
                <a:solidFill>
                  <a:srgbClr val="000000"/>
                </a:solidFill>
                <a:effectLst/>
                <a:latin typeface="inter-regular"/>
              </a:rPr>
              <a:t> </a:t>
            </a:r>
            <a:r>
              <a:rPr lang="en-IN" sz="2000" b="0" i="0" dirty="0">
                <a:solidFill>
                  <a:srgbClr val="FF0000"/>
                </a:solidFill>
                <a:effectLst/>
                <a:latin typeface="inter-regular"/>
              </a:rPr>
              <a:t>name</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dataSource</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0" i="0" dirty="0">
                <a:solidFill>
                  <a:srgbClr val="FF0000"/>
                </a:solidFill>
                <a:effectLst/>
                <a:latin typeface="inter-regular"/>
              </a:rPr>
              <a:t>ref</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dataSource</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&lt;/bean&gt;</a:t>
            </a: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29E7C9B3-1B87-446A-ACC2-B3C808228BB6}"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600200" y="2609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333333"/>
                </a:solidFill>
                <a:effectLst/>
                <a:latin typeface="inter-bold"/>
              </a:rPr>
              <a:t>Configuring entity manager factory</a:t>
            </a:r>
            <a:endParaRPr lang="en-IN" sz="3000" dirty="0"/>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15338647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858DF690-BC4D-493F-945A-4F034F645B13}"/>
              </a:ext>
            </a:extLst>
          </p:cNvPr>
          <p:cNvGraphicFramePr>
            <a:graphicFrameLocks noGrp="1"/>
          </p:cNvGraphicFramePr>
          <p:nvPr>
            <p:ph idx="1"/>
            <p:extLst>
              <p:ext uri="{D42A27DB-BD31-4B8C-83A1-F6EECF244321}">
                <p14:modId xmlns:p14="http://schemas.microsoft.com/office/powerpoint/2010/main" val="140517760"/>
              </p:ext>
            </p:extLst>
          </p:nvPr>
        </p:nvGraphicFramePr>
        <p:xfrm>
          <a:off x="759656" y="1533526"/>
          <a:ext cx="7774744" cy="4512837"/>
        </p:xfrm>
        <a:graphic>
          <a:graphicData uri="http://schemas.openxmlformats.org/drawingml/2006/table">
            <a:tbl>
              <a:tblPr firstRow="1" firstCol="1" bandRow="1">
                <a:tableStyleId>{5C22544A-7EE6-4342-B048-85BDC9FD1C3A}</a:tableStyleId>
              </a:tblPr>
              <a:tblGrid>
                <a:gridCol w="1071390">
                  <a:extLst>
                    <a:ext uri="{9D8B030D-6E8A-4147-A177-3AD203B41FA5}">
                      <a16:colId xmlns:a16="http://schemas.microsoft.com/office/drawing/2014/main" xmlns="" val="201210782"/>
                    </a:ext>
                  </a:extLst>
                </a:gridCol>
                <a:gridCol w="5728026">
                  <a:extLst>
                    <a:ext uri="{9D8B030D-6E8A-4147-A177-3AD203B41FA5}">
                      <a16:colId xmlns:a16="http://schemas.microsoft.com/office/drawing/2014/main" xmlns="" val="4154055445"/>
                    </a:ext>
                  </a:extLst>
                </a:gridCol>
                <a:gridCol w="975328">
                  <a:extLst>
                    <a:ext uri="{9D8B030D-6E8A-4147-A177-3AD203B41FA5}">
                      <a16:colId xmlns:a16="http://schemas.microsoft.com/office/drawing/2014/main" xmlns="" val="2230374395"/>
                    </a:ext>
                  </a:extLst>
                </a:gridCol>
              </a:tblGrid>
              <a:tr h="746945">
                <a:tc>
                  <a:txBody>
                    <a:bodyPr/>
                    <a:lstStyle/>
                    <a:p>
                      <a:pPr marL="0" marR="0" algn="ctr">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PO1</a:t>
                      </a:r>
                    </a:p>
                  </a:txBody>
                  <a:tcPr marL="38578" marR="38578" marT="0" marB="0"/>
                </a:tc>
                <a:tc>
                  <a:txBody>
                    <a:bodyPr/>
                    <a:lstStyle/>
                    <a:p>
                      <a:pPr marL="0" marR="0" algn="just">
                        <a:lnSpc>
                          <a:spcPct val="115000"/>
                        </a:lnSpc>
                        <a:spcBef>
                          <a:spcPts val="0"/>
                        </a:spcBef>
                        <a:spcAft>
                          <a:spcPts val="1000"/>
                        </a:spcAft>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To understand the concept of web application and latest frameworks of Java.</a:t>
                      </a:r>
                    </a:p>
                  </a:txBody>
                  <a:tcPr marL="38578" marR="38578" marT="0" marB="0" anchor="ctr"/>
                </a:tc>
                <a:tc>
                  <a:txBody>
                    <a:bodyPr/>
                    <a:lstStyle/>
                    <a:p>
                      <a:pPr marL="0" marR="0" algn="ctr">
                        <a:lnSpc>
                          <a:spcPct val="115000"/>
                        </a:lnSpc>
                        <a:spcBef>
                          <a:spcPts val="0"/>
                        </a:spcBef>
                        <a:spcAft>
                          <a:spcPts val="1000"/>
                        </a:spcAft>
                      </a:pPr>
                      <a:endParaRPr lang="en-US" sz="600" dirty="0">
                        <a:effectLst/>
                        <a:latin typeface="Calibri" panose="020F0502020204030204" pitchFamily="34" charset="0"/>
                        <a:ea typeface="Calibri" panose="020F0502020204030204" pitchFamily="34" charset="0"/>
                        <a:cs typeface="Mangal" panose="02040503050203030202"/>
                      </a:endParaRPr>
                    </a:p>
                  </a:txBody>
                  <a:tcPr marL="38578" marR="38578" marT="0" marB="0" anchor="ctr"/>
                </a:tc>
                <a:extLst>
                  <a:ext uri="{0D108BD9-81ED-4DB2-BD59-A6C34878D82A}">
                    <a16:rowId xmlns:a16="http://schemas.microsoft.com/office/drawing/2014/main" xmlns="" val="1654006016"/>
                  </a:ext>
                </a:extLst>
              </a:tr>
              <a:tr h="1136001">
                <a:tc>
                  <a:txBody>
                    <a:bodyPr/>
                    <a:lstStyle/>
                    <a:p>
                      <a:pPr marL="0" marR="0" algn="ctr">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PO2</a:t>
                      </a:r>
                    </a:p>
                  </a:txBody>
                  <a:tcPr marL="38578" marR="38578" marT="0" marB="0"/>
                </a:tc>
                <a:tc>
                  <a:txBody>
                    <a:bodyPr/>
                    <a:lstStyle/>
                    <a:p>
                      <a:pPr marL="0" marR="0" algn="just">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To demonstrate the Java programs using OOP principles and also implement the concepts of Spring and Spring Boot.</a:t>
                      </a:r>
                    </a:p>
                  </a:txBody>
                  <a:tcPr marL="38578" marR="38578" marT="0" marB="0" anchor="ctr"/>
                </a:tc>
                <a:tc>
                  <a:txBody>
                    <a:bodyPr/>
                    <a:lstStyle/>
                    <a:p>
                      <a:pPr marL="0" marR="0" algn="ctr">
                        <a:lnSpc>
                          <a:spcPct val="115000"/>
                        </a:lnSpc>
                        <a:spcBef>
                          <a:spcPts val="0"/>
                        </a:spcBef>
                        <a:spcAft>
                          <a:spcPts val="1000"/>
                        </a:spcAft>
                      </a:pPr>
                      <a:endParaRPr lang="en-US" sz="600" dirty="0">
                        <a:effectLst/>
                        <a:latin typeface="Calibri" panose="020F0502020204030204" pitchFamily="34" charset="0"/>
                        <a:ea typeface="Calibri" panose="020F0502020204030204" pitchFamily="34" charset="0"/>
                        <a:cs typeface="Mangal" panose="02040503050203030202"/>
                      </a:endParaRPr>
                    </a:p>
                  </a:txBody>
                  <a:tcPr marL="38578" marR="38578" marT="0" marB="0" anchor="ctr"/>
                </a:tc>
                <a:extLst>
                  <a:ext uri="{0D108BD9-81ED-4DB2-BD59-A6C34878D82A}">
                    <a16:rowId xmlns:a16="http://schemas.microsoft.com/office/drawing/2014/main" xmlns="" val="3401137859"/>
                  </a:ext>
                </a:extLst>
              </a:tr>
              <a:tr h="1136001">
                <a:tc>
                  <a:txBody>
                    <a:bodyPr/>
                    <a:lstStyle/>
                    <a:p>
                      <a:pPr marL="0" marR="0" algn="ctr">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PO3</a:t>
                      </a:r>
                    </a:p>
                  </a:txBody>
                  <a:tcPr marL="38578" marR="38578" marT="0" marB="0"/>
                </a:tc>
                <a:tc>
                  <a:txBody>
                    <a:bodyPr/>
                    <a:lstStyle/>
                    <a:p>
                      <a:pPr marL="0" marR="0" algn="just">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To demonstrate, understand and use of different concept of MVC, JDBC, Spring etc.</a:t>
                      </a:r>
                    </a:p>
                  </a:txBody>
                  <a:tcPr marL="38578" marR="38578" marT="0" marB="0" anchor="ctr"/>
                </a:tc>
                <a:tc>
                  <a:txBody>
                    <a:bodyPr/>
                    <a:lstStyle/>
                    <a:p>
                      <a:pPr marL="0" marR="0" algn="ctr">
                        <a:lnSpc>
                          <a:spcPct val="115000"/>
                        </a:lnSpc>
                        <a:spcBef>
                          <a:spcPts val="0"/>
                        </a:spcBef>
                        <a:spcAft>
                          <a:spcPts val="1000"/>
                        </a:spcAft>
                      </a:pPr>
                      <a:endParaRPr lang="en-US" sz="600" dirty="0">
                        <a:effectLst/>
                        <a:latin typeface="Calibri" panose="020F0502020204030204" pitchFamily="34" charset="0"/>
                        <a:ea typeface="Calibri" panose="020F0502020204030204" pitchFamily="34" charset="0"/>
                        <a:cs typeface="Mangal" panose="02040503050203030202"/>
                      </a:endParaRPr>
                    </a:p>
                  </a:txBody>
                  <a:tcPr marL="38578" marR="38578" marT="0" marB="0" anchor="ctr"/>
                </a:tc>
                <a:extLst>
                  <a:ext uri="{0D108BD9-81ED-4DB2-BD59-A6C34878D82A}">
                    <a16:rowId xmlns:a16="http://schemas.microsoft.com/office/drawing/2014/main" xmlns="" val="3118883539"/>
                  </a:ext>
                </a:extLst>
              </a:tr>
              <a:tr h="746945">
                <a:tc>
                  <a:txBody>
                    <a:bodyPr/>
                    <a:lstStyle/>
                    <a:p>
                      <a:pPr marL="0" marR="0" algn="ctr">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PO4</a:t>
                      </a:r>
                    </a:p>
                  </a:txBody>
                  <a:tcPr marL="38578" marR="38578" marT="0" marB="0"/>
                </a:tc>
                <a:tc>
                  <a:txBody>
                    <a:bodyPr/>
                    <a:lstStyle/>
                    <a:p>
                      <a:pPr marL="0" marR="0" algn="just">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To solve the real time problems using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using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advance concept of Java.</a:t>
                      </a:r>
                    </a:p>
                  </a:txBody>
                  <a:tcPr marL="38578" marR="38578" marT="0" marB="0" anchor="ctr"/>
                </a:tc>
                <a:tc>
                  <a:txBody>
                    <a:bodyPr/>
                    <a:lstStyle/>
                    <a:p>
                      <a:pPr marL="0" marR="0" algn="ctr">
                        <a:lnSpc>
                          <a:spcPct val="115000"/>
                        </a:lnSpc>
                        <a:spcBef>
                          <a:spcPts val="0"/>
                        </a:spcBef>
                        <a:spcAft>
                          <a:spcPts val="1000"/>
                        </a:spcAft>
                      </a:pPr>
                      <a:endParaRPr lang="en-US" sz="600" dirty="0">
                        <a:effectLst/>
                        <a:latin typeface="Calibri" panose="020F0502020204030204" pitchFamily="34" charset="0"/>
                        <a:ea typeface="Calibri" panose="020F0502020204030204" pitchFamily="34" charset="0"/>
                        <a:cs typeface="Mangal" panose="02040503050203030202"/>
                      </a:endParaRPr>
                    </a:p>
                  </a:txBody>
                  <a:tcPr marL="38578" marR="38578" marT="0" marB="0" anchor="ctr"/>
                </a:tc>
                <a:extLst>
                  <a:ext uri="{0D108BD9-81ED-4DB2-BD59-A6C34878D82A}">
                    <a16:rowId xmlns:a16="http://schemas.microsoft.com/office/drawing/2014/main" xmlns="" val="4273560346"/>
                  </a:ext>
                </a:extLst>
              </a:tr>
              <a:tr h="746945">
                <a:tc>
                  <a:txBody>
                    <a:bodyPr/>
                    <a:lstStyle/>
                    <a:p>
                      <a:pPr marL="0" marR="0" algn="ctr">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PO5</a:t>
                      </a:r>
                    </a:p>
                  </a:txBody>
                  <a:tcPr marL="38578" marR="38578" marT="0" marB="0"/>
                </a:tc>
                <a:tc>
                  <a:txBody>
                    <a:bodyPr/>
                    <a:lstStyle/>
                    <a:p>
                      <a:pPr marL="0" marR="0" algn="just">
                        <a:lnSpc>
                          <a:spcPct val="115000"/>
                        </a:lnSpc>
                        <a:spcBef>
                          <a:spcPts val="0"/>
                        </a:spcBef>
                        <a:spcAft>
                          <a:spcPts val="100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To understand the JPA and entities relationship.</a:t>
                      </a:r>
                    </a:p>
                  </a:txBody>
                  <a:tcPr marL="38578" marR="38578" marT="0" marB="0" anchor="ctr"/>
                </a:tc>
                <a:tc>
                  <a:txBody>
                    <a:bodyPr/>
                    <a:lstStyle/>
                    <a:p>
                      <a:pPr marL="0" marR="0" algn="ctr">
                        <a:lnSpc>
                          <a:spcPct val="115000"/>
                        </a:lnSpc>
                        <a:spcBef>
                          <a:spcPts val="0"/>
                        </a:spcBef>
                        <a:spcAft>
                          <a:spcPts val="1000"/>
                        </a:spcAft>
                      </a:pPr>
                      <a:endParaRPr lang="en-US" sz="600" dirty="0">
                        <a:effectLst/>
                        <a:latin typeface="Calibri" panose="020F0502020204030204" pitchFamily="34" charset="0"/>
                        <a:ea typeface="Calibri" panose="020F0502020204030204" pitchFamily="34" charset="0"/>
                        <a:cs typeface="Mangal" panose="02040503050203030202"/>
                      </a:endParaRPr>
                    </a:p>
                  </a:txBody>
                  <a:tcPr marL="38578" marR="38578" marT="0" marB="0" anchor="ctr"/>
                </a:tc>
                <a:extLst>
                  <a:ext uri="{0D108BD9-81ED-4DB2-BD59-A6C34878D82A}">
                    <a16:rowId xmlns:a16="http://schemas.microsoft.com/office/drawing/2014/main" xmlns="" val="1347611958"/>
                  </a:ext>
                </a:extLst>
              </a:tr>
            </a:tbl>
          </a:graphicData>
        </a:graphic>
      </p:graphicFrame>
      <p:sp>
        <p:nvSpPr>
          <p:cNvPr id="4" name="Date Placeholder 3">
            <a:extLst>
              <a:ext uri="{FF2B5EF4-FFF2-40B4-BE49-F238E27FC236}">
                <a16:creationId xmlns:a16="http://schemas.microsoft.com/office/drawing/2014/main" xmlns="" id="{45DD770E-EDCA-43A9-BE89-43F2800F4B75}"/>
              </a:ext>
            </a:extLst>
          </p:cNvPr>
          <p:cNvSpPr>
            <a:spLocks noGrp="1"/>
          </p:cNvSpPr>
          <p:nvPr>
            <p:ph type="dt" sz="quarter" idx="10"/>
          </p:nvPr>
        </p:nvSpPr>
        <p:spPr/>
        <p:txBody>
          <a:bodyPr/>
          <a:lstStyle/>
          <a:p>
            <a:pPr>
              <a:defRPr/>
            </a:pPr>
            <a:fld id="{6A779618-0B87-46B8-AA08-0B22B1413A5E}" type="datetime1">
              <a:rPr lang="en-IN" smtClean="0"/>
              <a:t>05-01-2024</a:t>
            </a:fld>
            <a:endParaRPr lang="en-US"/>
          </a:p>
        </p:txBody>
      </p:sp>
      <p:sp>
        <p:nvSpPr>
          <p:cNvPr id="11294" name="Rectangle 9">
            <a:extLst>
              <a:ext uri="{FF2B5EF4-FFF2-40B4-BE49-F238E27FC236}">
                <a16:creationId xmlns:a16="http://schemas.microsoft.com/office/drawing/2014/main" xmlns="" id="{5972F3F5-149E-4C27-9A80-93B8B48424A7}"/>
              </a:ext>
            </a:extLst>
          </p:cNvPr>
          <p:cNvSpPr>
            <a:spLocks noChangeArrowheads="1"/>
          </p:cNvSpPr>
          <p:nvPr/>
        </p:nvSpPr>
        <p:spPr bwMode="auto">
          <a:xfrm>
            <a:off x="710814" y="1045310"/>
            <a:ext cx="40195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350" dirty="0">
                <a:latin typeface="Times New Roman" panose="02020603050405020304" pitchFamily="18" charset="0"/>
                <a:cs typeface="Times New Roman" panose="02020603050405020304" pitchFamily="18" charset="0"/>
              </a:rPr>
              <a:t>After completion of this course students will be able to:</a:t>
            </a:r>
          </a:p>
        </p:txBody>
      </p:sp>
      <p:sp>
        <p:nvSpPr>
          <p:cNvPr id="2" name="Footer Placeholder 1">
            <a:extLst>
              <a:ext uri="{FF2B5EF4-FFF2-40B4-BE49-F238E27FC236}">
                <a16:creationId xmlns:a16="http://schemas.microsoft.com/office/drawing/2014/main" xmlns="" id="{A4AA0A26-F5DA-4C2A-8A63-C6FB243E21C1}"/>
              </a:ext>
            </a:extLst>
          </p:cNvPr>
          <p:cNvSpPr>
            <a:spLocks noGrp="1"/>
          </p:cNvSpPr>
          <p:nvPr>
            <p:ph type="ftr" sz="quarter" idx="11"/>
          </p:nvPr>
        </p:nvSpPr>
        <p:spPr>
          <a:xfrm>
            <a:off x="1752600" y="6356350"/>
            <a:ext cx="6400800" cy="365125"/>
          </a:xfrm>
        </p:spPr>
        <p:txBody>
          <a:bodyPr/>
          <a:lstStyle/>
          <a:p>
            <a:r>
              <a:rPr lang="en-US" smtClean="0"/>
              <a:t>Ms.Teena ACSE0601 Advanced Java Programming</a:t>
            </a:r>
            <a:endParaRPr lang="en-US" dirty="0"/>
          </a:p>
        </p:txBody>
      </p:sp>
      <p:sp>
        <p:nvSpPr>
          <p:cNvPr id="3" name="Slide Number Placeholder 2">
            <a:extLst>
              <a:ext uri="{FF2B5EF4-FFF2-40B4-BE49-F238E27FC236}">
                <a16:creationId xmlns:a16="http://schemas.microsoft.com/office/drawing/2014/main" xmlns="" id="{3AAB2876-9DDA-489A-B6BA-7BF1870F71B2}"/>
              </a:ext>
            </a:extLst>
          </p:cNvPr>
          <p:cNvSpPr>
            <a:spLocks noGrp="1"/>
          </p:cNvSpPr>
          <p:nvPr>
            <p:ph type="sldNum" sz="quarter" idx="12"/>
          </p:nvPr>
        </p:nvSpPr>
        <p:spPr/>
        <p:txBody>
          <a:bodyPr/>
          <a:lstStyle/>
          <a:p>
            <a:fld id="{5953C3A8-BE0E-472B-9B60-3C596930C5B5}" type="slidenum">
              <a:rPr lang="en-US" smtClean="0"/>
              <a:pPr/>
              <a:t>9</a:t>
            </a:fld>
            <a:endParaRPr lang="en-US"/>
          </a:p>
        </p:txBody>
      </p:sp>
      <p:pic>
        <p:nvPicPr>
          <p:cNvPr id="10"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11" name="Title 1"/>
          <p:cNvSpPr txBox="1">
            <a:spLocks/>
          </p:cNvSpPr>
          <p:nvPr/>
        </p:nvSpPr>
        <p:spPr bwMode="auto">
          <a:xfrm>
            <a:off x="1752600" y="-14288"/>
            <a:ext cx="7391400" cy="796926"/>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latin typeface="Times New Roman" pitchFamily="18" charset="0"/>
                <a:cs typeface="Times New Roman" pitchFamily="18" charset="0"/>
              </a:rPr>
              <a:t>Program Outcomes</a:t>
            </a:r>
            <a:endParaRPr lang="en-IN" sz="2800" dirty="0">
              <a:latin typeface="Times New Roman" pitchFamily="18" charset="0"/>
              <a:cs typeface="Times New Roman" pitchFamily="18" charset="0"/>
            </a:endParaRPr>
          </a:p>
        </p:txBody>
      </p:sp>
    </p:spTree>
  </p:cSld>
  <p:clrMapOvr>
    <a:masterClrMapping/>
  </p:clrMapOvr>
  <p:transition spd="slow">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inter-regular"/>
              </a:rPr>
              <a:t>&lt;bean</a:t>
            </a:r>
            <a:r>
              <a:rPr lang="en-IN" sz="2000" b="0" i="0" dirty="0">
                <a:solidFill>
                  <a:srgbClr val="000000"/>
                </a:solidFill>
                <a:effectLst/>
                <a:latin typeface="inter-regular"/>
              </a:rPr>
              <a:t> </a:t>
            </a:r>
            <a:r>
              <a:rPr lang="en-IN" sz="2000" b="0" i="0" dirty="0">
                <a:solidFill>
                  <a:srgbClr val="FF0000"/>
                </a:solidFill>
                <a:effectLst/>
                <a:latin typeface="inter-regular"/>
              </a:rPr>
              <a:t>id</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transactionManager</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0" i="0" dirty="0">
                <a:solidFill>
                  <a:srgbClr val="FF0000"/>
                </a:solidFill>
                <a:effectLst/>
                <a:latin typeface="inter-regular"/>
              </a:rPr>
              <a:t>class</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org.springframework.orm.jpa.JpaTransactionManager</a:t>
            </a:r>
            <a:r>
              <a:rPr lang="en-IN" sz="2000" b="0" i="0" dirty="0">
                <a:solidFill>
                  <a:srgbClr val="0000FF"/>
                </a:solidFill>
                <a:effectLst/>
                <a:latin typeface="inter-regular"/>
              </a:rPr>
              <a:t>"</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&lt;property</a:t>
            </a:r>
            <a:r>
              <a:rPr lang="en-IN" sz="2000" b="0" i="0" dirty="0">
                <a:solidFill>
                  <a:srgbClr val="000000"/>
                </a:solidFill>
                <a:effectLst/>
                <a:latin typeface="inter-regular"/>
              </a:rPr>
              <a:t> </a:t>
            </a:r>
            <a:r>
              <a:rPr lang="en-IN" sz="2000" b="0" i="0" dirty="0">
                <a:solidFill>
                  <a:srgbClr val="FF0000"/>
                </a:solidFill>
                <a:effectLst/>
                <a:latin typeface="inter-regular"/>
              </a:rPr>
              <a:t>name</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entityManagerFactory</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0" i="0" dirty="0">
                <a:solidFill>
                  <a:srgbClr val="FF0000"/>
                </a:solidFill>
                <a:effectLst/>
                <a:latin typeface="inter-regular"/>
              </a:rPr>
              <a:t>ref</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entityManagerFactory</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&lt;property</a:t>
            </a:r>
            <a:r>
              <a:rPr lang="en-IN" sz="2000" b="0" i="0" dirty="0">
                <a:solidFill>
                  <a:srgbClr val="000000"/>
                </a:solidFill>
                <a:effectLst/>
                <a:latin typeface="inter-regular"/>
              </a:rPr>
              <a:t> </a:t>
            </a:r>
            <a:r>
              <a:rPr lang="en-IN" sz="2000" b="0" i="0" dirty="0">
                <a:solidFill>
                  <a:srgbClr val="FF0000"/>
                </a:solidFill>
                <a:effectLst/>
                <a:latin typeface="inter-regular"/>
              </a:rPr>
              <a:t>name</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dataSource</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0" i="0" dirty="0">
                <a:solidFill>
                  <a:srgbClr val="FF0000"/>
                </a:solidFill>
                <a:effectLst/>
                <a:latin typeface="inter-regular"/>
              </a:rPr>
              <a:t>ref</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dataSource</a:t>
            </a:r>
            <a:r>
              <a:rPr lang="en-IN" sz="2000" b="0" i="0" dirty="0">
                <a:solidFill>
                  <a:srgbClr val="0000FF"/>
                </a:solidFill>
                <a:effectLst/>
                <a:latin typeface="inter-regular"/>
              </a:rPr>
              <a:t>"</a:t>
            </a:r>
            <a:r>
              <a:rPr lang="en-IN" sz="2000" b="0" i="0" dirty="0">
                <a:solidFill>
                  <a:srgbClr val="000000"/>
                </a:solidFill>
                <a:effectLst/>
                <a:latin typeface="inter-regular"/>
              </a:rPr>
              <a:t> </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&lt;/bean&gt;</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&lt;</a:t>
            </a:r>
            <a:r>
              <a:rPr lang="en-IN" sz="2000" b="1" i="0" dirty="0" err="1">
                <a:solidFill>
                  <a:srgbClr val="006699"/>
                </a:solidFill>
                <a:effectLst/>
                <a:latin typeface="inter-regular"/>
              </a:rPr>
              <a:t>tx:annotation-driven</a:t>
            </a:r>
            <a:r>
              <a:rPr lang="en-IN" sz="2000" b="0" i="0" dirty="0">
                <a:solidFill>
                  <a:srgbClr val="000000"/>
                </a:solidFill>
                <a:effectLst/>
                <a:latin typeface="inter-regular"/>
              </a:rPr>
              <a:t> </a:t>
            </a:r>
            <a:r>
              <a:rPr lang="en-IN" sz="2000" b="0" i="0" dirty="0" smtClean="0">
                <a:solidFill>
                  <a:srgbClr val="FF0000"/>
                </a:solidFill>
                <a:effectLst/>
                <a:latin typeface="inter-regular"/>
              </a:rPr>
              <a:t>transaction-manager</a:t>
            </a:r>
            <a:r>
              <a:rPr lang="en-IN" sz="2000" b="0" i="0" dirty="0">
                <a:solidFill>
                  <a:srgbClr val="000000"/>
                </a:solidFill>
                <a:effectLst/>
                <a:latin typeface="inter-regular"/>
              </a:rPr>
              <a:t>=</a:t>
            </a:r>
            <a:r>
              <a:rPr lang="en-IN" sz="2000" b="0" i="0" dirty="0">
                <a:solidFill>
                  <a:srgbClr val="0000FF"/>
                </a:solidFill>
                <a:effectLst/>
                <a:latin typeface="inter-regular"/>
              </a:rPr>
              <a:t>"</a:t>
            </a:r>
            <a:r>
              <a:rPr lang="en-IN" sz="2000" b="0" i="0" dirty="0" err="1">
                <a:solidFill>
                  <a:srgbClr val="0000FF"/>
                </a:solidFill>
                <a:effectLst/>
                <a:latin typeface="inter-regular"/>
              </a:rPr>
              <a:t>transactionManager</a:t>
            </a:r>
            <a:r>
              <a:rPr lang="en-IN" sz="2000" b="0" i="0" dirty="0">
                <a:solidFill>
                  <a:srgbClr val="0000FF"/>
                </a:solidFill>
                <a:effectLst/>
                <a:latin typeface="inter-regular"/>
              </a:rPr>
              <a:t>"</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009B3DD9-5B95-4FEE-88FD-86DCBCF05831}"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Configuration Transaction Manager</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Tree>
    <p:extLst>
      <p:ext uri="{BB962C8B-B14F-4D97-AF65-F5344CB8AC3E}">
        <p14:creationId xmlns:p14="http://schemas.microsoft.com/office/powerpoint/2010/main" val="2840982491"/>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91</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245362"/>
            <a:ext cx="7696200" cy="4187300"/>
          </a:xfrm>
          <a:prstGeom prst="rect">
            <a:avLst/>
          </a:prstGeom>
        </p:spPr>
        <p:txBody>
          <a:bodyPr wrap="square">
            <a:spAutoFit/>
          </a:bodyPr>
          <a:lstStyle/>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34. </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Which Spring annotation is used to handle Cross-Origin Resource Sharing (CORS) in Spring MVC?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CrossOrigin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CORSHandler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EnableCORS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CORSConfig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CrossOrigin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CrossOrigin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in Spring MVC to handle Cross-Origin Resource Sharing (CORS).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752667"/>
      </p:ext>
    </p:extLst>
  </p:cSld>
  <p:clrMapOvr>
    <a:masterClrMapping/>
  </p:clrMapOvr>
  <p:transition spd="slow">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92</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685800" y="1238465"/>
            <a:ext cx="7848600" cy="3890937"/>
          </a:xfrm>
          <a:prstGeom prst="rect">
            <a:avLst/>
          </a:prstGeom>
        </p:spPr>
        <p:txBody>
          <a:bodyPr wrap="square">
            <a:spAutoFit/>
          </a:bodyPr>
          <a:lstStyle/>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35. </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Which Spring Boot Starter would you use for developing web applications?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spring-boot-starter-web</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spring-boot-starter-</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jdbc</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spring-boot-starter-data</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spring-boot-starter-app</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spring-boot-starter-web</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spring-boot-starter-web is used for building web, including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RESTful</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applications using 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7224761"/>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68D59C-98C3-4CC9-AFCF-6F5C288A97E2}" type="datetime1">
              <a:rPr lang="en-IN" smtClean="0"/>
              <a:t>05-01-2024</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smtClean="0"/>
              <a:t>Ms.Teena ACSE0601 Advanced Java Programming</a:t>
            </a:r>
            <a:endParaRPr lang="en-US" dirty="0"/>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93</a:t>
            </a:fld>
            <a:endParaRPr lang="en-US" altLang="en-US"/>
          </a:p>
        </p:txBody>
      </p:sp>
      <p:sp>
        <p:nvSpPr>
          <p:cNvPr id="10" name="Title 1"/>
          <p:cNvSpPr txBox="1">
            <a:spLocks noGrp="1"/>
          </p:cNvSpPr>
          <p:nvPr>
            <p:ph type="title"/>
          </p:nvPr>
        </p:nvSpPr>
        <p:spPr>
          <a:xfrm>
            <a:off x="1828800" y="0"/>
            <a:ext cx="7315200" cy="914400"/>
          </a:xfrm>
        </p:spPr>
        <p:style>
          <a:lnRef idx="1">
            <a:schemeClr val="accent5"/>
          </a:lnRef>
          <a:fillRef idx="2">
            <a:schemeClr val="accent5"/>
          </a:fillRef>
          <a:effectRef idx="1">
            <a:schemeClr val="accent5"/>
          </a:effectRef>
          <a:fontRef idx="minor">
            <a:schemeClr val="dk1"/>
          </a:fontRef>
        </p:style>
        <p:txBody>
          <a:bodyPr/>
          <a:lstStyle/>
          <a:p>
            <a:pPr>
              <a:defRPr/>
            </a:pPr>
            <a:r>
              <a:rPr lang="en-US" sz="3200" dirty="0">
                <a:latin typeface="Times New Roman" pitchFamily="18" charset="0"/>
                <a:cs typeface="Times New Roman" pitchFamily="18" charset="0"/>
              </a:rPr>
              <a:t>Daily Quiz - MCQ</a:t>
            </a:r>
            <a:endParaRPr lang="en-IN" sz="3200" dirty="0">
              <a:latin typeface="Times New Roman" pitchFamily="18" charset="0"/>
              <a:cs typeface="Times New Roman" pitchFamily="18" charset="0"/>
            </a:endParaRPr>
          </a:p>
        </p:txBody>
      </p:sp>
      <p:pic>
        <p:nvPicPr>
          <p:cNvPr id="148488"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3" name="Rectangle 2"/>
          <p:cNvSpPr/>
          <p:nvPr/>
        </p:nvSpPr>
        <p:spPr>
          <a:xfrm>
            <a:off x="762000" y="1335350"/>
            <a:ext cx="7924800" cy="4289892"/>
          </a:xfrm>
          <a:prstGeom prst="rect">
            <a:avLst/>
          </a:prstGeom>
        </p:spPr>
        <p:txBody>
          <a:bodyPr wrap="square">
            <a:spAutoFit/>
          </a:bodyPr>
          <a:lstStyle/>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36. </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which layer is Spring MVC used?</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Data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Business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Presentation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Integration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Answer</a:t>
            </a: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Presentation layer</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Spring MVC is used in the presentation layer to handle web requests and construct responses.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7953424"/>
      </p:ext>
    </p:extLst>
  </p:cSld>
  <p:clrMapOvr>
    <a:masterClrMapping/>
  </p:clrMapOvr>
  <p:transition spd="slow">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09701B-5277-49F0-AC1A-B9EFDDEA1E80}"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IN" sz="3200" b="0" i="0">
                <a:solidFill>
                  <a:srgbClr val="610B38"/>
                </a:solidFill>
                <a:effectLst/>
                <a:latin typeface="erdana"/>
              </a:rPr>
              <a:t>Spring Data JPA</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228600" y="1066800"/>
            <a:ext cx="8229600" cy="4525963"/>
          </a:xfrm>
        </p:spPr>
        <p:txBody>
          <a:bodyPr>
            <a:normAutofit fontScale="62500" lnSpcReduction="20000"/>
          </a:bodyPr>
          <a:lstStyle/>
          <a:p>
            <a:pPr marL="0" indent="0" algn="just">
              <a:buNone/>
            </a:pPr>
            <a:endParaRPr lang="en-US" b="0" i="0" dirty="0">
              <a:solidFill>
                <a:srgbClr val="610B38"/>
              </a:solidFill>
              <a:effectLst/>
              <a:latin typeface="erdana"/>
            </a:endParaRPr>
          </a:p>
          <a:p>
            <a:pPr algn="just"/>
            <a:r>
              <a:rPr lang="en-US" b="0" i="0" dirty="0">
                <a:solidFill>
                  <a:srgbClr val="610B4B"/>
                </a:solidFill>
                <a:effectLst/>
                <a:latin typeface="erdana"/>
              </a:rPr>
              <a:t>What is JPA?</a:t>
            </a:r>
          </a:p>
          <a:p>
            <a:pPr algn="just"/>
            <a:r>
              <a:rPr lang="en-US" b="1" i="0" dirty="0">
                <a:solidFill>
                  <a:srgbClr val="333333"/>
                </a:solidFill>
                <a:effectLst/>
                <a:latin typeface="inter-bold"/>
              </a:rPr>
              <a:t>Spring Boot JPA </a:t>
            </a:r>
            <a:r>
              <a:rPr lang="en-US" b="0" i="0" dirty="0">
                <a:solidFill>
                  <a:srgbClr val="333333"/>
                </a:solidFill>
                <a:effectLst/>
                <a:latin typeface="inter-regular"/>
              </a:rPr>
              <a:t>is a Java specification for managing </a:t>
            </a:r>
            <a:r>
              <a:rPr lang="en-US" b="1" i="0" dirty="0">
                <a:solidFill>
                  <a:srgbClr val="333333"/>
                </a:solidFill>
                <a:effectLst/>
                <a:latin typeface="inter-bold"/>
              </a:rPr>
              <a:t>relational</a:t>
            </a:r>
            <a:r>
              <a:rPr lang="en-US" b="0" i="0" dirty="0">
                <a:solidFill>
                  <a:srgbClr val="333333"/>
                </a:solidFill>
                <a:effectLst/>
                <a:latin typeface="inter-regular"/>
              </a:rPr>
              <a:t> data in Java applications. It allows us to access and persist data between Java object/ class and relational database. JPA follows </a:t>
            </a:r>
            <a:r>
              <a:rPr lang="en-US" b="1" i="0" dirty="0">
                <a:solidFill>
                  <a:srgbClr val="333333"/>
                </a:solidFill>
                <a:effectLst/>
                <a:latin typeface="inter-bold"/>
              </a:rPr>
              <a:t>Object-Relation Mapping </a:t>
            </a:r>
            <a:r>
              <a:rPr lang="en-US" b="0" i="0" dirty="0">
                <a:solidFill>
                  <a:srgbClr val="333333"/>
                </a:solidFill>
                <a:effectLst/>
                <a:latin typeface="inter-regular"/>
              </a:rPr>
              <a:t>(ORM). It is a set of interfaces. It also provides a runtime </a:t>
            </a:r>
            <a:r>
              <a:rPr lang="en-US" b="1" i="0" dirty="0" err="1">
                <a:solidFill>
                  <a:srgbClr val="333333"/>
                </a:solidFill>
                <a:effectLst/>
                <a:latin typeface="inter-bold"/>
              </a:rPr>
              <a:t>EntityManager</a:t>
            </a:r>
            <a:r>
              <a:rPr lang="en-US" b="0" i="0" dirty="0">
                <a:solidFill>
                  <a:srgbClr val="333333"/>
                </a:solidFill>
                <a:effectLst/>
                <a:latin typeface="inter-regular"/>
              </a:rPr>
              <a:t> API for processing queries and transactions on the objects against the database. It uses a platform-independent object-oriented query language JPQL (Java Persistent Query Language).</a:t>
            </a:r>
          </a:p>
          <a:p>
            <a:pPr algn="just"/>
            <a:r>
              <a:rPr lang="en-US" b="0" i="0" dirty="0">
                <a:solidFill>
                  <a:srgbClr val="333333"/>
                </a:solidFill>
                <a:effectLst/>
                <a:latin typeface="inter-regular"/>
              </a:rPr>
              <a:t>In the context of persistence, it covers three areas:</a:t>
            </a:r>
          </a:p>
          <a:p>
            <a:pPr algn="just">
              <a:buFont typeface="Arial" panose="020B0604020202020204" pitchFamily="34" charset="0"/>
              <a:buChar char="•"/>
            </a:pPr>
            <a:r>
              <a:rPr lang="en-US" b="0" i="0" dirty="0">
                <a:solidFill>
                  <a:srgbClr val="000000"/>
                </a:solidFill>
                <a:effectLst/>
                <a:latin typeface="inter-regular"/>
              </a:rPr>
              <a:t>The Java Persistence API</a:t>
            </a:r>
          </a:p>
          <a:p>
            <a:pPr algn="just">
              <a:buFont typeface="Arial" panose="020B0604020202020204" pitchFamily="34" charset="0"/>
              <a:buChar char="•"/>
            </a:pPr>
            <a:r>
              <a:rPr lang="en-US" b="1" i="0" dirty="0">
                <a:solidFill>
                  <a:srgbClr val="000000"/>
                </a:solidFill>
                <a:effectLst/>
                <a:latin typeface="inter-bold"/>
              </a:rPr>
              <a:t>Object-Relational</a:t>
            </a:r>
            <a:r>
              <a:rPr lang="en-US" b="0" i="0" dirty="0">
                <a:solidFill>
                  <a:srgbClr val="000000"/>
                </a:solidFill>
                <a:effectLst/>
                <a:latin typeface="inter-regular"/>
              </a:rPr>
              <a:t> metadata</a:t>
            </a:r>
          </a:p>
          <a:p>
            <a:pPr algn="just">
              <a:buFont typeface="Arial" panose="020B0604020202020204" pitchFamily="34" charset="0"/>
              <a:buChar char="•"/>
            </a:pPr>
            <a:r>
              <a:rPr lang="en-US" b="0" i="0" dirty="0">
                <a:solidFill>
                  <a:srgbClr val="000000"/>
                </a:solidFill>
                <a:effectLst/>
                <a:latin typeface="inter-regular"/>
              </a:rPr>
              <a:t>The API itself, defined in the </a:t>
            </a:r>
            <a:r>
              <a:rPr lang="en-US" b="1" i="0" dirty="0">
                <a:solidFill>
                  <a:srgbClr val="000000"/>
                </a:solidFill>
                <a:effectLst/>
                <a:latin typeface="inter-bold"/>
              </a:rPr>
              <a:t>persistence</a:t>
            </a:r>
            <a:r>
              <a:rPr lang="en-US" b="0" i="0" dirty="0">
                <a:solidFill>
                  <a:srgbClr val="000000"/>
                </a:solidFill>
                <a:effectLst/>
                <a:latin typeface="inter-regular"/>
              </a:rPr>
              <a:t> package.</a:t>
            </a:r>
          </a:p>
          <a:p>
            <a:pPr algn="just"/>
            <a:r>
              <a:rPr lang="en-US" b="0" i="0" dirty="0">
                <a:solidFill>
                  <a:srgbClr val="333333"/>
                </a:solidFill>
                <a:effectLst/>
                <a:latin typeface="inter-regular"/>
              </a:rPr>
              <a:t>JPA is not a framework. It defines a concept that can be implemented by any framework.</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266199855"/>
      </p:ext>
    </p:extLst>
  </p:cSld>
  <p:clrMapOvr>
    <a:masterClrMapping/>
  </p:clrMapOvr>
  <p:transition spd="slow">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7463A-F212-4CC7-A515-F56F6EBFD8C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2400" b="0" i="0">
                <a:solidFill>
                  <a:srgbClr val="610B4B"/>
                </a:solidFill>
                <a:effectLst/>
                <a:latin typeface="erdana"/>
              </a:rPr>
              <a:t>Why should we use JPA?</a:t>
            </a:r>
            <a:endParaRPr lang="en-US" sz="2400" b="0" i="0" dirty="0">
              <a:solidFill>
                <a:srgbClr val="610B4B"/>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228600" y="1066800"/>
            <a:ext cx="8229600" cy="4525963"/>
          </a:xfrm>
        </p:spPr>
        <p:txBody>
          <a:bodyPr>
            <a:normAutofit fontScale="92500" lnSpcReduction="20000"/>
          </a:bodyPr>
          <a:lstStyle/>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spTree>
    <p:extLst>
      <p:ext uri="{BB962C8B-B14F-4D97-AF65-F5344CB8AC3E}">
        <p14:creationId xmlns:p14="http://schemas.microsoft.com/office/powerpoint/2010/main" val="3362829795"/>
      </p:ext>
    </p:extLst>
  </p:cSld>
  <p:clrMapOvr>
    <a:masterClrMapping/>
  </p:clrMapOvr>
  <p:transition spd="slow">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342289-C003-4CED-B7ED-C565BF128C4B}"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2400" b="0" i="0">
                <a:solidFill>
                  <a:srgbClr val="610B4B"/>
                </a:solidFill>
                <a:effectLst/>
                <a:latin typeface="erdana"/>
              </a:rPr>
              <a:t>Why should we use JPA?</a:t>
            </a:r>
            <a:endParaRPr lang="en-US" sz="2400" b="0" i="0" dirty="0">
              <a:solidFill>
                <a:srgbClr val="610B4B"/>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228600" y="1066800"/>
            <a:ext cx="8229600" cy="4525963"/>
          </a:xfrm>
        </p:spPr>
        <p:txBody>
          <a:bodyPr>
            <a:normAutofit fontScale="92500" lnSpcReduction="20000"/>
          </a:bodyPr>
          <a:lstStyle/>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spTree>
    <p:extLst>
      <p:ext uri="{BB962C8B-B14F-4D97-AF65-F5344CB8AC3E}">
        <p14:creationId xmlns:p14="http://schemas.microsoft.com/office/powerpoint/2010/main" val="3827819794"/>
      </p:ext>
    </p:extLst>
  </p:cSld>
  <p:clrMapOvr>
    <a:masterClrMapping/>
  </p:clrMapOvr>
  <p:transition spd="slow">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953F1B-5800-4C34-99F5-D99251027CE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US" sz="2400" b="0" i="0" dirty="0">
                <a:solidFill>
                  <a:srgbClr val="610B4B"/>
                </a:solidFill>
                <a:effectLst/>
                <a:latin typeface="erdana"/>
              </a:rPr>
              <a:t>Architecture Of JPA</a:t>
            </a: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3563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3318" name="Picture 6" descr="Spring Boot jpa">
            <a:extLst>
              <a:ext uri="{FF2B5EF4-FFF2-40B4-BE49-F238E27FC236}">
                <a16:creationId xmlns:a16="http://schemas.microsoft.com/office/drawing/2014/main" xmlns="" id="{4209B052-78A7-EF56-3E07-FC8671F4D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2478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13611"/>
      </p:ext>
    </p:extLst>
  </p:cSld>
  <p:clrMapOvr>
    <a:masterClrMapping/>
  </p:clrMapOvr>
  <p:transition spd="slow">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4A4024-BB64-4D1B-B797-052C9D5CAE47}"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IN" sz="2400" b="0" i="0" dirty="0">
                <a:solidFill>
                  <a:srgbClr val="610B4B"/>
                </a:solidFill>
                <a:effectLst/>
                <a:latin typeface="erdana"/>
              </a:rPr>
              <a:t>JPA Class Relationships</a:t>
            </a:r>
          </a:p>
          <a:p>
            <a:pPr algn="just"/>
            <a:endParaRPr lang="en-US" sz="2400" b="0" i="0" dirty="0">
              <a:solidFill>
                <a:srgbClr val="610B4B"/>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4325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4338" name="Picture 2" descr="Spring Boot jpa">
            <a:extLst>
              <a:ext uri="{FF2B5EF4-FFF2-40B4-BE49-F238E27FC236}">
                <a16:creationId xmlns:a16="http://schemas.microsoft.com/office/drawing/2014/main" xmlns="" id="{72C14FFE-D2CE-9464-808B-3B8CCB7C5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4800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04223"/>
      </p:ext>
    </p:extLst>
  </p:cSld>
  <p:clrMapOvr>
    <a:masterClrMapping/>
  </p:clrMapOvr>
  <p:transition spd="slow">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05D6DD-2D8D-4459-A0AB-9C50306EC764}" type="datetime1">
              <a:rPr lang="en-IN" smtClean="0"/>
              <a:t>05-01-2024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752600" y="1"/>
            <a:ext cx="7391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IN" sz="2400" b="0" i="0" dirty="0">
                <a:solidFill>
                  <a:srgbClr val="610B4B"/>
                </a:solidFill>
                <a:effectLst/>
                <a:latin typeface="erdana"/>
              </a:rPr>
              <a:t>JPA Implementations</a:t>
            </a:r>
          </a:p>
          <a:p>
            <a:pPr algn="just"/>
            <a:endParaRPr lang="en-US" sz="2400" b="0" i="0" dirty="0">
              <a:solidFill>
                <a:srgbClr val="610B4B"/>
              </a:solidFill>
              <a:effectLst/>
              <a:latin typeface="erdana"/>
            </a:endParaRPr>
          </a:p>
        </p:txBody>
      </p:sp>
      <p:sp>
        <p:nvSpPr>
          <p:cNvPr id="13" name="Footer Placeholder 4">
            <a:extLst>
              <a:ext uri="{FF2B5EF4-FFF2-40B4-BE49-F238E27FC236}">
                <a16:creationId xmlns:a16="http://schemas.microsoft.com/office/drawing/2014/main" xmlns="" id="{75726E0D-D7CC-4CBE-BB42-CB7D782F88B9}"/>
              </a:ext>
            </a:extLst>
          </p:cNvPr>
          <p:cNvSpPr>
            <a:spLocks noGrp="1"/>
          </p:cNvSpPr>
          <p:nvPr>
            <p:ph type="ftr" sz="quarter" idx="11"/>
          </p:nvPr>
        </p:nvSpPr>
        <p:spPr>
          <a:xfrm>
            <a:off x="2514600" y="6432550"/>
            <a:ext cx="5029200" cy="501650"/>
          </a:xfrm>
        </p:spPr>
        <p:txBody>
          <a:bodyPr anchor="ctr"/>
          <a:lstStyle/>
          <a:p>
            <a:r>
              <a:rPr lang="en-US" smtClean="0"/>
              <a:t>Ms.Teena ACSE0601 Advanced Java Programming</a:t>
            </a:r>
            <a:endParaRPr lang="en-US" dirty="0"/>
          </a:p>
        </p:txBody>
      </p:sp>
      <p:pic>
        <p:nvPicPr>
          <p:cNvPr id="9" name="Picture 14" descr="NIET"/>
          <p:cNvPicPr>
            <a:picLocks noChangeAspect="1" noChangeArrowheads="1"/>
          </p:cNvPicPr>
          <p:nvPr/>
        </p:nvPicPr>
        <p:blipFill>
          <a:blip r:embed="rId2" cstate="print"/>
          <a:srcRect/>
          <a:stretch>
            <a:fillRect/>
          </a:stretch>
        </p:blipFill>
        <p:spPr bwMode="auto">
          <a:xfrm>
            <a:off x="0" y="0"/>
            <a:ext cx="1600200" cy="847725"/>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xmlns=""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r>
              <a:rPr lang="en-US" sz="2000" b="0" i="0" dirty="0">
                <a:solidFill>
                  <a:srgbClr val="333333"/>
                </a:solidFill>
                <a:effectLst/>
                <a:latin typeface="Times New Roman" panose="02020603050405020304" pitchFamily="18" charset="0"/>
                <a:cs typeface="Times New Roman" panose="02020603050405020304" pitchFamily="18" charset="0"/>
              </a:rPr>
              <a:t>JPA is an open-source API. There is various enterprises vendor such as Eclipse, RedHat, Oracle, etc. that provides new products by adding the JPA in them. There are some popular JPA implementations frameworks such as </a:t>
            </a:r>
            <a:r>
              <a:rPr lang="en-US" sz="2000" b="1" i="0" dirty="0">
                <a:solidFill>
                  <a:srgbClr val="333333"/>
                </a:solidFill>
                <a:effectLst/>
                <a:latin typeface="Times New Roman" panose="02020603050405020304" pitchFamily="18" charset="0"/>
                <a:cs typeface="Times New Roman" panose="02020603050405020304" pitchFamily="18" charset="0"/>
              </a:rPr>
              <a:t>Hibernate, </a:t>
            </a:r>
            <a:r>
              <a:rPr lang="en-US" sz="2000" b="1" i="0" dirty="0" err="1">
                <a:solidFill>
                  <a:srgbClr val="333333"/>
                </a:solidFill>
                <a:effectLst/>
                <a:latin typeface="Times New Roman" panose="02020603050405020304" pitchFamily="18" charset="0"/>
                <a:cs typeface="Times New Roman" panose="02020603050405020304" pitchFamily="18" charset="0"/>
              </a:rPr>
              <a:t>EclipseLink</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1" i="0" dirty="0" err="1">
                <a:solidFill>
                  <a:srgbClr val="333333"/>
                </a:solidFill>
                <a:effectLst/>
                <a:latin typeface="Times New Roman" panose="02020603050405020304" pitchFamily="18" charset="0"/>
                <a:cs typeface="Times New Roman" panose="02020603050405020304" pitchFamily="18" charset="0"/>
              </a:rPr>
              <a:t>DataNucleus</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etc. It is also known as </a:t>
            </a:r>
            <a:r>
              <a:rPr lang="en-US" sz="2000" b="1" i="0" dirty="0">
                <a:solidFill>
                  <a:srgbClr val="333333"/>
                </a:solidFill>
                <a:effectLst/>
                <a:latin typeface="Times New Roman" panose="02020603050405020304" pitchFamily="18" charset="0"/>
                <a:cs typeface="Times New Roman" panose="02020603050405020304" pitchFamily="18" charset="0"/>
              </a:rPr>
              <a:t>Object-Relation Mapping</a:t>
            </a:r>
            <a:r>
              <a:rPr lang="en-US" sz="2000" b="0" i="0" dirty="0">
                <a:solidFill>
                  <a:srgbClr val="333333"/>
                </a:solidFill>
                <a:effectLst/>
                <a:latin typeface="Times New Roman" panose="02020603050405020304" pitchFamily="18" charset="0"/>
                <a:cs typeface="Times New Roman" panose="02020603050405020304" pitchFamily="18" charset="0"/>
              </a:rPr>
              <a:t> (ORM) tool.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35834"/>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