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619" r:id="rId3"/>
    <p:sldId id="620" r:id="rId4"/>
    <p:sldId id="590" r:id="rId5"/>
    <p:sldId id="640" r:id="rId6"/>
    <p:sldId id="592" r:id="rId7"/>
    <p:sldId id="257" r:id="rId8"/>
    <p:sldId id="258" r:id="rId9"/>
    <p:sldId id="259" r:id="rId10"/>
    <p:sldId id="634" r:id="rId11"/>
    <p:sldId id="614" r:id="rId12"/>
    <p:sldId id="644" r:id="rId13"/>
    <p:sldId id="637" r:id="rId14"/>
    <p:sldId id="1520" r:id="rId15"/>
    <p:sldId id="1521" r:id="rId16"/>
    <p:sldId id="269" r:id="rId17"/>
    <p:sldId id="1529" r:id="rId18"/>
    <p:sldId id="1524" r:id="rId19"/>
    <p:sldId id="1525" r:id="rId20"/>
    <p:sldId id="1546" r:id="rId21"/>
    <p:sldId id="1558" r:id="rId22"/>
    <p:sldId id="280" r:id="rId23"/>
    <p:sldId id="285" r:id="rId24"/>
    <p:sldId id="1554" r:id="rId25"/>
    <p:sldId id="1555" r:id="rId26"/>
    <p:sldId id="1556" r:id="rId27"/>
    <p:sldId id="1557" r:id="rId28"/>
    <p:sldId id="1550" r:id="rId29"/>
    <p:sldId id="1551" r:id="rId30"/>
    <p:sldId id="1561" r:id="rId31"/>
    <p:sldId id="1562" r:id="rId32"/>
    <p:sldId id="328" r:id="rId33"/>
    <p:sldId id="1547" r:id="rId34"/>
    <p:sldId id="1548" r:id="rId35"/>
    <p:sldId id="323" r:id="rId36"/>
    <p:sldId id="275" r:id="rId37"/>
    <p:sldId id="1530" r:id="rId38"/>
    <p:sldId id="324" r:id="rId39"/>
    <p:sldId id="325" r:id="rId40"/>
    <p:sldId id="1545" r:id="rId41"/>
    <p:sldId id="283" r:id="rId42"/>
    <p:sldId id="32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autoAdjust="0"/>
    <p:restoredTop sz="91435"/>
  </p:normalViewPr>
  <p:slideViewPr>
    <p:cSldViewPr>
      <p:cViewPr varScale="1">
        <p:scale>
          <a:sx n="63" d="100"/>
          <a:sy n="63" d="100"/>
        </p:scale>
        <p:origin x="1662" y="6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200" b="1" dirty="0"/>
            <a:t>Engineering Graduates will be able to</a:t>
          </a:r>
          <a:r>
            <a:rPr lang="en-US" sz="2200" dirty="0"/>
            <a:t>:</a:t>
          </a:r>
          <a:endParaRPr lang="en-IN" sz="2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63265">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800" b="0" dirty="0">
              <a:latin typeface="+mj-lt"/>
              <a:ea typeface="Times New Roman" panose="02020603050405020304" pitchFamily="18" charset="0"/>
              <a:cs typeface="Times New Roman" panose="02020603050405020304" pitchFamily="18" charset="0"/>
            </a:rPr>
            <a:t>PO8 : Ethics</a:t>
          </a:r>
          <a:endParaRPr lang="en-IN" sz="1800" b="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US" sz="1800" b="0" dirty="0">
              <a:latin typeface="+mj-lt"/>
              <a:ea typeface="Times New Roman" panose="02020603050405020304" pitchFamily="18" charset="0"/>
              <a:cs typeface="Times New Roman" panose="02020603050405020304" pitchFamily="18" charset="0"/>
            </a:rPr>
            <a:t>PO9 : Individual and teamwork</a:t>
          </a:r>
          <a:endParaRPr lang="en-IN" sz="1800" b="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IN" sz="1800" b="0" dirty="0">
              <a:latin typeface="+mj-lt"/>
            </a:rPr>
            <a:t>PO10 : </a:t>
          </a:r>
          <a:r>
            <a:rPr lang="en-US" sz="1800" b="0" dirty="0">
              <a:latin typeface="+mj-lt"/>
              <a:ea typeface="Times New Roman" panose="02020603050405020304" pitchFamily="18" charset="0"/>
              <a:cs typeface="Times New Roman" panose="02020603050405020304" pitchFamily="18" charset="0"/>
            </a:rPr>
            <a:t>Communication</a:t>
          </a:r>
          <a:endParaRPr lang="en-IN" sz="1800" b="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US" sz="1800" b="0" dirty="0">
              <a:latin typeface="+mj-lt"/>
              <a:ea typeface="Times New Roman" panose="02020603050405020304" pitchFamily="18" charset="0"/>
              <a:cs typeface="Times New Roman" panose="02020603050405020304" pitchFamily="18" charset="0"/>
            </a:rPr>
            <a:t>PO11 : Project management and finance</a:t>
          </a:r>
          <a:endParaRPr lang="en-IN" sz="1800" b="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1800" b="0" dirty="0">
              <a:latin typeface="+mj-lt"/>
              <a:ea typeface="Times New Roman" panose="02020603050405020304" pitchFamily="18" charset="0"/>
              <a:cs typeface="Times New Roman" panose="02020603050405020304" pitchFamily="18" charset="0"/>
            </a:rPr>
            <a:t>PO12 : Life-long learning</a:t>
          </a:r>
          <a:endParaRPr lang="en-IN" sz="1800" b="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custT="1"/>
      <dgm:spPr/>
      <dgm:t>
        <a:bodyPr/>
        <a:lstStyle/>
        <a:p>
          <a:r>
            <a:rPr lang="en-IN" sz="1800" b="0" dirty="0"/>
            <a:t>PO1 : </a:t>
          </a:r>
          <a:r>
            <a:rPr lang="en-US" sz="1800" b="0" dirty="0"/>
            <a:t>Engineering Knowledge</a:t>
          </a:r>
          <a:endParaRPr lang="en-IN" sz="1800" b="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custT="1"/>
      <dgm:spPr/>
      <dgm:t>
        <a:bodyPr/>
        <a:lstStyle/>
        <a:p>
          <a:r>
            <a:rPr lang="en-US" sz="1800" b="0" dirty="0"/>
            <a:t>PO2 : Problem Analysis</a:t>
          </a:r>
          <a:endParaRPr lang="en-IN" sz="1800" b="0"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custT="1"/>
      <dgm:spPr/>
      <dgm:t>
        <a:bodyPr/>
        <a:lstStyle/>
        <a:p>
          <a:r>
            <a:rPr lang="en-IN" sz="1800" b="0" dirty="0"/>
            <a:t>PO3 : </a:t>
          </a:r>
          <a:r>
            <a:rPr lang="en-US" sz="1800" b="0" dirty="0"/>
            <a:t>Design/Development of solutions</a:t>
          </a:r>
          <a:endParaRPr lang="en-IN" sz="1800" b="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custT="1"/>
      <dgm:spPr/>
      <dgm:t>
        <a:bodyPr/>
        <a:lstStyle/>
        <a:p>
          <a:r>
            <a:rPr lang="en-US" sz="1800" b="0" dirty="0"/>
            <a:t>PO4 : Conduct Investigations of complex problems</a:t>
          </a:r>
          <a:endParaRPr lang="en-IN" sz="1800" b="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800" b="0" dirty="0"/>
            <a:t>PO5 : </a:t>
          </a:r>
          <a:r>
            <a:rPr lang="en-US" sz="1800" b="0" dirty="0"/>
            <a:t>Modern tool usage</a:t>
          </a:r>
          <a:endParaRPr lang="en-IN" sz="1800" b="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1800" b="0" dirty="0"/>
            <a:t>PO6 : The engineer and society</a:t>
          </a:r>
          <a:endParaRPr lang="en-IN" sz="1800" b="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200" b="1" dirty="0"/>
            <a:t>Engineering Graduates will be able to</a:t>
          </a:r>
          <a:r>
            <a:rPr lang="en-US" sz="2200" dirty="0"/>
            <a:t>:</a:t>
          </a:r>
          <a:endParaRPr lang="en-IN" sz="2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376249">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dgm:t>
        <a:bodyPr/>
        <a:lstStyle/>
        <a:p>
          <a:r>
            <a:rPr lang="en-IN" sz="1800" b="0" dirty="0">
              <a:latin typeface="+mj-lt"/>
            </a:rPr>
            <a:t>PO7 : </a:t>
          </a:r>
          <a:r>
            <a:rPr lang="en-US" sz="1800" b="0" dirty="0">
              <a:latin typeface="+mj-lt"/>
              <a:ea typeface="Calibri" panose="020F0502020204030204" pitchFamily="34" charset="0"/>
            </a:rPr>
            <a:t>Environment and sustainability</a:t>
          </a:r>
          <a:endParaRPr lang="en-IN" sz="1800" b="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121630"/>
          <a:ext cx="5715000" cy="816610"/>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Engineering Graduates will be able to</a:t>
          </a:r>
          <a:r>
            <a:rPr lang="en-US" sz="2200" kern="1200" dirty="0"/>
            <a:t>:</a:t>
          </a:r>
          <a:endParaRPr lang="en-IN" sz="2200" kern="1200" dirty="0"/>
        </a:p>
      </dsp:txBody>
      <dsp:txXfrm>
        <a:off x="39864" y="161494"/>
        <a:ext cx="5635272" cy="73688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PO8 : Ethics</a:t>
          </a:r>
          <a:endParaRPr lang="en-IN" sz="1800" b="0" kern="1200" dirty="0"/>
        </a:p>
      </dsp:txBody>
      <dsp:txXfrm>
        <a:off x="23760" y="32343"/>
        <a:ext cx="5667480" cy="4392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PO9 : Individual and teamwork</a:t>
          </a:r>
          <a:endParaRPr lang="en-IN" sz="1800" b="0" kern="1200" dirty="0"/>
        </a:p>
      </dsp:txBody>
      <dsp:txXfrm>
        <a:off x="23760" y="32343"/>
        <a:ext cx="5667480" cy="4392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5714999"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latin typeface="+mj-lt"/>
            </a:rPr>
            <a:t>PO10 : </a:t>
          </a:r>
          <a:r>
            <a:rPr lang="en-US" sz="1800" b="0" kern="1200" dirty="0">
              <a:latin typeface="+mj-lt"/>
              <a:ea typeface="Times New Roman" panose="02020603050405020304" pitchFamily="18" charset="0"/>
              <a:cs typeface="Times New Roman" panose="02020603050405020304" pitchFamily="18" charset="0"/>
            </a:rPr>
            <a:t>Communication</a:t>
          </a:r>
          <a:endParaRPr lang="en-IN" sz="1800" b="0" kern="1200" dirty="0"/>
        </a:p>
      </dsp:txBody>
      <dsp:txXfrm>
        <a:off x="23760" y="32343"/>
        <a:ext cx="5667479" cy="4392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7168"/>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PO11 : Project management and finance</a:t>
          </a:r>
          <a:endParaRPr lang="en-IN" sz="1800" b="0" kern="1200" dirty="0"/>
        </a:p>
      </dsp:txBody>
      <dsp:txXfrm>
        <a:off x="23760" y="40928"/>
        <a:ext cx="5667480" cy="4392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5715000" cy="49766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j-lt"/>
              <a:ea typeface="Times New Roman" panose="02020603050405020304" pitchFamily="18" charset="0"/>
              <a:cs typeface="Times New Roman" panose="02020603050405020304" pitchFamily="18" charset="0"/>
            </a:rPr>
            <a:t>PO12 : Life-long learning</a:t>
          </a:r>
          <a:endParaRPr lang="en-IN" sz="1800" b="0" kern="1200" dirty="0"/>
        </a:p>
      </dsp:txBody>
      <dsp:txXfrm>
        <a:off x="24294" y="24294"/>
        <a:ext cx="5666412" cy="449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PO1 : </a:t>
          </a:r>
          <a:r>
            <a:rPr lang="en-US" sz="1800" b="0" kern="1200" dirty="0"/>
            <a:t>Engineering Knowledge</a:t>
          </a:r>
          <a:endParaRPr lang="en-IN" sz="1800" b="0" kern="1200" dirty="0"/>
        </a:p>
      </dsp:txBody>
      <dsp:txXfrm>
        <a:off x="23760" y="32343"/>
        <a:ext cx="5667480" cy="4392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PO2 : Problem Analysis</a:t>
          </a:r>
          <a:endParaRPr lang="en-IN" sz="1800" b="0" kern="1200" dirty="0"/>
        </a:p>
      </dsp:txBody>
      <dsp:txXfrm>
        <a:off x="23760" y="32343"/>
        <a:ext cx="5667480" cy="439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PO3 : </a:t>
          </a:r>
          <a:r>
            <a:rPr lang="en-US" sz="1800" b="0" kern="1200" dirty="0"/>
            <a:t>Design/Development of solutions</a:t>
          </a:r>
          <a:endParaRPr lang="en-IN" sz="1800" b="0" kern="1200" dirty="0"/>
        </a:p>
      </dsp:txBody>
      <dsp:txXfrm>
        <a:off x="23760" y="32343"/>
        <a:ext cx="5667480" cy="4392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583"/>
          <a:ext cx="5714999"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PO4 : Conduct Investigations of complex problems</a:t>
          </a:r>
          <a:endParaRPr lang="en-IN" sz="1800" b="0" kern="1200" dirty="0"/>
        </a:p>
      </dsp:txBody>
      <dsp:txXfrm>
        <a:off x="23760" y="32343"/>
        <a:ext cx="5667479" cy="4392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7168"/>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t>PO5 : </a:t>
          </a:r>
          <a:r>
            <a:rPr lang="en-US" sz="1800" b="0" kern="1200" dirty="0"/>
            <a:t>Modern tool usage</a:t>
          </a:r>
          <a:endParaRPr lang="en-IN" sz="1800" b="0" kern="1200" dirty="0"/>
        </a:p>
      </dsp:txBody>
      <dsp:txXfrm>
        <a:off x="23760" y="40928"/>
        <a:ext cx="5667480" cy="4392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221"/>
          <a:ext cx="5715000" cy="49766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t>PO6 : The engineer and society</a:t>
          </a:r>
          <a:endParaRPr lang="en-IN" sz="1800" b="0" kern="1200" dirty="0"/>
        </a:p>
      </dsp:txBody>
      <dsp:txXfrm>
        <a:off x="24294" y="30515"/>
        <a:ext cx="5666412" cy="4490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5181"/>
          <a:ext cx="5715000" cy="98950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Engineering Graduates will be able to</a:t>
          </a:r>
          <a:r>
            <a:rPr lang="en-US" sz="2200" kern="1200" dirty="0"/>
            <a:t>:</a:t>
          </a:r>
          <a:endParaRPr lang="en-IN" sz="2200" kern="1200" dirty="0"/>
        </a:p>
      </dsp:txBody>
      <dsp:txXfrm>
        <a:off x="48304" y="83485"/>
        <a:ext cx="5618392" cy="8929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8583"/>
          <a:ext cx="5715000" cy="4867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kern="1200" dirty="0">
              <a:latin typeface="+mj-lt"/>
            </a:rPr>
            <a:t>PO7 : </a:t>
          </a:r>
          <a:r>
            <a:rPr lang="en-US" sz="1800" b="0" kern="1200" dirty="0">
              <a:latin typeface="+mj-lt"/>
              <a:ea typeface="Calibri" panose="020F0502020204030204" pitchFamily="34" charset="0"/>
            </a:rPr>
            <a:t>Environment and sustainability</a:t>
          </a:r>
          <a:endParaRPr lang="en-IN" sz="1800" b="0" kern="1200" dirty="0"/>
        </a:p>
      </dsp:txBody>
      <dsp:txXfrm>
        <a:off x="23760" y="32343"/>
        <a:ext cx="5667480" cy="4392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27F877E-E541-4CF0-9C5D-FE57091354DE}" type="datetime1">
              <a:rPr lang="en-US" smtClean="0"/>
              <a:pPr/>
              <a:t>1/23/2024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0E4FAD-F1CD-4000-9E76-3E09B5117EC1}" type="datetime1">
              <a:rPr lang="en-US" smtClean="0"/>
              <a:pPr/>
              <a:t>1/23/2024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0F47AA-C66A-44B6-992B-77E30688C2B4}" type="datetime1">
              <a:rPr lang="en-US" smtClean="0"/>
              <a:pPr/>
              <a:t>1/23/2024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B5DF74-0636-4B7E-B688-C92430C532AB}" type="datetime1">
              <a:rPr lang="en-US" smtClean="0"/>
              <a:pPr/>
              <a:t>1/23/2024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025AD-8303-4818-AEF8-2F555F93C3DE}" type="datetime1">
              <a:rPr lang="en-US" smtClean="0"/>
              <a:pPr/>
              <a:t>1/23/2024</a:t>
            </a:fld>
            <a:endParaRPr lang="en-US"/>
          </a:p>
        </p:txBody>
      </p:sp>
      <p:sp>
        <p:nvSpPr>
          <p:cNvPr id="5" name="Footer Placeholder 4"/>
          <p:cNvSpPr>
            <a:spLocks noGrp="1"/>
          </p:cNvSpPr>
          <p:nvPr>
            <p:ph type="ftr" sz="quarter" idx="11"/>
          </p:nvPr>
        </p:nvSpPr>
        <p:spPr/>
        <p:txBody>
          <a:bodyPr/>
          <a:lstStyle/>
          <a:p>
            <a:r>
              <a:rPr lang="en-US"/>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4C25C0-26E4-4740-A3C1-76DEBB26CA39}" type="datetime1">
              <a:rPr lang="en-US" smtClean="0"/>
              <a:pPr/>
              <a:t>1/23/2024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28002D-C390-4C4A-A039-214EA62E0C17}" type="datetime1">
              <a:rPr lang="en-US" smtClean="0"/>
              <a:pPr/>
              <a:t>1/23/2024</a:t>
            </a:fld>
            <a:endParaRPr lang="en-US"/>
          </a:p>
        </p:txBody>
      </p:sp>
      <p:sp>
        <p:nvSpPr>
          <p:cNvPr id="8" name="Footer Placeholder 7"/>
          <p:cNvSpPr>
            <a:spLocks noGrp="1"/>
          </p:cNvSpPr>
          <p:nvPr>
            <p:ph type="ftr" sz="quarter" idx="11"/>
          </p:nvPr>
        </p:nvSpPr>
        <p:spPr/>
        <p:txBody>
          <a:bodyPr/>
          <a:lstStyle/>
          <a:p>
            <a:r>
              <a:rPr lang="en-US"/>
              <a:t>Faculty Name             Subject code and abbreviation                Unit Number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05104E6-E2C5-4135-B66B-A5DEB5F30595}" type="datetime1">
              <a:rPr lang="en-US" smtClean="0"/>
              <a:pPr/>
              <a:t>1/23/2024</a:t>
            </a:fld>
            <a:endParaRPr lang="en-US"/>
          </a:p>
        </p:txBody>
      </p:sp>
      <p:sp>
        <p:nvSpPr>
          <p:cNvPr id="4" name="Footer Placeholder 3"/>
          <p:cNvSpPr>
            <a:spLocks noGrp="1"/>
          </p:cNvSpPr>
          <p:nvPr>
            <p:ph type="ftr" sz="quarter" idx="11"/>
          </p:nvPr>
        </p:nvSpPr>
        <p:spPr/>
        <p:txBody>
          <a:bodyPr/>
          <a:lstStyle/>
          <a:p>
            <a:r>
              <a:rPr lang="en-US"/>
              <a:t>Faculty Name             Subject code and abbreviation                Unit Number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E66EB-B766-47B3-AD84-E2DC940F14AD}" type="datetime1">
              <a:rPr lang="en-US" smtClean="0"/>
              <a:pPr/>
              <a:t>1/23/2024</a:t>
            </a:fld>
            <a:endParaRPr lang="en-US"/>
          </a:p>
        </p:txBody>
      </p:sp>
      <p:sp>
        <p:nvSpPr>
          <p:cNvPr id="3" name="Footer Placeholder 2"/>
          <p:cNvSpPr>
            <a:spLocks noGrp="1"/>
          </p:cNvSpPr>
          <p:nvPr>
            <p:ph type="ftr" sz="quarter" idx="11"/>
          </p:nvPr>
        </p:nvSpPr>
        <p:spPr/>
        <p:txBody>
          <a:bodyPr/>
          <a:lstStyle/>
          <a:p>
            <a:r>
              <a:rPr lang="en-US"/>
              <a:t>Faculty Name             Subject code and abbreviation                Unit Number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ABB209-01F0-42DB-9CDF-2CFB9507E1FD}" type="datetime1">
              <a:rPr lang="en-US" smtClean="0"/>
              <a:pPr/>
              <a:t>1/23/2024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CF176-075F-4090-8288-838FFA053F00}" type="datetime1">
              <a:rPr lang="en-US" smtClean="0"/>
              <a:pPr/>
              <a:t>1/23/2024</a:t>
            </a:fld>
            <a:endParaRPr lang="en-US"/>
          </a:p>
        </p:txBody>
      </p:sp>
      <p:sp>
        <p:nvSpPr>
          <p:cNvPr id="6" name="Footer Placeholder 5"/>
          <p:cNvSpPr>
            <a:spLocks noGrp="1"/>
          </p:cNvSpPr>
          <p:nvPr>
            <p:ph type="ftr" sz="quarter" idx="11"/>
          </p:nvPr>
        </p:nvSpPr>
        <p:spPr/>
        <p:txBody>
          <a:bodyPr/>
          <a:lstStyle/>
          <a:p>
            <a:r>
              <a:rPr lang="en-US"/>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73F92-5234-4A8B-8DDA-8477AADCC01B}" type="datetime1">
              <a:rPr lang="en-US" smtClean="0"/>
              <a:pPr/>
              <a:t>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Surbhi Jha            Subject code and abbreviation                Unit Number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21" Type="http://schemas.microsoft.com/office/2007/relationships/diagramDrawing" Target="../diagrams/drawing4.xml"/><Relationship Id="rId34" Type="http://schemas.openxmlformats.org/officeDocument/2006/relationships/diagramQuickStyle" Target="../diagrams/quickStyle7.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openxmlformats.org/officeDocument/2006/relationships/diagramLayout" Target="../diagrams/layout7.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diagramData" Target="../diagrams/data7.xml"/><Relationship Id="rId37" Type="http://schemas.openxmlformats.org/officeDocument/2006/relationships/image" Target="../media/image2.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36" Type="http://schemas.microsoft.com/office/2007/relationships/diagramDrawing" Target="../diagrams/drawing7.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 Id="rId35" Type="http://schemas.openxmlformats.org/officeDocument/2006/relationships/diagramColors" Target="../diagrams/colors7.xml"/><Relationship Id="rId8" Type="http://schemas.openxmlformats.org/officeDocument/2006/relationships/diagramLayout" Target="../diagrams/layout2.xml"/><Relationship Id="rId3"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3" Type="http://schemas.openxmlformats.org/officeDocument/2006/relationships/diagramLayout" Target="../diagrams/layout10.xml"/><Relationship Id="rId18" Type="http://schemas.openxmlformats.org/officeDocument/2006/relationships/diagramLayout" Target="../diagrams/layout11.xml"/><Relationship Id="rId26" Type="http://schemas.microsoft.com/office/2007/relationships/diagramDrawing" Target="../diagrams/drawing12.xml"/><Relationship Id="rId21" Type="http://schemas.microsoft.com/office/2007/relationships/diagramDrawing" Target="../diagrams/drawing11.xml"/><Relationship Id="rId34" Type="http://schemas.openxmlformats.org/officeDocument/2006/relationships/diagramQuickStyle" Target="../diagrams/quickStyle14.xml"/><Relationship Id="rId7" Type="http://schemas.openxmlformats.org/officeDocument/2006/relationships/diagramData" Target="../diagrams/data9.xml"/><Relationship Id="rId12" Type="http://schemas.openxmlformats.org/officeDocument/2006/relationships/diagramData" Target="../diagrams/data10.xml"/><Relationship Id="rId17" Type="http://schemas.openxmlformats.org/officeDocument/2006/relationships/diagramData" Target="../diagrams/data11.xml"/><Relationship Id="rId25" Type="http://schemas.openxmlformats.org/officeDocument/2006/relationships/diagramColors" Target="../diagrams/colors12.xml"/><Relationship Id="rId33" Type="http://schemas.openxmlformats.org/officeDocument/2006/relationships/diagramLayout" Target="../diagrams/layout14.xml"/><Relationship Id="rId2" Type="http://schemas.openxmlformats.org/officeDocument/2006/relationships/diagramData" Target="../diagrams/data8.xml"/><Relationship Id="rId16" Type="http://schemas.microsoft.com/office/2007/relationships/diagramDrawing" Target="../diagrams/drawing10.xml"/><Relationship Id="rId20" Type="http://schemas.openxmlformats.org/officeDocument/2006/relationships/diagramColors" Target="../diagrams/colors11.xml"/><Relationship Id="rId29" Type="http://schemas.openxmlformats.org/officeDocument/2006/relationships/diagramQuickStyle" Target="../diagrams/quickStyle13.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24" Type="http://schemas.openxmlformats.org/officeDocument/2006/relationships/diagramQuickStyle" Target="../diagrams/quickStyle12.xml"/><Relationship Id="rId32" Type="http://schemas.openxmlformats.org/officeDocument/2006/relationships/diagramData" Target="../diagrams/data14.xml"/><Relationship Id="rId37" Type="http://schemas.openxmlformats.org/officeDocument/2006/relationships/image" Target="../media/image2.png"/><Relationship Id="rId5" Type="http://schemas.openxmlformats.org/officeDocument/2006/relationships/diagramColors" Target="../diagrams/colors8.xml"/><Relationship Id="rId15" Type="http://schemas.openxmlformats.org/officeDocument/2006/relationships/diagramColors" Target="../diagrams/colors10.xml"/><Relationship Id="rId23" Type="http://schemas.openxmlformats.org/officeDocument/2006/relationships/diagramLayout" Target="../diagrams/layout12.xml"/><Relationship Id="rId28" Type="http://schemas.openxmlformats.org/officeDocument/2006/relationships/diagramLayout" Target="../diagrams/layout13.xml"/><Relationship Id="rId36" Type="http://schemas.microsoft.com/office/2007/relationships/diagramDrawing" Target="../diagrams/drawing14.xml"/><Relationship Id="rId10" Type="http://schemas.openxmlformats.org/officeDocument/2006/relationships/diagramColors" Target="../diagrams/colors9.xml"/><Relationship Id="rId19" Type="http://schemas.openxmlformats.org/officeDocument/2006/relationships/diagramQuickStyle" Target="../diagrams/quickStyle11.xml"/><Relationship Id="rId31" Type="http://schemas.microsoft.com/office/2007/relationships/diagramDrawing" Target="../diagrams/drawing13.xml"/><Relationship Id="rId4" Type="http://schemas.openxmlformats.org/officeDocument/2006/relationships/diagramQuickStyle" Target="../diagrams/quickStyle8.xml"/><Relationship Id="rId9" Type="http://schemas.openxmlformats.org/officeDocument/2006/relationships/diagramQuickStyle" Target="../diagrams/quickStyle9.xml"/><Relationship Id="rId14" Type="http://schemas.openxmlformats.org/officeDocument/2006/relationships/diagramQuickStyle" Target="../diagrams/quickStyle10.xml"/><Relationship Id="rId22" Type="http://schemas.openxmlformats.org/officeDocument/2006/relationships/diagramData" Target="../diagrams/data12.xml"/><Relationship Id="rId27" Type="http://schemas.openxmlformats.org/officeDocument/2006/relationships/diagramData" Target="../diagrams/data13.xml"/><Relationship Id="rId30" Type="http://schemas.openxmlformats.org/officeDocument/2006/relationships/diagramColors" Target="../diagrams/colors13.xml"/><Relationship Id="rId35" Type="http://schemas.openxmlformats.org/officeDocument/2006/relationships/diagramColors" Target="../diagrams/colors14.xml"/><Relationship Id="rId8" Type="http://schemas.openxmlformats.org/officeDocument/2006/relationships/diagramLayout" Target="../diagrams/layout9.xml"/><Relationship Id="rId3"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r>
              <a:rPr lang="en-US" sz="2500">
                <a:solidFill>
                  <a:schemeClr val="tx1"/>
                </a:solidFill>
              </a:rPr>
              <a:t>JSP</a:t>
            </a:r>
            <a:endParaRPr lang="en-US" sz="25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Faculty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Dr. Vineet</a:t>
            </a:r>
            <a:endParaRPr kumimoji="0" lang="en-US" sz="2400" b="0" i="0" u="none" strike="noStrike" kern="1200" cap="none" spc="0" normalizeH="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&amp;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38801551-5877-4C21-9B34-9746B04ED5CA}" type="datetime1">
              <a:rPr lang="en-US" smtClean="0"/>
              <a:pPr/>
              <a:t>1/23/2024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DAY 4</a:t>
            </a:r>
          </a:p>
        </p:txBody>
      </p:sp>
      <p:sp>
        <p:nvSpPr>
          <p:cNvPr id="13" name="Footer Placeholder 12"/>
          <p:cNvSpPr>
            <a:spLocks noGrp="1"/>
          </p:cNvSpPr>
          <p:nvPr>
            <p:ph type="ftr" sz="quarter" idx="11"/>
          </p:nvPr>
        </p:nvSpPr>
        <p:spPr>
          <a:xfrm>
            <a:off x="2286000" y="6248400"/>
            <a:ext cx="5029200" cy="365125"/>
          </a:xfrm>
        </p:spPr>
        <p:txBody>
          <a:bodyPr/>
          <a:lstStyle/>
          <a:p>
            <a:r>
              <a:rPr lang="en-US" dirty="0"/>
              <a:t>Surbhi Jha             ACSE0601                Unit-II</a:t>
            </a:r>
          </a:p>
        </p:txBody>
      </p:sp>
      <p:sp>
        <p:nvSpPr>
          <p:cNvPr id="14" name="Subtitle 2"/>
          <p:cNvSpPr txBox="1">
            <a:spLocks/>
          </p:cNvSpPr>
          <p:nvPr/>
        </p:nvSpPr>
        <p:spPr>
          <a:xfrm>
            <a:off x="118997"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 </a:t>
            </a:r>
            <a:r>
              <a:rPr lang="en-IN" sz="1800" dirty="0">
                <a:effectLst/>
                <a:latin typeface="CIDFont+F1"/>
              </a:rPr>
              <a:t>ADVANCED JAVA PROGRAMMING </a:t>
            </a:r>
            <a:endParaRPr lang="en-IN" sz="2000"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6</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E:\Master Folder 2017-18\Approved Logo by BOG\NIET logo_.png"/>
          <p:cNvPicPr/>
          <p:nvPr/>
        </p:nvPicPr>
        <p:blipFill>
          <a:blip r:embed="rId4"/>
          <a:srcRect/>
          <a:stretch>
            <a:fillRect/>
          </a:stretch>
        </p:blipFill>
        <p:spPr bwMode="auto">
          <a:xfrm>
            <a:off x="83820" y="159328"/>
            <a:ext cx="1287780" cy="1059872"/>
          </a:xfrm>
          <a:prstGeom prst="rect">
            <a:avLst/>
          </a:prstGeom>
          <a:noFill/>
          <a:ln w="9525">
            <a:noFill/>
            <a:miter lim="800000"/>
            <a:headEnd/>
            <a:tailEnd/>
          </a:ln>
        </p:spPr>
      </p:pic>
      <p:pic>
        <p:nvPicPr>
          <p:cNvPr id="5" name="Picture 4" descr="A person wearing a blue shirt and glasses&#10;&#10;Description automatically generated">
            <a:extLst>
              <a:ext uri="{FF2B5EF4-FFF2-40B4-BE49-F238E27FC236}">
                <a16:creationId xmlns:a16="http://schemas.microsoft.com/office/drawing/2014/main" id="{002A3D90-A78F-C89C-C325-D535E71971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920" y="2509520"/>
            <a:ext cx="1504950" cy="1422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871898992"/>
              </p:ext>
            </p:extLst>
          </p:nvPr>
        </p:nvGraphicFramePr>
        <p:xfrm>
          <a:off x="1085850" y="968341"/>
          <a:ext cx="5715000" cy="105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842553167"/>
              </p:ext>
            </p:extLst>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2969619394"/>
              </p:ext>
            </p:extLst>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029903697"/>
              </p:ext>
            </p:extLst>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240698127"/>
              </p:ext>
            </p:extLst>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877883281"/>
              </p:ext>
            </p:extLst>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225759243"/>
              </p:ext>
            </p:extLst>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13" name="Picture 12" descr="E:\Master Folder 2017-18\Approved Logo by BOG\NIET logo_.png">
            <a:extLst>
              <a:ext uri="{FF2B5EF4-FFF2-40B4-BE49-F238E27FC236}">
                <a16:creationId xmlns:a16="http://schemas.microsoft.com/office/drawing/2014/main" id="{454DA4D9-4370-09C7-7103-8DE927C955CB}"/>
              </a:ext>
            </a:extLst>
          </p:cNvPr>
          <p:cNvPicPr/>
          <p:nvPr/>
        </p:nvPicPr>
        <p:blipFill>
          <a:blip r:embed="rId37"/>
          <a:srcRect/>
          <a:stretch>
            <a:fillRect/>
          </a:stretch>
        </p:blipFill>
        <p:spPr bwMode="auto">
          <a:xfrm>
            <a:off x="83820" y="83128"/>
            <a:ext cx="1287780" cy="1059872"/>
          </a:xfrm>
          <a:prstGeom prst="rect">
            <a:avLst/>
          </a:prstGeom>
          <a:noFill/>
          <a:ln w="9525">
            <a:noFill/>
            <a:miter lim="800000"/>
            <a:headEnd/>
            <a:tailEnd/>
          </a:ln>
        </p:spPr>
      </p:pic>
      <p:sp>
        <p:nvSpPr>
          <p:cNvPr id="14" name="Title 1">
            <a:extLst>
              <a:ext uri="{FF2B5EF4-FFF2-40B4-BE49-F238E27FC236}">
                <a16:creationId xmlns:a16="http://schemas.microsoft.com/office/drawing/2014/main" id="{5DDEFDEE-3C0A-1EF6-C39D-F6441347F81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Outcomes (POs)</a:t>
            </a:r>
          </a:p>
        </p:txBody>
      </p:sp>
      <p:sp>
        <p:nvSpPr>
          <p:cNvPr id="16" name="Footer Placeholder 4">
            <a:extLst>
              <a:ext uri="{FF2B5EF4-FFF2-40B4-BE49-F238E27FC236}">
                <a16:creationId xmlns:a16="http://schemas.microsoft.com/office/drawing/2014/main" id="{E5605AC7-0158-576A-5748-423DE148A793}"/>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269875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253E53-549D-44FC-A229-82E0EB70EA81}" type="datetime1">
              <a:rPr lang="en-US" smtClean="0"/>
              <a:t>1/23/2024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3320739698"/>
              </p:ext>
            </p:extLst>
          </p:nvPr>
        </p:nvGraphicFramePr>
        <p:xfrm>
          <a:off x="1085850" y="998723"/>
          <a:ext cx="5715000" cy="105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699814081"/>
              </p:ext>
            </p:extLst>
          </p:nvPr>
        </p:nvGraphicFramePr>
        <p:xfrm>
          <a:off x="1085850" y="2114551"/>
          <a:ext cx="5715000" cy="5038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238156759"/>
              </p:ext>
            </p:extLst>
          </p:nvPr>
        </p:nvGraphicFramePr>
        <p:xfrm>
          <a:off x="1085850" y="2686051"/>
          <a:ext cx="5715000" cy="50388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590383445"/>
              </p:ext>
            </p:extLst>
          </p:nvPr>
        </p:nvGraphicFramePr>
        <p:xfrm>
          <a:off x="1085850" y="3268012"/>
          <a:ext cx="5715000" cy="503888"/>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227721868"/>
              </p:ext>
            </p:extLst>
          </p:nvPr>
        </p:nvGraphicFramePr>
        <p:xfrm>
          <a:off x="1085850" y="3839512"/>
          <a:ext cx="5714999" cy="503888"/>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26324221"/>
              </p:ext>
            </p:extLst>
          </p:nvPr>
        </p:nvGraphicFramePr>
        <p:xfrm>
          <a:off x="1085850" y="4411012"/>
          <a:ext cx="5715000" cy="503888"/>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894380634"/>
              </p:ext>
            </p:extLst>
          </p:nvPr>
        </p:nvGraphicFramePr>
        <p:xfrm>
          <a:off x="1085850" y="4972051"/>
          <a:ext cx="5715000" cy="503888"/>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pic>
        <p:nvPicPr>
          <p:cNvPr id="13" name="Picture 12" descr="E:\Master Folder 2017-18\Approved Logo by BOG\NIET logo_.png">
            <a:extLst>
              <a:ext uri="{FF2B5EF4-FFF2-40B4-BE49-F238E27FC236}">
                <a16:creationId xmlns:a16="http://schemas.microsoft.com/office/drawing/2014/main" id="{3A441126-B2ED-DF9B-BF21-13ADC720A8D9}"/>
              </a:ext>
            </a:extLst>
          </p:cNvPr>
          <p:cNvPicPr/>
          <p:nvPr/>
        </p:nvPicPr>
        <p:blipFill>
          <a:blip r:embed="rId37"/>
          <a:srcRect/>
          <a:stretch>
            <a:fillRect/>
          </a:stretch>
        </p:blipFill>
        <p:spPr bwMode="auto">
          <a:xfrm>
            <a:off x="83820" y="83128"/>
            <a:ext cx="1287780" cy="1059872"/>
          </a:xfrm>
          <a:prstGeom prst="rect">
            <a:avLst/>
          </a:prstGeom>
          <a:noFill/>
          <a:ln w="9525">
            <a:noFill/>
            <a:miter lim="800000"/>
            <a:headEnd/>
            <a:tailEnd/>
          </a:ln>
        </p:spPr>
      </p:pic>
      <p:sp>
        <p:nvSpPr>
          <p:cNvPr id="14" name="Title 1">
            <a:extLst>
              <a:ext uri="{FF2B5EF4-FFF2-40B4-BE49-F238E27FC236}">
                <a16:creationId xmlns:a16="http://schemas.microsoft.com/office/drawing/2014/main" id="{D075096A-39A9-9818-AA18-FDDE19AF39F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Outcomes (POs) </a:t>
            </a:r>
            <a:r>
              <a:rPr lang="en-US" sz="2400" dirty="0" err="1"/>
              <a:t>cont</a:t>
            </a:r>
            <a:r>
              <a:rPr lang="en-US" sz="2400" dirty="0"/>
              <a:t>…</a:t>
            </a:r>
          </a:p>
        </p:txBody>
      </p:sp>
      <p:sp>
        <p:nvSpPr>
          <p:cNvPr id="15" name="Footer Placeholder 4">
            <a:extLst>
              <a:ext uri="{FF2B5EF4-FFF2-40B4-BE49-F238E27FC236}">
                <a16:creationId xmlns:a16="http://schemas.microsoft.com/office/drawing/2014/main" id="{50B8CE12-90C5-27FF-AAA2-104616BEADB5}"/>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21978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8" name="Title 1">
            <a:extLst>
              <a:ext uri="{FF2B5EF4-FFF2-40B4-BE49-F238E27FC236}">
                <a16:creationId xmlns:a16="http://schemas.microsoft.com/office/drawing/2014/main" id="{6B1D2A93-CE6C-181E-7200-692E2EA5CF6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CO – PO and PSO  Mapping</a:t>
            </a:r>
          </a:p>
        </p:txBody>
      </p:sp>
      <p:pic>
        <p:nvPicPr>
          <p:cNvPr id="9" name="Picture 8" descr="E:\Master Folder 2017-18\Approved Logo by BOG\NIET logo_.png">
            <a:extLst>
              <a:ext uri="{FF2B5EF4-FFF2-40B4-BE49-F238E27FC236}">
                <a16:creationId xmlns:a16="http://schemas.microsoft.com/office/drawing/2014/main" id="{CCD383E0-BAB0-DDF4-0AD7-9B9A15425F43}"/>
              </a:ext>
            </a:extLst>
          </p:cNvPr>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0" name="Footer Placeholder 4">
            <a:extLst>
              <a:ext uri="{FF2B5EF4-FFF2-40B4-BE49-F238E27FC236}">
                <a16:creationId xmlns:a16="http://schemas.microsoft.com/office/drawing/2014/main" id="{DD1352AC-89C1-582A-1B5B-4FE292596CDD}"/>
              </a:ext>
            </a:extLst>
          </p:cNvPr>
          <p:cNvSpPr>
            <a:spLocks noGrp="1"/>
          </p:cNvSpPr>
          <p:nvPr>
            <p:ph type="ftr" sz="quarter" idx="11"/>
          </p:nvPr>
        </p:nvSpPr>
        <p:spPr>
          <a:xfrm>
            <a:off x="2514600" y="6356350"/>
            <a:ext cx="5029200" cy="365125"/>
          </a:xfrm>
        </p:spPr>
        <p:txBody>
          <a:bodyPr/>
          <a:lstStyle/>
          <a:p>
            <a:r>
              <a:rPr lang="en-US" dirty="0"/>
              <a:t>Surbhi Jha             ACSE0601                Unit-II</a:t>
            </a:r>
          </a:p>
        </p:txBody>
      </p:sp>
      <p:graphicFrame>
        <p:nvGraphicFramePr>
          <p:cNvPr id="12" name="Content Placeholder 11">
            <a:extLst>
              <a:ext uri="{FF2B5EF4-FFF2-40B4-BE49-F238E27FC236}">
                <a16:creationId xmlns:a16="http://schemas.microsoft.com/office/drawing/2014/main" id="{F7E951E7-9A5F-4590-9FB3-6B30C2C10857}"/>
              </a:ext>
            </a:extLst>
          </p:cNvPr>
          <p:cNvGraphicFramePr>
            <a:graphicFrameLocks noGrp="1"/>
          </p:cNvGraphicFramePr>
          <p:nvPr>
            <p:ph idx="1"/>
            <p:extLst>
              <p:ext uri="{D42A27DB-BD31-4B8C-83A1-F6EECF244321}">
                <p14:modId xmlns:p14="http://schemas.microsoft.com/office/powerpoint/2010/main" val="1101985707"/>
              </p:ext>
            </p:extLst>
          </p:nvPr>
        </p:nvGraphicFramePr>
        <p:xfrm>
          <a:off x="712842" y="1327149"/>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336454987"/>
                    </a:ext>
                  </a:extLst>
                </a:gridCol>
                <a:gridCol w="576167">
                  <a:extLst>
                    <a:ext uri="{9D8B030D-6E8A-4147-A177-3AD203B41FA5}">
                      <a16:colId xmlns:a16="http://schemas.microsoft.com/office/drawing/2014/main" val="2419786324"/>
                    </a:ext>
                  </a:extLst>
                </a:gridCol>
                <a:gridCol w="428619">
                  <a:extLst>
                    <a:ext uri="{9D8B030D-6E8A-4147-A177-3AD203B41FA5}">
                      <a16:colId xmlns:a16="http://schemas.microsoft.com/office/drawing/2014/main" val="2116179407"/>
                    </a:ext>
                  </a:extLst>
                </a:gridCol>
                <a:gridCol w="593065">
                  <a:extLst>
                    <a:ext uri="{9D8B030D-6E8A-4147-A177-3AD203B41FA5}">
                      <a16:colId xmlns:a16="http://schemas.microsoft.com/office/drawing/2014/main" val="4150870881"/>
                    </a:ext>
                  </a:extLst>
                </a:gridCol>
                <a:gridCol w="593065">
                  <a:extLst>
                    <a:ext uri="{9D8B030D-6E8A-4147-A177-3AD203B41FA5}">
                      <a16:colId xmlns:a16="http://schemas.microsoft.com/office/drawing/2014/main" val="1959501051"/>
                    </a:ext>
                  </a:extLst>
                </a:gridCol>
                <a:gridCol w="593065">
                  <a:extLst>
                    <a:ext uri="{9D8B030D-6E8A-4147-A177-3AD203B41FA5}">
                      <a16:colId xmlns:a16="http://schemas.microsoft.com/office/drawing/2014/main" val="714186528"/>
                    </a:ext>
                  </a:extLst>
                </a:gridCol>
                <a:gridCol w="593065">
                  <a:extLst>
                    <a:ext uri="{9D8B030D-6E8A-4147-A177-3AD203B41FA5}">
                      <a16:colId xmlns:a16="http://schemas.microsoft.com/office/drawing/2014/main" val="1947496999"/>
                    </a:ext>
                  </a:extLst>
                </a:gridCol>
                <a:gridCol w="593065">
                  <a:extLst>
                    <a:ext uri="{9D8B030D-6E8A-4147-A177-3AD203B41FA5}">
                      <a16:colId xmlns:a16="http://schemas.microsoft.com/office/drawing/2014/main" val="1278955555"/>
                    </a:ext>
                  </a:extLst>
                </a:gridCol>
                <a:gridCol w="593065">
                  <a:extLst>
                    <a:ext uri="{9D8B030D-6E8A-4147-A177-3AD203B41FA5}">
                      <a16:colId xmlns:a16="http://schemas.microsoft.com/office/drawing/2014/main" val="293989632"/>
                    </a:ext>
                  </a:extLst>
                </a:gridCol>
                <a:gridCol w="517030">
                  <a:extLst>
                    <a:ext uri="{9D8B030D-6E8A-4147-A177-3AD203B41FA5}">
                      <a16:colId xmlns:a16="http://schemas.microsoft.com/office/drawing/2014/main" val="2587493755"/>
                    </a:ext>
                  </a:extLst>
                </a:gridCol>
                <a:gridCol w="593065">
                  <a:extLst>
                    <a:ext uri="{9D8B030D-6E8A-4147-A177-3AD203B41FA5}">
                      <a16:colId xmlns:a16="http://schemas.microsoft.com/office/drawing/2014/main" val="3619800553"/>
                    </a:ext>
                  </a:extLst>
                </a:gridCol>
                <a:gridCol w="517030">
                  <a:extLst>
                    <a:ext uri="{9D8B030D-6E8A-4147-A177-3AD203B41FA5}">
                      <a16:colId xmlns:a16="http://schemas.microsoft.com/office/drawing/2014/main" val="3634469593"/>
                    </a:ext>
                  </a:extLst>
                </a:gridCol>
                <a:gridCol w="632776">
                  <a:extLst>
                    <a:ext uri="{9D8B030D-6E8A-4147-A177-3AD203B41FA5}">
                      <a16:colId xmlns:a16="http://schemas.microsoft.com/office/drawing/2014/main" val="1787714184"/>
                    </a:ext>
                  </a:extLst>
                </a:gridCol>
                <a:gridCol w="34925">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solidFill>
                          <a:effectLst/>
                        </a:rPr>
                        <a:t>ACSE0601.1</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solidFill>
                          <a:effectLst/>
                        </a:rPr>
                        <a:t>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ACSE0601.2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ACSE0601.3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ACSE0601.4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ACSE0601.5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449CD4-AF48-42D9-983E-63B8C0310D3C}" type="datetime1">
              <a:rPr lang="en-US" smtClean="0"/>
              <a:t>1/23/2024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9" name="Table 8"/>
          <p:cNvGraphicFramePr>
            <a:graphicFrameLocks noGrp="1"/>
          </p:cNvGraphicFramePr>
          <p:nvPr/>
        </p:nvGraphicFramePr>
        <p:xfrm>
          <a:off x="742950" y="1771650"/>
          <a:ext cx="8115300" cy="3314210"/>
        </p:xfrm>
        <a:graphic>
          <a:graphicData uri="http://schemas.openxmlformats.org/drawingml/2006/table">
            <a:tbl>
              <a:tblPr firstRow="1" bandRow="1">
                <a:tableStyleId>{5C22544A-7EE6-4342-B048-85BDC9FD1C3A}</a:tableStyleId>
              </a:tblPr>
              <a:tblGrid>
                <a:gridCol w="2090305">
                  <a:extLst>
                    <a:ext uri="{9D8B030D-6E8A-4147-A177-3AD203B41FA5}">
                      <a16:colId xmlns:a16="http://schemas.microsoft.com/office/drawing/2014/main" val="20001"/>
                    </a:ext>
                  </a:extLst>
                </a:gridCol>
                <a:gridCol w="6024995">
                  <a:extLst>
                    <a:ext uri="{9D8B030D-6E8A-4147-A177-3AD203B41FA5}">
                      <a16:colId xmlns:a16="http://schemas.microsoft.com/office/drawing/2014/main" val="20002"/>
                    </a:ext>
                  </a:extLst>
                </a:gridCol>
              </a:tblGrid>
              <a:tr h="65118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Program Educational</a:t>
                      </a:r>
                      <a:r>
                        <a:rPr lang="en-US" sz="1500" b="0" baseline="0" dirty="0">
                          <a:solidFill>
                            <a:schemeClr val="accent4">
                              <a:lumMod val="50000"/>
                            </a:schemeClr>
                          </a:solidFill>
                          <a:latin typeface="Times New Roman"/>
                          <a:ea typeface="Times New Roman"/>
                        </a:rPr>
                        <a:t> Objectives</a:t>
                      </a:r>
                      <a:r>
                        <a:rPr lang="en-US" sz="1500" b="0" dirty="0">
                          <a:solidFill>
                            <a:schemeClr val="accent4">
                              <a:lumMod val="50000"/>
                            </a:schemeClr>
                          </a:solidFill>
                          <a:latin typeface="Times New Roman"/>
                          <a:ea typeface="Times New Roman"/>
                        </a:rPr>
                        <a:t> (PEOs)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 Description</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648767">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27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663512">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17220">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710669">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a:ea typeface="Times New Roman"/>
                        </a:rPr>
                        <a:t>PEOs</a:t>
                      </a: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4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400" b="0" i="0" kern="1200" dirty="0">
                          <a:solidFill>
                            <a:schemeClr val="dk1"/>
                          </a:solidFill>
                          <a:effectLst/>
                          <a:latin typeface="+mn-lt"/>
                          <a:ea typeface="+mn-ea"/>
                          <a:cs typeface="+mn-cs"/>
                        </a:rPr>
                        <a:t>.</a:t>
                      </a:r>
                      <a:endParaRPr lang="en-US" sz="1500" b="0" dirty="0">
                        <a:solidFill>
                          <a:schemeClr val="accent4">
                            <a:lumMod val="50000"/>
                          </a:schemeClr>
                        </a:solidFill>
                        <a:latin typeface="Times New Roman"/>
                        <a:ea typeface="Times New Roman"/>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
        <p:nvSpPr>
          <p:cNvPr id="8" name="Title 1">
            <a:extLst>
              <a:ext uri="{FF2B5EF4-FFF2-40B4-BE49-F238E27FC236}">
                <a16:creationId xmlns:a16="http://schemas.microsoft.com/office/drawing/2014/main" id="{191B37FE-25AC-C434-6A9A-B6A1E6E966F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Program Educational Objectives (PEOs)</a:t>
            </a:r>
          </a:p>
        </p:txBody>
      </p:sp>
      <p:pic>
        <p:nvPicPr>
          <p:cNvPr id="10" name="Picture 9" descr="E:\Master Folder 2017-18\Approved Logo by BOG\NIET logo_.png">
            <a:extLst>
              <a:ext uri="{FF2B5EF4-FFF2-40B4-BE49-F238E27FC236}">
                <a16:creationId xmlns:a16="http://schemas.microsoft.com/office/drawing/2014/main" id="{F23FD2F2-04AE-ADE9-5F6D-591E672A1D22}"/>
              </a:ext>
            </a:extLst>
          </p:cNvPr>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1" name="Footer Placeholder 4">
            <a:extLst>
              <a:ext uri="{FF2B5EF4-FFF2-40B4-BE49-F238E27FC236}">
                <a16:creationId xmlns:a16="http://schemas.microsoft.com/office/drawing/2014/main" id="{BCD07C7E-F023-5359-9DFC-5583DFA3EC16}"/>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D9A2028-8A4B-4DEF-99EA-261B0CD3F26C}" type="datetime1">
              <a:rPr lang="en-US" altLang="en-US" sz="1200" smtClean="0">
                <a:solidFill>
                  <a:srgbClr val="888888"/>
                </a:solidFill>
                <a:latin typeface="Calibri" panose="020F0502020204030204" pitchFamily="34" charset="0"/>
                <a:sym typeface="Calibri" panose="020F0502020204030204" pitchFamily="34" charset="0"/>
              </a:rPr>
              <a:t>1/23/2024</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2" descr="NIET">
            <a:extLst>
              <a:ext uri="{FF2B5EF4-FFF2-40B4-BE49-F238E27FC236}">
                <a16:creationId xmlns:a16="http://schemas.microsoft.com/office/drawing/2014/main" id="{E051EE9C-06D1-8AE2-A0B5-5A51F7E57B85}"/>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2" name="Footer Placeholder 12">
            <a:extLst>
              <a:ext uri="{FF2B5EF4-FFF2-40B4-BE49-F238E27FC236}">
                <a16:creationId xmlns:a16="http://schemas.microsoft.com/office/drawing/2014/main" id="{592A9EC4-91CD-CD4E-A4C0-E1FBF2241220}"/>
              </a:ext>
            </a:extLst>
          </p:cNvPr>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Surbhi Jha             ACSE0601                Unit-II</a:t>
            </a:r>
          </a:p>
        </p:txBody>
      </p:sp>
    </p:spTree>
    <p:extLst>
      <p:ext uri="{BB962C8B-B14F-4D97-AF65-F5344CB8AC3E}">
        <p14:creationId xmlns:p14="http://schemas.microsoft.com/office/powerpoint/2010/main" val="63362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15</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2" name="Picture 2" descr="NIET">
            <a:extLst>
              <a:ext uri="{FF2B5EF4-FFF2-40B4-BE49-F238E27FC236}">
                <a16:creationId xmlns:a16="http://schemas.microsoft.com/office/drawing/2014/main" id="{4921545F-6A04-0599-5831-F67E318666F9}"/>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4" name="Footer Placeholder 12">
            <a:extLst>
              <a:ext uri="{FF2B5EF4-FFF2-40B4-BE49-F238E27FC236}">
                <a16:creationId xmlns:a16="http://schemas.microsoft.com/office/drawing/2014/main" id="{90F35129-5FE9-E5B1-B869-3A70C450D5AE}"/>
              </a:ext>
            </a:extLst>
          </p:cNvPr>
          <p:cNvSpPr txBox="1">
            <a:spLocks/>
          </p:cNvSpPr>
          <p:nvPr/>
        </p:nvSpPr>
        <p:spPr>
          <a:xfrm>
            <a:off x="2286000" y="624840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Surbhi Jha             ACSE0601                Unit-II</a:t>
            </a:r>
          </a:p>
        </p:txBody>
      </p:sp>
      <p:sp>
        <p:nvSpPr>
          <p:cNvPr id="15" name="Date Placeholder 8">
            <a:extLst>
              <a:ext uri="{FF2B5EF4-FFF2-40B4-BE49-F238E27FC236}">
                <a16:creationId xmlns:a16="http://schemas.microsoft.com/office/drawing/2014/main" id="{3F07A270-6D59-3107-A756-AC3508492169}"/>
              </a:ext>
            </a:extLst>
          </p:cNvPr>
          <p:cNvSpPr>
            <a:spLocks noGrp="1"/>
          </p:cNvSpPr>
          <p:nvPr>
            <p:ph type="dt" sz="half" idx="10"/>
          </p:nvPr>
        </p:nvSpPr>
        <p:spPr>
          <a:xfrm>
            <a:off x="381000" y="6492875"/>
            <a:ext cx="2133600" cy="365125"/>
          </a:xfrm>
        </p:spPr>
        <p:txBody>
          <a:bodyPr/>
          <a:lstStyle/>
          <a:p>
            <a:fld id="{38801551-5877-4C21-9B34-9746B04ED5CA}" type="datetime1">
              <a:rPr lang="en-US" smtClean="0"/>
              <a:pPr/>
              <a:t>1/23/2024</a:t>
            </a:fld>
            <a:endParaRPr lang="en-US" dirty="0"/>
          </a:p>
        </p:txBody>
      </p:sp>
    </p:spTree>
    <p:extLst>
      <p:ext uri="{BB962C8B-B14F-4D97-AF65-F5344CB8AC3E}">
        <p14:creationId xmlns:p14="http://schemas.microsoft.com/office/powerpoint/2010/main" val="4195028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1800" b="1" dirty="0"/>
              <a:t>Pre-requisites: </a:t>
            </a:r>
            <a:r>
              <a:rPr lang="en-IN" sz="1800" dirty="0">
                <a:effectLst/>
                <a:latin typeface="CIDFont+F2"/>
              </a:rPr>
              <a:t>Basics of C, C++, and basic concept of Core JAVA. </a:t>
            </a:r>
            <a:endParaRPr lang="en-IN" sz="18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B0430B-BFF1-430B-A65B-1BA9FDBCEC88}"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b="1" dirty="0"/>
              <a:t>Brief Introduction about the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Rectangle 1"/>
          <p:cNvSpPr/>
          <p:nvPr/>
        </p:nvSpPr>
        <p:spPr>
          <a:xfrm>
            <a:off x="755576" y="1196752"/>
            <a:ext cx="7704856" cy="2862322"/>
          </a:xfrm>
          <a:prstGeom prst="rect">
            <a:avLst/>
          </a:prstGeom>
        </p:spPr>
        <p:txBody>
          <a:bodyPr wrap="square">
            <a:spAutoFit/>
          </a:bodyPr>
          <a:lstStyle/>
          <a:p>
            <a:pPr algn="just"/>
            <a:r>
              <a:rPr lang="en-IN" b="0" i="0" dirty="0">
                <a:solidFill>
                  <a:srgbClr val="202124"/>
                </a:solidFill>
                <a:effectLst/>
                <a:latin typeface="arial" panose="020B0604020202020204" pitchFamily="34" charset="0"/>
              </a:rPr>
              <a:t>Advanced Java is </a:t>
            </a:r>
            <a:r>
              <a:rPr lang="en-IN" b="1" i="0" dirty="0">
                <a:solidFill>
                  <a:srgbClr val="202124"/>
                </a:solidFill>
                <a:effectLst/>
                <a:latin typeface="arial" panose="020B0604020202020204" pitchFamily="34" charset="0"/>
              </a:rPr>
              <a:t>everything that goes beyond Core Java</a:t>
            </a:r>
            <a:r>
              <a:rPr lang="en-IN" b="0" i="0" dirty="0">
                <a:solidFill>
                  <a:srgbClr val="202124"/>
                </a:solidFill>
                <a:effectLst/>
                <a:latin typeface="arial" panose="020B0604020202020204" pitchFamily="34" charset="0"/>
              </a:rPr>
              <a:t> – most importantly the APIs defined in Java Enterprise Edition, includes Servlet programming, Web Services, the Persistence API, etc. It is a Web &amp; Enterprise application development platform which basically follows client &amp; server architecture.</a:t>
            </a:r>
          </a:p>
          <a:p>
            <a:pPr algn="just"/>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t>
            </a:r>
            <a:r>
              <a:rPr lang="en-IN" sz="1800" dirty="0" err="1">
                <a:solidFill>
                  <a:srgbClr val="0000FF"/>
                </a:solidFill>
                <a:effectLst/>
                <a:latin typeface="CIDFont+F2"/>
              </a:rPr>
              <a:t>vHmUVQKXlVo</a:t>
            </a:r>
            <a:r>
              <a:rPr lang="en-IN" sz="1800" dirty="0">
                <a:solidFill>
                  <a:srgbClr val="0000FF"/>
                </a:solidFill>
                <a:effectLst/>
                <a:latin typeface="CIDFont+F2"/>
              </a:rPr>
              <a:t> </a:t>
            </a: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/qz0aGYrrlhU </a:t>
            </a:r>
            <a:endParaRPr lang="en-IN" dirty="0">
              <a:effectLst/>
            </a:endParaRPr>
          </a:p>
          <a:p>
            <a:endParaRPr lang="en-US" dirty="0"/>
          </a:p>
          <a:p>
            <a:endParaRPr lang="en-US" dirty="0"/>
          </a:p>
          <a:p>
            <a:endParaRPr lang="en-US" dirty="0"/>
          </a:p>
        </p:txBody>
      </p:sp>
      <p:sp>
        <p:nvSpPr>
          <p:cNvPr id="3" name="AutoShape 2" descr="https://powerpoint.officeapps.live.com/pods/GetClipboardImage.ashx?Id=1ca9005f-336a-4be7-8320-71d361942a9b&amp;DC=PSG3&amp;pkey=0949c676-b3ba-440f-aebf-012ebc5e10e3&amp;wdwaccluster=PSG3"/>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ooter Placeholder 4">
            <a:extLst>
              <a:ext uri="{FF2B5EF4-FFF2-40B4-BE49-F238E27FC236}">
                <a16:creationId xmlns:a16="http://schemas.microsoft.com/office/drawing/2014/main" id="{BEFDD803-CFF3-4509-CF74-59B0D0F13171}"/>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id="{38B17871-0D12-2F32-3DF2-4266161ABB88}"/>
              </a:ext>
            </a:extLst>
          </p:cNvPr>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74014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endParaRPr lang="en-US" sz="2200" dirty="0"/>
          </a:p>
          <a:p>
            <a:pPr marL="514350" indent="-514350"/>
            <a:endParaRPr lang="en-US" sz="2200" dirty="0"/>
          </a:p>
        </p:txBody>
      </p:sp>
      <p:sp>
        <p:nvSpPr>
          <p:cNvPr id="4" name="Date Placeholder 3"/>
          <p:cNvSpPr>
            <a:spLocks noGrp="1"/>
          </p:cNvSpPr>
          <p:nvPr>
            <p:ph type="dt" sz="half" idx="10"/>
          </p:nvPr>
        </p:nvSpPr>
        <p:spPr/>
        <p:txBody>
          <a:bodyPr/>
          <a:lstStyle/>
          <a:p>
            <a:fld id="{2BB4A8F4-F34C-4E0B-91E7-FC71430C37A5}"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
        <p:nvSpPr>
          <p:cNvPr id="8" name="TextBox 7"/>
          <p:cNvSpPr txBox="1"/>
          <p:nvPr/>
        </p:nvSpPr>
        <p:spPr>
          <a:xfrm>
            <a:off x="611560" y="2132856"/>
            <a:ext cx="7920880" cy="369332"/>
          </a:xfrm>
          <a:prstGeom prst="rect">
            <a:avLst/>
          </a:prstGeom>
          <a:noFill/>
        </p:spPr>
        <p:txBody>
          <a:bodyPr wrap="square" rtlCol="0">
            <a:spAutoFit/>
          </a:bodyPr>
          <a:lstStyle/>
          <a:p>
            <a:r>
              <a:rPr lang="en-US" dirty="0"/>
              <a:t>To get detailed insights of JSP. </a:t>
            </a:r>
          </a:p>
        </p:txBody>
      </p:sp>
      <p:sp>
        <p:nvSpPr>
          <p:cNvPr id="10" name="Footer Placeholder 4">
            <a:extLst>
              <a:ext uri="{FF2B5EF4-FFF2-40B4-BE49-F238E27FC236}">
                <a16:creationId xmlns:a16="http://schemas.microsoft.com/office/drawing/2014/main" id="{DC2E8111-2A1D-4317-2134-0671C53DB709}"/>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id="{47D8E6D3-CFCD-3F9B-9ED6-3E5F06C42AFC}"/>
              </a:ext>
            </a:extLst>
          </p:cNvPr>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1394441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2C77A08-0AF1-46AB-8181-FCA7595B7601}"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1849983674"/>
              </p:ext>
            </p:extLst>
          </p:nvPr>
        </p:nvGraphicFramePr>
        <p:xfrm>
          <a:off x="323528" y="836712"/>
          <a:ext cx="8496944" cy="5839524"/>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val="20000"/>
                    </a:ext>
                  </a:extLst>
                </a:gridCol>
                <a:gridCol w="2876872">
                  <a:extLst>
                    <a:ext uri="{9D8B030D-6E8A-4147-A177-3AD203B41FA5}">
                      <a16:colId xmlns:a16="http://schemas.microsoft.com/office/drawing/2014/main" val="20001"/>
                    </a:ext>
                  </a:extLst>
                </a:gridCol>
              </a:tblGrid>
              <a:tr h="1739112">
                <a:tc>
                  <a:txBody>
                    <a:bodyPr/>
                    <a:lstStyle/>
                    <a:p>
                      <a:pPr algn="just"/>
                      <a:r>
                        <a:rPr lang="en-IN" sz="1800" b="0" kern="1200" dirty="0">
                          <a:solidFill>
                            <a:schemeClr val="tx1"/>
                          </a:solidFill>
                          <a:effectLst/>
                          <a:latin typeface="+mn-lt"/>
                          <a:ea typeface="+mn-ea"/>
                          <a:cs typeface="+mn-cs"/>
                        </a:rPr>
                        <a:t>JDBC: Introduction, JDBC Driver, DB Connectivity, Driver Manager, Connection, Statement, Result Set, Prepared Statement, Transaction Management, Stored Procedures.</a:t>
                      </a:r>
                      <a:br>
                        <a:rPr lang="en-IN" sz="1800" b="0" kern="1200" dirty="0">
                          <a:solidFill>
                            <a:schemeClr val="tx1"/>
                          </a:solidFill>
                          <a:effectLst/>
                          <a:latin typeface="+mn-lt"/>
                          <a:ea typeface="+mn-ea"/>
                          <a:cs typeface="+mn-cs"/>
                        </a:rPr>
                      </a:br>
                      <a:r>
                        <a:rPr lang="en-IN" sz="1800" b="0" kern="1200" dirty="0">
                          <a:solidFill>
                            <a:schemeClr val="tx1"/>
                          </a:solidFill>
                          <a:effectLst/>
                          <a:latin typeface="+mn-lt"/>
                          <a:ea typeface="+mn-ea"/>
                          <a:cs typeface="+mn-cs"/>
                        </a:rPr>
                        <a:t>Servlet: Servlet Overview, Servlet API, Servlet Interface, Generic Servlet, HTTP Servlet, Servlet Life Cycle, Redirect requests to other resources, Session Tracking, Event and Listener. </a:t>
                      </a:r>
                      <a:endParaRPr lang="en-IN" b="0" dirty="0"/>
                    </a:p>
                  </a:txBody>
                  <a:tcPr/>
                </a:tc>
                <a:tc>
                  <a:txBody>
                    <a:bodyPr/>
                    <a:lstStyle/>
                    <a:p>
                      <a:pPr algn="just"/>
                      <a:r>
                        <a:rPr lang="en-US" b="0" dirty="0"/>
                        <a:t>It </a:t>
                      </a:r>
                      <a:r>
                        <a:rPr lang="en-IN" sz="1800" b="0" i="0" kern="1200" dirty="0">
                          <a:solidFill>
                            <a:schemeClr val="tx1"/>
                          </a:solidFill>
                          <a:effectLst/>
                          <a:latin typeface="+mn-lt"/>
                          <a:ea typeface="+mn-ea"/>
                          <a:cs typeface="+mn-cs"/>
                        </a:rPr>
                        <a:t>provides universal data access from the Java programming language. </a:t>
                      </a:r>
                      <a:endParaRPr lang="en-US" b="0" dirty="0"/>
                    </a:p>
                  </a:txBody>
                  <a:tcPr/>
                </a:tc>
                <a:extLst>
                  <a:ext uri="{0D108BD9-81ED-4DB2-BD59-A6C34878D82A}">
                    <a16:rowId xmlns:a16="http://schemas.microsoft.com/office/drawing/2014/main" val="10000"/>
                  </a:ext>
                </a:extLst>
              </a:tr>
              <a:tr h="1264809">
                <a:tc>
                  <a:txBody>
                    <a:bodyPr/>
                    <a:lstStyle/>
                    <a:p>
                      <a:pPr algn="just"/>
                      <a:r>
                        <a:rPr lang="en-IN" sz="1800" b="0" kern="1200">
                          <a:solidFill>
                            <a:schemeClr val="tx1"/>
                          </a:solidFill>
                          <a:effectLst/>
                          <a:latin typeface="+mn-lt"/>
                          <a:ea typeface="+mn-ea"/>
                          <a:cs typeface="+mn-cs"/>
                        </a:rPr>
                        <a:t>JSP: Introduction, Overview, JSP Scriptlet Tag, JSP expression Tag, JSP declaration Tag, Life Cycle of JSP, JSP API, Implicit Objects: JSP request, JSP response, JSP config, JSP session, JSP Application, JSP Page Context; JSP Page, JSP Exception. </a:t>
                      </a:r>
                      <a:endParaRPr lang="en-IN" b="0" dirty="0"/>
                    </a:p>
                  </a:txBody>
                  <a:tcPr/>
                </a:tc>
                <a:tc>
                  <a:txBody>
                    <a:bodyPr/>
                    <a:lstStyle/>
                    <a:p>
                      <a:pPr algn="just"/>
                      <a:r>
                        <a:rPr lang="en-US" b="0" dirty="0"/>
                        <a:t>To learn </a:t>
                      </a:r>
                      <a:r>
                        <a:rPr lang="en-IN" sz="1800" b="0" i="0" kern="1200" dirty="0">
                          <a:solidFill>
                            <a:schemeClr val="tx1"/>
                          </a:solidFill>
                          <a:effectLst/>
                          <a:latin typeface="+mn-lt"/>
                          <a:ea typeface="+mn-ea"/>
                          <a:cs typeface="+mn-cs"/>
                        </a:rPr>
                        <a:t>creating web application.</a:t>
                      </a:r>
                      <a:endParaRPr lang="en-US" b="0" dirty="0"/>
                    </a:p>
                  </a:txBody>
                  <a:tcPr/>
                </a:tc>
                <a:extLst>
                  <a:ext uri="{0D108BD9-81ED-4DB2-BD59-A6C34878D82A}">
                    <a16:rowId xmlns:a16="http://schemas.microsoft.com/office/drawing/2014/main" val="10001"/>
                  </a:ext>
                </a:extLst>
              </a:tr>
              <a:tr h="2364804">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mn-lt"/>
                          <a:ea typeface="+mn-ea"/>
                          <a:cs typeface="+mn-cs"/>
                        </a:rPr>
                        <a:t>Spring 5.0: Spring Core Introduction and Overview, Managing Beans, The Spring Container, The Factory Pattern, Dependency Injection (DI), Spring Managed Bean Lifecycle, Constructor Injection, Metadata/Configuration: Life Cycle Annotations, Java Configuration, XML Free configuration. </a:t>
                      </a:r>
                      <a:endParaRPr lang="en-IN" b="0" dirty="0"/>
                    </a:p>
                    <a:p>
                      <a:pPr algn="just"/>
                      <a:endParaRPr lang="en-IN" b="0" dirty="0"/>
                    </a:p>
                  </a:txBody>
                  <a:tcPr/>
                </a:tc>
                <a:tc>
                  <a:txBody>
                    <a:bodyPr/>
                    <a:lstStyle/>
                    <a:p>
                      <a:pPr algn="just"/>
                      <a:r>
                        <a:rPr lang="en-IN" sz="1800" b="0" i="0" kern="1200" dirty="0">
                          <a:solidFill>
                            <a:schemeClr val="tx1"/>
                          </a:solidFill>
                          <a:effectLst/>
                          <a:latin typeface="+mn-lt"/>
                          <a:ea typeface="+mn-ea"/>
                          <a:cs typeface="+mn-cs"/>
                        </a:rPr>
                        <a:t>To understand Java framework which is used to build web applications.</a:t>
                      </a:r>
                      <a:endParaRPr lang="en-US" b="0" dirty="0"/>
                    </a:p>
                  </a:txBody>
                  <a:tcPr/>
                </a:tc>
                <a:extLst>
                  <a:ext uri="{0D108BD9-81ED-4DB2-BD59-A6C34878D82A}">
                    <a16:rowId xmlns:a16="http://schemas.microsoft.com/office/drawing/2014/main" val="10002"/>
                  </a:ext>
                </a:extLst>
              </a:tr>
            </a:tbl>
          </a:graphicData>
        </a:graphic>
      </p:graphicFrame>
      <p:sp>
        <p:nvSpPr>
          <p:cNvPr id="10" name="Footer Placeholder 4">
            <a:extLst>
              <a:ext uri="{FF2B5EF4-FFF2-40B4-BE49-F238E27FC236}">
                <a16:creationId xmlns:a16="http://schemas.microsoft.com/office/drawing/2014/main" id="{310BFAF2-CF7B-68B2-EB11-F5299407E884}"/>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id="{0DC12E6B-D34C-B58B-656F-773C73C41C16}"/>
              </a:ext>
            </a:extLst>
          </p:cNvPr>
          <p:cNvPicPr/>
          <p:nvPr/>
        </p:nvPicPr>
        <p:blipFill>
          <a:blip r:embed="rId2"/>
          <a:srcRect/>
          <a:stretch>
            <a:fillRect/>
          </a:stretch>
        </p:blipFill>
        <p:spPr bwMode="auto">
          <a:xfrm>
            <a:off x="83820" y="83128"/>
            <a:ext cx="1287780" cy="753584"/>
          </a:xfrm>
          <a:prstGeom prst="rect">
            <a:avLst/>
          </a:prstGeom>
          <a:noFill/>
          <a:ln w="9525">
            <a:noFill/>
            <a:miter lim="800000"/>
            <a:headEnd/>
            <a:tailEnd/>
          </a:ln>
        </p:spPr>
      </p:pic>
    </p:spTree>
    <p:extLst>
      <p:ext uri="{BB962C8B-B14F-4D97-AF65-F5344CB8AC3E}">
        <p14:creationId xmlns:p14="http://schemas.microsoft.com/office/powerpoint/2010/main" val="268532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37FFFF1-3727-A94E-9FE0-FAB537F1A886}"/>
              </a:ext>
            </a:extLst>
          </p:cNvPr>
          <p:cNvGraphicFramePr>
            <a:graphicFrameLocks noGrp="1"/>
          </p:cNvGraphicFramePr>
          <p:nvPr>
            <p:ph idx="1"/>
            <p:extLst>
              <p:ext uri="{D42A27DB-BD31-4B8C-83A1-F6EECF244321}">
                <p14:modId xmlns:p14="http://schemas.microsoft.com/office/powerpoint/2010/main" val="4074652589"/>
              </p:ext>
            </p:extLst>
          </p:nvPr>
        </p:nvGraphicFramePr>
        <p:xfrm>
          <a:off x="428596" y="857232"/>
          <a:ext cx="8429684" cy="2800368"/>
        </p:xfrm>
        <a:graphic>
          <a:graphicData uri="http://schemas.openxmlformats.org/drawingml/2006/table">
            <a:tbl>
              <a:tblPr firstRow="1" bandRow="1">
                <a:tableStyleId>{5C22544A-7EE6-4342-B048-85BDC9FD1C3A}</a:tableStyleId>
              </a:tblPr>
              <a:tblGrid>
                <a:gridCol w="1992523">
                  <a:extLst>
                    <a:ext uri="{9D8B030D-6E8A-4147-A177-3AD203B41FA5}">
                      <a16:colId xmlns:a16="http://schemas.microsoft.com/office/drawing/2014/main" val="2763848169"/>
                    </a:ext>
                  </a:extLst>
                </a:gridCol>
                <a:gridCol w="6437161">
                  <a:extLst>
                    <a:ext uri="{9D8B030D-6E8A-4147-A177-3AD203B41FA5}">
                      <a16:colId xmlns:a16="http://schemas.microsoft.com/office/drawing/2014/main" val="351016986"/>
                    </a:ext>
                  </a:extLst>
                </a:gridCol>
              </a:tblGrid>
              <a:tr h="1081687">
                <a:tc>
                  <a:txBody>
                    <a:bodyPr/>
                    <a:lstStyle/>
                    <a:p>
                      <a:r>
                        <a:rPr lang="en-US" sz="1800" dirty="0"/>
                        <a:t>Experience</a:t>
                      </a:r>
                    </a:p>
                  </a:txBody>
                  <a:tcPr marL="68580" marR="68580"/>
                </a:tc>
                <a:tc>
                  <a:txBody>
                    <a:bodyPr/>
                    <a:lstStyle/>
                    <a:p>
                      <a:r>
                        <a:rPr lang="en-US" sz="1800" dirty="0"/>
                        <a:t>Details</a:t>
                      </a:r>
                    </a:p>
                  </a:txBody>
                  <a:tcPr marL="68580" marR="68580"/>
                </a:tc>
                <a:extLst>
                  <a:ext uri="{0D108BD9-81ED-4DB2-BD59-A6C34878D82A}">
                    <a16:rowId xmlns:a16="http://schemas.microsoft.com/office/drawing/2014/main" val="2133251064"/>
                  </a:ext>
                </a:extLst>
              </a:tr>
              <a:tr h="624975">
                <a:tc>
                  <a:txBody>
                    <a:bodyPr/>
                    <a:lstStyle/>
                    <a:p>
                      <a:r>
                        <a:rPr lang="en-US" sz="1800" dirty="0"/>
                        <a:t>Total Experience</a:t>
                      </a:r>
                    </a:p>
                  </a:txBody>
                  <a:tcPr marL="68580" marR="68580"/>
                </a:tc>
                <a:tc>
                  <a:txBody>
                    <a:bodyPr/>
                    <a:lstStyle/>
                    <a:p>
                      <a:r>
                        <a:rPr lang="en-IN" sz="1800" kern="1200" dirty="0">
                          <a:solidFill>
                            <a:schemeClr val="dk1"/>
                          </a:solidFill>
                          <a:effectLst/>
                          <a:latin typeface="+mn-lt"/>
                          <a:ea typeface="+mn-ea"/>
                          <a:cs typeface="+mn-cs"/>
                        </a:rPr>
                        <a:t>25 years</a:t>
                      </a:r>
                    </a:p>
                  </a:txBody>
                  <a:tcPr marL="68580" marR="68580"/>
                </a:tc>
                <a:extLst>
                  <a:ext uri="{0D108BD9-81ED-4DB2-BD59-A6C34878D82A}">
                    <a16:rowId xmlns:a16="http://schemas.microsoft.com/office/drawing/2014/main" val="3013658682"/>
                  </a:ext>
                </a:extLst>
              </a:tr>
              <a:tr h="1093706">
                <a:tc>
                  <a:txBody>
                    <a:bodyPr/>
                    <a:lstStyle/>
                    <a:p>
                      <a:r>
                        <a:rPr lang="en-US" sz="1800" dirty="0"/>
                        <a:t>Teaching Experience</a:t>
                      </a:r>
                    </a:p>
                  </a:txBody>
                  <a:tcPr marL="68580" marR="68580"/>
                </a:tc>
                <a:tc>
                  <a:txBody>
                    <a:bodyPr/>
                    <a:lstStyle/>
                    <a:p>
                      <a:r>
                        <a:rPr lang="en-IN" sz="1800" kern="1200" dirty="0">
                          <a:solidFill>
                            <a:schemeClr val="dk1"/>
                          </a:solidFill>
                          <a:effectLst/>
                          <a:latin typeface="+mn-lt"/>
                          <a:ea typeface="+mn-ea"/>
                          <a:cs typeface="+mn-cs"/>
                        </a:rPr>
                        <a:t>Worked as Vice Principal in an Indian school Kuwait for 24 years, Worked as Asst. Professor in PTU Chandigarh</a:t>
                      </a:r>
                    </a:p>
                  </a:txBody>
                  <a:tcPr marL="68580" marR="68580"/>
                </a:tc>
                <a:extLst>
                  <a:ext uri="{0D108BD9-81ED-4DB2-BD59-A6C34878D82A}">
                    <a16:rowId xmlns:a16="http://schemas.microsoft.com/office/drawing/2014/main" val="3531348583"/>
                  </a:ext>
                </a:extLst>
              </a:tr>
            </a:tbl>
          </a:graphicData>
        </a:graphic>
      </p:graphicFrame>
      <p:sp>
        <p:nvSpPr>
          <p:cNvPr id="4" name="Title 1">
            <a:extLst>
              <a:ext uri="{FF2B5EF4-FFF2-40B4-BE49-F238E27FC236}">
                <a16:creationId xmlns:a16="http://schemas.microsoft.com/office/drawing/2014/main" id="{EB97A82B-2560-C14E-AA99-1C83A02642CB}"/>
              </a:ext>
            </a:extLst>
          </p:cNvPr>
          <p:cNvSpPr txBox="1">
            <a:spLocks/>
          </p:cNvSpPr>
          <p:nvPr/>
        </p:nvSpPr>
        <p:spPr>
          <a:xfrm>
            <a:off x="1438242" y="3"/>
            <a:ext cx="742003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dirty="0"/>
              <a:t>Faculty Profile</a:t>
            </a:r>
          </a:p>
        </p:txBody>
      </p:sp>
      <p:sp>
        <p:nvSpPr>
          <p:cNvPr id="7" name="Date Placeholder 8"/>
          <p:cNvSpPr>
            <a:spLocks noGrp="1"/>
          </p:cNvSpPr>
          <p:nvPr>
            <p:ph type="dt" sz="half" idx="10"/>
          </p:nvPr>
        </p:nvSpPr>
        <p:spPr>
          <a:xfrm>
            <a:off x="428596" y="6492875"/>
            <a:ext cx="2133600" cy="365125"/>
          </a:xfrm>
        </p:spPr>
        <p:txBody>
          <a:bodyPr/>
          <a:lstStyle/>
          <a:p>
            <a:fld id="{8F8A25AB-BCAB-4B2D-986A-55D6BF466564}" type="datetime1">
              <a:rPr lang="en-US" smtClean="0"/>
              <a:pPr/>
              <a:t>1/23/2024</a:t>
            </a:fld>
            <a:endParaRPr lang="en-US" dirty="0"/>
          </a:p>
        </p:txBody>
      </p:sp>
      <p:sp>
        <p:nvSpPr>
          <p:cNvPr id="8" name="Footer Placeholder 4">
            <a:extLst>
              <a:ext uri="{FF2B5EF4-FFF2-40B4-BE49-F238E27FC236}">
                <a16:creationId xmlns:a16="http://schemas.microsoft.com/office/drawing/2014/main" id="{F60777EF-AB41-44CD-AA5B-D3265C73A511}"/>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sp>
        <p:nvSpPr>
          <p:cNvPr id="9"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2</a:t>
            </a:fld>
            <a:endParaRPr lang="en-US"/>
          </a:p>
        </p:txBody>
      </p:sp>
      <p:pic>
        <p:nvPicPr>
          <p:cNvPr id="10" name="Picture 2" descr="NIET">
            <a:extLst>
              <a:ext uri="{FF2B5EF4-FFF2-40B4-BE49-F238E27FC236}">
                <a16:creationId xmlns:a16="http://schemas.microsoft.com/office/drawing/2014/main" id="{AC72F1A4-DDCC-FD4F-9230-6DCD3A8A6F07}"/>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spTree>
    <p:extLst>
      <p:ext uri="{BB962C8B-B14F-4D97-AF65-F5344CB8AC3E}">
        <p14:creationId xmlns:p14="http://schemas.microsoft.com/office/powerpoint/2010/main" val="1978201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2C77A08-0AF1-46AB-8181-FCA7595B7601}"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Topic Objective</a:t>
            </a:r>
          </a:p>
        </p:txBody>
      </p:sp>
      <p:graphicFrame>
        <p:nvGraphicFramePr>
          <p:cNvPr id="2" name="Table 1"/>
          <p:cNvGraphicFramePr>
            <a:graphicFrameLocks noGrp="1"/>
          </p:cNvGraphicFramePr>
          <p:nvPr>
            <p:extLst>
              <p:ext uri="{D42A27DB-BD31-4B8C-83A1-F6EECF244321}">
                <p14:modId xmlns:p14="http://schemas.microsoft.com/office/powerpoint/2010/main" val="995921195"/>
              </p:ext>
            </p:extLst>
          </p:nvPr>
        </p:nvGraphicFramePr>
        <p:xfrm>
          <a:off x="323528" y="836712"/>
          <a:ext cx="8496944" cy="3202152"/>
        </p:xfrm>
        <a:graphic>
          <a:graphicData uri="http://schemas.openxmlformats.org/drawingml/2006/table">
            <a:tbl>
              <a:tblPr firstRow="1" bandRow="1">
                <a:tableStyleId>{5940675A-B579-460E-94D1-54222C63F5DA}</a:tableStyleId>
              </a:tblPr>
              <a:tblGrid>
                <a:gridCol w="5620072">
                  <a:extLst>
                    <a:ext uri="{9D8B030D-6E8A-4147-A177-3AD203B41FA5}">
                      <a16:colId xmlns:a16="http://schemas.microsoft.com/office/drawing/2014/main" val="20000"/>
                    </a:ext>
                  </a:extLst>
                </a:gridCol>
                <a:gridCol w="2876872">
                  <a:extLst>
                    <a:ext uri="{9D8B030D-6E8A-4147-A177-3AD203B41FA5}">
                      <a16:colId xmlns:a16="http://schemas.microsoft.com/office/drawing/2014/main" val="20001"/>
                    </a:ext>
                  </a:extLst>
                </a:gridCol>
              </a:tblGrid>
              <a:tr h="1739112">
                <a:tc>
                  <a:txBody>
                    <a:bodyPr/>
                    <a:lstStyle/>
                    <a:p>
                      <a:pPr algn="just"/>
                      <a:r>
                        <a:rPr lang="en-IN" sz="1800" kern="1200" dirty="0">
                          <a:solidFill>
                            <a:schemeClr val="tx1"/>
                          </a:solidFill>
                          <a:effectLst/>
                          <a:latin typeface="+mn-lt"/>
                          <a:ea typeface="+mn-ea"/>
                          <a:cs typeface="+mn-cs"/>
                        </a:rPr>
                        <a:t>Spring MVC: Introduction/Developing Web Application with Spring MVC, Advanced Techniques, Spring Controllers</a:t>
                      </a:r>
                      <a:br>
                        <a:rPr lang="en-IN" sz="1800" kern="1200" dirty="0">
                          <a:solidFill>
                            <a:schemeClr val="tx1"/>
                          </a:solidFill>
                          <a:effectLst/>
                          <a:latin typeface="+mn-lt"/>
                          <a:ea typeface="+mn-ea"/>
                          <a:cs typeface="+mn-cs"/>
                        </a:rPr>
                      </a:br>
                      <a:r>
                        <a:rPr lang="en-IN" sz="1800" kern="1200" dirty="0">
                          <a:solidFill>
                            <a:schemeClr val="tx1"/>
                          </a:solidFill>
                          <a:effectLst/>
                          <a:latin typeface="+mn-lt"/>
                          <a:ea typeface="+mn-ea"/>
                          <a:cs typeface="+mn-cs"/>
                        </a:rPr>
                        <a:t>Spring Boot: Spring Boot Starters, CLI, Application Class, Logging, Auto Configuration Classes, Spring Boot dependencies, Spring data JPA introduction and Overview. </a:t>
                      </a:r>
                      <a:endParaRPr lang="en-IN" dirty="0"/>
                    </a:p>
                  </a:txBody>
                  <a:tcPr/>
                </a:tc>
                <a:tc>
                  <a:txBody>
                    <a:bodyPr/>
                    <a:lstStyle/>
                    <a:p>
                      <a:pPr algn="just"/>
                      <a:r>
                        <a:rPr lang="en-US" dirty="0"/>
                        <a:t>To</a:t>
                      </a:r>
                      <a:r>
                        <a:rPr lang="en-US" baseline="0" dirty="0"/>
                        <a:t> learn </a:t>
                      </a:r>
                      <a:r>
                        <a:rPr lang="en-IN" sz="1800" b="0" i="0" kern="1200" dirty="0">
                          <a:solidFill>
                            <a:schemeClr val="tx1"/>
                          </a:solidFill>
                          <a:effectLst/>
                          <a:latin typeface="+mn-lt"/>
                          <a:ea typeface="+mn-ea"/>
                          <a:cs typeface="+mn-cs"/>
                        </a:rPr>
                        <a:t>design pattern that separates the business logic, presentation logic and data.</a:t>
                      </a:r>
                      <a:endParaRPr lang="en-US" dirty="0"/>
                    </a:p>
                  </a:txBody>
                  <a:tcPr/>
                </a:tc>
                <a:extLst>
                  <a:ext uri="{0D108BD9-81ED-4DB2-BD59-A6C34878D82A}">
                    <a16:rowId xmlns:a16="http://schemas.microsoft.com/office/drawing/2014/main" val="10000"/>
                  </a:ext>
                </a:extLst>
              </a:tr>
              <a:tr h="1264809">
                <a:tc>
                  <a:txBody>
                    <a:bodyPr/>
                    <a:lstStyle/>
                    <a:p>
                      <a:pPr algn="just"/>
                      <a:r>
                        <a:rPr lang="en-IN" sz="1800" kern="1200" dirty="0">
                          <a:solidFill>
                            <a:schemeClr val="tx1"/>
                          </a:solidFill>
                          <a:effectLst/>
                          <a:latin typeface="+mn-lt"/>
                          <a:ea typeface="+mn-ea"/>
                          <a:cs typeface="+mn-cs"/>
                        </a:rPr>
                        <a:t>JPA: Introduction &amp; overview of data persistence, Overview of ORM tools, Understanding JPA, Entities: Requirement for Entity Class, Persistent Fields and Properties, Primary keys in Entries, Entity Management, Querying Entities, Entities Relationships. </a:t>
                      </a:r>
                      <a:endParaRPr lang="en-IN" dirty="0"/>
                    </a:p>
                  </a:txBody>
                  <a:tcPr/>
                </a:tc>
                <a:tc>
                  <a:txBody>
                    <a:bodyPr/>
                    <a:lstStyle/>
                    <a:p>
                      <a:pPr algn="just"/>
                      <a:r>
                        <a:rPr lang="en-US" sz="1800" b="0" i="0" kern="1200" dirty="0">
                          <a:solidFill>
                            <a:schemeClr val="tx1"/>
                          </a:solidFill>
                          <a:effectLst/>
                          <a:latin typeface="+mn-lt"/>
                          <a:ea typeface="+mn-ea"/>
                          <a:cs typeface="+mn-cs"/>
                        </a:rPr>
                        <a:t>To learn how we can </a:t>
                      </a:r>
                      <a:r>
                        <a:rPr lang="en-IN" sz="1800" b="0" i="0" kern="1200" dirty="0">
                          <a:solidFill>
                            <a:schemeClr val="tx1"/>
                          </a:solidFill>
                          <a:effectLst/>
                          <a:latin typeface="+mn-lt"/>
                          <a:ea typeface="+mn-ea"/>
                          <a:cs typeface="+mn-cs"/>
                        </a:rPr>
                        <a:t>examine, control, and persist data between Java objects and relational databases.</a:t>
                      </a:r>
                      <a:endParaRPr lang="en-US" dirty="0"/>
                    </a:p>
                  </a:txBody>
                  <a:tcPr/>
                </a:tc>
                <a:extLst>
                  <a:ext uri="{0D108BD9-81ED-4DB2-BD59-A6C34878D82A}">
                    <a16:rowId xmlns:a16="http://schemas.microsoft.com/office/drawing/2014/main" val="10001"/>
                  </a:ext>
                </a:extLst>
              </a:tr>
            </a:tbl>
          </a:graphicData>
        </a:graphic>
      </p:graphicFrame>
      <p:sp>
        <p:nvSpPr>
          <p:cNvPr id="10" name="Footer Placeholder 4">
            <a:extLst>
              <a:ext uri="{FF2B5EF4-FFF2-40B4-BE49-F238E27FC236}">
                <a16:creationId xmlns:a16="http://schemas.microsoft.com/office/drawing/2014/main" id="{310BFAF2-CF7B-68B2-EB11-F5299407E884}"/>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id="{0DC12E6B-D34C-B58B-656F-773C73C41C16}"/>
              </a:ext>
            </a:extLst>
          </p:cNvPr>
          <p:cNvPicPr/>
          <p:nvPr/>
        </p:nvPicPr>
        <p:blipFill>
          <a:blip r:embed="rId2"/>
          <a:srcRect/>
          <a:stretch>
            <a:fillRect/>
          </a:stretch>
        </p:blipFill>
        <p:spPr bwMode="auto">
          <a:xfrm>
            <a:off x="83820" y="83128"/>
            <a:ext cx="1287780" cy="753584"/>
          </a:xfrm>
          <a:prstGeom prst="rect">
            <a:avLst/>
          </a:prstGeom>
          <a:noFill/>
          <a:ln w="9525">
            <a:noFill/>
            <a:miter lim="800000"/>
            <a:headEnd/>
            <a:tailEnd/>
          </a:ln>
        </p:spPr>
      </p:pic>
    </p:spTree>
    <p:extLst>
      <p:ext uri="{BB962C8B-B14F-4D97-AF65-F5344CB8AC3E}">
        <p14:creationId xmlns:p14="http://schemas.microsoft.com/office/powerpoint/2010/main" val="4140515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endParaRPr lang="en-US" sz="22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F2C77A08-0AF1-46AB-8181-FCA7595B7601}"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600" b="1" dirty="0">
                <a:latin typeface="Times New Roman" panose="02020603050405020304" pitchFamily="18" charset="0"/>
                <a:cs typeface="Times New Roman" panose="02020603050405020304" pitchFamily="18" charset="0"/>
              </a:rPr>
              <a:t>DAY 4 OBJECTIVES</a:t>
            </a:r>
          </a:p>
        </p:txBody>
      </p:sp>
      <p:sp>
        <p:nvSpPr>
          <p:cNvPr id="10" name="Footer Placeholder 4">
            <a:extLst>
              <a:ext uri="{FF2B5EF4-FFF2-40B4-BE49-F238E27FC236}">
                <a16:creationId xmlns:a16="http://schemas.microsoft.com/office/drawing/2014/main" id="{310BFAF2-CF7B-68B2-EB11-F5299407E884}"/>
              </a:ext>
            </a:extLst>
          </p:cNvPr>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a:extLst>
              <a:ext uri="{FF2B5EF4-FFF2-40B4-BE49-F238E27FC236}">
                <a16:creationId xmlns:a16="http://schemas.microsoft.com/office/drawing/2014/main" id="{0DC12E6B-D34C-B58B-656F-773C73C41C16}"/>
              </a:ext>
            </a:extLst>
          </p:cNvPr>
          <p:cNvPicPr/>
          <p:nvPr/>
        </p:nvPicPr>
        <p:blipFill>
          <a:blip r:embed="rId2"/>
          <a:srcRect/>
          <a:stretch>
            <a:fillRect/>
          </a:stretch>
        </p:blipFill>
        <p:spPr bwMode="auto">
          <a:xfrm>
            <a:off x="83820" y="83128"/>
            <a:ext cx="1287780" cy="753584"/>
          </a:xfrm>
          <a:prstGeom prst="rect">
            <a:avLst/>
          </a:prstGeom>
          <a:noFill/>
          <a:ln w="9525">
            <a:noFill/>
            <a:miter lim="800000"/>
            <a:headEnd/>
            <a:tailEnd/>
          </a:ln>
        </p:spPr>
      </p:pic>
      <p:sp>
        <p:nvSpPr>
          <p:cNvPr id="9" name="TextBox 8">
            <a:extLst>
              <a:ext uri="{FF2B5EF4-FFF2-40B4-BE49-F238E27FC236}">
                <a16:creationId xmlns:a16="http://schemas.microsoft.com/office/drawing/2014/main" id="{135F0CB8-6064-645B-8ABC-B29E3B7A6B64}"/>
              </a:ext>
            </a:extLst>
          </p:cNvPr>
          <p:cNvSpPr txBox="1"/>
          <p:nvPr/>
        </p:nvSpPr>
        <p:spPr>
          <a:xfrm>
            <a:off x="1066800" y="1350169"/>
            <a:ext cx="7595382" cy="1569660"/>
          </a:xfrm>
          <a:prstGeom prst="rect">
            <a:avLst/>
          </a:prstGeom>
          <a:noFill/>
        </p:spPr>
        <p:txBody>
          <a:bodyPr wrap="square">
            <a:spAutoFit/>
          </a:bodyPr>
          <a:lstStyle/>
          <a:p>
            <a:pPr marL="342900" indent="-342900">
              <a:buFont typeface="Arial" panose="020B0604020202020204" pitchFamily="34" charset="0"/>
              <a:buChar char="•"/>
            </a:pPr>
            <a:r>
              <a:rPr lang="en-IN" sz="3200" kern="0" dirty="0">
                <a:solidFill>
                  <a:srgbClr val="000000"/>
                </a:solidFill>
                <a:effectLst/>
                <a:latin typeface="Times New Roman" panose="02020603050405020304" pitchFamily="18" charset="0"/>
                <a:ea typeface="Times New Roman" panose="02020603050405020304" pitchFamily="18" charset="0"/>
              </a:rPr>
              <a:t>Life Cycle of JSP</a:t>
            </a:r>
          </a:p>
          <a:p>
            <a:pPr marL="342900" indent="-342900">
              <a:buFont typeface="Arial" panose="020B0604020202020204" pitchFamily="34" charset="0"/>
              <a:buChar char="•"/>
            </a:pPr>
            <a:r>
              <a:rPr lang="en-IN" sz="3200" kern="0" dirty="0">
                <a:solidFill>
                  <a:srgbClr val="000000"/>
                </a:solidFill>
                <a:effectLst/>
                <a:latin typeface="Times New Roman" panose="02020603050405020304" pitchFamily="18" charset="0"/>
                <a:ea typeface="Times New Roman" panose="02020603050405020304" pitchFamily="18" charset="0"/>
              </a:rPr>
              <a:t> JSP API</a:t>
            </a:r>
            <a:endParaRPr lang="en-IN" sz="3200" kern="0" dirty="0">
              <a:solidFill>
                <a:srgbClr val="000000"/>
              </a:solidFill>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r>
              <a:rPr lang="en-IN" sz="3200" kern="0" dirty="0">
                <a:solidFill>
                  <a:srgbClr val="000000"/>
                </a:solidFill>
                <a:effectLst/>
                <a:latin typeface="Times New Roman" panose="02020603050405020304" pitchFamily="18" charset="0"/>
                <a:ea typeface="Times New Roman" panose="02020603050405020304" pitchFamily="18" charset="0"/>
              </a:rPr>
              <a:t>Implicit Objects: JSP request</a:t>
            </a:r>
            <a:endParaRPr lang="en-IN" sz="3200" dirty="0"/>
          </a:p>
        </p:txBody>
      </p:sp>
    </p:spTree>
    <p:extLst>
      <p:ext uri="{BB962C8B-B14F-4D97-AF65-F5344CB8AC3E}">
        <p14:creationId xmlns:p14="http://schemas.microsoft.com/office/powerpoint/2010/main" val="27186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105987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Life Cycle of JSP Page(CO2)</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12" name="Content Placeholder 11" descr="Diagram&#10;&#10;Description automatically generated">
            <a:extLst>
              <a:ext uri="{FF2B5EF4-FFF2-40B4-BE49-F238E27FC236}">
                <a16:creationId xmlns:a16="http://schemas.microsoft.com/office/drawing/2014/main" id="{8A0339A3-3929-825F-7F1D-6645E32577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7150" y="2034381"/>
            <a:ext cx="6489700" cy="3657600"/>
          </a:xfrm>
        </p:spPr>
      </p:pic>
    </p:spTree>
    <p:extLst>
      <p:ext uri="{BB962C8B-B14F-4D97-AF65-F5344CB8AC3E}">
        <p14:creationId xmlns:p14="http://schemas.microsoft.com/office/powerpoint/2010/main" val="3122582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Lifecycle of JSP </a:t>
            </a:r>
            <a:r>
              <a:rPr lang="en-US" sz="2400" dirty="0" err="1"/>
              <a:t>Cont</a:t>
            </a:r>
            <a:r>
              <a:rPr lang="en-US" sz="2400" dirty="0"/>
              <a:t>… (CO2)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74EDCCB9-8517-D7D2-00F1-7A9390F4DDE9}"/>
              </a:ext>
            </a:extLst>
          </p:cNvPr>
          <p:cNvSpPr>
            <a:spLocks noGrp="1"/>
          </p:cNvSpPr>
          <p:nvPr>
            <p:ph idx="1"/>
          </p:nvPr>
        </p:nvSpPr>
        <p:spPr>
          <a:xfrm>
            <a:off x="457200" y="1122787"/>
            <a:ext cx="8229600" cy="4525963"/>
          </a:xfrm>
        </p:spPr>
        <p:txBody>
          <a:bodyPr>
            <a:normAutofit fontScale="25000" lnSpcReduction="20000"/>
          </a:bodyPr>
          <a:lstStyle/>
          <a:p>
            <a:pPr marL="0" indent="0" algn="just">
              <a:buNone/>
            </a:pPr>
            <a:r>
              <a:rPr lang="en-IN" sz="7200" b="1" i="0" dirty="0">
                <a:solidFill>
                  <a:srgbClr val="4A4A4A"/>
                </a:solidFill>
                <a:effectLst/>
                <a:latin typeface="+mj-lt"/>
              </a:rPr>
              <a:t>1. JSP page translation: </a:t>
            </a:r>
            <a:r>
              <a:rPr lang="en-IN" sz="7200" b="0" i="0" dirty="0">
                <a:solidFill>
                  <a:srgbClr val="4A4A4A"/>
                </a:solidFill>
                <a:effectLst/>
                <a:latin typeface="+mj-lt"/>
              </a:rPr>
              <a:t>A Java servlet file is created from the JSP source file. In the translation phase, the container validates the correctness of the JSP pages and tag files.</a:t>
            </a:r>
          </a:p>
          <a:p>
            <a:pPr marL="0" indent="0" algn="just">
              <a:buNone/>
            </a:pPr>
            <a:r>
              <a:rPr lang="en-IN" sz="7200" b="1" i="0" dirty="0">
                <a:solidFill>
                  <a:srgbClr val="4A4A4A"/>
                </a:solidFill>
                <a:effectLst/>
                <a:latin typeface="+mj-lt"/>
              </a:rPr>
              <a:t>2. JSP page compilation:</a:t>
            </a:r>
            <a:r>
              <a:rPr lang="en-IN" sz="7200" dirty="0">
                <a:solidFill>
                  <a:srgbClr val="4A4A4A"/>
                </a:solidFill>
                <a:latin typeface="+mj-lt"/>
              </a:rPr>
              <a:t> </a:t>
            </a:r>
            <a:r>
              <a:rPr lang="en-IN" sz="7200" b="0" i="0" dirty="0">
                <a:solidFill>
                  <a:srgbClr val="4A4A4A"/>
                </a:solidFill>
                <a:effectLst/>
                <a:latin typeface="+mj-lt"/>
              </a:rPr>
              <a:t>The created java servlet file is compiled into a Java </a:t>
            </a:r>
            <a:r>
              <a:rPr lang="en-IN" sz="7200" dirty="0">
                <a:latin typeface="+mj-lt"/>
              </a:rPr>
              <a:t>servlet </a:t>
            </a:r>
            <a:r>
              <a:rPr lang="en-IN" sz="7200" b="0" i="0" dirty="0">
                <a:effectLst/>
                <a:latin typeface="+mj-lt"/>
              </a:rPr>
              <a:t>class.</a:t>
            </a:r>
          </a:p>
          <a:p>
            <a:pPr marL="0" indent="0" algn="just">
              <a:buNone/>
            </a:pPr>
            <a:r>
              <a:rPr lang="en-IN" sz="7200" b="1" i="0" dirty="0">
                <a:solidFill>
                  <a:srgbClr val="4A4A4A"/>
                </a:solidFill>
                <a:effectLst/>
                <a:latin typeface="+mj-lt"/>
              </a:rPr>
              <a:t>3. Class loading:</a:t>
            </a:r>
            <a:r>
              <a:rPr lang="en-IN" sz="7200" dirty="0">
                <a:solidFill>
                  <a:srgbClr val="4A4A4A"/>
                </a:solidFill>
                <a:latin typeface="+mj-lt"/>
              </a:rPr>
              <a:t> </a:t>
            </a:r>
            <a:r>
              <a:rPr lang="en-IN" sz="7200" b="0" i="0" dirty="0">
                <a:solidFill>
                  <a:srgbClr val="4A4A4A"/>
                </a:solidFill>
                <a:effectLst/>
                <a:latin typeface="+mj-lt"/>
              </a:rPr>
              <a:t>The java servlet class that was compiled from the JSP source is now loaded into the container.</a:t>
            </a:r>
          </a:p>
          <a:p>
            <a:pPr marL="0" indent="0" algn="just">
              <a:buNone/>
            </a:pPr>
            <a:r>
              <a:rPr lang="en-IN" sz="7200" b="1" i="0" dirty="0">
                <a:solidFill>
                  <a:srgbClr val="4A4A4A"/>
                </a:solidFill>
                <a:effectLst/>
                <a:latin typeface="+mj-lt"/>
              </a:rPr>
              <a:t>4. Execution phase:</a:t>
            </a:r>
            <a:r>
              <a:rPr lang="en-IN" sz="7200" dirty="0">
                <a:solidFill>
                  <a:srgbClr val="4A4A4A"/>
                </a:solidFill>
                <a:latin typeface="+mj-lt"/>
              </a:rPr>
              <a:t> </a:t>
            </a:r>
            <a:r>
              <a:rPr lang="en-IN" sz="7200" b="0" i="0" dirty="0">
                <a:solidFill>
                  <a:srgbClr val="4A4A4A"/>
                </a:solidFill>
                <a:effectLst/>
                <a:latin typeface="+mj-lt"/>
              </a:rPr>
              <a:t>In the execution phase, the container creates one or more instances of this class in response to the requests. The interface </a:t>
            </a:r>
            <a:r>
              <a:rPr lang="en-IN" sz="7200" b="0" i="0" dirty="0" err="1">
                <a:solidFill>
                  <a:srgbClr val="4A4A4A"/>
                </a:solidFill>
                <a:effectLst/>
                <a:latin typeface="+mj-lt"/>
              </a:rPr>
              <a:t>JsP</a:t>
            </a:r>
            <a:r>
              <a:rPr lang="en-IN" sz="7200" b="0" i="0" dirty="0">
                <a:solidFill>
                  <a:srgbClr val="4A4A4A"/>
                </a:solidFill>
                <a:effectLst/>
                <a:latin typeface="+mj-lt"/>
              </a:rPr>
              <a:t> Page contains </a:t>
            </a:r>
            <a:r>
              <a:rPr lang="en-IN" sz="7200" b="0" i="0" dirty="0" err="1">
                <a:solidFill>
                  <a:srgbClr val="4A4A4A"/>
                </a:solidFill>
                <a:effectLst/>
                <a:latin typeface="+mj-lt"/>
              </a:rPr>
              <a:t>jspInit</a:t>
            </a:r>
            <a:r>
              <a:rPr lang="en-IN" sz="7200" b="0" i="0" dirty="0">
                <a:solidFill>
                  <a:srgbClr val="4A4A4A"/>
                </a:solidFill>
                <a:effectLst/>
                <a:latin typeface="+mj-lt"/>
              </a:rPr>
              <a:t>() and </a:t>
            </a:r>
            <a:r>
              <a:rPr lang="en-IN" sz="7200" b="0" i="0" dirty="0" err="1">
                <a:solidFill>
                  <a:srgbClr val="4A4A4A"/>
                </a:solidFill>
                <a:effectLst/>
                <a:latin typeface="+mj-lt"/>
              </a:rPr>
              <a:t>jspDestroy</a:t>
            </a:r>
            <a:r>
              <a:rPr lang="en-IN" sz="7200" b="0" i="0" dirty="0">
                <a:solidFill>
                  <a:srgbClr val="4A4A4A"/>
                </a:solidFill>
                <a:effectLst/>
                <a:latin typeface="+mj-lt"/>
              </a:rPr>
              <a:t>(). JSP provides special interface </a:t>
            </a:r>
            <a:r>
              <a:rPr lang="en-IN" sz="7200" b="0" i="0" dirty="0" err="1">
                <a:solidFill>
                  <a:srgbClr val="4A4A4A"/>
                </a:solidFill>
                <a:effectLst/>
                <a:latin typeface="+mj-lt"/>
              </a:rPr>
              <a:t>HttpJspPage</a:t>
            </a:r>
            <a:r>
              <a:rPr lang="en-IN" sz="7200" b="0" i="0" dirty="0">
                <a:solidFill>
                  <a:srgbClr val="4A4A4A"/>
                </a:solidFill>
                <a:effectLst/>
                <a:latin typeface="+mj-lt"/>
              </a:rPr>
              <a:t> for JSP pages specifically for the HTTP requests and this interface contains _</a:t>
            </a:r>
            <a:r>
              <a:rPr lang="en-IN" sz="7200" b="0" i="0" dirty="0" err="1">
                <a:solidFill>
                  <a:srgbClr val="4A4A4A"/>
                </a:solidFill>
                <a:effectLst/>
                <a:latin typeface="+mj-lt"/>
              </a:rPr>
              <a:t>jspService</a:t>
            </a:r>
            <a:r>
              <a:rPr lang="en-IN" sz="7200" b="0" i="0" dirty="0">
                <a:solidFill>
                  <a:srgbClr val="4A4A4A"/>
                </a:solidFill>
                <a:effectLst/>
                <a:latin typeface="+mj-lt"/>
              </a:rPr>
              <a:t>().</a:t>
            </a:r>
          </a:p>
          <a:p>
            <a:pPr marL="0" indent="0" algn="just">
              <a:buNone/>
            </a:pPr>
            <a:r>
              <a:rPr lang="en-IN" sz="7200" b="1" i="0" dirty="0">
                <a:solidFill>
                  <a:srgbClr val="4A4A4A"/>
                </a:solidFill>
                <a:effectLst/>
                <a:latin typeface="+mj-lt"/>
              </a:rPr>
              <a:t>5. Initialization:</a:t>
            </a:r>
            <a:r>
              <a:rPr lang="en-IN" sz="7200" dirty="0">
                <a:solidFill>
                  <a:srgbClr val="4A4A4A"/>
                </a:solidFill>
                <a:latin typeface="+mj-lt"/>
              </a:rPr>
              <a:t> </a:t>
            </a:r>
            <a:r>
              <a:rPr lang="en-IN" sz="7200" b="0" i="1" dirty="0" err="1">
                <a:solidFill>
                  <a:srgbClr val="4A4A4A"/>
                </a:solidFill>
                <a:effectLst/>
                <a:latin typeface="+mj-lt"/>
              </a:rPr>
              <a:t>jspInit</a:t>
            </a:r>
            <a:r>
              <a:rPr lang="en-IN" sz="7200" b="0" i="1" dirty="0">
                <a:solidFill>
                  <a:srgbClr val="4A4A4A"/>
                </a:solidFill>
                <a:effectLst/>
                <a:latin typeface="+mj-lt"/>
              </a:rPr>
              <a:t>()</a:t>
            </a:r>
            <a:r>
              <a:rPr lang="en-IN" sz="7200" b="0" i="0" dirty="0">
                <a:solidFill>
                  <a:srgbClr val="4A4A4A"/>
                </a:solidFill>
                <a:effectLst/>
                <a:latin typeface="+mj-lt"/>
              </a:rPr>
              <a:t> method is called immediately after the instance is created. </a:t>
            </a:r>
          </a:p>
          <a:p>
            <a:pPr marL="0" indent="0" algn="just">
              <a:buNone/>
            </a:pPr>
            <a:r>
              <a:rPr lang="en-IN" sz="7200" b="1" i="0" dirty="0">
                <a:solidFill>
                  <a:srgbClr val="4A4A4A"/>
                </a:solidFill>
                <a:effectLst/>
                <a:latin typeface="+mj-lt"/>
              </a:rPr>
              <a:t>6. </a:t>
            </a:r>
            <a:r>
              <a:rPr lang="en-IN" sz="7200" b="1" i="0" dirty="0" err="1">
                <a:solidFill>
                  <a:srgbClr val="4A4A4A"/>
                </a:solidFill>
                <a:effectLst/>
                <a:latin typeface="+mj-lt"/>
              </a:rPr>
              <a:t>jspDestroy</a:t>
            </a:r>
            <a:r>
              <a:rPr lang="en-IN" sz="7200" b="1" i="0" dirty="0">
                <a:solidFill>
                  <a:srgbClr val="4A4A4A"/>
                </a:solidFill>
                <a:effectLst/>
                <a:latin typeface="+mj-lt"/>
              </a:rPr>
              <a:t>() execution:</a:t>
            </a:r>
            <a:r>
              <a:rPr lang="en-IN" sz="7200" dirty="0">
                <a:solidFill>
                  <a:srgbClr val="4A4A4A"/>
                </a:solidFill>
                <a:latin typeface="+mj-lt"/>
              </a:rPr>
              <a:t> </a:t>
            </a:r>
            <a:r>
              <a:rPr lang="en-IN" sz="7200" b="0" i="0" dirty="0">
                <a:solidFill>
                  <a:srgbClr val="4A4A4A"/>
                </a:solidFill>
                <a:effectLst/>
                <a:latin typeface="+mj-lt"/>
              </a:rPr>
              <a:t>This method is called when JSP is destroyed. With this call, the servlet completes its purpose and goes into the garbage collection This ends the JSP life cycle.</a:t>
            </a:r>
          </a:p>
          <a:p>
            <a:pPr marL="0" indent="0" algn="just">
              <a:buNone/>
            </a:pPr>
            <a:r>
              <a:rPr lang="en-IN" sz="7200" b="0" i="0" dirty="0">
                <a:solidFill>
                  <a:srgbClr val="4A4A4A"/>
                </a:solidFill>
                <a:effectLst/>
                <a:latin typeface="+mj-lt"/>
              </a:rPr>
              <a:t>There are certain life cycle methods provided in JSP, these are: </a:t>
            </a:r>
            <a:r>
              <a:rPr lang="en-IN" sz="7200" b="0" i="0" dirty="0" err="1">
                <a:solidFill>
                  <a:srgbClr val="4A4A4A"/>
                </a:solidFill>
                <a:effectLst/>
                <a:latin typeface="+mj-lt"/>
              </a:rPr>
              <a:t>jspInit</a:t>
            </a:r>
            <a:r>
              <a:rPr lang="en-IN" sz="7200" b="0" i="0" dirty="0">
                <a:solidFill>
                  <a:srgbClr val="4A4A4A"/>
                </a:solidFill>
                <a:effectLst/>
                <a:latin typeface="+mj-lt"/>
              </a:rPr>
              <a:t>(), _</a:t>
            </a:r>
            <a:r>
              <a:rPr lang="en-IN" sz="7200" b="0" i="0" dirty="0" err="1">
                <a:solidFill>
                  <a:srgbClr val="4A4A4A"/>
                </a:solidFill>
                <a:effectLst/>
                <a:latin typeface="+mj-lt"/>
              </a:rPr>
              <a:t>jspService</a:t>
            </a:r>
            <a:r>
              <a:rPr lang="en-IN" sz="7200" b="0" i="0" dirty="0">
                <a:solidFill>
                  <a:srgbClr val="4A4A4A"/>
                </a:solidFill>
                <a:effectLst/>
                <a:latin typeface="+mj-lt"/>
              </a:rPr>
              <a:t>() and </a:t>
            </a:r>
            <a:r>
              <a:rPr lang="en-IN" sz="7200" b="0" i="0" dirty="0" err="1">
                <a:solidFill>
                  <a:srgbClr val="4A4A4A"/>
                </a:solidFill>
                <a:effectLst/>
                <a:latin typeface="+mj-lt"/>
              </a:rPr>
              <a:t>jspDestroy</a:t>
            </a:r>
            <a:r>
              <a:rPr lang="en-IN" sz="7200" b="0" i="0" dirty="0">
                <a:solidFill>
                  <a:srgbClr val="4A4A4A"/>
                </a:solidFill>
                <a:effectLst/>
                <a:latin typeface="+mj-lt"/>
              </a:rPr>
              <a:t>(), explained above.</a:t>
            </a:r>
          </a:p>
          <a:p>
            <a:pPr marL="0" indent="0" algn="just">
              <a:buNone/>
            </a:pPr>
            <a:r>
              <a:rPr lang="en-IN" sz="7200" b="0" i="0" dirty="0">
                <a:solidFill>
                  <a:srgbClr val="4A4A4A"/>
                </a:solidFill>
                <a:effectLst/>
                <a:latin typeface="+mj-lt"/>
              </a:rPr>
              <a:t>Learning about the lifecycle is important. It gives you an insight into the actual functioning. Now, let us see and understand the syntax used in creating a JSP page.</a:t>
            </a:r>
          </a:p>
          <a:p>
            <a:pPr algn="just"/>
            <a:endParaRPr lang="en-US" dirty="0"/>
          </a:p>
        </p:txBody>
      </p:sp>
    </p:spTree>
    <p:extLst>
      <p:ext uri="{BB962C8B-B14F-4D97-AF65-F5344CB8AC3E}">
        <p14:creationId xmlns:p14="http://schemas.microsoft.com/office/powerpoint/2010/main" val="1852384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JSP API </a:t>
            </a:r>
            <a:r>
              <a:rPr lang="en-US" sz="2400" dirty="0"/>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240A7547-C946-A09F-2B8B-F0E5AF109C1C}"/>
              </a:ext>
            </a:extLst>
          </p:cNvPr>
          <p:cNvSpPr>
            <a:spLocks noGrp="1"/>
          </p:cNvSpPr>
          <p:nvPr>
            <p:ph idx="1"/>
          </p:nvPr>
        </p:nvSpPr>
        <p:spPr/>
        <p:txBody>
          <a:bodyPr>
            <a:noAutofit/>
          </a:bodyPr>
          <a:lstStyle/>
          <a:p>
            <a:pPr algn="just" fontAlgn="base"/>
            <a:r>
              <a:rPr lang="en-IN" sz="1800" b="0" i="0" dirty="0">
                <a:solidFill>
                  <a:srgbClr val="273239"/>
                </a:solidFill>
                <a:effectLst/>
                <a:latin typeface="+mj-lt"/>
              </a:rPr>
              <a:t>JSP API is a set of classes and interfaces that can be used to make a JSP page. These classes and interfaces are contained in the </a:t>
            </a:r>
            <a:r>
              <a:rPr lang="en-IN" sz="1800" b="0" i="0" dirty="0" err="1">
                <a:solidFill>
                  <a:srgbClr val="273239"/>
                </a:solidFill>
                <a:effectLst/>
                <a:latin typeface="+mj-lt"/>
              </a:rPr>
              <a:t>javax</a:t>
            </a:r>
            <a:r>
              <a:rPr lang="en-IN" sz="1800" b="0" i="0" dirty="0">
                <a:solidFill>
                  <a:srgbClr val="273239"/>
                </a:solidFill>
                <a:effectLst/>
                <a:latin typeface="+mj-lt"/>
              </a:rPr>
              <a:t> </a:t>
            </a:r>
            <a:r>
              <a:rPr lang="en-IN" sz="1800" b="0" i="0" dirty="0" err="1">
                <a:solidFill>
                  <a:srgbClr val="273239"/>
                </a:solidFill>
                <a:effectLst/>
                <a:latin typeface="+mj-lt"/>
              </a:rPr>
              <a:t>servlet.jsp</a:t>
            </a:r>
            <a:r>
              <a:rPr lang="en-IN" sz="1800" b="0" i="0" dirty="0">
                <a:solidFill>
                  <a:srgbClr val="273239"/>
                </a:solidFill>
                <a:effectLst/>
                <a:latin typeface="+mj-lt"/>
              </a:rPr>
              <a:t> packages. A portion of the classes characterized in the </a:t>
            </a:r>
            <a:r>
              <a:rPr lang="en-IN" sz="1800" b="0" i="0" dirty="0" err="1">
                <a:solidFill>
                  <a:srgbClr val="273239"/>
                </a:solidFill>
                <a:effectLst/>
                <a:latin typeface="+mj-lt"/>
              </a:rPr>
              <a:t>javax</a:t>
            </a:r>
            <a:r>
              <a:rPr lang="en-IN" sz="1800" b="0" i="0" dirty="0">
                <a:solidFill>
                  <a:srgbClr val="273239"/>
                </a:solidFill>
                <a:effectLst/>
                <a:latin typeface="+mj-lt"/>
              </a:rPr>
              <a:t>. </a:t>
            </a:r>
            <a:r>
              <a:rPr lang="en-IN" sz="1800" b="0" i="0" dirty="0" err="1">
                <a:solidFill>
                  <a:srgbClr val="273239"/>
                </a:solidFill>
                <a:effectLst/>
                <a:latin typeface="+mj-lt"/>
              </a:rPr>
              <a:t>servlet.jsp</a:t>
            </a:r>
            <a:r>
              <a:rPr lang="en-IN" sz="1800" b="0" i="0" dirty="0">
                <a:solidFill>
                  <a:srgbClr val="273239"/>
                </a:solidFill>
                <a:effectLst/>
                <a:latin typeface="+mj-lt"/>
              </a:rPr>
              <a:t> packages are:  </a:t>
            </a:r>
          </a:p>
          <a:p>
            <a:pPr algn="just" fontAlgn="base">
              <a:buFont typeface="+mj-lt"/>
              <a:buAutoNum type="arabicPeriod"/>
            </a:pPr>
            <a:r>
              <a:rPr lang="en-IN" sz="1800" b="0" i="0" dirty="0">
                <a:solidFill>
                  <a:srgbClr val="273239"/>
                </a:solidFill>
                <a:effectLst/>
                <a:latin typeface="+mj-lt"/>
              </a:rPr>
              <a:t>Error Data</a:t>
            </a:r>
          </a:p>
          <a:p>
            <a:pPr algn="just" fontAlgn="base">
              <a:buFont typeface="+mj-lt"/>
              <a:buAutoNum type="arabicPeriod"/>
            </a:pPr>
            <a:r>
              <a:rPr lang="en-IN" sz="1800" b="0" i="0" dirty="0">
                <a:solidFill>
                  <a:srgbClr val="273239"/>
                </a:solidFill>
                <a:effectLst/>
                <a:latin typeface="+mj-lt"/>
              </a:rPr>
              <a:t>JSP Writer</a:t>
            </a:r>
          </a:p>
          <a:p>
            <a:pPr algn="just" fontAlgn="base">
              <a:buFont typeface="+mj-lt"/>
              <a:buAutoNum type="arabicPeriod"/>
            </a:pPr>
            <a:r>
              <a:rPr lang="en-IN" sz="1800" b="0" i="0" dirty="0">
                <a:solidFill>
                  <a:srgbClr val="273239"/>
                </a:solidFill>
                <a:effectLst/>
                <a:latin typeface="+mj-lt"/>
              </a:rPr>
              <a:t>Page Context</a:t>
            </a:r>
          </a:p>
          <a:p>
            <a:pPr marL="0" indent="0" algn="l" fontAlgn="base">
              <a:buNone/>
            </a:pPr>
            <a:r>
              <a:rPr lang="en-IN" sz="1800" b="1" i="0" dirty="0">
                <a:solidFill>
                  <a:srgbClr val="273239"/>
                </a:solidFill>
                <a:effectLst/>
                <a:latin typeface="+mj-lt"/>
              </a:rPr>
              <a:t>The Error Data Class:</a:t>
            </a:r>
            <a:r>
              <a:rPr lang="en-IN" sz="1800" b="0" i="0" dirty="0">
                <a:solidFill>
                  <a:srgbClr val="273239"/>
                </a:solidFill>
                <a:effectLst/>
                <a:latin typeface="+mj-lt"/>
              </a:rPr>
              <a:t> The error information class characterizes error data for error pages. You have to set the estimation of the page mandate, </a:t>
            </a:r>
            <a:r>
              <a:rPr lang="en-IN" sz="1800" b="0" i="1" dirty="0" err="1">
                <a:solidFill>
                  <a:srgbClr val="273239"/>
                </a:solidFill>
                <a:effectLst/>
                <a:latin typeface="+mj-lt"/>
              </a:rPr>
              <a:t>isErrorPage</a:t>
            </a:r>
            <a:r>
              <a:rPr lang="en-IN" sz="1800" b="0" i="0" dirty="0">
                <a:solidFill>
                  <a:srgbClr val="273239"/>
                </a:solidFill>
                <a:effectLst/>
                <a:latin typeface="+mj-lt"/>
              </a:rPr>
              <a:t> to be consistent with demonstrating that a page is an error page. The error information class expands the </a:t>
            </a:r>
            <a:r>
              <a:rPr lang="en-IN" sz="1800" b="0" i="1" dirty="0" err="1">
                <a:solidFill>
                  <a:srgbClr val="273239"/>
                </a:solidFill>
                <a:effectLst/>
                <a:latin typeface="+mj-lt"/>
              </a:rPr>
              <a:t>java.lang.Object</a:t>
            </a:r>
            <a:r>
              <a:rPr lang="en-IN" sz="1800" b="0" i="1" dirty="0">
                <a:solidFill>
                  <a:srgbClr val="273239"/>
                </a:solidFill>
                <a:effectLst/>
                <a:latin typeface="+mj-lt"/>
              </a:rPr>
              <a:t> class</a:t>
            </a:r>
            <a:r>
              <a:rPr lang="en-IN" sz="1800" b="0" i="0" dirty="0">
                <a:solidFill>
                  <a:srgbClr val="273239"/>
                </a:solidFill>
                <a:effectLst/>
                <a:latin typeface="+mj-lt"/>
              </a:rPr>
              <a:t>. A portion of the strategies characterized in the </a:t>
            </a:r>
            <a:r>
              <a:rPr lang="en-IN" sz="1800" b="0" i="0" dirty="0" err="1">
                <a:solidFill>
                  <a:srgbClr val="273239"/>
                </a:solidFill>
                <a:effectLst/>
                <a:latin typeface="+mj-lt"/>
              </a:rPr>
              <a:t>ErrorData</a:t>
            </a:r>
            <a:r>
              <a:rPr lang="en-IN" sz="1800" b="0" i="0" dirty="0">
                <a:solidFill>
                  <a:srgbClr val="273239"/>
                </a:solidFill>
                <a:effectLst/>
                <a:latin typeface="+mj-lt"/>
              </a:rPr>
              <a:t> that you can use in a JSP page is: </a:t>
            </a:r>
          </a:p>
          <a:p>
            <a:pPr algn="l" fontAlgn="base">
              <a:buFont typeface="+mj-lt"/>
              <a:buAutoNum type="arabicPeriod"/>
            </a:pPr>
            <a:r>
              <a:rPr lang="en-IN" sz="1800" b="1" i="0" dirty="0" err="1">
                <a:solidFill>
                  <a:srgbClr val="273239"/>
                </a:solidFill>
                <a:effectLst/>
                <a:latin typeface="+mj-lt"/>
              </a:rPr>
              <a:t>getRequestURL</a:t>
            </a:r>
            <a:r>
              <a:rPr lang="en-IN" sz="1800" b="1" i="0" dirty="0">
                <a:solidFill>
                  <a:srgbClr val="273239"/>
                </a:solidFill>
                <a:effectLst/>
                <a:latin typeface="+mj-lt"/>
              </a:rPr>
              <a:t>():</a:t>
            </a:r>
            <a:r>
              <a:rPr lang="en-IN" sz="1800" b="0" i="0" dirty="0">
                <a:solidFill>
                  <a:srgbClr val="273239"/>
                </a:solidFill>
                <a:effectLst/>
                <a:latin typeface="+mj-lt"/>
              </a:rPr>
              <a:t> Returns the mentioned URL through String.</a:t>
            </a:r>
          </a:p>
          <a:p>
            <a:pPr algn="l" fontAlgn="base">
              <a:buFont typeface="+mj-lt"/>
              <a:buAutoNum type="arabicPeriod"/>
            </a:pPr>
            <a:r>
              <a:rPr lang="en-IN" sz="1800" b="1" i="0" dirty="0" err="1">
                <a:solidFill>
                  <a:srgbClr val="273239"/>
                </a:solidFill>
                <a:effectLst/>
                <a:latin typeface="+mj-lt"/>
              </a:rPr>
              <a:t>getServletName</a:t>
            </a:r>
            <a:r>
              <a:rPr lang="en-IN" sz="1800" b="1" i="0" dirty="0">
                <a:solidFill>
                  <a:srgbClr val="273239"/>
                </a:solidFill>
                <a:effectLst/>
                <a:latin typeface="+mj-lt"/>
              </a:rPr>
              <a:t>():</a:t>
            </a:r>
            <a:r>
              <a:rPr lang="en-IN" sz="1800" b="0" i="0" dirty="0">
                <a:solidFill>
                  <a:srgbClr val="273239"/>
                </a:solidFill>
                <a:effectLst/>
                <a:latin typeface="+mj-lt"/>
              </a:rPr>
              <a:t> Returns the name of the servlet conjured through String.</a:t>
            </a:r>
          </a:p>
          <a:p>
            <a:pPr algn="l" fontAlgn="base">
              <a:buFont typeface="+mj-lt"/>
              <a:buAutoNum type="arabicPeriod"/>
            </a:pPr>
            <a:r>
              <a:rPr lang="en-IN" sz="1800" b="1" i="0" dirty="0" err="1">
                <a:solidFill>
                  <a:srgbClr val="273239"/>
                </a:solidFill>
                <a:effectLst/>
                <a:latin typeface="+mj-lt"/>
              </a:rPr>
              <a:t>getStatusCode</a:t>
            </a:r>
            <a:r>
              <a:rPr lang="en-IN" sz="1800" b="1" i="0" dirty="0">
                <a:solidFill>
                  <a:srgbClr val="273239"/>
                </a:solidFill>
                <a:effectLst/>
                <a:latin typeface="+mj-lt"/>
              </a:rPr>
              <a:t>():</a:t>
            </a:r>
            <a:r>
              <a:rPr lang="en-IN" sz="1800" b="0" i="0" dirty="0">
                <a:solidFill>
                  <a:srgbClr val="273239"/>
                </a:solidFill>
                <a:effectLst/>
                <a:latin typeface="+mj-lt"/>
              </a:rPr>
              <a:t> Returns the status code of the blunder as a whole number.</a:t>
            </a:r>
          </a:p>
          <a:p>
            <a:pPr algn="l" fontAlgn="base">
              <a:buFont typeface="+mj-lt"/>
              <a:buAutoNum type="arabicPeriod"/>
            </a:pPr>
            <a:r>
              <a:rPr lang="en-IN" sz="1800" b="1" i="0" dirty="0" err="1">
                <a:solidFill>
                  <a:srgbClr val="273239"/>
                </a:solidFill>
                <a:effectLst/>
                <a:latin typeface="+mj-lt"/>
              </a:rPr>
              <a:t>getThrowable</a:t>
            </a:r>
            <a:r>
              <a:rPr lang="en-IN" sz="1800" b="1" i="0" dirty="0">
                <a:solidFill>
                  <a:srgbClr val="273239"/>
                </a:solidFill>
                <a:effectLst/>
                <a:latin typeface="+mj-lt"/>
              </a:rPr>
              <a:t>():</a:t>
            </a:r>
            <a:r>
              <a:rPr lang="en-IN" sz="1800" b="0" i="0" dirty="0">
                <a:solidFill>
                  <a:srgbClr val="273239"/>
                </a:solidFill>
                <a:effectLst/>
                <a:latin typeface="+mj-lt"/>
              </a:rPr>
              <a:t> Returns the Throwable special case that caused the mistake.</a:t>
            </a:r>
          </a:p>
          <a:p>
            <a:pPr marL="0" indent="0">
              <a:buNone/>
            </a:pPr>
            <a:endParaRPr lang="en-IN" sz="1800" b="0" i="0" dirty="0">
              <a:solidFill>
                <a:srgbClr val="273239"/>
              </a:solidFill>
              <a:effectLst/>
              <a:latin typeface="+mj-lt"/>
            </a:endParaRPr>
          </a:p>
        </p:txBody>
      </p:sp>
    </p:spTree>
    <p:extLst>
      <p:ext uri="{BB962C8B-B14F-4D97-AF65-F5344CB8AC3E}">
        <p14:creationId xmlns:p14="http://schemas.microsoft.com/office/powerpoint/2010/main" val="555533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fontAlgn="base">
              <a:buNone/>
            </a:pPr>
            <a:r>
              <a:rPr lang="en-IN" sz="1800" b="1" i="0" dirty="0">
                <a:solidFill>
                  <a:srgbClr val="273239"/>
                </a:solidFill>
                <a:effectLst/>
                <a:latin typeface="+mj-lt"/>
              </a:rPr>
              <a:t>The </a:t>
            </a:r>
            <a:r>
              <a:rPr lang="en-IN" sz="1800" b="1" i="0" dirty="0" err="1">
                <a:solidFill>
                  <a:srgbClr val="273239"/>
                </a:solidFill>
                <a:effectLst/>
                <a:latin typeface="+mj-lt"/>
              </a:rPr>
              <a:t>JspWriter</a:t>
            </a:r>
            <a:r>
              <a:rPr lang="en-IN" sz="1800" b="1" i="0" dirty="0">
                <a:solidFill>
                  <a:srgbClr val="273239"/>
                </a:solidFill>
                <a:effectLst/>
                <a:latin typeface="+mj-lt"/>
              </a:rPr>
              <a:t> Class:</a:t>
            </a:r>
            <a:r>
              <a:rPr lang="en-IN" sz="1800" b="0" i="0" dirty="0">
                <a:solidFill>
                  <a:srgbClr val="273239"/>
                </a:solidFill>
                <a:effectLst/>
                <a:latin typeface="+mj-lt"/>
              </a:rPr>
              <a:t> In a JSP page to compose activity and layout information we can utilize </a:t>
            </a:r>
            <a:r>
              <a:rPr lang="en-IN" sz="1800" b="0" i="0" dirty="0" err="1">
                <a:solidFill>
                  <a:srgbClr val="273239"/>
                </a:solidFill>
                <a:effectLst/>
                <a:latin typeface="+mj-lt"/>
              </a:rPr>
              <a:t>JSPWriter</a:t>
            </a:r>
            <a:r>
              <a:rPr lang="en-IN" sz="1800" b="0" i="0" dirty="0">
                <a:solidFill>
                  <a:srgbClr val="273239"/>
                </a:solidFill>
                <a:effectLst/>
                <a:latin typeface="+mj-lt"/>
              </a:rPr>
              <a:t> class. The understood variable out gives the </a:t>
            </a:r>
            <a:r>
              <a:rPr lang="en-IN" sz="1800" b="0" i="0" dirty="0" err="1">
                <a:solidFill>
                  <a:srgbClr val="273239"/>
                </a:solidFill>
                <a:effectLst/>
                <a:latin typeface="+mj-lt"/>
              </a:rPr>
              <a:t>JSPWriter</a:t>
            </a:r>
            <a:r>
              <a:rPr lang="en-IN" sz="1800" b="0" i="0" dirty="0">
                <a:solidFill>
                  <a:srgbClr val="273239"/>
                </a:solidFill>
                <a:effectLst/>
                <a:latin typeface="+mj-lt"/>
              </a:rPr>
              <a:t> class object. The </a:t>
            </a:r>
            <a:r>
              <a:rPr lang="en-IN" sz="1800" b="0" i="0" dirty="0" err="1">
                <a:solidFill>
                  <a:srgbClr val="273239"/>
                </a:solidFill>
                <a:effectLst/>
                <a:latin typeface="+mj-lt"/>
              </a:rPr>
              <a:t>JSPWriter</a:t>
            </a:r>
            <a:r>
              <a:rPr lang="en-IN" sz="1800" b="0" i="0" dirty="0">
                <a:solidFill>
                  <a:srgbClr val="273239"/>
                </a:solidFill>
                <a:effectLst/>
                <a:latin typeface="+mj-lt"/>
              </a:rPr>
              <a:t> class broadens the </a:t>
            </a:r>
            <a:r>
              <a:rPr lang="en-IN" sz="1800" b="0" i="0" dirty="0" err="1">
                <a:solidFill>
                  <a:srgbClr val="273239"/>
                </a:solidFill>
                <a:effectLst/>
                <a:latin typeface="+mj-lt"/>
              </a:rPr>
              <a:t>java.io.Writer</a:t>
            </a:r>
            <a:r>
              <a:rPr lang="en-IN" sz="1800" b="0" i="0" dirty="0">
                <a:solidFill>
                  <a:srgbClr val="273239"/>
                </a:solidFill>
                <a:effectLst/>
                <a:latin typeface="+mj-lt"/>
              </a:rPr>
              <a:t> class. A portion of the techniques characterize in the </a:t>
            </a:r>
            <a:r>
              <a:rPr lang="en-IN" sz="1800" b="0" i="0" dirty="0" err="1">
                <a:solidFill>
                  <a:srgbClr val="273239"/>
                </a:solidFill>
                <a:effectLst/>
                <a:latin typeface="+mj-lt"/>
              </a:rPr>
              <a:t>JSPWriter</a:t>
            </a:r>
            <a:r>
              <a:rPr lang="en-IN" sz="1800" b="0" i="0" dirty="0">
                <a:solidFill>
                  <a:srgbClr val="273239"/>
                </a:solidFill>
                <a:effectLst/>
                <a:latin typeface="+mj-lt"/>
              </a:rPr>
              <a:t> class that you can use in a JSP page are: </a:t>
            </a:r>
          </a:p>
          <a:p>
            <a:pPr algn="just" fontAlgn="base">
              <a:buFont typeface="+mj-lt"/>
              <a:buAutoNum type="arabicPeriod"/>
            </a:pPr>
            <a:r>
              <a:rPr lang="en-IN" sz="1800" b="1" i="0" dirty="0">
                <a:solidFill>
                  <a:srgbClr val="273239"/>
                </a:solidFill>
                <a:effectLst/>
                <a:latin typeface="+mj-lt"/>
              </a:rPr>
              <a:t>clear():</a:t>
            </a:r>
            <a:r>
              <a:rPr lang="en-IN" sz="1800" b="0" i="0" dirty="0">
                <a:solidFill>
                  <a:srgbClr val="273239"/>
                </a:solidFill>
                <a:effectLst/>
                <a:latin typeface="+mj-lt"/>
              </a:rPr>
              <a:t> Clears the substance of the cradle. The reasonable() technique tosses an </a:t>
            </a:r>
            <a:r>
              <a:rPr lang="en-IN" sz="1800" b="0" i="0" dirty="0" err="1">
                <a:solidFill>
                  <a:srgbClr val="273239"/>
                </a:solidFill>
                <a:effectLst/>
                <a:latin typeface="+mj-lt"/>
              </a:rPr>
              <a:t>IOException</a:t>
            </a:r>
            <a:r>
              <a:rPr lang="en-IN" sz="1800" b="0" i="0" dirty="0">
                <a:solidFill>
                  <a:srgbClr val="273239"/>
                </a:solidFill>
                <a:effectLst/>
                <a:latin typeface="+mj-lt"/>
              </a:rPr>
              <a:t> special case if the support is now cleared.</a:t>
            </a:r>
          </a:p>
          <a:p>
            <a:pPr algn="just" fontAlgn="base">
              <a:buFont typeface="+mj-lt"/>
              <a:buAutoNum type="arabicPeriod"/>
            </a:pPr>
            <a:r>
              <a:rPr lang="en-IN" sz="1800" b="1" i="0" dirty="0">
                <a:solidFill>
                  <a:srgbClr val="273239"/>
                </a:solidFill>
                <a:effectLst/>
                <a:latin typeface="+mj-lt"/>
              </a:rPr>
              <a:t>close():</a:t>
            </a:r>
            <a:r>
              <a:rPr lang="en-IN" sz="1800" b="0" i="0" dirty="0">
                <a:solidFill>
                  <a:srgbClr val="273239"/>
                </a:solidFill>
                <a:effectLst/>
                <a:latin typeface="+mj-lt"/>
              </a:rPr>
              <a:t> Closes and flushes the stream.</a:t>
            </a:r>
          </a:p>
          <a:p>
            <a:pPr algn="just" fontAlgn="base">
              <a:buFont typeface="+mj-lt"/>
              <a:buAutoNum type="arabicPeriod"/>
            </a:pPr>
            <a:r>
              <a:rPr lang="en-IN" sz="1800" b="1" i="0" dirty="0">
                <a:solidFill>
                  <a:srgbClr val="273239"/>
                </a:solidFill>
                <a:effectLst/>
                <a:latin typeface="+mj-lt"/>
              </a:rPr>
              <a:t>flush():</a:t>
            </a:r>
            <a:r>
              <a:rPr lang="en-IN" sz="1800" b="0" i="0" dirty="0">
                <a:solidFill>
                  <a:srgbClr val="273239"/>
                </a:solidFill>
                <a:effectLst/>
                <a:latin typeface="+mj-lt"/>
              </a:rPr>
              <a:t> Flushes the cradle stream. The flush() strategy flushes every one of the cradles in a chain of Writers and </a:t>
            </a:r>
            <a:r>
              <a:rPr lang="en-IN" sz="1800" b="0" i="0" dirty="0" err="1">
                <a:solidFill>
                  <a:srgbClr val="273239"/>
                </a:solidFill>
                <a:effectLst/>
                <a:latin typeface="+mj-lt"/>
              </a:rPr>
              <a:t>OutputStream</a:t>
            </a:r>
            <a:r>
              <a:rPr lang="en-IN" sz="1800" b="0" i="0" dirty="0">
                <a:solidFill>
                  <a:srgbClr val="273239"/>
                </a:solidFill>
                <a:effectLst/>
                <a:latin typeface="+mj-lt"/>
              </a:rPr>
              <a:t>. It tosses </a:t>
            </a:r>
            <a:r>
              <a:rPr lang="en-IN" sz="1800" b="0" i="0" dirty="0" err="1">
                <a:solidFill>
                  <a:srgbClr val="273239"/>
                </a:solidFill>
                <a:effectLst/>
                <a:latin typeface="+mj-lt"/>
              </a:rPr>
              <a:t>java.io.IOException</a:t>
            </a:r>
            <a:r>
              <a:rPr lang="en-IN" sz="1800" b="0" i="0" dirty="0">
                <a:solidFill>
                  <a:srgbClr val="273239"/>
                </a:solidFill>
                <a:effectLst/>
                <a:latin typeface="+mj-lt"/>
              </a:rPr>
              <a:t> special case on the off chance that you make a call to the compose() or flush() in the wake of shutting the stream.</a:t>
            </a:r>
          </a:p>
          <a:p>
            <a:pPr algn="just" fontAlgn="base">
              <a:buFont typeface="+mj-lt"/>
              <a:buAutoNum type="arabicPeriod"/>
            </a:pPr>
            <a:r>
              <a:rPr lang="en-IN" sz="1800" b="1" i="0" dirty="0" err="1">
                <a:solidFill>
                  <a:srgbClr val="273239"/>
                </a:solidFill>
                <a:effectLst/>
                <a:latin typeface="+mj-lt"/>
              </a:rPr>
              <a:t>getBufferSize</a:t>
            </a:r>
            <a:r>
              <a:rPr lang="en-IN" sz="1800" b="1" i="0" dirty="0">
                <a:solidFill>
                  <a:srgbClr val="273239"/>
                </a:solidFill>
                <a:effectLst/>
                <a:latin typeface="+mj-lt"/>
              </a:rPr>
              <a:t>():</a:t>
            </a:r>
            <a:r>
              <a:rPr lang="en-IN" sz="1800" b="0" i="0" dirty="0">
                <a:solidFill>
                  <a:srgbClr val="273239"/>
                </a:solidFill>
                <a:effectLst/>
                <a:latin typeface="+mj-lt"/>
              </a:rPr>
              <a:t> Return the size of the support utilized by the </a:t>
            </a:r>
            <a:r>
              <a:rPr lang="en-IN" sz="1800" b="0" i="0" dirty="0" err="1">
                <a:solidFill>
                  <a:srgbClr val="273239"/>
                </a:solidFill>
                <a:effectLst/>
                <a:latin typeface="+mj-lt"/>
              </a:rPr>
              <a:t>JSPWriter</a:t>
            </a:r>
            <a:r>
              <a:rPr lang="en-IN" sz="1800" b="0" i="0" dirty="0">
                <a:solidFill>
                  <a:srgbClr val="273239"/>
                </a:solidFill>
                <a:effectLst/>
                <a:latin typeface="+mj-lt"/>
              </a:rPr>
              <a:t>.</a:t>
            </a:r>
          </a:p>
          <a:p>
            <a:pPr algn="just" fontAlgn="base">
              <a:buFont typeface="+mj-lt"/>
              <a:buAutoNum type="arabicPeriod"/>
            </a:pPr>
            <a:r>
              <a:rPr lang="en-IN" sz="1800" b="1" i="0" dirty="0">
                <a:solidFill>
                  <a:srgbClr val="273239"/>
                </a:solidFill>
                <a:effectLst/>
                <a:latin typeface="+mj-lt"/>
              </a:rPr>
              <a:t>print():</a:t>
            </a:r>
            <a:r>
              <a:rPr lang="en-IN" sz="1800" b="0" i="0" dirty="0">
                <a:solidFill>
                  <a:srgbClr val="273239"/>
                </a:solidFill>
                <a:effectLst/>
                <a:latin typeface="+mj-lt"/>
              </a:rPr>
              <a:t> Prints the estimation of sort </a:t>
            </a:r>
            <a:r>
              <a:rPr lang="en-IN" sz="1800" b="0" i="0" dirty="0" err="1">
                <a:solidFill>
                  <a:srgbClr val="273239"/>
                </a:solidFill>
                <a:effectLst/>
                <a:latin typeface="+mj-lt"/>
              </a:rPr>
              <a:t>boolean</a:t>
            </a:r>
            <a:r>
              <a:rPr lang="en-IN" sz="1800" b="0" i="0" dirty="0">
                <a:solidFill>
                  <a:srgbClr val="273239"/>
                </a:solidFill>
                <a:effectLst/>
                <a:latin typeface="+mj-lt"/>
              </a:rPr>
              <a:t>, integer, character, long whole number, coasting point, twofold exactness gliding – point number, a variety of character, string, and item. The print() tosses the </a:t>
            </a:r>
            <a:r>
              <a:rPr lang="en-IN" sz="1800" b="0" i="0" dirty="0" err="1">
                <a:solidFill>
                  <a:srgbClr val="273239"/>
                </a:solidFill>
                <a:effectLst/>
                <a:latin typeface="+mj-lt"/>
              </a:rPr>
              <a:t>java.io.IOException</a:t>
            </a:r>
            <a:r>
              <a:rPr lang="en-IN" sz="1800" b="0" i="0" dirty="0">
                <a:solidFill>
                  <a:srgbClr val="273239"/>
                </a:solidFill>
                <a:effectLst/>
                <a:latin typeface="+mj-lt"/>
              </a:rPr>
              <a:t> exemption if any blunder happens while printing.</a:t>
            </a:r>
          </a:p>
          <a:p>
            <a:pPr algn="just" fontAlgn="base">
              <a:buFont typeface="+mj-lt"/>
              <a:buAutoNum type="arabicPeriod"/>
            </a:pPr>
            <a:r>
              <a:rPr lang="en-IN" sz="1800" b="1" i="0" dirty="0" err="1">
                <a:solidFill>
                  <a:srgbClr val="273239"/>
                </a:solidFill>
                <a:effectLst/>
                <a:latin typeface="+mj-lt"/>
              </a:rPr>
              <a:t>println</a:t>
            </a:r>
            <a:r>
              <a:rPr lang="en-IN" sz="1800" b="1" i="0" dirty="0">
                <a:solidFill>
                  <a:srgbClr val="273239"/>
                </a:solidFill>
                <a:effectLst/>
                <a:latin typeface="+mj-lt"/>
              </a:rPr>
              <a:t>():</a:t>
            </a:r>
            <a:r>
              <a:rPr lang="en-IN" sz="1800" b="0" i="0" dirty="0">
                <a:solidFill>
                  <a:srgbClr val="273239"/>
                </a:solidFill>
                <a:effectLst/>
                <a:latin typeface="+mj-lt"/>
              </a:rPr>
              <a:t> Prints an estimation of sort </a:t>
            </a:r>
            <a:r>
              <a:rPr lang="en-IN" sz="1800" b="0" i="0" dirty="0" err="1">
                <a:solidFill>
                  <a:srgbClr val="273239"/>
                </a:solidFill>
                <a:effectLst/>
                <a:latin typeface="+mj-lt"/>
              </a:rPr>
              <a:t>boolean</a:t>
            </a:r>
            <a:r>
              <a:rPr lang="en-IN" sz="1800" b="0" i="0" dirty="0">
                <a:solidFill>
                  <a:srgbClr val="273239"/>
                </a:solidFill>
                <a:effectLst/>
                <a:latin typeface="+mj-lt"/>
              </a:rPr>
              <a:t>, whole number, character, long whole number, drifting point, twofold exactness coasting point number, a variety of character, string, and article. The </a:t>
            </a:r>
            <a:r>
              <a:rPr lang="en-IN" sz="1800" b="0" i="0" dirty="0" err="1">
                <a:solidFill>
                  <a:srgbClr val="273239"/>
                </a:solidFill>
                <a:effectLst/>
                <a:latin typeface="+mj-lt"/>
              </a:rPr>
              <a:t>Println</a:t>
            </a:r>
            <a:r>
              <a:rPr lang="en-IN" sz="1800" b="0" i="0" dirty="0">
                <a:solidFill>
                  <a:srgbClr val="273239"/>
                </a:solidFill>
                <a:effectLst/>
                <a:latin typeface="+mj-lt"/>
              </a:rPr>
              <a:t>() tosses the </a:t>
            </a:r>
            <a:r>
              <a:rPr lang="en-IN" sz="1800" b="0" i="0" dirty="0" err="1">
                <a:solidFill>
                  <a:srgbClr val="273239"/>
                </a:solidFill>
                <a:effectLst/>
                <a:latin typeface="+mj-lt"/>
              </a:rPr>
              <a:t>java.io.IOException</a:t>
            </a:r>
            <a:r>
              <a:rPr lang="en-IN" sz="1800" b="0" i="0" dirty="0">
                <a:solidFill>
                  <a:srgbClr val="273239"/>
                </a:solidFill>
                <a:effectLst/>
                <a:latin typeface="+mj-lt"/>
              </a:rPr>
              <a:t> exemption if any blunder happens while printing.</a:t>
            </a:r>
          </a:p>
          <a:p>
            <a:pPr marL="0" indent="0" algn="just">
              <a:buNone/>
            </a:pPr>
            <a:br>
              <a:rPr lang="en-IN" sz="1800" dirty="0">
                <a:latin typeface="+mj-lt"/>
              </a:rPr>
            </a:br>
            <a:endParaRPr lang="en-US" sz="1800" dirty="0">
              <a:latin typeface="+mj-lt"/>
            </a:endParaRPr>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2412496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JSP API </a:t>
            </a:r>
            <a:r>
              <a:rPr kumimoji="0" lang="en-US" sz="2400" b="0" i="0" u="none" strike="noStrike" kern="1200" cap="none" spc="0" normalizeH="0" baseline="0" noProof="0" dirty="0" err="1">
                <a:ln>
                  <a:noFill/>
                </a:ln>
                <a:solidFill>
                  <a:schemeClr val="dk1"/>
                </a:solidFill>
                <a:effectLst/>
                <a:uLnTx/>
                <a:uFillTx/>
                <a:latin typeface="+mn-lt"/>
                <a:ea typeface="+mn-ea"/>
                <a:cs typeface="+mn-cs"/>
              </a:rPr>
              <a:t>Cont</a:t>
            </a:r>
            <a:r>
              <a:rPr kumimoji="0" lang="en-US" sz="2400" b="0" i="0" u="none" strike="noStrike" kern="1200" cap="none" spc="0" normalizeH="0" baseline="0" noProof="0" dirty="0">
                <a:ln>
                  <a:noFill/>
                </a:ln>
                <a:solidFill>
                  <a:schemeClr val="dk1"/>
                </a:solidFill>
                <a:effectLst/>
                <a:uLnTx/>
                <a:uFillTx/>
                <a:latin typeface="+mn-lt"/>
                <a:ea typeface="+mn-ea"/>
                <a:cs typeface="+mn-cs"/>
              </a:rPr>
              <a:t>…</a:t>
            </a:r>
            <a:r>
              <a:rPr lang="en-US" sz="2400" dirty="0"/>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D78AD014-7865-FB05-3724-D3F400467167}"/>
              </a:ext>
            </a:extLst>
          </p:cNvPr>
          <p:cNvSpPr>
            <a:spLocks noGrp="1"/>
          </p:cNvSpPr>
          <p:nvPr>
            <p:ph idx="1"/>
          </p:nvPr>
        </p:nvSpPr>
        <p:spPr/>
        <p:txBody>
          <a:bodyPr>
            <a:normAutofit fontScale="92500" lnSpcReduction="20000"/>
          </a:bodyPr>
          <a:lstStyle/>
          <a:p>
            <a:pPr marL="0" indent="0" algn="just">
              <a:buNone/>
            </a:pPr>
            <a:r>
              <a:rPr lang="en-IN" sz="1800" b="1" i="0" dirty="0">
                <a:solidFill>
                  <a:srgbClr val="273239"/>
                </a:solidFill>
                <a:effectLst/>
                <a:latin typeface="+mj-lt"/>
              </a:rPr>
              <a:t>The </a:t>
            </a:r>
            <a:r>
              <a:rPr lang="en-IN" sz="1800" b="1" i="0" dirty="0" err="1">
                <a:solidFill>
                  <a:srgbClr val="273239"/>
                </a:solidFill>
                <a:effectLst/>
                <a:latin typeface="+mj-lt"/>
              </a:rPr>
              <a:t>PageContext</a:t>
            </a:r>
            <a:r>
              <a:rPr lang="en-IN" sz="1800" b="1" i="0" dirty="0">
                <a:solidFill>
                  <a:srgbClr val="273239"/>
                </a:solidFill>
                <a:effectLst/>
                <a:latin typeface="+mj-lt"/>
              </a:rPr>
              <a:t> Class:</a:t>
            </a:r>
            <a:r>
              <a:rPr lang="en-IN" sz="1800" b="0" i="0" dirty="0">
                <a:solidFill>
                  <a:srgbClr val="273239"/>
                </a:solidFill>
                <a:effectLst/>
                <a:latin typeface="+mj-lt"/>
              </a:rPr>
              <a:t> The setting data is given by the </a:t>
            </a:r>
            <a:r>
              <a:rPr lang="en-IN" sz="1800" b="0" i="0" dirty="0" err="1">
                <a:solidFill>
                  <a:srgbClr val="273239"/>
                </a:solidFill>
                <a:effectLst/>
                <a:latin typeface="+mj-lt"/>
              </a:rPr>
              <a:t>PageContext</a:t>
            </a:r>
            <a:r>
              <a:rPr lang="en-IN" sz="1800" b="0" i="0" dirty="0">
                <a:solidFill>
                  <a:srgbClr val="273239"/>
                </a:solidFill>
                <a:effectLst/>
                <a:latin typeface="+mj-lt"/>
              </a:rPr>
              <a:t> class when the JSP innovation is utilized in the servlet condition. The </a:t>
            </a:r>
            <a:r>
              <a:rPr lang="en-IN" sz="1800" b="0" i="0" dirty="0" err="1">
                <a:solidFill>
                  <a:srgbClr val="273239"/>
                </a:solidFill>
                <a:effectLst/>
                <a:latin typeface="+mj-lt"/>
              </a:rPr>
              <a:t>PageContext</a:t>
            </a:r>
            <a:r>
              <a:rPr lang="en-IN" sz="1800" b="0" i="0" dirty="0">
                <a:solidFill>
                  <a:srgbClr val="273239"/>
                </a:solidFill>
                <a:effectLst/>
                <a:latin typeface="+mj-lt"/>
              </a:rPr>
              <a:t> class expands the </a:t>
            </a:r>
            <a:r>
              <a:rPr lang="en-IN" sz="1800" b="0" i="0" dirty="0" err="1">
                <a:solidFill>
                  <a:srgbClr val="273239"/>
                </a:solidFill>
                <a:effectLst/>
                <a:latin typeface="+mj-lt"/>
              </a:rPr>
              <a:t>JSPContext</a:t>
            </a:r>
            <a:r>
              <a:rPr lang="en-IN" sz="1800" b="0" i="0" dirty="0">
                <a:solidFill>
                  <a:srgbClr val="273239"/>
                </a:solidFill>
                <a:effectLst/>
                <a:latin typeface="+mj-lt"/>
              </a:rPr>
              <a:t> class. A </a:t>
            </a:r>
            <a:r>
              <a:rPr lang="en-IN" sz="1800" b="0" i="0" dirty="0" err="1">
                <a:solidFill>
                  <a:srgbClr val="273239"/>
                </a:solidFill>
                <a:effectLst/>
                <a:latin typeface="+mj-lt"/>
              </a:rPr>
              <a:t>PageContext</a:t>
            </a:r>
            <a:r>
              <a:rPr lang="en-IN" sz="1800" b="0" i="0" dirty="0">
                <a:solidFill>
                  <a:srgbClr val="273239"/>
                </a:solidFill>
                <a:effectLst/>
                <a:latin typeface="+mj-lt"/>
              </a:rPr>
              <a:t> occasion furnishes access to namespaces related to the JSP page. Some of the strategies characterized in the </a:t>
            </a:r>
            <a:r>
              <a:rPr lang="en-IN" sz="1800" b="0" i="0" dirty="0" err="1">
                <a:solidFill>
                  <a:srgbClr val="273239"/>
                </a:solidFill>
                <a:effectLst/>
                <a:latin typeface="+mj-lt"/>
              </a:rPr>
              <a:t>PageContext</a:t>
            </a:r>
            <a:r>
              <a:rPr lang="en-IN" sz="1800" b="0" i="0" dirty="0">
                <a:solidFill>
                  <a:srgbClr val="273239"/>
                </a:solidFill>
                <a:effectLst/>
                <a:latin typeface="+mj-lt"/>
              </a:rPr>
              <a:t> class are: </a:t>
            </a:r>
          </a:p>
          <a:p>
            <a:pPr algn="just" fontAlgn="base">
              <a:buFont typeface="+mj-lt"/>
              <a:buAutoNum type="arabicPeriod"/>
            </a:pPr>
            <a:r>
              <a:rPr lang="en-IN" sz="1900" b="1" i="0" dirty="0">
                <a:solidFill>
                  <a:srgbClr val="273239"/>
                </a:solidFill>
                <a:effectLst/>
              </a:rPr>
              <a:t>forward():</a:t>
            </a:r>
            <a:r>
              <a:rPr lang="en-IN" sz="1900" b="0" i="0" dirty="0">
                <a:solidFill>
                  <a:srgbClr val="273239"/>
                </a:solidFill>
                <a:effectLst/>
              </a:rPr>
              <a:t> Redirects the current servlet demand and servlet reaction to another page. This strategy acknowledges the URL of an objective page as a contention.</a:t>
            </a:r>
          </a:p>
          <a:p>
            <a:pPr algn="just" fontAlgn="base">
              <a:buFont typeface="+mj-lt"/>
              <a:buAutoNum type="arabicPeriod"/>
            </a:pPr>
            <a:r>
              <a:rPr lang="en-IN" sz="1900" b="1" i="0" dirty="0" err="1">
                <a:solidFill>
                  <a:srgbClr val="273239"/>
                </a:solidFill>
                <a:effectLst/>
              </a:rPr>
              <a:t>getPage</a:t>
            </a:r>
            <a:r>
              <a:rPr lang="en-IN" sz="1900" b="1" i="0" dirty="0">
                <a:solidFill>
                  <a:srgbClr val="273239"/>
                </a:solidFill>
                <a:effectLst/>
              </a:rPr>
              <a:t>():</a:t>
            </a:r>
            <a:r>
              <a:rPr lang="en-IN" sz="1900" b="0" i="0" dirty="0">
                <a:solidFill>
                  <a:srgbClr val="273239"/>
                </a:solidFill>
                <a:effectLst/>
              </a:rPr>
              <a:t> Returns the present estimation of the page object.</a:t>
            </a:r>
          </a:p>
          <a:p>
            <a:pPr algn="just" fontAlgn="base">
              <a:buFont typeface="+mj-lt"/>
              <a:buAutoNum type="arabicPeriod"/>
            </a:pPr>
            <a:r>
              <a:rPr lang="en-IN" sz="1900" b="1" i="0" dirty="0" err="1">
                <a:solidFill>
                  <a:srgbClr val="273239"/>
                </a:solidFill>
                <a:effectLst/>
              </a:rPr>
              <a:t>getRequest</a:t>
            </a:r>
            <a:r>
              <a:rPr lang="en-IN" sz="1900" b="1" i="0" dirty="0">
                <a:solidFill>
                  <a:srgbClr val="273239"/>
                </a:solidFill>
                <a:effectLst/>
              </a:rPr>
              <a:t>():</a:t>
            </a:r>
            <a:r>
              <a:rPr lang="en-IN" sz="1900" b="0" i="0" dirty="0">
                <a:solidFill>
                  <a:srgbClr val="273239"/>
                </a:solidFill>
                <a:effectLst/>
              </a:rPr>
              <a:t> Returns the present estimation of the solicitation object. The servlet solicitation is the arrival kind of </a:t>
            </a:r>
            <a:r>
              <a:rPr lang="en-IN" sz="1900" b="0" i="0" dirty="0" err="1">
                <a:solidFill>
                  <a:srgbClr val="273239"/>
                </a:solidFill>
                <a:effectLst/>
              </a:rPr>
              <a:t>getRequest</a:t>
            </a:r>
            <a:r>
              <a:rPr lang="en-IN" sz="1900" b="0" i="0" dirty="0">
                <a:solidFill>
                  <a:srgbClr val="273239"/>
                </a:solidFill>
                <a:effectLst/>
              </a:rPr>
              <a:t>().</a:t>
            </a:r>
          </a:p>
          <a:p>
            <a:pPr algn="just" fontAlgn="base">
              <a:buFont typeface="+mj-lt"/>
              <a:buAutoNum type="arabicPeriod"/>
            </a:pPr>
            <a:r>
              <a:rPr lang="en-IN" sz="1900" b="1" i="0" dirty="0" err="1">
                <a:solidFill>
                  <a:srgbClr val="273239"/>
                </a:solidFill>
                <a:effectLst/>
              </a:rPr>
              <a:t>getResponse</a:t>
            </a:r>
            <a:r>
              <a:rPr lang="en-IN" sz="1900" b="1" i="0" dirty="0">
                <a:solidFill>
                  <a:srgbClr val="273239"/>
                </a:solidFill>
                <a:effectLst/>
              </a:rPr>
              <a:t>():</a:t>
            </a:r>
            <a:r>
              <a:rPr lang="en-IN" sz="1900" b="0" i="0" dirty="0">
                <a:solidFill>
                  <a:srgbClr val="273239"/>
                </a:solidFill>
                <a:effectLst/>
              </a:rPr>
              <a:t> Returns the present estimation of the reaction object. The return kind of the </a:t>
            </a:r>
            <a:r>
              <a:rPr lang="en-IN" sz="1900" b="0" i="0" dirty="0" err="1">
                <a:solidFill>
                  <a:srgbClr val="273239"/>
                </a:solidFill>
                <a:effectLst/>
              </a:rPr>
              <a:t>getResponse</a:t>
            </a:r>
            <a:r>
              <a:rPr lang="en-IN" sz="1900" b="0" i="0" dirty="0">
                <a:solidFill>
                  <a:srgbClr val="273239"/>
                </a:solidFill>
                <a:effectLst/>
              </a:rPr>
              <a:t>() technique is the servlet reaction.</a:t>
            </a:r>
          </a:p>
          <a:p>
            <a:pPr algn="just" fontAlgn="base">
              <a:buFont typeface="+mj-lt"/>
              <a:buAutoNum type="arabicPeriod"/>
            </a:pPr>
            <a:r>
              <a:rPr lang="en-IN" sz="1900" b="1" i="0" dirty="0" err="1">
                <a:solidFill>
                  <a:srgbClr val="273239"/>
                </a:solidFill>
                <a:effectLst/>
              </a:rPr>
              <a:t>getServletConfig</a:t>
            </a:r>
            <a:r>
              <a:rPr lang="en-IN" sz="1900" b="1" i="0" dirty="0">
                <a:solidFill>
                  <a:srgbClr val="273239"/>
                </a:solidFill>
                <a:effectLst/>
              </a:rPr>
              <a:t>():</a:t>
            </a:r>
            <a:r>
              <a:rPr lang="en-IN" sz="1900" b="0" i="0" dirty="0">
                <a:solidFill>
                  <a:srgbClr val="273239"/>
                </a:solidFill>
                <a:effectLst/>
              </a:rPr>
              <a:t> Returns the </a:t>
            </a:r>
            <a:r>
              <a:rPr lang="en-IN" sz="1900" b="0" i="0" dirty="0" err="1">
                <a:solidFill>
                  <a:srgbClr val="273239"/>
                </a:solidFill>
                <a:effectLst/>
              </a:rPr>
              <a:t>ServletConfig</a:t>
            </a:r>
            <a:r>
              <a:rPr lang="en-IN" sz="1900" b="0" i="0" dirty="0">
                <a:solidFill>
                  <a:srgbClr val="273239"/>
                </a:solidFill>
                <a:effectLst/>
              </a:rPr>
              <a:t> of the present page.</a:t>
            </a:r>
          </a:p>
          <a:p>
            <a:pPr algn="just" fontAlgn="base">
              <a:buFont typeface="+mj-lt"/>
              <a:buAutoNum type="arabicPeriod"/>
            </a:pPr>
            <a:r>
              <a:rPr lang="en-IN" sz="1900" b="1" i="0" dirty="0" err="1">
                <a:solidFill>
                  <a:srgbClr val="273239"/>
                </a:solidFill>
                <a:effectLst/>
              </a:rPr>
              <a:t>getServletContext</a:t>
            </a:r>
            <a:r>
              <a:rPr lang="en-IN" sz="1900" b="1" i="0" dirty="0">
                <a:solidFill>
                  <a:srgbClr val="273239"/>
                </a:solidFill>
                <a:effectLst/>
              </a:rPr>
              <a:t>():</a:t>
            </a:r>
            <a:r>
              <a:rPr lang="en-IN" sz="1900" b="0" i="0" dirty="0">
                <a:solidFill>
                  <a:srgbClr val="273239"/>
                </a:solidFill>
                <a:effectLst/>
              </a:rPr>
              <a:t> Returns the </a:t>
            </a:r>
            <a:r>
              <a:rPr lang="en-IN" sz="1900" b="0" i="0" dirty="0" err="1">
                <a:solidFill>
                  <a:srgbClr val="273239"/>
                </a:solidFill>
                <a:effectLst/>
              </a:rPr>
              <a:t>ServletContext</a:t>
            </a:r>
            <a:r>
              <a:rPr lang="en-IN" sz="1900" b="0" i="0" dirty="0">
                <a:solidFill>
                  <a:srgbClr val="273239"/>
                </a:solidFill>
                <a:effectLst/>
              </a:rPr>
              <a:t> of the present page.</a:t>
            </a:r>
          </a:p>
          <a:p>
            <a:pPr algn="just" fontAlgn="base">
              <a:buFont typeface="+mj-lt"/>
              <a:buAutoNum type="arabicPeriod"/>
            </a:pPr>
            <a:r>
              <a:rPr lang="en-IN" sz="1900" b="1" i="0" dirty="0" err="1">
                <a:solidFill>
                  <a:srgbClr val="273239"/>
                </a:solidFill>
                <a:effectLst/>
              </a:rPr>
              <a:t>getSession</a:t>
            </a:r>
            <a:r>
              <a:rPr lang="en-IN" sz="1900" b="1" i="0" dirty="0">
                <a:solidFill>
                  <a:srgbClr val="273239"/>
                </a:solidFill>
                <a:effectLst/>
              </a:rPr>
              <a:t>():</a:t>
            </a:r>
            <a:r>
              <a:rPr lang="en-IN" sz="1900" b="0" i="0" dirty="0">
                <a:solidFill>
                  <a:srgbClr val="273239"/>
                </a:solidFill>
                <a:effectLst/>
              </a:rPr>
              <a:t> The arrival kind of </a:t>
            </a:r>
            <a:r>
              <a:rPr lang="en-IN" sz="1900" b="0" i="0" dirty="0" err="1">
                <a:solidFill>
                  <a:srgbClr val="273239"/>
                </a:solidFill>
                <a:effectLst/>
              </a:rPr>
              <a:t>getSession</a:t>
            </a:r>
            <a:r>
              <a:rPr lang="en-IN" sz="1900" b="0" i="0" dirty="0">
                <a:solidFill>
                  <a:srgbClr val="273239"/>
                </a:solidFill>
                <a:effectLst/>
              </a:rPr>
              <a:t>() is </a:t>
            </a:r>
            <a:r>
              <a:rPr lang="en-IN" sz="1900" b="0" i="0" dirty="0" err="1">
                <a:solidFill>
                  <a:srgbClr val="273239"/>
                </a:solidFill>
                <a:effectLst/>
              </a:rPr>
              <a:t>HttpSession</a:t>
            </a:r>
            <a:r>
              <a:rPr lang="en-IN" sz="1900" b="0" i="0" dirty="0">
                <a:solidFill>
                  <a:srgbClr val="273239"/>
                </a:solidFill>
                <a:effectLst/>
              </a:rPr>
              <a:t>. It will restore the current </a:t>
            </a:r>
            <a:r>
              <a:rPr lang="en-IN" sz="1900" b="0" i="0" dirty="0" err="1">
                <a:solidFill>
                  <a:srgbClr val="273239"/>
                </a:solidFill>
                <a:effectLst/>
              </a:rPr>
              <a:t>PageContext</a:t>
            </a:r>
            <a:r>
              <a:rPr lang="en-IN" sz="1900" b="0" i="0" dirty="0">
                <a:solidFill>
                  <a:srgbClr val="273239"/>
                </a:solidFill>
                <a:effectLst/>
              </a:rPr>
              <a:t>.</a:t>
            </a:r>
          </a:p>
          <a:p>
            <a:pPr algn="just" fontAlgn="base">
              <a:buFont typeface="+mj-lt"/>
              <a:buAutoNum type="arabicPeriod"/>
            </a:pPr>
            <a:r>
              <a:rPr lang="en-IN" sz="1900" b="1" i="0" dirty="0">
                <a:solidFill>
                  <a:srgbClr val="273239"/>
                </a:solidFill>
                <a:effectLst/>
              </a:rPr>
              <a:t>include():</a:t>
            </a:r>
            <a:r>
              <a:rPr lang="en-IN" sz="1900" b="0" i="0" dirty="0">
                <a:solidFill>
                  <a:srgbClr val="273239"/>
                </a:solidFill>
                <a:effectLst/>
              </a:rPr>
              <a:t> Processes the current servlet demand and the reaction determined in the URL. The incorporate() technique accepts two contentions, a URL way and the flush estimation of </a:t>
            </a:r>
            <a:r>
              <a:rPr lang="en-IN" sz="1900" b="0" i="0" dirty="0" err="1">
                <a:solidFill>
                  <a:srgbClr val="273239"/>
                </a:solidFill>
                <a:effectLst/>
              </a:rPr>
              <a:t>boolean</a:t>
            </a:r>
            <a:r>
              <a:rPr lang="en-IN" sz="1900" b="0" i="0" dirty="0">
                <a:solidFill>
                  <a:srgbClr val="273239"/>
                </a:solidFill>
                <a:effectLst/>
              </a:rPr>
              <a:t> sort.</a:t>
            </a:r>
          </a:p>
          <a:p>
            <a:pPr marL="0" indent="0" algn="just">
              <a:buNone/>
            </a:pPr>
            <a:endParaRPr lang="en-IN" sz="1800" b="0" i="0" dirty="0">
              <a:solidFill>
                <a:srgbClr val="273239"/>
              </a:solidFill>
              <a:effectLst/>
              <a:latin typeface="+mj-lt"/>
            </a:endParaRPr>
          </a:p>
          <a:p>
            <a:pPr marL="0" indent="0" algn="just">
              <a:buNone/>
            </a:pPr>
            <a:endParaRPr lang="en-IN" sz="1800" b="0" i="0" dirty="0">
              <a:solidFill>
                <a:srgbClr val="273239"/>
              </a:solidFill>
              <a:effectLst/>
              <a:latin typeface="+mj-lt"/>
            </a:endParaRPr>
          </a:p>
        </p:txBody>
      </p:sp>
    </p:spTree>
    <p:extLst>
      <p:ext uri="{BB962C8B-B14F-4D97-AF65-F5344CB8AC3E}">
        <p14:creationId xmlns:p14="http://schemas.microsoft.com/office/powerpoint/2010/main" val="3758212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i="0" dirty="0">
                <a:solidFill>
                  <a:srgbClr val="273239"/>
                </a:solidFill>
                <a:effectLst/>
                <a:latin typeface="urw-din"/>
              </a:rPr>
              <a:t>Session Tracking in JSP</a:t>
            </a:r>
            <a:r>
              <a:rPr lang="en-IN" sz="2400" dirty="0">
                <a:solidFill>
                  <a:schemeClr val="tx1"/>
                </a:solidFill>
              </a:rPr>
              <a:t>  </a:t>
            </a:r>
            <a:r>
              <a:rPr lang="en-US" sz="2400" dirty="0">
                <a:solidFill>
                  <a:schemeClr val="tx1"/>
                </a:solidFill>
              </a:rPr>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1" name="TextBox 10">
            <a:extLst>
              <a:ext uri="{FF2B5EF4-FFF2-40B4-BE49-F238E27FC236}">
                <a16:creationId xmlns:a16="http://schemas.microsoft.com/office/drawing/2014/main" id="{2B3FC096-C4ED-163C-6DCA-9A01CF5308F9}"/>
              </a:ext>
            </a:extLst>
          </p:cNvPr>
          <p:cNvSpPr txBox="1"/>
          <p:nvPr/>
        </p:nvSpPr>
        <p:spPr>
          <a:xfrm>
            <a:off x="1447800" y="1143000"/>
            <a:ext cx="7239000" cy="3970318"/>
          </a:xfrm>
          <a:prstGeom prst="rect">
            <a:avLst/>
          </a:prstGeom>
          <a:noFill/>
        </p:spPr>
        <p:txBody>
          <a:bodyPr wrap="square">
            <a:spAutoFit/>
          </a:bodyPr>
          <a:lstStyle/>
          <a:p>
            <a:pPr algn="just" fontAlgn="base">
              <a:buFont typeface="Arial" panose="020B0604020202020204" pitchFamily="34" charset="0"/>
              <a:buChar char="•"/>
            </a:pPr>
            <a:r>
              <a:rPr lang="en-IN" b="1" i="0" dirty="0">
                <a:solidFill>
                  <a:srgbClr val="273239"/>
                </a:solidFill>
                <a:effectLst/>
              </a:rPr>
              <a:t>Cookies:</a:t>
            </a:r>
            <a:r>
              <a:rPr lang="en-IN" b="0" i="0" dirty="0">
                <a:solidFill>
                  <a:srgbClr val="273239"/>
                </a:solidFill>
                <a:effectLst/>
              </a:rPr>
              <a:t> A little message field put away on the customers machine. The treat can be impair in the program settings so they are not constantly accessible.</a:t>
            </a:r>
          </a:p>
          <a:p>
            <a:pPr algn="just" fontAlgn="base">
              <a:buFont typeface="Arial" panose="020B0604020202020204" pitchFamily="34" charset="0"/>
              <a:buChar char="•"/>
            </a:pPr>
            <a:r>
              <a:rPr lang="en-IN" b="1" i="0" dirty="0">
                <a:solidFill>
                  <a:srgbClr val="273239"/>
                </a:solidFill>
                <a:effectLst/>
              </a:rPr>
              <a:t>URL revamping:</a:t>
            </a:r>
            <a:r>
              <a:rPr lang="en-IN" b="0" i="0" dirty="0">
                <a:solidFill>
                  <a:srgbClr val="273239"/>
                </a:solidFill>
                <a:effectLst/>
              </a:rPr>
              <a:t> Store session data in the URL. Works, when treats are not bolstered yet, can make bookmarking of site pages an issue since they have session explicit data toward the finish of a URL.</a:t>
            </a:r>
          </a:p>
          <a:p>
            <a:pPr algn="just" fontAlgn="base">
              <a:buFont typeface="Arial" panose="020B0604020202020204" pitchFamily="34" charset="0"/>
              <a:buChar char="•"/>
            </a:pPr>
            <a:r>
              <a:rPr lang="en-IN" b="1" i="0" dirty="0">
                <a:solidFill>
                  <a:srgbClr val="273239"/>
                </a:solidFill>
                <a:effectLst/>
              </a:rPr>
              <a:t>Avoided fields:</a:t>
            </a:r>
            <a:r>
              <a:rPr lang="en-IN" b="0" i="0" dirty="0">
                <a:solidFill>
                  <a:srgbClr val="273239"/>
                </a:solidFill>
                <a:effectLst/>
              </a:rPr>
              <a:t> HTML covered up alter boxes, for example: </a:t>
            </a:r>
          </a:p>
          <a:p>
            <a:pPr algn="just" fontAlgn="base"/>
            <a:r>
              <a:rPr lang="en-IN" dirty="0"/>
              <a:t>&lt;input type = "hidden"&gt;</a:t>
            </a:r>
          </a:p>
          <a:p>
            <a:pPr algn="just" fontAlgn="base">
              <a:buFont typeface="Arial" panose="020B0604020202020204" pitchFamily="34" charset="0"/>
              <a:buChar char="•"/>
            </a:pPr>
            <a:r>
              <a:rPr lang="en-IN" b="1" i="0" dirty="0">
                <a:solidFill>
                  <a:srgbClr val="273239"/>
                </a:solidFill>
                <a:effectLst/>
              </a:rPr>
              <a:t>Session objects:</a:t>
            </a:r>
            <a:r>
              <a:rPr lang="en-IN" b="0" i="0" dirty="0">
                <a:solidFill>
                  <a:srgbClr val="273239"/>
                </a:solidFill>
                <a:effectLst/>
              </a:rPr>
              <a:t> JSP Implicit Object. A session article utilizes a key/esteem mix to store information. To retrieve data from a session:</a:t>
            </a:r>
          </a:p>
          <a:p>
            <a:pPr algn="just" fontAlgn="base"/>
            <a:r>
              <a:rPr lang="en-IN" dirty="0" err="1"/>
              <a:t>session.getValued</a:t>
            </a:r>
            <a:r>
              <a:rPr lang="en-IN" dirty="0"/>
              <a:t>("</a:t>
            </a:r>
            <a:r>
              <a:rPr lang="en-IN" dirty="0" err="1"/>
              <a:t>msg</a:t>
            </a:r>
            <a:r>
              <a:rPr lang="en-IN" dirty="0"/>
              <a:t>") </a:t>
            </a:r>
          </a:p>
          <a:p>
            <a:pPr algn="just" fontAlgn="base">
              <a:buFont typeface="Arial" panose="020B0604020202020204" pitchFamily="34" charset="0"/>
              <a:buChar char="•"/>
            </a:pPr>
            <a:r>
              <a:rPr lang="en-IN" b="0" i="0" dirty="0">
                <a:solidFill>
                  <a:srgbClr val="273239"/>
                </a:solidFill>
                <a:effectLst/>
              </a:rPr>
              <a:t>The arrival kind of the strategy </a:t>
            </a:r>
            <a:r>
              <a:rPr lang="en-IN" b="0" i="0" dirty="0" err="1">
                <a:solidFill>
                  <a:srgbClr val="273239"/>
                </a:solidFill>
                <a:effectLst/>
              </a:rPr>
              <a:t>getValue</a:t>
            </a:r>
            <a:r>
              <a:rPr lang="en-IN" b="0" i="0" dirty="0">
                <a:solidFill>
                  <a:srgbClr val="273239"/>
                </a:solidFill>
                <a:effectLst/>
              </a:rPr>
              <a:t> is Object, so you should typecase to get the required worth. Invalid is returned when there is no such key with the session name.</a:t>
            </a:r>
          </a:p>
        </p:txBody>
      </p:sp>
    </p:spTree>
    <p:extLst>
      <p:ext uri="{BB962C8B-B14F-4D97-AF65-F5344CB8AC3E}">
        <p14:creationId xmlns:p14="http://schemas.microsoft.com/office/powerpoint/2010/main" val="3276034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D2E29-7458-A576-AD8C-8F2E167E5DD3}"/>
              </a:ext>
            </a:extLst>
          </p:cNvPr>
          <p:cNvSpPr>
            <a:spLocks noGrp="1"/>
          </p:cNvSpPr>
          <p:nvPr>
            <p:ph idx="1"/>
          </p:nvPr>
        </p:nvSpPr>
        <p:spPr/>
        <p:txBody>
          <a:bodyPr/>
          <a:lstStyle/>
          <a:p>
            <a:pPr marL="0" indent="0">
              <a:buNone/>
            </a:pPr>
            <a:r>
              <a:rPr lang="en-US" b="0" i="0" dirty="0">
                <a:solidFill>
                  <a:srgbClr val="333333"/>
                </a:solidFill>
                <a:effectLst/>
                <a:latin typeface="inter-regular"/>
              </a:rPr>
              <a:t>There are </a:t>
            </a:r>
            <a:r>
              <a:rPr lang="en-US" b="1" i="0" dirty="0">
                <a:solidFill>
                  <a:srgbClr val="333333"/>
                </a:solidFill>
                <a:effectLst/>
                <a:latin typeface="inter-bold"/>
              </a:rPr>
              <a:t>9 </a:t>
            </a:r>
            <a:r>
              <a:rPr lang="en-US" b="1" i="0" dirty="0" err="1">
                <a:solidFill>
                  <a:srgbClr val="333333"/>
                </a:solidFill>
                <a:effectLst/>
                <a:latin typeface="inter-bold"/>
              </a:rPr>
              <a:t>jsp</a:t>
            </a:r>
            <a:r>
              <a:rPr lang="en-US" b="1" i="0" dirty="0">
                <a:solidFill>
                  <a:srgbClr val="333333"/>
                </a:solidFill>
                <a:effectLst/>
                <a:latin typeface="inter-bold"/>
              </a:rPr>
              <a:t> implicit objects</a:t>
            </a:r>
            <a:r>
              <a:rPr lang="en-US" b="0" i="0" dirty="0">
                <a:solidFill>
                  <a:srgbClr val="333333"/>
                </a:solidFill>
                <a:effectLst/>
                <a:latin typeface="inter-regular"/>
              </a:rPr>
              <a:t>. </a:t>
            </a:r>
          </a:p>
          <a:p>
            <a:pPr marL="0" indent="0">
              <a:buNone/>
            </a:pPr>
            <a:r>
              <a:rPr lang="en-US" b="0" i="0" dirty="0">
                <a:solidFill>
                  <a:srgbClr val="333333"/>
                </a:solidFill>
                <a:effectLst/>
                <a:latin typeface="inter-regular"/>
              </a:rPr>
              <a:t>These objects are </a:t>
            </a:r>
            <a:r>
              <a:rPr lang="en-US" b="0" i="1" dirty="0">
                <a:solidFill>
                  <a:srgbClr val="333333"/>
                </a:solidFill>
                <a:effectLst/>
                <a:latin typeface="inter-regular"/>
              </a:rPr>
              <a:t>created </a:t>
            </a:r>
          </a:p>
          <a:p>
            <a:pPr marL="0" indent="0">
              <a:buNone/>
            </a:pPr>
            <a:r>
              <a:rPr lang="en-US" b="0" i="1" dirty="0">
                <a:solidFill>
                  <a:srgbClr val="333333"/>
                </a:solidFill>
                <a:effectLst/>
                <a:latin typeface="inter-regular"/>
              </a:rPr>
              <a:t>by the web container</a:t>
            </a:r>
            <a:r>
              <a:rPr lang="en-US" b="0" i="0" dirty="0">
                <a:solidFill>
                  <a:srgbClr val="333333"/>
                </a:solidFill>
                <a:effectLst/>
                <a:latin typeface="inter-regular"/>
              </a:rPr>
              <a:t> that</a:t>
            </a:r>
          </a:p>
          <a:p>
            <a:pPr marL="0" indent="0">
              <a:buNone/>
            </a:pPr>
            <a:r>
              <a:rPr lang="en-US" b="0" i="0" dirty="0">
                <a:solidFill>
                  <a:srgbClr val="333333"/>
                </a:solidFill>
                <a:effectLst/>
                <a:latin typeface="inter-regular"/>
              </a:rPr>
              <a:t> are available to all the</a:t>
            </a:r>
          </a:p>
          <a:p>
            <a:pPr marL="0" indent="0">
              <a:buNone/>
            </a:pPr>
            <a:r>
              <a:rPr lang="en-US" b="0" i="0" dirty="0">
                <a:solidFill>
                  <a:srgbClr val="333333"/>
                </a:solidFill>
                <a:effectLst/>
                <a:latin typeface="inter-regular"/>
              </a:rPr>
              <a:t> </a:t>
            </a:r>
            <a:r>
              <a:rPr lang="en-US" b="0" i="0" dirty="0" err="1">
                <a:solidFill>
                  <a:srgbClr val="333333"/>
                </a:solidFill>
                <a:effectLst/>
                <a:latin typeface="inter-regular"/>
              </a:rPr>
              <a:t>jsp</a:t>
            </a:r>
            <a:r>
              <a:rPr lang="en-US" b="0" i="0" dirty="0">
                <a:solidFill>
                  <a:srgbClr val="333333"/>
                </a:solidFill>
                <a:effectLst/>
                <a:latin typeface="inter-regular"/>
              </a:rPr>
              <a:t> pages.</a:t>
            </a:r>
            <a:endParaRPr lang="en-IN" dirty="0"/>
          </a:p>
        </p:txBody>
      </p:sp>
      <p:sp>
        <p:nvSpPr>
          <p:cNvPr id="4" name="Date Placeholder 3">
            <a:extLst>
              <a:ext uri="{FF2B5EF4-FFF2-40B4-BE49-F238E27FC236}">
                <a16:creationId xmlns:a16="http://schemas.microsoft.com/office/drawing/2014/main" id="{83E80AE9-5FD3-5D3F-44E0-7D097F8AF0B1}"/>
              </a:ext>
            </a:extLst>
          </p:cNvPr>
          <p:cNvSpPr>
            <a:spLocks noGrp="1"/>
          </p:cNvSpPr>
          <p:nvPr>
            <p:ph type="dt" sz="half" idx="10"/>
          </p:nvPr>
        </p:nvSpPr>
        <p:spPr/>
        <p:txBody>
          <a:bodyPr/>
          <a:lstStyle/>
          <a:p>
            <a:fld id="{C4B5DF74-0636-4B7E-B688-C92430C532AB}" type="datetime1">
              <a:rPr lang="en-US" smtClean="0"/>
              <a:pPr/>
              <a:t>1/23/2024</a:t>
            </a:fld>
            <a:endParaRPr lang="en-US"/>
          </a:p>
        </p:txBody>
      </p:sp>
      <p:sp>
        <p:nvSpPr>
          <p:cNvPr id="5" name="Footer Placeholder 4">
            <a:extLst>
              <a:ext uri="{FF2B5EF4-FFF2-40B4-BE49-F238E27FC236}">
                <a16:creationId xmlns:a16="http://schemas.microsoft.com/office/drawing/2014/main" id="{842C850D-0A98-B564-5F0A-109C66BFFB44}"/>
              </a:ext>
            </a:extLst>
          </p:cNvPr>
          <p:cNvSpPr>
            <a:spLocks noGrp="1"/>
          </p:cNvSpPr>
          <p:nvPr>
            <p:ph type="ftr" sz="quarter" idx="11"/>
          </p:nvPr>
        </p:nvSpPr>
        <p:spPr/>
        <p:txBody>
          <a:bodyPr/>
          <a:lstStyle/>
          <a:p>
            <a:r>
              <a:rPr lang="en-US"/>
              <a:t>Faculty Name             Subject code and abbreviation                Unit Number</a:t>
            </a:r>
          </a:p>
        </p:txBody>
      </p:sp>
      <p:sp>
        <p:nvSpPr>
          <p:cNvPr id="6" name="Slide Number Placeholder 5">
            <a:extLst>
              <a:ext uri="{FF2B5EF4-FFF2-40B4-BE49-F238E27FC236}">
                <a16:creationId xmlns:a16="http://schemas.microsoft.com/office/drawing/2014/main" id="{FA4B36AE-4011-DDFC-DC1F-62F0A1CFD6AA}"/>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9" name="Title 1">
            <a:extLst>
              <a:ext uri="{FF2B5EF4-FFF2-40B4-BE49-F238E27FC236}">
                <a16:creationId xmlns:a16="http://schemas.microsoft.com/office/drawing/2014/main" id="{6FD91C5A-3941-9571-8D9D-B2FE5D2C79A5}"/>
              </a:ext>
            </a:extLst>
          </p:cNvPr>
          <p:cNvSpPr txBox="1">
            <a:spLocks noGrp="1"/>
          </p:cNvSpPr>
          <p:nvPr>
            <p:ph type="title"/>
          </p:nvPr>
        </p:nvSpPr>
        <p:spPr>
          <a:xfrm>
            <a:off x="457200" y="274638"/>
            <a:ext cx="82296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JSP IMPLICIT OBJECTS(CO2)</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4">
            <a:extLst>
              <a:ext uri="{FF2B5EF4-FFF2-40B4-BE49-F238E27FC236}">
                <a16:creationId xmlns:a16="http://schemas.microsoft.com/office/drawing/2014/main" id="{2DD659A1-CCE9-FF71-8087-7C4C8DFCA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6348" y="1828800"/>
            <a:ext cx="3397172" cy="3608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4893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D2E29-7458-A576-AD8C-8F2E167E5DD3}"/>
              </a:ext>
            </a:extLst>
          </p:cNvPr>
          <p:cNvSpPr>
            <a:spLocks noGrp="1"/>
          </p:cNvSpPr>
          <p:nvPr>
            <p:ph idx="1"/>
          </p:nvPr>
        </p:nvSpPr>
        <p:spPr/>
        <p:txBody>
          <a:bodyPr/>
          <a:lstStyle/>
          <a:p>
            <a:pPr marL="0" indent="0">
              <a:buNone/>
            </a:pPr>
            <a:r>
              <a:rPr lang="en-US" sz="1400" b="0" i="0" dirty="0">
                <a:solidFill>
                  <a:srgbClr val="333333"/>
                </a:solidFill>
                <a:effectLst/>
                <a:latin typeface="inter-regular"/>
              </a:rPr>
              <a:t>For writing any data to the buffer, JSP provides an implicit object </a:t>
            </a:r>
          </a:p>
          <a:p>
            <a:pPr marL="0" indent="0">
              <a:buNone/>
            </a:pPr>
            <a:r>
              <a:rPr lang="en-US" sz="1400" b="0" i="0" dirty="0">
                <a:solidFill>
                  <a:srgbClr val="333333"/>
                </a:solidFill>
                <a:effectLst/>
                <a:latin typeface="inter-regular"/>
              </a:rPr>
              <a:t>named out. It is the object of </a:t>
            </a:r>
            <a:r>
              <a:rPr lang="en-US" sz="1400" b="0" i="0" dirty="0" err="1">
                <a:solidFill>
                  <a:srgbClr val="333333"/>
                </a:solidFill>
                <a:effectLst/>
                <a:latin typeface="inter-regular"/>
              </a:rPr>
              <a:t>JspWriter</a:t>
            </a:r>
            <a:r>
              <a:rPr lang="en-US" sz="1400" b="0" i="0" dirty="0">
                <a:solidFill>
                  <a:srgbClr val="333333"/>
                </a:solidFill>
                <a:effectLst/>
                <a:latin typeface="inter-regular"/>
              </a:rPr>
              <a:t>. </a:t>
            </a:r>
          </a:p>
          <a:p>
            <a:pPr marL="0" indent="0">
              <a:buNone/>
            </a:pPr>
            <a:r>
              <a:rPr lang="en-US" sz="1400" b="0" i="0" dirty="0">
                <a:solidFill>
                  <a:srgbClr val="333333"/>
                </a:solidFill>
                <a:effectLst/>
                <a:latin typeface="inter-regular"/>
              </a:rPr>
              <a:t>In case of servlet you need to write</a:t>
            </a:r>
            <a:endParaRPr lang="en-US" sz="1400" dirty="0">
              <a:solidFill>
                <a:srgbClr val="333333"/>
              </a:solidFill>
              <a:latin typeface="inter-regular"/>
            </a:endParaRPr>
          </a:p>
          <a:p>
            <a:pPr marL="0" indent="0">
              <a:buNone/>
            </a:pPr>
            <a:r>
              <a:rPr lang="en-IN" sz="1400" dirty="0" err="1">
                <a:solidFill>
                  <a:srgbClr val="333333"/>
                </a:solidFill>
                <a:latin typeface="inter-regular"/>
              </a:rPr>
              <a:t>PrintWriter</a:t>
            </a:r>
            <a:r>
              <a:rPr lang="en-IN" sz="1400" dirty="0">
                <a:solidFill>
                  <a:srgbClr val="333333"/>
                </a:solidFill>
                <a:latin typeface="inter-regular"/>
              </a:rPr>
              <a:t> out=</a:t>
            </a:r>
            <a:r>
              <a:rPr lang="en-IN" sz="1400" dirty="0" err="1">
                <a:solidFill>
                  <a:srgbClr val="333333"/>
                </a:solidFill>
                <a:latin typeface="inter-regular"/>
              </a:rPr>
              <a:t>response.getWriter</a:t>
            </a:r>
            <a:r>
              <a:rPr lang="en-IN" sz="1400" dirty="0">
                <a:solidFill>
                  <a:srgbClr val="333333"/>
                </a:solidFill>
                <a:latin typeface="inter-regular"/>
              </a:rPr>
              <a:t>();  </a:t>
            </a:r>
          </a:p>
          <a:p>
            <a:pPr marL="0" indent="0">
              <a:buNone/>
            </a:pPr>
            <a:r>
              <a:rPr lang="en-IN" sz="1400" dirty="0"/>
              <a:t> but in servlet we do not have to write      </a:t>
            </a:r>
          </a:p>
          <a:p>
            <a:pPr marL="0" indent="0">
              <a:buNone/>
            </a:pPr>
            <a:r>
              <a:rPr lang="en-IN" sz="1400" dirty="0"/>
              <a:t>this</a:t>
            </a:r>
          </a:p>
        </p:txBody>
      </p:sp>
      <p:sp>
        <p:nvSpPr>
          <p:cNvPr id="4" name="Date Placeholder 3">
            <a:extLst>
              <a:ext uri="{FF2B5EF4-FFF2-40B4-BE49-F238E27FC236}">
                <a16:creationId xmlns:a16="http://schemas.microsoft.com/office/drawing/2014/main" id="{83E80AE9-5FD3-5D3F-44E0-7D097F8AF0B1}"/>
              </a:ext>
            </a:extLst>
          </p:cNvPr>
          <p:cNvSpPr>
            <a:spLocks noGrp="1"/>
          </p:cNvSpPr>
          <p:nvPr>
            <p:ph type="dt" sz="half" idx="10"/>
          </p:nvPr>
        </p:nvSpPr>
        <p:spPr/>
        <p:txBody>
          <a:bodyPr/>
          <a:lstStyle/>
          <a:p>
            <a:fld id="{C4B5DF74-0636-4B7E-B688-C92430C532AB}" type="datetime1">
              <a:rPr lang="en-US" smtClean="0"/>
              <a:pPr/>
              <a:t>1/23/2024</a:t>
            </a:fld>
            <a:endParaRPr lang="en-US"/>
          </a:p>
        </p:txBody>
      </p:sp>
      <p:sp>
        <p:nvSpPr>
          <p:cNvPr id="5" name="Footer Placeholder 4">
            <a:extLst>
              <a:ext uri="{FF2B5EF4-FFF2-40B4-BE49-F238E27FC236}">
                <a16:creationId xmlns:a16="http://schemas.microsoft.com/office/drawing/2014/main" id="{842C850D-0A98-B564-5F0A-109C66BFFB44}"/>
              </a:ext>
            </a:extLst>
          </p:cNvPr>
          <p:cNvSpPr>
            <a:spLocks noGrp="1"/>
          </p:cNvSpPr>
          <p:nvPr>
            <p:ph type="ftr" sz="quarter" idx="11"/>
          </p:nvPr>
        </p:nvSpPr>
        <p:spPr/>
        <p:txBody>
          <a:bodyPr/>
          <a:lstStyle/>
          <a:p>
            <a:r>
              <a:rPr lang="en-US"/>
              <a:t>Faculty Name             Subject code and abbreviation                Unit Number</a:t>
            </a:r>
          </a:p>
        </p:txBody>
      </p:sp>
      <p:sp>
        <p:nvSpPr>
          <p:cNvPr id="6" name="Slide Number Placeholder 5">
            <a:extLst>
              <a:ext uri="{FF2B5EF4-FFF2-40B4-BE49-F238E27FC236}">
                <a16:creationId xmlns:a16="http://schemas.microsoft.com/office/drawing/2014/main" id="{FA4B36AE-4011-DDFC-DC1F-62F0A1CFD6AA}"/>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9" name="Title 1">
            <a:extLst>
              <a:ext uri="{FF2B5EF4-FFF2-40B4-BE49-F238E27FC236}">
                <a16:creationId xmlns:a16="http://schemas.microsoft.com/office/drawing/2014/main" id="{6FD91C5A-3941-9571-8D9D-B2FE5D2C79A5}"/>
              </a:ext>
            </a:extLst>
          </p:cNvPr>
          <p:cNvSpPr txBox="1">
            <a:spLocks noGrp="1"/>
          </p:cNvSpPr>
          <p:nvPr>
            <p:ph type="title"/>
          </p:nvPr>
        </p:nvSpPr>
        <p:spPr>
          <a:xfrm>
            <a:off x="457200" y="274638"/>
            <a:ext cx="82296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out object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7">
            <a:extLst>
              <a:ext uri="{FF2B5EF4-FFF2-40B4-BE49-F238E27FC236}">
                <a16:creationId xmlns:a16="http://schemas.microsoft.com/office/drawing/2014/main" id="{BED0A824-51CB-F204-863E-F9164D294F5B}"/>
              </a:ext>
            </a:extLst>
          </p:cNvPr>
          <p:cNvPicPr>
            <a:picLocks noChangeAspect="1"/>
          </p:cNvPicPr>
          <p:nvPr/>
        </p:nvPicPr>
        <p:blipFill>
          <a:blip r:embed="rId2"/>
          <a:stretch>
            <a:fillRect/>
          </a:stretch>
        </p:blipFill>
        <p:spPr>
          <a:xfrm>
            <a:off x="5029200" y="1985634"/>
            <a:ext cx="3906768" cy="3272166"/>
          </a:xfrm>
          <a:prstGeom prst="rect">
            <a:avLst/>
          </a:prstGeom>
        </p:spPr>
      </p:pic>
    </p:spTree>
    <p:extLst>
      <p:ext uri="{BB962C8B-B14F-4D97-AF65-F5344CB8AC3E}">
        <p14:creationId xmlns:p14="http://schemas.microsoft.com/office/powerpoint/2010/main" val="358926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2DCF6E-6AF4-9842-866E-BD20324B4F98}"/>
              </a:ext>
            </a:extLst>
          </p:cNvPr>
          <p:cNvSpPr>
            <a:spLocks noGrp="1"/>
          </p:cNvSpPr>
          <p:nvPr>
            <p:ph idx="1"/>
          </p:nvPr>
        </p:nvSpPr>
        <p:spPr>
          <a:xfrm>
            <a:off x="357158" y="959993"/>
            <a:ext cx="8429684" cy="7112477"/>
          </a:xfrm>
        </p:spPr>
        <p:txBody>
          <a:bodyPr>
            <a:noAutofit/>
          </a:bodyPr>
          <a:lstStyle/>
          <a:p>
            <a:pPr>
              <a:lnSpc>
                <a:spcPct val="150000"/>
              </a:lnSpc>
            </a:pPr>
            <a:endParaRPr lang="en-IN" sz="1200" kern="50" spc="-30" dirty="0"/>
          </a:p>
          <a:p>
            <a:pPr>
              <a:lnSpc>
                <a:spcPct val="150000"/>
              </a:lnSpc>
            </a:pPr>
            <a:endParaRPr lang="en-IN" sz="1200" kern="50" spc="-30" dirty="0"/>
          </a:p>
          <a:p>
            <a:endParaRPr lang="en-US" sz="1200" dirty="0"/>
          </a:p>
        </p:txBody>
      </p:sp>
      <p:sp>
        <p:nvSpPr>
          <p:cNvPr id="4" name="Title 1">
            <a:extLst>
              <a:ext uri="{FF2B5EF4-FFF2-40B4-BE49-F238E27FC236}">
                <a16:creationId xmlns:a16="http://schemas.microsoft.com/office/drawing/2014/main" id="{E0E2160F-7C0C-E749-8210-9DD802D42716}"/>
              </a:ext>
            </a:extLst>
          </p:cNvPr>
          <p:cNvSpPr txBox="1">
            <a:spLocks/>
          </p:cNvSpPr>
          <p:nvPr/>
        </p:nvSpPr>
        <p:spPr>
          <a:xfrm>
            <a:off x="2171700" y="3"/>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r>
              <a:rPr lang="en-US" sz="2400" dirty="0"/>
              <a:t>Faculty Profile: Coursera Achievements</a:t>
            </a:r>
          </a:p>
        </p:txBody>
      </p:sp>
      <p:sp>
        <p:nvSpPr>
          <p:cNvPr id="5" name="Date Placeholder 8"/>
          <p:cNvSpPr>
            <a:spLocks noGrp="1"/>
          </p:cNvSpPr>
          <p:nvPr>
            <p:ph type="dt" sz="half" idx="10"/>
          </p:nvPr>
        </p:nvSpPr>
        <p:spPr>
          <a:xfrm>
            <a:off x="428596" y="6492875"/>
            <a:ext cx="2133600" cy="365125"/>
          </a:xfrm>
        </p:spPr>
        <p:txBody>
          <a:bodyPr/>
          <a:lstStyle/>
          <a:p>
            <a:fld id="{8F8A25AB-BCAB-4B2D-986A-55D6BF466564}" type="datetime1">
              <a:rPr lang="en-US" smtClean="0"/>
              <a:pPr/>
              <a:t>1/23/2024</a:t>
            </a:fld>
            <a:endParaRPr lang="en-US" dirty="0"/>
          </a:p>
        </p:txBody>
      </p:sp>
      <p:sp>
        <p:nvSpPr>
          <p:cNvPr id="6" name="Footer Placeholder 4">
            <a:extLst>
              <a:ext uri="{FF2B5EF4-FFF2-40B4-BE49-F238E27FC236}">
                <a16:creationId xmlns:a16="http://schemas.microsoft.com/office/drawing/2014/main" id="{F60777EF-AB41-44CD-AA5B-D3265C73A511}"/>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sp>
        <p:nvSpPr>
          <p:cNvPr id="7" name="Slide Number Placeholder 9"/>
          <p:cNvSpPr>
            <a:spLocks noGrp="1"/>
          </p:cNvSpPr>
          <p:nvPr>
            <p:ph type="sldNum" sz="quarter" idx="12"/>
          </p:nvPr>
        </p:nvSpPr>
        <p:spPr>
          <a:xfrm>
            <a:off x="6553200" y="6356350"/>
            <a:ext cx="2133600" cy="365125"/>
          </a:xfrm>
        </p:spPr>
        <p:txBody>
          <a:bodyPr/>
          <a:lstStyle/>
          <a:p>
            <a:fld id="{B6F15528-21DE-4FAA-801E-634DDDAF4B2B}" type="slidenum">
              <a:rPr lang="en-US" smtClean="0"/>
              <a:pPr/>
              <a:t>3</a:t>
            </a:fld>
            <a:endParaRPr lang="en-US"/>
          </a:p>
        </p:txBody>
      </p:sp>
      <p:pic>
        <p:nvPicPr>
          <p:cNvPr id="8" name="Picture 2" descr="NIET">
            <a:extLst>
              <a:ext uri="{FF2B5EF4-FFF2-40B4-BE49-F238E27FC236}">
                <a16:creationId xmlns:a16="http://schemas.microsoft.com/office/drawing/2014/main" id="{1232CCF8-6275-3F46-A9FA-6CDEEC9CDBF1}"/>
              </a:ext>
            </a:extLst>
          </p:cNvPr>
          <p:cNvPicPr>
            <a:picLocks noChangeAspect="1" noChangeArrowheads="1"/>
          </p:cNvPicPr>
          <p:nvPr/>
        </p:nvPicPr>
        <p:blipFill>
          <a:blip r:embed="rId2"/>
          <a:srcRect/>
          <a:stretch>
            <a:fillRect/>
          </a:stretch>
        </p:blipFill>
        <p:spPr bwMode="auto">
          <a:xfrm>
            <a:off x="0" y="0"/>
            <a:ext cx="1438242" cy="847725"/>
          </a:xfrm>
          <a:prstGeom prst="rect">
            <a:avLst/>
          </a:prstGeom>
          <a:noFill/>
        </p:spPr>
      </p:pic>
      <p:graphicFrame>
        <p:nvGraphicFramePr>
          <p:cNvPr id="9" name="Table 6">
            <a:extLst>
              <a:ext uri="{FF2B5EF4-FFF2-40B4-BE49-F238E27FC236}">
                <a16:creationId xmlns:a16="http://schemas.microsoft.com/office/drawing/2014/main" id="{E9C3D2F1-8FE3-A872-2889-3D3D9F72EB76}"/>
              </a:ext>
            </a:extLst>
          </p:cNvPr>
          <p:cNvGraphicFramePr>
            <a:graphicFrameLocks noGrp="1"/>
          </p:cNvGraphicFramePr>
          <p:nvPr>
            <p:extLst>
              <p:ext uri="{D42A27DB-BD31-4B8C-83A1-F6EECF244321}">
                <p14:modId xmlns:p14="http://schemas.microsoft.com/office/powerpoint/2010/main" val="3883753257"/>
              </p:ext>
            </p:extLst>
          </p:nvPr>
        </p:nvGraphicFramePr>
        <p:xfrm>
          <a:off x="449128" y="1844171"/>
          <a:ext cx="8215370" cy="3895846"/>
        </p:xfrm>
        <a:graphic>
          <a:graphicData uri="http://schemas.openxmlformats.org/drawingml/2006/table">
            <a:tbl>
              <a:tblPr firstRow="1" bandRow="1">
                <a:tableStyleId>{5C22544A-7EE6-4342-B048-85BDC9FD1C3A}</a:tableStyleId>
              </a:tblPr>
              <a:tblGrid>
                <a:gridCol w="2903672">
                  <a:extLst>
                    <a:ext uri="{9D8B030D-6E8A-4147-A177-3AD203B41FA5}">
                      <a16:colId xmlns:a16="http://schemas.microsoft.com/office/drawing/2014/main" val="3748412353"/>
                    </a:ext>
                  </a:extLst>
                </a:gridCol>
                <a:gridCol w="5311698">
                  <a:extLst>
                    <a:ext uri="{9D8B030D-6E8A-4147-A177-3AD203B41FA5}">
                      <a16:colId xmlns:a16="http://schemas.microsoft.com/office/drawing/2014/main" val="945288000"/>
                    </a:ext>
                  </a:extLst>
                </a:gridCol>
              </a:tblGrid>
              <a:tr h="508154">
                <a:tc>
                  <a:txBody>
                    <a:bodyPr/>
                    <a:lstStyle/>
                    <a:p>
                      <a:r>
                        <a:rPr lang="en-US" sz="1800" dirty="0"/>
                        <a:t>Education Background</a:t>
                      </a:r>
                    </a:p>
                  </a:txBody>
                  <a:tcPr marL="68580" marR="68580"/>
                </a:tc>
                <a:tc>
                  <a:txBody>
                    <a:bodyPr/>
                    <a:lstStyle/>
                    <a:p>
                      <a:r>
                        <a:rPr lang="en-US" sz="1800" dirty="0"/>
                        <a:t>Details</a:t>
                      </a:r>
                    </a:p>
                  </a:txBody>
                  <a:tcPr marL="68580" marR="68580"/>
                </a:tc>
                <a:extLst>
                  <a:ext uri="{0D108BD9-81ED-4DB2-BD59-A6C34878D82A}">
                    <a16:rowId xmlns:a16="http://schemas.microsoft.com/office/drawing/2014/main" val="2095852574"/>
                  </a:ext>
                </a:extLst>
              </a:tr>
              <a:tr h="846923">
                <a:tc>
                  <a:txBody>
                    <a:bodyPr/>
                    <a:lstStyle/>
                    <a:p>
                      <a:r>
                        <a:rPr lang="en-US" sz="1800" dirty="0"/>
                        <a:t>PhD. In CSC(2022)</a:t>
                      </a:r>
                    </a:p>
                  </a:txBody>
                  <a:tcPr marL="68580" marR="68580"/>
                </a:tc>
                <a:tc>
                  <a:txBody>
                    <a:bodyPr/>
                    <a:lstStyle/>
                    <a:p>
                      <a:pPr algn="l">
                        <a:lnSpc>
                          <a:spcPct val="150000"/>
                        </a:lnSpc>
                      </a:pPr>
                      <a:r>
                        <a:rPr lang="en-IN" sz="1800" kern="50" spc="-30" dirty="0">
                          <a:solidFill>
                            <a:srgbClr val="3F3A38"/>
                          </a:solidFill>
                          <a:effectLst/>
                          <a:latin typeface="Arial" panose="020B0604020202020204" pitchFamily="34" charset="0"/>
                          <a:ea typeface="SimSun" panose="02010600030101010101" pitchFamily="2" charset="-122"/>
                          <a:cs typeface="Mangal" panose="02040503050203030202" pitchFamily="18" charset="0"/>
                        </a:rPr>
                        <a:t>  Himalayan Garhwal University</a:t>
                      </a:r>
                    </a:p>
                  </a:txBody>
                  <a:tcPr marL="0" marR="0" marT="3810" marB="3810"/>
                </a:tc>
                <a:extLst>
                  <a:ext uri="{0D108BD9-81ED-4DB2-BD59-A6C34878D82A}">
                    <a16:rowId xmlns:a16="http://schemas.microsoft.com/office/drawing/2014/main" val="1998648160"/>
                  </a:ext>
                </a:extLst>
              </a:tr>
              <a:tr h="846923">
                <a:tc>
                  <a:txBody>
                    <a:bodyPr/>
                    <a:lstStyle/>
                    <a:p>
                      <a:r>
                        <a:rPr lang="en-US" sz="1800" dirty="0"/>
                        <a:t>MIT (2006)</a:t>
                      </a:r>
                    </a:p>
                  </a:txBody>
                  <a:tcPr marL="68580" marR="68580"/>
                </a:tc>
                <a:tc>
                  <a:txBody>
                    <a:bodyPr/>
                    <a:lstStyle/>
                    <a:p>
                      <a:r>
                        <a:rPr lang="en-US" sz="1800" dirty="0"/>
                        <a:t>Sikkim Manipal University</a:t>
                      </a:r>
                    </a:p>
                  </a:txBody>
                  <a:tcPr marL="68580" marR="68580"/>
                </a:tc>
                <a:extLst>
                  <a:ext uri="{0D108BD9-81ED-4DB2-BD59-A6C34878D82A}">
                    <a16:rowId xmlns:a16="http://schemas.microsoft.com/office/drawing/2014/main" val="4285944313"/>
                  </a:ext>
                </a:extLst>
              </a:tr>
              <a:tr h="846923">
                <a:tc>
                  <a:txBody>
                    <a:bodyPr/>
                    <a:lstStyle/>
                    <a:p>
                      <a:r>
                        <a:rPr lang="en-US" sz="1800" dirty="0"/>
                        <a:t>B.E.(comp)</a:t>
                      </a:r>
                    </a:p>
                  </a:txBody>
                  <a:tcPr marL="68580" marR="68580"/>
                </a:tc>
                <a:tc>
                  <a:txBody>
                    <a:bodyPr/>
                    <a:lstStyle/>
                    <a:p>
                      <a:r>
                        <a:rPr lang="en-US" sz="1800" dirty="0"/>
                        <a:t>Pune University</a:t>
                      </a:r>
                    </a:p>
                  </a:txBody>
                  <a:tcPr marL="68580" marR="68580"/>
                </a:tc>
                <a:extLst>
                  <a:ext uri="{0D108BD9-81ED-4DB2-BD59-A6C34878D82A}">
                    <a16:rowId xmlns:a16="http://schemas.microsoft.com/office/drawing/2014/main" val="219034256"/>
                  </a:ext>
                </a:extLst>
              </a:tr>
              <a:tr h="846923">
                <a:tc>
                  <a:txBody>
                    <a:bodyPr/>
                    <a:lstStyle/>
                    <a:p>
                      <a:r>
                        <a:rPr lang="en-US" sz="1800" dirty="0"/>
                        <a:t>B.Ed.</a:t>
                      </a:r>
                    </a:p>
                  </a:txBody>
                  <a:tcPr marL="68580" marR="68580"/>
                </a:tc>
                <a:tc>
                  <a:txBody>
                    <a:bodyPr/>
                    <a:lstStyle/>
                    <a:p>
                      <a:r>
                        <a:rPr lang="en-US" sz="1800" dirty="0"/>
                        <a:t>IGNOU</a:t>
                      </a:r>
                    </a:p>
                  </a:txBody>
                  <a:tcPr marL="68580" marR="68580"/>
                </a:tc>
                <a:extLst>
                  <a:ext uri="{0D108BD9-81ED-4DB2-BD59-A6C34878D82A}">
                    <a16:rowId xmlns:a16="http://schemas.microsoft.com/office/drawing/2014/main" val="500787360"/>
                  </a:ext>
                </a:extLst>
              </a:tr>
            </a:tbl>
          </a:graphicData>
        </a:graphic>
      </p:graphicFrame>
    </p:spTree>
    <p:extLst>
      <p:ext uri="{BB962C8B-B14F-4D97-AF65-F5344CB8AC3E}">
        <p14:creationId xmlns:p14="http://schemas.microsoft.com/office/powerpoint/2010/main" val="3350870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12589" y="3012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Implicit Objects: JSP request</a:t>
            </a:r>
            <a:r>
              <a:rPr lang="en-US" sz="2400" dirty="0"/>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3" name="Content Placeholder 2">
            <a:extLst>
              <a:ext uri="{FF2B5EF4-FFF2-40B4-BE49-F238E27FC236}">
                <a16:creationId xmlns:a16="http://schemas.microsoft.com/office/drawing/2014/main" id="{94A19488-85BF-2610-4D58-1B8696856EF0}"/>
              </a:ext>
            </a:extLst>
          </p:cNvPr>
          <p:cNvSpPr>
            <a:spLocks noGrp="1"/>
          </p:cNvSpPr>
          <p:nvPr>
            <p:ph idx="1"/>
          </p:nvPr>
        </p:nvSpPr>
        <p:spPr/>
        <p:txBody>
          <a:bodyPr>
            <a:normAutofit/>
          </a:bodyPr>
          <a:lstStyle/>
          <a:p>
            <a:pPr algn="just"/>
            <a:r>
              <a:rPr lang="en-IN" sz="1800" b="0" i="0" dirty="0">
                <a:solidFill>
                  <a:srgbClr val="333333"/>
                </a:solidFill>
                <a:effectLst/>
              </a:rPr>
              <a:t>The </a:t>
            </a:r>
            <a:r>
              <a:rPr lang="en-IN" sz="1800" b="1" i="0" dirty="0">
                <a:solidFill>
                  <a:srgbClr val="333333"/>
                </a:solidFill>
                <a:effectLst/>
              </a:rPr>
              <a:t>JSP request</a:t>
            </a:r>
            <a:r>
              <a:rPr lang="en-IN" sz="1800" b="0" i="0" dirty="0">
                <a:solidFill>
                  <a:srgbClr val="333333"/>
                </a:solidFill>
                <a:effectLst/>
              </a:rPr>
              <a:t> is an implicit object of type </a:t>
            </a:r>
            <a:r>
              <a:rPr lang="en-IN" sz="1800" b="0" i="0" dirty="0" err="1">
                <a:solidFill>
                  <a:srgbClr val="333333"/>
                </a:solidFill>
                <a:effectLst/>
              </a:rPr>
              <a:t>HttpServletRequest</a:t>
            </a:r>
            <a:r>
              <a:rPr lang="en-IN" sz="1800" b="0" i="0" dirty="0">
                <a:solidFill>
                  <a:srgbClr val="333333"/>
                </a:solidFill>
                <a:effectLst/>
              </a:rPr>
              <a:t> i.e. created for each </a:t>
            </a:r>
            <a:r>
              <a:rPr lang="en-IN" sz="1800" b="0" i="0" dirty="0" err="1">
                <a:solidFill>
                  <a:srgbClr val="333333"/>
                </a:solidFill>
                <a:effectLst/>
              </a:rPr>
              <a:t>jsp</a:t>
            </a:r>
            <a:r>
              <a:rPr lang="en-IN" sz="1800" b="0" i="0" dirty="0">
                <a:solidFill>
                  <a:srgbClr val="333333"/>
                </a:solidFill>
                <a:effectLst/>
              </a:rPr>
              <a:t> request by the web container. It can be used to get request information such as parameter, header information, remote address, server name, server port, content type, character encoding etc.</a:t>
            </a:r>
          </a:p>
          <a:p>
            <a:pPr algn="just"/>
            <a:r>
              <a:rPr lang="en-IN" sz="1800" b="0" i="0" dirty="0">
                <a:solidFill>
                  <a:srgbClr val="333333"/>
                </a:solidFill>
                <a:effectLst/>
              </a:rPr>
              <a:t>It can also be used to set, get and remove attributes from the </a:t>
            </a:r>
            <a:r>
              <a:rPr lang="en-IN" sz="1800" b="0" i="0" dirty="0" err="1">
                <a:solidFill>
                  <a:srgbClr val="333333"/>
                </a:solidFill>
                <a:effectLst/>
              </a:rPr>
              <a:t>jsp</a:t>
            </a:r>
            <a:r>
              <a:rPr lang="en-IN" sz="1800" b="0" i="0" dirty="0">
                <a:solidFill>
                  <a:srgbClr val="333333"/>
                </a:solidFill>
                <a:effectLst/>
              </a:rPr>
              <a:t> request scope.</a:t>
            </a:r>
          </a:p>
          <a:p>
            <a:pPr algn="just"/>
            <a:r>
              <a:rPr lang="en-IN" sz="1800" b="0" i="0" dirty="0">
                <a:solidFill>
                  <a:srgbClr val="333333"/>
                </a:solidFill>
                <a:effectLst/>
              </a:rPr>
              <a:t>Let's see the simple example of request implicit object where we are printing the name of the user with welcome message.</a:t>
            </a:r>
          </a:p>
          <a:p>
            <a:pPr marL="0" indent="0">
              <a:buNone/>
            </a:pPr>
            <a:r>
              <a:rPr lang="en-IN" sz="1800" b="0" dirty="0">
                <a:effectLst/>
              </a:rPr>
              <a:t>Example of JSP request implicit object</a:t>
            </a:r>
          </a:p>
          <a:p>
            <a:pPr marL="0" indent="0">
              <a:buNone/>
            </a:pPr>
            <a:r>
              <a:rPr lang="en-US" sz="1800" dirty="0" err="1"/>
              <a:t>Index.html</a:t>
            </a:r>
            <a:endParaRPr lang="en-US" sz="1800" dirty="0"/>
          </a:p>
          <a:p>
            <a:pPr marL="0" indent="0" algn="just">
              <a:buNone/>
            </a:pPr>
            <a:r>
              <a:rPr lang="en-IN" sz="1800" b="1" i="0" dirty="0">
                <a:effectLst/>
              </a:rPr>
              <a:t>&lt;form</a:t>
            </a:r>
            <a:r>
              <a:rPr lang="en-IN" sz="1800" b="0" i="0" dirty="0">
                <a:effectLst/>
              </a:rPr>
              <a:t> action="</a:t>
            </a:r>
            <a:r>
              <a:rPr lang="en-IN" sz="1800" b="0" i="0" dirty="0" err="1">
                <a:effectLst/>
              </a:rPr>
              <a:t>welcome.jsp</a:t>
            </a:r>
            <a:r>
              <a:rPr lang="en-IN" sz="1800" b="0" i="0" dirty="0">
                <a:effectLst/>
              </a:rPr>
              <a:t>"</a:t>
            </a:r>
            <a:r>
              <a:rPr lang="en-IN" sz="1800" b="1" i="0" dirty="0">
                <a:effectLst/>
              </a:rPr>
              <a:t>&gt;</a:t>
            </a:r>
            <a:r>
              <a:rPr lang="en-IN" sz="1800" b="0" i="0" dirty="0">
                <a:effectLst/>
              </a:rPr>
              <a:t>  </a:t>
            </a:r>
          </a:p>
          <a:p>
            <a:pPr marL="0" indent="0" algn="just">
              <a:buNone/>
            </a:pPr>
            <a:r>
              <a:rPr lang="en-IN" sz="1800" b="1" i="0" dirty="0">
                <a:effectLst/>
              </a:rPr>
              <a:t>&lt;input</a:t>
            </a:r>
            <a:r>
              <a:rPr lang="en-IN" sz="1800" b="0" i="0" dirty="0">
                <a:effectLst/>
              </a:rPr>
              <a:t> type="text" name="</a:t>
            </a:r>
            <a:r>
              <a:rPr lang="en-IN" sz="1800" b="0" i="0" dirty="0" err="1">
                <a:effectLst/>
              </a:rPr>
              <a:t>uname</a:t>
            </a:r>
            <a:r>
              <a:rPr lang="en-IN" sz="1800" b="0" i="0" dirty="0">
                <a:effectLst/>
              </a:rPr>
              <a:t>"</a:t>
            </a:r>
            <a:r>
              <a:rPr lang="en-IN" sz="1800" b="1" i="0" dirty="0">
                <a:effectLst/>
              </a:rPr>
              <a:t>&gt;</a:t>
            </a:r>
            <a:r>
              <a:rPr lang="en-IN" sz="1800" b="0" i="0" dirty="0">
                <a:effectLst/>
              </a:rPr>
              <a:t>  </a:t>
            </a:r>
          </a:p>
          <a:p>
            <a:pPr marL="0" indent="0" algn="just">
              <a:buNone/>
            </a:pPr>
            <a:r>
              <a:rPr lang="en-IN" sz="1800" b="1" i="0" dirty="0">
                <a:effectLst/>
              </a:rPr>
              <a:t>&lt;input</a:t>
            </a:r>
            <a:r>
              <a:rPr lang="en-IN" sz="1800" b="0" i="0" dirty="0">
                <a:effectLst/>
              </a:rPr>
              <a:t> type="submit" value="go"</a:t>
            </a:r>
            <a:r>
              <a:rPr lang="en-IN" sz="1800" b="1" i="0" dirty="0">
                <a:effectLst/>
              </a:rPr>
              <a:t>&gt;&lt;</a:t>
            </a:r>
            <a:r>
              <a:rPr lang="en-IN" sz="1800" b="1" i="0" dirty="0" err="1">
                <a:effectLst/>
              </a:rPr>
              <a:t>br</a:t>
            </a:r>
            <a:r>
              <a:rPr lang="en-IN" sz="1800" b="1" i="0" dirty="0">
                <a:effectLst/>
              </a:rPr>
              <a:t>/&gt;</a:t>
            </a:r>
            <a:r>
              <a:rPr lang="en-IN" sz="1800" b="0" i="0" dirty="0">
                <a:effectLst/>
              </a:rPr>
              <a:t>  </a:t>
            </a:r>
          </a:p>
          <a:p>
            <a:pPr marL="0" indent="0" algn="just">
              <a:buNone/>
            </a:pPr>
            <a:r>
              <a:rPr lang="en-IN" sz="1800" b="1" i="0" dirty="0">
                <a:effectLst/>
              </a:rPr>
              <a:t>&lt;/form&gt;</a:t>
            </a:r>
            <a:r>
              <a:rPr lang="en-IN" sz="1800" b="0" i="0" dirty="0">
                <a:effectLst/>
              </a:rPr>
              <a:t> </a:t>
            </a:r>
            <a:r>
              <a:rPr lang="en-IN" sz="1100" b="0" i="0" dirty="0">
                <a:solidFill>
                  <a:srgbClr val="000000"/>
                </a:solidFill>
                <a:effectLst/>
                <a:latin typeface="inter-regular"/>
              </a:rPr>
              <a:t> </a:t>
            </a:r>
          </a:p>
          <a:p>
            <a:pPr marL="0" indent="0">
              <a:buNone/>
            </a:pPr>
            <a:endParaRPr lang="en-US" sz="1800" dirty="0"/>
          </a:p>
        </p:txBody>
      </p:sp>
    </p:spTree>
    <p:extLst>
      <p:ext uri="{BB962C8B-B14F-4D97-AF65-F5344CB8AC3E}">
        <p14:creationId xmlns:p14="http://schemas.microsoft.com/office/powerpoint/2010/main" val="112350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27016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0" dirty="0">
                <a:solidFill>
                  <a:schemeClr val="tx1"/>
                </a:solidFill>
                <a:effectLst/>
                <a:latin typeface="tahoma" panose="020B0604030504040204" pitchFamily="34" charset="0"/>
              </a:rPr>
              <a:t>Example of JSP request implicit object </a:t>
            </a:r>
            <a:r>
              <a:rPr lang="en-IN" sz="2400" dirty="0" err="1">
                <a:solidFill>
                  <a:schemeClr val="tx1"/>
                </a:solidFill>
              </a:rPr>
              <a:t>Cont</a:t>
            </a:r>
            <a:r>
              <a:rPr lang="en-IN" sz="2400" dirty="0">
                <a:solidFill>
                  <a:schemeClr val="tx1"/>
                </a:solidFill>
              </a:rPr>
              <a:t>…</a:t>
            </a:r>
            <a:r>
              <a:rPr lang="en-US" sz="2400" dirty="0">
                <a:solidFill>
                  <a:schemeClr val="tx1"/>
                </a:solidFill>
              </a:rPr>
              <a:t>(CO2)</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10" name="TextBox 9">
            <a:extLst>
              <a:ext uri="{FF2B5EF4-FFF2-40B4-BE49-F238E27FC236}">
                <a16:creationId xmlns:a16="http://schemas.microsoft.com/office/drawing/2014/main" id="{77678FBC-0BD3-50D3-A667-D660A48558A1}"/>
              </a:ext>
            </a:extLst>
          </p:cNvPr>
          <p:cNvSpPr txBox="1"/>
          <p:nvPr/>
        </p:nvSpPr>
        <p:spPr>
          <a:xfrm>
            <a:off x="1407090" y="1142999"/>
            <a:ext cx="4597052" cy="1477328"/>
          </a:xfrm>
          <a:prstGeom prst="rect">
            <a:avLst/>
          </a:prstGeom>
          <a:noFill/>
        </p:spPr>
        <p:txBody>
          <a:bodyPr wrap="square">
            <a:spAutoFit/>
          </a:bodyPr>
          <a:lstStyle/>
          <a:p>
            <a:pPr algn="just"/>
            <a:r>
              <a:rPr lang="en-IN" b="1" i="0" dirty="0" err="1">
                <a:effectLst/>
              </a:rPr>
              <a:t>welcome.jsp</a:t>
            </a:r>
            <a:endParaRPr lang="en-IN" b="0" i="0" dirty="0">
              <a:effectLst/>
            </a:endParaRPr>
          </a:p>
          <a:p>
            <a:pPr algn="just"/>
            <a:r>
              <a:rPr lang="en-IN" b="0" i="0" dirty="0">
                <a:effectLst/>
              </a:rPr>
              <a:t>&lt;%   </a:t>
            </a:r>
          </a:p>
          <a:p>
            <a:pPr algn="just"/>
            <a:r>
              <a:rPr lang="en-IN" b="0" i="0" dirty="0">
                <a:effectLst/>
              </a:rPr>
              <a:t>String name=</a:t>
            </a:r>
            <a:r>
              <a:rPr lang="en-IN" b="0" i="0" dirty="0" err="1">
                <a:effectLst/>
              </a:rPr>
              <a:t>request.getParameter</a:t>
            </a:r>
            <a:r>
              <a:rPr lang="en-IN" b="0" i="0" dirty="0">
                <a:effectLst/>
              </a:rPr>
              <a:t>("</a:t>
            </a:r>
            <a:r>
              <a:rPr lang="en-IN" b="0" i="0" dirty="0" err="1">
                <a:effectLst/>
              </a:rPr>
              <a:t>uname</a:t>
            </a:r>
            <a:r>
              <a:rPr lang="en-IN" b="0" i="0" dirty="0">
                <a:effectLst/>
              </a:rPr>
              <a:t>");  </a:t>
            </a:r>
          </a:p>
          <a:p>
            <a:pPr algn="just"/>
            <a:r>
              <a:rPr lang="en-IN" b="0" i="0" dirty="0" err="1">
                <a:effectLst/>
              </a:rPr>
              <a:t>out.print</a:t>
            </a:r>
            <a:r>
              <a:rPr lang="en-IN" b="0" i="0" dirty="0">
                <a:effectLst/>
              </a:rPr>
              <a:t>("welcome "+name);  </a:t>
            </a:r>
          </a:p>
          <a:p>
            <a:pPr algn="just"/>
            <a:r>
              <a:rPr lang="en-IN" b="0" i="0" dirty="0">
                <a:effectLst/>
              </a:rPr>
              <a:t>%&gt;  </a:t>
            </a:r>
          </a:p>
        </p:txBody>
      </p:sp>
      <p:pic>
        <p:nvPicPr>
          <p:cNvPr id="12" name="Picture 11" descr="Graphical user interface, text, application&#10;&#10;Description automatically generated">
            <a:extLst>
              <a:ext uri="{FF2B5EF4-FFF2-40B4-BE49-F238E27FC236}">
                <a16:creationId xmlns:a16="http://schemas.microsoft.com/office/drawing/2014/main" id="{B3794AC9-7BD9-A1D4-64FE-74E6E98806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316" y="2873636"/>
            <a:ext cx="2654300" cy="2307964"/>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A7E1AC6F-F3C3-01AA-389A-E0544AB162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778" y="3048000"/>
            <a:ext cx="2616200" cy="2307964"/>
          </a:xfrm>
          <a:prstGeom prst="rect">
            <a:avLst/>
          </a:prstGeom>
        </p:spPr>
      </p:pic>
    </p:spTree>
    <p:extLst>
      <p:ext uri="{BB962C8B-B14F-4D97-AF65-F5344CB8AC3E}">
        <p14:creationId xmlns:p14="http://schemas.microsoft.com/office/powerpoint/2010/main" val="871315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AutoNum type="arabicPeriod"/>
            </a:pPr>
            <a:r>
              <a:rPr lang="en-IN" sz="1800" b="0" i="0" dirty="0">
                <a:effectLst/>
                <a:latin typeface="Calibri" panose="020F0502020204030204" pitchFamily="34" charset="0"/>
                <a:cs typeface="Calibri" panose="020F0502020204030204" pitchFamily="34" charset="0"/>
              </a:rPr>
              <a:t>Which page directive should be used in JSP to generate a PDF page?</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a) </a:t>
            </a:r>
            <a:r>
              <a:rPr lang="en-IN" sz="1800" b="1" i="0" dirty="0" err="1">
                <a:effectLst/>
                <a:latin typeface="Calibri" panose="020F0502020204030204" pitchFamily="34" charset="0"/>
                <a:cs typeface="Calibri" panose="020F0502020204030204" pitchFamily="34" charset="0"/>
              </a:rPr>
              <a:t>contentType</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a:t>
            </a:r>
            <a:r>
              <a:rPr lang="en-IN" sz="1800" b="0" i="0" dirty="0" err="1">
                <a:effectLst/>
                <a:latin typeface="Calibri" panose="020F0502020204030204" pitchFamily="34" charset="0"/>
                <a:cs typeface="Calibri" panose="020F0502020204030204" pitchFamily="34" charset="0"/>
              </a:rPr>
              <a:t>generatePdf</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a:t>
            </a:r>
            <a:r>
              <a:rPr lang="en-IN" sz="1800" b="0" i="0" dirty="0" err="1">
                <a:effectLst/>
                <a:latin typeface="Calibri" panose="020F0502020204030204" pitchFamily="34" charset="0"/>
                <a:cs typeface="Calibri" panose="020F0502020204030204" pitchFamily="34" charset="0"/>
              </a:rPr>
              <a:t>typePDF</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d) </a:t>
            </a:r>
            <a:r>
              <a:rPr lang="en-IN" sz="1800" b="0" i="0" dirty="0" err="1">
                <a:effectLst/>
                <a:latin typeface="Calibri" panose="020F0502020204030204" pitchFamily="34" charset="0"/>
                <a:cs typeface="Calibri" panose="020F0502020204030204" pitchFamily="34" charset="0"/>
              </a:rPr>
              <a:t>contentPDF</a:t>
            </a:r>
            <a:endParaRPr lang="en-IN" sz="1800" b="0" i="0" dirty="0">
              <a:effectLst/>
              <a:latin typeface="Calibri" panose="020F0502020204030204" pitchFamily="34" charset="0"/>
              <a:cs typeface="Calibri" panose="020F0502020204030204" pitchFamily="34" charset="0"/>
            </a:endParaRPr>
          </a:p>
          <a:p>
            <a:pPr>
              <a:buAutoNum type="arabicPeriod"/>
            </a:pPr>
            <a:r>
              <a:rPr lang="en-IN" sz="1800" b="0" i="0" dirty="0">
                <a:effectLst/>
                <a:latin typeface="Calibri" panose="020F0502020204030204" pitchFamily="34" charset="0"/>
                <a:cs typeface="Calibri" panose="020F0502020204030204" pitchFamily="34" charset="0"/>
              </a:rPr>
              <a:t>Which tag should be used to pass information from JSP to included JSP?</a:t>
            </a:r>
            <a:br>
              <a:rPr lang="en-IN" sz="1800" dirty="0">
                <a:latin typeface="Calibri" panose="020F0502020204030204" pitchFamily="34" charset="0"/>
                <a:cs typeface="Calibri" panose="020F0502020204030204" pitchFamily="34" charset="0"/>
              </a:rPr>
            </a:br>
            <a:r>
              <a:rPr lang="en-IN" sz="1800" b="1" i="0" dirty="0">
                <a:effectLst/>
                <a:latin typeface="Calibri" panose="020F0502020204030204" pitchFamily="34" charset="0"/>
                <a:cs typeface="Calibri" panose="020F0502020204030204" pitchFamily="34" charset="0"/>
              </a:rPr>
              <a:t>a) Using &lt;%</a:t>
            </a:r>
            <a:r>
              <a:rPr lang="en-IN" sz="1800" b="1" i="0" dirty="0" err="1">
                <a:effectLst/>
                <a:latin typeface="Calibri" panose="020F0502020204030204" pitchFamily="34" charset="0"/>
                <a:cs typeface="Calibri" panose="020F0502020204030204" pitchFamily="34" charset="0"/>
              </a:rPr>
              <a:t>jsp:page</a:t>
            </a:r>
            <a:r>
              <a:rPr lang="en-IN" sz="1800" b="1" i="0" dirty="0">
                <a:effectLst/>
                <a:latin typeface="Calibri" panose="020F0502020204030204" pitchFamily="34" charset="0"/>
                <a:cs typeface="Calibri" panose="020F0502020204030204" pitchFamily="34" charset="0"/>
              </a:rPr>
              <a:t>&gt; tag</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Using &lt;%</a:t>
            </a:r>
            <a:r>
              <a:rPr lang="en-IN" sz="1800" b="0" i="0" dirty="0" err="1">
                <a:effectLst/>
                <a:latin typeface="Calibri" panose="020F0502020204030204" pitchFamily="34" charset="0"/>
                <a:cs typeface="Calibri" panose="020F0502020204030204" pitchFamily="34" charset="0"/>
              </a:rPr>
              <a:t>jsp:param</a:t>
            </a:r>
            <a:r>
              <a:rPr lang="en-IN" sz="1800" b="0" i="0" dirty="0">
                <a:effectLst/>
                <a:latin typeface="Calibri" panose="020F0502020204030204" pitchFamily="34" charset="0"/>
                <a:cs typeface="Calibri" panose="020F0502020204030204" pitchFamily="34" charset="0"/>
              </a:rPr>
              <a:t>&gt; tag</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Using &lt;%</a:t>
            </a:r>
            <a:r>
              <a:rPr lang="en-IN" sz="1800" b="0" i="0" dirty="0" err="1">
                <a:effectLst/>
                <a:latin typeface="Calibri" panose="020F0502020204030204" pitchFamily="34" charset="0"/>
                <a:cs typeface="Calibri" panose="020F0502020204030204" pitchFamily="34" charset="0"/>
              </a:rPr>
              <a:t>jsp:import</a:t>
            </a:r>
            <a:r>
              <a:rPr lang="en-IN" sz="1800" b="0" i="0" dirty="0">
                <a:effectLst/>
                <a:latin typeface="Calibri" panose="020F0502020204030204" pitchFamily="34" charset="0"/>
                <a:cs typeface="Calibri" panose="020F0502020204030204" pitchFamily="34" charset="0"/>
              </a:rPr>
              <a:t>&gt; tag</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d) Using &lt;%</a:t>
            </a:r>
            <a:r>
              <a:rPr lang="en-IN" sz="1800" b="0" i="0" dirty="0" err="1">
                <a:effectLst/>
                <a:latin typeface="Calibri" panose="020F0502020204030204" pitchFamily="34" charset="0"/>
                <a:cs typeface="Calibri" panose="020F0502020204030204" pitchFamily="34" charset="0"/>
              </a:rPr>
              <a:t>jsp:useBean</a:t>
            </a:r>
            <a:r>
              <a:rPr lang="en-IN" sz="1800" b="0" i="0" dirty="0">
                <a:effectLst/>
                <a:latin typeface="Calibri" panose="020F0502020204030204" pitchFamily="34" charset="0"/>
                <a:cs typeface="Calibri" panose="020F0502020204030204" pitchFamily="34" charset="0"/>
              </a:rPr>
              <a:t>&gt; tag</a:t>
            </a:r>
          </a:p>
          <a:p>
            <a:pPr>
              <a:buAutoNum type="arabicPeriod"/>
            </a:pPr>
            <a:r>
              <a:rPr lang="en-IN" sz="1800" b="0" i="0" dirty="0">
                <a:effectLst/>
                <a:latin typeface="Calibri" panose="020F0502020204030204" pitchFamily="34" charset="0"/>
                <a:cs typeface="Calibri" panose="020F0502020204030204" pitchFamily="34" charset="0"/>
              </a:rPr>
              <a:t>Application is instance of which class?</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a) </a:t>
            </a:r>
            <a:r>
              <a:rPr lang="en-IN" sz="1800" b="0" i="0" dirty="0" err="1">
                <a:effectLst/>
                <a:latin typeface="Calibri" panose="020F0502020204030204" pitchFamily="34" charset="0"/>
                <a:cs typeface="Calibri" panose="020F0502020204030204" pitchFamily="34" charset="0"/>
              </a:rPr>
              <a:t>javax.servlet.Application</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b) </a:t>
            </a:r>
            <a:r>
              <a:rPr lang="en-IN" sz="1800" b="0" i="0" dirty="0" err="1">
                <a:effectLst/>
                <a:latin typeface="Calibri" panose="020F0502020204030204" pitchFamily="34" charset="0"/>
                <a:cs typeface="Calibri" panose="020F0502020204030204" pitchFamily="34" charset="0"/>
              </a:rPr>
              <a:t>javax.servlet.HttpContext</a:t>
            </a:r>
            <a:br>
              <a:rPr lang="en-IN" sz="1800" dirty="0">
                <a:latin typeface="Calibri" panose="020F0502020204030204" pitchFamily="34" charset="0"/>
                <a:cs typeface="Calibri" panose="020F0502020204030204" pitchFamily="34" charset="0"/>
              </a:rPr>
            </a:br>
            <a:r>
              <a:rPr lang="en-IN" sz="1800" b="0" i="0" dirty="0">
                <a:effectLst/>
                <a:latin typeface="Calibri" panose="020F0502020204030204" pitchFamily="34" charset="0"/>
                <a:cs typeface="Calibri" panose="020F0502020204030204" pitchFamily="34" charset="0"/>
              </a:rPr>
              <a:t>c) </a:t>
            </a:r>
            <a:r>
              <a:rPr lang="en-IN" sz="1800" b="0" i="0" dirty="0" err="1">
                <a:effectLst/>
                <a:latin typeface="Calibri" panose="020F0502020204030204" pitchFamily="34" charset="0"/>
                <a:cs typeface="Calibri" panose="020F0502020204030204" pitchFamily="34" charset="0"/>
              </a:rPr>
              <a:t>javax.servlet.Context</a:t>
            </a:r>
            <a:br>
              <a:rPr lang="en-IN" sz="1800" dirty="0">
                <a:latin typeface="Calibri" panose="020F0502020204030204" pitchFamily="34" charset="0"/>
                <a:cs typeface="Calibri" panose="020F0502020204030204" pitchFamily="34" charset="0"/>
              </a:rPr>
            </a:br>
            <a:r>
              <a:rPr lang="en-IN" sz="1800" b="1" i="0" dirty="0">
                <a:effectLst/>
                <a:latin typeface="Calibri" panose="020F0502020204030204" pitchFamily="34" charset="0"/>
                <a:cs typeface="Calibri" panose="020F0502020204030204" pitchFamily="34" charset="0"/>
              </a:rPr>
              <a:t>d) </a:t>
            </a:r>
            <a:r>
              <a:rPr lang="en-IN" sz="1800" b="1" i="0" dirty="0" err="1">
                <a:effectLst/>
                <a:latin typeface="Calibri" panose="020F0502020204030204" pitchFamily="34" charset="0"/>
                <a:cs typeface="Calibri" panose="020F0502020204030204" pitchFamily="34" charset="0"/>
              </a:rPr>
              <a:t>javax.servlet.ServletContext</a:t>
            </a:r>
            <a:endParaRPr lang="en-US" sz="1800" b="1" dirty="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1869219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Discuss the concept of JSP. </a:t>
            </a:r>
          </a:p>
          <a:p>
            <a:r>
              <a:rPr lang="en-IN" sz="1800" dirty="0"/>
              <a:t>Explain JSP </a:t>
            </a:r>
            <a:r>
              <a:rPr lang="en-IN" sz="1800" dirty="0" err="1"/>
              <a:t>Scriplet</a:t>
            </a:r>
            <a:r>
              <a:rPr lang="en-IN" sz="1800" dirty="0"/>
              <a:t> Tag. </a:t>
            </a:r>
          </a:p>
          <a:p>
            <a:r>
              <a:rPr lang="en-IN" sz="1800" dirty="0"/>
              <a:t>Illustrate JSP expression Tag. </a:t>
            </a:r>
          </a:p>
          <a:p>
            <a:r>
              <a:rPr lang="en-IN" sz="1800" dirty="0"/>
              <a:t>Summarize JSP declaration Tag. </a:t>
            </a:r>
          </a:p>
          <a:p>
            <a:r>
              <a:rPr lang="en-IN" sz="1800" dirty="0"/>
              <a:t>What do you understand by life cycle of JSP? </a:t>
            </a:r>
          </a:p>
          <a:p>
            <a:endParaRPr lang="en-IN" sz="1800" dirty="0"/>
          </a:p>
          <a:p>
            <a:endParaRPr lang="en-IN" sz="1800" dirty="0"/>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E1540E69-7947-EABE-D1A5-2C7872904C4F}"/>
              </a:ext>
            </a:extLst>
          </p:cNvPr>
          <p:cNvSpPr>
            <a:spLocks noGrp="1"/>
          </p:cNvSpPr>
          <p:nvPr>
            <p:ph type="ftr" sz="quarter" idx="11"/>
          </p:nvPr>
        </p:nvSpPr>
        <p:spPr>
          <a:xfrm>
            <a:off x="2514600" y="6356350"/>
            <a:ext cx="5029200" cy="365125"/>
          </a:xfrm>
        </p:spPr>
        <p:txBody>
          <a:bodyPr/>
          <a:lstStyle/>
          <a:p>
            <a:r>
              <a:rPr lang="en-US" dirty="0"/>
              <a:t>Surbhi Jha             Code has not been allotted yet                Unit-I</a:t>
            </a:r>
          </a:p>
        </p:txBody>
      </p:sp>
    </p:spTree>
    <p:extLst>
      <p:ext uri="{BB962C8B-B14F-4D97-AF65-F5344CB8AC3E}">
        <p14:creationId xmlns:p14="http://schemas.microsoft.com/office/powerpoint/2010/main" val="87292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AutoNum type="arabicPeriod"/>
            </a:pPr>
            <a:r>
              <a:rPr lang="en-IN" sz="1800" b="0" i="0" dirty="0">
                <a:effectLst/>
              </a:rPr>
              <a:t>_</a:t>
            </a:r>
            <a:r>
              <a:rPr lang="en-IN" sz="1800" b="0" i="0" dirty="0" err="1">
                <a:effectLst/>
              </a:rPr>
              <a:t>jspService</a:t>
            </a:r>
            <a:r>
              <a:rPr lang="en-IN" sz="1800" b="0" i="0" dirty="0">
                <a:effectLst/>
              </a:rPr>
              <a:t>() method of </a:t>
            </a:r>
            <a:r>
              <a:rPr lang="en-IN" sz="1800" b="0" i="0" dirty="0" err="1">
                <a:effectLst/>
              </a:rPr>
              <a:t>HttpJspPage</a:t>
            </a:r>
            <a:r>
              <a:rPr lang="en-IN" sz="1800" b="0" i="0" dirty="0">
                <a:effectLst/>
              </a:rPr>
              <a:t> class should not be overridden.</a:t>
            </a:r>
            <a:br>
              <a:rPr lang="en-IN" sz="1800" dirty="0"/>
            </a:br>
            <a:r>
              <a:rPr lang="en-IN" sz="1800" b="1" i="0" dirty="0">
                <a:effectLst/>
              </a:rPr>
              <a:t>a) True</a:t>
            </a:r>
            <a:br>
              <a:rPr lang="en-IN" sz="1800" dirty="0"/>
            </a:br>
            <a:r>
              <a:rPr lang="en-IN" sz="1800" b="0" i="0" dirty="0">
                <a:effectLst/>
              </a:rPr>
              <a:t>b) False</a:t>
            </a:r>
          </a:p>
          <a:p>
            <a:pPr>
              <a:buAutoNum type="arabicPeriod"/>
            </a:pPr>
            <a:r>
              <a:rPr lang="en-IN" sz="1800" b="0" i="0" dirty="0">
                <a:effectLst/>
              </a:rPr>
              <a:t>Which option is true about session scope?</a:t>
            </a:r>
            <a:br>
              <a:rPr lang="en-IN" sz="1800" dirty="0"/>
            </a:br>
            <a:r>
              <a:rPr lang="en-IN" sz="1800" b="0" i="0" dirty="0">
                <a:effectLst/>
              </a:rPr>
              <a:t>a) Objects are accessible only from the page in which they are created</a:t>
            </a:r>
            <a:br>
              <a:rPr lang="en-IN" sz="1800" dirty="0"/>
            </a:br>
            <a:r>
              <a:rPr lang="en-IN" sz="1800" b="1" i="0" dirty="0">
                <a:effectLst/>
              </a:rPr>
              <a:t>b) Objects are accessible only from the pages which are in same session</a:t>
            </a:r>
            <a:br>
              <a:rPr lang="en-IN" sz="1800" dirty="0"/>
            </a:br>
            <a:r>
              <a:rPr lang="en-IN" sz="1800" b="0" i="0" dirty="0">
                <a:effectLst/>
              </a:rPr>
              <a:t>c) Objects are accessible only from the pages which are processing the same request</a:t>
            </a:r>
            <a:br>
              <a:rPr lang="en-IN" sz="1800" dirty="0"/>
            </a:br>
            <a:r>
              <a:rPr lang="en-IN" sz="1800" b="0" i="0" dirty="0">
                <a:effectLst/>
              </a:rPr>
              <a:t>d) Objects are accessible only from the pages which reside in same application</a:t>
            </a:r>
          </a:p>
          <a:p>
            <a:pPr>
              <a:buAutoNum type="arabicPeriod"/>
            </a:pPr>
            <a:r>
              <a:rPr lang="en-IN" sz="1800" b="0" i="0" dirty="0">
                <a:effectLst/>
              </a:rPr>
              <a:t>Which one is the correct order of phases in JSP life cycle?</a:t>
            </a:r>
            <a:br>
              <a:rPr lang="en-IN" sz="1800" dirty="0"/>
            </a:br>
            <a:r>
              <a:rPr lang="en-IN" sz="1800" b="0" i="0" dirty="0">
                <a:effectLst/>
              </a:rPr>
              <a:t>a) Initialization, </a:t>
            </a:r>
            <a:r>
              <a:rPr lang="en-IN" sz="1800" b="0" i="0" dirty="0" err="1">
                <a:effectLst/>
              </a:rPr>
              <a:t>Cleanup</a:t>
            </a:r>
            <a:r>
              <a:rPr lang="en-IN" sz="1800" b="0" i="0" dirty="0">
                <a:effectLst/>
              </a:rPr>
              <a:t>, Compilation, Execution</a:t>
            </a:r>
            <a:br>
              <a:rPr lang="en-IN" sz="1800" dirty="0"/>
            </a:br>
            <a:r>
              <a:rPr lang="en-IN" sz="1800" b="0" i="0" dirty="0">
                <a:effectLst/>
              </a:rPr>
              <a:t>b) Initialization, Compilation, </a:t>
            </a:r>
            <a:r>
              <a:rPr lang="en-IN" sz="1800" b="0" i="0" dirty="0" err="1">
                <a:effectLst/>
              </a:rPr>
              <a:t>Cleanup</a:t>
            </a:r>
            <a:r>
              <a:rPr lang="en-IN" sz="1800" b="0" i="0" dirty="0">
                <a:effectLst/>
              </a:rPr>
              <a:t>, Execution</a:t>
            </a:r>
            <a:br>
              <a:rPr lang="en-IN" sz="1800" dirty="0"/>
            </a:br>
            <a:r>
              <a:rPr lang="en-IN" sz="1800" b="1" i="0" dirty="0">
                <a:effectLst/>
              </a:rPr>
              <a:t>c) Compilation, Initialization, Execution, </a:t>
            </a:r>
            <a:r>
              <a:rPr lang="en-IN" sz="1800" b="1" i="0" dirty="0" err="1">
                <a:effectLst/>
              </a:rPr>
              <a:t>Cleanup</a:t>
            </a:r>
            <a:br>
              <a:rPr lang="en-IN" sz="1800" dirty="0"/>
            </a:br>
            <a:r>
              <a:rPr lang="en-IN" sz="1800" b="0" i="0" dirty="0">
                <a:effectLst/>
              </a:rPr>
              <a:t>d) </a:t>
            </a:r>
            <a:r>
              <a:rPr lang="en-IN" sz="1800" b="0" i="0" dirty="0" err="1">
                <a:effectLst/>
              </a:rPr>
              <a:t>Cleanup</a:t>
            </a:r>
            <a:r>
              <a:rPr lang="en-IN" sz="1800" b="0" i="0" dirty="0">
                <a:effectLst/>
              </a:rPr>
              <a:t>, Compilation, Initialization, Execution</a:t>
            </a:r>
            <a:endParaRPr lang="en-US" sz="1800" b="1" dirty="0">
              <a:cs typeface="Calibri" panose="020F0502020204030204" pitchFamily="34"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113671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How we can apply JSP API?</a:t>
            </a:r>
          </a:p>
          <a:p>
            <a:r>
              <a:rPr lang="en-IN" sz="1800" dirty="0"/>
              <a:t>Discuss the concept </a:t>
            </a:r>
            <a:r>
              <a:rPr lang="en-IN" sz="1800" dirty="0">
                <a:effectLst/>
                <a:latin typeface="CIDFont+F2"/>
              </a:rPr>
              <a:t>Implicit Objects</a:t>
            </a:r>
            <a:r>
              <a:rPr lang="en-IN" sz="1800" dirty="0"/>
              <a:t>. </a:t>
            </a:r>
          </a:p>
          <a:p>
            <a:r>
              <a:rPr lang="en-IN" sz="1800" dirty="0"/>
              <a:t>Explain JSP </a:t>
            </a:r>
            <a:r>
              <a:rPr lang="en-IN" sz="1800" dirty="0">
                <a:effectLst/>
                <a:latin typeface="CIDFont+F2"/>
              </a:rPr>
              <a:t>request</a:t>
            </a:r>
            <a:r>
              <a:rPr lang="en-IN" sz="1800" dirty="0"/>
              <a:t>. </a:t>
            </a:r>
          </a:p>
          <a:p>
            <a:r>
              <a:rPr lang="en-IN" sz="1800" dirty="0"/>
              <a:t>Illustrate JSP response. </a:t>
            </a:r>
          </a:p>
          <a:p>
            <a:r>
              <a:rPr lang="en-IN" sz="1800" dirty="0"/>
              <a:t>Summarize JSP config. </a:t>
            </a:r>
          </a:p>
          <a:p>
            <a:r>
              <a:rPr lang="en-IN" sz="1800" dirty="0"/>
              <a:t>What do you understand by JSP session? </a:t>
            </a:r>
          </a:p>
          <a:p>
            <a:r>
              <a:rPr lang="en-IN" sz="1800" dirty="0"/>
              <a:t>How we can apply JSP Application? </a:t>
            </a:r>
          </a:p>
          <a:p>
            <a:r>
              <a:rPr lang="en-IN" sz="1800" dirty="0"/>
              <a:t>Briefly explain JSP Page Context</a:t>
            </a:r>
          </a:p>
          <a:p>
            <a:r>
              <a:rPr lang="en-IN" sz="1800" dirty="0"/>
              <a:t>How to create a JSP page? </a:t>
            </a:r>
          </a:p>
          <a:p>
            <a:r>
              <a:rPr lang="en-IN" sz="1800" dirty="0"/>
              <a:t>How can we handle the exception in JSP?</a:t>
            </a:r>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E1540E69-7947-EABE-D1A5-2C7872904C4F}"/>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3726468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000" dirty="0" err="1"/>
              <a:t>Youtube</a:t>
            </a:r>
            <a:r>
              <a:rPr lang="en-US" sz="2000" dirty="0"/>
              <a:t>/other  Video Links</a:t>
            </a:r>
            <a:endParaRPr lang="en-IN" sz="1800" dirty="0">
              <a:solidFill>
                <a:srgbClr val="0000FF"/>
              </a:solidFill>
              <a:effectLst/>
              <a:latin typeface="CIDFont+F2"/>
            </a:endParaRP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t>
            </a:r>
            <a:r>
              <a:rPr lang="en-IN" sz="1800" dirty="0" err="1">
                <a:solidFill>
                  <a:srgbClr val="0000FF"/>
                </a:solidFill>
                <a:effectLst/>
                <a:latin typeface="CIDFont+F2"/>
              </a:rPr>
              <a:t>BsDoLVMnmZs</a:t>
            </a:r>
            <a:r>
              <a:rPr lang="en-IN" sz="1800" dirty="0">
                <a:solidFill>
                  <a:srgbClr val="0000FF"/>
                </a:solidFill>
                <a:effectLst/>
                <a:latin typeface="CIDFont+F2"/>
              </a:rPr>
              <a:t> </a:t>
            </a:r>
          </a:p>
          <a:p>
            <a:r>
              <a:rPr lang="en-IN" sz="1800" dirty="0">
                <a:solidFill>
                  <a:srgbClr val="0000FF"/>
                </a:solidFill>
                <a:effectLst/>
                <a:latin typeface="CIDFont+F2"/>
              </a:rPr>
              <a:t>https://</a:t>
            </a:r>
            <a:r>
              <a:rPr lang="en-IN" sz="1800" dirty="0" err="1">
                <a:solidFill>
                  <a:srgbClr val="0000FF"/>
                </a:solidFill>
                <a:effectLst/>
                <a:latin typeface="CIDFont+F2"/>
              </a:rPr>
              <a:t>youtu.be</a:t>
            </a:r>
            <a:r>
              <a:rPr lang="en-IN" sz="1800" dirty="0">
                <a:solidFill>
                  <a:srgbClr val="0000FF"/>
                </a:solidFill>
                <a:effectLst/>
                <a:latin typeface="CIDFont+F2"/>
              </a:rPr>
              <a:t>/a8W952NBZUE </a:t>
            </a:r>
          </a:p>
          <a:p>
            <a:r>
              <a:rPr lang="en-IN" sz="1800" dirty="0">
                <a:solidFill>
                  <a:srgbClr val="0000FF"/>
                </a:solidFill>
                <a:latin typeface="CIDFont+F2"/>
              </a:rPr>
              <a:t>https://</a:t>
            </a:r>
            <a:r>
              <a:rPr lang="en-IN" sz="1800" dirty="0" err="1">
                <a:solidFill>
                  <a:srgbClr val="0000FF"/>
                </a:solidFill>
                <a:latin typeface="CIDFont+F2"/>
              </a:rPr>
              <a:t>www.youtube.com</a:t>
            </a:r>
            <a:r>
              <a:rPr lang="en-IN" sz="1800" dirty="0">
                <a:solidFill>
                  <a:srgbClr val="0000FF"/>
                </a:solidFill>
                <a:latin typeface="CIDFont+F2"/>
              </a:rPr>
              <a:t>/</a:t>
            </a:r>
            <a:r>
              <a:rPr lang="en-IN" sz="1800" dirty="0" err="1">
                <a:solidFill>
                  <a:srgbClr val="0000FF"/>
                </a:solidFill>
                <a:latin typeface="CIDFont+F2"/>
              </a:rPr>
              <a:t>watch?v</a:t>
            </a:r>
            <a:r>
              <a:rPr lang="en-IN" sz="1800" dirty="0">
                <a:solidFill>
                  <a:srgbClr val="0000FF"/>
                </a:solidFill>
                <a:latin typeface="CIDFont+F2"/>
              </a:rPr>
              <a:t>=J_d1fJy90GY&amp;t=4s</a:t>
            </a:r>
          </a:p>
          <a:p>
            <a:endParaRPr lang="en-US" sz="2000" dirty="0"/>
          </a:p>
          <a:p>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D5548378-072E-8507-2696-07D530BE78DC}"/>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1800" dirty="0"/>
              <a:t>session is instance of which class?</a:t>
            </a:r>
          </a:p>
          <a:p>
            <a:pPr algn="just">
              <a:buFont typeface="Arial" pitchFamily="34" charset="0"/>
              <a:buNone/>
            </a:pPr>
            <a:r>
              <a:rPr lang="en-IN" sz="1800" dirty="0"/>
              <a:t>A - Session</a:t>
            </a:r>
          </a:p>
          <a:p>
            <a:pPr algn="just">
              <a:buFont typeface="Arial" pitchFamily="34" charset="0"/>
              <a:buNone/>
            </a:pPr>
            <a:r>
              <a:rPr lang="en-IN" sz="1800" b="1" dirty="0"/>
              <a:t>B - </a:t>
            </a:r>
            <a:r>
              <a:rPr lang="en-IN" sz="1800" b="1" dirty="0" err="1"/>
              <a:t>HttpSession</a:t>
            </a:r>
            <a:endParaRPr lang="en-IN" sz="1800" b="1" dirty="0"/>
          </a:p>
          <a:p>
            <a:pPr algn="just">
              <a:buFont typeface="Arial" pitchFamily="34" charset="0"/>
              <a:buNone/>
            </a:pPr>
            <a:r>
              <a:rPr lang="en-IN" sz="1800" dirty="0"/>
              <a:t>C - </a:t>
            </a:r>
            <a:r>
              <a:rPr lang="en-IN" sz="1800" dirty="0" err="1"/>
              <a:t>HttpServletSession</a:t>
            </a:r>
            <a:endParaRPr lang="en-IN" sz="1800" dirty="0"/>
          </a:p>
          <a:p>
            <a:pPr algn="just">
              <a:buFont typeface="Arial" pitchFamily="34" charset="0"/>
              <a:buNone/>
            </a:pPr>
            <a:r>
              <a:rPr lang="en-IN" sz="1800" dirty="0"/>
              <a:t>D - </a:t>
            </a:r>
            <a:r>
              <a:rPr lang="en-IN" sz="1800" dirty="0" err="1"/>
              <a:t>ServletSession</a:t>
            </a:r>
            <a:endParaRPr lang="en-IN" sz="1800" dirty="0"/>
          </a:p>
          <a:p>
            <a:pPr algn="just"/>
            <a:r>
              <a:rPr lang="en-IN" sz="1800" dirty="0"/>
              <a:t>What is the correct signature of </a:t>
            </a:r>
            <a:r>
              <a:rPr lang="en-IN" sz="1800" dirty="0" err="1"/>
              <a:t>jspInit</a:t>
            </a:r>
            <a:r>
              <a:rPr lang="en-IN" sz="1800" dirty="0"/>
              <a:t>() method of </a:t>
            </a:r>
            <a:r>
              <a:rPr lang="en-IN" sz="1800" dirty="0" err="1"/>
              <a:t>HttpJspPage</a:t>
            </a:r>
            <a:r>
              <a:rPr lang="en-IN" sz="1800" dirty="0"/>
              <a:t> class?</a:t>
            </a:r>
          </a:p>
          <a:p>
            <a:pPr algn="just">
              <a:buNone/>
            </a:pPr>
            <a:r>
              <a:rPr lang="en-IN" sz="1800" dirty="0"/>
              <a:t>A - void </a:t>
            </a:r>
            <a:r>
              <a:rPr lang="en-IN" sz="1800" dirty="0" err="1"/>
              <a:t>jspInit</a:t>
            </a:r>
            <a:r>
              <a:rPr lang="en-IN" sz="1800" dirty="0"/>
              <a:t>(</a:t>
            </a:r>
            <a:r>
              <a:rPr lang="en-IN" sz="1800" dirty="0" err="1"/>
              <a:t>HTTPRequest</a:t>
            </a:r>
            <a:r>
              <a:rPr lang="en-IN" sz="1800" dirty="0"/>
              <a:t> request, </a:t>
            </a:r>
            <a:r>
              <a:rPr lang="en-IN" sz="1800" dirty="0" err="1"/>
              <a:t>HTTPResponse</a:t>
            </a:r>
            <a:r>
              <a:rPr lang="en-IN" sz="1800" dirty="0"/>
              <a:t> response)</a:t>
            </a:r>
          </a:p>
          <a:p>
            <a:pPr algn="just">
              <a:buNone/>
            </a:pPr>
            <a:r>
              <a:rPr lang="en-IN" sz="1800" dirty="0"/>
              <a:t>B - void </a:t>
            </a:r>
            <a:r>
              <a:rPr lang="en-IN" sz="1800" dirty="0" err="1"/>
              <a:t>jspInit</a:t>
            </a:r>
            <a:r>
              <a:rPr lang="en-IN" sz="1800" dirty="0"/>
              <a:t>(</a:t>
            </a:r>
            <a:r>
              <a:rPr lang="en-IN" sz="1800" dirty="0" err="1"/>
              <a:t>HTTPRequest</a:t>
            </a:r>
            <a:r>
              <a:rPr lang="en-IN" sz="1800" dirty="0"/>
              <a:t> request, </a:t>
            </a:r>
            <a:r>
              <a:rPr lang="en-IN" sz="1800" dirty="0" err="1"/>
              <a:t>HTTPResponse</a:t>
            </a:r>
            <a:r>
              <a:rPr lang="en-IN" sz="1800" dirty="0"/>
              <a:t> response) throws </a:t>
            </a:r>
            <a:r>
              <a:rPr lang="en-IN" sz="1800" dirty="0" err="1"/>
              <a:t>ServletException</a:t>
            </a:r>
            <a:r>
              <a:rPr lang="en-IN" sz="1800" dirty="0"/>
              <a:t>, </a:t>
            </a:r>
            <a:r>
              <a:rPr lang="en-IN" sz="1800" dirty="0" err="1"/>
              <a:t>IOException</a:t>
            </a:r>
            <a:endParaRPr lang="en-IN" sz="1800" dirty="0"/>
          </a:p>
          <a:p>
            <a:pPr algn="just">
              <a:buNone/>
            </a:pPr>
            <a:r>
              <a:rPr lang="en-IN" sz="1800" b="1" dirty="0"/>
              <a:t>C - void </a:t>
            </a:r>
            <a:r>
              <a:rPr lang="en-IN" sz="1800" b="1" dirty="0" err="1"/>
              <a:t>jspInit</a:t>
            </a:r>
            <a:r>
              <a:rPr lang="en-IN" sz="1800" b="1" dirty="0"/>
              <a:t>()</a:t>
            </a:r>
          </a:p>
          <a:p>
            <a:pPr algn="just">
              <a:buNone/>
            </a:pPr>
            <a:r>
              <a:rPr lang="en-IN" sz="1800" dirty="0"/>
              <a:t>D - void </a:t>
            </a:r>
            <a:r>
              <a:rPr lang="en-IN" sz="1800" dirty="0" err="1"/>
              <a:t>jspInit</a:t>
            </a:r>
            <a:r>
              <a:rPr lang="en-IN" sz="1800" dirty="0"/>
              <a:t>() throws </a:t>
            </a:r>
            <a:r>
              <a:rPr lang="en-IN" sz="1800" dirty="0" err="1"/>
              <a:t>ServletException</a:t>
            </a:r>
            <a:r>
              <a:rPr lang="en-IN" sz="1800" dirty="0"/>
              <a:t>, </a:t>
            </a:r>
            <a:r>
              <a:rPr lang="en-IN" sz="1800" dirty="0" err="1"/>
              <a:t>IOException</a:t>
            </a:r>
            <a:endParaRPr lang="en-IN" sz="1800" dirty="0"/>
          </a:p>
          <a:p>
            <a:pPr algn="just"/>
            <a:endParaRPr lang="en-IN" sz="1800" dirty="0"/>
          </a:p>
          <a:p>
            <a:pPr algn="just"/>
            <a:endParaRPr lang="en-IN" sz="1800" dirty="0"/>
          </a:p>
          <a:p>
            <a:pPr algn="just"/>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4072001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IN" sz="1800" dirty="0"/>
              <a:t>Explain JSP and its elements?</a:t>
            </a:r>
          </a:p>
          <a:p>
            <a:r>
              <a:rPr lang="en-IN" sz="1800" dirty="0"/>
              <a:t>Where is </a:t>
            </a:r>
            <a:r>
              <a:rPr lang="en-IN" sz="1800" dirty="0" err="1"/>
              <a:t>scriptlet</a:t>
            </a:r>
            <a:r>
              <a:rPr lang="en-IN" sz="1800" dirty="0"/>
              <a:t> tag used in JSP?</a:t>
            </a:r>
          </a:p>
          <a:p>
            <a:r>
              <a:rPr lang="en-IN" sz="1800" dirty="0"/>
              <a:t>How to write the JSP expression?</a:t>
            </a:r>
          </a:p>
          <a:p>
            <a:r>
              <a:rPr lang="en-IN" sz="1800" dirty="0"/>
              <a:t>Explain JSP declaration Tag with example. </a:t>
            </a:r>
          </a:p>
          <a:p>
            <a:r>
              <a:rPr lang="en-IN" sz="1800" dirty="0"/>
              <a:t>Explain the phases available in JSP life cycle? </a:t>
            </a:r>
          </a:p>
          <a:p>
            <a:r>
              <a:rPr lang="en-IN" sz="1800" dirty="0"/>
              <a:t>What is JSP API and how portion of the classes characterized in the </a:t>
            </a:r>
            <a:r>
              <a:rPr lang="en-IN" sz="1800" dirty="0" err="1"/>
              <a:t>javax</a:t>
            </a:r>
            <a:r>
              <a:rPr lang="en-IN" sz="1800" dirty="0"/>
              <a:t>. </a:t>
            </a:r>
            <a:r>
              <a:rPr lang="en-IN" sz="1800" dirty="0" err="1"/>
              <a:t>servlet.jsp</a:t>
            </a:r>
            <a:r>
              <a:rPr lang="en-IN" sz="1800" dirty="0"/>
              <a:t> packages?</a:t>
            </a:r>
          </a:p>
          <a:p>
            <a:r>
              <a:rPr lang="en-IN" sz="1800" dirty="0"/>
              <a:t>What are the 9 implicit objects?</a:t>
            </a:r>
          </a:p>
          <a:p>
            <a:r>
              <a:rPr lang="en-IN" sz="1800" dirty="0"/>
              <a:t>How to use request and response in JSP?</a:t>
            </a:r>
          </a:p>
          <a:p>
            <a:r>
              <a:rPr lang="en-IN" sz="1800" dirty="0"/>
              <a:t>Explain JSP config.</a:t>
            </a:r>
          </a:p>
          <a:p>
            <a:r>
              <a:rPr lang="en-IN" sz="1800" dirty="0"/>
              <a:t>How to maintain session in JSP? </a:t>
            </a:r>
          </a:p>
          <a:p>
            <a:r>
              <a:rPr lang="en-IN" sz="1800" dirty="0"/>
              <a:t>What are the applications of JSP? </a:t>
            </a:r>
          </a:p>
          <a:p>
            <a:r>
              <a:rPr lang="en-IN" sz="1800" dirty="0"/>
              <a:t>What is difference between page and </a:t>
            </a:r>
            <a:r>
              <a:rPr lang="en-IN" sz="1800" dirty="0" err="1"/>
              <a:t>PageContext</a:t>
            </a:r>
            <a:r>
              <a:rPr lang="en-IN" sz="1800" dirty="0"/>
              <a:t> in JSP? </a:t>
            </a:r>
          </a:p>
          <a:p>
            <a:r>
              <a:rPr lang="en-IN" sz="1800" dirty="0"/>
              <a:t>What happens if an exception is thrown from a JSP?</a:t>
            </a:r>
          </a:p>
        </p:txBody>
      </p:sp>
      <p:sp>
        <p:nvSpPr>
          <p:cNvPr id="4" name="Date Placeholder 3"/>
          <p:cNvSpPr>
            <a:spLocks noGrp="1"/>
          </p:cNvSpPr>
          <p:nvPr>
            <p:ph type="dt" sz="half" idx="10"/>
          </p:nvPr>
        </p:nvSpPr>
        <p:spPr/>
        <p:txBody>
          <a:bodyPr/>
          <a:lstStyle/>
          <a:p>
            <a:fld id="{9B9E620C-6276-4395-B819-95BCDB8CB27A}"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F4161880-33A4-CD92-64AF-64C5E3CD7C53}"/>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3873881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8"/>
            <a:ext cx="8229600" cy="4525963"/>
          </a:xfrm>
        </p:spPr>
        <p:txBody>
          <a:bodyPr>
            <a:noAutofit/>
          </a:bodyPr>
          <a:lstStyle/>
          <a:p>
            <a:pPr algn="just"/>
            <a:r>
              <a:rPr lang="en-IN" sz="1800" i="0" dirty="0" err="1">
                <a:effectLst/>
              </a:rPr>
              <a:t>JavaServer</a:t>
            </a:r>
            <a:r>
              <a:rPr lang="en-IN" sz="1800" i="0" dirty="0">
                <a:effectLst/>
              </a:rPr>
              <a:t> Pages (JSP) is a technology for developing Webpages that supports dynamic content. This helps developers insert java code in HTML pages by making use of special JSP tags, most of which start with &lt;% and end with %&gt;.</a:t>
            </a:r>
          </a:p>
          <a:p>
            <a:pPr algn="just"/>
            <a:r>
              <a:rPr lang="en-IN" sz="1800" i="0" dirty="0">
                <a:effectLst/>
              </a:rPr>
              <a:t>A </a:t>
            </a:r>
            <a:r>
              <a:rPr lang="en-IN" sz="1800" i="0" dirty="0" err="1">
                <a:effectLst/>
              </a:rPr>
              <a:t>scriptlet</a:t>
            </a:r>
            <a:r>
              <a:rPr lang="en-IN" sz="1800" i="0" dirty="0">
                <a:effectLst/>
              </a:rPr>
              <a:t> tag is used to execute java source code in JSP. </a:t>
            </a:r>
          </a:p>
          <a:p>
            <a:pPr algn="just"/>
            <a:r>
              <a:rPr lang="en-IN" sz="1800" i="0" dirty="0">
                <a:effectLst/>
              </a:rPr>
              <a:t>Expression tag is one of the scripting elements in JSP. Expression Tag in JSP is used for writing your content on the client-side. </a:t>
            </a:r>
            <a:endParaRPr lang="en-IN" sz="1800" dirty="0">
              <a:effectLst/>
            </a:endParaRPr>
          </a:p>
          <a:p>
            <a:pPr algn="just"/>
            <a:r>
              <a:rPr lang="en-IN" sz="1800" i="0" dirty="0">
                <a:effectLst/>
              </a:rPr>
              <a:t>Declaration tag is used to declare one or more variables or methods at class level.</a:t>
            </a:r>
            <a:endParaRPr lang="en-IN" sz="1800" dirty="0">
              <a:effectLst/>
            </a:endParaRPr>
          </a:p>
          <a:p>
            <a:pPr algn="just"/>
            <a:r>
              <a:rPr lang="en-IN" sz="1800" i="0" dirty="0">
                <a:effectLst/>
              </a:rPr>
              <a:t>A Java Server Page life cycle is defined as the process that started with its creation which later translated to a servlet and afterward servlet lifecycle comes into play. This is how the process goes on until its destruction. </a:t>
            </a:r>
          </a:p>
          <a:p>
            <a:pPr algn="just"/>
            <a:r>
              <a:rPr lang="en-IN" sz="1800" i="0" dirty="0">
                <a:effectLst/>
              </a:rPr>
              <a:t>JSP API is a set of classes and interfaces that can be used to make a JSP page. </a:t>
            </a:r>
            <a:endParaRPr lang="en-IN" sz="1800" dirty="0">
              <a:effectLst/>
            </a:endParaRPr>
          </a:p>
          <a:p>
            <a:pPr algn="just"/>
            <a:r>
              <a:rPr lang="en-IN" sz="1800" i="0" dirty="0">
                <a:effectLst/>
              </a:rPr>
              <a:t>Implicit objects are a set of Java objects that the JSP Container makes available to developers in each page. </a:t>
            </a:r>
            <a:endParaRPr lang="en-IN" sz="1800" dirty="0">
              <a:effectLst/>
            </a:endParaRPr>
          </a:p>
          <a:p>
            <a:pPr algn="just"/>
            <a:r>
              <a:rPr lang="en-IN" sz="1800" i="0" dirty="0">
                <a:effectLst/>
              </a:rPr>
              <a:t>The JSP request can be defined as an implicit object is an instance of "</a:t>
            </a:r>
            <a:r>
              <a:rPr lang="en-IN" sz="1800" i="0" dirty="0" err="1">
                <a:effectLst/>
              </a:rPr>
              <a:t>HttpServletRequest</a:t>
            </a:r>
            <a:r>
              <a:rPr lang="en-IN" sz="1800" i="0" dirty="0">
                <a:effectLst/>
              </a:rPr>
              <a:t>" and is formed for all JSP requests through the web container.</a:t>
            </a:r>
          </a:p>
        </p:txBody>
      </p:sp>
      <p:sp>
        <p:nvSpPr>
          <p:cNvPr id="4" name="Date Placeholder 3"/>
          <p:cNvSpPr>
            <a:spLocks noGrp="1"/>
          </p:cNvSpPr>
          <p:nvPr>
            <p:ph type="dt" sz="half" idx="10"/>
          </p:nvPr>
        </p:nvSpPr>
        <p:spPr/>
        <p:txBody>
          <a:bodyPr/>
          <a:lstStyle/>
          <a:p>
            <a:fld id="{9B9E620C-6276-4395-B819-95BCDB8CB27A}"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Summary</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FCF02BBA-A24A-742F-FBA1-5A7D2C3518AA}"/>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371873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2D7EF7-0048-40DA-8B6D-B0A6C618EC04}"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Evaluation Scheme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8" name="Footer Placeholder 4">
            <a:extLst>
              <a:ext uri="{FF2B5EF4-FFF2-40B4-BE49-F238E27FC236}">
                <a16:creationId xmlns:a16="http://schemas.microsoft.com/office/drawing/2014/main" id="{ED341B04-3A77-C414-8409-E9CBA4699A1B}"/>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3" name="Picture 2" descr="A picture containing text, receipt, screenshot&#10;&#10;Description automatically generated">
            <a:extLst>
              <a:ext uri="{FF2B5EF4-FFF2-40B4-BE49-F238E27FC236}">
                <a16:creationId xmlns:a16="http://schemas.microsoft.com/office/drawing/2014/main" id="{BC77AA08-4BB0-0C28-0CFF-1D436A648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4401"/>
            <a:ext cx="9144000" cy="4953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66018"/>
            <a:ext cx="8229600" cy="4525963"/>
          </a:xfrm>
        </p:spPr>
        <p:txBody>
          <a:bodyPr>
            <a:noAutofit/>
          </a:bodyPr>
          <a:lstStyle/>
          <a:p>
            <a:pPr algn="just"/>
            <a:r>
              <a:rPr lang="en-IN" sz="1800" i="0" dirty="0">
                <a:effectLst/>
              </a:rPr>
              <a:t>In JSP, response is an implicit object of type </a:t>
            </a:r>
            <a:r>
              <a:rPr lang="en-IN" sz="1800" i="0" dirty="0" err="1">
                <a:effectLst/>
              </a:rPr>
              <a:t>HttpServletResponse</a:t>
            </a:r>
            <a:r>
              <a:rPr lang="en-IN" sz="1800" i="0" dirty="0">
                <a:effectLst/>
              </a:rPr>
              <a:t>.</a:t>
            </a:r>
          </a:p>
          <a:p>
            <a:pPr algn="just"/>
            <a:r>
              <a:rPr lang="en-IN" sz="1800" i="0" dirty="0">
                <a:effectLst/>
              </a:rPr>
              <a:t>JSP Config is an implicit object which is used to transmit the configuration details to the JSP page.</a:t>
            </a:r>
            <a:endParaRPr lang="en-IN" sz="1800" dirty="0">
              <a:effectLst/>
            </a:endParaRPr>
          </a:p>
          <a:p>
            <a:pPr algn="just"/>
            <a:r>
              <a:rPr lang="en-IN" sz="1800" i="0" dirty="0">
                <a:effectLst/>
              </a:rPr>
              <a:t>In JSP, the session is the most regularly used implicit object of type </a:t>
            </a:r>
            <a:r>
              <a:rPr lang="en-IN" sz="1800" i="0" dirty="0" err="1">
                <a:effectLst/>
              </a:rPr>
              <a:t>HttpSession</a:t>
            </a:r>
            <a:r>
              <a:rPr lang="en-IN" sz="1800" i="0" dirty="0">
                <a:effectLst/>
              </a:rPr>
              <a:t>.</a:t>
            </a:r>
          </a:p>
          <a:p>
            <a:pPr algn="just"/>
            <a:r>
              <a:rPr lang="en-IN" sz="1800" i="0" dirty="0">
                <a:effectLst/>
              </a:rPr>
              <a:t>In JSP, application is an implicit object of type </a:t>
            </a:r>
            <a:r>
              <a:rPr lang="en-IN" sz="1800" i="0" dirty="0" err="1">
                <a:effectLst/>
              </a:rPr>
              <a:t>ServletContext</a:t>
            </a:r>
            <a:r>
              <a:rPr lang="en-IN" sz="1800" i="0" dirty="0">
                <a:effectLst/>
              </a:rPr>
              <a:t>. This is an instance of </a:t>
            </a:r>
            <a:r>
              <a:rPr lang="en-IN" sz="1800" i="0" dirty="0" err="1">
                <a:effectLst/>
              </a:rPr>
              <a:t>javax.servlet.ServletContext</a:t>
            </a:r>
            <a:r>
              <a:rPr lang="en-IN" sz="1800" i="0" dirty="0">
                <a:effectLst/>
              </a:rPr>
              <a:t>.</a:t>
            </a:r>
            <a:endParaRPr lang="en-IN" sz="1800" dirty="0"/>
          </a:p>
          <a:p>
            <a:pPr algn="just"/>
            <a:r>
              <a:rPr lang="en-IN" sz="1800" i="0" dirty="0">
                <a:effectLst/>
              </a:rPr>
              <a:t>A </a:t>
            </a:r>
            <a:r>
              <a:rPr lang="en-IN" sz="1800" i="0" dirty="0" err="1">
                <a:effectLst/>
              </a:rPr>
              <a:t>PageContext</a:t>
            </a:r>
            <a:r>
              <a:rPr lang="en-IN" sz="1800" i="0" dirty="0">
                <a:effectLst/>
              </a:rPr>
              <a:t> instance is obtained by a JSP implementation class by calling the </a:t>
            </a:r>
            <a:r>
              <a:rPr lang="en-IN" sz="1800" i="0" dirty="0" err="1">
                <a:effectLst/>
              </a:rPr>
              <a:t>JspFactory.getPageContext</a:t>
            </a:r>
            <a:r>
              <a:rPr lang="en-IN" sz="1800" i="0" dirty="0">
                <a:effectLst/>
              </a:rPr>
              <a:t>() method, and is released by calling </a:t>
            </a:r>
            <a:r>
              <a:rPr lang="en-IN" sz="1800" i="0" dirty="0" err="1">
                <a:effectLst/>
              </a:rPr>
              <a:t>JspFactory</a:t>
            </a:r>
            <a:r>
              <a:rPr lang="en-IN" sz="1800" i="0" dirty="0">
                <a:effectLst/>
              </a:rPr>
              <a:t>.</a:t>
            </a:r>
          </a:p>
          <a:p>
            <a:pPr algn="just"/>
            <a:r>
              <a:rPr lang="en-IN" sz="1800" i="0" dirty="0">
                <a:effectLst/>
              </a:rPr>
              <a:t>A JSP page is a text document that contains two types of text: static data, which can be expressed in any text-based format (such as HTML, </a:t>
            </a:r>
            <a:r>
              <a:rPr lang="en-IN" sz="1800" dirty="0"/>
              <a:t>SVG</a:t>
            </a:r>
            <a:r>
              <a:rPr lang="en-IN" sz="1800" i="0" dirty="0">
                <a:effectLst/>
              </a:rPr>
              <a:t>, </a:t>
            </a:r>
            <a:r>
              <a:rPr lang="en-IN" sz="1800" dirty="0"/>
              <a:t>WML</a:t>
            </a:r>
            <a:r>
              <a:rPr lang="en-IN" sz="1800" i="0" dirty="0">
                <a:effectLst/>
              </a:rPr>
              <a:t>, and </a:t>
            </a:r>
            <a:r>
              <a:rPr lang="en-IN" sz="1800" dirty="0"/>
              <a:t>XML</a:t>
            </a:r>
            <a:r>
              <a:rPr lang="en-IN" sz="1800" i="0" dirty="0">
                <a:effectLst/>
              </a:rPr>
              <a:t>), and JSP elements, which construct dynamic content.</a:t>
            </a:r>
          </a:p>
          <a:p>
            <a:pPr algn="just"/>
            <a:r>
              <a:rPr lang="en-IN" sz="1800" i="0" dirty="0">
                <a:effectLst/>
              </a:rPr>
              <a:t>Exceptions in JSP occur when there is an error in the code either by the developer or internal error from the system.</a:t>
            </a:r>
            <a:endParaRPr lang="en-IN" sz="1800" dirty="0"/>
          </a:p>
          <a:p>
            <a:pPr algn="just"/>
            <a:endParaRPr lang="en-IN" sz="1800" i="0" dirty="0">
              <a:effectLst/>
            </a:endParaRPr>
          </a:p>
        </p:txBody>
      </p:sp>
      <p:sp>
        <p:nvSpPr>
          <p:cNvPr id="4" name="Date Placeholder 3"/>
          <p:cNvSpPr>
            <a:spLocks noGrp="1"/>
          </p:cNvSpPr>
          <p:nvPr>
            <p:ph type="dt" sz="half" idx="10"/>
          </p:nvPr>
        </p:nvSpPr>
        <p:spPr/>
        <p:txBody>
          <a:bodyPr/>
          <a:lstStyle/>
          <a:p>
            <a:fld id="{9B9E620C-6276-4395-B819-95BCDB8CB27A}"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Summary </a:t>
            </a:r>
            <a:r>
              <a:rPr lang="en-US" sz="2400" dirty="0" err="1"/>
              <a:t>Cont</a:t>
            </a:r>
            <a:r>
              <a:rPr lang="en-US" sz="2400" dirty="0"/>
              <a:t>…</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FCF02BBA-A24A-742F-FBA1-5A7D2C3518AA}"/>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449551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9"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Content Placeholder 2">
            <a:extLst>
              <a:ext uri="{FF2B5EF4-FFF2-40B4-BE49-F238E27FC236}">
                <a16:creationId xmlns:a16="http://schemas.microsoft.com/office/drawing/2014/main" id="{185AEFE6-6239-0997-DC5F-FD240680DCA1}"/>
              </a:ext>
            </a:extLst>
          </p:cNvPr>
          <p:cNvSpPr>
            <a:spLocks noGrp="1"/>
          </p:cNvSpPr>
          <p:nvPr>
            <p:ph idx="1"/>
          </p:nvPr>
        </p:nvSpPr>
        <p:spPr>
          <a:xfrm>
            <a:off x="533400" y="1143000"/>
            <a:ext cx="8229600" cy="4525963"/>
          </a:xfrm>
        </p:spPr>
        <p:txBody>
          <a:bodyPr>
            <a:normAutofit/>
          </a:bodyPr>
          <a:lstStyle/>
          <a:p>
            <a:pPr algn="just"/>
            <a:r>
              <a:rPr lang="en-IN" sz="1800" dirty="0" err="1">
                <a:effectLst/>
              </a:rPr>
              <a:t>Bhave</a:t>
            </a:r>
            <a:r>
              <a:rPr lang="en-IN" sz="1800" dirty="0">
                <a:effectLst/>
              </a:rPr>
              <a:t>, “Programming with Java”, Pearson Education, 2009 </a:t>
            </a:r>
          </a:p>
          <a:p>
            <a:pPr algn="just"/>
            <a:r>
              <a:rPr lang="en-IN" sz="1800" dirty="0">
                <a:effectLst/>
              </a:rPr>
              <a:t>Herbert </a:t>
            </a:r>
            <a:r>
              <a:rPr lang="en-IN" sz="1800" dirty="0" err="1">
                <a:effectLst/>
              </a:rPr>
              <a:t>Schieldt</a:t>
            </a:r>
            <a:r>
              <a:rPr lang="en-IN" sz="1800" dirty="0">
                <a:effectLst/>
              </a:rPr>
              <a:t>, “The Complete </a:t>
            </a:r>
            <a:r>
              <a:rPr lang="en-IN" sz="1800" dirty="0" err="1">
                <a:effectLst/>
              </a:rPr>
              <a:t>Refernce</a:t>
            </a:r>
            <a:r>
              <a:rPr lang="en-IN" sz="1800" dirty="0">
                <a:effectLst/>
              </a:rPr>
              <a:t>: Java”, TMH, 1991 </a:t>
            </a:r>
          </a:p>
          <a:p>
            <a:pPr algn="just"/>
            <a:r>
              <a:rPr lang="en-IN" sz="1800" dirty="0">
                <a:effectLst/>
              </a:rPr>
              <a:t>Hans Bergsten, “Java Server Pages”, SPD </a:t>
            </a:r>
            <a:r>
              <a:rPr lang="en-IN" sz="1800" dirty="0" err="1">
                <a:effectLst/>
              </a:rPr>
              <a:t>O’Really</a:t>
            </a:r>
            <a:r>
              <a:rPr lang="en-IN" sz="1800" dirty="0">
                <a:effectLst/>
              </a:rPr>
              <a:t>, 1985 </a:t>
            </a:r>
          </a:p>
          <a:p>
            <a:pPr algn="just"/>
            <a:r>
              <a:rPr lang="en-IN" sz="1800" dirty="0">
                <a:effectLst/>
              </a:rPr>
              <a:t>Katy Sierra and Bert Bates, “Head First: Java”, </a:t>
            </a:r>
            <a:r>
              <a:rPr lang="en-IN" sz="1800" dirty="0" err="1">
                <a:effectLst/>
              </a:rPr>
              <a:t>O’Really</a:t>
            </a:r>
            <a:r>
              <a:rPr lang="en-IN" sz="1800" dirty="0">
                <a:effectLst/>
              </a:rPr>
              <a:t>, 2008 </a:t>
            </a:r>
          </a:p>
          <a:p>
            <a:pPr algn="just"/>
            <a:r>
              <a:rPr lang="en-IN" sz="1800" dirty="0">
                <a:effectLst/>
              </a:rPr>
              <a:t>Katy Sierra and Bert Bates, “Head First: Servlets &amp; JSP”, </a:t>
            </a:r>
            <a:r>
              <a:rPr lang="en-IN" sz="1800" dirty="0" err="1">
                <a:effectLst/>
              </a:rPr>
              <a:t>O’Really</a:t>
            </a:r>
            <a:r>
              <a:rPr lang="en-IN" sz="1800" dirty="0">
                <a:effectLst/>
              </a:rPr>
              <a:t> , 2008 </a:t>
            </a:r>
          </a:p>
          <a:p>
            <a:pPr algn="just"/>
            <a:r>
              <a:rPr lang="en-IN" sz="1800" dirty="0" err="1">
                <a:effectLst/>
              </a:rPr>
              <a:t>NaughtonSchildt</a:t>
            </a:r>
            <a:r>
              <a:rPr lang="en-IN" sz="1800" dirty="0">
                <a:effectLst/>
              </a:rPr>
              <a:t>, “The Complete </a:t>
            </a:r>
            <a:r>
              <a:rPr lang="en-IN" sz="1800" dirty="0" err="1">
                <a:effectLst/>
              </a:rPr>
              <a:t>Refernce</a:t>
            </a:r>
            <a:r>
              <a:rPr lang="en-IN" sz="1800" dirty="0">
                <a:effectLst/>
              </a:rPr>
              <a:t>: JAVA2”, TMH ,1991 </a:t>
            </a:r>
          </a:p>
          <a:p>
            <a:pPr algn="just"/>
            <a:r>
              <a:rPr lang="en-IN" sz="1800" dirty="0" err="1">
                <a:effectLst/>
              </a:rPr>
              <a:t>Balagurusamy</a:t>
            </a:r>
            <a:r>
              <a:rPr lang="en-IN" sz="1800" dirty="0">
                <a:effectLst/>
              </a:rPr>
              <a:t> E, “Programming in JAVA”, TMH, 2010 </a:t>
            </a:r>
          </a:p>
          <a:p>
            <a:pPr algn="just"/>
            <a:r>
              <a:rPr lang="en-IN" sz="1800" dirty="0">
                <a:effectLst/>
              </a:rPr>
              <a:t>Introduction to Web Development with </a:t>
            </a:r>
            <a:r>
              <a:rPr lang="en-IN" sz="1800" dirty="0" err="1">
                <a:effectLst/>
              </a:rPr>
              <a:t>HTML,CSS,JavaScript</a:t>
            </a:r>
            <a:r>
              <a:rPr lang="en-IN" sz="1800" dirty="0">
                <a:effectLst/>
              </a:rPr>
              <a:t>(</a:t>
            </a:r>
            <a:r>
              <a:rPr lang="en-IN" sz="1800" dirty="0" err="1">
                <a:effectLst/>
              </a:rPr>
              <a:t>Cousera</a:t>
            </a:r>
            <a:r>
              <a:rPr lang="en-IN" sz="1800" dirty="0">
                <a:effectLst/>
              </a:rPr>
              <a:t> Course) </a:t>
            </a:r>
            <a:endParaRPr lang="en-IN" sz="1800" dirty="0"/>
          </a:p>
          <a:p>
            <a:pPr marL="0" indent="0">
              <a:buNone/>
            </a:pPr>
            <a:endParaRPr lang="en-IN" dirty="0"/>
          </a:p>
          <a:p>
            <a:endParaRPr lang="en-US" dirty="0"/>
          </a:p>
        </p:txBody>
      </p:sp>
      <p:sp>
        <p:nvSpPr>
          <p:cNvPr id="9" name="Footer Placeholder 4">
            <a:extLst>
              <a:ext uri="{FF2B5EF4-FFF2-40B4-BE49-F238E27FC236}">
                <a16:creationId xmlns:a16="http://schemas.microsoft.com/office/drawing/2014/main" id="{AF8CE5A3-7AC4-84B0-D942-F548E67B6AE2}"/>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2555220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9E620C-6276-4395-B819-95BCDB8CB27A}" type="datetime1">
              <a:rPr lang="en-US" smtClean="0"/>
              <a:pPr/>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0" name="Picture 9"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Footer Placeholder 4">
            <a:extLst>
              <a:ext uri="{FF2B5EF4-FFF2-40B4-BE49-F238E27FC236}">
                <a16:creationId xmlns:a16="http://schemas.microsoft.com/office/drawing/2014/main" id="{79A0FD2C-1510-F0DC-605A-BBB720F3EEA8}"/>
              </a:ext>
            </a:extLst>
          </p:cNvPr>
          <p:cNvSpPr>
            <a:spLocks noGrp="1"/>
          </p:cNvSpPr>
          <p:nvPr>
            <p:ph type="ftr" sz="quarter" idx="11"/>
          </p:nvPr>
        </p:nvSpPr>
        <p:spPr>
          <a:xfrm>
            <a:off x="2514600" y="6356350"/>
            <a:ext cx="5029200" cy="365125"/>
          </a:xfrm>
        </p:spPr>
        <p:txBody>
          <a:bodyPr/>
          <a:lstStyle/>
          <a:p>
            <a:r>
              <a:rPr lang="en-US" dirty="0"/>
              <a:t>Surbhi Jha             ACSE0601                Unit-II</a:t>
            </a:r>
          </a:p>
        </p:txBody>
      </p:sp>
    </p:spTree>
    <p:extLst>
      <p:ext uri="{BB962C8B-B14F-4D97-AF65-F5344CB8AC3E}">
        <p14:creationId xmlns:p14="http://schemas.microsoft.com/office/powerpoint/2010/main" val="283250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9427B1-3C9E-4B63-8763-63BD9B8449BB}"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1" name="Footer Placeholder 4">
            <a:extLst>
              <a:ext uri="{FF2B5EF4-FFF2-40B4-BE49-F238E27FC236}">
                <a16:creationId xmlns:a16="http://schemas.microsoft.com/office/drawing/2014/main" id="{03FCEE74-9E96-B4BC-F26F-1911484A6BA8}"/>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7" name="Content Placeholder 6" descr="Table&#10;&#10;Description automatically generated">
            <a:extLst>
              <a:ext uri="{FF2B5EF4-FFF2-40B4-BE49-F238E27FC236}">
                <a16:creationId xmlns:a16="http://schemas.microsoft.com/office/drawing/2014/main" id="{888D8C2C-EA08-F510-B7AA-E8383D23901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914400"/>
            <a:ext cx="8458200" cy="5211763"/>
          </a:xfrm>
        </p:spPr>
      </p:pic>
    </p:spTree>
    <p:extLst>
      <p:ext uri="{BB962C8B-B14F-4D97-AF65-F5344CB8AC3E}">
        <p14:creationId xmlns:p14="http://schemas.microsoft.com/office/powerpoint/2010/main" val="255105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455D54-1C0B-4606-9515-79D23AE2F915}" type="datetime1">
              <a:rPr lang="en-US" smtClean="0"/>
              <a:t>1/23/2024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13"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
        <p:nvSpPr>
          <p:cNvPr id="10" name="Footer Placeholder 4">
            <a:extLst>
              <a:ext uri="{FF2B5EF4-FFF2-40B4-BE49-F238E27FC236}">
                <a16:creationId xmlns:a16="http://schemas.microsoft.com/office/drawing/2014/main" id="{C49868D3-C183-F53E-8C54-240B1EC89BEE}"/>
              </a:ext>
            </a:extLst>
          </p:cNvPr>
          <p:cNvSpPr>
            <a:spLocks noGrp="1"/>
          </p:cNvSpPr>
          <p:nvPr>
            <p:ph type="ftr" sz="quarter" idx="11"/>
          </p:nvPr>
        </p:nvSpPr>
        <p:spPr>
          <a:xfrm>
            <a:off x="2514600" y="6356350"/>
            <a:ext cx="5029200" cy="501650"/>
          </a:xfrm>
        </p:spPr>
        <p:txBody>
          <a:bodyPr anchor="ctr"/>
          <a:lstStyle/>
          <a:p>
            <a:r>
              <a:rPr lang="en-US" dirty="0"/>
              <a:t>Surbhi Jha             ACSE0601                Unit-II</a:t>
            </a:r>
          </a:p>
        </p:txBody>
      </p:sp>
      <p:pic>
        <p:nvPicPr>
          <p:cNvPr id="7" name="Content Placeholder 6" descr="Table&#10;&#10;Description automatically generated">
            <a:extLst>
              <a:ext uri="{FF2B5EF4-FFF2-40B4-BE49-F238E27FC236}">
                <a16:creationId xmlns:a16="http://schemas.microsoft.com/office/drawing/2014/main" id="{BF0D3807-02B9-9AFB-044E-04422502B7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5112" y="840760"/>
            <a:ext cx="8229600" cy="4071688"/>
          </a:xfrm>
        </p:spPr>
      </p:pic>
      <p:pic>
        <p:nvPicPr>
          <p:cNvPr id="12" name="Picture 11" descr="Graphical user interface, text, application, email&#10;&#10;Description automatically generated">
            <a:extLst>
              <a:ext uri="{FF2B5EF4-FFF2-40B4-BE49-F238E27FC236}">
                <a16:creationId xmlns:a16="http://schemas.microsoft.com/office/drawing/2014/main" id="{50C77DF3-1B9A-8DF7-B164-437AF0F144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112" y="4782237"/>
            <a:ext cx="8229600" cy="15741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001000" cy="4525963"/>
          </a:xfrm>
        </p:spPr>
        <p:txBody>
          <a:bodyPr numCol="2">
            <a:noAutofit/>
          </a:bodyPr>
          <a:lstStyle/>
          <a:p>
            <a:r>
              <a:rPr lang="en-IN" sz="1800" dirty="0">
                <a:effectLst/>
                <a:latin typeface="CIDFont+F1"/>
              </a:rPr>
              <a:t>JSP</a:t>
            </a:r>
            <a:r>
              <a:rPr lang="en-IN" sz="1800" dirty="0">
                <a:effectLst/>
                <a:latin typeface="CIDFont+F2"/>
              </a:rPr>
              <a:t>: Introduction</a:t>
            </a:r>
          </a:p>
          <a:p>
            <a:r>
              <a:rPr lang="en-IN" sz="1800" dirty="0">
                <a:effectLst/>
                <a:latin typeface="CIDFont+F2"/>
              </a:rPr>
              <a:t>Overview</a:t>
            </a:r>
          </a:p>
          <a:p>
            <a:r>
              <a:rPr lang="en-IN" sz="1800" dirty="0">
                <a:effectLst/>
                <a:latin typeface="CIDFont+F2"/>
              </a:rPr>
              <a:t>JSP </a:t>
            </a:r>
            <a:r>
              <a:rPr lang="en-IN" sz="1800" dirty="0" err="1">
                <a:effectLst/>
                <a:latin typeface="CIDFont+F2"/>
              </a:rPr>
              <a:t>Scriptlet</a:t>
            </a:r>
            <a:r>
              <a:rPr lang="en-IN" sz="1800" dirty="0">
                <a:latin typeface="CIDFont+F2"/>
              </a:rPr>
              <a:t> </a:t>
            </a:r>
            <a:r>
              <a:rPr lang="en-IN" sz="1800" dirty="0">
                <a:effectLst/>
                <a:latin typeface="CIDFont+F2"/>
              </a:rPr>
              <a:t>Tag</a:t>
            </a:r>
          </a:p>
          <a:p>
            <a:r>
              <a:rPr lang="en-IN" sz="1800" dirty="0">
                <a:effectLst/>
                <a:latin typeface="CIDFont+F2"/>
              </a:rPr>
              <a:t>JSP expression Tag</a:t>
            </a:r>
          </a:p>
          <a:p>
            <a:r>
              <a:rPr lang="en-IN" sz="1800" dirty="0">
                <a:effectLst/>
                <a:latin typeface="CIDFont+F2"/>
              </a:rPr>
              <a:t>JSP declaration Tag</a:t>
            </a:r>
          </a:p>
          <a:p>
            <a:r>
              <a:rPr lang="en-IN" sz="1800" dirty="0">
                <a:effectLst/>
                <a:latin typeface="CIDFont+F2"/>
              </a:rPr>
              <a:t>Life Cycle of JSP</a:t>
            </a:r>
          </a:p>
          <a:p>
            <a:r>
              <a:rPr lang="en-IN" sz="1800" dirty="0">
                <a:effectLst/>
                <a:latin typeface="CIDFont+F2"/>
              </a:rPr>
              <a:t>JSP API</a:t>
            </a:r>
          </a:p>
          <a:p>
            <a:r>
              <a:rPr lang="en-IN" sz="1800" dirty="0">
                <a:effectLst/>
                <a:latin typeface="CIDFont+F2"/>
              </a:rPr>
              <a:t>Implicit Objects: JSP request</a:t>
            </a:r>
          </a:p>
          <a:p>
            <a:r>
              <a:rPr lang="en-IN" sz="1800" dirty="0">
                <a:effectLst/>
                <a:latin typeface="CIDFont+F2"/>
              </a:rPr>
              <a:t>JSP response</a:t>
            </a:r>
          </a:p>
          <a:p>
            <a:r>
              <a:rPr lang="en-IN" sz="1800" dirty="0">
                <a:effectLst/>
                <a:latin typeface="CIDFont+F2"/>
              </a:rPr>
              <a:t>JSP config</a:t>
            </a:r>
          </a:p>
          <a:p>
            <a:r>
              <a:rPr lang="en-IN" sz="1800" dirty="0">
                <a:effectLst/>
                <a:latin typeface="CIDFont+F2"/>
              </a:rPr>
              <a:t>JSP session</a:t>
            </a:r>
          </a:p>
          <a:p>
            <a:r>
              <a:rPr lang="en-IN" sz="1800" dirty="0">
                <a:effectLst/>
                <a:latin typeface="CIDFont+F2"/>
              </a:rPr>
              <a:t>JSP Application</a:t>
            </a:r>
          </a:p>
          <a:p>
            <a:r>
              <a:rPr lang="en-IN" sz="1800" dirty="0">
                <a:effectLst/>
                <a:latin typeface="CIDFont+F2"/>
              </a:rPr>
              <a:t>JSP Page Context </a:t>
            </a:r>
          </a:p>
          <a:p>
            <a:r>
              <a:rPr lang="en-IN" sz="1800" dirty="0">
                <a:effectLst/>
                <a:latin typeface="CIDFont+F2"/>
              </a:rPr>
              <a:t>JSP Page</a:t>
            </a:r>
          </a:p>
          <a:p>
            <a:r>
              <a:rPr lang="en-IN" sz="1800" dirty="0">
                <a:effectLst/>
                <a:latin typeface="CIDFont+F2"/>
              </a:rPr>
              <a:t>JSP Exception </a:t>
            </a:r>
            <a:endParaRPr lang="en-IN" sz="1100" dirty="0"/>
          </a:p>
        </p:txBody>
      </p:sp>
      <p:sp>
        <p:nvSpPr>
          <p:cNvPr id="6" name="Date Placeholder 5"/>
          <p:cNvSpPr>
            <a:spLocks noGrp="1"/>
          </p:cNvSpPr>
          <p:nvPr>
            <p:ph type="dt" sz="half" idx="10"/>
          </p:nvPr>
        </p:nvSpPr>
        <p:spPr/>
        <p:txBody>
          <a:bodyPr/>
          <a:lstStyle/>
          <a:p>
            <a:fld id="{14B705BA-44BE-4E4D-8011-0D7C387D63D6}" type="datetime1">
              <a:rPr lang="en-US" smtClean="0"/>
              <a:pPr/>
              <a:t>1/23/2024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p>
        </p:txBody>
      </p:sp>
      <p:sp>
        <p:nvSpPr>
          <p:cNvPr id="10" name="Footer Placeholder 9"/>
          <p:cNvSpPr>
            <a:spLocks noGrp="1"/>
          </p:cNvSpPr>
          <p:nvPr>
            <p:ph type="ftr" sz="quarter" idx="11"/>
          </p:nvPr>
        </p:nvSpPr>
        <p:spPr>
          <a:xfrm>
            <a:off x="2514600" y="6356350"/>
            <a:ext cx="5029200" cy="365125"/>
          </a:xfrm>
        </p:spPr>
        <p:txBody>
          <a:bodyPr/>
          <a:lstStyle/>
          <a:p>
            <a:r>
              <a:rPr lang="en-US" dirty="0"/>
              <a:t>Surbhi Jha             ACSE0601                Unit-II</a:t>
            </a:r>
          </a:p>
        </p:txBody>
      </p:sp>
      <p:pic>
        <p:nvPicPr>
          <p:cNvPr id="11" name="Picture 10" descr="E:\Master Folder 2017-18\Approved Logo by BOG\NIET logo_.png"/>
          <p:cNvPicPr/>
          <p:nvPr/>
        </p:nvPicPr>
        <p:blipFill>
          <a:blip r:embed="rId3"/>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IN" sz="1800" dirty="0">
                <a:effectLst/>
                <a:latin typeface="CIDFont+F2"/>
              </a:rPr>
              <a:t>Objective of this course is to provide the ability to design console based, GUI based ,web based applications, integrated development environment to create, debug and run multi-tier and enterprise-level applications</a:t>
            </a:r>
            <a:r>
              <a:rPr lang="en-IN" sz="1800" dirty="0">
                <a:solidFill>
                  <a:srgbClr val="0F0F0F"/>
                </a:solidFill>
                <a:effectLst/>
                <a:latin typeface="CIDFont+F2"/>
              </a:rPr>
              <a:t>. </a:t>
            </a:r>
            <a:endParaRPr lang="en-IN" sz="1100" dirty="0"/>
          </a:p>
        </p:txBody>
      </p:sp>
      <p:sp>
        <p:nvSpPr>
          <p:cNvPr id="4" name="Date Placeholder 3"/>
          <p:cNvSpPr>
            <a:spLocks noGrp="1"/>
          </p:cNvSpPr>
          <p:nvPr>
            <p:ph type="dt" sz="half" idx="10"/>
          </p:nvPr>
        </p:nvSpPr>
        <p:spPr/>
        <p:txBody>
          <a:bodyPr/>
          <a:lstStyle/>
          <a:p>
            <a:fld id="{8D686D6B-6333-4C53-B5E5-54C0FD350F08}" type="datetime1">
              <a:rPr lang="en-US" smtClean="0"/>
              <a:pPr/>
              <a:t>1/23/2024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0" y="0"/>
            <a:ext cx="1287780" cy="105987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lgn="just" fontAlgn="t">
              <a:buNone/>
            </a:pPr>
            <a:r>
              <a:rPr lang="en-US" sz="1800" dirty="0"/>
              <a:t>After completion of this course, students will be able to-</a:t>
            </a:r>
            <a:endParaRPr lang="en-IN" sz="1800" dirty="0"/>
          </a:p>
          <a:p>
            <a:r>
              <a:rPr lang="en-US" sz="1800" dirty="0"/>
              <a:t>CO1: </a:t>
            </a:r>
            <a:r>
              <a:rPr lang="en-IN" sz="1800" dirty="0">
                <a:effectLst/>
                <a:latin typeface="CIDFont+F2"/>
              </a:rPr>
              <a:t>Understand the concept of implementing the connection between Java and Database using JDBC. </a:t>
            </a:r>
            <a:endParaRPr lang="en-IN" sz="1100" dirty="0">
              <a:effectLst/>
            </a:endParaRPr>
          </a:p>
          <a:p>
            <a:r>
              <a:rPr lang="en-IN" sz="1800" dirty="0"/>
              <a:t>CO2: </a:t>
            </a:r>
            <a:r>
              <a:rPr lang="en-IN" sz="1800" dirty="0">
                <a:effectLst/>
                <a:latin typeface="CIDFont+F2"/>
              </a:rPr>
              <a:t>Understand, Analyse, and Build dynamic web pages for server-side programming </a:t>
            </a:r>
            <a:endParaRPr lang="en-IN" sz="1100" dirty="0"/>
          </a:p>
          <a:p>
            <a:r>
              <a:rPr lang="en-US" sz="1800" dirty="0"/>
              <a:t>CO3: </a:t>
            </a:r>
            <a:r>
              <a:rPr lang="en-IN" sz="1800" dirty="0" err="1">
                <a:effectLst/>
                <a:latin typeface="CIDFont+F2"/>
              </a:rPr>
              <a:t>Analyze</a:t>
            </a:r>
            <a:r>
              <a:rPr lang="en-IN" sz="1800" dirty="0">
                <a:effectLst/>
                <a:latin typeface="CIDFont+F2"/>
              </a:rPr>
              <a:t> and design the Spring Core Modules and DI to configure and wire beans (application objects) together </a:t>
            </a:r>
            <a:endParaRPr lang="en-IN" sz="1100" dirty="0">
              <a:effectLst/>
            </a:endParaRPr>
          </a:p>
          <a:p>
            <a:r>
              <a:rPr lang="en-IN" sz="1800" dirty="0"/>
              <a:t>CO4: </a:t>
            </a:r>
            <a:r>
              <a:rPr lang="en-IN" sz="1800" dirty="0">
                <a:effectLst/>
                <a:latin typeface="CIDFont+F2"/>
              </a:rPr>
              <a:t>Design Model View Controller architecture and ready components that can be used to develop flexible and loosely coupled web applications. </a:t>
            </a:r>
            <a:endParaRPr lang="en-IN" sz="1100" dirty="0">
              <a:effectLst/>
            </a:endParaRPr>
          </a:p>
          <a:p>
            <a:r>
              <a:rPr lang="en-IN" sz="1800" dirty="0"/>
              <a:t>CO5: </a:t>
            </a:r>
            <a:r>
              <a:rPr lang="en-IN" sz="1800" dirty="0">
                <a:effectLst/>
                <a:latin typeface="CIDFont+F2"/>
              </a:rPr>
              <a:t>Deploy JPA to Map, store, retrieve, and update data from java objects to relational databases and vice versa. </a:t>
            </a:r>
            <a:endParaRPr lang="en-IN" sz="1100" dirty="0">
              <a:effectLst/>
            </a:endParaRPr>
          </a:p>
          <a:p>
            <a:endParaRPr lang="en-US" sz="1800" dirty="0"/>
          </a:p>
        </p:txBody>
      </p:sp>
      <p:sp>
        <p:nvSpPr>
          <p:cNvPr id="4" name="Date Placeholder 3"/>
          <p:cNvSpPr>
            <a:spLocks noGrp="1"/>
          </p:cNvSpPr>
          <p:nvPr>
            <p:ph type="dt" sz="half" idx="10"/>
          </p:nvPr>
        </p:nvSpPr>
        <p:spPr/>
        <p:txBody>
          <a:bodyPr/>
          <a:lstStyle/>
          <a:p>
            <a:fld id="{2567DAA0-F5EA-4446-80AA-054EC68B59D6}" type="datetime1">
              <a:rPr lang="en-US" smtClean="0"/>
              <a:pPr/>
              <a:t>1/23/2024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Surbhi Jha             ACSE0601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293356"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5576" y="0"/>
            <a:ext cx="1287780" cy="105987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2099</TotalTime>
  <Words>3916</Words>
  <Application>Microsoft Office PowerPoint</Application>
  <PresentationFormat>On-screen Show (4:3)</PresentationFormat>
  <Paragraphs>549</Paragraphs>
  <Slides>42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vt:lpstr>
      <vt:lpstr>Calibri</vt:lpstr>
      <vt:lpstr>CIDFont+F1</vt:lpstr>
      <vt:lpstr>CIDFont+F2</vt:lpstr>
      <vt:lpstr>inter-bold</vt:lpstr>
      <vt:lpstr>inter-regular</vt:lpstr>
      <vt:lpstr>tahoma</vt:lpstr>
      <vt:lpstr>Times New Roman</vt:lpstr>
      <vt:lpstr>urw-din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JSP IMPLICIT OBJECTS(CO2)</vt:lpstr>
      <vt:lpstr> out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Dr. Vineet Kumar</cp:lastModifiedBy>
  <cp:revision>513</cp:revision>
  <dcterms:created xsi:type="dcterms:W3CDTF">2006-08-16T00:00:00Z</dcterms:created>
  <dcterms:modified xsi:type="dcterms:W3CDTF">2024-01-23T06:51:34Z</dcterms:modified>
</cp:coreProperties>
</file>