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8"/>
  </p:notesMasterIdLst>
  <p:handoutMasterIdLst>
    <p:handoutMasterId r:id="rId59"/>
  </p:handoutMasterIdLst>
  <p:sldIdLst>
    <p:sldId id="256" r:id="rId3"/>
    <p:sldId id="495" r:id="rId4"/>
    <p:sldId id="496" r:id="rId5"/>
    <p:sldId id="497" r:id="rId6"/>
    <p:sldId id="397" r:id="rId7"/>
    <p:sldId id="499" r:id="rId8"/>
    <p:sldId id="339" r:id="rId9"/>
    <p:sldId id="500" r:id="rId10"/>
    <p:sldId id="377" r:id="rId11"/>
    <p:sldId id="518" r:id="rId12"/>
    <p:sldId id="312" r:id="rId13"/>
    <p:sldId id="517" r:id="rId14"/>
    <p:sldId id="538" r:id="rId15"/>
    <p:sldId id="386" r:id="rId16"/>
    <p:sldId id="536" r:id="rId17"/>
    <p:sldId id="537" r:id="rId18"/>
    <p:sldId id="508" r:id="rId19"/>
    <p:sldId id="269" r:id="rId20"/>
    <p:sldId id="467" r:id="rId21"/>
    <p:sldId id="289" r:id="rId22"/>
    <p:sldId id="492" r:id="rId23"/>
    <p:sldId id="257" r:id="rId24"/>
    <p:sldId id="524" r:id="rId25"/>
    <p:sldId id="313" r:id="rId26"/>
    <p:sldId id="526" r:id="rId27"/>
    <p:sldId id="314" r:id="rId28"/>
    <p:sldId id="519" r:id="rId29"/>
    <p:sldId id="546" r:id="rId30"/>
    <p:sldId id="527" r:id="rId31"/>
    <p:sldId id="528" r:id="rId32"/>
    <p:sldId id="525" r:id="rId33"/>
    <p:sldId id="547" r:id="rId34"/>
    <p:sldId id="318" r:id="rId35"/>
    <p:sldId id="551" r:id="rId36"/>
    <p:sldId id="488" r:id="rId37"/>
    <p:sldId id="329" r:id="rId38"/>
    <p:sldId id="328" r:id="rId39"/>
    <p:sldId id="502" r:id="rId40"/>
    <p:sldId id="330" r:id="rId41"/>
    <p:sldId id="539" r:id="rId42"/>
    <p:sldId id="316" r:id="rId43"/>
    <p:sldId id="540" r:id="rId44"/>
    <p:sldId id="541" r:id="rId45"/>
    <p:sldId id="542" r:id="rId46"/>
    <p:sldId id="545" r:id="rId47"/>
    <p:sldId id="549" r:id="rId48"/>
    <p:sldId id="543" r:id="rId49"/>
    <p:sldId id="544" r:id="rId50"/>
    <p:sldId id="321" r:id="rId51"/>
    <p:sldId id="334" r:id="rId52"/>
    <p:sldId id="322" r:id="rId53"/>
    <p:sldId id="320" r:id="rId54"/>
    <p:sldId id="503" r:id="rId55"/>
    <p:sldId id="317" r:id="rId56"/>
    <p:sldId id="33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95" autoAdjust="0"/>
    <p:restoredTop sz="89427" autoAdjust="0"/>
  </p:normalViewPr>
  <p:slideViewPr>
    <p:cSldViewPr>
      <p:cViewPr varScale="1">
        <p:scale>
          <a:sx n="56" d="100"/>
          <a:sy n="56" d="100"/>
        </p:scale>
        <p:origin x="1756"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27-May-24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27-May-24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962131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Behavioral  How do we want our customers to feel?  What effect must we achieve with them?  What action do we want them to take?  How will we measure their </a:t>
            </a:r>
            <a:r>
              <a:rPr lang="en-US" dirty="0" err="1"/>
              <a:t>behaviour</a:t>
            </a:r>
            <a:r>
              <a:rPr lang="en-US" dirty="0"/>
              <a:t>?  How will we put them on the path to purchase? </a:t>
            </a:r>
          </a:p>
          <a:p>
            <a:r>
              <a:rPr lang="en-US" dirty="0"/>
              <a:t>Essential  What do our buyers really need to know?  What will provide them with the most benefit, personally or professionally?  How can we present the content so that it has maximum positive impact?  What are the mandatory elements of the campaign?  What media types must we include? </a:t>
            </a:r>
          </a:p>
          <a:p>
            <a:r>
              <a:rPr lang="en-US" dirty="0"/>
              <a:t>Strategic  Does this content marketing effort help us achieve our strategic goals?  Does it integrate with our other strategic initiatives? </a:t>
            </a:r>
          </a:p>
          <a:p>
            <a:r>
              <a:rPr lang="en-US" dirty="0"/>
              <a:t>Targeted  Have we precisely identified the prospects we want to target?  Do we really understand what motivates them?  Do we understand their professional roles?  Do we understand how they view the product or service we offer?</a:t>
            </a: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975621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Behavioral  How do we want our customers to feel?  What effect must we achieve with them?  What action do we want them to take?  How will we measure their </a:t>
            </a:r>
            <a:r>
              <a:rPr lang="en-US" dirty="0" err="1"/>
              <a:t>behaviour</a:t>
            </a:r>
            <a:r>
              <a:rPr lang="en-US" dirty="0"/>
              <a:t>?  How will we put them on the path to purchase? </a:t>
            </a:r>
          </a:p>
          <a:p>
            <a:r>
              <a:rPr lang="en-US" dirty="0"/>
              <a:t>Essential  What do our buyers really need to know?  What will provide them with the most benefit, personally or professionally?  How can we present the content so that it has maximum positive impact?  What are the mandatory elements of the campaign?  What media types must we include? </a:t>
            </a:r>
          </a:p>
          <a:p>
            <a:r>
              <a:rPr lang="en-US" dirty="0"/>
              <a:t>Strategic  Does this content marketing effort help us achieve our strategic goals?  Does it integrate with our other strategic initiatives? </a:t>
            </a:r>
          </a:p>
          <a:p>
            <a:r>
              <a:rPr lang="en-US" dirty="0"/>
              <a:t>Targeted  Have we precisely identified the prospects we want to target?  Do we really understand what motivates them?  Do we understand their professional roles?  Do we understand how they view the product or service we offer?</a:t>
            </a: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303147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536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Times New Roman" panose="02020603050405020304" pitchFamily="18" charset="0"/>
                <a:cs typeface="Times New Roman" panose="02020603050405020304" pitchFamily="18" charset="0"/>
              </a:rPr>
              <a:t>From the readers’ perspective, a good blog provides useful, free information and helps them to stay informed on the subject of their interest.</a:t>
            </a:r>
          </a:p>
          <a:p>
            <a:pPr algn="just"/>
            <a:r>
              <a:rPr lang="en-US" sz="1200" dirty="0">
                <a:latin typeface="Times New Roman" panose="02020603050405020304" pitchFamily="18" charset="0"/>
                <a:cs typeface="Times New Roman" panose="02020603050405020304" pitchFamily="18" charset="0"/>
              </a:rPr>
              <a:t> The internet contains blogs on almost every issue imaginable – in fact, it is estimated that there are currently over 150 million blogs floating around on the Internet! </a:t>
            </a:r>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844996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Times New Roman" panose="02020603050405020304" pitchFamily="18" charset="0"/>
                <a:cs typeface="Times New Roman" panose="02020603050405020304" pitchFamily="18" charset="0"/>
              </a:rPr>
              <a:t>From the readers’ perspective, a good blog provides useful, free information and helps them to stay informed on the subject of their interest.</a:t>
            </a:r>
          </a:p>
          <a:p>
            <a:pPr algn="just"/>
            <a:r>
              <a:rPr lang="en-US" sz="1200" dirty="0">
                <a:latin typeface="Times New Roman" panose="02020603050405020304" pitchFamily="18" charset="0"/>
                <a:cs typeface="Times New Roman" panose="02020603050405020304" pitchFamily="18" charset="0"/>
              </a:rPr>
              <a:t> The internet contains blogs on almost every issue imaginable – in fact, it is estimated that there are currently over 150 million blogs floating around on the Internet! </a:t>
            </a:r>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3947147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Times New Roman" panose="02020603050405020304" pitchFamily="18" charset="0"/>
                <a:cs typeface="Times New Roman" panose="02020603050405020304" pitchFamily="18" charset="0"/>
              </a:rPr>
              <a:t>From the readers’ perspective, a good blog provides useful, free information and helps them to stay informed on the subject of their interest.</a:t>
            </a:r>
          </a:p>
          <a:p>
            <a:pPr algn="just"/>
            <a:r>
              <a:rPr lang="en-US" sz="1200" dirty="0">
                <a:latin typeface="Times New Roman" panose="02020603050405020304" pitchFamily="18" charset="0"/>
                <a:cs typeface="Times New Roman" panose="02020603050405020304" pitchFamily="18" charset="0"/>
              </a:rPr>
              <a:t> The internet contains blogs on almost every issue imaginable – in fact, it is estimated that there are currently over 150 million blogs floating around on the Internet! </a:t>
            </a:r>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29</a:t>
            </a:fld>
            <a:endParaRPr lang="en-US"/>
          </a:p>
        </p:txBody>
      </p:sp>
    </p:spTree>
    <p:extLst>
      <p:ext uri="{BB962C8B-B14F-4D97-AF65-F5344CB8AC3E}">
        <p14:creationId xmlns:p14="http://schemas.microsoft.com/office/powerpoint/2010/main" val="806110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Times New Roman" panose="02020603050405020304" pitchFamily="18" charset="0"/>
                <a:cs typeface="Times New Roman" panose="02020603050405020304" pitchFamily="18" charset="0"/>
              </a:rPr>
              <a:t>From the readers’ perspective, a good blog provides useful, free information and helps them to stay informed on the subject of their interest.</a:t>
            </a:r>
          </a:p>
          <a:p>
            <a:pPr algn="just"/>
            <a:r>
              <a:rPr lang="en-US" sz="1200" dirty="0">
                <a:latin typeface="Times New Roman" panose="02020603050405020304" pitchFamily="18" charset="0"/>
                <a:cs typeface="Times New Roman" panose="02020603050405020304" pitchFamily="18" charset="0"/>
              </a:rPr>
              <a:t> The internet contains blogs on almost every issue imaginable – in fact, it is estimated that there are currently over 150 million blogs floating around on the Internet! </a:t>
            </a:r>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30</a:t>
            </a:fld>
            <a:endParaRPr lang="en-US"/>
          </a:p>
        </p:txBody>
      </p:sp>
    </p:spTree>
    <p:extLst>
      <p:ext uri="{BB962C8B-B14F-4D97-AF65-F5344CB8AC3E}">
        <p14:creationId xmlns:p14="http://schemas.microsoft.com/office/powerpoint/2010/main" val="1453712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82212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667295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7A33CA-433E-4842-BF48-A92AFC349740}" type="datetime1">
              <a:rPr lang="en-US" smtClean="0"/>
              <a:pPr/>
              <a:t>27-May-24</a:t>
            </a:fld>
            <a:endParaRPr lang="en-US"/>
          </a:p>
        </p:txBody>
      </p:sp>
      <p:sp>
        <p:nvSpPr>
          <p:cNvPr id="5" name="Footer Placeholder 4"/>
          <p:cNvSpPr>
            <a:spLocks noGrp="1"/>
          </p:cNvSpPr>
          <p:nvPr>
            <p:ph type="ftr" sz="quarter" idx="11"/>
          </p:nvPr>
        </p:nvSpPr>
        <p:spPr/>
        <p:txBody>
          <a:bodyPr/>
          <a:lstStyle/>
          <a:p>
            <a:r>
              <a:rPr lang="en-IN"/>
              <a:t>Preeti Singh            Social media marketing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3D53D3-21C5-4FBD-9884-7B4C1EA5EF60}" type="datetime1">
              <a:rPr lang="en-US" smtClean="0"/>
              <a:pPr/>
              <a:t>27-May-24</a:t>
            </a:fld>
            <a:endParaRPr lang="en-US"/>
          </a:p>
        </p:txBody>
      </p:sp>
      <p:sp>
        <p:nvSpPr>
          <p:cNvPr id="5" name="Footer Placeholder 4"/>
          <p:cNvSpPr>
            <a:spLocks noGrp="1"/>
          </p:cNvSpPr>
          <p:nvPr>
            <p:ph type="ftr" sz="quarter" idx="11"/>
          </p:nvPr>
        </p:nvSpPr>
        <p:spPr/>
        <p:txBody>
          <a:bodyPr/>
          <a:lstStyle/>
          <a:p>
            <a:r>
              <a:rPr lang="en-IN"/>
              <a:t>Preeti Singh            Social media marketing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9F63D1-1468-453B-A270-9A83DD850AB9}" type="datetime1">
              <a:rPr lang="en-US" smtClean="0"/>
              <a:pPr/>
              <a:t>27-May-24</a:t>
            </a:fld>
            <a:endParaRPr lang="en-US"/>
          </a:p>
        </p:txBody>
      </p:sp>
      <p:sp>
        <p:nvSpPr>
          <p:cNvPr id="5" name="Footer Placeholder 4"/>
          <p:cNvSpPr>
            <a:spLocks noGrp="1"/>
          </p:cNvSpPr>
          <p:nvPr>
            <p:ph type="ftr" sz="quarter" idx="11"/>
          </p:nvPr>
        </p:nvSpPr>
        <p:spPr/>
        <p:txBody>
          <a:bodyPr/>
          <a:lstStyle/>
          <a:p>
            <a:r>
              <a:rPr lang="en-IN"/>
              <a:t>Preeti Singh            Social media marketing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7828836-533F-48BC-A301-970758F4C447}" type="datetime1">
              <a:rPr lang="en-US" smtClean="0"/>
              <a:pPr/>
              <a:t>27-May-24</a:t>
            </a:fld>
            <a:endParaRPr lang="en-IN"/>
          </a:p>
        </p:txBody>
      </p:sp>
      <p:sp>
        <p:nvSpPr>
          <p:cNvPr id="5" name="Footer Placeholder 4"/>
          <p:cNvSpPr>
            <a:spLocks noGrp="1"/>
          </p:cNvSpPr>
          <p:nvPr>
            <p:ph type="ftr" sz="quarter" idx="11"/>
          </p:nvPr>
        </p:nvSpPr>
        <p:spPr/>
        <p:txBody>
          <a:bodyPr/>
          <a:lstStyle/>
          <a:p>
            <a:r>
              <a:rPr lang="en-IN"/>
              <a:t>Preeti Singh            Social media marketing               Unit 2</a:t>
            </a:r>
          </a:p>
        </p:txBody>
      </p:sp>
      <p:sp>
        <p:nvSpPr>
          <p:cNvPr id="6" name="Slide Number Placeholder 5"/>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630073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D67EE18-7195-4F2E-9654-645D8014080C}" type="datetime1">
              <a:rPr lang="en-US" smtClean="0"/>
              <a:pPr/>
              <a:t>27-May-24</a:t>
            </a:fld>
            <a:endParaRPr lang="en-IN"/>
          </a:p>
        </p:txBody>
      </p:sp>
      <p:sp>
        <p:nvSpPr>
          <p:cNvPr id="5" name="Footer Placeholder 4"/>
          <p:cNvSpPr>
            <a:spLocks noGrp="1"/>
          </p:cNvSpPr>
          <p:nvPr>
            <p:ph type="ftr" sz="quarter" idx="11"/>
          </p:nvPr>
        </p:nvSpPr>
        <p:spPr/>
        <p:txBody>
          <a:bodyPr/>
          <a:lstStyle/>
          <a:p>
            <a:r>
              <a:rPr lang="en-IN"/>
              <a:t>Preeti Singh            Social media marketing               Unit 2</a:t>
            </a:r>
          </a:p>
        </p:txBody>
      </p:sp>
      <p:sp>
        <p:nvSpPr>
          <p:cNvPr id="6" name="Slide Number Placeholder 5"/>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698295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83E1EA-C464-4968-ABE4-F687BE5F7012}" type="datetime1">
              <a:rPr lang="en-US" smtClean="0"/>
              <a:pPr/>
              <a:t>27-May-24</a:t>
            </a:fld>
            <a:endParaRPr lang="en-IN"/>
          </a:p>
        </p:txBody>
      </p:sp>
      <p:sp>
        <p:nvSpPr>
          <p:cNvPr id="5" name="Footer Placeholder 4"/>
          <p:cNvSpPr>
            <a:spLocks noGrp="1"/>
          </p:cNvSpPr>
          <p:nvPr>
            <p:ph type="ftr" sz="quarter" idx="11"/>
          </p:nvPr>
        </p:nvSpPr>
        <p:spPr/>
        <p:txBody>
          <a:bodyPr/>
          <a:lstStyle/>
          <a:p>
            <a:r>
              <a:rPr lang="en-IN"/>
              <a:t>Preeti Singh            Social media marketing               Unit 2</a:t>
            </a:r>
          </a:p>
        </p:txBody>
      </p:sp>
      <p:sp>
        <p:nvSpPr>
          <p:cNvPr id="6" name="Slide Number Placeholder 5"/>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2994262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DA39055-8F26-4BCF-AA50-E14BBCA53064}" type="datetime1">
              <a:rPr lang="en-US" smtClean="0"/>
              <a:pPr/>
              <a:t>27-May-24</a:t>
            </a:fld>
            <a:endParaRPr lang="en-IN"/>
          </a:p>
        </p:txBody>
      </p:sp>
      <p:sp>
        <p:nvSpPr>
          <p:cNvPr id="6" name="Footer Placeholder 5"/>
          <p:cNvSpPr>
            <a:spLocks noGrp="1"/>
          </p:cNvSpPr>
          <p:nvPr>
            <p:ph type="ftr" sz="quarter" idx="11"/>
          </p:nvPr>
        </p:nvSpPr>
        <p:spPr/>
        <p:txBody>
          <a:bodyPr/>
          <a:lstStyle/>
          <a:p>
            <a:r>
              <a:rPr lang="en-IN"/>
              <a:t>Preeti Singh            Social media marketing               Unit 2</a:t>
            </a:r>
          </a:p>
        </p:txBody>
      </p:sp>
      <p:sp>
        <p:nvSpPr>
          <p:cNvPr id="7" name="Slide Number Placeholder 6"/>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4079214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07FAAC-843B-4F43-9AE7-179296E11BE2}" type="datetime1">
              <a:rPr lang="en-US" smtClean="0"/>
              <a:pPr/>
              <a:t>27-May-24</a:t>
            </a:fld>
            <a:endParaRPr lang="en-IN"/>
          </a:p>
        </p:txBody>
      </p:sp>
      <p:sp>
        <p:nvSpPr>
          <p:cNvPr id="8" name="Footer Placeholder 7"/>
          <p:cNvSpPr>
            <a:spLocks noGrp="1"/>
          </p:cNvSpPr>
          <p:nvPr>
            <p:ph type="ftr" sz="quarter" idx="11"/>
          </p:nvPr>
        </p:nvSpPr>
        <p:spPr/>
        <p:txBody>
          <a:bodyPr/>
          <a:lstStyle/>
          <a:p>
            <a:r>
              <a:rPr lang="en-IN"/>
              <a:t>Preeti Singh            Social media marketing               Unit 2</a:t>
            </a:r>
          </a:p>
        </p:txBody>
      </p:sp>
      <p:sp>
        <p:nvSpPr>
          <p:cNvPr id="9" name="Slide Number Placeholder 8"/>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31725458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E3AABFB-3648-4004-A270-8B1FB334A776}" type="datetime1">
              <a:rPr lang="en-US" smtClean="0"/>
              <a:pPr/>
              <a:t>27-May-24</a:t>
            </a:fld>
            <a:endParaRPr lang="en-IN"/>
          </a:p>
        </p:txBody>
      </p:sp>
      <p:sp>
        <p:nvSpPr>
          <p:cNvPr id="4" name="Footer Placeholder 3"/>
          <p:cNvSpPr>
            <a:spLocks noGrp="1"/>
          </p:cNvSpPr>
          <p:nvPr>
            <p:ph type="ftr" sz="quarter" idx="11"/>
          </p:nvPr>
        </p:nvSpPr>
        <p:spPr/>
        <p:txBody>
          <a:bodyPr/>
          <a:lstStyle/>
          <a:p>
            <a:r>
              <a:rPr lang="en-IN"/>
              <a:t>Preeti Singh            Social media marketing               Unit 2</a:t>
            </a:r>
          </a:p>
        </p:txBody>
      </p:sp>
      <p:sp>
        <p:nvSpPr>
          <p:cNvPr id="5" name="Slide Number Placeholder 4"/>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40418836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C29DB5-E7E1-449E-9EC0-A06B3032E057}" type="datetime1">
              <a:rPr lang="en-US" smtClean="0"/>
              <a:pPr/>
              <a:t>27-May-24</a:t>
            </a:fld>
            <a:endParaRPr lang="en-IN"/>
          </a:p>
        </p:txBody>
      </p:sp>
      <p:sp>
        <p:nvSpPr>
          <p:cNvPr id="3" name="Footer Placeholder 2"/>
          <p:cNvSpPr>
            <a:spLocks noGrp="1"/>
          </p:cNvSpPr>
          <p:nvPr>
            <p:ph type="ftr" sz="quarter" idx="11"/>
          </p:nvPr>
        </p:nvSpPr>
        <p:spPr/>
        <p:txBody>
          <a:bodyPr/>
          <a:lstStyle/>
          <a:p>
            <a:r>
              <a:rPr lang="en-IN"/>
              <a:t>Preeti Singh            Social media marketing               Unit 2</a:t>
            </a:r>
          </a:p>
        </p:txBody>
      </p:sp>
      <p:sp>
        <p:nvSpPr>
          <p:cNvPr id="4" name="Slide Number Placeholder 3"/>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2555387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endParaRPr lang="en-IN"/>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75AB487-4E49-41E4-BA0B-5C8AAD866C53}" type="datetime1">
              <a:rPr lang="en-US" smtClean="0"/>
              <a:pPr/>
              <a:t>27-May-24</a:t>
            </a:fld>
            <a:endParaRPr lang="en-IN"/>
          </a:p>
        </p:txBody>
      </p:sp>
      <p:sp>
        <p:nvSpPr>
          <p:cNvPr id="6" name="Footer Placeholder 5"/>
          <p:cNvSpPr>
            <a:spLocks noGrp="1"/>
          </p:cNvSpPr>
          <p:nvPr>
            <p:ph type="ftr" sz="quarter" idx="11"/>
          </p:nvPr>
        </p:nvSpPr>
        <p:spPr/>
        <p:txBody>
          <a:bodyPr/>
          <a:lstStyle/>
          <a:p>
            <a:r>
              <a:rPr lang="en-IN"/>
              <a:t>Preeti Singh            Social media marketing               Unit 2</a:t>
            </a:r>
          </a:p>
        </p:txBody>
      </p:sp>
      <p:sp>
        <p:nvSpPr>
          <p:cNvPr id="7" name="Slide Number Placeholder 6"/>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244353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4CF121-66EC-4572-81D8-B373C29A296E}" type="datetime1">
              <a:rPr lang="en-US" smtClean="0"/>
              <a:pPr/>
              <a:t>27-May-24</a:t>
            </a:fld>
            <a:endParaRPr lang="en-US"/>
          </a:p>
        </p:txBody>
      </p:sp>
      <p:sp>
        <p:nvSpPr>
          <p:cNvPr id="5" name="Footer Placeholder 4"/>
          <p:cNvSpPr>
            <a:spLocks noGrp="1"/>
          </p:cNvSpPr>
          <p:nvPr>
            <p:ph type="ftr" sz="quarter" idx="11"/>
          </p:nvPr>
        </p:nvSpPr>
        <p:spPr/>
        <p:txBody>
          <a:bodyPr/>
          <a:lstStyle/>
          <a:p>
            <a:r>
              <a:rPr lang="en-IN"/>
              <a:t>Preeti Singh            Social media marketing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FBC8BBB-F93B-4C29-8EF7-0D01694CF0EE}" type="datetime1">
              <a:rPr lang="en-US" smtClean="0"/>
              <a:pPr/>
              <a:t>27-May-24</a:t>
            </a:fld>
            <a:endParaRPr lang="en-IN"/>
          </a:p>
        </p:txBody>
      </p:sp>
      <p:sp>
        <p:nvSpPr>
          <p:cNvPr id="6" name="Footer Placeholder 5"/>
          <p:cNvSpPr>
            <a:spLocks noGrp="1"/>
          </p:cNvSpPr>
          <p:nvPr>
            <p:ph type="ftr" sz="quarter" idx="11"/>
          </p:nvPr>
        </p:nvSpPr>
        <p:spPr/>
        <p:txBody>
          <a:bodyPr/>
          <a:lstStyle/>
          <a:p>
            <a:r>
              <a:rPr lang="en-IN"/>
              <a:t>Preeti Singh            Social media marketing               Unit 2</a:t>
            </a:r>
          </a:p>
        </p:txBody>
      </p:sp>
      <p:sp>
        <p:nvSpPr>
          <p:cNvPr id="7" name="Slide Number Placeholder 6"/>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2998191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D2DD2E-197F-4FAD-BC21-7F122DC6EE01}" type="datetime1">
              <a:rPr lang="en-US" smtClean="0"/>
              <a:pPr/>
              <a:t>27-May-24</a:t>
            </a:fld>
            <a:endParaRPr lang="en-IN"/>
          </a:p>
        </p:txBody>
      </p:sp>
      <p:sp>
        <p:nvSpPr>
          <p:cNvPr id="5" name="Footer Placeholder 4"/>
          <p:cNvSpPr>
            <a:spLocks noGrp="1"/>
          </p:cNvSpPr>
          <p:nvPr>
            <p:ph type="ftr" sz="quarter" idx="11"/>
          </p:nvPr>
        </p:nvSpPr>
        <p:spPr/>
        <p:txBody>
          <a:bodyPr/>
          <a:lstStyle/>
          <a:p>
            <a:r>
              <a:rPr lang="en-IN"/>
              <a:t>Preeti Singh            Social media marketing               Unit 2</a:t>
            </a:r>
          </a:p>
        </p:txBody>
      </p:sp>
      <p:sp>
        <p:nvSpPr>
          <p:cNvPr id="6" name="Slide Number Placeholder 5"/>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2670818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180C5F-A0EE-4071-BC7B-073FDA8665A5}" type="datetime1">
              <a:rPr lang="en-US" smtClean="0"/>
              <a:pPr/>
              <a:t>27-May-24</a:t>
            </a:fld>
            <a:endParaRPr lang="en-IN"/>
          </a:p>
        </p:txBody>
      </p:sp>
      <p:sp>
        <p:nvSpPr>
          <p:cNvPr id="5" name="Footer Placeholder 4"/>
          <p:cNvSpPr>
            <a:spLocks noGrp="1"/>
          </p:cNvSpPr>
          <p:nvPr>
            <p:ph type="ftr" sz="quarter" idx="11"/>
          </p:nvPr>
        </p:nvSpPr>
        <p:spPr/>
        <p:txBody>
          <a:bodyPr/>
          <a:lstStyle/>
          <a:p>
            <a:r>
              <a:rPr lang="en-IN"/>
              <a:t>Preeti Singh            Social media marketing               Unit 2</a:t>
            </a:r>
          </a:p>
        </p:txBody>
      </p:sp>
      <p:sp>
        <p:nvSpPr>
          <p:cNvPr id="6" name="Slide Number Placeholder 5"/>
          <p:cNvSpPr>
            <a:spLocks noGrp="1"/>
          </p:cNvSpPr>
          <p:nvPr>
            <p:ph type="sldNum" sz="quarter" idx="12"/>
          </p:nvPr>
        </p:nvSpPr>
        <p:spPr/>
        <p:txBody>
          <a:bodyPr/>
          <a:lstStyle/>
          <a:p>
            <a:fld id="{C9A638CC-6964-4061-9658-2B0B294CAE20}" type="slidenum">
              <a:rPr lang="en-IN" smtClean="0"/>
              <a:pPr/>
              <a:t>‹#›</a:t>
            </a:fld>
            <a:endParaRPr lang="en-IN"/>
          </a:p>
        </p:txBody>
      </p:sp>
    </p:spTree>
    <p:extLst>
      <p:ext uri="{BB962C8B-B14F-4D97-AF65-F5344CB8AC3E}">
        <p14:creationId xmlns:p14="http://schemas.microsoft.com/office/powerpoint/2010/main" val="164424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1EE1B-C8FA-4C28-8AAC-A5B568899720}" type="datetime1">
              <a:rPr lang="en-US" smtClean="0"/>
              <a:pPr/>
              <a:t>27-May-24</a:t>
            </a:fld>
            <a:endParaRPr lang="en-US"/>
          </a:p>
        </p:txBody>
      </p:sp>
      <p:sp>
        <p:nvSpPr>
          <p:cNvPr id="5" name="Footer Placeholder 4"/>
          <p:cNvSpPr>
            <a:spLocks noGrp="1"/>
          </p:cNvSpPr>
          <p:nvPr>
            <p:ph type="ftr" sz="quarter" idx="11"/>
          </p:nvPr>
        </p:nvSpPr>
        <p:spPr/>
        <p:txBody>
          <a:bodyPr/>
          <a:lstStyle/>
          <a:p>
            <a:r>
              <a:rPr lang="en-IN"/>
              <a:t>Preeti Singh            Social media marketing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BF5910-4B24-437E-AAD9-AB1EF05AAF91}" type="datetime1">
              <a:rPr lang="en-US" smtClean="0"/>
              <a:pPr/>
              <a:t>27-May-24</a:t>
            </a:fld>
            <a:endParaRPr lang="en-US"/>
          </a:p>
        </p:txBody>
      </p:sp>
      <p:sp>
        <p:nvSpPr>
          <p:cNvPr id="6" name="Footer Placeholder 5"/>
          <p:cNvSpPr>
            <a:spLocks noGrp="1"/>
          </p:cNvSpPr>
          <p:nvPr>
            <p:ph type="ftr" sz="quarter" idx="11"/>
          </p:nvPr>
        </p:nvSpPr>
        <p:spPr/>
        <p:txBody>
          <a:bodyPr/>
          <a:lstStyle/>
          <a:p>
            <a:r>
              <a:rPr lang="en-IN"/>
              <a:t>Preeti Singh            Social media marketing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269C58-A2E9-4942-BAE6-B9BFE57255B3}" type="datetime1">
              <a:rPr lang="en-US" smtClean="0"/>
              <a:pPr/>
              <a:t>27-May-24</a:t>
            </a:fld>
            <a:endParaRPr lang="en-US"/>
          </a:p>
        </p:txBody>
      </p:sp>
      <p:sp>
        <p:nvSpPr>
          <p:cNvPr id="8" name="Footer Placeholder 7"/>
          <p:cNvSpPr>
            <a:spLocks noGrp="1"/>
          </p:cNvSpPr>
          <p:nvPr>
            <p:ph type="ftr" sz="quarter" idx="11"/>
          </p:nvPr>
        </p:nvSpPr>
        <p:spPr/>
        <p:txBody>
          <a:bodyPr/>
          <a:lstStyle/>
          <a:p>
            <a:r>
              <a:rPr lang="en-IN"/>
              <a:t>Preeti Singh            Social media marketing               Unit 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2B8F46-ABF3-4A34-B2D0-AB6097E3F63C}" type="datetime1">
              <a:rPr lang="en-US" smtClean="0"/>
              <a:pPr/>
              <a:t>27-May-24</a:t>
            </a:fld>
            <a:endParaRPr lang="en-US"/>
          </a:p>
        </p:txBody>
      </p:sp>
      <p:sp>
        <p:nvSpPr>
          <p:cNvPr id="4" name="Footer Placeholder 3"/>
          <p:cNvSpPr>
            <a:spLocks noGrp="1"/>
          </p:cNvSpPr>
          <p:nvPr>
            <p:ph type="ftr" sz="quarter" idx="11"/>
          </p:nvPr>
        </p:nvSpPr>
        <p:spPr/>
        <p:txBody>
          <a:bodyPr/>
          <a:lstStyle/>
          <a:p>
            <a:r>
              <a:rPr lang="en-IN"/>
              <a:t>Preeti Singh            Social media marketing               Unit 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14B4F-5084-4C61-90B9-7B698BBBCC3E}" type="datetime1">
              <a:rPr lang="en-US" smtClean="0"/>
              <a:pPr/>
              <a:t>27-May-24</a:t>
            </a:fld>
            <a:endParaRPr lang="en-US"/>
          </a:p>
        </p:txBody>
      </p:sp>
      <p:sp>
        <p:nvSpPr>
          <p:cNvPr id="3" name="Footer Placeholder 2"/>
          <p:cNvSpPr>
            <a:spLocks noGrp="1"/>
          </p:cNvSpPr>
          <p:nvPr>
            <p:ph type="ftr" sz="quarter" idx="11"/>
          </p:nvPr>
        </p:nvSpPr>
        <p:spPr/>
        <p:txBody>
          <a:bodyPr/>
          <a:lstStyle/>
          <a:p>
            <a:r>
              <a:rPr lang="en-IN"/>
              <a:t>Preeti Singh            Social media marketing               Unit 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1F81F3-76C3-4D00-9B0C-EF9FAD311811}" type="datetime1">
              <a:rPr lang="en-US" smtClean="0"/>
              <a:pPr/>
              <a:t>27-May-24</a:t>
            </a:fld>
            <a:endParaRPr lang="en-US"/>
          </a:p>
        </p:txBody>
      </p:sp>
      <p:sp>
        <p:nvSpPr>
          <p:cNvPr id="6" name="Footer Placeholder 5"/>
          <p:cNvSpPr>
            <a:spLocks noGrp="1"/>
          </p:cNvSpPr>
          <p:nvPr>
            <p:ph type="ftr" sz="quarter" idx="11"/>
          </p:nvPr>
        </p:nvSpPr>
        <p:spPr/>
        <p:txBody>
          <a:bodyPr/>
          <a:lstStyle/>
          <a:p>
            <a:r>
              <a:rPr lang="en-IN"/>
              <a:t>Preeti Singh            Social media marketing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645FBC-D074-475D-926A-4398631B8DAC}" type="datetime1">
              <a:rPr lang="en-US" smtClean="0"/>
              <a:pPr/>
              <a:t>27-May-24</a:t>
            </a:fld>
            <a:endParaRPr lang="en-US"/>
          </a:p>
        </p:txBody>
      </p:sp>
      <p:sp>
        <p:nvSpPr>
          <p:cNvPr id="6" name="Footer Placeholder 5"/>
          <p:cNvSpPr>
            <a:spLocks noGrp="1"/>
          </p:cNvSpPr>
          <p:nvPr>
            <p:ph type="ftr" sz="quarter" idx="11"/>
          </p:nvPr>
        </p:nvSpPr>
        <p:spPr/>
        <p:txBody>
          <a:bodyPr/>
          <a:lstStyle/>
          <a:p>
            <a:r>
              <a:rPr lang="en-IN"/>
              <a:t>Preeti Singh            Social media marketing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0D5B8-28A1-43A3-8929-CBD0AD9B93FC}" type="datetime1">
              <a:rPr lang="en-US" smtClean="0"/>
              <a:pPr/>
              <a:t>27-May-24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Preeti Singh            Social media marketing               Unit 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E614FAC-5323-4350-A3F1-214D040FC809}" type="datetime1">
              <a:rPr lang="en-US" smtClean="0"/>
              <a:pPr/>
              <a:t>27-May-24</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Preeti Singh            Social media marketing               Unit 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A638CC-6964-4061-9658-2B0B294CAE20}" type="slidenum">
              <a:rPr lang="en-IN" smtClean="0"/>
              <a:pPr/>
              <a:t>‹#›</a:t>
            </a:fld>
            <a:endParaRPr lang="en-IN"/>
          </a:p>
        </p:txBody>
      </p:sp>
    </p:spTree>
    <p:extLst>
      <p:ext uri="{BB962C8B-B14F-4D97-AF65-F5344CB8AC3E}">
        <p14:creationId xmlns:p14="http://schemas.microsoft.com/office/powerpoint/2010/main" val="153602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Xuq6_udbeH0&amp;list=PLi3oNa09iwJRByiNwEJNaZ3XVKcveovzk"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youtube.com/watch?v=X-pCbWwu50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preeti.singh@niet.co.in" TargetMode="External"/><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a:solidFill>
                <a:schemeClr val="tx1"/>
              </a:solidFill>
            </a:endParaRPr>
          </a:p>
          <a:p>
            <a:r>
              <a:rPr lang="en-US" sz="2500">
                <a:solidFill>
                  <a:schemeClr val="tx1"/>
                </a:solidFill>
              </a:rPr>
              <a:t>Social Media Marketing</a:t>
            </a:r>
            <a:endParaRPr lang="en-US" sz="2500"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endParaRPr lang="en-US" dirty="0">
              <a:solidFill>
                <a:schemeClr val="tx1"/>
              </a:solidFill>
            </a:endParaRP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Ms. </a:t>
            </a:r>
            <a:r>
              <a:rPr lang="en-US" sz="2400" dirty="0" err="1">
                <a:solidFill>
                  <a:schemeClr val="tx1"/>
                </a:solidFill>
                <a:latin typeface="Times New Roman" panose="02020603050405020304" pitchFamily="18" charset="0"/>
                <a:cs typeface="Times New Roman" panose="02020603050405020304" pitchFamily="18" charset="0"/>
              </a:rPr>
              <a:t>Preeti</a:t>
            </a:r>
            <a:r>
              <a:rPr lang="en-US" sz="2400" dirty="0">
                <a:solidFill>
                  <a:schemeClr val="tx1"/>
                </a:solidFill>
                <a:latin typeface="Times New Roman" panose="02020603050405020304" pitchFamily="18" charset="0"/>
                <a:cs typeface="Times New Roman" panose="02020603050405020304" pitchFamily="18" charset="0"/>
              </a:rPr>
              <a:t> Singh</a:t>
            </a:r>
          </a:p>
          <a:p>
            <a:pPr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School of Management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923197D8-F3D9-4762-8EB0-7FC5780321DC}" type="datetime1">
              <a:rPr lang="en-US" smtClean="0"/>
              <a:pPr/>
              <a:t>27-May-24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2286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IN"/>
              <a:t>Preeti Singh            Social media marketing               Unit 2</a:t>
            </a:r>
            <a:endParaRPr lang="en-US" dirty="0"/>
          </a:p>
        </p:txBody>
      </p:sp>
      <p:sp>
        <p:nvSpPr>
          <p:cNvPr id="14" name="Subtitle 2"/>
          <p:cNvSpPr txBox="1">
            <a:spLocks/>
          </p:cNvSpPr>
          <p:nvPr/>
        </p:nvSpPr>
        <p:spPr>
          <a:xfrm>
            <a:off x="152400" y="3831036"/>
            <a:ext cx="4191000" cy="8171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1900" dirty="0">
                <a:solidFill>
                  <a:schemeClr val="tx1"/>
                </a:solidFill>
                <a:latin typeface="Times New Roman" panose="02020603050405020304" pitchFamily="18" charset="0"/>
                <a:cs typeface="Times New Roman" panose="02020603050405020304" pitchFamily="18" charset="0"/>
              </a:rPr>
              <a:t>SOCIAL MEDIA MARKETING</a:t>
            </a:r>
          </a:p>
          <a:p>
            <a:pPr algn="ctr">
              <a:spcBef>
                <a:spcPct val="20000"/>
              </a:spcBef>
              <a:defRPr/>
            </a:pPr>
            <a:endParaRPr lang="en-US" sz="1600" dirty="0">
              <a:solidFill>
                <a:schemeClr val="tx1"/>
              </a:solidFill>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endParaRPr lang="en-US" sz="2000" dirty="0">
              <a:solidFill>
                <a:schemeClr val="tx1"/>
              </a:solidFill>
            </a:endParaRPr>
          </a:p>
          <a:p>
            <a:pPr lvl="0" algn="ctr">
              <a:spcBef>
                <a:spcPct val="20000"/>
              </a:spcBef>
              <a:defRPr/>
            </a:pPr>
            <a:r>
              <a:rPr lang="en-US" sz="2000" dirty="0">
                <a:solidFill>
                  <a:schemeClr val="tx1"/>
                </a:solidFill>
              </a:rPr>
              <a:t>B. Tech 6</a:t>
            </a:r>
            <a:r>
              <a:rPr lang="en-US" sz="2000" baseline="30000" dirty="0">
                <a:solidFill>
                  <a:schemeClr val="tx1"/>
                </a:solidFill>
              </a:rPr>
              <a:t>th</a:t>
            </a:r>
            <a:r>
              <a:rPr lang="en-US" sz="2000" dirty="0">
                <a:solidFill>
                  <a:schemeClr val="tx1"/>
                </a:solidFill>
              </a:rPr>
              <a:t> </a:t>
            </a:r>
            <a:r>
              <a:rPr kumimoji="0" lang="en-US" sz="2000" b="0" i="0" u="none" strike="noStrike" kern="1200" cap="none" spc="0" normalizeH="0" noProof="0" dirty="0">
                <a:ln>
                  <a:noFill/>
                </a:ln>
                <a:solidFill>
                  <a:schemeClr val="tx1"/>
                </a:solidFill>
                <a:effectLst/>
                <a:uLnTx/>
                <a:uFillTx/>
                <a:latin typeface="+mn-lt"/>
                <a:ea typeface="+mn-ea"/>
                <a:cs typeface="+mn-cs"/>
              </a:rPr>
              <a:t>Semester</a:t>
            </a:r>
            <a:r>
              <a:rPr lang="en-US" sz="2000" dirty="0">
                <a:solidFill>
                  <a:schemeClr val="tx1"/>
                </a:solidFill>
              </a:rPr>
              <a:t> </a:t>
            </a:r>
          </a:p>
        </p:txBody>
      </p:sp>
      <p:pic>
        <p:nvPicPr>
          <p:cNvPr id="16" name="Picture 2" descr="NIET, Greater Noida: Cutoff, Placements, Courses, Fees, Admission 2022">
            <a:extLst>
              <a:ext uri="{FF2B5EF4-FFF2-40B4-BE49-F238E27FC236}">
                <a16:creationId xmlns:a16="http://schemas.microsoft.com/office/drawing/2014/main" id="{2FCBBCDC-4EAB-81C4-5834-58DF5EB265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5D5A13-F6C8-4EB4-BF0F-1593547CF006}" type="datetime1">
              <a:rPr lang="en-US" smtClean="0"/>
              <a:pPr/>
              <a:t>27-May-24</a:t>
            </a:fld>
            <a:endParaRPr lang="en-US"/>
          </a:p>
        </p:txBody>
      </p:sp>
      <p:sp>
        <p:nvSpPr>
          <p:cNvPr id="5" name="Footer Placeholder 4"/>
          <p:cNvSpPr>
            <a:spLocks noGrp="1"/>
          </p:cNvSpPr>
          <p:nvPr>
            <p:ph type="ftr" sz="quarter" idx="11"/>
          </p:nvPr>
        </p:nvSpPr>
        <p:spPr/>
        <p:txBody>
          <a:bodyPr/>
          <a:lstStyle/>
          <a:p>
            <a:r>
              <a:rPr lang="en-IN"/>
              <a:t>Preeti Singh            Social media marketing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7" name="Picture 0" descr="Logo New.png"/>
          <p:cNvPicPr>
            <a:picLocks noChangeAspect="1" noChangeArrowheads="1"/>
          </p:cNvPicPr>
          <p:nvPr/>
        </p:nvPicPr>
        <p:blipFill>
          <a:blip r:embed="rId2"/>
          <a:srcRect/>
          <a:stretch>
            <a:fillRect/>
          </a:stretch>
        </p:blipFill>
        <p:spPr bwMode="auto">
          <a:xfrm>
            <a:off x="0" y="0"/>
            <a:ext cx="1295400" cy="681789"/>
          </a:xfrm>
          <a:prstGeom prst="rect">
            <a:avLst/>
          </a:prstGeom>
          <a:noFill/>
          <a:ln w="9525">
            <a:noFill/>
            <a:miter lim="800000"/>
            <a:headEnd/>
            <a:tailEnd/>
          </a:ln>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sp>
        <p:nvSpPr>
          <p:cNvPr id="9" name="Rectangle 8"/>
          <p:cNvSpPr/>
          <p:nvPr/>
        </p:nvSpPr>
        <p:spPr>
          <a:xfrm>
            <a:off x="1066800" y="1524000"/>
            <a:ext cx="7010400" cy="430887"/>
          </a:xfrm>
          <a:prstGeom prst="rect">
            <a:avLst/>
          </a:prstGeom>
        </p:spPr>
        <p:txBody>
          <a:bodyPr wrap="square">
            <a:spAutoFit/>
          </a:bodyPr>
          <a:lstStyle/>
          <a:p>
            <a:pPr algn="just">
              <a:buNone/>
            </a:pP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2378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E39429-845B-477D-A23C-3F9BE290C740}"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latin typeface="Times New Roman" panose="02020603050405020304" pitchFamily="18" charset="0"/>
                <a:cs typeface="Times New Roman" panose="02020603050405020304" pitchFamily="18" charset="0"/>
              </a:rPr>
              <a:t>Preeti Singh            Social media marketing               Unit 2</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3" name="Content Placeholder 2"/>
          <p:cNvSpPr>
            <a:spLocks noGrp="1"/>
          </p:cNvSpPr>
          <p:nvPr>
            <p:ph idx="1"/>
          </p:nvPr>
        </p:nvSpPr>
        <p:spPr>
          <a:xfrm>
            <a:off x="0" y="833492"/>
            <a:ext cx="8229600" cy="4525963"/>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a:t>
            </a:r>
          </a:p>
        </p:txBody>
      </p:sp>
      <p:pic>
        <p:nvPicPr>
          <p:cNvPr id="10" name="Picture 2" descr="NIET, Greater Noida: Cutoff, Placements, Courses, Fees, Admission 2022">
            <a:extLst>
              <a:ext uri="{FF2B5EF4-FFF2-40B4-BE49-F238E27FC236}">
                <a16:creationId xmlns:a16="http://schemas.microsoft.com/office/drawing/2014/main" id="{C1CB7FC2-FFB8-14B9-7EFF-5A492EFCD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53B63A0-3ABC-F839-DE07-93A26A340ECF}"/>
              </a:ext>
            </a:extLst>
          </p:cNvPr>
          <p:cNvSpPr txBox="1"/>
          <p:nvPr/>
        </p:nvSpPr>
        <p:spPr>
          <a:xfrm>
            <a:off x="2209800" y="4419600"/>
            <a:ext cx="4597684" cy="677108"/>
          </a:xfrm>
          <a:prstGeom prst="rect">
            <a:avLst/>
          </a:prstGeom>
          <a:noFill/>
        </p:spPr>
        <p:txBody>
          <a:bodyPr wrap="square">
            <a:spAutoFit/>
          </a:bodyPr>
          <a:lstStyle/>
          <a:p>
            <a:pPr>
              <a:buNone/>
            </a:pPr>
            <a:r>
              <a:rPr lang="en-US" sz="2000" dirty="0"/>
              <a:t>High=3,Medium =2 ,Low=1</a:t>
            </a:r>
          </a:p>
          <a:p>
            <a:pPr>
              <a:buNone/>
            </a:pPr>
            <a:r>
              <a:rPr lang="en-US" sz="1800" dirty="0"/>
              <a:t>                                    </a:t>
            </a:r>
          </a:p>
        </p:txBody>
      </p:sp>
      <p:graphicFrame>
        <p:nvGraphicFramePr>
          <p:cNvPr id="2" name="Table 7">
            <a:extLst>
              <a:ext uri="{FF2B5EF4-FFF2-40B4-BE49-F238E27FC236}">
                <a16:creationId xmlns:a16="http://schemas.microsoft.com/office/drawing/2014/main" id="{72569270-6A20-EBAE-F7C9-04F3A27632BC}"/>
              </a:ext>
            </a:extLst>
          </p:cNvPr>
          <p:cNvGraphicFramePr>
            <a:graphicFrameLocks noGrp="1"/>
          </p:cNvGraphicFramePr>
          <p:nvPr>
            <p:extLst>
              <p:ext uri="{D42A27DB-BD31-4B8C-83A1-F6EECF244321}">
                <p14:modId xmlns:p14="http://schemas.microsoft.com/office/powerpoint/2010/main" val="1275801496"/>
              </p:ext>
            </p:extLst>
          </p:nvPr>
        </p:nvGraphicFramePr>
        <p:xfrm>
          <a:off x="1558636" y="1498545"/>
          <a:ext cx="6670966" cy="3017520"/>
        </p:xfrm>
        <a:graphic>
          <a:graphicData uri="http://schemas.openxmlformats.org/drawingml/2006/table">
            <a:tbl>
              <a:tblPr firstRow="1" bandRow="1">
                <a:tableStyleId>{5940675A-B579-460E-94D1-54222C63F5DA}</a:tableStyleId>
              </a:tblPr>
              <a:tblGrid>
                <a:gridCol w="806380">
                  <a:extLst>
                    <a:ext uri="{9D8B030D-6E8A-4147-A177-3AD203B41FA5}">
                      <a16:colId xmlns:a16="http://schemas.microsoft.com/office/drawing/2014/main" val="430447748"/>
                    </a:ext>
                  </a:extLst>
                </a:gridCol>
                <a:gridCol w="1207350">
                  <a:extLst>
                    <a:ext uri="{9D8B030D-6E8A-4147-A177-3AD203B41FA5}">
                      <a16:colId xmlns:a16="http://schemas.microsoft.com/office/drawing/2014/main" val="2131131420"/>
                    </a:ext>
                  </a:extLst>
                </a:gridCol>
                <a:gridCol w="747512">
                  <a:extLst>
                    <a:ext uri="{9D8B030D-6E8A-4147-A177-3AD203B41FA5}">
                      <a16:colId xmlns:a16="http://schemas.microsoft.com/office/drawing/2014/main" val="2842913411"/>
                    </a:ext>
                  </a:extLst>
                </a:gridCol>
                <a:gridCol w="977431">
                  <a:extLst>
                    <a:ext uri="{9D8B030D-6E8A-4147-A177-3AD203B41FA5}">
                      <a16:colId xmlns:a16="http://schemas.microsoft.com/office/drawing/2014/main" val="919324118"/>
                    </a:ext>
                  </a:extLst>
                </a:gridCol>
                <a:gridCol w="977431">
                  <a:extLst>
                    <a:ext uri="{9D8B030D-6E8A-4147-A177-3AD203B41FA5}">
                      <a16:colId xmlns:a16="http://schemas.microsoft.com/office/drawing/2014/main" val="2922610620"/>
                    </a:ext>
                  </a:extLst>
                </a:gridCol>
                <a:gridCol w="977431">
                  <a:extLst>
                    <a:ext uri="{9D8B030D-6E8A-4147-A177-3AD203B41FA5}">
                      <a16:colId xmlns:a16="http://schemas.microsoft.com/office/drawing/2014/main" val="178060626"/>
                    </a:ext>
                  </a:extLst>
                </a:gridCol>
                <a:gridCol w="977431">
                  <a:extLst>
                    <a:ext uri="{9D8B030D-6E8A-4147-A177-3AD203B41FA5}">
                      <a16:colId xmlns:a16="http://schemas.microsoft.com/office/drawing/2014/main" val="3272263337"/>
                    </a:ext>
                  </a:extLst>
                </a:gridCol>
              </a:tblGrid>
              <a:tr h="370840">
                <a:tc>
                  <a:txBody>
                    <a:bodyPr/>
                    <a:lstStyle/>
                    <a:p>
                      <a:pPr marL="0" marR="0" algn="ctr">
                        <a:lnSpc>
                          <a:spcPct val="115000"/>
                        </a:lnSpc>
                        <a:spcBef>
                          <a:spcPts val="0"/>
                        </a:spcBef>
                        <a:spcAft>
                          <a:spcPts val="0"/>
                        </a:spcAft>
                      </a:pPr>
                      <a:r>
                        <a:rPr lang="en-US" sz="2000" b="1" dirty="0">
                          <a:latin typeface="Calibri"/>
                          <a:ea typeface="Times New Roman"/>
                          <a:cs typeface="Mangal"/>
                        </a:rPr>
                        <a:t>S No</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CO/PO</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PO1</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PO2</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PO3</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PO4</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PO5</a:t>
                      </a:r>
                      <a:endParaRPr lang="en-US" sz="2000" dirty="0">
                        <a:latin typeface="Calibri"/>
                        <a:ea typeface="Times New Roman"/>
                        <a:cs typeface="Mangal"/>
                      </a:endParaRPr>
                    </a:p>
                  </a:txBody>
                  <a:tcPr marL="68580" marR="68580" marT="0" marB="0"/>
                </a:tc>
                <a:extLst>
                  <a:ext uri="{0D108BD9-81ED-4DB2-BD59-A6C34878D82A}">
                    <a16:rowId xmlns:a16="http://schemas.microsoft.com/office/drawing/2014/main" val="1493749867"/>
                  </a:ext>
                </a:extLst>
              </a:tr>
              <a:tr h="370840">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1</a:t>
                      </a:r>
                    </a:p>
                  </a:txBody>
                  <a:tcPr marL="68580" marR="68580" marT="0" marB="0"/>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CO1</a:t>
                      </a:r>
                    </a:p>
                  </a:txBody>
                  <a:tcPr marL="68580" marR="68580" marT="0" marB="0"/>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tc>
                <a:extLst>
                  <a:ext uri="{0D108BD9-81ED-4DB2-BD59-A6C34878D82A}">
                    <a16:rowId xmlns:a16="http://schemas.microsoft.com/office/drawing/2014/main" val="2522316486"/>
                  </a:ext>
                </a:extLst>
              </a:tr>
              <a:tr h="370840">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CO2</a:t>
                      </a: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extLst>
                  <a:ext uri="{0D108BD9-81ED-4DB2-BD59-A6C34878D82A}">
                    <a16:rowId xmlns:a16="http://schemas.microsoft.com/office/drawing/2014/main" val="1527237735"/>
                  </a:ext>
                </a:extLst>
              </a:tr>
              <a:tr h="370840">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CO3</a:t>
                      </a: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extLst>
                  <a:ext uri="{0D108BD9-81ED-4DB2-BD59-A6C34878D82A}">
                    <a16:rowId xmlns:a16="http://schemas.microsoft.com/office/drawing/2014/main" val="2132425858"/>
                  </a:ext>
                </a:extLst>
              </a:tr>
              <a:tr h="370840">
                <a:tc>
                  <a:txBody>
                    <a:bodyPr/>
                    <a:lstStyle/>
                    <a:p>
                      <a:pPr marL="0" marR="0" algn="ctr">
                        <a:lnSpc>
                          <a:spcPct val="115000"/>
                        </a:lnSpc>
                        <a:spcBef>
                          <a:spcPts val="0"/>
                        </a:spcBef>
                        <a:spcAft>
                          <a:spcPts val="0"/>
                        </a:spcAft>
                      </a:pPr>
                      <a:r>
                        <a:rPr lang="en-US" sz="2000" dirty="0">
                          <a:latin typeface="Calibri"/>
                          <a:ea typeface="Times New Roman"/>
                          <a:cs typeface="Mangal"/>
                        </a:rPr>
                        <a:t>4</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CO4</a:t>
                      </a: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extLst>
                  <a:ext uri="{0D108BD9-81ED-4DB2-BD59-A6C34878D82A}">
                    <a16:rowId xmlns:a16="http://schemas.microsoft.com/office/drawing/2014/main" val="389302080"/>
                  </a:ext>
                </a:extLst>
              </a:tr>
              <a:tr h="370840">
                <a:tc>
                  <a:txBody>
                    <a:bodyPr/>
                    <a:lstStyle/>
                    <a:p>
                      <a:pPr marL="0" marR="0" algn="ctr">
                        <a:lnSpc>
                          <a:spcPct val="115000"/>
                        </a:lnSpc>
                        <a:spcBef>
                          <a:spcPts val="0"/>
                        </a:spcBef>
                        <a:spcAft>
                          <a:spcPts val="0"/>
                        </a:spcAft>
                      </a:pPr>
                      <a:r>
                        <a:rPr lang="en-US" sz="2000" dirty="0">
                          <a:latin typeface="Calibri"/>
                          <a:ea typeface="Times New Roman"/>
                          <a:cs typeface="Mangal"/>
                        </a:rPr>
                        <a:t>5</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CO5</a:t>
                      </a: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extLst>
                  <a:ext uri="{0D108BD9-81ED-4DB2-BD59-A6C34878D82A}">
                    <a16:rowId xmlns:a16="http://schemas.microsoft.com/office/drawing/2014/main" val="292518023"/>
                  </a:ext>
                </a:extLst>
              </a:tr>
              <a:tr h="370840">
                <a:tc>
                  <a:txBody>
                    <a:bodyPr/>
                    <a:lstStyle/>
                    <a:p>
                      <a:pPr marL="0" marR="0" algn="ctr" defTabSz="914400" rtl="0" eaLnBrk="1" latinLnBrk="0" hangingPunct="1">
                        <a:lnSpc>
                          <a:spcPct val="115000"/>
                        </a:lnSpc>
                        <a:spcBef>
                          <a:spcPts val="0"/>
                        </a:spcBef>
                        <a:spcAft>
                          <a:spcPts val="0"/>
                        </a:spcAft>
                      </a:pPr>
                      <a:endParaRPr lang="en-IN" sz="2000" kern="1200" dirty="0">
                        <a:solidFill>
                          <a:schemeClr val="tx1"/>
                        </a:solidFill>
                        <a:latin typeface="Calibri"/>
                        <a:cs typeface="Mangal"/>
                      </a:endParaRPr>
                    </a:p>
                  </a:txBody>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2000" kern="1200" dirty="0">
                          <a:solidFill>
                            <a:schemeClr val="tx1"/>
                          </a:solidFill>
                          <a:latin typeface="Calibri"/>
                          <a:cs typeface="Mangal"/>
                        </a:rPr>
                        <a:t>Average</a:t>
                      </a:r>
                    </a:p>
                    <a:p>
                      <a:pPr marL="0" marR="0" algn="ctr" defTabSz="914400" rtl="0" eaLnBrk="1" latinLnBrk="0" hangingPunct="1">
                        <a:lnSpc>
                          <a:spcPct val="115000"/>
                        </a:lnSpc>
                        <a:spcBef>
                          <a:spcPts val="0"/>
                        </a:spcBef>
                        <a:spcAft>
                          <a:spcPts val="0"/>
                        </a:spcAft>
                      </a:pPr>
                      <a:endParaRPr lang="en-IN" sz="2000" kern="1200" dirty="0">
                        <a:solidFill>
                          <a:schemeClr val="tx1"/>
                        </a:solidFill>
                        <a:latin typeface="Calibri"/>
                        <a:cs typeface="Mangal"/>
                      </a:endParaRPr>
                    </a:p>
                  </a:txBody>
                  <a:tcPr/>
                </a:tc>
                <a:tc>
                  <a:txBody>
                    <a:bodyPr/>
                    <a:lstStyle/>
                    <a:p>
                      <a:pPr marL="0" marR="0" algn="ctr" defTabSz="914400" rtl="0" eaLnBrk="1" latinLnBrk="0" hangingPunct="1">
                        <a:lnSpc>
                          <a:spcPct val="115000"/>
                        </a:lnSpc>
                        <a:spcBef>
                          <a:spcPts val="0"/>
                        </a:spcBef>
                        <a:spcAft>
                          <a:spcPts val="0"/>
                        </a:spcAft>
                      </a:pPr>
                      <a:endParaRPr lang="en-IN" sz="2000" kern="1200" dirty="0">
                        <a:solidFill>
                          <a:schemeClr val="tx1"/>
                        </a:solidFill>
                        <a:latin typeface="Calibri"/>
                        <a:cs typeface="Mangal"/>
                      </a:endParaRPr>
                    </a:p>
                  </a:txBody>
                  <a:tcPr/>
                </a:tc>
                <a:tc>
                  <a:txBody>
                    <a:bodyPr/>
                    <a:lstStyle/>
                    <a:p>
                      <a:pPr marL="0" marR="0" algn="ctr" defTabSz="914400" rtl="0" eaLnBrk="1" latinLnBrk="0" hangingPunct="1">
                        <a:lnSpc>
                          <a:spcPct val="115000"/>
                        </a:lnSpc>
                        <a:spcBef>
                          <a:spcPts val="0"/>
                        </a:spcBef>
                        <a:spcAft>
                          <a:spcPts val="0"/>
                        </a:spcAft>
                      </a:pPr>
                      <a:endParaRPr lang="en-IN" sz="2000" kern="1200" dirty="0">
                        <a:solidFill>
                          <a:schemeClr val="tx1"/>
                        </a:solidFill>
                        <a:latin typeface="Calibri"/>
                        <a:cs typeface="Mangal"/>
                      </a:endParaRPr>
                    </a:p>
                  </a:txBody>
                  <a:tcPr/>
                </a:tc>
                <a:tc>
                  <a:txBody>
                    <a:bodyPr/>
                    <a:lstStyle/>
                    <a:p>
                      <a:pPr marL="0" marR="0" algn="ctr" defTabSz="914400" rtl="0" eaLnBrk="1" latinLnBrk="0" hangingPunct="1">
                        <a:lnSpc>
                          <a:spcPct val="115000"/>
                        </a:lnSpc>
                        <a:spcBef>
                          <a:spcPts val="0"/>
                        </a:spcBef>
                        <a:spcAft>
                          <a:spcPts val="0"/>
                        </a:spcAft>
                      </a:pPr>
                      <a:endParaRPr lang="en-IN" sz="2000" kern="1200" dirty="0">
                        <a:solidFill>
                          <a:schemeClr val="tx1"/>
                        </a:solidFill>
                        <a:latin typeface="Calibri"/>
                        <a:cs typeface="Mangal"/>
                      </a:endParaRPr>
                    </a:p>
                  </a:txBody>
                  <a:tcPr/>
                </a:tc>
                <a:tc>
                  <a:txBody>
                    <a:bodyPr/>
                    <a:lstStyle/>
                    <a:p>
                      <a:pPr marL="0" marR="0" algn="ctr" defTabSz="914400" rtl="0" eaLnBrk="1" latinLnBrk="0" hangingPunct="1">
                        <a:lnSpc>
                          <a:spcPct val="115000"/>
                        </a:lnSpc>
                        <a:spcBef>
                          <a:spcPts val="0"/>
                        </a:spcBef>
                        <a:spcAft>
                          <a:spcPts val="0"/>
                        </a:spcAft>
                      </a:pPr>
                      <a:endParaRPr lang="en-IN" sz="2000" kern="1200" dirty="0">
                        <a:solidFill>
                          <a:schemeClr val="tx1"/>
                        </a:solidFill>
                        <a:latin typeface="Calibri"/>
                        <a:cs typeface="Mangal"/>
                      </a:endParaRPr>
                    </a:p>
                  </a:txBody>
                  <a:tcPr/>
                </a:tc>
                <a:tc>
                  <a:txBody>
                    <a:bodyPr/>
                    <a:lstStyle/>
                    <a:p>
                      <a:pPr marL="0" marR="0" algn="ctr" defTabSz="914400" rtl="0" eaLnBrk="1" latinLnBrk="0" hangingPunct="1">
                        <a:lnSpc>
                          <a:spcPct val="115000"/>
                        </a:lnSpc>
                        <a:spcBef>
                          <a:spcPts val="0"/>
                        </a:spcBef>
                        <a:spcAft>
                          <a:spcPts val="0"/>
                        </a:spcAft>
                      </a:pPr>
                      <a:endParaRPr lang="en-IN" sz="2000" kern="1200" dirty="0">
                        <a:solidFill>
                          <a:schemeClr val="tx1"/>
                        </a:solidFill>
                        <a:latin typeface="Calibri"/>
                        <a:cs typeface="Mangal"/>
                      </a:endParaRPr>
                    </a:p>
                  </a:txBody>
                  <a:tcPr/>
                </a:tc>
                <a:extLst>
                  <a:ext uri="{0D108BD9-81ED-4DB2-BD59-A6C34878D82A}">
                    <a16:rowId xmlns:a16="http://schemas.microsoft.com/office/drawing/2014/main" val="844732728"/>
                  </a:ext>
                </a:extLst>
              </a:tr>
            </a:tbl>
          </a:graphicData>
        </a:graphic>
      </p:graphicFrame>
    </p:spTree>
    <p:extLst>
      <p:ext uri="{BB962C8B-B14F-4D97-AF65-F5344CB8AC3E}">
        <p14:creationId xmlns:p14="http://schemas.microsoft.com/office/powerpoint/2010/main" val="266097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D08A5A-F4E6-49D9-A8F9-91259A52BA99}" type="datetime1">
              <a:rPr lang="en-US" smtClean="0"/>
              <a:pPr/>
              <a:t>27-May-24</a:t>
            </a:fld>
            <a:endParaRPr lang="en-US"/>
          </a:p>
        </p:txBody>
      </p:sp>
      <p:sp>
        <p:nvSpPr>
          <p:cNvPr id="5" name="Footer Placeholder 4"/>
          <p:cNvSpPr>
            <a:spLocks noGrp="1"/>
          </p:cNvSpPr>
          <p:nvPr>
            <p:ph type="ftr" sz="quarter" idx="11"/>
          </p:nvPr>
        </p:nvSpPr>
        <p:spPr/>
        <p:txBody>
          <a:bodyPr/>
          <a:lstStyle/>
          <a:p>
            <a:r>
              <a:rPr lang="en-IN"/>
              <a:t>Preeti Singh            Social media marketing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dirty="0">
                <a:latin typeface="Times New Roman" panose="02020603050405020304" pitchFamily="18" charset="0"/>
                <a:cs typeface="Times New Roman" panose="02020603050405020304" pitchFamily="18" charset="0"/>
              </a:rPr>
              <a:t>Program Specific Objectives</a:t>
            </a:r>
          </a:p>
        </p:txBody>
      </p:sp>
      <p:pic>
        <p:nvPicPr>
          <p:cNvPr id="8" name="Picture 0" descr="Logo New.png"/>
          <p:cNvPicPr>
            <a:picLocks noChangeAspect="1" noChangeArrowheads="1"/>
          </p:cNvPicPr>
          <p:nvPr/>
        </p:nvPicPr>
        <p:blipFill>
          <a:blip r:embed="rId2"/>
          <a:srcRect/>
          <a:stretch>
            <a:fillRect/>
          </a:stretch>
        </p:blipFill>
        <p:spPr bwMode="auto">
          <a:xfrm>
            <a:off x="0" y="0"/>
            <a:ext cx="1371600" cy="685800"/>
          </a:xfrm>
          <a:prstGeom prst="rect">
            <a:avLst/>
          </a:prstGeom>
          <a:noFill/>
          <a:ln w="9525">
            <a:noFill/>
            <a:miter lim="800000"/>
            <a:headEnd/>
            <a:tailEnd/>
          </a:ln>
        </p:spPr>
      </p:pic>
      <p:sp>
        <p:nvSpPr>
          <p:cNvPr id="2" name="TextBox 1">
            <a:extLst>
              <a:ext uri="{FF2B5EF4-FFF2-40B4-BE49-F238E27FC236}">
                <a16:creationId xmlns:a16="http://schemas.microsoft.com/office/drawing/2014/main" id="{E545FD3F-38EE-2DDE-2FF8-D925BD9042EC}"/>
              </a:ext>
            </a:extLst>
          </p:cNvPr>
          <p:cNvSpPr txBox="1"/>
          <p:nvPr/>
        </p:nvSpPr>
        <p:spPr>
          <a:xfrm>
            <a:off x="609600" y="1676400"/>
            <a:ext cx="8001000" cy="4524315"/>
          </a:xfrm>
          <a:prstGeom prst="rect">
            <a:avLst/>
          </a:prstGeom>
          <a:noFill/>
        </p:spPr>
        <p:txBody>
          <a:bodyPr wrap="square" rtlCol="0">
            <a:spAutoFit/>
          </a:bodyPr>
          <a:lstStyle/>
          <a:p>
            <a:pPr algn="just" fontAlgn="base"/>
            <a:r>
              <a:rPr lang="en-US" sz="2400" b="0" i="0" dirty="0">
                <a:solidFill>
                  <a:srgbClr val="212121"/>
                </a:solidFill>
                <a:effectLst/>
                <a:latin typeface="Times New Roman" panose="02020603050405020304" pitchFamily="18" charset="0"/>
                <a:cs typeface="Times New Roman" panose="02020603050405020304" pitchFamily="18" charset="0"/>
              </a:rPr>
              <a:t>At the end of the program, the student will be able to</a:t>
            </a:r>
          </a:p>
          <a:p>
            <a:pPr algn="just" fontAlgn="base"/>
            <a:endParaRPr lang="en-US" sz="2400" b="0" i="0" dirty="0">
              <a:solidFill>
                <a:srgbClr val="212121"/>
              </a:solidFill>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err="1">
                <a:solidFill>
                  <a:srgbClr val="212121"/>
                </a:solidFill>
                <a:effectLst/>
                <a:latin typeface="Times New Roman" panose="02020603050405020304" pitchFamily="18" charset="0"/>
                <a:cs typeface="Times New Roman" panose="02020603050405020304" pitchFamily="18" charset="0"/>
              </a:rPr>
              <a:t>Analyse</a:t>
            </a:r>
            <a:r>
              <a:rPr lang="en-US" sz="2400" b="0" i="0" dirty="0">
                <a:solidFill>
                  <a:srgbClr val="212121"/>
                </a:solidFill>
                <a:effectLst/>
                <a:latin typeface="Times New Roman" panose="02020603050405020304" pitchFamily="18" charset="0"/>
                <a:cs typeface="Times New Roman" panose="02020603050405020304" pitchFamily="18" charset="0"/>
              </a:rPr>
              <a:t>, design and develop solutions by applying fundamental concepts of Data Science.</a:t>
            </a:r>
          </a:p>
          <a:p>
            <a:pPr marL="342900" indent="-342900" algn="just" fontAlgn="base">
              <a:buFont typeface="Arial" panose="020B0604020202020204" pitchFamily="34" charset="0"/>
              <a:buChar char="•"/>
            </a:pPr>
            <a:endParaRPr lang="en-US" sz="2400" b="0" i="0" dirty="0">
              <a:solidFill>
                <a:srgbClr val="212121"/>
              </a:solidFill>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solidFill>
                  <a:srgbClr val="212121"/>
                </a:solidFill>
                <a:effectLst/>
                <a:latin typeface="Times New Roman" panose="02020603050405020304" pitchFamily="18" charset="0"/>
                <a:cs typeface="Times New Roman" panose="02020603050405020304" pitchFamily="18" charset="0"/>
              </a:rPr>
              <a:t>Apply technical knowledge while using modern tools and technologies for solving complex problems.</a:t>
            </a:r>
          </a:p>
          <a:p>
            <a:pPr marL="342900" indent="-342900" algn="just" fontAlgn="base">
              <a:buFont typeface="Arial" panose="020B0604020202020204" pitchFamily="34" charset="0"/>
              <a:buChar char="•"/>
            </a:pPr>
            <a:endParaRPr lang="en-US" sz="2400" b="0" i="0" dirty="0">
              <a:solidFill>
                <a:srgbClr val="212121"/>
              </a:solidFill>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solidFill>
                  <a:srgbClr val="212121"/>
                </a:solidFill>
                <a:effectLst/>
                <a:latin typeface="Times New Roman" panose="02020603050405020304" pitchFamily="18" charset="0"/>
                <a:cs typeface="Times New Roman" panose="02020603050405020304" pitchFamily="18" charset="0"/>
              </a:rPr>
              <a:t>Collaborate different fields of science and technology with right attitude, to work as an individual or as a team, and demonstrating professional ethics for the well-being of the society.</a:t>
            </a:r>
            <a:endParaRPr lang="en-IN" dirty="0"/>
          </a:p>
        </p:txBody>
      </p:sp>
    </p:spTree>
    <p:extLst>
      <p:ext uri="{BB962C8B-B14F-4D97-AF65-F5344CB8AC3E}">
        <p14:creationId xmlns:p14="http://schemas.microsoft.com/office/powerpoint/2010/main" val="388388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AA071B-AE11-487A-9966-81B888D26614}" type="datetime1">
              <a:rPr lang="en-US" smtClean="0"/>
              <a:pPr/>
              <a:t>27-May-24</a:t>
            </a:fld>
            <a:endParaRPr lang="en-US"/>
          </a:p>
        </p:txBody>
      </p:sp>
      <p:sp>
        <p:nvSpPr>
          <p:cNvPr id="5" name="Footer Placeholder 4"/>
          <p:cNvSpPr>
            <a:spLocks noGrp="1"/>
          </p:cNvSpPr>
          <p:nvPr>
            <p:ph type="ftr" sz="quarter" idx="11"/>
          </p:nvPr>
        </p:nvSpPr>
        <p:spPr/>
        <p:txBody>
          <a:bodyPr/>
          <a:lstStyle/>
          <a:p>
            <a:r>
              <a:rPr lang="en-IN"/>
              <a:t>Preeti Singh            Social media marketing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dirty="0">
                <a:latin typeface="Times New Roman" panose="02020603050405020304" pitchFamily="18" charset="0"/>
                <a:cs typeface="Times New Roman" panose="02020603050405020304" pitchFamily="18" charset="0"/>
              </a:rPr>
              <a:t>Program Educational Objectives</a:t>
            </a:r>
          </a:p>
        </p:txBody>
      </p:sp>
      <p:pic>
        <p:nvPicPr>
          <p:cNvPr id="8" name="Picture 0" descr="Logo New.png"/>
          <p:cNvPicPr>
            <a:picLocks noChangeAspect="1" noChangeArrowheads="1"/>
          </p:cNvPicPr>
          <p:nvPr/>
        </p:nvPicPr>
        <p:blipFill>
          <a:blip r:embed="rId2"/>
          <a:srcRect/>
          <a:stretch>
            <a:fillRect/>
          </a:stretch>
        </p:blipFill>
        <p:spPr bwMode="auto">
          <a:xfrm>
            <a:off x="0" y="0"/>
            <a:ext cx="1371600" cy="685800"/>
          </a:xfrm>
          <a:prstGeom prst="rect">
            <a:avLst/>
          </a:prstGeom>
          <a:noFill/>
          <a:ln w="9525">
            <a:noFill/>
            <a:miter lim="800000"/>
            <a:headEnd/>
            <a:tailEnd/>
          </a:ln>
        </p:spPr>
      </p:pic>
      <p:sp>
        <p:nvSpPr>
          <p:cNvPr id="2" name="TextBox 1">
            <a:extLst>
              <a:ext uri="{FF2B5EF4-FFF2-40B4-BE49-F238E27FC236}">
                <a16:creationId xmlns:a16="http://schemas.microsoft.com/office/drawing/2014/main" id="{E545FD3F-38EE-2DDE-2FF8-D925BD9042EC}"/>
              </a:ext>
            </a:extLst>
          </p:cNvPr>
          <p:cNvSpPr txBox="1"/>
          <p:nvPr/>
        </p:nvSpPr>
        <p:spPr>
          <a:xfrm>
            <a:off x="609600" y="1676400"/>
            <a:ext cx="8001000" cy="4062651"/>
          </a:xfrm>
          <a:prstGeom prst="rect">
            <a:avLst/>
          </a:prstGeom>
          <a:noFill/>
        </p:spPr>
        <p:txBody>
          <a:bodyPr wrap="square" rtlCol="0">
            <a:spAutoFit/>
          </a:bodyPr>
          <a:lstStyle/>
          <a:p>
            <a:pPr algn="just" fontAlgn="base"/>
            <a:r>
              <a:rPr lang="en-US" sz="2400" b="0" i="0" dirty="0">
                <a:solidFill>
                  <a:srgbClr val="212121"/>
                </a:solidFill>
                <a:effectLst/>
                <a:latin typeface="Times New Roman" panose="02020603050405020304" pitchFamily="18" charset="0"/>
                <a:cs typeface="Times New Roman" panose="02020603050405020304" pitchFamily="18" charset="0"/>
              </a:rPr>
              <a:t>The graduates of the </a:t>
            </a:r>
            <a:r>
              <a:rPr lang="en-US" sz="2400" b="0" i="0" dirty="0" err="1">
                <a:solidFill>
                  <a:srgbClr val="212121"/>
                </a:solidFill>
                <a:effectLst/>
                <a:latin typeface="Times New Roman" panose="02020603050405020304" pitchFamily="18" charset="0"/>
                <a:cs typeface="Times New Roman" panose="02020603050405020304" pitchFamily="18" charset="0"/>
              </a:rPr>
              <a:t>B.Tech</a:t>
            </a:r>
            <a:r>
              <a:rPr lang="en-US" sz="2400" b="0" i="0" dirty="0">
                <a:solidFill>
                  <a:srgbClr val="212121"/>
                </a:solidFill>
                <a:effectLst/>
                <a:latin typeface="Times New Roman" panose="02020603050405020304" pitchFamily="18" charset="0"/>
                <a:cs typeface="Times New Roman" panose="02020603050405020304" pitchFamily="18" charset="0"/>
              </a:rPr>
              <a:t> Data Science program will:</a:t>
            </a:r>
          </a:p>
          <a:p>
            <a:pPr algn="just" fontAlgn="base"/>
            <a:endParaRPr lang="en-US" sz="2400" b="0" i="0" dirty="0">
              <a:solidFill>
                <a:srgbClr val="212121"/>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b="0" i="0" dirty="0">
                <a:solidFill>
                  <a:srgbClr val="212121"/>
                </a:solidFill>
                <a:effectLst/>
                <a:latin typeface="Times New Roman" panose="02020603050405020304" pitchFamily="18" charset="0"/>
                <a:cs typeface="Times New Roman" panose="02020603050405020304" pitchFamily="18" charset="0"/>
              </a:rPr>
              <a:t>Solve real-time complex problems and adapt to technological changes with the ability of lifelong learning.</a:t>
            </a:r>
          </a:p>
          <a:p>
            <a:pPr algn="just" fontAlgn="base">
              <a:buFont typeface="Arial" panose="020B0604020202020204" pitchFamily="34" charset="0"/>
              <a:buChar char="•"/>
            </a:pPr>
            <a:endParaRPr lang="en-US" sz="2400" b="0" i="0" dirty="0">
              <a:solidFill>
                <a:srgbClr val="212121"/>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b="0" i="0" dirty="0">
                <a:solidFill>
                  <a:srgbClr val="212121"/>
                </a:solidFill>
                <a:effectLst/>
                <a:latin typeface="Times New Roman" panose="02020603050405020304" pitchFamily="18" charset="0"/>
                <a:cs typeface="Times New Roman" panose="02020603050405020304" pitchFamily="18" charset="0"/>
              </a:rPr>
              <a:t>Work as data scientists, entrepreneurs, and bureaucrats for the goodwill of society and pursue higher education.</a:t>
            </a:r>
          </a:p>
          <a:p>
            <a:pPr algn="just" fontAlgn="base">
              <a:buFont typeface="Arial" panose="020B0604020202020204" pitchFamily="34" charset="0"/>
              <a:buChar char="•"/>
            </a:pPr>
            <a:endParaRPr lang="en-US" sz="2400" b="0" i="0" dirty="0">
              <a:solidFill>
                <a:srgbClr val="212121"/>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b="0" i="0" dirty="0">
                <a:solidFill>
                  <a:srgbClr val="212121"/>
                </a:solidFill>
                <a:effectLst/>
                <a:latin typeface="Times New Roman" panose="02020603050405020304" pitchFamily="18" charset="0"/>
                <a:cs typeface="Times New Roman" panose="02020603050405020304" pitchFamily="18" charset="0"/>
              </a:rPr>
              <a:t>Exhibit professional ethics and moral values with good leadership qualities and effective interpersonal skills.</a:t>
            </a:r>
          </a:p>
          <a:p>
            <a:pPr algn="just"/>
            <a:endParaRPr lang="en-IN" dirty="0"/>
          </a:p>
        </p:txBody>
      </p:sp>
    </p:spTree>
    <p:extLst>
      <p:ext uri="{BB962C8B-B14F-4D97-AF65-F5344CB8AC3E}">
        <p14:creationId xmlns:p14="http://schemas.microsoft.com/office/powerpoint/2010/main" val="335601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3B2539-31C7-4DD2-B694-8078C8FCE6EE}"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latin typeface="Times New Roman" panose="02020603050405020304" pitchFamily="18" charset="0"/>
                <a:cs typeface="Times New Roman" panose="02020603050405020304" pitchFamily="18" charset="0"/>
              </a:rPr>
              <a:t>Preeti Singh            Social media marketing               Unit 2</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Result Analysis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p:cNvSpPr>
            <a:spLocks noGrp="1"/>
          </p:cNvSpPr>
          <p:nvPr>
            <p:ph idx="1"/>
          </p:nvPr>
        </p:nvSpPr>
        <p:spPr>
          <a:xfrm>
            <a:off x="0" y="833492"/>
            <a:ext cx="8229600" cy="4525963"/>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a:t>
            </a:r>
          </a:p>
        </p:txBody>
      </p:sp>
      <p:pic>
        <p:nvPicPr>
          <p:cNvPr id="10" name="Picture 2" descr="NIET, Greater Noida: Cutoff, Placements, Courses, Fees, Admission 2022">
            <a:extLst>
              <a:ext uri="{FF2B5EF4-FFF2-40B4-BE49-F238E27FC236}">
                <a16:creationId xmlns:a16="http://schemas.microsoft.com/office/drawing/2014/main" id="{EE143358-F79F-86F3-4B31-9C9402A7A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
            <a:ext cx="131445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26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57350" y="80228"/>
            <a:ext cx="6953250" cy="63419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100" dirty="0"/>
              <a:t>End Semester Question Paper Template</a:t>
            </a: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A6CC274D-DBCE-478C-853C-150E6DAB3FAC}" type="datetime1">
              <a:rPr lang="en-US" smtClean="0"/>
              <a:pPr/>
              <a:t>27-May-24</a:t>
            </a:fld>
            <a:endParaRPr lang="en-US"/>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10" name="Content Placeholder 9" descr="temp1.png"/>
          <p:cNvPicPr>
            <a:picLocks noGrp="1" noChangeAspect="1"/>
          </p:cNvPicPr>
          <p:nvPr>
            <p:ph idx="1"/>
          </p:nvPr>
        </p:nvPicPr>
        <p:blipFill>
          <a:blip r:embed="rId2"/>
          <a:stretch>
            <a:fillRect/>
          </a:stretch>
        </p:blipFill>
        <p:spPr>
          <a:xfrm>
            <a:off x="1714501" y="1219200"/>
            <a:ext cx="6361310" cy="4316304"/>
          </a:xfrm>
        </p:spPr>
      </p:pic>
      <p:pic>
        <p:nvPicPr>
          <p:cNvPr id="9" name="Picture 8" descr="Logo11.png"/>
          <p:cNvPicPr>
            <a:picLocks noChangeAspect="1"/>
          </p:cNvPicPr>
          <p:nvPr/>
        </p:nvPicPr>
        <p:blipFill>
          <a:blip r:embed="rId3"/>
          <a:stretch>
            <a:fillRect/>
          </a:stretch>
        </p:blipFill>
        <p:spPr>
          <a:xfrm>
            <a:off x="152400" y="170548"/>
            <a:ext cx="1014413" cy="543872"/>
          </a:xfrm>
          <a:prstGeom prst="rect">
            <a:avLst/>
          </a:prstGeom>
        </p:spPr>
      </p:pic>
      <p:sp>
        <p:nvSpPr>
          <p:cNvPr id="3" name="Footer Placeholder 2">
            <a:extLst>
              <a:ext uri="{FF2B5EF4-FFF2-40B4-BE49-F238E27FC236}">
                <a16:creationId xmlns:a16="http://schemas.microsoft.com/office/drawing/2014/main" id="{D729BB05-31A2-D44F-5315-EE0117F6C108}"/>
              </a:ext>
            </a:extLst>
          </p:cNvPr>
          <p:cNvSpPr>
            <a:spLocks noGrp="1"/>
          </p:cNvSpPr>
          <p:nvPr>
            <p:ph type="ftr" sz="quarter" idx="11"/>
          </p:nvPr>
        </p:nvSpPr>
        <p:spPr/>
        <p:txBody>
          <a:bodyPr/>
          <a:lstStyle/>
          <a:p>
            <a:r>
              <a:rPr lang="en-IN"/>
              <a:t>Preeti Singh            Social media marketing               Unit 2</a:t>
            </a:r>
            <a:endParaRPr lang="en-US"/>
          </a:p>
        </p:txBody>
      </p:sp>
    </p:spTree>
    <p:extLst>
      <p:ext uri="{BB962C8B-B14F-4D97-AF65-F5344CB8AC3E}">
        <p14:creationId xmlns:p14="http://schemas.microsoft.com/office/powerpoint/2010/main" val="248804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57350" y="108467"/>
            <a:ext cx="6953250" cy="74878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100" dirty="0"/>
              <a:t>End Semester Question Paper Template</a:t>
            </a: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F38C72FA-E0AF-4E2D-8B46-8D46220A377F}" type="datetime1">
              <a:rPr lang="en-US" smtClean="0"/>
              <a:pPr/>
              <a:t>27-May-24</a:t>
            </a:fld>
            <a:endParaRPr lang="en-US"/>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8" name="Content Placeholder 7" descr="temp2.png"/>
          <p:cNvPicPr>
            <a:picLocks noGrp="1" noChangeAspect="1"/>
          </p:cNvPicPr>
          <p:nvPr>
            <p:ph idx="1"/>
          </p:nvPr>
        </p:nvPicPr>
        <p:blipFill>
          <a:blip r:embed="rId2"/>
          <a:stretch>
            <a:fillRect/>
          </a:stretch>
        </p:blipFill>
        <p:spPr>
          <a:xfrm>
            <a:off x="1542216" y="1143000"/>
            <a:ext cx="6951317" cy="4343400"/>
          </a:xfrm>
        </p:spPr>
      </p:pic>
      <p:pic>
        <p:nvPicPr>
          <p:cNvPr id="9" name="Picture 8" descr="Logo11.png"/>
          <p:cNvPicPr>
            <a:picLocks noChangeAspect="1"/>
          </p:cNvPicPr>
          <p:nvPr/>
        </p:nvPicPr>
        <p:blipFill>
          <a:blip r:embed="rId3"/>
          <a:stretch>
            <a:fillRect/>
          </a:stretch>
        </p:blipFill>
        <p:spPr>
          <a:xfrm>
            <a:off x="152400" y="132368"/>
            <a:ext cx="1352025" cy="724881"/>
          </a:xfrm>
          <a:prstGeom prst="rect">
            <a:avLst/>
          </a:prstGeom>
        </p:spPr>
      </p:pic>
      <p:sp>
        <p:nvSpPr>
          <p:cNvPr id="3" name="Footer Placeholder 2">
            <a:extLst>
              <a:ext uri="{FF2B5EF4-FFF2-40B4-BE49-F238E27FC236}">
                <a16:creationId xmlns:a16="http://schemas.microsoft.com/office/drawing/2014/main" id="{C5BD8471-7F01-73FF-71FE-CD9462F8D225}"/>
              </a:ext>
            </a:extLst>
          </p:cNvPr>
          <p:cNvSpPr>
            <a:spLocks noGrp="1"/>
          </p:cNvSpPr>
          <p:nvPr>
            <p:ph type="ftr" sz="quarter" idx="11"/>
          </p:nvPr>
        </p:nvSpPr>
        <p:spPr/>
        <p:txBody>
          <a:bodyPr/>
          <a:lstStyle/>
          <a:p>
            <a:r>
              <a:rPr lang="en-IN"/>
              <a:t>Preeti Singh            Social media marketing               Unit 2</a:t>
            </a:r>
            <a:endParaRPr lang="en-US"/>
          </a:p>
        </p:txBody>
      </p:sp>
    </p:spTree>
    <p:extLst>
      <p:ext uri="{BB962C8B-B14F-4D97-AF65-F5344CB8AC3E}">
        <p14:creationId xmlns:p14="http://schemas.microsoft.com/office/powerpoint/2010/main" val="3186142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905000" y="136524"/>
            <a:ext cx="6858000" cy="77787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2550" dirty="0"/>
              <a:t>End </a:t>
            </a:r>
            <a:r>
              <a:rPr lang="en-US" sz="2100" dirty="0"/>
              <a:t>Semester</a:t>
            </a:r>
            <a:r>
              <a:rPr lang="en-US" sz="2550" dirty="0"/>
              <a:t> Question Paper Template</a:t>
            </a: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0FEEAFB0-5BB4-41C2-9ACC-D2DA31942C31}" type="datetime1">
              <a:rPr lang="en-US" smtClean="0"/>
              <a:pPr/>
              <a:t>27-May-24</a:t>
            </a:fld>
            <a:endParaRPr lang="en-US"/>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8" name="Content Placeholder 7" descr="temp3.png"/>
          <p:cNvPicPr>
            <a:picLocks noGrp="1" noChangeAspect="1"/>
          </p:cNvPicPr>
          <p:nvPr>
            <p:ph idx="1"/>
          </p:nvPr>
        </p:nvPicPr>
        <p:blipFill>
          <a:blip r:embed="rId2"/>
          <a:stretch>
            <a:fillRect/>
          </a:stretch>
        </p:blipFill>
        <p:spPr>
          <a:xfrm>
            <a:off x="1828800" y="1242173"/>
            <a:ext cx="6553200" cy="4342518"/>
          </a:xfrm>
        </p:spPr>
      </p:pic>
      <p:pic>
        <p:nvPicPr>
          <p:cNvPr id="9" name="Picture 8" descr="Logo11.png"/>
          <p:cNvPicPr>
            <a:picLocks noChangeAspect="1"/>
          </p:cNvPicPr>
          <p:nvPr/>
        </p:nvPicPr>
        <p:blipFill>
          <a:blip r:embed="rId3"/>
          <a:stretch>
            <a:fillRect/>
          </a:stretch>
        </p:blipFill>
        <p:spPr>
          <a:xfrm>
            <a:off x="304800" y="228600"/>
            <a:ext cx="1279133" cy="685800"/>
          </a:xfrm>
          <a:prstGeom prst="rect">
            <a:avLst/>
          </a:prstGeom>
        </p:spPr>
      </p:pic>
      <p:sp>
        <p:nvSpPr>
          <p:cNvPr id="3" name="Footer Placeholder 2">
            <a:extLst>
              <a:ext uri="{FF2B5EF4-FFF2-40B4-BE49-F238E27FC236}">
                <a16:creationId xmlns:a16="http://schemas.microsoft.com/office/drawing/2014/main" id="{7A2AD2F5-80B7-FFF1-552F-D1500FF9FDB9}"/>
              </a:ext>
            </a:extLst>
          </p:cNvPr>
          <p:cNvSpPr>
            <a:spLocks noGrp="1"/>
          </p:cNvSpPr>
          <p:nvPr>
            <p:ph type="ftr" sz="quarter" idx="11"/>
          </p:nvPr>
        </p:nvSpPr>
        <p:spPr/>
        <p:txBody>
          <a:bodyPr/>
          <a:lstStyle/>
          <a:p>
            <a:r>
              <a:rPr lang="en-IN"/>
              <a:t>Preeti Singh            Social media marketing               Unit 2</a:t>
            </a:r>
            <a:endParaRPr lang="en-US"/>
          </a:p>
        </p:txBody>
      </p:sp>
    </p:spTree>
    <p:extLst>
      <p:ext uri="{BB962C8B-B14F-4D97-AF65-F5344CB8AC3E}">
        <p14:creationId xmlns:p14="http://schemas.microsoft.com/office/powerpoint/2010/main" val="130017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8229600" cy="3916363"/>
          </a:xfrm>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Student must have basic understanding of Marketing and Social media.</a:t>
            </a:r>
            <a:endParaRPr lang="en-US" sz="2000" dirty="0"/>
          </a:p>
          <a:p>
            <a:pPr lvl="0" algn="just">
              <a:buNone/>
            </a:pPr>
            <a:endParaRPr lang="en-US" dirty="0"/>
          </a:p>
          <a:p>
            <a:pPr algn="just">
              <a:buNone/>
            </a:pPr>
            <a:endParaRPr lang="en-US" dirty="0"/>
          </a:p>
          <a:p>
            <a:pPr>
              <a:buNone/>
            </a:pPr>
            <a:endParaRPr lang="en-US" dirty="0"/>
          </a:p>
        </p:txBody>
      </p:sp>
      <p:sp>
        <p:nvSpPr>
          <p:cNvPr id="4" name="Date Placeholder 3"/>
          <p:cNvSpPr>
            <a:spLocks noGrp="1"/>
          </p:cNvSpPr>
          <p:nvPr>
            <p:ph type="dt" sz="half" idx="10"/>
          </p:nvPr>
        </p:nvSpPr>
        <p:spPr/>
        <p:txBody>
          <a:bodyPr/>
          <a:lstStyle/>
          <a:p>
            <a:fld id="{45AE4309-4452-4ED0-AC38-A09C5EB99B0C}"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9" name="Picture 2" descr="NIET, Greater Noida: Cutoff, Placements, Courses, Fees, Admission 2022">
            <a:extLst>
              <a:ext uri="{FF2B5EF4-FFF2-40B4-BE49-F238E27FC236}">
                <a16:creationId xmlns:a16="http://schemas.microsoft.com/office/drawing/2014/main" id="{020DA93E-A1C5-5AD5-96EA-FCE7A14F0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C91DB9-C09D-4B4C-ADA0-0023FDCA3C31}" type="datetime1">
              <a:rPr lang="en-US" smtClean="0"/>
              <a:pPr/>
              <a:t>27-May-24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1"/>
            <a:ext cx="7772400" cy="609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Introduction of the subject</a:t>
            </a:r>
          </a:p>
        </p:txBody>
      </p:sp>
      <p:pic>
        <p:nvPicPr>
          <p:cNvPr id="10" name="Picture 2" descr="NIET, Greater Noida: Cutoff, Placements, Courses, Fees, Admission 2022">
            <a:extLst>
              <a:ext uri="{FF2B5EF4-FFF2-40B4-BE49-F238E27FC236}">
                <a16:creationId xmlns:a16="http://schemas.microsoft.com/office/drawing/2014/main" id="{399E314E-6CBB-10B9-CAD9-1EAA4ADB3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48"/>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6845CD7-DFAB-9E8D-7FA7-4D2F4F8794E2}"/>
              </a:ext>
            </a:extLst>
          </p:cNvPr>
          <p:cNvSpPr txBox="1"/>
          <p:nvPr/>
        </p:nvSpPr>
        <p:spPr>
          <a:xfrm>
            <a:off x="838200" y="869462"/>
            <a:ext cx="7772400" cy="5847755"/>
          </a:xfrm>
          <a:prstGeom prst="rect">
            <a:avLst/>
          </a:prstGeom>
          <a:noFill/>
        </p:spPr>
        <p:txBody>
          <a:bodyPr wrap="square">
            <a:spAutoFit/>
          </a:bodyPr>
          <a:lstStyle/>
          <a:p>
            <a:pPr algn="just"/>
            <a:r>
              <a:rPr lang="en-US" sz="2200" b="0" i="0" dirty="0">
                <a:effectLst/>
                <a:latin typeface="Times New Roman" panose="02020603050405020304" pitchFamily="18" charset="0"/>
                <a:cs typeface="Times New Roman" panose="02020603050405020304" pitchFamily="18" charset="0"/>
              </a:rPr>
              <a:t>The course is designed to make learner conversant with Digital Marketing and proficient in Social Media tools and techniques starting from the fundamentals of digital marketing. </a:t>
            </a:r>
          </a:p>
          <a:p>
            <a:pPr algn="just"/>
            <a:endParaRPr lang="en-US" sz="2200" b="0" i="0" dirty="0">
              <a:effectLst/>
              <a:latin typeface="Times New Roman" panose="02020603050405020304" pitchFamily="18" charset="0"/>
              <a:cs typeface="Times New Roman" panose="02020603050405020304" pitchFamily="18" charset="0"/>
            </a:endParaRPr>
          </a:p>
          <a:p>
            <a:pPr algn="just"/>
            <a:r>
              <a:rPr lang="en-US" sz="2200" b="0" i="0" dirty="0">
                <a:effectLst/>
                <a:latin typeface="Times New Roman" panose="02020603050405020304" pitchFamily="18" charset="0"/>
                <a:cs typeface="Times New Roman" panose="02020603050405020304" pitchFamily="18" charset="0"/>
              </a:rPr>
              <a:t>Social media websites and applications allow users to create and exchange user-generated content where people talk, share information, participate and network through technologies such as blogs and social networking sites. </a:t>
            </a:r>
          </a:p>
          <a:p>
            <a:pPr algn="just"/>
            <a:endParaRPr lang="en-US" sz="2200" b="0" i="0" dirty="0">
              <a:effectLst/>
              <a:latin typeface="Times New Roman" panose="02020603050405020304" pitchFamily="18" charset="0"/>
              <a:cs typeface="Times New Roman" panose="02020603050405020304" pitchFamily="18" charset="0"/>
            </a:endParaRPr>
          </a:p>
          <a:p>
            <a:pPr algn="just"/>
            <a:r>
              <a:rPr lang="en-US" sz="2200" b="0" i="0" dirty="0">
                <a:effectLst/>
                <a:latin typeface="Times New Roman" panose="02020603050405020304" pitchFamily="18" charset="0"/>
                <a:cs typeface="Times New Roman" panose="02020603050405020304" pitchFamily="18" charset="0"/>
              </a:rPr>
              <a:t>Within the last decade, social media has become one of the most powerful sources for news updates, online collaboration, networking, viral marketing and entertainment.</a:t>
            </a:r>
          </a:p>
          <a:p>
            <a:pPr algn="just"/>
            <a:endParaRPr lang="en-US" sz="2200" b="0" i="0" dirty="0">
              <a:effectLst/>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https://www.youtube.com/watch?v=Xuq6_udbeH0&amp;list=PLi3oNa09iwJRByiNwEJNaZ3XVKcveovzk</a:t>
            </a:r>
            <a:endParaRPr lang="en-US"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https://www.youtube.com/watch?v=X-pCbWwu50k</a:t>
            </a:r>
            <a:endParaRPr lang="en-US"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687CA3-8F15-4CD3-9AA0-A4A9633343DD}" type="datetime1">
              <a:rPr lang="en-US" smtClean="0"/>
              <a:pPr/>
              <a:t>27-May-24</a:t>
            </a:fld>
            <a:endParaRPr lang="en-US" dirty="0"/>
          </a:p>
        </p:txBody>
      </p:sp>
      <p:sp>
        <p:nvSpPr>
          <p:cNvPr id="5" name="Footer Placeholder 4"/>
          <p:cNvSpPr>
            <a:spLocks noGrp="1"/>
          </p:cNvSpPr>
          <p:nvPr>
            <p:ph type="ftr" sz="quarter" idx="11"/>
          </p:nvPr>
        </p:nvSpPr>
        <p:spPr>
          <a:xfrm>
            <a:off x="1752600" y="6356350"/>
            <a:ext cx="6400800" cy="365125"/>
          </a:xfrm>
        </p:spPr>
        <p:txBody>
          <a:bodyPr/>
          <a:lstStyle/>
          <a:p>
            <a:r>
              <a:rPr lang="en-IN">
                <a:solidFill>
                  <a:schemeClr val="tx1"/>
                </a:solidFill>
              </a:rPr>
              <a:t>Preeti Singh            Social media marketing               Unit 2</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mj-lt"/>
                <a:cs typeface="Times New Roman" pitchFamily="18" charset="0"/>
              </a:rPr>
              <a:t>Index/Content</a:t>
            </a:r>
          </a:p>
        </p:txBody>
      </p:sp>
      <p:graphicFrame>
        <p:nvGraphicFramePr>
          <p:cNvPr id="12" name="Table 11"/>
          <p:cNvGraphicFramePr>
            <a:graphicFrameLocks noGrp="1"/>
          </p:cNvGraphicFramePr>
          <p:nvPr/>
        </p:nvGraphicFramePr>
        <p:xfrm>
          <a:off x="190500" y="1066800"/>
          <a:ext cx="8763000" cy="5191104"/>
        </p:xfrm>
        <a:graphic>
          <a:graphicData uri="http://schemas.openxmlformats.org/drawingml/2006/table">
            <a:tbl>
              <a:tblPr firstRow="1" bandRow="1">
                <a:tableStyleId>{5C22544A-7EE6-4342-B048-85BDC9FD1C3A}</a:tableStyleId>
              </a:tblPr>
              <a:tblGrid>
                <a:gridCol w="1622778">
                  <a:extLst>
                    <a:ext uri="{9D8B030D-6E8A-4147-A177-3AD203B41FA5}">
                      <a16:colId xmlns:a16="http://schemas.microsoft.com/office/drawing/2014/main" val="20000"/>
                    </a:ext>
                  </a:extLst>
                </a:gridCol>
                <a:gridCol w="7140222">
                  <a:extLst>
                    <a:ext uri="{9D8B030D-6E8A-4147-A177-3AD203B41FA5}">
                      <a16:colId xmlns:a16="http://schemas.microsoft.com/office/drawing/2014/main" val="20001"/>
                    </a:ext>
                  </a:extLst>
                </a:gridCol>
              </a:tblGrid>
              <a:tr h="394581">
                <a:tc>
                  <a:txBody>
                    <a:bodyPr/>
                    <a:lstStyle/>
                    <a:p>
                      <a:r>
                        <a:rPr lang="en-US" sz="2000" dirty="0"/>
                        <a:t>S. No.</a:t>
                      </a:r>
                    </a:p>
                  </a:txBody>
                  <a:tcPr/>
                </a:tc>
                <a:tc>
                  <a:txBody>
                    <a:bodyPr/>
                    <a:lstStyle/>
                    <a:p>
                      <a:pPr algn="l"/>
                      <a:r>
                        <a:rPr lang="en-US" sz="2000" dirty="0"/>
                        <a:t>Index</a:t>
                      </a:r>
                    </a:p>
                  </a:txBody>
                  <a:tcPr/>
                </a:tc>
                <a:extLst>
                  <a:ext uri="{0D108BD9-81ED-4DB2-BD59-A6C34878D82A}">
                    <a16:rowId xmlns:a16="http://schemas.microsoft.com/office/drawing/2014/main" val="10000"/>
                  </a:ext>
                </a:extLst>
              </a:tr>
              <a:tr h="769785">
                <a:tc>
                  <a:txBody>
                    <a:bodyPr/>
                    <a:lstStyle/>
                    <a:p>
                      <a:r>
                        <a:rPr lang="en-US" sz="2000" b="0" dirty="0">
                          <a:latin typeface="Times New Roman" pitchFamily="18" charset="0"/>
                          <a:cs typeface="Times New Roman" pitchFamily="18" charset="0"/>
                        </a:rPr>
                        <a:t>1.</a:t>
                      </a:r>
                    </a:p>
                  </a:txBody>
                  <a:tcPr/>
                </a:tc>
                <a:tc>
                  <a:txBody>
                    <a:bodyPr/>
                    <a:lstStyle/>
                    <a:p>
                      <a:pPr algn="l" fontAlgn="ctr"/>
                      <a:r>
                        <a:rPr lang="en-US" sz="2000" b="0" i="0" u="none" strike="noStrike" dirty="0">
                          <a:solidFill>
                            <a:srgbClr val="000000"/>
                          </a:solidFill>
                          <a:latin typeface="+mn-lt"/>
                        </a:rPr>
                        <a:t>Name of Subject with code, Course and Subject Teacher</a:t>
                      </a:r>
                    </a:p>
                  </a:txBody>
                  <a:tcPr marL="9525" marR="9525" marT="9525" marB="0" anchor="ctr"/>
                </a:tc>
                <a:extLst>
                  <a:ext uri="{0D108BD9-81ED-4DB2-BD59-A6C34878D82A}">
                    <a16:rowId xmlns:a16="http://schemas.microsoft.com/office/drawing/2014/main" val="10001"/>
                  </a:ext>
                </a:extLst>
              </a:tr>
              <a:tr h="769785">
                <a:tc>
                  <a:txBody>
                    <a:bodyPr/>
                    <a:lstStyle/>
                    <a:p>
                      <a:r>
                        <a:rPr lang="en-US" sz="2000" b="0" dirty="0">
                          <a:latin typeface="Times New Roman" pitchFamily="18" charset="0"/>
                          <a:cs typeface="Times New Roman" pitchFamily="18" charset="0"/>
                        </a:rPr>
                        <a:t>2.</a:t>
                      </a:r>
                    </a:p>
                  </a:txBody>
                  <a:tcPr/>
                </a:tc>
                <a:tc>
                  <a:txBody>
                    <a:bodyPr/>
                    <a:lstStyle/>
                    <a:p>
                      <a:pPr algn="l" fontAlgn="ctr"/>
                      <a:r>
                        <a:rPr lang="en-US" sz="2000" b="0" i="0" u="none" strike="noStrike" dirty="0">
                          <a:solidFill>
                            <a:srgbClr val="000000"/>
                          </a:solidFill>
                          <a:latin typeface="+mn-lt"/>
                        </a:rPr>
                        <a:t>Brief Introduction of Faculty member with Photograph</a:t>
                      </a:r>
                    </a:p>
                  </a:txBody>
                  <a:tcPr marL="9525" marR="9525" marT="9525" marB="0" anchor="ctr"/>
                </a:tc>
                <a:extLst>
                  <a:ext uri="{0D108BD9-81ED-4DB2-BD59-A6C34878D82A}">
                    <a16:rowId xmlns:a16="http://schemas.microsoft.com/office/drawing/2014/main" val="10002"/>
                  </a:ext>
                </a:extLst>
              </a:tr>
              <a:tr h="465042">
                <a:tc>
                  <a:txBody>
                    <a:bodyPr/>
                    <a:lstStyle/>
                    <a:p>
                      <a:r>
                        <a:rPr lang="en-US" sz="2000" b="0" dirty="0">
                          <a:latin typeface="Times New Roman" pitchFamily="18" charset="0"/>
                          <a:cs typeface="Times New Roman" pitchFamily="18" charset="0"/>
                        </a:rPr>
                        <a:t>3.</a:t>
                      </a:r>
                    </a:p>
                  </a:txBody>
                  <a:tcPr/>
                </a:tc>
                <a:tc>
                  <a:txBody>
                    <a:bodyPr/>
                    <a:lstStyle/>
                    <a:p>
                      <a:pPr algn="l" fontAlgn="ctr"/>
                      <a:r>
                        <a:rPr lang="en-US" sz="2000" b="0" i="0" u="none" strike="noStrike" dirty="0">
                          <a:solidFill>
                            <a:srgbClr val="000000"/>
                          </a:solidFill>
                          <a:latin typeface="+mn-lt"/>
                        </a:rPr>
                        <a:t>Evaluation Scheme</a:t>
                      </a:r>
                    </a:p>
                  </a:txBody>
                  <a:tcPr marL="9525" marR="9525" marT="9525" marB="0" anchor="ctr"/>
                </a:tc>
                <a:extLst>
                  <a:ext uri="{0D108BD9-81ED-4DB2-BD59-A6C34878D82A}">
                    <a16:rowId xmlns:a16="http://schemas.microsoft.com/office/drawing/2014/main" val="10003"/>
                  </a:ext>
                </a:extLst>
              </a:tr>
              <a:tr h="465042">
                <a:tc>
                  <a:txBody>
                    <a:bodyPr/>
                    <a:lstStyle/>
                    <a:p>
                      <a:r>
                        <a:rPr lang="en-US" sz="2000" b="0" dirty="0">
                          <a:latin typeface="Times New Roman" pitchFamily="18" charset="0"/>
                          <a:cs typeface="Times New Roman" pitchFamily="18" charset="0"/>
                        </a:rPr>
                        <a:t>4.</a:t>
                      </a:r>
                    </a:p>
                  </a:txBody>
                  <a:tcPr/>
                </a:tc>
                <a:tc>
                  <a:txBody>
                    <a:bodyPr/>
                    <a:lstStyle/>
                    <a:p>
                      <a:r>
                        <a:rPr lang="en-US" sz="2000" b="0" dirty="0">
                          <a:latin typeface="+mn-lt"/>
                          <a:cs typeface="Times New Roman" pitchFamily="18" charset="0"/>
                        </a:rPr>
                        <a:t>Syllabus</a:t>
                      </a:r>
                    </a:p>
                  </a:txBody>
                  <a:tcPr/>
                </a:tc>
                <a:extLst>
                  <a:ext uri="{0D108BD9-81ED-4DB2-BD59-A6C34878D82A}">
                    <a16:rowId xmlns:a16="http://schemas.microsoft.com/office/drawing/2014/main" val="10004"/>
                  </a:ext>
                </a:extLst>
              </a:tr>
              <a:tr h="465042">
                <a:tc>
                  <a:txBody>
                    <a:bodyPr/>
                    <a:lstStyle/>
                    <a:p>
                      <a:r>
                        <a:rPr lang="en-US" sz="2000" b="0" dirty="0">
                          <a:latin typeface="Times New Roman" pitchFamily="18" charset="0"/>
                          <a:cs typeface="Times New Roman" pitchFamily="18" charset="0"/>
                        </a:rPr>
                        <a:t>5.</a:t>
                      </a:r>
                    </a:p>
                  </a:txBody>
                  <a:tcPr/>
                </a:tc>
                <a:tc>
                  <a:txBody>
                    <a:bodyPr/>
                    <a:lstStyle/>
                    <a:p>
                      <a:r>
                        <a:rPr lang="en-US" sz="2000" dirty="0">
                          <a:latin typeface="+mn-lt"/>
                        </a:rPr>
                        <a:t>Branch wise Application</a:t>
                      </a:r>
                    </a:p>
                  </a:txBody>
                  <a:tcPr/>
                </a:tc>
                <a:extLst>
                  <a:ext uri="{0D108BD9-81ED-4DB2-BD59-A6C34878D82A}">
                    <a16:rowId xmlns:a16="http://schemas.microsoft.com/office/drawing/2014/main" val="10005"/>
                  </a:ext>
                </a:extLst>
              </a:tr>
              <a:tr h="465042">
                <a:tc>
                  <a:txBody>
                    <a:bodyPr/>
                    <a:lstStyle/>
                    <a:p>
                      <a:r>
                        <a:rPr lang="en-US" sz="2000" b="0" dirty="0">
                          <a:latin typeface="Times New Roman" pitchFamily="18" charset="0"/>
                          <a:cs typeface="Times New Roman" pitchFamily="18" charset="0"/>
                        </a:rPr>
                        <a:t>6.</a:t>
                      </a:r>
                    </a:p>
                  </a:txBody>
                  <a:tcPr/>
                </a:tc>
                <a:tc>
                  <a:txBody>
                    <a:bodyPr/>
                    <a:lstStyle/>
                    <a:p>
                      <a:r>
                        <a:rPr lang="en-US" sz="2000" b="0" dirty="0">
                          <a:latin typeface="+mn-lt"/>
                          <a:cs typeface="Times New Roman" pitchFamily="18" charset="0"/>
                        </a:rPr>
                        <a:t>Course Objective(s)</a:t>
                      </a:r>
                    </a:p>
                  </a:txBody>
                  <a:tcPr/>
                </a:tc>
                <a:extLst>
                  <a:ext uri="{0D108BD9-81ED-4DB2-BD59-A6C34878D82A}">
                    <a16:rowId xmlns:a16="http://schemas.microsoft.com/office/drawing/2014/main" val="10006"/>
                  </a:ext>
                </a:extLst>
              </a:tr>
              <a:tr h="465042">
                <a:tc>
                  <a:txBody>
                    <a:bodyPr/>
                    <a:lstStyle/>
                    <a:p>
                      <a:r>
                        <a:rPr lang="en-US" sz="2000" b="0" dirty="0">
                          <a:latin typeface="Times New Roman" pitchFamily="18" charset="0"/>
                          <a:cs typeface="Times New Roman" pitchFamily="18" charset="0"/>
                        </a:rPr>
                        <a:t>7.</a:t>
                      </a:r>
                    </a:p>
                  </a:txBody>
                  <a:tcPr/>
                </a:tc>
                <a:tc>
                  <a:txBody>
                    <a:bodyPr/>
                    <a:lstStyle/>
                    <a:p>
                      <a:r>
                        <a:rPr lang="en-US" sz="2000" b="0" dirty="0">
                          <a:latin typeface="+mn-lt"/>
                          <a:cs typeface="Times New Roman" pitchFamily="18" charset="0"/>
                        </a:rPr>
                        <a:t>Course Outcome(s)</a:t>
                      </a:r>
                    </a:p>
                  </a:txBody>
                  <a:tcPr/>
                </a:tc>
                <a:extLst>
                  <a:ext uri="{0D108BD9-81ED-4DB2-BD59-A6C34878D82A}">
                    <a16:rowId xmlns:a16="http://schemas.microsoft.com/office/drawing/2014/main" val="10007"/>
                  </a:ext>
                </a:extLst>
              </a:tr>
              <a:tr h="465042">
                <a:tc>
                  <a:txBody>
                    <a:bodyPr/>
                    <a:lstStyle/>
                    <a:p>
                      <a:r>
                        <a:rPr lang="en-US" sz="2000" b="0" dirty="0">
                          <a:latin typeface="Times New Roman" pitchFamily="18" charset="0"/>
                          <a:cs typeface="Times New Roman" pitchFamily="18" charset="0"/>
                        </a:rPr>
                        <a:t>8.</a:t>
                      </a:r>
                    </a:p>
                  </a:txBody>
                  <a:tcPr/>
                </a:tc>
                <a:tc>
                  <a:txBody>
                    <a:bodyPr/>
                    <a:lstStyle/>
                    <a:p>
                      <a:r>
                        <a:rPr lang="en-US" sz="2000" b="0" dirty="0">
                          <a:latin typeface="+mn-lt"/>
                          <a:cs typeface="Times New Roman" pitchFamily="18" charset="0"/>
                        </a:rPr>
                        <a:t>Program Outcomes (POs)</a:t>
                      </a:r>
                    </a:p>
                  </a:txBody>
                  <a:tcPr/>
                </a:tc>
                <a:extLst>
                  <a:ext uri="{0D108BD9-81ED-4DB2-BD59-A6C34878D82A}">
                    <a16:rowId xmlns:a16="http://schemas.microsoft.com/office/drawing/2014/main" val="10008"/>
                  </a:ext>
                </a:extLst>
              </a:tr>
              <a:tr h="465042">
                <a:tc>
                  <a:txBody>
                    <a:bodyPr/>
                    <a:lstStyle/>
                    <a:p>
                      <a:r>
                        <a:rPr lang="en-US" sz="2000" b="0" dirty="0">
                          <a:latin typeface="Times New Roman" pitchFamily="18" charset="0"/>
                          <a:cs typeface="Times New Roman" pitchFamily="18" charset="0"/>
                        </a:rPr>
                        <a:t>9.</a:t>
                      </a:r>
                    </a:p>
                  </a:txBody>
                  <a:tcPr/>
                </a:tc>
                <a:tc>
                  <a:txBody>
                    <a:bodyPr/>
                    <a:lstStyle/>
                    <a:p>
                      <a:r>
                        <a:rPr lang="en-US" sz="2000" dirty="0">
                          <a:latin typeface="+mn-lt"/>
                        </a:rPr>
                        <a:t>COs and POs Mapping</a:t>
                      </a:r>
                    </a:p>
                  </a:txBody>
                  <a:tcPr/>
                </a:tc>
                <a:extLst>
                  <a:ext uri="{0D108BD9-81ED-4DB2-BD59-A6C34878D82A}">
                    <a16:rowId xmlns:a16="http://schemas.microsoft.com/office/drawing/2014/main" val="10009"/>
                  </a:ext>
                </a:extLst>
              </a:tr>
            </a:tbl>
          </a:graphicData>
        </a:graphic>
      </p:graphicFrame>
      <p:pic>
        <p:nvPicPr>
          <p:cNvPr id="9" name="Picture 0" descr="Logo New.png"/>
          <p:cNvPicPr>
            <a:picLocks noChangeAspect="1" noChangeArrowheads="1"/>
          </p:cNvPicPr>
          <p:nvPr/>
        </p:nvPicPr>
        <p:blipFill>
          <a:blip r:embed="rId2"/>
          <a:srcRect/>
          <a:stretch>
            <a:fillRect/>
          </a:stretch>
        </p:blipFill>
        <p:spPr bwMode="auto">
          <a:xfrm>
            <a:off x="0" y="0"/>
            <a:ext cx="1295400" cy="681789"/>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8077200" cy="4953000"/>
          </a:xfrm>
        </p:spPr>
        <p:txBody>
          <a:bodyPr>
            <a:normAutofit/>
          </a:bodyPr>
          <a:lstStyle/>
          <a:p>
            <a:pPr marL="457200" indent="-457200" algn="just">
              <a:buFont typeface="+mj-lt"/>
              <a:buAutoNum type="arabicPeriod"/>
            </a:pPr>
            <a:endParaRPr lang="en-US" sz="2200" u="sng"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Introduction to blogging: Create a blog for your Project. (CO2)</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Include headline, imagery, links and post, Content Planning and writing. (CO2)</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Introduction to Face book, Twitter, Google +, LinkedIn, YouTube, Instagram and Pinterest. (CO2) </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Their channel advertising and campaigns (CO2)</a:t>
            </a:r>
          </a:p>
        </p:txBody>
      </p:sp>
      <p:sp>
        <p:nvSpPr>
          <p:cNvPr id="4" name="Date Placeholder 3"/>
          <p:cNvSpPr>
            <a:spLocks noGrp="1"/>
          </p:cNvSpPr>
          <p:nvPr>
            <p:ph type="dt" sz="half" idx="10"/>
          </p:nvPr>
        </p:nvSpPr>
        <p:spPr/>
        <p:txBody>
          <a:bodyPr/>
          <a:lstStyle/>
          <a:p>
            <a:fld id="{22A082FB-D3C5-4227-9ABC-10014C67AAC7}" type="datetime1">
              <a:rPr lang="en-US" smtClean="0"/>
              <a:pPr/>
              <a:t>27-May-24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524000" y="1"/>
            <a:ext cx="7620000" cy="7619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Unit Content</a:t>
            </a:r>
          </a:p>
        </p:txBody>
      </p:sp>
      <p:pic>
        <p:nvPicPr>
          <p:cNvPr id="9" name="Picture 2" descr="NIET, Greater Noida: Cutoff, Placements, Courses, Fees, Admission 2022">
            <a:extLst>
              <a:ext uri="{FF2B5EF4-FFF2-40B4-BE49-F238E27FC236}">
                <a16:creationId xmlns:a16="http://schemas.microsoft.com/office/drawing/2014/main" id="{5E1419C6-6C71-A35C-4A58-F25EADB8F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738" y="3"/>
            <a:ext cx="7410062" cy="838197"/>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171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200" dirty="0">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Introduction to blogging</a:t>
            </a: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7134064" y="1785470"/>
            <a:ext cx="1733872" cy="2311829"/>
          </a:xfrm>
          <a:prstGeom prst="rect">
            <a:avLst/>
          </a:prstGeom>
          <a:noFill/>
        </p:spPr>
      </p:pic>
      <p:sp>
        <p:nvSpPr>
          <p:cNvPr id="12" name="Subtitle 2"/>
          <p:cNvSpPr txBox="1">
            <a:spLocks/>
          </p:cNvSpPr>
          <p:nvPr/>
        </p:nvSpPr>
        <p:spPr>
          <a:xfrm>
            <a:off x="1331640" y="1432102"/>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–II) </a:t>
            </a:r>
            <a:r>
              <a:rPr lang="en-US" sz="2800" dirty="0">
                <a:solidFill>
                  <a:prstClr val="black"/>
                </a:solidFill>
                <a:latin typeface="Calibri"/>
              </a:rPr>
              <a:t>Topic 1</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0"/>
            <a:ext cx="1581538" cy="906463"/>
          </a:xfrm>
          <a:prstGeom prst="rect">
            <a:avLst/>
          </a:prstGeom>
        </p:spPr>
      </p:pic>
      <p:sp>
        <p:nvSpPr>
          <p:cNvPr id="4" name="Date Placeholder 3">
            <a:extLst>
              <a:ext uri="{FF2B5EF4-FFF2-40B4-BE49-F238E27FC236}">
                <a16:creationId xmlns:a16="http://schemas.microsoft.com/office/drawing/2014/main" id="{88D11781-B4F1-9F38-6D2D-C185F2CD6518}"/>
              </a:ext>
            </a:extLst>
          </p:cNvPr>
          <p:cNvSpPr>
            <a:spLocks noGrp="1"/>
          </p:cNvSpPr>
          <p:nvPr>
            <p:ph type="dt" sz="half" idx="10"/>
          </p:nvPr>
        </p:nvSpPr>
        <p:spPr/>
        <p:txBody>
          <a:bodyPr/>
          <a:lstStyle/>
          <a:p>
            <a:fld id="{BD796B80-B6F9-47B5-A4A1-2E974A807425}" type="datetime1">
              <a:rPr lang="en-US" smtClean="0"/>
              <a:pPr/>
              <a:t>27-May-24</a:t>
            </a:fld>
            <a:endParaRPr lang="en-US"/>
          </a:p>
        </p:txBody>
      </p:sp>
      <p:sp>
        <p:nvSpPr>
          <p:cNvPr id="6" name="Footer Placeholder 5">
            <a:extLst>
              <a:ext uri="{FF2B5EF4-FFF2-40B4-BE49-F238E27FC236}">
                <a16:creationId xmlns:a16="http://schemas.microsoft.com/office/drawing/2014/main" id="{5254D190-6730-D080-6ADA-132A4D725CA0}"/>
              </a:ext>
            </a:extLst>
          </p:cNvPr>
          <p:cNvSpPr>
            <a:spLocks noGrp="1"/>
          </p:cNvSpPr>
          <p:nvPr>
            <p:ph type="ftr" sz="quarter" idx="11"/>
          </p:nvPr>
        </p:nvSpPr>
        <p:spPr>
          <a:xfrm>
            <a:off x="3124200" y="6356351"/>
            <a:ext cx="4191000" cy="266394"/>
          </a:xfrm>
        </p:spPr>
        <p:txBody>
          <a:bodyPr/>
          <a:lstStyle/>
          <a:p>
            <a:r>
              <a:rPr lang="en-IN"/>
              <a:t>Preeti Singh            Social media marketing               Unit 2</a:t>
            </a:r>
            <a:endParaRPr lang="en-US" dirty="0"/>
          </a:p>
        </p:txBody>
      </p:sp>
      <p:sp>
        <p:nvSpPr>
          <p:cNvPr id="7" name="Slide Number Placeholder 6">
            <a:extLst>
              <a:ext uri="{FF2B5EF4-FFF2-40B4-BE49-F238E27FC236}">
                <a16:creationId xmlns:a16="http://schemas.microsoft.com/office/drawing/2014/main" id="{29D7EEBE-3BB2-8CC6-2655-67053368A2DA}"/>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55466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968375"/>
            <a:ext cx="8382000" cy="5105400"/>
          </a:xfrm>
        </p:spPr>
        <p:txBody>
          <a:bodyPr>
            <a:normAutofit/>
          </a:bodyPr>
          <a:lstStyle/>
          <a:p>
            <a:pPr lvl="0">
              <a:buNone/>
              <a:defRPr/>
            </a:pPr>
            <a:endParaRPr lang="en-US" sz="2400" dirty="0"/>
          </a:p>
          <a:p>
            <a:pPr lvl="0">
              <a:buNone/>
              <a:defRPr/>
            </a:pPr>
            <a:r>
              <a:rPr lang="en-US" sz="2400" dirty="0">
                <a:latin typeface="Times New Roman" panose="02020603050405020304" pitchFamily="18" charset="0"/>
                <a:cs typeface="Times New Roman" panose="02020603050405020304" pitchFamily="18" charset="0"/>
              </a:rPr>
              <a:t> Students will learn about :</a:t>
            </a:r>
          </a:p>
          <a:p>
            <a:pPr lvl="0">
              <a:buNone/>
              <a:defRPr/>
            </a:pPr>
            <a:endParaRPr lang="en-US" sz="24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Concept of Blogging</a:t>
            </a:r>
          </a:p>
          <a:p>
            <a:pPr marL="0" indent="0">
              <a:buNone/>
              <a:defRPr/>
            </a:pPr>
            <a:endParaRPr lang="en-US" sz="24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How to create a blog post</a:t>
            </a:r>
          </a:p>
          <a:p>
            <a:pPr marL="0" indent="0">
              <a:buNone/>
              <a:defRPr/>
            </a:pPr>
            <a:endParaRPr lang="en-US" sz="24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Headlines &amp; Imagery</a:t>
            </a:r>
          </a:p>
        </p:txBody>
      </p:sp>
      <p:sp>
        <p:nvSpPr>
          <p:cNvPr id="6" name="Date Placeholder 5"/>
          <p:cNvSpPr>
            <a:spLocks noGrp="1"/>
          </p:cNvSpPr>
          <p:nvPr>
            <p:ph type="dt" sz="half" idx="10"/>
          </p:nvPr>
        </p:nvSpPr>
        <p:spPr/>
        <p:txBody>
          <a:bodyPr/>
          <a:lstStyle/>
          <a:p>
            <a:fld id="{EE2B4CEA-C242-4420-A914-6DB3B204CD4C}" type="datetime1">
              <a:rPr lang="en-US" smtClean="0"/>
              <a:pPr/>
              <a:t>27-May-24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Objective of Topic /Session</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pic>
        <p:nvPicPr>
          <p:cNvPr id="11" name="Picture 2" descr="NIET, Greater Noida: Cutoff, Placements, Courses, Fees, Admission 2022">
            <a:extLst>
              <a:ext uri="{FF2B5EF4-FFF2-40B4-BE49-F238E27FC236}">
                <a16:creationId xmlns:a16="http://schemas.microsoft.com/office/drawing/2014/main" id="{09CD6018-6269-1860-1582-968C19EC3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E9D224-996B-D5AC-FE95-F8888B9241FC}"/>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A blog is a website (maintained by an individual or organization) where people post entries of commentary, or other material such as graphics or video. Entries are commonly displayed in reverse chronological order.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Typically, blogs provide comments or opinions on particular topics or themes.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EE59141-5A71-4CBF-FF77-1CE5D974A4FD}"/>
              </a:ext>
            </a:extLst>
          </p:cNvPr>
          <p:cNvSpPr>
            <a:spLocks noGrp="1"/>
          </p:cNvSpPr>
          <p:nvPr>
            <p:ph type="dt" sz="half" idx="10"/>
          </p:nvPr>
        </p:nvSpPr>
        <p:spPr/>
        <p:txBody>
          <a:bodyPr/>
          <a:lstStyle/>
          <a:p>
            <a:fld id="{619AD3C2-FF16-452C-B56C-5CD5A4331A89}" type="datetime1">
              <a:rPr lang="en-US" smtClean="0"/>
              <a:pPr/>
              <a:t>27-May-24</a:t>
            </a:fld>
            <a:endParaRPr lang="en-US"/>
          </a:p>
        </p:txBody>
      </p:sp>
      <p:sp>
        <p:nvSpPr>
          <p:cNvPr id="5" name="Footer Placeholder 4">
            <a:extLst>
              <a:ext uri="{FF2B5EF4-FFF2-40B4-BE49-F238E27FC236}">
                <a16:creationId xmlns:a16="http://schemas.microsoft.com/office/drawing/2014/main" id="{443AC183-EF39-9125-4EA5-50BA5761B42D}"/>
              </a:ext>
            </a:extLst>
          </p:cNvPr>
          <p:cNvSpPr>
            <a:spLocks noGrp="1"/>
          </p:cNvSpPr>
          <p:nvPr>
            <p:ph type="ftr" sz="quarter" idx="11"/>
          </p:nvPr>
        </p:nvSpPr>
        <p:spPr/>
        <p:txBody>
          <a:bodyPr/>
          <a:lstStyle/>
          <a:p>
            <a:r>
              <a:rPr lang="en-IN"/>
              <a:t>Preeti Singh            Social media marketing               Unit 2</a:t>
            </a:r>
            <a:endParaRPr lang="en-US"/>
          </a:p>
        </p:txBody>
      </p:sp>
      <p:sp>
        <p:nvSpPr>
          <p:cNvPr id="6" name="Slide Number Placeholder 5">
            <a:extLst>
              <a:ext uri="{FF2B5EF4-FFF2-40B4-BE49-F238E27FC236}">
                <a16:creationId xmlns:a16="http://schemas.microsoft.com/office/drawing/2014/main" id="{FDF341AA-48D9-EB97-C89D-71DF2FBAA46A}"/>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7" name="Picture 2" descr="NIET, Greater Noida: Cutoff, Placements, Courses, Fees, Admission 2022">
            <a:extLst>
              <a:ext uri="{FF2B5EF4-FFF2-40B4-BE49-F238E27FC236}">
                <a16:creationId xmlns:a16="http://schemas.microsoft.com/office/drawing/2014/main" id="{70CD9D65-1AEB-4C28-7FFC-6ADDB439C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9906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EC025ADF-109E-2940-2965-D7EF14F24E41}"/>
              </a:ext>
            </a:extLst>
          </p:cNvPr>
          <p:cNvSpPr txBox="1">
            <a:spLocks noGrp="1"/>
          </p:cNvSpPr>
          <p:nvPr>
            <p:ph type="title"/>
          </p:nvPr>
        </p:nvSpPr>
        <p:spPr>
          <a:xfrm>
            <a:off x="1493520" y="0"/>
            <a:ext cx="729615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Blogging</a:t>
            </a:r>
            <a:endParaRPr kumimoji="0" lang="en-US" sz="26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598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09712"/>
            <a:ext cx="8534400" cy="5029200"/>
          </a:xfrm>
        </p:spPr>
        <p:txBody>
          <a:bodyPr>
            <a:normAutofit/>
          </a:bodyPr>
          <a:lstStyle/>
          <a:p>
            <a:pPr algn="just"/>
            <a:r>
              <a:rPr lang="en-US" sz="2400" dirty="0">
                <a:latin typeface="Times New Roman" panose="02020603050405020304" pitchFamily="18" charset="0"/>
                <a:cs typeface="Times New Roman" panose="02020603050405020304" pitchFamily="18" charset="0"/>
              </a:rPr>
              <a:t>Blogging is often described as an online diary or simply as an easy interface to publish content on the web.</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Blogs can be used to publish news and reviews and to discuss products and ideas. </a:t>
            </a:r>
          </a:p>
          <a:p>
            <a:pPr marL="0" indent="0" algn="just">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p>
        </p:txBody>
      </p:sp>
      <p:sp>
        <p:nvSpPr>
          <p:cNvPr id="4" name="Date Placeholder 3"/>
          <p:cNvSpPr>
            <a:spLocks noGrp="1"/>
          </p:cNvSpPr>
          <p:nvPr>
            <p:ph type="dt" sz="half" idx="10"/>
          </p:nvPr>
        </p:nvSpPr>
        <p:spPr/>
        <p:txBody>
          <a:bodyPr/>
          <a:lstStyle/>
          <a:p>
            <a:fld id="{B8DC310A-1251-4CF5-A2F2-D5D58C9310B0}"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p>
          <a:p>
            <a:pPr algn="ctr">
              <a:spcBef>
                <a:spcPct val="0"/>
              </a:spcBef>
              <a:defRPr/>
            </a:pPr>
            <a:r>
              <a:rPr lang="en-US" sz="2400" dirty="0"/>
              <a:t>Blogging(CO2)</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NIET, Greater Noida: Cutoff, Placements, Courses, Fees, Admission 2022">
            <a:extLst>
              <a:ext uri="{FF2B5EF4-FFF2-40B4-BE49-F238E27FC236}">
                <a16:creationId xmlns:a16="http://schemas.microsoft.com/office/drawing/2014/main" id="{D08D8515-1FCF-DA92-794B-02929CE4F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1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09712"/>
            <a:ext cx="8534400" cy="5029200"/>
          </a:xfrm>
        </p:spPr>
        <p:txBody>
          <a:bodyPr>
            <a:normAutofit/>
          </a:bodyPr>
          <a:lstStyle/>
          <a:p>
            <a:pPr algn="just"/>
            <a:r>
              <a:rPr lang="en-US" sz="2400" dirty="0">
                <a:latin typeface="Times New Roman" panose="02020603050405020304" pitchFamily="18" charset="0"/>
                <a:cs typeface="Times New Roman" panose="02020603050405020304" pitchFamily="18" charset="0"/>
              </a:rPr>
              <a:t>It is easy to set up your own blog. Websites such as www.Wordpress.com and www.Blogger.com all provide you with easy setup services and options for the layout and management of your blog.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You can also create a blog or a page on an online networking site.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You can collect links, provide information and updates to your customers on a regular basis, and provide a means for your customers to interact with you. </a:t>
            </a:r>
          </a:p>
          <a:p>
            <a:pPr>
              <a:buNone/>
            </a:pPr>
            <a:endParaRPr lang="en-US" sz="2400" dirty="0"/>
          </a:p>
        </p:txBody>
      </p:sp>
      <p:sp>
        <p:nvSpPr>
          <p:cNvPr id="4" name="Date Placeholder 3"/>
          <p:cNvSpPr>
            <a:spLocks noGrp="1"/>
          </p:cNvSpPr>
          <p:nvPr>
            <p:ph type="dt" sz="half" idx="10"/>
          </p:nvPr>
        </p:nvSpPr>
        <p:spPr/>
        <p:txBody>
          <a:bodyPr/>
          <a:lstStyle/>
          <a:p>
            <a:fld id="{C79BAF82-5B9B-4C1A-B446-03BD82DB7EB3}"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p>
          <a:p>
            <a:pPr algn="ctr">
              <a:spcBef>
                <a:spcPct val="0"/>
              </a:spcBef>
              <a:defRPr/>
            </a:pPr>
            <a:r>
              <a:rPr lang="en-US" sz="2600" dirty="0">
                <a:latin typeface="Times New Roman" panose="02020603050405020304" pitchFamily="18" charset="0"/>
                <a:cs typeface="Times New Roman" panose="02020603050405020304" pitchFamily="18" charset="0"/>
              </a:rPr>
              <a:t>Blogging(CO2)</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NIET, Greater Noida: Cutoff, Placements, Courses, Fees, Admission 2022">
            <a:extLst>
              <a:ext uri="{FF2B5EF4-FFF2-40B4-BE49-F238E27FC236}">
                <a16:creationId xmlns:a16="http://schemas.microsoft.com/office/drawing/2014/main" id="{D08D8515-1FCF-DA92-794B-02929CE4F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849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4"/>
            <a:ext cx="8229600" cy="4699400"/>
          </a:xfrm>
        </p:spPr>
        <p:txBody>
          <a:bodyPr>
            <a:noAutofit/>
          </a:bodyPr>
          <a:lstStyle/>
          <a:p>
            <a:pPr algn="just">
              <a:buNone/>
            </a:pPr>
            <a:endParaRPr lang="en-US" sz="2200" u="sng" dirty="0">
              <a:latin typeface="Times New Roman" panose="02020603050405020304" pitchFamily="18" charset="0"/>
              <a:cs typeface="Times New Roman" panose="02020603050405020304" pitchFamily="18" charset="0"/>
            </a:endParaRPr>
          </a:p>
          <a:p>
            <a:pPr algn="just">
              <a:buNone/>
            </a:pPr>
            <a:r>
              <a:rPr lang="en-US" sz="2200" u="sng" dirty="0">
                <a:latin typeface="Times New Roman" panose="02020603050405020304" pitchFamily="18" charset="0"/>
                <a:cs typeface="Times New Roman" panose="02020603050405020304" pitchFamily="18" charset="0"/>
              </a:rPr>
              <a:t>How to Write a Blog Post in Five Easy Steps</a:t>
            </a:r>
          </a:p>
          <a:p>
            <a:pPr lvl="0" algn="just">
              <a:buNone/>
            </a:pPr>
            <a:r>
              <a:rPr lang="en-US" sz="2200" dirty="0">
                <a:latin typeface="Times New Roman" panose="02020603050405020304" pitchFamily="18" charset="0"/>
                <a:cs typeface="Times New Roman" panose="02020603050405020304" pitchFamily="18" charset="0"/>
              </a:rPr>
              <a:t>   </a:t>
            </a:r>
          </a:p>
          <a:p>
            <a:pPr lvl="0" algn="just">
              <a:buNone/>
            </a:pPr>
            <a:r>
              <a:rPr lang="en-US" sz="2200" dirty="0">
                <a:latin typeface="Times New Roman" panose="02020603050405020304" pitchFamily="18" charset="0"/>
                <a:cs typeface="Times New Roman" panose="02020603050405020304" pitchFamily="18" charset="0"/>
              </a:rPr>
              <a:t>  	Step 1: Plan your blog post by choosing a topic, creating an outline, conducting research, and checking facts.</a:t>
            </a:r>
          </a:p>
          <a:p>
            <a:pPr lvl="0" algn="just">
              <a:buNone/>
            </a:pPr>
            <a:endParaRPr lang="en-US" sz="2200" dirty="0">
              <a:latin typeface="Times New Roman" panose="02020603050405020304" pitchFamily="18" charset="0"/>
              <a:cs typeface="Times New Roman" panose="02020603050405020304" pitchFamily="18" charset="0"/>
            </a:endParaRPr>
          </a:p>
          <a:p>
            <a:pPr lvl="0" algn="just">
              <a:buNone/>
            </a:pPr>
            <a:r>
              <a:rPr lang="en-US" sz="2200" dirty="0">
                <a:latin typeface="Times New Roman" panose="02020603050405020304" pitchFamily="18" charset="0"/>
                <a:cs typeface="Times New Roman" panose="02020603050405020304" pitchFamily="18" charset="0"/>
              </a:rPr>
              <a:t>     Step 2: Craft a headline that is both informative and will capture readers’ attentions.</a:t>
            </a:r>
          </a:p>
          <a:p>
            <a:pPr lvl="0" algn="just">
              <a:buNone/>
            </a:pPr>
            <a:endParaRPr lang="en-US" sz="2200" dirty="0">
              <a:latin typeface="Times New Roman" panose="02020603050405020304" pitchFamily="18" charset="0"/>
              <a:cs typeface="Times New Roman" panose="02020603050405020304" pitchFamily="18" charset="0"/>
            </a:endParaRPr>
          </a:p>
          <a:p>
            <a:pPr lvl="0" algn="just">
              <a:buNone/>
            </a:pPr>
            <a:r>
              <a:rPr lang="en-US" sz="2200" dirty="0">
                <a:latin typeface="Times New Roman" panose="02020603050405020304" pitchFamily="18" charset="0"/>
                <a:cs typeface="Times New Roman" panose="02020603050405020304" pitchFamily="18" charset="0"/>
              </a:rPr>
              <a:t>    Step 3: Write your post, either writing a draft in a single session or gradually word on parts of it.</a:t>
            </a:r>
          </a:p>
          <a:p>
            <a:pPr lvl="0" algn="just">
              <a:buNone/>
            </a:pPr>
            <a:endParaRPr lang="en-US" sz="2200" dirty="0">
              <a:latin typeface="Times New Roman" panose="02020603050405020304" pitchFamily="18" charset="0"/>
              <a:cs typeface="Times New Roman" panose="02020603050405020304" pitchFamily="18" charset="0"/>
            </a:endParaRPr>
          </a:p>
          <a:p>
            <a:pPr lvl="0" algn="just">
              <a:buNone/>
            </a:pPr>
            <a:r>
              <a:rPr lang="en-US" sz="2200" dirty="0">
                <a:latin typeface="Times New Roman" panose="02020603050405020304" pitchFamily="18" charset="0"/>
                <a:cs typeface="Times New Roman" panose="02020603050405020304" pitchFamily="18" charset="0"/>
              </a:rPr>
              <a:t>   </a:t>
            </a:r>
            <a:endParaRPr lang="en-US" sz="22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456B4B5-21DA-431C-B40E-67BDF5C47F52}"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buNone/>
            </a:pPr>
            <a:r>
              <a:rPr lang="en-US" sz="2400" b="1" dirty="0"/>
              <a:t>                            </a:t>
            </a:r>
            <a:r>
              <a:rPr lang="en-US" sz="2400" dirty="0"/>
              <a:t>Creating a Blog post  (CO2)</a:t>
            </a:r>
          </a:p>
        </p:txBody>
      </p:sp>
      <p:pic>
        <p:nvPicPr>
          <p:cNvPr id="9" name="Picture 2" descr="NIET, Greater Noida: Cutoff, Placements, Courses, Fees, Admission 2022">
            <a:extLst>
              <a:ext uri="{FF2B5EF4-FFF2-40B4-BE49-F238E27FC236}">
                <a16:creationId xmlns:a16="http://schemas.microsoft.com/office/drawing/2014/main" id="{53B81737-B948-09CE-464B-409EAE2D9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63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4"/>
            <a:ext cx="8229600" cy="4699400"/>
          </a:xfrm>
        </p:spPr>
        <p:txBody>
          <a:bodyPr>
            <a:noAutofit/>
          </a:bodyPr>
          <a:lstStyle/>
          <a:p>
            <a:pPr lvl="0" algn="just">
              <a:buNone/>
            </a:pPr>
            <a:endParaRPr lang="en-US" sz="2200" dirty="0">
              <a:latin typeface="Times New Roman" panose="02020603050405020304" pitchFamily="18" charset="0"/>
              <a:cs typeface="Times New Roman" panose="02020603050405020304" pitchFamily="18" charset="0"/>
            </a:endParaRPr>
          </a:p>
          <a:p>
            <a:pPr lvl="0" algn="just">
              <a:buNone/>
            </a:pPr>
            <a:r>
              <a:rPr lang="en-US" sz="2200" dirty="0">
                <a:latin typeface="Times New Roman" panose="02020603050405020304" pitchFamily="18" charset="0"/>
                <a:cs typeface="Times New Roman" panose="02020603050405020304" pitchFamily="18" charset="0"/>
              </a:rPr>
              <a:t>	</a:t>
            </a:r>
          </a:p>
          <a:p>
            <a:pPr lvl="0" algn="just">
              <a:buNone/>
            </a:pPr>
            <a:r>
              <a:rPr lang="en-US" sz="2200" dirty="0">
                <a:latin typeface="Times New Roman" panose="02020603050405020304" pitchFamily="18" charset="0"/>
                <a:cs typeface="Times New Roman" panose="02020603050405020304" pitchFamily="18" charset="0"/>
              </a:rPr>
              <a:t>     Step 4: Use images to enhance your post, improve its flow, add humor, and explain complex topics.</a:t>
            </a:r>
          </a:p>
          <a:p>
            <a:pPr lvl="0" algn="just">
              <a:buNone/>
            </a:pPr>
            <a:r>
              <a:rPr lang="en-US" sz="2200" dirty="0">
                <a:latin typeface="Times New Roman" panose="02020603050405020304" pitchFamily="18" charset="0"/>
                <a:cs typeface="Times New Roman" panose="02020603050405020304" pitchFamily="18" charset="0"/>
              </a:rPr>
              <a:t>    </a:t>
            </a:r>
          </a:p>
          <a:p>
            <a:pPr lvl="0" algn="just">
              <a:buNone/>
            </a:pPr>
            <a:r>
              <a:rPr lang="en-US" sz="2200" dirty="0">
                <a:latin typeface="Times New Roman" panose="02020603050405020304" pitchFamily="18" charset="0"/>
                <a:cs typeface="Times New Roman" panose="02020603050405020304" pitchFamily="18" charset="0"/>
              </a:rPr>
              <a:t>	Step 5: Edit your blog post. Make sure to avoid repetition, read your post aloud to check its flow, have someone else read it and provide feedback, keep sentences and paragraphs short, don’t be a perfectionist, don’t be afraid to cut out text or adapt your writing last minute.</a:t>
            </a:r>
          </a:p>
          <a:p>
            <a:pPr algn="just">
              <a:buNone/>
            </a:pPr>
            <a:endParaRPr lang="en-US" sz="22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648C82F-E777-4F65-A866-0123274700C9}"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buNone/>
            </a:pPr>
            <a:r>
              <a:rPr lang="en-US" sz="2400" b="1" dirty="0"/>
              <a:t>                            </a:t>
            </a:r>
            <a:r>
              <a:rPr lang="en-US" sz="2400" dirty="0"/>
              <a:t>Creating a Blog post  (CO2)</a:t>
            </a:r>
          </a:p>
        </p:txBody>
      </p:sp>
      <p:pic>
        <p:nvPicPr>
          <p:cNvPr id="9" name="Picture 2" descr="NIET, Greater Noida: Cutoff, Placements, Courses, Fees, Admission 2022">
            <a:extLst>
              <a:ext uri="{FF2B5EF4-FFF2-40B4-BE49-F238E27FC236}">
                <a16:creationId xmlns:a16="http://schemas.microsoft.com/office/drawing/2014/main" id="{53B81737-B948-09CE-464B-409EAE2D9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668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4"/>
            <a:ext cx="8229600" cy="4699400"/>
          </a:xfrm>
        </p:spPr>
        <p:txBody>
          <a:bodyPr>
            <a:noAutofit/>
          </a:bodyPr>
          <a:lstStyle/>
          <a:p>
            <a:pPr lvl="0" algn="just">
              <a:buNone/>
            </a:pPr>
            <a:endParaRPr lang="en-US" sz="2200" dirty="0">
              <a:latin typeface="Times New Roman" panose="02020603050405020304" pitchFamily="18" charset="0"/>
              <a:cs typeface="Times New Roman" panose="02020603050405020304" pitchFamily="18" charset="0"/>
            </a:endParaRPr>
          </a:p>
          <a:p>
            <a:pPr lvl="0" algn="just">
              <a:buNone/>
            </a:pPr>
            <a:r>
              <a:rPr lang="en-US" sz="2200" dirty="0">
                <a:latin typeface="Times New Roman" panose="02020603050405020304" pitchFamily="18" charset="0"/>
                <a:cs typeface="Times New Roman" panose="02020603050405020304" pitchFamily="18" charset="0"/>
              </a:rPr>
              <a:t>	</a:t>
            </a:r>
          </a:p>
          <a:p>
            <a:pPr lvl="0" algn="just">
              <a:buNone/>
            </a:pPr>
            <a:r>
              <a:rPr lang="en-US" sz="2200" dirty="0">
                <a:latin typeface="Times New Roman" panose="02020603050405020304" pitchFamily="18" charset="0"/>
                <a:cs typeface="Times New Roman" panose="02020603050405020304" pitchFamily="18" charset="0"/>
              </a:rPr>
              <a:t>     </a:t>
            </a:r>
            <a:endParaRPr lang="en-US" sz="22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D8BED5B-5902-4B37-ACB4-13FBC142FD08}"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pic>
        <p:nvPicPr>
          <p:cNvPr id="9" name="Picture 2" descr="NIET, Greater Noida: Cutoff, Placements, Courses, Fees, Admission 2022">
            <a:extLst>
              <a:ext uri="{FF2B5EF4-FFF2-40B4-BE49-F238E27FC236}">
                <a16:creationId xmlns:a16="http://schemas.microsoft.com/office/drawing/2014/main" id="{53B81737-B948-09CE-464B-409EAE2D9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w To Create A WordPress Blog | Bloggercage.com">
            <a:extLst>
              <a:ext uri="{FF2B5EF4-FFF2-40B4-BE49-F238E27FC236}">
                <a16:creationId xmlns:a16="http://schemas.microsoft.com/office/drawing/2014/main" id="{06BF7398-4F99-0B27-5F06-06A245D46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51" y="817163"/>
            <a:ext cx="8305800" cy="5418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562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371600"/>
            <a:ext cx="8267700" cy="4261844"/>
          </a:xfrm>
        </p:spPr>
        <p:txBody>
          <a:bodyPr>
            <a:normAutofit fontScale="92500" lnSpcReduction="10000"/>
          </a:bodyPr>
          <a:lstStyle/>
          <a:p>
            <a:pPr algn="just"/>
            <a:r>
              <a:rPr lang="en-US" sz="2300" dirty="0">
                <a:latin typeface="Times New Roman" panose="02020603050405020304" pitchFamily="18" charset="0"/>
                <a:cs typeface="Times New Roman" panose="02020603050405020304" pitchFamily="18" charset="0"/>
              </a:rPr>
              <a:t>Create a professional-looking blog.</a:t>
            </a:r>
          </a:p>
          <a:p>
            <a:pPr algn="just"/>
            <a:endParaRPr lang="en-US" sz="2300"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 Keep your blog posts positive and to the point.</a:t>
            </a:r>
          </a:p>
          <a:p>
            <a:pPr algn="just"/>
            <a:endParaRPr lang="en-US" sz="2300"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 Create useful content for your target audience. Write about your area of business expertise. Provide updates about your business, and your products and services. </a:t>
            </a:r>
          </a:p>
          <a:p>
            <a:pPr algn="just"/>
            <a:endParaRPr lang="en-US" sz="2300"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 Provide links on your blog to the sales section of your website.</a:t>
            </a:r>
          </a:p>
          <a:p>
            <a:pPr algn="just"/>
            <a:endParaRPr lang="en-US" sz="2300" dirty="0">
              <a:latin typeface="Times New Roman" panose="02020603050405020304" pitchFamily="18" charset="0"/>
              <a:cs typeface="Times New Roman" panose="02020603050405020304" pitchFamily="18" charset="0"/>
            </a:endParaRPr>
          </a:p>
          <a:p>
            <a:pPr algn="just"/>
            <a:r>
              <a:rPr lang="en-US" sz="2300" dirty="0">
                <a:latin typeface="Times New Roman" panose="02020603050405020304" pitchFamily="18" charset="0"/>
                <a:cs typeface="Times New Roman" panose="02020603050405020304" pitchFamily="18" charset="0"/>
              </a:rPr>
              <a:t> Make content available in RSS feed to permit syndication of your blog material, making the material available to other websites</a:t>
            </a:r>
          </a:p>
          <a:p>
            <a:pPr algn="just"/>
            <a:endParaRPr lang="en-US" sz="2300" dirty="0"/>
          </a:p>
        </p:txBody>
      </p:sp>
      <p:sp>
        <p:nvSpPr>
          <p:cNvPr id="4" name="Date Placeholder 3"/>
          <p:cNvSpPr>
            <a:spLocks noGrp="1"/>
          </p:cNvSpPr>
          <p:nvPr>
            <p:ph type="dt" sz="half" idx="10"/>
          </p:nvPr>
        </p:nvSpPr>
        <p:spPr/>
        <p:txBody>
          <a:bodyPr/>
          <a:lstStyle/>
          <a:p>
            <a:fld id="{82ECF5F0-3F37-446E-AE24-5B32E1DEFD4E}"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407275" y="65681"/>
            <a:ext cx="7431925" cy="7514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600" dirty="0">
                <a:latin typeface="Times New Roman" panose="02020603050405020304" pitchFamily="18" charset="0"/>
                <a:cs typeface="Times New Roman" panose="02020603050405020304" pitchFamily="18" charset="0"/>
              </a:rPr>
              <a:t>Tips for Using Your Own Blog to Promote Your Business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NIET, Greater Noida: Cutoff, Placements, Courses, Fees, Admission 2022">
            <a:extLst>
              <a:ext uri="{FF2B5EF4-FFF2-40B4-BE49-F238E27FC236}">
                <a16:creationId xmlns:a16="http://schemas.microsoft.com/office/drawing/2014/main" id="{D08D8515-1FCF-DA92-794B-02929CE4F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73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228600" y="1124049"/>
          <a:ext cx="8686800" cy="4731820"/>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078134">
                  <a:extLst>
                    <a:ext uri="{9D8B030D-6E8A-4147-A177-3AD203B41FA5}">
                      <a16:colId xmlns:a16="http://schemas.microsoft.com/office/drawing/2014/main" val="20001"/>
                    </a:ext>
                  </a:extLst>
                </a:gridCol>
              </a:tblGrid>
              <a:tr h="367867">
                <a:tc>
                  <a:txBody>
                    <a:bodyPr/>
                    <a:lstStyle/>
                    <a:p>
                      <a:r>
                        <a:rPr lang="en-US" sz="2000" dirty="0">
                          <a:latin typeface="+mn-lt"/>
                        </a:rPr>
                        <a:t>S. No.</a:t>
                      </a:r>
                    </a:p>
                  </a:txBody>
                  <a:tcPr/>
                </a:tc>
                <a:tc>
                  <a:txBody>
                    <a:bodyPr/>
                    <a:lstStyle/>
                    <a:p>
                      <a:pPr algn="l"/>
                      <a:r>
                        <a:rPr lang="en-US" sz="2000" dirty="0">
                          <a:latin typeface="+mn-lt"/>
                        </a:rPr>
                        <a:t>Index</a:t>
                      </a:r>
                    </a:p>
                  </a:txBody>
                  <a:tcPr/>
                </a:tc>
                <a:extLst>
                  <a:ext uri="{0D108BD9-81ED-4DB2-BD59-A6C34878D82A}">
                    <a16:rowId xmlns:a16="http://schemas.microsoft.com/office/drawing/2014/main" val="10000"/>
                  </a:ext>
                </a:extLst>
              </a:tr>
              <a:tr h="433558">
                <a:tc>
                  <a:txBody>
                    <a:bodyPr/>
                    <a:lstStyle/>
                    <a:p>
                      <a:r>
                        <a:rPr lang="en-US" sz="2000" b="0" dirty="0">
                          <a:latin typeface="+mn-lt"/>
                          <a:cs typeface="Times New Roman" pitchFamily="18" charset="0"/>
                        </a:rPr>
                        <a:t>10.</a:t>
                      </a:r>
                    </a:p>
                  </a:txBody>
                  <a:tcPr/>
                </a:tc>
                <a:tc>
                  <a:txBody>
                    <a:bodyPr/>
                    <a:lstStyle/>
                    <a:p>
                      <a:r>
                        <a:rPr lang="en-US" sz="2000" b="0" dirty="0">
                          <a:latin typeface="+mn-lt"/>
                          <a:cs typeface="Times New Roman" pitchFamily="18" charset="0"/>
                        </a:rPr>
                        <a:t>Program Specific  Outcomes (PSOs)</a:t>
                      </a:r>
                    </a:p>
                  </a:txBody>
                  <a:tcPr/>
                </a:tc>
                <a:extLst>
                  <a:ext uri="{0D108BD9-81ED-4DB2-BD59-A6C34878D82A}">
                    <a16:rowId xmlns:a16="http://schemas.microsoft.com/office/drawing/2014/main" val="10001"/>
                  </a:ext>
                </a:extLst>
              </a:tr>
              <a:tr h="433558">
                <a:tc>
                  <a:txBody>
                    <a:bodyPr/>
                    <a:lstStyle/>
                    <a:p>
                      <a:r>
                        <a:rPr lang="en-US" sz="2000" b="0" dirty="0">
                          <a:latin typeface="+mn-lt"/>
                          <a:cs typeface="Times New Roman" pitchFamily="18" charset="0"/>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mn-lt"/>
                          <a:cs typeface="Times New Roman" pitchFamily="18" charset="0"/>
                        </a:rPr>
                        <a:t>Cos and PSOs Mapping</a:t>
                      </a:r>
                    </a:p>
                  </a:txBody>
                  <a:tcPr/>
                </a:tc>
                <a:extLst>
                  <a:ext uri="{0D108BD9-81ED-4DB2-BD59-A6C34878D82A}">
                    <a16:rowId xmlns:a16="http://schemas.microsoft.com/office/drawing/2014/main" val="10002"/>
                  </a:ext>
                </a:extLst>
              </a:tr>
              <a:tr h="433558">
                <a:tc>
                  <a:txBody>
                    <a:bodyPr/>
                    <a:lstStyle/>
                    <a:p>
                      <a:r>
                        <a:rPr lang="en-US" sz="2000" b="0" dirty="0">
                          <a:latin typeface="+mn-lt"/>
                          <a:cs typeface="Times New Roman" pitchFamily="18" charset="0"/>
                        </a:rPr>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Program Educational Objectives (PEOs)</a:t>
                      </a:r>
                    </a:p>
                  </a:txBody>
                  <a:tcPr/>
                </a:tc>
                <a:extLst>
                  <a:ext uri="{0D108BD9-81ED-4DB2-BD59-A6C34878D82A}">
                    <a16:rowId xmlns:a16="http://schemas.microsoft.com/office/drawing/2014/main" val="10003"/>
                  </a:ext>
                </a:extLst>
              </a:tr>
              <a:tr h="433558">
                <a:tc>
                  <a:txBody>
                    <a:bodyPr/>
                    <a:lstStyle/>
                    <a:p>
                      <a:r>
                        <a:rPr lang="en-US" sz="2000" b="0" dirty="0">
                          <a:latin typeface="+mn-lt"/>
                          <a:cs typeface="Times New Roman" pitchFamily="18" charset="0"/>
                        </a:rPr>
                        <a:t>13.</a:t>
                      </a:r>
                    </a:p>
                  </a:txBody>
                  <a:tcPr/>
                </a:tc>
                <a:tc>
                  <a:txBody>
                    <a:bodyPr/>
                    <a:lstStyle/>
                    <a:p>
                      <a:r>
                        <a:rPr lang="en-US" sz="2000" b="0" dirty="0">
                          <a:latin typeface="+mn-lt"/>
                          <a:cs typeface="Times New Roman" pitchFamily="18" charset="0"/>
                        </a:rPr>
                        <a:t>Result Analysis</a:t>
                      </a:r>
                    </a:p>
                  </a:txBody>
                  <a:tcPr/>
                </a:tc>
                <a:extLst>
                  <a:ext uri="{0D108BD9-81ED-4DB2-BD59-A6C34878D82A}">
                    <a16:rowId xmlns:a16="http://schemas.microsoft.com/office/drawing/2014/main" val="10004"/>
                  </a:ext>
                </a:extLst>
              </a:tr>
              <a:tr h="433558">
                <a:tc>
                  <a:txBody>
                    <a:bodyPr/>
                    <a:lstStyle/>
                    <a:p>
                      <a:r>
                        <a:rPr lang="en-US" sz="2000" b="0" dirty="0">
                          <a:latin typeface="+mn-lt"/>
                          <a:cs typeface="Times New Roman" pitchFamily="18" charset="0"/>
                        </a:rPr>
                        <a:t>14.</a:t>
                      </a:r>
                    </a:p>
                  </a:txBody>
                  <a:tcPr/>
                </a:tc>
                <a:tc>
                  <a:txBody>
                    <a:bodyPr/>
                    <a:lstStyle/>
                    <a:p>
                      <a:r>
                        <a:rPr lang="en-US" sz="2000" b="0" dirty="0">
                          <a:latin typeface="+mn-lt"/>
                          <a:cs typeface="Times New Roman" pitchFamily="18" charset="0"/>
                        </a:rPr>
                        <a:t>End Semester Question paper Templates</a:t>
                      </a:r>
                    </a:p>
                  </a:txBody>
                  <a:tcPr/>
                </a:tc>
                <a:extLst>
                  <a:ext uri="{0D108BD9-81ED-4DB2-BD59-A6C34878D82A}">
                    <a16:rowId xmlns:a16="http://schemas.microsoft.com/office/drawing/2014/main" val="10005"/>
                  </a:ext>
                </a:extLst>
              </a:tr>
              <a:tr h="433558">
                <a:tc>
                  <a:txBody>
                    <a:bodyPr/>
                    <a:lstStyle/>
                    <a:p>
                      <a:r>
                        <a:rPr lang="en-US" sz="2000" b="0" dirty="0">
                          <a:latin typeface="+mn-lt"/>
                          <a:cs typeface="Times New Roman" pitchFamily="18" charset="0"/>
                        </a:rPr>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Prequisite/Recap</a:t>
                      </a:r>
                    </a:p>
                  </a:txBody>
                  <a:tcPr/>
                </a:tc>
                <a:extLst>
                  <a:ext uri="{0D108BD9-81ED-4DB2-BD59-A6C34878D82A}">
                    <a16:rowId xmlns:a16="http://schemas.microsoft.com/office/drawing/2014/main" val="10006"/>
                  </a:ext>
                </a:extLst>
              </a:tr>
              <a:tr h="433558">
                <a:tc>
                  <a:txBody>
                    <a:bodyPr/>
                    <a:lstStyle/>
                    <a:p>
                      <a:r>
                        <a:rPr lang="en-US" sz="2000" b="0" dirty="0">
                          <a:latin typeface="+mn-lt"/>
                          <a:cs typeface="Times New Roman" pitchFamily="18" charset="0"/>
                        </a:rPr>
                        <a:t>16.</a:t>
                      </a:r>
                    </a:p>
                  </a:txBody>
                  <a:tcPr/>
                </a:tc>
                <a:tc>
                  <a:txBody>
                    <a:bodyPr/>
                    <a:lstStyle/>
                    <a:p>
                      <a:r>
                        <a:rPr lang="en-US" sz="2000" b="0" dirty="0">
                          <a:latin typeface="+mn-lt"/>
                          <a:cs typeface="Times New Roman" pitchFamily="18" charset="0"/>
                        </a:rPr>
                        <a:t>Brief Indtroduction about the Subject with Videos</a:t>
                      </a:r>
                    </a:p>
                  </a:txBody>
                  <a:tcPr/>
                </a:tc>
                <a:extLst>
                  <a:ext uri="{0D108BD9-81ED-4DB2-BD59-A6C34878D82A}">
                    <a16:rowId xmlns:a16="http://schemas.microsoft.com/office/drawing/2014/main" val="10007"/>
                  </a:ext>
                </a:extLst>
              </a:tr>
              <a:tr h="433558">
                <a:tc>
                  <a:txBody>
                    <a:bodyPr/>
                    <a:lstStyle/>
                    <a:p>
                      <a:r>
                        <a:rPr lang="en-US" sz="2000" b="0" dirty="0">
                          <a:latin typeface="+mn-lt"/>
                          <a:cs typeface="Times New Roman" pitchFamily="18" charset="0"/>
                        </a:rPr>
                        <a:t>17.</a:t>
                      </a:r>
                    </a:p>
                  </a:txBody>
                  <a:tcPr/>
                </a:tc>
                <a:tc>
                  <a:txBody>
                    <a:bodyPr/>
                    <a:lstStyle/>
                    <a:p>
                      <a:r>
                        <a:rPr lang="en-US" sz="2000" b="0" dirty="0">
                          <a:latin typeface="+mn-lt"/>
                          <a:cs typeface="Times New Roman" pitchFamily="18" charset="0"/>
                        </a:rPr>
                        <a:t>Unit Contents</a:t>
                      </a:r>
                    </a:p>
                  </a:txBody>
                  <a:tcPr/>
                </a:tc>
                <a:extLst>
                  <a:ext uri="{0D108BD9-81ED-4DB2-BD59-A6C34878D82A}">
                    <a16:rowId xmlns:a16="http://schemas.microsoft.com/office/drawing/2014/main" val="10008"/>
                  </a:ext>
                </a:extLst>
              </a:tr>
              <a:tr h="433558">
                <a:tc>
                  <a:txBody>
                    <a:bodyPr/>
                    <a:lstStyle/>
                    <a:p>
                      <a:r>
                        <a:rPr lang="en-US" sz="2000" b="0" dirty="0">
                          <a:latin typeface="+mn-lt"/>
                          <a:cs typeface="Times New Roman" pitchFamily="18" charset="0"/>
                        </a:rPr>
                        <a:t>18.</a:t>
                      </a:r>
                    </a:p>
                  </a:txBody>
                  <a:tcPr/>
                </a:tc>
                <a:tc>
                  <a:txBody>
                    <a:bodyPr/>
                    <a:lstStyle/>
                    <a:p>
                      <a:r>
                        <a:rPr lang="en-US" sz="2000" b="0" dirty="0">
                          <a:latin typeface="+mn-lt"/>
                          <a:cs typeface="Times New Roman" pitchFamily="18" charset="0"/>
                        </a:rPr>
                        <a:t>Unit</a:t>
                      </a:r>
                      <a:r>
                        <a:rPr lang="en-US" sz="2000" b="0" baseline="0" dirty="0">
                          <a:latin typeface="+mn-lt"/>
                          <a:cs typeface="Times New Roman" pitchFamily="18" charset="0"/>
                        </a:rPr>
                        <a:t> Objectives</a:t>
                      </a:r>
                      <a:endParaRPr lang="en-US" sz="2000" b="0" dirty="0">
                        <a:latin typeface="+mn-lt"/>
                        <a:cs typeface="Times New Roman" pitchFamily="18" charset="0"/>
                      </a:endParaRPr>
                    </a:p>
                  </a:txBody>
                  <a:tcPr/>
                </a:tc>
                <a:extLst>
                  <a:ext uri="{0D108BD9-81ED-4DB2-BD59-A6C34878D82A}">
                    <a16:rowId xmlns:a16="http://schemas.microsoft.com/office/drawing/2014/main" val="10009"/>
                  </a:ext>
                </a:extLst>
              </a:tr>
              <a:tr h="433558">
                <a:tc>
                  <a:txBody>
                    <a:bodyPr/>
                    <a:lstStyle/>
                    <a:p>
                      <a:r>
                        <a:rPr lang="en-US" sz="2000" b="0" dirty="0">
                          <a:latin typeface="+mn-lt"/>
                          <a:cs typeface="Times New Roman" pitchFamily="18" charset="0"/>
                        </a:rPr>
                        <a:t>19.</a:t>
                      </a:r>
                    </a:p>
                  </a:txBody>
                  <a:tcPr/>
                </a:tc>
                <a:tc>
                  <a:txBody>
                    <a:bodyPr/>
                    <a:lstStyle/>
                    <a:p>
                      <a:r>
                        <a:rPr lang="en-US" sz="2000" b="0" dirty="0">
                          <a:latin typeface="+mn-lt"/>
                          <a:cs typeface="Times New Roman" pitchFamily="18" charset="0"/>
                        </a:rPr>
                        <a:t>Topic Objectives/Topic Outcome</a:t>
                      </a:r>
                    </a:p>
                  </a:txBody>
                  <a:tcPr/>
                </a:tc>
                <a:extLst>
                  <a:ext uri="{0D108BD9-81ED-4DB2-BD59-A6C34878D82A}">
                    <a16:rowId xmlns:a16="http://schemas.microsoft.com/office/drawing/2014/main" val="10010"/>
                  </a:ext>
                </a:extLst>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mj-lt"/>
                <a:cs typeface="Times New Roman" pitchFamily="18" charset="0"/>
              </a:rPr>
              <a:t>Index/Content</a:t>
            </a:r>
          </a:p>
        </p:txBody>
      </p:sp>
      <p:sp>
        <p:nvSpPr>
          <p:cNvPr id="10" name="Date Placeholder 9"/>
          <p:cNvSpPr>
            <a:spLocks noGrp="1"/>
          </p:cNvSpPr>
          <p:nvPr>
            <p:ph type="dt" sz="half" idx="10"/>
          </p:nvPr>
        </p:nvSpPr>
        <p:spPr/>
        <p:txBody>
          <a:bodyPr/>
          <a:lstStyle/>
          <a:p>
            <a:fld id="{4C6168FE-D406-4646-92EA-F5E79FE27716}" type="datetime1">
              <a:rPr lang="en-US" smtClean="0"/>
              <a:pPr/>
              <a:t>27-May-24</a:t>
            </a:fld>
            <a:endParaRPr lang="en-US" dirty="0"/>
          </a:p>
        </p:txBody>
      </p:sp>
      <p:sp>
        <p:nvSpPr>
          <p:cNvPr id="11" name="Footer Placeholder 10"/>
          <p:cNvSpPr>
            <a:spLocks noGrp="1"/>
          </p:cNvSpPr>
          <p:nvPr>
            <p:ph type="ftr" sz="quarter" idx="11"/>
          </p:nvPr>
        </p:nvSpPr>
        <p:spPr>
          <a:xfrm>
            <a:off x="1676400" y="6356350"/>
            <a:ext cx="6400800" cy="365125"/>
          </a:xfrm>
        </p:spPr>
        <p:txBody>
          <a:bodyPr/>
          <a:lstStyle/>
          <a:p>
            <a:r>
              <a:rPr lang="en-IN"/>
              <a:t>Preeti Singh            Social media marketing               Unit 2</a:t>
            </a:r>
            <a:endParaRPr lang="en-US" dirty="0"/>
          </a:p>
        </p:txBody>
      </p:sp>
      <p:pic>
        <p:nvPicPr>
          <p:cNvPr id="12" name="Picture 0" descr="Logo New.png"/>
          <p:cNvPicPr>
            <a:picLocks noChangeAspect="1" noChangeArrowheads="1"/>
          </p:cNvPicPr>
          <p:nvPr/>
        </p:nvPicPr>
        <p:blipFill>
          <a:blip r:embed="rId2"/>
          <a:srcRect/>
          <a:stretch>
            <a:fillRect/>
          </a:stretch>
        </p:blipFill>
        <p:spPr bwMode="auto">
          <a:xfrm>
            <a:off x="0" y="0"/>
            <a:ext cx="1295400" cy="681789"/>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856" y="1295400"/>
            <a:ext cx="8039100" cy="5060950"/>
          </a:xfrm>
        </p:spPr>
        <p:txBody>
          <a:bodyPr>
            <a:normAutofit fontScale="92500" lnSpcReduction="20000"/>
          </a:bodyPr>
          <a:lstStyle/>
          <a:p>
            <a:pPr algn="just"/>
            <a:r>
              <a:rPr lang="en-US" sz="2400" dirty="0">
                <a:latin typeface="Times New Roman" panose="02020603050405020304" pitchFamily="18" charset="0"/>
                <a:cs typeface="Times New Roman" panose="02020603050405020304" pitchFamily="18" charset="0"/>
              </a:rPr>
              <a:t>Think carefully before posting your entry. Is it respectful? Professional?</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Follow sound customer service principles.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you have your own blog you can write about upcoming business events and sales.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Link to other relevant websites and blogs.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Go to www.technorati.com and claim your blog. This can help ensure that you are indexed in blog search engines.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Track your progress. Review your web traffic and where your web traffic is coming from (i.e. referring domains).</a:t>
            </a:r>
          </a:p>
        </p:txBody>
      </p:sp>
      <p:sp>
        <p:nvSpPr>
          <p:cNvPr id="4" name="Date Placeholder 3"/>
          <p:cNvSpPr>
            <a:spLocks noGrp="1"/>
          </p:cNvSpPr>
          <p:nvPr>
            <p:ph type="dt" sz="half" idx="10"/>
          </p:nvPr>
        </p:nvSpPr>
        <p:spPr/>
        <p:txBody>
          <a:bodyPr/>
          <a:lstStyle/>
          <a:p>
            <a:fld id="{2A04D7E6-0F75-4722-A12A-18944DB3B760}"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407275" y="65681"/>
            <a:ext cx="7431925" cy="75148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600" dirty="0">
                <a:latin typeface="Times New Roman" panose="02020603050405020304" pitchFamily="18" charset="0"/>
                <a:cs typeface="Times New Roman" panose="02020603050405020304" pitchFamily="18" charset="0"/>
              </a:rPr>
              <a:t>Tips for Using Your Own Blog to Promote Your Business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NIET, Greater Noida: Cutoff, Placements, Courses, Fees, Admission 2022">
            <a:extLst>
              <a:ext uri="{FF2B5EF4-FFF2-40B4-BE49-F238E27FC236}">
                <a16:creationId xmlns:a16="http://schemas.microsoft.com/office/drawing/2014/main" id="{D08D8515-1FCF-DA92-794B-02929CE4F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481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2400" b="1" u="sng" dirty="0"/>
          </a:p>
          <a:p>
            <a:pPr algn="just">
              <a:buNone/>
            </a:pPr>
            <a:r>
              <a:rPr lang="en-US" sz="2400" dirty="0"/>
              <a:t>    </a:t>
            </a:r>
            <a:r>
              <a:rPr lang="en-US" sz="2400" dirty="0">
                <a:latin typeface="Times New Roman" panose="02020603050405020304" pitchFamily="18" charset="0"/>
                <a:cs typeface="Times New Roman" panose="02020603050405020304" pitchFamily="18" charset="0"/>
              </a:rPr>
              <a:t>There are two main approaches you can take to writing blog post headlines. </a:t>
            </a:r>
          </a:p>
          <a:p>
            <a:pPr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You can either decide on your final headline before you write the rest of your post (and use your headline to structure your outline), or </a:t>
            </a:r>
          </a:p>
          <a:p>
            <a:pPr algn="just"/>
            <a:r>
              <a:rPr lang="en-US" sz="2400" dirty="0">
                <a:latin typeface="Times New Roman" panose="02020603050405020304" pitchFamily="18" charset="0"/>
                <a:cs typeface="Times New Roman" panose="02020603050405020304" pitchFamily="18" charset="0"/>
              </a:rPr>
              <a:t>You can write your blog post with a working title and see what fits when you’re done.</a:t>
            </a:r>
          </a:p>
          <a:p>
            <a:pPr marL="514350" indent="-514350" algn="just">
              <a:buNone/>
            </a:pPr>
            <a:endParaRPr lang="en-US" sz="2400" dirty="0"/>
          </a:p>
        </p:txBody>
      </p:sp>
      <p:sp>
        <p:nvSpPr>
          <p:cNvPr id="4" name="Date Placeholder 3"/>
          <p:cNvSpPr>
            <a:spLocks noGrp="1"/>
          </p:cNvSpPr>
          <p:nvPr>
            <p:ph type="dt" sz="half" idx="10"/>
          </p:nvPr>
        </p:nvSpPr>
        <p:spPr/>
        <p:txBody>
          <a:bodyPr/>
          <a:lstStyle/>
          <a:p>
            <a:fld id="{6FB2C80B-A204-4DCD-937C-5D4317E7A1C0}"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2054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Headlines  (CO2)</a:t>
            </a:r>
          </a:p>
        </p:txBody>
      </p:sp>
      <p:pic>
        <p:nvPicPr>
          <p:cNvPr id="9" name="Picture 2" descr="NIET, Greater Noida: Cutoff, Placements, Courses, Fees, Admission 2022">
            <a:extLst>
              <a:ext uri="{FF2B5EF4-FFF2-40B4-BE49-F238E27FC236}">
                <a16:creationId xmlns:a16="http://schemas.microsoft.com/office/drawing/2014/main" id="{8498A4DB-10FA-8ADD-5D85-216011331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536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2400" b="1" u="sng" dirty="0"/>
          </a:p>
          <a:p>
            <a:pPr algn="just">
              <a:buNone/>
            </a:pPr>
            <a:r>
              <a:rPr lang="en-US" sz="2400" dirty="0"/>
              <a:t>    </a:t>
            </a:r>
          </a:p>
        </p:txBody>
      </p:sp>
      <p:sp>
        <p:nvSpPr>
          <p:cNvPr id="4" name="Date Placeholder 3"/>
          <p:cNvSpPr>
            <a:spLocks noGrp="1"/>
          </p:cNvSpPr>
          <p:nvPr>
            <p:ph type="dt" sz="half" idx="10"/>
          </p:nvPr>
        </p:nvSpPr>
        <p:spPr/>
        <p:txBody>
          <a:bodyPr/>
          <a:lstStyle/>
          <a:p>
            <a:fld id="{DFC78A42-024F-4239-83C7-51BF2472D00A}"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20548"/>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Headlines  (CO2)</a:t>
            </a:r>
          </a:p>
        </p:txBody>
      </p:sp>
      <p:pic>
        <p:nvPicPr>
          <p:cNvPr id="9" name="Picture 2" descr="NIET, Greater Noida: Cutoff, Placements, Courses, Fees, Admission 2022">
            <a:extLst>
              <a:ext uri="{FF2B5EF4-FFF2-40B4-BE49-F238E27FC236}">
                <a16:creationId xmlns:a16="http://schemas.microsoft.com/office/drawing/2014/main" id="{8498A4DB-10FA-8ADD-5D85-216011331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eadlines. Examples. HOW TO [ACHIEVE">
            <a:extLst>
              <a:ext uri="{FF2B5EF4-FFF2-40B4-BE49-F238E27FC236}">
                <a16:creationId xmlns:a16="http://schemas.microsoft.com/office/drawing/2014/main" id="{C5D1E18A-B5ED-3FC4-5FCD-48E91AFBE8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7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389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66018"/>
            <a:ext cx="8229600" cy="4525963"/>
          </a:xfrm>
        </p:spPr>
        <p:txBody>
          <a:bodyPr>
            <a:normAutofit lnSpcReduction="10000"/>
          </a:bodyPr>
          <a:lstStyle/>
          <a:p>
            <a:pPr algn="just">
              <a:buNone/>
            </a:pP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 Using Images Effectively</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Writing for the web is entirely different than writing for print. Oftentimes, people simply don’t have the time, will, or ability to focus on lengthy blog posts without some visual stimulation.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Even a well-formatted blog post consisting solely of text is likely to send your reader screaming back to Twitter within minutes, which is why it’s so important to include images in your posts.</a:t>
            </a:r>
          </a:p>
          <a:p>
            <a:pPr algn="just">
              <a:buNone/>
            </a:pPr>
            <a:r>
              <a:rPr lang="en-US" sz="2400" dirty="0">
                <a:latin typeface="Times New Roman" panose="02020603050405020304" pitchFamily="18" charset="0"/>
                <a:cs typeface="Times New Roman" panose="02020603050405020304" pitchFamily="18" charset="0"/>
              </a:rPr>
              <a:t>      </a:t>
            </a:r>
            <a:endParaRPr lang="en-US" sz="2400" dirty="0"/>
          </a:p>
        </p:txBody>
      </p:sp>
      <p:sp>
        <p:nvSpPr>
          <p:cNvPr id="4" name="Date Placeholder 3"/>
          <p:cNvSpPr>
            <a:spLocks noGrp="1"/>
          </p:cNvSpPr>
          <p:nvPr>
            <p:ph type="dt" sz="half" idx="10"/>
          </p:nvPr>
        </p:nvSpPr>
        <p:spPr/>
        <p:txBody>
          <a:bodyPr/>
          <a:lstStyle/>
          <a:p>
            <a:fld id="{00170015-F780-4763-B6F8-BE130C9AA478}"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Imagery (CO2)</a:t>
            </a:r>
          </a:p>
        </p:txBody>
      </p:sp>
      <p:pic>
        <p:nvPicPr>
          <p:cNvPr id="9" name="Picture 2" descr="NIET, Greater Noida: Cutoff, Placements, Courses, Fees, Admission 2022">
            <a:extLst>
              <a:ext uri="{FF2B5EF4-FFF2-40B4-BE49-F238E27FC236}">
                <a16:creationId xmlns:a16="http://schemas.microsoft.com/office/drawing/2014/main" id="{615716AA-E2BC-F291-01A0-45FF6808E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053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66019"/>
            <a:ext cx="2438400" cy="2567782"/>
          </a:xfrm>
        </p:spPr>
        <p:txBody>
          <a:bodyPr>
            <a:normAutofit/>
          </a:bodyPr>
          <a:lstStyle/>
          <a:p>
            <a:pPr algn="just">
              <a:buNone/>
            </a:pP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 </a:t>
            </a:r>
            <a:endParaRPr lang="en-US" sz="2400" dirty="0"/>
          </a:p>
        </p:txBody>
      </p:sp>
      <p:sp>
        <p:nvSpPr>
          <p:cNvPr id="4" name="Date Placeholder 3"/>
          <p:cNvSpPr>
            <a:spLocks noGrp="1"/>
          </p:cNvSpPr>
          <p:nvPr>
            <p:ph type="dt" sz="half" idx="10"/>
          </p:nvPr>
        </p:nvSpPr>
        <p:spPr/>
        <p:txBody>
          <a:bodyPr/>
          <a:lstStyle/>
          <a:p>
            <a:fld id="{1ECCF689-A18C-4BAB-B955-61793BAC25D7}"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Imagery (CO2)</a:t>
            </a:r>
          </a:p>
        </p:txBody>
      </p:sp>
      <p:pic>
        <p:nvPicPr>
          <p:cNvPr id="9" name="Picture 2" descr="NIET, Greater Noida: Cutoff, Placements, Courses, Fees, Admission 2022">
            <a:extLst>
              <a:ext uri="{FF2B5EF4-FFF2-40B4-BE49-F238E27FC236}">
                <a16:creationId xmlns:a16="http://schemas.microsoft.com/office/drawing/2014/main" id="{615716AA-E2BC-F291-01A0-45FF6808E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Posts Module - Uncode">
            <a:extLst>
              <a:ext uri="{FF2B5EF4-FFF2-40B4-BE49-F238E27FC236}">
                <a16:creationId xmlns:a16="http://schemas.microsoft.com/office/drawing/2014/main" id="{86531184-89BE-16F4-2370-94C576DB07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509" y="790390"/>
            <a:ext cx="4648200" cy="31004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asyMeals - Food Blog WordPress Theme | Food blog wordpress theme, Blog ...">
            <a:extLst>
              <a:ext uri="{FF2B5EF4-FFF2-40B4-BE49-F238E27FC236}">
                <a16:creationId xmlns:a16="http://schemas.microsoft.com/office/drawing/2014/main" id="{4A2B374A-B0CA-8BB9-2E06-8250721813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1" y="827460"/>
            <a:ext cx="4169760" cy="313494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19+ Personal Blog Themes &amp; Templates | Free &amp; Premium Templates">
            <a:extLst>
              <a:ext uri="{FF2B5EF4-FFF2-40B4-BE49-F238E27FC236}">
                <a16:creationId xmlns:a16="http://schemas.microsoft.com/office/drawing/2014/main" id="{6988C043-50A8-E5EE-724F-F2BF28806F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3251" y="3896011"/>
            <a:ext cx="2669897" cy="2961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894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317" y="1600200"/>
            <a:ext cx="8229600" cy="4525963"/>
          </a:xfrm>
        </p:spPr>
        <p:txBody>
          <a:bodyPr>
            <a:normAutofit/>
          </a:bodyPr>
          <a:lstStyle/>
          <a:p>
            <a:pPr algn="just">
              <a:buNone/>
            </a:pPr>
            <a:r>
              <a:rPr lang="en-US" sz="2200" b="1" dirty="0">
                <a:latin typeface="Times New Roman" panose="02020603050405020304" pitchFamily="18" charset="0"/>
                <a:cs typeface="Times New Roman" panose="02020603050405020304" pitchFamily="18" charset="0"/>
              </a:rPr>
              <a:t>Images Help Your Blog Post Flow More Effectively</a:t>
            </a:r>
          </a:p>
          <a:p>
            <a:pPr algn="just"/>
            <a:r>
              <a:rPr lang="en-US" sz="2400" dirty="0">
                <a:latin typeface="Times New Roman" panose="02020603050405020304" pitchFamily="18" charset="0"/>
                <a:cs typeface="Times New Roman" panose="02020603050405020304" pitchFamily="18" charset="0"/>
              </a:rPr>
              <a:t>One of the most important reasons to include images in your blog posts is to break up the text.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Many people scan blog posts rather than pore over every word, and interspersing images throughout the copy will make your post seem less intimidating and more visually appealing.</a:t>
            </a:r>
          </a:p>
          <a:p>
            <a:pPr marL="514350" indent="-514350" algn="just">
              <a:buNone/>
            </a:pPr>
            <a:endParaRPr lang="en-US" dirty="0"/>
          </a:p>
        </p:txBody>
      </p:sp>
      <p:sp>
        <p:nvSpPr>
          <p:cNvPr id="4" name="Date Placeholder 3"/>
          <p:cNvSpPr>
            <a:spLocks noGrp="1"/>
          </p:cNvSpPr>
          <p:nvPr>
            <p:ph type="dt" sz="half" idx="10"/>
          </p:nvPr>
        </p:nvSpPr>
        <p:spPr/>
        <p:txBody>
          <a:bodyPr/>
          <a:lstStyle/>
          <a:p>
            <a:fld id="{67D33863-15DB-47F9-A9CB-BC2792C840B9}"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Imagery (CO2)</a:t>
            </a:r>
          </a:p>
        </p:txBody>
      </p:sp>
      <p:pic>
        <p:nvPicPr>
          <p:cNvPr id="9" name="Picture 2" descr="NIET, Greater Noida: Cutoff, Placements, Courses, Fees, Admission 2022">
            <a:extLst>
              <a:ext uri="{FF2B5EF4-FFF2-40B4-BE49-F238E27FC236}">
                <a16:creationId xmlns:a16="http://schemas.microsoft.com/office/drawing/2014/main" id="{615716AA-E2BC-F291-01A0-45FF6808E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044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400" dirty="0">
                <a:latin typeface="Times New Roman" panose="02020603050405020304" pitchFamily="18" charset="0"/>
                <a:cs typeface="Times New Roman" panose="02020603050405020304" pitchFamily="18" charset="0"/>
              </a:rPr>
              <a:t>Blogging is often described as an online diary or simply as an easy interface to publish content on the web. The internet contains blogs on almost every issue imaginable – in fact, it is estimated that there are currently over 150 million blogs floating around on the Internet!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Many people scan blog posts rather than pore over every word, and interspersing images throughout the copy will make your post seem less intimidating and more visually appealing.</a:t>
            </a:r>
          </a:p>
          <a:p>
            <a:pPr marL="514350" indent="-514350" algn="just">
              <a:buNone/>
            </a:pPr>
            <a:endParaRPr lang="en-US" sz="2400" dirty="0"/>
          </a:p>
        </p:txBody>
      </p:sp>
      <p:sp>
        <p:nvSpPr>
          <p:cNvPr id="4" name="Date Placeholder 3"/>
          <p:cNvSpPr>
            <a:spLocks noGrp="1"/>
          </p:cNvSpPr>
          <p:nvPr>
            <p:ph type="dt" sz="half" idx="10"/>
          </p:nvPr>
        </p:nvSpPr>
        <p:spPr/>
        <p:txBody>
          <a:bodyPr/>
          <a:lstStyle/>
          <a:p>
            <a:fld id="{18949053-D8E0-4EBF-8748-DE22F48F3671}"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Recap</a:t>
            </a:r>
          </a:p>
        </p:txBody>
      </p:sp>
      <p:pic>
        <p:nvPicPr>
          <p:cNvPr id="9" name="Picture 2" descr="NIET, Greater Noida: Cutoff, Placements, Courses, Fees, Admission 2022">
            <a:extLst>
              <a:ext uri="{FF2B5EF4-FFF2-40B4-BE49-F238E27FC236}">
                <a16:creationId xmlns:a16="http://schemas.microsoft.com/office/drawing/2014/main" id="{DE8EE14F-9796-F382-4718-B073D3599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154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D6A6CD-5016-4FC6-95F9-271C330B196D}"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20548"/>
            <a:ext cx="7772400" cy="75238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Daily Quiz</a:t>
            </a:r>
          </a:p>
        </p:txBody>
      </p:sp>
      <p:sp>
        <p:nvSpPr>
          <p:cNvPr id="2" name="Content Placeholder 1"/>
          <p:cNvSpPr>
            <a:spLocks noGrp="1"/>
          </p:cNvSpPr>
          <p:nvPr>
            <p:ph idx="1"/>
          </p:nvPr>
        </p:nvSpPr>
        <p:spPr/>
        <p:txBody>
          <a:bodyPr/>
          <a:lstStyle/>
          <a:p>
            <a:pPr marL="514350" indent="-514350" algn="just">
              <a:buAutoNum type="arabicPeriod"/>
            </a:pPr>
            <a:r>
              <a:rPr lang="en-US" sz="2400" dirty="0">
                <a:latin typeface="Times New Roman" panose="02020603050405020304" pitchFamily="18" charset="0"/>
                <a:cs typeface="Times New Roman" panose="02020603050405020304" pitchFamily="18" charset="0"/>
              </a:rPr>
              <a:t>_______ is often described as an online diary or simply as an easy interface to publish content on the web.</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Creating a blog is always paid. (True/false)</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Name any 2 websites where you can do blogging.</a:t>
            </a:r>
          </a:p>
          <a:p>
            <a:pPr marL="514350" indent="-514350" algn="just">
              <a:buAutoNum type="arabicPeriod"/>
            </a:pPr>
            <a:r>
              <a:rPr lang="en-US" sz="2400" dirty="0">
                <a:latin typeface="Times New Roman" panose="02020603050405020304" pitchFamily="18" charset="0"/>
                <a:cs typeface="Times New Roman" panose="02020603050405020304" pitchFamily="18" charset="0"/>
              </a:rPr>
              <a:t>Explain the importance of Headlines in a blog.</a:t>
            </a:r>
          </a:p>
          <a:p>
            <a:pPr marL="514350" indent="-514350" algn="just">
              <a:buFont typeface="Arial" pitchFamily="34" charset="0"/>
              <a:buAutoNum type="arabicPeriod"/>
            </a:pPr>
            <a:r>
              <a:rPr lang="en-US" sz="2400" dirty="0">
                <a:latin typeface="Times New Roman" panose="02020603050405020304" pitchFamily="18" charset="0"/>
                <a:cs typeface="Times New Roman" panose="02020603050405020304" pitchFamily="18" charset="0"/>
              </a:rPr>
              <a:t> One of the most important reasons to include _____in your blog posts is to break up the text. </a:t>
            </a:r>
          </a:p>
          <a:p>
            <a:pPr marL="514350" indent="-514350">
              <a:buAutoNum type="arabicPeriod"/>
            </a:pPr>
            <a:endParaRPr lang="en-US" sz="2400" dirty="0"/>
          </a:p>
          <a:p>
            <a:pPr marL="0" indent="0">
              <a:buNone/>
            </a:pPr>
            <a:endParaRPr lang="en-US" dirty="0"/>
          </a:p>
        </p:txBody>
      </p:sp>
      <p:pic>
        <p:nvPicPr>
          <p:cNvPr id="9" name="Picture 2" descr="NIET, Greater Noida: Cutoff, Placements, Courses, Fees, Admission 2022">
            <a:extLst>
              <a:ext uri="{FF2B5EF4-FFF2-40B4-BE49-F238E27FC236}">
                <a16:creationId xmlns:a16="http://schemas.microsoft.com/office/drawing/2014/main" id="{89DACF85-6681-E6ED-1BE1-9A849694F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281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738" y="3"/>
            <a:ext cx="7410062" cy="838197"/>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171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200" dirty="0">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Content Planning &amp; Writing</a:t>
            </a: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7134064" y="1785470"/>
            <a:ext cx="1733872" cy="2311829"/>
          </a:xfrm>
          <a:prstGeom prst="rect">
            <a:avLst/>
          </a:prstGeom>
          <a:noFill/>
        </p:spPr>
      </p:pic>
      <p:sp>
        <p:nvSpPr>
          <p:cNvPr id="12" name="Subtitle 2"/>
          <p:cNvSpPr txBox="1">
            <a:spLocks/>
          </p:cNvSpPr>
          <p:nvPr/>
        </p:nvSpPr>
        <p:spPr>
          <a:xfrm>
            <a:off x="1331640" y="1432102"/>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–II) </a:t>
            </a:r>
            <a:r>
              <a:rPr lang="en-US" sz="2800" dirty="0">
                <a:solidFill>
                  <a:prstClr val="black"/>
                </a:solidFill>
                <a:latin typeface="Calibri"/>
              </a:rPr>
              <a:t>Topic 2</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0"/>
            <a:ext cx="1581538" cy="906463"/>
          </a:xfrm>
          <a:prstGeom prst="rect">
            <a:avLst/>
          </a:prstGeom>
        </p:spPr>
      </p:pic>
      <p:sp>
        <p:nvSpPr>
          <p:cNvPr id="4" name="Date Placeholder 3">
            <a:extLst>
              <a:ext uri="{FF2B5EF4-FFF2-40B4-BE49-F238E27FC236}">
                <a16:creationId xmlns:a16="http://schemas.microsoft.com/office/drawing/2014/main" id="{88D11781-B4F1-9F38-6D2D-C185F2CD6518}"/>
              </a:ext>
            </a:extLst>
          </p:cNvPr>
          <p:cNvSpPr>
            <a:spLocks noGrp="1"/>
          </p:cNvSpPr>
          <p:nvPr>
            <p:ph type="dt" sz="half" idx="10"/>
          </p:nvPr>
        </p:nvSpPr>
        <p:spPr/>
        <p:txBody>
          <a:bodyPr/>
          <a:lstStyle/>
          <a:p>
            <a:fld id="{54BBD1FF-7654-4FDF-BEA0-9ACED1FE0A72}" type="datetime1">
              <a:rPr lang="en-US" smtClean="0"/>
              <a:pPr/>
              <a:t>27-May-24</a:t>
            </a:fld>
            <a:endParaRPr lang="en-US"/>
          </a:p>
        </p:txBody>
      </p:sp>
      <p:sp>
        <p:nvSpPr>
          <p:cNvPr id="6" name="Footer Placeholder 5">
            <a:extLst>
              <a:ext uri="{FF2B5EF4-FFF2-40B4-BE49-F238E27FC236}">
                <a16:creationId xmlns:a16="http://schemas.microsoft.com/office/drawing/2014/main" id="{5254D190-6730-D080-6ADA-132A4D725CA0}"/>
              </a:ext>
            </a:extLst>
          </p:cNvPr>
          <p:cNvSpPr>
            <a:spLocks noGrp="1"/>
          </p:cNvSpPr>
          <p:nvPr>
            <p:ph type="ftr" sz="quarter" idx="11"/>
          </p:nvPr>
        </p:nvSpPr>
        <p:spPr>
          <a:xfrm>
            <a:off x="3124200" y="6356351"/>
            <a:ext cx="4191000" cy="266394"/>
          </a:xfrm>
        </p:spPr>
        <p:txBody>
          <a:bodyPr/>
          <a:lstStyle/>
          <a:p>
            <a:r>
              <a:rPr lang="en-IN"/>
              <a:t>Preeti Singh            Social media marketing               Unit 2</a:t>
            </a:r>
            <a:endParaRPr lang="en-US" dirty="0"/>
          </a:p>
        </p:txBody>
      </p:sp>
      <p:sp>
        <p:nvSpPr>
          <p:cNvPr id="7" name="Slide Number Placeholder 6">
            <a:extLst>
              <a:ext uri="{FF2B5EF4-FFF2-40B4-BE49-F238E27FC236}">
                <a16:creationId xmlns:a16="http://schemas.microsoft.com/office/drawing/2014/main" id="{29D7EEBE-3BB2-8CC6-2655-67053368A2DA}"/>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1917492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968375"/>
            <a:ext cx="8382000" cy="5105400"/>
          </a:xfrm>
        </p:spPr>
        <p:txBody>
          <a:bodyPr>
            <a:normAutofit/>
          </a:bodyPr>
          <a:lstStyle/>
          <a:p>
            <a:pPr lvl="0">
              <a:buNone/>
              <a:defRPr/>
            </a:pPr>
            <a:endParaRPr lang="en-US" sz="2400" dirty="0">
              <a:latin typeface="Times New Roman" panose="02020603050405020304" pitchFamily="18" charset="0"/>
              <a:cs typeface="Times New Roman" panose="02020603050405020304" pitchFamily="18" charset="0"/>
            </a:endParaRPr>
          </a:p>
          <a:p>
            <a:pPr lvl="0">
              <a:buNone/>
              <a:defRPr/>
            </a:pPr>
            <a:endParaRPr lang="en-US" sz="2400" dirty="0">
              <a:latin typeface="Times New Roman" panose="02020603050405020304" pitchFamily="18" charset="0"/>
              <a:cs typeface="Times New Roman" panose="02020603050405020304" pitchFamily="18" charset="0"/>
            </a:endParaRPr>
          </a:p>
          <a:p>
            <a:pPr lvl="0">
              <a:buNone/>
              <a:defRPr/>
            </a:pPr>
            <a:r>
              <a:rPr lang="en-US" sz="2400" dirty="0">
                <a:latin typeface="Times New Roman" panose="02020603050405020304" pitchFamily="18" charset="0"/>
                <a:cs typeface="Times New Roman" panose="02020603050405020304" pitchFamily="18" charset="0"/>
              </a:rPr>
              <a:t> Students will learn about :</a:t>
            </a:r>
          </a:p>
          <a:p>
            <a:pPr lvl="0">
              <a:buNone/>
              <a:defRPr/>
            </a:pPr>
            <a:endParaRPr lang="en-US" sz="24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Concept of Content Marketing</a:t>
            </a:r>
          </a:p>
          <a:p>
            <a:pPr>
              <a:defRPr/>
            </a:pPr>
            <a:endParaRPr lang="en-US" sz="2400"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Content writing</a:t>
            </a:r>
          </a:p>
        </p:txBody>
      </p:sp>
      <p:sp>
        <p:nvSpPr>
          <p:cNvPr id="6" name="Date Placeholder 5"/>
          <p:cNvSpPr>
            <a:spLocks noGrp="1"/>
          </p:cNvSpPr>
          <p:nvPr>
            <p:ph type="dt" sz="half" idx="10"/>
          </p:nvPr>
        </p:nvSpPr>
        <p:spPr/>
        <p:txBody>
          <a:bodyPr/>
          <a:lstStyle/>
          <a:p>
            <a:fld id="{86DF1310-9658-4330-B748-B4DF0EEC4468}" type="datetime1">
              <a:rPr lang="en-US" smtClean="0"/>
              <a:pPr/>
              <a:t>27-May-24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Objective of Topic /Session</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pic>
        <p:nvPicPr>
          <p:cNvPr id="11" name="Picture 2" descr="NIET, Greater Noida: Cutoff, Placements, Courses, Fees, Admission 2022">
            <a:extLst>
              <a:ext uri="{FF2B5EF4-FFF2-40B4-BE49-F238E27FC236}">
                <a16:creationId xmlns:a16="http://schemas.microsoft.com/office/drawing/2014/main" id="{36CB7C96-7166-B4C2-94CE-B87421031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834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90500" y="1135760"/>
          <a:ext cx="8763000" cy="4766618"/>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154334">
                  <a:extLst>
                    <a:ext uri="{9D8B030D-6E8A-4147-A177-3AD203B41FA5}">
                      <a16:colId xmlns:a16="http://schemas.microsoft.com/office/drawing/2014/main" val="20001"/>
                    </a:ext>
                  </a:extLst>
                </a:gridCol>
              </a:tblGrid>
              <a:tr h="410663">
                <a:tc>
                  <a:txBody>
                    <a:bodyPr/>
                    <a:lstStyle/>
                    <a:p>
                      <a:r>
                        <a:rPr lang="en-US" sz="2000" dirty="0">
                          <a:latin typeface="+mn-lt"/>
                        </a:rPr>
                        <a:t>S. No.</a:t>
                      </a:r>
                    </a:p>
                  </a:txBody>
                  <a:tcPr/>
                </a:tc>
                <a:tc>
                  <a:txBody>
                    <a:bodyPr/>
                    <a:lstStyle/>
                    <a:p>
                      <a:pPr algn="l"/>
                      <a:r>
                        <a:rPr lang="en-US" sz="2000" dirty="0">
                          <a:latin typeface="+mn-lt"/>
                        </a:rPr>
                        <a:t>Index</a:t>
                      </a:r>
                    </a:p>
                  </a:txBody>
                  <a:tcPr/>
                </a:tc>
                <a:extLst>
                  <a:ext uri="{0D108BD9-81ED-4DB2-BD59-A6C34878D82A}">
                    <a16:rowId xmlns:a16="http://schemas.microsoft.com/office/drawing/2014/main" val="10000"/>
                  </a:ext>
                </a:extLst>
              </a:tr>
              <a:tr h="483995">
                <a:tc>
                  <a:txBody>
                    <a:bodyPr/>
                    <a:lstStyle/>
                    <a:p>
                      <a:r>
                        <a:rPr lang="en-US" sz="2000" b="0" dirty="0">
                          <a:latin typeface="+mn-lt"/>
                          <a:cs typeface="Times New Roman" pitchFamily="18" charset="0"/>
                        </a:rPr>
                        <a:t>20.</a:t>
                      </a:r>
                    </a:p>
                  </a:txBody>
                  <a:tcPr/>
                </a:tc>
                <a:tc>
                  <a:txBody>
                    <a:bodyPr/>
                    <a:lstStyle/>
                    <a:p>
                      <a:r>
                        <a:rPr lang="en-US" sz="2000" b="0" dirty="0">
                          <a:latin typeface="+mn-lt"/>
                          <a:cs typeface="Times New Roman" pitchFamily="18" charset="0"/>
                        </a:rPr>
                        <a:t>Lecture related to topic</a:t>
                      </a:r>
                    </a:p>
                  </a:txBody>
                  <a:tcPr/>
                </a:tc>
                <a:extLst>
                  <a:ext uri="{0D108BD9-81ED-4DB2-BD59-A6C34878D82A}">
                    <a16:rowId xmlns:a16="http://schemas.microsoft.com/office/drawing/2014/main" val="10001"/>
                  </a:ext>
                </a:extLst>
              </a:tr>
              <a:tr h="483995">
                <a:tc>
                  <a:txBody>
                    <a:bodyPr/>
                    <a:lstStyle/>
                    <a:p>
                      <a:r>
                        <a:rPr lang="en-US" sz="2000" b="0" dirty="0">
                          <a:latin typeface="+mn-lt"/>
                          <a:cs typeface="Times New Roman" pitchFamily="18" charset="0"/>
                        </a:rPr>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mn-lt"/>
                          <a:cs typeface="Times New Roman" pitchFamily="18" charset="0"/>
                        </a:rPr>
                        <a:t>Daily Quiz</a:t>
                      </a:r>
                    </a:p>
                  </a:txBody>
                  <a:tcPr/>
                </a:tc>
                <a:extLst>
                  <a:ext uri="{0D108BD9-81ED-4DB2-BD59-A6C34878D82A}">
                    <a16:rowId xmlns:a16="http://schemas.microsoft.com/office/drawing/2014/main" val="10002"/>
                  </a:ext>
                </a:extLst>
              </a:tr>
              <a:tr h="483995">
                <a:tc>
                  <a:txBody>
                    <a:bodyPr/>
                    <a:lstStyle/>
                    <a:p>
                      <a:r>
                        <a:rPr lang="en-US" sz="2000" b="0" dirty="0">
                          <a:latin typeface="+mn-lt"/>
                          <a:cs typeface="Times New Roman" pitchFamily="18" charset="0"/>
                        </a:rPr>
                        <a:t>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Weekly Assignment</a:t>
                      </a:r>
                    </a:p>
                  </a:txBody>
                  <a:tcPr/>
                </a:tc>
                <a:extLst>
                  <a:ext uri="{0D108BD9-81ED-4DB2-BD59-A6C34878D82A}">
                    <a16:rowId xmlns:a16="http://schemas.microsoft.com/office/drawing/2014/main" val="10003"/>
                  </a:ext>
                </a:extLst>
              </a:tr>
              <a:tr h="483995">
                <a:tc>
                  <a:txBody>
                    <a:bodyPr/>
                    <a:lstStyle/>
                    <a:p>
                      <a:r>
                        <a:rPr lang="en-US" sz="2000" b="0" dirty="0">
                          <a:latin typeface="+mn-lt"/>
                          <a:cs typeface="Times New Roman" pitchFamily="18" charset="0"/>
                        </a:rPr>
                        <a:t>23.</a:t>
                      </a:r>
                    </a:p>
                  </a:txBody>
                  <a:tcPr/>
                </a:tc>
                <a:tc>
                  <a:txBody>
                    <a:bodyPr/>
                    <a:lstStyle/>
                    <a:p>
                      <a:r>
                        <a:rPr lang="en-US" sz="2000" b="0" dirty="0">
                          <a:latin typeface="+mn-lt"/>
                          <a:cs typeface="Times New Roman" pitchFamily="18" charset="0"/>
                        </a:rPr>
                        <a:t>Topic Links</a:t>
                      </a:r>
                    </a:p>
                  </a:txBody>
                  <a:tcPr/>
                </a:tc>
                <a:extLst>
                  <a:ext uri="{0D108BD9-81ED-4DB2-BD59-A6C34878D82A}">
                    <a16:rowId xmlns:a16="http://schemas.microsoft.com/office/drawing/2014/main" val="10004"/>
                  </a:ext>
                </a:extLst>
              </a:tr>
              <a:tr h="483995">
                <a:tc>
                  <a:txBody>
                    <a:bodyPr/>
                    <a:lstStyle/>
                    <a:p>
                      <a:r>
                        <a:rPr lang="en-US" sz="2000" b="0" dirty="0">
                          <a:latin typeface="+mn-lt"/>
                          <a:cs typeface="Times New Roman" pitchFamily="18" charset="0"/>
                        </a:rPr>
                        <a:t>24.</a:t>
                      </a:r>
                    </a:p>
                  </a:txBody>
                  <a:tcPr/>
                </a:tc>
                <a:tc>
                  <a:txBody>
                    <a:bodyPr/>
                    <a:lstStyle/>
                    <a:p>
                      <a:r>
                        <a:rPr lang="en-US" sz="2000" b="0" dirty="0">
                          <a:latin typeface="+mn-lt"/>
                          <a:cs typeface="Times New Roman" pitchFamily="18" charset="0"/>
                        </a:rPr>
                        <a:t>MCQs</a:t>
                      </a:r>
                    </a:p>
                  </a:txBody>
                  <a:tcPr/>
                </a:tc>
                <a:extLst>
                  <a:ext uri="{0D108BD9-81ED-4DB2-BD59-A6C34878D82A}">
                    <a16:rowId xmlns:a16="http://schemas.microsoft.com/office/drawing/2014/main" val="10005"/>
                  </a:ext>
                </a:extLst>
              </a:tr>
              <a:tr h="483995">
                <a:tc>
                  <a:txBody>
                    <a:bodyPr/>
                    <a:lstStyle/>
                    <a:p>
                      <a:r>
                        <a:rPr lang="en-US" sz="2000" b="0" dirty="0">
                          <a:latin typeface="+mn-lt"/>
                          <a:cs typeface="Times New Roman" pitchFamily="18" charset="0"/>
                        </a:rPr>
                        <a:t>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Glossary Questions</a:t>
                      </a:r>
                    </a:p>
                  </a:txBody>
                  <a:tcPr/>
                </a:tc>
                <a:extLst>
                  <a:ext uri="{0D108BD9-81ED-4DB2-BD59-A6C34878D82A}">
                    <a16:rowId xmlns:a16="http://schemas.microsoft.com/office/drawing/2014/main" val="10006"/>
                  </a:ext>
                </a:extLst>
              </a:tr>
              <a:tr h="483995">
                <a:tc>
                  <a:txBody>
                    <a:bodyPr/>
                    <a:lstStyle/>
                    <a:p>
                      <a:r>
                        <a:rPr lang="en-US" sz="2000" b="0" dirty="0">
                          <a:latin typeface="+mn-lt"/>
                          <a:cs typeface="Times New Roman" pitchFamily="18" charset="0"/>
                        </a:rPr>
                        <a:t>26.</a:t>
                      </a:r>
                    </a:p>
                  </a:txBody>
                  <a:tcPr/>
                </a:tc>
                <a:tc>
                  <a:txBody>
                    <a:bodyPr/>
                    <a:lstStyle/>
                    <a:p>
                      <a:r>
                        <a:rPr lang="en-US" sz="2000" b="0" dirty="0">
                          <a:latin typeface="+mn-lt"/>
                          <a:cs typeface="Times New Roman" pitchFamily="18" charset="0"/>
                        </a:rPr>
                        <a:t>Old question papers</a:t>
                      </a:r>
                    </a:p>
                  </a:txBody>
                  <a:tcPr/>
                </a:tc>
                <a:extLst>
                  <a:ext uri="{0D108BD9-81ED-4DB2-BD59-A6C34878D82A}">
                    <a16:rowId xmlns:a16="http://schemas.microsoft.com/office/drawing/2014/main" val="10007"/>
                  </a:ext>
                </a:extLst>
              </a:tr>
              <a:tr h="483995">
                <a:tc>
                  <a:txBody>
                    <a:bodyPr/>
                    <a:lstStyle/>
                    <a:p>
                      <a:r>
                        <a:rPr lang="en-US" sz="2000" b="0" dirty="0">
                          <a:latin typeface="+mn-lt"/>
                          <a:cs typeface="Times New Roman" pitchFamily="18" charset="0"/>
                        </a:rPr>
                        <a:t>27.</a:t>
                      </a:r>
                    </a:p>
                  </a:txBody>
                  <a:tcPr/>
                </a:tc>
                <a:tc>
                  <a:txBody>
                    <a:bodyPr/>
                    <a:lstStyle/>
                    <a:p>
                      <a:r>
                        <a:rPr lang="en-US" sz="2000" b="0" dirty="0">
                          <a:latin typeface="+mn-lt"/>
                          <a:cs typeface="Times New Roman" pitchFamily="18" charset="0"/>
                        </a:rPr>
                        <a:t>Expected Questions</a:t>
                      </a:r>
                    </a:p>
                  </a:txBody>
                  <a:tcPr/>
                </a:tc>
                <a:extLst>
                  <a:ext uri="{0D108BD9-81ED-4DB2-BD59-A6C34878D82A}">
                    <a16:rowId xmlns:a16="http://schemas.microsoft.com/office/drawing/2014/main" val="10008"/>
                  </a:ext>
                </a:extLst>
              </a:tr>
              <a:tr h="483995">
                <a:tc>
                  <a:txBody>
                    <a:bodyPr/>
                    <a:lstStyle/>
                    <a:p>
                      <a:r>
                        <a:rPr lang="en-US" sz="2000" b="0" dirty="0">
                          <a:latin typeface="+mn-lt"/>
                          <a:cs typeface="Times New Roman" pitchFamily="18" charset="0"/>
                        </a:rPr>
                        <a:t>28.</a:t>
                      </a:r>
                    </a:p>
                  </a:txBody>
                  <a:tcPr/>
                </a:tc>
                <a:tc>
                  <a:txBody>
                    <a:bodyPr/>
                    <a:lstStyle/>
                    <a:p>
                      <a:r>
                        <a:rPr lang="en-US" sz="2000" b="0" dirty="0">
                          <a:latin typeface="+mn-lt"/>
                          <a:cs typeface="Times New Roman" pitchFamily="18" charset="0"/>
                        </a:rPr>
                        <a:t>Recap of unit</a:t>
                      </a:r>
                    </a:p>
                  </a:txBody>
                  <a:tcPr/>
                </a:tc>
                <a:extLst>
                  <a:ext uri="{0D108BD9-81ED-4DB2-BD59-A6C34878D82A}">
                    <a16:rowId xmlns:a16="http://schemas.microsoft.com/office/drawing/2014/main" val="10009"/>
                  </a:ext>
                </a:extLst>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371600" y="-2054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mj-lt"/>
                <a:cs typeface="Times New Roman" pitchFamily="18" charset="0"/>
              </a:rPr>
              <a:t>Index/Content</a:t>
            </a:r>
          </a:p>
        </p:txBody>
      </p:sp>
      <p:sp>
        <p:nvSpPr>
          <p:cNvPr id="10" name="Date Placeholder 9"/>
          <p:cNvSpPr>
            <a:spLocks noGrp="1"/>
          </p:cNvSpPr>
          <p:nvPr>
            <p:ph type="dt" sz="half" idx="10"/>
          </p:nvPr>
        </p:nvSpPr>
        <p:spPr/>
        <p:txBody>
          <a:bodyPr/>
          <a:lstStyle/>
          <a:p>
            <a:fld id="{CC733968-ACEC-4F1A-846E-7E1DEE945C9A}" type="datetime1">
              <a:rPr lang="en-US" smtClean="0"/>
              <a:pPr/>
              <a:t>27-May-24</a:t>
            </a:fld>
            <a:endParaRPr lang="en-US" dirty="0"/>
          </a:p>
        </p:txBody>
      </p:sp>
      <p:sp>
        <p:nvSpPr>
          <p:cNvPr id="11" name="Footer Placeholder 10"/>
          <p:cNvSpPr>
            <a:spLocks noGrp="1"/>
          </p:cNvSpPr>
          <p:nvPr>
            <p:ph type="ftr" sz="quarter" idx="11"/>
          </p:nvPr>
        </p:nvSpPr>
        <p:spPr>
          <a:xfrm>
            <a:off x="1524000" y="6356350"/>
            <a:ext cx="6324600" cy="365125"/>
          </a:xfrm>
        </p:spPr>
        <p:txBody>
          <a:bodyPr/>
          <a:lstStyle/>
          <a:p>
            <a:r>
              <a:rPr lang="en-IN"/>
              <a:t>Preeti Singh            Social media marketing               Unit 2</a:t>
            </a:r>
            <a:endParaRPr lang="en-US" dirty="0"/>
          </a:p>
        </p:txBody>
      </p:sp>
      <p:pic>
        <p:nvPicPr>
          <p:cNvPr id="12" name="Picture 0" descr="Logo New.png"/>
          <p:cNvPicPr>
            <a:picLocks noChangeAspect="1" noChangeArrowheads="1"/>
          </p:cNvPicPr>
          <p:nvPr/>
        </p:nvPicPr>
        <p:blipFill>
          <a:blip r:embed="rId2"/>
          <a:srcRect/>
          <a:stretch>
            <a:fillRect/>
          </a:stretch>
        </p:blipFill>
        <p:spPr bwMode="auto">
          <a:xfrm>
            <a:off x="0" y="0"/>
            <a:ext cx="1295400" cy="681789"/>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E98267-0E8E-40E5-9773-FAF3FE2622BE}"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Content Marketing (CO2)</a:t>
            </a:r>
          </a:p>
        </p:txBody>
      </p:sp>
      <p:pic>
        <p:nvPicPr>
          <p:cNvPr id="10" name="Picture 2" descr="NIET, Greater Noida: Cutoff, Placements, Courses, Fees, Admission 2022">
            <a:extLst>
              <a:ext uri="{FF2B5EF4-FFF2-40B4-BE49-F238E27FC236}">
                <a16:creationId xmlns:a16="http://schemas.microsoft.com/office/drawing/2014/main" id="{00DBA74D-3952-8483-0276-8E327EF35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0949F20-16AE-B415-5813-42744491CC81}"/>
              </a:ext>
            </a:extLst>
          </p:cNvPr>
          <p:cNvSpPr txBox="1"/>
          <p:nvPr/>
        </p:nvSpPr>
        <p:spPr>
          <a:xfrm>
            <a:off x="838200" y="1981200"/>
            <a:ext cx="7391400" cy="1938992"/>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“Content marketing means creating and sharing valuable free content to attract and convert prospects into customers, and customers into repeat buyers.”</a:t>
            </a:r>
          </a:p>
          <a:p>
            <a:pPr algn="ctr"/>
            <a:endParaRPr lang="en-US" sz="2400" dirty="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59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42142E-CC69-4FEA-ACFC-88968CC8668A}"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Content Marketing (CO2)</a:t>
            </a:r>
          </a:p>
        </p:txBody>
      </p:sp>
      <p:pic>
        <p:nvPicPr>
          <p:cNvPr id="10" name="Picture 2" descr="NIET, Greater Noida: Cutoff, Placements, Courses, Fees, Admission 2022">
            <a:extLst>
              <a:ext uri="{FF2B5EF4-FFF2-40B4-BE49-F238E27FC236}">
                <a16:creationId xmlns:a16="http://schemas.microsoft.com/office/drawing/2014/main" id="{00DBA74D-3952-8483-0276-8E327EF35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85A4FA9-7A41-67EE-5B0B-57B5BBA8F261}"/>
              </a:ext>
            </a:extLst>
          </p:cNvPr>
          <p:cNvPicPr>
            <a:picLocks noChangeAspect="1"/>
          </p:cNvPicPr>
          <p:nvPr/>
        </p:nvPicPr>
        <p:blipFill>
          <a:blip r:embed="rId3"/>
          <a:stretch>
            <a:fillRect/>
          </a:stretch>
        </p:blipFill>
        <p:spPr>
          <a:xfrm>
            <a:off x="1524000" y="1677407"/>
            <a:ext cx="6713478" cy="3785990"/>
          </a:xfrm>
          <a:prstGeom prst="rect">
            <a:avLst/>
          </a:prstGeom>
        </p:spPr>
      </p:pic>
    </p:spTree>
    <p:extLst>
      <p:ext uri="{BB962C8B-B14F-4D97-AF65-F5344CB8AC3E}">
        <p14:creationId xmlns:p14="http://schemas.microsoft.com/office/powerpoint/2010/main" val="3509579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634C0B-8739-4912-9783-A1996A8C2DFC}"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Need of Content Marketing (CO2)</a:t>
            </a:r>
          </a:p>
        </p:txBody>
      </p:sp>
      <p:pic>
        <p:nvPicPr>
          <p:cNvPr id="10" name="Picture 2" descr="NIET, Greater Noida: Cutoff, Placements, Courses, Fees, Admission 2022">
            <a:extLst>
              <a:ext uri="{FF2B5EF4-FFF2-40B4-BE49-F238E27FC236}">
                <a16:creationId xmlns:a16="http://schemas.microsoft.com/office/drawing/2014/main" id="{00DBA74D-3952-8483-0276-8E327EF35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8F05F9F-D2C2-3F78-C0DB-4A3097D3CC76}"/>
              </a:ext>
            </a:extLst>
          </p:cNvPr>
          <p:cNvPicPr>
            <a:picLocks noChangeAspect="1"/>
          </p:cNvPicPr>
          <p:nvPr/>
        </p:nvPicPr>
        <p:blipFill>
          <a:blip r:embed="rId3"/>
          <a:stretch>
            <a:fillRect/>
          </a:stretch>
        </p:blipFill>
        <p:spPr>
          <a:xfrm>
            <a:off x="1046138" y="1753140"/>
            <a:ext cx="7488262" cy="2445560"/>
          </a:xfrm>
          <a:prstGeom prst="rect">
            <a:avLst/>
          </a:prstGeom>
        </p:spPr>
      </p:pic>
    </p:spTree>
    <p:extLst>
      <p:ext uri="{BB962C8B-B14F-4D97-AF65-F5344CB8AC3E}">
        <p14:creationId xmlns:p14="http://schemas.microsoft.com/office/powerpoint/2010/main" val="1633757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395F2B-95BF-4E1C-A56D-96459D9FBF4F}"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600200" y="0"/>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Why Content Marketing? (CO2)</a:t>
            </a:r>
          </a:p>
        </p:txBody>
      </p:sp>
      <p:pic>
        <p:nvPicPr>
          <p:cNvPr id="10" name="Picture 2" descr="NIET, Greater Noida: Cutoff, Placements, Courses, Fees, Admission 2022">
            <a:extLst>
              <a:ext uri="{FF2B5EF4-FFF2-40B4-BE49-F238E27FC236}">
                <a16:creationId xmlns:a16="http://schemas.microsoft.com/office/drawing/2014/main" id="{00DBA74D-3952-8483-0276-8E327EF35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527D6B-A36D-6DE7-C4E4-0C4EF70CAE75}"/>
              </a:ext>
            </a:extLst>
          </p:cNvPr>
          <p:cNvSpPr txBox="1"/>
          <p:nvPr/>
        </p:nvSpPr>
        <p:spPr>
          <a:xfrm>
            <a:off x="1371600" y="1600200"/>
            <a:ext cx="7093609" cy="3785652"/>
          </a:xfrm>
          <a:prstGeom prst="rect">
            <a:avLst/>
          </a:prstGeom>
          <a:noFill/>
        </p:spPr>
        <p:txBody>
          <a:bodyPr wrap="non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you don’t create content, no one will find you.</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Quality content gets shared</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Expert content builds trust</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Content generates traffic and leads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Show your audience how your products and services </a:t>
            </a:r>
          </a:p>
          <a:p>
            <a:r>
              <a:rPr lang="en-US" sz="2400" dirty="0">
                <a:latin typeface="Times New Roman" panose="02020603050405020304" pitchFamily="18" charset="0"/>
                <a:cs typeface="Times New Roman" panose="02020603050405020304" pitchFamily="18" charset="0"/>
              </a:rPr>
              <a:t>solve their challenges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9906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199E39-BF0E-4C8B-9A8F-B68DF53515ED}"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600200" y="0"/>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Why Content Marketing? (CO2)</a:t>
            </a:r>
          </a:p>
        </p:txBody>
      </p:sp>
      <p:pic>
        <p:nvPicPr>
          <p:cNvPr id="10" name="Picture 2" descr="NIET, Greater Noida: Cutoff, Placements, Courses, Fees, Admission 2022">
            <a:extLst>
              <a:ext uri="{FF2B5EF4-FFF2-40B4-BE49-F238E27FC236}">
                <a16:creationId xmlns:a16="http://schemas.microsoft.com/office/drawing/2014/main" id="{00DBA74D-3952-8483-0276-8E327EF35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A902A74-689B-2947-3E58-4069227F9832}"/>
              </a:ext>
            </a:extLst>
          </p:cNvPr>
          <p:cNvPicPr>
            <a:picLocks noChangeAspect="1"/>
          </p:cNvPicPr>
          <p:nvPr/>
        </p:nvPicPr>
        <p:blipFill>
          <a:blip r:embed="rId3"/>
          <a:stretch>
            <a:fillRect/>
          </a:stretch>
        </p:blipFill>
        <p:spPr>
          <a:xfrm>
            <a:off x="1535166" y="1733402"/>
            <a:ext cx="6770633" cy="3780341"/>
          </a:xfrm>
          <a:prstGeom prst="rect">
            <a:avLst/>
          </a:prstGeom>
        </p:spPr>
      </p:pic>
    </p:spTree>
    <p:extLst>
      <p:ext uri="{BB962C8B-B14F-4D97-AF65-F5344CB8AC3E}">
        <p14:creationId xmlns:p14="http://schemas.microsoft.com/office/powerpoint/2010/main" val="3802167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308F26-88B9-4EAF-85A2-A7E2DB945D0F}"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600200" y="0"/>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Types of Content Marketing (CO2)</a:t>
            </a:r>
          </a:p>
        </p:txBody>
      </p:sp>
      <p:pic>
        <p:nvPicPr>
          <p:cNvPr id="10" name="Picture 2" descr="NIET, Greater Noida: Cutoff, Placements, Courses, Fees, Admission 2022">
            <a:extLst>
              <a:ext uri="{FF2B5EF4-FFF2-40B4-BE49-F238E27FC236}">
                <a16:creationId xmlns:a16="http://schemas.microsoft.com/office/drawing/2014/main" id="{00DBA74D-3952-8483-0276-8E327EF35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66DB96-96B2-5C6F-98EE-DBF89645DF30}"/>
              </a:ext>
            </a:extLst>
          </p:cNvPr>
          <p:cNvSpPr txBox="1"/>
          <p:nvPr/>
        </p:nvSpPr>
        <p:spPr>
          <a:xfrm flipH="1">
            <a:off x="1367996" y="1247057"/>
            <a:ext cx="6945631" cy="5447645"/>
          </a:xfrm>
          <a:prstGeom prst="rect">
            <a:avLst/>
          </a:prstGeom>
          <a:noFill/>
        </p:spPr>
        <p:txBody>
          <a:bodyPr wrap="square" rtlCol="0">
            <a:spAutoFit/>
          </a:bodyPr>
          <a:lstStyle/>
          <a:p>
            <a:r>
              <a:rPr lang="en-IN" sz="2400" b="0" i="0" dirty="0">
                <a:effectLst/>
                <a:latin typeface="Times New Roman" panose="02020603050405020304" pitchFamily="18" charset="0"/>
                <a:cs typeface="Times New Roman" panose="02020603050405020304" pitchFamily="18" charset="0"/>
              </a:rPr>
              <a:t>Online Content Marketing</a:t>
            </a:r>
          </a:p>
          <a:p>
            <a:endParaRPr lang="en-IN" sz="2400" dirty="0">
              <a:latin typeface="Times New Roman" panose="02020603050405020304" pitchFamily="18" charset="0"/>
              <a:cs typeface="Times New Roman" panose="02020603050405020304" pitchFamily="18" charset="0"/>
            </a:endParaRPr>
          </a:p>
          <a:p>
            <a:r>
              <a:rPr lang="en-IN" sz="2400" b="0" i="0" dirty="0">
                <a:effectLst/>
                <a:latin typeface="Times New Roman" panose="02020603050405020304" pitchFamily="18" charset="0"/>
                <a:cs typeface="Times New Roman" panose="02020603050405020304" pitchFamily="18" charset="0"/>
              </a:rPr>
              <a:t>Social Media Content Marketing</a:t>
            </a:r>
          </a:p>
          <a:p>
            <a:endParaRPr lang="en-IN" sz="2400" b="0" i="0" dirty="0">
              <a:effectLst/>
              <a:latin typeface="Times New Roman" panose="02020603050405020304" pitchFamily="18" charset="0"/>
              <a:cs typeface="Times New Roman" panose="02020603050405020304" pitchFamily="18" charset="0"/>
            </a:endParaRPr>
          </a:p>
          <a:p>
            <a:r>
              <a:rPr lang="en-IN" sz="2400" b="0" i="0" dirty="0">
                <a:effectLst/>
                <a:latin typeface="Times New Roman" panose="02020603050405020304" pitchFamily="18" charset="0"/>
                <a:cs typeface="Times New Roman" panose="02020603050405020304" pitchFamily="18" charset="0"/>
              </a:rPr>
              <a:t>Infographic Content Marketing</a:t>
            </a:r>
          </a:p>
          <a:p>
            <a:endParaRPr lang="en-IN" sz="2400" dirty="0">
              <a:latin typeface="Times New Roman" panose="02020603050405020304" pitchFamily="18" charset="0"/>
              <a:cs typeface="Times New Roman" panose="02020603050405020304" pitchFamily="18" charset="0"/>
            </a:endParaRPr>
          </a:p>
          <a:p>
            <a:r>
              <a:rPr lang="en-IN" sz="2400" b="0" i="0" dirty="0">
                <a:effectLst/>
                <a:latin typeface="Times New Roman" panose="02020603050405020304" pitchFamily="18" charset="0"/>
                <a:cs typeface="Times New Roman" panose="02020603050405020304" pitchFamily="18" charset="0"/>
              </a:rPr>
              <a:t>Blog Content Marketing</a:t>
            </a:r>
          </a:p>
          <a:p>
            <a:endParaRPr lang="en-IN" sz="2400" b="0" i="0" dirty="0">
              <a:effectLst/>
              <a:latin typeface="Times New Roman" panose="02020603050405020304" pitchFamily="18" charset="0"/>
              <a:cs typeface="Times New Roman" panose="02020603050405020304" pitchFamily="18" charset="0"/>
            </a:endParaRPr>
          </a:p>
          <a:p>
            <a:r>
              <a:rPr lang="en-IN" sz="2400" b="0" i="0" dirty="0">
                <a:effectLst/>
                <a:latin typeface="Times New Roman" panose="02020603050405020304" pitchFamily="18" charset="0"/>
                <a:cs typeface="Times New Roman" panose="02020603050405020304" pitchFamily="18" charset="0"/>
              </a:rPr>
              <a:t>Podcast Content Marketing</a:t>
            </a:r>
          </a:p>
          <a:p>
            <a:endParaRPr lang="en-IN" sz="2400" dirty="0">
              <a:latin typeface="Times New Roman" panose="02020603050405020304" pitchFamily="18" charset="0"/>
              <a:cs typeface="Times New Roman" panose="02020603050405020304" pitchFamily="18" charset="0"/>
            </a:endParaRPr>
          </a:p>
          <a:p>
            <a:r>
              <a:rPr lang="en-IN" sz="2400" b="0" i="0" dirty="0">
                <a:effectLst/>
                <a:latin typeface="Times New Roman" panose="02020603050405020304" pitchFamily="18" charset="0"/>
                <a:cs typeface="Times New Roman" panose="02020603050405020304" pitchFamily="18" charset="0"/>
              </a:rPr>
              <a:t>Video Content Marketing</a:t>
            </a:r>
          </a:p>
          <a:p>
            <a:endParaRPr lang="en-IN" sz="2400" b="0" i="0" dirty="0">
              <a:effectLst/>
              <a:latin typeface="Times New Roman" panose="02020603050405020304" pitchFamily="18" charset="0"/>
              <a:cs typeface="Times New Roman" panose="02020603050405020304" pitchFamily="18" charset="0"/>
            </a:endParaRPr>
          </a:p>
          <a:p>
            <a:r>
              <a:rPr lang="en-IN" sz="2400" b="0" i="0" dirty="0">
                <a:effectLst/>
                <a:latin typeface="Times New Roman" panose="02020603050405020304" pitchFamily="18" charset="0"/>
                <a:cs typeface="Times New Roman" panose="02020603050405020304" pitchFamily="18" charset="0"/>
              </a:rPr>
              <a:t>Paid Ad Content Marketing</a:t>
            </a:r>
          </a:p>
          <a:p>
            <a:endParaRPr lang="en-IN" b="0" i="0" dirty="0">
              <a:effectLst/>
              <a:latin typeface="Lexend Deca"/>
            </a:endParaRPr>
          </a:p>
          <a:p>
            <a:endParaRPr lang="en-IN" dirty="0"/>
          </a:p>
        </p:txBody>
      </p:sp>
    </p:spTree>
    <p:extLst>
      <p:ext uri="{BB962C8B-B14F-4D97-AF65-F5344CB8AC3E}">
        <p14:creationId xmlns:p14="http://schemas.microsoft.com/office/powerpoint/2010/main" val="703320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C9A600-BA4F-44D6-8ED2-33E3B512E72F}"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600200" y="0"/>
            <a:ext cx="7391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Content Marketing (CO2)</a:t>
            </a:r>
          </a:p>
        </p:txBody>
      </p:sp>
      <p:pic>
        <p:nvPicPr>
          <p:cNvPr id="10" name="Picture 2" descr="NIET, Greater Noida: Cutoff, Placements, Courses, Fees, Admission 2022">
            <a:extLst>
              <a:ext uri="{FF2B5EF4-FFF2-40B4-BE49-F238E27FC236}">
                <a16:creationId xmlns:a16="http://schemas.microsoft.com/office/drawing/2014/main" id="{00DBA74D-3952-8483-0276-8E327EF35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31A6A24-6002-6E81-08A6-FDFBFB01E164}"/>
              </a:ext>
            </a:extLst>
          </p:cNvPr>
          <p:cNvPicPr>
            <a:picLocks noChangeAspect="1"/>
          </p:cNvPicPr>
          <p:nvPr/>
        </p:nvPicPr>
        <p:blipFill>
          <a:blip r:embed="rId3"/>
          <a:stretch>
            <a:fillRect/>
          </a:stretch>
        </p:blipFill>
        <p:spPr>
          <a:xfrm>
            <a:off x="2411542" y="899245"/>
            <a:ext cx="5029199" cy="4434920"/>
          </a:xfrm>
          <a:prstGeom prst="rect">
            <a:avLst/>
          </a:prstGeom>
        </p:spPr>
      </p:pic>
    </p:spTree>
    <p:extLst>
      <p:ext uri="{BB962C8B-B14F-4D97-AF65-F5344CB8AC3E}">
        <p14:creationId xmlns:p14="http://schemas.microsoft.com/office/powerpoint/2010/main" val="1560018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E2D339-E892-4C1B-83C5-0FACFC3B113C}"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600200" y="0"/>
            <a:ext cx="7391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The B.E.S.T. formula &amp; The Four Pillar theory </a:t>
            </a:r>
          </a:p>
          <a:p>
            <a:pPr algn="ctr"/>
            <a:r>
              <a:rPr lang="en-US" sz="2600" dirty="0">
                <a:latin typeface="Times New Roman" panose="02020603050405020304" pitchFamily="18" charset="0"/>
                <a:cs typeface="Times New Roman" panose="02020603050405020304" pitchFamily="18" charset="0"/>
              </a:rPr>
              <a:t> (CO2)</a:t>
            </a:r>
          </a:p>
        </p:txBody>
      </p:sp>
      <p:pic>
        <p:nvPicPr>
          <p:cNvPr id="10" name="Picture 2" descr="NIET, Greater Noida: Cutoff, Placements, Courses, Fees, Admission 2022">
            <a:extLst>
              <a:ext uri="{FF2B5EF4-FFF2-40B4-BE49-F238E27FC236}">
                <a16:creationId xmlns:a16="http://schemas.microsoft.com/office/drawing/2014/main" id="{00DBA74D-3952-8483-0276-8E327EF35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3FAB86-EDF7-A4CE-D32B-966995861324}"/>
              </a:ext>
            </a:extLst>
          </p:cNvPr>
          <p:cNvSpPr txBox="1"/>
          <p:nvPr/>
        </p:nvSpPr>
        <p:spPr>
          <a:xfrm>
            <a:off x="457200" y="990600"/>
            <a:ext cx="8763000" cy="550920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It companies should not start executing a content marketing campaign before having a sound content strategy. It is possible to apply this formula in most of the media such as online, print and in-person communications. </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u="sng" dirty="0">
                <a:latin typeface="Times New Roman" panose="02020603050405020304" pitchFamily="18" charset="0"/>
                <a:cs typeface="Times New Roman" panose="02020603050405020304" pitchFamily="18" charset="0"/>
              </a:rPr>
              <a:t>Behavioral: </a:t>
            </a:r>
            <a:r>
              <a:rPr lang="en-US" sz="2200" dirty="0">
                <a:latin typeface="Times New Roman" panose="02020603050405020304" pitchFamily="18" charset="0"/>
                <a:cs typeface="Times New Roman" panose="02020603050405020304" pitchFamily="18" charset="0"/>
              </a:rPr>
              <a:t>Everything a business communicates with its customers has a purpose. It is essential to realize the goal of such communications/conversations. </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u="sng" dirty="0">
                <a:latin typeface="Times New Roman" panose="02020603050405020304" pitchFamily="18" charset="0"/>
                <a:cs typeface="Times New Roman" panose="02020603050405020304" pitchFamily="18" charset="0"/>
              </a:rPr>
              <a:t>Essential: </a:t>
            </a:r>
            <a:r>
              <a:rPr lang="en-US" sz="2200" dirty="0">
                <a:latin typeface="Times New Roman" panose="02020603050405020304" pitchFamily="18" charset="0"/>
                <a:cs typeface="Times New Roman" panose="02020603050405020304" pitchFamily="18" charset="0"/>
              </a:rPr>
              <a:t>Deliver information that the target audience needs or useful to their success at work or in life. </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u="sng" dirty="0">
                <a:latin typeface="Times New Roman" panose="02020603050405020304" pitchFamily="18" charset="0"/>
                <a:cs typeface="Times New Roman" panose="02020603050405020304" pitchFamily="18" charset="0"/>
              </a:rPr>
              <a:t>Strategic:</a:t>
            </a:r>
            <a:r>
              <a:rPr lang="en-US" sz="2200" dirty="0">
                <a:latin typeface="Times New Roman" panose="02020603050405020304" pitchFamily="18" charset="0"/>
                <a:cs typeface="Times New Roman" panose="02020603050405020304" pitchFamily="18" charset="0"/>
              </a:rPr>
              <a:t> The content marketing effort must be an integral part of the overall business strategy. </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b="1" u="sng" dirty="0">
                <a:latin typeface="Times New Roman" panose="02020603050405020304" pitchFamily="18" charset="0"/>
                <a:cs typeface="Times New Roman" panose="02020603050405020304" pitchFamily="18" charset="0"/>
              </a:rPr>
              <a:t>Targeted: </a:t>
            </a:r>
            <a:r>
              <a:rPr lang="en-US" sz="2200" dirty="0">
                <a:latin typeface="Times New Roman" panose="02020603050405020304" pitchFamily="18" charset="0"/>
                <a:cs typeface="Times New Roman" panose="02020603050405020304" pitchFamily="18" charset="0"/>
              </a:rPr>
              <a:t>The content must be precisely targeted to a specific audience so that it is truly relevant to the buyers.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0119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AC0DF6-BE0C-43BE-BB43-125A7D66CC53}"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600200" y="0"/>
            <a:ext cx="7391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Summary of Content marketing theories</a:t>
            </a:r>
          </a:p>
          <a:p>
            <a:pPr algn="ctr"/>
            <a:r>
              <a:rPr lang="en-US" sz="2600" dirty="0">
                <a:latin typeface="Times New Roman" panose="02020603050405020304" pitchFamily="18" charset="0"/>
                <a:cs typeface="Times New Roman" panose="02020603050405020304" pitchFamily="18" charset="0"/>
              </a:rPr>
              <a:t> (CO2)</a:t>
            </a:r>
          </a:p>
        </p:txBody>
      </p:sp>
      <p:pic>
        <p:nvPicPr>
          <p:cNvPr id="10" name="Picture 2" descr="NIET, Greater Noida: Cutoff, Placements, Courses, Fees, Admission 2022">
            <a:extLst>
              <a:ext uri="{FF2B5EF4-FFF2-40B4-BE49-F238E27FC236}">
                <a16:creationId xmlns:a16="http://schemas.microsoft.com/office/drawing/2014/main" id="{00DBA74D-3952-8483-0276-8E327EF35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758C321-0232-069D-F54F-A2D78E2AD694}"/>
              </a:ext>
            </a:extLst>
          </p:cNvPr>
          <p:cNvPicPr>
            <a:picLocks noChangeAspect="1"/>
          </p:cNvPicPr>
          <p:nvPr/>
        </p:nvPicPr>
        <p:blipFill>
          <a:blip r:embed="rId4"/>
          <a:stretch>
            <a:fillRect/>
          </a:stretch>
        </p:blipFill>
        <p:spPr>
          <a:xfrm>
            <a:off x="2269263" y="1039646"/>
            <a:ext cx="5387807" cy="5094220"/>
          </a:xfrm>
          <a:prstGeom prst="rect">
            <a:avLst/>
          </a:prstGeom>
        </p:spPr>
      </p:pic>
    </p:spTree>
    <p:extLst>
      <p:ext uri="{BB962C8B-B14F-4D97-AF65-F5344CB8AC3E}">
        <p14:creationId xmlns:p14="http://schemas.microsoft.com/office/powerpoint/2010/main" val="1261942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5CA746-ABFD-4C6C-AE86-EF9C0B4C2FC3}"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Content Writing Steps (CO2)</a:t>
            </a:r>
          </a:p>
        </p:txBody>
      </p:sp>
      <p:sp>
        <p:nvSpPr>
          <p:cNvPr id="10" name="object 3"/>
          <p:cNvSpPr/>
          <p:nvPr/>
        </p:nvSpPr>
        <p:spPr>
          <a:xfrm>
            <a:off x="457200" y="1671895"/>
            <a:ext cx="8382000" cy="3985439"/>
          </a:xfrm>
          <a:prstGeom prst="rect">
            <a:avLst/>
          </a:prstGeom>
          <a:blipFill>
            <a:blip r:embed="rId2" cstate="print"/>
            <a:stretch>
              <a:fillRect/>
            </a:stretch>
          </a:blipFill>
        </p:spPr>
        <p:txBody>
          <a:bodyPr wrap="square" lIns="0" tIns="0" rIns="0" bIns="0" rtlCol="0"/>
          <a:lstStyle/>
          <a:p>
            <a:endParaRPr/>
          </a:p>
        </p:txBody>
      </p:sp>
      <p:pic>
        <p:nvPicPr>
          <p:cNvPr id="9" name="Picture 2" descr="NIET, Greater Noida: Cutoff, Placements, Courses, Fees, Admission 2022">
            <a:extLst>
              <a:ext uri="{FF2B5EF4-FFF2-40B4-BE49-F238E27FC236}">
                <a16:creationId xmlns:a16="http://schemas.microsoft.com/office/drawing/2014/main" id="{2D387789-CA2F-CC75-AD22-3C1FF4DBF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54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514350">
              <a:defRPr/>
            </a:pPr>
            <a:fld id="{AEB9BAFD-A809-499F-9FC6-972EBD413333}" type="datetime1">
              <a:rPr lang="en-US" sz="675" smtClean="0">
                <a:solidFill>
                  <a:prstClr val="black">
                    <a:tint val="75000"/>
                  </a:prstClr>
                </a:solidFill>
                <a:latin typeface="Calibri"/>
              </a:rPr>
              <a:pPr defTabSz="514350">
                <a:defRPr/>
              </a:pPr>
              <a:t>27-May-24</a:t>
            </a:fld>
            <a:endParaRPr lang="en-US" sz="675">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514350">
              <a:defRPr/>
            </a:pPr>
            <a:fld id="{B6F15528-21DE-4FAA-801E-634DDDAF4B2B}" type="slidenum">
              <a:rPr lang="en-US" sz="675">
                <a:solidFill>
                  <a:prstClr val="black">
                    <a:tint val="75000"/>
                  </a:prstClr>
                </a:solidFill>
                <a:latin typeface="Calibri"/>
              </a:rPr>
              <a:pPr defTabSz="514350">
                <a:defRPr/>
              </a:pPr>
              <a:t>5</a:t>
            </a:fld>
            <a:endParaRPr lang="en-US" sz="675">
              <a:solidFill>
                <a:prstClr val="black">
                  <a:tint val="75000"/>
                </a:prstClr>
              </a:solidFill>
              <a:latin typeface="Calibri"/>
            </a:endParaRPr>
          </a:p>
        </p:txBody>
      </p:sp>
      <p:sp>
        <p:nvSpPr>
          <p:cNvPr id="11" name="Content Placeholder 10"/>
          <p:cNvSpPr>
            <a:spLocks noGrp="1"/>
          </p:cNvSpPr>
          <p:nvPr>
            <p:ph idx="4294967295"/>
          </p:nvPr>
        </p:nvSpPr>
        <p:spPr>
          <a:xfrm>
            <a:off x="785786" y="1487091"/>
            <a:ext cx="5827767" cy="3883818"/>
          </a:xfrm>
        </p:spPr>
        <p:txBody>
          <a:bodyPr>
            <a:normAutofit/>
          </a:bodyPr>
          <a:lstStyle/>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t>Ms. </a:t>
            </a:r>
            <a:r>
              <a:rPr lang="en-IN" sz="1800" dirty="0" err="1"/>
              <a:t>Preeti</a:t>
            </a:r>
            <a:r>
              <a:rPr lang="en-IN" sz="1800" dirty="0"/>
              <a:t> Singh</a:t>
            </a:r>
          </a:p>
          <a:p>
            <a:pPr>
              <a:buNone/>
            </a:pPr>
            <a:r>
              <a:rPr lang="en-IN" sz="1800" dirty="0"/>
              <a:t>Assistant Professor</a:t>
            </a:r>
          </a:p>
          <a:p>
            <a:pPr>
              <a:buNone/>
            </a:pPr>
            <a:r>
              <a:rPr lang="en-IN" sz="1800" dirty="0"/>
              <a:t>Department: Management Studies</a:t>
            </a:r>
          </a:p>
          <a:p>
            <a:pPr>
              <a:buNone/>
            </a:pPr>
            <a:r>
              <a:rPr lang="en-IN" sz="1800" dirty="0"/>
              <a:t>Email ID: </a:t>
            </a:r>
            <a:r>
              <a:rPr lang="en-IN" sz="1800" dirty="0">
                <a:hlinkClick r:id="rId2"/>
              </a:rPr>
              <a:t>preeti.singh@niet.co.in</a:t>
            </a:r>
            <a:endParaRPr lang="en-IN" sz="1800" dirty="0"/>
          </a:p>
          <a:p>
            <a:pPr>
              <a:buNone/>
            </a:pPr>
            <a:r>
              <a:rPr lang="en-IN" sz="1800" dirty="0"/>
              <a:t>Qualification: BBA, MBA, </a:t>
            </a:r>
            <a:r>
              <a:rPr lang="en-IN" sz="1800" dirty="0" err="1"/>
              <a:t>M.Phil</a:t>
            </a:r>
            <a:r>
              <a:rPr lang="en-IN" sz="1800" dirty="0"/>
              <a:t> </a:t>
            </a:r>
          </a:p>
          <a:p>
            <a:pPr>
              <a:buNone/>
            </a:pPr>
            <a:r>
              <a:rPr lang="en-IN" sz="1800" dirty="0"/>
              <a:t>Specialisation: HRM </a:t>
            </a:r>
          </a:p>
          <a:p>
            <a:pPr>
              <a:buNone/>
            </a:pPr>
            <a:r>
              <a:rPr lang="en-IN" sz="1800" dirty="0"/>
              <a:t>Total Teaching Experience: 8+ years</a:t>
            </a:r>
          </a:p>
          <a:p>
            <a:pPr>
              <a:buNone/>
            </a:pPr>
            <a:r>
              <a:rPr lang="en-IN" sz="1800" dirty="0"/>
              <a:t>Teaching Area: HR, Marketing, General Management</a:t>
            </a:r>
          </a:p>
        </p:txBody>
      </p:sp>
      <p:sp>
        <p:nvSpPr>
          <p:cNvPr id="7" name="Title 1"/>
          <p:cNvSpPr txBox="1">
            <a:spLocks/>
          </p:cNvSpPr>
          <p:nvPr/>
        </p:nvSpPr>
        <p:spPr>
          <a:xfrm>
            <a:off x="2057400" y="136523"/>
            <a:ext cx="6400800" cy="823121"/>
          </a:xfrm>
          <a:prstGeom prst="rect">
            <a:avLst/>
          </a:prstGeom>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defTabSz="514350">
              <a:spcBef>
                <a:spcPct val="0"/>
              </a:spcBef>
              <a:defRPr/>
            </a:pPr>
            <a:r>
              <a:rPr lang="en-US" sz="2400" b="1" dirty="0">
                <a:solidFill>
                  <a:prstClr val="black"/>
                </a:solidFill>
                <a:latin typeface="Times New Roman" panose="02020603050405020304" pitchFamily="18" charset="0"/>
                <a:cs typeface="Times New Roman" panose="02020603050405020304" pitchFamily="18" charset="0"/>
              </a:rPr>
              <a:t>Faculty Profile</a:t>
            </a:r>
          </a:p>
        </p:txBody>
      </p:sp>
      <p:pic>
        <p:nvPicPr>
          <p:cNvPr id="8" name="Picture 0" descr="Logo New.png"/>
          <p:cNvPicPr>
            <a:picLocks noChangeAspect="1" noChangeArrowheads="1"/>
          </p:cNvPicPr>
          <p:nvPr/>
        </p:nvPicPr>
        <p:blipFill>
          <a:blip r:embed="rId3"/>
          <a:srcRect/>
          <a:stretch>
            <a:fillRect/>
          </a:stretch>
        </p:blipFill>
        <p:spPr bwMode="auto">
          <a:xfrm>
            <a:off x="228600" y="228600"/>
            <a:ext cx="1592579" cy="838200"/>
          </a:xfrm>
          <a:prstGeom prst="rect">
            <a:avLst/>
          </a:prstGeom>
          <a:noFill/>
          <a:ln w="9525">
            <a:noFill/>
            <a:miter lim="800000"/>
            <a:headEnd/>
            <a:tailEnd/>
          </a:ln>
        </p:spPr>
      </p:pic>
      <p:sp>
        <p:nvSpPr>
          <p:cNvPr id="3" name="Footer Placeholder 2">
            <a:extLst>
              <a:ext uri="{FF2B5EF4-FFF2-40B4-BE49-F238E27FC236}">
                <a16:creationId xmlns:a16="http://schemas.microsoft.com/office/drawing/2014/main" id="{8FD7294B-DA7F-2259-845E-3A63E5C0B8F6}"/>
              </a:ext>
            </a:extLst>
          </p:cNvPr>
          <p:cNvSpPr>
            <a:spLocks noGrp="1"/>
          </p:cNvSpPr>
          <p:nvPr>
            <p:ph type="ftr" sz="quarter" idx="11"/>
          </p:nvPr>
        </p:nvSpPr>
        <p:spPr>
          <a:xfrm>
            <a:off x="3124200" y="6143644"/>
            <a:ext cx="3805254" cy="577833"/>
          </a:xfrm>
        </p:spPr>
        <p:txBody>
          <a:bodyPr/>
          <a:lstStyle/>
          <a:p>
            <a:pPr defTabSz="514350">
              <a:defRPr/>
            </a:pPr>
            <a:r>
              <a:rPr lang="en-IN" sz="675" dirty="0" err="1">
                <a:solidFill>
                  <a:prstClr val="black">
                    <a:tint val="75000"/>
                  </a:prstClr>
                </a:solidFill>
                <a:latin typeface="Calibri"/>
              </a:rPr>
              <a:t>Preeti</a:t>
            </a:r>
            <a:r>
              <a:rPr lang="en-IN" sz="675" dirty="0">
                <a:solidFill>
                  <a:prstClr val="black">
                    <a:tint val="75000"/>
                  </a:prstClr>
                </a:solidFill>
                <a:latin typeface="Calibri"/>
              </a:rPr>
              <a:t> Singh            Social media marketing               Unit 2</a:t>
            </a:r>
          </a:p>
        </p:txBody>
      </p:sp>
      <p:pic>
        <p:nvPicPr>
          <p:cNvPr id="10" name="Picture 9" descr="Photo.jpg"/>
          <p:cNvPicPr>
            <a:picLocks noChangeAspect="1"/>
          </p:cNvPicPr>
          <p:nvPr/>
        </p:nvPicPr>
        <p:blipFill>
          <a:blip r:embed="rId4"/>
          <a:stretch>
            <a:fillRect/>
          </a:stretch>
        </p:blipFill>
        <p:spPr>
          <a:xfrm>
            <a:off x="6286512" y="1785926"/>
            <a:ext cx="2071702" cy="1714512"/>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9A6357-D37C-4FE2-A0A3-356A26795BC5}"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Content Writing Objectives (CO2)</a:t>
            </a:r>
          </a:p>
        </p:txBody>
      </p:sp>
      <p:sp>
        <p:nvSpPr>
          <p:cNvPr id="2" name="Rectangle 1"/>
          <p:cNvSpPr/>
          <p:nvPr/>
        </p:nvSpPr>
        <p:spPr>
          <a:xfrm>
            <a:off x="838200" y="1600200"/>
            <a:ext cx="7467600" cy="3108543"/>
          </a:xfrm>
          <a:prstGeom prst="rect">
            <a:avLst/>
          </a:prstGeom>
        </p:spPr>
        <p:txBody>
          <a:bodyPr wrap="square">
            <a:spAutoFit/>
          </a:bodyPr>
          <a:lstStyle/>
          <a:p>
            <a:pPr algn="just" fontAlgn="base"/>
            <a:r>
              <a:rPr lang="en-US" sz="2400" dirty="0">
                <a:latin typeface="Times New Roman" panose="02020603050405020304" pitchFamily="18" charset="0"/>
                <a:cs typeface="Times New Roman" panose="02020603050405020304" pitchFamily="18" charset="0"/>
              </a:rPr>
              <a:t>1. Make a visitor stay for long</a:t>
            </a:r>
          </a:p>
          <a:p>
            <a:pPr algn="just" fontAlgn="base"/>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2. Have them visit more than 1 page on your website before leaving</a:t>
            </a:r>
          </a:p>
          <a:p>
            <a:pPr algn="just" fontAlgn="base"/>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3. Spark Reader Interactions like Comment, Shares, Testimonials, Likes, and Ratings</a:t>
            </a:r>
          </a:p>
          <a:p>
            <a:pPr fontAlgn="base"/>
            <a:endParaRPr lang="en-US" sz="2800" b="1" i="0" dirty="0">
              <a:effectLst/>
              <a:latin typeface="Times New Roman" panose="02020603050405020304" pitchFamily="18" charset="0"/>
              <a:cs typeface="Times New Roman" panose="02020603050405020304" pitchFamily="18" charset="0"/>
            </a:endParaRPr>
          </a:p>
        </p:txBody>
      </p:sp>
      <p:pic>
        <p:nvPicPr>
          <p:cNvPr id="9" name="Picture 2" descr="NIET, Greater Noida: Cutoff, Placements, Courses, Fees, Admission 2022">
            <a:extLst>
              <a:ext uri="{FF2B5EF4-FFF2-40B4-BE49-F238E27FC236}">
                <a16:creationId xmlns:a16="http://schemas.microsoft.com/office/drawing/2014/main" id="{015A8C9A-077A-7F75-382E-4D0248325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27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EAB449-4B5A-4504-AAD8-62FD57B41AE2}"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Content Marketing Cycle (CO2)</a:t>
            </a:r>
          </a:p>
        </p:txBody>
      </p:sp>
      <p:sp>
        <p:nvSpPr>
          <p:cNvPr id="9" name="object 2"/>
          <p:cNvSpPr/>
          <p:nvPr/>
        </p:nvSpPr>
        <p:spPr>
          <a:xfrm>
            <a:off x="1066799" y="817163"/>
            <a:ext cx="7467601" cy="5278837"/>
          </a:xfrm>
          <a:prstGeom prst="rect">
            <a:avLst/>
          </a:prstGeom>
          <a:blipFill>
            <a:blip r:embed="rId2" cstate="print"/>
            <a:stretch>
              <a:fillRect/>
            </a:stretch>
          </a:blipFill>
        </p:spPr>
        <p:txBody>
          <a:bodyPr wrap="square" lIns="0" tIns="0" rIns="0" bIns="0" rtlCol="0"/>
          <a:lstStyle/>
          <a:p>
            <a:endParaRPr/>
          </a:p>
        </p:txBody>
      </p:sp>
      <p:pic>
        <p:nvPicPr>
          <p:cNvPr id="10" name="Picture 2" descr="NIET, Greater Noida: Cutoff, Placements, Courses, Fees, Admission 2022">
            <a:extLst>
              <a:ext uri="{FF2B5EF4-FFF2-40B4-BE49-F238E27FC236}">
                <a16:creationId xmlns:a16="http://schemas.microsoft.com/office/drawing/2014/main" id="{9125B699-921A-AE83-9133-9CB1988CA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850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114799"/>
          </a:xfrm>
        </p:spPr>
        <p:txBody>
          <a:bodyPr>
            <a:normAutofit lnSpcReduction="10000"/>
          </a:bodyPr>
          <a:lstStyle/>
          <a:p>
            <a:pPr algn="just">
              <a:buNone/>
            </a:pPr>
            <a:r>
              <a:rPr lang="en-US" sz="2400" dirty="0">
                <a:latin typeface="Times New Roman" panose="02020603050405020304" pitchFamily="18" charset="0"/>
                <a:cs typeface="Times New Roman" panose="02020603050405020304" pitchFamily="18" charset="0"/>
              </a:rPr>
              <a:t>    You’ve got to find out which method works best for you, but here are the items we believe every content plan should contain:</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Delivery date/time: </a:t>
            </a:r>
            <a:r>
              <a:rPr lang="en-US" sz="2400" dirty="0">
                <a:latin typeface="Times New Roman" panose="02020603050405020304" pitchFamily="18" charset="0"/>
                <a:cs typeface="Times New Roman" panose="02020603050405020304" pitchFamily="18" charset="0"/>
              </a:rPr>
              <a:t>Remember, timing is important for content marketing, and this will help make sure you’re writing to deadline.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Title: </a:t>
            </a:r>
            <a:r>
              <a:rPr lang="en-US" sz="2400" dirty="0">
                <a:latin typeface="Times New Roman" panose="02020603050405020304" pitchFamily="18" charset="0"/>
                <a:cs typeface="Times New Roman" panose="02020603050405020304" pitchFamily="18" charset="0"/>
              </a:rPr>
              <a:t>You can’t start writing without a title, even if it’s just a working one. This should outline the main premise of the piece.</a:t>
            </a:r>
          </a:p>
          <a:p>
            <a:pPr marL="457200" indent="-457200" algn="just">
              <a:buNone/>
            </a:pPr>
            <a:endParaRPr lang="en-US" sz="2400" dirty="0"/>
          </a:p>
        </p:txBody>
      </p:sp>
      <p:sp>
        <p:nvSpPr>
          <p:cNvPr id="4" name="Date Placeholder 3"/>
          <p:cNvSpPr>
            <a:spLocks noGrp="1"/>
          </p:cNvSpPr>
          <p:nvPr>
            <p:ph type="dt" sz="half" idx="10"/>
          </p:nvPr>
        </p:nvSpPr>
        <p:spPr/>
        <p:txBody>
          <a:bodyPr/>
          <a:lstStyle/>
          <a:p>
            <a:fld id="{CCC302BC-27AC-4786-A6A7-537A493164C5}"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Content planning and writing(CO2)</a:t>
            </a:r>
          </a:p>
        </p:txBody>
      </p:sp>
      <p:pic>
        <p:nvPicPr>
          <p:cNvPr id="9" name="Picture 2" descr="NIET, Greater Noida: Cutoff, Placements, Courses, Fees, Admission 2022">
            <a:extLst>
              <a:ext uri="{FF2B5EF4-FFF2-40B4-BE49-F238E27FC236}">
                <a16:creationId xmlns:a16="http://schemas.microsoft.com/office/drawing/2014/main" id="{FA44F78A-7A3E-FBE8-2F5B-7D738F45F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270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a:bodyPr>
          <a:lstStyle/>
          <a:p>
            <a:pPr algn="just"/>
            <a:r>
              <a:rPr lang="en-US" sz="2600" b="1" dirty="0">
                <a:latin typeface="Times New Roman" panose="02020603050405020304" pitchFamily="18" charset="0"/>
                <a:cs typeface="Times New Roman" panose="02020603050405020304" pitchFamily="18" charset="0"/>
              </a:rPr>
              <a:t>Word count: </a:t>
            </a:r>
            <a:r>
              <a:rPr lang="en-US" sz="2600" dirty="0">
                <a:latin typeface="Times New Roman" panose="02020603050405020304" pitchFamily="18" charset="0"/>
                <a:cs typeface="Times New Roman" panose="02020603050405020304" pitchFamily="18" charset="0"/>
              </a:rPr>
              <a:t>This will determine how much depth and detail the piece will go into.</a:t>
            </a:r>
          </a:p>
          <a:p>
            <a:pPr algn="just"/>
            <a:endParaRPr lang="en-US" sz="2600"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Quick summary: </a:t>
            </a:r>
            <a:r>
              <a:rPr lang="en-US" sz="2600" dirty="0">
                <a:latin typeface="Times New Roman" panose="02020603050405020304" pitchFamily="18" charset="0"/>
                <a:cs typeface="Times New Roman" panose="02020603050405020304" pitchFamily="18" charset="0"/>
              </a:rPr>
              <a:t>Just two or three sentences – outlining key points and your conclusion. You can always add an ‘additional ideas’ section if you want some extra room for your ideas.</a:t>
            </a:r>
          </a:p>
          <a:p>
            <a:pPr algn="just"/>
            <a:endParaRPr lang="en-US" sz="2600"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Sources: </a:t>
            </a:r>
            <a:r>
              <a:rPr lang="en-US" sz="2600" dirty="0">
                <a:latin typeface="Times New Roman" panose="02020603050405020304" pitchFamily="18" charset="0"/>
                <a:cs typeface="Times New Roman" panose="02020603050405020304" pitchFamily="18" charset="0"/>
              </a:rPr>
              <a:t>Find sources you can use for research and as inspiration for your piece. This will save you time later and might spark some ideas. Just make sure they’re credible!</a:t>
            </a:r>
          </a:p>
          <a:p>
            <a:pPr marL="457200" indent="-457200" algn="just">
              <a:buNone/>
            </a:pPr>
            <a:endParaRPr lang="en-US" dirty="0"/>
          </a:p>
        </p:txBody>
      </p:sp>
      <p:sp>
        <p:nvSpPr>
          <p:cNvPr id="4" name="Date Placeholder 3"/>
          <p:cNvSpPr>
            <a:spLocks noGrp="1"/>
          </p:cNvSpPr>
          <p:nvPr>
            <p:ph type="dt" sz="half" idx="10"/>
          </p:nvPr>
        </p:nvSpPr>
        <p:spPr/>
        <p:txBody>
          <a:bodyPr/>
          <a:lstStyle/>
          <a:p>
            <a:fld id="{82510DA6-AE67-4B21-A3E5-64DB71E4A2B5}"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pic>
        <p:nvPicPr>
          <p:cNvPr id="9" name="Picture 2" descr="NIET, Greater Noida: Cutoff, Placements, Courses, Fees, Admission 2022">
            <a:extLst>
              <a:ext uri="{FF2B5EF4-FFF2-40B4-BE49-F238E27FC236}">
                <a16:creationId xmlns:a16="http://schemas.microsoft.com/office/drawing/2014/main" id="{FA44F78A-7A3E-FBE8-2F5B-7D738F45F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4153DF-A541-5611-AE2E-E9ACD754E87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Content planning and writing(CO2)</a:t>
            </a:r>
          </a:p>
        </p:txBody>
      </p:sp>
    </p:spTree>
    <p:extLst>
      <p:ext uri="{BB962C8B-B14F-4D97-AF65-F5344CB8AC3E}">
        <p14:creationId xmlns:p14="http://schemas.microsoft.com/office/powerpoint/2010/main" val="3614037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400" u="sng" dirty="0">
                <a:latin typeface="Times New Roman" panose="02020603050405020304" pitchFamily="18" charset="0"/>
                <a:cs typeface="Times New Roman" panose="02020603050405020304" pitchFamily="18" charset="0"/>
              </a:rPr>
              <a:t>Six Tips for Top-Notch Content Planning:</a:t>
            </a:r>
          </a:p>
          <a:p>
            <a:pPr>
              <a:buNone/>
            </a:pPr>
            <a:endParaRPr lang="en-US" sz="2400"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1. Consider your brand’s stance</a:t>
            </a:r>
            <a:endParaRPr lang="en-US" sz="2400" b="1"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2. Know your audience</a:t>
            </a:r>
            <a:endParaRPr lang="en-US" sz="2400" b="1"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3. Brainstorm lots of ideas</a:t>
            </a:r>
            <a:endParaRPr lang="en-US" sz="2400" b="1"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4. Decide which angle you’ll take</a:t>
            </a:r>
            <a:endParaRPr lang="en-US" sz="2400" b="1"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5. Set a goal for each piece of content</a:t>
            </a:r>
            <a:endParaRPr lang="en-US" sz="2400" b="1" dirty="0">
              <a:latin typeface="Times New Roman" panose="02020603050405020304" pitchFamily="18" charset="0"/>
              <a:cs typeface="Times New Roman" panose="02020603050405020304" pitchFamily="18" charset="0"/>
            </a:endParaRPr>
          </a:p>
          <a:p>
            <a:pPr>
              <a:buNone/>
            </a:pPr>
            <a:r>
              <a:rPr lang="en-US" sz="2400" dirty="0">
                <a:latin typeface="Times New Roman" panose="02020603050405020304" pitchFamily="18" charset="0"/>
                <a:cs typeface="Times New Roman" panose="02020603050405020304" pitchFamily="18" charset="0"/>
              </a:rPr>
              <a:t>6. Choose a strong focus keyword</a:t>
            </a:r>
            <a:endParaRPr lang="en-US" sz="2400" b="1" dirty="0">
              <a:latin typeface="Times New Roman" panose="02020603050405020304" pitchFamily="18" charset="0"/>
              <a:cs typeface="Times New Roman" panose="02020603050405020304" pitchFamily="18" charset="0"/>
            </a:endParaRPr>
          </a:p>
          <a:p>
            <a:pPr>
              <a:buNone/>
            </a:pPr>
            <a:endParaRPr lang="en-US" sz="2000" b="1" u="sng" dirty="0"/>
          </a:p>
          <a:p>
            <a:pPr lvl="0">
              <a:buNone/>
            </a:pPr>
            <a:endParaRPr lang="en-US" sz="3300" dirty="0"/>
          </a:p>
        </p:txBody>
      </p:sp>
      <p:sp>
        <p:nvSpPr>
          <p:cNvPr id="4" name="Date Placeholder 3"/>
          <p:cNvSpPr>
            <a:spLocks noGrp="1"/>
          </p:cNvSpPr>
          <p:nvPr>
            <p:ph type="dt" sz="half" idx="10"/>
          </p:nvPr>
        </p:nvSpPr>
        <p:spPr/>
        <p:txBody>
          <a:bodyPr/>
          <a:lstStyle/>
          <a:p>
            <a:fld id="{93ED5DE9-EEE8-40D3-9DB5-D0A7AC727B33}" type="datetime1">
              <a:rPr lang="en-US" smtClean="0"/>
              <a:pPr/>
              <a:t>27-May-24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Content planning(CO2)</a:t>
            </a:r>
          </a:p>
        </p:txBody>
      </p:sp>
      <p:pic>
        <p:nvPicPr>
          <p:cNvPr id="9" name="Picture 2" descr="NIET, Greater Noida: Cutoff, Placements, Courses, Fees, Admission 2022">
            <a:extLst>
              <a:ext uri="{FF2B5EF4-FFF2-40B4-BE49-F238E27FC236}">
                <a16:creationId xmlns:a16="http://schemas.microsoft.com/office/drawing/2014/main" id="{C8D62EBC-10BF-A256-EA4C-68ACCB003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310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93C5F3-CD48-4F33-B933-AA4ADA2C01B6}" type="datetime1">
              <a:rPr lang="en-US" smtClean="0"/>
              <a:pPr/>
              <a:t>27-May-24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600" dirty="0">
                <a:latin typeface="Times New Roman" panose="02020603050405020304" pitchFamily="18" charset="0"/>
                <a:cs typeface="Times New Roman" panose="02020603050405020304" pitchFamily="18" charset="0"/>
              </a:rPr>
              <a:t>Daily Quiz</a:t>
            </a:r>
          </a:p>
        </p:txBody>
      </p:sp>
      <p:pic>
        <p:nvPicPr>
          <p:cNvPr id="9" name="Picture 2" descr="NIET, Greater Noida: Cutoff, Placements, Courses, Fees, Admission 2022">
            <a:extLst>
              <a:ext uri="{FF2B5EF4-FFF2-40B4-BE49-F238E27FC236}">
                <a16:creationId xmlns:a16="http://schemas.microsoft.com/office/drawing/2014/main" id="{9E6019ED-0B37-C700-C1C2-F60A49E18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E0AF3069-9CED-8520-8554-5FD3A9687EDD}"/>
              </a:ext>
            </a:extLst>
          </p:cNvPr>
          <p:cNvSpPr>
            <a:spLocks noGrp="1"/>
          </p:cNvSpPr>
          <p:nvPr>
            <p:ph idx="1"/>
          </p:nvPr>
        </p:nvSpPr>
        <p:spPr>
          <a:xfrm>
            <a:off x="695324" y="990600"/>
            <a:ext cx="8220075" cy="5451076"/>
          </a:xfrm>
        </p:spPr>
        <p:txBody>
          <a:bodyPr>
            <a:normAutofit lnSpcReduction="10000"/>
          </a:bodyPr>
          <a:lstStyle/>
          <a:p>
            <a:pPr marL="57150" indent="0">
              <a:lnSpc>
                <a:spcPct val="107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_________ does not explicitly promote a brand but is intended to stimulate interest in its products or services.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Video marketing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Celebrity marketing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tabLst>
                <a:tab pos="457200" algn="l"/>
              </a:tabLs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Content Marketing</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Native Marketing</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 indent="0">
              <a:lnSpc>
                <a:spcPct val="107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Content marketing uses pieces of content, such as :</a:t>
            </a:r>
          </a:p>
          <a:p>
            <a:pPr marL="400050">
              <a:lnSpc>
                <a:spcPct val="107000"/>
              </a:lnSpc>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blogs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07000"/>
              </a:lnSpc>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eBooks</a:t>
            </a:r>
          </a:p>
          <a:p>
            <a:pPr marL="400050">
              <a:lnSpc>
                <a:spcPct val="107000"/>
              </a:lnSpc>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newsletters, and videos </a:t>
            </a:r>
          </a:p>
          <a:p>
            <a:pPr marL="400050">
              <a:lnSpc>
                <a:spcPct val="107000"/>
              </a:lnSpc>
              <a:buAutoNum type="alphaU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all of these</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 indent="0">
              <a:lnSpc>
                <a:spcPct val="107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Which is not true about Content Marketing?</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07000"/>
              </a:lnSpc>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increases brand awareness</a:t>
            </a:r>
          </a:p>
          <a:p>
            <a:pPr marL="400050">
              <a:lnSpc>
                <a:spcPct val="107000"/>
              </a:lnSpc>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is an educational tool</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07000"/>
              </a:lnSpc>
              <a:buAutoNum type="alphaU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It is a direct advertisement of a product or brand.</a:t>
            </a:r>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07000"/>
              </a:lnSpc>
              <a:buAutoNum type="alphaU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complements paid media</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357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30C69-15BA-45FC-8649-AE98E441A24A}" type="datetime1">
              <a:rPr lang="en-US" smtClean="0"/>
              <a:pPr/>
              <a:t>27-May-24</a:t>
            </a:fld>
            <a:endParaRPr lang="en-US"/>
          </a:p>
        </p:txBody>
      </p:sp>
      <p:sp>
        <p:nvSpPr>
          <p:cNvPr id="3" name="Footer Placeholder 2"/>
          <p:cNvSpPr>
            <a:spLocks noGrp="1"/>
          </p:cNvSpPr>
          <p:nvPr>
            <p:ph type="ftr" sz="quarter" idx="11"/>
          </p:nvPr>
        </p:nvSpPr>
        <p:spPr/>
        <p:txBody>
          <a:bodyPr/>
          <a:lstStyle/>
          <a:p>
            <a:r>
              <a:rPr lang="en-IN"/>
              <a:t>Preeti Singh            Social media marketing               Unit 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600" dirty="0">
                <a:latin typeface="Times New Roman" panose="02020603050405020304" pitchFamily="18" charset="0"/>
                <a:cs typeface="Times New Roman" panose="02020603050405020304" pitchFamily="18" charset="0"/>
              </a:rPr>
              <a:t>Evaluation scheme</a:t>
            </a:r>
            <a:endParaRPr kumimoji="0" lang="en-US" sz="26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0" descr="Logo New.png"/>
          <p:cNvPicPr>
            <a:picLocks noChangeAspect="1" noChangeArrowheads="1"/>
          </p:cNvPicPr>
          <p:nvPr/>
        </p:nvPicPr>
        <p:blipFill>
          <a:blip r:embed="rId2"/>
          <a:srcRect/>
          <a:stretch>
            <a:fillRect/>
          </a:stretch>
        </p:blipFill>
        <p:spPr bwMode="auto">
          <a:xfrm>
            <a:off x="0" y="0"/>
            <a:ext cx="1295400" cy="681789"/>
          </a:xfrm>
          <a:prstGeom prst="rect">
            <a:avLst/>
          </a:prstGeom>
          <a:noFill/>
          <a:ln w="9525">
            <a:noFill/>
            <a:miter lim="800000"/>
            <a:headEnd/>
            <a:tailEnd/>
          </a:ln>
        </p:spPr>
      </p:pic>
      <p:pic>
        <p:nvPicPr>
          <p:cNvPr id="6" name="Picture 5">
            <a:extLst>
              <a:ext uri="{FF2B5EF4-FFF2-40B4-BE49-F238E27FC236}">
                <a16:creationId xmlns:a16="http://schemas.microsoft.com/office/drawing/2014/main" id="{28AFEDC3-ACFA-2A51-75A7-7117667FF56E}"/>
              </a:ext>
            </a:extLst>
          </p:cNvPr>
          <p:cNvPicPr>
            <a:picLocks noChangeAspect="1"/>
          </p:cNvPicPr>
          <p:nvPr/>
        </p:nvPicPr>
        <p:blipFill>
          <a:blip r:embed="rId3"/>
          <a:stretch>
            <a:fillRect/>
          </a:stretch>
        </p:blipFill>
        <p:spPr>
          <a:xfrm>
            <a:off x="872169" y="1272353"/>
            <a:ext cx="7399661" cy="43132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2783A9-F373-485E-9AA9-014AE5D38864}" type="datetime1">
              <a:rPr lang="en-US" smtClean="0"/>
              <a:pPr/>
              <a:t>27-May-24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Subject Syllabus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1"/>
            <a:ext cx="1314450" cy="914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261C78D-9BB7-0A28-62E6-CFDF2A22A274}"/>
              </a:ext>
            </a:extLst>
          </p:cNvPr>
          <p:cNvPicPr>
            <a:picLocks noChangeAspect="1"/>
          </p:cNvPicPr>
          <p:nvPr/>
        </p:nvPicPr>
        <p:blipFill>
          <a:blip r:embed="rId4"/>
          <a:stretch>
            <a:fillRect/>
          </a:stretch>
        </p:blipFill>
        <p:spPr>
          <a:xfrm>
            <a:off x="1176996" y="872268"/>
            <a:ext cx="6790008" cy="5113463"/>
          </a:xfrm>
          <a:prstGeom prst="rect">
            <a:avLst/>
          </a:prstGeom>
        </p:spPr>
      </p:pic>
    </p:spTree>
    <p:extLst>
      <p:ext uri="{BB962C8B-B14F-4D97-AF65-F5344CB8AC3E}">
        <p14:creationId xmlns:p14="http://schemas.microsoft.com/office/powerpoint/2010/main" val="404910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036987-0698-4E1A-9702-70F7C22BEA90}" type="datetime1">
              <a:rPr lang="en-US" smtClean="0"/>
              <a:pPr/>
              <a:t>27-May-24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600" noProof="0" dirty="0">
                <a:latin typeface="Times New Roman" panose="02020603050405020304" pitchFamily="18" charset="0"/>
                <a:cs typeface="Times New Roman" panose="02020603050405020304" pitchFamily="18" charset="0"/>
              </a:rPr>
              <a:t>Applications in </a:t>
            </a:r>
            <a:r>
              <a:rPr lang="en-US" sz="2600" noProof="0" dirty="0" err="1">
                <a:latin typeface="Times New Roman" panose="02020603050405020304" pitchFamily="18" charset="0"/>
                <a:cs typeface="Times New Roman" panose="02020603050405020304" pitchFamily="18" charset="0"/>
              </a:rPr>
              <a:t>B.Tech</a:t>
            </a:r>
            <a:endParaRPr kumimoji="0" lang="en-US" sz="26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548"/>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685800" y="1143000"/>
            <a:ext cx="8001000" cy="4297363"/>
          </a:xfrm>
        </p:spPr>
        <p:txBody>
          <a:bodyPr>
            <a:noAutofit/>
          </a:bodyPr>
          <a:lstStyle/>
          <a:p>
            <a:pPr algn="just"/>
            <a:r>
              <a:rPr lang="en-US" sz="2200" dirty="0">
                <a:latin typeface="Times New Roman" panose="02020603050405020304" pitchFamily="18" charset="0"/>
                <a:cs typeface="Times New Roman" panose="02020603050405020304" pitchFamily="18" charset="0"/>
              </a:rPr>
              <a:t>Not everyone can navigate through fierce competition except those who are not afraid of being ingenious in their approaches. Since this ingenuity comes naturally to engineers, Digital Marketing is a perfect platform to widen their horizons and constantly challenge their critical and creative thinking processes.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Combining social media’s benefits and IT soft skills, digital marketers have revolutionized industrial trade and commerce. The broad base and direct interpersonal reach that digital marketing after </a:t>
            </a:r>
            <a:r>
              <a:rPr lang="en-US" sz="2200" dirty="0" err="1">
                <a:latin typeface="Times New Roman" panose="02020603050405020304" pitchFamily="18" charset="0"/>
                <a:cs typeface="Times New Roman" panose="02020603050405020304" pitchFamily="18" charset="0"/>
              </a:rPr>
              <a:t>Btech</a:t>
            </a:r>
            <a:r>
              <a:rPr lang="en-US" sz="2200" dirty="0">
                <a:latin typeface="Times New Roman" panose="02020603050405020304" pitchFamily="18" charset="0"/>
                <a:cs typeface="Times New Roman" panose="02020603050405020304" pitchFamily="18" charset="0"/>
              </a:rPr>
              <a:t> establishes with its prospective consumer make it one of the most viable and successful marketing modes.</a:t>
            </a:r>
          </a:p>
        </p:txBody>
      </p:sp>
    </p:spTree>
    <p:extLst>
      <p:ext uri="{BB962C8B-B14F-4D97-AF65-F5344CB8AC3E}">
        <p14:creationId xmlns:p14="http://schemas.microsoft.com/office/powerpoint/2010/main" val="403458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D426DC-E232-4178-8FC6-794F7F07A4A4}" type="datetime1">
              <a:rPr lang="en-US" smtClean="0"/>
              <a:pPr/>
              <a:t>27-May-24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IN"/>
              <a:t>Preeti Singh            Social media marketing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524000" y="1"/>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 Objectives</a:t>
            </a:r>
            <a:r>
              <a:rPr kumimoji="0" lang="en-US" sz="26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6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p:cNvSpPr>
            <a:spLocks noGrp="1"/>
          </p:cNvSpPr>
          <p:nvPr>
            <p:ph idx="1"/>
          </p:nvPr>
        </p:nvSpPr>
        <p:spPr>
          <a:xfrm>
            <a:off x="457200" y="1371600"/>
            <a:ext cx="8229600" cy="4525963"/>
          </a:xfrm>
        </p:spPr>
        <p:txBody>
          <a:bodyPr>
            <a:normAutofit/>
          </a:bodyPr>
          <a:lstStyle/>
          <a:p>
            <a:pPr algn="just"/>
            <a:r>
              <a:rPr lang="en-US" sz="2400" dirty="0">
                <a:latin typeface="Times New Roman" panose="02020603050405020304" pitchFamily="18" charset="0"/>
                <a:cs typeface="Times New Roman" panose="02020603050405020304" pitchFamily="18" charset="0"/>
              </a:rPr>
              <a:t>Provide understanding of digital and social media marketing practices.</a:t>
            </a:r>
          </a:p>
          <a:p>
            <a:pPr algn="just"/>
            <a:r>
              <a:rPr lang="en-US" sz="2400" dirty="0">
                <a:latin typeface="Times New Roman" panose="02020603050405020304" pitchFamily="18" charset="0"/>
                <a:cs typeface="Times New Roman" panose="02020603050405020304" pitchFamily="18" charset="0"/>
              </a:rPr>
              <a:t>Provide understanding of different social media platforms</a:t>
            </a:r>
          </a:p>
          <a:p>
            <a:pPr algn="just"/>
            <a:r>
              <a:rPr lang="en-US" sz="2400" dirty="0">
                <a:latin typeface="Times New Roman" panose="02020603050405020304" pitchFamily="18" charset="0"/>
                <a:cs typeface="Times New Roman" panose="02020603050405020304" pitchFamily="18" charset="0"/>
              </a:rPr>
              <a:t>Impart learning on various digital channels and how to acquire and engage consumers online.</a:t>
            </a:r>
          </a:p>
          <a:p>
            <a:pPr algn="just"/>
            <a:r>
              <a:rPr lang="en-US" sz="2400" dirty="0">
                <a:latin typeface="Times New Roman" panose="02020603050405020304" pitchFamily="18" charset="0"/>
                <a:cs typeface="Times New Roman" panose="02020603050405020304" pitchFamily="18" charset="0"/>
              </a:rPr>
              <a:t>Provide insights on building organizational competency by way of digital marketing practices and cost considerations.</a:t>
            </a:r>
          </a:p>
          <a:p>
            <a:pPr algn="just"/>
            <a:r>
              <a:rPr lang="en-US" sz="2400" dirty="0">
                <a:latin typeface="Times New Roman" panose="02020603050405020304" pitchFamily="18" charset="0"/>
                <a:cs typeface="Times New Roman" panose="02020603050405020304" pitchFamily="18" charset="0"/>
              </a:rPr>
              <a:t>Develop understanding of the latest digital practices for marketing and promotion.</a:t>
            </a:r>
          </a:p>
        </p:txBody>
      </p:sp>
    </p:spTree>
    <p:extLst>
      <p:ext uri="{BB962C8B-B14F-4D97-AF65-F5344CB8AC3E}">
        <p14:creationId xmlns:p14="http://schemas.microsoft.com/office/powerpoint/2010/main" val="728720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7356</TotalTime>
  <Words>3590</Words>
  <Application>Microsoft Office PowerPoint</Application>
  <PresentationFormat>On-screen Show (4:3)</PresentationFormat>
  <Paragraphs>557</Paragraphs>
  <Slides>55</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55</vt:i4>
      </vt:variant>
    </vt:vector>
  </HeadingPairs>
  <TitlesOfParts>
    <vt:vector size="61" baseType="lpstr">
      <vt:lpstr>Arial</vt:lpstr>
      <vt:lpstr>Calibri</vt:lpstr>
      <vt:lpstr>Lexend Deca</vt:lpstr>
      <vt:lpstr>Times New Roman</vt:lpstr>
      <vt:lpstr>Office Theme</vt:lpstr>
      <vt:lpstr>1_Office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Blogging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Abhishek Kumar</cp:lastModifiedBy>
  <cp:revision>321</cp:revision>
  <dcterms:created xsi:type="dcterms:W3CDTF">2006-08-16T00:00:00Z</dcterms:created>
  <dcterms:modified xsi:type="dcterms:W3CDTF">2024-05-27T09:32:09Z</dcterms:modified>
</cp:coreProperties>
</file>