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6"/>
  </p:notesMasterIdLst>
  <p:handoutMasterIdLst>
    <p:handoutMasterId r:id="rId137"/>
  </p:handoutMasterIdLst>
  <p:sldIdLst>
    <p:sldId id="256" r:id="rId2"/>
    <p:sldId id="525" r:id="rId3"/>
    <p:sldId id="493" r:id="rId4"/>
    <p:sldId id="494" r:id="rId5"/>
    <p:sldId id="260" r:id="rId6"/>
    <p:sldId id="526" r:id="rId7"/>
    <p:sldId id="527" r:id="rId8"/>
    <p:sldId id="528" r:id="rId9"/>
    <p:sldId id="529" r:id="rId10"/>
    <p:sldId id="531" r:id="rId11"/>
    <p:sldId id="530" r:id="rId12"/>
    <p:sldId id="407" r:id="rId13"/>
    <p:sldId id="495" r:id="rId14"/>
    <p:sldId id="532" r:id="rId15"/>
    <p:sldId id="533" r:id="rId16"/>
    <p:sldId id="534" r:id="rId17"/>
    <p:sldId id="465" r:id="rId18"/>
    <p:sldId id="466" r:id="rId19"/>
    <p:sldId id="485" r:id="rId20"/>
    <p:sldId id="269" r:id="rId21"/>
    <p:sldId id="467" r:id="rId22"/>
    <p:sldId id="289" r:id="rId23"/>
    <p:sldId id="290" r:id="rId24"/>
    <p:sldId id="496" r:id="rId25"/>
    <p:sldId id="385" r:id="rId26"/>
    <p:sldId id="272" r:id="rId27"/>
    <p:sldId id="386" r:id="rId28"/>
    <p:sldId id="497" r:id="rId29"/>
    <p:sldId id="329" r:id="rId30"/>
    <p:sldId id="491" r:id="rId31"/>
    <p:sldId id="302" r:id="rId32"/>
    <p:sldId id="330" r:id="rId33"/>
    <p:sldId id="391" r:id="rId34"/>
    <p:sldId id="304" r:id="rId35"/>
    <p:sldId id="387" r:id="rId36"/>
    <p:sldId id="388" r:id="rId37"/>
    <p:sldId id="498" r:id="rId38"/>
    <p:sldId id="518" r:id="rId39"/>
    <p:sldId id="389" r:id="rId40"/>
    <p:sldId id="282" r:id="rId41"/>
    <p:sldId id="307" r:id="rId42"/>
    <p:sldId id="398" r:id="rId43"/>
    <p:sldId id="306" r:id="rId44"/>
    <p:sldId id="305" r:id="rId45"/>
    <p:sldId id="308" r:id="rId46"/>
    <p:sldId id="322" r:id="rId47"/>
    <p:sldId id="499" r:id="rId48"/>
    <p:sldId id="519" r:id="rId49"/>
    <p:sldId id="324" r:id="rId50"/>
    <p:sldId id="276" r:id="rId51"/>
    <p:sldId id="309" r:id="rId52"/>
    <p:sldId id="331" r:id="rId53"/>
    <p:sldId id="399" r:id="rId54"/>
    <p:sldId id="332" r:id="rId55"/>
    <p:sldId id="334" r:id="rId56"/>
    <p:sldId id="335" r:id="rId57"/>
    <p:sldId id="468" r:id="rId58"/>
    <p:sldId id="338" r:id="rId59"/>
    <p:sldId id="336" r:id="rId60"/>
    <p:sldId id="333" r:id="rId61"/>
    <p:sldId id="520" r:id="rId62"/>
    <p:sldId id="339" r:id="rId63"/>
    <p:sldId id="521" r:id="rId64"/>
    <p:sldId id="522" r:id="rId65"/>
    <p:sldId id="337" r:id="rId66"/>
    <p:sldId id="340" r:id="rId67"/>
    <p:sldId id="341" r:id="rId68"/>
    <p:sldId id="400" r:id="rId69"/>
    <p:sldId id="523" r:id="rId70"/>
    <p:sldId id="342" r:id="rId71"/>
    <p:sldId id="343" r:id="rId72"/>
    <p:sldId id="344" r:id="rId73"/>
    <p:sldId id="310" r:id="rId74"/>
    <p:sldId id="311" r:id="rId75"/>
    <p:sldId id="312" r:id="rId76"/>
    <p:sldId id="345" r:id="rId77"/>
    <p:sldId id="346" r:id="rId78"/>
    <p:sldId id="325" r:id="rId79"/>
    <p:sldId id="500" r:id="rId80"/>
    <p:sldId id="326" r:id="rId81"/>
    <p:sldId id="327" r:id="rId82"/>
    <p:sldId id="280" r:id="rId83"/>
    <p:sldId id="313" r:id="rId84"/>
    <p:sldId id="314" r:id="rId85"/>
    <p:sldId id="315" r:id="rId86"/>
    <p:sldId id="316" r:id="rId87"/>
    <p:sldId id="317" r:id="rId88"/>
    <p:sldId id="348" r:id="rId89"/>
    <p:sldId id="349" r:id="rId90"/>
    <p:sldId id="350" r:id="rId91"/>
    <p:sldId id="352" r:id="rId92"/>
    <p:sldId id="351" r:id="rId93"/>
    <p:sldId id="318" r:id="rId94"/>
    <p:sldId id="353" r:id="rId95"/>
    <p:sldId id="354" r:id="rId96"/>
    <p:sldId id="355" r:id="rId97"/>
    <p:sldId id="356" r:id="rId98"/>
    <p:sldId id="319" r:id="rId99"/>
    <p:sldId id="357" r:id="rId100"/>
    <p:sldId id="359" r:id="rId101"/>
    <p:sldId id="270" r:id="rId102"/>
    <p:sldId id="358" r:id="rId103"/>
    <p:sldId id="360" r:id="rId104"/>
    <p:sldId id="361" r:id="rId105"/>
    <p:sldId id="362" r:id="rId106"/>
    <p:sldId id="363" r:id="rId107"/>
    <p:sldId id="364" r:id="rId108"/>
    <p:sldId id="320" r:id="rId109"/>
    <p:sldId id="365" r:id="rId110"/>
    <p:sldId id="366" r:id="rId111"/>
    <p:sldId id="367" r:id="rId112"/>
    <p:sldId id="369" r:id="rId113"/>
    <p:sldId id="368" r:id="rId114"/>
    <p:sldId id="372" r:id="rId115"/>
    <p:sldId id="370" r:id="rId116"/>
    <p:sldId id="371" r:id="rId117"/>
    <p:sldId id="374" r:id="rId118"/>
    <p:sldId id="292" r:id="rId119"/>
    <p:sldId id="293" r:id="rId120"/>
    <p:sldId id="291" r:id="rId121"/>
    <p:sldId id="294" r:id="rId122"/>
    <p:sldId id="295" r:id="rId123"/>
    <p:sldId id="390" r:id="rId124"/>
    <p:sldId id="484" r:id="rId125"/>
    <p:sldId id="480" r:id="rId126"/>
    <p:sldId id="481" r:id="rId127"/>
    <p:sldId id="482" r:id="rId128"/>
    <p:sldId id="474" r:id="rId129"/>
    <p:sldId id="475" r:id="rId130"/>
    <p:sldId id="476" r:id="rId131"/>
    <p:sldId id="297" r:id="rId132"/>
    <p:sldId id="296" r:id="rId133"/>
    <p:sldId id="298" r:id="rId134"/>
    <p:sldId id="283" r:id="rId1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imran Kaur" initials="SK" lastIdx="1" clrIdx="0">
    <p:extLst>
      <p:ext uri="{19B8F6BF-5375-455C-9EA6-DF929625EA0E}">
        <p15:presenceInfo xmlns:p15="http://schemas.microsoft.com/office/powerpoint/2012/main" userId="Simran Kau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6" autoAdjust="0"/>
    <p:restoredTop sz="94660"/>
  </p:normalViewPr>
  <p:slideViewPr>
    <p:cSldViewPr>
      <p:cViewPr varScale="1">
        <p:scale>
          <a:sx n="71" d="100"/>
          <a:sy n="71" d="100"/>
        </p:scale>
        <p:origin x="1244" y="52"/>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presProps" Target="pres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28-May-24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28-May-24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extLst>
      <p:ext uri="{BB962C8B-B14F-4D97-AF65-F5344CB8AC3E}">
        <p14:creationId xmlns:p14="http://schemas.microsoft.com/office/powerpoint/2010/main" val="24139874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24755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Times New Roman" panose="02020603050405020304" pitchFamily="18" charset="0"/>
                <a:cs typeface="Times New Roman" panose="02020603050405020304" pitchFamily="18" charset="0"/>
              </a:rPr>
              <a:t>Spyware is often used by law enforcement, government agencies and information security organizations to test and monitor communications in a sensitive environment or in an investigation. But spyware is also available to consumers, allowing purchasers to spy on their spouse, children and employees.</a:t>
            </a:r>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val="18203732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53527045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82</a:t>
            </a:fld>
            <a:endParaRPr lang="en-US"/>
          </a:p>
        </p:txBody>
      </p:sp>
    </p:spTree>
    <p:extLst>
      <p:ext uri="{BB962C8B-B14F-4D97-AF65-F5344CB8AC3E}">
        <p14:creationId xmlns:p14="http://schemas.microsoft.com/office/powerpoint/2010/main" val="28873470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97</a:t>
            </a:fld>
            <a:endParaRPr lang="en-US"/>
          </a:p>
        </p:txBody>
      </p:sp>
    </p:spTree>
    <p:extLst>
      <p:ext uri="{BB962C8B-B14F-4D97-AF65-F5344CB8AC3E}">
        <p14:creationId xmlns:p14="http://schemas.microsoft.com/office/powerpoint/2010/main" val="1857899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12</a:t>
            </a:fld>
            <a:endParaRPr lang="en-US"/>
          </a:p>
        </p:txBody>
      </p:sp>
    </p:spTree>
    <p:extLst>
      <p:ext uri="{BB962C8B-B14F-4D97-AF65-F5344CB8AC3E}">
        <p14:creationId xmlns:p14="http://schemas.microsoft.com/office/powerpoint/2010/main" val="6147809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8253689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25</a:t>
            </a:fld>
            <a:endParaRPr lang="en-US"/>
          </a:p>
        </p:txBody>
      </p:sp>
    </p:spTree>
    <p:extLst>
      <p:ext uri="{BB962C8B-B14F-4D97-AF65-F5344CB8AC3E}">
        <p14:creationId xmlns:p14="http://schemas.microsoft.com/office/powerpoint/2010/main" val="8111022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Times New Roman" panose="02020603050405020304" pitchFamily="18" charset="0"/>
                <a:cs typeface="Times New Roman" panose="02020603050405020304" pitchFamily="18" charset="0"/>
              </a:rPr>
              <a:t> It is the era of digital electronic equipment that started around the 1980s and is still continuing.</a:t>
            </a:r>
            <a:endParaRPr lang="en-US" sz="1200" dirty="0"/>
          </a:p>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26</a:t>
            </a:fld>
            <a:endParaRPr lang="en-US"/>
          </a:p>
        </p:txBody>
      </p:sp>
    </p:spTree>
    <p:extLst>
      <p:ext uri="{BB962C8B-B14F-4D97-AF65-F5344CB8AC3E}">
        <p14:creationId xmlns:p14="http://schemas.microsoft.com/office/powerpoint/2010/main" val="40939157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Times New Roman" panose="02020603050405020304" pitchFamily="18" charset="0"/>
                <a:cs typeface="Times New Roman" panose="02020603050405020304" pitchFamily="18" charset="0"/>
              </a:rPr>
              <a:t>The pandemic supported changes in data collection techniques and dissemination practices for official statistics, and how seemingly insuperable obstacles to the implementation of e-health treatments were largely overcome and how the ethics of artificial intelligence became a primary concern for government legislation at national and international levels, and how the features enabling smart cities to act as drivers of productivity did not necessarily give them an advantage during the pandemic. </a:t>
            </a:r>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34</a:t>
            </a:fld>
            <a:endParaRPr lang="en-US"/>
          </a:p>
        </p:txBody>
      </p:sp>
    </p:spTree>
    <p:extLst>
      <p:ext uri="{BB962C8B-B14F-4D97-AF65-F5344CB8AC3E}">
        <p14:creationId xmlns:p14="http://schemas.microsoft.com/office/powerpoint/2010/main" val="35521247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635F52E-BA8C-4FAB-BCFA-C67A14D9CE2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301522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38</a:t>
            </a:fld>
            <a:endParaRPr lang="en-US"/>
          </a:p>
        </p:txBody>
      </p:sp>
    </p:spTree>
    <p:extLst>
      <p:ext uri="{BB962C8B-B14F-4D97-AF65-F5344CB8AC3E}">
        <p14:creationId xmlns:p14="http://schemas.microsoft.com/office/powerpoint/2010/main" val="2067237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39</a:t>
            </a:fld>
            <a:endParaRPr lang="en-US"/>
          </a:p>
        </p:txBody>
      </p:sp>
    </p:spTree>
    <p:extLst>
      <p:ext uri="{BB962C8B-B14F-4D97-AF65-F5344CB8AC3E}">
        <p14:creationId xmlns:p14="http://schemas.microsoft.com/office/powerpoint/2010/main" val="16643270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CFDB3F-1D79-42F6-8572-614D724FD915}" type="datetime1">
              <a:rPr lang="en-US" smtClean="0"/>
              <a:t>28-May-24</a:t>
            </a:fld>
            <a:endParaRPr lang="en-US"/>
          </a:p>
        </p:txBody>
      </p:sp>
      <p:sp>
        <p:nvSpPr>
          <p:cNvPr id="5" name="Footer Placeholder 4"/>
          <p:cNvSpPr>
            <a:spLocks noGrp="1"/>
          </p:cNvSpPr>
          <p:nvPr>
            <p:ph type="ftr" sz="quarter" idx="11"/>
          </p:nvPr>
        </p:nvSpPr>
        <p:spPr/>
        <p:txBody>
          <a:bodyPr/>
          <a:lstStyle/>
          <a:p>
            <a:r>
              <a:rPr lang="fi-FI"/>
              <a:t>Nishu chauhan            Digital Marketing               Unit-5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D7CE85-1BE0-4F51-B246-2CCDF9B75DDC}" type="datetime1">
              <a:rPr lang="en-US" smtClean="0"/>
              <a:t>28-May-24</a:t>
            </a:fld>
            <a:endParaRPr lang="en-US"/>
          </a:p>
        </p:txBody>
      </p:sp>
      <p:sp>
        <p:nvSpPr>
          <p:cNvPr id="5" name="Footer Placeholder 4"/>
          <p:cNvSpPr>
            <a:spLocks noGrp="1"/>
          </p:cNvSpPr>
          <p:nvPr>
            <p:ph type="ftr" sz="quarter" idx="11"/>
          </p:nvPr>
        </p:nvSpPr>
        <p:spPr/>
        <p:txBody>
          <a:bodyPr/>
          <a:lstStyle/>
          <a:p>
            <a:r>
              <a:rPr lang="fi-FI"/>
              <a:t>Nishu chauhan            Digital Marketing               Unit-5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0B163B-1AA9-4A30-BA4E-E3C08A0582D1}" type="datetime1">
              <a:rPr lang="en-US" smtClean="0"/>
              <a:t>28-May-24</a:t>
            </a:fld>
            <a:endParaRPr lang="en-US"/>
          </a:p>
        </p:txBody>
      </p:sp>
      <p:sp>
        <p:nvSpPr>
          <p:cNvPr id="5" name="Footer Placeholder 4"/>
          <p:cNvSpPr>
            <a:spLocks noGrp="1"/>
          </p:cNvSpPr>
          <p:nvPr>
            <p:ph type="ftr" sz="quarter" idx="11"/>
          </p:nvPr>
        </p:nvSpPr>
        <p:spPr/>
        <p:txBody>
          <a:bodyPr/>
          <a:lstStyle/>
          <a:p>
            <a:r>
              <a:rPr lang="fi-FI"/>
              <a:t>Nishu chauhan            Digital Marketing               Unit-5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C385374-0579-4C58-BDD2-766164E2C1AC}" type="datetime1">
              <a:rPr lang="en-US" smtClean="0"/>
              <a:t>28-May-24</a:t>
            </a:fld>
            <a:endParaRPr lang="en-US"/>
          </a:p>
        </p:txBody>
      </p:sp>
      <p:sp>
        <p:nvSpPr>
          <p:cNvPr id="5" name="Footer Placeholder 4"/>
          <p:cNvSpPr>
            <a:spLocks noGrp="1"/>
          </p:cNvSpPr>
          <p:nvPr>
            <p:ph type="ftr" sz="quarter" idx="11"/>
          </p:nvPr>
        </p:nvSpPr>
        <p:spPr/>
        <p:txBody>
          <a:bodyPr/>
          <a:lstStyle/>
          <a:p>
            <a:r>
              <a:rPr lang="fi-FI"/>
              <a:t>Nishu chauhan            Digital Marketing               Unit-5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15E03BF-38F9-4C2C-AB9C-4BBBB731E465}" type="datetime1">
              <a:rPr lang="en-US" smtClean="0"/>
              <a:t>28-May-24</a:t>
            </a:fld>
            <a:endParaRPr lang="en-US"/>
          </a:p>
        </p:txBody>
      </p:sp>
      <p:sp>
        <p:nvSpPr>
          <p:cNvPr id="5" name="Footer Placeholder 4"/>
          <p:cNvSpPr>
            <a:spLocks noGrp="1"/>
          </p:cNvSpPr>
          <p:nvPr>
            <p:ph type="ftr" sz="quarter" idx="11"/>
          </p:nvPr>
        </p:nvSpPr>
        <p:spPr/>
        <p:txBody>
          <a:bodyPr/>
          <a:lstStyle/>
          <a:p>
            <a:r>
              <a:rPr lang="fi-FI"/>
              <a:t>Nishu chauhan            Digital Marketing               Unit-5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E8B5F03-3CA8-46B7-8E93-A1CFC4CB58AB}" type="datetime1">
              <a:rPr lang="en-US" smtClean="0"/>
              <a:t>28-May-24</a:t>
            </a:fld>
            <a:endParaRPr lang="en-US"/>
          </a:p>
        </p:txBody>
      </p:sp>
      <p:sp>
        <p:nvSpPr>
          <p:cNvPr id="6" name="Footer Placeholder 5"/>
          <p:cNvSpPr>
            <a:spLocks noGrp="1"/>
          </p:cNvSpPr>
          <p:nvPr>
            <p:ph type="ftr" sz="quarter" idx="11"/>
          </p:nvPr>
        </p:nvSpPr>
        <p:spPr/>
        <p:txBody>
          <a:bodyPr/>
          <a:lstStyle/>
          <a:p>
            <a:r>
              <a:rPr lang="fi-FI"/>
              <a:t>Nishu chauhan            Digital Marketing               Unit-5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795950D-5709-4331-B897-47C610F9EA01}" type="datetime1">
              <a:rPr lang="en-US" smtClean="0"/>
              <a:t>28-May-24</a:t>
            </a:fld>
            <a:endParaRPr lang="en-US"/>
          </a:p>
        </p:txBody>
      </p:sp>
      <p:sp>
        <p:nvSpPr>
          <p:cNvPr id="8" name="Footer Placeholder 7"/>
          <p:cNvSpPr>
            <a:spLocks noGrp="1"/>
          </p:cNvSpPr>
          <p:nvPr>
            <p:ph type="ftr" sz="quarter" idx="11"/>
          </p:nvPr>
        </p:nvSpPr>
        <p:spPr/>
        <p:txBody>
          <a:bodyPr/>
          <a:lstStyle/>
          <a:p>
            <a:r>
              <a:rPr lang="fi-FI"/>
              <a:t>Nishu chauhan            Digital Marketing               Unit-5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E12BB8-5591-4148-AE31-FB8DCEBDEC82}" type="datetime1">
              <a:rPr lang="en-US" smtClean="0"/>
              <a:t>28-May-24</a:t>
            </a:fld>
            <a:endParaRPr lang="en-US"/>
          </a:p>
        </p:txBody>
      </p:sp>
      <p:sp>
        <p:nvSpPr>
          <p:cNvPr id="4" name="Footer Placeholder 3"/>
          <p:cNvSpPr>
            <a:spLocks noGrp="1"/>
          </p:cNvSpPr>
          <p:nvPr>
            <p:ph type="ftr" sz="quarter" idx="11"/>
          </p:nvPr>
        </p:nvSpPr>
        <p:spPr/>
        <p:txBody>
          <a:bodyPr/>
          <a:lstStyle/>
          <a:p>
            <a:r>
              <a:rPr lang="fi-FI"/>
              <a:t>Nishu chauhan            Digital Marketing               Unit-5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439A2-25C9-4907-8B15-D0EC7C6B4405}" type="datetime1">
              <a:rPr lang="en-US" smtClean="0"/>
              <a:t>28-May-24</a:t>
            </a:fld>
            <a:endParaRPr lang="en-US"/>
          </a:p>
        </p:txBody>
      </p:sp>
      <p:sp>
        <p:nvSpPr>
          <p:cNvPr id="3" name="Footer Placeholder 2"/>
          <p:cNvSpPr>
            <a:spLocks noGrp="1"/>
          </p:cNvSpPr>
          <p:nvPr>
            <p:ph type="ftr" sz="quarter" idx="11"/>
          </p:nvPr>
        </p:nvSpPr>
        <p:spPr/>
        <p:txBody>
          <a:bodyPr/>
          <a:lstStyle/>
          <a:p>
            <a:r>
              <a:rPr lang="fi-FI"/>
              <a:t>Nishu chauhan            Digital Marketing               Unit-5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77C518-D08E-43E6-A8B7-1E459A4B9200}" type="datetime1">
              <a:rPr lang="en-US" smtClean="0"/>
              <a:t>28-May-24</a:t>
            </a:fld>
            <a:endParaRPr lang="en-US"/>
          </a:p>
        </p:txBody>
      </p:sp>
      <p:sp>
        <p:nvSpPr>
          <p:cNvPr id="6" name="Footer Placeholder 5"/>
          <p:cNvSpPr>
            <a:spLocks noGrp="1"/>
          </p:cNvSpPr>
          <p:nvPr>
            <p:ph type="ftr" sz="quarter" idx="11"/>
          </p:nvPr>
        </p:nvSpPr>
        <p:spPr/>
        <p:txBody>
          <a:bodyPr/>
          <a:lstStyle/>
          <a:p>
            <a:r>
              <a:rPr lang="fi-FI"/>
              <a:t>Nishu chauhan            Digital Marketing               Unit-5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0827E0-A05D-4157-98CA-6EFB6760CC45}" type="datetime1">
              <a:rPr lang="en-US" smtClean="0"/>
              <a:t>28-May-24</a:t>
            </a:fld>
            <a:endParaRPr lang="en-US"/>
          </a:p>
        </p:txBody>
      </p:sp>
      <p:sp>
        <p:nvSpPr>
          <p:cNvPr id="6" name="Footer Placeholder 5"/>
          <p:cNvSpPr>
            <a:spLocks noGrp="1"/>
          </p:cNvSpPr>
          <p:nvPr>
            <p:ph type="ftr" sz="quarter" idx="11"/>
          </p:nvPr>
        </p:nvSpPr>
        <p:spPr/>
        <p:txBody>
          <a:bodyPr/>
          <a:lstStyle/>
          <a:p>
            <a:r>
              <a:rPr lang="fi-FI"/>
              <a:t>Nishu chauhan            Digital Marketing               Unit-5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02C2C2-5136-4CC7-8C5C-DF989608FB39}" type="datetime1">
              <a:rPr lang="en-US" smtClean="0"/>
              <a:t>28-May-24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Nishu chauhan            Digital Marketing               Unit-5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e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https://forms.office.com/r/A5A4iVQJLJ" TargetMode="External"/><Relationship Id="rId2" Type="http://schemas.openxmlformats.org/officeDocument/2006/relationships/hyperlink" Target="https://forms.office.com/r/5NgxSPvTfJ"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https://www.youtube.com/watch?v=_zgSSeZJH30" TargetMode="External"/><Relationship Id="rId2" Type="http://schemas.openxmlformats.org/officeDocument/2006/relationships/hyperlink" Target="https://www.youtube.com/watch?v=VlD2EyW5W_k" TargetMode="External"/><Relationship Id="rId1" Type="http://schemas.openxmlformats.org/officeDocument/2006/relationships/slideLayout" Target="../slideLayouts/slideLayout2.xml"/><Relationship Id="rId6" Type="http://schemas.openxmlformats.org/officeDocument/2006/relationships/image" Target="../media/image3.jpeg"/><Relationship Id="rId5" Type="http://schemas.openxmlformats.org/officeDocument/2006/relationships/hyperlink" Target="https://www.mooc-list.com/tags/co-creation" TargetMode="External"/><Relationship Id="rId4" Type="http://schemas.openxmlformats.org/officeDocument/2006/relationships/hyperlink" Target="https://www.upgrad.com/management-emp-" TargetMode="External"/></Relationships>
</file>

<file path=ppt/slides/_rels/slide1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hyperlink" Target="https://forms.office.com/r/h8K7Auphdm" TargetMode="External"/><Relationship Id="rId4" Type="http://schemas.openxmlformats.org/officeDocument/2006/relationships/hyperlink" Target="https://forms.office.com/r/kNi2FiFC0f" TargetMode="External"/></Relationships>
</file>

<file path=ppt/slides/_rels/slide1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1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8.emf"/><Relationship Id="rId4" Type="http://schemas.openxmlformats.org/officeDocument/2006/relationships/package" Target="../embeddings/Microsoft_Word_Document.docx"/></Relationships>
</file>

<file path=ppt/slides/_rels/slide12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19.emf"/><Relationship Id="rId4" Type="http://schemas.openxmlformats.org/officeDocument/2006/relationships/package" Target="../embeddings/Microsoft_Word_Document1.docx"/></Relationships>
</file>

<file path=ppt/slides/_rels/slide12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2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1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hyperlink" Target="http://www.aktuonline.com/papers/mba-3-sem-digital-marketing-rmbmk03-2020.html" TargetMode="External"/><Relationship Id="rId2" Type="http://schemas.openxmlformats.org/officeDocument/2006/relationships/hyperlink" Target="http://www.aktuonline.com/papers/mba-3-sem-digital-and-social-media-marketing-kmbmk03-2020.pdf"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www.aktuonline.com/papers/mba-3-sem-digital-mar" TargetMode="External"/></Relationships>
</file>

<file path=ppt/slides/_rels/slide1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3" Type="http://schemas.openxmlformats.org/officeDocument/2006/relationships/hyperlink" Target="https://www.salesforce.com/in/products/platform/what-is-digital-transformation" TargetMode="External"/><Relationship Id="rId2" Type="http://schemas.openxmlformats.org/officeDocument/2006/relationships/hyperlink" Target="https://digitalwerk.agency/en/blog/die-top-10-digitalen-trends-2021/" TargetMode="Externa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hyperlink" Target="https://en.wikipedia.org/wiki/Online_community"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Xuq6_udbeH0&amp;list=PLi3oNa09iwJRByiNwEJNaZ3XVKcveovzk" TargetMode="External"/><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www.youtube.com/watch?v=X-pCbWwu50k"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2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www.researchgate.net/publication/345003827_Covid-19_and_the_digital_revolution" TargetMode="External"/><Relationship Id="rId2" Type="http://schemas.openxmlformats.org/officeDocument/2006/relationships/hyperlink" Target="https://www.tandfonline.com/doi/full/10.1080/21582041.2020.1833234" TargetMode="Externa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3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3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4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inWWhr5tnEA"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nXau5K10GkU"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hyperlink" Target="https://www.youtube.com/watch?v=VlD2EyW5W_k" TargetMode="Externa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68579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err="1"/>
              <a:t>Noida</a:t>
            </a:r>
            <a:r>
              <a:rPr lang="en-US" sz="2400" dirty="0"/>
              <a:t> Institute of Engineering and Technology, Greater </a:t>
            </a:r>
            <a:r>
              <a:rPr lang="en-US" sz="2400" dirty="0" err="1"/>
              <a:t>Noida</a:t>
            </a:r>
            <a:endParaRPr lang="en-US" sz="2400" dirty="0"/>
          </a:p>
        </p:txBody>
      </p:sp>
      <p:sp>
        <p:nvSpPr>
          <p:cNvPr id="3" name="Subtitle 2"/>
          <p:cNvSpPr>
            <a:spLocks noGrp="1"/>
          </p:cNvSpPr>
          <p:nvPr>
            <p:ph type="subTitle" idx="1"/>
          </p:nvPr>
        </p:nvSpPr>
        <p:spPr>
          <a:xfrm>
            <a:off x="1447800" y="914400"/>
            <a:ext cx="6400800" cy="1752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800" dirty="0">
              <a:solidFill>
                <a:schemeClr val="tx1"/>
              </a:solidFill>
            </a:endParaRPr>
          </a:p>
          <a:p>
            <a:r>
              <a:rPr lang="en-US" sz="2800" dirty="0">
                <a:solidFill>
                  <a:schemeClr val="tx1"/>
                </a:solidFill>
                <a:latin typeface="Times New Roman" panose="02020603050405020304" pitchFamily="18" charset="0"/>
                <a:cs typeface="Times New Roman" panose="02020603050405020304" pitchFamily="18" charset="0"/>
              </a:rPr>
              <a:t>Digital Innovation and trends</a:t>
            </a: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endParaRPr lang="en-US" dirty="0">
              <a:solidFill>
                <a:schemeClr val="tx1"/>
              </a:solidFill>
            </a:endParaRPr>
          </a:p>
          <a:p>
            <a:pPr algn="ctr">
              <a:spcBef>
                <a:spcPct val="20000"/>
              </a:spcBef>
              <a:defRPr/>
            </a:pPr>
            <a:r>
              <a:rPr lang="en-US" sz="2200" dirty="0" err="1">
                <a:solidFill>
                  <a:schemeClr val="tx1"/>
                </a:solidFill>
                <a:latin typeface="Times New Roman" panose="02020603050405020304" pitchFamily="18" charset="0"/>
                <a:cs typeface="Times New Roman" panose="02020603050405020304" pitchFamily="18" charset="0"/>
              </a:rPr>
              <a:t>Nishu</a:t>
            </a:r>
            <a:r>
              <a:rPr lang="en-US" sz="2200" dirty="0">
                <a:solidFill>
                  <a:schemeClr val="tx1"/>
                </a:solidFill>
                <a:latin typeface="Times New Roman" panose="02020603050405020304" pitchFamily="18" charset="0"/>
                <a:cs typeface="Times New Roman" panose="02020603050405020304" pitchFamily="18" charset="0"/>
              </a:rPr>
              <a:t> </a:t>
            </a:r>
            <a:r>
              <a:rPr lang="en-US" sz="2200" dirty="0" err="1">
                <a:solidFill>
                  <a:schemeClr val="tx1"/>
                </a:solidFill>
                <a:latin typeface="Times New Roman" panose="02020603050405020304" pitchFamily="18" charset="0"/>
                <a:cs typeface="Times New Roman" panose="02020603050405020304" pitchFamily="18" charset="0"/>
              </a:rPr>
              <a:t>chauhan</a:t>
            </a:r>
            <a:endParaRPr lang="en-US" sz="2200" dirty="0">
              <a:solidFill>
                <a:schemeClr val="tx1"/>
              </a:solidFill>
              <a:latin typeface="Times New Roman" panose="02020603050405020304" pitchFamily="18" charset="0"/>
              <a:cs typeface="Times New Roman" panose="02020603050405020304" pitchFamily="18" charset="0"/>
            </a:endParaRPr>
          </a:p>
          <a:p>
            <a:pPr algn="ctr">
              <a:spcBef>
                <a:spcPct val="20000"/>
              </a:spcBef>
              <a:defRPr/>
            </a:pPr>
            <a:r>
              <a:rPr lang="en-US" sz="2200" dirty="0">
                <a:solidFill>
                  <a:schemeClr val="tx1"/>
                </a:solidFill>
                <a:latin typeface="Times New Roman" panose="02020603050405020304" pitchFamily="18" charset="0"/>
                <a:cs typeface="Times New Roman" panose="02020603050405020304" pitchFamily="18" charset="0"/>
              </a:rPr>
              <a:t>MBA Department</a:t>
            </a:r>
          </a:p>
        </p:txBody>
      </p:sp>
      <p:pic>
        <p:nvPicPr>
          <p:cNvPr id="1027" name="Picture 3" descr="C:\Users\Manks\Downloads\128_calendar-schedule-credit-mortgage-date-512.png"/>
          <p:cNvPicPr>
            <a:picLocks noChangeAspect="1" noChangeArrowheads="1"/>
          </p:cNvPicPr>
          <p:nvPr/>
        </p:nvPicPr>
        <p:blipFill>
          <a:blip r:embed="rId3"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0F0CBEA6-4341-4AE4-9B74-2138AF0358BE}" type="datetime1">
              <a:rPr lang="en-US" smtClean="0"/>
              <a:t>28-May-24</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a:p>
        </p:txBody>
      </p:sp>
      <p:pic>
        <p:nvPicPr>
          <p:cNvPr id="11" name="Picture 4" descr="C:\Users\Manks\Downloads\speak.png"/>
          <p:cNvPicPr>
            <a:picLocks noChangeAspect="1" noChangeArrowheads="1"/>
          </p:cNvPicPr>
          <p:nvPr/>
        </p:nvPicPr>
        <p:blipFill>
          <a:blip r:embed="rId4"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2286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rPr>
              <a:t>Unit:</a:t>
            </a:r>
            <a:r>
              <a:rPr kumimoji="0" lang="en-US" sz="2500" b="0" i="0" u="none" strike="noStrike" kern="1200" cap="none" spc="0" normalizeH="0" noProof="0" dirty="0">
                <a:ln>
                  <a:noFill/>
                </a:ln>
                <a:solidFill>
                  <a:schemeClr val="tx1"/>
                </a:solidFill>
                <a:effectLst/>
                <a:uLnTx/>
                <a:uFillTx/>
                <a:latin typeface="Times New Roman" panose="02020603050405020304" pitchFamily="18" charset="0"/>
                <a:cs typeface="Times New Roman" panose="02020603050405020304" pitchFamily="18" charset="0"/>
              </a:rPr>
              <a:t> 5</a:t>
            </a:r>
            <a:endParaRPr kumimoji="0" lang="en-US" sz="2500" b="0" i="0" u="none" strike="noStrike" kern="1200" cap="none" spc="0" normalizeH="0" baseline="0" noProof="0" dirty="0">
              <a:ln>
                <a:noFill/>
              </a:ln>
              <a:solidFill>
                <a:schemeClr val="tx1"/>
              </a:solidFill>
              <a:effectLst/>
              <a:uLnTx/>
              <a:uFillTx/>
              <a:latin typeface="Times New Roman" panose="02020603050405020304" pitchFamily="18" charset="0"/>
              <a:cs typeface="Times New Roman" panose="02020603050405020304" pitchFamily="18" charset="0"/>
            </a:endParaRPr>
          </a:p>
        </p:txBody>
      </p:sp>
      <p:sp>
        <p:nvSpPr>
          <p:cNvPr id="13" name="Footer Placeholder 12"/>
          <p:cNvSpPr>
            <a:spLocks noGrp="1"/>
          </p:cNvSpPr>
          <p:nvPr>
            <p:ph type="ftr" sz="quarter" idx="11"/>
          </p:nvPr>
        </p:nvSpPr>
        <p:spPr>
          <a:xfrm>
            <a:off x="2286000" y="6248400"/>
            <a:ext cx="5029200" cy="365125"/>
          </a:xfrm>
        </p:spPr>
        <p:txBody>
          <a:bodyPr/>
          <a:lstStyle/>
          <a:p>
            <a:r>
              <a:rPr lang="fi-FI"/>
              <a:t>Nishu chauhan            Digital Marketing               Unit-5 </a:t>
            </a:r>
            <a:endParaRPr lang="en-US" dirty="0"/>
          </a:p>
        </p:txBody>
      </p:sp>
      <p:sp>
        <p:nvSpPr>
          <p:cNvPr id="14" name="Subtitle 2"/>
          <p:cNvSpPr txBox="1">
            <a:spLocks/>
          </p:cNvSpPr>
          <p:nvPr/>
        </p:nvSpPr>
        <p:spPr>
          <a:xfrm>
            <a:off x="152400" y="3794125"/>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endParaRPr lang="en-US" sz="1600" dirty="0">
              <a:solidFill>
                <a:schemeClr val="tx1"/>
              </a:solidFill>
              <a:latin typeface="Times New Roman" panose="02020603050405020304" pitchFamily="18" charset="0"/>
              <a:cs typeface="Times New Roman" panose="02020603050405020304" pitchFamily="18" charset="0"/>
            </a:endParaRPr>
          </a:p>
          <a:p>
            <a:pPr algn="ctr">
              <a:spcBef>
                <a:spcPct val="20000"/>
              </a:spcBef>
              <a:defRPr/>
            </a:pPr>
            <a:r>
              <a:rPr lang="en-US" sz="1600" dirty="0">
                <a:solidFill>
                  <a:schemeClr val="tx1"/>
                </a:solidFill>
                <a:latin typeface="Times New Roman" panose="02020603050405020304" pitchFamily="18" charset="0"/>
                <a:cs typeface="Times New Roman" panose="02020603050405020304" pitchFamily="18" charset="0"/>
              </a:rPr>
              <a:t>DIGITAL MARKETING</a:t>
            </a:r>
          </a:p>
          <a:p>
            <a:pPr algn="ctr">
              <a:spcBef>
                <a:spcPct val="20000"/>
              </a:spcBef>
              <a:defRPr/>
            </a:pPr>
            <a:r>
              <a:rPr lang="en-US" sz="2000" dirty="0">
                <a:solidFill>
                  <a:schemeClr val="tx1"/>
                </a:solidFill>
                <a:latin typeface="Times New Roman" panose="02020603050405020304" pitchFamily="18" charset="0"/>
                <a:cs typeface="Times New Roman" panose="02020603050405020304" pitchFamily="18" charset="0"/>
              </a:rPr>
              <a:t> </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a:spcBef>
                <a:spcPct val="20000"/>
              </a:spcBef>
              <a:defRPr/>
            </a:pPr>
            <a:endParaRPr lang="en-US" sz="2000" dirty="0">
              <a:solidFill>
                <a:schemeClr val="tx1"/>
              </a:solidFill>
            </a:endParaRPr>
          </a:p>
          <a:p>
            <a:pPr algn="ctr">
              <a:spcBef>
                <a:spcPct val="20000"/>
              </a:spcBef>
              <a:defRPr/>
            </a:pPr>
            <a:r>
              <a:rPr lang="en-US" sz="2000" dirty="0" err="1">
                <a:solidFill>
                  <a:schemeClr val="tx1"/>
                </a:solidFill>
              </a:rPr>
              <a:t>B.Tech</a:t>
            </a:r>
            <a:r>
              <a:rPr lang="en-US" sz="2000" dirty="0">
                <a:solidFill>
                  <a:schemeClr val="tx1"/>
                </a:solidFill>
              </a:rPr>
              <a:t> CSE Semester VI</a:t>
            </a:r>
          </a:p>
          <a:p>
            <a:pPr lvl="0" algn="ctr">
              <a:spcBef>
                <a:spcPct val="20000"/>
              </a:spcBef>
              <a:defRPr/>
            </a:pPr>
            <a:endParaRPr kumimoji="0" lang="en-US" sz="2000" b="0" i="0" u="none" strike="noStrike" kern="1200" cap="none" spc="0" normalizeH="0" dirty="0">
              <a:ln>
                <a:noFill/>
              </a:ln>
              <a:solidFill>
                <a:schemeClr val="tx1"/>
              </a:solidFill>
              <a:effectLst/>
              <a:uLnTx/>
              <a:uFillTx/>
              <a:latin typeface="Times New Roman" panose="02020603050405020304" pitchFamily="18" charset="0"/>
              <a:cs typeface="Times New Roman" panose="02020603050405020304" pitchFamily="18" charset="0"/>
            </a:endParaRPr>
          </a:p>
        </p:txBody>
      </p:sp>
      <p:pic>
        <p:nvPicPr>
          <p:cNvPr id="16" name="Picture 2" descr="NIET, Greater Noida: Cutoff, Placements, Courses, Fees, Admission 2022">
            <a:extLst>
              <a:ext uri="{FF2B5EF4-FFF2-40B4-BE49-F238E27FC236}">
                <a16:creationId xmlns:a16="http://schemas.microsoft.com/office/drawing/2014/main" id="{35A5D12F-BD30-47E0-BF40-0253D2C3B4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 y="-20548"/>
            <a:ext cx="1314450" cy="914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787F235-B913-4138-A726-A15B0314E61B}" type="datetime1">
              <a:rPr lang="en-US" smtClean="0"/>
              <a:t>28-May-24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Objectives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2">
            <a:extLst>
              <a:ext uri="{FF2B5EF4-FFF2-40B4-BE49-F238E27FC236}">
                <a16:creationId xmlns:a16="http://schemas.microsoft.com/office/drawing/2014/main" id="{D830A01C-4116-3C50-E8D5-0119471FAF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
            <a:ext cx="131445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30417277-7595-FFB8-1831-F32466BFF0D3}"/>
              </a:ext>
            </a:extLst>
          </p:cNvPr>
          <p:cNvGraphicFramePr>
            <a:graphicFrameLocks noGrp="1"/>
          </p:cNvGraphicFramePr>
          <p:nvPr>
            <p:extLst>
              <p:ext uri="{D42A27DB-BD31-4B8C-83A1-F6EECF244321}">
                <p14:modId xmlns:p14="http://schemas.microsoft.com/office/powerpoint/2010/main" val="996949413"/>
              </p:ext>
            </p:extLst>
          </p:nvPr>
        </p:nvGraphicFramePr>
        <p:xfrm>
          <a:off x="685800" y="1371600"/>
          <a:ext cx="7619999" cy="4267198"/>
        </p:xfrm>
        <a:graphic>
          <a:graphicData uri="http://schemas.openxmlformats.org/drawingml/2006/table">
            <a:tbl>
              <a:tblPr firstRow="1" firstCol="1" bandRow="1">
                <a:tableStyleId>{5C22544A-7EE6-4342-B048-85BDC9FD1C3A}</a:tableStyleId>
              </a:tblPr>
              <a:tblGrid>
                <a:gridCol w="1492779">
                  <a:extLst>
                    <a:ext uri="{9D8B030D-6E8A-4147-A177-3AD203B41FA5}">
                      <a16:colId xmlns:a16="http://schemas.microsoft.com/office/drawing/2014/main" val="881074059"/>
                    </a:ext>
                  </a:extLst>
                </a:gridCol>
                <a:gridCol w="6127220">
                  <a:extLst>
                    <a:ext uri="{9D8B030D-6E8A-4147-A177-3AD203B41FA5}">
                      <a16:colId xmlns:a16="http://schemas.microsoft.com/office/drawing/2014/main" val="2498263328"/>
                    </a:ext>
                  </a:extLst>
                </a:gridCol>
              </a:tblGrid>
              <a:tr h="803787">
                <a:tc>
                  <a:txBody>
                    <a:bodyPr/>
                    <a:lstStyle/>
                    <a:p>
                      <a:pPr marL="0" marR="0" algn="ctr">
                        <a:lnSpc>
                          <a:spcPct val="115000"/>
                        </a:lnSpc>
                        <a:spcBef>
                          <a:spcPts val="0"/>
                        </a:spcBef>
                        <a:spcAft>
                          <a:spcPts val="0"/>
                        </a:spcAft>
                        <a:tabLst>
                          <a:tab pos="1533525" algn="l"/>
                        </a:tabLst>
                      </a:pPr>
                      <a:r>
                        <a:rPr lang="en-US" sz="2000">
                          <a:effectLst/>
                        </a:rPr>
                        <a:t>1</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tabLst>
                          <a:tab pos="783590" algn="l"/>
                        </a:tabLst>
                      </a:pPr>
                      <a:r>
                        <a:rPr lang="en-US" sz="2000" kern="1200">
                          <a:effectLst/>
                        </a:rPr>
                        <a:t>Provide understanding of digital and social media marketing practices.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9036093"/>
                  </a:ext>
                </a:extLst>
              </a:tr>
              <a:tr h="803787">
                <a:tc>
                  <a:txBody>
                    <a:bodyPr/>
                    <a:lstStyle/>
                    <a:p>
                      <a:pPr marL="0" marR="0" algn="ctr">
                        <a:lnSpc>
                          <a:spcPct val="115000"/>
                        </a:lnSpc>
                        <a:spcBef>
                          <a:spcPts val="0"/>
                        </a:spcBef>
                        <a:spcAft>
                          <a:spcPts val="0"/>
                        </a:spcAft>
                        <a:tabLst>
                          <a:tab pos="1533525" algn="l"/>
                        </a:tabLst>
                      </a:pPr>
                      <a:r>
                        <a:rPr lang="en-US" sz="2000">
                          <a:effectLst/>
                        </a:rPr>
                        <a:t>2</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215"/>
                        </a:spcBef>
                        <a:spcAft>
                          <a:spcPts val="0"/>
                        </a:spcAft>
                        <a:tabLst>
                          <a:tab pos="783590" algn="l"/>
                        </a:tabLst>
                      </a:pPr>
                      <a:r>
                        <a:rPr lang="en-US" sz="2000" kern="1200">
                          <a:effectLst/>
                        </a:rPr>
                        <a:t>Provide understanding of different social media platforms</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67818724"/>
                  </a:ext>
                </a:extLst>
              </a:tr>
              <a:tr h="803787">
                <a:tc>
                  <a:txBody>
                    <a:bodyPr/>
                    <a:lstStyle/>
                    <a:p>
                      <a:pPr marL="0" marR="0" algn="ctr">
                        <a:lnSpc>
                          <a:spcPct val="115000"/>
                        </a:lnSpc>
                        <a:spcBef>
                          <a:spcPts val="0"/>
                        </a:spcBef>
                        <a:spcAft>
                          <a:spcPts val="0"/>
                        </a:spcAft>
                        <a:tabLst>
                          <a:tab pos="1533525" algn="l"/>
                        </a:tabLst>
                      </a:pPr>
                      <a:r>
                        <a:rPr lang="en-US" sz="2000">
                          <a:effectLst/>
                        </a:rPr>
                        <a:t>3</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205"/>
                        </a:spcBef>
                        <a:spcAft>
                          <a:spcPts val="0"/>
                        </a:spcAft>
                      </a:pPr>
                      <a:r>
                        <a:rPr lang="en-US" sz="2000" kern="1200">
                          <a:effectLst/>
                        </a:rPr>
                        <a:t>Impart learning on various digital channels and how to acquire and engage consumers online.</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8912868"/>
                  </a:ext>
                </a:extLst>
              </a:tr>
              <a:tr h="1116927">
                <a:tc>
                  <a:txBody>
                    <a:bodyPr/>
                    <a:lstStyle/>
                    <a:p>
                      <a:pPr marL="0" marR="0" algn="ctr">
                        <a:lnSpc>
                          <a:spcPct val="115000"/>
                        </a:lnSpc>
                        <a:spcBef>
                          <a:spcPts val="0"/>
                        </a:spcBef>
                        <a:spcAft>
                          <a:spcPts val="0"/>
                        </a:spcAft>
                        <a:tabLst>
                          <a:tab pos="1533525" algn="l"/>
                        </a:tabLst>
                      </a:pPr>
                      <a:r>
                        <a:rPr lang="en-US" sz="2000">
                          <a:effectLst/>
                        </a:rPr>
                        <a:t>4</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97485" algn="just">
                        <a:lnSpc>
                          <a:spcPct val="105000"/>
                        </a:lnSpc>
                        <a:spcBef>
                          <a:spcPts val="715"/>
                        </a:spcBef>
                        <a:spcAft>
                          <a:spcPts val="0"/>
                        </a:spcAft>
                        <a:tabLst>
                          <a:tab pos="1533525" algn="l"/>
                        </a:tabLst>
                      </a:pPr>
                      <a:r>
                        <a:rPr lang="en-US" sz="2000" kern="1200">
                          <a:effectLst/>
                        </a:rPr>
                        <a:t>Provide insights on building organizational competency by way of digital marketing practices and cost considerations.</a:t>
                      </a:r>
                      <a:endParaRPr lang="en-US" sz="20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221164553"/>
                  </a:ext>
                </a:extLst>
              </a:tr>
              <a:tr h="738910">
                <a:tc>
                  <a:txBody>
                    <a:bodyPr/>
                    <a:lstStyle/>
                    <a:p>
                      <a:pPr marL="0" marR="0" algn="ctr">
                        <a:lnSpc>
                          <a:spcPct val="115000"/>
                        </a:lnSpc>
                        <a:spcBef>
                          <a:spcPts val="0"/>
                        </a:spcBef>
                        <a:spcAft>
                          <a:spcPts val="0"/>
                        </a:spcAft>
                        <a:tabLst>
                          <a:tab pos="1533525" algn="l"/>
                        </a:tabLst>
                      </a:pPr>
                      <a:r>
                        <a:rPr lang="en-US" sz="2000">
                          <a:effectLst/>
                        </a:rPr>
                        <a:t>5</a:t>
                      </a:r>
                      <a:endParaRPr lang="en-US"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197485">
                        <a:lnSpc>
                          <a:spcPct val="105000"/>
                        </a:lnSpc>
                        <a:spcBef>
                          <a:spcPts val="715"/>
                        </a:spcBef>
                        <a:spcAft>
                          <a:spcPts val="0"/>
                        </a:spcAft>
                        <a:tabLst>
                          <a:tab pos="1533525" algn="l"/>
                        </a:tabLst>
                      </a:pPr>
                      <a:r>
                        <a:rPr lang="en-US" sz="2000" kern="1200" dirty="0">
                          <a:effectLst/>
                        </a:rPr>
                        <a:t>Develop understanding of the latest digital practices for marketing and promotion.</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24690757"/>
                  </a:ext>
                </a:extLst>
              </a:tr>
            </a:tbl>
          </a:graphicData>
        </a:graphic>
      </p:graphicFrame>
    </p:spTree>
    <p:extLst>
      <p:ext uri="{BB962C8B-B14F-4D97-AF65-F5344CB8AC3E}">
        <p14:creationId xmlns:p14="http://schemas.microsoft.com/office/powerpoint/2010/main" val="387910394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534400" cy="5334000"/>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                  </a:t>
            </a:r>
            <a:endParaRPr lang="en-US" sz="2000" b="1" u="sng" dirty="0">
              <a:latin typeface="Times New Roman" panose="02020603050405020304" pitchFamily="18" charset="0"/>
              <a:cs typeface="Times New Roman" panose="02020603050405020304" pitchFamily="18" charset="0"/>
            </a:endParaRPr>
          </a:p>
          <a:p>
            <a:pPr algn="just">
              <a:spcBef>
                <a:spcPts val="0"/>
              </a:spcBef>
              <a:buNone/>
            </a:pPr>
            <a:r>
              <a:rPr lang="en-US" sz="2000" dirty="0">
                <a:latin typeface="Times New Roman" panose="02020603050405020304" pitchFamily="18" charset="0"/>
                <a:cs typeface="Times New Roman" panose="02020603050405020304" pitchFamily="18" charset="0"/>
              </a:rPr>
              <a:t>      The concept of the 1% Rule is growing and developing. Some studies have found that 1% of the people in any society and community; they’re more creative and perform better in the group. Some companies have already launched the co-creation project to deal with the changing competitive world. But it’s still a new alien thing for many companies and businesses.       </a:t>
            </a:r>
            <a:endParaRPr lang="en-US" sz="20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D08936F-AF23-452F-8AE7-F6C15AA6B71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b="1" dirty="0"/>
              <a:t>Co-creation(CO5)</a:t>
            </a:r>
            <a:endParaRPr lang="en-US" sz="2400" dirty="0"/>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65B3BE0A-F296-4BEA-83F4-C6EABC9480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58933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2667000"/>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     The process of co-creation essentially involves 2 core steps:</a:t>
            </a:r>
          </a:p>
          <a:p>
            <a:pPr lvl="0" algn="just"/>
            <a:r>
              <a:rPr lang="en-US" sz="2000" dirty="0">
                <a:latin typeface="Times New Roman" panose="02020603050405020304" pitchFamily="18" charset="0"/>
                <a:cs typeface="Times New Roman" panose="02020603050405020304" pitchFamily="18" charset="0"/>
              </a:rPr>
              <a:t>Contribution: Submission of contributions by the public to the firm</a:t>
            </a:r>
          </a:p>
          <a:p>
            <a:pPr algn="just"/>
            <a:r>
              <a:rPr lang="en-US" sz="2000" dirty="0">
                <a:latin typeface="Times New Roman" panose="02020603050405020304" pitchFamily="18" charset="0"/>
                <a:cs typeface="Times New Roman" panose="02020603050405020304" pitchFamily="18" charset="0"/>
              </a:rPr>
              <a:t>Selection: Selection of the most promising and appealing contributions/submissions.</a:t>
            </a:r>
          </a:p>
          <a:p>
            <a:pPr algn="just">
              <a:buNone/>
            </a:pPr>
            <a:r>
              <a:rPr lang="en-US" sz="2000" dirty="0">
                <a:latin typeface="Times New Roman" panose="02020603050405020304" pitchFamily="18" charset="0"/>
                <a:cs typeface="Times New Roman" panose="02020603050405020304" pitchFamily="18" charset="0"/>
              </a:rPr>
              <a:t>     </a:t>
            </a:r>
          </a:p>
        </p:txBody>
      </p:sp>
      <p:sp>
        <p:nvSpPr>
          <p:cNvPr id="4" name="Date Placeholder 3"/>
          <p:cNvSpPr>
            <a:spLocks noGrp="1"/>
          </p:cNvSpPr>
          <p:nvPr>
            <p:ph type="dt" sz="half" idx="10"/>
          </p:nvPr>
        </p:nvSpPr>
        <p:spPr/>
        <p:txBody>
          <a:bodyPr/>
          <a:lstStyle/>
          <a:p>
            <a:fld id="{7167E59D-3FC4-425D-915E-F9FF742A8DE9}"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101</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b="1" dirty="0"/>
          </a:p>
          <a:p>
            <a:pPr algn="ctr"/>
            <a:r>
              <a:rPr lang="en-US" sz="2400" dirty="0"/>
              <a:t>Process of Co-creation(CO5)</a:t>
            </a:r>
          </a:p>
          <a:p>
            <a:pPr algn="ctr"/>
            <a:endParaRPr lang="en-US" sz="2400" dirty="0"/>
          </a:p>
        </p:txBody>
      </p:sp>
      <p:pic>
        <p:nvPicPr>
          <p:cNvPr id="9" name="Picture 2" descr="NIET, Greater Noida: Cutoff, Placements, Courses, Fees, Admission 2021">
            <a:extLst>
              <a:ext uri="{FF2B5EF4-FFF2-40B4-BE49-F238E27FC236}">
                <a16:creationId xmlns:a16="http://schemas.microsoft.com/office/drawing/2014/main" id="{28B92C0A-A5CD-405B-B98B-9E22547075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algn="just"/>
            <a:r>
              <a:rPr lang="en-US" sz="2000" dirty="0">
                <a:latin typeface="Times New Roman" panose="02020603050405020304" pitchFamily="18" charset="0"/>
                <a:cs typeface="Times New Roman" panose="02020603050405020304" pitchFamily="18" charset="0"/>
              </a:rPr>
              <a:t>In fact, many “old fashioned” research and development techniques - focus groups, surveys, and polls - are co-creation efforts in their own right.</a:t>
            </a:r>
          </a:p>
          <a:p>
            <a:pPr algn="just"/>
            <a:r>
              <a:rPr lang="en-US" sz="2000" dirty="0">
                <a:latin typeface="Times New Roman" panose="02020603050405020304" pitchFamily="18" charset="0"/>
                <a:cs typeface="Times New Roman" panose="02020603050405020304" pitchFamily="18" charset="0"/>
              </a:rPr>
              <a:t>But </a:t>
            </a:r>
            <a:r>
              <a:rPr lang="en-US" sz="2000" b="1" dirty="0">
                <a:latin typeface="Times New Roman" panose="02020603050405020304" pitchFamily="18" charset="0"/>
                <a:cs typeface="Times New Roman" panose="02020603050405020304" pitchFamily="18" charset="0"/>
              </a:rPr>
              <a:t>modern technology makes it easier to involve customers earlier in the process</a:t>
            </a:r>
            <a:r>
              <a:rPr lang="en-US" sz="2000" dirty="0">
                <a:latin typeface="Times New Roman" panose="02020603050405020304" pitchFamily="18" charset="0"/>
                <a:cs typeface="Times New Roman" panose="02020603050405020304" pitchFamily="18" charset="0"/>
              </a:rPr>
              <a:t>. Social media, internet forums, and online portals mean that co-creating can occur at every stage of the development process - from the initial idea, through to reviewing products once they hit the market. </a:t>
            </a:r>
          </a:p>
          <a:p>
            <a:pPr algn="just"/>
            <a:r>
              <a:rPr lang="en-US" sz="2000" b="1" dirty="0">
                <a:latin typeface="Times New Roman" panose="02020603050405020304" pitchFamily="18" charset="0"/>
                <a:cs typeface="Times New Roman" panose="02020603050405020304" pitchFamily="18" charset="0"/>
              </a:rPr>
              <a:t>Businesses need to find the most direct way to involve customers in product innovation</a:t>
            </a:r>
            <a:r>
              <a:rPr lang="en-US" sz="2000" dirty="0">
                <a:latin typeface="Times New Roman" panose="02020603050405020304" pitchFamily="18" charset="0"/>
                <a:cs typeface="Times New Roman" panose="02020603050405020304" pitchFamily="18" charset="0"/>
              </a:rPr>
              <a:t>. In many cases, the simplest solution is to build a web portal where users can suggest ideas, give feedback to one another, and stay connected to all co-creation projects.</a:t>
            </a:r>
          </a:p>
        </p:txBody>
      </p:sp>
      <p:sp>
        <p:nvSpPr>
          <p:cNvPr id="4" name="Date Placeholder 3"/>
          <p:cNvSpPr>
            <a:spLocks noGrp="1"/>
          </p:cNvSpPr>
          <p:nvPr>
            <p:ph type="dt" sz="half" idx="10"/>
          </p:nvPr>
        </p:nvSpPr>
        <p:spPr/>
        <p:txBody>
          <a:bodyPr/>
          <a:lstStyle/>
          <a:p>
            <a:fld id="{5F47528E-4421-497E-A936-7452A7066E14}"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endParaRPr lang="en-US" sz="2400" b="1" dirty="0"/>
          </a:p>
          <a:p>
            <a:pPr algn="ctr"/>
            <a:r>
              <a:rPr lang="en-US" sz="2400" dirty="0"/>
              <a:t>Process of Co-creation(CO5)</a:t>
            </a:r>
          </a:p>
          <a:p>
            <a:pPr algn="ctr"/>
            <a:endParaRPr lang="en-US" sz="2400" dirty="0"/>
          </a:p>
        </p:txBody>
      </p:sp>
      <p:pic>
        <p:nvPicPr>
          <p:cNvPr id="9" name="Picture 2" descr="NIET, Greater Noida: Cutoff, Placements, Courses, Fees, Admission 2021">
            <a:extLst>
              <a:ext uri="{FF2B5EF4-FFF2-40B4-BE49-F238E27FC236}">
                <a16:creationId xmlns:a16="http://schemas.microsoft.com/office/drawing/2014/main" id="{BD990631-0EC1-46A0-93BE-A5F2226B64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394341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marL="0" indent="0" algn="just" fontAlgn="base">
              <a:buNone/>
            </a:pPr>
            <a:r>
              <a:rPr lang="en-US" sz="2000" b="1" dirty="0">
                <a:latin typeface="Times New Roman" panose="02020603050405020304" pitchFamily="18" charset="0"/>
                <a:cs typeface="Times New Roman" panose="02020603050405020304" pitchFamily="18" charset="0"/>
              </a:rPr>
              <a:t>Inspire participation </a:t>
            </a:r>
          </a:p>
          <a:p>
            <a:pPr algn="just" fontAlgn="base"/>
            <a:r>
              <a:rPr lang="en-US" sz="2000" dirty="0">
                <a:latin typeface="Times New Roman" panose="02020603050405020304" pitchFamily="18" charset="0"/>
                <a:cs typeface="Times New Roman" panose="02020603050405020304" pitchFamily="18" charset="0"/>
              </a:rPr>
              <a:t>You should challenge people to open up and share their thoughts. You have to make sure that the challenge should be intriguing and interesting. Most importantly, people would participate when you tell them what’s in it for them. </a:t>
            </a:r>
          </a:p>
          <a:p>
            <a:pPr algn="just" fontAlgn="base"/>
            <a:r>
              <a:rPr lang="en-US" sz="2000" dirty="0">
                <a:latin typeface="Times New Roman" panose="02020603050405020304" pitchFamily="18" charset="0"/>
                <a:cs typeface="Times New Roman" panose="02020603050405020304" pitchFamily="18" charset="0"/>
              </a:rPr>
              <a:t>Once people start participating, now you have to create a favorable environment where they would feel comfortable and openly share their thoughts. </a:t>
            </a:r>
          </a:p>
          <a:p>
            <a:pPr algn="just"/>
            <a:endParaRPr lang="en-US" sz="2000" dirty="0"/>
          </a:p>
          <a:p>
            <a:pPr algn="just">
              <a:buNone/>
            </a:pPr>
            <a:r>
              <a:rPr lang="en-US" sz="2000" dirty="0"/>
              <a:t>     </a:t>
            </a:r>
          </a:p>
          <a:p>
            <a:pPr algn="just">
              <a:buNone/>
            </a:pPr>
            <a:endParaRPr lang="en-US" sz="2000" u="sng" dirty="0"/>
          </a:p>
          <a:p>
            <a:pPr algn="just">
              <a:buNone/>
            </a:pPr>
            <a:endParaRPr lang="en-US" sz="2000" dirty="0"/>
          </a:p>
        </p:txBody>
      </p:sp>
      <p:sp>
        <p:nvSpPr>
          <p:cNvPr id="4" name="Date Placeholder 3"/>
          <p:cNvSpPr>
            <a:spLocks noGrp="1"/>
          </p:cNvSpPr>
          <p:nvPr>
            <p:ph type="dt" sz="half" idx="10"/>
          </p:nvPr>
        </p:nvSpPr>
        <p:spPr/>
        <p:txBody>
          <a:bodyPr/>
          <a:lstStyle/>
          <a:p>
            <a:fld id="{E0BA9EFB-E2F0-4BDE-8E0E-8EDD06417E4C}"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dirty="0"/>
              <a:t>Guiding Principles of Co-creation Strategy (CO5)</a:t>
            </a:r>
          </a:p>
        </p:txBody>
      </p:sp>
      <p:pic>
        <p:nvPicPr>
          <p:cNvPr id="9" name="Picture 2" descr="NIET, Greater Noida: Cutoff, Placements, Courses, Fees, Admission 2021">
            <a:extLst>
              <a:ext uri="{FF2B5EF4-FFF2-40B4-BE49-F238E27FC236}">
                <a16:creationId xmlns:a16="http://schemas.microsoft.com/office/drawing/2014/main" id="{7B80BE85-D552-4E37-8760-BEF987A46D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287379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marL="0" indent="0" algn="just" fontAlgn="base">
              <a:buNone/>
            </a:pPr>
            <a:r>
              <a:rPr lang="en-US" sz="2000" b="1" dirty="0">
                <a:latin typeface="Times New Roman" panose="02020603050405020304" pitchFamily="18" charset="0"/>
                <a:cs typeface="Times New Roman" panose="02020603050405020304" pitchFamily="18" charset="0"/>
              </a:rPr>
              <a:t>Choose the best </a:t>
            </a:r>
          </a:p>
          <a:p>
            <a:pPr algn="just" fontAlgn="base"/>
            <a:r>
              <a:rPr lang="en-US" sz="2000" dirty="0">
                <a:latin typeface="Times New Roman" panose="02020603050405020304" pitchFamily="18" charset="0"/>
                <a:cs typeface="Times New Roman" panose="02020603050405020304" pitchFamily="18" charset="0"/>
              </a:rPr>
              <a:t>You need the best talent of people to generate the best ideas. Your selected team may generate a lot of new ideas. The next stage is to evaluate the best idea out of many. You should have a keen eye to select an idea that has more potential for the company’s growth. You have to work with the best 1% of the creative people in order to achieve your goals. </a:t>
            </a:r>
          </a:p>
          <a:p>
            <a:pPr algn="just" fontAlgn="base"/>
            <a:r>
              <a:rPr lang="en-US" sz="2000" dirty="0">
                <a:latin typeface="Times New Roman" panose="02020603050405020304" pitchFamily="18" charset="0"/>
                <a:cs typeface="Times New Roman" panose="02020603050405020304" pitchFamily="18" charset="0"/>
              </a:rPr>
              <a:t>For instance</a:t>
            </a:r>
            <a:r>
              <a:rPr lang="en-US" sz="2000" b="1" dirty="0">
                <a:latin typeface="Times New Roman" panose="02020603050405020304" pitchFamily="18" charset="0"/>
                <a:cs typeface="Times New Roman" panose="02020603050405020304" pitchFamily="18" charset="0"/>
              </a:rPr>
              <a:t>, Innocentive </a:t>
            </a:r>
            <a:r>
              <a:rPr lang="en-US" sz="2000" dirty="0">
                <a:latin typeface="Times New Roman" panose="02020603050405020304" pitchFamily="18" charset="0"/>
                <a:cs typeface="Times New Roman" panose="02020603050405020304" pitchFamily="18" charset="0"/>
              </a:rPr>
              <a:t>is a platform of scientists where researchers, experts, and scientists get together to solve difficult scientific issues. The platform has an impressive track record; it solves 30% of the problems. </a:t>
            </a:r>
          </a:p>
          <a:p>
            <a:pPr algn="just"/>
            <a:endParaRPr lang="en-US" sz="2000" dirty="0"/>
          </a:p>
          <a:p>
            <a:pPr algn="just">
              <a:buNone/>
            </a:pPr>
            <a:r>
              <a:rPr lang="en-US" sz="2000" dirty="0"/>
              <a:t>     </a:t>
            </a:r>
          </a:p>
          <a:p>
            <a:pPr algn="just">
              <a:buNone/>
            </a:pPr>
            <a:endParaRPr lang="en-US" sz="2000" u="sng" dirty="0"/>
          </a:p>
          <a:p>
            <a:pPr algn="just">
              <a:buNone/>
            </a:pPr>
            <a:endParaRPr lang="en-US" sz="2000" dirty="0"/>
          </a:p>
        </p:txBody>
      </p:sp>
      <p:sp>
        <p:nvSpPr>
          <p:cNvPr id="4" name="Date Placeholder 3"/>
          <p:cNvSpPr>
            <a:spLocks noGrp="1"/>
          </p:cNvSpPr>
          <p:nvPr>
            <p:ph type="dt" sz="half" idx="10"/>
          </p:nvPr>
        </p:nvSpPr>
        <p:spPr/>
        <p:txBody>
          <a:bodyPr/>
          <a:lstStyle/>
          <a:p>
            <a:fld id="{4F4719DF-AE86-4E65-9202-924756B44765}"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dirty="0"/>
              <a:t>Guiding Principles of Co-creation Strategy (CO5)</a:t>
            </a:r>
          </a:p>
        </p:txBody>
      </p:sp>
      <p:pic>
        <p:nvPicPr>
          <p:cNvPr id="9" name="Picture 2" descr="NIET, Greater Noida: Cutoff, Placements, Courses, Fees, Admission 2021">
            <a:extLst>
              <a:ext uri="{FF2B5EF4-FFF2-40B4-BE49-F238E27FC236}">
                <a16:creationId xmlns:a16="http://schemas.microsoft.com/office/drawing/2014/main" id="{0EDC82C4-6955-4824-80C2-943797998EC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10847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marL="0" indent="0" algn="just" fontAlgn="base">
              <a:buNone/>
            </a:pPr>
            <a:r>
              <a:rPr lang="en-US" sz="2000" b="1" dirty="0">
                <a:latin typeface="Times New Roman" panose="02020603050405020304" pitchFamily="18" charset="0"/>
                <a:cs typeface="Times New Roman" panose="02020603050405020304" pitchFamily="18" charset="0"/>
              </a:rPr>
              <a:t>Connect with Innovative Minds</a:t>
            </a:r>
          </a:p>
          <a:p>
            <a:pPr algn="just" fontAlgn="base"/>
            <a:r>
              <a:rPr lang="en-US" sz="2000" dirty="0">
                <a:latin typeface="Times New Roman" panose="02020603050405020304" pitchFamily="18" charset="0"/>
                <a:cs typeface="Times New Roman" panose="02020603050405020304" pitchFamily="18" charset="0"/>
              </a:rPr>
              <a:t>The goal of co-creation strategy would only complete when bright and creative minds work together. When you creating a team, make sure everyone should bring something different to the table. Your focus should be on unlocking the potential of everyone in the group, allowing open discussion, and positive criticism. </a:t>
            </a:r>
          </a:p>
          <a:p>
            <a:pPr algn="just" fontAlgn="base"/>
            <a:r>
              <a:rPr lang="en-US" sz="2000" dirty="0">
                <a:latin typeface="Times New Roman" panose="02020603050405020304" pitchFamily="18" charset="0"/>
                <a:cs typeface="Times New Roman" panose="02020603050405020304" pitchFamily="18" charset="0"/>
              </a:rPr>
              <a:t>For instance, </a:t>
            </a:r>
            <a:r>
              <a:rPr lang="en-US" sz="2000" b="1" dirty="0">
                <a:latin typeface="Times New Roman" panose="02020603050405020304" pitchFamily="18" charset="0"/>
                <a:cs typeface="Times New Roman" panose="02020603050405020304" pitchFamily="18" charset="0"/>
              </a:rPr>
              <a:t>Lego</a:t>
            </a:r>
            <a:r>
              <a:rPr lang="en-US" sz="2000" dirty="0">
                <a:latin typeface="Times New Roman" panose="02020603050405020304" pitchFamily="18" charset="0"/>
                <a:cs typeface="Times New Roman" panose="02020603050405020304" pitchFamily="18" charset="0"/>
              </a:rPr>
              <a:t> decided to create a </a:t>
            </a:r>
            <a:r>
              <a:rPr lang="en-US" sz="2000" dirty="0" err="1">
                <a:latin typeface="Times New Roman" panose="02020603050405020304" pitchFamily="18" charset="0"/>
                <a:cs typeface="Times New Roman" panose="02020603050405020304" pitchFamily="18" charset="0"/>
              </a:rPr>
              <a:t>Mindstorm</a:t>
            </a:r>
            <a:r>
              <a:rPr lang="en-US" sz="2000" dirty="0">
                <a:latin typeface="Times New Roman" panose="02020603050405020304" pitchFamily="18" charset="0"/>
                <a:cs typeface="Times New Roman" panose="02020603050405020304" pitchFamily="18" charset="0"/>
              </a:rPr>
              <a:t> product with the ideas of users, instead of just creating it by themselves. The lead users and Lego developers have had a creatively competitive relationship, and they have become a part of the Lego product development community. </a:t>
            </a:r>
          </a:p>
          <a:p>
            <a:pPr algn="just"/>
            <a:endParaRPr lang="en-US" sz="2000"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     </a:t>
            </a:r>
          </a:p>
          <a:p>
            <a:pPr algn="just">
              <a:buNone/>
            </a:pPr>
            <a:endParaRPr lang="en-US" sz="2000" u="sng"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B7EF85D3-FF3C-4233-9FBB-2C7971BFEB3E}"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dirty="0"/>
              <a:t>Guiding Principles of Co-creation Strategy (CO5)</a:t>
            </a:r>
          </a:p>
        </p:txBody>
      </p:sp>
      <p:pic>
        <p:nvPicPr>
          <p:cNvPr id="9" name="Picture 2" descr="NIET, Greater Noida: Cutoff, Placements, Courses, Fees, Admission 2021">
            <a:extLst>
              <a:ext uri="{FF2B5EF4-FFF2-40B4-BE49-F238E27FC236}">
                <a16:creationId xmlns:a16="http://schemas.microsoft.com/office/drawing/2014/main" id="{5FB2E382-7AB2-4594-8308-B84B975DF0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312846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3962400"/>
          </a:xfrm>
        </p:spPr>
        <p:txBody>
          <a:bodyPr>
            <a:normAutofit/>
          </a:bodyPr>
          <a:lstStyle/>
          <a:p>
            <a:pPr marL="0" indent="0" algn="just" fontAlgn="base">
              <a:buNone/>
            </a:pPr>
            <a:r>
              <a:rPr lang="en-US" sz="2000" b="1" dirty="0">
                <a:latin typeface="Times New Roman" panose="02020603050405020304" pitchFamily="18" charset="0"/>
                <a:cs typeface="Times New Roman" panose="02020603050405020304" pitchFamily="18" charset="0"/>
              </a:rPr>
              <a:t>Result Sharing </a:t>
            </a:r>
          </a:p>
          <a:p>
            <a:pPr algn="just" fontAlgn="base"/>
            <a:r>
              <a:rPr lang="en-US" sz="2000" dirty="0">
                <a:latin typeface="Times New Roman" panose="02020603050405020304" pitchFamily="18" charset="0"/>
                <a:cs typeface="Times New Roman" panose="02020603050405020304" pitchFamily="18" charset="0"/>
              </a:rPr>
              <a:t>Co-creation could result in many forms like team insight, solving the problem, starting the </a:t>
            </a:r>
            <a:r>
              <a:rPr lang="en-US" sz="2000" b="1" dirty="0">
                <a:latin typeface="Times New Roman" panose="02020603050405020304" pitchFamily="18" charset="0"/>
                <a:cs typeface="Times New Roman" panose="02020603050405020304" pitchFamily="18" charset="0"/>
              </a:rPr>
              <a:t>new venture</a:t>
            </a:r>
            <a:r>
              <a:rPr lang="en-US" sz="2000" dirty="0">
                <a:latin typeface="Times New Roman" panose="02020603050405020304" pitchFamily="18" charset="0"/>
                <a:cs typeface="Times New Roman" panose="02020603050405020304" pitchFamily="18" charset="0"/>
              </a:rPr>
              <a:t>, and road mapping of the product. But there should be something in it for the contributors and participants. Therefore, you should give back something tangible, clear, and monetary. </a:t>
            </a:r>
          </a:p>
          <a:p>
            <a:pPr algn="just" fontAlgn="base"/>
            <a:r>
              <a:rPr lang="en-US" sz="2000" dirty="0">
                <a:latin typeface="Times New Roman" panose="02020603050405020304" pitchFamily="18" charset="0"/>
                <a:cs typeface="Times New Roman" panose="02020603050405020304" pitchFamily="18" charset="0"/>
              </a:rPr>
              <a:t>For instance, </a:t>
            </a:r>
            <a:r>
              <a:rPr lang="en-US" sz="2000" b="1" dirty="0">
                <a:latin typeface="Times New Roman" panose="02020603050405020304" pitchFamily="18" charset="0"/>
                <a:cs typeface="Times New Roman" panose="02020603050405020304" pitchFamily="18" charset="0"/>
              </a:rPr>
              <a:t>Apple iPhone </a:t>
            </a:r>
            <a:r>
              <a:rPr lang="en-US" sz="2000" dirty="0">
                <a:latin typeface="Times New Roman" panose="02020603050405020304" pitchFamily="18" charset="0"/>
                <a:cs typeface="Times New Roman" panose="02020603050405020304" pitchFamily="18" charset="0"/>
              </a:rPr>
              <a:t>App Store invites developers to launch their user applications on the platform. 30% of the profit takes the stores, and the remaining 70% is for the application developers. </a:t>
            </a:r>
          </a:p>
          <a:p>
            <a:pPr algn="just"/>
            <a:endParaRPr lang="en-US" sz="2000"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     </a:t>
            </a:r>
          </a:p>
          <a:p>
            <a:pPr algn="just">
              <a:buNone/>
            </a:pPr>
            <a:endParaRPr lang="en-US" sz="2000" u="sng"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0602DB2-CDFD-4413-8A64-48552888CF3B}"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106</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dirty="0"/>
              <a:t>Guiding Principles of Co-creation Strategy (CO5)</a:t>
            </a:r>
          </a:p>
        </p:txBody>
      </p:sp>
      <p:pic>
        <p:nvPicPr>
          <p:cNvPr id="9" name="Picture 2" descr="NIET, Greater Noida: Cutoff, Placements, Courses, Fees, Admission 2021">
            <a:extLst>
              <a:ext uri="{FF2B5EF4-FFF2-40B4-BE49-F238E27FC236}">
                <a16:creationId xmlns:a16="http://schemas.microsoft.com/office/drawing/2014/main" id="{E1DA354D-E2DE-4E93-B4EA-2CBB5E2DBD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4615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114800"/>
          </a:xfrm>
        </p:spPr>
        <p:txBody>
          <a:bodyPr>
            <a:normAutofit/>
          </a:bodyPr>
          <a:lstStyle/>
          <a:p>
            <a:pPr marL="0" indent="0" fontAlgn="base">
              <a:buNone/>
            </a:pPr>
            <a:r>
              <a:rPr lang="en-US" sz="2000" b="1" dirty="0">
                <a:latin typeface="Times New Roman" panose="02020603050405020304" pitchFamily="18" charset="0"/>
                <a:cs typeface="Times New Roman" panose="02020603050405020304" pitchFamily="18" charset="0"/>
              </a:rPr>
              <a:t>Continuous Development </a:t>
            </a:r>
          </a:p>
          <a:p>
            <a:pPr fontAlgn="base"/>
            <a:r>
              <a:rPr lang="en-US" sz="2000" dirty="0">
                <a:latin typeface="Times New Roman" panose="02020603050405020304" pitchFamily="18" charset="0"/>
                <a:cs typeface="Times New Roman" panose="02020603050405020304" pitchFamily="18" charset="0"/>
              </a:rPr>
              <a:t>Co-creation would only deliver beneficial results when it works continuously over a period of time. The result of co-creation usually falls under the category of 20% to 80% of the completion. It requires a lot of polishing and development even after the delivery. </a:t>
            </a:r>
          </a:p>
          <a:p>
            <a:pPr fontAlgn="base"/>
            <a:r>
              <a:rPr lang="en-US" sz="2000" dirty="0">
                <a:latin typeface="Times New Roman" panose="02020603050405020304" pitchFamily="18" charset="0"/>
                <a:cs typeface="Times New Roman" panose="02020603050405020304" pitchFamily="18" charset="0"/>
              </a:rPr>
              <a:t>For instance, </a:t>
            </a:r>
            <a:r>
              <a:rPr lang="en-US" sz="2000" b="1" dirty="0">
                <a:latin typeface="Times New Roman" panose="02020603050405020304" pitchFamily="18" charset="0"/>
                <a:cs typeface="Times New Roman" panose="02020603050405020304" pitchFamily="18" charset="0"/>
              </a:rPr>
              <a:t>Procter &amp; Gamble </a:t>
            </a:r>
            <a:r>
              <a:rPr lang="en-US" sz="2000" dirty="0">
                <a:latin typeface="Times New Roman" panose="02020603050405020304" pitchFamily="18" charset="0"/>
                <a:cs typeface="Times New Roman" panose="02020603050405020304" pitchFamily="18" charset="0"/>
              </a:rPr>
              <a:t>invites people from different fields to share their creative thoughts, and the company provides those resources and expertise. </a:t>
            </a:r>
          </a:p>
          <a:p>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     </a:t>
            </a:r>
          </a:p>
          <a:p>
            <a:pPr>
              <a:buNone/>
            </a:pPr>
            <a:endParaRPr lang="en-US" sz="2000" u="sng" dirty="0">
              <a:latin typeface="Times New Roman" panose="02020603050405020304" pitchFamily="18" charset="0"/>
              <a:cs typeface="Times New Roman" panose="02020603050405020304" pitchFamily="18" charset="0"/>
            </a:endParaRPr>
          </a:p>
          <a:p>
            <a:pPr>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E32915B-BAD3-4F1A-A716-0AFAC5E3DC9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107</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fontAlgn="base"/>
            <a:r>
              <a:rPr lang="en-US" sz="2400" dirty="0"/>
              <a:t>Guiding Principles of Co-creation Strategy (CO5)</a:t>
            </a:r>
          </a:p>
        </p:txBody>
      </p:sp>
      <p:pic>
        <p:nvPicPr>
          <p:cNvPr id="9" name="Picture 2" descr="NIET, Greater Noida: Cutoff, Placements, Courses, Fees, Admission 2021">
            <a:extLst>
              <a:ext uri="{FF2B5EF4-FFF2-40B4-BE49-F238E27FC236}">
                <a16:creationId xmlns:a16="http://schemas.microsoft.com/office/drawing/2014/main" id="{77C96C52-52F9-4CB5-BB5A-16CA278013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12230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marL="0" indent="0" algn="just" fontAlgn="base">
              <a:buNone/>
            </a:pPr>
            <a:r>
              <a:rPr lang="en-US" sz="2000" b="1" dirty="0">
                <a:latin typeface="Times New Roman" panose="02020603050405020304" pitchFamily="18" charset="0"/>
                <a:cs typeface="Times New Roman" panose="02020603050405020304" pitchFamily="18" charset="0"/>
              </a:rPr>
              <a:t>Club of Experts</a:t>
            </a:r>
          </a:p>
          <a:p>
            <a:pPr algn="just" fontAlgn="base"/>
            <a:r>
              <a:rPr lang="en-US" sz="2000" dirty="0">
                <a:latin typeface="Times New Roman" panose="02020603050405020304" pitchFamily="18" charset="0"/>
                <a:cs typeface="Times New Roman" panose="02020603050405020304" pitchFamily="18" charset="0"/>
              </a:rPr>
              <a:t>Club of experts is when a certain situation and specific challenge require the expertise and idea to solve it. If the participants have specific expertise, only then they would be able to contribute to it. The understanding and chemistry among team members define the success of the team. </a:t>
            </a:r>
          </a:p>
          <a:p>
            <a:pPr algn="just" fontAlgn="base"/>
            <a:r>
              <a:rPr lang="en-US" sz="2000" dirty="0">
                <a:latin typeface="Times New Roman" panose="02020603050405020304" pitchFamily="18" charset="0"/>
                <a:cs typeface="Times New Roman" panose="02020603050405020304" pitchFamily="18" charset="0"/>
              </a:rPr>
              <a:t>For instance, </a:t>
            </a:r>
            <a:r>
              <a:rPr lang="en-US" sz="2000" b="1" dirty="0">
                <a:latin typeface="Times New Roman" panose="02020603050405020304" pitchFamily="18" charset="0"/>
                <a:cs typeface="Times New Roman" panose="02020603050405020304" pitchFamily="18" charset="0"/>
              </a:rPr>
              <a:t>Nokia</a:t>
            </a:r>
            <a:r>
              <a:rPr lang="en-US" sz="2000" dirty="0">
                <a:latin typeface="Times New Roman" panose="02020603050405020304" pitchFamily="18" charset="0"/>
                <a:cs typeface="Times New Roman" panose="02020603050405020304" pitchFamily="18" charset="0"/>
              </a:rPr>
              <a:t> develops a team of lead users and developers, and they work together to create something new. </a:t>
            </a:r>
          </a:p>
          <a:p>
            <a:pPr algn="just"/>
            <a:endParaRPr lang="en-US" sz="2000" dirty="0">
              <a:latin typeface="Times New Roman" panose="02020603050405020304" pitchFamily="18" charset="0"/>
              <a:cs typeface="Times New Roman" panose="02020603050405020304" pitchFamily="18" charset="0"/>
            </a:endParaRPr>
          </a:p>
          <a:p>
            <a:pPr algn="just">
              <a:buNone/>
            </a:pPr>
            <a:endParaRPr lang="en-US" sz="2000" u="sng"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F55F7BD9-DD97-4C1F-B7AC-B9AA9A78721B}"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108</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p>
          <a:p>
            <a:pPr algn="ctr"/>
            <a:r>
              <a:rPr lang="en-US" sz="2400" dirty="0"/>
              <a:t>Types of Co-creation(CO5)</a:t>
            </a:r>
          </a:p>
          <a:p>
            <a:pPr algn="ctr"/>
            <a:endParaRPr lang="en-US" sz="2400" dirty="0"/>
          </a:p>
        </p:txBody>
      </p:sp>
      <p:pic>
        <p:nvPicPr>
          <p:cNvPr id="9" name="Picture 2" descr="NIET, Greater Noida: Cutoff, Placements, Courses, Fees, Admission 2021">
            <a:extLst>
              <a:ext uri="{FF2B5EF4-FFF2-40B4-BE49-F238E27FC236}">
                <a16:creationId xmlns:a16="http://schemas.microsoft.com/office/drawing/2014/main" id="{99F15C28-7B6F-4B35-80D2-FCBE511E9C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66065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4572000"/>
          </a:xfrm>
        </p:spPr>
        <p:txBody>
          <a:bodyPr>
            <a:normAutofit/>
          </a:bodyPr>
          <a:lstStyle/>
          <a:p>
            <a:pPr marL="0" indent="0" algn="just" fontAlgn="base">
              <a:buNone/>
            </a:pPr>
            <a:r>
              <a:rPr lang="en-US" sz="2000" b="1" dirty="0">
                <a:latin typeface="Times New Roman" panose="02020603050405020304" pitchFamily="18" charset="0"/>
                <a:cs typeface="Times New Roman" panose="02020603050405020304" pitchFamily="18" charset="0"/>
              </a:rPr>
              <a:t>     The crowd of People/Crowdsourcing </a:t>
            </a:r>
          </a:p>
          <a:p>
            <a:pPr algn="just" fontAlgn="base"/>
            <a:r>
              <a:rPr lang="en-US" sz="2000" dirty="0">
                <a:latin typeface="Times New Roman" panose="02020603050405020304" pitchFamily="18" charset="0"/>
                <a:cs typeface="Times New Roman" panose="02020603050405020304" pitchFamily="18" charset="0"/>
              </a:rPr>
              <a:t>The crowd of people is an open group where everyone could join and participate in the group. It follows the concept of the Rule of Big Number. It means that anyone who has a unique idea deserves an opportunity to participate. The online platform allows people to suggest, rate, and respond to their experiences. </a:t>
            </a:r>
          </a:p>
          <a:p>
            <a:pPr algn="just"/>
            <a:r>
              <a:rPr lang="en-US" sz="2000" dirty="0">
                <a:latin typeface="Times New Roman" panose="02020603050405020304" pitchFamily="18" charset="0"/>
                <a:cs typeface="Times New Roman" panose="02020603050405020304" pitchFamily="18" charset="0"/>
              </a:rPr>
              <a:t>For instance, </a:t>
            </a:r>
            <a:r>
              <a:rPr lang="en-US" sz="2000" b="1" dirty="0">
                <a:latin typeface="Times New Roman" panose="02020603050405020304" pitchFamily="18" charset="0"/>
                <a:cs typeface="Times New Roman" panose="02020603050405020304" pitchFamily="18" charset="0"/>
              </a:rPr>
              <a:t>Threadless</a:t>
            </a:r>
            <a:r>
              <a:rPr lang="en-US" sz="2000" dirty="0">
                <a:latin typeface="Times New Roman" panose="02020603050405020304" pitchFamily="18" charset="0"/>
                <a:cs typeface="Times New Roman" panose="02020603050405020304" pitchFamily="18" charset="0"/>
              </a:rPr>
              <a:t> is an e-commerce t-shirt platform, where designers share their designs and developer/users rate their feedback. The company shares 30% of the profit on the most sold and rated t-shirt items. </a:t>
            </a:r>
          </a:p>
          <a:p>
            <a:pPr algn="just">
              <a:buNone/>
            </a:pPr>
            <a:endParaRPr lang="en-US" sz="2000" u="sng"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C6D9B2E8-17D0-4948-B96B-F5D9C95B06A0}"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109</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p>
          <a:p>
            <a:pPr algn="ctr"/>
            <a:r>
              <a:rPr lang="en-US" sz="2400" dirty="0"/>
              <a:t>Types of Co-creation(CO5)</a:t>
            </a:r>
          </a:p>
          <a:p>
            <a:pPr algn="ctr"/>
            <a:endParaRPr lang="en-US" sz="2400" dirty="0"/>
          </a:p>
        </p:txBody>
      </p:sp>
      <p:pic>
        <p:nvPicPr>
          <p:cNvPr id="9" name="Picture 2" descr="NIET, Greater Noida: Cutoff, Placements, Courses, Fees, Admission 2021">
            <a:extLst>
              <a:ext uri="{FF2B5EF4-FFF2-40B4-BE49-F238E27FC236}">
                <a16:creationId xmlns:a16="http://schemas.microsoft.com/office/drawing/2014/main" id="{D2D588E2-6557-41DC-974A-931E050004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415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3BE420C-9182-4E7D-935D-9E69EE04182C}"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Course</a:t>
            </a:r>
            <a:r>
              <a:rPr kumimoji="0" lang="en-US" sz="2400" b="0" i="0" u="none" strike="noStrike" kern="1200" cap="none" spc="0" normalizeH="0" noProof="0" dirty="0">
                <a:ln>
                  <a:noFill/>
                </a:ln>
                <a:solidFill>
                  <a:schemeClr val="dk1"/>
                </a:solidFill>
                <a:effectLst/>
                <a:uLnTx/>
                <a:uFillTx/>
                <a:latin typeface="+mn-lt"/>
                <a:ea typeface="+mn-ea"/>
                <a:cs typeface="+mn-cs"/>
              </a:rPr>
              <a:t> Outcomes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2">
            <a:extLst>
              <a:ext uri="{FF2B5EF4-FFF2-40B4-BE49-F238E27FC236}">
                <a16:creationId xmlns:a16="http://schemas.microsoft.com/office/drawing/2014/main" id="{E18CF45A-FD31-7F54-D2E6-2F561873EC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
            <a:ext cx="131445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8" name="Table 7">
            <a:extLst>
              <a:ext uri="{FF2B5EF4-FFF2-40B4-BE49-F238E27FC236}">
                <a16:creationId xmlns:a16="http://schemas.microsoft.com/office/drawing/2014/main" id="{332A1A38-7F63-1547-6E2E-70B2570A608F}"/>
              </a:ext>
            </a:extLst>
          </p:cNvPr>
          <p:cNvGraphicFramePr>
            <a:graphicFrameLocks noGrp="1"/>
          </p:cNvGraphicFramePr>
          <p:nvPr>
            <p:extLst>
              <p:ext uri="{D42A27DB-BD31-4B8C-83A1-F6EECF244321}">
                <p14:modId xmlns:p14="http://schemas.microsoft.com/office/powerpoint/2010/main" val="40982716"/>
              </p:ext>
            </p:extLst>
          </p:nvPr>
        </p:nvGraphicFramePr>
        <p:xfrm>
          <a:off x="457200" y="805802"/>
          <a:ext cx="8305800" cy="5467330"/>
        </p:xfrm>
        <a:graphic>
          <a:graphicData uri="http://schemas.openxmlformats.org/drawingml/2006/table">
            <a:tbl>
              <a:tblPr firstRow="1" firstCol="1" bandRow="1">
                <a:tableStyleId>{5C22544A-7EE6-4342-B048-85BDC9FD1C3A}</a:tableStyleId>
              </a:tblPr>
              <a:tblGrid>
                <a:gridCol w="731265">
                  <a:extLst>
                    <a:ext uri="{9D8B030D-6E8A-4147-A177-3AD203B41FA5}">
                      <a16:colId xmlns:a16="http://schemas.microsoft.com/office/drawing/2014/main" val="2461581847"/>
                    </a:ext>
                  </a:extLst>
                </a:gridCol>
                <a:gridCol w="4685999">
                  <a:extLst>
                    <a:ext uri="{9D8B030D-6E8A-4147-A177-3AD203B41FA5}">
                      <a16:colId xmlns:a16="http://schemas.microsoft.com/office/drawing/2014/main" val="1042118414"/>
                    </a:ext>
                  </a:extLst>
                </a:gridCol>
                <a:gridCol w="2888536">
                  <a:extLst>
                    <a:ext uri="{9D8B030D-6E8A-4147-A177-3AD203B41FA5}">
                      <a16:colId xmlns:a16="http://schemas.microsoft.com/office/drawing/2014/main" val="1103444251"/>
                    </a:ext>
                  </a:extLst>
                </a:gridCol>
              </a:tblGrid>
              <a:tr h="1155718">
                <a:tc>
                  <a:txBody>
                    <a:bodyPr/>
                    <a:lstStyle/>
                    <a:p>
                      <a:pPr marL="0" marR="0" algn="ctr">
                        <a:lnSpc>
                          <a:spcPct val="115000"/>
                        </a:lnSpc>
                        <a:spcBef>
                          <a:spcPts val="0"/>
                        </a:spcBef>
                        <a:spcAft>
                          <a:spcPts val="0"/>
                        </a:spcAft>
                      </a:pPr>
                      <a:r>
                        <a:rPr lang="en-US" sz="1800" dirty="0">
                          <a:effectLst/>
                        </a:rPr>
                        <a:t> </a:t>
                      </a:r>
                    </a:p>
                    <a:p>
                      <a:pPr marL="0" marR="0" algn="ctr">
                        <a:lnSpc>
                          <a:spcPct val="115000"/>
                        </a:lnSpc>
                        <a:spcBef>
                          <a:spcPts val="0"/>
                        </a:spcBef>
                        <a:spcAft>
                          <a:spcPts val="0"/>
                        </a:spcAft>
                      </a:pPr>
                      <a:r>
                        <a:rPr lang="en-US" sz="1800" dirty="0">
                          <a:effectLst/>
                        </a:rPr>
                        <a:t>CO 1</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715"/>
                        </a:spcBef>
                        <a:spcAft>
                          <a:spcPts val="0"/>
                        </a:spcAft>
                      </a:pPr>
                      <a:r>
                        <a:rPr lang="en-US" sz="1800">
                          <a:effectLst/>
                        </a:rPr>
                        <a:t>Develop an understanding of digital and social media marketing practices.</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715"/>
                        </a:spcBef>
                        <a:spcAft>
                          <a:spcPts val="0"/>
                        </a:spcAft>
                      </a:pPr>
                      <a:r>
                        <a:rPr lang="en-US" sz="1800">
                          <a:effectLst/>
                        </a:rPr>
                        <a:t>Knowledge (K2), Remembering (K1) </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400262696"/>
                  </a:ext>
                </a:extLst>
              </a:tr>
              <a:tr h="844460">
                <a:tc>
                  <a:txBody>
                    <a:bodyPr/>
                    <a:lstStyle/>
                    <a:p>
                      <a:pPr marL="0" marR="0" algn="ctr">
                        <a:lnSpc>
                          <a:spcPct val="115000"/>
                        </a:lnSpc>
                        <a:spcBef>
                          <a:spcPts val="0"/>
                        </a:spcBef>
                        <a:spcAft>
                          <a:spcPts val="0"/>
                        </a:spcAft>
                      </a:pPr>
                      <a:r>
                        <a:rPr lang="en-US" sz="1800">
                          <a:effectLst/>
                        </a:rPr>
                        <a:t>CO 2</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197485">
                        <a:lnSpc>
                          <a:spcPct val="105000"/>
                        </a:lnSpc>
                        <a:spcBef>
                          <a:spcPts val="715"/>
                        </a:spcBef>
                        <a:spcAft>
                          <a:spcPts val="0"/>
                        </a:spcAft>
                      </a:pPr>
                      <a:r>
                        <a:rPr lang="en-US" sz="1800">
                          <a:effectLst/>
                        </a:rPr>
                        <a:t>Develop understanding of the social media platforms</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715"/>
                        </a:spcBef>
                        <a:spcAft>
                          <a:spcPts val="0"/>
                        </a:spcAft>
                      </a:pPr>
                      <a:r>
                        <a:rPr lang="en-US" sz="1800">
                          <a:effectLst/>
                        </a:rPr>
                        <a:t>Comprehending (K 3)</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687666344"/>
                  </a:ext>
                </a:extLst>
              </a:tr>
              <a:tr h="687939">
                <a:tc>
                  <a:txBody>
                    <a:bodyPr/>
                    <a:lstStyle/>
                    <a:p>
                      <a:pPr marL="0" marR="0" algn="ctr">
                        <a:lnSpc>
                          <a:spcPct val="115000"/>
                        </a:lnSpc>
                        <a:spcBef>
                          <a:spcPts val="0"/>
                        </a:spcBef>
                        <a:spcAft>
                          <a:spcPts val="0"/>
                        </a:spcAft>
                      </a:pPr>
                      <a:r>
                        <a:rPr lang="en-US" sz="1800">
                          <a:effectLst/>
                        </a:rPr>
                        <a:t>CO 3</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197485" algn="just">
                        <a:lnSpc>
                          <a:spcPct val="105000"/>
                        </a:lnSpc>
                        <a:spcBef>
                          <a:spcPts val="715"/>
                        </a:spcBef>
                        <a:spcAft>
                          <a:spcPts val="0"/>
                        </a:spcAft>
                      </a:pPr>
                      <a:r>
                        <a:rPr lang="en-US" sz="1800">
                          <a:effectLst/>
                        </a:rPr>
                        <a:t>Acquire the skill to acquire and engage consumers online</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a:txBody>
                    <a:bodyPr/>
                    <a:lstStyle/>
                    <a:p>
                      <a:pPr marL="0" marR="0">
                        <a:lnSpc>
                          <a:spcPct val="107000"/>
                        </a:lnSpc>
                        <a:spcBef>
                          <a:spcPts val="715"/>
                        </a:spcBef>
                        <a:spcAft>
                          <a:spcPts val="0"/>
                        </a:spcAft>
                      </a:pPr>
                      <a:r>
                        <a:rPr lang="en-US" sz="1800">
                          <a:effectLst/>
                        </a:rPr>
                        <a:t>Knowledge (K2), Applying (K4)</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942947882"/>
                  </a:ext>
                </a:extLst>
              </a:tr>
              <a:tr h="1857385">
                <a:tc>
                  <a:txBody>
                    <a:bodyPr/>
                    <a:lstStyle/>
                    <a:p>
                      <a:pPr marL="0" marR="0" algn="ctr">
                        <a:lnSpc>
                          <a:spcPct val="115000"/>
                        </a:lnSpc>
                        <a:spcBef>
                          <a:spcPts val="0"/>
                        </a:spcBef>
                        <a:spcAft>
                          <a:spcPts val="0"/>
                        </a:spcAft>
                      </a:pPr>
                      <a:r>
                        <a:rPr lang="en-US" sz="1800">
                          <a:effectLst/>
                        </a:rPr>
                        <a:t>CO 4</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0"/>
                        </a:spcBef>
                        <a:spcAft>
                          <a:spcPts val="0"/>
                        </a:spcAft>
                      </a:pPr>
                      <a:r>
                        <a:rPr lang="en-US" sz="1800" dirty="0">
                          <a:effectLst/>
                        </a:rPr>
                        <a:t>Develop	understanding	of	building organizational competency by way of digital marketing practices and cost considerations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715"/>
                        </a:spcBef>
                        <a:spcAft>
                          <a:spcPts val="0"/>
                        </a:spcAft>
                      </a:pPr>
                      <a:r>
                        <a:rPr lang="en-US" sz="1800">
                          <a:effectLst/>
                        </a:rPr>
                        <a:t>Knowledge (K2), Analyzing (K5)</a:t>
                      </a:r>
                      <a:endParaRPr lang="en-US" sz="18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90314530"/>
                  </a:ext>
                </a:extLst>
              </a:tr>
              <a:tr h="921828">
                <a:tc>
                  <a:txBody>
                    <a:bodyPr/>
                    <a:lstStyle/>
                    <a:p>
                      <a:pPr marL="0" marR="0">
                        <a:lnSpc>
                          <a:spcPct val="115000"/>
                        </a:lnSpc>
                        <a:spcBef>
                          <a:spcPts val="0"/>
                        </a:spcBef>
                        <a:spcAft>
                          <a:spcPts val="1000"/>
                        </a:spcAft>
                      </a:pPr>
                      <a:r>
                        <a:rPr lang="en-US" sz="1800">
                          <a:effectLst/>
                        </a:rPr>
                        <a:t>CO 5</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15000"/>
                        </a:lnSpc>
                        <a:spcBef>
                          <a:spcPts val="200"/>
                        </a:spcBef>
                        <a:spcAft>
                          <a:spcPts val="1000"/>
                        </a:spcAft>
                      </a:pPr>
                      <a:r>
                        <a:rPr lang="en-US" sz="1800">
                          <a:effectLst/>
                        </a:rPr>
                        <a:t>Develop understanding of the latest digital practices for marketing and promotion.</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nSpc>
                          <a:spcPct val="107000"/>
                        </a:lnSpc>
                        <a:spcBef>
                          <a:spcPts val="715"/>
                        </a:spcBef>
                        <a:spcAft>
                          <a:spcPts val="0"/>
                        </a:spcAft>
                      </a:pPr>
                      <a:r>
                        <a:rPr lang="en-US" sz="1800" dirty="0">
                          <a:effectLst/>
                        </a:rPr>
                        <a:t>Knowledge (K2), Applying (K4)</a:t>
                      </a: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544691127"/>
                  </a:ext>
                </a:extLst>
              </a:tr>
            </a:tbl>
          </a:graphicData>
        </a:graphic>
      </p:graphicFrame>
    </p:spTree>
    <p:extLst>
      <p:ext uri="{BB962C8B-B14F-4D97-AF65-F5344CB8AC3E}">
        <p14:creationId xmlns:p14="http://schemas.microsoft.com/office/powerpoint/2010/main" val="326826769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3962400"/>
          </a:xfrm>
        </p:spPr>
        <p:txBody>
          <a:bodyPr>
            <a:normAutofit/>
          </a:bodyPr>
          <a:lstStyle/>
          <a:p>
            <a:pPr marL="0" indent="0" algn="just" fontAlgn="base">
              <a:buNone/>
            </a:pPr>
            <a:r>
              <a:rPr lang="en-US" sz="2000" b="1" dirty="0">
                <a:latin typeface="Times New Roman" panose="02020603050405020304" pitchFamily="18" charset="0"/>
                <a:cs typeface="Times New Roman" panose="02020603050405020304" pitchFamily="18" charset="0"/>
              </a:rPr>
              <a:t>Coalition of Parties </a:t>
            </a:r>
          </a:p>
          <a:p>
            <a:pPr algn="just" fontAlgn="base"/>
            <a:r>
              <a:rPr lang="en-US" sz="2000" dirty="0">
                <a:latin typeface="Times New Roman" panose="02020603050405020304" pitchFamily="18" charset="0"/>
                <a:cs typeface="Times New Roman" panose="02020603050405020304" pitchFamily="18" charset="0"/>
              </a:rPr>
              <a:t>A coalition of parties is when various expert parties collaborate to share investment and ideas.</a:t>
            </a:r>
          </a:p>
          <a:p>
            <a:pPr algn="just" fontAlgn="base"/>
            <a:r>
              <a:rPr lang="en-US" sz="2000" dirty="0">
                <a:latin typeface="Times New Roman" panose="02020603050405020304" pitchFamily="18" charset="0"/>
                <a:cs typeface="Times New Roman" panose="02020603050405020304" pitchFamily="18" charset="0"/>
              </a:rPr>
              <a:t>Every member party brings some type of new skill and expertise to the table. When multiple parties team up to share resources, a new realization occurs. </a:t>
            </a:r>
          </a:p>
          <a:p>
            <a:pPr algn="just" fontAlgn="base"/>
            <a:r>
              <a:rPr lang="en-US" sz="2000" dirty="0">
                <a:latin typeface="Times New Roman" panose="02020603050405020304" pitchFamily="18" charset="0"/>
                <a:cs typeface="Times New Roman" panose="02020603050405020304" pitchFamily="18" charset="0"/>
              </a:rPr>
              <a:t>For instance, </a:t>
            </a:r>
            <a:r>
              <a:rPr lang="en-US" sz="2000" b="1" dirty="0">
                <a:latin typeface="Times New Roman" panose="02020603050405020304" pitchFamily="18" charset="0"/>
                <a:cs typeface="Times New Roman" panose="02020603050405020304" pitchFamily="18" charset="0"/>
              </a:rPr>
              <a:t>Heineken</a:t>
            </a:r>
            <a:r>
              <a:rPr lang="en-US" sz="2000" dirty="0">
                <a:latin typeface="Times New Roman" panose="02020603050405020304" pitchFamily="18" charset="0"/>
                <a:cs typeface="Times New Roman" panose="02020603050405020304" pitchFamily="18" charset="0"/>
              </a:rPr>
              <a:t> started a co-creation partnership with </a:t>
            </a:r>
            <a:r>
              <a:rPr lang="en-US" sz="2000" dirty="0" err="1">
                <a:latin typeface="Times New Roman" panose="02020603050405020304" pitchFamily="18" charset="0"/>
                <a:cs typeface="Times New Roman" panose="02020603050405020304" pitchFamily="18" charset="0"/>
              </a:rPr>
              <a:t>Krups</a:t>
            </a:r>
            <a:r>
              <a:rPr lang="en-US" sz="2000" dirty="0">
                <a:latin typeface="Times New Roman" panose="02020603050405020304" pitchFamily="18" charset="0"/>
                <a:cs typeface="Times New Roman" panose="02020603050405020304" pitchFamily="18" charset="0"/>
              </a:rPr>
              <a:t>. They agree to work together for 10 years and the partnership resulted in the form of innovative packaging beer for a long time. </a:t>
            </a:r>
          </a:p>
          <a:p>
            <a:pPr algn="just"/>
            <a:endParaRPr lang="en-US" sz="2000" dirty="0">
              <a:latin typeface="Times New Roman" panose="02020603050405020304" pitchFamily="18" charset="0"/>
              <a:cs typeface="Times New Roman" panose="02020603050405020304" pitchFamily="18" charset="0"/>
            </a:endParaRPr>
          </a:p>
          <a:p>
            <a:pPr algn="just">
              <a:buNone/>
            </a:pPr>
            <a:endParaRPr lang="en-US" sz="2000" u="sng"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A9873A1-671C-4ADD-B039-5AB084034261}"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110</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p>
          <a:p>
            <a:pPr algn="ctr"/>
            <a:r>
              <a:rPr lang="en-US" sz="2400" dirty="0"/>
              <a:t>Types of Co-creation(CO5)</a:t>
            </a:r>
          </a:p>
          <a:p>
            <a:pPr algn="ctr"/>
            <a:endParaRPr lang="en-US" sz="2400" dirty="0"/>
          </a:p>
        </p:txBody>
      </p:sp>
      <p:pic>
        <p:nvPicPr>
          <p:cNvPr id="9" name="Picture 2" descr="NIET, Greater Noida: Cutoff, Placements, Courses, Fees, Admission 2021">
            <a:extLst>
              <a:ext uri="{FF2B5EF4-FFF2-40B4-BE49-F238E27FC236}">
                <a16:creationId xmlns:a16="http://schemas.microsoft.com/office/drawing/2014/main" id="{812489B9-64B8-4655-84FD-E633B6A409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23431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marL="0" indent="0" algn="just" fontAlgn="base">
              <a:buNone/>
            </a:pPr>
            <a:r>
              <a:rPr lang="en-US" sz="2000" b="1" dirty="0">
                <a:latin typeface="Times New Roman" panose="02020603050405020304" pitchFamily="18" charset="0"/>
                <a:cs typeface="Times New Roman" panose="02020603050405020304" pitchFamily="18" charset="0"/>
              </a:rPr>
              <a:t>Community of Kindred Spirit </a:t>
            </a:r>
          </a:p>
          <a:p>
            <a:pPr algn="just" fontAlgn="base"/>
            <a:r>
              <a:rPr lang="en-US" sz="2000" dirty="0">
                <a:latin typeface="Times New Roman" panose="02020603050405020304" pitchFamily="18" charset="0"/>
                <a:cs typeface="Times New Roman" panose="02020603050405020304" pitchFamily="18" charset="0"/>
              </a:rPr>
              <a:t>Community kindred spirit is when people collaborate to develop something of a greater good. The group usually involves people of similar interests. </a:t>
            </a:r>
          </a:p>
          <a:p>
            <a:pPr algn="just" fontAlgn="base"/>
            <a:r>
              <a:rPr lang="en-US" sz="2000" dirty="0">
                <a:latin typeface="Times New Roman" panose="02020603050405020304" pitchFamily="18" charset="0"/>
                <a:cs typeface="Times New Roman" panose="02020603050405020304" pitchFamily="18" charset="0"/>
              </a:rPr>
              <a:t>For instance, developer users developed an open-source operating system, Linux. No one owns the operating system and it’s free for everyone.</a:t>
            </a:r>
          </a:p>
          <a:p>
            <a:pPr algn="just"/>
            <a:endParaRPr lang="en-US" sz="2000" dirty="0">
              <a:latin typeface="Times New Roman" panose="02020603050405020304" pitchFamily="18" charset="0"/>
              <a:cs typeface="Times New Roman" panose="02020603050405020304" pitchFamily="18" charset="0"/>
            </a:endParaRPr>
          </a:p>
          <a:p>
            <a:pPr algn="just">
              <a:buNone/>
            </a:pPr>
            <a:endParaRPr lang="en-US" sz="2000" u="sng"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2282607-9FB6-4698-A8E8-3EED94CE904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111</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p>
          <a:p>
            <a:pPr algn="ctr"/>
            <a:r>
              <a:rPr lang="en-US" sz="2400" dirty="0"/>
              <a:t>Types of Co-creation(CO5)</a:t>
            </a:r>
          </a:p>
          <a:p>
            <a:pPr algn="ctr"/>
            <a:endParaRPr lang="en-US" sz="2400" dirty="0"/>
          </a:p>
        </p:txBody>
      </p:sp>
      <p:pic>
        <p:nvPicPr>
          <p:cNvPr id="9" name="Picture 2" descr="NIET, Greater Noida: Cutoff, Placements, Courses, Fees, Admission 2021">
            <a:extLst>
              <a:ext uri="{FF2B5EF4-FFF2-40B4-BE49-F238E27FC236}">
                <a16:creationId xmlns:a16="http://schemas.microsoft.com/office/drawing/2014/main" id="{14C3E126-333D-4F73-922D-D3E4A12DED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017331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07B6CD2-79DF-4CDC-BEE6-DC183B63FB87}"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112</a:t>
            </a:fld>
            <a:endParaRPr lang="en-US"/>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p>
          <a:p>
            <a:pPr algn="ctr"/>
            <a:r>
              <a:rPr lang="en-US" sz="2400" dirty="0"/>
              <a:t>Types of Co-creation(CO5)</a:t>
            </a:r>
          </a:p>
          <a:p>
            <a:pPr algn="ctr"/>
            <a:endParaRPr lang="en-US" sz="2400" dirty="0"/>
          </a:p>
        </p:txBody>
      </p:sp>
      <p:pic>
        <p:nvPicPr>
          <p:cNvPr id="9" name="Content Placeholder 8"/>
          <p:cNvPicPr>
            <a:picLocks noGrp="1" noChangeAspect="1"/>
          </p:cNvPicPr>
          <p:nvPr>
            <p:ph idx="1"/>
          </p:nvPr>
        </p:nvPicPr>
        <p:blipFill>
          <a:blip r:embed="rId2"/>
          <a:stretch>
            <a:fillRect/>
          </a:stretch>
        </p:blipFill>
        <p:spPr>
          <a:xfrm>
            <a:off x="914400" y="990600"/>
            <a:ext cx="7772399" cy="5135563"/>
          </a:xfrm>
          <a:prstGeom prst="rect">
            <a:avLst/>
          </a:prstGeom>
        </p:spPr>
      </p:pic>
      <p:pic>
        <p:nvPicPr>
          <p:cNvPr id="10" name="Picture 2" descr="NIET, Greater Noida: Cutoff, Placements, Courses, Fees, Admission 2021">
            <a:extLst>
              <a:ext uri="{FF2B5EF4-FFF2-40B4-BE49-F238E27FC236}">
                <a16:creationId xmlns:a16="http://schemas.microsoft.com/office/drawing/2014/main" id="{0FF0B5E3-825D-44FB-8052-83DC6948EB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278805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a:buNone/>
            </a:pPr>
            <a:r>
              <a:rPr lang="en-US" sz="2800" u="sng" dirty="0">
                <a:latin typeface="Times New Roman" panose="02020603050405020304" pitchFamily="18" charset="0"/>
                <a:cs typeface="Times New Roman" panose="02020603050405020304" pitchFamily="18" charset="0"/>
              </a:rPr>
              <a:t>    </a:t>
            </a:r>
          </a:p>
          <a:p>
            <a:pPr lvl="0" algn="just"/>
            <a:r>
              <a:rPr lang="en-US" sz="2000" dirty="0">
                <a:latin typeface="Times New Roman" panose="02020603050405020304" pitchFamily="18" charset="0"/>
                <a:cs typeface="Times New Roman" panose="02020603050405020304" pitchFamily="18" charset="0"/>
              </a:rPr>
              <a:t>Tinkering: Public exercises control over the contribution activity while the firm exercises control over the selection activity</a:t>
            </a:r>
          </a:p>
          <a:p>
            <a:pPr lvl="0" algn="just"/>
            <a:r>
              <a:rPr lang="en-US" sz="2000" dirty="0">
                <a:latin typeface="Times New Roman" panose="02020603050405020304" pitchFamily="18" charset="0"/>
                <a:cs typeface="Times New Roman" panose="02020603050405020304" pitchFamily="18" charset="0"/>
              </a:rPr>
              <a:t>Submitting: Firm exercises complete control over both the activities</a:t>
            </a:r>
          </a:p>
          <a:p>
            <a:pPr lvl="0" algn="just"/>
            <a:r>
              <a:rPr lang="en-US" sz="2000" dirty="0">
                <a:latin typeface="Times New Roman" panose="02020603050405020304" pitchFamily="18" charset="0"/>
                <a:cs typeface="Times New Roman" panose="02020603050405020304" pitchFamily="18" charset="0"/>
              </a:rPr>
              <a:t>Co-designing: Firm exercises control over the contribution activity while the public exercises control over the selection activity</a:t>
            </a:r>
          </a:p>
          <a:p>
            <a:pPr lvl="0" algn="just"/>
            <a:r>
              <a:rPr lang="en-US" sz="2000" dirty="0">
                <a:latin typeface="Times New Roman" panose="02020603050405020304" pitchFamily="18" charset="0"/>
                <a:cs typeface="Times New Roman" panose="02020603050405020304" pitchFamily="18" charset="0"/>
              </a:rPr>
              <a:t>Collaborating: Public exercises complete control over both the activities</a:t>
            </a:r>
          </a:p>
          <a:p>
            <a:endParaRPr lang="en-US" sz="2000" dirty="0"/>
          </a:p>
          <a:p>
            <a:pPr>
              <a:buNone/>
            </a:pPr>
            <a:endParaRPr lang="en-US" sz="2000" u="sng" dirty="0"/>
          </a:p>
          <a:p>
            <a:pPr>
              <a:buNone/>
            </a:pPr>
            <a:endParaRPr lang="en-US" dirty="0"/>
          </a:p>
        </p:txBody>
      </p:sp>
      <p:sp>
        <p:nvSpPr>
          <p:cNvPr id="4" name="Date Placeholder 3"/>
          <p:cNvSpPr>
            <a:spLocks noGrp="1"/>
          </p:cNvSpPr>
          <p:nvPr>
            <p:ph type="dt" sz="half" idx="10"/>
          </p:nvPr>
        </p:nvSpPr>
        <p:spPr/>
        <p:txBody>
          <a:bodyPr/>
          <a:lstStyle/>
          <a:p>
            <a:fld id="{C7EE032F-49EA-4DE9-ACEA-D2FF58418CE7}"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p>
          <a:p>
            <a:pPr algn="ctr"/>
            <a:r>
              <a:rPr lang="en-US" sz="2400" dirty="0"/>
              <a:t>Types of Co-creation(CO5)</a:t>
            </a:r>
          </a:p>
          <a:p>
            <a:pPr algn="ctr"/>
            <a:endParaRPr lang="en-US" sz="2400" dirty="0"/>
          </a:p>
        </p:txBody>
      </p:sp>
      <p:pic>
        <p:nvPicPr>
          <p:cNvPr id="9" name="Picture 2" descr="NIET, Greater Noida: Cutoff, Placements, Courses, Fees, Admission 2021">
            <a:extLst>
              <a:ext uri="{FF2B5EF4-FFF2-40B4-BE49-F238E27FC236}">
                <a16:creationId xmlns:a16="http://schemas.microsoft.com/office/drawing/2014/main" id="{79179F7F-D544-4074-8042-E0A68D7CDC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71918621"/>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82FF922-C974-4674-8F8E-2C69420F0BC7}"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p>
          <a:p>
            <a:pPr algn="ctr"/>
            <a:r>
              <a:rPr lang="en-US" sz="2400" dirty="0"/>
              <a:t>Types of Co-creation(CO5)</a:t>
            </a:r>
          </a:p>
          <a:p>
            <a:pPr algn="ctr"/>
            <a:endParaRPr lang="en-US" sz="2400" dirty="0"/>
          </a:p>
        </p:txBody>
      </p:sp>
      <p:pic>
        <p:nvPicPr>
          <p:cNvPr id="9" name="Content Placeholder 8"/>
          <p:cNvPicPr>
            <a:picLocks noGrp="1" noChangeAspect="1"/>
          </p:cNvPicPr>
          <p:nvPr>
            <p:ph idx="1"/>
          </p:nvPr>
        </p:nvPicPr>
        <p:blipFill>
          <a:blip r:embed="rId2"/>
          <a:stretch>
            <a:fillRect/>
          </a:stretch>
        </p:blipFill>
        <p:spPr>
          <a:xfrm>
            <a:off x="838200" y="1143000"/>
            <a:ext cx="6705600" cy="4772819"/>
          </a:xfrm>
          <a:prstGeom prst="rect">
            <a:avLst/>
          </a:prstGeom>
        </p:spPr>
      </p:pic>
      <p:pic>
        <p:nvPicPr>
          <p:cNvPr id="10" name="Picture 2" descr="NIET, Greater Noida: Cutoff, Placements, Courses, Fees, Admission 2021">
            <a:extLst>
              <a:ext uri="{FF2B5EF4-FFF2-40B4-BE49-F238E27FC236}">
                <a16:creationId xmlns:a16="http://schemas.microsoft.com/office/drawing/2014/main" id="{F9936587-5AA0-4BD4-8F3B-4DC29A804A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545894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marL="0" indent="0" algn="just" fontAlgn="base">
              <a:buNone/>
            </a:pPr>
            <a:r>
              <a:rPr lang="en-US" sz="2000" b="1" dirty="0">
                <a:latin typeface="Times New Roman" panose="02020603050405020304" pitchFamily="18" charset="0"/>
                <a:cs typeface="Times New Roman" panose="02020603050405020304" pitchFamily="18" charset="0"/>
              </a:rPr>
              <a:t>Unilever </a:t>
            </a:r>
          </a:p>
          <a:p>
            <a:pPr algn="just" fontAlgn="base"/>
            <a:r>
              <a:rPr lang="en-US" sz="2000" dirty="0">
                <a:latin typeface="Times New Roman" panose="02020603050405020304" pitchFamily="18" charset="0"/>
                <a:cs typeface="Times New Roman" panose="02020603050405020304" pitchFamily="18" charset="0"/>
              </a:rPr>
              <a:t>Unilever is the world’s leading consumer goods producing company. The brand is operating its business in over 190 countries worldwide. The company has over 400 brands under its umbrella. Unilever openly invites designers, academics, consumers, and many other people to give their suggestions on a certain challenge. </a:t>
            </a:r>
          </a:p>
          <a:p>
            <a:pPr algn="just" fontAlgn="base"/>
            <a:r>
              <a:rPr lang="en-US" sz="2000" dirty="0">
                <a:latin typeface="Times New Roman" panose="02020603050405020304" pitchFamily="18" charset="0"/>
                <a:cs typeface="Times New Roman" panose="02020603050405020304" pitchFamily="18" charset="0"/>
              </a:rPr>
              <a:t>The challenge could be anything ranging from freezing, cooling system, oil oxidation technology, or something else. The owner of the good suggests would receive professional recognition and a commercial contract. </a:t>
            </a:r>
          </a:p>
          <a:p>
            <a:pPr algn="just"/>
            <a:endParaRPr lang="en-US" sz="2000" dirty="0"/>
          </a:p>
          <a:p>
            <a:pPr algn="just">
              <a:buNone/>
            </a:pPr>
            <a:endParaRPr lang="en-US" sz="2000" u="sng" dirty="0"/>
          </a:p>
          <a:p>
            <a:pPr algn="just">
              <a:buNone/>
            </a:pPr>
            <a:endParaRPr lang="en-US" sz="2000" dirty="0"/>
          </a:p>
        </p:txBody>
      </p:sp>
      <p:sp>
        <p:nvSpPr>
          <p:cNvPr id="4" name="Date Placeholder 3"/>
          <p:cNvSpPr>
            <a:spLocks noGrp="1"/>
          </p:cNvSpPr>
          <p:nvPr>
            <p:ph type="dt" sz="half" idx="10"/>
          </p:nvPr>
        </p:nvSpPr>
        <p:spPr/>
        <p:txBody>
          <a:bodyPr/>
          <a:lstStyle/>
          <a:p>
            <a:fld id="{92C4D7D0-04F6-438C-88A3-D0A8A73B728C}"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p>
          <a:p>
            <a:pPr algn="ctr"/>
            <a:r>
              <a:rPr lang="en-US" sz="2400" dirty="0"/>
              <a:t>Examples of Co-creation(CO5)</a:t>
            </a:r>
          </a:p>
          <a:p>
            <a:pPr algn="ctr"/>
            <a:endParaRPr lang="en-US" sz="2400" dirty="0"/>
          </a:p>
        </p:txBody>
      </p:sp>
      <p:pic>
        <p:nvPicPr>
          <p:cNvPr id="9" name="Picture 2" descr="NIET, Greater Noida: Cutoff, Placements, Courses, Fees, Admission 2021">
            <a:extLst>
              <a:ext uri="{FF2B5EF4-FFF2-40B4-BE49-F238E27FC236}">
                <a16:creationId xmlns:a16="http://schemas.microsoft.com/office/drawing/2014/main" id="{F07C1F5C-5E98-4ED2-B3B7-D133F5EE9D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053652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3886200"/>
          </a:xfrm>
        </p:spPr>
        <p:txBody>
          <a:bodyPr>
            <a:normAutofit/>
          </a:bodyPr>
          <a:lstStyle/>
          <a:p>
            <a:pPr marL="0" indent="0" algn="just" fontAlgn="base">
              <a:buNone/>
            </a:pPr>
            <a:r>
              <a:rPr lang="en-US" sz="2000" b="1" dirty="0" err="1">
                <a:latin typeface="Times New Roman" panose="02020603050405020304" pitchFamily="18" charset="0"/>
                <a:cs typeface="Times New Roman" panose="02020603050405020304" pitchFamily="18" charset="0"/>
              </a:rPr>
              <a:t>DeWalt</a:t>
            </a:r>
            <a:endParaRPr lang="en-US" sz="2000" b="1" dirty="0">
              <a:latin typeface="Times New Roman" panose="02020603050405020304" pitchFamily="18" charset="0"/>
              <a:cs typeface="Times New Roman" panose="02020603050405020304" pitchFamily="18" charset="0"/>
            </a:endParaRPr>
          </a:p>
          <a:p>
            <a:pPr algn="just" fontAlgn="base"/>
            <a:r>
              <a:rPr lang="en-US" sz="2000" dirty="0" err="1">
                <a:latin typeface="Times New Roman" panose="02020603050405020304" pitchFamily="18" charset="0"/>
                <a:cs typeface="Times New Roman" panose="02020603050405020304" pitchFamily="18" charset="0"/>
              </a:rPr>
              <a:t>Dewalt</a:t>
            </a:r>
            <a:r>
              <a:rPr lang="en-US" sz="2000" dirty="0">
                <a:latin typeface="Times New Roman" panose="02020603050405020304" pitchFamily="18" charset="0"/>
                <a:cs typeface="Times New Roman" panose="02020603050405020304" pitchFamily="18" charset="0"/>
              </a:rPr>
              <a:t> is the world’s leading power tool manufacturing company. The brand launched an insight community in 2015, where customers could share their product development ideas. The platform has thousands of users. </a:t>
            </a:r>
          </a:p>
          <a:p>
            <a:pPr algn="just" fontAlgn="base"/>
            <a:r>
              <a:rPr lang="en-US" sz="2000" dirty="0">
                <a:latin typeface="Times New Roman" panose="02020603050405020304" pitchFamily="18" charset="0"/>
                <a:cs typeface="Times New Roman" panose="02020603050405020304" pitchFamily="18" charset="0"/>
              </a:rPr>
              <a:t>The company encourages customers’ engagement to discuss various ideas like website usability, design, packaging, and product development. The platform helps the company to develop better products.</a:t>
            </a:r>
          </a:p>
          <a:p>
            <a:pPr algn="just">
              <a:buNone/>
            </a:pPr>
            <a:endParaRPr lang="en-US" sz="2000" u="sng" dirty="0"/>
          </a:p>
          <a:p>
            <a:pPr algn="just">
              <a:buNone/>
            </a:pPr>
            <a:endParaRPr lang="en-US" sz="2000" dirty="0"/>
          </a:p>
        </p:txBody>
      </p:sp>
      <p:sp>
        <p:nvSpPr>
          <p:cNvPr id="4" name="Date Placeholder 3"/>
          <p:cNvSpPr>
            <a:spLocks noGrp="1"/>
          </p:cNvSpPr>
          <p:nvPr>
            <p:ph type="dt" sz="half" idx="10"/>
          </p:nvPr>
        </p:nvSpPr>
        <p:spPr/>
        <p:txBody>
          <a:bodyPr/>
          <a:lstStyle/>
          <a:p>
            <a:fld id="{D78B32DB-36CA-4CC7-9557-9110662EDAB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p>
          <a:p>
            <a:pPr algn="ctr"/>
            <a:r>
              <a:rPr lang="en-US" sz="2400" dirty="0"/>
              <a:t>Examples of Co-creation(CO5)</a:t>
            </a:r>
          </a:p>
          <a:p>
            <a:pPr algn="ctr"/>
            <a:endParaRPr lang="en-US" sz="2400" dirty="0"/>
          </a:p>
        </p:txBody>
      </p:sp>
      <p:pic>
        <p:nvPicPr>
          <p:cNvPr id="9" name="Picture 2" descr="NIET, Greater Noida: Cutoff, Placements, Courses, Fees, Admission 2021">
            <a:extLst>
              <a:ext uri="{FF2B5EF4-FFF2-40B4-BE49-F238E27FC236}">
                <a16:creationId xmlns:a16="http://schemas.microsoft.com/office/drawing/2014/main" id="{8E473CB3-B281-46D7-ADAD-04F74F914B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637942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D0A1B85-8980-4C43-82CC-9245D74852B5}"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0"/>
            <a:ext cx="7772400" cy="731837"/>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sp>
        <p:nvSpPr>
          <p:cNvPr id="2" name="Content Placeholder 1"/>
          <p:cNvSpPr>
            <a:spLocks noGrp="1"/>
          </p:cNvSpPr>
          <p:nvPr>
            <p:ph idx="1"/>
          </p:nvPr>
        </p:nvSpPr>
        <p:spPr/>
        <p:txBody>
          <a:bodyPr/>
          <a:lstStyle/>
          <a:p>
            <a:r>
              <a:rPr lang="en-US" dirty="0">
                <a:hlinkClick r:id="rId2"/>
              </a:rPr>
              <a:t>https://forms.office.com/r/5NgxSPvTfJ</a:t>
            </a:r>
            <a:endParaRPr lang="en-US" dirty="0"/>
          </a:p>
          <a:p>
            <a:r>
              <a:rPr lang="en-US" sz="3200" dirty="0">
                <a:latin typeface="Times New Roman" panose="02020603050405020304" pitchFamily="18" charset="0"/>
                <a:cs typeface="Times New Roman" panose="02020603050405020304" pitchFamily="18" charset="0"/>
                <a:hlinkClick r:id="rId3"/>
              </a:rPr>
              <a:t>https://forms.office.com/r/A5A4iVQJLJ</a:t>
            </a:r>
            <a:endParaRPr lang="en-US" sz="3200" dirty="0">
              <a:latin typeface="Times New Roman" panose="02020603050405020304" pitchFamily="18" charset="0"/>
              <a:cs typeface="Times New Roman" panose="02020603050405020304" pitchFamily="18" charset="0"/>
            </a:endParaRPr>
          </a:p>
          <a:p>
            <a:endParaRPr lang="en-US" dirty="0"/>
          </a:p>
          <a:p>
            <a:endParaRPr lang="en-US" dirty="0"/>
          </a:p>
        </p:txBody>
      </p:sp>
      <p:pic>
        <p:nvPicPr>
          <p:cNvPr id="9" name="Picture 2" descr="NIET, Greater Noida: Cutoff, Placements, Courses, Fees, Admission 2021">
            <a:extLst>
              <a:ext uri="{FF2B5EF4-FFF2-40B4-BE49-F238E27FC236}">
                <a16:creationId xmlns:a16="http://schemas.microsoft.com/office/drawing/2014/main" id="{2E462C18-DF05-487B-925D-2F0E4E91E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985913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143000"/>
            <a:ext cx="8153400" cy="5105400"/>
          </a:xfrm>
        </p:spPr>
        <p:txBody>
          <a:bodyPr>
            <a:normAutofit/>
          </a:bodyPr>
          <a:lstStyle/>
          <a:p>
            <a:pPr>
              <a:buNone/>
            </a:pPr>
            <a:r>
              <a:rPr lang="en-US" sz="2000" dirty="0">
                <a:latin typeface="Times New Roman" panose="02020603050405020304" pitchFamily="18" charset="0"/>
                <a:cs typeface="Times New Roman" panose="02020603050405020304" pitchFamily="18" charset="0"/>
              </a:rPr>
              <a:t>1.Discuss  the concepts of Interactive Content in marketing .</a:t>
            </a:r>
          </a:p>
          <a:p>
            <a:pPr>
              <a:buNone/>
            </a:pPr>
            <a:r>
              <a:rPr lang="en-US" sz="2000" dirty="0">
                <a:latin typeface="Times New Roman" panose="02020603050405020304" pitchFamily="18" charset="0"/>
                <a:cs typeface="Times New Roman" panose="02020603050405020304" pitchFamily="18" charset="0"/>
              </a:rPr>
              <a:t>2.Discuss  the different trends in digital marketing? </a:t>
            </a:r>
          </a:p>
          <a:p>
            <a:pPr>
              <a:buNone/>
            </a:pPr>
            <a:r>
              <a:rPr lang="en-US" sz="2000" dirty="0">
                <a:latin typeface="Times New Roman" panose="02020603050405020304" pitchFamily="18" charset="0"/>
                <a:cs typeface="Times New Roman" panose="02020603050405020304" pitchFamily="18" charset="0"/>
              </a:rPr>
              <a:t>3.How Online Communities can be used in marketing? </a:t>
            </a:r>
          </a:p>
          <a:p>
            <a:pPr>
              <a:buNone/>
            </a:pPr>
            <a:r>
              <a:rPr lang="en-US" sz="2000" dirty="0">
                <a:latin typeface="Times New Roman" panose="02020603050405020304" pitchFamily="18" charset="0"/>
                <a:cs typeface="Times New Roman" panose="02020603050405020304" pitchFamily="18" charset="0"/>
              </a:rPr>
              <a:t>4. Name any 2 Online communities.</a:t>
            </a:r>
          </a:p>
          <a:p>
            <a:pPr>
              <a:buNone/>
            </a:pPr>
            <a:r>
              <a:rPr lang="en-US" sz="2000" dirty="0">
                <a:latin typeface="Times New Roman" panose="02020603050405020304" pitchFamily="18" charset="0"/>
                <a:cs typeface="Times New Roman" panose="02020603050405020304" pitchFamily="18" charset="0"/>
              </a:rPr>
              <a:t>5. Explain Co-Creation.</a:t>
            </a:r>
          </a:p>
          <a:p>
            <a:pPr>
              <a:buNone/>
              <a:defRPr/>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859980-6DF8-496B-A456-E9A46A7189C4}"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Daily Quiz</a:t>
            </a:r>
          </a:p>
        </p:txBody>
      </p:sp>
      <p:pic>
        <p:nvPicPr>
          <p:cNvPr id="9" name="Picture 2" descr="NIET, Greater Noida: Cutoff, Placements, Courses, Fees, Admission 2021">
            <a:extLst>
              <a:ext uri="{FF2B5EF4-FFF2-40B4-BE49-F238E27FC236}">
                <a16:creationId xmlns:a16="http://schemas.microsoft.com/office/drawing/2014/main" id="{45A6FC4D-1328-4BC4-ADE0-B989DD7614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458200" cy="5105400"/>
          </a:xfrm>
        </p:spPr>
        <p:txBody>
          <a:bodyPr>
            <a:normAutofit/>
          </a:bodyPr>
          <a:lstStyle/>
          <a:p>
            <a:pPr>
              <a:buNone/>
            </a:pPr>
            <a:endParaRPr lang="en-US" sz="2000"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Q1.Discuss digital transformation framework?</a:t>
            </a:r>
          </a:p>
          <a:p>
            <a:pPr algn="just">
              <a:buNone/>
            </a:pPr>
            <a:r>
              <a:rPr lang="en-US" sz="2000" dirty="0">
                <a:latin typeface="Times New Roman" panose="02020603050405020304" pitchFamily="18" charset="0"/>
                <a:cs typeface="Times New Roman" panose="02020603050405020304" pitchFamily="18" charset="0"/>
              </a:rPr>
              <a:t>Q2.Highlight the importance of online communities in marketing   ? </a:t>
            </a:r>
          </a:p>
          <a:p>
            <a:pPr algn="just">
              <a:buNone/>
            </a:pPr>
            <a:r>
              <a:rPr lang="en-US" sz="2000" dirty="0">
                <a:latin typeface="Times New Roman" panose="02020603050405020304" pitchFamily="18" charset="0"/>
                <a:cs typeface="Times New Roman" panose="02020603050405020304" pitchFamily="18" charset="0"/>
              </a:rPr>
              <a:t>Q3.Explain the different ways which can be adopted by marketers to minimize security threats? </a:t>
            </a:r>
          </a:p>
          <a:p>
            <a:pPr algn="just">
              <a:buNone/>
            </a:pPr>
            <a:r>
              <a:rPr lang="en-US" sz="2000" dirty="0">
                <a:latin typeface="Times New Roman" panose="02020603050405020304" pitchFamily="18" charset="0"/>
                <a:cs typeface="Times New Roman" panose="02020603050405020304" pitchFamily="18" charset="0"/>
              </a:rPr>
              <a:t>Q4. Define digital signature? </a:t>
            </a:r>
          </a:p>
          <a:p>
            <a:pPr algn="just">
              <a:buNone/>
            </a:pPr>
            <a:r>
              <a:rPr lang="en-US" sz="2000" dirty="0">
                <a:latin typeface="Times New Roman" panose="02020603050405020304" pitchFamily="18" charset="0"/>
                <a:cs typeface="Times New Roman" panose="02020603050405020304" pitchFamily="18" charset="0"/>
              </a:rPr>
              <a:t>Q5.Explain what is app based marketing ?</a:t>
            </a:r>
          </a:p>
          <a:p>
            <a:pPr>
              <a:buNone/>
            </a:pPr>
            <a:r>
              <a:rPr lang="en-US" sz="2000" dirty="0">
                <a:latin typeface="Times New Roman" panose="02020603050405020304" pitchFamily="18" charset="0"/>
                <a:cs typeface="Times New Roman" panose="02020603050405020304" pitchFamily="18" charset="0"/>
              </a:rPr>
              <a:t> </a:t>
            </a:r>
          </a:p>
          <a:p>
            <a:pPr>
              <a:buNone/>
            </a:pPr>
            <a:r>
              <a:rPr lang="en-US" sz="2000" dirty="0">
                <a:latin typeface="Times New Roman" panose="02020603050405020304" pitchFamily="18" charset="0"/>
                <a:cs typeface="Times New Roman" panose="02020603050405020304" pitchFamily="18" charset="0"/>
              </a:rPr>
              <a:t> </a:t>
            </a:r>
          </a:p>
          <a:p>
            <a:pPr>
              <a:buNone/>
              <a:defRPr/>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761C0BFD-BD35-437E-943A-27A0AE9FBF68}"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Assignment</a:t>
            </a:r>
          </a:p>
        </p:txBody>
      </p:sp>
      <p:pic>
        <p:nvPicPr>
          <p:cNvPr id="9" name="Picture 2" descr="NIET, Greater Noida: Cutoff, Placements, Courses, Fees, Admission 2021">
            <a:extLst>
              <a:ext uri="{FF2B5EF4-FFF2-40B4-BE49-F238E27FC236}">
                <a16:creationId xmlns:a16="http://schemas.microsoft.com/office/drawing/2014/main" id="{1E53A8C4-E4D4-4C16-9B71-83F2FCB525F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14400"/>
            <a:ext cx="8534400" cy="5562600"/>
          </a:xfrm>
        </p:spPr>
        <p:txBody>
          <a:bodyPr>
            <a:normAutofit/>
          </a:bodyPr>
          <a:lstStyle/>
          <a:p>
            <a:pPr>
              <a:buNone/>
            </a:pPr>
            <a:endParaRPr lang="en-US" sz="1800" dirty="0">
              <a:latin typeface="Arial" pitchFamily="34" charset="0"/>
              <a:cs typeface="Arial" pitchFamily="34" charset="0"/>
            </a:endParaRPr>
          </a:p>
          <a:p>
            <a:endParaRPr lang="en-US" sz="1800" dirty="0"/>
          </a:p>
          <a:p>
            <a:pPr>
              <a:buNone/>
            </a:pPr>
            <a:r>
              <a:rPr lang="en-US" sz="2000" dirty="0">
                <a:latin typeface="Times New Roman" panose="02020603050405020304" pitchFamily="18" charset="0"/>
                <a:cs typeface="Times New Roman" panose="02020603050405020304" pitchFamily="18" charset="0"/>
              </a:rPr>
              <a:t>PO1:  Apply  Knowledge of Management theories and practices</a:t>
            </a:r>
          </a:p>
          <a:p>
            <a:pPr>
              <a:buNone/>
            </a:pPr>
            <a:r>
              <a:rPr lang="en-US" sz="2000" dirty="0">
                <a:latin typeface="Times New Roman" panose="02020603050405020304" pitchFamily="18" charset="0"/>
                <a:cs typeface="Times New Roman" panose="02020603050405020304" pitchFamily="18" charset="0"/>
              </a:rPr>
              <a:t>	</a:t>
            </a:r>
          </a:p>
          <a:p>
            <a:pPr>
              <a:buNone/>
            </a:pPr>
            <a:r>
              <a:rPr lang="en-US" sz="2000" dirty="0">
                <a:latin typeface="Times New Roman" panose="02020603050405020304" pitchFamily="18" charset="0"/>
                <a:cs typeface="Times New Roman" panose="02020603050405020304" pitchFamily="18" charset="0"/>
              </a:rPr>
              <a:t>PO2: Foster  Analytical &amp; Critical thinking abilities</a:t>
            </a:r>
          </a:p>
          <a:p>
            <a:pPr>
              <a:buNone/>
            </a:pPr>
            <a:r>
              <a:rPr lang="en-US" sz="2000" dirty="0">
                <a:latin typeface="Times New Roman" panose="02020603050405020304" pitchFamily="18" charset="0"/>
                <a:cs typeface="Times New Roman" panose="02020603050405020304" pitchFamily="18" charset="0"/>
              </a:rPr>
              <a:t> 		</a:t>
            </a:r>
          </a:p>
          <a:p>
            <a:pPr>
              <a:buNone/>
            </a:pPr>
            <a:r>
              <a:rPr lang="en-US" sz="2000" dirty="0">
                <a:latin typeface="Times New Roman" panose="02020603050405020304" pitchFamily="18" charset="0"/>
                <a:cs typeface="Times New Roman" panose="02020603050405020304" pitchFamily="18" charset="0"/>
              </a:rPr>
              <a:t>PO3: Develop Value based leadership</a:t>
            </a:r>
          </a:p>
          <a:p>
            <a:pPr>
              <a:buNone/>
            </a:pPr>
            <a:r>
              <a:rPr lang="en-US" sz="2000" dirty="0">
                <a:latin typeface="Times New Roman" panose="02020603050405020304" pitchFamily="18" charset="0"/>
                <a:cs typeface="Times New Roman" panose="02020603050405020304" pitchFamily="18" charset="0"/>
              </a:rPr>
              <a:t>		</a:t>
            </a:r>
          </a:p>
          <a:p>
            <a:pPr>
              <a:buNone/>
            </a:pPr>
            <a:r>
              <a:rPr lang="en-US" sz="2000" dirty="0">
                <a:latin typeface="Times New Roman" panose="02020603050405020304" pitchFamily="18" charset="0"/>
                <a:cs typeface="Times New Roman" panose="02020603050405020304" pitchFamily="18" charset="0"/>
              </a:rPr>
              <a:t>PO4: Understand, analyze and communicate all aspects of business</a:t>
            </a:r>
          </a:p>
          <a:p>
            <a:pPr>
              <a:buNone/>
            </a:pPr>
            <a:endParaRPr lang="en-US" sz="2000"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PO5: Achievement of Organizational goals	</a:t>
            </a:r>
          </a:p>
          <a:p>
            <a:endParaRPr lang="en-US" sz="1800" dirty="0"/>
          </a:p>
          <a:p>
            <a:pPr>
              <a:buNone/>
            </a:pPr>
            <a:endParaRPr lang="en-US" sz="1800" dirty="0"/>
          </a:p>
          <a:p>
            <a:pPr>
              <a:buNone/>
            </a:pPr>
            <a:r>
              <a:rPr lang="en-US" sz="1800" dirty="0"/>
              <a:t> </a:t>
            </a:r>
          </a:p>
          <a:p>
            <a:pPr>
              <a:buNone/>
            </a:pPr>
            <a:r>
              <a:rPr lang="en-US" sz="1800" dirty="0"/>
              <a:t>           	</a:t>
            </a:r>
          </a:p>
          <a:p>
            <a:endParaRPr lang="en-US" sz="1800" dirty="0"/>
          </a:p>
          <a:p>
            <a:pPr>
              <a:buNone/>
            </a:pPr>
            <a:endParaRPr lang="en-US" sz="1800" dirty="0">
              <a:latin typeface="Arial" pitchFamily="34" charset="0"/>
              <a:cs typeface="Arial" pitchFamily="34" charset="0"/>
            </a:endParaRPr>
          </a:p>
        </p:txBody>
      </p:sp>
      <p:sp>
        <p:nvSpPr>
          <p:cNvPr id="6" name="Date Placeholder 5"/>
          <p:cNvSpPr>
            <a:spLocks noGrp="1"/>
          </p:cNvSpPr>
          <p:nvPr>
            <p:ph type="dt" sz="half" idx="10"/>
          </p:nvPr>
        </p:nvSpPr>
        <p:spPr/>
        <p:txBody>
          <a:bodyPr/>
          <a:lstStyle/>
          <a:p>
            <a:fld id="{D495314C-116F-40A3-B75B-69171731FF51}" type="datetime1">
              <a:rPr lang="en-US" smtClean="0"/>
              <a:t>28-May-24</a:t>
            </a:fld>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12</a:t>
            </a:fld>
            <a:endParaRPr lang="en-US"/>
          </a:p>
        </p:txBody>
      </p:sp>
      <p:sp>
        <p:nvSpPr>
          <p:cNvPr id="8"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Program</a:t>
            </a:r>
            <a:r>
              <a:rPr kumimoji="0" lang="en-US" sz="2400" b="0" i="0" u="none" strike="noStrike" kern="1200" cap="none" spc="0" normalizeH="0" noProof="0" dirty="0">
                <a:ln>
                  <a:noFill/>
                </a:ln>
                <a:solidFill>
                  <a:schemeClr val="dk1"/>
                </a:solidFill>
                <a:effectLst/>
                <a:uLnTx/>
                <a:uFillTx/>
                <a:latin typeface="+mn-lt"/>
                <a:ea typeface="+mn-ea"/>
                <a:cs typeface="+mn-cs"/>
              </a:rPr>
              <a:t> </a:t>
            </a:r>
            <a:r>
              <a:rPr lang="en-US" sz="2400" dirty="0"/>
              <a:t>Outcomes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pic>
        <p:nvPicPr>
          <p:cNvPr id="11" name="Picture 2" descr="NIET, Greater Noida: Cutoff, Placements, Courses, Fees, Admission 2021">
            <a:extLst>
              <a:ext uri="{FF2B5EF4-FFF2-40B4-BE49-F238E27FC236}">
                <a16:creationId xmlns:a16="http://schemas.microsoft.com/office/drawing/2014/main" id="{C5E99BC3-F7F4-4E5D-8923-0807DD08FB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75573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a:buFont typeface="Arial" charset="0"/>
              <a:buChar char="•"/>
              <a:defRPr/>
            </a:pPr>
            <a:r>
              <a:rPr lang="en-US" sz="2000" dirty="0">
                <a:latin typeface="Times New Roman" panose="02020603050405020304" pitchFamily="18" charset="0"/>
                <a:cs typeface="Times New Roman" panose="02020603050405020304" pitchFamily="18" charset="0"/>
                <a:hlinkClick r:id="rId2"/>
              </a:rPr>
              <a:t>https://www.youtube.com/watch?v=VlD2EyW5W_k</a:t>
            </a:r>
            <a:endParaRPr lang="en-US" sz="2000" dirty="0">
              <a:latin typeface="Times New Roman" panose="02020603050405020304" pitchFamily="18" charset="0"/>
              <a:cs typeface="Times New Roman" panose="02020603050405020304" pitchFamily="18" charset="0"/>
            </a:endParaRPr>
          </a:p>
          <a:p>
            <a:pPr>
              <a:buFont typeface="Arial" charset="0"/>
              <a:buChar char="•"/>
              <a:defRPr/>
            </a:pPr>
            <a:r>
              <a:rPr lang="en-US" sz="2000" dirty="0">
                <a:latin typeface="Times New Roman" panose="02020603050405020304" pitchFamily="18" charset="0"/>
                <a:cs typeface="Times New Roman" panose="02020603050405020304" pitchFamily="18" charset="0"/>
                <a:hlinkClick r:id="rId3"/>
              </a:rPr>
              <a:t>https://www.youtube.com/watch?v=_zgSSeZJH30</a:t>
            </a:r>
            <a:endParaRPr lang="en-US" sz="2000" dirty="0">
              <a:latin typeface="Times New Roman" panose="02020603050405020304" pitchFamily="18" charset="0"/>
              <a:cs typeface="Times New Roman" panose="02020603050405020304" pitchFamily="18" charset="0"/>
            </a:endParaRPr>
          </a:p>
          <a:p>
            <a:pPr>
              <a:buFont typeface="Arial" charset="0"/>
              <a:buChar char="•"/>
              <a:defRPr/>
            </a:pPr>
            <a:r>
              <a:rPr lang="en-US" sz="2000" dirty="0">
                <a:latin typeface="Times New Roman" panose="02020603050405020304" pitchFamily="18" charset="0"/>
                <a:cs typeface="Times New Roman" panose="02020603050405020304" pitchFamily="18" charset="0"/>
              </a:rPr>
              <a:t>https://www.youtube.com/watch?v=1sOEFGtcC5g</a:t>
            </a:r>
          </a:p>
          <a:p>
            <a:pPr>
              <a:buFont typeface="Arial" charset="0"/>
              <a:buChar char="•"/>
              <a:defRPr/>
            </a:pPr>
            <a:r>
              <a:rPr lang="en-US" sz="2000" dirty="0">
                <a:latin typeface="Times New Roman" panose="02020603050405020304" pitchFamily="18" charset="0"/>
                <a:cs typeface="Times New Roman" panose="02020603050405020304" pitchFamily="18" charset="0"/>
                <a:hlinkClick r:id="rId4"/>
              </a:rPr>
              <a:t>https://www.upgrad.com/management-emp-</a:t>
            </a:r>
            <a:endParaRPr lang="en-US" sz="2000" dirty="0">
              <a:latin typeface="Times New Roman" panose="02020603050405020304" pitchFamily="18" charset="0"/>
              <a:cs typeface="Times New Roman" panose="02020603050405020304" pitchFamily="18" charset="0"/>
            </a:endParaRPr>
          </a:p>
          <a:p>
            <a:pPr>
              <a:buFont typeface="Arial" charset="0"/>
              <a:buChar char="•"/>
              <a:defRPr/>
            </a:pPr>
            <a:r>
              <a:rPr lang="en-US" sz="2000" dirty="0">
                <a:latin typeface="Times New Roman" panose="02020603050405020304" pitchFamily="18" charset="0"/>
                <a:cs typeface="Times New Roman" panose="02020603050405020304" pitchFamily="18" charset="0"/>
                <a:hlinkClick r:id="rId5"/>
              </a:rPr>
              <a:t>https://www.mooc-list.com/tags/co-creation</a:t>
            </a:r>
            <a:endParaRPr lang="en-US" sz="2000" dirty="0">
              <a:latin typeface="Times New Roman" panose="02020603050405020304" pitchFamily="18" charset="0"/>
              <a:cs typeface="Times New Roman" panose="02020603050405020304" pitchFamily="18" charset="0"/>
            </a:endParaRPr>
          </a:p>
          <a:p>
            <a:pPr>
              <a:buFont typeface="Arial" charset="0"/>
              <a:buChar char="•"/>
              <a:defRPr/>
            </a:pPr>
            <a:endParaRPr lang="en-US" sz="3200" dirty="0"/>
          </a:p>
          <a:p>
            <a:pPr>
              <a:buFont typeface="Arial" charset="0"/>
              <a:buChar char="•"/>
              <a:defRPr/>
            </a:pPr>
            <a:endParaRPr lang="en-US" sz="3200" dirty="0"/>
          </a:p>
          <a:p>
            <a:pPr>
              <a:buFont typeface="Arial" charset="0"/>
              <a:buChar char="•"/>
              <a:defRPr/>
            </a:pPr>
            <a:endParaRPr lang="en-US" dirty="0"/>
          </a:p>
        </p:txBody>
      </p:sp>
      <p:sp>
        <p:nvSpPr>
          <p:cNvPr id="4" name="Date Placeholder 3"/>
          <p:cNvSpPr>
            <a:spLocks noGrp="1"/>
          </p:cNvSpPr>
          <p:nvPr>
            <p:ph type="dt" sz="half" idx="10"/>
          </p:nvPr>
        </p:nvSpPr>
        <p:spPr/>
        <p:txBody>
          <a:bodyPr/>
          <a:lstStyle/>
          <a:p>
            <a:fld id="{135FA2E4-01DB-41A4-A889-CCF481A7D79E}"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Topic Links and Online Courses details</a:t>
            </a:r>
          </a:p>
        </p:txBody>
      </p:sp>
      <p:pic>
        <p:nvPicPr>
          <p:cNvPr id="9" name="Picture 2" descr="NIET, Greater Noida: Cutoff, Placements, Courses, Fees, Admission 2021">
            <a:extLst>
              <a:ext uri="{FF2B5EF4-FFF2-40B4-BE49-F238E27FC236}">
                <a16:creationId xmlns:a16="http://schemas.microsoft.com/office/drawing/2014/main" id="{457B3BFA-4FFC-4DEA-97FC-D88F1B91820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59E04BC-8DED-4A9A-A293-8ED5604F6186}"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MCQs </a:t>
            </a:r>
          </a:p>
        </p:txBody>
      </p:sp>
      <p:sp>
        <p:nvSpPr>
          <p:cNvPr id="9" name="Content Placeholder 8">
            <a:extLst>
              <a:ext uri="{FF2B5EF4-FFF2-40B4-BE49-F238E27FC236}">
                <a16:creationId xmlns:a16="http://schemas.microsoft.com/office/drawing/2014/main" id="{CAFD65E4-EB07-4108-A037-EF56215BD68E}"/>
              </a:ext>
            </a:extLst>
          </p:cNvPr>
          <p:cNvSpPr>
            <a:spLocks noGrp="1"/>
          </p:cNvSpPr>
          <p:nvPr>
            <p:ph idx="1"/>
          </p:nvPr>
        </p:nvSpPr>
        <p:spPr>
          <a:xfrm>
            <a:off x="304800" y="913866"/>
            <a:ext cx="8382000" cy="5029734"/>
          </a:xfrm>
        </p:spPr>
        <p:txBody>
          <a:bodyPr>
            <a:noAutofit/>
          </a:bodyPr>
          <a:lstStyle/>
          <a:p>
            <a:pPr marL="342900" lvl="0" indent="-342900" algn="just">
              <a:lnSpc>
                <a:spcPct val="107000"/>
              </a:lnSpc>
              <a:buFont typeface="+mj-lt"/>
              <a:buAutoNum type="arabicPeriod"/>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Which of the following is considered as the unsolicited commercial email?</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buFont typeface="+mj-lt"/>
              <a:buAutoNum type="alphaU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Virus</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buFont typeface="+mj-lt"/>
              <a:buAutoNum type="alphaU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Malware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buFont typeface="+mj-lt"/>
              <a:buAutoNum type="alphaU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Spam</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buFont typeface="+mj-lt"/>
              <a:buAutoNum type="alphaU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of the above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ct val="107000"/>
              </a:lnSpc>
              <a:buNone/>
            </a:pPr>
            <a:r>
              <a:rPr lang="en-US" sz="18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2. Which of the following usually observe each activity on the internet of the victim, gather all information in the background, and send it to someone else?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buFont typeface="+mj-lt"/>
              <a:buAutoNum type="alphaU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Malware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buFont typeface="+mj-lt"/>
              <a:buAutoNum type="alphaU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Spyware</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buFont typeface="+mj-lt"/>
              <a:buAutoNum type="alphaU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Adware</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lphaU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of the above</a:t>
            </a:r>
          </a:p>
          <a:p>
            <a:pPr marL="0" lvl="0" indent="0" algn="just">
              <a:lnSpc>
                <a:spcPts val="1875"/>
              </a:lnSpc>
              <a:spcBef>
                <a:spcPts val="300"/>
              </a:spcBef>
              <a:spcAft>
                <a:spcPts val="800"/>
              </a:spcAft>
              <a:buNone/>
            </a:pPr>
            <a:r>
              <a:rPr lang="en-US" sz="18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3. Which of the following refers to exploring the appropriate, ethical behaviors related to the online environment and digital media platform?</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lphaU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Cyber law</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lphaUcPeriod"/>
            </a:pPr>
            <a:r>
              <a:rPr lang="en-US" sz="18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Cyber ethics</a:t>
            </a:r>
            <a:endParaRPr lang="en-IN" sz="18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lphaU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Cybersecurity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lphaUcPeriod"/>
            </a:pPr>
            <a:r>
              <a:rPr lang="en-US" sz="18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Cyber safety</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lnSpc>
                <a:spcPts val="1875"/>
              </a:lnSpc>
              <a:spcBef>
                <a:spcPts val="300"/>
              </a:spcBef>
              <a:spcAft>
                <a:spcPts val="800"/>
              </a:spcAft>
              <a:buNone/>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sz="1800" dirty="0"/>
          </a:p>
        </p:txBody>
      </p:sp>
      <p:pic>
        <p:nvPicPr>
          <p:cNvPr id="10" name="Picture 2" descr="NIET, Greater Noida: Cutoff, Placements, Courses, Fees, Admission 2021">
            <a:extLst>
              <a:ext uri="{FF2B5EF4-FFF2-40B4-BE49-F238E27FC236}">
                <a16:creationId xmlns:a16="http://schemas.microsoft.com/office/drawing/2014/main" id="{79B1BD25-5F38-4DE0-9D78-9F02F62B64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67E8D38-B275-496E-BCBC-2CD345370F9E}"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p:cNvSpPr txBox="1">
            <a:spLocks/>
          </p:cNvSpPr>
          <p:nvPr/>
        </p:nvSpPr>
        <p:spPr>
          <a:xfrm>
            <a:off x="1371600" y="0"/>
            <a:ext cx="77724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MCQs </a:t>
            </a:r>
          </a:p>
        </p:txBody>
      </p:sp>
      <p:sp>
        <p:nvSpPr>
          <p:cNvPr id="9" name="Content Placeholder 8">
            <a:extLst>
              <a:ext uri="{FF2B5EF4-FFF2-40B4-BE49-F238E27FC236}">
                <a16:creationId xmlns:a16="http://schemas.microsoft.com/office/drawing/2014/main" id="{648FCD9E-AF6B-406F-9649-303AEC4E3330}"/>
              </a:ext>
            </a:extLst>
          </p:cNvPr>
          <p:cNvSpPr>
            <a:spLocks noGrp="1"/>
          </p:cNvSpPr>
          <p:nvPr>
            <p:ph idx="1"/>
          </p:nvPr>
        </p:nvSpPr>
        <p:spPr>
          <a:xfrm>
            <a:off x="304800" y="913866"/>
            <a:ext cx="8382000" cy="4420134"/>
          </a:xfrm>
        </p:spPr>
        <p:txBody>
          <a:bodyPr numCol="1">
            <a:noAutofit/>
          </a:bodyPr>
          <a:lstStyle/>
          <a:p>
            <a:pPr marL="0" lvl="0" indent="0" algn="just">
              <a:spcAft>
                <a:spcPts val="800"/>
              </a:spcAft>
              <a:buNone/>
            </a:pP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4. In system hacking, which of the following is the most crucial activity?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Information gathering</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Covering tracks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Cracking passwords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None of the above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5. Code Red is a type of ________</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An Antivirus Program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photo editing software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computer virus</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 video editing software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0" lvl="0" indent="0" algn="just">
              <a:spcAft>
                <a:spcPts val="800"/>
              </a:spcAft>
              <a:buNone/>
            </a:pPr>
            <a:r>
              <a:rPr lang="en-US" sz="1600" dirty="0">
                <a:solidFill>
                  <a:srgbClr val="333333"/>
                </a:solidFill>
                <a:effectLst/>
                <a:latin typeface="Times New Roman" panose="02020603050405020304" pitchFamily="18" charset="0"/>
                <a:ea typeface="Times New Roman" panose="02020603050405020304" pitchFamily="18" charset="0"/>
                <a:cs typeface="Times New Roman" panose="02020603050405020304" pitchFamily="18" charset="0"/>
              </a:rPr>
              <a:t>6. Which of the following can be considered as the elements of cyber security?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Application Security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Operational Security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Network Security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spcBef>
                <a:spcPts val="300"/>
              </a:spcBef>
              <a:spcAft>
                <a:spcPts val="800"/>
              </a:spcAft>
              <a:buFont typeface="+mj-lt"/>
              <a:buAutoNum type="alphaUcPeriod"/>
            </a:pPr>
            <a:r>
              <a:rPr lang="en-US" sz="1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All of the above</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1600" dirty="0"/>
          </a:p>
        </p:txBody>
      </p:sp>
      <p:pic>
        <p:nvPicPr>
          <p:cNvPr id="10" name="Picture 2" descr="NIET, Greater Noida: Cutoff, Placements, Courses, Fees, Admission 2021">
            <a:extLst>
              <a:ext uri="{FF2B5EF4-FFF2-40B4-BE49-F238E27FC236}">
                <a16:creationId xmlns:a16="http://schemas.microsoft.com/office/drawing/2014/main" id="{5B070765-EC61-43CD-9DBE-E5A334C71A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2FE0D6-4A49-4EBD-9258-8E9B99D8E882}"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p:cNvSpPr txBox="1">
            <a:spLocks/>
          </p:cNvSpPr>
          <p:nvPr/>
        </p:nvSpPr>
        <p:spPr>
          <a:xfrm>
            <a:off x="1371600" y="0"/>
            <a:ext cx="7772400" cy="5334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Glossary </a:t>
            </a:r>
          </a:p>
        </p:txBody>
      </p:sp>
      <p:sp>
        <p:nvSpPr>
          <p:cNvPr id="3" name="Content Placeholder 2">
            <a:extLst>
              <a:ext uri="{FF2B5EF4-FFF2-40B4-BE49-F238E27FC236}">
                <a16:creationId xmlns:a16="http://schemas.microsoft.com/office/drawing/2014/main" id="{FE4C780E-9D59-4635-8FCF-3F74BAD74083}"/>
              </a:ext>
            </a:extLst>
          </p:cNvPr>
          <p:cNvSpPr>
            <a:spLocks noGrp="1"/>
          </p:cNvSpPr>
          <p:nvPr>
            <p:ph idx="1"/>
          </p:nvPr>
        </p:nvSpPr>
        <p:spPr>
          <a:xfrm>
            <a:off x="457200" y="1600201"/>
            <a:ext cx="8229600" cy="4114800"/>
          </a:xfrm>
        </p:spPr>
        <p:txBody>
          <a:bodyPr>
            <a:normAutofit lnSpcReduction="10000"/>
          </a:bodyPr>
          <a:lstStyle/>
          <a:p>
            <a:pPr marL="514350" indent="-514350">
              <a:buFont typeface="+mj-lt"/>
              <a:buAutoNum type="arabicPeriod"/>
            </a:pPr>
            <a:endParaRPr lang="en-US" sz="2000" dirty="0">
              <a:latin typeface="Times New Roman" panose="02020603050405020304" pitchFamily="18" charset="0"/>
              <a:cs typeface="Times New Roman" panose="02020603050405020304" pitchFamily="18" charset="0"/>
            </a:endParaRP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The Digital Revolution is sometimes also called the ____________.</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 _______ hackers hack to take control over the system for personal gains. </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______ is a cybercrime in which a target or targets are contacted by email, telephone or text message by someone posing as a legitimate institution.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A type of Co-creation in which public exercises control over the contribution activity while the firm exercises control over the selection activity is ________.</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_______ is the method by which information is converted into secret code that hides the information's true meaning</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________ is a virtual community whose members interact with each other primarily via the Internet. </a:t>
            </a:r>
          </a:p>
          <a:p>
            <a:endParaRPr lang="en-IN" sz="2000" dirty="0"/>
          </a:p>
        </p:txBody>
      </p:sp>
      <p:sp>
        <p:nvSpPr>
          <p:cNvPr id="11" name="Rectangle 10">
            <a:extLst>
              <a:ext uri="{FF2B5EF4-FFF2-40B4-BE49-F238E27FC236}">
                <a16:creationId xmlns:a16="http://schemas.microsoft.com/office/drawing/2014/main" id="{14326301-341D-4897-9328-F6217CBEAB74}"/>
              </a:ext>
            </a:extLst>
          </p:cNvPr>
          <p:cNvSpPr/>
          <p:nvPr/>
        </p:nvSpPr>
        <p:spPr>
          <a:xfrm>
            <a:off x="457200" y="913967"/>
            <a:ext cx="8229600" cy="76789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dirty="0" err="1"/>
              <a:t>i</a:t>
            </a:r>
            <a:r>
              <a:rPr lang="en-US" sz="2000" dirty="0">
                <a:latin typeface="Times New Roman" panose="02020603050405020304" pitchFamily="18" charset="0"/>
                <a:cs typeface="Times New Roman" panose="02020603050405020304" pitchFamily="18" charset="0"/>
              </a:rPr>
              <a:t>) Encryption   ii) Phishing          iii)Third Industrial Revolution   iv)  online community    v) ) Black hat        vi)  Tinkering </a:t>
            </a:r>
          </a:p>
        </p:txBody>
      </p:sp>
      <p:pic>
        <p:nvPicPr>
          <p:cNvPr id="9" name="Picture 2" descr="NIET, Greater Noida: Cutoff, Placements, Courses, Fees, Admission 2021">
            <a:extLst>
              <a:ext uri="{FF2B5EF4-FFF2-40B4-BE49-F238E27FC236}">
                <a16:creationId xmlns:a16="http://schemas.microsoft.com/office/drawing/2014/main" id="{E41020C6-5DE1-4116-9DA1-A17A5B3FC81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6963157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4C2086B-75E7-4B51-94D4-718DB5381403}" type="datetime1">
              <a:rPr lang="en-US" smtClean="0"/>
              <a:t>28-May-24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p:cNvSpPr txBox="1">
            <a:spLocks/>
          </p:cNvSpPr>
          <p:nvPr/>
        </p:nvSpPr>
        <p:spPr>
          <a:xfrm>
            <a:off x="1295400" y="1"/>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Sessional Question paper (Online)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C87BFC50-6B18-C814-BD6E-F9A06408DA4F}"/>
              </a:ext>
            </a:extLst>
          </p:cNvPr>
          <p:cNvSpPr txBox="1"/>
          <p:nvPr/>
        </p:nvSpPr>
        <p:spPr>
          <a:xfrm>
            <a:off x="1368389" y="1400486"/>
            <a:ext cx="4572000" cy="1600438"/>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Objective Paper </a:t>
            </a:r>
            <a:r>
              <a:rPr lang="en-IN" sz="2000" dirty="0">
                <a:latin typeface="Times New Roman" panose="02020603050405020304" pitchFamily="18" charset="0"/>
                <a:cs typeface="Times New Roman" panose="02020603050405020304" pitchFamily="18" charset="0"/>
                <a:hlinkClick r:id="rId4"/>
              </a:rPr>
              <a:t>https://forms.office.com/r/kNi2FiFC0f</a:t>
            </a:r>
            <a:endParaRPr lang="en-IN" sz="2000" dirty="0">
              <a:latin typeface="Times New Roman" panose="02020603050405020304" pitchFamily="18" charset="0"/>
              <a:cs typeface="Times New Roman" panose="02020603050405020304" pitchFamily="18" charset="0"/>
            </a:endParaRPr>
          </a:p>
          <a:p>
            <a:r>
              <a:rPr lang="en-IN" sz="2000" dirty="0">
                <a:latin typeface="Times New Roman" panose="02020603050405020304" pitchFamily="18" charset="0"/>
                <a:cs typeface="Times New Roman" panose="02020603050405020304" pitchFamily="18" charset="0"/>
              </a:rPr>
              <a:t>Subjective Paper</a:t>
            </a:r>
          </a:p>
          <a:p>
            <a:r>
              <a:rPr lang="en-IN" sz="2000" dirty="0">
                <a:latin typeface="Times New Roman" panose="02020603050405020304" pitchFamily="18" charset="0"/>
                <a:cs typeface="Times New Roman" panose="02020603050405020304" pitchFamily="18" charset="0"/>
                <a:hlinkClick r:id="rId5"/>
              </a:rPr>
              <a:t>https://forms.office.com/r/h8K7Auphdm</a:t>
            </a:r>
            <a:endParaRPr lang="en-IN" sz="20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289839121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4F1D8B8-2B20-47F2-AE8A-E2C96CD6828E}" type="datetime1">
              <a:rPr lang="en-US" smtClean="0"/>
              <a:t>28-May-24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p:cNvSpPr txBox="1">
            <a:spLocks/>
          </p:cNvSpPr>
          <p:nvPr/>
        </p:nvSpPr>
        <p:spPr>
          <a:xfrm>
            <a:off x="1295400" y="1"/>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Sessional Question paper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a:extLst>
              <a:ext uri="{FF2B5EF4-FFF2-40B4-BE49-F238E27FC236}">
                <a16:creationId xmlns:a16="http://schemas.microsoft.com/office/drawing/2014/main" id="{6671CE74-6845-2EFF-9B4B-61DCC274CD89}"/>
              </a:ext>
            </a:extLst>
          </p:cNvPr>
          <p:cNvPicPr>
            <a:picLocks noChangeAspect="1"/>
          </p:cNvPicPr>
          <p:nvPr/>
        </p:nvPicPr>
        <p:blipFill>
          <a:blip r:embed="rId4"/>
          <a:stretch>
            <a:fillRect/>
          </a:stretch>
        </p:blipFill>
        <p:spPr>
          <a:xfrm>
            <a:off x="800862" y="990600"/>
            <a:ext cx="7542276" cy="5234387"/>
          </a:xfrm>
          <a:prstGeom prst="rect">
            <a:avLst/>
          </a:prstGeom>
        </p:spPr>
      </p:pic>
    </p:spTree>
    <p:extLst>
      <p:ext uri="{BB962C8B-B14F-4D97-AF65-F5344CB8AC3E}">
        <p14:creationId xmlns:p14="http://schemas.microsoft.com/office/powerpoint/2010/main" val="3969818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F73E08D-96DC-402A-83FE-FC7B98A943EB}" type="datetime1">
              <a:rPr lang="en-US" smtClean="0"/>
              <a:t>28-May-24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p:cNvSpPr txBox="1">
            <a:spLocks/>
          </p:cNvSpPr>
          <p:nvPr/>
        </p:nvSpPr>
        <p:spPr>
          <a:xfrm>
            <a:off x="1295400" y="1"/>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Sessional Question paper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a:extLst>
              <a:ext uri="{FF2B5EF4-FFF2-40B4-BE49-F238E27FC236}">
                <a16:creationId xmlns:a16="http://schemas.microsoft.com/office/drawing/2014/main" id="{BE580FA4-7E2D-C7B2-0788-5364AA467DE8}"/>
              </a:ext>
            </a:extLst>
          </p:cNvPr>
          <p:cNvGraphicFramePr>
            <a:graphicFrameLocks noChangeAspect="1"/>
          </p:cNvGraphicFramePr>
          <p:nvPr/>
        </p:nvGraphicFramePr>
        <p:xfrm>
          <a:off x="762000" y="1219200"/>
          <a:ext cx="7924800" cy="3154363"/>
        </p:xfrm>
        <a:graphic>
          <a:graphicData uri="http://schemas.openxmlformats.org/presentationml/2006/ole">
            <mc:AlternateContent xmlns:mc="http://schemas.openxmlformats.org/markup-compatibility/2006">
              <mc:Choice xmlns:v="urn:schemas-microsoft-com:vml" Requires="v">
                <p:oleObj spid="_x0000_s1035" name="Document" r:id="rId4" imgW="7159604" imgH="1890547" progId="Word.Document.12">
                  <p:embed/>
                </p:oleObj>
              </mc:Choice>
              <mc:Fallback>
                <p:oleObj name="Document" r:id="rId4" imgW="7159604" imgH="1890547" progId="Word.Document.12">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2000" y="1219200"/>
                        <a:ext cx="7924800" cy="3154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3492724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3724A6D-A545-43D8-A210-853D7EBD6095}" type="datetime1">
              <a:rPr lang="en-US" smtClean="0"/>
              <a:t>28-May-24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295400" y="1"/>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Sessional Question paper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Object 2">
            <a:extLst>
              <a:ext uri="{FF2B5EF4-FFF2-40B4-BE49-F238E27FC236}">
                <a16:creationId xmlns:a16="http://schemas.microsoft.com/office/drawing/2014/main" id="{EFF0260F-2285-2847-4B7B-25961FA8E219}"/>
              </a:ext>
            </a:extLst>
          </p:cNvPr>
          <p:cNvGraphicFramePr>
            <a:graphicFrameLocks noChangeAspect="1"/>
          </p:cNvGraphicFramePr>
          <p:nvPr/>
        </p:nvGraphicFramePr>
        <p:xfrm>
          <a:off x="992188" y="1676400"/>
          <a:ext cx="7159625" cy="2833955"/>
        </p:xfrm>
        <a:graphic>
          <a:graphicData uri="http://schemas.openxmlformats.org/presentationml/2006/ole">
            <mc:AlternateContent xmlns:mc="http://schemas.openxmlformats.org/markup-compatibility/2006">
              <mc:Choice xmlns:v="urn:schemas-microsoft-com:vml" Requires="v">
                <p:oleObj spid="_x0000_s2059" name="Document" r:id="rId4" imgW="7159604" imgH="2287835" progId="Word.Document.12">
                  <p:embed/>
                </p:oleObj>
              </mc:Choice>
              <mc:Fallback>
                <p:oleObj name="Document" r:id="rId4" imgW="7159604" imgH="2287835" progId="Word.Document.12">
                  <p:embed/>
                  <p:pic>
                    <p:nvPicPr>
                      <p:cNvPr id="0" name="Picture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88" y="1676400"/>
                        <a:ext cx="7159625" cy="283395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24390474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768F80-BBC5-4660-9736-CFE86A105F9A}" type="datetime1">
              <a:rPr lang="en-US" smtClean="0"/>
              <a:t>28-May-24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295400" y="1"/>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End Semester Question paper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a:extLst>
              <a:ext uri="{FF2B5EF4-FFF2-40B4-BE49-F238E27FC236}">
                <a16:creationId xmlns:a16="http://schemas.microsoft.com/office/drawing/2014/main" id="{F5B23CAF-EEAF-4937-9004-AED2140EA4AE}"/>
              </a:ext>
            </a:extLst>
          </p:cNvPr>
          <p:cNvPicPr>
            <a:picLocks noChangeAspect="1"/>
          </p:cNvPicPr>
          <p:nvPr/>
        </p:nvPicPr>
        <p:blipFill>
          <a:blip r:embed="rId4"/>
          <a:stretch>
            <a:fillRect/>
          </a:stretch>
        </p:blipFill>
        <p:spPr>
          <a:xfrm>
            <a:off x="1238078" y="1419121"/>
            <a:ext cx="6667843" cy="4019757"/>
          </a:xfrm>
          <a:prstGeom prst="rect">
            <a:avLst/>
          </a:prstGeom>
        </p:spPr>
      </p:pic>
    </p:spTree>
    <p:extLst>
      <p:ext uri="{BB962C8B-B14F-4D97-AF65-F5344CB8AC3E}">
        <p14:creationId xmlns:p14="http://schemas.microsoft.com/office/powerpoint/2010/main" val="420051529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720AB79-AEC5-4D71-BF6C-6E8EA5222FD2}" type="datetime1">
              <a:rPr lang="en-US" smtClean="0"/>
              <a:t>28-May-24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1295400" y="-20547"/>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End Semester Question paper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CD99203E-5599-4213-867F-6F7C9078781B}"/>
              </a:ext>
            </a:extLst>
          </p:cNvPr>
          <p:cNvPicPr>
            <a:picLocks noChangeAspect="1"/>
          </p:cNvPicPr>
          <p:nvPr/>
        </p:nvPicPr>
        <p:blipFill>
          <a:blip r:embed="rId4"/>
          <a:stretch>
            <a:fillRect/>
          </a:stretch>
        </p:blipFill>
        <p:spPr>
          <a:xfrm>
            <a:off x="1320633" y="1406421"/>
            <a:ext cx="6502734" cy="4045158"/>
          </a:xfrm>
          <a:prstGeom prst="rect">
            <a:avLst/>
          </a:prstGeom>
        </p:spPr>
      </p:pic>
    </p:spTree>
    <p:extLst>
      <p:ext uri="{BB962C8B-B14F-4D97-AF65-F5344CB8AC3E}">
        <p14:creationId xmlns:p14="http://schemas.microsoft.com/office/powerpoint/2010/main" val="18073153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7FFEFF1-2AD4-4DC9-B70B-70ED0D15D418}"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CO-PO  Mapping</a:t>
            </a:r>
          </a:p>
        </p:txBody>
      </p:sp>
      <p:sp>
        <p:nvSpPr>
          <p:cNvPr id="3" name="Content Placeholder 2"/>
          <p:cNvSpPr>
            <a:spLocks noGrp="1"/>
          </p:cNvSpPr>
          <p:nvPr>
            <p:ph idx="1"/>
          </p:nvPr>
        </p:nvSpPr>
        <p:spPr>
          <a:xfrm>
            <a:off x="0" y="833492"/>
            <a:ext cx="8229600" cy="452596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a:t>
            </a:r>
          </a:p>
        </p:txBody>
      </p:sp>
      <p:pic>
        <p:nvPicPr>
          <p:cNvPr id="10" name="Picture 2" descr="NIET, Greater Noida: Cutoff, Placements, Courses, Fees, Admission 2022">
            <a:extLst>
              <a:ext uri="{FF2B5EF4-FFF2-40B4-BE49-F238E27FC236}">
                <a16:creationId xmlns:a16="http://schemas.microsoft.com/office/drawing/2014/main" id="{C1CB7FC2-FFB8-14B9-7EFF-5A492EFCD9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
            <a:ext cx="1314450" cy="9144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253B63A0-3ABC-F839-DE07-93A26A340ECF}"/>
              </a:ext>
            </a:extLst>
          </p:cNvPr>
          <p:cNvSpPr txBox="1"/>
          <p:nvPr/>
        </p:nvSpPr>
        <p:spPr>
          <a:xfrm>
            <a:off x="2209800" y="4419600"/>
            <a:ext cx="4597684" cy="677108"/>
          </a:xfrm>
          <a:prstGeom prst="rect">
            <a:avLst/>
          </a:prstGeom>
          <a:noFill/>
        </p:spPr>
        <p:txBody>
          <a:bodyPr wrap="square">
            <a:spAutoFit/>
          </a:bodyPr>
          <a:lstStyle/>
          <a:p>
            <a:pPr>
              <a:buNone/>
            </a:pPr>
            <a:r>
              <a:rPr lang="en-US" sz="2000" dirty="0"/>
              <a:t>High=3,Medium =2 ,Low=1</a:t>
            </a:r>
          </a:p>
          <a:p>
            <a:pPr>
              <a:buNone/>
            </a:pPr>
            <a:r>
              <a:rPr lang="en-US" sz="1800" dirty="0"/>
              <a:t>                                    </a:t>
            </a:r>
          </a:p>
        </p:txBody>
      </p:sp>
      <p:graphicFrame>
        <p:nvGraphicFramePr>
          <p:cNvPr id="2" name="Table 7">
            <a:extLst>
              <a:ext uri="{FF2B5EF4-FFF2-40B4-BE49-F238E27FC236}">
                <a16:creationId xmlns:a16="http://schemas.microsoft.com/office/drawing/2014/main" id="{72569270-6A20-EBAE-F7C9-04F3A27632BC}"/>
              </a:ext>
            </a:extLst>
          </p:cNvPr>
          <p:cNvGraphicFramePr>
            <a:graphicFrameLocks noGrp="1"/>
          </p:cNvGraphicFramePr>
          <p:nvPr/>
        </p:nvGraphicFramePr>
        <p:xfrm>
          <a:off x="1143000" y="1229702"/>
          <a:ext cx="5943599" cy="3017520"/>
        </p:xfrm>
        <a:graphic>
          <a:graphicData uri="http://schemas.openxmlformats.org/drawingml/2006/table">
            <a:tbl>
              <a:tblPr firstRow="1" bandRow="1">
                <a:tableStyleId>{5940675A-B579-460E-94D1-54222C63F5DA}</a:tableStyleId>
              </a:tblPr>
              <a:tblGrid>
                <a:gridCol w="718457">
                  <a:extLst>
                    <a:ext uri="{9D8B030D-6E8A-4147-A177-3AD203B41FA5}">
                      <a16:colId xmlns:a16="http://schemas.microsoft.com/office/drawing/2014/main" val="430447748"/>
                    </a:ext>
                  </a:extLst>
                </a:gridCol>
                <a:gridCol w="870857">
                  <a:extLst>
                    <a:ext uri="{9D8B030D-6E8A-4147-A177-3AD203B41FA5}">
                      <a16:colId xmlns:a16="http://schemas.microsoft.com/office/drawing/2014/main" val="2131131420"/>
                    </a:ext>
                  </a:extLst>
                </a:gridCol>
                <a:gridCol w="870857">
                  <a:extLst>
                    <a:ext uri="{9D8B030D-6E8A-4147-A177-3AD203B41FA5}">
                      <a16:colId xmlns:a16="http://schemas.microsoft.com/office/drawing/2014/main" val="2842913411"/>
                    </a:ext>
                  </a:extLst>
                </a:gridCol>
                <a:gridCol w="870857">
                  <a:extLst>
                    <a:ext uri="{9D8B030D-6E8A-4147-A177-3AD203B41FA5}">
                      <a16:colId xmlns:a16="http://schemas.microsoft.com/office/drawing/2014/main" val="919324118"/>
                    </a:ext>
                  </a:extLst>
                </a:gridCol>
                <a:gridCol w="870857">
                  <a:extLst>
                    <a:ext uri="{9D8B030D-6E8A-4147-A177-3AD203B41FA5}">
                      <a16:colId xmlns:a16="http://schemas.microsoft.com/office/drawing/2014/main" val="2922610620"/>
                    </a:ext>
                  </a:extLst>
                </a:gridCol>
                <a:gridCol w="870857">
                  <a:extLst>
                    <a:ext uri="{9D8B030D-6E8A-4147-A177-3AD203B41FA5}">
                      <a16:colId xmlns:a16="http://schemas.microsoft.com/office/drawing/2014/main" val="178060626"/>
                    </a:ext>
                  </a:extLst>
                </a:gridCol>
                <a:gridCol w="870857">
                  <a:extLst>
                    <a:ext uri="{9D8B030D-6E8A-4147-A177-3AD203B41FA5}">
                      <a16:colId xmlns:a16="http://schemas.microsoft.com/office/drawing/2014/main" val="3272263337"/>
                    </a:ext>
                  </a:extLst>
                </a:gridCol>
              </a:tblGrid>
              <a:tr h="370840">
                <a:tc>
                  <a:txBody>
                    <a:bodyPr/>
                    <a:lstStyle/>
                    <a:p>
                      <a:pPr marL="0" marR="0" algn="ctr">
                        <a:lnSpc>
                          <a:spcPct val="115000"/>
                        </a:lnSpc>
                        <a:spcBef>
                          <a:spcPts val="0"/>
                        </a:spcBef>
                        <a:spcAft>
                          <a:spcPts val="0"/>
                        </a:spcAft>
                      </a:pPr>
                      <a:r>
                        <a:rPr lang="en-US" sz="2000" b="1" dirty="0">
                          <a:latin typeface="Calibri"/>
                          <a:ea typeface="Times New Roman"/>
                          <a:cs typeface="Mangal"/>
                        </a:rPr>
                        <a:t>S No</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CO/PO</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PO1</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PO2</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PO3</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PO4</a:t>
                      </a: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1" dirty="0">
                          <a:latin typeface="Calibri"/>
                          <a:ea typeface="Times New Roman"/>
                          <a:cs typeface="Mangal"/>
                        </a:rPr>
                        <a:t>PO5</a:t>
                      </a:r>
                      <a:endParaRPr lang="en-US" sz="2000" dirty="0">
                        <a:latin typeface="Calibri"/>
                        <a:ea typeface="Times New Roman"/>
                        <a:cs typeface="Mangal"/>
                      </a:endParaRPr>
                    </a:p>
                  </a:txBody>
                  <a:tcPr marL="68580" marR="68580" marT="0" marB="0"/>
                </a:tc>
                <a:extLst>
                  <a:ext uri="{0D108BD9-81ED-4DB2-BD59-A6C34878D82A}">
                    <a16:rowId xmlns:a16="http://schemas.microsoft.com/office/drawing/2014/main" val="1493749867"/>
                  </a:ext>
                </a:extLst>
              </a:tr>
              <a:tr h="370840">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1</a:t>
                      </a:r>
                    </a:p>
                  </a:txBody>
                  <a:tcPr marL="68580" marR="68580" marT="0" marB="0"/>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CO1</a:t>
                      </a:r>
                    </a:p>
                  </a:txBody>
                  <a:tcPr marL="68580" marR="68580" marT="0" marB="0"/>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b="0" dirty="0">
                        <a:solidFill>
                          <a:schemeClr val="tx1"/>
                        </a:solidFill>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3</a:t>
                      </a:r>
                    </a:p>
                  </a:txBody>
                  <a:tcPr marL="68580" marR="68580" marT="0" marB="0"/>
                </a:tc>
                <a:tc>
                  <a:txBody>
                    <a:bodyPr/>
                    <a:lstStyle/>
                    <a:p>
                      <a:pPr marL="0" marR="0" algn="ctr">
                        <a:lnSpc>
                          <a:spcPct val="115000"/>
                        </a:lnSpc>
                        <a:spcBef>
                          <a:spcPts val="0"/>
                        </a:spcBef>
                        <a:spcAft>
                          <a:spcPts val="0"/>
                        </a:spcAft>
                      </a:pPr>
                      <a:r>
                        <a:rPr lang="en-US" sz="2000" b="0" dirty="0">
                          <a:solidFill>
                            <a:schemeClr val="tx1"/>
                          </a:solidFill>
                          <a:latin typeface="Calibri"/>
                          <a:ea typeface="Times New Roman"/>
                          <a:cs typeface="Mangal"/>
                        </a:rPr>
                        <a:t>2</a:t>
                      </a:r>
                    </a:p>
                  </a:txBody>
                  <a:tcPr marL="68580" marR="68580" marT="0" marB="0"/>
                </a:tc>
                <a:extLst>
                  <a:ext uri="{0D108BD9-81ED-4DB2-BD59-A6C34878D82A}">
                    <a16:rowId xmlns:a16="http://schemas.microsoft.com/office/drawing/2014/main" val="2522316486"/>
                  </a:ext>
                </a:extLst>
              </a:tr>
              <a:tr h="370840">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CO2</a:t>
                      </a: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extLst>
                  <a:ext uri="{0D108BD9-81ED-4DB2-BD59-A6C34878D82A}">
                    <a16:rowId xmlns:a16="http://schemas.microsoft.com/office/drawing/2014/main" val="1527237735"/>
                  </a:ext>
                </a:extLst>
              </a:tr>
              <a:tr h="370840">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CO3</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1</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tc>
                <a:extLst>
                  <a:ext uri="{0D108BD9-81ED-4DB2-BD59-A6C34878D82A}">
                    <a16:rowId xmlns:a16="http://schemas.microsoft.com/office/drawing/2014/main" val="2132425858"/>
                  </a:ext>
                </a:extLst>
              </a:tr>
              <a:tr h="370840">
                <a:tc>
                  <a:txBody>
                    <a:bodyPr/>
                    <a:lstStyle/>
                    <a:p>
                      <a:pPr marL="0" marR="0" algn="ctr">
                        <a:lnSpc>
                          <a:spcPct val="115000"/>
                        </a:lnSpc>
                        <a:spcBef>
                          <a:spcPts val="0"/>
                        </a:spcBef>
                        <a:spcAft>
                          <a:spcPts val="0"/>
                        </a:spcAft>
                      </a:pPr>
                      <a:r>
                        <a:rPr lang="en-US" sz="2000" dirty="0">
                          <a:latin typeface="Calibri"/>
                          <a:ea typeface="Times New Roman"/>
                          <a:cs typeface="Mangal"/>
                        </a:rPr>
                        <a:t>4</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CO4</a:t>
                      </a: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extLst>
                  <a:ext uri="{0D108BD9-81ED-4DB2-BD59-A6C34878D82A}">
                    <a16:rowId xmlns:a16="http://schemas.microsoft.com/office/drawing/2014/main" val="389302080"/>
                  </a:ext>
                </a:extLst>
              </a:tr>
              <a:tr h="370840">
                <a:tc>
                  <a:txBody>
                    <a:bodyPr/>
                    <a:lstStyle/>
                    <a:p>
                      <a:pPr marL="0" marR="0" algn="ctr">
                        <a:lnSpc>
                          <a:spcPct val="115000"/>
                        </a:lnSpc>
                        <a:spcBef>
                          <a:spcPts val="0"/>
                        </a:spcBef>
                        <a:spcAft>
                          <a:spcPts val="0"/>
                        </a:spcAft>
                      </a:pPr>
                      <a:r>
                        <a:rPr lang="en-US" sz="2000" dirty="0">
                          <a:latin typeface="Calibri"/>
                          <a:ea typeface="Times New Roman"/>
                          <a:cs typeface="Mangal"/>
                        </a:rPr>
                        <a:t>5</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CO5</a:t>
                      </a:r>
                    </a:p>
                  </a:txBody>
                  <a:tcPr marL="68580" marR="68580" marT="0" marB="0"/>
                </a:tc>
                <a:tc>
                  <a:txBody>
                    <a:bodyPr/>
                    <a:lstStyle/>
                    <a:p>
                      <a:pPr marL="0" marR="0" algn="ctr">
                        <a:lnSpc>
                          <a:spcPct val="115000"/>
                        </a:lnSpc>
                        <a:spcBef>
                          <a:spcPts val="0"/>
                        </a:spcBef>
                        <a:spcAft>
                          <a:spcPts val="0"/>
                        </a:spcAft>
                      </a:pPr>
                      <a:endParaRPr lang="en-US" sz="2000" dirty="0">
                        <a:latin typeface="Calibri"/>
                        <a:ea typeface="Times New Roman"/>
                        <a:cs typeface="Mangal"/>
                      </a:endParaRP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2</a:t>
                      </a:r>
                    </a:p>
                  </a:txBody>
                  <a:tcPr marL="68580" marR="68580" marT="0" marB="0"/>
                </a:tc>
                <a:tc>
                  <a:txBody>
                    <a:bodyPr/>
                    <a:lstStyle/>
                    <a:p>
                      <a:pPr marL="0" marR="0" algn="ctr">
                        <a:lnSpc>
                          <a:spcPct val="115000"/>
                        </a:lnSpc>
                        <a:spcBef>
                          <a:spcPts val="0"/>
                        </a:spcBef>
                        <a:spcAft>
                          <a:spcPts val="0"/>
                        </a:spcAft>
                      </a:pPr>
                      <a:r>
                        <a:rPr lang="en-US" sz="2000" dirty="0">
                          <a:latin typeface="Calibri"/>
                          <a:ea typeface="Times New Roman"/>
                          <a:cs typeface="Mangal"/>
                        </a:rPr>
                        <a:t>3</a:t>
                      </a:r>
                    </a:p>
                  </a:txBody>
                  <a:tcPr marL="68580" marR="68580" marT="0" marB="0"/>
                </a:tc>
                <a:extLst>
                  <a:ext uri="{0D108BD9-81ED-4DB2-BD59-A6C34878D82A}">
                    <a16:rowId xmlns:a16="http://schemas.microsoft.com/office/drawing/2014/main" val="292518023"/>
                  </a:ext>
                </a:extLst>
              </a:tr>
              <a:tr h="370840">
                <a:tc>
                  <a:txBody>
                    <a:bodyPr/>
                    <a:lstStyle/>
                    <a:p>
                      <a:pPr marL="0" marR="0" algn="ctr" defTabSz="914400" rtl="0" eaLnBrk="1" latinLnBrk="0" hangingPunct="1">
                        <a:lnSpc>
                          <a:spcPct val="115000"/>
                        </a:lnSpc>
                        <a:spcBef>
                          <a:spcPts val="0"/>
                        </a:spcBef>
                        <a:spcAft>
                          <a:spcPts val="0"/>
                        </a:spcAft>
                      </a:pPr>
                      <a:endParaRPr lang="en-IN" sz="2000" kern="1200" dirty="0">
                        <a:solidFill>
                          <a:schemeClr val="tx1"/>
                        </a:solidFill>
                        <a:latin typeface="Calibri"/>
                        <a:cs typeface="Mangal"/>
                      </a:endParaRPr>
                    </a:p>
                  </a:txBody>
                  <a:tcPr/>
                </a:tc>
                <a:tc>
                  <a:txBody>
                    <a:bodyPr/>
                    <a:lstStyle/>
                    <a:p>
                      <a:pPr marL="0" marR="0" lvl="0" indent="0" algn="ctr" defTabSz="914400" rtl="0" eaLnBrk="1" fontAlgn="auto" latinLnBrk="0" hangingPunct="1">
                        <a:lnSpc>
                          <a:spcPct val="115000"/>
                        </a:lnSpc>
                        <a:spcBef>
                          <a:spcPts val="0"/>
                        </a:spcBef>
                        <a:spcAft>
                          <a:spcPts val="0"/>
                        </a:spcAft>
                        <a:buClrTx/>
                        <a:buSzTx/>
                        <a:buFontTx/>
                        <a:buNone/>
                        <a:tabLst/>
                        <a:defRPr/>
                      </a:pPr>
                      <a:r>
                        <a:rPr lang="en-IN" sz="2000" kern="1200" dirty="0" err="1">
                          <a:solidFill>
                            <a:schemeClr val="tx1"/>
                          </a:solidFill>
                          <a:latin typeface="Calibri"/>
                          <a:cs typeface="Mangal"/>
                        </a:rPr>
                        <a:t>Avg</a:t>
                      </a:r>
                      <a:endParaRPr lang="en-IN" sz="2000" kern="1200" dirty="0">
                        <a:solidFill>
                          <a:schemeClr val="tx1"/>
                        </a:solidFill>
                        <a:latin typeface="Calibri"/>
                        <a:cs typeface="Mangal"/>
                      </a:endParaRPr>
                    </a:p>
                    <a:p>
                      <a:pPr marL="0" marR="0" algn="ctr" defTabSz="914400" rtl="0" eaLnBrk="1" latinLnBrk="0" hangingPunct="1">
                        <a:lnSpc>
                          <a:spcPct val="115000"/>
                        </a:lnSpc>
                        <a:spcBef>
                          <a:spcPts val="0"/>
                        </a:spcBef>
                        <a:spcAft>
                          <a:spcPts val="0"/>
                        </a:spcAft>
                      </a:pPr>
                      <a:endParaRPr lang="en-IN" sz="2000" kern="1200" dirty="0">
                        <a:solidFill>
                          <a:schemeClr val="tx1"/>
                        </a:solidFill>
                        <a:latin typeface="Calibri"/>
                        <a:cs typeface="Mangal"/>
                      </a:endParaRPr>
                    </a:p>
                  </a:txBody>
                  <a:tcPr/>
                </a:tc>
                <a:tc>
                  <a:txBody>
                    <a:bodyPr/>
                    <a:lstStyle/>
                    <a:p>
                      <a:pPr marL="0" marR="0" algn="ctr" defTabSz="914400" rtl="0" eaLnBrk="1" latinLnBrk="0" hangingPunct="1">
                        <a:lnSpc>
                          <a:spcPct val="115000"/>
                        </a:lnSpc>
                        <a:spcBef>
                          <a:spcPts val="0"/>
                        </a:spcBef>
                        <a:spcAft>
                          <a:spcPts val="0"/>
                        </a:spcAft>
                      </a:pPr>
                      <a:r>
                        <a:rPr lang="en-IN" sz="2000" kern="1200" dirty="0">
                          <a:solidFill>
                            <a:schemeClr val="tx1"/>
                          </a:solidFill>
                          <a:latin typeface="Calibri"/>
                          <a:cs typeface="Mangal"/>
                        </a:rPr>
                        <a:t>0.6</a:t>
                      </a:r>
                    </a:p>
                  </a:txBody>
                  <a:tcPr/>
                </a:tc>
                <a:tc>
                  <a:txBody>
                    <a:bodyPr/>
                    <a:lstStyle/>
                    <a:p>
                      <a:pPr marL="0" marR="0" algn="ctr" defTabSz="914400" rtl="0" eaLnBrk="1" latinLnBrk="0" hangingPunct="1">
                        <a:lnSpc>
                          <a:spcPct val="115000"/>
                        </a:lnSpc>
                        <a:spcBef>
                          <a:spcPts val="0"/>
                        </a:spcBef>
                        <a:spcAft>
                          <a:spcPts val="0"/>
                        </a:spcAft>
                      </a:pPr>
                      <a:r>
                        <a:rPr lang="en-IN" sz="2000" kern="1200" dirty="0">
                          <a:solidFill>
                            <a:schemeClr val="tx1"/>
                          </a:solidFill>
                          <a:latin typeface="Calibri"/>
                          <a:cs typeface="Mangal"/>
                        </a:rPr>
                        <a:t>   1.4</a:t>
                      </a:r>
                    </a:p>
                  </a:txBody>
                  <a:tcPr/>
                </a:tc>
                <a:tc>
                  <a:txBody>
                    <a:bodyPr/>
                    <a:lstStyle/>
                    <a:p>
                      <a:pPr marL="0" marR="0" algn="ctr" defTabSz="914400" rtl="0" eaLnBrk="1" latinLnBrk="0" hangingPunct="1">
                        <a:lnSpc>
                          <a:spcPct val="115000"/>
                        </a:lnSpc>
                        <a:spcBef>
                          <a:spcPts val="0"/>
                        </a:spcBef>
                        <a:spcAft>
                          <a:spcPts val="0"/>
                        </a:spcAft>
                      </a:pPr>
                      <a:r>
                        <a:rPr lang="en-IN" sz="2000" kern="1200" dirty="0">
                          <a:solidFill>
                            <a:schemeClr val="tx1"/>
                          </a:solidFill>
                          <a:latin typeface="Calibri"/>
                          <a:cs typeface="Mangal"/>
                        </a:rPr>
                        <a:t>   1.2</a:t>
                      </a:r>
                    </a:p>
                  </a:txBody>
                  <a:tcPr/>
                </a:tc>
                <a:tc>
                  <a:txBody>
                    <a:bodyPr/>
                    <a:lstStyle/>
                    <a:p>
                      <a:pPr marL="0" marR="0" algn="ctr" defTabSz="914400" rtl="0" eaLnBrk="1" latinLnBrk="0" hangingPunct="1">
                        <a:lnSpc>
                          <a:spcPct val="115000"/>
                        </a:lnSpc>
                        <a:spcBef>
                          <a:spcPts val="0"/>
                        </a:spcBef>
                        <a:spcAft>
                          <a:spcPts val="0"/>
                        </a:spcAft>
                      </a:pPr>
                      <a:r>
                        <a:rPr lang="en-IN" sz="2000" kern="1200" dirty="0">
                          <a:solidFill>
                            <a:schemeClr val="tx1"/>
                          </a:solidFill>
                          <a:latin typeface="Calibri"/>
                          <a:cs typeface="Mangal"/>
                        </a:rPr>
                        <a:t>    2.6</a:t>
                      </a:r>
                    </a:p>
                  </a:txBody>
                  <a:tcPr/>
                </a:tc>
                <a:tc>
                  <a:txBody>
                    <a:bodyPr/>
                    <a:lstStyle/>
                    <a:p>
                      <a:pPr marL="0" marR="0" algn="ctr" defTabSz="914400" rtl="0" eaLnBrk="1" latinLnBrk="0" hangingPunct="1">
                        <a:lnSpc>
                          <a:spcPct val="115000"/>
                        </a:lnSpc>
                        <a:spcBef>
                          <a:spcPts val="0"/>
                        </a:spcBef>
                        <a:spcAft>
                          <a:spcPts val="0"/>
                        </a:spcAft>
                      </a:pPr>
                      <a:r>
                        <a:rPr lang="en-IN" sz="2000" kern="1200" dirty="0">
                          <a:solidFill>
                            <a:schemeClr val="tx1"/>
                          </a:solidFill>
                          <a:latin typeface="Calibri"/>
                          <a:cs typeface="Mangal"/>
                        </a:rPr>
                        <a:t>   2.4</a:t>
                      </a:r>
                    </a:p>
                  </a:txBody>
                  <a:tcPr/>
                </a:tc>
                <a:extLst>
                  <a:ext uri="{0D108BD9-81ED-4DB2-BD59-A6C34878D82A}">
                    <a16:rowId xmlns:a16="http://schemas.microsoft.com/office/drawing/2014/main" val="844732728"/>
                  </a:ext>
                </a:extLst>
              </a:tr>
            </a:tbl>
          </a:graphicData>
        </a:graphic>
      </p:graphicFrame>
    </p:spTree>
    <p:extLst>
      <p:ext uri="{BB962C8B-B14F-4D97-AF65-F5344CB8AC3E}">
        <p14:creationId xmlns:p14="http://schemas.microsoft.com/office/powerpoint/2010/main" val="26609718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A644248-1977-4DCE-A790-CB60BD9B57DB}" type="datetime1">
              <a:rPr lang="en-US" smtClean="0"/>
              <a:t>28-May-24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130</a:t>
            </a:fld>
            <a:endParaRPr lang="en-US"/>
          </a:p>
        </p:txBody>
      </p:sp>
      <p:sp>
        <p:nvSpPr>
          <p:cNvPr id="7" name="Title 1"/>
          <p:cNvSpPr txBox="1">
            <a:spLocks/>
          </p:cNvSpPr>
          <p:nvPr/>
        </p:nvSpPr>
        <p:spPr>
          <a:xfrm>
            <a:off x="1295400" y="1"/>
            <a:ext cx="76962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End Semester Question paper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FD533A2-9AF9-4DCF-A301-11720D22D6B7}"/>
              </a:ext>
            </a:extLst>
          </p:cNvPr>
          <p:cNvPicPr>
            <a:picLocks noChangeAspect="1"/>
          </p:cNvPicPr>
          <p:nvPr/>
        </p:nvPicPr>
        <p:blipFill>
          <a:blip r:embed="rId4"/>
          <a:stretch>
            <a:fillRect/>
          </a:stretch>
        </p:blipFill>
        <p:spPr>
          <a:xfrm>
            <a:off x="830066" y="725413"/>
            <a:ext cx="6617040" cy="1854295"/>
          </a:xfrm>
          <a:prstGeom prst="rect">
            <a:avLst/>
          </a:prstGeom>
        </p:spPr>
      </p:pic>
      <p:pic>
        <p:nvPicPr>
          <p:cNvPr id="11" name="Picture 10">
            <a:extLst>
              <a:ext uri="{FF2B5EF4-FFF2-40B4-BE49-F238E27FC236}">
                <a16:creationId xmlns:a16="http://schemas.microsoft.com/office/drawing/2014/main" id="{7FAE2173-C64A-4EE6-9CA9-947453D3836A}"/>
              </a:ext>
            </a:extLst>
          </p:cNvPr>
          <p:cNvPicPr>
            <a:picLocks noChangeAspect="1"/>
          </p:cNvPicPr>
          <p:nvPr/>
        </p:nvPicPr>
        <p:blipFill>
          <a:blip r:embed="rId5"/>
          <a:stretch>
            <a:fillRect/>
          </a:stretch>
        </p:blipFill>
        <p:spPr>
          <a:xfrm>
            <a:off x="830066" y="2596832"/>
            <a:ext cx="6420180" cy="3628155"/>
          </a:xfrm>
          <a:prstGeom prst="rect">
            <a:avLst/>
          </a:prstGeom>
        </p:spPr>
      </p:pic>
    </p:spTree>
    <p:extLst>
      <p:ext uri="{BB962C8B-B14F-4D97-AF65-F5344CB8AC3E}">
        <p14:creationId xmlns:p14="http://schemas.microsoft.com/office/powerpoint/2010/main" val="655437298"/>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62186"/>
            <a:ext cx="8686800" cy="3762214"/>
          </a:xfrm>
        </p:spPr>
        <p:txBody>
          <a:bodyPr>
            <a:noAutofit/>
          </a:bodyPr>
          <a:lstStyle/>
          <a:p>
            <a:pPr>
              <a:buNone/>
            </a:pPr>
            <a:r>
              <a:rPr lang="en-US" sz="2000" dirty="0">
                <a:latin typeface="Times New Roman" panose="02020603050405020304" pitchFamily="18" charset="0"/>
                <a:cs typeface="Times New Roman" panose="02020603050405020304" pitchFamily="18" charset="0"/>
              </a:rPr>
              <a:t>Q1. Discuss what does digital transformation really mean for today’s business leaders?</a:t>
            </a:r>
          </a:p>
          <a:p>
            <a:pPr>
              <a:buNone/>
            </a:pPr>
            <a:r>
              <a:rPr lang="en-US" sz="2000" dirty="0">
                <a:latin typeface="Times New Roman" panose="02020603050405020304" pitchFamily="18" charset="0"/>
                <a:cs typeface="Times New Roman" panose="02020603050405020304" pitchFamily="18" charset="0"/>
              </a:rPr>
              <a:t>Q2. Explain the concept of digital innovation in marketing .Discuss digital transformation framework ?</a:t>
            </a:r>
          </a:p>
          <a:p>
            <a:pPr>
              <a:buNone/>
            </a:pPr>
            <a:r>
              <a:rPr lang="en-US" sz="2000" dirty="0">
                <a:latin typeface="Times New Roman" panose="02020603050405020304" pitchFamily="18" charset="0"/>
                <a:cs typeface="Times New Roman" panose="02020603050405020304" pitchFamily="18" charset="0"/>
              </a:rPr>
              <a:t>Q3. Define co-creation in online marketing? Discuss the different models of co-creation in detail ?</a:t>
            </a:r>
          </a:p>
          <a:p>
            <a:pPr>
              <a:buNone/>
            </a:pPr>
            <a:r>
              <a:rPr lang="en-US" sz="2000" dirty="0">
                <a:latin typeface="Times New Roman" panose="02020603050405020304" pitchFamily="18" charset="0"/>
                <a:cs typeface="Times New Roman" panose="02020603050405020304" pitchFamily="18" charset="0"/>
              </a:rPr>
              <a:t>Q4. Explain how security is an issue in digital marketing? Highlights the different ways which can be adopted by  marketers  to minimize security threats?</a:t>
            </a:r>
          </a:p>
          <a:p>
            <a:pPr>
              <a:buNone/>
            </a:pPr>
            <a:r>
              <a:rPr lang="en-US" sz="2000" dirty="0">
                <a:latin typeface="Times New Roman" panose="02020603050405020304" pitchFamily="18" charset="0"/>
                <a:cs typeface="Times New Roman" panose="02020603050405020304" pitchFamily="18" charset="0"/>
              </a:rPr>
              <a:t>Q5. Define cyber crime. Also explain its types.</a:t>
            </a:r>
          </a:p>
          <a:p>
            <a:pPr>
              <a:buNone/>
            </a:pPr>
            <a:r>
              <a:rPr lang="en-US" sz="2000" dirty="0">
                <a:latin typeface="Times New Roman" panose="02020603050405020304" pitchFamily="18" charset="0"/>
                <a:cs typeface="Times New Roman" panose="02020603050405020304" pitchFamily="18" charset="0"/>
              </a:rPr>
              <a:t>Q6</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Throw light on the various market Strategies for the digital world ?</a:t>
            </a:r>
          </a:p>
          <a:p>
            <a:pPr>
              <a:buNone/>
            </a:pPr>
            <a:r>
              <a:rPr lang="en-US" sz="2000" dirty="0">
                <a:latin typeface="Times New Roman" panose="02020603050405020304" pitchFamily="18" charset="0"/>
                <a:cs typeface="Times New Roman" panose="02020603050405020304" pitchFamily="18" charset="0"/>
              </a:rPr>
              <a:t>Q7. Explain in detail the steps involved while crafting a digital marketing strategy ?</a:t>
            </a:r>
          </a:p>
          <a:p>
            <a:pPr>
              <a:buNone/>
            </a:pPr>
            <a:r>
              <a:rPr lang="en-US" sz="2000" dirty="0">
                <a:latin typeface="Times New Roman" panose="02020603050405020304" pitchFamily="18" charset="0"/>
                <a:cs typeface="Times New Roman" panose="02020603050405020304" pitchFamily="18" charset="0"/>
              </a:rPr>
              <a:t>Q8. Discuss  the concepts of digital innovation in marketing .</a:t>
            </a:r>
          </a:p>
          <a:p>
            <a:pPr>
              <a:buNone/>
            </a:pPr>
            <a:r>
              <a:rPr lang="en-US" sz="2000" dirty="0">
                <a:latin typeface="Times New Roman" panose="02020603050405020304" pitchFamily="18" charset="0"/>
                <a:cs typeface="Times New Roman" panose="02020603050405020304" pitchFamily="18" charset="0"/>
              </a:rPr>
              <a:t>Q9.Discuss  the different trends in digital marketing? </a:t>
            </a:r>
          </a:p>
          <a:p>
            <a:pPr>
              <a:buNone/>
            </a:pPr>
            <a:r>
              <a:rPr lang="en-US" sz="2000" dirty="0">
                <a:latin typeface="Times New Roman" panose="02020603050405020304" pitchFamily="18" charset="0"/>
                <a:cs typeface="Times New Roman" panose="02020603050405020304" pitchFamily="18" charset="0"/>
              </a:rPr>
              <a:t>Q10. How Online Communities can be used in marketing?                                                                   </a:t>
            </a:r>
          </a:p>
          <a:p>
            <a:pPr>
              <a:buNone/>
            </a:pPr>
            <a:endParaRPr lang="en-US" sz="2000" dirty="0">
              <a:latin typeface="Times New Roman" panose="02020603050405020304" pitchFamily="18" charset="0"/>
              <a:cs typeface="Times New Roman" panose="02020603050405020304" pitchFamily="18" charset="0"/>
            </a:endParaRPr>
          </a:p>
          <a:p>
            <a:pPr>
              <a:buNone/>
            </a:pPr>
            <a:endParaRPr lang="en-US" sz="2000" b="1" dirty="0"/>
          </a:p>
          <a:p>
            <a:pPr>
              <a:buNone/>
            </a:pPr>
            <a:endParaRPr lang="en-US" sz="2000" dirty="0"/>
          </a:p>
          <a:p>
            <a:pPr>
              <a:buNone/>
            </a:pPr>
            <a:endParaRPr lang="en-US" sz="2000" dirty="0"/>
          </a:p>
          <a:p>
            <a:pPr>
              <a:buNone/>
              <a:defRPr/>
            </a:pPr>
            <a:endParaRPr lang="en-US" sz="2000" dirty="0"/>
          </a:p>
        </p:txBody>
      </p:sp>
      <p:sp>
        <p:nvSpPr>
          <p:cNvPr id="4" name="Date Placeholder 3"/>
          <p:cNvSpPr>
            <a:spLocks noGrp="1"/>
          </p:cNvSpPr>
          <p:nvPr>
            <p:ph type="dt" sz="half" idx="10"/>
          </p:nvPr>
        </p:nvSpPr>
        <p:spPr/>
        <p:txBody>
          <a:bodyPr/>
          <a:lstStyle/>
          <a:p>
            <a:fld id="{FDF484E9-69F5-4AB4-92DE-875184474DC1}"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131</a:t>
            </a:fld>
            <a:endParaRPr lang="en-US"/>
          </a:p>
        </p:txBody>
      </p:sp>
      <p:sp>
        <p:nvSpPr>
          <p:cNvPr id="7" name="Title 1"/>
          <p:cNvSpPr txBox="1">
            <a:spLocks/>
          </p:cNvSpPr>
          <p:nvPr/>
        </p:nvSpPr>
        <p:spPr>
          <a:xfrm>
            <a:off x="1371600" y="0"/>
            <a:ext cx="7772400" cy="6096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Expected questions for University Exams </a:t>
            </a:r>
          </a:p>
        </p:txBody>
      </p:sp>
      <p:pic>
        <p:nvPicPr>
          <p:cNvPr id="9" name="Picture 2" descr="NIET, Greater Noida: Cutoff, Placements, Courses, Fees, Admission 2021">
            <a:extLst>
              <a:ext uri="{FF2B5EF4-FFF2-40B4-BE49-F238E27FC236}">
                <a16:creationId xmlns:a16="http://schemas.microsoft.com/office/drawing/2014/main" id="{FEAB11D5-AC15-49A2-B18C-48C6A3E37F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a:buNone/>
            </a:pPr>
            <a:endParaRPr lang="en-US" sz="2800" dirty="0"/>
          </a:p>
          <a:p>
            <a:pPr>
              <a:buNone/>
              <a:defRPr/>
            </a:pPr>
            <a:endParaRPr lang="en-US" sz="2800" dirty="0"/>
          </a:p>
        </p:txBody>
      </p:sp>
      <p:sp>
        <p:nvSpPr>
          <p:cNvPr id="4" name="Date Placeholder 3"/>
          <p:cNvSpPr>
            <a:spLocks noGrp="1"/>
          </p:cNvSpPr>
          <p:nvPr>
            <p:ph type="dt" sz="half" idx="10"/>
          </p:nvPr>
        </p:nvSpPr>
        <p:spPr/>
        <p:txBody>
          <a:bodyPr/>
          <a:lstStyle/>
          <a:p>
            <a:fld id="{091EB434-2BC8-4629-A553-F58A50F779D3}"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132</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University paper Link </a:t>
            </a:r>
          </a:p>
        </p:txBody>
      </p:sp>
      <p:sp>
        <p:nvSpPr>
          <p:cNvPr id="9" name="Rectangle 8"/>
          <p:cNvSpPr/>
          <p:nvPr/>
        </p:nvSpPr>
        <p:spPr>
          <a:xfrm>
            <a:off x="533400" y="1143000"/>
            <a:ext cx="7772400" cy="2554545"/>
          </a:xfrm>
          <a:prstGeom prst="rect">
            <a:avLst/>
          </a:prstGeom>
        </p:spPr>
        <p:txBody>
          <a:bodyPr wrap="square">
            <a:spAutoFit/>
          </a:bodyPr>
          <a:lstStyle/>
          <a:p>
            <a:r>
              <a:rPr lang="en-US" sz="2000" dirty="0">
                <a:latin typeface="Times New Roman" panose="02020603050405020304" pitchFamily="18" charset="0"/>
                <a:cs typeface="Times New Roman" panose="02020603050405020304" pitchFamily="18" charset="0"/>
                <a:hlinkClick r:id="rId2"/>
              </a:rPr>
              <a:t>https://www.uptunotes.com/aktu-paper-digital-marketing-mammk04-2018-19/</a:t>
            </a:r>
          </a:p>
          <a:p>
            <a:pPr>
              <a:buNone/>
            </a:pPr>
            <a:r>
              <a:rPr lang="en-US" sz="2000" dirty="0">
                <a:latin typeface="Times New Roman" panose="02020603050405020304" pitchFamily="18" charset="0"/>
                <a:cs typeface="Times New Roman" panose="02020603050405020304" pitchFamily="18" charset="0"/>
                <a:hlinkClick r:id="rId2"/>
              </a:rPr>
              <a:t>http://www.aktuonline.com/papers/mba-3-sem-digital-and-social-media-marketing-kmbmk03-2020.pdf</a:t>
            </a: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hlinkClick r:id="rId3"/>
              </a:rPr>
              <a:t>http://www.aktuonline.com/papers/mba-3-sem-digital-marketing-rmbmk03-2020.html</a:t>
            </a:r>
            <a:endParaRPr lang="en-US" sz="2000"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hlinkClick r:id="rId4"/>
              </a:rPr>
              <a:t>http://www.aktuonline.com/papers/mba-3-sem-digital-</a:t>
            </a:r>
            <a:r>
              <a:rPr lang="en-US" sz="2000" dirty="0">
                <a:solidFill>
                  <a:srgbClr val="0070C0"/>
                </a:solidFill>
                <a:latin typeface="Times New Roman" panose="02020603050405020304" pitchFamily="18" charset="0"/>
                <a:cs typeface="Times New Roman" panose="02020603050405020304" pitchFamily="18" charset="0"/>
                <a:hlinkClick r:id="rId4"/>
              </a:rPr>
              <a:t>mar</a:t>
            </a:r>
            <a:r>
              <a:rPr lang="en-US" sz="2000" dirty="0">
                <a:solidFill>
                  <a:srgbClr val="0070C0"/>
                </a:solidFill>
                <a:latin typeface="Times New Roman" panose="02020603050405020304" pitchFamily="18" charset="0"/>
                <a:cs typeface="Times New Roman" panose="02020603050405020304" pitchFamily="18" charset="0"/>
              </a:rPr>
              <a:t>keting-rmbmk-03-2018-19.html</a:t>
            </a:r>
          </a:p>
        </p:txBody>
      </p:sp>
      <p:pic>
        <p:nvPicPr>
          <p:cNvPr id="10" name="Picture 2" descr="NIET, Greater Noida: Cutoff, Placements, Courses, Fees, Admission 2021">
            <a:extLst>
              <a:ext uri="{FF2B5EF4-FFF2-40B4-BE49-F238E27FC236}">
                <a16:creationId xmlns:a16="http://schemas.microsoft.com/office/drawing/2014/main" id="{92DEF6DD-9AEE-4C3B-956B-2567B50D55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     Over the years the business world, especially marketers, became familiar with the omnipresent terms of customer involvement, engagement or crowd sourcing. But more recently, a new term is gaining popularity: co-creation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‘Lego Ideas’, McDonald´s ‘Make Your Own Burger’ campaign or the platforms jovoto.com and eyeka.com are just a few examples of the recent phenomenon of online co-creation through which companies co-create value with their customers with digital  marketing framework based on Public </a:t>
            </a:r>
          </a:p>
          <a:p>
            <a:pPr algn="just">
              <a:buNone/>
            </a:pPr>
            <a:r>
              <a:rPr lang="en-US" sz="2000" dirty="0">
                <a:latin typeface="Times New Roman" panose="02020603050405020304" pitchFamily="18" charset="0"/>
                <a:cs typeface="Times New Roman" panose="02020603050405020304" pitchFamily="18" charset="0"/>
              </a:rPr>
              <a:t>      Relation.</a:t>
            </a:r>
          </a:p>
          <a:p>
            <a:pPr algn="just">
              <a:buNone/>
              <a:defRPr/>
            </a:pPr>
            <a:endParaRPr lang="en-US" sz="2000" dirty="0"/>
          </a:p>
        </p:txBody>
      </p:sp>
      <p:sp>
        <p:nvSpPr>
          <p:cNvPr id="4" name="Date Placeholder 3"/>
          <p:cNvSpPr>
            <a:spLocks noGrp="1"/>
          </p:cNvSpPr>
          <p:nvPr>
            <p:ph type="dt" sz="half" idx="10"/>
          </p:nvPr>
        </p:nvSpPr>
        <p:spPr/>
        <p:txBody>
          <a:bodyPr/>
          <a:lstStyle/>
          <a:p>
            <a:fld id="{9B4213EA-0BBD-4CA7-937F-B86918394505}"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133</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Summary </a:t>
            </a:r>
          </a:p>
        </p:txBody>
      </p:sp>
      <p:pic>
        <p:nvPicPr>
          <p:cNvPr id="9" name="Picture 2" descr="NIET, Greater Noida: Cutoff, Placements, Courses, Fees, Admission 2021">
            <a:extLst>
              <a:ext uri="{FF2B5EF4-FFF2-40B4-BE49-F238E27FC236}">
                <a16:creationId xmlns:a16="http://schemas.microsoft.com/office/drawing/2014/main" id="{20EC3EA3-2E80-4581-8726-9E30F70B09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75AD7C-3670-413D-A90C-33A712C7F726}" type="datetime1">
              <a:rPr lang="en-US" smtClean="0"/>
              <a:t>28-May-24</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134</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References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9" name="Content Placeholder 8"/>
          <p:cNvSpPr>
            <a:spLocks noGrp="1"/>
          </p:cNvSpPr>
          <p:nvPr>
            <p:ph idx="1"/>
          </p:nvPr>
        </p:nvSpPr>
        <p:spPr>
          <a:xfrm>
            <a:off x="342900" y="831023"/>
            <a:ext cx="8458200" cy="3847207"/>
          </a:xfrm>
          <a:prstGeom prst="rect">
            <a:avLst/>
          </a:prstGeom>
          <a:noFill/>
        </p:spPr>
        <p:txBody>
          <a:bodyPr wrap="square" lIns="91440" tIns="45720" rIns="91440" bIns="45720">
            <a:spAutoFit/>
          </a:bodyPr>
          <a:lstStyle/>
          <a:p>
            <a:pPr algn="just" fontAlgn="base"/>
            <a:r>
              <a:rPr lang="en-US" sz="2000" dirty="0">
                <a:latin typeface="Times New Roman" panose="02020603050405020304" pitchFamily="18" charset="0"/>
                <a:cs typeface="Times New Roman" panose="02020603050405020304" pitchFamily="18" charset="0"/>
                <a:hlinkClick r:id="rId2"/>
              </a:rPr>
              <a:t>https://en.wikipedia.org/wiki/Digital_Revolution</a:t>
            </a:r>
          </a:p>
          <a:p>
            <a:pPr algn="just" fontAlgn="base"/>
            <a:r>
              <a:rPr lang="en-US" sz="2000" dirty="0">
                <a:latin typeface="Times New Roman" panose="02020603050405020304" pitchFamily="18" charset="0"/>
                <a:cs typeface="Times New Roman" panose="02020603050405020304" pitchFamily="18" charset="0"/>
                <a:hlinkClick r:id="rId2"/>
              </a:rPr>
              <a:t>https://digitalwerk.agency/en/blog/die-top-10-digitalen-trends-2021/</a:t>
            </a:r>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hlinkClick r:id="rId3"/>
              </a:rPr>
              <a:t>https://www.salesforce.com/in/products/platform/what-is-digital-transformation</a:t>
            </a:r>
            <a:endParaRPr lang="en-US" sz="2000" dirty="0">
              <a:latin typeface="Times New Roman" panose="02020603050405020304" pitchFamily="18" charset="0"/>
              <a:cs typeface="Times New Roman" panose="02020603050405020304" pitchFamily="18" charset="0"/>
            </a:endParaRPr>
          </a:p>
          <a:p>
            <a:pPr algn="just" fontAlgn="base"/>
            <a:r>
              <a:rPr lang="en-US" sz="2000" dirty="0">
                <a:latin typeface="Times New Roman" panose="02020603050405020304" pitchFamily="18" charset="0"/>
                <a:cs typeface="Times New Roman" panose="02020603050405020304" pitchFamily="18" charset="0"/>
                <a:hlinkClick r:id="rId4"/>
              </a:rPr>
              <a:t>https://en.wikipedia.org/wiki/Online_community</a:t>
            </a:r>
            <a:endParaRPr lang="en-US" sz="2000" dirty="0">
              <a:latin typeface="Times New Roman" panose="02020603050405020304" pitchFamily="18" charset="0"/>
              <a:cs typeface="Times New Roman" panose="02020603050405020304" pitchFamily="18" charset="0"/>
            </a:endParaRPr>
          </a:p>
          <a:p>
            <a:pPr algn="just" fontAlgn="base"/>
            <a:r>
              <a:rPr lang="en-US" sz="2000" dirty="0" err="1">
                <a:latin typeface="Times New Roman" panose="02020603050405020304" pitchFamily="18" charset="0"/>
                <a:cs typeface="Times New Roman" panose="02020603050405020304" pitchFamily="18" charset="0"/>
              </a:rPr>
              <a:t>Moutsy</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Maiti</a:t>
            </a:r>
            <a:r>
              <a:rPr lang="en-US" sz="2000" dirty="0">
                <a:latin typeface="Times New Roman" panose="02020603050405020304" pitchFamily="18" charset="0"/>
                <a:cs typeface="Times New Roman" panose="02020603050405020304" pitchFamily="18" charset="0"/>
              </a:rPr>
              <a:t>: Internet Marketing, Oxford University Press India </a:t>
            </a:r>
          </a:p>
          <a:p>
            <a:pPr algn="just" fontAlgn="base"/>
            <a:r>
              <a:rPr lang="en-US" sz="2000" dirty="0">
                <a:latin typeface="Times New Roman" panose="02020603050405020304" pitchFamily="18" charset="0"/>
                <a:cs typeface="Times New Roman" panose="02020603050405020304" pitchFamily="18" charset="0"/>
              </a:rPr>
              <a:t>Vandana, Ahuja; Digital Marketing, Oxford University Press India (November, 2015). </a:t>
            </a:r>
          </a:p>
          <a:p>
            <a:pPr algn="just" fontAlgn="base"/>
            <a:r>
              <a:rPr lang="en-US" sz="2000" dirty="0">
                <a:latin typeface="Times New Roman" panose="02020603050405020304" pitchFamily="18" charset="0"/>
                <a:cs typeface="Times New Roman" panose="02020603050405020304" pitchFamily="18" charset="0"/>
              </a:rPr>
              <a:t>Eric Greenberg, and Kates, Alexander; Strategic Digital Marketing: Top Digital Experts Share the Formula for Tangible Returns on Your Marketing Investment; McGraw-Hill Professional (October, 2013). </a:t>
            </a:r>
          </a:p>
        </p:txBody>
      </p:sp>
      <p:pic>
        <p:nvPicPr>
          <p:cNvPr id="10" name="Picture 2" descr="NIET, Greater Noida: Cutoff, Placements, Courses, Fees, Admission 2021">
            <a:extLst>
              <a:ext uri="{FF2B5EF4-FFF2-40B4-BE49-F238E27FC236}">
                <a16:creationId xmlns:a16="http://schemas.microsoft.com/office/drawing/2014/main" id="{60C0AD30-56E1-4891-82E5-5A6043266F5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2202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2E060FD-3F58-4793-A16A-4352B79D8F74}" type="datetime1">
              <a:rPr lang="en-US" smtClean="0"/>
              <a:t>28-May-24</a:t>
            </a:fld>
            <a:endParaRPr lang="en-US"/>
          </a:p>
        </p:txBody>
      </p:sp>
      <p:sp>
        <p:nvSpPr>
          <p:cNvPr id="5" name="Footer Placeholder 4"/>
          <p:cNvSpPr>
            <a:spLocks noGrp="1"/>
          </p:cNvSpPr>
          <p:nvPr>
            <p:ph type="ftr" sz="quarter" idx="11"/>
          </p:nvPr>
        </p:nvSpPr>
        <p:spPr>
          <a:xfrm>
            <a:off x="2362200" y="6356350"/>
            <a:ext cx="49530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Program Educational Objectives</a:t>
            </a:r>
          </a:p>
        </p:txBody>
      </p:sp>
      <p:pic>
        <p:nvPicPr>
          <p:cNvPr id="8" name="Picture 0" descr="Logo New.png"/>
          <p:cNvPicPr>
            <a:picLocks noChangeAspect="1" noChangeArrowheads="1"/>
          </p:cNvPicPr>
          <p:nvPr/>
        </p:nvPicPr>
        <p:blipFill>
          <a:blip r:embed="rId2"/>
          <a:srcRect/>
          <a:stretch>
            <a:fillRect/>
          </a:stretch>
        </p:blipFill>
        <p:spPr bwMode="auto">
          <a:xfrm>
            <a:off x="0" y="28830"/>
            <a:ext cx="1371600" cy="685800"/>
          </a:xfrm>
          <a:prstGeom prst="rect">
            <a:avLst/>
          </a:prstGeom>
          <a:noFill/>
          <a:ln w="9525">
            <a:noFill/>
            <a:miter lim="800000"/>
            <a:headEnd/>
            <a:tailEnd/>
          </a:ln>
        </p:spPr>
      </p:pic>
      <p:sp>
        <p:nvSpPr>
          <p:cNvPr id="10" name="TextBox 9">
            <a:extLst>
              <a:ext uri="{FF2B5EF4-FFF2-40B4-BE49-F238E27FC236}">
                <a16:creationId xmlns:a16="http://schemas.microsoft.com/office/drawing/2014/main" id="{F9D10474-6A24-5D30-EBCD-90FF06638A7E}"/>
              </a:ext>
            </a:extLst>
          </p:cNvPr>
          <p:cNvSpPr txBox="1"/>
          <p:nvPr/>
        </p:nvSpPr>
        <p:spPr>
          <a:xfrm>
            <a:off x="266700" y="681796"/>
            <a:ext cx="8610600" cy="5857116"/>
          </a:xfrm>
          <a:prstGeom prst="rect">
            <a:avLst/>
          </a:prstGeom>
          <a:noFill/>
        </p:spPr>
        <p:txBody>
          <a:bodyPr wrap="square">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2100" b="1" i="0" u="none" strike="noStrike" cap="none" normalizeH="0" baseline="0" dirty="0">
                <a:ln>
                  <a:noFill/>
                </a:ln>
                <a:solidFill>
                  <a:srgbClr val="212121"/>
                </a:solidFill>
                <a:effectLst/>
              </a:rPr>
              <a:t>PEO 1: </a:t>
            </a:r>
            <a:r>
              <a:rPr kumimoji="0" lang="en-US" altLang="en-US" sz="2100" b="0" i="0" u="none" strike="noStrike" cap="none" normalizeH="0" baseline="0" dirty="0">
                <a:ln>
                  <a:noFill/>
                </a:ln>
                <a:solidFill>
                  <a:srgbClr val="212121"/>
                </a:solidFill>
                <a:effectLst/>
              </a:rPr>
              <a:t>To have an excellent scientific and engineering breadth so as to comprehend, analyze, design and provide sustainable solutions for real-life problems using state-of-the-art technologies.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100" b="1" i="0" u="none" strike="noStrike" cap="none" normalizeH="0" baseline="0" dirty="0">
                <a:ln>
                  <a:noFill/>
                </a:ln>
                <a:solidFill>
                  <a:srgbClr val="212121"/>
                </a:solidFill>
                <a:effectLst/>
              </a:rPr>
              <a:t>PEO 2: </a:t>
            </a:r>
            <a:r>
              <a:rPr kumimoji="0" lang="en-US" altLang="en-US" sz="2100" b="0" i="0" u="none" strike="noStrike" cap="none" normalizeH="0" baseline="0" dirty="0">
                <a:ln>
                  <a:noFill/>
                </a:ln>
                <a:solidFill>
                  <a:srgbClr val="212121"/>
                </a:solidFill>
                <a:effectLst/>
              </a:rPr>
              <a:t>To have a successful career in industries, to pursue higher studies or to support entrepreneurial endeavors and to face the global challenges.</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100" b="1" i="0" u="none" strike="noStrike" cap="none" normalizeH="0" baseline="0" dirty="0">
                <a:ln>
                  <a:noFill/>
                </a:ln>
                <a:solidFill>
                  <a:srgbClr val="212121"/>
                </a:solidFill>
                <a:effectLst/>
              </a:rPr>
              <a:t>PEO 3: </a:t>
            </a:r>
            <a:r>
              <a:rPr kumimoji="0" lang="en-US" altLang="en-US" sz="2100" b="0" i="0" u="none" strike="noStrike" cap="none" normalizeH="0" baseline="0" dirty="0">
                <a:ln>
                  <a:noFill/>
                </a:ln>
                <a:solidFill>
                  <a:srgbClr val="212121"/>
                </a:solidFill>
                <a:effectLst/>
              </a:rPr>
              <a:t>To have effective communication skills, professional attitude, ethical values and a desire to learn specific knowledge in emerging trends, technologies for research, innovation and product development and contribution to society.</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2100" b="1" i="0" u="none" strike="noStrike" cap="none" normalizeH="0" baseline="0" dirty="0">
                <a:ln>
                  <a:noFill/>
                </a:ln>
                <a:solidFill>
                  <a:srgbClr val="212121"/>
                </a:solidFill>
                <a:effectLst/>
              </a:rPr>
              <a:t>PEO 4: </a:t>
            </a:r>
            <a:r>
              <a:rPr kumimoji="0" lang="en-US" altLang="en-US" sz="2100" b="0" i="0" u="none" strike="noStrike" cap="none" normalizeH="0" baseline="0" dirty="0">
                <a:ln>
                  <a:noFill/>
                </a:ln>
                <a:solidFill>
                  <a:srgbClr val="212121"/>
                </a:solidFill>
                <a:effectLst/>
              </a:rPr>
              <a:t>To have life-long learning for up-skilling and re-skilling for a successful professional career as an engineer, scientist, entrepreneur or bureaucrat for the betterment of the society.</a:t>
            </a:r>
            <a:r>
              <a:rPr kumimoji="0" lang="en-US" altLang="en-US" sz="2100" b="0" i="0" u="none" strike="noStrike" cap="none" normalizeH="0" baseline="0" dirty="0">
                <a:ln>
                  <a:noFill/>
                </a:ln>
                <a:solidFill>
                  <a:schemeClr val="tx1"/>
                </a:solidFill>
                <a:effectLst/>
              </a:rPr>
              <a:t> </a:t>
            </a:r>
          </a:p>
        </p:txBody>
      </p:sp>
    </p:spTree>
    <p:extLst>
      <p:ext uri="{BB962C8B-B14F-4D97-AF65-F5344CB8AC3E}">
        <p14:creationId xmlns:p14="http://schemas.microsoft.com/office/powerpoint/2010/main" val="2946173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E5D5A85-5006-84B7-B80A-1005FA4F860F}"/>
              </a:ext>
            </a:extLst>
          </p:cNvPr>
          <p:cNvSpPr>
            <a:spLocks noGrp="1"/>
          </p:cNvSpPr>
          <p:nvPr>
            <p:ph type="dt" sz="half" idx="10"/>
          </p:nvPr>
        </p:nvSpPr>
        <p:spPr/>
        <p:txBody>
          <a:bodyPr/>
          <a:lstStyle/>
          <a:p>
            <a:fld id="{BA4B4F39-3234-43FD-B479-FA45B0466F38}" type="datetime1">
              <a:rPr lang="en-US" smtClean="0"/>
              <a:t>28-May-24</a:t>
            </a:fld>
            <a:endParaRPr lang="en-US"/>
          </a:p>
        </p:txBody>
      </p:sp>
      <p:sp>
        <p:nvSpPr>
          <p:cNvPr id="3" name="Footer Placeholder 2">
            <a:extLst>
              <a:ext uri="{FF2B5EF4-FFF2-40B4-BE49-F238E27FC236}">
                <a16:creationId xmlns:a16="http://schemas.microsoft.com/office/drawing/2014/main" id="{EBAA2958-6658-BE44-C52F-EFF5991A09B3}"/>
              </a:ext>
            </a:extLst>
          </p:cNvPr>
          <p:cNvSpPr>
            <a:spLocks noGrp="1"/>
          </p:cNvSpPr>
          <p:nvPr>
            <p:ph type="ftr" sz="quarter" idx="11"/>
          </p:nvPr>
        </p:nvSpPr>
        <p:spPr/>
        <p:txBody>
          <a:bodyPr/>
          <a:lstStyle/>
          <a:p>
            <a:r>
              <a:rPr lang="fi-FI"/>
              <a:t>Nishu chauhan            Digital Marketing               Unit-5 </a:t>
            </a:r>
            <a:endParaRPr lang="en-US" dirty="0"/>
          </a:p>
        </p:txBody>
      </p:sp>
      <p:sp>
        <p:nvSpPr>
          <p:cNvPr id="4" name="Slide Number Placeholder 3">
            <a:extLst>
              <a:ext uri="{FF2B5EF4-FFF2-40B4-BE49-F238E27FC236}">
                <a16:creationId xmlns:a16="http://schemas.microsoft.com/office/drawing/2014/main" id="{A1B822F7-4D2D-AD75-C9E9-87D1F6A30EEC}"/>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7" name="TextBox 6">
            <a:extLst>
              <a:ext uri="{FF2B5EF4-FFF2-40B4-BE49-F238E27FC236}">
                <a16:creationId xmlns:a16="http://schemas.microsoft.com/office/drawing/2014/main" id="{58C4CD0A-0EFD-3F48-8DAC-1086050CBA9E}"/>
              </a:ext>
            </a:extLst>
          </p:cNvPr>
          <p:cNvSpPr txBox="1"/>
          <p:nvPr/>
        </p:nvSpPr>
        <p:spPr>
          <a:xfrm>
            <a:off x="342900" y="803359"/>
            <a:ext cx="8458200" cy="5372368"/>
          </a:xfrm>
          <a:prstGeom prst="rect">
            <a:avLst/>
          </a:prstGeom>
          <a:noFill/>
        </p:spPr>
        <p:txBody>
          <a:bodyPr wrap="square">
            <a:spAutoFit/>
          </a:bodyPr>
          <a:lstStyle/>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100" b="0" i="0" u="none" strike="noStrike" cap="none" normalizeH="0" baseline="0" dirty="0">
                <a:ln>
                  <a:noFill/>
                </a:ln>
                <a:solidFill>
                  <a:srgbClr val="212121"/>
                </a:solidFill>
                <a:effectLst/>
                <a:latin typeface="Gilroy"/>
              </a:rPr>
              <a:t>The ability to identify, analyze real world problems and design their ethical solutions using artificial intelligence, robotics, virtual/augmented reality, data analytics, block chain technology, and cloud computing.</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100" b="0" i="0" u="none" strike="noStrike" cap="none" normalizeH="0" baseline="0" dirty="0">
                <a:ln>
                  <a:noFill/>
                </a:ln>
                <a:solidFill>
                  <a:srgbClr val="212121"/>
                </a:solidFill>
                <a:effectLst/>
                <a:latin typeface="Gilroy"/>
              </a:rPr>
              <a:t>The ability to design and develop the hardware sensor devices and related interfacing software systems for solving complex engineering problems.</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100" b="0" i="0" u="none" strike="noStrike" cap="none" normalizeH="0" baseline="0" dirty="0">
                <a:ln>
                  <a:noFill/>
                </a:ln>
                <a:solidFill>
                  <a:srgbClr val="212121"/>
                </a:solidFill>
                <a:effectLst/>
                <a:latin typeface="Gilroy"/>
              </a:rPr>
              <a:t>The ability to understand inter-disciplinary computing techniques and to apply them in the design of advanced computing.</a:t>
            </a:r>
          </a:p>
          <a:p>
            <a:pPr marL="457200" marR="0" lvl="0" indent="-4572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2100" b="0" i="0" u="none" strike="noStrike" cap="none" normalizeH="0" baseline="0" dirty="0">
                <a:ln>
                  <a:noFill/>
                </a:ln>
                <a:solidFill>
                  <a:srgbClr val="212121"/>
                </a:solidFill>
                <a:effectLst/>
                <a:latin typeface="Gilroy"/>
              </a:rPr>
              <a:t>The ability to conduct investigation of complex problems with the help of technical, managerial, leadership qualities, and modern engineering tools provided by industry-sponsored laboratories.</a:t>
            </a:r>
            <a:r>
              <a:rPr kumimoji="0" lang="en-US" altLang="en-US" sz="2100" b="0" i="0" u="none" strike="noStrike" cap="none" normalizeH="0" baseline="0" dirty="0">
                <a:ln>
                  <a:noFill/>
                </a:ln>
                <a:solidFill>
                  <a:schemeClr val="tx1"/>
                </a:solidFill>
                <a:effectLst/>
              </a:rPr>
              <a:t> </a:t>
            </a:r>
            <a:endParaRPr kumimoji="0" lang="en-US" altLang="en-US" sz="2100" b="0" i="0" u="none" strike="noStrike" cap="none" normalizeH="0" baseline="0" dirty="0">
              <a:ln>
                <a:noFill/>
              </a:ln>
              <a:solidFill>
                <a:schemeClr val="tx1"/>
              </a:solidFill>
              <a:effectLst/>
              <a:latin typeface="Arial" panose="020B0604020202020204" pitchFamily="34" charset="0"/>
            </a:endParaRPr>
          </a:p>
        </p:txBody>
      </p:sp>
      <p:pic>
        <p:nvPicPr>
          <p:cNvPr id="8" name="Picture 0" descr="Logo New.png">
            <a:extLst>
              <a:ext uri="{FF2B5EF4-FFF2-40B4-BE49-F238E27FC236}">
                <a16:creationId xmlns:a16="http://schemas.microsoft.com/office/drawing/2014/main" id="{6FEA0709-5929-5CBF-7561-4C8023F94214}"/>
              </a:ext>
            </a:extLst>
          </p:cNvPr>
          <p:cNvPicPr>
            <a:picLocks noChangeAspect="1" noChangeArrowheads="1"/>
          </p:cNvPicPr>
          <p:nvPr/>
        </p:nvPicPr>
        <p:blipFill>
          <a:blip r:embed="rId2"/>
          <a:srcRect/>
          <a:stretch>
            <a:fillRect/>
          </a:stretch>
        </p:blipFill>
        <p:spPr bwMode="auto">
          <a:xfrm>
            <a:off x="0" y="63062"/>
            <a:ext cx="1371600" cy="685800"/>
          </a:xfrm>
          <a:prstGeom prst="rect">
            <a:avLst/>
          </a:prstGeom>
          <a:noFill/>
          <a:ln w="9525">
            <a:noFill/>
            <a:miter lim="800000"/>
            <a:headEnd/>
            <a:tailEnd/>
          </a:ln>
        </p:spPr>
      </p:pic>
      <p:sp>
        <p:nvSpPr>
          <p:cNvPr id="9" name="Title 1">
            <a:extLst>
              <a:ext uri="{FF2B5EF4-FFF2-40B4-BE49-F238E27FC236}">
                <a16:creationId xmlns:a16="http://schemas.microsoft.com/office/drawing/2014/main" id="{77C1735D-223C-C966-3994-4A94AC6224D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Program Specific Objectives</a:t>
            </a:r>
          </a:p>
        </p:txBody>
      </p:sp>
    </p:spTree>
    <p:extLst>
      <p:ext uri="{BB962C8B-B14F-4D97-AF65-F5344CB8AC3E}">
        <p14:creationId xmlns:p14="http://schemas.microsoft.com/office/powerpoint/2010/main" val="2329909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845D665-C2A8-4D73-9E5E-7336EF58FB6F}"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Result Analysis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3" name="Content Placeholder 2"/>
          <p:cNvSpPr>
            <a:spLocks noGrp="1"/>
          </p:cNvSpPr>
          <p:nvPr>
            <p:ph idx="1"/>
          </p:nvPr>
        </p:nvSpPr>
        <p:spPr>
          <a:xfrm>
            <a:off x="0" y="833492"/>
            <a:ext cx="8229600" cy="4525963"/>
          </a:xfrm>
        </p:spPr>
        <p:txBody>
          <a:bodyPr>
            <a:normAutofit/>
          </a:bodyPr>
          <a:lstStyle/>
          <a:p>
            <a:pPr marL="0" indent="0" algn="just">
              <a:buNone/>
            </a:pPr>
            <a:r>
              <a:rPr lang="en-US" sz="2800" dirty="0">
                <a:latin typeface="Times New Roman" panose="02020603050405020304" pitchFamily="18" charset="0"/>
                <a:cs typeface="Times New Roman" panose="02020603050405020304" pitchFamily="18" charset="0"/>
              </a:rPr>
              <a:t> </a:t>
            </a:r>
          </a:p>
        </p:txBody>
      </p:sp>
      <p:pic>
        <p:nvPicPr>
          <p:cNvPr id="10" name="Picture 2" descr="NIET, Greater Noida: Cutoff, Placements, Courses, Fees, Admission 2022">
            <a:extLst>
              <a:ext uri="{FF2B5EF4-FFF2-40B4-BE49-F238E27FC236}">
                <a16:creationId xmlns:a16="http://schemas.microsoft.com/office/drawing/2014/main" id="{EE143358-F79F-86F3-4B31-9C9402A7A9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 y="1"/>
            <a:ext cx="1314450" cy="9144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9" name="Table 8">
            <a:extLst>
              <a:ext uri="{FF2B5EF4-FFF2-40B4-BE49-F238E27FC236}">
                <a16:creationId xmlns:a16="http://schemas.microsoft.com/office/drawing/2014/main" id="{8DDA320C-BC23-1400-7F77-A451BB7E5D60}"/>
              </a:ext>
            </a:extLst>
          </p:cNvPr>
          <p:cNvGraphicFramePr>
            <a:graphicFrameLocks noGrp="1"/>
          </p:cNvGraphicFramePr>
          <p:nvPr>
            <p:extLst>
              <p:ext uri="{D42A27DB-BD31-4B8C-83A1-F6EECF244321}">
                <p14:modId xmlns:p14="http://schemas.microsoft.com/office/powerpoint/2010/main" val="1458922137"/>
              </p:ext>
            </p:extLst>
          </p:nvPr>
        </p:nvGraphicFramePr>
        <p:xfrm>
          <a:off x="179512" y="1385464"/>
          <a:ext cx="8784975" cy="3186536"/>
        </p:xfrm>
        <a:graphic>
          <a:graphicData uri="http://schemas.openxmlformats.org/drawingml/2006/table">
            <a:tbl>
              <a:tblPr firstRow="1" bandRow="1">
                <a:tableStyleId>{5C22544A-7EE6-4342-B048-85BDC9FD1C3A}</a:tableStyleId>
              </a:tblPr>
              <a:tblGrid>
                <a:gridCol w="1108785">
                  <a:extLst>
                    <a:ext uri="{9D8B030D-6E8A-4147-A177-3AD203B41FA5}">
                      <a16:colId xmlns:a16="http://schemas.microsoft.com/office/drawing/2014/main" val="1617384892"/>
                    </a:ext>
                  </a:extLst>
                </a:gridCol>
                <a:gridCol w="843434">
                  <a:extLst>
                    <a:ext uri="{9D8B030D-6E8A-4147-A177-3AD203B41FA5}">
                      <a16:colId xmlns:a16="http://schemas.microsoft.com/office/drawing/2014/main" val="4289516543"/>
                    </a:ext>
                  </a:extLst>
                </a:gridCol>
                <a:gridCol w="856093">
                  <a:extLst>
                    <a:ext uri="{9D8B030D-6E8A-4147-A177-3AD203B41FA5}">
                      <a16:colId xmlns:a16="http://schemas.microsoft.com/office/drawing/2014/main" val="3318816472"/>
                    </a:ext>
                  </a:extLst>
                </a:gridCol>
                <a:gridCol w="1096123">
                  <a:extLst>
                    <a:ext uri="{9D8B030D-6E8A-4147-A177-3AD203B41FA5}">
                      <a16:colId xmlns:a16="http://schemas.microsoft.com/office/drawing/2014/main" val="2266740253"/>
                    </a:ext>
                  </a:extLst>
                </a:gridCol>
                <a:gridCol w="976108">
                  <a:extLst>
                    <a:ext uri="{9D8B030D-6E8A-4147-A177-3AD203B41FA5}">
                      <a16:colId xmlns:a16="http://schemas.microsoft.com/office/drawing/2014/main" val="3220098045"/>
                    </a:ext>
                  </a:extLst>
                </a:gridCol>
                <a:gridCol w="976108">
                  <a:extLst>
                    <a:ext uri="{9D8B030D-6E8A-4147-A177-3AD203B41FA5}">
                      <a16:colId xmlns:a16="http://schemas.microsoft.com/office/drawing/2014/main" val="2833810563"/>
                    </a:ext>
                  </a:extLst>
                </a:gridCol>
                <a:gridCol w="912101">
                  <a:extLst>
                    <a:ext uri="{9D8B030D-6E8A-4147-A177-3AD203B41FA5}">
                      <a16:colId xmlns:a16="http://schemas.microsoft.com/office/drawing/2014/main" val="2321598048"/>
                    </a:ext>
                  </a:extLst>
                </a:gridCol>
                <a:gridCol w="1040115">
                  <a:extLst>
                    <a:ext uri="{9D8B030D-6E8A-4147-A177-3AD203B41FA5}">
                      <a16:colId xmlns:a16="http://schemas.microsoft.com/office/drawing/2014/main" val="3675056746"/>
                    </a:ext>
                  </a:extLst>
                </a:gridCol>
                <a:gridCol w="976108">
                  <a:extLst>
                    <a:ext uri="{9D8B030D-6E8A-4147-A177-3AD203B41FA5}">
                      <a16:colId xmlns:a16="http://schemas.microsoft.com/office/drawing/2014/main" val="1157482600"/>
                    </a:ext>
                  </a:extLst>
                </a:gridCol>
              </a:tblGrid>
              <a:tr h="1449176">
                <a:tc>
                  <a:txBody>
                    <a:bodyPr/>
                    <a:lstStyle/>
                    <a:p>
                      <a:r>
                        <a:rPr lang="en-IN" sz="1800" b="1" i="0" kern="1200" dirty="0">
                          <a:solidFill>
                            <a:schemeClr val="lt1"/>
                          </a:solidFill>
                          <a:effectLst/>
                          <a:latin typeface="+mn-lt"/>
                          <a:ea typeface="+mn-ea"/>
                          <a:cs typeface="+mn-cs"/>
                        </a:rPr>
                        <a:t>Subject Name &amp; Code</a:t>
                      </a:r>
                      <a:endParaRPr lang="en-IN" dirty="0"/>
                    </a:p>
                  </a:txBody>
                  <a:tcPr/>
                </a:tc>
                <a:tc>
                  <a:txBody>
                    <a:bodyPr/>
                    <a:lstStyle/>
                    <a:p>
                      <a:r>
                        <a:rPr lang="en-IN" sz="1800" b="1" i="0" kern="1200" dirty="0">
                          <a:solidFill>
                            <a:schemeClr val="lt1"/>
                          </a:solidFill>
                          <a:effectLst/>
                          <a:latin typeface="+mn-lt"/>
                          <a:ea typeface="+mn-ea"/>
                          <a:cs typeface="+mn-cs"/>
                        </a:rPr>
                        <a:t>Total No. Of Students</a:t>
                      </a:r>
                      <a:endParaRPr lang="en-IN" dirty="0"/>
                    </a:p>
                  </a:txBody>
                  <a:tcPr/>
                </a:tc>
                <a:tc>
                  <a:txBody>
                    <a:bodyPr/>
                    <a:lstStyle/>
                    <a:p>
                      <a:endParaRPr lang="en-IN" sz="1800" b="1" i="0" kern="1200" dirty="0">
                        <a:solidFill>
                          <a:schemeClr val="lt1"/>
                        </a:solidFill>
                        <a:effectLst/>
                        <a:latin typeface="+mn-lt"/>
                        <a:ea typeface="+mn-ea"/>
                        <a:cs typeface="+mn-cs"/>
                      </a:endParaRPr>
                    </a:p>
                    <a:p>
                      <a:endParaRPr lang="en-IN" sz="1800" b="1" i="0" kern="1200" dirty="0">
                        <a:solidFill>
                          <a:schemeClr val="lt1"/>
                        </a:solidFill>
                        <a:effectLst/>
                        <a:latin typeface="+mn-lt"/>
                        <a:ea typeface="+mn-ea"/>
                        <a:cs typeface="+mn-cs"/>
                      </a:endParaRPr>
                    </a:p>
                    <a:p>
                      <a:r>
                        <a:rPr lang="en-IN" sz="1800" b="1" i="0" kern="1200" dirty="0">
                          <a:solidFill>
                            <a:schemeClr val="lt1"/>
                          </a:solidFill>
                          <a:effectLst/>
                          <a:latin typeface="+mn-lt"/>
                          <a:ea typeface="+mn-ea"/>
                          <a:cs typeface="+mn-cs"/>
                        </a:rPr>
                        <a:t>Pass %</a:t>
                      </a:r>
                      <a:endParaRPr lang="en-IN" dirty="0"/>
                    </a:p>
                  </a:txBody>
                  <a:tcPr/>
                </a:tc>
                <a:tc>
                  <a:txBody>
                    <a:bodyPr/>
                    <a:lstStyle/>
                    <a:p>
                      <a:pPr marL="0" algn="l" fontAlgn="ctr">
                        <a:spcBef>
                          <a:spcPts val="0"/>
                        </a:spcBef>
                        <a:spcAft>
                          <a:spcPts val="0"/>
                        </a:spcAft>
                      </a:pPr>
                      <a:r>
                        <a:rPr lang="en-IN" sz="1800" b="1" dirty="0">
                          <a:solidFill>
                            <a:srgbClr val="FFFFFF"/>
                          </a:solidFill>
                          <a:effectLst/>
                          <a:latin typeface="Calibri" panose="020F0502020204030204" pitchFamily="34" charset="0"/>
                        </a:rPr>
                        <a:t>40&gt;65 (</a:t>
                      </a:r>
                      <a:r>
                        <a:rPr lang="en-IN" sz="1800" b="1" i="0" kern="1200" dirty="0">
                          <a:solidFill>
                            <a:schemeClr val="lt1"/>
                          </a:solidFill>
                          <a:effectLst/>
                          <a:latin typeface="+mn-lt"/>
                          <a:ea typeface="+mn-ea"/>
                          <a:cs typeface="+mn-cs"/>
                        </a:rPr>
                        <a:t>%)</a:t>
                      </a:r>
                      <a:endParaRPr lang="en-IN" sz="1800" dirty="0">
                        <a:effectLst/>
                        <a:latin typeface="Arial" panose="020B0604020202020204" pitchFamily="34" charset="0"/>
                      </a:endParaRPr>
                    </a:p>
                  </a:txBody>
                  <a:tcPr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IN" sz="1800" b="1" dirty="0">
                        <a:solidFill>
                          <a:srgbClr val="FFFFFF"/>
                        </a:solidFill>
                        <a:effectLst/>
                        <a:latin typeface="Calibri" panose="020F0502020204030204" pitchFamily="34" charset="0"/>
                      </a:endParaRPr>
                    </a:p>
                    <a:p>
                      <a:pPr marL="0" marR="0" indent="0" algn="l" defTabSz="914400" rtl="0" eaLnBrk="1" fontAlgn="ctr" latinLnBrk="0" hangingPunct="1">
                        <a:lnSpc>
                          <a:spcPct val="100000"/>
                        </a:lnSpc>
                        <a:spcBef>
                          <a:spcPts val="0"/>
                        </a:spcBef>
                        <a:spcAft>
                          <a:spcPts val="0"/>
                        </a:spcAft>
                        <a:buClrTx/>
                        <a:buSzTx/>
                        <a:buFontTx/>
                        <a:buNone/>
                        <a:tabLst/>
                        <a:defRPr/>
                      </a:pPr>
                      <a:r>
                        <a:rPr lang="en-IN" sz="1800" b="1" dirty="0">
                          <a:solidFill>
                            <a:srgbClr val="FFFFFF"/>
                          </a:solidFill>
                          <a:effectLst/>
                          <a:latin typeface="Calibri" panose="020F0502020204030204" pitchFamily="34" charset="0"/>
                        </a:rPr>
                        <a:t>65&gt;75 (</a:t>
                      </a:r>
                      <a:r>
                        <a:rPr lang="en-IN" sz="1800" b="1" i="0" kern="1200" dirty="0">
                          <a:solidFill>
                            <a:schemeClr val="lt1"/>
                          </a:solidFill>
                          <a:effectLst/>
                          <a:latin typeface="+mn-lt"/>
                          <a:ea typeface="+mn-ea"/>
                          <a:cs typeface="+mn-cs"/>
                        </a:rPr>
                        <a:t>%)</a:t>
                      </a:r>
                      <a:endParaRPr lang="en-IN" sz="1800" dirty="0">
                        <a:effectLst/>
                        <a:latin typeface="Arial" panose="020B0604020202020204" pitchFamily="34" charset="0"/>
                      </a:endParaRPr>
                    </a:p>
                    <a:p>
                      <a:pPr marL="0" algn="l" fontAlgn="ctr">
                        <a:spcBef>
                          <a:spcPts val="0"/>
                        </a:spcBef>
                        <a:spcAft>
                          <a:spcPts val="0"/>
                        </a:spcAft>
                      </a:pPr>
                      <a:endParaRPr lang="en-IN" sz="1800" dirty="0">
                        <a:effectLst/>
                        <a:latin typeface="Arial" panose="020B0604020202020204" pitchFamily="34" charset="0"/>
                      </a:endParaRPr>
                    </a:p>
                  </a:txBody>
                  <a:tcPr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br>
                        <a:rPr lang="en-IN" sz="1800" b="1" dirty="0">
                          <a:solidFill>
                            <a:srgbClr val="FFFFFF"/>
                          </a:solidFill>
                          <a:effectLst/>
                          <a:latin typeface="Calibri" panose="020F0502020204030204" pitchFamily="34" charset="0"/>
                        </a:rPr>
                      </a:br>
                      <a:r>
                        <a:rPr lang="en-IN" sz="1800" b="1" dirty="0">
                          <a:solidFill>
                            <a:srgbClr val="FFFFFF"/>
                          </a:solidFill>
                          <a:effectLst/>
                          <a:latin typeface="Calibri" panose="020F0502020204030204" pitchFamily="34" charset="0"/>
                        </a:rPr>
                        <a:t>75&gt;90</a:t>
                      </a:r>
                    </a:p>
                    <a:p>
                      <a:pPr marL="0" marR="0" indent="0" algn="l" defTabSz="914400" rtl="0" eaLnBrk="1" fontAlgn="ctr" latinLnBrk="0" hangingPunct="1">
                        <a:lnSpc>
                          <a:spcPct val="100000"/>
                        </a:lnSpc>
                        <a:spcBef>
                          <a:spcPts val="0"/>
                        </a:spcBef>
                        <a:spcAft>
                          <a:spcPts val="0"/>
                        </a:spcAft>
                        <a:buClrTx/>
                        <a:buSzTx/>
                        <a:buFontTx/>
                        <a:buNone/>
                        <a:tabLst/>
                        <a:defRPr/>
                      </a:pPr>
                      <a:r>
                        <a:rPr lang="en-IN" sz="1800" b="1" dirty="0">
                          <a:solidFill>
                            <a:srgbClr val="FFFFFF"/>
                          </a:solidFill>
                          <a:effectLst/>
                          <a:latin typeface="Calibri" panose="020F0502020204030204" pitchFamily="34" charset="0"/>
                        </a:rPr>
                        <a:t>(</a:t>
                      </a:r>
                      <a:r>
                        <a:rPr lang="en-IN" sz="1800" b="1" i="0" kern="1200" dirty="0">
                          <a:solidFill>
                            <a:schemeClr val="lt1"/>
                          </a:solidFill>
                          <a:effectLst/>
                          <a:latin typeface="+mn-lt"/>
                          <a:ea typeface="+mn-ea"/>
                          <a:cs typeface="+mn-cs"/>
                        </a:rPr>
                        <a:t>%)</a:t>
                      </a:r>
                      <a:endParaRPr lang="en-IN" sz="1800" dirty="0">
                        <a:effectLst/>
                        <a:latin typeface="Arial" panose="020B0604020202020204" pitchFamily="34" charset="0"/>
                      </a:endParaRPr>
                    </a:p>
                    <a:p>
                      <a:pPr marL="0" algn="l" fontAlgn="ctr">
                        <a:spcBef>
                          <a:spcPts val="0"/>
                        </a:spcBef>
                        <a:spcAft>
                          <a:spcPts val="0"/>
                        </a:spcAft>
                      </a:pPr>
                      <a:endParaRPr lang="en-IN" sz="1800" dirty="0">
                        <a:effectLst/>
                        <a:latin typeface="Arial" panose="020B0604020202020204" pitchFamily="34" charset="0"/>
                      </a:endParaRPr>
                    </a:p>
                  </a:txBody>
                  <a:tcPr anchor="ctr"/>
                </a:tc>
                <a:tc>
                  <a:txBody>
                    <a:bodyPr/>
                    <a:lstStyle/>
                    <a:p>
                      <a:pPr marL="0" marR="0" indent="0" algn="l" defTabSz="914400" rtl="0" eaLnBrk="1" fontAlgn="ctr" latinLnBrk="0" hangingPunct="1">
                        <a:lnSpc>
                          <a:spcPct val="100000"/>
                        </a:lnSpc>
                        <a:spcBef>
                          <a:spcPts val="0"/>
                        </a:spcBef>
                        <a:spcAft>
                          <a:spcPts val="0"/>
                        </a:spcAft>
                        <a:buClrTx/>
                        <a:buSzTx/>
                        <a:buFontTx/>
                        <a:buNone/>
                        <a:tabLst/>
                        <a:defRPr/>
                      </a:pPr>
                      <a:endParaRPr lang="en-IN" sz="1800" b="1" dirty="0">
                        <a:solidFill>
                          <a:srgbClr val="FFFFFF"/>
                        </a:solidFill>
                        <a:effectLst/>
                        <a:latin typeface="Calibri" panose="020F0502020204030204" pitchFamily="34" charset="0"/>
                      </a:endParaRPr>
                    </a:p>
                    <a:p>
                      <a:pPr marL="0" marR="0" indent="0" algn="l" defTabSz="914400" rtl="0" eaLnBrk="1" fontAlgn="ctr" latinLnBrk="0" hangingPunct="1">
                        <a:lnSpc>
                          <a:spcPct val="100000"/>
                        </a:lnSpc>
                        <a:spcBef>
                          <a:spcPts val="0"/>
                        </a:spcBef>
                        <a:spcAft>
                          <a:spcPts val="0"/>
                        </a:spcAft>
                        <a:buClrTx/>
                        <a:buSzTx/>
                        <a:buFontTx/>
                        <a:buNone/>
                        <a:tabLst/>
                        <a:defRPr/>
                      </a:pPr>
                      <a:endParaRPr lang="en-IN" sz="1800" b="1" dirty="0">
                        <a:solidFill>
                          <a:srgbClr val="FFFFFF"/>
                        </a:solidFill>
                        <a:effectLst/>
                        <a:latin typeface="Calibri" panose="020F0502020204030204" pitchFamily="34" charset="0"/>
                      </a:endParaRPr>
                    </a:p>
                    <a:p>
                      <a:pPr marL="0" marR="0" indent="0" algn="l" defTabSz="914400" rtl="0" eaLnBrk="1" fontAlgn="ctr" latinLnBrk="0" hangingPunct="1">
                        <a:lnSpc>
                          <a:spcPct val="100000"/>
                        </a:lnSpc>
                        <a:spcBef>
                          <a:spcPts val="0"/>
                        </a:spcBef>
                        <a:spcAft>
                          <a:spcPts val="0"/>
                        </a:spcAft>
                        <a:buClrTx/>
                        <a:buSzTx/>
                        <a:buFontTx/>
                        <a:buNone/>
                        <a:tabLst/>
                        <a:defRPr/>
                      </a:pPr>
                      <a:r>
                        <a:rPr lang="en-IN" sz="1800" b="1" dirty="0">
                          <a:solidFill>
                            <a:srgbClr val="FFFFFF"/>
                          </a:solidFill>
                          <a:effectLst/>
                          <a:latin typeface="Calibri" panose="020F0502020204030204" pitchFamily="34" charset="0"/>
                        </a:rPr>
                        <a:t>90 &amp; Above (</a:t>
                      </a:r>
                      <a:r>
                        <a:rPr lang="en-IN" sz="1800" b="1" i="0" kern="1200" dirty="0">
                          <a:solidFill>
                            <a:schemeClr val="lt1"/>
                          </a:solidFill>
                          <a:effectLst/>
                          <a:latin typeface="+mn-lt"/>
                          <a:ea typeface="+mn-ea"/>
                          <a:cs typeface="+mn-cs"/>
                        </a:rPr>
                        <a:t>%)</a:t>
                      </a:r>
                      <a:endParaRPr lang="en-IN" sz="1800" dirty="0">
                        <a:effectLst/>
                        <a:latin typeface="Arial" panose="020B0604020202020204" pitchFamily="34" charset="0"/>
                      </a:endParaRPr>
                    </a:p>
                    <a:p>
                      <a:pPr marL="0" algn="l" fontAlgn="ctr">
                        <a:spcBef>
                          <a:spcPts val="0"/>
                        </a:spcBef>
                        <a:spcAft>
                          <a:spcPts val="0"/>
                        </a:spcAft>
                      </a:pPr>
                      <a:endParaRPr lang="en-IN" sz="1800" dirty="0">
                        <a:effectLst/>
                        <a:latin typeface="Arial" panose="020B0604020202020204" pitchFamily="34" charset="0"/>
                      </a:endParaRPr>
                    </a:p>
                  </a:txBody>
                  <a:tcPr anchor="ctr"/>
                </a:tc>
                <a:tc>
                  <a:txBody>
                    <a:bodyPr/>
                    <a:lstStyle/>
                    <a:p>
                      <a:pPr marL="0" algn="l" fontAlgn="ctr">
                        <a:spcBef>
                          <a:spcPts val="0"/>
                        </a:spcBef>
                        <a:spcAft>
                          <a:spcPts val="0"/>
                        </a:spcAft>
                      </a:pPr>
                      <a:r>
                        <a:rPr lang="en-IN" sz="1800" b="1">
                          <a:solidFill>
                            <a:srgbClr val="FFFFFF"/>
                          </a:solidFill>
                          <a:effectLst/>
                          <a:latin typeface="Calibri" panose="020F0502020204030204" pitchFamily="34" charset="0"/>
                        </a:rPr>
                        <a:t>Backlog</a:t>
                      </a:r>
                      <a:endParaRPr lang="en-IN" sz="1800">
                        <a:effectLst/>
                        <a:latin typeface="Arial" panose="020B0604020202020204" pitchFamily="34" charset="0"/>
                      </a:endParaRPr>
                    </a:p>
                  </a:txBody>
                  <a:tcPr anchor="ctr"/>
                </a:tc>
                <a:tc>
                  <a:txBody>
                    <a:bodyPr/>
                    <a:lstStyle/>
                    <a:p>
                      <a:pPr marL="0" algn="l" fontAlgn="ctr">
                        <a:spcBef>
                          <a:spcPts val="0"/>
                        </a:spcBef>
                        <a:spcAft>
                          <a:spcPts val="0"/>
                        </a:spcAft>
                      </a:pPr>
                      <a:r>
                        <a:rPr lang="en-IN" sz="1800" b="1" dirty="0">
                          <a:solidFill>
                            <a:srgbClr val="FFFFFF"/>
                          </a:solidFill>
                          <a:effectLst/>
                          <a:latin typeface="Calibri" panose="020F0502020204030204" pitchFamily="34" charset="0"/>
                        </a:rPr>
                        <a:t>Average Marks</a:t>
                      </a:r>
                      <a:endParaRPr lang="en-IN" sz="1800" dirty="0">
                        <a:effectLst/>
                        <a:latin typeface="Arial" panose="020B0604020202020204" pitchFamily="34" charset="0"/>
                      </a:endParaRPr>
                    </a:p>
                  </a:txBody>
                  <a:tcPr anchor="ctr"/>
                </a:tc>
                <a:extLst>
                  <a:ext uri="{0D108BD9-81ED-4DB2-BD59-A6C34878D82A}">
                    <a16:rowId xmlns:a16="http://schemas.microsoft.com/office/drawing/2014/main" val="3401272883"/>
                  </a:ext>
                </a:extLst>
              </a:tr>
              <a:tr h="1449176">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544751429"/>
                  </a:ext>
                </a:extLst>
              </a:tr>
            </a:tbl>
          </a:graphicData>
        </a:graphic>
      </p:graphicFrame>
    </p:spTree>
    <p:extLst>
      <p:ext uri="{BB962C8B-B14F-4D97-AF65-F5344CB8AC3E}">
        <p14:creationId xmlns:p14="http://schemas.microsoft.com/office/powerpoint/2010/main" val="23359860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725162"/>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End</a:t>
            </a:r>
            <a:r>
              <a:rPr kumimoji="0" lang="en-US" sz="2400" b="0" i="0" u="none" strike="noStrike" kern="1200" cap="none" spc="0" normalizeH="0" noProof="0" dirty="0">
                <a:ln>
                  <a:noFill/>
                </a:ln>
                <a:solidFill>
                  <a:schemeClr val="dk1"/>
                </a:solidFill>
                <a:effectLst/>
                <a:uLnTx/>
                <a:uFillTx/>
                <a:latin typeface="+mn-lt"/>
                <a:ea typeface="+mn-ea"/>
                <a:cs typeface="+mn-cs"/>
              </a:rPr>
              <a:t> Semester Question Paper Template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ECD41D4E-D7FA-4600-9CD5-03616EA3E6E5}" type="datetime1">
              <a:rPr lang="en-US" smtClean="0"/>
              <a:t>28-May-24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a:t>Nishu chauhan            Digital Marketing               Unit-5 </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17</a:t>
            </a:fld>
            <a:endParaRPr lang="en-US"/>
          </a:p>
        </p:txBody>
      </p:sp>
      <p:pic>
        <p:nvPicPr>
          <p:cNvPr id="10" name="Content Placeholder 9" descr="temp1.png"/>
          <p:cNvPicPr>
            <a:picLocks noGrp="1" noChangeAspect="1"/>
          </p:cNvPicPr>
          <p:nvPr>
            <p:ph idx="1"/>
          </p:nvPr>
        </p:nvPicPr>
        <p:blipFill>
          <a:blip r:embed="rId2"/>
          <a:stretch>
            <a:fillRect/>
          </a:stretch>
        </p:blipFill>
        <p:spPr>
          <a:xfrm>
            <a:off x="762000" y="1067316"/>
            <a:ext cx="7619999" cy="5170355"/>
          </a:xfrm>
        </p:spPr>
      </p:pic>
      <p:pic>
        <p:nvPicPr>
          <p:cNvPr id="9" name="Picture 8" descr="Logo11.png"/>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10831111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116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End</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Semester Que</a:t>
            </a:r>
            <a:r>
              <a:rPr lang="en-US" sz="2400" dirty="0">
                <a:latin typeface="Times New Roman" panose="02020603050405020304" pitchFamily="18" charset="0"/>
                <a:cs typeface="Times New Roman" panose="02020603050405020304" pitchFamily="18" charset="0"/>
              </a:rPr>
              <a:t>stion </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Paper Template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69B6246A-BD36-4ABC-B3DC-6707FD9D3D51}" type="datetime1">
              <a:rPr lang="en-US" smtClean="0"/>
              <a:t>28-May-24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a:t>Nishu chauhan            Digital Marketing               Unit-5 </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18</a:t>
            </a:fld>
            <a:endParaRPr lang="en-US"/>
          </a:p>
        </p:txBody>
      </p:sp>
      <p:pic>
        <p:nvPicPr>
          <p:cNvPr id="8" name="Content Placeholder 7" descr="temp2.png"/>
          <p:cNvPicPr>
            <a:picLocks noGrp="1" noChangeAspect="1"/>
          </p:cNvPicPr>
          <p:nvPr>
            <p:ph idx="1"/>
          </p:nvPr>
        </p:nvPicPr>
        <p:blipFill>
          <a:blip r:embed="rId2"/>
          <a:stretch>
            <a:fillRect/>
          </a:stretch>
        </p:blipFill>
        <p:spPr>
          <a:xfrm>
            <a:off x="532288" y="1066800"/>
            <a:ext cx="8170846" cy="5105400"/>
          </a:xfrm>
        </p:spPr>
      </p:pic>
      <p:pic>
        <p:nvPicPr>
          <p:cNvPr id="9" name="Picture 8" descr="Logo11.png"/>
          <p:cNvPicPr>
            <a:picLocks noChangeAspect="1"/>
          </p:cNvPicPr>
          <p:nvPr/>
        </p:nvPicPr>
        <p:blipFill>
          <a:blip r:embed="rId3"/>
          <a:stretch>
            <a:fillRect/>
          </a:stretch>
        </p:blipFill>
        <p:spPr>
          <a:xfrm>
            <a:off x="0" y="36838"/>
            <a:ext cx="1352550" cy="725162"/>
          </a:xfrm>
          <a:prstGeom prst="rect">
            <a:avLst/>
          </a:prstGeom>
        </p:spPr>
      </p:pic>
    </p:spTree>
    <p:extLst>
      <p:ext uri="{BB962C8B-B14F-4D97-AF65-F5344CB8AC3E}">
        <p14:creationId xmlns:p14="http://schemas.microsoft.com/office/powerpoint/2010/main" val="4051495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0"/>
            <a:ext cx="7772400" cy="811658"/>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rPr>
              <a:t>End</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 Semester Que</a:t>
            </a:r>
            <a:r>
              <a:rPr lang="en-US" sz="2400" dirty="0">
                <a:latin typeface="Times New Roman" panose="02020603050405020304" pitchFamily="18" charset="0"/>
                <a:cs typeface="Times New Roman" panose="02020603050405020304" pitchFamily="18" charset="0"/>
              </a:rPr>
              <a:t>stion </a:t>
            </a:r>
            <a:r>
              <a:rPr kumimoji="0" lang="en-US" sz="2400" b="0" i="0" u="none" strike="noStrike" kern="1200" cap="none" spc="0" normalizeH="0" noProof="0" dirty="0">
                <a:ln>
                  <a:noFill/>
                </a:ln>
                <a:solidFill>
                  <a:schemeClr val="dk1"/>
                </a:solidFill>
                <a:effectLst/>
                <a:uLnTx/>
                <a:uFillTx/>
                <a:latin typeface="Times New Roman" panose="02020603050405020304" pitchFamily="18" charset="0"/>
                <a:cs typeface="Times New Roman" panose="02020603050405020304" pitchFamily="18" charset="0"/>
              </a:rPr>
              <a:t>Paper Template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6B5A6FE2-69C4-487F-9F6C-137A6EA3CDEF}" type="datetime1">
              <a:rPr lang="en-US" smtClean="0"/>
              <a:t>28-May-24</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a:xfrm>
            <a:off x="3124200" y="6324600"/>
            <a:ext cx="4267200" cy="396875"/>
          </a:xfrm>
        </p:spPr>
        <p:txBody>
          <a:bodyPr/>
          <a:lstStyle/>
          <a:p>
            <a:r>
              <a:rPr lang="fi-FI"/>
              <a:t>Nishu chauhan            Digital Marketing               Unit-5 </a:t>
            </a:r>
            <a:endParaRPr lang="en-US" dirty="0"/>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19</a:t>
            </a:fld>
            <a:endParaRPr lang="en-US"/>
          </a:p>
        </p:txBody>
      </p:sp>
      <p:pic>
        <p:nvPicPr>
          <p:cNvPr id="9" name="Picture 8" descr="Logo11.png"/>
          <p:cNvPicPr>
            <a:picLocks noChangeAspect="1"/>
          </p:cNvPicPr>
          <p:nvPr/>
        </p:nvPicPr>
        <p:blipFill>
          <a:blip r:embed="rId2"/>
          <a:stretch>
            <a:fillRect/>
          </a:stretch>
        </p:blipFill>
        <p:spPr>
          <a:xfrm>
            <a:off x="0" y="36838"/>
            <a:ext cx="1352550" cy="725162"/>
          </a:xfrm>
          <a:prstGeom prst="rect">
            <a:avLst/>
          </a:prstGeom>
        </p:spPr>
      </p:pic>
      <p:pic>
        <p:nvPicPr>
          <p:cNvPr id="10" name="Content Placeholder 7" descr="temp3.png">
            <a:extLst>
              <a:ext uri="{FF2B5EF4-FFF2-40B4-BE49-F238E27FC236}">
                <a16:creationId xmlns:a16="http://schemas.microsoft.com/office/drawing/2014/main" id="{F7919819-D19F-3DB0-1325-AAD2184A2E18}"/>
              </a:ext>
            </a:extLst>
          </p:cNvPr>
          <p:cNvPicPr>
            <a:picLocks noGrp="1" noChangeAspect="1"/>
          </p:cNvPicPr>
          <p:nvPr>
            <p:ph idx="1"/>
          </p:nvPr>
        </p:nvPicPr>
        <p:blipFill>
          <a:blip r:embed="rId3"/>
          <a:stretch>
            <a:fillRect/>
          </a:stretch>
        </p:blipFill>
        <p:spPr>
          <a:xfrm>
            <a:off x="1066800" y="914400"/>
            <a:ext cx="7315199" cy="5211763"/>
          </a:xfrm>
        </p:spPr>
      </p:pic>
    </p:spTree>
    <p:extLst>
      <p:ext uri="{BB962C8B-B14F-4D97-AF65-F5344CB8AC3E}">
        <p14:creationId xmlns:p14="http://schemas.microsoft.com/office/powerpoint/2010/main" val="8828133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1EDC3C5-C0B8-4DA3-A719-A01D0722A482}" type="datetime1">
              <a:rPr lang="en-US" smtClean="0"/>
              <a:t>28-May-24</a:t>
            </a:fld>
            <a:endParaRPr lang="en-US" dirty="0"/>
          </a:p>
        </p:txBody>
      </p:sp>
      <p:sp>
        <p:nvSpPr>
          <p:cNvPr id="5" name="Footer Placeholder 4"/>
          <p:cNvSpPr>
            <a:spLocks noGrp="1"/>
          </p:cNvSpPr>
          <p:nvPr>
            <p:ph type="ftr" sz="quarter" idx="11"/>
          </p:nvPr>
        </p:nvSpPr>
        <p:spPr>
          <a:xfrm>
            <a:off x="1752600" y="6356350"/>
            <a:ext cx="6400800" cy="365125"/>
          </a:xfrm>
        </p:spPr>
        <p:txBody>
          <a:bodyPr/>
          <a:lstStyle/>
          <a:p>
            <a:r>
              <a:rPr lang="fi-FI"/>
              <a:t>Nishu chauhan            Digital Marketing               Unit-5 </a:t>
            </a:r>
            <a:endParaRPr lang="en-US" dirty="0">
              <a:solidFill>
                <a:schemeClr val="tx1"/>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latin typeface="+mj-lt"/>
                <a:cs typeface="Times New Roman" pitchFamily="18" charset="0"/>
              </a:rPr>
              <a:t>Index/Content</a:t>
            </a:r>
          </a:p>
        </p:txBody>
      </p:sp>
      <p:graphicFrame>
        <p:nvGraphicFramePr>
          <p:cNvPr id="12" name="Table 11"/>
          <p:cNvGraphicFramePr>
            <a:graphicFrameLocks noGrp="1"/>
          </p:cNvGraphicFramePr>
          <p:nvPr>
            <p:extLst>
              <p:ext uri="{D42A27DB-BD31-4B8C-83A1-F6EECF244321}">
                <p14:modId xmlns:p14="http://schemas.microsoft.com/office/powerpoint/2010/main" val="3573610471"/>
              </p:ext>
            </p:extLst>
          </p:nvPr>
        </p:nvGraphicFramePr>
        <p:xfrm>
          <a:off x="190500" y="1066800"/>
          <a:ext cx="8763000" cy="5191104"/>
        </p:xfrm>
        <a:graphic>
          <a:graphicData uri="http://schemas.openxmlformats.org/drawingml/2006/table">
            <a:tbl>
              <a:tblPr firstRow="1" bandRow="1">
                <a:tableStyleId>{5C22544A-7EE6-4342-B048-85BDC9FD1C3A}</a:tableStyleId>
              </a:tblPr>
              <a:tblGrid>
                <a:gridCol w="1622778">
                  <a:extLst>
                    <a:ext uri="{9D8B030D-6E8A-4147-A177-3AD203B41FA5}">
                      <a16:colId xmlns:a16="http://schemas.microsoft.com/office/drawing/2014/main" val="20000"/>
                    </a:ext>
                  </a:extLst>
                </a:gridCol>
                <a:gridCol w="7140222">
                  <a:extLst>
                    <a:ext uri="{9D8B030D-6E8A-4147-A177-3AD203B41FA5}">
                      <a16:colId xmlns:a16="http://schemas.microsoft.com/office/drawing/2014/main" val="20001"/>
                    </a:ext>
                  </a:extLst>
                </a:gridCol>
              </a:tblGrid>
              <a:tr h="394581">
                <a:tc>
                  <a:txBody>
                    <a:bodyPr/>
                    <a:lstStyle/>
                    <a:p>
                      <a:r>
                        <a:rPr lang="en-US" sz="2000" dirty="0"/>
                        <a:t>S. No.</a:t>
                      </a:r>
                    </a:p>
                  </a:txBody>
                  <a:tcPr/>
                </a:tc>
                <a:tc>
                  <a:txBody>
                    <a:bodyPr/>
                    <a:lstStyle/>
                    <a:p>
                      <a:pPr algn="l"/>
                      <a:r>
                        <a:rPr lang="en-US" sz="2000" dirty="0"/>
                        <a:t>Index</a:t>
                      </a:r>
                    </a:p>
                  </a:txBody>
                  <a:tcPr/>
                </a:tc>
                <a:extLst>
                  <a:ext uri="{0D108BD9-81ED-4DB2-BD59-A6C34878D82A}">
                    <a16:rowId xmlns:a16="http://schemas.microsoft.com/office/drawing/2014/main" val="10000"/>
                  </a:ext>
                </a:extLst>
              </a:tr>
              <a:tr h="769785">
                <a:tc>
                  <a:txBody>
                    <a:bodyPr/>
                    <a:lstStyle/>
                    <a:p>
                      <a:r>
                        <a:rPr lang="en-US" sz="2000" b="0" dirty="0">
                          <a:latin typeface="Times New Roman" pitchFamily="18" charset="0"/>
                          <a:cs typeface="Times New Roman" pitchFamily="18" charset="0"/>
                        </a:rPr>
                        <a:t>1.</a:t>
                      </a:r>
                    </a:p>
                  </a:txBody>
                  <a:tcPr/>
                </a:tc>
                <a:tc>
                  <a:txBody>
                    <a:bodyPr/>
                    <a:lstStyle/>
                    <a:p>
                      <a:pPr algn="l" fontAlgn="ctr"/>
                      <a:r>
                        <a:rPr lang="en-US" sz="2000" b="0" i="0" u="none" strike="noStrike" dirty="0">
                          <a:solidFill>
                            <a:srgbClr val="000000"/>
                          </a:solidFill>
                          <a:latin typeface="+mn-lt"/>
                        </a:rPr>
                        <a:t>Name of Subject with code, Course and Subject Teacher</a:t>
                      </a:r>
                    </a:p>
                  </a:txBody>
                  <a:tcPr marL="9525" marR="9525" marT="9525" marB="0" anchor="ctr"/>
                </a:tc>
                <a:extLst>
                  <a:ext uri="{0D108BD9-81ED-4DB2-BD59-A6C34878D82A}">
                    <a16:rowId xmlns:a16="http://schemas.microsoft.com/office/drawing/2014/main" val="10001"/>
                  </a:ext>
                </a:extLst>
              </a:tr>
              <a:tr h="769785">
                <a:tc>
                  <a:txBody>
                    <a:bodyPr/>
                    <a:lstStyle/>
                    <a:p>
                      <a:r>
                        <a:rPr lang="en-US" sz="2000" b="0" dirty="0">
                          <a:latin typeface="Times New Roman" pitchFamily="18" charset="0"/>
                          <a:cs typeface="Times New Roman" pitchFamily="18" charset="0"/>
                        </a:rPr>
                        <a:t>2.</a:t>
                      </a:r>
                    </a:p>
                  </a:txBody>
                  <a:tcPr/>
                </a:tc>
                <a:tc>
                  <a:txBody>
                    <a:bodyPr/>
                    <a:lstStyle/>
                    <a:p>
                      <a:pPr algn="l" fontAlgn="ctr"/>
                      <a:r>
                        <a:rPr lang="en-US" sz="2000" b="0" i="0" u="none" strike="noStrike" dirty="0">
                          <a:solidFill>
                            <a:srgbClr val="000000"/>
                          </a:solidFill>
                          <a:latin typeface="+mn-lt"/>
                        </a:rPr>
                        <a:t>Brief Introduction of Faculty member with Photograph</a:t>
                      </a:r>
                    </a:p>
                  </a:txBody>
                  <a:tcPr marL="9525" marR="9525" marT="9525" marB="0" anchor="ctr"/>
                </a:tc>
                <a:extLst>
                  <a:ext uri="{0D108BD9-81ED-4DB2-BD59-A6C34878D82A}">
                    <a16:rowId xmlns:a16="http://schemas.microsoft.com/office/drawing/2014/main" val="10002"/>
                  </a:ext>
                </a:extLst>
              </a:tr>
              <a:tr h="465042">
                <a:tc>
                  <a:txBody>
                    <a:bodyPr/>
                    <a:lstStyle/>
                    <a:p>
                      <a:r>
                        <a:rPr lang="en-US" sz="2000" b="0" dirty="0">
                          <a:latin typeface="Times New Roman" pitchFamily="18" charset="0"/>
                          <a:cs typeface="Times New Roman" pitchFamily="18" charset="0"/>
                        </a:rPr>
                        <a:t>3.</a:t>
                      </a:r>
                    </a:p>
                  </a:txBody>
                  <a:tcPr/>
                </a:tc>
                <a:tc>
                  <a:txBody>
                    <a:bodyPr/>
                    <a:lstStyle/>
                    <a:p>
                      <a:pPr algn="l" fontAlgn="ctr"/>
                      <a:r>
                        <a:rPr lang="en-US" sz="2000" b="0" i="0" u="none" strike="noStrike" dirty="0">
                          <a:solidFill>
                            <a:srgbClr val="000000"/>
                          </a:solidFill>
                          <a:latin typeface="+mn-lt"/>
                        </a:rPr>
                        <a:t>Evaluation Scheme</a:t>
                      </a:r>
                    </a:p>
                  </a:txBody>
                  <a:tcPr marL="9525" marR="9525" marT="9525" marB="0" anchor="ctr"/>
                </a:tc>
                <a:extLst>
                  <a:ext uri="{0D108BD9-81ED-4DB2-BD59-A6C34878D82A}">
                    <a16:rowId xmlns:a16="http://schemas.microsoft.com/office/drawing/2014/main" val="10003"/>
                  </a:ext>
                </a:extLst>
              </a:tr>
              <a:tr h="465042">
                <a:tc>
                  <a:txBody>
                    <a:bodyPr/>
                    <a:lstStyle/>
                    <a:p>
                      <a:r>
                        <a:rPr lang="en-US" sz="2000" b="0" dirty="0">
                          <a:latin typeface="Times New Roman" pitchFamily="18" charset="0"/>
                          <a:cs typeface="Times New Roman" pitchFamily="18" charset="0"/>
                        </a:rPr>
                        <a:t>4.</a:t>
                      </a:r>
                    </a:p>
                  </a:txBody>
                  <a:tcPr/>
                </a:tc>
                <a:tc>
                  <a:txBody>
                    <a:bodyPr/>
                    <a:lstStyle/>
                    <a:p>
                      <a:r>
                        <a:rPr lang="en-US" sz="2000" b="0" dirty="0">
                          <a:latin typeface="+mn-lt"/>
                          <a:cs typeface="Times New Roman" pitchFamily="18" charset="0"/>
                        </a:rPr>
                        <a:t>Syllabus</a:t>
                      </a:r>
                    </a:p>
                  </a:txBody>
                  <a:tcPr/>
                </a:tc>
                <a:extLst>
                  <a:ext uri="{0D108BD9-81ED-4DB2-BD59-A6C34878D82A}">
                    <a16:rowId xmlns:a16="http://schemas.microsoft.com/office/drawing/2014/main" val="10004"/>
                  </a:ext>
                </a:extLst>
              </a:tr>
              <a:tr h="465042">
                <a:tc>
                  <a:txBody>
                    <a:bodyPr/>
                    <a:lstStyle/>
                    <a:p>
                      <a:r>
                        <a:rPr lang="en-US" sz="2000" b="0" dirty="0">
                          <a:latin typeface="Times New Roman" pitchFamily="18" charset="0"/>
                          <a:cs typeface="Times New Roman" pitchFamily="18" charset="0"/>
                        </a:rPr>
                        <a:t>5.</a:t>
                      </a:r>
                    </a:p>
                  </a:txBody>
                  <a:tcPr/>
                </a:tc>
                <a:tc>
                  <a:txBody>
                    <a:bodyPr/>
                    <a:lstStyle/>
                    <a:p>
                      <a:r>
                        <a:rPr lang="en-US" sz="2000" dirty="0">
                          <a:latin typeface="+mn-lt"/>
                        </a:rPr>
                        <a:t>Branch wise Application</a:t>
                      </a:r>
                    </a:p>
                  </a:txBody>
                  <a:tcPr/>
                </a:tc>
                <a:extLst>
                  <a:ext uri="{0D108BD9-81ED-4DB2-BD59-A6C34878D82A}">
                    <a16:rowId xmlns:a16="http://schemas.microsoft.com/office/drawing/2014/main" val="10005"/>
                  </a:ext>
                </a:extLst>
              </a:tr>
              <a:tr h="465042">
                <a:tc>
                  <a:txBody>
                    <a:bodyPr/>
                    <a:lstStyle/>
                    <a:p>
                      <a:r>
                        <a:rPr lang="en-US" sz="2000" b="0" dirty="0">
                          <a:latin typeface="Times New Roman" pitchFamily="18" charset="0"/>
                          <a:cs typeface="Times New Roman" pitchFamily="18" charset="0"/>
                        </a:rPr>
                        <a:t>6.</a:t>
                      </a:r>
                    </a:p>
                  </a:txBody>
                  <a:tcPr/>
                </a:tc>
                <a:tc>
                  <a:txBody>
                    <a:bodyPr/>
                    <a:lstStyle/>
                    <a:p>
                      <a:r>
                        <a:rPr lang="en-US" sz="2000" b="0" dirty="0">
                          <a:latin typeface="+mn-lt"/>
                          <a:cs typeface="Times New Roman" pitchFamily="18" charset="0"/>
                        </a:rPr>
                        <a:t>Course Objective(s)</a:t>
                      </a:r>
                    </a:p>
                  </a:txBody>
                  <a:tcPr/>
                </a:tc>
                <a:extLst>
                  <a:ext uri="{0D108BD9-81ED-4DB2-BD59-A6C34878D82A}">
                    <a16:rowId xmlns:a16="http://schemas.microsoft.com/office/drawing/2014/main" val="10006"/>
                  </a:ext>
                </a:extLst>
              </a:tr>
              <a:tr h="465042">
                <a:tc>
                  <a:txBody>
                    <a:bodyPr/>
                    <a:lstStyle/>
                    <a:p>
                      <a:r>
                        <a:rPr lang="en-US" sz="2000" b="0" dirty="0">
                          <a:latin typeface="Times New Roman" pitchFamily="18" charset="0"/>
                          <a:cs typeface="Times New Roman" pitchFamily="18" charset="0"/>
                        </a:rPr>
                        <a:t>7.</a:t>
                      </a:r>
                    </a:p>
                  </a:txBody>
                  <a:tcPr/>
                </a:tc>
                <a:tc>
                  <a:txBody>
                    <a:bodyPr/>
                    <a:lstStyle/>
                    <a:p>
                      <a:r>
                        <a:rPr lang="en-US" sz="2000" b="0" dirty="0">
                          <a:latin typeface="+mn-lt"/>
                          <a:cs typeface="Times New Roman" pitchFamily="18" charset="0"/>
                        </a:rPr>
                        <a:t>Course Outcome(s)</a:t>
                      </a:r>
                    </a:p>
                  </a:txBody>
                  <a:tcPr/>
                </a:tc>
                <a:extLst>
                  <a:ext uri="{0D108BD9-81ED-4DB2-BD59-A6C34878D82A}">
                    <a16:rowId xmlns:a16="http://schemas.microsoft.com/office/drawing/2014/main" val="10007"/>
                  </a:ext>
                </a:extLst>
              </a:tr>
              <a:tr h="465042">
                <a:tc>
                  <a:txBody>
                    <a:bodyPr/>
                    <a:lstStyle/>
                    <a:p>
                      <a:r>
                        <a:rPr lang="en-US" sz="2000" b="0" dirty="0">
                          <a:latin typeface="Times New Roman" pitchFamily="18" charset="0"/>
                          <a:cs typeface="Times New Roman" pitchFamily="18" charset="0"/>
                        </a:rPr>
                        <a:t>8.</a:t>
                      </a:r>
                    </a:p>
                  </a:txBody>
                  <a:tcPr/>
                </a:tc>
                <a:tc>
                  <a:txBody>
                    <a:bodyPr/>
                    <a:lstStyle/>
                    <a:p>
                      <a:r>
                        <a:rPr lang="en-US" sz="2000" b="0" dirty="0">
                          <a:latin typeface="+mn-lt"/>
                          <a:cs typeface="Times New Roman" pitchFamily="18" charset="0"/>
                        </a:rPr>
                        <a:t>Program Outcomes (POs)</a:t>
                      </a:r>
                    </a:p>
                  </a:txBody>
                  <a:tcPr/>
                </a:tc>
                <a:extLst>
                  <a:ext uri="{0D108BD9-81ED-4DB2-BD59-A6C34878D82A}">
                    <a16:rowId xmlns:a16="http://schemas.microsoft.com/office/drawing/2014/main" val="10008"/>
                  </a:ext>
                </a:extLst>
              </a:tr>
              <a:tr h="465042">
                <a:tc>
                  <a:txBody>
                    <a:bodyPr/>
                    <a:lstStyle/>
                    <a:p>
                      <a:r>
                        <a:rPr lang="en-US" sz="2000" b="0" dirty="0">
                          <a:latin typeface="Times New Roman" pitchFamily="18" charset="0"/>
                          <a:cs typeface="Times New Roman" pitchFamily="18" charset="0"/>
                        </a:rPr>
                        <a:t>9.</a:t>
                      </a:r>
                    </a:p>
                  </a:txBody>
                  <a:tcPr/>
                </a:tc>
                <a:tc>
                  <a:txBody>
                    <a:bodyPr/>
                    <a:lstStyle/>
                    <a:p>
                      <a:r>
                        <a:rPr lang="en-US" sz="2000" dirty="0">
                          <a:latin typeface="+mn-lt"/>
                        </a:rPr>
                        <a:t>COs and POs Mapping</a:t>
                      </a:r>
                    </a:p>
                  </a:txBody>
                  <a:tcPr/>
                </a:tc>
                <a:extLst>
                  <a:ext uri="{0D108BD9-81ED-4DB2-BD59-A6C34878D82A}">
                    <a16:rowId xmlns:a16="http://schemas.microsoft.com/office/drawing/2014/main" val="10009"/>
                  </a:ext>
                </a:extLst>
              </a:tr>
            </a:tbl>
          </a:graphicData>
        </a:graphic>
      </p:graphicFrame>
      <p:pic>
        <p:nvPicPr>
          <p:cNvPr id="9"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spTree>
    <p:extLst>
      <p:ext uri="{BB962C8B-B14F-4D97-AF65-F5344CB8AC3E}">
        <p14:creationId xmlns:p14="http://schemas.microsoft.com/office/powerpoint/2010/main" val="3238358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5105400"/>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 Student should have a general understanding of:</a:t>
            </a:r>
          </a:p>
          <a:p>
            <a:pPr algn="just">
              <a:buNone/>
            </a:pPr>
            <a:endParaRPr lang="en-US" sz="2000" dirty="0">
              <a:latin typeface="Times New Roman" panose="02020603050405020304" pitchFamily="18" charset="0"/>
              <a:cs typeface="Times New Roman" panose="02020603050405020304" pitchFamily="18" charset="0"/>
            </a:endParaRPr>
          </a:p>
          <a:p>
            <a:pPr lvl="0" algn="just">
              <a:buNone/>
            </a:pPr>
            <a:r>
              <a:rPr lang="en-US" sz="2000" dirty="0">
                <a:latin typeface="Times New Roman" panose="02020603050405020304" pitchFamily="18" charset="0"/>
                <a:cs typeface="Times New Roman" panose="02020603050405020304" pitchFamily="18" charset="0"/>
              </a:rPr>
              <a:t> 1.Security issues in digital Marketing </a:t>
            </a:r>
          </a:p>
          <a:p>
            <a:pPr lvl="0" algn="just">
              <a:buNone/>
            </a:pPr>
            <a:r>
              <a:rPr lang="en-US" sz="2000" dirty="0">
                <a:latin typeface="Times New Roman" panose="02020603050405020304" pitchFamily="18" charset="0"/>
                <a:cs typeface="Times New Roman" panose="02020603050405020304" pitchFamily="18" charset="0"/>
              </a:rPr>
              <a:t> 2.Digital transformation Frame work </a:t>
            </a:r>
          </a:p>
          <a:p>
            <a:pPr lvl="0" algn="just">
              <a:buNone/>
            </a:pPr>
            <a:r>
              <a:rPr lang="en-US" sz="2000" dirty="0">
                <a:latin typeface="Times New Roman" panose="02020603050405020304" pitchFamily="18" charset="0"/>
                <a:cs typeface="Times New Roman" panose="02020603050405020304" pitchFamily="18" charset="0"/>
              </a:rPr>
              <a:t> 3. Emerging trends in digital marketing in India</a:t>
            </a:r>
          </a:p>
          <a:p>
            <a:pPr lvl="0" algn="just">
              <a:buNone/>
            </a:pPr>
            <a:endParaRPr lang="en-US" sz="1600" dirty="0"/>
          </a:p>
          <a:p>
            <a:pPr>
              <a:buNone/>
            </a:pPr>
            <a:r>
              <a:rPr lang="en-US" sz="1600" dirty="0"/>
              <a:t>               </a:t>
            </a:r>
          </a:p>
        </p:txBody>
      </p:sp>
      <p:sp>
        <p:nvSpPr>
          <p:cNvPr id="4" name="Date Placeholder 3"/>
          <p:cNvSpPr>
            <a:spLocks noGrp="1"/>
          </p:cNvSpPr>
          <p:nvPr>
            <p:ph type="dt" sz="half" idx="10"/>
          </p:nvPr>
        </p:nvSpPr>
        <p:spPr/>
        <p:txBody>
          <a:bodyPr/>
          <a:lstStyle/>
          <a:p>
            <a:fld id="{15B8C7CF-3750-4B65-AD5F-D0A1FC265DCC}"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Prerequisite and Recap</a:t>
            </a:r>
          </a:p>
        </p:txBody>
      </p:sp>
      <p:pic>
        <p:nvPicPr>
          <p:cNvPr id="9" name="Picture 2" descr="NIET, Greater Noida: Cutoff, Placements, Courses, Fees, Admission 2021">
            <a:extLst>
              <a:ext uri="{FF2B5EF4-FFF2-40B4-BE49-F238E27FC236}">
                <a16:creationId xmlns:a16="http://schemas.microsoft.com/office/drawing/2014/main" id="{4832373D-2355-4827-9776-0EF069B787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40CA72C-4A2E-470A-8742-DAD81E7A268F}" type="datetime1">
              <a:rPr lang="en-US" smtClean="0"/>
              <a:t>28-May-24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en-US"/>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21</a:t>
            </a:fld>
            <a:endParaRPr lang="en-US"/>
          </a:p>
        </p:txBody>
      </p:sp>
      <p:sp>
        <p:nvSpPr>
          <p:cNvPr id="7" name="Title 1"/>
          <p:cNvSpPr txBox="1">
            <a:spLocks/>
          </p:cNvSpPr>
          <p:nvPr/>
        </p:nvSpPr>
        <p:spPr>
          <a:xfrm>
            <a:off x="1371600" y="1"/>
            <a:ext cx="7772400" cy="6095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Introduction of the subject</a:t>
            </a:r>
          </a:p>
        </p:txBody>
      </p:sp>
      <p:pic>
        <p:nvPicPr>
          <p:cNvPr id="10" name="Picture 2" descr="NIET, Greater Noida: Cutoff, Placements, Courses, Fees, Admission 2022">
            <a:extLst>
              <a:ext uri="{FF2B5EF4-FFF2-40B4-BE49-F238E27FC236}">
                <a16:creationId xmlns:a16="http://schemas.microsoft.com/office/drawing/2014/main" id="{399E314E-6CBB-10B9-CAD9-1EAA4ADB379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0548"/>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26845CD7-DFAB-9E8D-7FA7-4D2F4F8794E2}"/>
              </a:ext>
            </a:extLst>
          </p:cNvPr>
          <p:cNvSpPr txBox="1"/>
          <p:nvPr/>
        </p:nvSpPr>
        <p:spPr>
          <a:xfrm>
            <a:off x="838200" y="869462"/>
            <a:ext cx="7772400" cy="4708981"/>
          </a:xfrm>
          <a:prstGeom prst="rect">
            <a:avLst/>
          </a:prstGeom>
          <a:noFill/>
        </p:spPr>
        <p:txBody>
          <a:bodyPr wrap="square">
            <a:spAutoFit/>
          </a:bodyPr>
          <a:lstStyle/>
          <a:p>
            <a:pPr algn="just"/>
            <a:r>
              <a:rPr lang="en-US" sz="2000" b="0" i="0" dirty="0">
                <a:solidFill>
                  <a:srgbClr val="535E73"/>
                </a:solidFill>
                <a:effectLst/>
                <a:latin typeface="Times New Roman" panose="02020603050405020304" pitchFamily="18" charset="0"/>
                <a:cs typeface="Times New Roman" panose="02020603050405020304" pitchFamily="18" charset="0"/>
              </a:rPr>
              <a:t>The course is designed to make learner conversant with Digital Marketing and proficient in Social Media tools and techniques starting from the fundamentals of digital marketing.</a:t>
            </a:r>
            <a:r>
              <a:rPr lang="en-US" sz="2000" b="0" i="0" dirty="0">
                <a:solidFill>
                  <a:srgbClr val="16192B"/>
                </a:solidFill>
                <a:effectLst/>
                <a:latin typeface="Times New Roman" panose="02020603050405020304" pitchFamily="18" charset="0"/>
                <a:cs typeface="Times New Roman" panose="02020603050405020304" pitchFamily="18" charset="0"/>
              </a:rPr>
              <a:t> </a:t>
            </a:r>
          </a:p>
          <a:p>
            <a:pPr algn="just"/>
            <a:r>
              <a:rPr lang="en-US" sz="2000" b="0" i="0" dirty="0">
                <a:solidFill>
                  <a:srgbClr val="16192B"/>
                </a:solidFill>
                <a:effectLst/>
                <a:latin typeface="Times New Roman" panose="02020603050405020304" pitchFamily="18" charset="0"/>
                <a:cs typeface="Times New Roman" panose="02020603050405020304" pitchFamily="18" charset="0"/>
              </a:rPr>
              <a:t>Social media websites and applications allow users to create and exchange user-generated content where people talk, share information, participate and network through technologies such as blogs and social networking sites. </a:t>
            </a:r>
          </a:p>
          <a:p>
            <a:pPr algn="just"/>
            <a:r>
              <a:rPr lang="en-US" sz="2000" b="0" i="0" dirty="0">
                <a:solidFill>
                  <a:srgbClr val="16192B"/>
                </a:solidFill>
                <a:effectLst/>
                <a:latin typeface="Times New Roman" panose="02020603050405020304" pitchFamily="18" charset="0"/>
                <a:cs typeface="Times New Roman" panose="02020603050405020304" pitchFamily="18" charset="0"/>
              </a:rPr>
              <a:t>Within the last decade, social media has become one of the most powerful sources for news updates, online collaboration, networking, viral marketing and entertainment.</a:t>
            </a:r>
          </a:p>
          <a:p>
            <a:pPr algn="just"/>
            <a:endParaRPr lang="en-US" sz="2000" b="0" i="0" dirty="0">
              <a:solidFill>
                <a:srgbClr val="16192B"/>
              </a:solidFill>
              <a:effectLst/>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3"/>
              </a:rPr>
              <a:t>https://www.youtube.com/watch?v=Xuq6_udbeH0&amp;list=PLi3oNa09iwJRByiNwEJNaZ3XVKcveovzk</a:t>
            </a:r>
            <a:endParaRPr lang="en-US" sz="2000" dirty="0">
              <a:solidFill>
                <a:srgbClr val="16192B"/>
              </a:solidFill>
              <a:latin typeface="Times New Roman" panose="02020603050405020304" pitchFamily="18" charset="0"/>
              <a:cs typeface="Times New Roman" panose="02020603050405020304" pitchFamily="18" charset="0"/>
            </a:endParaRPr>
          </a:p>
          <a:p>
            <a:pPr algn="just"/>
            <a:r>
              <a:rPr lang="en-IN" sz="2000" dirty="0">
                <a:latin typeface="Times New Roman" panose="02020603050405020304" pitchFamily="18" charset="0"/>
                <a:cs typeface="Times New Roman" panose="02020603050405020304" pitchFamily="18" charset="0"/>
                <a:hlinkClick r:id="rId4"/>
              </a:rPr>
              <a:t>https://www.youtube.com/watch?v=X-pCbWwu50k</a:t>
            </a:r>
            <a:endParaRPr lang="en-US" sz="2000" dirty="0">
              <a:solidFill>
                <a:srgbClr val="16192B"/>
              </a:solidFill>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The contemporary digital revolution(CO5)</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Digital Transformation Framework (CO5)</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Security and privatization issues with digital marketing (CO5)</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Understanding trends in digital marketing– Indian and global context(CO5)</a:t>
            </a:r>
          </a:p>
          <a:p>
            <a:pPr marL="457200" indent="-457200" algn="just">
              <a:buFont typeface="+mj-lt"/>
              <a:buAutoNum type="arabicPeriod"/>
            </a:pPr>
            <a:r>
              <a:rPr lang="en-US" sz="2000" dirty="0">
                <a:latin typeface="Times New Roman" panose="02020603050405020304" pitchFamily="18" charset="0"/>
                <a:cs typeface="Times New Roman" panose="02020603050405020304" pitchFamily="18" charset="0"/>
              </a:rPr>
              <a:t>Online communities and co-creation (CO5)</a:t>
            </a:r>
          </a:p>
        </p:txBody>
      </p:sp>
      <p:sp>
        <p:nvSpPr>
          <p:cNvPr id="4" name="Date Placeholder 3"/>
          <p:cNvSpPr>
            <a:spLocks noGrp="1"/>
          </p:cNvSpPr>
          <p:nvPr>
            <p:ph type="dt" sz="half" idx="10"/>
          </p:nvPr>
        </p:nvSpPr>
        <p:spPr/>
        <p:txBody>
          <a:bodyPr/>
          <a:lstStyle/>
          <a:p>
            <a:fld id="{8A57BB1E-946C-491E-9BC2-F391DCA9622F}" type="datetime1">
              <a:rPr lang="en-US" smtClean="0"/>
              <a:t>28-May-24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22</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Content</a:t>
            </a:r>
            <a:r>
              <a:rPr kumimoji="0" lang="en-US" sz="2400" b="0" i="0" u="none" strike="noStrike" kern="1200" cap="none" spc="0" normalizeH="0" noProof="0" dirty="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1">
            <a:extLst>
              <a:ext uri="{FF2B5EF4-FFF2-40B4-BE49-F238E27FC236}">
                <a16:creationId xmlns:a16="http://schemas.microsoft.com/office/drawing/2014/main" id="{7C739D7F-F9C4-435D-A554-A566D40CB90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buNone/>
            </a:pPr>
            <a:endParaRPr lang="en-US" sz="1800" dirty="0"/>
          </a:p>
          <a:p>
            <a:pPr algn="just"/>
            <a:r>
              <a:rPr lang="en-US" sz="2000" dirty="0">
                <a:latin typeface="Times New Roman" panose="02020603050405020304" pitchFamily="18" charset="0"/>
                <a:cs typeface="Times New Roman" panose="02020603050405020304" pitchFamily="18" charset="0"/>
              </a:rPr>
              <a:t>To make the students understand the digital revolution</a:t>
            </a:r>
          </a:p>
          <a:p>
            <a:pPr algn="just"/>
            <a:r>
              <a:rPr lang="en-US" sz="2000" dirty="0">
                <a:latin typeface="Times New Roman" panose="02020603050405020304" pitchFamily="18" charset="0"/>
                <a:cs typeface="Times New Roman" panose="02020603050405020304" pitchFamily="18" charset="0"/>
              </a:rPr>
              <a:t>To explain the security and privatization issues with digital marketing </a:t>
            </a:r>
          </a:p>
          <a:p>
            <a:pPr algn="just"/>
            <a:r>
              <a:rPr lang="en-US" sz="2000" dirty="0">
                <a:latin typeface="Times New Roman" panose="02020603050405020304" pitchFamily="18" charset="0"/>
                <a:cs typeface="Times New Roman" panose="02020603050405020304" pitchFamily="18" charset="0"/>
              </a:rPr>
              <a:t>To make the students aware of the recent global trends in digital marketing</a:t>
            </a:r>
          </a:p>
          <a:p>
            <a:pPr algn="just"/>
            <a:r>
              <a:rPr lang="en-US" sz="2000" dirty="0">
                <a:latin typeface="Times New Roman" panose="02020603050405020304" pitchFamily="18" charset="0"/>
                <a:cs typeface="Times New Roman" panose="02020603050405020304" pitchFamily="18" charset="0"/>
              </a:rPr>
              <a:t>To develop an understand on co-creation and Online Communities</a:t>
            </a:r>
          </a:p>
        </p:txBody>
      </p:sp>
      <p:sp>
        <p:nvSpPr>
          <p:cNvPr id="4" name="Date Placeholder 3"/>
          <p:cNvSpPr>
            <a:spLocks noGrp="1"/>
          </p:cNvSpPr>
          <p:nvPr>
            <p:ph type="dt" sz="half" idx="10"/>
          </p:nvPr>
        </p:nvSpPr>
        <p:spPr/>
        <p:txBody>
          <a:bodyPr/>
          <a:lstStyle/>
          <a:p>
            <a:fld id="{F239ED77-00FB-4C4A-A8E8-AAF0170FF170}" type="datetime1">
              <a:rPr lang="en-US" smtClean="0"/>
              <a:t>28-May-24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Objectives of Unit</a:t>
            </a:r>
            <a:r>
              <a:rPr kumimoji="0" lang="en-US" sz="2400" b="0" i="0" u="none" strike="noStrike" kern="1200" cap="none" spc="0" normalizeH="0" noProof="0" dirty="0">
                <a:ln>
                  <a:noFill/>
                </a:ln>
                <a:solidFill>
                  <a:schemeClr val="dk1"/>
                </a:solidFill>
                <a:effectLst/>
                <a:uLnTx/>
                <a:uFillTx/>
                <a:latin typeface="+mn-lt"/>
                <a:ea typeface="+mn-ea"/>
                <a:cs typeface="+mn-cs"/>
              </a:rPr>
              <a:t>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1">
            <a:extLst>
              <a:ext uri="{FF2B5EF4-FFF2-40B4-BE49-F238E27FC236}">
                <a16:creationId xmlns:a16="http://schemas.microsoft.com/office/drawing/2014/main" id="{7937FBB4-17D9-4147-87B1-DEC2406142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738" y="3"/>
            <a:ext cx="7410062" cy="838197"/>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171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200" b="1" dirty="0">
              <a:solidFill>
                <a:schemeClr val="tx1"/>
              </a:solidFill>
              <a:latin typeface="Times New Roman" panose="02020603050405020304" pitchFamily="18" charset="0"/>
              <a:cs typeface="Times New Roman" panose="02020603050405020304" pitchFamily="18" charset="0"/>
            </a:endParaRPr>
          </a:p>
          <a:p>
            <a:r>
              <a:rPr lang="en-US" sz="2400" b="1" dirty="0">
                <a:solidFill>
                  <a:schemeClr val="tx1"/>
                </a:solidFill>
                <a:latin typeface="Times New Roman" panose="02020603050405020304" pitchFamily="18" charset="0"/>
                <a:cs typeface="Times New Roman" panose="02020603050405020304" pitchFamily="18" charset="0"/>
              </a:rPr>
              <a:t>The contemporary digital revolution</a:t>
            </a:r>
            <a:endParaRPr lang="en-US" sz="2200"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7134064" y="1785470"/>
            <a:ext cx="1733872" cy="2311829"/>
          </a:xfrm>
          <a:prstGeom prst="rect">
            <a:avLst/>
          </a:prstGeom>
          <a:noFill/>
        </p:spPr>
      </p:pic>
      <p:sp>
        <p:nvSpPr>
          <p:cNvPr id="12" name="Subtitle 2"/>
          <p:cNvSpPr txBox="1">
            <a:spLocks/>
          </p:cNvSpPr>
          <p:nvPr/>
        </p:nvSpPr>
        <p:spPr>
          <a:xfrm>
            <a:off x="1331640" y="1432102"/>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–V) </a:t>
            </a:r>
            <a:r>
              <a:rPr lang="en-US" sz="2800" dirty="0">
                <a:solidFill>
                  <a:prstClr val="black"/>
                </a:solidFill>
                <a:latin typeface="Calibri"/>
              </a:rPr>
              <a:t>Topic 1</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0"/>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fld id="{1CB82104-E487-420B-92A0-AF3B385FAFFF}" type="datetime1">
              <a:rPr lang="en-US" smtClean="0"/>
              <a:t>28-May-24</a:t>
            </a:fld>
            <a:endParaRPr lang="en-US"/>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3124200" y="6172200"/>
            <a:ext cx="4724400" cy="450545"/>
          </a:xfrm>
        </p:spPr>
        <p:txBody>
          <a:bodyPr/>
          <a:lstStyle/>
          <a:p>
            <a:r>
              <a:rPr lang="fi-FI"/>
              <a:t>Nishu chauhan            Digital Marketing               Unit-5 </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5546667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382000" cy="4525963"/>
          </a:xfrm>
        </p:spPr>
        <p:txBody>
          <a:bodyPr>
            <a:normAutofit/>
          </a:bodyPr>
          <a:lstStyle/>
          <a:p>
            <a:pPr lvl="0">
              <a:defRPr/>
            </a:pPr>
            <a:r>
              <a:rPr lang="en-US" sz="2000" dirty="0">
                <a:latin typeface="Times New Roman" panose="02020603050405020304" pitchFamily="18" charset="0"/>
                <a:cs typeface="Times New Roman" panose="02020603050405020304" pitchFamily="18" charset="0"/>
              </a:rPr>
              <a:t>Students will learn about  the Contemporary digital revolution</a:t>
            </a:r>
          </a:p>
        </p:txBody>
      </p:sp>
      <p:sp>
        <p:nvSpPr>
          <p:cNvPr id="6" name="Date Placeholder 5"/>
          <p:cNvSpPr>
            <a:spLocks noGrp="1"/>
          </p:cNvSpPr>
          <p:nvPr>
            <p:ph type="dt" sz="half" idx="10"/>
          </p:nvPr>
        </p:nvSpPr>
        <p:spPr/>
        <p:txBody>
          <a:bodyPr/>
          <a:lstStyle/>
          <a:p>
            <a:fld id="{AD075B7E-FB5A-4A2C-9EBE-AB9F6033C0C3}" type="datetime1">
              <a:rPr lang="en-US" smtClean="0"/>
              <a:t>28-May-24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25</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Objectives of Topics /Session</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pic>
        <p:nvPicPr>
          <p:cNvPr id="11" name="Picture 2" descr="NIET, Greater Noida: Cutoff, Placements, Courses, Fees, Admission 2021">
            <a:extLst>
              <a:ext uri="{FF2B5EF4-FFF2-40B4-BE49-F238E27FC236}">
                <a16:creationId xmlns:a16="http://schemas.microsoft.com/office/drawing/2014/main" id="{4C2A0EF1-BF63-4C68-86CC-EEE6517448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07563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229600" cy="4876800"/>
          </a:xfrm>
        </p:spPr>
        <p:txBody>
          <a:bodyPr>
            <a:normAutofit/>
          </a:bodyPr>
          <a:lstStyle/>
          <a:p>
            <a:pPr algn="just"/>
            <a:r>
              <a:rPr lang="en-US" sz="2000" dirty="0">
                <a:latin typeface="Times New Roman" panose="02020603050405020304" pitchFamily="18" charset="0"/>
                <a:cs typeface="Times New Roman" panose="02020603050405020304" pitchFamily="18" charset="0"/>
              </a:rPr>
              <a:t>The Digital Revolution refers to the advancement of technology from analog, electronic and mechanical devices to the digital technology available today. The era started during the 1980s and is ongoing. </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Digital Revolution also marks the beginning of the Information Era.</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From analogous to the Agricultural Revolution and Industrial Revolution, the Digital Revolution marked the beginning of the Information Age</a:t>
            </a: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Digital Revolution is sometimes also called the Third Industrial Revolution.</a:t>
            </a:r>
          </a:p>
          <a:p>
            <a:pPr marL="0" indent="0" algn="just">
              <a:buNone/>
            </a:pPr>
            <a:endParaRPr lang="en-US" sz="2000" dirty="0">
              <a:latin typeface="Times New Roman" panose="02020603050405020304" pitchFamily="18" charset="0"/>
              <a:cs typeface="Times New Roman" panose="02020603050405020304" pitchFamily="18" charset="0"/>
            </a:endParaRPr>
          </a:p>
          <a:p>
            <a:pPr>
              <a:buNone/>
            </a:pPr>
            <a:endParaRPr lang="en-US" sz="2000" dirty="0"/>
          </a:p>
          <a:p>
            <a:pPr algn="just">
              <a:buNone/>
            </a:pPr>
            <a:endParaRPr lang="en-US" sz="2000" dirty="0"/>
          </a:p>
          <a:p>
            <a:pPr algn="just">
              <a:buNone/>
            </a:pPr>
            <a:endParaRPr lang="en-US" sz="2000" dirty="0"/>
          </a:p>
          <a:p>
            <a:pPr algn="just">
              <a:buNone/>
            </a:pPr>
            <a:endParaRPr lang="en-US" sz="2000" dirty="0"/>
          </a:p>
          <a:p>
            <a:pPr algn="just">
              <a:buNone/>
            </a:pPr>
            <a:endParaRPr lang="en-US" dirty="0"/>
          </a:p>
        </p:txBody>
      </p:sp>
      <p:sp>
        <p:nvSpPr>
          <p:cNvPr id="4" name="Date Placeholder 3"/>
          <p:cNvSpPr>
            <a:spLocks noGrp="1"/>
          </p:cNvSpPr>
          <p:nvPr>
            <p:ph type="dt" sz="half" idx="10"/>
          </p:nvPr>
        </p:nvSpPr>
        <p:spPr/>
        <p:txBody>
          <a:bodyPr/>
          <a:lstStyle/>
          <a:p>
            <a:fld id="{0F989B76-5767-45BE-B095-86ECED7E12F7}"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buNone/>
              <a:defRPr/>
            </a:pPr>
            <a:r>
              <a:rPr lang="en-US" sz="2800" b="1" dirty="0"/>
              <a:t>               </a:t>
            </a:r>
            <a:r>
              <a:rPr lang="en-US" sz="2400" dirty="0"/>
              <a:t>The Digital Revolution(CO5)</a:t>
            </a:r>
          </a:p>
        </p:txBody>
      </p:sp>
      <p:pic>
        <p:nvPicPr>
          <p:cNvPr id="9" name="Picture 2" descr="NIET, Greater Noida: Cutoff, Placements, Courses, Fees, Admission 2021">
            <a:extLst>
              <a:ext uri="{FF2B5EF4-FFF2-40B4-BE49-F238E27FC236}">
                <a16:creationId xmlns:a16="http://schemas.microsoft.com/office/drawing/2014/main" id="{E4DA2E76-772E-4319-9F1F-D937C0982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51304"/>
            <a:ext cx="8229600" cy="4876800"/>
          </a:xfrm>
        </p:spPr>
        <p:txBody>
          <a:bodyPr>
            <a:normAutofit/>
          </a:bodyPr>
          <a:lstStyle/>
          <a:p>
            <a:pPr marL="0" indent="0" algn="just">
              <a:buNone/>
            </a:pPr>
            <a:r>
              <a:rPr lang="en-US" sz="2000" dirty="0">
                <a:latin typeface="Times New Roman" panose="02020603050405020304" pitchFamily="18" charset="0"/>
                <a:cs typeface="Times New Roman" panose="02020603050405020304" pitchFamily="18" charset="0"/>
              </a:rPr>
              <a:t>The development and advancement of digital technologies started with one fundamental idea: The Internet. Here is a brief timeline of how the Digital Revolution progressed:</a:t>
            </a:r>
          </a:p>
          <a:p>
            <a:pPr marL="0" indent="0" algn="just">
              <a:buNone/>
            </a:pPr>
            <a:r>
              <a:rPr lang="en-US" sz="2000" b="1" dirty="0">
                <a:latin typeface="Times New Roman" panose="02020603050405020304" pitchFamily="18" charset="0"/>
                <a:cs typeface="Times New Roman" panose="02020603050405020304" pitchFamily="18" charset="0"/>
              </a:rPr>
              <a:t>1947–1969: Origins</a:t>
            </a:r>
          </a:p>
          <a:p>
            <a:pPr algn="just"/>
            <a:r>
              <a:rPr lang="en-US" sz="2000" dirty="0">
                <a:latin typeface="Times New Roman" panose="02020603050405020304" pitchFamily="18" charset="0"/>
                <a:cs typeface="Times New Roman" panose="02020603050405020304" pitchFamily="18" charset="0"/>
              </a:rPr>
              <a:t>In 1947, the first working transistor, the germanium-based point-contact transistor, was invented by John Bardeen and Walter Houser Brattain while working under William Shockley at Bell Labs.</a:t>
            </a:r>
          </a:p>
          <a:p>
            <a:pPr algn="just">
              <a:buNone/>
            </a:pPr>
            <a:endParaRPr lang="en-US" sz="2000" dirty="0"/>
          </a:p>
          <a:p>
            <a:pPr algn="just">
              <a:buNone/>
            </a:pPr>
            <a:endParaRPr lang="en-US" sz="2000" dirty="0"/>
          </a:p>
          <a:p>
            <a:pPr algn="just">
              <a:buNone/>
            </a:pPr>
            <a:endParaRPr lang="en-US" sz="2000" dirty="0"/>
          </a:p>
          <a:p>
            <a:pPr algn="just">
              <a:buNone/>
            </a:pPr>
            <a:endParaRPr lang="en-US" sz="2000" dirty="0"/>
          </a:p>
        </p:txBody>
      </p:sp>
      <p:sp>
        <p:nvSpPr>
          <p:cNvPr id="4" name="Date Placeholder 3"/>
          <p:cNvSpPr>
            <a:spLocks noGrp="1"/>
          </p:cNvSpPr>
          <p:nvPr>
            <p:ph type="dt" sz="half" idx="10"/>
          </p:nvPr>
        </p:nvSpPr>
        <p:spPr/>
        <p:txBody>
          <a:bodyPr/>
          <a:lstStyle/>
          <a:p>
            <a:fld id="{6FC8AF82-B86D-4513-B07B-6E7AF99324B6}"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27</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buNone/>
              <a:defRPr/>
            </a:pPr>
            <a:r>
              <a:rPr lang="en-US" dirty="0"/>
              <a:t>                   </a:t>
            </a:r>
            <a:r>
              <a:rPr lang="en-US" sz="2400" dirty="0"/>
              <a:t>The Contemporary Digital Revolution(CO5)</a:t>
            </a:r>
          </a:p>
        </p:txBody>
      </p:sp>
      <p:pic>
        <p:nvPicPr>
          <p:cNvPr id="9" name="Picture 2" descr="NIET, Greater Noida: Cutoff, Placements, Courses, Fees, Admission 2021">
            <a:extLst>
              <a:ext uri="{FF2B5EF4-FFF2-40B4-BE49-F238E27FC236}">
                <a16:creationId xmlns:a16="http://schemas.microsoft.com/office/drawing/2014/main" id="{0276AA88-CBED-46D3-BE6C-61C8115FD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803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876800"/>
          </a:xfrm>
        </p:spPr>
        <p:txBody>
          <a:bodyPr>
            <a:norm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Other important technological developments included the invention of the monolithic integrated circuit chip by Robert Noyce at Fairchild Semiconductor in 1959</a:t>
            </a:r>
          </a:p>
          <a:p>
            <a:pPr algn="just"/>
            <a:r>
              <a:rPr lang="en-US" sz="2000" dirty="0">
                <a:latin typeface="Times New Roman" panose="02020603050405020304" pitchFamily="18" charset="0"/>
                <a:cs typeface="Times New Roman" panose="02020603050405020304" pitchFamily="18" charset="0"/>
              </a:rPr>
              <a:t>The transistor, which was introduced in 1947, paved the way for the development of advanced digital computers. The government, military and other organizations made use of computer systems during the 1950s and 1960s. </a:t>
            </a:r>
          </a:p>
          <a:p>
            <a:pPr>
              <a:buNone/>
            </a:pPr>
            <a:endParaRPr lang="en-US" sz="2000" dirty="0"/>
          </a:p>
          <a:p>
            <a:pPr>
              <a:buNone/>
            </a:pPr>
            <a:endParaRPr lang="en-US" sz="2000" dirty="0"/>
          </a:p>
          <a:p>
            <a:pPr algn="just">
              <a:buNone/>
            </a:pPr>
            <a:endParaRPr lang="en-US" sz="2000" dirty="0"/>
          </a:p>
          <a:p>
            <a:pPr algn="just">
              <a:buNone/>
            </a:pPr>
            <a:endParaRPr lang="en-US" sz="2000" dirty="0"/>
          </a:p>
          <a:p>
            <a:pPr algn="just">
              <a:buNone/>
            </a:pPr>
            <a:endParaRPr lang="en-US" sz="2000" dirty="0"/>
          </a:p>
          <a:p>
            <a:pPr algn="just">
              <a:buNone/>
            </a:pPr>
            <a:endParaRPr lang="en-US" sz="2000" dirty="0"/>
          </a:p>
        </p:txBody>
      </p:sp>
      <p:sp>
        <p:nvSpPr>
          <p:cNvPr id="4" name="Date Placeholder 3"/>
          <p:cNvSpPr>
            <a:spLocks noGrp="1"/>
          </p:cNvSpPr>
          <p:nvPr>
            <p:ph type="dt" sz="half" idx="10"/>
          </p:nvPr>
        </p:nvSpPr>
        <p:spPr/>
        <p:txBody>
          <a:bodyPr/>
          <a:lstStyle/>
          <a:p>
            <a:fld id="{7610AECD-8F3D-4D46-915D-2B0BCCA847BE}"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28</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buNone/>
              <a:defRPr/>
            </a:pPr>
            <a:r>
              <a:rPr lang="en-US" dirty="0"/>
              <a:t>                   </a:t>
            </a:r>
            <a:r>
              <a:rPr lang="en-US" sz="2400" dirty="0"/>
              <a:t>The Contemporary Digital Revolution(CO5)</a:t>
            </a:r>
          </a:p>
        </p:txBody>
      </p:sp>
      <p:pic>
        <p:nvPicPr>
          <p:cNvPr id="9" name="Picture 2" descr="NIET, Greater Noida: Cutoff, Placements, Courses, Fees, Admission 2021">
            <a:extLst>
              <a:ext uri="{FF2B5EF4-FFF2-40B4-BE49-F238E27FC236}">
                <a16:creationId xmlns:a16="http://schemas.microsoft.com/office/drawing/2014/main" id="{0276AA88-CBED-46D3-BE6C-61C8115FD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285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80827" y="1839468"/>
            <a:ext cx="8101173" cy="4495800"/>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1969–1989: Invention of the Internet, rise of home computers</a:t>
            </a:r>
          </a:p>
          <a:p>
            <a:pPr algn="just"/>
            <a:r>
              <a:rPr lang="en-US" sz="2000" dirty="0">
                <a:latin typeface="Times New Roman" panose="02020603050405020304" pitchFamily="18" charset="0"/>
                <a:cs typeface="Times New Roman" panose="02020603050405020304" pitchFamily="18" charset="0"/>
              </a:rPr>
              <a:t> The public was first introduced to the concepts that led to the Internet when a message was sent over the ARPANET in 1969</a:t>
            </a:r>
          </a:p>
          <a:p>
            <a:pPr algn="just"/>
            <a:r>
              <a:rPr lang="en-US" sz="2000" dirty="0">
                <a:latin typeface="Times New Roman" panose="02020603050405020304" pitchFamily="18" charset="0"/>
                <a:cs typeface="Times New Roman" panose="02020603050405020304" pitchFamily="18" charset="0"/>
              </a:rPr>
              <a:t> 1980s - The computer became a familiar machine and by the end of the decade, being able to use one became a necessity for many jobs. The first cellphone was also introduced during this decade.</a:t>
            </a: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CEEB5F1-8FE7-4223-B352-84CE22E1FD5C}"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29</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buNone/>
              <a:defRPr/>
            </a:pPr>
            <a:r>
              <a:rPr lang="en-US" sz="2400" b="1" dirty="0"/>
              <a:t>        </a:t>
            </a:r>
            <a:r>
              <a:rPr lang="en-US" sz="2400" dirty="0"/>
              <a:t>The Contemporary Digital Revolution(CO5)</a:t>
            </a:r>
          </a:p>
        </p:txBody>
      </p:sp>
      <p:pic>
        <p:nvPicPr>
          <p:cNvPr id="9" name="Picture 2" descr="NIET, Greater Noida: Cutoff, Placements, Courses, Fees, Admission 2021">
            <a:extLst>
              <a:ext uri="{FF2B5EF4-FFF2-40B4-BE49-F238E27FC236}">
                <a16:creationId xmlns:a16="http://schemas.microsoft.com/office/drawing/2014/main" id="{26A79378-4F15-47E2-8162-F79A73FD8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27539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228600" y="1124049"/>
          <a:ext cx="8686800" cy="4731820"/>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078134">
                  <a:extLst>
                    <a:ext uri="{9D8B030D-6E8A-4147-A177-3AD203B41FA5}">
                      <a16:colId xmlns:a16="http://schemas.microsoft.com/office/drawing/2014/main" val="20001"/>
                    </a:ext>
                  </a:extLst>
                </a:gridCol>
              </a:tblGrid>
              <a:tr h="367867">
                <a:tc>
                  <a:txBody>
                    <a:bodyPr/>
                    <a:lstStyle/>
                    <a:p>
                      <a:r>
                        <a:rPr lang="en-US" sz="2000" dirty="0">
                          <a:latin typeface="+mn-lt"/>
                        </a:rPr>
                        <a:t>S. No.</a:t>
                      </a:r>
                    </a:p>
                  </a:txBody>
                  <a:tcPr/>
                </a:tc>
                <a:tc>
                  <a:txBody>
                    <a:bodyPr/>
                    <a:lstStyle/>
                    <a:p>
                      <a:pPr algn="l"/>
                      <a:r>
                        <a:rPr lang="en-US" sz="2000" dirty="0">
                          <a:latin typeface="+mn-lt"/>
                        </a:rPr>
                        <a:t>Index</a:t>
                      </a:r>
                    </a:p>
                  </a:txBody>
                  <a:tcPr/>
                </a:tc>
                <a:extLst>
                  <a:ext uri="{0D108BD9-81ED-4DB2-BD59-A6C34878D82A}">
                    <a16:rowId xmlns:a16="http://schemas.microsoft.com/office/drawing/2014/main" val="10000"/>
                  </a:ext>
                </a:extLst>
              </a:tr>
              <a:tr h="433558">
                <a:tc>
                  <a:txBody>
                    <a:bodyPr/>
                    <a:lstStyle/>
                    <a:p>
                      <a:r>
                        <a:rPr lang="en-US" sz="2000" b="0" dirty="0">
                          <a:latin typeface="+mn-lt"/>
                          <a:cs typeface="Times New Roman" pitchFamily="18" charset="0"/>
                        </a:rPr>
                        <a:t>10.</a:t>
                      </a:r>
                    </a:p>
                  </a:txBody>
                  <a:tcPr/>
                </a:tc>
                <a:tc>
                  <a:txBody>
                    <a:bodyPr/>
                    <a:lstStyle/>
                    <a:p>
                      <a:r>
                        <a:rPr lang="en-US" sz="2000" b="0" dirty="0">
                          <a:latin typeface="+mn-lt"/>
                          <a:cs typeface="Times New Roman" pitchFamily="18" charset="0"/>
                        </a:rPr>
                        <a:t>Program Specific  Outcomes (PSOs)</a:t>
                      </a:r>
                    </a:p>
                  </a:txBody>
                  <a:tcPr/>
                </a:tc>
                <a:extLst>
                  <a:ext uri="{0D108BD9-81ED-4DB2-BD59-A6C34878D82A}">
                    <a16:rowId xmlns:a16="http://schemas.microsoft.com/office/drawing/2014/main" val="10001"/>
                  </a:ext>
                </a:extLst>
              </a:tr>
              <a:tr h="433558">
                <a:tc>
                  <a:txBody>
                    <a:bodyPr/>
                    <a:lstStyle/>
                    <a:p>
                      <a:r>
                        <a:rPr lang="en-US" sz="2000" b="0" dirty="0">
                          <a:latin typeface="+mn-lt"/>
                          <a:cs typeface="Times New Roman" pitchFamily="18" charset="0"/>
                        </a:rPr>
                        <a:t>11.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Cos and PSOs Mapping</a:t>
                      </a:r>
                    </a:p>
                  </a:txBody>
                  <a:tcPr/>
                </a:tc>
                <a:extLst>
                  <a:ext uri="{0D108BD9-81ED-4DB2-BD59-A6C34878D82A}">
                    <a16:rowId xmlns:a16="http://schemas.microsoft.com/office/drawing/2014/main" val="10002"/>
                  </a:ext>
                </a:extLst>
              </a:tr>
              <a:tr h="433558">
                <a:tc>
                  <a:txBody>
                    <a:bodyPr/>
                    <a:lstStyle/>
                    <a:p>
                      <a:r>
                        <a:rPr lang="en-US" sz="2000" b="0" dirty="0">
                          <a:latin typeface="+mn-lt"/>
                          <a:cs typeface="Times New Roman" pitchFamily="18" charset="0"/>
                        </a:rPr>
                        <a:t>12.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Program Educational Objectives (PEOs)</a:t>
                      </a:r>
                    </a:p>
                  </a:txBody>
                  <a:tcPr/>
                </a:tc>
                <a:extLst>
                  <a:ext uri="{0D108BD9-81ED-4DB2-BD59-A6C34878D82A}">
                    <a16:rowId xmlns:a16="http://schemas.microsoft.com/office/drawing/2014/main" val="10003"/>
                  </a:ext>
                </a:extLst>
              </a:tr>
              <a:tr h="433558">
                <a:tc>
                  <a:txBody>
                    <a:bodyPr/>
                    <a:lstStyle/>
                    <a:p>
                      <a:r>
                        <a:rPr lang="en-US" sz="2000" b="0" dirty="0">
                          <a:latin typeface="+mn-lt"/>
                          <a:cs typeface="Times New Roman" pitchFamily="18" charset="0"/>
                        </a:rPr>
                        <a:t>13.</a:t>
                      </a:r>
                    </a:p>
                  </a:txBody>
                  <a:tcPr/>
                </a:tc>
                <a:tc>
                  <a:txBody>
                    <a:bodyPr/>
                    <a:lstStyle/>
                    <a:p>
                      <a:r>
                        <a:rPr lang="en-US" sz="2000" b="0" dirty="0">
                          <a:latin typeface="+mn-lt"/>
                          <a:cs typeface="Times New Roman" pitchFamily="18" charset="0"/>
                        </a:rPr>
                        <a:t>Result Analysis</a:t>
                      </a:r>
                    </a:p>
                  </a:txBody>
                  <a:tcPr/>
                </a:tc>
                <a:extLst>
                  <a:ext uri="{0D108BD9-81ED-4DB2-BD59-A6C34878D82A}">
                    <a16:rowId xmlns:a16="http://schemas.microsoft.com/office/drawing/2014/main" val="10004"/>
                  </a:ext>
                </a:extLst>
              </a:tr>
              <a:tr h="433558">
                <a:tc>
                  <a:txBody>
                    <a:bodyPr/>
                    <a:lstStyle/>
                    <a:p>
                      <a:r>
                        <a:rPr lang="en-US" sz="2000" b="0" dirty="0">
                          <a:latin typeface="+mn-lt"/>
                          <a:cs typeface="Times New Roman" pitchFamily="18" charset="0"/>
                        </a:rPr>
                        <a:t>14.</a:t>
                      </a:r>
                    </a:p>
                  </a:txBody>
                  <a:tcPr/>
                </a:tc>
                <a:tc>
                  <a:txBody>
                    <a:bodyPr/>
                    <a:lstStyle/>
                    <a:p>
                      <a:r>
                        <a:rPr lang="en-US" sz="2000" b="0" dirty="0">
                          <a:latin typeface="+mn-lt"/>
                          <a:cs typeface="Times New Roman" pitchFamily="18" charset="0"/>
                        </a:rPr>
                        <a:t>End Semester Question paper Templates</a:t>
                      </a:r>
                    </a:p>
                  </a:txBody>
                  <a:tcPr/>
                </a:tc>
                <a:extLst>
                  <a:ext uri="{0D108BD9-81ED-4DB2-BD59-A6C34878D82A}">
                    <a16:rowId xmlns:a16="http://schemas.microsoft.com/office/drawing/2014/main" val="10005"/>
                  </a:ext>
                </a:extLst>
              </a:tr>
              <a:tr h="433558">
                <a:tc>
                  <a:txBody>
                    <a:bodyPr/>
                    <a:lstStyle/>
                    <a:p>
                      <a:r>
                        <a:rPr lang="en-US" sz="2000" b="0" dirty="0">
                          <a:latin typeface="+mn-lt"/>
                          <a:cs typeface="Times New Roman" pitchFamily="18" charset="0"/>
                        </a:rPr>
                        <a:t>15.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Prequisite/Recap</a:t>
                      </a:r>
                    </a:p>
                  </a:txBody>
                  <a:tcPr/>
                </a:tc>
                <a:extLst>
                  <a:ext uri="{0D108BD9-81ED-4DB2-BD59-A6C34878D82A}">
                    <a16:rowId xmlns:a16="http://schemas.microsoft.com/office/drawing/2014/main" val="10006"/>
                  </a:ext>
                </a:extLst>
              </a:tr>
              <a:tr h="433558">
                <a:tc>
                  <a:txBody>
                    <a:bodyPr/>
                    <a:lstStyle/>
                    <a:p>
                      <a:r>
                        <a:rPr lang="en-US" sz="2000" b="0" dirty="0">
                          <a:latin typeface="+mn-lt"/>
                          <a:cs typeface="Times New Roman" pitchFamily="18" charset="0"/>
                        </a:rPr>
                        <a:t>16.</a:t>
                      </a:r>
                    </a:p>
                  </a:txBody>
                  <a:tcPr/>
                </a:tc>
                <a:tc>
                  <a:txBody>
                    <a:bodyPr/>
                    <a:lstStyle/>
                    <a:p>
                      <a:r>
                        <a:rPr lang="en-US" sz="2000" b="0" dirty="0">
                          <a:latin typeface="+mn-lt"/>
                          <a:cs typeface="Times New Roman" pitchFamily="18" charset="0"/>
                        </a:rPr>
                        <a:t>Brief Indtroduction about the Subject with Videos</a:t>
                      </a:r>
                    </a:p>
                  </a:txBody>
                  <a:tcPr/>
                </a:tc>
                <a:extLst>
                  <a:ext uri="{0D108BD9-81ED-4DB2-BD59-A6C34878D82A}">
                    <a16:rowId xmlns:a16="http://schemas.microsoft.com/office/drawing/2014/main" val="10007"/>
                  </a:ext>
                </a:extLst>
              </a:tr>
              <a:tr h="433558">
                <a:tc>
                  <a:txBody>
                    <a:bodyPr/>
                    <a:lstStyle/>
                    <a:p>
                      <a:r>
                        <a:rPr lang="en-US" sz="2000" b="0" dirty="0">
                          <a:latin typeface="+mn-lt"/>
                          <a:cs typeface="Times New Roman" pitchFamily="18" charset="0"/>
                        </a:rPr>
                        <a:t>17.</a:t>
                      </a:r>
                    </a:p>
                  </a:txBody>
                  <a:tcPr/>
                </a:tc>
                <a:tc>
                  <a:txBody>
                    <a:bodyPr/>
                    <a:lstStyle/>
                    <a:p>
                      <a:r>
                        <a:rPr lang="en-US" sz="2000" b="0" dirty="0">
                          <a:latin typeface="+mn-lt"/>
                          <a:cs typeface="Times New Roman" pitchFamily="18" charset="0"/>
                        </a:rPr>
                        <a:t>Unit Contents</a:t>
                      </a:r>
                    </a:p>
                  </a:txBody>
                  <a:tcPr/>
                </a:tc>
                <a:extLst>
                  <a:ext uri="{0D108BD9-81ED-4DB2-BD59-A6C34878D82A}">
                    <a16:rowId xmlns:a16="http://schemas.microsoft.com/office/drawing/2014/main" val="10008"/>
                  </a:ext>
                </a:extLst>
              </a:tr>
              <a:tr h="433558">
                <a:tc>
                  <a:txBody>
                    <a:bodyPr/>
                    <a:lstStyle/>
                    <a:p>
                      <a:r>
                        <a:rPr lang="en-US" sz="2000" b="0" dirty="0">
                          <a:latin typeface="+mn-lt"/>
                          <a:cs typeface="Times New Roman" pitchFamily="18" charset="0"/>
                        </a:rPr>
                        <a:t>18.</a:t>
                      </a:r>
                    </a:p>
                  </a:txBody>
                  <a:tcPr/>
                </a:tc>
                <a:tc>
                  <a:txBody>
                    <a:bodyPr/>
                    <a:lstStyle/>
                    <a:p>
                      <a:r>
                        <a:rPr lang="en-US" sz="2000" b="0" dirty="0">
                          <a:latin typeface="+mn-lt"/>
                          <a:cs typeface="Times New Roman" pitchFamily="18" charset="0"/>
                        </a:rPr>
                        <a:t>Unit</a:t>
                      </a:r>
                      <a:r>
                        <a:rPr lang="en-US" sz="2000" b="0" baseline="0" dirty="0">
                          <a:latin typeface="+mn-lt"/>
                          <a:cs typeface="Times New Roman" pitchFamily="18" charset="0"/>
                        </a:rPr>
                        <a:t> Objectives</a:t>
                      </a:r>
                      <a:endParaRPr lang="en-US" sz="2000" b="0" dirty="0">
                        <a:latin typeface="+mn-lt"/>
                        <a:cs typeface="Times New Roman" pitchFamily="18" charset="0"/>
                      </a:endParaRPr>
                    </a:p>
                  </a:txBody>
                  <a:tcPr/>
                </a:tc>
                <a:extLst>
                  <a:ext uri="{0D108BD9-81ED-4DB2-BD59-A6C34878D82A}">
                    <a16:rowId xmlns:a16="http://schemas.microsoft.com/office/drawing/2014/main" val="10009"/>
                  </a:ext>
                </a:extLst>
              </a:tr>
              <a:tr h="433558">
                <a:tc>
                  <a:txBody>
                    <a:bodyPr/>
                    <a:lstStyle/>
                    <a:p>
                      <a:r>
                        <a:rPr lang="en-US" sz="2000" b="0" dirty="0">
                          <a:latin typeface="+mn-lt"/>
                          <a:cs typeface="Times New Roman" pitchFamily="18" charset="0"/>
                        </a:rPr>
                        <a:t>19.</a:t>
                      </a:r>
                    </a:p>
                  </a:txBody>
                  <a:tcPr/>
                </a:tc>
                <a:tc>
                  <a:txBody>
                    <a:bodyPr/>
                    <a:lstStyle/>
                    <a:p>
                      <a:r>
                        <a:rPr lang="en-US" sz="2000" b="0" dirty="0">
                          <a:latin typeface="+mn-lt"/>
                          <a:cs typeface="Times New Roman" pitchFamily="18" charset="0"/>
                        </a:rPr>
                        <a:t>Topic Objectives/Topic Outcome</a:t>
                      </a:r>
                    </a:p>
                  </a:txBody>
                  <a:tcPr/>
                </a:tc>
                <a:extLst>
                  <a:ext uri="{0D108BD9-81ED-4DB2-BD59-A6C34878D82A}">
                    <a16:rowId xmlns:a16="http://schemas.microsoft.com/office/drawing/2014/main" val="10010"/>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cs typeface="Times New Roman" pitchFamily="18" charset="0"/>
              </a:rPr>
              <a:t>Index/Content</a:t>
            </a:r>
          </a:p>
        </p:txBody>
      </p:sp>
      <p:sp>
        <p:nvSpPr>
          <p:cNvPr id="10" name="Date Placeholder 9"/>
          <p:cNvSpPr>
            <a:spLocks noGrp="1"/>
          </p:cNvSpPr>
          <p:nvPr>
            <p:ph type="dt" sz="half" idx="10"/>
          </p:nvPr>
        </p:nvSpPr>
        <p:spPr/>
        <p:txBody>
          <a:bodyPr/>
          <a:lstStyle/>
          <a:p>
            <a:fld id="{D799703B-2E75-42FF-A3A6-6C39E008A2A0}" type="datetime1">
              <a:rPr lang="en-US" smtClean="0"/>
              <a:t>28-May-24</a:t>
            </a:fld>
            <a:endParaRPr lang="en-US" dirty="0"/>
          </a:p>
        </p:txBody>
      </p:sp>
      <p:sp>
        <p:nvSpPr>
          <p:cNvPr id="11" name="Footer Placeholder 10"/>
          <p:cNvSpPr>
            <a:spLocks noGrp="1"/>
          </p:cNvSpPr>
          <p:nvPr>
            <p:ph type="ftr" sz="quarter" idx="11"/>
          </p:nvPr>
        </p:nvSpPr>
        <p:spPr>
          <a:xfrm>
            <a:off x="1676400" y="6356350"/>
            <a:ext cx="6400800" cy="365125"/>
          </a:xfrm>
        </p:spPr>
        <p:txBody>
          <a:bodyPr/>
          <a:lstStyle/>
          <a:p>
            <a:r>
              <a:rPr lang="fi-FI"/>
              <a:t>Nishu chauhan            Digital Marketing               Unit-5 </a:t>
            </a:r>
            <a:endParaRPr lang="en-US" dirty="0"/>
          </a:p>
        </p:txBody>
      </p:sp>
      <p:pic>
        <p:nvPicPr>
          <p:cNvPr id="12"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4000"/>
            <a:ext cx="8839200" cy="4495800"/>
          </a:xfrm>
        </p:spPr>
        <p:txBody>
          <a:bodyPr>
            <a:noAutofit/>
          </a:bodyPr>
          <a:lstStyle/>
          <a:p>
            <a:pPr algn="just">
              <a:buNone/>
            </a:pPr>
            <a:endParaRPr lang="en-US" sz="2000" dirty="0">
              <a:latin typeface="Times New Roman" panose="02020603050405020304" pitchFamily="18" charset="0"/>
              <a:cs typeface="Times New Roman" panose="02020603050405020304" pitchFamily="18" charset="0"/>
            </a:endParaRPr>
          </a:p>
          <a:p>
            <a:pPr algn="just">
              <a:buNone/>
            </a:pPr>
            <a:r>
              <a:rPr lang="en-US" sz="2000" b="1" dirty="0">
                <a:latin typeface="Times New Roman" panose="02020603050405020304" pitchFamily="18" charset="0"/>
                <a:cs typeface="Times New Roman" panose="02020603050405020304" pitchFamily="18" charset="0"/>
              </a:rPr>
              <a:t> 1989–2005: Invention of the World Wide Web, mainstreaming of the Internet, Web 1.0</a:t>
            </a:r>
          </a:p>
          <a:p>
            <a:pPr algn="just"/>
            <a:r>
              <a:rPr lang="en-US" sz="2000" dirty="0">
                <a:latin typeface="Times New Roman" panose="02020603050405020304" pitchFamily="18" charset="0"/>
                <a:cs typeface="Times New Roman" panose="02020603050405020304" pitchFamily="18" charset="0"/>
              </a:rPr>
              <a:t>The first public digital HDTV broadcast was of the 1990 World Cup that June; it was played in 10 theaters in Spain and Italy. However, HDTV did not become a standard until the mid-2000s outside Japan.</a:t>
            </a:r>
          </a:p>
          <a:p>
            <a:pPr algn="just"/>
            <a:r>
              <a:rPr lang="en-US" sz="2000" dirty="0">
                <a:latin typeface="Times New Roman" panose="02020603050405020304" pitchFamily="18" charset="0"/>
                <a:cs typeface="Times New Roman" panose="02020603050405020304" pitchFamily="18" charset="0"/>
              </a:rPr>
              <a:t>The World Wide Web became publicly accessible in 1991, which had been available only to government and universities.</a:t>
            </a: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ECAE77E7-D0CF-4F83-932C-C9EAB92F28E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buNone/>
              <a:defRPr/>
            </a:pPr>
            <a:r>
              <a:rPr lang="en-US" sz="2400" b="1" dirty="0"/>
              <a:t>        </a:t>
            </a:r>
            <a:r>
              <a:rPr lang="en-US" sz="2400" dirty="0"/>
              <a:t>The Contemporary Digital Revolution(CO5)</a:t>
            </a:r>
          </a:p>
        </p:txBody>
      </p:sp>
      <p:pic>
        <p:nvPicPr>
          <p:cNvPr id="9" name="Picture 2" descr="NIET, Greater Noida: Cutoff, Placements, Courses, Fees, Admission 2021">
            <a:extLst>
              <a:ext uri="{FF2B5EF4-FFF2-40B4-BE49-F238E27FC236}">
                <a16:creationId xmlns:a16="http://schemas.microsoft.com/office/drawing/2014/main" id="{26A79378-4F15-47E2-8162-F79A73FD8D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4621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2895600"/>
          </a:xfrm>
        </p:spPr>
        <p:txBody>
          <a:bodyPr>
            <a:normAutofit lnSpcReduction="10000"/>
          </a:bodyPr>
          <a:lstStyle/>
          <a:p>
            <a:pPr algn="just"/>
            <a:r>
              <a:rPr lang="en-US" sz="2000" b="1" dirty="0">
                <a:latin typeface="Times New Roman" panose="02020603050405020304" pitchFamily="18" charset="0"/>
                <a:cs typeface="Times New Roman" panose="02020603050405020304" pitchFamily="18" charset="0"/>
              </a:rPr>
              <a:t>1990s - </a:t>
            </a:r>
            <a:r>
              <a:rPr lang="en-US" sz="2000" dirty="0">
                <a:latin typeface="Times New Roman" panose="02020603050405020304" pitchFamily="18" charset="0"/>
                <a:cs typeface="Times New Roman" panose="02020603050405020304" pitchFamily="18" charset="0"/>
              </a:rPr>
              <a:t>By 1992, the World Wide Web had been introduced, and by 1996 the Internet became a normal part of most business operations. By the late 1990s, the Internet became a part of everyday life for almost half of the American population.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2000s -</a:t>
            </a:r>
            <a:r>
              <a:rPr lang="en-US" sz="2000" dirty="0">
                <a:latin typeface="Times New Roman" panose="02020603050405020304" pitchFamily="18" charset="0"/>
                <a:cs typeface="Times New Roman" panose="02020603050405020304" pitchFamily="18" charset="0"/>
              </a:rPr>
              <a:t> By this decade, the Digital Revolution had begun to spread all over the developing world; mobile phones were commonly seen, the number of Internet users continued to grow, and the television started to transition from using analog to digital signals.</a:t>
            </a:r>
            <a:endParaRPr lang="en-US" sz="2000" dirty="0"/>
          </a:p>
          <a:p>
            <a:pPr algn="just">
              <a:buNone/>
            </a:pPr>
            <a:endParaRPr lang="en-US" sz="2000" dirty="0"/>
          </a:p>
          <a:p>
            <a:pPr algn="just">
              <a:buNone/>
            </a:pPr>
            <a:endParaRPr lang="en-US" dirty="0"/>
          </a:p>
        </p:txBody>
      </p:sp>
      <p:sp>
        <p:nvSpPr>
          <p:cNvPr id="4" name="Date Placeholder 3"/>
          <p:cNvSpPr>
            <a:spLocks noGrp="1"/>
          </p:cNvSpPr>
          <p:nvPr>
            <p:ph type="dt" sz="half" idx="10"/>
          </p:nvPr>
        </p:nvSpPr>
        <p:spPr/>
        <p:txBody>
          <a:bodyPr/>
          <a:lstStyle/>
          <a:p>
            <a:fld id="{153D40A1-8DB4-45E7-9165-32CD1269F3A8}"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buNone/>
              <a:defRPr/>
            </a:pPr>
            <a:r>
              <a:rPr lang="en-US" dirty="0"/>
              <a:t>                      </a:t>
            </a:r>
            <a:r>
              <a:rPr lang="en-US" sz="2400" dirty="0">
                <a:cs typeface="Times New Roman" panose="02020603050405020304" pitchFamily="18" charset="0"/>
              </a:rPr>
              <a:t>The Contemporary Digital Revolution(CO5)</a:t>
            </a:r>
          </a:p>
        </p:txBody>
      </p:sp>
      <p:pic>
        <p:nvPicPr>
          <p:cNvPr id="9" name="Picture 2" descr="NIET, Greater Noida: Cutoff, Placements, Courses, Fees, Admission 2021">
            <a:extLst>
              <a:ext uri="{FF2B5EF4-FFF2-40B4-BE49-F238E27FC236}">
                <a16:creationId xmlns:a16="http://schemas.microsoft.com/office/drawing/2014/main" id="{359197D7-E570-401B-8908-1D1822D74A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50"/>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56400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4906" y="1524000"/>
            <a:ext cx="8249292" cy="3581400"/>
          </a:xfrm>
        </p:spPr>
        <p:txBody>
          <a:bodyPr>
            <a:noAutofit/>
          </a:bodyPr>
          <a:lstStyle/>
          <a:p>
            <a:pPr marL="0" indent="0" algn="just">
              <a:buNone/>
            </a:pPr>
            <a:r>
              <a:rPr lang="en-US" sz="2000" b="1" dirty="0">
                <a:latin typeface="Times New Roman" panose="02020603050405020304" pitchFamily="18" charset="0"/>
                <a:cs typeface="Times New Roman" panose="02020603050405020304" pitchFamily="18" charset="0"/>
              </a:rPr>
              <a:t>2005–present: Web 2.0, social media, smartphones, digital TV</a:t>
            </a:r>
          </a:p>
          <a:p>
            <a:pPr algn="just"/>
            <a:r>
              <a:rPr lang="en-US" sz="2000" dirty="0">
                <a:latin typeface="Times New Roman" panose="02020603050405020304" pitchFamily="18" charset="0"/>
                <a:cs typeface="Times New Roman" panose="02020603050405020304" pitchFamily="18" charset="0"/>
              </a:rPr>
              <a:t>Luxembourg and the Netherlands became the first countries to completely transition from analog to digital television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2010 and beyond - By this decade, Internet makes up more than 25 percent of the world's population. Mobile communication has also become very important, as nearly 70 percent of the world's population owns a mobile phone. The connection between Internet websites and mobile gadgets has become a standard in communication.</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By 2012, over 2 billion people used the Internet, twice the number using it in 2007. Cloud computing had entered the mainstream by the early 2010s. </a:t>
            </a: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a:p>
            <a:pPr algn="just">
              <a:buNone/>
            </a:pPr>
            <a:endParaRPr lang="en-US" sz="2000" dirty="0"/>
          </a:p>
          <a:p>
            <a:pPr algn="just">
              <a:buNone/>
            </a:pPr>
            <a:endParaRPr lang="en-US" sz="2000" dirty="0"/>
          </a:p>
          <a:p>
            <a:pPr algn="just">
              <a:buNone/>
            </a:pPr>
            <a:endParaRPr lang="en-US" sz="2000" dirty="0"/>
          </a:p>
        </p:txBody>
      </p:sp>
      <p:sp>
        <p:nvSpPr>
          <p:cNvPr id="4" name="Date Placeholder 3"/>
          <p:cNvSpPr>
            <a:spLocks noGrp="1"/>
          </p:cNvSpPr>
          <p:nvPr>
            <p:ph type="dt" sz="half" idx="10"/>
          </p:nvPr>
        </p:nvSpPr>
        <p:spPr/>
        <p:txBody>
          <a:bodyPr/>
          <a:lstStyle/>
          <a:p>
            <a:fld id="{6870CBA9-9BB8-406D-90D9-0B08C2F4A211}"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buNone/>
              <a:defRPr/>
            </a:pPr>
            <a:r>
              <a:rPr lang="en-US" dirty="0"/>
              <a:t>               </a:t>
            </a:r>
            <a:r>
              <a:rPr lang="en-US" sz="2400" b="1" dirty="0"/>
              <a:t>The Contemporary Digital Revolution(CO5)</a:t>
            </a:r>
          </a:p>
        </p:txBody>
      </p:sp>
      <p:pic>
        <p:nvPicPr>
          <p:cNvPr id="9" name="Picture 2" descr="NIET, Greater Noida: Cutoff, Placements, Courses, Fees, Admission 2021">
            <a:extLst>
              <a:ext uri="{FF2B5EF4-FFF2-40B4-BE49-F238E27FC236}">
                <a16:creationId xmlns:a16="http://schemas.microsoft.com/office/drawing/2014/main" id="{24838C82-9C7F-4E3A-BCE7-65A2FE46EB8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87561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a:xfrm>
            <a:off x="457200" y="6352678"/>
            <a:ext cx="2133600" cy="365125"/>
          </a:xfrm>
        </p:spPr>
        <p:txBody>
          <a:bodyPr/>
          <a:lstStyle/>
          <a:p>
            <a:fld id="{E00AF9DB-CE31-4951-AF39-8165E2D178E0}" type="datetime1">
              <a:rPr lang="en-US" smtClean="0"/>
              <a:t>28-May-24</a:t>
            </a:fld>
            <a:endParaRPr lang="en-US"/>
          </a:p>
        </p:txBody>
      </p:sp>
      <p:sp>
        <p:nvSpPr>
          <p:cNvPr id="5" name="Footer Placeholder 4"/>
          <p:cNvSpPr>
            <a:spLocks noGrp="1"/>
          </p:cNvSpPr>
          <p:nvPr>
            <p:ph type="ftr" sz="quarter" idx="11"/>
          </p:nvPr>
        </p:nvSpPr>
        <p:spPr>
          <a:xfrm>
            <a:off x="2514600" y="6352678"/>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a:xfrm>
            <a:off x="6553200" y="6352678"/>
            <a:ext cx="21336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367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buNone/>
              <a:defRPr/>
            </a:pPr>
            <a:r>
              <a:rPr lang="en-US" dirty="0"/>
              <a:t>                                      </a:t>
            </a:r>
            <a:r>
              <a:rPr lang="en-US" sz="2400" dirty="0"/>
              <a:t>The Contemporary Digital Revolution(CO5)</a:t>
            </a:r>
          </a:p>
        </p:txBody>
      </p:sp>
      <p:graphicFrame>
        <p:nvGraphicFramePr>
          <p:cNvPr id="10" name="Content Placeholder 9">
            <a:extLst>
              <a:ext uri="{FF2B5EF4-FFF2-40B4-BE49-F238E27FC236}">
                <a16:creationId xmlns:a16="http://schemas.microsoft.com/office/drawing/2014/main" id="{25500180-FC31-46F5-A7EE-DA43E49C5622}"/>
              </a:ext>
            </a:extLst>
          </p:cNvPr>
          <p:cNvGraphicFramePr>
            <a:graphicFrameLocks noGrp="1"/>
          </p:cNvGraphicFramePr>
          <p:nvPr>
            <p:ph idx="1"/>
            <p:extLst>
              <p:ext uri="{D42A27DB-BD31-4B8C-83A1-F6EECF244321}">
                <p14:modId xmlns:p14="http://schemas.microsoft.com/office/powerpoint/2010/main" val="4282486770"/>
              </p:ext>
            </p:extLst>
          </p:nvPr>
        </p:nvGraphicFramePr>
        <p:xfrm>
          <a:off x="685800" y="1545729"/>
          <a:ext cx="8001000" cy="3327400"/>
        </p:xfrm>
        <a:graphic>
          <a:graphicData uri="http://schemas.openxmlformats.org/drawingml/2006/table">
            <a:tbl>
              <a:tblPr/>
              <a:tblGrid>
                <a:gridCol w="2592917">
                  <a:extLst>
                    <a:ext uri="{9D8B030D-6E8A-4147-A177-3AD203B41FA5}">
                      <a16:colId xmlns:a16="http://schemas.microsoft.com/office/drawing/2014/main" val="2605415616"/>
                    </a:ext>
                  </a:extLst>
                </a:gridCol>
                <a:gridCol w="2741083">
                  <a:extLst>
                    <a:ext uri="{9D8B030D-6E8A-4147-A177-3AD203B41FA5}">
                      <a16:colId xmlns:a16="http://schemas.microsoft.com/office/drawing/2014/main" val="4132820704"/>
                    </a:ext>
                  </a:extLst>
                </a:gridCol>
                <a:gridCol w="2667000">
                  <a:extLst>
                    <a:ext uri="{9D8B030D-6E8A-4147-A177-3AD203B41FA5}">
                      <a16:colId xmlns:a16="http://schemas.microsoft.com/office/drawing/2014/main" val="3180878835"/>
                    </a:ext>
                  </a:extLst>
                </a:gridCol>
              </a:tblGrid>
              <a:tr h="414843">
                <a:tc>
                  <a:txBody>
                    <a:bodyPr/>
                    <a:lstStyle/>
                    <a:p>
                      <a:pPr algn="l" fontAlgn="base"/>
                      <a:r>
                        <a:rPr lang="en-IN" sz="2000" b="1" dirty="0">
                          <a:effectLst/>
                          <a:latin typeface="Times New Roman" panose="02020603050405020304" pitchFamily="18" charset="0"/>
                          <a:cs typeface="Times New Roman" panose="02020603050405020304" pitchFamily="18" charset="0"/>
                        </a:rPr>
                        <a:t>Web 1.0</a:t>
                      </a:r>
                    </a:p>
                  </a:txBody>
                  <a:tcPr marL="63500" marR="63500" marT="63500" marB="63500" anchor="ctr">
                    <a:lnL>
                      <a:noFill/>
                    </a:lnL>
                    <a:lnR>
                      <a:noFill/>
                    </a:lnR>
                    <a:lnT>
                      <a:noFill/>
                    </a:lnT>
                    <a:lnB>
                      <a:noFill/>
                    </a:lnB>
                    <a:solidFill>
                      <a:srgbClr val="FFFFFF"/>
                    </a:solidFill>
                  </a:tcPr>
                </a:tc>
                <a:tc>
                  <a:txBody>
                    <a:bodyPr/>
                    <a:lstStyle/>
                    <a:p>
                      <a:pPr algn="l" fontAlgn="base"/>
                      <a:r>
                        <a:rPr lang="en-IN" sz="2000" b="1" dirty="0">
                          <a:effectLst/>
                          <a:latin typeface="Times New Roman" panose="02020603050405020304" pitchFamily="18" charset="0"/>
                          <a:cs typeface="Times New Roman" panose="02020603050405020304" pitchFamily="18" charset="0"/>
                        </a:rPr>
                        <a:t>Web 2.0</a:t>
                      </a:r>
                    </a:p>
                  </a:txBody>
                  <a:tcPr marL="63500" marR="63500" marT="63500" marB="63500" anchor="ctr">
                    <a:lnL>
                      <a:noFill/>
                    </a:lnL>
                    <a:lnR>
                      <a:noFill/>
                    </a:lnR>
                    <a:lnT>
                      <a:noFill/>
                    </a:lnT>
                    <a:lnB>
                      <a:noFill/>
                    </a:lnB>
                    <a:solidFill>
                      <a:srgbClr val="FFFFFF"/>
                    </a:solidFill>
                  </a:tcPr>
                </a:tc>
                <a:tc>
                  <a:txBody>
                    <a:bodyPr/>
                    <a:lstStyle/>
                    <a:p>
                      <a:pPr algn="l" fontAlgn="base"/>
                      <a:r>
                        <a:rPr lang="en-IN" sz="2000" b="1" dirty="0">
                          <a:effectLst/>
                          <a:latin typeface="Times New Roman" panose="02020603050405020304" pitchFamily="18" charset="0"/>
                          <a:cs typeface="Times New Roman" panose="02020603050405020304" pitchFamily="18" charset="0"/>
                        </a:rPr>
                        <a:t>Web 3.0</a:t>
                      </a:r>
                    </a:p>
                  </a:txBody>
                  <a:tcPr marL="63500" marR="63500" marT="63500" marB="63500" anchor="ctr">
                    <a:lnL>
                      <a:noFill/>
                    </a:lnL>
                    <a:lnR>
                      <a:noFill/>
                    </a:lnR>
                    <a:lnT>
                      <a:noFill/>
                    </a:lnT>
                    <a:lnB>
                      <a:noFill/>
                    </a:lnB>
                    <a:solidFill>
                      <a:srgbClr val="FFFFFF"/>
                    </a:solidFill>
                  </a:tcPr>
                </a:tc>
                <a:extLst>
                  <a:ext uri="{0D108BD9-81ED-4DB2-BD59-A6C34878D82A}">
                    <a16:rowId xmlns:a16="http://schemas.microsoft.com/office/drawing/2014/main" val="2280770751"/>
                  </a:ext>
                </a:extLst>
              </a:tr>
              <a:tr h="463648">
                <a:tc>
                  <a:txBody>
                    <a:bodyPr/>
                    <a:lstStyle/>
                    <a:p>
                      <a:pPr algn="l" fontAlgn="base"/>
                      <a:r>
                        <a:rPr lang="en-IN" sz="2000" b="0" dirty="0">
                          <a:effectLst/>
                          <a:latin typeface="Times New Roman" panose="02020603050405020304" pitchFamily="18" charset="0"/>
                          <a:cs typeface="Times New Roman" panose="02020603050405020304" pitchFamily="18" charset="0"/>
                        </a:rPr>
                        <a:t>Mostly Read-Only</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dirty="0">
                          <a:effectLst/>
                          <a:latin typeface="Times New Roman" panose="02020603050405020304" pitchFamily="18" charset="0"/>
                          <a:cs typeface="Times New Roman" panose="02020603050405020304" pitchFamily="18" charset="0"/>
                        </a:rPr>
                        <a:t>Wildly Read-Write</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a:effectLst/>
                          <a:latin typeface="Times New Roman" panose="02020603050405020304" pitchFamily="18" charset="0"/>
                          <a:cs typeface="Times New Roman" panose="02020603050405020304" pitchFamily="18" charset="0"/>
                        </a:rPr>
                        <a:t>Portable and Personal</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3308836822"/>
                  </a:ext>
                </a:extLst>
              </a:tr>
              <a:tr h="463648">
                <a:tc>
                  <a:txBody>
                    <a:bodyPr/>
                    <a:lstStyle/>
                    <a:p>
                      <a:pPr algn="l" fontAlgn="base"/>
                      <a:r>
                        <a:rPr lang="en-IN" sz="2000" b="0">
                          <a:effectLst/>
                          <a:latin typeface="Times New Roman" panose="02020603050405020304" pitchFamily="18" charset="0"/>
                          <a:cs typeface="Times New Roman" panose="02020603050405020304" pitchFamily="18" charset="0"/>
                        </a:rPr>
                        <a:t>Company Focus</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dirty="0">
                          <a:effectLst/>
                          <a:latin typeface="Times New Roman" panose="02020603050405020304" pitchFamily="18" charset="0"/>
                          <a:cs typeface="Times New Roman" panose="02020603050405020304" pitchFamily="18" charset="0"/>
                        </a:rPr>
                        <a:t>Community Focus</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a:effectLst/>
                          <a:latin typeface="Times New Roman" panose="02020603050405020304" pitchFamily="18" charset="0"/>
                          <a:cs typeface="Times New Roman" panose="02020603050405020304" pitchFamily="18" charset="0"/>
                        </a:rPr>
                        <a:t>Individual Focus</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820671305"/>
                  </a:ext>
                </a:extLst>
              </a:tr>
              <a:tr h="463648">
                <a:tc>
                  <a:txBody>
                    <a:bodyPr/>
                    <a:lstStyle/>
                    <a:p>
                      <a:pPr algn="l" fontAlgn="base"/>
                      <a:r>
                        <a:rPr lang="en-IN" sz="2000" b="0">
                          <a:effectLst/>
                          <a:latin typeface="Times New Roman" panose="02020603050405020304" pitchFamily="18" charset="0"/>
                          <a:cs typeface="Times New Roman" panose="02020603050405020304" pitchFamily="18" charset="0"/>
                        </a:rPr>
                        <a:t>Home Pages</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dirty="0">
                          <a:effectLst/>
                          <a:latin typeface="Times New Roman" panose="02020603050405020304" pitchFamily="18" charset="0"/>
                          <a:cs typeface="Times New Roman" panose="02020603050405020304" pitchFamily="18" charset="0"/>
                        </a:rPr>
                        <a:t>Blogs / Wikis</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dirty="0">
                          <a:effectLst/>
                          <a:latin typeface="Times New Roman" panose="02020603050405020304" pitchFamily="18" charset="0"/>
                          <a:cs typeface="Times New Roman" panose="02020603050405020304" pitchFamily="18" charset="0"/>
                        </a:rPr>
                        <a:t>Live-streams / Waves</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3103321638"/>
                  </a:ext>
                </a:extLst>
              </a:tr>
              <a:tr h="463648">
                <a:tc>
                  <a:txBody>
                    <a:bodyPr/>
                    <a:lstStyle/>
                    <a:p>
                      <a:pPr algn="l" fontAlgn="base"/>
                      <a:r>
                        <a:rPr lang="en-IN" sz="2000" b="0">
                          <a:effectLst/>
                          <a:latin typeface="Times New Roman" panose="02020603050405020304" pitchFamily="18" charset="0"/>
                          <a:cs typeface="Times New Roman" panose="02020603050405020304" pitchFamily="18" charset="0"/>
                        </a:rPr>
                        <a:t>Owning Content</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dirty="0">
                          <a:effectLst/>
                          <a:latin typeface="Times New Roman" panose="02020603050405020304" pitchFamily="18" charset="0"/>
                          <a:cs typeface="Times New Roman" panose="02020603050405020304" pitchFamily="18" charset="0"/>
                        </a:rPr>
                        <a:t>Sharing Content</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dirty="0">
                          <a:effectLst/>
                          <a:latin typeface="Times New Roman" panose="02020603050405020304" pitchFamily="18" charset="0"/>
                          <a:cs typeface="Times New Roman" panose="02020603050405020304" pitchFamily="18" charset="0"/>
                        </a:rPr>
                        <a:t>Consolidating Content</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1322095890"/>
                  </a:ext>
                </a:extLst>
              </a:tr>
              <a:tr h="463648">
                <a:tc>
                  <a:txBody>
                    <a:bodyPr/>
                    <a:lstStyle/>
                    <a:p>
                      <a:pPr algn="l" fontAlgn="base"/>
                      <a:r>
                        <a:rPr lang="en-IN" sz="2000" b="0">
                          <a:effectLst/>
                          <a:latin typeface="Times New Roman" panose="02020603050405020304" pitchFamily="18" charset="0"/>
                          <a:cs typeface="Times New Roman" panose="02020603050405020304" pitchFamily="18" charset="0"/>
                        </a:rPr>
                        <a:t>WebForms</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a:effectLst/>
                          <a:latin typeface="Times New Roman" panose="02020603050405020304" pitchFamily="18" charset="0"/>
                          <a:cs typeface="Times New Roman" panose="02020603050405020304" pitchFamily="18" charset="0"/>
                        </a:rPr>
                        <a:t>Web Applications</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dirty="0">
                          <a:effectLst/>
                          <a:latin typeface="Times New Roman" panose="02020603050405020304" pitchFamily="18" charset="0"/>
                          <a:cs typeface="Times New Roman" panose="02020603050405020304" pitchFamily="18" charset="0"/>
                        </a:rPr>
                        <a:t>Smart Applications</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1420190743"/>
                  </a:ext>
                </a:extLst>
              </a:tr>
              <a:tr h="463648">
                <a:tc>
                  <a:txBody>
                    <a:bodyPr/>
                    <a:lstStyle/>
                    <a:p>
                      <a:pPr algn="l" fontAlgn="base"/>
                      <a:r>
                        <a:rPr lang="en-IN" sz="2000" b="0">
                          <a:effectLst/>
                          <a:latin typeface="Times New Roman" panose="02020603050405020304" pitchFamily="18" charset="0"/>
                          <a:cs typeface="Times New Roman" panose="02020603050405020304" pitchFamily="18" charset="0"/>
                        </a:rPr>
                        <a:t>Directories</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a:effectLst/>
                          <a:latin typeface="Times New Roman" panose="02020603050405020304" pitchFamily="18" charset="0"/>
                          <a:cs typeface="Times New Roman" panose="02020603050405020304" pitchFamily="18" charset="0"/>
                        </a:rPr>
                        <a:t>Tagging</a:t>
                      </a:r>
                    </a:p>
                  </a:txBody>
                  <a:tcPr marL="63500" marR="63500" marT="88900" marB="88900" anchor="ctr">
                    <a:lnL>
                      <a:noFill/>
                    </a:lnL>
                    <a:lnR>
                      <a:noFill/>
                    </a:lnR>
                    <a:lnT>
                      <a:noFill/>
                    </a:lnT>
                    <a:lnB>
                      <a:noFill/>
                    </a:lnB>
                    <a:solidFill>
                      <a:srgbClr val="FFFFFF"/>
                    </a:solidFill>
                  </a:tcPr>
                </a:tc>
                <a:tc>
                  <a:txBody>
                    <a:bodyPr/>
                    <a:lstStyle/>
                    <a:p>
                      <a:pPr algn="l" fontAlgn="base"/>
                      <a:r>
                        <a:rPr lang="en-IN" sz="2000" b="0" dirty="0">
                          <a:effectLst/>
                          <a:latin typeface="Times New Roman" panose="02020603050405020304" pitchFamily="18" charset="0"/>
                          <a:cs typeface="Times New Roman" panose="02020603050405020304" pitchFamily="18" charset="0"/>
                        </a:rPr>
                        <a:t>User Behaviour</a:t>
                      </a:r>
                    </a:p>
                  </a:txBody>
                  <a:tcPr marL="63500" marR="63500" marT="88900" marB="88900" anchor="ctr">
                    <a:lnL>
                      <a:noFill/>
                    </a:lnL>
                    <a:lnR>
                      <a:noFill/>
                    </a:lnR>
                    <a:lnT>
                      <a:noFill/>
                    </a:lnT>
                    <a:lnB>
                      <a:noFill/>
                    </a:lnB>
                    <a:solidFill>
                      <a:srgbClr val="FFFFFF"/>
                    </a:solidFill>
                  </a:tcPr>
                </a:tc>
                <a:extLst>
                  <a:ext uri="{0D108BD9-81ED-4DB2-BD59-A6C34878D82A}">
                    <a16:rowId xmlns:a16="http://schemas.microsoft.com/office/drawing/2014/main" val="2480109590"/>
                  </a:ext>
                </a:extLst>
              </a:tr>
            </a:tbl>
          </a:graphicData>
        </a:graphic>
      </p:graphicFrame>
      <p:pic>
        <p:nvPicPr>
          <p:cNvPr id="9" name="Picture 2" descr="NIET, Greater Noida: Cutoff, Placements, Courses, Fees, Admission 2021">
            <a:extLst>
              <a:ext uri="{FF2B5EF4-FFF2-40B4-BE49-F238E27FC236}">
                <a16:creationId xmlns:a16="http://schemas.microsoft.com/office/drawing/2014/main" id="{A6B79F32-B3F5-47CE-A9D5-D926BCDCA5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44"/>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01729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D495492-5920-46C1-96F6-75E11653E6BF}"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buNone/>
              <a:defRPr/>
            </a:pPr>
            <a:r>
              <a:rPr lang="en-US" dirty="0"/>
              <a:t>             </a:t>
            </a:r>
            <a:r>
              <a:rPr lang="en-US" sz="2400" dirty="0"/>
              <a:t>The Digital Revolution during COVID -19(CO5)</a:t>
            </a:r>
          </a:p>
        </p:txBody>
      </p:sp>
      <p:sp>
        <p:nvSpPr>
          <p:cNvPr id="3" name="Rectangle 2"/>
          <p:cNvSpPr/>
          <p:nvPr/>
        </p:nvSpPr>
        <p:spPr>
          <a:xfrm>
            <a:off x="571500" y="1524000"/>
            <a:ext cx="8001000" cy="1938992"/>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Since the 1980s, the digital revolution has been both a negative and positive force. Within a few weeks of the Covid-19 outbreak, lockdown accelerated the adoption of digital solutions at an unprecedented pace, creating unforeseen opportunities for scaling up alternative approaches to social and economic life.</a:t>
            </a:r>
          </a:p>
          <a:p>
            <a:pPr algn="just"/>
            <a:endParaRPr lang="en-US" sz="2000" dirty="0">
              <a:latin typeface="Times New Roman" panose="02020603050405020304" pitchFamily="18" charset="0"/>
              <a:cs typeface="Times New Roman" panose="02020603050405020304" pitchFamily="18" charset="0"/>
            </a:endParaRPr>
          </a:p>
        </p:txBody>
      </p:sp>
      <p:pic>
        <p:nvPicPr>
          <p:cNvPr id="9" name="Picture 2" descr="NIET, Greater Noida: Cutoff, Placements, Courses, Fees, Admission 2021">
            <a:extLst>
              <a:ext uri="{FF2B5EF4-FFF2-40B4-BE49-F238E27FC236}">
                <a16:creationId xmlns:a16="http://schemas.microsoft.com/office/drawing/2014/main" id="{8BF1A906-699E-4F67-AC4A-6667BBFACB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7902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73572C5-058F-4B51-B180-C183B8CDA33F}"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buNone/>
              <a:defRPr/>
            </a:pPr>
            <a:r>
              <a:rPr lang="en-US" dirty="0"/>
              <a:t>             </a:t>
            </a:r>
            <a:r>
              <a:rPr lang="en-US" sz="2400" dirty="0"/>
              <a:t>The Digital Revolution during COVID -19(CO5)</a:t>
            </a:r>
          </a:p>
        </p:txBody>
      </p:sp>
      <p:sp>
        <p:nvSpPr>
          <p:cNvPr id="3" name="Rectangle 2"/>
          <p:cNvSpPr/>
          <p:nvPr/>
        </p:nvSpPr>
        <p:spPr>
          <a:xfrm>
            <a:off x="571500" y="1600200"/>
            <a:ext cx="8001000" cy="3170099"/>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the micro-level, families are shown to have become ‘digital by default’, as children were exposed to online risks and opportunities. Globally, the spread of the pandemic provided a fertile ground for cybercrime, while digital disinformation and influencing risked becoming </a:t>
            </a:r>
            <a:r>
              <a:rPr lang="en-US" sz="2000" dirty="0" err="1">
                <a:latin typeface="Times New Roman" panose="02020603050405020304" pitchFamily="18" charset="0"/>
                <a:cs typeface="Times New Roman" panose="02020603050405020304" pitchFamily="18" charset="0"/>
              </a:rPr>
              <a:t>normalised</a:t>
            </a:r>
            <a:r>
              <a:rPr lang="en-US" sz="2000" dirty="0">
                <a:latin typeface="Times New Roman" panose="02020603050405020304" pitchFamily="18" charset="0"/>
                <a:cs typeface="Times New Roman" panose="02020603050405020304" pitchFamily="18" charset="0"/>
              </a:rPr>
              <a:t> and domesticated.</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2"/>
              </a:rPr>
              <a:t>https://www.tandfonline.com/doi/full/10.1080/21582041.2020.1833234</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hlinkClick r:id="rId3"/>
              </a:rPr>
              <a:t>https://www.researchgate.net/publication/345003827_Covid-19_and_the_digital_revolution</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9" name="Picture 2" descr="NIET, Greater Noida: Cutoff, Placements, Courses, Fees, Admission 2021">
            <a:extLst>
              <a:ext uri="{FF2B5EF4-FFF2-40B4-BE49-F238E27FC236}">
                <a16:creationId xmlns:a16="http://schemas.microsoft.com/office/drawing/2014/main" id="{1EBA4613-B459-445E-8885-D3D51E101C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888374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a:buNone/>
            </a:pPr>
            <a:r>
              <a:rPr lang="en-US" sz="1800" dirty="0"/>
              <a:t> </a:t>
            </a:r>
            <a:endParaRPr lang="en-US" sz="2400" dirty="0"/>
          </a:p>
          <a:p>
            <a:pPr algn="just">
              <a:buNone/>
            </a:pPr>
            <a:endParaRPr lang="en-US" dirty="0"/>
          </a:p>
        </p:txBody>
      </p:sp>
      <p:sp>
        <p:nvSpPr>
          <p:cNvPr id="4" name="Date Placeholder 3"/>
          <p:cNvSpPr>
            <a:spLocks noGrp="1"/>
          </p:cNvSpPr>
          <p:nvPr>
            <p:ph type="dt" sz="half" idx="10"/>
          </p:nvPr>
        </p:nvSpPr>
        <p:spPr/>
        <p:txBody>
          <a:bodyPr/>
          <a:lstStyle/>
          <a:p>
            <a:fld id="{2D86F6CB-F5E8-48AC-8C7F-6FFFF51C3C44}" type="datetime1">
              <a:rPr lang="en-US" smtClean="0"/>
              <a:t>28-May-24</a:t>
            </a:fld>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Daily Quiz</a:t>
            </a:r>
          </a:p>
        </p:txBody>
      </p:sp>
      <p:sp>
        <p:nvSpPr>
          <p:cNvPr id="11266" name="Rectangle 2"/>
          <p:cNvSpPr>
            <a:spLocks noChangeArrowheads="1"/>
          </p:cNvSpPr>
          <p:nvPr/>
        </p:nvSpPr>
        <p:spPr bwMode="auto">
          <a:xfrm>
            <a:off x="0" y="0"/>
            <a:ext cx="45719" cy="636667"/>
          </a:xfrm>
          <a:prstGeom prst="rect">
            <a:avLst/>
          </a:prstGeom>
          <a:noFill/>
          <a:ln w="9525">
            <a:noFill/>
            <a:miter lim="800000"/>
            <a:headEnd/>
            <a:tailEnd/>
          </a:ln>
          <a:effectLst/>
        </p:spPr>
        <p:txBody>
          <a:bodyPr vert="horz" wrap="square" lIns="0" tIns="0"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10" name="TextBox 9">
            <a:extLst>
              <a:ext uri="{FF2B5EF4-FFF2-40B4-BE49-F238E27FC236}">
                <a16:creationId xmlns:a16="http://schemas.microsoft.com/office/drawing/2014/main" id="{B905CD46-661B-40A3-A30B-8CE5831C0CD3}"/>
              </a:ext>
            </a:extLst>
          </p:cNvPr>
          <p:cNvSpPr txBox="1"/>
          <p:nvPr/>
        </p:nvSpPr>
        <p:spPr>
          <a:xfrm>
            <a:off x="838200" y="1274364"/>
            <a:ext cx="7696200" cy="2862322"/>
          </a:xfrm>
          <a:prstGeom prst="rect">
            <a:avLst/>
          </a:prstGeom>
          <a:noFill/>
        </p:spPr>
        <p:txBody>
          <a:bodyPr wrap="square">
            <a:spAutoFit/>
          </a:bodyPr>
          <a:lstStyle/>
          <a:p>
            <a:pPr algn="just"/>
            <a:r>
              <a:rPr lang="en-US" sz="2000" dirty="0"/>
              <a:t> </a:t>
            </a:r>
            <a:r>
              <a:rPr lang="en-US" sz="2000" dirty="0">
                <a:latin typeface="Times New Roman" panose="02020603050405020304" pitchFamily="18" charset="0"/>
                <a:cs typeface="Times New Roman" panose="02020603050405020304" pitchFamily="18" charset="0"/>
              </a:rPr>
              <a:t>1. The _________refers to the advancement of technology from analog, electronic and mechanical devices to the digital technology available today.</a:t>
            </a:r>
          </a:p>
          <a:p>
            <a:pPr algn="just"/>
            <a:r>
              <a:rPr lang="en-US" sz="2000" dirty="0">
                <a:latin typeface="Times New Roman" panose="02020603050405020304" pitchFamily="18" charset="0"/>
                <a:cs typeface="Times New Roman" panose="02020603050405020304" pitchFamily="18" charset="0"/>
              </a:rPr>
              <a:t>2. The World Wide Web became publicly accessible in 1991. (True/ False)</a:t>
            </a:r>
          </a:p>
          <a:p>
            <a:pPr algn="just"/>
            <a:r>
              <a:rPr lang="en-US" sz="2000" b="0" i="0" dirty="0">
                <a:effectLst/>
                <a:latin typeface="Times New Roman" panose="02020603050405020304" pitchFamily="18" charset="0"/>
                <a:cs typeface="Times New Roman" panose="02020603050405020304" pitchFamily="18" charset="0"/>
              </a:rPr>
              <a:t>3. Arpanet was the first real network to run on packet switching technology. (True/False)</a:t>
            </a:r>
          </a:p>
          <a:p>
            <a:pPr algn="just"/>
            <a:r>
              <a:rPr lang="en-US" sz="2000" dirty="0">
                <a:latin typeface="Times New Roman" panose="02020603050405020304" pitchFamily="18" charset="0"/>
                <a:cs typeface="Times New Roman" panose="02020603050405020304" pitchFamily="18" charset="0"/>
              </a:rPr>
              <a:t>4. By _______, the Digital Revolution had begun to spread all over the developing world</a:t>
            </a:r>
            <a:endParaRPr lang="en-IN" sz="2000" dirty="0">
              <a:latin typeface="Times New Roman" panose="02020603050405020304" pitchFamily="18" charset="0"/>
              <a:cs typeface="Times New Roman" panose="02020603050405020304" pitchFamily="18" charset="0"/>
            </a:endParaRPr>
          </a:p>
        </p:txBody>
      </p:sp>
      <p:pic>
        <p:nvPicPr>
          <p:cNvPr id="11" name="Picture 2" descr="NIET, Greater Noida: Cutoff, Placements, Courses, Fees, Admission 2021">
            <a:extLst>
              <a:ext uri="{FF2B5EF4-FFF2-40B4-BE49-F238E27FC236}">
                <a16:creationId xmlns:a16="http://schemas.microsoft.com/office/drawing/2014/main" id="{CE2D16F2-2611-4FEA-A8E2-89627B9E25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9042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738" y="3"/>
            <a:ext cx="7410062" cy="838197"/>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171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endParaRPr lang="en-US" sz="2200" b="1" dirty="0">
              <a:solidFill>
                <a:schemeClr val="tx1"/>
              </a:solidFill>
              <a:latin typeface="Times New Roman" panose="02020603050405020304" pitchFamily="18" charset="0"/>
              <a:cs typeface="Times New Roman" panose="02020603050405020304" pitchFamily="18" charset="0"/>
            </a:endParaRPr>
          </a:p>
          <a:p>
            <a:r>
              <a:rPr lang="en-US" sz="2400" b="1" dirty="0">
                <a:solidFill>
                  <a:schemeClr val="tx1"/>
                </a:solidFill>
              </a:rPr>
              <a:t>Digital Transformation Framework</a:t>
            </a:r>
            <a:endParaRPr lang="en-US" sz="2200"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7134064" y="1785470"/>
            <a:ext cx="1733872" cy="2311829"/>
          </a:xfrm>
          <a:prstGeom prst="rect">
            <a:avLst/>
          </a:prstGeom>
          <a:noFill/>
        </p:spPr>
      </p:pic>
      <p:sp>
        <p:nvSpPr>
          <p:cNvPr id="12" name="Subtitle 2"/>
          <p:cNvSpPr txBox="1">
            <a:spLocks/>
          </p:cNvSpPr>
          <p:nvPr/>
        </p:nvSpPr>
        <p:spPr>
          <a:xfrm>
            <a:off x="1331640" y="1432102"/>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–V) </a:t>
            </a:r>
            <a:r>
              <a:rPr lang="en-US" sz="2800" dirty="0">
                <a:solidFill>
                  <a:prstClr val="black"/>
                </a:solidFill>
                <a:latin typeface="Calibri"/>
              </a:rPr>
              <a:t>Topic 2</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0"/>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fld id="{FEBDE3A4-F9E6-4FD5-888B-E26BFB9E80FE}" type="datetime1">
              <a:rPr lang="en-US" smtClean="0"/>
              <a:t>28-May-24</a:t>
            </a:fld>
            <a:endParaRPr lang="en-US"/>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3124200" y="6248400"/>
            <a:ext cx="4724400" cy="374345"/>
          </a:xfrm>
        </p:spPr>
        <p:txBody>
          <a:bodyPr/>
          <a:lstStyle/>
          <a:p>
            <a:r>
              <a:rPr lang="fi-FI"/>
              <a:t>Nishu chauhan            Digital Marketing               Unit-5 </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23714342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18" y="1595675"/>
            <a:ext cx="8382000" cy="4525963"/>
          </a:xfrm>
        </p:spPr>
        <p:txBody>
          <a:bodyPr>
            <a:normAutofit/>
          </a:bodyPr>
          <a:lstStyle/>
          <a:p>
            <a:pPr marL="0" lvl="0" indent="0" algn="just">
              <a:buNone/>
              <a:defRPr/>
            </a:pPr>
            <a:r>
              <a:rPr lang="en-US" sz="2200" b="0" i="0" dirty="0">
                <a:solidFill>
                  <a:srgbClr val="4D5156"/>
                </a:solidFill>
                <a:effectLst/>
                <a:latin typeface="Times New Roman" panose="02020603050405020304" pitchFamily="18" charset="0"/>
                <a:cs typeface="Times New Roman" panose="02020603050405020304" pitchFamily="18" charset="0"/>
              </a:rPr>
              <a:t>The Digital Revolution is the shift from mechanical and analogue electronic technology to digital electronics which began in the later half of the 20th century, with the adoption and proliferation of digital computers and digital record-keeping, that continues to the present day.</a:t>
            </a:r>
            <a:endParaRPr lang="en-US" sz="2200" dirty="0">
              <a:latin typeface="Times New Roman" panose="02020603050405020304" pitchFamily="18" charset="0"/>
              <a:cs typeface="Times New Roman" panose="02020603050405020304" pitchFamily="18" charset="0"/>
            </a:endParaRPr>
          </a:p>
        </p:txBody>
      </p:sp>
      <p:sp>
        <p:nvSpPr>
          <p:cNvPr id="6" name="Date Placeholder 5"/>
          <p:cNvSpPr>
            <a:spLocks noGrp="1"/>
          </p:cNvSpPr>
          <p:nvPr>
            <p:ph type="dt" sz="half" idx="10"/>
          </p:nvPr>
        </p:nvSpPr>
        <p:spPr/>
        <p:txBody>
          <a:bodyPr/>
          <a:lstStyle/>
          <a:p>
            <a:fld id="{8004ECEF-E5BE-4296-A1C5-3E2CF5954968}" type="datetime1">
              <a:rPr lang="en-US" smtClean="0"/>
              <a:t>28-May-24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0" normalizeH="0" baseline="0" noProof="0" dirty="0">
                <a:ln>
                  <a:noFill/>
                </a:ln>
                <a:solidFill>
                  <a:schemeClr val="dk1"/>
                </a:solidFill>
                <a:effectLst/>
                <a:uLnTx/>
                <a:uFillTx/>
                <a:latin typeface="+mn-lt"/>
                <a:ea typeface="+mn-ea"/>
                <a:cs typeface="+mn-cs"/>
              </a:rPr>
              <a:t>Recap</a:t>
            </a:r>
          </a:p>
        </p:txBody>
      </p:sp>
      <p:sp>
        <p:nvSpPr>
          <p:cNvPr id="10" name="Footer Placeholder 9"/>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pic>
        <p:nvPicPr>
          <p:cNvPr id="11" name="Picture 2" descr="NIET, Greater Noida: Cutoff, Placements, Courses, Fees, Admission 2021">
            <a:extLst>
              <a:ext uri="{FF2B5EF4-FFF2-40B4-BE49-F238E27FC236}">
                <a16:creationId xmlns:a16="http://schemas.microsoft.com/office/drawing/2014/main" id="{C2041CEA-F764-4105-A94A-37A92E94A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360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6618" y="1595675"/>
            <a:ext cx="8382000" cy="4525963"/>
          </a:xfrm>
        </p:spPr>
        <p:txBody>
          <a:bodyPr>
            <a:normAutofit/>
          </a:bodyPr>
          <a:lstStyle/>
          <a:p>
            <a:pPr lvl="0">
              <a:defRPr/>
            </a:pPr>
            <a:r>
              <a:rPr lang="en-US" sz="2000" dirty="0">
                <a:latin typeface="Times New Roman" panose="02020603050405020304" pitchFamily="18" charset="0"/>
                <a:cs typeface="Times New Roman" panose="02020603050405020304" pitchFamily="18" charset="0"/>
              </a:rPr>
              <a:t>Students will learn about the digital framework</a:t>
            </a:r>
          </a:p>
        </p:txBody>
      </p:sp>
      <p:sp>
        <p:nvSpPr>
          <p:cNvPr id="6" name="Date Placeholder 5"/>
          <p:cNvSpPr>
            <a:spLocks noGrp="1"/>
          </p:cNvSpPr>
          <p:nvPr>
            <p:ph type="dt" sz="half" idx="10"/>
          </p:nvPr>
        </p:nvSpPr>
        <p:spPr/>
        <p:txBody>
          <a:bodyPr/>
          <a:lstStyle/>
          <a:p>
            <a:fld id="{FF1A108E-EAC1-49A0-97D6-CE4D836683A7}" type="datetime1">
              <a:rPr lang="en-US" smtClean="0"/>
              <a:t>28-May-24</a:t>
            </a:fld>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Objectives of Topics /Session</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sp>
        <p:nvSpPr>
          <p:cNvPr id="10" name="Footer Placeholder 9"/>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pic>
        <p:nvPicPr>
          <p:cNvPr id="11" name="Picture 2" descr="NIET, Greater Noida: Cutoff, Placements, Courses, Fees, Admission 2021">
            <a:extLst>
              <a:ext uri="{FF2B5EF4-FFF2-40B4-BE49-F238E27FC236}">
                <a16:creationId xmlns:a16="http://schemas.microsoft.com/office/drawing/2014/main" id="{C2041CEA-F764-4105-A94A-37A92E94A9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094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nvPr>
        </p:nvGraphicFramePr>
        <p:xfrm>
          <a:off x="190500" y="1135760"/>
          <a:ext cx="8763000" cy="4766618"/>
        </p:xfrm>
        <a:graphic>
          <a:graphicData uri="http://schemas.openxmlformats.org/drawingml/2006/table">
            <a:tbl>
              <a:tblPr firstRow="1" bandRow="1">
                <a:tableStyleId>{5C22544A-7EE6-4342-B048-85BDC9FD1C3A}</a:tableStyleId>
              </a:tblPr>
              <a:tblGrid>
                <a:gridCol w="1608666">
                  <a:extLst>
                    <a:ext uri="{9D8B030D-6E8A-4147-A177-3AD203B41FA5}">
                      <a16:colId xmlns:a16="http://schemas.microsoft.com/office/drawing/2014/main" val="20000"/>
                    </a:ext>
                  </a:extLst>
                </a:gridCol>
                <a:gridCol w="7154334">
                  <a:extLst>
                    <a:ext uri="{9D8B030D-6E8A-4147-A177-3AD203B41FA5}">
                      <a16:colId xmlns:a16="http://schemas.microsoft.com/office/drawing/2014/main" val="20001"/>
                    </a:ext>
                  </a:extLst>
                </a:gridCol>
              </a:tblGrid>
              <a:tr h="410663">
                <a:tc>
                  <a:txBody>
                    <a:bodyPr/>
                    <a:lstStyle/>
                    <a:p>
                      <a:r>
                        <a:rPr lang="en-US" sz="2000" dirty="0">
                          <a:latin typeface="+mn-lt"/>
                        </a:rPr>
                        <a:t>S. No.</a:t>
                      </a:r>
                    </a:p>
                  </a:txBody>
                  <a:tcPr/>
                </a:tc>
                <a:tc>
                  <a:txBody>
                    <a:bodyPr/>
                    <a:lstStyle/>
                    <a:p>
                      <a:pPr algn="l"/>
                      <a:r>
                        <a:rPr lang="en-US" sz="2000" dirty="0">
                          <a:latin typeface="+mn-lt"/>
                        </a:rPr>
                        <a:t>Index</a:t>
                      </a:r>
                    </a:p>
                  </a:txBody>
                  <a:tcPr/>
                </a:tc>
                <a:extLst>
                  <a:ext uri="{0D108BD9-81ED-4DB2-BD59-A6C34878D82A}">
                    <a16:rowId xmlns:a16="http://schemas.microsoft.com/office/drawing/2014/main" val="10000"/>
                  </a:ext>
                </a:extLst>
              </a:tr>
              <a:tr h="483995">
                <a:tc>
                  <a:txBody>
                    <a:bodyPr/>
                    <a:lstStyle/>
                    <a:p>
                      <a:r>
                        <a:rPr lang="en-US" sz="2000" b="0" dirty="0">
                          <a:latin typeface="+mn-lt"/>
                          <a:cs typeface="Times New Roman" pitchFamily="18" charset="0"/>
                        </a:rPr>
                        <a:t>20.</a:t>
                      </a:r>
                    </a:p>
                  </a:txBody>
                  <a:tcPr/>
                </a:tc>
                <a:tc>
                  <a:txBody>
                    <a:bodyPr/>
                    <a:lstStyle/>
                    <a:p>
                      <a:r>
                        <a:rPr lang="en-US" sz="2000" b="0" dirty="0">
                          <a:latin typeface="+mn-lt"/>
                          <a:cs typeface="Times New Roman" pitchFamily="18" charset="0"/>
                        </a:rPr>
                        <a:t>Lecture related to topic</a:t>
                      </a:r>
                    </a:p>
                  </a:txBody>
                  <a:tcPr/>
                </a:tc>
                <a:extLst>
                  <a:ext uri="{0D108BD9-81ED-4DB2-BD59-A6C34878D82A}">
                    <a16:rowId xmlns:a16="http://schemas.microsoft.com/office/drawing/2014/main" val="10001"/>
                  </a:ext>
                </a:extLst>
              </a:tr>
              <a:tr h="483995">
                <a:tc>
                  <a:txBody>
                    <a:bodyPr/>
                    <a:lstStyle/>
                    <a:p>
                      <a:r>
                        <a:rPr lang="en-US" sz="2000" b="0" dirty="0">
                          <a:latin typeface="+mn-lt"/>
                          <a:cs typeface="Times New Roman" pitchFamily="18" charset="0"/>
                        </a:rPr>
                        <a:t>21.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chemeClr val="dk1"/>
                          </a:solidFill>
                          <a:effectLst/>
                          <a:uLnTx/>
                          <a:uFillTx/>
                          <a:latin typeface="+mn-lt"/>
                          <a:cs typeface="Times New Roman" pitchFamily="18" charset="0"/>
                        </a:rPr>
                        <a:t>Daily Quiz</a:t>
                      </a:r>
                    </a:p>
                  </a:txBody>
                  <a:tcPr/>
                </a:tc>
                <a:extLst>
                  <a:ext uri="{0D108BD9-81ED-4DB2-BD59-A6C34878D82A}">
                    <a16:rowId xmlns:a16="http://schemas.microsoft.com/office/drawing/2014/main" val="10002"/>
                  </a:ext>
                </a:extLst>
              </a:tr>
              <a:tr h="483995">
                <a:tc>
                  <a:txBody>
                    <a:bodyPr/>
                    <a:lstStyle/>
                    <a:p>
                      <a:r>
                        <a:rPr lang="en-US" sz="2000" b="0" dirty="0">
                          <a:latin typeface="+mn-lt"/>
                          <a:cs typeface="Times New Roman" pitchFamily="18" charset="0"/>
                        </a:rPr>
                        <a:t>22.</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Weekly Assignment</a:t>
                      </a:r>
                    </a:p>
                  </a:txBody>
                  <a:tcPr/>
                </a:tc>
                <a:extLst>
                  <a:ext uri="{0D108BD9-81ED-4DB2-BD59-A6C34878D82A}">
                    <a16:rowId xmlns:a16="http://schemas.microsoft.com/office/drawing/2014/main" val="10003"/>
                  </a:ext>
                </a:extLst>
              </a:tr>
              <a:tr h="483995">
                <a:tc>
                  <a:txBody>
                    <a:bodyPr/>
                    <a:lstStyle/>
                    <a:p>
                      <a:r>
                        <a:rPr lang="en-US" sz="2000" b="0" dirty="0">
                          <a:latin typeface="+mn-lt"/>
                          <a:cs typeface="Times New Roman" pitchFamily="18" charset="0"/>
                        </a:rPr>
                        <a:t>23.</a:t>
                      </a:r>
                    </a:p>
                  </a:txBody>
                  <a:tcPr/>
                </a:tc>
                <a:tc>
                  <a:txBody>
                    <a:bodyPr/>
                    <a:lstStyle/>
                    <a:p>
                      <a:r>
                        <a:rPr lang="en-US" sz="2000" b="0" dirty="0">
                          <a:latin typeface="+mn-lt"/>
                          <a:cs typeface="Times New Roman" pitchFamily="18" charset="0"/>
                        </a:rPr>
                        <a:t>Topic Links</a:t>
                      </a:r>
                    </a:p>
                  </a:txBody>
                  <a:tcPr/>
                </a:tc>
                <a:extLst>
                  <a:ext uri="{0D108BD9-81ED-4DB2-BD59-A6C34878D82A}">
                    <a16:rowId xmlns:a16="http://schemas.microsoft.com/office/drawing/2014/main" val="10004"/>
                  </a:ext>
                </a:extLst>
              </a:tr>
              <a:tr h="483995">
                <a:tc>
                  <a:txBody>
                    <a:bodyPr/>
                    <a:lstStyle/>
                    <a:p>
                      <a:r>
                        <a:rPr lang="en-US" sz="2000" b="0" dirty="0">
                          <a:latin typeface="+mn-lt"/>
                          <a:cs typeface="Times New Roman" pitchFamily="18" charset="0"/>
                        </a:rPr>
                        <a:t>24.</a:t>
                      </a:r>
                    </a:p>
                  </a:txBody>
                  <a:tcPr/>
                </a:tc>
                <a:tc>
                  <a:txBody>
                    <a:bodyPr/>
                    <a:lstStyle/>
                    <a:p>
                      <a:r>
                        <a:rPr lang="en-US" sz="2000" b="0" dirty="0">
                          <a:latin typeface="+mn-lt"/>
                          <a:cs typeface="Times New Roman" pitchFamily="18" charset="0"/>
                        </a:rPr>
                        <a:t>MCQs</a:t>
                      </a:r>
                    </a:p>
                  </a:txBody>
                  <a:tcPr/>
                </a:tc>
                <a:extLst>
                  <a:ext uri="{0D108BD9-81ED-4DB2-BD59-A6C34878D82A}">
                    <a16:rowId xmlns:a16="http://schemas.microsoft.com/office/drawing/2014/main" val="10005"/>
                  </a:ext>
                </a:extLst>
              </a:tr>
              <a:tr h="483995">
                <a:tc>
                  <a:txBody>
                    <a:bodyPr/>
                    <a:lstStyle/>
                    <a:p>
                      <a:r>
                        <a:rPr lang="en-US" sz="2000" b="0" dirty="0">
                          <a:latin typeface="+mn-lt"/>
                          <a:cs typeface="Times New Roman" pitchFamily="18" charset="0"/>
                        </a:rPr>
                        <a:t>25.</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b="0" dirty="0">
                          <a:latin typeface="+mn-lt"/>
                          <a:cs typeface="Times New Roman" pitchFamily="18" charset="0"/>
                        </a:rPr>
                        <a:t>Glossary Questions</a:t>
                      </a:r>
                    </a:p>
                  </a:txBody>
                  <a:tcPr/>
                </a:tc>
                <a:extLst>
                  <a:ext uri="{0D108BD9-81ED-4DB2-BD59-A6C34878D82A}">
                    <a16:rowId xmlns:a16="http://schemas.microsoft.com/office/drawing/2014/main" val="10006"/>
                  </a:ext>
                </a:extLst>
              </a:tr>
              <a:tr h="483995">
                <a:tc>
                  <a:txBody>
                    <a:bodyPr/>
                    <a:lstStyle/>
                    <a:p>
                      <a:r>
                        <a:rPr lang="en-US" sz="2000" b="0" dirty="0">
                          <a:latin typeface="+mn-lt"/>
                          <a:cs typeface="Times New Roman" pitchFamily="18" charset="0"/>
                        </a:rPr>
                        <a:t>26.</a:t>
                      </a:r>
                    </a:p>
                  </a:txBody>
                  <a:tcPr/>
                </a:tc>
                <a:tc>
                  <a:txBody>
                    <a:bodyPr/>
                    <a:lstStyle/>
                    <a:p>
                      <a:r>
                        <a:rPr lang="en-US" sz="2000" b="0" dirty="0">
                          <a:latin typeface="+mn-lt"/>
                          <a:cs typeface="Times New Roman" pitchFamily="18" charset="0"/>
                        </a:rPr>
                        <a:t>Old question papers</a:t>
                      </a:r>
                    </a:p>
                  </a:txBody>
                  <a:tcPr/>
                </a:tc>
                <a:extLst>
                  <a:ext uri="{0D108BD9-81ED-4DB2-BD59-A6C34878D82A}">
                    <a16:rowId xmlns:a16="http://schemas.microsoft.com/office/drawing/2014/main" val="10007"/>
                  </a:ext>
                </a:extLst>
              </a:tr>
              <a:tr h="483995">
                <a:tc>
                  <a:txBody>
                    <a:bodyPr/>
                    <a:lstStyle/>
                    <a:p>
                      <a:r>
                        <a:rPr lang="en-US" sz="2000" b="0" dirty="0">
                          <a:latin typeface="+mn-lt"/>
                          <a:cs typeface="Times New Roman" pitchFamily="18" charset="0"/>
                        </a:rPr>
                        <a:t>27.</a:t>
                      </a:r>
                    </a:p>
                  </a:txBody>
                  <a:tcPr/>
                </a:tc>
                <a:tc>
                  <a:txBody>
                    <a:bodyPr/>
                    <a:lstStyle/>
                    <a:p>
                      <a:r>
                        <a:rPr lang="en-US" sz="2000" b="0" dirty="0">
                          <a:latin typeface="+mn-lt"/>
                          <a:cs typeface="Times New Roman" pitchFamily="18" charset="0"/>
                        </a:rPr>
                        <a:t>Expected Questions</a:t>
                      </a:r>
                    </a:p>
                  </a:txBody>
                  <a:tcPr/>
                </a:tc>
                <a:extLst>
                  <a:ext uri="{0D108BD9-81ED-4DB2-BD59-A6C34878D82A}">
                    <a16:rowId xmlns:a16="http://schemas.microsoft.com/office/drawing/2014/main" val="10008"/>
                  </a:ext>
                </a:extLst>
              </a:tr>
              <a:tr h="483995">
                <a:tc>
                  <a:txBody>
                    <a:bodyPr/>
                    <a:lstStyle/>
                    <a:p>
                      <a:r>
                        <a:rPr lang="en-US" sz="2000" b="0" dirty="0">
                          <a:latin typeface="+mn-lt"/>
                          <a:cs typeface="Times New Roman" pitchFamily="18" charset="0"/>
                        </a:rPr>
                        <a:t>28.</a:t>
                      </a:r>
                    </a:p>
                  </a:txBody>
                  <a:tcPr/>
                </a:tc>
                <a:tc>
                  <a:txBody>
                    <a:bodyPr/>
                    <a:lstStyle/>
                    <a:p>
                      <a:r>
                        <a:rPr lang="en-US" sz="2000" b="0" dirty="0">
                          <a:latin typeface="+mn-lt"/>
                          <a:cs typeface="Times New Roman" pitchFamily="18" charset="0"/>
                        </a:rPr>
                        <a:t>Recap of unit</a:t>
                      </a:r>
                    </a:p>
                  </a:txBody>
                  <a:tcPr/>
                </a:tc>
                <a:extLst>
                  <a:ext uri="{0D108BD9-81ED-4DB2-BD59-A6C34878D82A}">
                    <a16:rowId xmlns:a16="http://schemas.microsoft.com/office/drawing/2014/main" val="10009"/>
                  </a:ext>
                </a:extLst>
              </a:tr>
            </a:tbl>
          </a:graphicData>
        </a:graphic>
      </p:graphicFrame>
      <p:sp>
        <p:nvSpPr>
          <p:cNvPr id="6" name="Slide Number Placeholder 5"/>
          <p:cNvSpPr>
            <a:spLocks noGrp="1"/>
          </p:cNvSpPr>
          <p:nvPr>
            <p:ph type="sldNum" sz="quarter" idx="12"/>
          </p:nvPr>
        </p:nvSpPr>
        <p:spPr/>
        <p:txBody>
          <a:bodyPr/>
          <a:lstStyle/>
          <a:p>
            <a:fld id="{B6F15528-21DE-4FAA-801E-634DDDAF4B2B}" type="slidenum">
              <a:rPr lang="en-US" smtClean="0"/>
              <a:pPr/>
              <a:t>4</a:t>
            </a:fld>
            <a:endParaRPr lang="en-US" dirty="0"/>
          </a:p>
        </p:txBody>
      </p:sp>
      <p:sp>
        <p:nvSpPr>
          <p:cNvPr id="7" name="Title 1"/>
          <p:cNvSpPr txBox="1">
            <a:spLocks/>
          </p:cNvSpPr>
          <p:nvPr/>
        </p:nvSpPr>
        <p:spPr>
          <a:xfrm>
            <a:off x="1371600" y="-2054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cs typeface="Times New Roman" pitchFamily="18" charset="0"/>
              </a:rPr>
              <a:t>Index/Content</a:t>
            </a:r>
          </a:p>
        </p:txBody>
      </p:sp>
      <p:sp>
        <p:nvSpPr>
          <p:cNvPr id="10" name="Date Placeholder 9"/>
          <p:cNvSpPr>
            <a:spLocks noGrp="1"/>
          </p:cNvSpPr>
          <p:nvPr>
            <p:ph type="dt" sz="half" idx="10"/>
          </p:nvPr>
        </p:nvSpPr>
        <p:spPr/>
        <p:txBody>
          <a:bodyPr/>
          <a:lstStyle/>
          <a:p>
            <a:fld id="{EA6EE8F8-18F0-4E3A-8EE2-325E79D78F5E}" type="datetime1">
              <a:rPr lang="en-US" smtClean="0"/>
              <a:t>28-May-24</a:t>
            </a:fld>
            <a:endParaRPr lang="en-US" dirty="0"/>
          </a:p>
        </p:txBody>
      </p:sp>
      <p:sp>
        <p:nvSpPr>
          <p:cNvPr id="11" name="Footer Placeholder 10"/>
          <p:cNvSpPr>
            <a:spLocks noGrp="1"/>
          </p:cNvSpPr>
          <p:nvPr>
            <p:ph type="ftr" sz="quarter" idx="11"/>
          </p:nvPr>
        </p:nvSpPr>
        <p:spPr>
          <a:xfrm>
            <a:off x="1524000" y="6356350"/>
            <a:ext cx="6324600" cy="365125"/>
          </a:xfrm>
        </p:spPr>
        <p:txBody>
          <a:bodyPr/>
          <a:lstStyle/>
          <a:p>
            <a:r>
              <a:rPr lang="fi-FI"/>
              <a:t>Nishu chauhan            Digital Marketing               Unit-5 </a:t>
            </a:r>
            <a:endParaRPr lang="en-US" dirty="0"/>
          </a:p>
        </p:txBody>
      </p:sp>
      <p:pic>
        <p:nvPicPr>
          <p:cNvPr id="12"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C1FCCC2-1677-4F7E-A1B1-BD34761A8834}"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Digital Transformation Framework(CO5)</a:t>
            </a:r>
          </a:p>
        </p:txBody>
      </p:sp>
      <p:sp>
        <p:nvSpPr>
          <p:cNvPr id="10" name="Content Placeholder 9"/>
          <p:cNvSpPr>
            <a:spLocks noGrp="1"/>
          </p:cNvSpPr>
          <p:nvPr>
            <p:ph idx="1"/>
          </p:nvPr>
        </p:nvSpPr>
        <p:spPr>
          <a:xfrm>
            <a:off x="228600" y="762000"/>
            <a:ext cx="8686800" cy="5364163"/>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       </a:t>
            </a:r>
          </a:p>
          <a:p>
            <a:pPr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The world is undergoing a digital transformation. This transformation will result in an explosion in digital data and more importantly, usable insight.</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Other technologies like sensors, beacons, scanners, RFID (radio frequency identification), NFC (near field communications), GPS (global positioning systems), Bluetooth, web clicks, social media postings, digital newsfeeds, smart watches, fitness bands, video surveillance, drones, robotics, etc. are all contributing to the digitalization of our physical world.</a:t>
            </a:r>
          </a:p>
          <a:p>
            <a:pPr algn="just">
              <a:buNone/>
            </a:pPr>
            <a:endParaRPr lang="en-US" sz="2000" b="1" dirty="0">
              <a:latin typeface="Times New Roman" panose="02020603050405020304" pitchFamily="18" charset="0"/>
              <a:cs typeface="Times New Roman" panose="02020603050405020304" pitchFamily="18" charset="0"/>
            </a:endParaRPr>
          </a:p>
          <a:p>
            <a:pPr algn="just">
              <a:buNone/>
            </a:pPr>
            <a:endParaRPr lang="en-US" sz="2000" dirty="0">
              <a:latin typeface="Times New Roman" panose="02020603050405020304" pitchFamily="18" charset="0"/>
              <a:cs typeface="Times New Roman" panose="02020603050405020304" pitchFamily="18" charset="0"/>
            </a:endParaRPr>
          </a:p>
        </p:txBody>
      </p:sp>
      <p:pic>
        <p:nvPicPr>
          <p:cNvPr id="11" name="Picture 2" descr="NIET, Greater Noida: Cutoff, Placements, Courses, Fees, Admission 2021">
            <a:extLst>
              <a:ext uri="{FF2B5EF4-FFF2-40B4-BE49-F238E27FC236}">
                <a16:creationId xmlns:a16="http://schemas.microsoft.com/office/drawing/2014/main" id="{11A4FEE3-F489-4607-AB67-8D848EF090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7F6F045-662C-4003-9530-962832E377D6}"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Digital Transformation Framework(CO5)</a:t>
            </a:r>
          </a:p>
        </p:txBody>
      </p:sp>
      <p:sp>
        <p:nvSpPr>
          <p:cNvPr id="10" name="Content Placeholder 9"/>
          <p:cNvSpPr>
            <a:spLocks noGrp="1"/>
          </p:cNvSpPr>
          <p:nvPr>
            <p:ph idx="1"/>
          </p:nvPr>
        </p:nvSpPr>
        <p:spPr>
          <a:xfrm>
            <a:off x="228600" y="762000"/>
            <a:ext cx="8686800" cy="5364163"/>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       </a:t>
            </a:r>
          </a:p>
          <a:p>
            <a:pPr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digital transformation framework is the blueprint for how an organization moves through a period of significant change because of the current evolving business conditions.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framework is a tool, used across an organization, that guides all levels of the organization through the journey. It ensures that no area of the business is left unattended during the period of change. </a:t>
            </a:r>
          </a:p>
          <a:p>
            <a:pPr algn="just">
              <a:buNone/>
            </a:pPr>
            <a:endParaRPr lang="en-US" sz="2000" dirty="0">
              <a:latin typeface="Times New Roman" panose="02020603050405020304" pitchFamily="18" charset="0"/>
              <a:cs typeface="Times New Roman" panose="02020603050405020304" pitchFamily="18" charset="0"/>
            </a:endParaRPr>
          </a:p>
        </p:txBody>
      </p:sp>
      <p:pic>
        <p:nvPicPr>
          <p:cNvPr id="9" name="Picture 2" descr="NIET, Greater Noida: Cutoff, Placements, Courses, Fees, Admission 2021">
            <a:extLst>
              <a:ext uri="{FF2B5EF4-FFF2-40B4-BE49-F238E27FC236}">
                <a16:creationId xmlns:a16="http://schemas.microsoft.com/office/drawing/2014/main" id="{92738EF6-A87A-4061-8C23-CF5358B55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700229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6F54E7C-8E5F-4115-900C-7D45227728E9}"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Digital Transformation Framework(CO5)</a:t>
            </a:r>
          </a:p>
        </p:txBody>
      </p:sp>
      <p:sp>
        <p:nvSpPr>
          <p:cNvPr id="10" name="Content Placeholder 9"/>
          <p:cNvSpPr>
            <a:spLocks noGrp="1"/>
          </p:cNvSpPr>
          <p:nvPr>
            <p:ph idx="1"/>
          </p:nvPr>
        </p:nvSpPr>
        <p:spPr>
          <a:xfrm>
            <a:off x="228600" y="762000"/>
            <a:ext cx="8686800" cy="5364163"/>
          </a:xfrm>
        </p:spPr>
        <p:txBody>
          <a:bodyPr>
            <a:normAutofit/>
          </a:bodyPr>
          <a:lstStyle/>
          <a:p>
            <a:pPr algn="just">
              <a:buNone/>
            </a:pPr>
            <a:r>
              <a:rPr lang="en-US" sz="2000" dirty="0"/>
              <a:t>       </a:t>
            </a:r>
          </a:p>
          <a:p>
            <a:pPr algn="just">
              <a:buNone/>
            </a:pPr>
            <a:endParaRPr lang="en-US" sz="2000" dirty="0"/>
          </a:p>
          <a:p>
            <a:pPr algn="just"/>
            <a:r>
              <a:rPr lang="en-US" sz="2000" dirty="0">
                <a:latin typeface="Times New Roman" panose="02020603050405020304" pitchFamily="18" charset="0"/>
                <a:cs typeface="Times New Roman" panose="02020603050405020304" pitchFamily="18" charset="0"/>
              </a:rPr>
              <a:t>It provides a common reference point that can be evolved as the organization changes – thus, the digital transformation framework is central to success. </a:t>
            </a:r>
          </a:p>
          <a:p>
            <a:pPr marL="0" indent="0" algn="just">
              <a:buNone/>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The framework enables the strategy and roadmap that allows organizations, of all sizes, to evolve and success in the rapidly changing market conditions that now exist.  </a:t>
            </a:r>
            <a:endParaRPr lang="en-US" sz="2000" b="1" dirty="0">
              <a:latin typeface="Times New Roman" panose="02020603050405020304" pitchFamily="18" charset="0"/>
              <a:cs typeface="Times New Roman" panose="02020603050405020304" pitchFamily="18" charset="0"/>
            </a:endParaRPr>
          </a:p>
          <a:p>
            <a:pPr algn="just">
              <a:buNone/>
            </a:pPr>
            <a:endParaRPr lang="en-US" sz="2000" dirty="0"/>
          </a:p>
        </p:txBody>
      </p:sp>
      <p:pic>
        <p:nvPicPr>
          <p:cNvPr id="9" name="Picture 2" descr="NIET, Greater Noida: Cutoff, Placements, Courses, Fees, Admission 2021">
            <a:extLst>
              <a:ext uri="{FF2B5EF4-FFF2-40B4-BE49-F238E27FC236}">
                <a16:creationId xmlns:a16="http://schemas.microsoft.com/office/drawing/2014/main" id="{92738EF6-A87A-4061-8C23-CF5358B558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0310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4125C83-013D-4170-B712-5033B5CD603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Need for Digital Transformation (CO5)</a:t>
            </a:r>
          </a:p>
        </p:txBody>
      </p:sp>
      <p:sp>
        <p:nvSpPr>
          <p:cNvPr id="10" name="Content Placeholder 9"/>
          <p:cNvSpPr>
            <a:spLocks noGrp="1"/>
          </p:cNvSpPr>
          <p:nvPr>
            <p:ph idx="1"/>
          </p:nvPr>
        </p:nvSpPr>
        <p:spPr>
          <a:xfrm>
            <a:off x="228600" y="762000"/>
            <a:ext cx="8686800" cy="5364163"/>
          </a:xfrm>
        </p:spPr>
        <p:txBody>
          <a:bodyPr>
            <a:normAutofit/>
          </a:bodyPr>
          <a:lstStyle/>
          <a:p>
            <a:pPr algn="just">
              <a:buNone/>
            </a:pPr>
            <a:r>
              <a:rPr lang="en-US" sz="2000" dirty="0"/>
              <a:t>       </a:t>
            </a:r>
          </a:p>
          <a:p>
            <a:pPr algn="just">
              <a:buNone/>
            </a:pPr>
            <a:endParaRPr lang="en-US" sz="2000" dirty="0"/>
          </a:p>
          <a:p>
            <a:pPr algn="just"/>
            <a:r>
              <a:rPr lang="en-US" sz="2000" dirty="0">
                <a:latin typeface="Times New Roman" panose="02020603050405020304" pitchFamily="18" charset="0"/>
                <a:cs typeface="Times New Roman" panose="02020603050405020304" pitchFamily="18" charset="0"/>
              </a:rPr>
              <a:t>Companies are optimized for the environment where they already operate. When anything in that environment changes, be it quickly or over time, they are not equipped to adapt and changes. </a:t>
            </a:r>
          </a:p>
          <a:p>
            <a:pPr algn="just"/>
            <a:r>
              <a:rPr lang="en-US" sz="2000" dirty="0">
                <a:latin typeface="Times New Roman" panose="02020603050405020304" pitchFamily="18" charset="0"/>
                <a:cs typeface="Times New Roman" panose="02020603050405020304" pitchFamily="18" charset="0"/>
              </a:rPr>
              <a:t>Further, the external factors are driving disruption like– customer expectations, employee expectations, new technology, new business models and new, rapidly growing startups.</a:t>
            </a:r>
          </a:p>
          <a:p>
            <a:pPr algn="just"/>
            <a:r>
              <a:rPr lang="en-US" sz="2000" dirty="0">
                <a:latin typeface="Times New Roman" panose="02020603050405020304" pitchFamily="18" charset="0"/>
                <a:cs typeface="Times New Roman" panose="02020603050405020304" pitchFamily="18" charset="0"/>
              </a:rPr>
              <a:t>This is when digital transformation frameworks will help the leaders steer the organization back onto a path that propels the business forward, not backwards. </a:t>
            </a:r>
          </a:p>
          <a:p>
            <a:pPr algn="just"/>
            <a:r>
              <a:rPr lang="en-US" sz="2000" dirty="0">
                <a:latin typeface="Times New Roman" panose="02020603050405020304" pitchFamily="18" charset="0"/>
                <a:cs typeface="Times New Roman" panose="02020603050405020304" pitchFamily="18" charset="0"/>
              </a:rPr>
              <a:t>The reality is, it’s not the largest nor the most currently successful companies that succeed. Successful companies are the ones that are the most adaptable.  </a:t>
            </a:r>
          </a:p>
          <a:p>
            <a:pPr algn="just">
              <a:buNone/>
            </a:pPr>
            <a:endParaRPr lang="en-US" sz="2000" b="1" dirty="0">
              <a:latin typeface="Times New Roman" panose="02020603050405020304" pitchFamily="18" charset="0"/>
              <a:cs typeface="Times New Roman" panose="02020603050405020304" pitchFamily="18" charset="0"/>
            </a:endParaRPr>
          </a:p>
          <a:p>
            <a:pPr algn="just">
              <a:buNone/>
            </a:pPr>
            <a:endParaRPr lang="en-US" sz="2000" dirty="0"/>
          </a:p>
        </p:txBody>
      </p:sp>
      <p:pic>
        <p:nvPicPr>
          <p:cNvPr id="11" name="Picture 2" descr="NIET, Greater Noida: Cutoff, Placements, Courses, Fees, Admission 2021">
            <a:extLst>
              <a:ext uri="{FF2B5EF4-FFF2-40B4-BE49-F238E27FC236}">
                <a16:creationId xmlns:a16="http://schemas.microsoft.com/office/drawing/2014/main" id="{D091548F-F788-4439-BA0C-4DF71E8C15B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732"/>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433820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82F5AD3A-EF0E-47EC-95E3-2705B7591872}"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800" dirty="0"/>
              <a:t>Digital Transformation Framework (CO5)</a:t>
            </a:r>
          </a:p>
        </p:txBody>
      </p:sp>
      <p:pic>
        <p:nvPicPr>
          <p:cNvPr id="9" name="Content Placeholder 8"/>
          <p:cNvPicPr>
            <a:picLocks noGrp="1" noChangeAspect="1"/>
          </p:cNvPicPr>
          <p:nvPr>
            <p:ph idx="1"/>
          </p:nvPr>
        </p:nvPicPr>
        <p:blipFill>
          <a:blip r:embed="rId2"/>
          <a:stretch>
            <a:fillRect/>
          </a:stretch>
        </p:blipFill>
        <p:spPr>
          <a:xfrm>
            <a:off x="457200" y="1066800"/>
            <a:ext cx="8534400" cy="4619453"/>
          </a:xfrm>
          <a:prstGeom prst="rect">
            <a:avLst/>
          </a:prstGeom>
        </p:spPr>
      </p:pic>
      <p:pic>
        <p:nvPicPr>
          <p:cNvPr id="10" name="Picture 2" descr="NIET, Greater Noida: Cutoff, Placements, Courses, Fees, Admission 2021">
            <a:extLst>
              <a:ext uri="{FF2B5EF4-FFF2-40B4-BE49-F238E27FC236}">
                <a16:creationId xmlns:a16="http://schemas.microsoft.com/office/drawing/2014/main" id="{5AE5F24C-DFB2-45B6-A3DC-81CFE9C570D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8340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BAF9D9A-6E35-41F0-801E-D42B0604D5F3}"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45</a:t>
            </a:fld>
            <a:endParaRPr lang="en-US"/>
          </a:p>
        </p:txBody>
      </p:sp>
      <p:sp>
        <p:nvSpPr>
          <p:cNvPr id="7" name="Title 1"/>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cs typeface="Times New Roman" panose="02020603050405020304" pitchFamily="18" charset="0"/>
              </a:rPr>
              <a:t>Benefits of a Digital Transformation Framework(CO5)</a:t>
            </a:r>
          </a:p>
        </p:txBody>
      </p:sp>
      <p:sp>
        <p:nvSpPr>
          <p:cNvPr id="10" name="Content Placeholder 9"/>
          <p:cNvSpPr>
            <a:spLocks noGrp="1"/>
          </p:cNvSpPr>
          <p:nvPr>
            <p:ph idx="1"/>
          </p:nvPr>
        </p:nvSpPr>
        <p:spPr>
          <a:xfrm>
            <a:off x="228600" y="762000"/>
            <a:ext cx="8686800" cy="5364163"/>
          </a:xfrm>
        </p:spPr>
        <p:txBody>
          <a:bodyPr>
            <a:normAutofit/>
          </a:bodyPr>
          <a:lstStyle/>
          <a:p>
            <a:pPr algn="just">
              <a:buNone/>
            </a:pPr>
            <a:r>
              <a:rPr lang="en-US" sz="2000" dirty="0"/>
              <a:t>       </a:t>
            </a:r>
          </a:p>
          <a:p>
            <a:pPr algn="just"/>
            <a:r>
              <a:rPr lang="en-US" sz="2000" dirty="0">
                <a:latin typeface="Times New Roman" panose="02020603050405020304" pitchFamily="18" charset="0"/>
                <a:cs typeface="Times New Roman" panose="02020603050405020304" pitchFamily="18" charset="0"/>
              </a:rPr>
              <a:t>All organizations exist as a finely tuned mix of separate functions, working together to deliver products and services to customers. </a:t>
            </a:r>
          </a:p>
          <a:p>
            <a:pPr algn="just"/>
            <a:r>
              <a:rPr lang="en-US" sz="2000" dirty="0">
                <a:latin typeface="Times New Roman" panose="02020603050405020304" pitchFamily="18" charset="0"/>
                <a:cs typeface="Times New Roman" panose="02020603050405020304" pitchFamily="18" charset="0"/>
              </a:rPr>
              <a:t>The right digital transformation framework will provide scaffolding to guide the organization through the period of intense change. </a:t>
            </a:r>
          </a:p>
          <a:p>
            <a:pPr algn="just"/>
            <a:r>
              <a:rPr lang="en-US" sz="2000" dirty="0">
                <a:latin typeface="Times New Roman" panose="02020603050405020304" pitchFamily="18" charset="0"/>
                <a:cs typeface="Times New Roman" panose="02020603050405020304" pitchFamily="18" charset="0"/>
              </a:rPr>
              <a:t>It will ensure that no areas of the business are misunderstood or left behind in the process. </a:t>
            </a:r>
          </a:p>
          <a:p>
            <a:pPr algn="just"/>
            <a:r>
              <a:rPr lang="en-US" sz="2000" dirty="0">
                <a:latin typeface="Times New Roman" panose="02020603050405020304" pitchFamily="18" charset="0"/>
                <a:cs typeface="Times New Roman" panose="02020603050405020304" pitchFamily="18" charset="0"/>
              </a:rPr>
              <a:t>It will provide a way to create tangible benchmarks, meaningful metrics and, clear indications of progress and, areas where more attention is required.  </a:t>
            </a:r>
          </a:p>
          <a:p>
            <a:pPr algn="just">
              <a:buNone/>
            </a:pPr>
            <a:endParaRPr lang="en-US" sz="2000" dirty="0"/>
          </a:p>
        </p:txBody>
      </p:sp>
      <p:pic>
        <p:nvPicPr>
          <p:cNvPr id="9" name="Picture 2" descr="NIET, Greater Noida: Cutoff, Placements, Courses, Fees, Admission 2021">
            <a:extLst>
              <a:ext uri="{FF2B5EF4-FFF2-40B4-BE49-F238E27FC236}">
                <a16:creationId xmlns:a16="http://schemas.microsoft.com/office/drawing/2014/main" id="{18C35607-7B16-49A4-9AB7-32FFFCBEA1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77354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371600"/>
            <a:ext cx="8229600" cy="4876800"/>
          </a:xfrm>
        </p:spPr>
        <p:txBody>
          <a:bodyPr>
            <a:normAutofit/>
          </a:bodyPr>
          <a:lstStyle/>
          <a:p>
            <a:pPr algn="just">
              <a:buNone/>
            </a:pPr>
            <a:r>
              <a:rPr lang="en-US" sz="1800" dirty="0">
                <a:latin typeface="Times New Roman" panose="02020603050405020304" pitchFamily="18" charset="0"/>
                <a:cs typeface="Times New Roman" panose="02020603050405020304" pitchFamily="18" charset="0"/>
              </a:rPr>
              <a:t>1. </a:t>
            </a:r>
            <a:r>
              <a:rPr lang="en-US" sz="2000" dirty="0">
                <a:latin typeface="Times New Roman" panose="02020603050405020304" pitchFamily="18" charset="0"/>
                <a:cs typeface="Times New Roman" panose="02020603050405020304" pitchFamily="18" charset="0"/>
              </a:rPr>
              <a:t>A ________ framework is the blueprint for how an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 moves through a period of significant change in the current evolving business conditions.</a:t>
            </a:r>
          </a:p>
          <a:p>
            <a:pPr algn="just">
              <a:buNone/>
            </a:pPr>
            <a:r>
              <a:rPr lang="en-US" sz="2000" dirty="0">
                <a:latin typeface="Times New Roman" panose="02020603050405020304" pitchFamily="18" charset="0"/>
                <a:cs typeface="Times New Roman" panose="02020603050405020304" pitchFamily="18" charset="0"/>
              </a:rPr>
              <a:t>2. Explain the role of technology during the time of crises.</a:t>
            </a:r>
          </a:p>
          <a:p>
            <a:pPr algn="just">
              <a:buNone/>
            </a:pPr>
            <a:r>
              <a:rPr lang="en-US" sz="2000" dirty="0">
                <a:latin typeface="Times New Roman" panose="02020603050405020304" pitchFamily="18" charset="0"/>
                <a:cs typeface="Times New Roman" panose="02020603050405020304" pitchFamily="18" charset="0"/>
              </a:rPr>
              <a:t>3. Name the 5 elements in digital Transformation framework.</a:t>
            </a:r>
          </a:p>
          <a:p>
            <a:pPr algn="just">
              <a:buNone/>
            </a:pPr>
            <a:r>
              <a:rPr lang="en-US" sz="2000" dirty="0">
                <a:latin typeface="Times New Roman" panose="02020603050405020304" pitchFamily="18" charset="0"/>
                <a:cs typeface="Times New Roman" panose="02020603050405020304" pitchFamily="18" charset="0"/>
              </a:rPr>
              <a:t>4. State one benefit of Digital transformation.</a:t>
            </a:r>
          </a:p>
          <a:p>
            <a:pPr>
              <a:buNone/>
            </a:pPr>
            <a:endParaRPr lang="en-US" sz="2400" dirty="0"/>
          </a:p>
          <a:p>
            <a:pPr>
              <a:buNone/>
            </a:pPr>
            <a:endParaRPr lang="en-US" sz="2400" dirty="0"/>
          </a:p>
          <a:p>
            <a:pPr algn="just">
              <a:buNone/>
            </a:pPr>
            <a:endParaRPr lang="en-US" dirty="0"/>
          </a:p>
        </p:txBody>
      </p:sp>
      <p:sp>
        <p:nvSpPr>
          <p:cNvPr id="4" name="Date Placeholder 3"/>
          <p:cNvSpPr>
            <a:spLocks noGrp="1"/>
          </p:cNvSpPr>
          <p:nvPr>
            <p:ph type="dt" sz="half" idx="10"/>
          </p:nvPr>
        </p:nvSpPr>
        <p:spPr/>
        <p:txBody>
          <a:bodyPr/>
          <a:lstStyle/>
          <a:p>
            <a:fld id="{C84D03B5-887E-46F6-995E-41E64CC9B72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Daily Quiz</a:t>
            </a:r>
          </a:p>
        </p:txBody>
      </p:sp>
      <p:sp>
        <p:nvSpPr>
          <p:cNvPr id="11266" name="Rectangle 2"/>
          <p:cNvSpPr>
            <a:spLocks noChangeArrowheads="1"/>
          </p:cNvSpPr>
          <p:nvPr/>
        </p:nvSpPr>
        <p:spPr bwMode="auto">
          <a:xfrm>
            <a:off x="0" y="0"/>
            <a:ext cx="45719" cy="636667"/>
          </a:xfrm>
          <a:prstGeom prst="rect">
            <a:avLst/>
          </a:prstGeom>
          <a:noFill/>
          <a:ln w="9525">
            <a:noFill/>
            <a:miter lim="800000"/>
            <a:headEnd/>
            <a:tailEnd/>
          </a:ln>
          <a:effectLst/>
        </p:spPr>
        <p:txBody>
          <a:bodyPr vert="horz" wrap="square" lIns="0" tIns="0"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9" name="Picture 2" descr="NIET, Greater Noida: Cutoff, Placements, Courses, Fees, Admission 2021">
            <a:extLst>
              <a:ext uri="{FF2B5EF4-FFF2-40B4-BE49-F238E27FC236}">
                <a16:creationId xmlns:a16="http://schemas.microsoft.com/office/drawing/2014/main" id="{8B6A12C6-3680-41E0-9CF5-21B3853039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30550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738" y="3"/>
            <a:ext cx="7410062" cy="838197"/>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171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r>
              <a:rPr lang="en-US" sz="2400" b="1" dirty="0">
                <a:solidFill>
                  <a:schemeClr val="tx1"/>
                </a:solidFill>
              </a:rPr>
              <a:t>Security Issue with Digital Marketing</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7134064" y="1785470"/>
            <a:ext cx="1733872" cy="2311829"/>
          </a:xfrm>
          <a:prstGeom prst="rect">
            <a:avLst/>
          </a:prstGeom>
          <a:noFill/>
        </p:spPr>
      </p:pic>
      <p:sp>
        <p:nvSpPr>
          <p:cNvPr id="12" name="Subtitle 2"/>
          <p:cNvSpPr txBox="1">
            <a:spLocks/>
          </p:cNvSpPr>
          <p:nvPr/>
        </p:nvSpPr>
        <p:spPr>
          <a:xfrm>
            <a:off x="1331640" y="1432102"/>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–V) </a:t>
            </a:r>
            <a:r>
              <a:rPr lang="en-US" sz="2800" dirty="0">
                <a:solidFill>
                  <a:prstClr val="black"/>
                </a:solidFill>
                <a:latin typeface="Calibri"/>
              </a:rPr>
              <a:t>Topic 3</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0"/>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fld id="{D0F52099-A0C8-4522-999F-75C6C467DC25}" type="datetime1">
              <a:rPr lang="en-US" smtClean="0"/>
              <a:t>28-May-24</a:t>
            </a:fld>
            <a:endParaRPr lang="en-US"/>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3124200" y="6096000"/>
            <a:ext cx="4495800" cy="526745"/>
          </a:xfrm>
        </p:spPr>
        <p:txBody>
          <a:bodyPr/>
          <a:lstStyle/>
          <a:p>
            <a:r>
              <a:rPr lang="fi-FI"/>
              <a:t>Nishu chauhan            Digital Marketing               Unit-5 </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47</a:t>
            </a:fld>
            <a:endParaRPr lang="en-US"/>
          </a:p>
        </p:txBody>
      </p:sp>
    </p:spTree>
    <p:extLst>
      <p:ext uri="{BB962C8B-B14F-4D97-AF65-F5344CB8AC3E}">
        <p14:creationId xmlns:p14="http://schemas.microsoft.com/office/powerpoint/2010/main" val="410180766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16075"/>
            <a:ext cx="8229600" cy="5105400"/>
          </a:xfrm>
        </p:spPr>
        <p:txBody>
          <a:bodyPr>
            <a:normAutofit/>
          </a:bodyPr>
          <a:lstStyle/>
          <a:p>
            <a:pPr algn="just">
              <a:buNone/>
            </a:pPr>
            <a:r>
              <a:rPr lang="en-US" sz="2200" dirty="0">
                <a:latin typeface="Times New Roman" panose="02020603050405020304" pitchFamily="18" charset="0"/>
                <a:cs typeface="Times New Roman" panose="02020603050405020304" pitchFamily="18" charset="0"/>
              </a:rPr>
              <a:t>  The  digital transformation framework is a tool, used across an organization, that guides all levels of the organization through the journey. It ensures that no area of the business is left unattended during the period of change. </a:t>
            </a:r>
          </a:p>
        </p:txBody>
      </p:sp>
      <p:sp>
        <p:nvSpPr>
          <p:cNvPr id="4" name="Date Placeholder 3"/>
          <p:cNvSpPr>
            <a:spLocks noGrp="1"/>
          </p:cNvSpPr>
          <p:nvPr>
            <p:ph type="dt" sz="half" idx="10"/>
          </p:nvPr>
        </p:nvSpPr>
        <p:spPr/>
        <p:txBody>
          <a:bodyPr/>
          <a:lstStyle/>
          <a:p>
            <a:fld id="{0E30081A-D862-4CDE-8EBC-5A19F7B0CC5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Recap</a:t>
            </a:r>
          </a:p>
        </p:txBody>
      </p:sp>
      <p:sp>
        <p:nvSpPr>
          <p:cNvPr id="11266" name="Rectangle 2"/>
          <p:cNvSpPr>
            <a:spLocks noChangeArrowheads="1"/>
          </p:cNvSpPr>
          <p:nvPr/>
        </p:nvSpPr>
        <p:spPr bwMode="auto">
          <a:xfrm>
            <a:off x="0" y="0"/>
            <a:ext cx="45719" cy="636667"/>
          </a:xfrm>
          <a:prstGeom prst="rect">
            <a:avLst/>
          </a:prstGeom>
          <a:noFill/>
          <a:ln w="9525">
            <a:noFill/>
            <a:miter lim="800000"/>
            <a:headEnd/>
            <a:tailEnd/>
          </a:ln>
          <a:effectLst/>
        </p:spPr>
        <p:txBody>
          <a:bodyPr vert="horz" wrap="square" lIns="0" tIns="0"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9" name="Picture 2" descr="NIET, Greater Noida: Cutoff, Placements, Courses, Fees, Admission 2021">
            <a:extLst>
              <a:ext uri="{FF2B5EF4-FFF2-40B4-BE49-F238E27FC236}">
                <a16:creationId xmlns:a16="http://schemas.microsoft.com/office/drawing/2014/main" id="{50FD1822-BF3E-48A4-A756-A14C9E819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58401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616075"/>
            <a:ext cx="8229600" cy="5105400"/>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1. To make the students aware about the security issues with digital marketing.</a:t>
            </a:r>
          </a:p>
          <a:p>
            <a:pPr algn="just">
              <a:buNone/>
            </a:pPr>
            <a:r>
              <a:rPr lang="en-US" sz="2200" dirty="0">
                <a:latin typeface="Times New Roman" panose="02020603050405020304" pitchFamily="18" charset="0"/>
                <a:cs typeface="Times New Roman" panose="02020603050405020304" pitchFamily="18" charset="0"/>
              </a:rPr>
              <a:t> 2. To explain the different provisions for the security of data in digital transactions.</a:t>
            </a:r>
          </a:p>
        </p:txBody>
      </p:sp>
      <p:sp>
        <p:nvSpPr>
          <p:cNvPr id="4" name="Date Placeholder 3"/>
          <p:cNvSpPr>
            <a:spLocks noGrp="1"/>
          </p:cNvSpPr>
          <p:nvPr>
            <p:ph type="dt" sz="half" idx="10"/>
          </p:nvPr>
        </p:nvSpPr>
        <p:spPr/>
        <p:txBody>
          <a:bodyPr/>
          <a:lstStyle/>
          <a:p>
            <a:fld id="{CBEBFB88-C8E5-41E4-A9E5-045A064138C4}"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Topic Objectives</a:t>
            </a:r>
          </a:p>
        </p:txBody>
      </p:sp>
      <p:sp>
        <p:nvSpPr>
          <p:cNvPr id="11266" name="Rectangle 2"/>
          <p:cNvSpPr>
            <a:spLocks noChangeArrowheads="1"/>
          </p:cNvSpPr>
          <p:nvPr/>
        </p:nvSpPr>
        <p:spPr bwMode="auto">
          <a:xfrm>
            <a:off x="0" y="0"/>
            <a:ext cx="45719" cy="636667"/>
          </a:xfrm>
          <a:prstGeom prst="rect">
            <a:avLst/>
          </a:prstGeom>
          <a:noFill/>
          <a:ln w="9525">
            <a:noFill/>
            <a:miter lim="800000"/>
            <a:headEnd/>
            <a:tailEnd/>
          </a:ln>
          <a:effectLst/>
        </p:spPr>
        <p:txBody>
          <a:bodyPr vert="horz" wrap="square" lIns="0" tIns="0"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9" name="Picture 2" descr="NIET, Greater Noida: Cutoff, Placements, Courses, Fees, Admission 2021">
            <a:extLst>
              <a:ext uri="{FF2B5EF4-FFF2-40B4-BE49-F238E27FC236}">
                <a16:creationId xmlns:a16="http://schemas.microsoft.com/office/drawing/2014/main" id="{50FD1822-BF3E-48A4-A756-A14C9E8197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04634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72B81B5-747D-4DA9-9CE7-F01388B22022}" type="datetime1">
              <a:rPr lang="en-US" smtClean="0"/>
              <a:t>28-May-24</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5</a:t>
            </a:fld>
            <a:endParaRPr lang="en-US"/>
          </a:p>
        </p:txBody>
      </p:sp>
      <p:sp>
        <p:nvSpPr>
          <p:cNvPr id="11" name="Content Placeholder 10"/>
          <p:cNvSpPr>
            <a:spLocks noGrp="1"/>
          </p:cNvSpPr>
          <p:nvPr>
            <p:ph idx="4294967295"/>
          </p:nvPr>
        </p:nvSpPr>
        <p:spPr>
          <a:xfrm>
            <a:off x="457200" y="914400"/>
            <a:ext cx="8458200" cy="5211763"/>
          </a:xfrm>
        </p:spPr>
        <p:txBody>
          <a:bodyPr>
            <a:normAutofit/>
          </a:bodyPr>
          <a:lstStyle/>
          <a:p>
            <a:pPr>
              <a:buNone/>
            </a:pPr>
            <a:endParaRPr lang="en-IN" sz="2400" dirty="0"/>
          </a:p>
          <a:p>
            <a:pPr>
              <a:buNone/>
            </a:pPr>
            <a:r>
              <a:rPr lang="en-IN" sz="2400" dirty="0">
                <a:latin typeface="Times New Roman" panose="02020603050405020304" pitchFamily="18" charset="0"/>
                <a:cs typeface="Times New Roman" panose="02020603050405020304" pitchFamily="18" charset="0"/>
              </a:rPr>
              <a:t>Faculty Name: </a:t>
            </a:r>
            <a:r>
              <a:rPr lang="en-IN" sz="2400" dirty="0" err="1">
                <a:latin typeface="Times New Roman" panose="02020603050405020304" pitchFamily="18" charset="0"/>
                <a:cs typeface="Times New Roman" panose="02020603050405020304" pitchFamily="18" charset="0"/>
              </a:rPr>
              <a:t>Nishu</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Chauhan</a:t>
            </a:r>
            <a:endParaRPr lang="en-IN" sz="2400" dirty="0">
              <a:latin typeface="Times New Roman" panose="02020603050405020304" pitchFamily="18" charset="0"/>
              <a:cs typeface="Times New Roman" panose="02020603050405020304" pitchFamily="18" charset="0"/>
            </a:endParaRPr>
          </a:p>
          <a:p>
            <a:pPr>
              <a:buNone/>
            </a:pPr>
            <a:r>
              <a:rPr lang="en-IN" sz="2400" dirty="0">
                <a:latin typeface="Times New Roman" panose="02020603050405020304" pitchFamily="18" charset="0"/>
                <a:cs typeface="Times New Roman" panose="02020603050405020304" pitchFamily="18" charset="0"/>
              </a:rPr>
              <a:t>Designation: Assistant Professor</a:t>
            </a:r>
          </a:p>
          <a:p>
            <a:pPr>
              <a:buNone/>
            </a:pPr>
            <a:r>
              <a:rPr lang="en-IN" sz="2400" dirty="0">
                <a:latin typeface="Times New Roman" panose="02020603050405020304" pitchFamily="18" charset="0"/>
                <a:cs typeface="Times New Roman" panose="02020603050405020304" pitchFamily="18" charset="0"/>
              </a:rPr>
              <a:t>Department: School Of Management</a:t>
            </a:r>
          </a:p>
          <a:p>
            <a:pPr>
              <a:buNone/>
            </a:pPr>
            <a:r>
              <a:rPr lang="en-IN" sz="2400" dirty="0">
                <a:latin typeface="Times New Roman" panose="02020603050405020304" pitchFamily="18" charset="0"/>
                <a:cs typeface="Times New Roman" panose="02020603050405020304" pitchFamily="18" charset="0"/>
              </a:rPr>
              <a:t>Email ID : nishu.chauhan@niet.co.in</a:t>
            </a:r>
          </a:p>
          <a:p>
            <a:pPr>
              <a:buNone/>
            </a:pPr>
            <a:r>
              <a:rPr lang="en-IN" sz="2400" dirty="0">
                <a:latin typeface="Times New Roman" panose="02020603050405020304" pitchFamily="18" charset="0"/>
                <a:cs typeface="Times New Roman" panose="02020603050405020304" pitchFamily="18" charset="0"/>
              </a:rPr>
              <a:t>Qualification: BBA, MBA, Pursuing PhD  </a:t>
            </a:r>
          </a:p>
          <a:p>
            <a:pPr>
              <a:buNone/>
            </a:pPr>
            <a:r>
              <a:rPr lang="en-IN" sz="2400" dirty="0">
                <a:latin typeface="Times New Roman" panose="02020603050405020304" pitchFamily="18" charset="0"/>
                <a:cs typeface="Times New Roman" panose="02020603050405020304" pitchFamily="18" charset="0"/>
              </a:rPr>
              <a:t>Specialisation: HR &amp; Marketing</a:t>
            </a:r>
          </a:p>
          <a:p>
            <a:pPr>
              <a:buNone/>
            </a:pPr>
            <a:r>
              <a:rPr lang="en-US" sz="2400" dirty="0">
                <a:latin typeface="Times New Roman" panose="02020603050405020304" pitchFamily="18" charset="0"/>
                <a:cs typeface="Times New Roman" panose="02020603050405020304" pitchFamily="18" charset="0"/>
              </a:rPr>
              <a:t>Teaching Area: Marketing &amp; HR</a:t>
            </a:r>
            <a:endParaRPr lang="en-IN" sz="2400" dirty="0">
              <a:latin typeface="Times New Roman" panose="02020603050405020304" pitchFamily="18" charset="0"/>
              <a:cs typeface="Times New Roman" panose="02020603050405020304" pitchFamily="18" charset="0"/>
            </a:endParaRPr>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2400" b="0" i="0" u="none" strike="noStrike" kern="1200" cap="none" spc="0" normalizeH="0" baseline="0" noProof="0" dirty="0">
                <a:ln>
                  <a:noFill/>
                </a:ln>
                <a:solidFill>
                  <a:schemeClr val="dk1"/>
                </a:solidFill>
                <a:effectLst/>
                <a:uLnTx/>
                <a:uFillTx/>
                <a:latin typeface="+mn-lt"/>
                <a:ea typeface="+mn-ea"/>
                <a:cs typeface="+mn-cs"/>
              </a:rPr>
              <a:t>Faculty Profile</a:t>
            </a:r>
          </a:p>
        </p:txBody>
      </p:sp>
      <p:pic>
        <p:nvPicPr>
          <p:cNvPr id="8"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sp>
        <p:nvSpPr>
          <p:cNvPr id="19" name="Footer Placeholder 12"/>
          <p:cNvSpPr>
            <a:spLocks noGrp="1"/>
          </p:cNvSpPr>
          <p:nvPr>
            <p:ph type="ftr" sz="quarter" idx="11"/>
          </p:nvPr>
        </p:nvSpPr>
        <p:spPr>
          <a:xfrm>
            <a:off x="2286000" y="6356350"/>
            <a:ext cx="5562600" cy="365125"/>
          </a:xfrm>
        </p:spPr>
        <p:txBody>
          <a:bodyPr/>
          <a:lstStyle/>
          <a:p>
            <a:r>
              <a:rPr lang="fi-FI"/>
              <a:t>Nishu chauhan            Digital Marketing               Unit-5 </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DF17A896-F903-4639-8AC6-3B185B062D0B}"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Security Issue with Digital Marketing(CO5)</a:t>
            </a:r>
          </a:p>
        </p:txBody>
      </p:sp>
      <p:sp>
        <p:nvSpPr>
          <p:cNvPr id="2" name="Rectangle 1"/>
          <p:cNvSpPr/>
          <p:nvPr/>
        </p:nvSpPr>
        <p:spPr>
          <a:xfrm>
            <a:off x="609600" y="1443841"/>
            <a:ext cx="7696200" cy="3170099"/>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What is information security?</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Ensuring your website is available 24 hours a day for your  customers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Ensuring only the correct people can administer the website’s  content</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Preventing un </a:t>
            </a:r>
            <a:r>
              <a:rPr lang="en-US" sz="2000" dirty="0" err="1">
                <a:latin typeface="Times New Roman" panose="02020603050405020304" pitchFamily="18" charset="0"/>
                <a:cs typeface="Times New Roman" panose="02020603050405020304" pitchFamily="18" charset="0"/>
              </a:rPr>
              <a:t>authorised</a:t>
            </a:r>
            <a:r>
              <a:rPr lang="en-US" sz="2000" dirty="0">
                <a:latin typeface="Times New Roman" panose="02020603050405020304" pitchFamily="18" charset="0"/>
                <a:cs typeface="Times New Roman" panose="02020603050405020304" pitchFamily="18" charset="0"/>
              </a:rPr>
              <a:t> alteration or destruction of your data</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Avoiding your website being used to distribute other peoples’  software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Ensuring that your employees cannot accidentally delete  valuable information</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Stopping your website being used to damage users’ computers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Protecting your reputation</a:t>
            </a:r>
          </a:p>
        </p:txBody>
      </p:sp>
      <p:pic>
        <p:nvPicPr>
          <p:cNvPr id="9" name="Picture 2" descr="NIET, Greater Noida: Cutoff, Placements, Courses, Fees, Admission 2021">
            <a:extLst>
              <a:ext uri="{FF2B5EF4-FFF2-40B4-BE49-F238E27FC236}">
                <a16:creationId xmlns:a16="http://schemas.microsoft.com/office/drawing/2014/main" id="{FF2E94CD-0726-4D6D-ABC5-F0F990F5C6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49CCDF37-05B6-4AD7-9F04-AC4439F4A5C7}"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r>
              <a:rPr lang="en-US" sz="2400" b="1" spc="-90" dirty="0"/>
              <a:t>                       </a:t>
            </a:r>
            <a:r>
              <a:rPr lang="en-US" sz="2400" spc="-90" dirty="0"/>
              <a:t>Types </a:t>
            </a:r>
            <a:r>
              <a:rPr lang="en-US" sz="2400" dirty="0"/>
              <a:t>of </a:t>
            </a:r>
            <a:r>
              <a:rPr lang="en-US" sz="2400" spc="-5" dirty="0"/>
              <a:t>Security</a:t>
            </a:r>
            <a:r>
              <a:rPr lang="en-US" sz="2400" spc="35" dirty="0"/>
              <a:t> </a:t>
            </a:r>
            <a:r>
              <a:rPr lang="en-US" sz="2400" spc="-5" dirty="0"/>
              <a:t>Risks</a:t>
            </a:r>
            <a:r>
              <a:rPr lang="en-US" sz="2400" dirty="0"/>
              <a:t>   (CO5)</a:t>
            </a:r>
          </a:p>
        </p:txBody>
      </p:sp>
      <p:sp>
        <p:nvSpPr>
          <p:cNvPr id="2" name="Rectangle 1"/>
          <p:cNvSpPr/>
          <p:nvPr/>
        </p:nvSpPr>
        <p:spPr>
          <a:xfrm>
            <a:off x="1382486" y="1219200"/>
            <a:ext cx="6096000" cy="3170099"/>
          </a:xfrm>
          <a:prstGeom prst="rect">
            <a:avLst/>
          </a:prstGeom>
        </p:spPr>
        <p:txBody>
          <a:bodyPr wrap="square">
            <a:spAutoFit/>
          </a:bodyPr>
          <a:lstStyle/>
          <a:p>
            <a:endParaRPr lang="en-US" sz="2000" dirty="0"/>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Hacking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Destruction of Data - viruses</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Malware</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Phishing</a:t>
            </a:r>
          </a:p>
          <a:p>
            <a:pPr marL="285750" indent="-28575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Secure Payments/Website Encryption</a:t>
            </a:r>
          </a:p>
        </p:txBody>
      </p:sp>
      <p:pic>
        <p:nvPicPr>
          <p:cNvPr id="9" name="Picture 2" descr="NIET, Greater Noida: Cutoff, Placements, Courses, Fees, Admission 2021">
            <a:extLst>
              <a:ext uri="{FF2B5EF4-FFF2-40B4-BE49-F238E27FC236}">
                <a16:creationId xmlns:a16="http://schemas.microsoft.com/office/drawing/2014/main" id="{C0F11538-376E-4AC3-A028-2056624222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83726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fontScale="92500" lnSpcReduction="2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92172020-3965-476E-A716-FABA15EA9553}"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Hacking (CO5)</a:t>
            </a:r>
          </a:p>
        </p:txBody>
      </p:sp>
      <p:sp>
        <p:nvSpPr>
          <p:cNvPr id="9" name="Rectangle 8"/>
          <p:cNvSpPr/>
          <p:nvPr/>
        </p:nvSpPr>
        <p:spPr>
          <a:xfrm>
            <a:off x="609600" y="1371600"/>
            <a:ext cx="8153400" cy="3170099"/>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Hacking is an attempt to exploit a computer system or a private network inside a computer. Simply put, it is the </a:t>
            </a:r>
            <a:r>
              <a:rPr lang="en-US" sz="2000" dirty="0" err="1">
                <a:latin typeface="Times New Roman" panose="02020603050405020304" pitchFamily="18" charset="0"/>
                <a:cs typeface="Times New Roman" panose="02020603050405020304" pitchFamily="18" charset="0"/>
              </a:rPr>
              <a:t>unauthorised</a:t>
            </a:r>
            <a:r>
              <a:rPr lang="en-US" sz="2000" dirty="0">
                <a:latin typeface="Times New Roman" panose="02020603050405020304" pitchFamily="18" charset="0"/>
                <a:cs typeface="Times New Roman" panose="02020603050405020304" pitchFamily="18" charset="0"/>
              </a:rPr>
              <a:t> access to or control over computer network security systems for some illicit purpose.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White hat professionals hack to check their own security systems to make it more hack-proof. In most cases, they are part of the same </a:t>
            </a:r>
            <a:r>
              <a:rPr lang="en-US" sz="2000" dirty="0" err="1">
                <a:latin typeface="Times New Roman" panose="02020603050405020304" pitchFamily="18" charset="0"/>
                <a:cs typeface="Times New Roman" panose="02020603050405020304" pitchFamily="18" charset="0"/>
              </a:rPr>
              <a:t>organisation</a:t>
            </a:r>
            <a:r>
              <a:rPr lang="en-US" sz="2000" dirty="0">
                <a:latin typeface="Times New Roman" panose="02020603050405020304" pitchFamily="18" charset="0"/>
                <a:cs typeface="Times New Roman" panose="02020603050405020304" pitchFamily="18" charset="0"/>
              </a:rPr>
              <a:t>.</a:t>
            </a:r>
          </a:p>
          <a:p>
            <a:pPr algn="just"/>
            <a:r>
              <a:rPr lang="en-US" sz="2000" dirty="0">
                <a:latin typeface="Times New Roman" panose="02020603050405020304" pitchFamily="18" charset="0"/>
                <a:cs typeface="Times New Roman" panose="02020603050405020304" pitchFamily="18" charset="0"/>
              </a:rPr>
              <a:t> </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Black hat hackers hack to take control over the system for personal gains. They can destroy, steal or even prevent authorized users from accessing the system. </a:t>
            </a:r>
          </a:p>
        </p:txBody>
      </p:sp>
      <p:pic>
        <p:nvPicPr>
          <p:cNvPr id="10" name="Picture 2" descr="NIET, Greater Noida: Cutoff, Placements, Courses, Fees, Admission 2021">
            <a:extLst>
              <a:ext uri="{FF2B5EF4-FFF2-40B4-BE49-F238E27FC236}">
                <a16:creationId xmlns:a16="http://schemas.microsoft.com/office/drawing/2014/main" id="{DCDDA92D-3DB4-4BFF-9DE3-D7D05C393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45297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6AC530AF-0A2B-429A-A493-D43EFF71B239}"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Hacking (CO5)</a:t>
            </a:r>
          </a:p>
        </p:txBody>
      </p:sp>
      <p:sp>
        <p:nvSpPr>
          <p:cNvPr id="9" name="Rectangle 8"/>
          <p:cNvSpPr/>
          <p:nvPr/>
        </p:nvSpPr>
        <p:spPr>
          <a:xfrm>
            <a:off x="609600" y="1371600"/>
            <a:ext cx="8153400" cy="2246769"/>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Grey hat hackers comprise curious people who have just about enough computer language skills to enable them to hack a system to locate potential loopholes in the network security system.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Grey hats differ from white hats in the sense that the former notify the admin of the network system about the weaknesses discovered in the system, whereas the latter is only looking for personal gains.</a:t>
            </a:r>
          </a:p>
        </p:txBody>
      </p:sp>
      <p:pic>
        <p:nvPicPr>
          <p:cNvPr id="10" name="Picture 2" descr="NIET, Greater Noida: Cutoff, Placements, Courses, Fees, Admission 2021">
            <a:extLst>
              <a:ext uri="{FF2B5EF4-FFF2-40B4-BE49-F238E27FC236}">
                <a16:creationId xmlns:a16="http://schemas.microsoft.com/office/drawing/2014/main" id="{DCDDA92D-3DB4-4BFF-9DE3-D7D05C393A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25466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904CBF2B-0B10-4C70-B450-0A2B9B64261C}"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Malware (CO5)</a:t>
            </a:r>
          </a:p>
        </p:txBody>
      </p:sp>
      <p:sp>
        <p:nvSpPr>
          <p:cNvPr id="2" name="Rectangle 1"/>
          <p:cNvSpPr/>
          <p:nvPr/>
        </p:nvSpPr>
        <p:spPr>
          <a:xfrm>
            <a:off x="609600" y="1219200"/>
            <a:ext cx="8077200" cy="378565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Malware</a:t>
            </a:r>
            <a:r>
              <a:rPr lang="en-US" sz="2000" dirty="0">
                <a:latin typeface="Times New Roman" panose="02020603050405020304" pitchFamily="18" charset="0"/>
                <a:cs typeface="Times New Roman" panose="02020603050405020304" pitchFamily="18" charset="0"/>
              </a:rPr>
              <a:t> is a catch-all term for any type of malicious software designed to harm or exploit any programmable device, service or network. Cybercriminals typically use it to extract data that they can leverage over victims for financial gain.</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Malware</a:t>
            </a:r>
            <a:r>
              <a:rPr lang="en-US" sz="2000" dirty="0">
                <a:latin typeface="Times New Roman" panose="02020603050405020304" pitchFamily="18" charset="0"/>
                <a:cs typeface="Times New Roman" panose="02020603050405020304" pitchFamily="18" charset="0"/>
              </a:rPr>
              <a:t> (a portmanteau for </a:t>
            </a:r>
            <a:r>
              <a:rPr lang="en-US" sz="2000" b="1" dirty="0">
                <a:latin typeface="Times New Roman" panose="02020603050405020304" pitchFamily="18" charset="0"/>
                <a:cs typeface="Times New Roman" panose="02020603050405020304" pitchFamily="18" charset="0"/>
              </a:rPr>
              <a:t>malicious software</a:t>
            </a:r>
            <a:r>
              <a:rPr lang="en-US" sz="2000" dirty="0">
                <a:latin typeface="Times New Roman" panose="02020603050405020304" pitchFamily="18" charset="0"/>
                <a:cs typeface="Times New Roman" panose="02020603050405020304" pitchFamily="18" charset="0"/>
              </a:rPr>
              <a:t>) is any software intentionally designed to cause damage to a computer, server, client, or computer network (by contrast, software that causes </a:t>
            </a:r>
            <a:r>
              <a:rPr lang="en-US" sz="2000" i="1" dirty="0">
                <a:latin typeface="Times New Roman" panose="02020603050405020304" pitchFamily="18" charset="0"/>
                <a:cs typeface="Times New Roman" panose="02020603050405020304" pitchFamily="18" charset="0"/>
              </a:rPr>
              <a:t>unintentional</a:t>
            </a:r>
            <a:r>
              <a:rPr lang="en-US" sz="2000" dirty="0">
                <a:latin typeface="Times New Roman" panose="02020603050405020304" pitchFamily="18" charset="0"/>
                <a:cs typeface="Times New Roman" panose="02020603050405020304" pitchFamily="18" charset="0"/>
              </a:rPr>
              <a:t> harm due to some deficiency is typically described as a software bug). A wide variety of malware types exist, including computer viruses, worms, Trojan horses, ransomware, spyware, adware, rogue software, wiper and </a:t>
            </a:r>
            <a:r>
              <a:rPr lang="en-US" sz="2000" u="sng" dirty="0">
                <a:latin typeface="Times New Roman" panose="02020603050405020304" pitchFamily="18" charset="0"/>
                <a:cs typeface="Times New Roman" panose="02020603050405020304" pitchFamily="18" charset="0"/>
              </a:rPr>
              <a:t>scareware</a:t>
            </a:r>
            <a:endParaRPr lang="en-US" sz="2000" dirty="0">
              <a:latin typeface="Times New Roman" panose="02020603050405020304" pitchFamily="18" charset="0"/>
              <a:cs typeface="Times New Roman" panose="02020603050405020304" pitchFamily="18" charset="0"/>
            </a:endParaRPr>
          </a:p>
        </p:txBody>
      </p:sp>
      <p:pic>
        <p:nvPicPr>
          <p:cNvPr id="9" name="Picture 2" descr="NIET, Greater Noida: Cutoff, Placements, Courses, Fees, Admission 2021">
            <a:extLst>
              <a:ext uri="{FF2B5EF4-FFF2-40B4-BE49-F238E27FC236}">
                <a16:creationId xmlns:a16="http://schemas.microsoft.com/office/drawing/2014/main" id="{55E3D717-2E4B-4A92-9DE8-3036D8C614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57599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84097231-C237-4DF0-87D0-004134921F6F}"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Malware (CO5)</a:t>
            </a:r>
          </a:p>
        </p:txBody>
      </p:sp>
      <p:sp>
        <p:nvSpPr>
          <p:cNvPr id="9" name="Rectangle 8"/>
          <p:cNvSpPr/>
          <p:nvPr/>
        </p:nvSpPr>
        <p:spPr>
          <a:xfrm>
            <a:off x="457200" y="1371600"/>
            <a:ext cx="8229600" cy="2554545"/>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 </a:t>
            </a:r>
          </a:p>
          <a:p>
            <a:pPr algn="just"/>
            <a:r>
              <a:rPr lang="en-US" sz="2000" dirty="0">
                <a:latin typeface="Times New Roman" panose="02020603050405020304" pitchFamily="18" charset="0"/>
                <a:cs typeface="Times New Roman" panose="02020603050405020304" pitchFamily="18" charset="0"/>
              </a:rPr>
              <a:t>Malware encompasses all types of malicious software, including viruses, and cybercriminals use it for many reasons, such as: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Tricking a victim into providing personal data for identity theft</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Stealing consumer credit card data or other financial data</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Assuming control of multiple computers to launch denial-of-service attacks against other networks</a:t>
            </a:r>
          </a:p>
          <a:p>
            <a:pPr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Infecting computers and using them to mine bitcoin or other cryptocurrencies</a:t>
            </a:r>
            <a:endParaRPr lang="en-US" sz="2000" b="0" i="0" dirty="0">
              <a:effectLst/>
              <a:latin typeface="Times New Roman" panose="02020603050405020304" pitchFamily="18" charset="0"/>
              <a:cs typeface="Times New Roman" panose="02020603050405020304" pitchFamily="18" charset="0"/>
            </a:endParaRPr>
          </a:p>
        </p:txBody>
      </p:sp>
      <p:pic>
        <p:nvPicPr>
          <p:cNvPr id="10" name="Picture 2" descr="NIET, Greater Noida: Cutoff, Placements, Courses, Fees, Admission 2021">
            <a:extLst>
              <a:ext uri="{FF2B5EF4-FFF2-40B4-BE49-F238E27FC236}">
                <a16:creationId xmlns:a16="http://schemas.microsoft.com/office/drawing/2014/main" id="{5A39A61D-1EFD-43EC-AC5F-6AB0E9A1AC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753885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70D3DFE-1EE8-4035-9A4D-A8089A19081A}"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Types of Malware (CO5)</a:t>
            </a:r>
          </a:p>
        </p:txBody>
      </p:sp>
      <p:sp>
        <p:nvSpPr>
          <p:cNvPr id="2" name="Rectangle 1"/>
          <p:cNvSpPr/>
          <p:nvPr/>
        </p:nvSpPr>
        <p:spPr>
          <a:xfrm>
            <a:off x="457200" y="1305342"/>
            <a:ext cx="8458200" cy="3447098"/>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Viruses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A virus usually comes as an attachment in an email that holds a virus payload, or the part of the malware that performs the malicious action. Once the victim opens the file, the device is infected.</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Ransomware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One of the most profitable, and therefore one of the most popular, types of malware amongst cybercriminals is ransomware. This malware installs itself onto a victim’s machine, encrypts their files, and then turns around and demands a ransom (usually in Bitcoin) to return that data to the user.</a:t>
            </a:r>
          </a:p>
          <a:p>
            <a:pPr algn="just"/>
            <a:endParaRPr lang="en-US" b="0" i="0" dirty="0">
              <a:solidFill>
                <a:srgbClr val="333333"/>
              </a:solidFill>
              <a:effectLst/>
              <a:latin typeface="Open Sans"/>
            </a:endParaRPr>
          </a:p>
        </p:txBody>
      </p:sp>
      <p:pic>
        <p:nvPicPr>
          <p:cNvPr id="9" name="Picture 2" descr="NIET, Greater Noida: Cutoff, Placements, Courses, Fees, Admission 2021">
            <a:extLst>
              <a:ext uri="{FF2B5EF4-FFF2-40B4-BE49-F238E27FC236}">
                <a16:creationId xmlns:a16="http://schemas.microsoft.com/office/drawing/2014/main" id="{E5B33F97-384C-4E5A-B2BC-AA5D93A2E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626335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9B595F56-35CD-4D4A-818E-5DA89746AB10}"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Types of Malware (CO5)</a:t>
            </a:r>
          </a:p>
        </p:txBody>
      </p:sp>
      <p:sp>
        <p:nvSpPr>
          <p:cNvPr id="2" name="Rectangle 1"/>
          <p:cNvSpPr/>
          <p:nvPr/>
        </p:nvSpPr>
        <p:spPr>
          <a:xfrm>
            <a:off x="457200" y="1305342"/>
            <a:ext cx="8458200" cy="4401205"/>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Scareware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Cybercriminals scare us into thinking that our computers or smartphones have become infected to convince victims to purchase a fake application. In a typical scareware scam, you might see an alarming message while browsing the Web that says “Warning: Your computer is infected!” or “You have a virus!” Cybercriminals use these programs and unethical advertising practices to frighten users into purchasing rogue applications.</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Worms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Worms have the ability to copy themselves from machine to machine, usually by exploiting some sort of security weakness in a software or operating system and don’t require user interaction to function.</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b="0" i="0" dirty="0">
              <a:solidFill>
                <a:srgbClr val="333333"/>
              </a:solidFill>
              <a:effectLst/>
              <a:latin typeface="Open Sans"/>
            </a:endParaRPr>
          </a:p>
        </p:txBody>
      </p:sp>
      <p:pic>
        <p:nvPicPr>
          <p:cNvPr id="9" name="Picture 2" descr="NIET, Greater Noida: Cutoff, Placements, Courses, Fees, Admission 2021">
            <a:extLst>
              <a:ext uri="{FF2B5EF4-FFF2-40B4-BE49-F238E27FC236}">
                <a16:creationId xmlns:a16="http://schemas.microsoft.com/office/drawing/2014/main" id="{E5B33F97-384C-4E5A-B2BC-AA5D93A2EA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036671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7C478008-D5E2-4A8F-8EE0-9B1536E8ECFF}"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Types of Malware (CO5)</a:t>
            </a:r>
          </a:p>
        </p:txBody>
      </p:sp>
      <p:sp>
        <p:nvSpPr>
          <p:cNvPr id="2" name="Rectangle 1"/>
          <p:cNvSpPr/>
          <p:nvPr/>
        </p:nvSpPr>
        <p:spPr>
          <a:xfrm>
            <a:off x="457200" y="1305342"/>
            <a:ext cx="8458200" cy="378565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Spyware</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Spyware is a program installed on your computer, usually without your explicit knowledge, that captures and transmits personal information or Internet browsing habits and details to its user. Spyware enables its users to monitor all forms of communications on the targeted device. </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Trojans</a:t>
            </a: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Trojans masquerade as harmless applications, tricking users into downloading and using them. Once up and running, they then can steal personal data, crash a device, spy on activities or even launch an attack. </a:t>
            </a:r>
          </a:p>
          <a:p>
            <a:endParaRPr lang="en-US" sz="2000" dirty="0"/>
          </a:p>
          <a:p>
            <a:endParaRPr lang="en-US" sz="2000" b="0" i="0" dirty="0">
              <a:solidFill>
                <a:srgbClr val="333333"/>
              </a:solidFill>
              <a:effectLst/>
              <a:latin typeface="Open Sans"/>
            </a:endParaRPr>
          </a:p>
        </p:txBody>
      </p:sp>
      <p:pic>
        <p:nvPicPr>
          <p:cNvPr id="9" name="Picture 2" descr="NIET, Greater Noida: Cutoff, Placements, Courses, Fees, Admission 2021">
            <a:extLst>
              <a:ext uri="{FF2B5EF4-FFF2-40B4-BE49-F238E27FC236}">
                <a16:creationId xmlns:a16="http://schemas.microsoft.com/office/drawing/2014/main" id="{C8B7298C-DEE9-405F-89AB-46A8D02F6B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61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D5772620-7D1B-40B0-A5E2-2D2B51F70E34}"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Types of Malware (CO5)</a:t>
            </a:r>
          </a:p>
        </p:txBody>
      </p:sp>
      <p:sp>
        <p:nvSpPr>
          <p:cNvPr id="2" name="Rectangle 1"/>
          <p:cNvSpPr/>
          <p:nvPr/>
        </p:nvSpPr>
        <p:spPr>
          <a:xfrm>
            <a:off x="457200" y="1305342"/>
            <a:ext cx="8458200" cy="3754874"/>
          </a:xfrm>
          <a:prstGeom prst="rect">
            <a:avLst/>
          </a:prstGeom>
        </p:spPr>
        <p:txBody>
          <a:bodyPr wrap="square">
            <a:spAutoFit/>
          </a:bodyPr>
          <a:lstStyle/>
          <a:p>
            <a:r>
              <a:rPr lang="en-US" sz="2000" b="1" dirty="0">
                <a:latin typeface="Times New Roman" panose="02020603050405020304" pitchFamily="18" charset="0"/>
                <a:cs typeface="Times New Roman" panose="02020603050405020304" pitchFamily="18" charset="0"/>
              </a:rPr>
              <a:t>Adware</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Adware programs push unwanted advertisements at users and typically display blinking advertisements or pop-up windows when you perform a certain action. Adware programs are often installed in exchange for another service, such as the right to use a program without paying for it.</a:t>
            </a:r>
          </a:p>
          <a:p>
            <a:endParaRPr lang="en-US" sz="2000" dirty="0">
              <a:latin typeface="Times New Roman" panose="02020603050405020304" pitchFamily="18" charset="0"/>
              <a:cs typeface="Times New Roman" panose="02020603050405020304" pitchFamily="18" charset="0"/>
            </a:endParaRPr>
          </a:p>
          <a:p>
            <a:r>
              <a:rPr lang="en-US" sz="2000" b="1" dirty="0" err="1">
                <a:latin typeface="Times New Roman" panose="02020603050405020304" pitchFamily="18" charset="0"/>
                <a:cs typeface="Times New Roman" panose="02020603050405020304" pitchFamily="18" charset="0"/>
              </a:rPr>
              <a:t>Fileless</a:t>
            </a:r>
            <a:r>
              <a:rPr lang="en-US" sz="2000" b="1" dirty="0">
                <a:latin typeface="Times New Roman" panose="02020603050405020304" pitchFamily="18" charset="0"/>
                <a:cs typeface="Times New Roman" panose="02020603050405020304" pitchFamily="18" charset="0"/>
              </a:rPr>
              <a:t> malware</a:t>
            </a:r>
            <a:endParaRPr lang="en-US" sz="2000" dirty="0">
              <a:latin typeface="Times New Roman" panose="02020603050405020304" pitchFamily="18" charset="0"/>
              <a:cs typeface="Times New Roman" panose="02020603050405020304" pitchFamily="18" charset="0"/>
            </a:endParaRPr>
          </a:p>
          <a:p>
            <a:r>
              <a:rPr lang="en-US" sz="2000" dirty="0" err="1">
                <a:latin typeface="Times New Roman" panose="02020603050405020304" pitchFamily="18" charset="0"/>
                <a:cs typeface="Times New Roman" panose="02020603050405020304" pitchFamily="18" charset="0"/>
              </a:rPr>
              <a:t>Fileless</a:t>
            </a:r>
            <a:r>
              <a:rPr lang="en-US" sz="2000" dirty="0">
                <a:latin typeface="Times New Roman" panose="02020603050405020304" pitchFamily="18" charset="0"/>
                <a:cs typeface="Times New Roman" panose="02020603050405020304" pitchFamily="18" charset="0"/>
              </a:rPr>
              <a:t> malware is a type of malicious software that uses legitimate programs to infect a computer. </a:t>
            </a:r>
            <a:r>
              <a:rPr lang="en-US" sz="2000" dirty="0" err="1">
                <a:latin typeface="Times New Roman" panose="02020603050405020304" pitchFamily="18" charset="0"/>
                <a:cs typeface="Times New Roman" panose="02020603050405020304" pitchFamily="18" charset="0"/>
              </a:rPr>
              <a:t>Fileless</a:t>
            </a:r>
            <a:r>
              <a:rPr lang="en-US" sz="2000" dirty="0">
                <a:latin typeface="Times New Roman" panose="02020603050405020304" pitchFamily="18" charset="0"/>
                <a:cs typeface="Times New Roman" panose="02020603050405020304" pitchFamily="18" charset="0"/>
              </a:rPr>
              <a:t> malware registry attacks leave no malware files to scan and no malicious processes to detect. It does not rely on files and leaves no footprint, making it challenging to detect and remove.</a:t>
            </a:r>
          </a:p>
          <a:p>
            <a:endParaRPr lang="en-US" dirty="0"/>
          </a:p>
        </p:txBody>
      </p:sp>
      <p:pic>
        <p:nvPicPr>
          <p:cNvPr id="9" name="Picture 2" descr="NIET, Greater Noida: Cutoff, Placements, Courses, Fees, Admission 2021">
            <a:extLst>
              <a:ext uri="{FF2B5EF4-FFF2-40B4-BE49-F238E27FC236}">
                <a16:creationId xmlns:a16="http://schemas.microsoft.com/office/drawing/2014/main" id="{DA5D27EF-3B0D-45F6-B092-43EE8D0F33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267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69DCB9-7FE2-49E5-AC04-3F3FC33CC6C9}" type="datetime1">
              <a:rPr lang="en-US" smtClean="0"/>
              <a:t>28-May-24</a:t>
            </a:fld>
            <a:endParaRPr lang="en-US"/>
          </a:p>
        </p:txBody>
      </p:sp>
      <p:sp>
        <p:nvSpPr>
          <p:cNvPr id="3" name="Footer Placeholder 2"/>
          <p:cNvSpPr>
            <a:spLocks noGrp="1"/>
          </p:cNvSpPr>
          <p:nvPr>
            <p:ph type="ftr" sz="quarter" idx="11"/>
          </p:nvPr>
        </p:nvSpPr>
        <p:spPr>
          <a:xfrm>
            <a:off x="1828800" y="6356350"/>
            <a:ext cx="5715000" cy="365125"/>
          </a:xfrm>
        </p:spPr>
        <p:txBody>
          <a:bodyPr/>
          <a:lstStyle/>
          <a:p>
            <a:r>
              <a:rPr lang="fi-FI"/>
              <a:t>Nishu chauhan            Digital Marketing               Unit-5 </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Evaluation scheme</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0" descr="Logo New.png"/>
          <p:cNvPicPr>
            <a:picLocks noChangeAspect="1" noChangeArrowheads="1"/>
          </p:cNvPicPr>
          <p:nvPr/>
        </p:nvPicPr>
        <p:blipFill>
          <a:blip r:embed="rId2"/>
          <a:srcRect/>
          <a:stretch>
            <a:fillRect/>
          </a:stretch>
        </p:blipFill>
        <p:spPr bwMode="auto">
          <a:xfrm>
            <a:off x="0" y="0"/>
            <a:ext cx="1295400" cy="681789"/>
          </a:xfrm>
          <a:prstGeom prst="rect">
            <a:avLst/>
          </a:prstGeom>
          <a:noFill/>
          <a:ln w="9525">
            <a:noFill/>
            <a:miter lim="800000"/>
            <a:headEnd/>
            <a:tailEnd/>
          </a:ln>
        </p:spPr>
      </p:pic>
    </p:spTree>
    <p:extLst>
      <p:ext uri="{BB962C8B-B14F-4D97-AF65-F5344CB8AC3E}">
        <p14:creationId xmlns:p14="http://schemas.microsoft.com/office/powerpoint/2010/main" val="2785320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B9D81F54-016B-47F3-A3DE-16C5390A467E}"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Phishing (CO5)</a:t>
            </a:r>
          </a:p>
        </p:txBody>
      </p:sp>
      <p:sp>
        <p:nvSpPr>
          <p:cNvPr id="2" name="Rectangle 1"/>
          <p:cNvSpPr/>
          <p:nvPr/>
        </p:nvSpPr>
        <p:spPr>
          <a:xfrm>
            <a:off x="533400" y="1219200"/>
            <a:ext cx="7543800" cy="2523768"/>
          </a:xfrm>
          <a:prstGeom prst="rect">
            <a:avLst/>
          </a:prstGeom>
        </p:spPr>
        <p:txBody>
          <a:bodyPr wrap="square">
            <a:spAutoFit/>
          </a:bodyPr>
          <a:lstStyle/>
          <a:p>
            <a:pPr algn="just"/>
            <a:r>
              <a:rPr lang="en-US" sz="2000" dirty="0">
                <a:latin typeface="Times New Roman" panose="02020603050405020304" pitchFamily="18" charset="0"/>
                <a:cs typeface="Times New Roman" panose="02020603050405020304" pitchFamily="18" charset="0"/>
              </a:rPr>
              <a:t>Phishing is a cybercrime in which a target or targets are contacted by email, telephone or text message by someone posing as a legitimate institution to lure individuals into providing sensitive data such as personally identifiable information, banking and credit card details, and passwords.</a:t>
            </a:r>
          </a:p>
          <a:p>
            <a:pPr algn="just"/>
            <a:r>
              <a:rPr lang="en-US" sz="2000" dirty="0">
                <a:latin typeface="Times New Roman" panose="02020603050405020304" pitchFamily="18" charset="0"/>
                <a:cs typeface="Times New Roman" panose="02020603050405020304" pitchFamily="18" charset="0"/>
              </a:rPr>
              <a:t>The information is then used to access important accounts and can result in identity theft and financial loss.</a:t>
            </a:r>
          </a:p>
          <a:p>
            <a:pPr algn="just"/>
            <a:endParaRPr lang="en-US" dirty="0"/>
          </a:p>
        </p:txBody>
      </p:sp>
      <p:pic>
        <p:nvPicPr>
          <p:cNvPr id="9" name="Picture 2" descr="NIET, Greater Noida: Cutoff, Placements, Courses, Fees, Admission 2021">
            <a:extLst>
              <a:ext uri="{FF2B5EF4-FFF2-40B4-BE49-F238E27FC236}">
                <a16:creationId xmlns:a16="http://schemas.microsoft.com/office/drawing/2014/main" id="{3475257A-76AA-4FCF-8612-D1A4D21C2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929240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FE66F589-462B-44CA-B65C-330CA609990F}"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Phishing (CO5)</a:t>
            </a:r>
          </a:p>
        </p:txBody>
      </p:sp>
      <p:sp>
        <p:nvSpPr>
          <p:cNvPr id="2" name="Rectangle 1"/>
          <p:cNvSpPr/>
          <p:nvPr/>
        </p:nvSpPr>
        <p:spPr>
          <a:xfrm>
            <a:off x="685800" y="1518183"/>
            <a:ext cx="7543800" cy="2523768"/>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Too Good To Be True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Lucrative offers and eye-catching or attention-grabbing statements are designed to attract people’s attention immediately. For instance, many claim that you have won an iPhone, a lottery, or some other lavish prize. Just don't click on any suspicious emails. Remember that if it seems to good to be true, it probably is!</a:t>
            </a:r>
          </a:p>
          <a:p>
            <a:pPr algn="just"/>
            <a:endParaRPr lang="en-US" sz="2000" dirty="0">
              <a:latin typeface="Times New Roman" panose="02020603050405020304" pitchFamily="18" charset="0"/>
              <a:cs typeface="Times New Roman" panose="02020603050405020304" pitchFamily="18" charset="0"/>
            </a:endParaRPr>
          </a:p>
          <a:p>
            <a:pPr algn="just"/>
            <a:endParaRPr lang="en-US" dirty="0"/>
          </a:p>
        </p:txBody>
      </p:sp>
      <p:pic>
        <p:nvPicPr>
          <p:cNvPr id="9" name="Picture 2" descr="NIET, Greater Noida: Cutoff, Placements, Courses, Fees, Admission 2021">
            <a:extLst>
              <a:ext uri="{FF2B5EF4-FFF2-40B4-BE49-F238E27FC236}">
                <a16:creationId xmlns:a16="http://schemas.microsoft.com/office/drawing/2014/main" id="{3475257A-76AA-4FCF-8612-D1A4D21C23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466995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AD3D6F7E-8FB4-4C2C-BD3E-874F08266855}"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Phishing (CO5)</a:t>
            </a:r>
          </a:p>
        </p:txBody>
      </p:sp>
      <p:sp>
        <p:nvSpPr>
          <p:cNvPr id="2" name="Rectangle 1"/>
          <p:cNvSpPr/>
          <p:nvPr/>
        </p:nvSpPr>
        <p:spPr>
          <a:xfrm>
            <a:off x="762000" y="1753099"/>
            <a:ext cx="7391400" cy="2492990"/>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Sense of Urgency -</a:t>
            </a:r>
            <a:r>
              <a:rPr lang="en-US" sz="2000" dirty="0">
                <a:latin typeface="Times New Roman" panose="02020603050405020304" pitchFamily="18" charset="0"/>
                <a:cs typeface="Times New Roman" panose="02020603050405020304" pitchFamily="18" charset="0"/>
              </a:rPr>
              <a:t> A favorite tactic amongst cybercriminals is to ask you to act fast because the super deals are only for a limited time. Some of them will even tell you that you have only a few minutes to respond. When you come across these kinds of emails, it's best to just ignore them. Sometimes, they will tell you that your account will be suspended unless you update your personal details immediately</a:t>
            </a:r>
          </a:p>
          <a:p>
            <a:pPr algn="just"/>
            <a:endParaRPr lang="en-US" dirty="0"/>
          </a:p>
          <a:p>
            <a:pPr algn="just"/>
            <a:endParaRPr lang="en-US" dirty="0"/>
          </a:p>
        </p:txBody>
      </p:sp>
      <p:pic>
        <p:nvPicPr>
          <p:cNvPr id="9" name="Picture 2" descr="NIET, Greater Noida: Cutoff, Placements, Courses, Fees, Admission 2021">
            <a:extLst>
              <a:ext uri="{FF2B5EF4-FFF2-40B4-BE49-F238E27FC236}">
                <a16:creationId xmlns:a16="http://schemas.microsoft.com/office/drawing/2014/main" id="{423076AC-781B-4F32-9A71-BEEED450C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577422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B2D77DBA-9203-49F8-8415-F3ED9F129205}"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Phishing (CO5)</a:t>
            </a:r>
          </a:p>
        </p:txBody>
      </p:sp>
      <p:sp>
        <p:nvSpPr>
          <p:cNvPr id="2" name="Rectangle 1"/>
          <p:cNvSpPr/>
          <p:nvPr/>
        </p:nvSpPr>
        <p:spPr>
          <a:xfrm>
            <a:off x="838200" y="1219200"/>
            <a:ext cx="7391400" cy="3108543"/>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Hyperlinks -</a:t>
            </a:r>
            <a:r>
              <a:rPr lang="en-US" sz="2000" dirty="0">
                <a:latin typeface="Times New Roman" panose="02020603050405020304" pitchFamily="18" charset="0"/>
                <a:cs typeface="Times New Roman" panose="02020603050405020304" pitchFamily="18" charset="0"/>
              </a:rPr>
              <a:t> A link may not be all it appears to be. Hovering over a link shows you the actual URL where you will be directed upon clicking on it. It could be completely different or it could be a popular website with a misspelling, for instance www.bankofarnerica.com - the 'm' is actually an 'r' and an 'n', so look carefully.</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Attachments -</a:t>
            </a:r>
            <a:r>
              <a:rPr lang="en-US" sz="2000" dirty="0">
                <a:latin typeface="Times New Roman" panose="02020603050405020304" pitchFamily="18" charset="0"/>
                <a:cs typeface="Times New Roman" panose="02020603050405020304" pitchFamily="18" charset="0"/>
              </a:rPr>
              <a:t> If you see an attachment in an email you weren't expecting or that doesn't make sense, don't open it! </a:t>
            </a:r>
          </a:p>
          <a:p>
            <a:pPr algn="just"/>
            <a:endParaRPr lang="en-US" dirty="0"/>
          </a:p>
          <a:p>
            <a:pPr algn="just"/>
            <a:endParaRPr lang="en-US" dirty="0"/>
          </a:p>
        </p:txBody>
      </p:sp>
      <p:pic>
        <p:nvPicPr>
          <p:cNvPr id="9" name="Picture 2" descr="NIET, Greater Noida: Cutoff, Placements, Courses, Fees, Admission 2021">
            <a:extLst>
              <a:ext uri="{FF2B5EF4-FFF2-40B4-BE49-F238E27FC236}">
                <a16:creationId xmlns:a16="http://schemas.microsoft.com/office/drawing/2014/main" id="{423076AC-781B-4F32-9A71-BEEED450C3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8588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F34BC461-3DF3-4E53-AD77-AA7AB7A2CC7F}"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Prevention against Phishing (CO5)</a:t>
            </a:r>
          </a:p>
        </p:txBody>
      </p:sp>
      <p:sp>
        <p:nvSpPr>
          <p:cNvPr id="2" name="Rectangle 1"/>
          <p:cNvSpPr/>
          <p:nvPr/>
        </p:nvSpPr>
        <p:spPr>
          <a:xfrm>
            <a:off x="838200" y="1483080"/>
            <a:ext cx="7239000" cy="2554545"/>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protect against spam mails, </a:t>
            </a:r>
            <a:r>
              <a:rPr lang="en-US" sz="2000" b="1" dirty="0">
                <a:latin typeface="Times New Roman" panose="02020603050405020304" pitchFamily="18" charset="0"/>
                <a:cs typeface="Times New Roman" panose="02020603050405020304" pitchFamily="18" charset="0"/>
              </a:rPr>
              <a:t>spam filters </a:t>
            </a:r>
            <a:r>
              <a:rPr lang="en-US" sz="2000" dirty="0">
                <a:latin typeface="Times New Roman" panose="02020603050405020304" pitchFamily="18" charset="0"/>
                <a:cs typeface="Times New Roman" panose="02020603050405020304" pitchFamily="18" charset="0"/>
              </a:rPr>
              <a:t>can be used. Generally, the filters assess the origin of the message, the software used to send the message, and the appearance of the message to determine if it’s spam. Occasionally, spam filters may even block emails from legitimate sources, so it isn’t always 100% accurate.</a:t>
            </a:r>
          </a:p>
          <a:p>
            <a:pPr algn="just"/>
            <a:endParaRPr lang="en-US" sz="2000" dirty="0"/>
          </a:p>
          <a:p>
            <a:pPr algn="just"/>
            <a:endParaRPr lang="en-US" sz="2000" dirty="0"/>
          </a:p>
        </p:txBody>
      </p:sp>
      <p:pic>
        <p:nvPicPr>
          <p:cNvPr id="9" name="Picture 2" descr="NIET, Greater Noida: Cutoff, Placements, Courses, Fees, Admission 2021">
            <a:extLst>
              <a:ext uri="{FF2B5EF4-FFF2-40B4-BE49-F238E27FC236}">
                <a16:creationId xmlns:a16="http://schemas.microsoft.com/office/drawing/2014/main" id="{AC237280-494C-4D1E-B203-C6A5A803B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814547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96B6F9ED-0AE7-4D78-AD55-A21159F75331}"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Prevention against Phishing (CO5)</a:t>
            </a:r>
          </a:p>
        </p:txBody>
      </p:sp>
      <p:sp>
        <p:nvSpPr>
          <p:cNvPr id="2" name="Rectangle 1"/>
          <p:cNvSpPr/>
          <p:nvPr/>
        </p:nvSpPr>
        <p:spPr>
          <a:xfrm>
            <a:off x="762000" y="1435411"/>
            <a:ext cx="7239000" cy="3785652"/>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browser settings </a:t>
            </a:r>
            <a:r>
              <a:rPr lang="en-US" sz="2000" dirty="0">
                <a:latin typeface="Times New Roman" panose="02020603050405020304" pitchFamily="18" charset="0"/>
                <a:cs typeface="Times New Roman" panose="02020603050405020304" pitchFamily="18" charset="0"/>
              </a:rPr>
              <a:t>should be changed to prevent fraudulent websites from opening. Browsers keep a list of fake websites and when you try to access the website, the address is blocked or an alert message is shown. The settings of the browser should only allow reliable websites to open up.</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One way to ensure security is to </a:t>
            </a:r>
            <a:r>
              <a:rPr lang="en-US" sz="2000" b="1" dirty="0">
                <a:latin typeface="Times New Roman" panose="02020603050405020304" pitchFamily="18" charset="0"/>
                <a:cs typeface="Times New Roman" panose="02020603050405020304" pitchFamily="18" charset="0"/>
              </a:rPr>
              <a:t>change passwords </a:t>
            </a:r>
            <a:r>
              <a:rPr lang="en-US" sz="2000" dirty="0">
                <a:latin typeface="Times New Roman" panose="02020603050405020304" pitchFamily="18" charset="0"/>
                <a:cs typeface="Times New Roman" panose="02020603050405020304" pitchFamily="18" charset="0"/>
              </a:rPr>
              <a:t>on a regular basis, and never use the same password for multiple accounts. It’s also a good idea for websites to use a CAPTCHA system for added security.</a:t>
            </a:r>
          </a:p>
          <a:p>
            <a:pPr algn="just"/>
            <a:endParaRPr lang="en-US" sz="2000" dirty="0"/>
          </a:p>
          <a:p>
            <a:pPr algn="just"/>
            <a:endParaRPr lang="en-US" sz="2000" dirty="0"/>
          </a:p>
        </p:txBody>
      </p:sp>
      <p:pic>
        <p:nvPicPr>
          <p:cNvPr id="9" name="Picture 2" descr="NIET, Greater Noida: Cutoff, Placements, Courses, Fees, Admission 2021">
            <a:extLst>
              <a:ext uri="{FF2B5EF4-FFF2-40B4-BE49-F238E27FC236}">
                <a16:creationId xmlns:a16="http://schemas.microsoft.com/office/drawing/2014/main" id="{AC237280-494C-4D1E-B203-C6A5A803B7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87312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73C926BB-9082-4F43-AB3B-907C490D2137}"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Prevention against Phishing (CO5)</a:t>
            </a:r>
          </a:p>
        </p:txBody>
      </p:sp>
      <p:sp>
        <p:nvSpPr>
          <p:cNvPr id="2" name="Rectangle 1"/>
          <p:cNvSpPr/>
          <p:nvPr/>
        </p:nvSpPr>
        <p:spPr>
          <a:xfrm>
            <a:off x="624840" y="1334782"/>
            <a:ext cx="7894320" cy="4093428"/>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Banks and financial organizations use </a:t>
            </a:r>
            <a:r>
              <a:rPr lang="en-US" sz="2000" b="1" dirty="0">
                <a:latin typeface="Times New Roman" panose="02020603050405020304" pitchFamily="18" charset="0"/>
                <a:cs typeface="Times New Roman" panose="02020603050405020304" pitchFamily="18" charset="0"/>
              </a:rPr>
              <a:t>monitoring systems </a:t>
            </a:r>
            <a:r>
              <a:rPr lang="en-US" sz="2000" dirty="0">
                <a:latin typeface="Times New Roman" panose="02020603050405020304" pitchFamily="18" charset="0"/>
                <a:cs typeface="Times New Roman" panose="02020603050405020304" pitchFamily="18" charset="0"/>
              </a:rPr>
              <a:t>to prevent phishing. Individuals can report phishing to industry groups where legal actions can be taken against these fraudulent websites.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Organizations should provide </a:t>
            </a:r>
            <a:r>
              <a:rPr lang="en-US" sz="2000" b="1" dirty="0">
                <a:latin typeface="Times New Roman" panose="02020603050405020304" pitchFamily="18" charset="0"/>
                <a:cs typeface="Times New Roman" panose="02020603050405020304" pitchFamily="18" charset="0"/>
              </a:rPr>
              <a:t>security awareness training </a:t>
            </a:r>
            <a:r>
              <a:rPr lang="en-US" sz="2000" dirty="0">
                <a:latin typeface="Times New Roman" panose="02020603050405020304" pitchFamily="18" charset="0"/>
                <a:cs typeface="Times New Roman" panose="02020603050405020304" pitchFamily="18" charset="0"/>
              </a:rPr>
              <a:t>to employees to recognize the risks.</a:t>
            </a: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Changes in browsing habits </a:t>
            </a:r>
            <a:r>
              <a:rPr lang="en-US" sz="2000" dirty="0">
                <a:latin typeface="Times New Roman" panose="02020603050405020304" pitchFamily="18" charset="0"/>
                <a:cs typeface="Times New Roman" panose="02020603050405020304" pitchFamily="18" charset="0"/>
              </a:rPr>
              <a:t>are required to prevent phishing. If verification is required, always contact the company personally before entering any details online.</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there is a link in an email, hover over the URL first. Secure websites with a </a:t>
            </a:r>
            <a:r>
              <a:rPr lang="en-US" sz="2000" b="1" dirty="0">
                <a:latin typeface="Times New Roman" panose="02020603050405020304" pitchFamily="18" charset="0"/>
                <a:cs typeface="Times New Roman" panose="02020603050405020304" pitchFamily="18" charset="0"/>
              </a:rPr>
              <a:t>valid Secure Socket Layer (SSL) </a:t>
            </a:r>
            <a:r>
              <a:rPr lang="en-US" sz="2000" dirty="0">
                <a:latin typeface="Times New Roman" panose="02020603050405020304" pitchFamily="18" charset="0"/>
                <a:cs typeface="Times New Roman" panose="02020603050405020304" pitchFamily="18" charset="0"/>
              </a:rPr>
              <a:t>certificate begin with “https”. Eventually all sites will be required to have a valid SSL. </a:t>
            </a:r>
          </a:p>
          <a:p>
            <a:pPr algn="just"/>
            <a:endParaRPr lang="en-US" sz="2000" dirty="0"/>
          </a:p>
          <a:p>
            <a:pPr algn="just"/>
            <a:endParaRPr lang="en-US" sz="2000" dirty="0"/>
          </a:p>
        </p:txBody>
      </p:sp>
      <p:pic>
        <p:nvPicPr>
          <p:cNvPr id="9" name="Picture 2" descr="NIET, Greater Noida: Cutoff, Placements, Courses, Fees, Admission 2021">
            <a:extLst>
              <a:ext uri="{FF2B5EF4-FFF2-40B4-BE49-F238E27FC236}">
                <a16:creationId xmlns:a16="http://schemas.microsoft.com/office/drawing/2014/main" id="{3EA33D78-F0B5-4A5B-8C36-296663DDAE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97475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0982595-5CE8-4D9D-AAEA-7FA3EDE7220B}"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Encryption (CO5)</a:t>
            </a:r>
          </a:p>
        </p:txBody>
      </p:sp>
      <p:sp>
        <p:nvSpPr>
          <p:cNvPr id="2" name="Rectangle 1"/>
          <p:cNvSpPr/>
          <p:nvPr/>
        </p:nvSpPr>
        <p:spPr>
          <a:xfrm>
            <a:off x="704636" y="1600200"/>
            <a:ext cx="7894320" cy="3170099"/>
          </a:xfrm>
          <a:prstGeom prst="rect">
            <a:avLst/>
          </a:prstGeom>
        </p:spPr>
        <p:txBody>
          <a:bodyPr wrap="square">
            <a:spAutoFit/>
          </a:bodyPr>
          <a:lstStyle/>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Encryption is the method by which information is converted into secret code that hides the information's true meaning. The science of encrypting and decrypting information is called </a:t>
            </a:r>
            <a:r>
              <a:rPr lang="en-US" sz="2000" i="1" dirty="0">
                <a:latin typeface="Times New Roman" panose="02020603050405020304" pitchFamily="18" charset="0"/>
                <a:cs typeface="Times New Roman" panose="02020603050405020304" pitchFamily="18" charset="0"/>
              </a:rPr>
              <a:t>cryptography</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computing, unencrypted data is also known as </a:t>
            </a:r>
            <a:r>
              <a:rPr lang="en-US" sz="2000" i="1" u="sng" dirty="0">
                <a:latin typeface="Times New Roman" panose="02020603050405020304" pitchFamily="18" charset="0"/>
                <a:cs typeface="Times New Roman" panose="02020603050405020304" pitchFamily="18" charset="0"/>
              </a:rPr>
              <a:t>plaintext</a:t>
            </a:r>
            <a:r>
              <a:rPr lang="en-US" sz="2000" dirty="0">
                <a:latin typeface="Times New Roman" panose="02020603050405020304" pitchFamily="18" charset="0"/>
                <a:cs typeface="Times New Roman" panose="02020603050405020304" pitchFamily="18" charset="0"/>
              </a:rPr>
              <a:t>, and encrypted data is called </a:t>
            </a:r>
            <a:r>
              <a:rPr lang="en-US" sz="2000" i="1" dirty="0" err="1">
                <a:latin typeface="Times New Roman" panose="02020603050405020304" pitchFamily="18" charset="0"/>
                <a:cs typeface="Times New Roman" panose="02020603050405020304" pitchFamily="18" charset="0"/>
              </a:rPr>
              <a:t>ciphertext</a:t>
            </a:r>
            <a:r>
              <a:rPr lang="en-US" sz="2000" dirty="0">
                <a:latin typeface="Times New Roman" panose="02020603050405020304" pitchFamily="18" charset="0"/>
                <a:cs typeface="Times New Roman" panose="02020603050405020304" pitchFamily="18" charset="0"/>
              </a:rPr>
              <a:t>. The formulas used to encode and decode messages are called </a:t>
            </a:r>
            <a:r>
              <a:rPr lang="en-US" sz="2000" i="1" dirty="0">
                <a:latin typeface="Times New Roman" panose="02020603050405020304" pitchFamily="18" charset="0"/>
                <a:cs typeface="Times New Roman" panose="02020603050405020304" pitchFamily="18" charset="0"/>
              </a:rPr>
              <a:t>encryption algorithms,</a:t>
            </a:r>
            <a:r>
              <a:rPr lang="en-US" sz="2000" dirty="0">
                <a:latin typeface="Times New Roman" panose="02020603050405020304" pitchFamily="18" charset="0"/>
                <a:cs typeface="Times New Roman" panose="02020603050405020304" pitchFamily="18" charset="0"/>
              </a:rPr>
              <a:t> or </a:t>
            </a:r>
            <a:r>
              <a:rPr lang="en-US" sz="2000" i="1" u="sng" dirty="0">
                <a:latin typeface="Times New Roman" panose="02020603050405020304" pitchFamily="18" charset="0"/>
                <a:cs typeface="Times New Roman" panose="02020603050405020304" pitchFamily="18" charset="0"/>
              </a:rPr>
              <a:t>ciphers</a:t>
            </a:r>
            <a:r>
              <a:rPr lang="en-US" sz="2000" dirty="0">
                <a:latin typeface="Times New Roman" panose="02020603050405020304" pitchFamily="18" charset="0"/>
                <a:cs typeface="Times New Roman" panose="02020603050405020304" pitchFamily="18" charset="0"/>
              </a:rPr>
              <a:t>.</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 name="AutoShape 4" descr="HTTP vs HTT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2" descr="NIET, Greater Noida: Cutoff, Placements, Courses, Fees, Admission 2021">
            <a:extLst>
              <a:ext uri="{FF2B5EF4-FFF2-40B4-BE49-F238E27FC236}">
                <a16:creationId xmlns:a16="http://schemas.microsoft.com/office/drawing/2014/main" id="{52638A41-8F4B-43BB-A322-2952FFD3F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666803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BEBFD4FF-38C9-459D-8D9A-9EF3262C47EA}"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 Encryption (CO5)</a:t>
            </a:r>
          </a:p>
        </p:txBody>
      </p:sp>
      <p:sp>
        <p:nvSpPr>
          <p:cNvPr id="2" name="Rectangle 1"/>
          <p:cNvSpPr/>
          <p:nvPr/>
        </p:nvSpPr>
        <p:spPr>
          <a:xfrm>
            <a:off x="685800" y="1591728"/>
            <a:ext cx="7894320" cy="2862322"/>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SSL (Secure Sockets Layer)</a:t>
            </a:r>
            <a:r>
              <a:rPr lang="en-US" sz="2000" dirty="0">
                <a:latin typeface="Times New Roman" panose="02020603050405020304" pitchFamily="18" charset="0"/>
                <a:cs typeface="Times New Roman" panose="02020603050405020304" pitchFamily="18" charset="0"/>
              </a:rPr>
              <a:t> and its successor, </a:t>
            </a:r>
            <a:r>
              <a:rPr lang="en-US" sz="2000" b="1" dirty="0">
                <a:latin typeface="Times New Roman" panose="02020603050405020304" pitchFamily="18" charset="0"/>
                <a:cs typeface="Times New Roman" panose="02020603050405020304" pitchFamily="18" charset="0"/>
              </a:rPr>
              <a:t>TLS (Transport Layer Security)</a:t>
            </a:r>
            <a:r>
              <a:rPr lang="en-US" sz="2000" dirty="0">
                <a:latin typeface="Times New Roman" panose="02020603050405020304" pitchFamily="18" charset="0"/>
                <a:cs typeface="Times New Roman" panose="02020603050405020304" pitchFamily="18" charset="0"/>
              </a:rPr>
              <a:t>, are protocols for establishing authenticated and encrypted links between networked computers.</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website that implements SSL/TLS has "HTTPS" in its URL instead of "HTTP.</a:t>
            </a:r>
          </a:p>
          <a:p>
            <a:pPr marL="285750" indent="-28575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endParaRPr lang="en-US" sz="2000" dirty="0"/>
          </a:p>
        </p:txBody>
      </p:sp>
      <p:sp>
        <p:nvSpPr>
          <p:cNvPr id="11" name="AutoShape 4" descr="HTTP vs HTT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2" descr="NIET, Greater Noida: Cutoff, Placements, Courses, Fees, Admission 2021">
            <a:extLst>
              <a:ext uri="{FF2B5EF4-FFF2-40B4-BE49-F238E27FC236}">
                <a16:creationId xmlns:a16="http://schemas.microsoft.com/office/drawing/2014/main" id="{52638A41-8F4B-43BB-A322-2952FFD3F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490664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F967E3FA-8506-49DD-94DC-AE7F4223BAD1}"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 Encryption (CO5)</a:t>
            </a:r>
          </a:p>
        </p:txBody>
      </p:sp>
      <p:sp>
        <p:nvSpPr>
          <p:cNvPr id="2" name="Rectangle 1"/>
          <p:cNvSpPr/>
          <p:nvPr/>
        </p:nvSpPr>
        <p:spPr>
          <a:xfrm>
            <a:off x="640080" y="939185"/>
            <a:ext cx="7894320" cy="3477875"/>
          </a:xfrm>
          <a:prstGeom prst="rect">
            <a:avLst/>
          </a:prstGeom>
        </p:spPr>
        <p:txBody>
          <a:bodyPr wrap="square">
            <a:spAutoFit/>
          </a:bodyPr>
          <a:lstStyle/>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order to provide a high degree of privacy, SSL encrypts data that is transmitted across the web. This means that anyone who tries to intercept this data will only see a garbled mix of characters that is nearly impossible to decrypt.</a:t>
            </a:r>
          </a:p>
          <a:p>
            <a:pPr algn="just"/>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SSL initiates an </a:t>
            </a:r>
            <a:r>
              <a:rPr lang="en-US" sz="2000" b="1" dirty="0">
                <a:latin typeface="Times New Roman" panose="02020603050405020304" pitchFamily="18" charset="0"/>
                <a:cs typeface="Times New Roman" panose="02020603050405020304" pitchFamily="18" charset="0"/>
              </a:rPr>
              <a:t>authentication</a:t>
            </a:r>
            <a:r>
              <a:rPr lang="en-US" sz="2000" dirty="0">
                <a:latin typeface="Times New Roman" panose="02020603050405020304" pitchFamily="18" charset="0"/>
                <a:cs typeface="Times New Roman" panose="02020603050405020304" pitchFamily="18" charset="0"/>
              </a:rPr>
              <a:t> process called a handshake between two communicating devices to ensure that both devices are really who they claim to be.</a:t>
            </a:r>
          </a:p>
          <a:p>
            <a:endParaRPr lang="en-US" sz="2000" dirty="0"/>
          </a:p>
        </p:txBody>
      </p:sp>
      <p:sp>
        <p:nvSpPr>
          <p:cNvPr id="11" name="AutoShape 4" descr="HTTP vs HTT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 name="Picture 2" descr="NIET, Greater Noida: Cutoff, Placements, Courses, Fees, Admission 2021">
            <a:extLst>
              <a:ext uri="{FF2B5EF4-FFF2-40B4-BE49-F238E27FC236}">
                <a16:creationId xmlns:a16="http://schemas.microsoft.com/office/drawing/2014/main" id="{52638A41-8F4B-43BB-A322-2952FFD3F9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78517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C2D57932-972E-4B43-883F-2D1ECEDF3DCD}" type="datetime1">
              <a:rPr lang="en-US" smtClean="0"/>
              <a:t>28-May-24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Syllabus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2"/>
          <p:cNvSpPr>
            <a:spLocks noChangeArrowheads="1"/>
          </p:cNvSpPr>
          <p:nvPr/>
        </p:nvSpPr>
        <p:spPr bwMode="auto">
          <a:xfrm>
            <a:off x="1176338" y="3406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1" name="Table 10">
            <a:extLst>
              <a:ext uri="{FF2B5EF4-FFF2-40B4-BE49-F238E27FC236}">
                <a16:creationId xmlns:a16="http://schemas.microsoft.com/office/drawing/2014/main" id="{0FBB218D-1BC0-9617-12A1-7C558FC7E121}"/>
              </a:ext>
            </a:extLst>
          </p:cNvPr>
          <p:cNvGraphicFramePr>
            <a:graphicFrameLocks noGrp="1"/>
          </p:cNvGraphicFramePr>
          <p:nvPr>
            <p:extLst>
              <p:ext uri="{D42A27DB-BD31-4B8C-83A1-F6EECF244321}">
                <p14:modId xmlns:p14="http://schemas.microsoft.com/office/powerpoint/2010/main" val="3221309252"/>
              </p:ext>
            </p:extLst>
          </p:nvPr>
        </p:nvGraphicFramePr>
        <p:xfrm>
          <a:off x="755650" y="793750"/>
          <a:ext cx="7772401" cy="1913871"/>
        </p:xfrm>
        <a:graphic>
          <a:graphicData uri="http://schemas.openxmlformats.org/drawingml/2006/table">
            <a:tbl>
              <a:tblPr firstRow="1" firstCol="1" bandRow="1">
                <a:tableStyleId>{5C22544A-7EE6-4342-B048-85BDC9FD1C3A}</a:tableStyleId>
              </a:tblPr>
              <a:tblGrid>
                <a:gridCol w="1798386">
                  <a:extLst>
                    <a:ext uri="{9D8B030D-6E8A-4147-A177-3AD203B41FA5}">
                      <a16:colId xmlns:a16="http://schemas.microsoft.com/office/drawing/2014/main" val="1752014866"/>
                    </a:ext>
                  </a:extLst>
                </a:gridCol>
                <a:gridCol w="3174263">
                  <a:extLst>
                    <a:ext uri="{9D8B030D-6E8A-4147-A177-3AD203B41FA5}">
                      <a16:colId xmlns:a16="http://schemas.microsoft.com/office/drawing/2014/main" val="1345758573"/>
                    </a:ext>
                  </a:extLst>
                </a:gridCol>
                <a:gridCol w="2799752">
                  <a:extLst>
                    <a:ext uri="{9D8B030D-6E8A-4147-A177-3AD203B41FA5}">
                      <a16:colId xmlns:a16="http://schemas.microsoft.com/office/drawing/2014/main" val="3554065545"/>
                    </a:ext>
                  </a:extLst>
                </a:gridCol>
              </a:tblGrid>
              <a:tr h="362947">
                <a:tc>
                  <a:txBody>
                    <a:bodyPr/>
                    <a:lstStyle/>
                    <a:p>
                      <a:pPr marL="0" marR="0">
                        <a:lnSpc>
                          <a:spcPct val="115000"/>
                        </a:lnSpc>
                        <a:spcBef>
                          <a:spcPts val="0"/>
                        </a:spcBef>
                        <a:spcAft>
                          <a:spcPts val="0"/>
                        </a:spcAft>
                        <a:tabLst>
                          <a:tab pos="1533525" algn="l"/>
                        </a:tabLst>
                      </a:pPr>
                      <a:r>
                        <a:rPr lang="en-US" sz="1400">
                          <a:effectLst/>
                        </a:rPr>
                        <a:t>UNIT-I</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400">
                          <a:effectLst/>
                        </a:rPr>
                        <a:t>Introduction to Digital Marketing</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3525" algn="l"/>
                        </a:tabLst>
                      </a:pPr>
                      <a:r>
                        <a:rPr lang="en-US" sz="1400">
                          <a:effectLst/>
                        </a:rPr>
                        <a:t>Hours- 8</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90304373"/>
                  </a:ext>
                </a:extLst>
              </a:tr>
              <a:tr h="1550924">
                <a:tc gridSpan="3">
                  <a:txBody>
                    <a:bodyPr/>
                    <a:lstStyle/>
                    <a:p>
                      <a:pPr marL="0" marR="228600" algn="just">
                        <a:lnSpc>
                          <a:spcPct val="115000"/>
                        </a:lnSpc>
                        <a:spcBef>
                          <a:spcPts val="10"/>
                        </a:spcBef>
                        <a:spcAft>
                          <a:spcPts val="0"/>
                        </a:spcAft>
                      </a:pPr>
                      <a:r>
                        <a:rPr lang="en-US" sz="1600" dirty="0">
                          <a:effectLst/>
                        </a:rPr>
                        <a:t>Introduction to Digital Marketing: Concept of Marketing, the new digital world - trends that are driving shifts from traditional marketing practices to digital marketing practices, the modern digital consumer and new consumer’s digital journey. Marketing strategies for the digital world-latest practices.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761531267"/>
                  </a:ext>
                </a:extLst>
              </a:tr>
            </a:tbl>
          </a:graphicData>
        </a:graphic>
      </p:graphicFrame>
      <p:graphicFrame>
        <p:nvGraphicFramePr>
          <p:cNvPr id="12" name="Table 11">
            <a:extLst>
              <a:ext uri="{FF2B5EF4-FFF2-40B4-BE49-F238E27FC236}">
                <a16:creationId xmlns:a16="http://schemas.microsoft.com/office/drawing/2014/main" id="{2E02BD86-419A-8A92-1BF1-03BCD95EA29A}"/>
              </a:ext>
            </a:extLst>
          </p:cNvPr>
          <p:cNvGraphicFramePr>
            <a:graphicFrameLocks noGrp="1"/>
          </p:cNvGraphicFramePr>
          <p:nvPr>
            <p:extLst>
              <p:ext uri="{D42A27DB-BD31-4B8C-83A1-F6EECF244321}">
                <p14:modId xmlns:p14="http://schemas.microsoft.com/office/powerpoint/2010/main" val="1225089027"/>
              </p:ext>
            </p:extLst>
          </p:nvPr>
        </p:nvGraphicFramePr>
        <p:xfrm>
          <a:off x="758191" y="2774474"/>
          <a:ext cx="7769860" cy="3487392"/>
        </p:xfrm>
        <a:graphic>
          <a:graphicData uri="http://schemas.openxmlformats.org/drawingml/2006/table">
            <a:tbl>
              <a:tblPr firstRow="1" firstCol="1" bandRow="1">
                <a:tableStyleId>{5C22544A-7EE6-4342-B048-85BDC9FD1C3A}</a:tableStyleId>
              </a:tblPr>
              <a:tblGrid>
                <a:gridCol w="1797797">
                  <a:extLst>
                    <a:ext uri="{9D8B030D-6E8A-4147-A177-3AD203B41FA5}">
                      <a16:colId xmlns:a16="http://schemas.microsoft.com/office/drawing/2014/main" val="452675528"/>
                    </a:ext>
                  </a:extLst>
                </a:gridCol>
                <a:gridCol w="3173227">
                  <a:extLst>
                    <a:ext uri="{9D8B030D-6E8A-4147-A177-3AD203B41FA5}">
                      <a16:colId xmlns:a16="http://schemas.microsoft.com/office/drawing/2014/main" val="1775242495"/>
                    </a:ext>
                  </a:extLst>
                </a:gridCol>
                <a:gridCol w="2798836">
                  <a:extLst>
                    <a:ext uri="{9D8B030D-6E8A-4147-A177-3AD203B41FA5}">
                      <a16:colId xmlns:a16="http://schemas.microsoft.com/office/drawing/2014/main" val="283000267"/>
                    </a:ext>
                  </a:extLst>
                </a:gridCol>
              </a:tblGrid>
              <a:tr h="305447">
                <a:tc>
                  <a:txBody>
                    <a:bodyPr/>
                    <a:lstStyle/>
                    <a:p>
                      <a:pPr marL="0" marR="0">
                        <a:lnSpc>
                          <a:spcPct val="115000"/>
                        </a:lnSpc>
                        <a:spcBef>
                          <a:spcPts val="0"/>
                        </a:spcBef>
                        <a:spcAft>
                          <a:spcPts val="0"/>
                        </a:spcAft>
                        <a:tabLst>
                          <a:tab pos="1533525" algn="l"/>
                        </a:tabLst>
                      </a:pPr>
                      <a:r>
                        <a:rPr lang="en-US" sz="1800">
                          <a:effectLst/>
                        </a:rPr>
                        <a:t>UNIT-II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a:effectLst/>
                        </a:rPr>
                        <a:t>Social Media Marketing</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3525" algn="l"/>
                        </a:tabLst>
                      </a:pPr>
                      <a:r>
                        <a:rPr lang="en-US" sz="1800">
                          <a:effectLst/>
                        </a:rPr>
                        <a:t> Hours-8</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47227873"/>
                  </a:ext>
                </a:extLst>
              </a:tr>
              <a:tr h="954560">
                <a:tc gridSpan="3">
                  <a:txBody>
                    <a:bodyPr/>
                    <a:lstStyle/>
                    <a:p>
                      <a:pPr marL="0" marR="0" algn="just">
                        <a:lnSpc>
                          <a:spcPct val="115000"/>
                        </a:lnSpc>
                        <a:spcBef>
                          <a:spcPts val="0"/>
                        </a:spcBef>
                        <a:spcAft>
                          <a:spcPts val="1000"/>
                        </a:spcAft>
                      </a:pPr>
                      <a:r>
                        <a:rPr lang="en-US" sz="1800" dirty="0">
                          <a:effectLst/>
                        </a:rPr>
                        <a:t>Introduction to Blogging, Create a blog post for your project. Include headline, imagery, links and post, Content Planning and writing. Introduction to Face book, Twitter, Google +, LinkedIn, YouTube, Instagram and Pinterest; their channel advertising and campaigns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554167236"/>
                  </a:ext>
                </a:extLst>
              </a:tr>
              <a:tr h="630003">
                <a:tc>
                  <a:txBody>
                    <a:bodyPr/>
                    <a:lstStyle/>
                    <a:p>
                      <a:pPr marL="0" marR="0">
                        <a:lnSpc>
                          <a:spcPct val="115000"/>
                        </a:lnSpc>
                        <a:spcBef>
                          <a:spcPts val="0"/>
                        </a:spcBef>
                        <a:spcAft>
                          <a:spcPts val="0"/>
                        </a:spcAft>
                        <a:tabLst>
                          <a:tab pos="1533525" algn="l"/>
                        </a:tabLst>
                      </a:pPr>
                      <a:r>
                        <a:rPr lang="en-US" sz="1800">
                          <a:effectLst/>
                        </a:rPr>
                        <a:t>UNIT-III</a:t>
                      </a:r>
                      <a:endParaRPr lang="en-US" sz="18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800" b="1" dirty="0">
                          <a:effectLst/>
                        </a:rPr>
                        <a:t>Acquiring &amp; Engaging Users through Digital Channels</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15000"/>
                        </a:lnSpc>
                        <a:spcBef>
                          <a:spcPts val="0"/>
                        </a:spcBef>
                        <a:spcAft>
                          <a:spcPts val="0"/>
                        </a:spcAft>
                        <a:tabLst>
                          <a:tab pos="1533525" algn="l"/>
                        </a:tabLst>
                      </a:pPr>
                      <a:r>
                        <a:rPr lang="en-US" sz="1800" dirty="0">
                          <a:effectLst/>
                        </a:rPr>
                        <a:t> </a:t>
                      </a:r>
                      <a:r>
                        <a:rPr lang="en-US" sz="1800" b="1" dirty="0">
                          <a:effectLst/>
                        </a:rPr>
                        <a:t>Hours-8</a:t>
                      </a: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23634727"/>
                  </a:ext>
                </a:extLst>
              </a:tr>
              <a:tr h="1279116">
                <a:tc gridSpan="3">
                  <a:txBody>
                    <a:bodyPr/>
                    <a:lstStyle/>
                    <a:p>
                      <a:pPr marL="0" marR="0" algn="just">
                        <a:lnSpc>
                          <a:spcPct val="115000"/>
                        </a:lnSpc>
                        <a:spcBef>
                          <a:spcPts val="0"/>
                        </a:spcBef>
                        <a:spcAft>
                          <a:spcPts val="1000"/>
                        </a:spcAft>
                      </a:pPr>
                      <a:r>
                        <a:rPr lang="en-US" sz="1800" dirty="0">
                          <a:effectLst/>
                        </a:rPr>
                        <a:t>Understanding the relationship between content and branding and its impact on sales, search engine marketing, overview of search engine optimization (SEO), mobile marketing, video marketing, and social-media marketing. Marketing gamification, marketing analytic tools to segment, target and position.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32352802"/>
                  </a:ext>
                </a:extLst>
              </a:tr>
            </a:tbl>
          </a:graphicData>
        </a:graphic>
      </p:graphicFrame>
    </p:spTree>
    <p:extLst>
      <p:ext uri="{BB962C8B-B14F-4D97-AF65-F5344CB8AC3E}">
        <p14:creationId xmlns:p14="http://schemas.microsoft.com/office/powerpoint/2010/main" val="9060746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F8684196-DFCE-4ACC-AEB2-4C8176F0AA26}"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Encryption (CO5)</a:t>
            </a:r>
          </a:p>
        </p:txBody>
      </p:sp>
      <p:sp>
        <p:nvSpPr>
          <p:cNvPr id="11" name="AutoShape 4" descr="HTTP vs HTT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457200" y="1443841"/>
            <a:ext cx="8458200" cy="3416320"/>
          </a:xfrm>
          <a:prstGeom prst="rect">
            <a:avLst/>
          </a:prstGeom>
        </p:spPr>
        <p:txBody>
          <a:bodyPr wrap="square">
            <a:spAutoFit/>
          </a:bodyPr>
          <a:lstStyle/>
          <a:p>
            <a:pPr algn="just"/>
            <a:r>
              <a:rPr lang="en-US" sz="2000" b="1" dirty="0">
                <a:solidFill>
                  <a:srgbClr val="323232"/>
                </a:solidFill>
                <a:latin typeface="Times New Roman" panose="02020603050405020304" pitchFamily="18" charset="0"/>
                <a:cs typeface="Times New Roman" panose="02020603050405020304" pitchFamily="18" charset="0"/>
              </a:rPr>
              <a:t>Importance of encryption</a:t>
            </a:r>
          </a:p>
          <a:p>
            <a:pPr algn="just"/>
            <a:r>
              <a:rPr lang="en-US" sz="2000" dirty="0">
                <a:solidFill>
                  <a:srgbClr val="6C6C6C"/>
                </a:solidFill>
                <a:latin typeface="Times New Roman" panose="02020603050405020304" pitchFamily="18" charset="0"/>
                <a:cs typeface="Times New Roman" panose="02020603050405020304" pitchFamily="18" charset="0"/>
              </a:rPr>
              <a:t>Encryption plays an important role in securing many different types of information technology (IT) assets. It provides the following:</a:t>
            </a:r>
          </a:p>
          <a:p>
            <a:pPr algn="just">
              <a:buFont typeface="Arial" panose="020B0604020202020204" pitchFamily="34" charset="0"/>
              <a:buChar char="•"/>
            </a:pPr>
            <a:r>
              <a:rPr lang="en-US" sz="2000" b="1" dirty="0">
                <a:solidFill>
                  <a:srgbClr val="666666"/>
                </a:solidFill>
                <a:latin typeface="Times New Roman" panose="02020603050405020304" pitchFamily="18" charset="0"/>
                <a:cs typeface="Times New Roman" panose="02020603050405020304" pitchFamily="18" charset="0"/>
              </a:rPr>
              <a:t>Confidentiality</a:t>
            </a:r>
            <a:r>
              <a:rPr lang="en-US" sz="2000" dirty="0">
                <a:solidFill>
                  <a:srgbClr val="666666"/>
                </a:solidFill>
                <a:latin typeface="Times New Roman" panose="02020603050405020304" pitchFamily="18" charset="0"/>
                <a:cs typeface="Times New Roman" panose="02020603050405020304" pitchFamily="18" charset="0"/>
              </a:rPr>
              <a:t> encodes the message's content.</a:t>
            </a:r>
          </a:p>
          <a:p>
            <a:pPr algn="just">
              <a:buFont typeface="Arial" panose="020B0604020202020204" pitchFamily="34" charset="0"/>
              <a:buChar char="•"/>
            </a:pPr>
            <a:r>
              <a:rPr lang="en-US" sz="2000" b="1" dirty="0">
                <a:solidFill>
                  <a:srgbClr val="666666"/>
                </a:solidFill>
                <a:latin typeface="Times New Roman" panose="02020603050405020304" pitchFamily="18" charset="0"/>
                <a:cs typeface="Times New Roman" panose="02020603050405020304" pitchFamily="18" charset="0"/>
              </a:rPr>
              <a:t>Authentication</a:t>
            </a:r>
            <a:r>
              <a:rPr lang="en-US" sz="2000" dirty="0">
                <a:solidFill>
                  <a:srgbClr val="666666"/>
                </a:solidFill>
                <a:latin typeface="Times New Roman" panose="02020603050405020304" pitchFamily="18" charset="0"/>
                <a:cs typeface="Times New Roman" panose="02020603050405020304" pitchFamily="18" charset="0"/>
              </a:rPr>
              <a:t> verifies the origin of a message.</a:t>
            </a:r>
          </a:p>
          <a:p>
            <a:pPr algn="just">
              <a:buFont typeface="Arial" panose="020B0604020202020204" pitchFamily="34" charset="0"/>
              <a:buChar char="•"/>
            </a:pPr>
            <a:r>
              <a:rPr lang="en-US" sz="2000" b="1" dirty="0">
                <a:solidFill>
                  <a:srgbClr val="666666"/>
                </a:solidFill>
                <a:latin typeface="Times New Roman" panose="02020603050405020304" pitchFamily="18" charset="0"/>
                <a:cs typeface="Times New Roman" panose="02020603050405020304" pitchFamily="18" charset="0"/>
              </a:rPr>
              <a:t>Integrity</a:t>
            </a:r>
            <a:r>
              <a:rPr lang="en-US" sz="2000" dirty="0">
                <a:solidFill>
                  <a:srgbClr val="666666"/>
                </a:solidFill>
                <a:latin typeface="Times New Roman" panose="02020603050405020304" pitchFamily="18" charset="0"/>
                <a:cs typeface="Times New Roman" panose="02020603050405020304" pitchFamily="18" charset="0"/>
              </a:rPr>
              <a:t> proves the contents of a message have not been changed since it was sent.</a:t>
            </a:r>
          </a:p>
          <a:p>
            <a:pPr algn="just">
              <a:buFont typeface="Arial" panose="020B0604020202020204" pitchFamily="34" charset="0"/>
              <a:buChar char="•"/>
            </a:pPr>
            <a:r>
              <a:rPr lang="en-US" sz="2000" b="1" dirty="0">
                <a:solidFill>
                  <a:srgbClr val="666666"/>
                </a:solidFill>
                <a:latin typeface="Times New Roman" panose="02020603050405020304" pitchFamily="18" charset="0"/>
                <a:cs typeface="Times New Roman" panose="02020603050405020304" pitchFamily="18" charset="0"/>
              </a:rPr>
              <a:t>Nonrepudiation</a:t>
            </a:r>
            <a:r>
              <a:rPr lang="en-US" sz="2000" dirty="0">
                <a:solidFill>
                  <a:srgbClr val="666666"/>
                </a:solidFill>
                <a:latin typeface="Times New Roman" panose="02020603050405020304" pitchFamily="18" charset="0"/>
                <a:cs typeface="Times New Roman" panose="02020603050405020304" pitchFamily="18" charset="0"/>
              </a:rPr>
              <a:t> prevents senders from denying they sent the encrypted message.</a:t>
            </a:r>
          </a:p>
          <a:p>
            <a:pPr>
              <a:buFont typeface="Arial" panose="020B0604020202020204" pitchFamily="34" charset="0"/>
              <a:buChar char="•"/>
            </a:pPr>
            <a:endParaRPr lang="en-US" b="0" i="0" dirty="0">
              <a:solidFill>
                <a:srgbClr val="666666"/>
              </a:solidFill>
              <a:effectLst/>
              <a:latin typeface="Arial" panose="020B0604020202020204" pitchFamily="34" charset="0"/>
            </a:endParaRPr>
          </a:p>
          <a:p>
            <a:endParaRPr lang="en-US" b="0" i="0" dirty="0">
              <a:solidFill>
                <a:srgbClr val="666666"/>
              </a:solidFill>
              <a:effectLst/>
              <a:latin typeface="Arial" panose="020B0604020202020204" pitchFamily="34" charset="0"/>
            </a:endParaRPr>
          </a:p>
        </p:txBody>
      </p:sp>
      <p:pic>
        <p:nvPicPr>
          <p:cNvPr id="10" name="Picture 2" descr="NIET, Greater Noida: Cutoff, Placements, Courses, Fees, Admission 2021">
            <a:extLst>
              <a:ext uri="{FF2B5EF4-FFF2-40B4-BE49-F238E27FC236}">
                <a16:creationId xmlns:a16="http://schemas.microsoft.com/office/drawing/2014/main" id="{398F521A-122C-4E6E-83F7-5DBECF33E5E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82925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89AF351B-A8E1-4733-8E23-8CF66CCFCDD7}"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b="1" dirty="0"/>
              <a:t> </a:t>
            </a:r>
            <a:r>
              <a:rPr lang="en-US" sz="2400" dirty="0"/>
              <a:t>Encryption (CO5)</a:t>
            </a:r>
          </a:p>
        </p:txBody>
      </p:sp>
      <p:sp>
        <p:nvSpPr>
          <p:cNvPr id="11" name="AutoShape 4" descr="HTTP vs HTT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457200" y="1443841"/>
            <a:ext cx="8458200" cy="2585323"/>
          </a:xfrm>
          <a:prstGeom prst="rect">
            <a:avLst/>
          </a:prstGeom>
        </p:spPr>
        <p:txBody>
          <a:bodyPr wrap="square">
            <a:spAutoFit/>
          </a:bodyPr>
          <a:lstStyle/>
          <a:p>
            <a:endParaRPr lang="en-US" b="0" i="0" dirty="0">
              <a:solidFill>
                <a:srgbClr val="666666"/>
              </a:solidFill>
              <a:effectLst/>
              <a:latin typeface="Arial" panose="020B0604020202020204" pitchFamily="34" charset="0"/>
            </a:endParaRPr>
          </a:p>
          <a:p>
            <a:pPr algn="just"/>
            <a:r>
              <a:rPr lang="en-US" sz="2000" b="1" dirty="0">
                <a:latin typeface="Times New Roman" panose="02020603050405020304" pitchFamily="18" charset="0"/>
                <a:cs typeface="Times New Roman" panose="02020603050405020304" pitchFamily="18" charset="0"/>
              </a:rPr>
              <a:t>How is it used?</a:t>
            </a:r>
          </a:p>
          <a:p>
            <a:pPr algn="just"/>
            <a:r>
              <a:rPr lang="en-US" sz="2000" dirty="0">
                <a:latin typeface="Times New Roman" panose="02020603050405020304" pitchFamily="18" charset="0"/>
                <a:cs typeface="Times New Roman" panose="02020603050405020304" pitchFamily="18" charset="0"/>
              </a:rPr>
              <a:t>Encryption is commonly used to protect data in transit and data at rest. Every time someone uses an ATM or buys something online with a smartphone, encryption is used to protect the information being relayed. Businesses are increasingly relying on encryption to protect applications and sensitive information from reputational damage when there is a data breach.</a:t>
            </a:r>
          </a:p>
          <a:p>
            <a:endParaRPr lang="en-US" sz="2400" b="0" i="0" dirty="0">
              <a:solidFill>
                <a:srgbClr val="666666"/>
              </a:solidFill>
              <a:effectLst/>
              <a:latin typeface="Arial" panose="020B0604020202020204" pitchFamily="34" charset="0"/>
            </a:endParaRPr>
          </a:p>
        </p:txBody>
      </p:sp>
      <p:pic>
        <p:nvPicPr>
          <p:cNvPr id="10" name="Picture 2" descr="NIET, Greater Noida: Cutoff, Placements, Courses, Fees, Admission 2021">
            <a:extLst>
              <a:ext uri="{FF2B5EF4-FFF2-40B4-BE49-F238E27FC236}">
                <a16:creationId xmlns:a16="http://schemas.microsoft.com/office/drawing/2014/main" id="{B7955D1B-D9E4-4F7A-9117-F992DDA8101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94306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B999EE67-EAC4-414C-A869-7AC7FA8CF81B}"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 Firewall (CO5)</a:t>
            </a:r>
          </a:p>
        </p:txBody>
      </p:sp>
      <p:sp>
        <p:nvSpPr>
          <p:cNvPr id="11" name="AutoShape 4" descr="HTTP vs HTTP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3" name="Rectangle 12"/>
          <p:cNvSpPr/>
          <p:nvPr/>
        </p:nvSpPr>
        <p:spPr>
          <a:xfrm>
            <a:off x="411480" y="817163"/>
            <a:ext cx="8458200" cy="5047536"/>
          </a:xfrm>
          <a:prstGeom prst="rect">
            <a:avLst/>
          </a:prstGeom>
        </p:spPr>
        <p:txBody>
          <a:bodyPr wrap="square">
            <a:spAutoFit/>
          </a:bodyPr>
          <a:lstStyle/>
          <a:p>
            <a:pPr algn="just"/>
            <a:endParaRPr lang="en-US" sz="2000" b="0" i="0" dirty="0">
              <a:solidFill>
                <a:srgbClr val="666666"/>
              </a:solidFill>
              <a:effectLst/>
              <a:latin typeface="Arial" panose="020B0604020202020204" pitchFamily="34"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a:t>
            </a:r>
            <a:r>
              <a:rPr lang="en-US" sz="2000" b="1" dirty="0">
                <a:latin typeface="Times New Roman" panose="02020603050405020304" pitchFamily="18" charset="0"/>
                <a:cs typeface="Times New Roman" panose="02020603050405020304" pitchFamily="18" charset="0"/>
              </a:rPr>
              <a:t>Firewall </a:t>
            </a:r>
            <a:r>
              <a:rPr lang="en-US" sz="2000" dirty="0">
                <a:latin typeface="Times New Roman" panose="02020603050405020304" pitchFamily="18" charset="0"/>
                <a:cs typeface="Times New Roman" panose="02020603050405020304" pitchFamily="18" charset="0"/>
              </a:rPr>
              <a:t>is a network security device that monitors and filters incoming and outgoing network traffic based on an organization’s previously established security policies. </a:t>
            </a: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At its most basic, a firewall is essentially the barrier that sits between a private internal network and the public Internet. A firewall’s main purpose is to allow non-threatening traffic in and to keep dangerous traffic out.</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firewall is a network security device that monitors incoming and outgoing network traffic and decides whether to allow or block specific traffic based on a defined set of security rules.</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Firewalls have been a first line of defense in network security for over 25 years. They establish a barrier between secured and controlled internal networks that can be trusted and untrusted outside networks, such as the Internet. </a:t>
            </a:r>
          </a:p>
          <a:p>
            <a:pPr marL="342900" indent="-342900" algn="just" fontAlgn="base">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firewall can be hardware, software, or both.</a:t>
            </a:r>
          </a:p>
          <a:p>
            <a:pPr algn="just"/>
            <a:endParaRPr lang="en-US" sz="2000" b="0" i="0" dirty="0">
              <a:solidFill>
                <a:srgbClr val="666666"/>
              </a:solidFill>
              <a:effectLst/>
              <a:latin typeface="Arial" panose="020B0604020202020204" pitchFamily="34" charset="0"/>
            </a:endParaRPr>
          </a:p>
        </p:txBody>
      </p:sp>
      <p:pic>
        <p:nvPicPr>
          <p:cNvPr id="10" name="Picture 2" descr="NIET, Greater Noida: Cutoff, Placements, Courses, Fees, Admission 2021">
            <a:extLst>
              <a:ext uri="{FF2B5EF4-FFF2-40B4-BE49-F238E27FC236}">
                <a16:creationId xmlns:a16="http://schemas.microsoft.com/office/drawing/2014/main" id="{29847D5B-6D48-49A2-A665-3FB04B8801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15600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a:bodyPr>
          <a:lstStyle/>
          <a:p>
            <a:pPr>
              <a:buNone/>
            </a:pPr>
            <a:endParaRPr lang="en-US" sz="20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8A4D8BF2-AD32-40B3-B2F3-07AAC0C7676B}"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Managerial Preventative Measures (CO5)</a:t>
            </a:r>
          </a:p>
        </p:txBody>
      </p:sp>
      <p:sp>
        <p:nvSpPr>
          <p:cNvPr id="2" name="Rectangle 1"/>
          <p:cNvSpPr/>
          <p:nvPr/>
        </p:nvSpPr>
        <p:spPr>
          <a:xfrm>
            <a:off x="381000" y="1737512"/>
            <a:ext cx="8077200" cy="2685351"/>
          </a:xfrm>
          <a:prstGeom prst="rect">
            <a:avLst/>
          </a:prstGeom>
        </p:spPr>
        <p:txBody>
          <a:bodyPr wrap="square">
            <a:spAutoFit/>
          </a:bodyPr>
          <a:lstStyle/>
          <a:p>
            <a:pPr marL="355600" marR="5080" indent="-342900" algn="just">
              <a:lnSpc>
                <a:spcPct val="90000"/>
              </a:lnSpc>
              <a:spcBef>
                <a:spcPts val="345"/>
              </a:spcBef>
              <a:buFont typeface="Wingdings" panose="05000000000000000000" pitchFamily="2" charset="2"/>
              <a:buChar char="Ø"/>
              <a:tabLst>
                <a:tab pos="294005" algn="l"/>
                <a:tab pos="294640" algn="l"/>
              </a:tabLst>
            </a:pPr>
            <a:r>
              <a:rPr lang="en-US" sz="2000" spc="-5" dirty="0">
                <a:latin typeface="Times New Roman" panose="02020603050405020304" pitchFamily="18" charset="0"/>
                <a:cs typeface="Times New Roman" panose="02020603050405020304" pitchFamily="18" charset="0"/>
              </a:rPr>
              <a:t> Secure website design</a:t>
            </a:r>
            <a:r>
              <a:rPr lang="en-US" sz="2000" spc="-1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from  </a:t>
            </a:r>
            <a:r>
              <a:rPr lang="en-US" sz="2000" spc="-5" dirty="0">
                <a:latin typeface="Times New Roman" panose="02020603050405020304" pitchFamily="18" charset="0"/>
                <a:cs typeface="Times New Roman" panose="02020603050405020304" pitchFamily="18" charset="0"/>
              </a:rPr>
              <a:t>the beginning </a:t>
            </a:r>
            <a:r>
              <a:rPr lang="en-US" sz="2000"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difficult/expensive to add  </a:t>
            </a:r>
            <a:r>
              <a:rPr lang="en-US" sz="2000" dirty="0">
                <a:latin typeface="Times New Roman" panose="02020603050405020304" pitchFamily="18" charset="0"/>
                <a:cs typeface="Times New Roman" panose="02020603050405020304" pitchFamily="18" charset="0"/>
              </a:rPr>
              <a:t>later</a:t>
            </a:r>
          </a:p>
          <a:p>
            <a:pPr marL="636905" marR="5715" lvl="1" indent="-342900" algn="just">
              <a:lnSpc>
                <a:spcPts val="1939"/>
              </a:lnSpc>
              <a:spcBef>
                <a:spcPts val="640"/>
              </a:spcBef>
              <a:buFont typeface="Wingdings" panose="05000000000000000000" pitchFamily="2" charset="2"/>
              <a:buChar char="Ø"/>
              <a:tabLst>
                <a:tab pos="589915" algn="l"/>
                <a:tab pos="590550" algn="l"/>
              </a:tabLst>
            </a:pPr>
            <a:r>
              <a:rPr lang="en-US" sz="2000" spc="-10" dirty="0">
                <a:latin typeface="Times New Roman" panose="02020603050405020304" pitchFamily="18" charset="0"/>
                <a:cs typeface="Times New Roman" panose="02020603050405020304" pitchFamily="18" charset="0"/>
              </a:rPr>
              <a:t>Antivirus </a:t>
            </a:r>
            <a:r>
              <a:rPr lang="en-US" sz="2000" spc="-5" dirty="0">
                <a:latin typeface="Times New Roman" panose="02020603050405020304" pitchFamily="18" charset="0"/>
                <a:cs typeface="Times New Roman" panose="02020603050405020304" pitchFamily="18" charset="0"/>
              </a:rPr>
              <a:t>software is always  up to</a:t>
            </a:r>
            <a:r>
              <a:rPr lang="en-US" sz="2000" spc="-25" dirty="0">
                <a:latin typeface="Times New Roman" panose="02020603050405020304" pitchFamily="18" charset="0"/>
                <a:cs typeface="Times New Roman" panose="02020603050405020304" pitchFamily="18" charset="0"/>
              </a:rPr>
              <a:t> </a:t>
            </a:r>
            <a:r>
              <a:rPr lang="en-US" sz="2000" spc="-5" dirty="0">
                <a:latin typeface="Times New Roman" panose="02020603050405020304" pitchFamily="18" charset="0"/>
                <a:cs typeface="Times New Roman" panose="02020603050405020304" pitchFamily="18" charset="0"/>
              </a:rPr>
              <a:t>date</a:t>
            </a:r>
            <a:endParaRPr lang="en-US" sz="2000" dirty="0">
              <a:latin typeface="Times New Roman" panose="02020603050405020304" pitchFamily="18" charset="0"/>
              <a:cs typeface="Times New Roman" panose="02020603050405020304" pitchFamily="18" charset="0"/>
            </a:endParaRPr>
          </a:p>
          <a:p>
            <a:pPr marL="636905" lvl="1" indent="-342900" algn="just">
              <a:lnSpc>
                <a:spcPct val="100000"/>
              </a:lnSpc>
              <a:spcBef>
                <a:spcPts val="360"/>
              </a:spcBef>
              <a:buFont typeface="Wingdings" panose="05000000000000000000" pitchFamily="2" charset="2"/>
              <a:buChar char="Ø"/>
              <a:tabLst>
                <a:tab pos="589915" algn="l"/>
                <a:tab pos="590550" algn="l"/>
              </a:tabLst>
            </a:pPr>
            <a:r>
              <a:rPr lang="en-US" sz="2000" dirty="0">
                <a:latin typeface="Times New Roman" panose="02020603050405020304" pitchFamily="18" charset="0"/>
                <a:cs typeface="Times New Roman" panose="02020603050405020304" pitchFamily="18" charset="0"/>
              </a:rPr>
              <a:t>Firewalls</a:t>
            </a:r>
          </a:p>
          <a:p>
            <a:pPr marL="636905" marR="300990" lvl="1" indent="-342900" algn="just">
              <a:lnSpc>
                <a:spcPts val="1939"/>
              </a:lnSpc>
              <a:spcBef>
                <a:spcPts val="635"/>
              </a:spcBef>
              <a:buFont typeface="Wingdings" panose="05000000000000000000" pitchFamily="2" charset="2"/>
              <a:buChar char="Ø"/>
              <a:tabLst>
                <a:tab pos="589915" algn="l"/>
                <a:tab pos="590550" algn="l"/>
              </a:tabLst>
            </a:pPr>
            <a:r>
              <a:rPr lang="en-US" sz="2000" spc="-15" dirty="0">
                <a:latin typeface="Times New Roman" panose="02020603050405020304" pitchFamily="18" charset="0"/>
                <a:cs typeface="Times New Roman" panose="02020603050405020304" pitchFamily="18" charset="0"/>
              </a:rPr>
              <a:t>Phishing </a:t>
            </a:r>
            <a:r>
              <a:rPr lang="en-US" sz="2000" spc="-10" dirty="0">
                <a:latin typeface="Times New Roman" panose="02020603050405020304" pitchFamily="18" charset="0"/>
                <a:cs typeface="Times New Roman" panose="02020603050405020304" pitchFamily="18" charset="0"/>
              </a:rPr>
              <a:t>notifications </a:t>
            </a:r>
            <a:r>
              <a:rPr lang="en-US" sz="2000" dirty="0">
                <a:latin typeface="Times New Roman" panose="02020603050405020304" pitchFamily="18" charset="0"/>
                <a:cs typeface="Times New Roman" panose="02020603050405020304" pitchFamily="18" charset="0"/>
              </a:rPr>
              <a:t>via  </a:t>
            </a:r>
            <a:r>
              <a:rPr lang="en-US" sz="2000" spc="-5" dirty="0">
                <a:latin typeface="Times New Roman" panose="02020603050405020304" pitchFamily="18" charset="0"/>
                <a:cs typeface="Times New Roman" panose="02020603050405020304" pitchFamily="18" charset="0"/>
              </a:rPr>
              <a:t>email</a:t>
            </a:r>
            <a:endParaRPr lang="en-US" sz="2000" dirty="0">
              <a:latin typeface="Times New Roman" panose="02020603050405020304" pitchFamily="18" charset="0"/>
              <a:cs typeface="Times New Roman" panose="02020603050405020304" pitchFamily="18" charset="0"/>
            </a:endParaRPr>
          </a:p>
          <a:p>
            <a:pPr marL="636905" lvl="1" indent="-342900" algn="just">
              <a:lnSpc>
                <a:spcPct val="100000"/>
              </a:lnSpc>
              <a:spcBef>
                <a:spcPts val="360"/>
              </a:spcBef>
              <a:buFont typeface="Wingdings" panose="05000000000000000000" pitchFamily="2" charset="2"/>
              <a:buChar char="Ø"/>
              <a:tabLst>
                <a:tab pos="589915" algn="l"/>
                <a:tab pos="590550" algn="l"/>
              </a:tabLst>
            </a:pPr>
            <a:r>
              <a:rPr lang="en-US" sz="2000" spc="-5" dirty="0">
                <a:latin typeface="Times New Roman" panose="02020603050405020304" pitchFamily="18" charset="0"/>
                <a:cs typeface="Times New Roman" panose="02020603050405020304" pitchFamily="18" charset="0"/>
              </a:rPr>
              <a:t>Employee email</a:t>
            </a:r>
            <a:r>
              <a:rPr lang="en-US" sz="2000" spc="-10" dirty="0">
                <a:latin typeface="Times New Roman" panose="02020603050405020304" pitchFamily="18" charset="0"/>
                <a:cs typeface="Times New Roman" panose="02020603050405020304" pitchFamily="18" charset="0"/>
              </a:rPr>
              <a:t> filtering</a:t>
            </a:r>
            <a:endParaRPr lang="en-US" sz="2000" dirty="0">
              <a:latin typeface="Times New Roman" panose="02020603050405020304" pitchFamily="18" charset="0"/>
              <a:cs typeface="Times New Roman" panose="02020603050405020304" pitchFamily="18" charset="0"/>
            </a:endParaRPr>
          </a:p>
          <a:p>
            <a:pPr marL="636905" lvl="1" indent="-342900" algn="just">
              <a:lnSpc>
                <a:spcPts val="2050"/>
              </a:lnSpc>
              <a:spcBef>
                <a:spcPts val="384"/>
              </a:spcBef>
              <a:buFont typeface="Wingdings" panose="05000000000000000000" pitchFamily="2" charset="2"/>
              <a:buChar char="Ø"/>
              <a:tabLst>
                <a:tab pos="589915" algn="l"/>
                <a:tab pos="590550" algn="l"/>
              </a:tabLst>
            </a:pPr>
            <a:r>
              <a:rPr lang="en-US" sz="2000" dirty="0" err="1">
                <a:latin typeface="Times New Roman" panose="02020603050405020304" pitchFamily="18" charset="0"/>
                <a:cs typeface="Times New Roman" panose="02020603050405020304" pitchFamily="18" charset="0"/>
              </a:rPr>
              <a:t>Securesign</a:t>
            </a:r>
            <a:r>
              <a:rPr lang="en-US" sz="2000" spc="-15"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SSL/TLS </a:t>
            </a:r>
            <a:r>
              <a:rPr lang="en-US" sz="2000" spc="-5" dirty="0">
                <a:latin typeface="Times New Roman" panose="02020603050405020304" pitchFamily="18" charset="0"/>
                <a:cs typeface="Times New Roman" panose="02020603050405020304" pitchFamily="18" charset="0"/>
              </a:rPr>
              <a:t>Certificates</a:t>
            </a:r>
            <a:endParaRPr lang="en-US" sz="2000" dirty="0">
              <a:latin typeface="Times New Roman" panose="02020603050405020304" pitchFamily="18" charset="0"/>
              <a:cs typeface="Times New Roman" panose="02020603050405020304" pitchFamily="18" charset="0"/>
            </a:endParaRPr>
          </a:p>
          <a:p>
            <a:pPr marL="294005" lvl="1" algn="just">
              <a:lnSpc>
                <a:spcPct val="100000"/>
              </a:lnSpc>
              <a:spcBef>
                <a:spcPts val="385"/>
              </a:spcBef>
              <a:tabLst>
                <a:tab pos="589915" algn="l"/>
                <a:tab pos="590550" algn="l"/>
              </a:tabLst>
            </a:pPr>
            <a:endParaRPr lang="en-US" sz="2000" dirty="0">
              <a:latin typeface="Trebuchet MS"/>
              <a:cs typeface="Trebuchet MS"/>
            </a:endParaRPr>
          </a:p>
        </p:txBody>
      </p:sp>
      <p:pic>
        <p:nvPicPr>
          <p:cNvPr id="9" name="Picture 2" descr="NIET, Greater Noida: Cutoff, Placements, Courses, Fees, Admission 2021">
            <a:extLst>
              <a:ext uri="{FF2B5EF4-FFF2-40B4-BE49-F238E27FC236}">
                <a16:creationId xmlns:a16="http://schemas.microsoft.com/office/drawing/2014/main" id="{AFE2A142-9BCC-4DF3-AFE9-22A451FCC3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34135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5656BE60-49F6-4B4F-AE7E-1D38ABA09058}"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Security Issue with Digital Marketing(CO5)</a:t>
            </a:r>
          </a:p>
        </p:txBody>
      </p:sp>
      <p:sp>
        <p:nvSpPr>
          <p:cNvPr id="2" name="Rectangle 1"/>
          <p:cNvSpPr/>
          <p:nvPr/>
        </p:nvSpPr>
        <p:spPr>
          <a:xfrm>
            <a:off x="914400" y="1371600"/>
            <a:ext cx="7010400" cy="2862322"/>
          </a:xfrm>
          <a:prstGeom prst="rect">
            <a:avLst/>
          </a:prstGeom>
        </p:spPr>
        <p:txBody>
          <a:bodyPr wrap="square">
            <a:spAutoFit/>
          </a:bodyPr>
          <a:lstStyle/>
          <a:p>
            <a:pPr algn="just"/>
            <a:r>
              <a:rPr lang="en-US" sz="2000" b="1" spc="-5" dirty="0">
                <a:latin typeface="Times New Roman" panose="02020603050405020304" pitchFamily="18" charset="0"/>
                <a:cs typeface="Times New Roman" panose="02020603050405020304" pitchFamily="18" charset="0"/>
              </a:rPr>
              <a:t>Consumer</a:t>
            </a:r>
            <a:r>
              <a:rPr lang="en-US" sz="2000" b="1" spc="-65" dirty="0">
                <a:latin typeface="Times New Roman" panose="02020603050405020304" pitchFamily="18" charset="0"/>
                <a:cs typeface="Times New Roman" panose="02020603050405020304" pitchFamily="18" charset="0"/>
              </a:rPr>
              <a:t> </a:t>
            </a:r>
            <a:r>
              <a:rPr lang="en-US" sz="2000" b="1" spc="-5" dirty="0">
                <a:latin typeface="Times New Roman" panose="02020603050405020304" pitchFamily="18" charset="0"/>
                <a:cs typeface="Times New Roman" panose="02020603050405020304" pitchFamily="18" charset="0"/>
              </a:rPr>
              <a:t>Concerns</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leakage – how secure  is my data and what  happens if it is lost/leaked?</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use without consent</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Annoyance/Waste of time</a:t>
            </a:r>
          </a:p>
          <a:p>
            <a:pPr marL="457200" indent="-4572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Not having opt in/opt out  notices</a:t>
            </a:r>
          </a:p>
          <a:p>
            <a:pPr marL="457200" indent="-457200" algn="just">
              <a:buFont typeface="Arial" panose="020B0604020202020204" pitchFamily="34" charset="0"/>
              <a:buChar char="•"/>
            </a:pPr>
            <a:endParaRPr lang="en-US" sz="2000" dirty="0"/>
          </a:p>
          <a:p>
            <a:pPr algn="just"/>
            <a:r>
              <a:rPr lang="en-US" sz="2000" dirty="0">
                <a:hlinkClick r:id="rId2"/>
              </a:rPr>
              <a:t>https://www.youtube.com/watch?v=inWWhr5tnEA</a:t>
            </a:r>
            <a:endParaRPr lang="en-US" sz="2000" dirty="0"/>
          </a:p>
          <a:p>
            <a:pPr algn="just"/>
            <a:endParaRPr lang="en-US" sz="2000" dirty="0"/>
          </a:p>
        </p:txBody>
      </p:sp>
      <p:pic>
        <p:nvPicPr>
          <p:cNvPr id="9" name="Picture 2" descr="NIET, Greater Noida: Cutoff, Placements, Courses, Fees, Admission 2021">
            <a:extLst>
              <a:ext uri="{FF2B5EF4-FFF2-40B4-BE49-F238E27FC236}">
                <a16:creationId xmlns:a16="http://schemas.microsoft.com/office/drawing/2014/main" id="{90227105-DBE1-4606-B383-C85FAADEE7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5757012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5384B2E-128E-433E-A704-9A02899A93B8}"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75</a:t>
            </a:fld>
            <a:endParaRPr lang="en-US"/>
          </a:p>
        </p:txBody>
      </p:sp>
      <p:sp>
        <p:nvSpPr>
          <p:cNvPr id="7" name="Title 1"/>
          <p:cNvSpPr txBox="1">
            <a:spLocks/>
          </p:cNvSpPr>
          <p:nvPr/>
        </p:nvSpPr>
        <p:spPr>
          <a:xfrm>
            <a:off x="134112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India’s regulatory mechanism for data protection and privacy(CO5)</a:t>
            </a:r>
          </a:p>
        </p:txBody>
      </p:sp>
      <p:sp>
        <p:nvSpPr>
          <p:cNvPr id="2" name="Rectangle 1"/>
          <p:cNvSpPr/>
          <p:nvPr/>
        </p:nvSpPr>
        <p:spPr>
          <a:xfrm>
            <a:off x="457200" y="990600"/>
            <a:ext cx="8229600" cy="4093428"/>
          </a:xfrm>
          <a:prstGeom prst="rect">
            <a:avLst/>
          </a:prstGeom>
        </p:spPr>
        <p:txBody>
          <a:bodyPr wrap="square">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India’s regulatory mechanism for data protection and privacy is the Information Technology Act, 2000 (“the IT Act”) and its corresponding Information Technology (Reasonable Security Practices and Procedures and Sensitive Personal Data or Information) Rules, 2011 (“the IT Rules”).</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addition to this, personal data is also protected under Article 21 of the Indian Constitution which guarantees to every citizen, the Right to Privacy as a fundamental right .</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Supreme Court has held in a number of cases that information about a person and the right to access that information by that person is also covered within the ambit of right to privacy.</a:t>
            </a:r>
          </a:p>
          <a:p>
            <a:pPr algn="just"/>
            <a:endParaRPr lang="en-US" sz="2000" dirty="0"/>
          </a:p>
        </p:txBody>
      </p:sp>
      <p:pic>
        <p:nvPicPr>
          <p:cNvPr id="9" name="Picture 2" descr="NIET, Greater Noida: Cutoff, Placements, Courses, Fees, Admission 2021">
            <a:extLst>
              <a:ext uri="{FF2B5EF4-FFF2-40B4-BE49-F238E27FC236}">
                <a16:creationId xmlns:a16="http://schemas.microsoft.com/office/drawing/2014/main" id="{26D04F95-58F2-4887-93AD-BB707041A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845027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11474155-B796-4F7F-A6EA-B5844F59D6F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76</a:t>
            </a:fld>
            <a:endParaRPr lang="en-US"/>
          </a:p>
        </p:txBody>
      </p:sp>
      <p:sp>
        <p:nvSpPr>
          <p:cNvPr id="7" name="Title 1"/>
          <p:cNvSpPr txBox="1">
            <a:spLocks/>
          </p:cNvSpPr>
          <p:nvPr/>
        </p:nvSpPr>
        <p:spPr>
          <a:xfrm>
            <a:off x="134112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India’s regulatory mechanism for data protection and privacy(CO5)</a:t>
            </a:r>
          </a:p>
        </p:txBody>
      </p:sp>
      <p:sp>
        <p:nvSpPr>
          <p:cNvPr id="2" name="Rectangle 1"/>
          <p:cNvSpPr/>
          <p:nvPr/>
        </p:nvSpPr>
        <p:spPr>
          <a:xfrm>
            <a:off x="381000" y="1447800"/>
            <a:ext cx="8229600" cy="3170099"/>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 Section 43A </a:t>
            </a:r>
            <a:r>
              <a:rPr lang="en-US" sz="2000" dirty="0">
                <a:latin typeface="Times New Roman" panose="02020603050405020304" pitchFamily="18" charset="0"/>
                <a:cs typeface="Times New Roman" panose="02020603050405020304" pitchFamily="18" charset="0"/>
              </a:rPr>
              <a:t>of the IT Act creates a liability on a body corporate (including a firm, sole proprietorship or other association of individuals engaged in commercial or professional activities) which possesses, deals or handles any sensitive personal data or information in a computer resource that it owns, controls or operates to pay damages by way of compensation, to the person affected if there is any wrongful loss or wrongful gain to any person caused because of the negligence in implementing and maintaining reasonable security practices and procedures to protect the information of the person affected.</a:t>
            </a:r>
          </a:p>
          <a:p>
            <a:pPr algn="just"/>
            <a:endParaRPr lang="en-US" sz="2000" dirty="0"/>
          </a:p>
        </p:txBody>
      </p:sp>
      <p:pic>
        <p:nvPicPr>
          <p:cNvPr id="9" name="Picture 2" descr="NIET, Greater Noida: Cutoff, Placements, Courses, Fees, Admission 2021">
            <a:extLst>
              <a:ext uri="{FF2B5EF4-FFF2-40B4-BE49-F238E27FC236}">
                <a16:creationId xmlns:a16="http://schemas.microsoft.com/office/drawing/2014/main" id="{2B0D0DCD-C7DF-4302-AE9B-411309594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793802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838200"/>
            <a:ext cx="8382000" cy="5410200"/>
          </a:xfrm>
        </p:spPr>
        <p:txBody>
          <a:bodyPr>
            <a:normAutofit lnSpcReduction="10000"/>
          </a:bodyPr>
          <a:lstStyle/>
          <a:p>
            <a:pPr>
              <a:buNone/>
            </a:pPr>
            <a:endParaRPr lang="en-US" sz="2000" u="sng" dirty="0"/>
          </a:p>
          <a:p>
            <a:pPr>
              <a:buNone/>
            </a:pPr>
            <a:endParaRPr lang="en-US" sz="5600" u="sng" dirty="0"/>
          </a:p>
          <a:p>
            <a:pPr>
              <a:buNone/>
            </a:pPr>
            <a:endParaRPr lang="en-US" sz="5600" u="sng" dirty="0"/>
          </a:p>
          <a:p>
            <a:pPr>
              <a:buNone/>
            </a:pPr>
            <a:endParaRPr lang="en-US" sz="6400" dirty="0"/>
          </a:p>
          <a:p>
            <a:pPr>
              <a:buNone/>
            </a:pPr>
            <a:endParaRPr lang="en-US" sz="5500" b="1" u="sng" dirty="0"/>
          </a:p>
          <a:p>
            <a:pPr>
              <a:buNone/>
            </a:pPr>
            <a:r>
              <a:rPr lang="en-US" sz="5500" dirty="0"/>
              <a:t>     </a:t>
            </a:r>
          </a:p>
          <a:p>
            <a:pPr>
              <a:buNone/>
            </a:pPr>
            <a:endParaRPr lang="en-US" sz="4000" dirty="0"/>
          </a:p>
        </p:txBody>
      </p:sp>
      <p:sp>
        <p:nvSpPr>
          <p:cNvPr id="4" name="Date Placeholder 3"/>
          <p:cNvSpPr>
            <a:spLocks noGrp="1"/>
          </p:cNvSpPr>
          <p:nvPr>
            <p:ph type="dt" sz="half" idx="10"/>
          </p:nvPr>
        </p:nvSpPr>
        <p:spPr/>
        <p:txBody>
          <a:bodyPr/>
          <a:lstStyle/>
          <a:p>
            <a:fld id="{3238BE66-6D9A-4BB5-B6BB-B337A3255DDE}"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sp>
        <p:nvSpPr>
          <p:cNvPr id="7" name="Title 1"/>
          <p:cNvSpPr txBox="1">
            <a:spLocks/>
          </p:cNvSpPr>
          <p:nvPr/>
        </p:nvSpPr>
        <p:spPr>
          <a:xfrm>
            <a:off x="134112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US" sz="2400" dirty="0"/>
              <a:t>India’s regulatory mechanism for data protection and privacy(CO5)</a:t>
            </a:r>
          </a:p>
        </p:txBody>
      </p:sp>
      <p:sp>
        <p:nvSpPr>
          <p:cNvPr id="2" name="Rectangle 1"/>
          <p:cNvSpPr/>
          <p:nvPr/>
        </p:nvSpPr>
        <p:spPr>
          <a:xfrm>
            <a:off x="457200" y="1583864"/>
            <a:ext cx="8229600" cy="286232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Section 72 A</a:t>
            </a:r>
            <a:r>
              <a:rPr lang="en-US" sz="2000" dirty="0">
                <a:latin typeface="Times New Roman" panose="02020603050405020304" pitchFamily="18" charset="0"/>
                <a:cs typeface="Times New Roman" panose="02020603050405020304" pitchFamily="18" charset="0"/>
              </a:rPr>
              <a:t> of the IT Act mentions that any person (including an intermediary) who, while providing services under the terms of a lawful contract, has secured access to any material containing personal information about another person, with the intent of causing or knowing that he is likely to cause wrongful loss or wrongful gain discloses, without the consent of the person concerned, or in breach of a lawful contract, such material to any other person, shall be punished with imprisonment for a term which may extend to three years, or with fine which may extend to five lakh rupees, or with both.</a:t>
            </a:r>
          </a:p>
          <a:p>
            <a:pPr algn="just"/>
            <a:endParaRPr lang="en-US" sz="2000" dirty="0">
              <a:latin typeface="Times New Roman" panose="02020603050405020304" pitchFamily="18" charset="0"/>
              <a:cs typeface="Times New Roman" panose="02020603050405020304" pitchFamily="18" charset="0"/>
            </a:endParaRPr>
          </a:p>
        </p:txBody>
      </p:sp>
      <p:pic>
        <p:nvPicPr>
          <p:cNvPr id="9" name="Picture 2" descr="NIET, Greater Noida: Cutoff, Placements, Courses, Fees, Admission 2021">
            <a:extLst>
              <a:ext uri="{FF2B5EF4-FFF2-40B4-BE49-F238E27FC236}">
                <a16:creationId xmlns:a16="http://schemas.microsoft.com/office/drawing/2014/main" id="{BE8A774F-9C26-43E6-BBC4-E68E89EC82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915505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305800" cy="5105400"/>
          </a:xfrm>
        </p:spPr>
        <p:txBody>
          <a:bodyPr>
            <a:normAutofit/>
          </a:bodyPr>
          <a:lstStyle/>
          <a:p>
            <a:pPr>
              <a:buNone/>
            </a:pPr>
            <a:r>
              <a:rPr lang="en-US" sz="1800" dirty="0"/>
              <a:t> </a:t>
            </a:r>
            <a:r>
              <a:rPr lang="en-US" sz="2000" dirty="0">
                <a:latin typeface="Times New Roman" panose="02020603050405020304" pitchFamily="18" charset="0"/>
                <a:cs typeface="Times New Roman" panose="02020603050405020304" pitchFamily="18" charset="0"/>
              </a:rPr>
              <a:t>1. Name any 2 types of Security risks. </a:t>
            </a:r>
          </a:p>
          <a:p>
            <a:pPr>
              <a:buNone/>
            </a:pPr>
            <a:r>
              <a:rPr lang="en-US" sz="2000" dirty="0">
                <a:latin typeface="Times New Roman" panose="02020603050405020304" pitchFamily="18" charset="0"/>
                <a:cs typeface="Times New Roman" panose="02020603050405020304" pitchFamily="18" charset="0"/>
              </a:rPr>
              <a:t>2. Why is information security important?</a:t>
            </a:r>
          </a:p>
          <a:p>
            <a:pPr>
              <a:buNone/>
            </a:pPr>
            <a:r>
              <a:rPr lang="en-US" sz="2000" dirty="0">
                <a:latin typeface="Times New Roman" panose="02020603050405020304" pitchFamily="18" charset="0"/>
                <a:cs typeface="Times New Roman" panose="02020603050405020304" pitchFamily="18" charset="0"/>
              </a:rPr>
              <a:t>3. Different type of Hacking are ___________.</a:t>
            </a:r>
          </a:p>
          <a:p>
            <a:pPr>
              <a:buNone/>
            </a:pPr>
            <a:r>
              <a:rPr lang="en-US" sz="2000" dirty="0">
                <a:latin typeface="Times New Roman" panose="02020603050405020304" pitchFamily="18" charset="0"/>
                <a:cs typeface="Times New Roman" panose="02020603050405020304" pitchFamily="18" charset="0"/>
              </a:rPr>
              <a:t>4. Consumer concern related to Security is ________.</a:t>
            </a:r>
          </a:p>
          <a:p>
            <a:pPr>
              <a:buNone/>
            </a:pPr>
            <a:r>
              <a:rPr lang="en-US" sz="2000" dirty="0">
                <a:latin typeface="Times New Roman" panose="02020603050405020304" pitchFamily="18" charset="0"/>
                <a:cs typeface="Times New Roman" panose="02020603050405020304" pitchFamily="18" charset="0"/>
              </a:rPr>
              <a:t>5. ________ is commonly used to protect data in transit and data at rest.</a:t>
            </a:r>
          </a:p>
          <a:p>
            <a:pPr>
              <a:buNone/>
            </a:pPr>
            <a:endParaRPr lang="en-US" sz="2000" dirty="0">
              <a:latin typeface="Times New Roman" panose="02020603050405020304" pitchFamily="18" charset="0"/>
              <a:cs typeface="Times New Roman" panose="02020603050405020304" pitchFamily="18" charset="0"/>
            </a:endParaRPr>
          </a:p>
          <a:p>
            <a:pPr>
              <a:buNone/>
            </a:pPr>
            <a:endParaRPr lang="en-US" sz="2400" dirty="0"/>
          </a:p>
          <a:p>
            <a:pPr>
              <a:buNone/>
            </a:pPr>
            <a:endParaRPr lang="en-US" sz="2400" dirty="0"/>
          </a:p>
          <a:p>
            <a:pPr algn="just">
              <a:buNone/>
            </a:pPr>
            <a:endParaRPr lang="en-US" dirty="0"/>
          </a:p>
        </p:txBody>
      </p:sp>
      <p:sp>
        <p:nvSpPr>
          <p:cNvPr id="4" name="Date Placeholder 3"/>
          <p:cNvSpPr>
            <a:spLocks noGrp="1"/>
          </p:cNvSpPr>
          <p:nvPr>
            <p:ph type="dt" sz="half" idx="10"/>
          </p:nvPr>
        </p:nvSpPr>
        <p:spPr/>
        <p:txBody>
          <a:bodyPr/>
          <a:lstStyle/>
          <a:p>
            <a:fld id="{BC947ABF-3C6E-4BFA-B39D-4FA433219383}"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Daily Quiz</a:t>
            </a:r>
          </a:p>
        </p:txBody>
      </p:sp>
      <p:sp>
        <p:nvSpPr>
          <p:cNvPr id="11266" name="Rectangle 2"/>
          <p:cNvSpPr>
            <a:spLocks noChangeArrowheads="1"/>
          </p:cNvSpPr>
          <p:nvPr/>
        </p:nvSpPr>
        <p:spPr bwMode="auto">
          <a:xfrm>
            <a:off x="0" y="0"/>
            <a:ext cx="45719" cy="636667"/>
          </a:xfrm>
          <a:prstGeom prst="rect">
            <a:avLst/>
          </a:prstGeom>
          <a:noFill/>
          <a:ln w="9525">
            <a:noFill/>
            <a:miter lim="800000"/>
            <a:headEnd/>
            <a:tailEnd/>
          </a:ln>
          <a:effectLst/>
        </p:spPr>
        <p:txBody>
          <a:bodyPr vert="horz" wrap="square" lIns="0" tIns="0"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9" name="Picture 2" descr="NIET, Greater Noida: Cutoff, Placements, Courses, Fees, Admission 2021">
            <a:extLst>
              <a:ext uri="{FF2B5EF4-FFF2-40B4-BE49-F238E27FC236}">
                <a16:creationId xmlns:a16="http://schemas.microsoft.com/office/drawing/2014/main" id="{AFAD1993-DF8C-4F0E-BDE2-C9FEF0BB1E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09703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57738" y="3"/>
            <a:ext cx="7410062" cy="838197"/>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171963" y="2992093"/>
            <a:ext cx="5200650" cy="1371600"/>
          </a:xfrm>
        </p:spPr>
        <p:style>
          <a:lnRef idx="2">
            <a:schemeClr val="accent5"/>
          </a:lnRef>
          <a:fillRef idx="1">
            <a:schemeClr val="lt1"/>
          </a:fillRef>
          <a:effectRef idx="0">
            <a:schemeClr val="accent5"/>
          </a:effectRef>
          <a:fontRef idx="minor">
            <a:schemeClr val="dk1"/>
          </a:fontRef>
        </p:style>
        <p:txBody>
          <a:bodyPr>
            <a:normAutofit/>
          </a:bodyPr>
          <a:lstStyle/>
          <a:p>
            <a:endParaRPr kumimoji="0" lang="en-US" sz="2400" b="1" i="0" u="none" strike="noStrike" kern="1200" cap="none" spc="0" normalizeH="0" baseline="0" noProof="0" dirty="0">
              <a:ln>
                <a:noFill/>
              </a:ln>
              <a:solidFill>
                <a:schemeClr val="tx1"/>
              </a:solidFill>
              <a:effectLst/>
              <a:uLnTx/>
              <a:uFillTx/>
              <a:latin typeface="+mn-lt"/>
              <a:ea typeface="+mn-ea"/>
              <a:cs typeface="+mn-cs"/>
            </a:endParaRPr>
          </a:p>
          <a:p>
            <a:r>
              <a:rPr kumimoji="0" lang="en-US" sz="2400" b="1" i="0" u="none" strike="noStrike" kern="1200" cap="none" spc="0" normalizeH="0" baseline="0" noProof="0" dirty="0">
                <a:ln>
                  <a:noFill/>
                </a:ln>
                <a:solidFill>
                  <a:schemeClr val="tx1"/>
                </a:solidFill>
                <a:effectLst/>
                <a:uLnTx/>
                <a:uFillTx/>
                <a:latin typeface="+mn-lt"/>
                <a:ea typeface="+mn-ea"/>
                <a:cs typeface="+mn-cs"/>
              </a:rPr>
              <a:t>Trends</a:t>
            </a:r>
            <a:r>
              <a:rPr kumimoji="0" lang="en-US" sz="2400" b="1" i="0" u="none" strike="noStrike" kern="1200" cap="none" spc="0" normalizeH="0" noProof="0" dirty="0">
                <a:ln>
                  <a:noFill/>
                </a:ln>
                <a:solidFill>
                  <a:schemeClr val="tx1"/>
                </a:solidFill>
                <a:effectLst/>
                <a:uLnTx/>
                <a:uFillTx/>
                <a:latin typeface="+mn-lt"/>
                <a:ea typeface="+mn-ea"/>
                <a:cs typeface="+mn-cs"/>
              </a:rPr>
              <a:t> in Digital Marketing: Online Communities &amp; Co-Creation</a:t>
            </a:r>
            <a:endParaRPr lang="en-US" sz="2400" b="1" dirty="0">
              <a:solidFill>
                <a:schemeClr val="tx1"/>
              </a:solidFill>
              <a:latin typeface="Times New Roman" panose="02020603050405020304" pitchFamily="18" charset="0"/>
              <a:cs typeface="Times New Roman" panose="02020603050405020304" pitchFamily="18" charset="0"/>
            </a:endParaRPr>
          </a:p>
        </p:txBody>
      </p:sp>
      <p:pic>
        <p:nvPicPr>
          <p:cNvPr id="11" name="Picture 4" descr="C:\Users\Manks\Downloads\speak.png"/>
          <p:cNvPicPr>
            <a:picLocks noChangeAspect="1" noChangeArrowheads="1"/>
          </p:cNvPicPr>
          <p:nvPr/>
        </p:nvPicPr>
        <p:blipFill>
          <a:blip r:embed="rId3" cstate="print"/>
          <a:srcRect/>
          <a:stretch>
            <a:fillRect/>
          </a:stretch>
        </p:blipFill>
        <p:spPr bwMode="auto">
          <a:xfrm>
            <a:off x="7134064" y="1785470"/>
            <a:ext cx="1733872" cy="2311829"/>
          </a:xfrm>
          <a:prstGeom prst="rect">
            <a:avLst/>
          </a:prstGeom>
          <a:noFill/>
        </p:spPr>
      </p:pic>
      <p:sp>
        <p:nvSpPr>
          <p:cNvPr id="12" name="Subtitle 2"/>
          <p:cNvSpPr txBox="1">
            <a:spLocks/>
          </p:cNvSpPr>
          <p:nvPr/>
        </p:nvSpPr>
        <p:spPr>
          <a:xfrm>
            <a:off x="1331640" y="1432102"/>
            <a:ext cx="5200650" cy="749745"/>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Autofit/>
          </a:bodyPr>
          <a:lstStyle/>
          <a:p>
            <a:pPr algn="ctr">
              <a:spcBef>
                <a:spcPct val="20000"/>
              </a:spcBef>
              <a:defRPr/>
            </a:pPr>
            <a:r>
              <a:rPr lang="en-US" sz="2800" dirty="0">
                <a:solidFill>
                  <a:prstClr val="black"/>
                </a:solidFill>
                <a:latin typeface="Times New Roman" panose="02020603050405020304" pitchFamily="18" charset="0"/>
                <a:cs typeface="Times New Roman" panose="02020603050405020304" pitchFamily="18" charset="0"/>
              </a:rPr>
              <a:t>(Unit –V) </a:t>
            </a:r>
            <a:r>
              <a:rPr lang="en-US" sz="2800" dirty="0">
                <a:solidFill>
                  <a:prstClr val="black"/>
                </a:solidFill>
                <a:latin typeface="Calibri"/>
              </a:rPr>
              <a:t>Topic 4</a:t>
            </a:r>
          </a:p>
        </p:txBody>
      </p:sp>
      <p:pic>
        <p:nvPicPr>
          <p:cNvPr id="5" name="Picture 4">
            <a:extLst>
              <a:ext uri="{FF2B5EF4-FFF2-40B4-BE49-F238E27FC236}">
                <a16:creationId xmlns:a16="http://schemas.microsoft.com/office/drawing/2014/main" id="{8B12F7A1-FB58-40CF-A570-A21F658D053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6200" y="0"/>
            <a:ext cx="1581538" cy="906463"/>
          </a:xfrm>
          <a:prstGeom prst="rect">
            <a:avLst/>
          </a:prstGeom>
        </p:spPr>
      </p:pic>
      <p:sp>
        <p:nvSpPr>
          <p:cNvPr id="4" name="Date Placeholder 3">
            <a:extLst>
              <a:ext uri="{FF2B5EF4-FFF2-40B4-BE49-F238E27FC236}">
                <a16:creationId xmlns:a16="http://schemas.microsoft.com/office/drawing/2014/main" id="{88D11781-B4F1-9F38-6D2D-C185F2CD6518}"/>
              </a:ext>
            </a:extLst>
          </p:cNvPr>
          <p:cNvSpPr>
            <a:spLocks noGrp="1"/>
          </p:cNvSpPr>
          <p:nvPr>
            <p:ph type="dt" sz="half" idx="10"/>
          </p:nvPr>
        </p:nvSpPr>
        <p:spPr/>
        <p:txBody>
          <a:bodyPr/>
          <a:lstStyle/>
          <a:p>
            <a:fld id="{51F0D06C-9FF0-4A46-A175-A2E2167C49D2}" type="datetime1">
              <a:rPr lang="en-US" smtClean="0"/>
              <a:t>28-May-24</a:t>
            </a:fld>
            <a:endParaRPr lang="en-US"/>
          </a:p>
        </p:txBody>
      </p:sp>
      <p:sp>
        <p:nvSpPr>
          <p:cNvPr id="6" name="Footer Placeholder 5">
            <a:extLst>
              <a:ext uri="{FF2B5EF4-FFF2-40B4-BE49-F238E27FC236}">
                <a16:creationId xmlns:a16="http://schemas.microsoft.com/office/drawing/2014/main" id="{5254D190-6730-D080-6ADA-132A4D725CA0}"/>
              </a:ext>
            </a:extLst>
          </p:cNvPr>
          <p:cNvSpPr>
            <a:spLocks noGrp="1"/>
          </p:cNvSpPr>
          <p:nvPr>
            <p:ph type="ftr" sz="quarter" idx="11"/>
          </p:nvPr>
        </p:nvSpPr>
        <p:spPr>
          <a:xfrm>
            <a:off x="3124200" y="6248400"/>
            <a:ext cx="4648200" cy="374345"/>
          </a:xfrm>
        </p:spPr>
        <p:txBody>
          <a:bodyPr/>
          <a:lstStyle/>
          <a:p>
            <a:r>
              <a:rPr lang="fi-FI"/>
              <a:t>Nishu chauhan            Digital Marketing               Unit-5 </a:t>
            </a:r>
            <a:endParaRPr lang="en-US" dirty="0"/>
          </a:p>
        </p:txBody>
      </p:sp>
      <p:sp>
        <p:nvSpPr>
          <p:cNvPr id="7" name="Slide Number Placeholder 6">
            <a:extLst>
              <a:ext uri="{FF2B5EF4-FFF2-40B4-BE49-F238E27FC236}">
                <a16:creationId xmlns:a16="http://schemas.microsoft.com/office/drawing/2014/main" id="{29D7EEBE-3BB2-8CC6-2655-67053368A2DA}"/>
              </a:ext>
            </a:extLst>
          </p:cNvPr>
          <p:cNvSpPr>
            <a:spLocks noGrp="1"/>
          </p:cNvSpPr>
          <p:nvPr>
            <p:ph type="sldNum" sz="quarter" idx="12"/>
          </p:nvPr>
        </p:nvSpPr>
        <p:spPr/>
        <p:txBody>
          <a:bodyPr/>
          <a:lstStyle/>
          <a:p>
            <a:fld id="{B6F15528-21DE-4FAA-801E-634DDDAF4B2B}" type="slidenum">
              <a:rPr lang="en-US" smtClean="0"/>
              <a:pPr/>
              <a:t>79</a:t>
            </a:fld>
            <a:endParaRPr lang="en-US"/>
          </a:p>
        </p:txBody>
      </p:sp>
    </p:spTree>
    <p:extLst>
      <p:ext uri="{BB962C8B-B14F-4D97-AF65-F5344CB8AC3E}">
        <p14:creationId xmlns:p14="http://schemas.microsoft.com/office/powerpoint/2010/main" val="33988296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7EF98830-1831-415B-9D7D-7689CCAA7E1F}" type="datetime1">
              <a:rPr lang="en-US" smtClean="0"/>
              <a:t>28-May-24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Syllabus </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15" name="Rectangle 2"/>
          <p:cNvSpPr>
            <a:spLocks noChangeArrowheads="1"/>
          </p:cNvSpPr>
          <p:nvPr/>
        </p:nvSpPr>
        <p:spPr bwMode="auto">
          <a:xfrm>
            <a:off x="1176338" y="3406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200" b="0" i="0" u="none" strike="noStrike" cap="none" normalizeH="0" baseline="0">
                <a:ln>
                  <a:noFill/>
                </a:ln>
                <a:solidFill>
                  <a:schemeClr val="tx1"/>
                </a:solidFill>
                <a:effectLst/>
                <a:latin typeface="Arial" pitchFamily="34" charset="0"/>
                <a:ea typeface="Times New Roman" pitchFamily="18" charset="0"/>
                <a:cs typeface="Arial" pitchFamily="34" charset="0"/>
              </a:rPr>
            </a:br>
            <a:endParaRPr kumimoji="0" lang="en-US" sz="1800" b="0" i="0" u="none" strike="noStrike" cap="none" normalizeH="0" baseline="0">
              <a:ln>
                <a:noFill/>
              </a:ln>
              <a:solidFill>
                <a:schemeClr val="tx1"/>
              </a:solidFill>
              <a:effectLst/>
              <a:latin typeface="Arial" pitchFamily="34" charset="0"/>
              <a:cs typeface="Arial" pitchFamily="34" charset="0"/>
            </a:endParaRPr>
          </a:p>
        </p:txBody>
      </p:sp>
      <p:graphicFrame>
        <p:nvGraphicFramePr>
          <p:cNvPr id="10" name="Table 9">
            <a:extLst>
              <a:ext uri="{FF2B5EF4-FFF2-40B4-BE49-F238E27FC236}">
                <a16:creationId xmlns:a16="http://schemas.microsoft.com/office/drawing/2014/main" id="{E0FD9BFD-151D-9CE9-9686-1F08CDF951E4}"/>
              </a:ext>
            </a:extLst>
          </p:cNvPr>
          <p:cNvGraphicFramePr>
            <a:graphicFrameLocks noGrp="1"/>
          </p:cNvGraphicFramePr>
          <p:nvPr>
            <p:extLst>
              <p:ext uri="{D42A27DB-BD31-4B8C-83A1-F6EECF244321}">
                <p14:modId xmlns:p14="http://schemas.microsoft.com/office/powerpoint/2010/main" val="2969833153"/>
              </p:ext>
            </p:extLst>
          </p:nvPr>
        </p:nvGraphicFramePr>
        <p:xfrm>
          <a:off x="685800" y="1600201"/>
          <a:ext cx="7696200" cy="2794925"/>
        </p:xfrm>
        <a:graphic>
          <a:graphicData uri="http://schemas.openxmlformats.org/drawingml/2006/table">
            <a:tbl>
              <a:tblPr firstRow="1" firstCol="1" bandRow="1">
                <a:tableStyleId>{5C22544A-7EE6-4342-B048-85BDC9FD1C3A}</a:tableStyleId>
              </a:tblPr>
              <a:tblGrid>
                <a:gridCol w="1758858">
                  <a:extLst>
                    <a:ext uri="{9D8B030D-6E8A-4147-A177-3AD203B41FA5}">
                      <a16:colId xmlns:a16="http://schemas.microsoft.com/office/drawing/2014/main" val="855970151"/>
                    </a:ext>
                  </a:extLst>
                </a:gridCol>
                <a:gridCol w="3104494">
                  <a:extLst>
                    <a:ext uri="{9D8B030D-6E8A-4147-A177-3AD203B41FA5}">
                      <a16:colId xmlns:a16="http://schemas.microsoft.com/office/drawing/2014/main" val="1155053328"/>
                    </a:ext>
                  </a:extLst>
                </a:gridCol>
                <a:gridCol w="158645">
                  <a:extLst>
                    <a:ext uri="{9D8B030D-6E8A-4147-A177-3AD203B41FA5}">
                      <a16:colId xmlns:a16="http://schemas.microsoft.com/office/drawing/2014/main" val="4216174960"/>
                    </a:ext>
                  </a:extLst>
                </a:gridCol>
                <a:gridCol w="2674203">
                  <a:extLst>
                    <a:ext uri="{9D8B030D-6E8A-4147-A177-3AD203B41FA5}">
                      <a16:colId xmlns:a16="http://schemas.microsoft.com/office/drawing/2014/main" val="1742050796"/>
                    </a:ext>
                  </a:extLst>
                </a:gridCol>
              </a:tblGrid>
              <a:tr h="339241">
                <a:tc>
                  <a:txBody>
                    <a:bodyPr/>
                    <a:lstStyle/>
                    <a:p>
                      <a:pPr marL="0" marR="0">
                        <a:lnSpc>
                          <a:spcPct val="115000"/>
                        </a:lnSpc>
                        <a:spcBef>
                          <a:spcPts val="0"/>
                        </a:spcBef>
                        <a:spcAft>
                          <a:spcPts val="0"/>
                        </a:spcAft>
                        <a:tabLst>
                          <a:tab pos="1533525" algn="l"/>
                        </a:tabLst>
                      </a:pPr>
                      <a:r>
                        <a:rPr lang="en-US" sz="1800" dirty="0">
                          <a:effectLst/>
                        </a:rPr>
                        <a:t>UNIT-IV</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just">
                        <a:lnSpc>
                          <a:spcPct val="115000"/>
                        </a:lnSpc>
                        <a:spcBef>
                          <a:spcPts val="0"/>
                        </a:spcBef>
                        <a:spcAft>
                          <a:spcPts val="0"/>
                        </a:spcAft>
                      </a:pPr>
                      <a:r>
                        <a:rPr lang="en-US" sz="1600">
                          <a:effectLst/>
                        </a:rPr>
                        <a:t>Designing Organization for Digital Success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ctr">
                        <a:lnSpc>
                          <a:spcPct val="115000"/>
                        </a:lnSpc>
                        <a:spcBef>
                          <a:spcPts val="0"/>
                        </a:spcBef>
                        <a:spcAft>
                          <a:spcPts val="0"/>
                        </a:spcAft>
                        <a:tabLst>
                          <a:tab pos="1533525" algn="l"/>
                        </a:tabLst>
                      </a:pPr>
                      <a:r>
                        <a:rPr lang="en-US" sz="1600">
                          <a:effectLst/>
                        </a:rPr>
                        <a:t> Hours-8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320213805"/>
                  </a:ext>
                </a:extLst>
              </a:tr>
              <a:tr h="742633">
                <a:tc gridSpan="4">
                  <a:txBody>
                    <a:bodyPr/>
                    <a:lstStyle/>
                    <a:p>
                      <a:pPr marL="0" marR="228600" algn="just">
                        <a:lnSpc>
                          <a:spcPct val="115000"/>
                        </a:lnSpc>
                        <a:spcBef>
                          <a:spcPts val="205"/>
                        </a:spcBef>
                        <a:spcAft>
                          <a:spcPts val="0"/>
                        </a:spcAft>
                      </a:pPr>
                      <a:r>
                        <a:rPr lang="en-US" sz="1600" dirty="0">
                          <a:effectLst/>
                        </a:rPr>
                        <a:t>Digital transformation, digital leadership principles, online P.R. and reputation management. ROI of digital strategies, how digital marketing is adding value to business, and evaluating cost effectiveness of digital strategies</a:t>
                      </a:r>
                      <a:endParaRPr lang="en-US" sz="16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95590612"/>
                  </a:ext>
                </a:extLst>
              </a:tr>
              <a:tr h="346852">
                <a:tc>
                  <a:txBody>
                    <a:bodyPr/>
                    <a:lstStyle/>
                    <a:p>
                      <a:pPr marL="0" marR="0">
                        <a:lnSpc>
                          <a:spcPct val="115000"/>
                        </a:lnSpc>
                        <a:spcBef>
                          <a:spcPts val="0"/>
                        </a:spcBef>
                        <a:spcAft>
                          <a:spcPts val="0"/>
                        </a:spcAft>
                        <a:tabLst>
                          <a:tab pos="1533525" algn="l"/>
                        </a:tabLst>
                      </a:pPr>
                      <a:r>
                        <a:rPr lang="en-US" sz="1600">
                          <a:effectLst/>
                        </a:rPr>
                        <a:t>UNIT-V</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nSpc>
                          <a:spcPct val="115000"/>
                        </a:lnSpc>
                        <a:spcBef>
                          <a:spcPts val="0"/>
                        </a:spcBef>
                        <a:spcAft>
                          <a:spcPts val="0"/>
                        </a:spcAft>
                        <a:tabLst>
                          <a:tab pos="1533525" algn="l"/>
                        </a:tabLst>
                      </a:pPr>
                      <a:r>
                        <a:rPr lang="en-US" sz="1600">
                          <a:effectLst/>
                        </a:rPr>
                        <a:t>Digital Innovation and Trends</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a:txBody>
                    <a:bodyPr/>
                    <a:lstStyle/>
                    <a:p>
                      <a:pPr marL="0" marR="0">
                        <a:lnSpc>
                          <a:spcPct val="115000"/>
                        </a:lnSpc>
                        <a:spcBef>
                          <a:spcPts val="0"/>
                        </a:spcBef>
                        <a:spcAft>
                          <a:spcPts val="0"/>
                        </a:spcAft>
                        <a:tabLst>
                          <a:tab pos="1533525" algn="l"/>
                        </a:tabLst>
                      </a:pPr>
                      <a:r>
                        <a:rPr lang="en-US" sz="1600">
                          <a:effectLst/>
                        </a:rPr>
                        <a:t>                        Hours-8</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0773562"/>
                  </a:ext>
                </a:extLst>
              </a:tr>
              <a:tr h="1045993">
                <a:tc gridSpan="4">
                  <a:txBody>
                    <a:bodyPr/>
                    <a:lstStyle/>
                    <a:p>
                      <a:pPr marL="0" marR="0" algn="just">
                        <a:lnSpc>
                          <a:spcPct val="115000"/>
                        </a:lnSpc>
                        <a:spcBef>
                          <a:spcPts val="0"/>
                        </a:spcBef>
                        <a:spcAft>
                          <a:spcPts val="1000"/>
                        </a:spcAft>
                      </a:pPr>
                      <a:r>
                        <a:rPr lang="en-US" sz="1600" dirty="0">
                          <a:effectLst/>
                        </a:rPr>
                        <a:t>The contemporary digital revolution, digital transformation framework; security and privatization issues with digital marketing Understanding trends in digital marketing – Indian and global context, online communities and co-creation.</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858629377"/>
                  </a:ext>
                </a:extLst>
              </a:tr>
            </a:tbl>
          </a:graphicData>
        </a:graphic>
      </p:graphicFrame>
    </p:spTree>
    <p:extLst>
      <p:ext uri="{BB962C8B-B14F-4D97-AF65-F5344CB8AC3E}">
        <p14:creationId xmlns:p14="http://schemas.microsoft.com/office/powerpoint/2010/main" val="158980028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143000"/>
            <a:ext cx="8686800" cy="5105400"/>
          </a:xfrm>
        </p:spPr>
        <p:txBody>
          <a:bodyPr>
            <a:normAutofit/>
          </a:bodyPr>
          <a:lstStyle/>
          <a:p>
            <a:pPr>
              <a:buNone/>
            </a:pPr>
            <a:r>
              <a:rPr lang="en-US" sz="1800" dirty="0"/>
              <a:t> </a:t>
            </a:r>
            <a:endParaRPr lang="en-US" sz="2400" dirty="0"/>
          </a:p>
          <a:p>
            <a:pPr>
              <a:buNone/>
            </a:pPr>
            <a:endParaRPr lang="en-US" sz="2400" dirty="0"/>
          </a:p>
          <a:p>
            <a:pPr algn="just">
              <a:buNone/>
            </a:pPr>
            <a:endParaRPr lang="en-US" dirty="0"/>
          </a:p>
        </p:txBody>
      </p:sp>
      <p:sp>
        <p:nvSpPr>
          <p:cNvPr id="4" name="Date Placeholder 3"/>
          <p:cNvSpPr>
            <a:spLocks noGrp="1"/>
          </p:cNvSpPr>
          <p:nvPr>
            <p:ph type="dt" sz="half" idx="10"/>
          </p:nvPr>
        </p:nvSpPr>
        <p:spPr/>
        <p:txBody>
          <a:bodyPr/>
          <a:lstStyle/>
          <a:p>
            <a:fld id="{EE09D89C-C00A-4DA0-A577-1F7C052D2D73}"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Recap</a:t>
            </a:r>
          </a:p>
        </p:txBody>
      </p:sp>
      <p:sp>
        <p:nvSpPr>
          <p:cNvPr id="11266" name="Rectangle 2"/>
          <p:cNvSpPr>
            <a:spLocks noChangeArrowheads="1"/>
          </p:cNvSpPr>
          <p:nvPr/>
        </p:nvSpPr>
        <p:spPr bwMode="auto">
          <a:xfrm>
            <a:off x="0" y="0"/>
            <a:ext cx="45719" cy="636667"/>
          </a:xfrm>
          <a:prstGeom prst="rect">
            <a:avLst/>
          </a:prstGeom>
          <a:noFill/>
          <a:ln w="9525">
            <a:noFill/>
            <a:miter lim="800000"/>
            <a:headEnd/>
            <a:tailEnd/>
          </a:ln>
          <a:effectLst/>
        </p:spPr>
        <p:txBody>
          <a:bodyPr vert="horz" wrap="square" lIns="0" tIns="0"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sp>
        <p:nvSpPr>
          <p:cNvPr id="2" name="Rectangle 1"/>
          <p:cNvSpPr/>
          <p:nvPr/>
        </p:nvSpPr>
        <p:spPr>
          <a:xfrm>
            <a:off x="762000" y="1143000"/>
            <a:ext cx="7848600" cy="1938992"/>
          </a:xfrm>
          <a:prstGeom prst="rect">
            <a:avLst/>
          </a:prstGeom>
        </p:spPr>
        <p:txBody>
          <a:bodyPr wrap="square">
            <a:spAutoFit/>
          </a:bodyPr>
          <a:lstStyle/>
          <a:p>
            <a:pPr algn="just"/>
            <a:r>
              <a:rPr lang="en-US" sz="2000" b="1" dirty="0">
                <a:latin typeface="Times New Roman" panose="02020603050405020304" pitchFamily="18" charset="0"/>
                <a:cs typeface="Times New Roman" panose="02020603050405020304" pitchFamily="18" charset="0"/>
              </a:rPr>
              <a:t>Threats to customers' data privacy</a:t>
            </a:r>
            <a:endParaRPr lang="en-US" sz="20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a:t>
            </a:r>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through anti-virus, firewalls and encryption, including keeping operating systems and backups up to date.</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Hardware and network monitoring as well as mobile </a:t>
            </a:r>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consciousness.</a:t>
            </a:r>
          </a:p>
          <a:p>
            <a:pPr marL="285750" indent="-28575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a:t>
            </a:r>
            <a:r>
              <a:rPr lang="en-US" sz="2000" b="1" dirty="0">
                <a:latin typeface="Times New Roman" panose="02020603050405020304" pitchFamily="18" charset="0"/>
                <a:cs typeface="Times New Roman" panose="02020603050405020304" pitchFamily="18" charset="0"/>
              </a:rPr>
              <a:t>security</a:t>
            </a:r>
            <a:r>
              <a:rPr lang="en-US" sz="2000" dirty="0">
                <a:latin typeface="Times New Roman" panose="02020603050405020304" pitchFamily="18" charset="0"/>
                <a:cs typeface="Times New Roman" panose="02020603050405020304" pitchFamily="18" charset="0"/>
              </a:rPr>
              <a:t> education and monitoring</a:t>
            </a:r>
          </a:p>
        </p:txBody>
      </p:sp>
      <p:pic>
        <p:nvPicPr>
          <p:cNvPr id="10" name="Picture 2" descr="NIET, Greater Noida: Cutoff, Placements, Courses, Fees, Admission 2021">
            <a:extLst>
              <a:ext uri="{FF2B5EF4-FFF2-40B4-BE49-F238E27FC236}">
                <a16:creationId xmlns:a16="http://schemas.microsoft.com/office/drawing/2014/main" id="{B72BEE00-3137-429C-A0EB-6F2FB19EEC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014928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219200"/>
            <a:ext cx="8382000" cy="5029200"/>
          </a:xfrm>
        </p:spPr>
        <p:txBody>
          <a:bodyPr>
            <a:normAutofit/>
          </a:bodyPr>
          <a:lstStyle/>
          <a:p>
            <a:pPr>
              <a:buNone/>
            </a:pPr>
            <a:r>
              <a:rPr lang="en-US" sz="1800" dirty="0"/>
              <a:t> </a:t>
            </a:r>
            <a:r>
              <a:rPr lang="en-US" sz="2000" dirty="0"/>
              <a:t>1</a:t>
            </a:r>
            <a:r>
              <a:rPr lang="en-US" sz="2000" dirty="0">
                <a:latin typeface="Times New Roman" panose="02020603050405020304" pitchFamily="18" charset="0"/>
                <a:cs typeface="Times New Roman" panose="02020603050405020304" pitchFamily="18" charset="0"/>
              </a:rPr>
              <a:t>. To make the students aware about the latest trends in digital marketing.</a:t>
            </a:r>
          </a:p>
          <a:p>
            <a:pPr>
              <a:buNone/>
            </a:pPr>
            <a:r>
              <a:rPr lang="en-US" sz="2000" dirty="0">
                <a:latin typeface="Times New Roman" panose="02020603050405020304" pitchFamily="18" charset="0"/>
                <a:cs typeface="Times New Roman" panose="02020603050405020304" pitchFamily="18" charset="0"/>
              </a:rPr>
              <a:t>2. To draw insights into the latest trends in Indian Context.</a:t>
            </a:r>
          </a:p>
          <a:p>
            <a:pPr>
              <a:buNone/>
            </a:pPr>
            <a:r>
              <a:rPr lang="en-US" sz="2000" dirty="0">
                <a:latin typeface="Times New Roman" panose="02020603050405020304" pitchFamily="18" charset="0"/>
                <a:cs typeface="Times New Roman" panose="02020603050405020304" pitchFamily="18" charset="0"/>
              </a:rPr>
              <a:t>3. To explain the concept of Online Communities and co-creation</a:t>
            </a:r>
          </a:p>
        </p:txBody>
      </p:sp>
      <p:sp>
        <p:nvSpPr>
          <p:cNvPr id="4" name="Date Placeholder 3"/>
          <p:cNvSpPr>
            <a:spLocks noGrp="1"/>
          </p:cNvSpPr>
          <p:nvPr>
            <p:ph type="dt" sz="half" idx="10"/>
          </p:nvPr>
        </p:nvSpPr>
        <p:spPr/>
        <p:txBody>
          <a:bodyPr/>
          <a:lstStyle/>
          <a:p>
            <a:fld id="{5555FA3F-D6A1-43BA-B41F-F1C3AB9A77C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Topic Objectives</a:t>
            </a:r>
          </a:p>
        </p:txBody>
      </p:sp>
      <p:sp>
        <p:nvSpPr>
          <p:cNvPr id="11266" name="Rectangle 2"/>
          <p:cNvSpPr>
            <a:spLocks noChangeArrowheads="1"/>
          </p:cNvSpPr>
          <p:nvPr/>
        </p:nvSpPr>
        <p:spPr bwMode="auto">
          <a:xfrm>
            <a:off x="0" y="0"/>
            <a:ext cx="45719" cy="636667"/>
          </a:xfrm>
          <a:prstGeom prst="rect">
            <a:avLst/>
          </a:prstGeom>
          <a:noFill/>
          <a:ln w="9525">
            <a:noFill/>
            <a:miter lim="800000"/>
            <a:headEnd/>
            <a:tailEnd/>
          </a:ln>
          <a:effectLst/>
        </p:spPr>
        <p:txBody>
          <a:bodyPr vert="horz" wrap="square" lIns="0" tIns="0" rIns="0" bIns="14283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dirty="0">
              <a:ln>
                <a:noFill/>
              </a:ln>
              <a:solidFill>
                <a:srgbClr val="365F91"/>
              </a:solidFill>
              <a:effectLst/>
              <a:latin typeface="Cambria" pitchFamily="18" charset="0"/>
              <a:ea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pitchFamily="34" charset="0"/>
              <a:cs typeface="Arial" pitchFamily="34" charset="0"/>
            </a:endParaRPr>
          </a:p>
        </p:txBody>
      </p:sp>
      <p:pic>
        <p:nvPicPr>
          <p:cNvPr id="9" name="Picture 2" descr="NIET, Greater Noida: Cutoff, Placements, Courses, Fees, Admission 2021">
            <a:extLst>
              <a:ext uri="{FF2B5EF4-FFF2-40B4-BE49-F238E27FC236}">
                <a16:creationId xmlns:a16="http://schemas.microsoft.com/office/drawing/2014/main" id="{D027705F-824B-4A92-AEFE-94F0035FDF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231632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914400"/>
            <a:ext cx="8305800" cy="5562600"/>
          </a:xfrm>
        </p:spPr>
        <p:txBody>
          <a:bodyPr>
            <a:normAutofit fontScale="25000" lnSpcReduction="20000"/>
          </a:bodyPr>
          <a:lstStyle/>
          <a:p>
            <a:pPr>
              <a:buNone/>
            </a:pPr>
            <a:endParaRPr lang="en-US" sz="8000" u="sng" dirty="0">
              <a:latin typeface="Times New Roman" panose="02020603050405020304" pitchFamily="18" charset="0"/>
              <a:cs typeface="Times New Roman" panose="02020603050405020304" pitchFamily="18" charset="0"/>
            </a:endParaRPr>
          </a:p>
          <a:p>
            <a:r>
              <a:rPr lang="en-US" sz="8000" dirty="0">
                <a:latin typeface="Times New Roman" panose="02020603050405020304" pitchFamily="18" charset="0"/>
                <a:cs typeface="Times New Roman" panose="02020603050405020304" pitchFamily="18" charset="0"/>
              </a:rPr>
              <a:t>Search Engine Optimization (SEO)</a:t>
            </a:r>
          </a:p>
          <a:p>
            <a:r>
              <a:rPr lang="en-US" sz="8000" dirty="0">
                <a:latin typeface="Times New Roman" panose="02020603050405020304" pitchFamily="18" charset="0"/>
                <a:cs typeface="Times New Roman" panose="02020603050405020304" pitchFamily="18" charset="0"/>
              </a:rPr>
              <a:t>Search Engine Marketing (SEM)</a:t>
            </a:r>
          </a:p>
          <a:p>
            <a:r>
              <a:rPr lang="en-US" sz="8000" dirty="0">
                <a:latin typeface="Times New Roman" panose="02020603050405020304" pitchFamily="18" charset="0"/>
                <a:cs typeface="Times New Roman" panose="02020603050405020304" pitchFamily="18" charset="0"/>
              </a:rPr>
              <a:t>Content Creation</a:t>
            </a:r>
          </a:p>
          <a:p>
            <a:r>
              <a:rPr lang="en-US" sz="8000" dirty="0">
                <a:latin typeface="Times New Roman" panose="02020603050405020304" pitchFamily="18" charset="0"/>
                <a:cs typeface="Times New Roman" panose="02020603050405020304" pitchFamily="18" charset="0"/>
              </a:rPr>
              <a:t>Social Media Marketing (SMM)</a:t>
            </a:r>
          </a:p>
          <a:p>
            <a:r>
              <a:rPr lang="en-US" sz="8000" dirty="0">
                <a:latin typeface="Times New Roman" panose="02020603050405020304" pitchFamily="18" charset="0"/>
                <a:cs typeface="Times New Roman" panose="02020603050405020304" pitchFamily="18" charset="0"/>
              </a:rPr>
              <a:t>Digital Display Advertising</a:t>
            </a:r>
          </a:p>
          <a:p>
            <a:r>
              <a:rPr lang="en-US" sz="8000" dirty="0">
                <a:latin typeface="Times New Roman" panose="02020603050405020304" pitchFamily="18" charset="0"/>
                <a:cs typeface="Times New Roman" panose="02020603050405020304" pitchFamily="18" charset="0"/>
              </a:rPr>
              <a:t>Retargeting and Remarketing</a:t>
            </a:r>
          </a:p>
          <a:p>
            <a:r>
              <a:rPr lang="en-US" sz="8000" dirty="0">
                <a:latin typeface="Times New Roman" panose="02020603050405020304" pitchFamily="18" charset="0"/>
                <a:cs typeface="Times New Roman" panose="02020603050405020304" pitchFamily="18" charset="0"/>
              </a:rPr>
              <a:t>Mobile Marketing</a:t>
            </a:r>
          </a:p>
          <a:p>
            <a:r>
              <a:rPr lang="en-US" sz="8000" dirty="0">
                <a:latin typeface="Times New Roman" panose="02020603050405020304" pitchFamily="18" charset="0"/>
                <a:cs typeface="Times New Roman" panose="02020603050405020304" pitchFamily="18" charset="0"/>
              </a:rPr>
              <a:t>Interactive Marketing</a:t>
            </a:r>
          </a:p>
          <a:p>
            <a:r>
              <a:rPr lang="en-US" sz="8000" dirty="0">
                <a:latin typeface="Times New Roman" panose="02020603050405020304" pitchFamily="18" charset="0"/>
                <a:cs typeface="Times New Roman" panose="02020603050405020304" pitchFamily="18" charset="0"/>
              </a:rPr>
              <a:t>Viral Marketing</a:t>
            </a:r>
          </a:p>
          <a:p>
            <a:r>
              <a:rPr lang="en-US" sz="8000" dirty="0">
                <a:latin typeface="Times New Roman" panose="02020603050405020304" pitchFamily="18" charset="0"/>
                <a:cs typeface="Times New Roman" panose="02020603050405020304" pitchFamily="18" charset="0"/>
              </a:rPr>
              <a:t>Digital Media Planning and Buying</a:t>
            </a:r>
          </a:p>
          <a:p>
            <a:pPr>
              <a:buNone/>
            </a:pPr>
            <a:endParaRPr lang="en-US" sz="8000" dirty="0"/>
          </a:p>
          <a:p>
            <a:pPr>
              <a:buNone/>
            </a:pPr>
            <a:endParaRPr lang="en-US" sz="6400" u="sng" dirty="0"/>
          </a:p>
          <a:p>
            <a:pPr>
              <a:buNone/>
            </a:pPr>
            <a:endParaRPr lang="en-US" sz="6400" u="sng" dirty="0"/>
          </a:p>
          <a:p>
            <a:pPr>
              <a:buNone/>
            </a:pPr>
            <a:r>
              <a:rPr lang="en-US" sz="6400" dirty="0"/>
              <a:t>        </a:t>
            </a:r>
            <a:endParaRPr lang="en-US" sz="4000" dirty="0"/>
          </a:p>
          <a:p>
            <a:pPr>
              <a:buNone/>
            </a:pPr>
            <a:endParaRPr lang="en-US" sz="4000" u="sng" dirty="0"/>
          </a:p>
          <a:p>
            <a:pPr>
              <a:buNone/>
            </a:pPr>
            <a:r>
              <a:rPr lang="en-US" sz="4000" dirty="0"/>
              <a:t>   </a:t>
            </a:r>
          </a:p>
          <a:p>
            <a:pPr>
              <a:buNone/>
            </a:pPr>
            <a:r>
              <a:rPr lang="en-US" sz="1800" dirty="0"/>
              <a:t>       </a:t>
            </a:r>
            <a:endParaRPr lang="en-US" sz="1800" b="1" dirty="0"/>
          </a:p>
          <a:p>
            <a:pPr>
              <a:buNone/>
            </a:pPr>
            <a:endParaRPr lang="en-US" sz="1800" b="1" dirty="0"/>
          </a:p>
          <a:p>
            <a:pPr>
              <a:buNone/>
            </a:pPr>
            <a:r>
              <a:rPr lang="en-US" sz="1800" b="1" dirty="0"/>
              <a:t>       </a:t>
            </a:r>
            <a:endParaRPr lang="en-US" sz="1800" dirty="0"/>
          </a:p>
          <a:p>
            <a:pPr algn="just">
              <a:buNone/>
            </a:pPr>
            <a:endParaRPr lang="en-US" sz="1900" dirty="0"/>
          </a:p>
          <a:p>
            <a:pPr>
              <a:buNone/>
            </a:pPr>
            <a:endParaRPr lang="en-US" dirty="0"/>
          </a:p>
        </p:txBody>
      </p:sp>
      <p:sp>
        <p:nvSpPr>
          <p:cNvPr id="4" name="Date Placeholder 3"/>
          <p:cNvSpPr>
            <a:spLocks noGrp="1"/>
          </p:cNvSpPr>
          <p:nvPr>
            <p:ph type="dt" sz="half" idx="10"/>
          </p:nvPr>
        </p:nvSpPr>
        <p:spPr/>
        <p:txBody>
          <a:bodyPr/>
          <a:lstStyle/>
          <a:p>
            <a:fld id="{3F69D847-7CC1-417E-AD51-459484F700CE}"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mn-lt"/>
                <a:ea typeface="+mn-ea"/>
                <a:cs typeface="+mn-cs"/>
              </a:rPr>
              <a:t>Trends</a:t>
            </a:r>
            <a:r>
              <a:rPr kumimoji="0" lang="en-US" sz="2400" i="0" u="none" strike="noStrike" kern="1200" cap="none" spc="0" normalizeH="0" noProof="0" dirty="0">
                <a:ln>
                  <a:noFill/>
                </a:ln>
                <a:solidFill>
                  <a:schemeClr val="dk1"/>
                </a:solidFill>
                <a:effectLst/>
                <a:uLnTx/>
                <a:uFillTx/>
                <a:latin typeface="+mn-lt"/>
                <a:ea typeface="+mn-ea"/>
                <a:cs typeface="+mn-cs"/>
              </a:rPr>
              <a:t> in Digital Marketing in Indian Context(CO5)</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1">
            <a:extLst>
              <a:ext uri="{FF2B5EF4-FFF2-40B4-BE49-F238E27FC236}">
                <a16:creationId xmlns:a16="http://schemas.microsoft.com/office/drawing/2014/main" id="{636CD7CE-9243-4973-9EB5-3E0632DC56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458200" cy="5257800"/>
          </a:xfrm>
        </p:spPr>
        <p:txBody>
          <a:bodyPr>
            <a:noAutofit/>
          </a:bodyPr>
          <a:lstStyle/>
          <a:p>
            <a:pPr>
              <a:buNone/>
            </a:pPr>
            <a:r>
              <a:rPr lang="en-US" sz="2000" dirty="0">
                <a:latin typeface="Times New Roman" panose="02020603050405020304" pitchFamily="18" charset="0"/>
                <a:cs typeface="Times New Roman" panose="02020603050405020304" pitchFamily="18" charset="0"/>
              </a:rPr>
              <a:t>1. No-Click Searches also Known as Featured Snippet</a:t>
            </a:r>
          </a:p>
          <a:p>
            <a:pPr>
              <a:buNone/>
            </a:pPr>
            <a:r>
              <a:rPr lang="en-US" sz="2000" dirty="0">
                <a:latin typeface="Times New Roman" panose="02020603050405020304" pitchFamily="18" charset="0"/>
                <a:cs typeface="Times New Roman" panose="02020603050405020304" pitchFamily="18" charset="0"/>
              </a:rPr>
              <a:t>2. Google Verified Listings for Local SEO</a:t>
            </a:r>
          </a:p>
          <a:p>
            <a:pPr>
              <a:buNone/>
            </a:pPr>
            <a:r>
              <a:rPr lang="en-US" sz="2000" dirty="0">
                <a:latin typeface="Times New Roman" panose="02020603050405020304" pitchFamily="18" charset="0"/>
                <a:cs typeface="Times New Roman" panose="02020603050405020304" pitchFamily="18" charset="0"/>
              </a:rPr>
              <a:t>3. Voice Search</a:t>
            </a:r>
          </a:p>
          <a:p>
            <a:pPr>
              <a:buNone/>
            </a:pPr>
            <a:r>
              <a:rPr lang="en-US" sz="2000" dirty="0">
                <a:latin typeface="Times New Roman" panose="02020603050405020304" pitchFamily="18" charset="0"/>
                <a:cs typeface="Times New Roman" panose="02020603050405020304" pitchFamily="18" charset="0"/>
              </a:rPr>
              <a:t>4. Visual Search</a:t>
            </a:r>
          </a:p>
          <a:p>
            <a:pPr>
              <a:buNone/>
            </a:pPr>
            <a:r>
              <a:rPr lang="en-US" sz="2000" dirty="0">
                <a:latin typeface="Times New Roman" panose="02020603050405020304" pitchFamily="18" charset="0"/>
                <a:cs typeface="Times New Roman" panose="02020603050405020304" pitchFamily="18" charset="0"/>
              </a:rPr>
              <a:t>5. Online Reviews</a:t>
            </a:r>
          </a:p>
          <a:p>
            <a:pPr>
              <a:buNone/>
            </a:pPr>
            <a:r>
              <a:rPr lang="en-US" sz="2000" dirty="0">
                <a:latin typeface="Times New Roman" panose="02020603050405020304" pitchFamily="18" charset="0"/>
                <a:cs typeface="Times New Roman" panose="02020603050405020304" pitchFamily="18" charset="0"/>
              </a:rPr>
              <a:t>6. Automated &amp; Smart Bidding in Google Ads</a:t>
            </a:r>
          </a:p>
          <a:p>
            <a:pPr>
              <a:buNone/>
            </a:pPr>
            <a:r>
              <a:rPr lang="en-US" sz="2000" dirty="0">
                <a:latin typeface="Times New Roman" panose="02020603050405020304" pitchFamily="18" charset="0"/>
                <a:cs typeface="Times New Roman" panose="02020603050405020304" pitchFamily="18" charset="0"/>
              </a:rPr>
              <a:t>7. Interactive Content</a:t>
            </a:r>
          </a:p>
          <a:p>
            <a:pPr>
              <a:buNone/>
            </a:pPr>
            <a:r>
              <a:rPr lang="en-US" sz="2000" dirty="0">
                <a:latin typeface="Times New Roman" panose="02020603050405020304" pitchFamily="18" charset="0"/>
                <a:cs typeface="Times New Roman" panose="02020603050405020304" pitchFamily="18" charset="0"/>
              </a:rPr>
              <a:t>8. </a:t>
            </a:r>
            <a:r>
              <a:rPr lang="en-US" sz="2000" dirty="0" err="1">
                <a:latin typeface="Times New Roman" panose="02020603050405020304" pitchFamily="18" charset="0"/>
                <a:cs typeface="Times New Roman" panose="02020603050405020304" pitchFamily="18" charset="0"/>
              </a:rPr>
              <a:t>Shoppable</a:t>
            </a:r>
            <a:r>
              <a:rPr lang="en-US" sz="2000" dirty="0">
                <a:latin typeface="Times New Roman" panose="02020603050405020304" pitchFamily="18" charset="0"/>
                <a:cs typeface="Times New Roman" panose="02020603050405020304" pitchFamily="18" charset="0"/>
              </a:rPr>
              <a:t> Posts</a:t>
            </a:r>
            <a:endParaRPr lang="it-IT" sz="2000" dirty="0">
              <a:latin typeface="Times New Roman" panose="02020603050405020304" pitchFamily="18" charset="0"/>
              <a:cs typeface="Times New Roman" panose="02020603050405020304" pitchFamily="18" charset="0"/>
            </a:endParaRPr>
          </a:p>
          <a:p>
            <a:pPr>
              <a:buNone/>
            </a:pPr>
            <a:r>
              <a:rPr lang="it-IT" sz="2000" dirty="0">
                <a:latin typeface="Times New Roman" panose="02020603050405020304" pitchFamily="18" charset="0"/>
                <a:cs typeface="Times New Roman" panose="02020603050405020304" pitchFamily="18" charset="0"/>
              </a:rPr>
              <a:t>9. Social Media Messaging Apps</a:t>
            </a:r>
          </a:p>
          <a:p>
            <a:pPr>
              <a:buNone/>
            </a:pPr>
            <a:r>
              <a:rPr lang="it-IT" sz="2000" dirty="0">
                <a:latin typeface="Times New Roman" panose="02020603050405020304" pitchFamily="18" charset="0"/>
                <a:cs typeface="Times New Roman" panose="02020603050405020304" pitchFamily="18" charset="0"/>
              </a:rPr>
              <a:t>10.  Social Media Stories</a:t>
            </a:r>
            <a:endParaRPr lang="en-US" sz="2000" dirty="0">
              <a:latin typeface="Times New Roman" panose="02020603050405020304" pitchFamily="18" charset="0"/>
              <a:cs typeface="Times New Roman" panose="02020603050405020304" pitchFamily="18" charset="0"/>
            </a:endParaRPr>
          </a:p>
          <a:p>
            <a:pPr>
              <a:buNone/>
            </a:pPr>
            <a:endParaRPr lang="en-US" sz="2000" b="1" dirty="0"/>
          </a:p>
          <a:p>
            <a:pPr>
              <a:buNone/>
            </a:pPr>
            <a:endParaRPr lang="en-US" sz="2000" b="1" dirty="0"/>
          </a:p>
          <a:p>
            <a:pPr>
              <a:buNone/>
            </a:pPr>
            <a:endParaRPr lang="en-US" sz="2000" b="1" dirty="0"/>
          </a:p>
          <a:p>
            <a:pPr>
              <a:buNone/>
            </a:pPr>
            <a:endParaRPr lang="en-US" sz="2000" b="1" dirty="0"/>
          </a:p>
          <a:p>
            <a:pPr>
              <a:buNone/>
            </a:pPr>
            <a:r>
              <a:rPr lang="en-US" sz="2000" b="1" dirty="0"/>
              <a:t>       </a:t>
            </a:r>
            <a:endParaRPr lang="en-US" sz="2000" dirty="0"/>
          </a:p>
          <a:p>
            <a:pPr algn="just">
              <a:buNone/>
            </a:pPr>
            <a:endParaRPr lang="en-US" sz="2000" dirty="0"/>
          </a:p>
          <a:p>
            <a:pPr>
              <a:buNone/>
            </a:pPr>
            <a:endParaRPr lang="en-US" sz="2000" dirty="0"/>
          </a:p>
        </p:txBody>
      </p:sp>
      <p:sp>
        <p:nvSpPr>
          <p:cNvPr id="4" name="Date Placeholder 3"/>
          <p:cNvSpPr>
            <a:spLocks noGrp="1"/>
          </p:cNvSpPr>
          <p:nvPr>
            <p:ph type="dt" sz="half" idx="10"/>
          </p:nvPr>
        </p:nvSpPr>
        <p:spPr/>
        <p:txBody>
          <a:bodyPr/>
          <a:lstStyle/>
          <a:p>
            <a:fld id="{E3A57890-A1E9-4D32-8C30-F8DF86803885}"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baseline="0" noProof="0" dirty="0">
                <a:ln>
                  <a:noFill/>
                </a:ln>
                <a:solidFill>
                  <a:schemeClr val="dk1"/>
                </a:solidFill>
                <a:effectLst/>
                <a:uLnTx/>
                <a:uFillTx/>
                <a:latin typeface="+mn-lt"/>
                <a:ea typeface="+mn-ea"/>
                <a:cs typeface="+mn-cs"/>
              </a:rPr>
              <a:t>Trends</a:t>
            </a:r>
            <a:r>
              <a:rPr kumimoji="0" lang="en-US" sz="2400" i="0" u="none" strike="noStrike" kern="1200" cap="none" spc="0" normalizeH="0" noProof="0" dirty="0">
                <a:ln>
                  <a:noFill/>
                </a:ln>
                <a:solidFill>
                  <a:schemeClr val="dk1"/>
                </a:solidFill>
                <a:effectLst/>
                <a:uLnTx/>
                <a:uFillTx/>
                <a:latin typeface="+mn-lt"/>
                <a:ea typeface="+mn-ea"/>
                <a:cs typeface="+mn-cs"/>
              </a:rPr>
              <a:t> in Digital Marketing in </a:t>
            </a:r>
            <a:r>
              <a:rPr lang="en-US" sz="2400" dirty="0"/>
              <a:t>2021 </a:t>
            </a:r>
            <a:r>
              <a:rPr kumimoji="0" lang="en-US" sz="2400" i="0" u="none" strike="noStrike" kern="1200" cap="none" spc="0" normalizeH="0" noProof="0" dirty="0">
                <a:ln>
                  <a:noFill/>
                </a:ln>
                <a:solidFill>
                  <a:schemeClr val="dk1"/>
                </a:solidFill>
                <a:effectLst/>
                <a:uLnTx/>
                <a:uFillTx/>
                <a:latin typeface="+mn-lt"/>
                <a:ea typeface="+mn-ea"/>
                <a:cs typeface="+mn-cs"/>
              </a:rPr>
              <a:t>(CO5)</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9" name="Picture 2" descr="NIET, Greater Noida: Cutoff, Placements, Courses, Fees, Admission 2021">
            <a:extLst>
              <a:ext uri="{FF2B5EF4-FFF2-40B4-BE49-F238E27FC236}">
                <a16:creationId xmlns:a16="http://schemas.microsoft.com/office/drawing/2014/main" id="{97D05995-3081-452B-A7D7-0D16E135E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59912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A5B9606-F8AD-4F26-862B-02DDB5813808}"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Interactive Content</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9" name="Content Placeholder 8"/>
          <p:cNvPicPr>
            <a:picLocks noGrp="1" noChangeAspect="1"/>
          </p:cNvPicPr>
          <p:nvPr>
            <p:ph idx="1"/>
          </p:nvPr>
        </p:nvPicPr>
        <p:blipFill>
          <a:blip r:embed="rId2"/>
          <a:stretch>
            <a:fillRect/>
          </a:stretch>
        </p:blipFill>
        <p:spPr>
          <a:xfrm>
            <a:off x="1981881" y="1600200"/>
            <a:ext cx="5180237" cy="4525963"/>
          </a:xfrm>
          <a:prstGeom prst="rect">
            <a:avLst/>
          </a:prstGeom>
        </p:spPr>
      </p:pic>
      <p:pic>
        <p:nvPicPr>
          <p:cNvPr id="10" name="Picture 2" descr="NIET, Greater Noida: Cutoff, Placements, Courses, Fees, Admission 2021">
            <a:extLst>
              <a:ext uri="{FF2B5EF4-FFF2-40B4-BE49-F238E27FC236}">
                <a16:creationId xmlns:a16="http://schemas.microsoft.com/office/drawing/2014/main" id="{44091269-01F5-425E-830A-ED81B2A4A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16200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9FB8815-27FF-41C3-AA90-7E17FC5EAB13}"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dirty="0"/>
              <a:t>Shoppable posts </a:t>
            </a:r>
            <a:r>
              <a:rPr kumimoji="0" lang="en-US" sz="2400" i="0" u="none" strike="noStrike" kern="1200" cap="none" spc="0" normalizeH="0" noProof="0" dirty="0">
                <a:ln>
                  <a:noFill/>
                </a:ln>
                <a:solidFill>
                  <a:schemeClr val="dk1"/>
                </a:solidFill>
                <a:effectLst/>
                <a:uLnTx/>
                <a:uFillTx/>
                <a:latin typeface="+mn-lt"/>
                <a:ea typeface="+mn-ea"/>
                <a:cs typeface="+mn-cs"/>
              </a:rPr>
              <a:t>(CO5)</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9" name="Content Placeholder 8"/>
          <p:cNvPicPr>
            <a:picLocks noGrp="1" noChangeAspect="1"/>
          </p:cNvPicPr>
          <p:nvPr>
            <p:ph idx="1"/>
          </p:nvPr>
        </p:nvPicPr>
        <p:blipFill>
          <a:blip r:embed="rId2"/>
          <a:stretch>
            <a:fillRect/>
          </a:stretch>
        </p:blipFill>
        <p:spPr>
          <a:xfrm>
            <a:off x="1371600" y="914400"/>
            <a:ext cx="5486399" cy="5211763"/>
          </a:xfrm>
          <a:prstGeom prst="rect">
            <a:avLst/>
          </a:prstGeom>
        </p:spPr>
      </p:pic>
      <p:pic>
        <p:nvPicPr>
          <p:cNvPr id="10" name="Picture 2" descr="NIET, Greater Noida: Cutoff, Placements, Courses, Fees, Admission 2021">
            <a:extLst>
              <a:ext uri="{FF2B5EF4-FFF2-40B4-BE49-F238E27FC236}">
                <a16:creationId xmlns:a16="http://schemas.microsoft.com/office/drawing/2014/main" id="{8086E97A-21DC-45D9-9961-09A6DE4451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08539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15585660-0A8D-4F64-99AC-97C7AC4D758E}"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i="0" u="none" strike="noStrike" kern="1200" cap="none" spc="0" normalizeH="0" noProof="0" dirty="0">
                <a:ln>
                  <a:noFill/>
                </a:ln>
                <a:solidFill>
                  <a:schemeClr val="dk1"/>
                </a:solidFill>
                <a:effectLst/>
                <a:uLnTx/>
                <a:uFillTx/>
                <a:latin typeface="+mn-lt"/>
                <a:ea typeface="+mn-ea"/>
                <a:cs typeface="+mn-cs"/>
              </a:rPr>
              <a:t>Social Media Stories (CO5)</a:t>
            </a:r>
            <a:endParaRPr kumimoji="0" lang="en-US" sz="2400" i="0" u="none" strike="noStrike" kern="1200" cap="none" spc="0" normalizeH="0" baseline="0" noProof="0" dirty="0">
              <a:ln>
                <a:noFill/>
              </a:ln>
              <a:solidFill>
                <a:schemeClr val="dk1"/>
              </a:solidFill>
              <a:effectLst/>
              <a:uLnTx/>
              <a:uFillTx/>
              <a:latin typeface="+mn-lt"/>
              <a:ea typeface="+mn-ea"/>
              <a:cs typeface="+mn-cs"/>
            </a:endParaRPr>
          </a:p>
        </p:txBody>
      </p:sp>
      <p:pic>
        <p:nvPicPr>
          <p:cNvPr id="9" name="Content Placeholder 8"/>
          <p:cNvPicPr>
            <a:picLocks noGrp="1" noChangeAspect="1"/>
          </p:cNvPicPr>
          <p:nvPr>
            <p:ph idx="1"/>
          </p:nvPr>
        </p:nvPicPr>
        <p:blipFill>
          <a:blip r:embed="rId2"/>
          <a:stretch>
            <a:fillRect/>
          </a:stretch>
        </p:blipFill>
        <p:spPr>
          <a:xfrm>
            <a:off x="1468483" y="1600200"/>
            <a:ext cx="6207034" cy="4525963"/>
          </a:xfrm>
          <a:prstGeom prst="rect">
            <a:avLst/>
          </a:prstGeom>
        </p:spPr>
      </p:pic>
      <p:pic>
        <p:nvPicPr>
          <p:cNvPr id="10" name="Picture 2" descr="NIET, Greater Noida: Cutoff, Placements, Courses, Fees, Admission 2021">
            <a:extLst>
              <a:ext uri="{FF2B5EF4-FFF2-40B4-BE49-F238E27FC236}">
                <a16:creationId xmlns:a16="http://schemas.microsoft.com/office/drawing/2014/main" id="{3EBDADCC-931D-4CDA-9062-F3DB0DC1C5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39507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6521989-92EF-43A4-BCE7-1850BC9CBD83}"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400" dirty="0"/>
              <a:t>Social Media Contests </a:t>
            </a:r>
            <a:r>
              <a:rPr kumimoji="0" lang="en-US" sz="2400" i="0" u="none" strike="noStrike" kern="1200" cap="none" spc="0" normalizeH="0" noProof="0" dirty="0">
                <a:ln>
                  <a:noFill/>
                </a:ln>
                <a:solidFill>
                  <a:schemeClr val="dk1"/>
                </a:solidFill>
                <a:effectLst/>
                <a:uLnTx/>
                <a:uFillTx/>
              </a:rPr>
              <a:t>(CO5)</a:t>
            </a:r>
            <a:endParaRPr kumimoji="0" lang="en-US" sz="2400" i="0" u="none" strike="noStrike" kern="1200" cap="none" spc="0" normalizeH="0" baseline="0" noProof="0" dirty="0">
              <a:ln>
                <a:noFill/>
              </a:ln>
              <a:solidFill>
                <a:schemeClr val="dk1"/>
              </a:solidFill>
              <a:effectLst/>
              <a:uLnTx/>
              <a:uFillTx/>
            </a:endParaRPr>
          </a:p>
        </p:txBody>
      </p:sp>
      <p:pic>
        <p:nvPicPr>
          <p:cNvPr id="9" name="Content Placeholder 8"/>
          <p:cNvPicPr>
            <a:picLocks noGrp="1" noChangeAspect="1"/>
          </p:cNvPicPr>
          <p:nvPr>
            <p:ph idx="1"/>
          </p:nvPr>
        </p:nvPicPr>
        <p:blipFill>
          <a:blip r:embed="rId2"/>
          <a:stretch>
            <a:fillRect/>
          </a:stretch>
        </p:blipFill>
        <p:spPr>
          <a:xfrm>
            <a:off x="1447800" y="1192411"/>
            <a:ext cx="6034617" cy="4525963"/>
          </a:xfrm>
          <a:prstGeom prst="rect">
            <a:avLst/>
          </a:prstGeom>
        </p:spPr>
      </p:pic>
      <p:pic>
        <p:nvPicPr>
          <p:cNvPr id="10" name="Picture 2" descr="NIET, Greater Noida: Cutoff, Placements, Courses, Fees, Admission 2021">
            <a:extLst>
              <a:ext uri="{FF2B5EF4-FFF2-40B4-BE49-F238E27FC236}">
                <a16:creationId xmlns:a16="http://schemas.microsoft.com/office/drawing/2014/main" id="{15438676-919B-4D81-8FF1-9BD0763BC5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27885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064144"/>
            <a:ext cx="8613775" cy="5088727"/>
          </a:xfrm>
        </p:spPr>
        <p:txBody>
          <a:bodyPr>
            <a:noAutofit/>
          </a:bodyPr>
          <a:lstStyle/>
          <a:p>
            <a:pPr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An online community, also called an internet community, is a virtual community whose members interact with each other primarily via the Internet. </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An online community or internet community is a group of people with a shared interest or purpose who use the internet to communicate with each other. Online communities have their own set of guidelines and needs, like online community engagement, moderation, and management.</a:t>
            </a:r>
            <a:r>
              <a:rPr lang="en-US" sz="2400" dirty="0">
                <a:latin typeface="Times New Roman" panose="02020603050405020304" pitchFamily="18" charset="0"/>
                <a:cs typeface="Times New Roman" panose="02020603050405020304" pitchFamily="18" charset="0"/>
              </a:rPr>
              <a:t>   </a:t>
            </a:r>
            <a:endParaRPr lang="en-US" sz="24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3DB04E88-3CFA-49C3-9F52-028751D2C7EF}"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b="1" dirty="0"/>
              <a:t>             </a:t>
            </a:r>
            <a:r>
              <a:rPr lang="en-US" sz="2400" dirty="0"/>
              <a:t>Online Communities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A6A8107D-EA3F-494B-8BC0-4A06570C70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215036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371600"/>
            <a:ext cx="8458200" cy="4876800"/>
          </a:xfrm>
        </p:spPr>
        <p:txBody>
          <a:bodyPr>
            <a:normAutofit/>
          </a:bodyPr>
          <a:lstStyle/>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 online community can act as an information system where members can post, comment on discussions, give advice or collaborate. Commonly, people communicate through social networking sites, chat rooms, forums, e-mail lists and discussion boards. People may also join online communities through video games, blogs and virtual worlds.</a:t>
            </a: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branded online community is a professional network to bring people together around a centralized, shared organization-based experience or purpose for expansive online collaboration and growth.</a:t>
            </a:r>
          </a:p>
          <a:p>
            <a:pPr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type of community we’re talking about here is one that your organization would build online to connect your members, customers, employees, partners – whoever the community’s members might be.</a:t>
            </a:r>
            <a:r>
              <a:rPr lang="en-US" sz="2000" dirty="0"/>
              <a:t>    </a:t>
            </a:r>
            <a:endParaRPr lang="en-US" sz="2000" b="1" dirty="0"/>
          </a:p>
          <a:p>
            <a:pPr algn="just">
              <a:buNone/>
            </a:pPr>
            <a:r>
              <a:rPr lang="en-US" sz="2000" dirty="0"/>
              <a:t>      </a:t>
            </a:r>
            <a:endParaRPr lang="en-US" sz="2000" u="sng" dirty="0"/>
          </a:p>
        </p:txBody>
      </p:sp>
      <p:sp>
        <p:nvSpPr>
          <p:cNvPr id="4" name="Date Placeholder 3"/>
          <p:cNvSpPr>
            <a:spLocks noGrp="1"/>
          </p:cNvSpPr>
          <p:nvPr>
            <p:ph type="dt" sz="half" idx="10"/>
          </p:nvPr>
        </p:nvSpPr>
        <p:spPr/>
        <p:txBody>
          <a:bodyPr/>
          <a:lstStyle/>
          <a:p>
            <a:fld id="{A656CED1-C5FE-45EE-BD67-F6103366750B}"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b="1" dirty="0"/>
              <a:t>             </a:t>
            </a:r>
            <a:r>
              <a:rPr lang="en-US" sz="2400" dirty="0"/>
              <a:t>Online Communities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5BFE68C8-BC30-4E72-BB0A-071CEDE07F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2085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2E14ACBB-0F6D-4062-87C0-259BEDE3927B}" type="datetime1">
              <a:rPr lang="en-US" smtClean="0"/>
              <a:t>28-May-24</a:t>
            </a:fld>
            <a:endParaRPr lang="en-US"/>
          </a:p>
        </p:txBody>
      </p:sp>
      <p:sp>
        <p:nvSpPr>
          <p:cNvPr id="5" name="Footer Placeholder 4"/>
          <p:cNvSpPr>
            <a:spLocks noGrp="1"/>
          </p:cNvSpPr>
          <p:nvPr>
            <p:ph type="ftr" sz="quarter" idx="11"/>
          </p:nvPr>
        </p:nvSpPr>
        <p:spPr>
          <a:xfrm>
            <a:off x="2819400" y="6248400"/>
            <a:ext cx="47244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2400" noProof="0" dirty="0"/>
              <a:t>Applications</a:t>
            </a:r>
            <a:endParaRPr kumimoji="0" lang="en-US" sz="2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2" descr="NIET, Greater Noida: Cutoff, Placements, Courses, Fees, Admission 20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548"/>
            <a:ext cx="1390650" cy="817163"/>
          </a:xfrm>
          <a:prstGeom prst="rect">
            <a:avLst/>
          </a:prstGeom>
          <a:noFill/>
          <a:extLst>
            <a:ext uri="{909E8E84-426E-40DD-AFC4-6F175D3DCCD1}">
              <a14:hiddenFill xmlns:a14="http://schemas.microsoft.com/office/drawing/2010/main">
                <a:solidFill>
                  <a:srgbClr val="FFFFFF"/>
                </a:solidFill>
              </a14:hiddenFill>
            </a:ext>
          </a:extLst>
        </p:spPr>
      </p:pic>
      <p:sp>
        <p:nvSpPr>
          <p:cNvPr id="2" name="Content Placeholder 1"/>
          <p:cNvSpPr>
            <a:spLocks noGrp="1"/>
          </p:cNvSpPr>
          <p:nvPr>
            <p:ph idx="1"/>
          </p:nvPr>
        </p:nvSpPr>
        <p:spPr>
          <a:xfrm>
            <a:off x="457200" y="1143000"/>
            <a:ext cx="8229600" cy="4525963"/>
          </a:xfrm>
        </p:spPr>
        <p:txBody>
          <a:bodyPr>
            <a:normAutofit fontScale="92500"/>
          </a:bodyPr>
          <a:lstStyle/>
          <a:p>
            <a:pPr algn="just"/>
            <a:r>
              <a:rPr lang="en-US" sz="2400" dirty="0">
                <a:latin typeface="Times New Roman" panose="02020603050405020304" pitchFamily="18" charset="0"/>
                <a:cs typeface="Times New Roman" panose="02020603050405020304" pitchFamily="18" charset="0"/>
              </a:rPr>
              <a:t>With the advent of new technologies, the field of Marketing has seen a paradigm shift over the years. </a:t>
            </a:r>
          </a:p>
          <a:p>
            <a:pPr algn="just"/>
            <a:r>
              <a:rPr lang="en-US" sz="2400" dirty="0">
                <a:latin typeface="Times New Roman" panose="02020603050405020304" pitchFamily="18" charset="0"/>
                <a:cs typeface="Times New Roman" panose="02020603050405020304" pitchFamily="18" charset="0"/>
              </a:rPr>
              <a:t>Though it is still in use, businesses across the world have switched from traditional modes of marketing to digital marketing. </a:t>
            </a:r>
          </a:p>
          <a:p>
            <a:pPr algn="just"/>
            <a:r>
              <a:rPr lang="en-US" sz="2400" dirty="0">
                <a:latin typeface="Times New Roman" panose="02020603050405020304" pitchFamily="18" charset="0"/>
                <a:cs typeface="Times New Roman" panose="02020603050405020304" pitchFamily="18" charset="0"/>
              </a:rPr>
              <a:t>This, in turn, has created many new opportunities for companies to expand their business and has created tremendous employment opportunities across sectors. </a:t>
            </a:r>
          </a:p>
          <a:p>
            <a:pPr algn="just"/>
            <a:r>
              <a:rPr lang="en-US" sz="2400" dirty="0">
                <a:latin typeface="Times New Roman" panose="02020603050405020304" pitchFamily="18" charset="0"/>
                <a:cs typeface="Times New Roman" panose="02020603050405020304" pitchFamily="18" charset="0"/>
              </a:rPr>
              <a:t>From Content curation and management to Social Media Marketing and Brand Management, a career in Digital Marketing can take you in several directions. </a:t>
            </a:r>
          </a:p>
          <a:p>
            <a:pPr algn="just"/>
            <a:r>
              <a:rPr lang="en-US" sz="2400" b="1" dirty="0">
                <a:latin typeface="Times New Roman" panose="02020603050405020304" pitchFamily="18" charset="0"/>
                <a:cs typeface="Times New Roman" panose="02020603050405020304" pitchFamily="18" charset="0"/>
              </a:rPr>
              <a:t>Top Job Profiles</a:t>
            </a:r>
            <a:r>
              <a:rPr lang="en-US" sz="2400" dirty="0">
                <a:latin typeface="Times New Roman" panose="02020603050405020304" pitchFamily="18" charset="0"/>
                <a:cs typeface="Times New Roman" panose="02020603050405020304" pitchFamily="18" charset="0"/>
              </a:rPr>
              <a:t>: Digital Marketing Manager, Social Media Manager, Content Writer, Data and Market Analytics Manager</a:t>
            </a:r>
          </a:p>
        </p:txBody>
      </p:sp>
    </p:spTree>
    <p:extLst>
      <p:ext uri="{BB962C8B-B14F-4D97-AF65-F5344CB8AC3E}">
        <p14:creationId xmlns:p14="http://schemas.microsoft.com/office/powerpoint/2010/main" val="294738050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1295400"/>
            <a:ext cx="8607425" cy="4953000"/>
          </a:xfrm>
        </p:spPr>
        <p:txBody>
          <a:bodyPr>
            <a:normAutofit/>
          </a:bodyPr>
          <a:lstStyle/>
          <a:p>
            <a:pPr algn="just"/>
            <a:r>
              <a:rPr lang="en-US" sz="2000" dirty="0">
                <a:latin typeface="Times New Roman" panose="02020603050405020304" pitchFamily="18" charset="0"/>
                <a:cs typeface="Times New Roman" panose="02020603050405020304" pitchFamily="18" charset="0"/>
              </a:rPr>
              <a:t>An increasing number of brands are building their own online communities in India, as they seek to engage members of the country's growing internet audience.</a:t>
            </a:r>
          </a:p>
          <a:p>
            <a:pPr algn="just"/>
            <a:r>
              <a:rPr lang="en-US" sz="2000" b="1" dirty="0">
                <a:latin typeface="Times New Roman" panose="02020603050405020304" pitchFamily="18" charset="0"/>
                <a:cs typeface="Times New Roman" panose="02020603050405020304" pitchFamily="18" charset="0"/>
              </a:rPr>
              <a:t>Samsung Mobile</a:t>
            </a:r>
            <a:r>
              <a:rPr lang="en-US" sz="2000" dirty="0">
                <a:latin typeface="Times New Roman" panose="02020603050405020304" pitchFamily="18" charset="0"/>
                <a:cs typeface="Times New Roman" panose="02020603050405020304" pitchFamily="18" charset="0"/>
              </a:rPr>
              <a:t> was one of the first major advertisers to take such an approach in the rapidly-developing economy, having launched the </a:t>
            </a:r>
            <a:r>
              <a:rPr lang="en-US" sz="2000" i="1" dirty="0">
                <a:latin typeface="Times New Roman" panose="02020603050405020304" pitchFamily="18" charset="0"/>
                <a:cs typeface="Times New Roman" panose="02020603050405020304" pitchFamily="18" charset="0"/>
              </a:rPr>
              <a:t>Samsung Fun Club</a:t>
            </a:r>
            <a:r>
              <a:rPr lang="en-US" sz="2000" dirty="0">
                <a:latin typeface="Times New Roman" panose="02020603050405020304" pitchFamily="18" charset="0"/>
                <a:cs typeface="Times New Roman" panose="02020603050405020304" pitchFamily="18" charset="0"/>
              </a:rPr>
              <a:t> in 2004.</a:t>
            </a:r>
          </a:p>
          <a:p>
            <a:pPr algn="just"/>
            <a:r>
              <a:rPr lang="en-US" sz="2000" dirty="0">
                <a:latin typeface="Times New Roman" panose="02020603050405020304" pitchFamily="18" charset="0"/>
                <a:cs typeface="Times New Roman" panose="02020603050405020304" pitchFamily="18" charset="0"/>
              </a:rPr>
              <a:t>This site, which now has more than three million users in India, offers a range of exclusive ringtones, games and videos, and the company plans to extend this range of services going forward.</a:t>
            </a:r>
          </a:p>
          <a:p>
            <a:pPr algn="just"/>
            <a:endParaRPr lang="en-US" sz="2000" b="1" dirty="0">
              <a:latin typeface="Times New Roman" panose="02020603050405020304" pitchFamily="18" charset="0"/>
              <a:cs typeface="Times New Roman" panose="02020603050405020304" pitchFamily="18" charset="0"/>
            </a:endParaRPr>
          </a:p>
          <a:p>
            <a:pPr algn="just">
              <a:buNone/>
            </a:pPr>
            <a:r>
              <a:rPr lang="en-US" sz="2000" b="1"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F2D0C05-A2B9-41BD-8580-CA3D0B5B9E00}"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buNone/>
            </a:pPr>
            <a:r>
              <a:rPr lang="en-US" sz="2400" b="1" dirty="0"/>
              <a:t>                  </a:t>
            </a:r>
            <a:r>
              <a:rPr lang="en-US" sz="2400" dirty="0"/>
              <a:t>Online Communities examples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CFEB2B46-5DB5-4F94-BA1B-182207C6D0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32690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534400" cy="4191000"/>
          </a:xfrm>
        </p:spPr>
        <p:txBody>
          <a:bodyPr>
            <a:normAutofit/>
          </a:bodyPr>
          <a:lstStyle/>
          <a:p>
            <a:pPr marL="0" indent="0" algn="just">
              <a:buNone/>
            </a:pPr>
            <a:endParaRPr lang="en-US" sz="2000" b="1" dirty="0"/>
          </a:p>
          <a:p>
            <a:pPr algn="just"/>
            <a:r>
              <a:rPr lang="en-US" sz="2000" b="1" dirty="0"/>
              <a:t>  </a:t>
            </a:r>
            <a:r>
              <a:rPr lang="en-US" sz="2000" b="1" dirty="0">
                <a:latin typeface="Times New Roman" panose="02020603050405020304" pitchFamily="18" charset="0"/>
                <a:cs typeface="Times New Roman" panose="02020603050405020304" pitchFamily="18" charset="0"/>
              </a:rPr>
              <a:t>Canon</a:t>
            </a:r>
            <a:r>
              <a:rPr lang="en-US" sz="2000" dirty="0">
                <a:latin typeface="Times New Roman" panose="02020603050405020304" pitchFamily="18" charset="0"/>
                <a:cs typeface="Times New Roman" panose="02020603050405020304" pitchFamily="18" charset="0"/>
              </a:rPr>
              <a:t>, the camera specialist, has also registered some 80,000 members for </a:t>
            </a:r>
            <a:r>
              <a:rPr lang="en-US" sz="2000" i="1" dirty="0">
                <a:latin typeface="Times New Roman" panose="02020603050405020304" pitchFamily="18" charset="0"/>
                <a:cs typeface="Times New Roman" panose="02020603050405020304" pitchFamily="18" charset="0"/>
              </a:rPr>
              <a:t>Canon Edge</a:t>
            </a:r>
            <a:r>
              <a:rPr lang="en-US" sz="2000" dirty="0">
                <a:latin typeface="Times New Roman" panose="02020603050405020304" pitchFamily="18" charset="0"/>
                <a:cs typeface="Times New Roman" panose="02020603050405020304" pitchFamily="18" charset="0"/>
              </a:rPr>
              <a:t>, which contains a forum, blog, and hosts a range of competitions.</a:t>
            </a:r>
            <a:br>
              <a:rPr lang="en-US" sz="2000" dirty="0">
                <a:latin typeface="Times New Roman" panose="02020603050405020304" pitchFamily="18" charset="0"/>
                <a:cs typeface="Times New Roman" panose="02020603050405020304" pitchFamily="18" charset="0"/>
              </a:rPr>
            </a:b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"Since a lot of consumers participating in our community are interested in serious photography, this translated into nearly 100% growth in the digital SLR camera business," said </a:t>
            </a:r>
            <a:r>
              <a:rPr lang="en-US" sz="2000" i="1" dirty="0" err="1">
                <a:latin typeface="Times New Roman" panose="02020603050405020304" pitchFamily="18" charset="0"/>
                <a:cs typeface="Times New Roman" panose="02020603050405020304" pitchFamily="18" charset="0"/>
              </a:rPr>
              <a:t>Alok</a:t>
            </a:r>
            <a:r>
              <a:rPr lang="en-US" sz="2000" i="1" dirty="0">
                <a:latin typeface="Times New Roman" panose="02020603050405020304" pitchFamily="18" charset="0"/>
                <a:cs typeface="Times New Roman" panose="02020603050405020304" pitchFamily="18" charset="0"/>
              </a:rPr>
              <a:t> </a:t>
            </a:r>
            <a:r>
              <a:rPr lang="en-US" sz="2000" i="1" dirty="0" err="1">
                <a:latin typeface="Times New Roman" panose="02020603050405020304" pitchFamily="18" charset="0"/>
                <a:cs typeface="Times New Roman" panose="02020603050405020304" pitchFamily="18" charset="0"/>
              </a:rPr>
              <a:t>Bharadwaj</a:t>
            </a:r>
            <a:r>
              <a:rPr lang="en-US" sz="2000" dirty="0">
                <a:latin typeface="Times New Roman" panose="02020603050405020304" pitchFamily="18" charset="0"/>
                <a:cs typeface="Times New Roman" panose="02020603050405020304" pitchFamily="18" charset="0"/>
              </a:rPr>
              <a:t>, senior vice president of Canon India.</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01E5E6A1-E746-4BF3-BB12-D036D9133312}"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buNone/>
            </a:pPr>
            <a:r>
              <a:rPr lang="en-US" sz="2400" b="1" dirty="0"/>
              <a:t>                   </a:t>
            </a:r>
            <a:r>
              <a:rPr lang="en-US" sz="2400" dirty="0"/>
              <a:t>Online Communities examples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785E11BC-09EB-43AE-8014-1246C5CBBC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744393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295400"/>
            <a:ext cx="8534400" cy="4953000"/>
          </a:xfrm>
        </p:spPr>
        <p:txBody>
          <a:bodyPr>
            <a:normAutofit/>
          </a:bodyPr>
          <a:lstStyle/>
          <a:p>
            <a:pPr algn="just"/>
            <a:r>
              <a:rPr lang="en-US" sz="2000" b="1" dirty="0">
                <a:latin typeface="Times New Roman" panose="02020603050405020304" pitchFamily="18" charset="0"/>
                <a:cs typeface="Times New Roman" panose="02020603050405020304" pitchFamily="18" charset="0"/>
              </a:rPr>
              <a:t>LG Electronics</a:t>
            </a:r>
            <a:r>
              <a:rPr lang="en-US" sz="2000" dirty="0">
                <a:latin typeface="Times New Roman" panose="02020603050405020304" pitchFamily="18" charset="0"/>
                <a:cs typeface="Times New Roman" panose="02020603050405020304" pitchFamily="18" charset="0"/>
              </a:rPr>
              <a:t>, one of the biggest firms in its category in the Asian nation, is also in the process of establishing this kind of offering, according to </a:t>
            </a:r>
            <a:r>
              <a:rPr lang="en-US" sz="2000" i="1" dirty="0">
                <a:latin typeface="Times New Roman" panose="02020603050405020304" pitchFamily="18" charset="0"/>
                <a:cs typeface="Times New Roman" panose="02020603050405020304" pitchFamily="18" charset="0"/>
              </a:rPr>
              <a:t>L K Gupta</a:t>
            </a:r>
            <a:r>
              <a:rPr lang="en-US" sz="2000" dirty="0">
                <a:latin typeface="Times New Roman" panose="02020603050405020304" pitchFamily="18" charset="0"/>
                <a:cs typeface="Times New Roman" panose="02020603050405020304" pitchFamily="18" charset="0"/>
              </a:rPr>
              <a:t>, its chief marketing officer.</a:t>
            </a:r>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Tata Teleservices</a:t>
            </a:r>
            <a:r>
              <a:rPr lang="en-US" sz="2000" dirty="0">
                <a:latin typeface="Times New Roman" panose="02020603050405020304" pitchFamily="18" charset="0"/>
                <a:cs typeface="Times New Roman" panose="02020603050405020304" pitchFamily="18" charset="0"/>
              </a:rPr>
              <a:t>, the telecoms arm of one of the country's biggest conglomerates, is using its branded "Forum" to track popular preferences relating to </a:t>
            </a:r>
            <a:r>
              <a:rPr lang="en-US" sz="2000" i="1" dirty="0">
                <a:latin typeface="Times New Roman" panose="02020603050405020304" pitchFamily="18" charset="0"/>
                <a:cs typeface="Times New Roman" panose="02020603050405020304" pitchFamily="18" charset="0"/>
              </a:rPr>
              <a:t>Tata </a:t>
            </a:r>
            <a:r>
              <a:rPr lang="en-US" sz="2000" i="1" dirty="0" err="1">
                <a:latin typeface="Times New Roman" panose="02020603050405020304" pitchFamily="18" charset="0"/>
                <a:cs typeface="Times New Roman" panose="02020603050405020304" pitchFamily="18" charset="0"/>
              </a:rPr>
              <a:t>Indicom</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Photon</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Tata Docomo</a:t>
            </a: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 Philips</a:t>
            </a:r>
            <a:r>
              <a:rPr lang="en-US" sz="2000" dirty="0">
                <a:latin typeface="Times New Roman" panose="02020603050405020304" pitchFamily="18" charset="0"/>
                <a:cs typeface="Times New Roman" panose="02020603050405020304" pitchFamily="18" charset="0"/>
              </a:rPr>
              <a:t>, the electronics group, is aiming to tailor this sort of strategy to focus on business-to-business audiences, including experts in the lighting and healthcare industries.</a:t>
            </a:r>
            <a:endParaRPr lang="en-US" sz="2000" b="1"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https://www.youtube.com/watch?v=nXau5K10GkU</a:t>
            </a: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277257F9-74CF-499E-B17A-AC4A727B24C2}"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dirty="0"/>
              <a:t> Online Communities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C82E8862-F2E2-4DF6-BF22-8D51FF0686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162701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153400" cy="5105400"/>
          </a:xfrm>
        </p:spPr>
        <p:txBody>
          <a:bodyPr>
            <a:normAutofit/>
          </a:bodyPr>
          <a:lstStyle/>
          <a:p>
            <a:pPr>
              <a:buNone/>
            </a:pPr>
            <a:r>
              <a:rPr lang="en-US" sz="2000" b="1" dirty="0">
                <a:latin typeface="Times New Roman" panose="02020603050405020304" pitchFamily="18" charset="0"/>
                <a:cs typeface="Times New Roman" panose="02020603050405020304" pitchFamily="18" charset="0"/>
              </a:rPr>
              <a:t>     </a:t>
            </a:r>
          </a:p>
          <a:p>
            <a:pPr>
              <a:buNone/>
            </a:pPr>
            <a:r>
              <a:rPr lang="en-US" sz="2000" b="1" dirty="0">
                <a:latin typeface="Times New Roman" panose="02020603050405020304" pitchFamily="18" charset="0"/>
                <a:cs typeface="Times New Roman" panose="02020603050405020304" pitchFamily="18" charset="0"/>
              </a:rPr>
              <a:t>   4 types of online communities and the top benefits of each</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Social communities </a:t>
            </a:r>
          </a:p>
          <a:p>
            <a:r>
              <a:rPr lang="en-US" sz="2000" dirty="0">
                <a:latin typeface="Times New Roman" panose="02020603050405020304" pitchFamily="18" charset="0"/>
                <a:cs typeface="Times New Roman" panose="02020603050405020304" pitchFamily="18" charset="0"/>
              </a:rPr>
              <a:t>Support communities </a:t>
            </a:r>
          </a:p>
          <a:p>
            <a:r>
              <a:rPr lang="en-US" sz="2000" dirty="0">
                <a:latin typeface="Times New Roman" panose="02020603050405020304" pitchFamily="18" charset="0"/>
                <a:cs typeface="Times New Roman" panose="02020603050405020304" pitchFamily="18" charset="0"/>
              </a:rPr>
              <a:t>Advocate communities </a:t>
            </a:r>
          </a:p>
          <a:p>
            <a:r>
              <a:rPr lang="en-US" sz="2000" dirty="0">
                <a:latin typeface="Times New Roman" panose="02020603050405020304" pitchFamily="18" charset="0"/>
                <a:cs typeface="Times New Roman" panose="02020603050405020304" pitchFamily="18" charset="0"/>
              </a:rPr>
              <a:t>Insight communities </a:t>
            </a:r>
          </a:p>
          <a:p>
            <a:pPr>
              <a:buNone/>
            </a:pPr>
            <a:endParaRPr lang="en-US" sz="2000" b="1" u="sng" dirty="0">
              <a:latin typeface="Times New Roman" panose="02020603050405020304" pitchFamily="18" charset="0"/>
              <a:cs typeface="Times New Roman" panose="02020603050405020304" pitchFamily="18" charset="0"/>
            </a:endParaRPr>
          </a:p>
          <a:p>
            <a:pPr>
              <a:buNone/>
            </a:pPr>
            <a:endParaRPr lang="en-US" sz="2000" b="1" u="sng" dirty="0">
              <a:latin typeface="Times New Roman" panose="02020603050405020304" pitchFamily="18" charset="0"/>
              <a:cs typeface="Times New Roman" panose="02020603050405020304" pitchFamily="18" charset="0"/>
            </a:endParaRPr>
          </a:p>
          <a:p>
            <a:pPr>
              <a:buNone/>
            </a:pPr>
            <a:r>
              <a:rPr lang="en-US" sz="2000" b="1" dirty="0">
                <a:latin typeface="Times New Roman" panose="02020603050405020304" pitchFamily="18" charset="0"/>
                <a:cs typeface="Times New Roman" panose="02020603050405020304" pitchFamily="18" charset="0"/>
              </a:rPr>
              <a:t>      </a:t>
            </a:r>
          </a:p>
          <a:p>
            <a:pPr>
              <a:buNone/>
            </a:pPr>
            <a:endParaRPr lang="en-US" sz="2000" b="1"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a:buNone/>
            </a:pP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BCD3D35-5C3B-43DA-8EA0-2FBA7D186493}"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just">
              <a:buNone/>
            </a:pPr>
            <a:r>
              <a:rPr lang="en-US" sz="2400" dirty="0"/>
              <a:t>                   Online Communities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6B9ABE7A-6230-412C-889C-281CC0E1F2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506214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5334000"/>
          </a:xfrm>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     </a:t>
            </a:r>
          </a:p>
          <a:p>
            <a:pPr algn="just"/>
            <a:r>
              <a:rPr lang="en-US" sz="2000" b="1" dirty="0">
                <a:latin typeface="Times New Roman" panose="02020603050405020304" pitchFamily="18" charset="0"/>
                <a:cs typeface="Times New Roman" panose="02020603050405020304" pitchFamily="18" charset="0"/>
              </a:rPr>
              <a:t>Social communities</a:t>
            </a:r>
            <a:r>
              <a:rPr lang="en-US" sz="2000" dirty="0">
                <a:latin typeface="Times New Roman" panose="02020603050405020304" pitchFamily="18" charset="0"/>
                <a:cs typeface="Times New Roman" panose="02020603050405020304" pitchFamily="18" charset="0"/>
              </a:rPr>
              <a:t> include public social networks like Facebook, Twitter and Instagram. </a:t>
            </a:r>
          </a:p>
          <a:p>
            <a:pPr algn="just"/>
            <a:r>
              <a:rPr lang="en-US" sz="2000" dirty="0">
                <a:latin typeface="Times New Roman" panose="02020603050405020304" pitchFamily="18" charset="0"/>
                <a:cs typeface="Times New Roman" panose="02020603050405020304" pitchFamily="18" charset="0"/>
              </a:rPr>
              <a:t>Brands use social communities mostly for marketing purposes, broadcasting information, building brand awareness and reaching greater audiences for campaigns and messaging. </a:t>
            </a:r>
          </a:p>
          <a:p>
            <a:pPr algn="just"/>
            <a:r>
              <a:rPr lang="en-US" sz="2000" dirty="0">
                <a:latin typeface="Times New Roman" panose="02020603050405020304" pitchFamily="18" charset="0"/>
                <a:cs typeface="Times New Roman" panose="02020603050405020304" pitchFamily="18" charset="0"/>
              </a:rPr>
              <a:t>Social communities are useful for tracking what your competitors are up to and identifying broad consumer trends. Ninety-three percent of large companies use Facebook, according to a 2015 Social Media Examiner report.</a:t>
            </a:r>
            <a:endParaRPr lang="en-US" sz="2000" b="1" u="sng" dirty="0">
              <a:latin typeface="Times New Roman" panose="02020603050405020304" pitchFamily="18" charset="0"/>
              <a:cs typeface="Times New Roman" panose="02020603050405020304" pitchFamily="18" charset="0"/>
            </a:endParaRPr>
          </a:p>
          <a:p>
            <a:pPr algn="just">
              <a:buNone/>
            </a:pPr>
            <a:endParaRPr lang="en-US" sz="2000" b="1" u="sng" dirty="0">
              <a:latin typeface="Times New Roman" panose="02020603050405020304" pitchFamily="18" charset="0"/>
              <a:cs typeface="Times New Roman" panose="02020603050405020304" pitchFamily="18" charset="0"/>
            </a:endParaRPr>
          </a:p>
          <a:p>
            <a:pPr algn="just">
              <a:buNone/>
            </a:pPr>
            <a:r>
              <a:rPr lang="en-US" sz="2000" b="1" dirty="0">
                <a:latin typeface="Times New Roman" panose="02020603050405020304" pitchFamily="18" charset="0"/>
                <a:cs typeface="Times New Roman" panose="02020603050405020304" pitchFamily="18" charset="0"/>
              </a:rPr>
              <a:t>      </a:t>
            </a:r>
          </a:p>
          <a:p>
            <a:pPr algn="just">
              <a:buNone/>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A92ED56-B921-4253-A5E5-D581E8F56FFF}"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94</a:t>
            </a:fld>
            <a:endParaRPr lang="en-US"/>
          </a:p>
        </p:txBody>
      </p:sp>
      <p:sp>
        <p:nvSpPr>
          <p:cNvPr id="7" name="Title 1"/>
          <p:cNvSpPr txBox="1">
            <a:spLocks/>
          </p:cNvSpPr>
          <p:nvPr/>
        </p:nvSpPr>
        <p:spPr>
          <a:xfrm>
            <a:off x="1371600" y="793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dirty="0"/>
              <a:t>Social Communities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BC6640F8-83FB-4060-B127-46E1B8CAB8B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352374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371600"/>
            <a:ext cx="8534400" cy="4876800"/>
          </a:xfrm>
        </p:spPr>
        <p:txBody>
          <a:bodyPr>
            <a:normAutofit/>
          </a:bodyPr>
          <a:lstStyle/>
          <a:p>
            <a:pPr algn="just"/>
            <a:r>
              <a:rPr lang="en-US" sz="2000" b="1" dirty="0">
                <a:latin typeface="Times New Roman" panose="02020603050405020304" pitchFamily="18" charset="0"/>
                <a:cs typeface="Times New Roman" panose="02020603050405020304" pitchFamily="18" charset="0"/>
              </a:rPr>
              <a:t>Support communities</a:t>
            </a:r>
            <a:r>
              <a:rPr lang="en-US" sz="2000" dirty="0">
                <a:latin typeface="Times New Roman" panose="02020603050405020304" pitchFamily="18" charset="0"/>
                <a:cs typeface="Times New Roman" panose="02020603050405020304" pitchFamily="18" charset="0"/>
              </a:rPr>
              <a:t> enable members to offer product tips to other customers, helping companies reduce customer support costs. </a:t>
            </a:r>
          </a:p>
          <a:p>
            <a:pPr algn="just"/>
            <a:r>
              <a:rPr lang="en-US" sz="2000" dirty="0">
                <a:latin typeface="Times New Roman" panose="02020603050405020304" pitchFamily="18" charset="0"/>
                <a:cs typeface="Times New Roman" panose="02020603050405020304" pitchFamily="18" charset="0"/>
              </a:rPr>
              <a:t>Compared to social communities, this category provides a more structured way of gathering innovative ideas because support communities allow brands to track product- and service-related conversations.</a:t>
            </a:r>
          </a:p>
          <a:p>
            <a:pPr algn="just"/>
            <a:r>
              <a:rPr lang="en-US" sz="2000" dirty="0">
                <a:latin typeface="Times New Roman" panose="02020603050405020304" pitchFamily="18" charset="0"/>
                <a:cs typeface="Times New Roman" panose="02020603050405020304" pitchFamily="18" charset="0"/>
              </a:rPr>
              <a:t>According to a 2015 Forrester Research report, 81 percent of companies have a support community of some kind. </a:t>
            </a:r>
            <a:endParaRPr lang="en-US" sz="2000" b="1" u="sng" dirty="0">
              <a:latin typeface="Times New Roman" panose="02020603050405020304" pitchFamily="18" charset="0"/>
              <a:cs typeface="Times New Roman" panose="02020603050405020304" pitchFamily="18" charset="0"/>
            </a:endParaRPr>
          </a:p>
          <a:p>
            <a:pPr algn="just">
              <a:buNone/>
            </a:pPr>
            <a:endParaRPr lang="en-US" sz="2000" b="1" dirty="0"/>
          </a:p>
          <a:p>
            <a:pPr algn="just">
              <a:buNone/>
            </a:pPr>
            <a:endParaRPr lang="en-US" sz="2000" b="1" dirty="0"/>
          </a:p>
        </p:txBody>
      </p:sp>
      <p:sp>
        <p:nvSpPr>
          <p:cNvPr id="4" name="Date Placeholder 3"/>
          <p:cNvSpPr>
            <a:spLocks noGrp="1"/>
          </p:cNvSpPr>
          <p:nvPr>
            <p:ph type="dt" sz="half" idx="10"/>
          </p:nvPr>
        </p:nvSpPr>
        <p:spPr/>
        <p:txBody>
          <a:bodyPr/>
          <a:lstStyle/>
          <a:p>
            <a:fld id="{346EC5D9-D1B0-4A69-B88B-B5BCEDDA8190}"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b="1" dirty="0"/>
              <a:t>             </a:t>
            </a:r>
            <a:r>
              <a:rPr lang="en-US" sz="2400" dirty="0"/>
              <a:t>Support Communities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E858F89C-615F-421E-B0A8-93F47718CBD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6257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5575" y="1219200"/>
            <a:ext cx="8607425" cy="5029200"/>
          </a:xfrm>
        </p:spPr>
        <p:txBody>
          <a:bodyPr>
            <a:normAutofit/>
          </a:bodyPr>
          <a:lstStyle/>
          <a:p>
            <a:pPr algn="just"/>
            <a:r>
              <a:rPr lang="en-US" sz="2000" b="1" dirty="0">
                <a:latin typeface="Times New Roman" panose="02020603050405020304" pitchFamily="18" charset="0"/>
                <a:cs typeface="Times New Roman" panose="02020603050405020304" pitchFamily="18" charset="0"/>
              </a:rPr>
              <a:t>Advocate communities</a:t>
            </a:r>
            <a:r>
              <a:rPr lang="en-US" sz="2000" dirty="0">
                <a:latin typeface="Times New Roman" panose="02020603050405020304" pitchFamily="18" charset="0"/>
                <a:cs typeface="Times New Roman" panose="02020603050405020304" pitchFamily="18" charset="0"/>
              </a:rPr>
              <a:t> allow brands to mobilize their most passionate, loyal customers. </a:t>
            </a:r>
          </a:p>
          <a:p>
            <a:pPr algn="just"/>
            <a:r>
              <a:rPr lang="en-US" sz="2000" dirty="0">
                <a:latin typeface="Times New Roman" panose="02020603050405020304" pitchFamily="18" charset="0"/>
                <a:cs typeface="Times New Roman" panose="02020603050405020304" pitchFamily="18" charset="0"/>
              </a:rPr>
              <a:t>Also known as advocate marketing software, this community type often rewards members for writing a testimonial, posting about the company on social media and doing other similar activities.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52EDD2E5-6C7B-4495-8F87-C304C83873ED}"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b="1" dirty="0"/>
              <a:t>             </a:t>
            </a:r>
            <a:r>
              <a:rPr lang="en-US" sz="2400" dirty="0"/>
              <a:t>Advocate Communities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DDD8CB8A-F6C3-4A95-9FA4-F2C402555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3578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305800" cy="4800600"/>
          </a:xfrm>
        </p:spPr>
        <p:txBody>
          <a:bodyPr>
            <a:normAutofit/>
          </a:bodyPr>
          <a:lstStyle/>
          <a:p>
            <a:pPr algn="just">
              <a:buNone/>
            </a:pPr>
            <a:r>
              <a:rPr lang="en-US" sz="2000" b="1" dirty="0">
                <a:latin typeface="Times New Roman" panose="02020603050405020304" pitchFamily="18" charset="0"/>
                <a:cs typeface="Times New Roman" panose="02020603050405020304" pitchFamily="18" charset="0"/>
              </a:rPr>
              <a:t>     </a:t>
            </a:r>
          </a:p>
          <a:p>
            <a:pPr algn="just">
              <a:buNone/>
            </a:pPr>
            <a:r>
              <a:rPr lang="en-US" sz="2000" b="1" dirty="0">
                <a:latin typeface="Times New Roman" panose="02020603050405020304" pitchFamily="18" charset="0"/>
                <a:cs typeface="Times New Roman" panose="02020603050405020304" pitchFamily="18" charset="0"/>
              </a:rPr>
              <a:t>     Insight communities </a:t>
            </a:r>
            <a:r>
              <a:rPr lang="en-US" sz="2000" dirty="0">
                <a:latin typeface="Times New Roman" panose="02020603050405020304" pitchFamily="18" charset="0"/>
                <a:cs typeface="Times New Roman" panose="02020603050405020304" pitchFamily="18" charset="0"/>
              </a:rPr>
              <a:t>are made up of carefully selected groups of customers who maintain a long-term relationship with brands. These communities allow companies to gather continuous, high-quality feedback from engaged stakeholders like customers, partners or employees. Already a mainstream market research tool, this category is quickly finding its way in marketing, customer experience and innovation.</a:t>
            </a:r>
            <a:endParaRPr lang="en-US" sz="2000" b="1" u="sng" dirty="0">
              <a:latin typeface="Times New Roman" panose="02020603050405020304" pitchFamily="18" charset="0"/>
              <a:cs typeface="Times New Roman" panose="02020603050405020304" pitchFamily="18" charset="0"/>
            </a:endParaRPr>
          </a:p>
          <a:p>
            <a:pPr algn="just">
              <a:buNone/>
            </a:pP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endParaRPr lang="en-US" sz="2000" b="1"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AA522328-921A-469A-ABCE-92E391469E62}"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b="1" dirty="0"/>
              <a:t>              </a:t>
            </a:r>
            <a:r>
              <a:rPr lang="en-US" sz="2400" dirty="0"/>
              <a:t>Insight Communities (CO5)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60956356-DEA1-4049-9E34-A4CEC31B1B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31973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534400" cy="5334000"/>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                  </a:t>
            </a:r>
            <a:endParaRPr lang="en-US" sz="2000" b="1" u="sng" dirty="0">
              <a:latin typeface="Times New Roman" panose="02020603050405020304" pitchFamily="18" charset="0"/>
              <a:cs typeface="Times New Roman" panose="02020603050405020304" pitchFamily="18" charset="0"/>
            </a:endParaRPr>
          </a:p>
          <a:p>
            <a:pPr algn="just">
              <a:buNone/>
            </a:pPr>
            <a:endParaRPr lang="en-US" sz="2000" b="1" u="sng"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     Co-creation is a management initiative, or form of economic strategy, that brings different parties together (for instance, a company and a group of customers), in order to jointly produce a mutually valued outcome. Co-creation brings a blend of ideas from direct customers or viewers which in turn creates new ideas to the organization.</a:t>
            </a:r>
            <a:r>
              <a:rPr lang="en-US" sz="2000" b="1" dirty="0">
                <a:latin typeface="Times New Roman" panose="02020603050405020304" pitchFamily="18" charset="0"/>
                <a:cs typeface="Times New Roman" panose="02020603050405020304" pitchFamily="18" charset="0"/>
              </a:rPr>
              <a:t>   </a:t>
            </a:r>
          </a:p>
          <a:p>
            <a:pPr algn="just">
              <a:buNone/>
            </a:pPr>
            <a:endParaRPr lang="en-US" sz="2000" b="1"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hlinkClick r:id="rId2"/>
              </a:rPr>
              <a:t>https://www.youtube.com/watch?v=VlD2EyW5W_k</a:t>
            </a:r>
            <a:endParaRPr lang="en-US" sz="2000" dirty="0">
              <a:latin typeface="Times New Roman" panose="02020603050405020304" pitchFamily="18" charset="0"/>
              <a:cs typeface="Times New Roman" panose="02020603050405020304" pitchFamily="18" charset="0"/>
            </a:endParaRPr>
          </a:p>
          <a:p>
            <a:pPr algn="just">
              <a:buNone/>
            </a:pPr>
            <a:endParaRPr lang="en-US" sz="2000" b="1" dirty="0">
              <a:latin typeface="Times New Roman" panose="02020603050405020304" pitchFamily="18" charset="0"/>
              <a:cs typeface="Times New Roman" panose="02020603050405020304" pitchFamily="18" charset="0"/>
            </a:endParaRPr>
          </a:p>
          <a:p>
            <a:pPr algn="just">
              <a:buNone/>
            </a:pPr>
            <a:r>
              <a:rPr lang="en-US" sz="2000" dirty="0">
                <a:latin typeface="Times New Roman" panose="02020603050405020304" pitchFamily="18" charset="0"/>
                <a:cs typeface="Times New Roman" panose="02020603050405020304" pitchFamily="18" charset="0"/>
              </a:rPr>
              <a:t>      </a:t>
            </a:r>
            <a:endParaRPr lang="en-US" sz="20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9BB04797-3CCC-484D-A1A8-77E2CA052988}"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b="1" dirty="0"/>
              <a:t>             </a:t>
            </a:r>
            <a:r>
              <a:rPr lang="en-US" sz="2400" dirty="0"/>
              <a:t>Co-creation(CO5)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1E97F1AC-0447-46A6-ABE5-92297ACFA4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620744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914400"/>
            <a:ext cx="8534400" cy="5334000"/>
          </a:xfrm>
        </p:spPr>
        <p:txBody>
          <a:bodyPr>
            <a:normAutofit/>
          </a:bodyPr>
          <a:lstStyle/>
          <a:p>
            <a:pPr algn="just">
              <a:buNone/>
            </a:pPr>
            <a:r>
              <a:rPr lang="en-US" sz="2000" dirty="0">
                <a:latin typeface="Times New Roman" panose="02020603050405020304" pitchFamily="18" charset="0"/>
                <a:cs typeface="Times New Roman" panose="02020603050405020304" pitchFamily="18" charset="0"/>
              </a:rPr>
              <a:t>                  </a:t>
            </a:r>
            <a:endParaRPr lang="en-US" sz="6400" b="1" u="sng"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define co-creation as the collaborative development of new value (concepts, solutions, products and services) together with experts and/or stakeholders (such as customers, suppliers etc.). </a:t>
            </a:r>
          </a:p>
          <a:p>
            <a:pPr algn="just"/>
            <a:r>
              <a:rPr lang="en-US" sz="2400" dirty="0">
                <a:latin typeface="Times New Roman" panose="02020603050405020304" pitchFamily="18" charset="0"/>
                <a:cs typeface="Times New Roman" panose="02020603050405020304" pitchFamily="18" charset="0"/>
              </a:rPr>
              <a:t>Co-creation is a form of collaborative innovation: ideas are shared and improved together, rather than kept to oneself. It is closely connected to – and mentioned alongside – two other buzz-words: ‘open source’  and ‘mass-</a:t>
            </a:r>
            <a:r>
              <a:rPr lang="en-US" sz="2400" dirty="0" err="1">
                <a:latin typeface="Times New Roman" panose="02020603050405020304" pitchFamily="18" charset="0"/>
                <a:cs typeface="Times New Roman" panose="02020603050405020304" pitchFamily="18" charset="0"/>
              </a:rPr>
              <a:t>customisation</a:t>
            </a:r>
            <a:r>
              <a:rPr lang="en-US" sz="2400" dirty="0">
                <a:latin typeface="Times New Roman" panose="02020603050405020304" pitchFamily="18" charset="0"/>
                <a:cs typeface="Times New Roman" panose="02020603050405020304" pitchFamily="18" charset="0"/>
              </a:rPr>
              <a:t>’.      </a:t>
            </a:r>
          </a:p>
          <a:p>
            <a:pPr algn="just">
              <a:buNone/>
            </a:pPr>
            <a:r>
              <a:rPr lang="en-US" sz="6400" dirty="0">
                <a:latin typeface="Times New Roman" panose="02020603050405020304" pitchFamily="18" charset="0"/>
                <a:cs typeface="Times New Roman" panose="02020603050405020304" pitchFamily="18" charset="0"/>
              </a:rPr>
              <a:t>      </a:t>
            </a:r>
            <a:endParaRPr lang="en-US" sz="6400" u="sng"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4F335D17-B051-4840-9CCF-77DB2EFB8BD7}" type="datetime1">
              <a:rPr lang="en-US" smtClean="0"/>
              <a:t>28-May-24</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Nishu chauhan            Digital Marketing               Unit-5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buNone/>
            </a:pPr>
            <a:r>
              <a:rPr lang="en-US" sz="2400" b="1" dirty="0"/>
              <a:t>             </a:t>
            </a:r>
            <a:r>
              <a:rPr lang="en-US" sz="2400" dirty="0"/>
              <a:t>Co-creation(CO5)</a:t>
            </a:r>
          </a:p>
        </p:txBody>
      </p:sp>
      <p:sp>
        <p:nvSpPr>
          <p:cNvPr id="2" name="AutoShape 2" descr="Digital Marketing Trends Example: Social Media Contest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NIET, Greater Noida: Cutoff, Placements, Courses, Fees, Admission 2021">
            <a:extLst>
              <a:ext uri="{FF2B5EF4-FFF2-40B4-BE49-F238E27FC236}">
                <a16:creationId xmlns:a16="http://schemas.microsoft.com/office/drawing/2014/main" id="{5496FF35-79FD-46DF-B98B-942F8B3D293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5816"/>
            <a:ext cx="1371600" cy="908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2808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4347</TotalTime>
  <Words>10247</Words>
  <Application>Microsoft Office PowerPoint</Application>
  <PresentationFormat>On-screen Show (4:3)</PresentationFormat>
  <Paragraphs>1455</Paragraphs>
  <Slides>134</Slides>
  <Notes>14</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134</vt:i4>
      </vt:variant>
    </vt:vector>
  </HeadingPairs>
  <TitlesOfParts>
    <vt:vector size="144" baseType="lpstr">
      <vt:lpstr>Arial</vt:lpstr>
      <vt:lpstr>Calibri</vt:lpstr>
      <vt:lpstr>Cambria</vt:lpstr>
      <vt:lpstr>Gilroy</vt:lpstr>
      <vt:lpstr>Open Sans</vt:lpstr>
      <vt:lpstr>Times New Roman</vt:lpstr>
      <vt:lpstr>Trebuchet MS</vt:lpstr>
      <vt:lpstr>Wingdings</vt:lpstr>
      <vt:lpstr>Office Theme</vt:lpstr>
      <vt:lpstr>Document</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Abhishek Kumar</cp:lastModifiedBy>
  <cp:revision>357</cp:revision>
  <dcterms:created xsi:type="dcterms:W3CDTF">2006-08-16T00:00:00Z</dcterms:created>
  <dcterms:modified xsi:type="dcterms:W3CDTF">2024-05-28T14:57:24Z</dcterms:modified>
</cp:coreProperties>
</file>